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38" r:id="rId1"/>
  </p:sldMasterIdLst>
  <p:notesMasterIdLst>
    <p:notesMasterId r:id="rId15"/>
  </p:notesMasterIdLst>
  <p:handoutMasterIdLst>
    <p:handoutMasterId r:id="rId16"/>
  </p:handoutMasterIdLst>
  <p:sldIdLst>
    <p:sldId id="686" r:id="rId2"/>
    <p:sldId id="689" r:id="rId3"/>
    <p:sldId id="703" r:id="rId4"/>
    <p:sldId id="691" r:id="rId5"/>
    <p:sldId id="712" r:id="rId6"/>
    <p:sldId id="690" r:id="rId7"/>
    <p:sldId id="714" r:id="rId8"/>
    <p:sldId id="692" r:id="rId9"/>
    <p:sldId id="715" r:id="rId10"/>
    <p:sldId id="716" r:id="rId11"/>
    <p:sldId id="693" r:id="rId12"/>
    <p:sldId id="713" r:id="rId13"/>
    <p:sldId id="711" r:id="rId14"/>
  </p:sldIdLst>
  <p:sldSz cx="12192000" cy="6858000"/>
  <p:notesSz cx="6797675" cy="9926638"/>
  <p:defaultTextStyle>
    <a:defPPr>
      <a:defRPr lang="es-E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 userDrawn="1">
          <p15:clr>
            <a:srgbClr val="A4A3A4"/>
          </p15:clr>
        </p15:guide>
        <p15:guide id="2" pos="2141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F497D"/>
    <a:srgbClr val="4F81BD"/>
    <a:srgbClr val="FFFFFF"/>
    <a:srgbClr val="508CD4"/>
    <a:srgbClr val="0066FF"/>
    <a:srgbClr val="FF0000"/>
    <a:srgbClr val="FFFF99"/>
    <a:srgbClr val="7B8E1A"/>
    <a:srgbClr val="4C9B11"/>
    <a:srgbClr val="8FA61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EC20E35-A176-4012-BC5E-935CFFF8708E}" styleName="Estilo medio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073A0DAA-6AF3-43AB-8588-CEC1D06C72B9}" styleName="Estilo me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4347" autoAdjust="0"/>
    <p:restoredTop sz="92442" autoAdjust="0"/>
  </p:normalViewPr>
  <p:slideViewPr>
    <p:cSldViewPr>
      <p:cViewPr varScale="1">
        <p:scale>
          <a:sx n="80" d="100"/>
          <a:sy n="80" d="100"/>
        </p:scale>
        <p:origin x="450" y="9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2436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10" d="100"/>
        <a:sy n="110" d="100"/>
      </p:scale>
      <p:origin x="0" y="0"/>
    </p:cViewPr>
  </p:sorterViewPr>
  <p:notesViewPr>
    <p:cSldViewPr>
      <p:cViewPr>
        <p:scale>
          <a:sx n="66" d="100"/>
          <a:sy n="66" d="100"/>
        </p:scale>
        <p:origin x="4224" y="468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862" cy="495793"/>
          </a:xfrm>
          <a:prstGeom prst="rect">
            <a:avLst/>
          </a:prstGeom>
        </p:spPr>
        <p:txBody>
          <a:bodyPr vert="horz" lIns="88221" tIns="44111" rIns="88221" bIns="44111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3850294" y="0"/>
            <a:ext cx="2945862" cy="495793"/>
          </a:xfrm>
          <a:prstGeom prst="rect">
            <a:avLst/>
          </a:prstGeom>
        </p:spPr>
        <p:txBody>
          <a:bodyPr vert="horz" lIns="88221" tIns="44111" rIns="88221" bIns="44111" rtlCol="0"/>
          <a:lstStyle>
            <a:lvl1pPr algn="r">
              <a:defRPr sz="1200"/>
            </a:lvl1pPr>
          </a:lstStyle>
          <a:p>
            <a:fld id="{DD095982-44BC-4D77-ACF7-4380C757E239}" type="datetimeFigureOut">
              <a:rPr lang="en-US" smtClean="0"/>
              <a:pPr/>
              <a:t>4/28/2021</a:t>
            </a:fld>
            <a:endParaRPr lang="en-U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0" y="9429305"/>
            <a:ext cx="2945862" cy="495793"/>
          </a:xfrm>
          <a:prstGeom prst="rect">
            <a:avLst/>
          </a:prstGeom>
        </p:spPr>
        <p:txBody>
          <a:bodyPr vert="horz" lIns="88221" tIns="44111" rIns="88221" bIns="44111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3850294" y="9429305"/>
            <a:ext cx="2945862" cy="495793"/>
          </a:xfrm>
          <a:prstGeom prst="rect">
            <a:avLst/>
          </a:prstGeom>
        </p:spPr>
        <p:txBody>
          <a:bodyPr vert="horz" lIns="88221" tIns="44111" rIns="88221" bIns="44111" rtlCol="0" anchor="b"/>
          <a:lstStyle>
            <a:lvl1pPr algn="r">
              <a:defRPr sz="1200"/>
            </a:lvl1pPr>
          </a:lstStyle>
          <a:p>
            <a:fld id="{0C9902FE-9EAB-443C-9282-F5C3A74B7987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351693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5862" cy="4957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54" tIns="47777" rIns="95554" bIns="47777" numCol="1" anchor="t" anchorCtr="0" compatLnSpc="1">
            <a:prstTxWarp prst="textNoShape">
              <a:avLst/>
            </a:prstTxWarp>
          </a:bodyPr>
          <a:lstStyle>
            <a:lvl1pPr>
              <a:defRPr sz="1300">
                <a:latin typeface="Arial" pitchFamily="34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656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0294" y="0"/>
            <a:ext cx="2945862" cy="4957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54" tIns="47777" rIns="95554" bIns="47777" numCol="1" anchor="t" anchorCtr="0" compatLnSpc="1">
            <a:prstTxWarp prst="textNoShape">
              <a:avLst/>
            </a:prstTxWarp>
          </a:bodyPr>
          <a:lstStyle>
            <a:lvl1pPr algn="r">
              <a:defRPr sz="1300">
                <a:latin typeface="Arial" pitchFamily="34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14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0488" y="744538"/>
            <a:ext cx="6616700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656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464" y="4714653"/>
            <a:ext cx="5438748" cy="44667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54" tIns="47777" rIns="95554" bIns="4777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noProof="0"/>
              <a:t>Haga clic para modificar el estilo de texto del patrón</a:t>
            </a:r>
          </a:p>
          <a:p>
            <a:pPr lvl="1"/>
            <a:r>
              <a:rPr lang="es-ES" noProof="0"/>
              <a:t>Segundo nivel</a:t>
            </a:r>
          </a:p>
          <a:p>
            <a:pPr lvl="2"/>
            <a:r>
              <a:rPr lang="es-ES" noProof="0"/>
              <a:t>Tercer nivel</a:t>
            </a:r>
          </a:p>
          <a:p>
            <a:pPr lvl="3"/>
            <a:r>
              <a:rPr lang="es-ES" noProof="0"/>
              <a:t>Cuarto nivel</a:t>
            </a:r>
          </a:p>
          <a:p>
            <a:pPr lvl="4"/>
            <a:r>
              <a:rPr lang="es-ES" noProof="0"/>
              <a:t>Quinto nivel</a:t>
            </a:r>
          </a:p>
        </p:txBody>
      </p:sp>
      <p:sp>
        <p:nvSpPr>
          <p:cNvPr id="6656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9305"/>
            <a:ext cx="2945862" cy="4957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54" tIns="47777" rIns="95554" bIns="47777" numCol="1" anchor="b" anchorCtr="0" compatLnSpc="1">
            <a:prstTxWarp prst="textNoShape">
              <a:avLst/>
            </a:prstTxWarp>
          </a:bodyPr>
          <a:lstStyle>
            <a:lvl1pPr>
              <a:defRPr sz="1300">
                <a:latin typeface="Arial" pitchFamily="34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656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0294" y="9429305"/>
            <a:ext cx="2945862" cy="4957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54" tIns="47777" rIns="95554" bIns="47777" numCol="1" anchor="b" anchorCtr="0" compatLnSpc="1">
            <a:prstTxWarp prst="textNoShape">
              <a:avLst/>
            </a:prstTxWarp>
          </a:bodyPr>
          <a:lstStyle>
            <a:lvl1pPr algn="r">
              <a:defRPr sz="1300">
                <a:latin typeface="Arial" pitchFamily="34" charset="0"/>
              </a:defRPr>
            </a:lvl1pPr>
          </a:lstStyle>
          <a:p>
            <a:pPr>
              <a:defRPr/>
            </a:pPr>
            <a:fld id="{43190C71-8E1D-467C-BE3B-D9AEECE17555}" type="slidenum">
              <a:rPr lang="es-ES"/>
              <a:pPr>
                <a:defRPr/>
              </a:pPr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1570154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4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4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4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4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4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3190C71-8E1D-467C-BE3B-D9AEECE17555}" type="slidenum">
              <a:rPr lang="es-ES" smtClean="0"/>
              <a:pPr>
                <a:defRPr/>
              </a:pPr>
              <a:t>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7884494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3190C71-8E1D-467C-BE3B-D9AEECE17555}" type="slidenum">
              <a:rPr lang="es-ES" smtClean="0"/>
              <a:pPr>
                <a:defRPr/>
              </a:pPr>
              <a:t>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7322588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3190C71-8E1D-467C-BE3B-D9AEECE17555}" type="slidenum">
              <a:rPr lang="es-ES" smtClean="0"/>
              <a:pPr>
                <a:defRPr/>
              </a:pPr>
              <a:t>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96280643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3190C71-8E1D-467C-BE3B-D9AEECE17555}" type="slidenum">
              <a:rPr lang="es-ES" smtClean="0"/>
              <a:pPr>
                <a:defRPr/>
              </a:pPr>
              <a:t>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43019734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3190C71-8E1D-467C-BE3B-D9AEECE17555}" type="slidenum">
              <a:rPr lang="es-ES" smtClean="0"/>
              <a:pPr>
                <a:defRPr/>
              </a:pPr>
              <a:t>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81275522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3190C71-8E1D-467C-BE3B-D9AEECE17555}" type="slidenum">
              <a:rPr lang="es-ES" smtClean="0"/>
              <a:pPr>
                <a:defRPr/>
              </a:pPr>
              <a:t>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15008321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3190C71-8E1D-467C-BE3B-D9AEECE17555}" type="slidenum">
              <a:rPr lang="es-ES" smtClean="0"/>
              <a:pPr>
                <a:defRPr/>
              </a:pPr>
              <a:t>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19938960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3190C71-8E1D-467C-BE3B-D9AEECE17555}" type="slidenum">
              <a:rPr lang="es-ES" smtClean="0"/>
              <a:pPr>
                <a:defRPr/>
              </a:pPr>
              <a:t>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43033773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3190C71-8E1D-467C-BE3B-D9AEECE17555}" type="slidenum">
              <a:rPr lang="es-ES" smtClean="0"/>
              <a:pPr>
                <a:defRPr/>
              </a:pPr>
              <a:t>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46720585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3190C71-8E1D-467C-BE3B-D9AEECE17555}" type="slidenum">
              <a:rPr lang="es-ES" smtClean="0"/>
              <a:pPr>
                <a:defRPr/>
              </a:pPr>
              <a:t>10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93133972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3190C71-8E1D-467C-BE3B-D9AEECE17555}" type="slidenum">
              <a:rPr lang="es-ES" smtClean="0"/>
              <a:pPr>
                <a:defRPr/>
              </a:pPr>
              <a:t>11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04772713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3190C71-8E1D-467C-BE3B-D9AEECE17555}" type="slidenum">
              <a:rPr lang="es-ES" smtClean="0"/>
              <a:pPr>
                <a:defRPr/>
              </a:pPr>
              <a:t>12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89400038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3190C71-8E1D-467C-BE3B-D9AEECE17555}" type="slidenum">
              <a:rPr lang="es-ES" smtClean="0"/>
              <a:pPr>
                <a:defRPr/>
              </a:pPr>
              <a:t>13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3173601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9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p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6 Rectángulo"/>
          <p:cNvSpPr/>
          <p:nvPr userDrawn="1"/>
        </p:nvSpPr>
        <p:spPr bwMode="white">
          <a:xfrm>
            <a:off x="0" y="0"/>
            <a:ext cx="12192000" cy="122713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5" name="6 Rectángulo"/>
          <p:cNvSpPr/>
          <p:nvPr userDrawn="1"/>
        </p:nvSpPr>
        <p:spPr bwMode="white">
          <a:xfrm>
            <a:off x="0" y="5630862"/>
            <a:ext cx="12192000" cy="122713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pic>
        <p:nvPicPr>
          <p:cNvPr id="7" name="Picture 3" descr="D:\My Dropbox\IIAMA\material corporativo\logos upv\marca_UPV_principal_negro300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71705"/>
            <a:ext cx="2245784" cy="792088"/>
          </a:xfrm>
          <a:prstGeom prst="rect">
            <a:avLst/>
          </a:prstGeom>
          <a:noFill/>
        </p:spPr>
      </p:pic>
      <p:pic>
        <p:nvPicPr>
          <p:cNvPr id="10" name="Imagen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1863" y="263610"/>
            <a:ext cx="2038597" cy="940603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2344" y="190906"/>
            <a:ext cx="2713616" cy="553685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3747698" y="6095865"/>
            <a:ext cx="4286926" cy="73398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21 Marcador de título"/>
          <p:cNvSpPr>
            <a:spLocks noGrp="1"/>
          </p:cNvSpPr>
          <p:nvPr>
            <p:ph type="title"/>
          </p:nvPr>
        </p:nvSpPr>
        <p:spPr bwMode="auto">
          <a:xfrm>
            <a:off x="2543608" y="228600"/>
            <a:ext cx="9121345" cy="679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7200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dirty="0"/>
              <a:t>Haga clic para modificar el estilo de título del patrón</a:t>
            </a:r>
            <a:endParaRPr lang="en-US" dirty="0"/>
          </a:p>
        </p:txBody>
      </p:sp>
      <p:sp>
        <p:nvSpPr>
          <p:cNvPr id="4" name="12 Marcador de texto"/>
          <p:cNvSpPr>
            <a:spLocks noGrp="1"/>
          </p:cNvSpPr>
          <p:nvPr>
            <p:ph idx="1"/>
          </p:nvPr>
        </p:nvSpPr>
        <p:spPr bwMode="auto">
          <a:xfrm>
            <a:off x="501375" y="1196752"/>
            <a:ext cx="11161183" cy="47525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dirty="0"/>
              <a:t>Haga clic para modificar el estilo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12 Marcador de texto"/>
          <p:cNvSpPr>
            <a:spLocks noGrp="1"/>
          </p:cNvSpPr>
          <p:nvPr>
            <p:ph idx="1"/>
          </p:nvPr>
        </p:nvSpPr>
        <p:spPr bwMode="auto">
          <a:xfrm>
            <a:off x="501375" y="1196752"/>
            <a:ext cx="4874545" cy="47525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dirty="0"/>
              <a:t>Haga clic para modificar el estilo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n-US" dirty="0"/>
          </a:p>
        </p:txBody>
      </p:sp>
      <p:sp>
        <p:nvSpPr>
          <p:cNvPr id="4" name="12 Marcador de texto"/>
          <p:cNvSpPr>
            <a:spLocks noGrp="1"/>
          </p:cNvSpPr>
          <p:nvPr>
            <p:ph idx="10"/>
          </p:nvPr>
        </p:nvSpPr>
        <p:spPr bwMode="auto">
          <a:xfrm>
            <a:off x="5807968" y="1196752"/>
            <a:ext cx="5854590" cy="47525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dirty="0"/>
              <a:t>Haga clic para modificar el estilo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389025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lti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6 Rectángulo"/>
          <p:cNvSpPr/>
          <p:nvPr userDrawn="1"/>
        </p:nvSpPr>
        <p:spPr bwMode="white">
          <a:xfrm>
            <a:off x="0" y="0"/>
            <a:ext cx="12192000" cy="122713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5" name="6 Rectángulo"/>
          <p:cNvSpPr/>
          <p:nvPr userDrawn="1"/>
        </p:nvSpPr>
        <p:spPr bwMode="white">
          <a:xfrm>
            <a:off x="0" y="5630862"/>
            <a:ext cx="12192000" cy="122713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pic>
        <p:nvPicPr>
          <p:cNvPr id="7" name="Picture 3" descr="D:\My Dropbox\IIAMA\material corporativo\logos upv\marca_UPV_principal_negro300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9336" y="116632"/>
            <a:ext cx="2245784" cy="792088"/>
          </a:xfrm>
          <a:prstGeom prst="rect">
            <a:avLst/>
          </a:prstGeom>
          <a:noFill/>
        </p:spPr>
      </p:pic>
      <p:sp>
        <p:nvSpPr>
          <p:cNvPr id="11" name="12 Marcador de texto"/>
          <p:cNvSpPr>
            <a:spLocks noGrp="1"/>
          </p:cNvSpPr>
          <p:nvPr>
            <p:ph idx="1"/>
          </p:nvPr>
        </p:nvSpPr>
        <p:spPr bwMode="auto">
          <a:xfrm>
            <a:off x="515407" y="1227138"/>
            <a:ext cx="11161183" cy="47525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dirty="0"/>
              <a:t>Haga clic para modificar el estilo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n-US" dirty="0"/>
          </a:p>
        </p:txBody>
      </p:sp>
      <p:pic>
        <p:nvPicPr>
          <p:cNvPr id="10" name="Imagen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2344" y="190906"/>
            <a:ext cx="2713616" cy="553685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3747698" y="6095865"/>
            <a:ext cx="4286926" cy="733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172459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jpe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21 Marcador de título"/>
          <p:cNvSpPr>
            <a:spLocks noGrp="1"/>
          </p:cNvSpPr>
          <p:nvPr>
            <p:ph type="title"/>
          </p:nvPr>
        </p:nvSpPr>
        <p:spPr bwMode="auto">
          <a:xfrm>
            <a:off x="2543608" y="228600"/>
            <a:ext cx="9121345" cy="679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7200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dirty="0"/>
              <a:t>Haga clic para modificar el estilo de título del patrón</a:t>
            </a:r>
            <a:endParaRPr lang="en-US" dirty="0"/>
          </a:p>
        </p:txBody>
      </p:sp>
      <p:sp>
        <p:nvSpPr>
          <p:cNvPr id="4" name="6 Rectángulo"/>
          <p:cNvSpPr/>
          <p:nvPr/>
        </p:nvSpPr>
        <p:spPr bwMode="white">
          <a:xfrm>
            <a:off x="2" y="908050"/>
            <a:ext cx="12192000" cy="31908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5" name="7 Rectángulo"/>
          <p:cNvSpPr/>
          <p:nvPr/>
        </p:nvSpPr>
        <p:spPr>
          <a:xfrm>
            <a:off x="0" y="952500"/>
            <a:ext cx="431800" cy="100236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6" name="8 Rectángulo"/>
          <p:cNvSpPr/>
          <p:nvPr/>
        </p:nvSpPr>
        <p:spPr>
          <a:xfrm>
            <a:off x="514353" y="952500"/>
            <a:ext cx="11677649" cy="100236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0" name="2 CuadroTexto"/>
          <p:cNvSpPr txBox="1"/>
          <p:nvPr userDrawn="1"/>
        </p:nvSpPr>
        <p:spPr>
          <a:xfrm>
            <a:off x="1546720" y="6192549"/>
            <a:ext cx="84969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b="1" i="0" u="none" strike="noStrike" kern="1200" baseline="0" dirty="0" smtClean="0">
                <a:solidFill>
                  <a:schemeClr val="bg1">
                    <a:lumMod val="65000"/>
                  </a:schemeClr>
                </a:solidFill>
                <a:effectLst/>
                <a:latin typeface="Arial" charset="0"/>
                <a:ea typeface="+mn-ea"/>
                <a:cs typeface="+mn-cs"/>
              </a:rPr>
              <a:t>Exploring the uncertainty of Weather Generators’ extreme estimates associated with the length of the input data series</a:t>
            </a:r>
            <a:endParaRPr lang="es-ES" sz="1400" b="1" i="0" kern="1200" noProof="0" dirty="0" smtClean="0">
              <a:solidFill>
                <a:schemeClr val="bg1">
                  <a:lumMod val="65000"/>
                </a:schemeClr>
              </a:solidFill>
              <a:effectLst/>
              <a:latin typeface="Arial" charset="0"/>
              <a:ea typeface="+mn-ea"/>
              <a:cs typeface="+mn-cs"/>
            </a:endParaRPr>
          </a:p>
        </p:txBody>
      </p:sp>
      <p:pic>
        <p:nvPicPr>
          <p:cNvPr id="12" name="Picture 2" descr="D:\VARIOS\IIAMA\copia seguridad Logotipos IIAMA\horizontal_siglas_color.jpg"/>
          <p:cNvPicPr>
            <a:picLocks noChangeAspect="1" noChangeArrowheads="1"/>
          </p:cNvPicPr>
          <p:nvPr userDrawn="1"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90778" y="324424"/>
            <a:ext cx="1728192" cy="453674"/>
          </a:xfrm>
          <a:prstGeom prst="rect">
            <a:avLst/>
          </a:prstGeom>
          <a:noFill/>
        </p:spPr>
      </p:pic>
      <p:pic>
        <p:nvPicPr>
          <p:cNvPr id="15" name="Imagen 14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754" y="6298136"/>
            <a:ext cx="1080120" cy="377908"/>
          </a:xfrm>
          <a:prstGeom prst="rect">
            <a:avLst/>
          </a:prstGeom>
        </p:spPr>
      </p:pic>
      <p:sp>
        <p:nvSpPr>
          <p:cNvPr id="17" name="Line 18"/>
          <p:cNvSpPr>
            <a:spLocks noChangeShapeType="1"/>
          </p:cNvSpPr>
          <p:nvPr userDrawn="1"/>
        </p:nvSpPr>
        <p:spPr bwMode="auto">
          <a:xfrm flipV="1">
            <a:off x="505886" y="6124400"/>
            <a:ext cx="11159067" cy="1"/>
          </a:xfrm>
          <a:prstGeom prst="line">
            <a:avLst/>
          </a:prstGeom>
          <a:noFill/>
          <a:ln w="22225">
            <a:pattFill prst="pct50">
              <a:fgClr>
                <a:srgbClr val="0066CC"/>
              </a:fgClr>
              <a:bgClr>
                <a:schemeClr val="bg2"/>
              </a:bgClr>
            </a:patt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s-ES" dirty="0">
              <a:latin typeface="Arial" pitchFamily="34" charset="0"/>
            </a:endParaRPr>
          </a:p>
        </p:txBody>
      </p:sp>
      <p:pic>
        <p:nvPicPr>
          <p:cNvPr id="2" name="Imagen 1"/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3664" y="6182904"/>
            <a:ext cx="1843893" cy="568276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843" r:id="rId1"/>
    <p:sldLayoutId id="2147483845" r:id="rId2"/>
    <p:sldLayoutId id="2147483847" r:id="rId3"/>
    <p:sldLayoutId id="2147483846" r:id="rId4"/>
  </p:sldLayoutIdLst>
  <p:timing>
    <p:tnLst>
      <p:par>
        <p:cTn id="1" dur="indefinite" restart="never" nodeType="tmRoot"/>
      </p:par>
    </p:tnLst>
  </p:timing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3200" kern="1200">
          <a:solidFill>
            <a:schemeClr val="tx2"/>
          </a:solidFill>
          <a:latin typeface="Arial" charset="0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9pPr>
    </p:titleStyle>
    <p:bodyStyle>
      <a:lvl1pPr marL="319088" indent="-319088" algn="l" rtl="0" eaLnBrk="0" fontAlgn="base" hangingPunct="0">
        <a:spcBef>
          <a:spcPts val="700"/>
        </a:spcBef>
        <a:spcAft>
          <a:spcPct val="0"/>
        </a:spcAft>
        <a:buClr>
          <a:schemeClr val="tx1"/>
        </a:buClr>
        <a:buSzPct val="60000"/>
        <a:buFont typeface="Wingdings" pitchFamily="2" charset="2"/>
        <a:buChar char="q"/>
        <a:defRPr sz="2400" kern="1200">
          <a:solidFill>
            <a:schemeClr val="tx1"/>
          </a:solidFill>
          <a:latin typeface="Arial" charset="0"/>
          <a:ea typeface="+mn-ea"/>
          <a:cs typeface="+mn-cs"/>
        </a:defRPr>
      </a:lvl1pPr>
      <a:lvl2pPr marL="639763" indent="-273050" algn="l" rtl="0" eaLnBrk="0" fontAlgn="base" hangingPunct="0">
        <a:spcBef>
          <a:spcPts val="550"/>
        </a:spcBef>
        <a:spcAft>
          <a:spcPct val="0"/>
        </a:spcAft>
        <a:buClr>
          <a:schemeClr val="tx1"/>
        </a:buClr>
        <a:buSzPct val="70000"/>
        <a:buFont typeface="Wingdings" pitchFamily="2" charset="2"/>
        <a:buChar char="Ø"/>
        <a:defRPr sz="2400" kern="1200">
          <a:solidFill>
            <a:schemeClr val="tx1"/>
          </a:solidFill>
          <a:latin typeface="Arial" charset="0"/>
          <a:ea typeface="+mn-ea"/>
          <a:cs typeface="+mn-cs"/>
        </a:defRPr>
      </a:lvl2pPr>
      <a:lvl3pPr marL="914400" indent="-228600" algn="l" rtl="0" eaLnBrk="0" fontAlgn="base" hangingPunct="0">
        <a:spcBef>
          <a:spcPts val="500"/>
        </a:spcBef>
        <a:spcAft>
          <a:spcPct val="0"/>
        </a:spcAft>
        <a:buClr>
          <a:schemeClr val="accent2"/>
        </a:buClr>
        <a:buSzPct val="75000"/>
        <a:buFont typeface="Wingdings" pitchFamily="2" charset="2"/>
        <a:buChar char=""/>
        <a:defRPr sz="2000" kern="1200">
          <a:solidFill>
            <a:schemeClr val="tx1"/>
          </a:solidFill>
          <a:latin typeface="Arial" charset="0"/>
          <a:ea typeface="+mn-ea"/>
          <a:cs typeface="+mn-cs"/>
        </a:defRPr>
      </a:lvl3pPr>
      <a:lvl4pPr marL="1371600" indent="-228600" algn="l" rtl="0" eaLnBrk="0" fontAlgn="base" hangingPunct="0">
        <a:spcBef>
          <a:spcPts val="400"/>
        </a:spcBef>
        <a:spcAft>
          <a:spcPct val="0"/>
        </a:spcAft>
        <a:buClr>
          <a:srgbClr val="A5AB81"/>
        </a:buClr>
        <a:buSzPct val="75000"/>
        <a:buFont typeface="Wingdings" pitchFamily="2" charset="2"/>
        <a:buChar char=""/>
        <a:defRPr sz="2000" kern="1200">
          <a:solidFill>
            <a:schemeClr val="tx1"/>
          </a:solidFill>
          <a:latin typeface="Arial" charset="0"/>
          <a:ea typeface="+mn-ea"/>
          <a:cs typeface="+mn-cs"/>
        </a:defRPr>
      </a:lvl4pPr>
      <a:lvl5pPr marL="1828800" indent="-228600" algn="l" rtl="0" eaLnBrk="0" fontAlgn="base" hangingPunct="0">
        <a:spcBef>
          <a:spcPts val="400"/>
        </a:spcBef>
        <a:spcAft>
          <a:spcPct val="0"/>
        </a:spcAft>
        <a:buClr>
          <a:srgbClr val="D8B25C"/>
        </a:buClr>
        <a:buSzPct val="65000"/>
        <a:buFont typeface="Wingdings" pitchFamily="2" charset="2"/>
        <a:buChar char=""/>
        <a:defRPr sz="2000" kern="1200">
          <a:solidFill>
            <a:schemeClr val="tx1"/>
          </a:solidFill>
          <a:latin typeface="Arial" charset="0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5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doi.org/10.3390/w12113174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doi.org/10.1016/j.jspi.2012.07.001" TargetMode="External"/><Relationship Id="rId5" Type="http://schemas.openxmlformats.org/officeDocument/2006/relationships/hyperlink" Target="https://doi.org/10.1002/joc.4391" TargetMode="External"/><Relationship Id="rId4" Type="http://schemas.openxmlformats.org/officeDocument/2006/relationships/hyperlink" Target="https://doi.org/10.5194/hess-22-655-2018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idx="4294967295"/>
          </p:nvPr>
        </p:nvSpPr>
        <p:spPr>
          <a:xfrm>
            <a:off x="623392" y="1468852"/>
            <a:ext cx="10945216" cy="2248180"/>
          </a:xfrm>
        </p:spPr>
        <p:txBody>
          <a:bodyPr/>
          <a:lstStyle/>
          <a:p>
            <a:pPr algn="ctr"/>
            <a:r>
              <a:rPr lang="en-GB" sz="4000" b="1" dirty="0"/>
              <a:t>Exploring the uncertainty of Weather Generators’ extreme estimates associated with the length of the input data series</a:t>
            </a:r>
            <a:endParaRPr lang="es-ES" sz="4800" b="1" dirty="0"/>
          </a:p>
        </p:txBody>
      </p:sp>
      <p:sp>
        <p:nvSpPr>
          <p:cNvPr id="7" name="Rectangle 7"/>
          <p:cNvSpPr/>
          <p:nvPr/>
        </p:nvSpPr>
        <p:spPr>
          <a:xfrm>
            <a:off x="2423592" y="4230861"/>
            <a:ext cx="9505056" cy="17184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GB" sz="2000" b="1" dirty="0">
                <a:solidFill>
                  <a:schemeClr val="tx2"/>
                </a:solidFill>
              </a:rPr>
              <a:t>By:</a:t>
            </a:r>
          </a:p>
          <a:p>
            <a:pPr algn="r"/>
            <a:r>
              <a:rPr lang="en-GB" sz="2000" b="1" u="sng" dirty="0" err="1">
                <a:solidFill>
                  <a:schemeClr val="tx2"/>
                </a:solidFill>
              </a:rPr>
              <a:t>Carles</a:t>
            </a:r>
            <a:r>
              <a:rPr lang="en-GB" sz="2000" b="1" u="sng" dirty="0">
                <a:solidFill>
                  <a:schemeClr val="tx2"/>
                </a:solidFill>
              </a:rPr>
              <a:t> Beneyto</a:t>
            </a:r>
            <a:r>
              <a:rPr lang="en-GB" sz="2000" b="1" u="sng" baseline="30000" dirty="0">
                <a:solidFill>
                  <a:schemeClr val="tx2"/>
                </a:solidFill>
              </a:rPr>
              <a:t>1</a:t>
            </a:r>
            <a:r>
              <a:rPr lang="en-GB" sz="2000" b="1" dirty="0">
                <a:solidFill>
                  <a:schemeClr val="tx2"/>
                </a:solidFill>
              </a:rPr>
              <a:t>,  José Ángel Aranda</a:t>
            </a:r>
            <a:r>
              <a:rPr lang="en-GB" sz="2000" b="1" baseline="30000" dirty="0">
                <a:solidFill>
                  <a:schemeClr val="tx2"/>
                </a:solidFill>
              </a:rPr>
              <a:t>1</a:t>
            </a:r>
            <a:r>
              <a:rPr lang="en-GB" sz="2000" b="1" dirty="0">
                <a:solidFill>
                  <a:schemeClr val="tx2"/>
                </a:solidFill>
              </a:rPr>
              <a:t>, </a:t>
            </a:r>
            <a:r>
              <a:rPr lang="en-GB" sz="2000" b="1" dirty="0" smtClean="0">
                <a:solidFill>
                  <a:schemeClr val="tx2"/>
                </a:solidFill>
              </a:rPr>
              <a:t>and </a:t>
            </a:r>
            <a:r>
              <a:rPr lang="en-GB" sz="2000" b="1" dirty="0">
                <a:solidFill>
                  <a:schemeClr val="tx2"/>
                </a:solidFill>
              </a:rPr>
              <a:t>Félix Francés</a:t>
            </a:r>
            <a:r>
              <a:rPr lang="en-GB" sz="2000" b="1" baseline="30000" dirty="0">
                <a:solidFill>
                  <a:schemeClr val="tx2"/>
                </a:solidFill>
              </a:rPr>
              <a:t>1</a:t>
            </a:r>
            <a:r>
              <a:rPr lang="en-GB" sz="2000" b="1" dirty="0">
                <a:solidFill>
                  <a:schemeClr val="bg1"/>
                </a:solidFill>
              </a:rPr>
              <a:t> </a:t>
            </a:r>
          </a:p>
          <a:p>
            <a:pPr algn="r"/>
            <a:endParaRPr lang="en-GB" sz="1600" b="1" i="1" baseline="30000" dirty="0" smtClean="0">
              <a:solidFill>
                <a:schemeClr val="tx2"/>
              </a:solidFill>
            </a:endParaRPr>
          </a:p>
          <a:p>
            <a:pPr algn="r"/>
            <a:r>
              <a:rPr lang="en-GB" sz="1600" b="1" i="1" baseline="30000" dirty="0" smtClean="0">
                <a:solidFill>
                  <a:schemeClr val="tx2"/>
                </a:solidFill>
              </a:rPr>
              <a:t>1</a:t>
            </a:r>
            <a:r>
              <a:rPr lang="en-GB" sz="1600" b="1" i="1" dirty="0" smtClean="0">
                <a:solidFill>
                  <a:srgbClr val="1F497D"/>
                </a:solidFill>
              </a:rPr>
              <a:t>Research Group of Hydrological and Environmental Modelling (GIMHA)</a:t>
            </a:r>
          </a:p>
          <a:p>
            <a:pPr algn="r"/>
            <a:r>
              <a:rPr lang="en-GB" sz="1600" b="1" i="1" dirty="0" smtClean="0">
                <a:solidFill>
                  <a:schemeClr val="tx2"/>
                </a:solidFill>
              </a:rPr>
              <a:t>Research Institute of Water and Environmental Engineering </a:t>
            </a:r>
            <a:r>
              <a:rPr lang="en-GB" sz="1600" b="1" i="1" dirty="0" smtClean="0">
                <a:solidFill>
                  <a:srgbClr val="1F497D"/>
                </a:solidFill>
              </a:rPr>
              <a:t>(IIAMA)</a:t>
            </a:r>
          </a:p>
          <a:p>
            <a:pPr algn="r"/>
            <a:r>
              <a:rPr lang="en-GB" sz="1600" b="1" i="1" dirty="0" err="1" smtClean="0">
                <a:solidFill>
                  <a:srgbClr val="1F497D"/>
                </a:solidFill>
              </a:rPr>
              <a:t>Universitat</a:t>
            </a:r>
            <a:r>
              <a:rPr lang="en-GB" sz="1600" b="1" i="1" dirty="0" smtClean="0">
                <a:solidFill>
                  <a:srgbClr val="1F497D"/>
                </a:solidFill>
              </a:rPr>
              <a:t> </a:t>
            </a:r>
            <a:r>
              <a:rPr lang="en-GB" sz="1600" b="1" i="1" dirty="0" err="1" smtClean="0">
                <a:solidFill>
                  <a:srgbClr val="1F497D"/>
                </a:solidFill>
              </a:rPr>
              <a:t>Politècnica</a:t>
            </a:r>
            <a:r>
              <a:rPr lang="en-GB" sz="1600" b="1" i="1" dirty="0" smtClean="0">
                <a:solidFill>
                  <a:srgbClr val="1F497D"/>
                </a:solidFill>
              </a:rPr>
              <a:t> de </a:t>
            </a:r>
            <a:r>
              <a:rPr lang="en-GB" sz="1600" b="1" i="1" dirty="0" err="1" smtClean="0">
                <a:solidFill>
                  <a:srgbClr val="1F497D"/>
                </a:solidFill>
              </a:rPr>
              <a:t>València</a:t>
            </a:r>
            <a:r>
              <a:rPr lang="en-GB" sz="1600" b="1" i="1" dirty="0" smtClean="0">
                <a:solidFill>
                  <a:schemeClr val="tx2"/>
                </a:solidFill>
              </a:rPr>
              <a:t>, Valencia, Spain</a:t>
            </a:r>
          </a:p>
          <a:p>
            <a:pPr algn="r"/>
            <a:endParaRPr lang="en-GB" sz="700" b="1" i="1" dirty="0" smtClean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5285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Introduction</a:t>
            </a:r>
            <a:endParaRPr lang="en-GB" dirty="0"/>
          </a:p>
        </p:txBody>
      </p:sp>
      <p:sp>
        <p:nvSpPr>
          <p:cNvPr id="23" name="Marcador de contenido 4"/>
          <p:cNvSpPr>
            <a:spLocks noGrp="1"/>
          </p:cNvSpPr>
          <p:nvPr>
            <p:ph idx="1"/>
          </p:nvPr>
        </p:nvSpPr>
        <p:spPr>
          <a:xfrm>
            <a:off x="263353" y="1221525"/>
            <a:ext cx="7139879" cy="4824536"/>
          </a:xfrm>
        </p:spPr>
        <p:txBody>
          <a:bodyPr/>
          <a:lstStyle/>
          <a:p>
            <a:r>
              <a:rPr lang="en-GB" b="1" dirty="0" smtClean="0"/>
              <a:t>Stochastic Weather Generators (WGs)</a:t>
            </a:r>
          </a:p>
          <a:p>
            <a:pPr lvl="1"/>
            <a:r>
              <a:rPr lang="en-GB" dirty="0" smtClean="0"/>
              <a:t>Plan </a:t>
            </a:r>
            <a:r>
              <a:rPr lang="en-GB" dirty="0"/>
              <a:t>and </a:t>
            </a:r>
            <a:r>
              <a:rPr lang="en-GB" dirty="0" smtClean="0"/>
              <a:t>manage natural </a:t>
            </a:r>
            <a:r>
              <a:rPr lang="en-GB" dirty="0"/>
              <a:t>resources</a:t>
            </a:r>
            <a:endParaRPr lang="en-GB" dirty="0" smtClean="0"/>
          </a:p>
          <a:p>
            <a:pPr lvl="1"/>
            <a:r>
              <a:rPr lang="en-GB" dirty="0" smtClean="0"/>
              <a:t>Climate Downscaling</a:t>
            </a:r>
          </a:p>
          <a:p>
            <a:pPr lvl="1"/>
            <a:r>
              <a:rPr lang="en-GB" dirty="0" smtClean="0"/>
              <a:t>Hydrological </a:t>
            </a:r>
            <a:r>
              <a:rPr lang="en-US" dirty="0" smtClean="0"/>
              <a:t>Modeling</a:t>
            </a:r>
          </a:p>
          <a:p>
            <a:pPr lvl="1"/>
            <a:r>
              <a:rPr lang="en-GB" dirty="0" smtClean="0"/>
              <a:t>Etc..</a:t>
            </a:r>
          </a:p>
          <a:p>
            <a:pPr marL="0" indent="0">
              <a:buNone/>
            </a:pPr>
            <a:r>
              <a:rPr lang="en-GB" dirty="0" smtClean="0"/>
              <a:t>Produce </a:t>
            </a:r>
            <a:r>
              <a:rPr lang="en-GB" dirty="0"/>
              <a:t>synthetic time series of weather data of unlimited length for a location based on the statistical characteristics of observed weather at that </a:t>
            </a:r>
            <a:r>
              <a:rPr lang="en-GB" dirty="0" smtClean="0"/>
              <a:t>location (</a:t>
            </a:r>
            <a:r>
              <a:rPr lang="en-GB" i="1" dirty="0" smtClean="0"/>
              <a:t>IPCC</a:t>
            </a:r>
            <a:r>
              <a:rPr lang="en-GB" dirty="0" smtClean="0"/>
              <a:t>)</a:t>
            </a:r>
          </a:p>
          <a:p>
            <a:pPr marL="0" indent="0">
              <a:buNone/>
            </a:pPr>
            <a:endParaRPr lang="en-GB" sz="1200" dirty="0" smtClean="0"/>
          </a:p>
          <a:p>
            <a:pPr marL="539750">
              <a:buFont typeface="Wingdings" pitchFamily="2" charset="2"/>
              <a:buChar char="Ø"/>
            </a:pPr>
            <a:r>
              <a:rPr lang="en-US" dirty="0" smtClean="0"/>
              <a:t>Therefore</a:t>
            </a:r>
            <a:r>
              <a:rPr lang="es-ES" dirty="0" smtClean="0"/>
              <a:t>, </a:t>
            </a:r>
            <a:r>
              <a:rPr lang="en-US" dirty="0" smtClean="0"/>
              <a:t>strongly dependent upon the “quality” of the observed weather</a:t>
            </a:r>
          </a:p>
          <a:p>
            <a:pPr marL="0" indent="0">
              <a:buNone/>
            </a:pPr>
            <a:endParaRPr lang="en-GB" dirty="0"/>
          </a:p>
        </p:txBody>
      </p:sp>
      <p:sp>
        <p:nvSpPr>
          <p:cNvPr id="3" name="Flecha abajo 2"/>
          <p:cNvSpPr/>
          <p:nvPr/>
        </p:nvSpPr>
        <p:spPr>
          <a:xfrm>
            <a:off x="2999656" y="4815579"/>
            <a:ext cx="720079" cy="48562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8" name="Grupo 7"/>
          <p:cNvGrpSpPr/>
          <p:nvPr/>
        </p:nvGrpSpPr>
        <p:grpSpPr>
          <a:xfrm>
            <a:off x="6370782" y="1196752"/>
            <a:ext cx="5125818" cy="4927452"/>
            <a:chOff x="6370782" y="1196752"/>
            <a:chExt cx="5125818" cy="4927452"/>
          </a:xfrm>
        </p:grpSpPr>
        <p:grpSp>
          <p:nvGrpSpPr>
            <p:cNvPr id="61" name="Grupo 60"/>
            <p:cNvGrpSpPr/>
            <p:nvPr/>
          </p:nvGrpSpPr>
          <p:grpSpPr>
            <a:xfrm>
              <a:off x="6370782" y="1196752"/>
              <a:ext cx="5125818" cy="4927452"/>
              <a:chOff x="6781089" y="1299183"/>
              <a:chExt cx="5125818" cy="4927452"/>
            </a:xfrm>
          </p:grpSpPr>
          <p:grpSp>
            <p:nvGrpSpPr>
              <p:cNvPr id="51" name="Grupo 50"/>
              <p:cNvGrpSpPr/>
              <p:nvPr/>
            </p:nvGrpSpPr>
            <p:grpSpPr>
              <a:xfrm>
                <a:off x="7824192" y="1299183"/>
                <a:ext cx="4082715" cy="3604825"/>
                <a:chOff x="1178910" y="1912407"/>
                <a:chExt cx="4082715" cy="3604825"/>
              </a:xfrm>
            </p:grpSpPr>
            <p:pic>
              <p:nvPicPr>
                <p:cNvPr id="52" name="Imagen 51"/>
                <p:cNvPicPr>
                  <a:picLocks noChangeAspect="1"/>
                </p:cNvPicPr>
                <p:nvPr/>
              </p:nvPicPr>
              <p:blipFill rotWithShape="1">
                <a:blip r:embed="rId3"/>
                <a:srcRect l="9157"/>
                <a:stretch/>
              </p:blipFill>
              <p:spPr>
                <a:xfrm>
                  <a:off x="1178910" y="1912407"/>
                  <a:ext cx="4082715" cy="3604825"/>
                </a:xfrm>
                <a:prstGeom prst="rect">
                  <a:avLst/>
                </a:prstGeom>
              </p:spPr>
            </p:pic>
            <p:cxnSp>
              <p:nvCxnSpPr>
                <p:cNvPr id="53" name="Conector recto 52"/>
                <p:cNvCxnSpPr/>
                <p:nvPr/>
              </p:nvCxnSpPr>
              <p:spPr>
                <a:xfrm flipH="1">
                  <a:off x="3855600" y="2060848"/>
                  <a:ext cx="8152" cy="2932592"/>
                </a:xfrm>
                <a:prstGeom prst="line">
                  <a:avLst/>
                </a:prstGeom>
                <a:ln w="28575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5" name="Conector recto 54"/>
                <p:cNvCxnSpPr/>
                <p:nvPr/>
              </p:nvCxnSpPr>
              <p:spPr>
                <a:xfrm flipV="1">
                  <a:off x="1448137" y="2746080"/>
                  <a:ext cx="2396810" cy="10096"/>
                </a:xfrm>
                <a:prstGeom prst="line">
                  <a:avLst/>
                </a:prstGeom>
                <a:ln w="28575">
                  <a:solidFill>
                    <a:srgbClr val="FF0000"/>
                  </a:solidFill>
                  <a:prstDash val="sys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60" name="CuadroTexto 59"/>
              <p:cNvSpPr txBox="1"/>
              <p:nvPr/>
            </p:nvSpPr>
            <p:spPr>
              <a:xfrm>
                <a:off x="6781089" y="4841640"/>
                <a:ext cx="3768753" cy="13849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b="1" dirty="0" smtClean="0">
                    <a:solidFill>
                      <a:srgbClr val="FF0000"/>
                    </a:solidFill>
                  </a:rPr>
                  <a:t>Short available precipitation records</a:t>
                </a:r>
              </a:p>
              <a:p>
                <a:pPr algn="ctr"/>
                <a:r>
                  <a:rPr lang="en-GB" sz="2400" b="1" dirty="0">
                    <a:solidFill>
                      <a:srgbClr val="FF0000"/>
                    </a:solidFill>
                  </a:rPr>
                  <a:t>High </a:t>
                </a:r>
                <a:r>
                  <a:rPr lang="en-GB" sz="2400" b="1" dirty="0" smtClean="0">
                    <a:solidFill>
                      <a:srgbClr val="FF0000"/>
                    </a:solidFill>
                  </a:rPr>
                  <a:t>Uncertainty for extreme estimates</a:t>
                </a:r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p:grpSp>
        <p:cxnSp>
          <p:nvCxnSpPr>
            <p:cNvPr id="14" name="Conector recto 13"/>
            <p:cNvCxnSpPr/>
            <p:nvPr/>
          </p:nvCxnSpPr>
          <p:spPr>
            <a:xfrm>
              <a:off x="7701917" y="1355903"/>
              <a:ext cx="2396810" cy="0"/>
            </a:xfrm>
            <a:prstGeom prst="line">
              <a:avLst/>
            </a:prstGeom>
            <a:ln w="28575">
              <a:solidFill>
                <a:srgbClr val="FF00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Rectángulo 6"/>
            <p:cNvSpPr/>
            <p:nvPr/>
          </p:nvSpPr>
          <p:spPr>
            <a:xfrm>
              <a:off x="7449888" y="4077072"/>
              <a:ext cx="86271" cy="45719"/>
            </a:xfrm>
            <a:prstGeom prst="rect">
              <a:avLst/>
            </a:prstGeom>
            <a:solidFill>
              <a:srgbClr val="FFFFFF"/>
            </a:solidFill>
            <a:ln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n>
                  <a:solidFill>
                    <a:srgbClr val="FFFFFF"/>
                  </a:solidFill>
                </a:ln>
                <a:solidFill>
                  <a:srgbClr val="FFFFFF"/>
                </a:solidFill>
              </a:endParaRPr>
            </a:p>
          </p:txBody>
        </p:sp>
        <p:sp>
          <p:nvSpPr>
            <p:cNvPr id="17" name="Rectángulo 16"/>
            <p:cNvSpPr/>
            <p:nvPr/>
          </p:nvSpPr>
          <p:spPr>
            <a:xfrm>
              <a:off x="7452000" y="3486796"/>
              <a:ext cx="86271" cy="54523"/>
            </a:xfrm>
            <a:prstGeom prst="rect">
              <a:avLst/>
            </a:prstGeom>
            <a:solidFill>
              <a:srgbClr val="FFFFFF"/>
            </a:solidFill>
            <a:ln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n>
                  <a:solidFill>
                    <a:srgbClr val="FFFFFF"/>
                  </a:solidFill>
                </a:ln>
                <a:solidFill>
                  <a:srgbClr val="FFFFFF"/>
                </a:solidFill>
              </a:endParaRPr>
            </a:p>
          </p:txBody>
        </p:sp>
        <p:sp>
          <p:nvSpPr>
            <p:cNvPr id="18" name="Rectángulo 17"/>
            <p:cNvSpPr/>
            <p:nvPr/>
          </p:nvSpPr>
          <p:spPr>
            <a:xfrm>
              <a:off x="7449887" y="2949398"/>
              <a:ext cx="86271" cy="45719"/>
            </a:xfrm>
            <a:prstGeom prst="rect">
              <a:avLst/>
            </a:prstGeom>
            <a:solidFill>
              <a:srgbClr val="FFFFFF"/>
            </a:solidFill>
            <a:ln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n>
                  <a:solidFill>
                    <a:srgbClr val="FFFFFF"/>
                  </a:solidFill>
                </a:ln>
                <a:solidFill>
                  <a:srgbClr val="FFFFFF"/>
                </a:solidFill>
              </a:endParaRPr>
            </a:p>
          </p:txBody>
        </p:sp>
        <p:sp>
          <p:nvSpPr>
            <p:cNvPr id="19" name="Rectángulo 18"/>
            <p:cNvSpPr/>
            <p:nvPr/>
          </p:nvSpPr>
          <p:spPr>
            <a:xfrm>
              <a:off x="7457619" y="2412000"/>
              <a:ext cx="86271" cy="45719"/>
            </a:xfrm>
            <a:prstGeom prst="rect">
              <a:avLst/>
            </a:prstGeom>
            <a:solidFill>
              <a:srgbClr val="FFFFFF"/>
            </a:solidFill>
            <a:ln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n>
                  <a:solidFill>
                    <a:srgbClr val="FFFFFF"/>
                  </a:solidFill>
                </a:ln>
                <a:solidFill>
                  <a:srgbClr val="FFFFFF"/>
                </a:solidFill>
              </a:endParaRPr>
            </a:p>
          </p:txBody>
        </p:sp>
        <p:sp>
          <p:nvSpPr>
            <p:cNvPr id="20" name="Rectángulo 19"/>
            <p:cNvSpPr/>
            <p:nvPr/>
          </p:nvSpPr>
          <p:spPr>
            <a:xfrm>
              <a:off x="7449887" y="1836153"/>
              <a:ext cx="86271" cy="76284"/>
            </a:xfrm>
            <a:prstGeom prst="rect">
              <a:avLst/>
            </a:prstGeom>
            <a:solidFill>
              <a:srgbClr val="FFFFFF"/>
            </a:solidFill>
            <a:ln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n>
                  <a:solidFill>
                    <a:srgbClr val="FFFFFF"/>
                  </a:solidFill>
                </a:ln>
                <a:solidFill>
                  <a:srgbClr val="FFFFFF"/>
                </a:solidFill>
              </a:endParaRPr>
            </a:p>
          </p:txBody>
        </p:sp>
        <p:sp>
          <p:nvSpPr>
            <p:cNvPr id="21" name="Rectángulo 20"/>
            <p:cNvSpPr/>
            <p:nvPr/>
          </p:nvSpPr>
          <p:spPr>
            <a:xfrm>
              <a:off x="7449887" y="1324917"/>
              <a:ext cx="86271" cy="45719"/>
            </a:xfrm>
            <a:prstGeom prst="rect">
              <a:avLst/>
            </a:prstGeom>
            <a:solidFill>
              <a:srgbClr val="FFFFFF"/>
            </a:solidFill>
            <a:ln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n>
                  <a:solidFill>
                    <a:srgbClr val="FFFFFF"/>
                  </a:solidFill>
                </a:ln>
                <a:solidFill>
                  <a:srgbClr val="FFFFFF"/>
                </a:solidFill>
              </a:endParaRPr>
            </a:p>
          </p:txBody>
        </p:sp>
      </p:grpSp>
      <p:sp>
        <p:nvSpPr>
          <p:cNvPr id="22" name="Flecha abajo 21"/>
          <p:cNvSpPr/>
          <p:nvPr/>
        </p:nvSpPr>
        <p:spPr>
          <a:xfrm rot="16200000">
            <a:off x="9719882" y="5188891"/>
            <a:ext cx="720079" cy="48562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CuadroTexto 3"/>
          <p:cNvSpPr txBox="1"/>
          <p:nvPr/>
        </p:nvSpPr>
        <p:spPr>
          <a:xfrm>
            <a:off x="10182072" y="4862726"/>
            <a:ext cx="172819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Extra information</a:t>
            </a:r>
          </a:p>
          <a:p>
            <a:pPr algn="ctr"/>
            <a:r>
              <a:rPr lang="en-US" i="1" dirty="0" smtClean="0"/>
              <a:t>Beneyto et al. (2020)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3733958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Objective</a:t>
            </a:r>
            <a:endParaRPr lang="es-ES" dirty="0"/>
          </a:p>
        </p:txBody>
      </p:sp>
      <p:sp>
        <p:nvSpPr>
          <p:cNvPr id="5" name="Marcador de contenido 4"/>
          <p:cNvSpPr>
            <a:spLocks noGrp="1"/>
          </p:cNvSpPr>
          <p:nvPr>
            <p:ph idx="1"/>
          </p:nvPr>
        </p:nvSpPr>
        <p:spPr>
          <a:xfrm>
            <a:off x="479376" y="1340768"/>
            <a:ext cx="11284232" cy="4104456"/>
          </a:xfrm>
          <a:ln w="57150">
            <a:noFill/>
          </a:ln>
        </p:spPr>
        <p:txBody>
          <a:bodyPr/>
          <a:lstStyle/>
          <a:p>
            <a:pPr marL="0" indent="0" algn="ctr">
              <a:buNone/>
            </a:pPr>
            <a:r>
              <a:rPr lang="en-GB" sz="3200" b="1" dirty="0">
                <a:solidFill>
                  <a:srgbClr val="1F497D"/>
                </a:solidFill>
              </a:rPr>
              <a:t>Estimate </a:t>
            </a:r>
            <a:r>
              <a:rPr lang="en-US" sz="3200" b="1" dirty="0">
                <a:solidFill>
                  <a:srgbClr val="1F497D"/>
                </a:solidFill>
              </a:rPr>
              <a:t>the uncertainty of WGs’ extreme </a:t>
            </a:r>
            <a:r>
              <a:rPr lang="en-US" sz="3200" b="1" dirty="0" err="1">
                <a:solidFill>
                  <a:srgbClr val="1F497D"/>
                </a:solidFill>
              </a:rPr>
              <a:t>P</a:t>
            </a:r>
            <a:r>
              <a:rPr lang="en-US" sz="3200" b="1" baseline="-25000" dirty="0" err="1">
                <a:solidFill>
                  <a:srgbClr val="1F497D"/>
                </a:solidFill>
              </a:rPr>
              <a:t>d</a:t>
            </a:r>
            <a:r>
              <a:rPr lang="en-US" sz="3200" b="1" dirty="0">
                <a:solidFill>
                  <a:srgbClr val="1F497D"/>
                </a:solidFill>
              </a:rPr>
              <a:t> estimates introduced by the sample length and the existence of a Regional Study through the analysis of </a:t>
            </a:r>
            <a:r>
              <a:rPr lang="en-US" sz="3200" b="1" dirty="0" smtClean="0">
                <a:solidFill>
                  <a:srgbClr val="1F497D"/>
                </a:solidFill>
              </a:rPr>
              <a:t>the RRMSE</a:t>
            </a:r>
            <a:r>
              <a:rPr lang="en-US" sz="3200" b="1" dirty="0">
                <a:solidFill>
                  <a:srgbClr val="1F497D"/>
                </a:solidFill>
              </a:rPr>
              <a:t>, CV and </a:t>
            </a:r>
            <a:r>
              <a:rPr lang="en-US" sz="3200" b="1" dirty="0" smtClean="0">
                <a:solidFill>
                  <a:srgbClr val="1F497D"/>
                </a:solidFill>
              </a:rPr>
              <a:t>the RB </a:t>
            </a:r>
            <a:r>
              <a:rPr lang="en-US" sz="3200" b="1" dirty="0">
                <a:solidFill>
                  <a:srgbClr val="1F497D"/>
                </a:solidFill>
              </a:rPr>
              <a:t>of a population and their estimated </a:t>
            </a:r>
            <a:r>
              <a:rPr lang="en-US" sz="3200" b="1" dirty="0" err="1">
                <a:solidFill>
                  <a:srgbClr val="1F497D"/>
                </a:solidFill>
              </a:rPr>
              <a:t>P</a:t>
            </a:r>
            <a:r>
              <a:rPr lang="en-US" sz="3200" b="1" baseline="-25000" dirty="0" err="1">
                <a:solidFill>
                  <a:srgbClr val="1F497D"/>
                </a:solidFill>
              </a:rPr>
              <a:t>d</a:t>
            </a:r>
            <a:r>
              <a:rPr lang="en-US" sz="3200" b="1" dirty="0">
                <a:solidFill>
                  <a:srgbClr val="1F497D"/>
                </a:solidFill>
              </a:rPr>
              <a:t> </a:t>
            </a:r>
            <a:r>
              <a:rPr lang="en-US" sz="3200" b="1" dirty="0" smtClean="0">
                <a:solidFill>
                  <a:srgbClr val="1F497D"/>
                </a:solidFill>
              </a:rPr>
              <a:t>quantiles</a:t>
            </a:r>
          </a:p>
          <a:p>
            <a:pPr algn="just"/>
            <a:endParaRPr lang="en-US" sz="1800" dirty="0">
              <a:solidFill>
                <a:srgbClr val="3775B2"/>
              </a:solidFill>
            </a:endParaRPr>
          </a:p>
          <a:p>
            <a:r>
              <a:rPr lang="en-US" dirty="0" smtClean="0">
                <a:solidFill>
                  <a:srgbClr val="1F497D"/>
                </a:solidFill>
              </a:rPr>
              <a:t>Relative </a:t>
            </a:r>
            <a:r>
              <a:rPr lang="en-US" dirty="0">
                <a:solidFill>
                  <a:srgbClr val="1F497D"/>
                </a:solidFill>
              </a:rPr>
              <a:t>Root Mean Squared Error (RRMSE) </a:t>
            </a:r>
            <a:endParaRPr lang="en-US" dirty="0" smtClean="0">
              <a:solidFill>
                <a:srgbClr val="1F497D"/>
              </a:solidFill>
            </a:endParaRPr>
          </a:p>
          <a:p>
            <a:r>
              <a:rPr lang="en-GB" dirty="0">
                <a:solidFill>
                  <a:srgbClr val="1F497D"/>
                </a:solidFill>
              </a:rPr>
              <a:t>Relative bias (RB)</a:t>
            </a:r>
          </a:p>
          <a:p>
            <a:r>
              <a:rPr lang="en-US" dirty="0" smtClean="0">
                <a:solidFill>
                  <a:srgbClr val="1F497D"/>
                </a:solidFill>
              </a:rPr>
              <a:t>Coefficient </a:t>
            </a:r>
            <a:r>
              <a:rPr lang="en-US" dirty="0">
                <a:solidFill>
                  <a:srgbClr val="1F497D"/>
                </a:solidFill>
              </a:rPr>
              <a:t>of Variation (CV</a:t>
            </a:r>
            <a:r>
              <a:rPr lang="en-GB" dirty="0" smtClean="0">
                <a:solidFill>
                  <a:srgbClr val="1F497D"/>
                </a:solidFill>
              </a:rPr>
              <a:t>)</a:t>
            </a:r>
          </a:p>
          <a:p>
            <a:pPr algn="ctr"/>
            <a:endParaRPr lang="en-GB" sz="3200" b="1" dirty="0" smtClean="0">
              <a:solidFill>
                <a:srgbClr val="1F497D"/>
              </a:solidFill>
            </a:endParaRPr>
          </a:p>
          <a:p>
            <a:pPr marL="0" indent="0" algn="ctr">
              <a:buNone/>
            </a:pPr>
            <a:endParaRPr lang="en-GB" sz="3200" dirty="0">
              <a:solidFill>
                <a:srgbClr val="1F497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9912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94" t="14049" r="1292" b="17051"/>
          <a:stretch/>
        </p:blipFill>
        <p:spPr>
          <a:xfrm>
            <a:off x="4780862" y="2360270"/>
            <a:ext cx="7075778" cy="3589010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Case study: study area</a:t>
            </a:r>
            <a:endParaRPr lang="en-GB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263352" y="1196752"/>
            <a:ext cx="9937104" cy="2808312"/>
          </a:xfrm>
        </p:spPr>
        <p:txBody>
          <a:bodyPr/>
          <a:lstStyle/>
          <a:p>
            <a:r>
              <a:rPr lang="en-GB" b="1" dirty="0" err="1" smtClean="0">
                <a:solidFill>
                  <a:srgbClr val="1F497D"/>
                </a:solidFill>
              </a:rPr>
              <a:t>Barranc</a:t>
            </a:r>
            <a:r>
              <a:rPr lang="en-GB" b="1" dirty="0" smtClean="0">
                <a:solidFill>
                  <a:srgbClr val="1F497D"/>
                </a:solidFill>
              </a:rPr>
              <a:t> de </a:t>
            </a:r>
            <a:r>
              <a:rPr lang="en-GB" b="1" dirty="0" err="1" smtClean="0">
                <a:solidFill>
                  <a:srgbClr val="1F497D"/>
                </a:solidFill>
              </a:rPr>
              <a:t>Cabanes</a:t>
            </a:r>
            <a:r>
              <a:rPr lang="en-GB" dirty="0" smtClean="0"/>
              <a:t>: ephemeral river</a:t>
            </a:r>
          </a:p>
          <a:p>
            <a:r>
              <a:rPr lang="en-US" dirty="0" smtClean="0"/>
              <a:t>1 Pluviometer from </a:t>
            </a:r>
            <a:r>
              <a:rPr lang="es-ES" dirty="0" smtClean="0"/>
              <a:t>Spain02-v5 (1950-2015) (</a:t>
            </a:r>
            <a:r>
              <a:rPr lang="es-ES" i="1" dirty="0"/>
              <a:t>Herrera et al., 2016</a:t>
            </a:r>
            <a:r>
              <a:rPr lang="es-ES" dirty="0" smtClean="0"/>
              <a:t>)</a:t>
            </a:r>
            <a:endParaRPr lang="en-GB" dirty="0" smtClean="0"/>
          </a:p>
          <a:p>
            <a:r>
              <a:rPr lang="en-GB" dirty="0" smtClean="0"/>
              <a:t>Semi-arid Mediterranean climate</a:t>
            </a:r>
          </a:p>
          <a:p>
            <a:r>
              <a:rPr lang="en-GB" dirty="0" smtClean="0"/>
              <a:t>Annual mean prec.: 570 mm</a:t>
            </a:r>
          </a:p>
          <a:p>
            <a:r>
              <a:rPr lang="en-GB" dirty="0" smtClean="0"/>
              <a:t>High precipitation variability</a:t>
            </a:r>
          </a:p>
          <a:p>
            <a:r>
              <a:rPr lang="es-ES" dirty="0" smtClean="0"/>
              <a:t>&gt;75% of </a:t>
            </a:r>
            <a:r>
              <a:rPr lang="en-US" dirty="0" smtClean="0"/>
              <a:t>dry days</a:t>
            </a:r>
          </a:p>
          <a:p>
            <a:r>
              <a:rPr lang="en-US" u="sng" dirty="0" smtClean="0"/>
              <a:t>High torrentiality</a:t>
            </a:r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440" y="4509120"/>
            <a:ext cx="2664296" cy="1444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9093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Case study: Weather Generator</a:t>
            </a:r>
            <a:endParaRPr lang="en-GB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Marcador de contenido 2"/>
              <p:cNvSpPr>
                <a:spLocks noGrp="1"/>
              </p:cNvSpPr>
              <p:nvPr>
                <p:ph idx="1"/>
              </p:nvPr>
            </p:nvSpPr>
            <p:spPr>
              <a:xfrm>
                <a:off x="263352" y="1196752"/>
                <a:ext cx="6552728" cy="3168352"/>
              </a:xfrm>
            </p:spPr>
            <p:txBody>
              <a:bodyPr/>
              <a:lstStyle/>
              <a:p>
                <a:r>
                  <a:rPr lang="en-GB" b="1" dirty="0" smtClean="0">
                    <a:solidFill>
                      <a:srgbClr val="1F497D"/>
                    </a:solidFill>
                  </a:rPr>
                  <a:t>GWEX</a:t>
                </a:r>
                <a:r>
                  <a:rPr lang="en-GB" dirty="0" smtClean="0"/>
                  <a:t> </a:t>
                </a:r>
                <a:r>
                  <a:rPr lang="en-GB" i="1" dirty="0" smtClean="0"/>
                  <a:t>(Evin et al., 2018)</a:t>
                </a:r>
              </a:p>
              <a:p>
                <a:pPr lvl="1"/>
                <a:r>
                  <a:rPr lang="es-ES" dirty="0" smtClean="0"/>
                  <a:t>Multisite </a:t>
                </a:r>
                <a:r>
                  <a:rPr lang="en-US" dirty="0" smtClean="0"/>
                  <a:t>Weather Generator focused on </a:t>
                </a:r>
                <a:r>
                  <a:rPr lang="es-ES" dirty="0" smtClean="0"/>
                  <a:t>extreme </a:t>
                </a:r>
                <a:r>
                  <a:rPr lang="en-US" dirty="0" smtClean="0"/>
                  <a:t>events</a:t>
                </a:r>
              </a:p>
              <a:p>
                <a:pPr lvl="1"/>
                <a:r>
                  <a:rPr lang="en-US" dirty="0" smtClean="0"/>
                  <a:t>Precipitation amounts: </a:t>
                </a:r>
                <a:r>
                  <a:rPr lang="en-US" dirty="0"/>
                  <a:t>Extended Generalized Pareto Distribution (E-GPD) (</a:t>
                </a:r>
                <a:r>
                  <a:rPr lang="en-US" i="1" dirty="0" err="1" smtClean="0"/>
                  <a:t>Papastathopoulos</a:t>
                </a:r>
                <a:r>
                  <a:rPr lang="en-US" i="1" dirty="0" smtClean="0"/>
                  <a:t> and </a:t>
                </a:r>
                <a:r>
                  <a:rPr lang="en-US" i="1" dirty="0" err="1" smtClean="0"/>
                  <a:t>Tawn</a:t>
                </a:r>
                <a:r>
                  <a:rPr lang="en-US" i="1" dirty="0" smtClean="0"/>
                  <a:t>, 2013</a:t>
                </a:r>
                <a:r>
                  <a:rPr lang="en-US" dirty="0" smtClean="0"/>
                  <a:t>)</a:t>
                </a:r>
              </a:p>
              <a:p>
                <a:pPr lvl="1"/>
                <a:r>
                  <a:rPr lang="en-US" dirty="0" smtClean="0"/>
                  <a:t>3-day aggregation </a:t>
                </a:r>
                <a14:m>
                  <m:oMath xmlns:m="http://schemas.openxmlformats.org/officeDocument/2006/math">
                    <m:r>
                      <a:rPr lang="es-ES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→</m:t>
                    </m:r>
                  </m:oMath>
                </a14:m>
                <a:r>
                  <a:rPr lang="en-US" dirty="0" smtClean="0"/>
                  <a:t> Daily precipitation (Method of Fragments)</a:t>
                </a:r>
              </a:p>
            </p:txBody>
          </p:sp>
        </mc:Choice>
        <mc:Fallback>
          <p:sp>
            <p:nvSpPr>
              <p:cNvPr id="3" name="Marcador de contenido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63352" y="1196752"/>
                <a:ext cx="6552728" cy="3168352"/>
              </a:xfrm>
              <a:blipFill>
                <a:blip r:embed="rId3"/>
                <a:stretch>
                  <a:fillRect l="-186" t="-1346" b="-692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ángulo 5"/>
              <p:cNvSpPr/>
              <p:nvPr/>
            </p:nvSpPr>
            <p:spPr>
              <a:xfrm>
                <a:off x="7387452" y="1340768"/>
                <a:ext cx="4258153" cy="110863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>
                  <a:spcAft>
                    <a:spcPts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kern="12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𝐹</m:t>
                      </m:r>
                      <m:d>
                        <m:dPr>
                          <m:ctrlPr>
                            <a:rPr lang="en-GB" sz="2400" i="1" kern="12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en-GB" sz="2400" i="1" kern="12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𝑥</m:t>
                          </m:r>
                          <m:r>
                            <a:rPr lang="en-GB" sz="2400" kern="12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;</m:t>
                          </m:r>
                          <m:r>
                            <a:rPr lang="en-GB" sz="2400" i="1" kern="12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𝜆</m:t>
                          </m:r>
                        </m:e>
                      </m:d>
                      <m:r>
                        <a:rPr lang="en-GB" sz="2400" kern="120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GB" sz="2400" i="1" kern="12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GB" sz="2400" i="1" kern="120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2400" kern="120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1</m:t>
                              </m:r>
                              <m:r>
                                <a:rPr lang="en-GB" sz="2400" i="1" kern="120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−</m:t>
                              </m:r>
                              <m:sSup>
                                <m:sSupPr>
                                  <m:ctrlPr>
                                    <a:rPr lang="en-GB" sz="2400" i="1" kern="1200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en-GB" sz="2400" i="1" kern="1200">
                                          <a:solidFill>
                                            <a:srgbClr val="000000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Times New Roman" panose="02020603050405020304" pitchFamily="18" charset="0"/>
                                          <a:cs typeface="Times New Roman" panose="020206030504050203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GB" sz="2400" kern="1200">
                                          <a:solidFill>
                                            <a:srgbClr val="000000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Times New Roman" panose="02020603050405020304" pitchFamily="18" charset="0"/>
                                          <a:cs typeface="Times New Roman" panose="02020603050405020304" pitchFamily="18" charset="0"/>
                                        </a:rPr>
                                        <m:t>1+</m:t>
                                      </m:r>
                                      <m:f>
                                        <m:fPr>
                                          <m:ctrlPr>
                                            <a:rPr lang="en-GB" sz="2400" i="1" kern="1200">
                                              <a:solidFill>
                                                <a:srgbClr val="000000"/>
                                              </a:solidFill>
                                              <a:effectLst/>
                                              <a:latin typeface="Cambria Math" panose="02040503050406030204" pitchFamily="18" charset="0"/>
                                              <a:ea typeface="Times New Roman" panose="02020603050405020304" pitchFamily="18" charset="0"/>
                                              <a:cs typeface="Times New Roman" panose="02020603050405020304" pitchFamily="18" charset="0"/>
                                            </a:rPr>
                                          </m:ctrlPr>
                                        </m:fPr>
                                        <m:num>
                                          <m:r>
                                            <a:rPr lang="en-GB" sz="2400" i="1" kern="1200">
                                              <a:solidFill>
                                                <a:srgbClr val="000000"/>
                                              </a:solidFill>
                                              <a:effectLst/>
                                              <a:latin typeface="Cambria Math" panose="02040503050406030204" pitchFamily="18" charset="0"/>
                                              <a:ea typeface="Times New Roman" panose="02020603050405020304" pitchFamily="18" charset="0"/>
                                              <a:cs typeface="Times New Roman" panose="02020603050405020304" pitchFamily="18" charset="0"/>
                                            </a:rPr>
                                            <m:t>𝜉</m:t>
                                          </m:r>
                                          <m:r>
                                            <a:rPr lang="en-GB" sz="2400" i="1" kern="1200">
                                              <a:solidFill>
                                                <a:srgbClr val="000000"/>
                                              </a:solidFill>
                                              <a:effectLst/>
                                              <a:latin typeface="Cambria Math" panose="02040503050406030204" pitchFamily="18" charset="0"/>
                                              <a:ea typeface="Times New Roman" panose="02020603050405020304" pitchFamily="18" charset="0"/>
                                              <a:cs typeface="Times New Roman" panose="02020603050405020304" pitchFamily="18" charset="0"/>
                                            </a:rPr>
                                            <m:t>𝑥</m:t>
                                          </m:r>
                                        </m:num>
                                        <m:den>
                                          <m:r>
                                            <a:rPr lang="en-GB" sz="2400" i="1" kern="1200">
                                              <a:solidFill>
                                                <a:srgbClr val="000000"/>
                                              </a:solidFill>
                                              <a:effectLst/>
                                              <a:latin typeface="Cambria Math" panose="02040503050406030204" pitchFamily="18" charset="0"/>
                                              <a:ea typeface="Times New Roman" panose="02020603050405020304" pitchFamily="18" charset="0"/>
                                              <a:cs typeface="Times New Roman" panose="02020603050405020304" pitchFamily="18" charset="0"/>
                                            </a:rPr>
                                            <m:t>𝜎</m:t>
                                          </m:r>
                                        </m:den>
                                      </m:f>
                                    </m:e>
                                  </m:d>
                                </m:e>
                                <m:sup>
                                  <m:f>
                                    <m:fPr>
                                      <m:type m:val="skw"/>
                                      <m:ctrlPr>
                                        <a:rPr lang="en-GB" sz="2400" i="1" kern="1200">
                                          <a:solidFill>
                                            <a:srgbClr val="000000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Times New Roman" panose="02020603050405020304" pitchFamily="18" charset="0"/>
                                          <a:cs typeface="Times New Roman" panose="020206030504050203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GB" sz="2400" i="1" kern="1200">
                                          <a:solidFill>
                                            <a:srgbClr val="000000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Times New Roman" panose="02020603050405020304" pitchFamily="18" charset="0"/>
                                          <a:cs typeface="Times New Roman" panose="02020603050405020304" pitchFamily="18" charset="0"/>
                                        </a:rPr>
                                        <m:t>−</m:t>
                                      </m:r>
                                      <m:r>
                                        <a:rPr lang="en-GB" sz="2400" kern="1200">
                                          <a:solidFill>
                                            <a:srgbClr val="000000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Times New Roman" panose="02020603050405020304" pitchFamily="18" charset="0"/>
                                          <a:cs typeface="Times New Roman" panose="02020603050405020304" pitchFamily="18" charset="0"/>
                                        </a:rPr>
                                        <m:t>1</m:t>
                                      </m:r>
                                    </m:num>
                                    <m:den>
                                      <m:r>
                                        <a:rPr lang="en-GB" sz="2400" i="1" kern="1200">
                                          <a:solidFill>
                                            <a:srgbClr val="000000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Times New Roman" panose="02020603050405020304" pitchFamily="18" charset="0"/>
                                          <a:cs typeface="Times New Roman" panose="02020603050405020304" pitchFamily="18" charset="0"/>
                                        </a:rPr>
                                        <m:t>𝜉</m:t>
                                      </m:r>
                                    </m:den>
                                  </m:f>
                                </m:sup>
                              </m:sSup>
                            </m:e>
                          </m:d>
                        </m:e>
                        <m:sup>
                          <m:r>
                            <a:rPr lang="en-GB" sz="2400" i="1" kern="12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𝜅</m:t>
                          </m:r>
                        </m:sup>
                      </m:sSup>
                    </m:oMath>
                  </m:oMathPara>
                </a14:m>
                <a:endParaRPr lang="en-GB" sz="16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6" name="Rectángulo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87452" y="1340768"/>
                <a:ext cx="4258153" cy="110863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ángulo 7"/>
              <p:cNvSpPr/>
              <p:nvPr/>
            </p:nvSpPr>
            <p:spPr>
              <a:xfrm>
                <a:off x="7781213" y="2600908"/>
                <a:ext cx="3470630" cy="144655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>
                  <a:spcAft>
                    <a:spcPts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𝜎</m:t>
                      </m:r>
                      <m:r>
                        <a:rPr lang="es-ES" sz="2400" b="0" i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 → </m:t>
                      </m:r>
                      <m:r>
                        <m:rPr>
                          <m:sty m:val="p"/>
                        </m:rPr>
                        <a:rPr lang="es-ES" sz="2400" b="0" i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Scale</m:t>
                      </m:r>
                      <m:r>
                        <a:rPr lang="es-ES" sz="2400" b="0" i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s-ES" sz="2400" b="0" i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Parameter</m:t>
                      </m:r>
                    </m:oMath>
                  </m:oMathPara>
                </a14:m>
                <a:endParaRPr lang="en-GB" sz="1600" dirty="0" smtClean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>
                  <a:spcAft>
                    <a:spcPts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𝜅</m:t>
                      </m:r>
                      <m:r>
                        <a:rPr lang="es-ES" sz="240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→</m:t>
                      </m:r>
                      <m:r>
                        <m:rPr>
                          <m:sty m:val="p"/>
                        </m:rPr>
                        <a:rPr lang="es-ES" sz="2400" b="0" i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Transf</m:t>
                      </m:r>
                      <m:r>
                        <a:rPr lang="es-ES" sz="2400" b="0" i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. </m:t>
                      </m:r>
                      <m:r>
                        <m:rPr>
                          <m:sty m:val="p"/>
                        </m:rPr>
                        <a:rPr lang="es-ES" sz="240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Parameter</m:t>
                      </m:r>
                    </m:oMath>
                  </m:oMathPara>
                </a14:m>
                <a:endParaRPr lang="en-GB" sz="2400" dirty="0"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>
                  <a:spcAft>
                    <a:spcPts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𝜉</m:t>
                      </m:r>
                      <m:r>
                        <a:rPr lang="es-ES" sz="240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→</m:t>
                      </m:r>
                      <m:r>
                        <m:rPr>
                          <m:sty m:val="p"/>
                        </m:rPr>
                        <a:rPr lang="es-ES" sz="2400" b="0" i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Shape</m:t>
                      </m:r>
                      <m:r>
                        <a:rPr lang="es-ES" sz="240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s-ES" sz="240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Parameter</m:t>
                      </m:r>
                    </m:oMath>
                  </m:oMathPara>
                </a14:m>
                <a:endParaRPr lang="en-GB" sz="1600" dirty="0" smtClean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>
                  <a:spcAft>
                    <a:spcPts val="0"/>
                  </a:spcAft>
                </a:pPr>
                <a:endParaRPr lang="en-GB" sz="16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8" name="Rectángulo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81213" y="2600908"/>
                <a:ext cx="3470630" cy="144655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" name="Rectángulo 3"/>
              <p:cNvSpPr/>
              <p:nvPr/>
            </p:nvSpPr>
            <p:spPr>
              <a:xfrm>
                <a:off x="7862130" y="3835977"/>
                <a:ext cx="3308795" cy="36298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spcAft>
                    <a:spcPts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b="0" i="1" u="sng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(</m:t>
                      </m:r>
                      <m:r>
                        <a:rPr lang="en-GB" i="1" u="sng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𝜉</m:t>
                      </m:r>
                      <m:r>
                        <a:rPr lang="es-ES" b="0" i="0" u="sng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s-ES" b="0" i="0" u="sng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directly</m:t>
                      </m:r>
                      <m:r>
                        <a:rPr lang="es-ES" b="0" i="0" u="sng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s-ES" b="0" i="0" u="sng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affecting</m:t>
                      </m:r>
                      <m:r>
                        <a:rPr lang="es-ES" b="0" i="0" u="sng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s-ES" b="0" i="0" u="sng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the</m:t>
                      </m:r>
                      <m:r>
                        <a:rPr lang="es-ES" b="0" i="0" u="sng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s-ES" b="0" i="0" u="sng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right</m:t>
                      </m:r>
                      <m:r>
                        <a:rPr lang="es-ES" b="0" i="0" u="sng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s-ES" b="0" i="0" u="sng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tail</m:t>
                      </m:r>
                      <m:r>
                        <a:rPr lang="es-ES" b="0" i="0" u="sng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)</m:t>
                      </m:r>
                    </m:oMath>
                  </m:oMathPara>
                </a14:m>
                <a:endParaRPr lang="en-GB" sz="1200" u="sng" dirty="0">
                  <a:latin typeface="+mj-lt"/>
                  <a:ea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4" name="Rectángulo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62130" y="3835977"/>
                <a:ext cx="3308795" cy="362984"/>
              </a:xfrm>
              <a:prstGeom prst="rect">
                <a:avLst/>
              </a:prstGeom>
              <a:blipFill>
                <a:blip r:embed="rId6"/>
                <a:stretch>
                  <a:fillRect l="-552" r="-4788" b="-1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50112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Methodology</a:t>
            </a:r>
            <a:endParaRPr lang="en-GB" dirty="0"/>
          </a:p>
        </p:txBody>
      </p:sp>
      <p:graphicFrame>
        <p:nvGraphicFramePr>
          <p:cNvPr id="23" name="Tabla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98519858"/>
              </p:ext>
            </p:extLst>
          </p:nvPr>
        </p:nvGraphicFramePr>
        <p:xfrm>
          <a:off x="3081259" y="3507199"/>
          <a:ext cx="1657929" cy="211455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89847">
                  <a:extLst>
                    <a:ext uri="{9D8B030D-6E8A-4147-A177-3AD203B41FA5}">
                      <a16:colId xmlns:a16="http://schemas.microsoft.com/office/drawing/2014/main" val="475750169"/>
                    </a:ext>
                  </a:extLst>
                </a:gridCol>
                <a:gridCol w="768082">
                  <a:extLst>
                    <a:ext uri="{9D8B030D-6E8A-4147-A177-3AD203B41FA5}">
                      <a16:colId xmlns:a16="http://schemas.microsoft.com/office/drawing/2014/main" val="1779577627"/>
                    </a:ext>
                  </a:extLst>
                </a:gridCol>
              </a:tblGrid>
              <a:tr h="200025"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1" u="none" strike="noStrike" dirty="0" smtClean="0">
                          <a:effectLst/>
                        </a:rPr>
                        <a:t>T</a:t>
                      </a:r>
                      <a:endParaRPr lang="en-GB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1" u="none" strike="noStrike" dirty="0" err="1">
                          <a:effectLst/>
                        </a:rPr>
                        <a:t>Prec</a:t>
                      </a:r>
                      <a:r>
                        <a:rPr lang="en-GB" sz="1100" b="1" u="none" strike="noStrike" dirty="0">
                          <a:effectLst/>
                        </a:rPr>
                        <a:t> (mm)</a:t>
                      </a:r>
                      <a:endParaRPr lang="en-GB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5233906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 dirty="0">
                          <a:effectLst/>
                        </a:rPr>
                        <a:t>T =  </a:t>
                      </a:r>
                      <a:r>
                        <a:rPr lang="en-GB" sz="1100" u="none" strike="noStrike" dirty="0" smtClean="0">
                          <a:effectLst/>
                        </a:rPr>
                        <a:t>2 yrs</a:t>
                      </a:r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 dirty="0">
                          <a:effectLst/>
                        </a:rPr>
                        <a:t>55.7</a:t>
                      </a:r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1802282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 dirty="0">
                          <a:effectLst/>
                        </a:rPr>
                        <a:t>T =  5 yrs</a:t>
                      </a:r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 dirty="0">
                          <a:effectLst/>
                        </a:rPr>
                        <a:t>81.3</a:t>
                      </a:r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8681513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 dirty="0">
                          <a:effectLst/>
                        </a:rPr>
                        <a:t>T =  10 yrs</a:t>
                      </a:r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 dirty="0">
                          <a:effectLst/>
                        </a:rPr>
                        <a:t>100.7</a:t>
                      </a:r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5880597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 dirty="0">
                          <a:effectLst/>
                        </a:rPr>
                        <a:t>T =  25 yrs</a:t>
                      </a:r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 dirty="0">
                          <a:effectLst/>
                        </a:rPr>
                        <a:t>125.8</a:t>
                      </a:r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8066864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 dirty="0">
                          <a:effectLst/>
                        </a:rPr>
                        <a:t>T =  50 yrs</a:t>
                      </a:r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 dirty="0">
                          <a:effectLst/>
                        </a:rPr>
                        <a:t>146.7</a:t>
                      </a:r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9471178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 dirty="0">
                          <a:effectLst/>
                        </a:rPr>
                        <a:t>T =  75 yrs</a:t>
                      </a:r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>
                          <a:effectLst/>
                        </a:rPr>
                        <a:t>158.8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9448689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 dirty="0">
                          <a:effectLst/>
                        </a:rPr>
                        <a:t>T =  100 yrs</a:t>
                      </a:r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 dirty="0">
                          <a:effectLst/>
                        </a:rPr>
                        <a:t>168.4</a:t>
                      </a:r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0599868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 dirty="0">
                          <a:effectLst/>
                        </a:rPr>
                        <a:t>T =  200 yrs</a:t>
                      </a:r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 dirty="0">
                          <a:effectLst/>
                        </a:rPr>
                        <a:t>192.0</a:t>
                      </a:r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637959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 dirty="0">
                          <a:effectLst/>
                        </a:rPr>
                        <a:t>T =  500 yrs</a:t>
                      </a:r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 dirty="0">
                          <a:effectLst/>
                        </a:rPr>
                        <a:t>238.1</a:t>
                      </a:r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4249314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 dirty="0">
                          <a:effectLst/>
                        </a:rPr>
                        <a:t>T =  </a:t>
                      </a:r>
                      <a:r>
                        <a:rPr lang="en-GB" sz="1100" u="none" strike="noStrike" dirty="0" smtClean="0">
                          <a:effectLst/>
                        </a:rPr>
                        <a:t>1,000 </a:t>
                      </a:r>
                      <a:r>
                        <a:rPr lang="en-GB" sz="1100" u="none" strike="noStrike" dirty="0">
                          <a:effectLst/>
                        </a:rPr>
                        <a:t>yrs</a:t>
                      </a:r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 dirty="0">
                          <a:effectLst/>
                        </a:rPr>
                        <a:t>262.8</a:t>
                      </a:r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70649892"/>
                  </a:ext>
                </a:extLst>
              </a:tr>
            </a:tbl>
          </a:graphicData>
        </a:graphic>
      </p:graphicFrame>
      <p:sp>
        <p:nvSpPr>
          <p:cNvPr id="24" name="Rectángulo 23"/>
          <p:cNvSpPr/>
          <p:nvPr/>
        </p:nvSpPr>
        <p:spPr>
          <a:xfrm>
            <a:off x="229959" y="1417551"/>
            <a:ext cx="1643598" cy="123676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One pluviometer</a:t>
            </a:r>
          </a:p>
          <a:p>
            <a:pPr algn="ctr"/>
            <a:r>
              <a:rPr lang="en-US" sz="1400" dirty="0"/>
              <a:t>66 </a:t>
            </a:r>
            <a:r>
              <a:rPr lang="en-US" sz="1400" dirty="0" smtClean="0"/>
              <a:t>yrs </a:t>
            </a:r>
            <a:r>
              <a:rPr lang="en-US" sz="1400" dirty="0"/>
              <a:t>of precipitation records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5" name="CuadroTexto 24"/>
              <p:cNvSpPr txBox="1"/>
              <p:nvPr/>
            </p:nvSpPr>
            <p:spPr>
              <a:xfrm>
                <a:off x="1815943" y="1216053"/>
                <a:ext cx="1455329" cy="738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u="sng" dirty="0" smtClean="0"/>
                  <a:t>GWEX</a:t>
                </a:r>
              </a:p>
              <a:p>
                <a:pPr algn="ctr"/>
                <a:r>
                  <a:rPr lang="es-ES" sz="1400" dirty="0" smtClean="0"/>
                  <a:t>{</a:t>
                </a:r>
                <a:r>
                  <a:rPr lang="el-GR" sz="1400" dirty="0" smtClean="0"/>
                  <a:t>σ</a:t>
                </a:r>
                <a:r>
                  <a:rPr lang="es-ES" sz="1400" dirty="0" smtClean="0"/>
                  <a:t>, </a:t>
                </a:r>
                <a14:m>
                  <m:oMath xmlns:m="http://schemas.openxmlformats.org/officeDocument/2006/math">
                    <m:r>
                      <a:rPr lang="en-GB" sz="14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𝜅</m:t>
                    </m:r>
                  </m:oMath>
                </a14:m>
                <a:r>
                  <a:rPr lang="es-ES" sz="1400" dirty="0" smtClean="0"/>
                  <a:t>} -&gt; </a:t>
                </a:r>
                <a:r>
                  <a:rPr lang="es-ES" sz="1400" dirty="0" err="1" smtClean="0"/>
                  <a:t>Obs</a:t>
                </a:r>
                <a:r>
                  <a:rPr lang="es-ES" sz="1400" dirty="0" smtClean="0"/>
                  <a:t>.</a:t>
                </a:r>
              </a:p>
              <a:p>
                <a:pPr algn="ctr"/>
                <a:r>
                  <a:rPr lang="el-GR" sz="1400" dirty="0" smtClean="0"/>
                  <a:t>ξ</a:t>
                </a:r>
                <a:r>
                  <a:rPr lang="es-ES" sz="1400" dirty="0" smtClean="0"/>
                  <a:t> -&gt; 0.11</a:t>
                </a:r>
              </a:p>
            </p:txBody>
          </p:sp>
        </mc:Choice>
        <mc:Fallback>
          <p:sp>
            <p:nvSpPr>
              <p:cNvPr id="25" name="CuadroTexto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15943" y="1216053"/>
                <a:ext cx="1455329" cy="738664"/>
              </a:xfrm>
              <a:prstGeom prst="rect">
                <a:avLst/>
              </a:prstGeom>
              <a:blipFill>
                <a:blip r:embed="rId3"/>
                <a:stretch>
                  <a:fillRect t="-820" b="-73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Rectángulo 25"/>
          <p:cNvSpPr/>
          <p:nvPr/>
        </p:nvSpPr>
        <p:spPr>
          <a:xfrm>
            <a:off x="5646980" y="1521269"/>
            <a:ext cx="5785403" cy="104109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400"/>
              </a:spcAft>
            </a:pPr>
            <a:r>
              <a:rPr lang="en-US" u="sng" dirty="0" smtClean="0"/>
              <a:t>Monte Carlo Simulation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50 </a:t>
            </a:r>
            <a:r>
              <a:rPr lang="en-US" dirty="0" smtClean="0"/>
              <a:t>Simulations</a:t>
            </a:r>
            <a:endParaRPr lang="en-US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Sample lengths: </a:t>
            </a:r>
            <a:r>
              <a:rPr lang="en-US" sz="1700" dirty="0" smtClean="0"/>
              <a:t>30, 60, 90, 120,150, 200 and 300yrs</a:t>
            </a:r>
            <a:endParaRPr lang="en-US" sz="1700" dirty="0" smtClean="0"/>
          </a:p>
        </p:txBody>
      </p:sp>
      <p:sp>
        <p:nvSpPr>
          <p:cNvPr id="28" name="Rectángulo 27"/>
          <p:cNvSpPr/>
          <p:nvPr/>
        </p:nvSpPr>
        <p:spPr>
          <a:xfrm>
            <a:off x="7331050" y="3598268"/>
            <a:ext cx="2633057" cy="51482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1400" dirty="0" smtClean="0"/>
              <a:t>ξ</a:t>
            </a:r>
            <a:r>
              <a:rPr lang="es-ES" sz="1400" dirty="0" smtClean="0"/>
              <a:t> </a:t>
            </a:r>
            <a:r>
              <a:rPr lang="es-ES" sz="1400" dirty="0"/>
              <a:t>-&gt; set to </a:t>
            </a:r>
            <a:r>
              <a:rPr lang="es-ES" sz="1400" dirty="0" smtClean="0"/>
              <a:t>0.05 (</a:t>
            </a:r>
            <a:r>
              <a:rPr lang="en-US" sz="1400" dirty="0" smtClean="0"/>
              <a:t>Unknown</a:t>
            </a:r>
            <a:r>
              <a:rPr lang="es-ES" sz="1400" dirty="0" smtClean="0"/>
              <a:t>)</a:t>
            </a:r>
            <a:endParaRPr lang="es-ES" sz="1400" dirty="0"/>
          </a:p>
        </p:txBody>
      </p:sp>
      <p:sp>
        <p:nvSpPr>
          <p:cNvPr id="29" name="Rectángulo 28"/>
          <p:cNvSpPr/>
          <p:nvPr/>
        </p:nvSpPr>
        <p:spPr>
          <a:xfrm>
            <a:off x="7331050" y="5002408"/>
            <a:ext cx="2633057" cy="51482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1400" dirty="0" smtClean="0"/>
              <a:t>ξ</a:t>
            </a:r>
            <a:r>
              <a:rPr lang="es-ES" sz="1400" dirty="0" smtClean="0"/>
              <a:t> </a:t>
            </a:r>
            <a:r>
              <a:rPr lang="es-ES" sz="1400" dirty="0"/>
              <a:t>-&gt; </a:t>
            </a:r>
            <a:r>
              <a:rPr lang="en-US" sz="1400" dirty="0" smtClean="0"/>
              <a:t>Regional study </a:t>
            </a:r>
            <a:r>
              <a:rPr lang="es-ES" sz="1400" dirty="0" smtClean="0"/>
              <a:t>(</a:t>
            </a:r>
            <a:r>
              <a:rPr lang="en-US" sz="1400" dirty="0">
                <a:latin typeface="Cambria Math" panose="02040503050406030204" pitchFamily="18" charset="0"/>
                <a:ea typeface="Cambria Math" panose="02040503050406030204" pitchFamily="18" charset="0"/>
              </a:rPr>
              <a:t>Q</a:t>
            </a:r>
            <a:r>
              <a:rPr lang="en-US" sz="1400" baseline="-25000" dirty="0"/>
              <a:t>100</a:t>
            </a:r>
            <a:r>
              <a:rPr lang="en-US" sz="1400" dirty="0"/>
              <a:t> fit</a:t>
            </a:r>
            <a:r>
              <a:rPr lang="es-ES" sz="1400" dirty="0" smtClean="0"/>
              <a:t>)</a:t>
            </a:r>
            <a:endParaRPr lang="es-ES" sz="1400" dirty="0"/>
          </a:p>
        </p:txBody>
      </p:sp>
      <p:sp>
        <p:nvSpPr>
          <p:cNvPr id="30" name="Rectángulo 29"/>
          <p:cNvSpPr/>
          <p:nvPr/>
        </p:nvSpPr>
        <p:spPr>
          <a:xfrm>
            <a:off x="7331050" y="4300338"/>
            <a:ext cx="2633057" cy="51482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1400" dirty="0" smtClean="0"/>
              <a:t>ξ</a:t>
            </a:r>
            <a:r>
              <a:rPr lang="es-ES" sz="1400" dirty="0" smtClean="0"/>
              <a:t> </a:t>
            </a:r>
            <a:r>
              <a:rPr lang="en-US" sz="1400" dirty="0" smtClean="0"/>
              <a:t>-&gt; set to 0.11 </a:t>
            </a:r>
            <a:r>
              <a:rPr lang="es-ES" sz="1400" dirty="0" smtClean="0"/>
              <a:t>(</a:t>
            </a:r>
            <a:r>
              <a:rPr lang="en-US" sz="1400" dirty="0" smtClean="0"/>
              <a:t>Known</a:t>
            </a:r>
            <a:r>
              <a:rPr lang="es-ES" sz="1400" dirty="0" smtClean="0"/>
              <a:t>)</a:t>
            </a:r>
            <a:endParaRPr lang="es-ES" sz="1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CuadroTexto 30"/>
              <p:cNvSpPr txBox="1"/>
              <p:nvPr/>
            </p:nvSpPr>
            <p:spPr>
              <a:xfrm>
                <a:off x="10652207" y="4113003"/>
                <a:ext cx="1395852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u="sng" dirty="0" smtClean="0"/>
                  <a:t>GWEX</a:t>
                </a:r>
              </a:p>
              <a:p>
                <a:pPr algn="ctr"/>
                <a:r>
                  <a:rPr lang="es-ES" sz="1400" dirty="0" smtClean="0"/>
                  <a:t>{</a:t>
                </a:r>
                <a:r>
                  <a:rPr lang="el-GR" sz="1400" dirty="0" smtClean="0"/>
                  <a:t>σ</a:t>
                </a:r>
                <a:r>
                  <a:rPr lang="es-ES" sz="1400" dirty="0" smtClean="0"/>
                  <a:t>, </a:t>
                </a:r>
                <a14:m>
                  <m:oMath xmlns:m="http://schemas.openxmlformats.org/officeDocument/2006/math">
                    <m:r>
                      <a:rPr lang="en-GB" sz="14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𝜅</m:t>
                    </m:r>
                  </m:oMath>
                </a14:m>
                <a:r>
                  <a:rPr lang="es-ES" sz="1400" dirty="0" smtClean="0"/>
                  <a:t>} -&gt; </a:t>
                </a:r>
                <a:r>
                  <a:rPr lang="es-ES" sz="1400" dirty="0" err="1" smtClean="0"/>
                  <a:t>Obs</a:t>
                </a:r>
                <a:r>
                  <a:rPr lang="es-ES" sz="1400" dirty="0"/>
                  <a:t>.</a:t>
                </a:r>
                <a:endParaRPr lang="es-ES" sz="1400" dirty="0" smtClean="0"/>
              </a:p>
            </p:txBody>
          </p:sp>
        </mc:Choice>
        <mc:Fallback xmlns="">
          <p:sp>
            <p:nvSpPr>
              <p:cNvPr id="31" name="CuadroTexto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52207" y="4113003"/>
                <a:ext cx="1395852" cy="523220"/>
              </a:xfrm>
              <a:prstGeom prst="rect">
                <a:avLst/>
              </a:prstGeom>
              <a:blipFill>
                <a:blip r:embed="rId4"/>
                <a:stretch>
                  <a:fillRect t="-2326" b="-1046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6" name="CuadroTexto 35"/>
          <p:cNvSpPr txBox="1"/>
          <p:nvPr/>
        </p:nvSpPr>
        <p:spPr>
          <a:xfrm>
            <a:off x="7513974" y="3241745"/>
            <a:ext cx="226720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smtClean="0">
                <a:solidFill>
                  <a:schemeClr val="accent1"/>
                </a:solidFill>
              </a:rPr>
              <a:t>For each package</a:t>
            </a:r>
            <a:endParaRPr lang="en-US" sz="1600" b="1" dirty="0">
              <a:solidFill>
                <a:schemeClr val="accent1"/>
              </a:solidFill>
            </a:endParaRPr>
          </a:p>
        </p:txBody>
      </p:sp>
      <p:graphicFrame>
        <p:nvGraphicFramePr>
          <p:cNvPr id="37" name="Tabla 3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83812837"/>
              </p:ext>
            </p:extLst>
          </p:nvPr>
        </p:nvGraphicFramePr>
        <p:xfrm>
          <a:off x="4834556" y="3507199"/>
          <a:ext cx="1659600" cy="211455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01404">
                  <a:extLst>
                    <a:ext uri="{9D8B030D-6E8A-4147-A177-3AD203B41FA5}">
                      <a16:colId xmlns:a16="http://schemas.microsoft.com/office/drawing/2014/main" val="475750169"/>
                    </a:ext>
                  </a:extLst>
                </a:gridCol>
                <a:gridCol w="758196">
                  <a:extLst>
                    <a:ext uri="{9D8B030D-6E8A-4147-A177-3AD203B41FA5}">
                      <a16:colId xmlns:a16="http://schemas.microsoft.com/office/drawing/2014/main" val="1779577627"/>
                    </a:ext>
                  </a:extLst>
                </a:gridCol>
              </a:tblGrid>
              <a:tr h="200025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GB" sz="1100" b="1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</a:t>
                      </a:r>
                      <a:endParaRPr lang="en-GB" sz="1100" b="1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GB" sz="1100" b="1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Prec</a:t>
                      </a:r>
                      <a:r>
                        <a:rPr lang="en-GB" sz="11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(mm)</a:t>
                      </a:r>
                    </a:p>
                  </a:txBody>
                  <a:tcPr marL="9525" marR="9525" marT="9525" marB="0" anchor="b"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5233906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GB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 =  </a:t>
                      </a:r>
                      <a:r>
                        <a:rPr lang="en-GB" sz="11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 yrs</a:t>
                      </a:r>
                      <a:endParaRPr lang="en-GB" sz="11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GB" sz="11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53.2</a:t>
                      </a:r>
                      <a:endParaRPr lang="en-GB" sz="11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1802282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GB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 =  5 yrs</a:t>
                      </a: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ES" sz="11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78.2</a:t>
                      </a:r>
                      <a:endParaRPr lang="en-GB" sz="11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8681513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GB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 =  10 yrs</a:t>
                      </a: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GB" sz="11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105.2</a:t>
                      </a:r>
                      <a:endParaRPr lang="en-GB" sz="11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5880597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GB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 =  25 yrs</a:t>
                      </a: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GB" sz="11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126.4</a:t>
                      </a:r>
                      <a:endParaRPr lang="en-GB" sz="11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8066864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GB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 =  50 yrs</a:t>
                      </a: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GB" sz="11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151.3</a:t>
                      </a:r>
                      <a:endParaRPr lang="en-GB" sz="11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9471178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GB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 =  75 yrs</a:t>
                      </a: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GB" sz="11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160.8</a:t>
                      </a:r>
                      <a:endParaRPr lang="en-GB" sz="11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9448689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GB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 =  100 yrs</a:t>
                      </a: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GB" sz="11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165.6</a:t>
                      </a:r>
                      <a:endParaRPr lang="en-GB" sz="11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0599868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GB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 =  200 yrs</a:t>
                      </a: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GB" sz="11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198.9</a:t>
                      </a:r>
                      <a:endParaRPr lang="en-GB" sz="11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637959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GB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 =  500 yrs</a:t>
                      </a: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GB" sz="11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235.1</a:t>
                      </a:r>
                      <a:endParaRPr lang="en-GB" sz="11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4249314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GB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 =  </a:t>
                      </a:r>
                      <a:r>
                        <a:rPr lang="en-GB" sz="11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1,000 </a:t>
                      </a:r>
                      <a:r>
                        <a:rPr lang="en-GB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yrs</a:t>
                      </a: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GB" sz="11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254.6</a:t>
                      </a:r>
                      <a:endParaRPr lang="en-GB" sz="11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70649892"/>
                  </a:ext>
                </a:extLst>
              </a:tr>
            </a:tbl>
          </a:graphicData>
        </a:graphic>
      </p:graphicFrame>
      <p:sp>
        <p:nvSpPr>
          <p:cNvPr id="40" name="Flecha derecha 39"/>
          <p:cNvSpPr/>
          <p:nvPr/>
        </p:nvSpPr>
        <p:spPr>
          <a:xfrm flipH="1">
            <a:off x="6476975" y="3665554"/>
            <a:ext cx="833268" cy="1784391"/>
          </a:xfrm>
          <a:prstGeom prst="rightArrow">
            <a:avLst>
              <a:gd name="adj1" fmla="val 46334"/>
              <a:gd name="adj2" fmla="val 76341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1" name="Flecha derecha 40"/>
          <p:cNvSpPr/>
          <p:nvPr/>
        </p:nvSpPr>
        <p:spPr>
          <a:xfrm>
            <a:off x="2046595" y="1864521"/>
            <a:ext cx="1002241" cy="341523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2" name="Flecha derecha 41"/>
          <p:cNvSpPr/>
          <p:nvPr/>
        </p:nvSpPr>
        <p:spPr>
          <a:xfrm>
            <a:off x="4965337" y="1781896"/>
            <a:ext cx="559046" cy="506775"/>
          </a:xfrm>
          <a:prstGeom prst="rightArrow">
            <a:avLst>
              <a:gd name="adj1" fmla="val 32249"/>
              <a:gd name="adj2" fmla="val 42665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5" name="Flecha doblada hacia arriba 44"/>
          <p:cNvSpPr/>
          <p:nvPr/>
        </p:nvSpPr>
        <p:spPr>
          <a:xfrm rot="5400000" flipV="1">
            <a:off x="9618220" y="2968968"/>
            <a:ext cx="1492895" cy="679688"/>
          </a:xfrm>
          <a:prstGeom prst="bentUp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6" name="Rectángulo 45"/>
          <p:cNvSpPr/>
          <p:nvPr/>
        </p:nvSpPr>
        <p:spPr>
          <a:xfrm>
            <a:off x="8403747" y="1910919"/>
            <a:ext cx="2300765" cy="16510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7" name="Flecha doblada hacia arriba 46"/>
          <p:cNvSpPr/>
          <p:nvPr/>
        </p:nvSpPr>
        <p:spPr>
          <a:xfrm rot="5400000" flipV="1">
            <a:off x="9711238" y="3731871"/>
            <a:ext cx="1306859" cy="679688"/>
          </a:xfrm>
          <a:prstGeom prst="bentUp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8" name="Flecha doblada hacia arriba 47"/>
          <p:cNvSpPr/>
          <p:nvPr/>
        </p:nvSpPr>
        <p:spPr>
          <a:xfrm rot="5400000" flipV="1">
            <a:off x="8917581" y="3663014"/>
            <a:ext cx="2887584" cy="686283"/>
          </a:xfrm>
          <a:prstGeom prst="bentUp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Rectángulo 4"/>
          <p:cNvSpPr/>
          <p:nvPr/>
        </p:nvSpPr>
        <p:spPr>
          <a:xfrm>
            <a:off x="229959" y="3284984"/>
            <a:ext cx="6370097" cy="2520280"/>
          </a:xfrm>
          <a:prstGeom prst="rect">
            <a:avLst/>
          </a:prstGeom>
          <a:noFill/>
          <a:ln w="3810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ángulo 21"/>
          <p:cNvSpPr/>
          <p:nvPr/>
        </p:nvSpPr>
        <p:spPr>
          <a:xfrm>
            <a:off x="3214317" y="1388394"/>
            <a:ext cx="1585539" cy="12937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15,000 </a:t>
            </a:r>
            <a:r>
              <a:rPr lang="en-US" dirty="0" smtClean="0"/>
              <a:t>yrs </a:t>
            </a:r>
            <a:r>
              <a:rPr lang="en-US" dirty="0" smtClean="0"/>
              <a:t>synthetic precipitation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9" name="Rectángulo 48"/>
              <p:cNvSpPr/>
              <p:nvPr/>
            </p:nvSpPr>
            <p:spPr>
              <a:xfrm>
                <a:off x="408937" y="4960416"/>
                <a:ext cx="2538607" cy="772840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sz="1400" b="0" i="1" smtClean="0">
                          <a:latin typeface="Cambria Math" panose="02040503050406030204" pitchFamily="18" charset="0"/>
                        </a:rPr>
                        <m:t>𝐶𝑣</m:t>
                      </m:r>
                      <m:d>
                        <m:dPr>
                          <m:ctrlPr>
                            <a:rPr lang="es-E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s-ES" sz="1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̂"/>
                                  <m:ctrlPr>
                                    <a:rPr lang="es-ES" sz="1400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s-ES" sz="1400" i="1">
                                      <a:latin typeface="Cambria Math" panose="02040503050406030204" pitchFamily="18" charset="0"/>
                                    </a:rPr>
                                    <m:t>𝑋</m:t>
                                  </m:r>
                                </m:e>
                              </m:acc>
                            </m:e>
                            <m:sub>
                              <m:r>
                                <a:rPr lang="es-ES" sz="1400" i="1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sub>
                          </m:sSub>
                        </m:e>
                      </m:d>
                      <m:r>
                        <a:rPr lang="es-ES" sz="14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s-ES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ad>
                            <m:radPr>
                              <m:degHide m:val="on"/>
                              <m:ctrlPr>
                                <a:rPr lang="es-ES" sz="140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s-ES" sz="1400" b="0" i="1" smtClean="0">
                                  <a:latin typeface="Cambria Math" panose="02040503050406030204" pitchFamily="18" charset="0"/>
                                </a:rPr>
                                <m:t>1/</m:t>
                              </m:r>
                              <m:r>
                                <a:rPr lang="es-ES" sz="14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nary>
                                <m:naryPr>
                                  <m:chr m:val="∑"/>
                                  <m:subHide m:val="on"/>
                                  <m:supHide m:val="on"/>
                                  <m:ctrlPr>
                                    <a:rPr lang="es-ES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naryPr>
                                <m:sub/>
                                <m:sup/>
                                <m:e>
                                  <m:sSup>
                                    <m:sSupPr>
                                      <m:ctrlPr>
                                        <a:rPr lang="es-ES" sz="140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d>
                                        <m:dPr>
                                          <m:ctrlPr>
                                            <a:rPr lang="es-ES" sz="14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sSub>
                                            <m:sSubPr>
                                              <m:ctrlPr>
                                                <a:rPr lang="es-ES" sz="1400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acc>
                                                <m:accPr>
                                                  <m:chr m:val="̂"/>
                                                  <m:ctrlPr>
                                                    <a:rPr lang="es-ES" sz="1400" i="1">
                                                      <a:latin typeface="Cambria Math" panose="02040503050406030204" pitchFamily="18" charset="0"/>
                                                    </a:rPr>
                                                  </m:ctrlPr>
                                                </m:accPr>
                                                <m:e>
                                                  <m:r>
                                                    <a:rPr lang="es-ES" sz="1400" i="1">
                                                      <a:latin typeface="Cambria Math" panose="02040503050406030204" pitchFamily="18" charset="0"/>
                                                    </a:rPr>
                                                    <m:t>𝑋</m:t>
                                                  </m:r>
                                                </m:e>
                                              </m:acc>
                                            </m:e>
                                            <m:sub>
                                              <m:r>
                                                <a:rPr lang="es-ES" sz="1400" i="1">
                                                  <a:latin typeface="Cambria Math" panose="02040503050406030204" pitchFamily="18" charset="0"/>
                                                </a:rPr>
                                                <m:t>𝑇</m:t>
                                              </m:r>
                                              <m:r>
                                                <a:rPr lang="es-ES" sz="1400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,</m:t>
                                              </m:r>
                                              <m:r>
                                                <a:rPr lang="es-ES" sz="1400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𝑖</m:t>
                                              </m:r>
                                            </m:sub>
                                          </m:sSub>
                                          <m:r>
                                            <a:rPr lang="es-ES" sz="1400" i="1">
                                              <a:latin typeface="Cambria Math" panose="02040503050406030204" pitchFamily="18" charset="0"/>
                                            </a:rPr>
                                            <m:t>−</m:t>
                                          </m:r>
                                          <m:acc>
                                            <m:accPr>
                                              <m:chr m:val="̅"/>
                                              <m:ctrlPr>
                                                <a:rPr lang="es-ES" sz="1400" b="0" i="1" smtClean="0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accPr>
                                            <m:e>
                                              <m:sSub>
                                                <m:sSubPr>
                                                  <m:ctrlPr>
                                                    <a:rPr lang="es-ES" sz="1400" i="1" smtClean="0">
                                                      <a:latin typeface="Cambria Math" panose="02040503050406030204" pitchFamily="18" charset="0"/>
                                                    </a:rPr>
                                                  </m:ctrlPr>
                                                </m:sSubPr>
                                                <m:e>
                                                  <m:r>
                                                    <a:rPr lang="es-ES" sz="1400" i="1">
                                                      <a:latin typeface="Cambria Math" panose="02040503050406030204" pitchFamily="18" charset="0"/>
                                                    </a:rPr>
                                                    <m:t>𝑋</m:t>
                                                  </m:r>
                                                </m:e>
                                                <m:sub>
                                                  <m:r>
                                                    <a:rPr lang="es-ES" sz="1400" i="1">
                                                      <a:latin typeface="Cambria Math" panose="02040503050406030204" pitchFamily="18" charset="0"/>
                                                    </a:rPr>
                                                    <m:t>𝑇</m:t>
                                                  </m:r>
                                                </m:sub>
                                              </m:sSub>
                                            </m:e>
                                          </m:acc>
                                        </m:e>
                                      </m:d>
                                    </m:e>
                                    <m:sup>
                                      <m:r>
                                        <a:rPr lang="es-ES" sz="1400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e>
                              </m:nary>
                            </m:e>
                          </m:rad>
                        </m:num>
                        <m:den>
                          <m:acc>
                            <m:accPr>
                              <m:chr m:val="̅"/>
                              <m:ctrlPr>
                                <a:rPr lang="es-E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sSub>
                                <m:sSubPr>
                                  <m:ctrlPr>
                                    <a:rPr lang="es-ES" sz="14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s-ES" sz="1400" i="1">
                                      <a:latin typeface="Cambria Math" panose="02040503050406030204" pitchFamily="18" charset="0"/>
                                    </a:rPr>
                                    <m:t>𝑋</m:t>
                                  </m:r>
                                </m:e>
                                <m:sub>
                                  <m:r>
                                    <a:rPr lang="es-ES" sz="1400" i="1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sub>
                              </m:sSub>
                            </m:e>
                          </m:acc>
                        </m:den>
                      </m:f>
                    </m:oMath>
                  </m:oMathPara>
                </a14:m>
                <a:endParaRPr lang="es-ES" sz="1400" dirty="0"/>
              </a:p>
            </p:txBody>
          </p:sp>
        </mc:Choice>
        <mc:Fallback xmlns="">
          <p:sp>
            <p:nvSpPr>
              <p:cNvPr id="49" name="Rectángulo 4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8937" y="4960416"/>
                <a:ext cx="2538607" cy="77284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Rectángulo 49"/>
              <p:cNvSpPr/>
              <p:nvPr/>
            </p:nvSpPr>
            <p:spPr>
              <a:xfrm>
                <a:off x="136791" y="3418283"/>
                <a:ext cx="3079802" cy="767326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sz="1400" b="0" i="1" smtClean="0">
                          <a:latin typeface="Cambria Math" panose="02040503050406030204" pitchFamily="18" charset="0"/>
                        </a:rPr>
                        <m:t>𝑅𝑅𝑀𝑆𝐸</m:t>
                      </m:r>
                      <m:d>
                        <m:dPr>
                          <m:ctrlPr>
                            <a:rPr lang="es-E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s-ES" sz="1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̂"/>
                                  <m:ctrlPr>
                                    <a:rPr lang="es-ES" sz="1400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s-ES" sz="1400" i="1">
                                      <a:latin typeface="Cambria Math" panose="02040503050406030204" pitchFamily="18" charset="0"/>
                                    </a:rPr>
                                    <m:t>𝑋</m:t>
                                  </m:r>
                                </m:e>
                              </m:acc>
                            </m:e>
                            <m:sub>
                              <m:r>
                                <a:rPr lang="es-ES" sz="1400" i="1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sub>
                          </m:sSub>
                        </m:e>
                      </m:d>
                      <m:r>
                        <a:rPr lang="es-ES" sz="14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s-ES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ad>
                            <m:radPr>
                              <m:degHide m:val="on"/>
                              <m:ctrlPr>
                                <a:rPr lang="es-ES" sz="140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s-ES" sz="1400" b="0" i="1" smtClean="0">
                                  <a:latin typeface="Cambria Math" panose="02040503050406030204" pitchFamily="18" charset="0"/>
                                </a:rPr>
                                <m:t>1/</m:t>
                              </m:r>
                              <m:r>
                                <a:rPr lang="es-ES" sz="14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nary>
                                <m:naryPr>
                                  <m:chr m:val="∑"/>
                                  <m:subHide m:val="on"/>
                                  <m:supHide m:val="on"/>
                                  <m:ctrlPr>
                                    <a:rPr lang="es-ES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naryPr>
                                <m:sub/>
                                <m:sup/>
                                <m:e>
                                  <m:sSup>
                                    <m:sSupPr>
                                      <m:ctrlPr>
                                        <a:rPr lang="es-ES" sz="140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d>
                                        <m:dPr>
                                          <m:ctrlPr>
                                            <a:rPr lang="es-ES" sz="14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sSub>
                                            <m:sSubPr>
                                              <m:ctrlPr>
                                                <a:rPr lang="es-ES" sz="1400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acc>
                                                <m:accPr>
                                                  <m:chr m:val="̂"/>
                                                  <m:ctrlPr>
                                                    <a:rPr lang="es-ES" sz="1400" i="1">
                                                      <a:latin typeface="Cambria Math" panose="02040503050406030204" pitchFamily="18" charset="0"/>
                                                    </a:rPr>
                                                  </m:ctrlPr>
                                                </m:accPr>
                                                <m:e>
                                                  <m:r>
                                                    <a:rPr lang="es-ES" sz="1400" i="1">
                                                      <a:latin typeface="Cambria Math" panose="02040503050406030204" pitchFamily="18" charset="0"/>
                                                    </a:rPr>
                                                    <m:t>𝑋</m:t>
                                                  </m:r>
                                                </m:e>
                                              </m:acc>
                                            </m:e>
                                            <m:sub>
                                              <m:r>
                                                <a:rPr lang="es-ES" sz="1400" i="1">
                                                  <a:latin typeface="Cambria Math" panose="02040503050406030204" pitchFamily="18" charset="0"/>
                                                </a:rPr>
                                                <m:t>𝑇</m:t>
                                              </m:r>
                                              <m:r>
                                                <a:rPr lang="es-ES" sz="1400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,</m:t>
                                              </m:r>
                                              <m:r>
                                                <a:rPr lang="es-ES" sz="1400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𝑖</m:t>
                                              </m:r>
                                            </m:sub>
                                          </m:sSub>
                                          <m:r>
                                            <a:rPr lang="es-ES" sz="1400" i="1">
                                              <a:latin typeface="Cambria Math" panose="02040503050406030204" pitchFamily="18" charset="0"/>
                                            </a:rPr>
                                            <m:t>−</m:t>
                                          </m:r>
                                          <m:sSub>
                                            <m:sSubPr>
                                              <m:ctrlPr>
                                                <a:rPr lang="es-ES" sz="1400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s-ES" sz="1400" i="1">
                                                  <a:latin typeface="Cambria Math" panose="02040503050406030204" pitchFamily="18" charset="0"/>
                                                </a:rPr>
                                                <m:t>𝑋</m:t>
                                              </m:r>
                                            </m:e>
                                            <m:sub>
                                              <m:r>
                                                <a:rPr lang="es-ES" sz="1400" i="1">
                                                  <a:latin typeface="Cambria Math" panose="02040503050406030204" pitchFamily="18" charset="0"/>
                                                </a:rPr>
                                                <m:t>𝑇</m:t>
                                              </m:r>
                                            </m:sub>
                                          </m:sSub>
                                        </m:e>
                                      </m:d>
                                    </m:e>
                                    <m:sup>
                                      <m:r>
                                        <a:rPr lang="es-ES" sz="1400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e>
                              </m:nary>
                            </m:e>
                          </m:rad>
                        </m:num>
                        <m:den>
                          <m:sSub>
                            <m:sSubPr>
                              <m:ctrlPr>
                                <a:rPr lang="es-ES" sz="14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s-ES" sz="1400" i="1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</m:e>
                            <m:sub>
                              <m:r>
                                <a:rPr lang="es-ES" sz="1400" i="1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s-ES" sz="1400" dirty="0"/>
              </a:p>
            </p:txBody>
          </p:sp>
        </mc:Choice>
        <mc:Fallback xmlns="">
          <p:sp>
            <p:nvSpPr>
              <p:cNvPr id="50" name="Rectángulo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6791" y="3418283"/>
                <a:ext cx="3079802" cy="767326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Rectángulo 50"/>
              <p:cNvSpPr/>
              <p:nvPr/>
            </p:nvSpPr>
            <p:spPr>
              <a:xfrm>
                <a:off x="505074" y="4324229"/>
                <a:ext cx="2345160" cy="572080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sz="1400" b="0" i="1" smtClean="0">
                          <a:latin typeface="Cambria Math" panose="02040503050406030204" pitchFamily="18" charset="0"/>
                        </a:rPr>
                        <m:t>𝑅𝐵</m:t>
                      </m:r>
                      <m:d>
                        <m:dPr>
                          <m:ctrlPr>
                            <a:rPr lang="es-E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s-ES" sz="1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̂"/>
                                  <m:ctrlPr>
                                    <a:rPr lang="es-ES" sz="1400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s-ES" sz="1400" i="1">
                                      <a:latin typeface="Cambria Math" panose="02040503050406030204" pitchFamily="18" charset="0"/>
                                    </a:rPr>
                                    <m:t>𝑋</m:t>
                                  </m:r>
                                </m:e>
                              </m:acc>
                            </m:e>
                            <m:sub>
                              <m:r>
                                <a:rPr lang="es-ES" sz="1400" i="1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sub>
                          </m:sSub>
                        </m:e>
                      </m:d>
                      <m:r>
                        <a:rPr lang="es-ES" sz="14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s-ES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ES" sz="1400" i="1">
                              <a:latin typeface="Cambria Math" panose="02040503050406030204" pitchFamily="18" charset="0"/>
                            </a:rPr>
                            <m:t>1/</m:t>
                          </m:r>
                          <m:r>
                            <a:rPr lang="es-ES" sz="1400" i="1">
                              <a:latin typeface="Cambria Math" panose="02040503050406030204" pitchFamily="18" charset="0"/>
                            </a:rPr>
                            <m:t>𝑛</m:t>
                          </m:r>
                          <m:nary>
                            <m:naryPr>
                              <m:chr m:val="∑"/>
                              <m:subHide m:val="on"/>
                              <m:supHide m:val="on"/>
                              <m:ctrlPr>
                                <a:rPr lang="es-ES" sz="1400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/>
                            <m:sup/>
                            <m:e>
                              <m:d>
                                <m:dPr>
                                  <m:ctrlPr>
                                    <a:rPr lang="es-ES" sz="14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s-ES" sz="1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acc>
                                        <m:accPr>
                                          <m:chr m:val="̂"/>
                                          <m:ctrlPr>
                                            <a:rPr lang="es-ES" sz="14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es-ES" sz="1400" i="1">
                                              <a:latin typeface="Cambria Math" panose="02040503050406030204" pitchFamily="18" charset="0"/>
                                            </a:rPr>
                                            <m:t>𝑋</m:t>
                                          </m:r>
                                        </m:e>
                                      </m:acc>
                                    </m:e>
                                    <m:sub>
                                      <m:r>
                                        <a:rPr lang="es-ES" sz="1400" i="1">
                                          <a:latin typeface="Cambria Math" panose="02040503050406030204" pitchFamily="18" charset="0"/>
                                        </a:rPr>
                                        <m:t>𝑇</m:t>
                                      </m:r>
                                      <m:r>
                                        <a:rPr lang="es-ES" sz="1400" i="1">
                                          <a:latin typeface="Cambria Math" panose="02040503050406030204" pitchFamily="18" charset="0"/>
                                        </a:rPr>
                                        <m:t>,</m:t>
                                      </m:r>
                                      <m:r>
                                        <a:rPr lang="es-ES" sz="1400" i="1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  <m:r>
                                    <a:rPr lang="es-ES" sz="1400" i="1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sSub>
                                    <m:sSubPr>
                                      <m:ctrlPr>
                                        <a:rPr lang="es-ES" sz="1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s-ES" sz="1400" i="1">
                                          <a:latin typeface="Cambria Math" panose="02040503050406030204" pitchFamily="18" charset="0"/>
                                        </a:rPr>
                                        <m:t>𝑋</m:t>
                                      </m:r>
                                    </m:e>
                                    <m:sub>
                                      <m:r>
                                        <a:rPr lang="es-ES" sz="1400" i="1">
                                          <a:latin typeface="Cambria Math" panose="02040503050406030204" pitchFamily="18" charset="0"/>
                                        </a:rPr>
                                        <m:t>𝑇</m:t>
                                      </m:r>
                                    </m:sub>
                                  </m:sSub>
                                </m:e>
                              </m:d>
                            </m:e>
                          </m:nary>
                        </m:num>
                        <m:den>
                          <m:sSub>
                            <m:sSubPr>
                              <m:ctrlPr>
                                <a:rPr lang="es-ES" sz="14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s-ES" sz="1400" i="1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</m:e>
                            <m:sub>
                              <m:r>
                                <a:rPr lang="es-ES" sz="1400" i="1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s-ES" sz="1400" dirty="0"/>
              </a:p>
            </p:txBody>
          </p:sp>
        </mc:Choice>
        <mc:Fallback xmlns="">
          <p:sp>
            <p:nvSpPr>
              <p:cNvPr id="51" name="Rectángulo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5074" y="4324229"/>
                <a:ext cx="2345160" cy="57208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2" name="Flecha derecha 51"/>
          <p:cNvSpPr/>
          <p:nvPr/>
        </p:nvSpPr>
        <p:spPr>
          <a:xfrm rot="5400000">
            <a:off x="3611467" y="2940820"/>
            <a:ext cx="791235" cy="341523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36933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338" y="1844824"/>
            <a:ext cx="11520000" cy="4320000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Results</a:t>
            </a:r>
            <a:endParaRPr lang="en-GB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263352" y="1267200"/>
            <a:ext cx="5090569" cy="4752527"/>
          </a:xfrm>
        </p:spPr>
        <p:txBody>
          <a:bodyPr/>
          <a:lstStyle/>
          <a:p>
            <a:pPr marL="0" indent="0">
              <a:buNone/>
            </a:pPr>
            <a:r>
              <a:rPr lang="en-GB" b="1" dirty="0" smtClean="0">
                <a:solidFill>
                  <a:schemeClr val="tx2"/>
                </a:solidFill>
              </a:rPr>
              <a:t>T = </a:t>
            </a:r>
            <a:r>
              <a:rPr lang="en-GB" b="1" dirty="0" smtClean="0">
                <a:solidFill>
                  <a:schemeClr val="tx2"/>
                </a:solidFill>
              </a:rPr>
              <a:t>50 </a:t>
            </a:r>
            <a:r>
              <a:rPr lang="en-GB" b="1" dirty="0" smtClean="0">
                <a:solidFill>
                  <a:schemeClr val="tx2"/>
                </a:solidFill>
              </a:rPr>
              <a:t>years</a:t>
            </a:r>
          </a:p>
          <a:p>
            <a:endParaRPr lang="en-GB" b="1" u="sng" dirty="0">
              <a:solidFill>
                <a:schemeClr val="tx2"/>
              </a:solidFill>
            </a:endParaRPr>
          </a:p>
        </p:txBody>
      </p:sp>
      <p:grpSp>
        <p:nvGrpSpPr>
          <p:cNvPr id="11" name="Grupo 10"/>
          <p:cNvGrpSpPr/>
          <p:nvPr/>
        </p:nvGrpSpPr>
        <p:grpSpPr>
          <a:xfrm>
            <a:off x="0" y="2196600"/>
            <a:ext cx="973793" cy="710127"/>
            <a:chOff x="142334" y="3694557"/>
            <a:chExt cx="973793" cy="710127"/>
          </a:xfrm>
        </p:grpSpPr>
        <p:grpSp>
          <p:nvGrpSpPr>
            <p:cNvPr id="12" name="Grupo 11"/>
            <p:cNvGrpSpPr/>
            <p:nvPr/>
          </p:nvGrpSpPr>
          <p:grpSpPr>
            <a:xfrm>
              <a:off x="142334" y="3694557"/>
              <a:ext cx="973793" cy="710127"/>
              <a:chOff x="8774363" y="4099816"/>
              <a:chExt cx="1136973" cy="655050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4" name="Rectángulo 13"/>
                  <p:cNvSpPr/>
                  <p:nvPr/>
                </p:nvSpPr>
                <p:spPr>
                  <a:xfrm>
                    <a:off x="8774363" y="4099816"/>
                    <a:ext cx="1136973" cy="261430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s-ES" sz="1050" i="1" smtClean="0">
                              <a:latin typeface="Cambria Math" panose="02040503050406030204" pitchFamily="18" charset="0"/>
                            </a:rPr>
                            <m:t>𝑅𝑅𝑀𝑆𝐸</m:t>
                          </m:r>
                          <m:d>
                            <m:dPr>
                              <m:ctrlPr>
                                <a:rPr lang="es-ES" sz="105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s-ES" sz="105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acc>
                                    <m:accPr>
                                      <m:chr m:val="̂"/>
                                      <m:ctrlPr>
                                        <a:rPr lang="es-ES" sz="105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s-ES" sz="1050" i="1">
                                          <a:latin typeface="Cambria Math" panose="02040503050406030204" pitchFamily="18" charset="0"/>
                                        </a:rPr>
                                        <m:t>𝑋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es-ES" sz="1050" i="1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sub>
                              </m:sSub>
                            </m:e>
                          </m:d>
                        </m:oMath>
                      </m:oMathPara>
                    </a14:m>
                    <a:endParaRPr lang="en-GB" sz="1050" dirty="0"/>
                  </a:p>
                </p:txBody>
              </p:sp>
            </mc:Choice>
            <mc:Fallback xmlns="">
              <p:sp>
                <p:nvSpPr>
                  <p:cNvPr id="9" name="Rectángulo 8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8774363" y="4099816"/>
                    <a:ext cx="1136973" cy="261430"/>
                  </a:xfrm>
                  <a:prstGeom prst="rect">
                    <a:avLst/>
                  </a:prstGeom>
                  <a:blipFill>
                    <a:blip r:embed="rId4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>
            <mc:Choice xmlns:a14="http://schemas.microsoft.com/office/drawing/2010/main" Requires="a14">
              <p:sp>
                <p:nvSpPr>
                  <p:cNvPr id="15" name="Rectángulo 14"/>
                  <p:cNvSpPr/>
                  <p:nvPr/>
                </p:nvSpPr>
                <p:spPr>
                  <a:xfrm>
                    <a:off x="8946964" y="4493436"/>
                    <a:ext cx="783462" cy="261430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s-ES" sz="1050" i="1">
                              <a:latin typeface="Cambria Math" panose="02040503050406030204" pitchFamily="18" charset="0"/>
                            </a:rPr>
                            <m:t>𝐶𝑣</m:t>
                          </m:r>
                          <m:d>
                            <m:dPr>
                              <m:ctrlPr>
                                <a:rPr lang="es-ES" sz="105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s-ES" sz="105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acc>
                                    <m:accPr>
                                      <m:chr m:val="̂"/>
                                      <m:ctrlPr>
                                        <a:rPr lang="es-ES" sz="105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s-ES" sz="1050" i="1">
                                          <a:latin typeface="Cambria Math" panose="02040503050406030204" pitchFamily="18" charset="0"/>
                                        </a:rPr>
                                        <m:t>𝑋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es-ES" sz="1050" i="1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sub>
                              </m:sSub>
                            </m:e>
                          </m:d>
                        </m:oMath>
                      </m:oMathPara>
                    </a14:m>
                    <a:endParaRPr lang="en-GB" sz="1050" dirty="0"/>
                  </a:p>
                </p:txBody>
              </p:sp>
            </mc:Choice>
            <mc:Fallback>
              <p:sp>
                <p:nvSpPr>
                  <p:cNvPr id="15" name="Rectángulo 14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8946964" y="4493436"/>
                    <a:ext cx="783462" cy="261430"/>
                  </a:xfrm>
                  <a:prstGeom prst="rect">
                    <a:avLst/>
                  </a:prstGeom>
                  <a:blipFill>
                    <a:blip r:embed="rId5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13" name="Rectángulo 12"/>
                <p:cNvSpPr/>
                <p:nvPr/>
              </p:nvSpPr>
              <p:spPr>
                <a:xfrm>
                  <a:off x="299809" y="3907915"/>
                  <a:ext cx="678134" cy="283411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es-ES" sz="1050" i="1" dirty="0" smtClean="0">
                      <a:latin typeface="Cambria Math" panose="02040503050406030204" pitchFamily="18" charset="0"/>
                      <a:ea typeface="Cambria Math" panose="02040503050406030204" pitchFamily="18" charset="0"/>
                    </a:rPr>
                    <a:t>RB </a:t>
                  </a:r>
                  <a14:m>
                    <m:oMath xmlns:m="http://schemas.openxmlformats.org/officeDocument/2006/math">
                      <m:d>
                        <m:dPr>
                          <m:ctrlPr>
                            <a:rPr lang="es-ES" sz="105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s-ES" sz="105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̂"/>
                                  <m:ctrlPr>
                                    <a:rPr lang="es-ES" sz="1050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s-ES" sz="1050" i="1">
                                      <a:latin typeface="Cambria Math" panose="02040503050406030204" pitchFamily="18" charset="0"/>
                                    </a:rPr>
                                    <m:t>𝑋</m:t>
                                  </m:r>
                                </m:e>
                              </m:acc>
                            </m:e>
                            <m:sub>
                              <m:r>
                                <a:rPr lang="es-ES" sz="1050" i="1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sub>
                          </m:sSub>
                        </m:e>
                      </m:d>
                    </m:oMath>
                  </a14:m>
                  <a:endParaRPr lang="en-GB" sz="1050" dirty="0"/>
                </a:p>
              </p:txBody>
            </p:sp>
          </mc:Choice>
          <mc:Fallback>
            <p:sp>
              <p:nvSpPr>
                <p:cNvPr id="13" name="Rectángulo 12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99809" y="3907915"/>
                  <a:ext cx="678134" cy="283411"/>
                </a:xfrm>
                <a:prstGeom prst="rect">
                  <a:avLst/>
                </a:prstGeom>
                <a:blipFill>
                  <a:blip r:embed="rId6"/>
                  <a:stretch>
                    <a:fillRect b="-425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3209531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656" y="1845304"/>
            <a:ext cx="11520000" cy="4320000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Results</a:t>
            </a:r>
            <a:endParaRPr lang="en-GB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263352" y="1267200"/>
            <a:ext cx="5090569" cy="4752527"/>
          </a:xfrm>
        </p:spPr>
        <p:txBody>
          <a:bodyPr/>
          <a:lstStyle/>
          <a:p>
            <a:pPr marL="0" indent="0">
              <a:buNone/>
            </a:pPr>
            <a:r>
              <a:rPr lang="en-GB" b="1" dirty="0" smtClean="0">
                <a:solidFill>
                  <a:schemeClr val="tx2"/>
                </a:solidFill>
              </a:rPr>
              <a:t>T = 100 </a:t>
            </a:r>
            <a:r>
              <a:rPr lang="en-GB" b="1" dirty="0" smtClean="0">
                <a:solidFill>
                  <a:schemeClr val="tx2"/>
                </a:solidFill>
              </a:rPr>
              <a:t>years (regional study fit)</a:t>
            </a:r>
            <a:endParaRPr lang="en-GB" b="1" dirty="0" smtClean="0">
              <a:solidFill>
                <a:schemeClr val="tx2"/>
              </a:solidFill>
            </a:endParaRPr>
          </a:p>
          <a:p>
            <a:endParaRPr lang="en-GB" b="1" u="sng" dirty="0">
              <a:solidFill>
                <a:schemeClr val="tx2"/>
              </a:solidFill>
            </a:endParaRPr>
          </a:p>
        </p:txBody>
      </p:sp>
      <p:grpSp>
        <p:nvGrpSpPr>
          <p:cNvPr id="6" name="Grupo 5"/>
          <p:cNvGrpSpPr/>
          <p:nvPr/>
        </p:nvGrpSpPr>
        <p:grpSpPr>
          <a:xfrm>
            <a:off x="0" y="2196600"/>
            <a:ext cx="973793" cy="710127"/>
            <a:chOff x="142334" y="3694557"/>
            <a:chExt cx="973793" cy="710127"/>
          </a:xfrm>
        </p:grpSpPr>
        <p:grpSp>
          <p:nvGrpSpPr>
            <p:cNvPr id="7" name="Grupo 6"/>
            <p:cNvGrpSpPr/>
            <p:nvPr/>
          </p:nvGrpSpPr>
          <p:grpSpPr>
            <a:xfrm>
              <a:off x="142334" y="3694557"/>
              <a:ext cx="973793" cy="710127"/>
              <a:chOff x="8774363" y="4099816"/>
              <a:chExt cx="1136973" cy="655050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9" name="Rectángulo 8"/>
                  <p:cNvSpPr/>
                  <p:nvPr/>
                </p:nvSpPr>
                <p:spPr>
                  <a:xfrm>
                    <a:off x="8774363" y="4099816"/>
                    <a:ext cx="1136973" cy="261430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s-ES" sz="1050" i="1" smtClean="0">
                              <a:latin typeface="Cambria Math" panose="02040503050406030204" pitchFamily="18" charset="0"/>
                            </a:rPr>
                            <m:t>𝑅𝑅𝑀𝑆𝐸</m:t>
                          </m:r>
                          <m:d>
                            <m:dPr>
                              <m:ctrlPr>
                                <a:rPr lang="es-ES" sz="105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s-ES" sz="105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acc>
                                    <m:accPr>
                                      <m:chr m:val="̂"/>
                                      <m:ctrlPr>
                                        <a:rPr lang="es-ES" sz="105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s-ES" sz="1050" i="1">
                                          <a:latin typeface="Cambria Math" panose="02040503050406030204" pitchFamily="18" charset="0"/>
                                        </a:rPr>
                                        <m:t>𝑋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es-ES" sz="1050" i="1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sub>
                              </m:sSub>
                            </m:e>
                          </m:d>
                        </m:oMath>
                      </m:oMathPara>
                    </a14:m>
                    <a:endParaRPr lang="en-GB" sz="1050" dirty="0"/>
                  </a:p>
                </p:txBody>
              </p:sp>
            </mc:Choice>
            <mc:Fallback xmlns="">
              <p:sp>
                <p:nvSpPr>
                  <p:cNvPr id="9" name="Rectángulo 8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8774363" y="4099816"/>
                    <a:ext cx="1136973" cy="261430"/>
                  </a:xfrm>
                  <a:prstGeom prst="rect">
                    <a:avLst/>
                  </a:prstGeom>
                  <a:blipFill>
                    <a:blip r:embed="rId4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>
            <mc:Choice xmlns:a14="http://schemas.microsoft.com/office/drawing/2010/main" Requires="a14">
              <p:sp>
                <p:nvSpPr>
                  <p:cNvPr id="10" name="Rectángulo 9"/>
                  <p:cNvSpPr/>
                  <p:nvPr/>
                </p:nvSpPr>
                <p:spPr>
                  <a:xfrm>
                    <a:off x="8946964" y="4493436"/>
                    <a:ext cx="783462" cy="261430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s-ES" sz="1050" i="1">
                              <a:latin typeface="Cambria Math" panose="02040503050406030204" pitchFamily="18" charset="0"/>
                            </a:rPr>
                            <m:t>𝐶𝑣</m:t>
                          </m:r>
                          <m:d>
                            <m:dPr>
                              <m:ctrlPr>
                                <a:rPr lang="es-ES" sz="105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s-ES" sz="105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acc>
                                    <m:accPr>
                                      <m:chr m:val="̂"/>
                                      <m:ctrlPr>
                                        <a:rPr lang="es-ES" sz="105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s-ES" sz="1050" i="1">
                                          <a:latin typeface="Cambria Math" panose="02040503050406030204" pitchFamily="18" charset="0"/>
                                        </a:rPr>
                                        <m:t>𝑋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es-ES" sz="1050" i="1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sub>
                              </m:sSub>
                            </m:e>
                          </m:d>
                        </m:oMath>
                      </m:oMathPara>
                    </a14:m>
                    <a:endParaRPr lang="en-GB" sz="1050" dirty="0"/>
                  </a:p>
                </p:txBody>
              </p:sp>
            </mc:Choice>
            <mc:Fallback>
              <p:sp>
                <p:nvSpPr>
                  <p:cNvPr id="10" name="Rectángulo 9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8946964" y="4493436"/>
                    <a:ext cx="783462" cy="261430"/>
                  </a:xfrm>
                  <a:prstGeom prst="rect">
                    <a:avLst/>
                  </a:prstGeom>
                  <a:blipFill>
                    <a:blip r:embed="rId5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8" name="Rectángulo 7"/>
                <p:cNvSpPr/>
                <p:nvPr/>
              </p:nvSpPr>
              <p:spPr>
                <a:xfrm>
                  <a:off x="299809" y="3907915"/>
                  <a:ext cx="678134" cy="283411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es-ES" sz="1050" i="1" dirty="0" smtClean="0">
                      <a:latin typeface="Cambria Math" panose="02040503050406030204" pitchFamily="18" charset="0"/>
                      <a:ea typeface="Cambria Math" panose="02040503050406030204" pitchFamily="18" charset="0"/>
                    </a:rPr>
                    <a:t>RB </a:t>
                  </a:r>
                  <a14:m>
                    <m:oMath xmlns:m="http://schemas.openxmlformats.org/officeDocument/2006/math">
                      <m:d>
                        <m:dPr>
                          <m:ctrlPr>
                            <a:rPr lang="es-ES" sz="105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s-ES" sz="105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̂"/>
                                  <m:ctrlPr>
                                    <a:rPr lang="es-ES" sz="1050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s-ES" sz="1050" i="1">
                                      <a:latin typeface="Cambria Math" panose="02040503050406030204" pitchFamily="18" charset="0"/>
                                    </a:rPr>
                                    <m:t>𝑋</m:t>
                                  </m:r>
                                </m:e>
                              </m:acc>
                            </m:e>
                            <m:sub>
                              <m:r>
                                <a:rPr lang="es-ES" sz="1050" i="1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sub>
                          </m:sSub>
                        </m:e>
                      </m:d>
                    </m:oMath>
                  </a14:m>
                  <a:endParaRPr lang="en-GB" sz="1050" dirty="0"/>
                </a:p>
              </p:txBody>
            </p:sp>
          </mc:Choice>
          <mc:Fallback>
            <p:sp>
              <p:nvSpPr>
                <p:cNvPr id="8" name="Rectángulo 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99809" y="3907915"/>
                  <a:ext cx="678134" cy="283411"/>
                </a:xfrm>
                <a:prstGeom prst="rect">
                  <a:avLst/>
                </a:prstGeom>
                <a:blipFill>
                  <a:blip r:embed="rId6"/>
                  <a:stretch>
                    <a:fillRect b="-425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3049415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656" y="1845304"/>
            <a:ext cx="11520000" cy="4320000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Results</a:t>
            </a:r>
            <a:endParaRPr lang="en-GB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263352" y="1267200"/>
            <a:ext cx="5090569" cy="4752527"/>
          </a:xfrm>
        </p:spPr>
        <p:txBody>
          <a:bodyPr/>
          <a:lstStyle/>
          <a:p>
            <a:pPr marL="0" indent="0">
              <a:buNone/>
            </a:pPr>
            <a:r>
              <a:rPr lang="en-GB" b="1" dirty="0" smtClean="0">
                <a:solidFill>
                  <a:schemeClr val="tx2"/>
                </a:solidFill>
              </a:rPr>
              <a:t>T = </a:t>
            </a:r>
            <a:r>
              <a:rPr lang="en-GB" b="1" dirty="0" smtClean="0">
                <a:solidFill>
                  <a:schemeClr val="tx2"/>
                </a:solidFill>
              </a:rPr>
              <a:t>200 </a:t>
            </a:r>
            <a:r>
              <a:rPr lang="en-GB" b="1" dirty="0" smtClean="0">
                <a:solidFill>
                  <a:schemeClr val="tx2"/>
                </a:solidFill>
              </a:rPr>
              <a:t>years</a:t>
            </a:r>
          </a:p>
          <a:p>
            <a:endParaRPr lang="en-GB" b="1" u="sng" dirty="0">
              <a:solidFill>
                <a:schemeClr val="tx2"/>
              </a:solidFill>
            </a:endParaRPr>
          </a:p>
        </p:txBody>
      </p:sp>
      <p:grpSp>
        <p:nvGrpSpPr>
          <p:cNvPr id="11" name="Grupo 10"/>
          <p:cNvGrpSpPr/>
          <p:nvPr/>
        </p:nvGrpSpPr>
        <p:grpSpPr>
          <a:xfrm>
            <a:off x="0" y="2196600"/>
            <a:ext cx="973793" cy="710127"/>
            <a:chOff x="142334" y="3694557"/>
            <a:chExt cx="973793" cy="710127"/>
          </a:xfrm>
        </p:grpSpPr>
        <p:grpSp>
          <p:nvGrpSpPr>
            <p:cNvPr id="12" name="Grupo 11"/>
            <p:cNvGrpSpPr/>
            <p:nvPr/>
          </p:nvGrpSpPr>
          <p:grpSpPr>
            <a:xfrm>
              <a:off x="142334" y="3694557"/>
              <a:ext cx="973793" cy="710127"/>
              <a:chOff x="8774363" y="4099816"/>
              <a:chExt cx="1136973" cy="655050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4" name="Rectángulo 13"/>
                  <p:cNvSpPr/>
                  <p:nvPr/>
                </p:nvSpPr>
                <p:spPr>
                  <a:xfrm>
                    <a:off x="8774363" y="4099816"/>
                    <a:ext cx="1136973" cy="261430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s-ES" sz="1050" i="1" smtClean="0">
                              <a:latin typeface="Cambria Math" panose="02040503050406030204" pitchFamily="18" charset="0"/>
                            </a:rPr>
                            <m:t>𝑅𝑅𝑀𝑆𝐸</m:t>
                          </m:r>
                          <m:d>
                            <m:dPr>
                              <m:ctrlPr>
                                <a:rPr lang="es-ES" sz="105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s-ES" sz="105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acc>
                                    <m:accPr>
                                      <m:chr m:val="̂"/>
                                      <m:ctrlPr>
                                        <a:rPr lang="es-ES" sz="105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s-ES" sz="1050" i="1">
                                          <a:latin typeface="Cambria Math" panose="02040503050406030204" pitchFamily="18" charset="0"/>
                                        </a:rPr>
                                        <m:t>𝑋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es-ES" sz="1050" i="1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sub>
                              </m:sSub>
                            </m:e>
                          </m:d>
                        </m:oMath>
                      </m:oMathPara>
                    </a14:m>
                    <a:endParaRPr lang="en-GB" sz="1050" dirty="0"/>
                  </a:p>
                </p:txBody>
              </p:sp>
            </mc:Choice>
            <mc:Fallback xmlns="">
              <p:sp>
                <p:nvSpPr>
                  <p:cNvPr id="9" name="Rectángulo 8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8774363" y="4099816"/>
                    <a:ext cx="1136973" cy="261430"/>
                  </a:xfrm>
                  <a:prstGeom prst="rect">
                    <a:avLst/>
                  </a:prstGeom>
                  <a:blipFill>
                    <a:blip r:embed="rId4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>
            <mc:Choice xmlns:a14="http://schemas.microsoft.com/office/drawing/2010/main" Requires="a14">
              <p:sp>
                <p:nvSpPr>
                  <p:cNvPr id="15" name="Rectángulo 14"/>
                  <p:cNvSpPr/>
                  <p:nvPr/>
                </p:nvSpPr>
                <p:spPr>
                  <a:xfrm>
                    <a:off x="8946964" y="4493436"/>
                    <a:ext cx="783462" cy="261430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s-ES" sz="1050" i="1">
                              <a:latin typeface="Cambria Math" panose="02040503050406030204" pitchFamily="18" charset="0"/>
                            </a:rPr>
                            <m:t>𝐶𝑣</m:t>
                          </m:r>
                          <m:d>
                            <m:dPr>
                              <m:ctrlPr>
                                <a:rPr lang="es-ES" sz="105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s-ES" sz="105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acc>
                                    <m:accPr>
                                      <m:chr m:val="̂"/>
                                      <m:ctrlPr>
                                        <a:rPr lang="es-ES" sz="105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s-ES" sz="1050" i="1">
                                          <a:latin typeface="Cambria Math" panose="02040503050406030204" pitchFamily="18" charset="0"/>
                                        </a:rPr>
                                        <m:t>𝑋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es-ES" sz="1050" i="1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sub>
                              </m:sSub>
                            </m:e>
                          </m:d>
                        </m:oMath>
                      </m:oMathPara>
                    </a14:m>
                    <a:endParaRPr lang="en-GB" sz="1050" dirty="0"/>
                  </a:p>
                </p:txBody>
              </p:sp>
            </mc:Choice>
            <mc:Fallback>
              <p:sp>
                <p:nvSpPr>
                  <p:cNvPr id="15" name="Rectángulo 14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8946964" y="4493436"/>
                    <a:ext cx="783462" cy="261430"/>
                  </a:xfrm>
                  <a:prstGeom prst="rect">
                    <a:avLst/>
                  </a:prstGeom>
                  <a:blipFill>
                    <a:blip r:embed="rId5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13" name="Rectángulo 12"/>
                <p:cNvSpPr/>
                <p:nvPr/>
              </p:nvSpPr>
              <p:spPr>
                <a:xfrm>
                  <a:off x="299809" y="3907915"/>
                  <a:ext cx="678134" cy="283411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es-ES" sz="1050" i="1" dirty="0" smtClean="0">
                      <a:latin typeface="Cambria Math" panose="02040503050406030204" pitchFamily="18" charset="0"/>
                      <a:ea typeface="Cambria Math" panose="02040503050406030204" pitchFamily="18" charset="0"/>
                    </a:rPr>
                    <a:t>RB </a:t>
                  </a:r>
                  <a14:m>
                    <m:oMath xmlns:m="http://schemas.openxmlformats.org/officeDocument/2006/math">
                      <m:d>
                        <m:dPr>
                          <m:ctrlPr>
                            <a:rPr lang="es-ES" sz="105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s-ES" sz="105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̂"/>
                                  <m:ctrlPr>
                                    <a:rPr lang="es-ES" sz="1050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s-ES" sz="1050" i="1">
                                      <a:latin typeface="Cambria Math" panose="02040503050406030204" pitchFamily="18" charset="0"/>
                                    </a:rPr>
                                    <m:t>𝑋</m:t>
                                  </m:r>
                                </m:e>
                              </m:acc>
                            </m:e>
                            <m:sub>
                              <m:r>
                                <a:rPr lang="es-ES" sz="1050" i="1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sub>
                          </m:sSub>
                        </m:e>
                      </m:d>
                    </m:oMath>
                  </a14:m>
                  <a:endParaRPr lang="en-GB" sz="1050" dirty="0"/>
                </a:p>
              </p:txBody>
            </p:sp>
          </mc:Choice>
          <mc:Fallback>
            <p:sp>
              <p:nvSpPr>
                <p:cNvPr id="13" name="Rectángulo 12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99809" y="3907915"/>
                  <a:ext cx="678134" cy="283411"/>
                </a:xfrm>
                <a:prstGeom prst="rect">
                  <a:avLst/>
                </a:prstGeom>
                <a:blipFill>
                  <a:blip r:embed="rId6"/>
                  <a:stretch>
                    <a:fillRect b="-425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401805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656" y="1845304"/>
            <a:ext cx="11520000" cy="4320000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Results</a:t>
            </a:r>
            <a:endParaRPr lang="en-GB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263352" y="1267200"/>
            <a:ext cx="5090569" cy="4752527"/>
          </a:xfrm>
        </p:spPr>
        <p:txBody>
          <a:bodyPr/>
          <a:lstStyle/>
          <a:p>
            <a:pPr marL="0" indent="0">
              <a:buNone/>
            </a:pPr>
            <a:r>
              <a:rPr lang="en-GB" b="1" dirty="0" smtClean="0">
                <a:solidFill>
                  <a:schemeClr val="tx2"/>
                </a:solidFill>
              </a:rPr>
              <a:t>T = </a:t>
            </a:r>
            <a:r>
              <a:rPr lang="en-GB" b="1" dirty="0" smtClean="0">
                <a:solidFill>
                  <a:schemeClr val="tx2"/>
                </a:solidFill>
              </a:rPr>
              <a:t>500 </a:t>
            </a:r>
            <a:r>
              <a:rPr lang="en-GB" b="1" dirty="0" smtClean="0">
                <a:solidFill>
                  <a:schemeClr val="tx2"/>
                </a:solidFill>
              </a:rPr>
              <a:t>years</a:t>
            </a:r>
          </a:p>
          <a:p>
            <a:endParaRPr lang="en-GB" b="1" u="sng" dirty="0">
              <a:solidFill>
                <a:schemeClr val="tx2"/>
              </a:solidFill>
            </a:endParaRPr>
          </a:p>
        </p:txBody>
      </p:sp>
      <p:grpSp>
        <p:nvGrpSpPr>
          <p:cNvPr id="11" name="Grupo 10"/>
          <p:cNvGrpSpPr/>
          <p:nvPr/>
        </p:nvGrpSpPr>
        <p:grpSpPr>
          <a:xfrm>
            <a:off x="0" y="2196600"/>
            <a:ext cx="973793" cy="710127"/>
            <a:chOff x="142334" y="3694557"/>
            <a:chExt cx="973793" cy="710127"/>
          </a:xfrm>
        </p:grpSpPr>
        <p:grpSp>
          <p:nvGrpSpPr>
            <p:cNvPr id="12" name="Grupo 11"/>
            <p:cNvGrpSpPr/>
            <p:nvPr/>
          </p:nvGrpSpPr>
          <p:grpSpPr>
            <a:xfrm>
              <a:off x="142334" y="3694557"/>
              <a:ext cx="973793" cy="710127"/>
              <a:chOff x="8774363" y="4099816"/>
              <a:chExt cx="1136973" cy="655050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4" name="Rectángulo 13"/>
                  <p:cNvSpPr/>
                  <p:nvPr/>
                </p:nvSpPr>
                <p:spPr>
                  <a:xfrm>
                    <a:off x="8774363" y="4099816"/>
                    <a:ext cx="1136973" cy="261430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s-ES" sz="1050" i="1" smtClean="0">
                              <a:latin typeface="Cambria Math" panose="02040503050406030204" pitchFamily="18" charset="0"/>
                            </a:rPr>
                            <m:t>𝑅𝑅𝑀𝑆𝐸</m:t>
                          </m:r>
                          <m:d>
                            <m:dPr>
                              <m:ctrlPr>
                                <a:rPr lang="es-ES" sz="105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s-ES" sz="105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acc>
                                    <m:accPr>
                                      <m:chr m:val="̂"/>
                                      <m:ctrlPr>
                                        <a:rPr lang="es-ES" sz="105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s-ES" sz="1050" i="1">
                                          <a:latin typeface="Cambria Math" panose="02040503050406030204" pitchFamily="18" charset="0"/>
                                        </a:rPr>
                                        <m:t>𝑋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es-ES" sz="1050" i="1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sub>
                              </m:sSub>
                            </m:e>
                          </m:d>
                        </m:oMath>
                      </m:oMathPara>
                    </a14:m>
                    <a:endParaRPr lang="en-GB" sz="1050" dirty="0"/>
                  </a:p>
                </p:txBody>
              </p:sp>
            </mc:Choice>
            <mc:Fallback xmlns="">
              <p:sp>
                <p:nvSpPr>
                  <p:cNvPr id="9" name="Rectángulo 8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8774363" y="4099816"/>
                    <a:ext cx="1136973" cy="261430"/>
                  </a:xfrm>
                  <a:prstGeom prst="rect">
                    <a:avLst/>
                  </a:prstGeom>
                  <a:blipFill>
                    <a:blip r:embed="rId4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>
            <mc:Choice xmlns:a14="http://schemas.microsoft.com/office/drawing/2010/main" Requires="a14">
              <p:sp>
                <p:nvSpPr>
                  <p:cNvPr id="15" name="Rectángulo 14"/>
                  <p:cNvSpPr/>
                  <p:nvPr/>
                </p:nvSpPr>
                <p:spPr>
                  <a:xfrm>
                    <a:off x="8946964" y="4493436"/>
                    <a:ext cx="783462" cy="261430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s-ES" sz="1050" i="1">
                              <a:latin typeface="Cambria Math" panose="02040503050406030204" pitchFamily="18" charset="0"/>
                            </a:rPr>
                            <m:t>𝐶𝑣</m:t>
                          </m:r>
                          <m:d>
                            <m:dPr>
                              <m:ctrlPr>
                                <a:rPr lang="es-ES" sz="105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s-ES" sz="105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acc>
                                    <m:accPr>
                                      <m:chr m:val="̂"/>
                                      <m:ctrlPr>
                                        <a:rPr lang="es-ES" sz="105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s-ES" sz="1050" i="1">
                                          <a:latin typeface="Cambria Math" panose="02040503050406030204" pitchFamily="18" charset="0"/>
                                        </a:rPr>
                                        <m:t>𝑋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es-ES" sz="1050" i="1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sub>
                              </m:sSub>
                            </m:e>
                          </m:d>
                        </m:oMath>
                      </m:oMathPara>
                    </a14:m>
                    <a:endParaRPr lang="en-GB" sz="1050" dirty="0"/>
                  </a:p>
                </p:txBody>
              </p:sp>
            </mc:Choice>
            <mc:Fallback>
              <p:sp>
                <p:nvSpPr>
                  <p:cNvPr id="15" name="Rectángulo 14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8946964" y="4493436"/>
                    <a:ext cx="783462" cy="261430"/>
                  </a:xfrm>
                  <a:prstGeom prst="rect">
                    <a:avLst/>
                  </a:prstGeom>
                  <a:blipFill>
                    <a:blip r:embed="rId5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13" name="Rectángulo 12"/>
                <p:cNvSpPr/>
                <p:nvPr/>
              </p:nvSpPr>
              <p:spPr>
                <a:xfrm>
                  <a:off x="299809" y="3907915"/>
                  <a:ext cx="678134" cy="283411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es-ES" sz="1050" i="1" dirty="0" smtClean="0">
                      <a:latin typeface="Cambria Math" panose="02040503050406030204" pitchFamily="18" charset="0"/>
                      <a:ea typeface="Cambria Math" panose="02040503050406030204" pitchFamily="18" charset="0"/>
                    </a:rPr>
                    <a:t>RB </a:t>
                  </a:r>
                  <a14:m>
                    <m:oMath xmlns:m="http://schemas.openxmlformats.org/officeDocument/2006/math">
                      <m:d>
                        <m:dPr>
                          <m:ctrlPr>
                            <a:rPr lang="es-ES" sz="105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s-ES" sz="105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̂"/>
                                  <m:ctrlPr>
                                    <a:rPr lang="es-ES" sz="1050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s-ES" sz="1050" i="1">
                                      <a:latin typeface="Cambria Math" panose="02040503050406030204" pitchFamily="18" charset="0"/>
                                    </a:rPr>
                                    <m:t>𝑋</m:t>
                                  </m:r>
                                </m:e>
                              </m:acc>
                            </m:e>
                            <m:sub>
                              <m:r>
                                <a:rPr lang="es-ES" sz="1050" i="1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sub>
                          </m:sSub>
                        </m:e>
                      </m:d>
                    </m:oMath>
                  </a14:m>
                  <a:endParaRPr lang="en-GB" sz="1050" dirty="0"/>
                </a:p>
              </p:txBody>
            </p:sp>
          </mc:Choice>
          <mc:Fallback>
            <p:sp>
              <p:nvSpPr>
                <p:cNvPr id="13" name="Rectángulo 12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99809" y="3907915"/>
                  <a:ext cx="678134" cy="283411"/>
                </a:xfrm>
                <a:prstGeom prst="rect">
                  <a:avLst/>
                </a:prstGeom>
                <a:blipFill>
                  <a:blip r:embed="rId6"/>
                  <a:stretch>
                    <a:fillRect b="-425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2422439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Conclusions</a:t>
            </a:r>
            <a:endParaRPr lang="en-GB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263352" y="1196752"/>
            <a:ext cx="11163578" cy="4752527"/>
          </a:xfrm>
        </p:spPr>
        <p:txBody>
          <a:bodyPr/>
          <a:lstStyle/>
          <a:p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CV</a:t>
            </a:r>
            <a:r>
              <a:rPr lang="en-US" dirty="0"/>
              <a:t> </a:t>
            </a:r>
            <a:r>
              <a:rPr lang="en-US" dirty="0" smtClean="0"/>
              <a:t>decreases with the sample length</a:t>
            </a:r>
            <a:endParaRPr lang="en-US" dirty="0"/>
          </a:p>
          <a:p>
            <a:r>
              <a:rPr lang="en-US" dirty="0" smtClean="0"/>
              <a:t>However, both </a:t>
            </a:r>
            <a:r>
              <a:rPr lang="en-US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RRMSE</a:t>
            </a:r>
            <a:r>
              <a:rPr lang="en-US" dirty="0" smtClean="0"/>
              <a:t> </a:t>
            </a:r>
            <a:r>
              <a:rPr lang="en-US" dirty="0"/>
              <a:t>and 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RB</a:t>
            </a:r>
            <a:r>
              <a:rPr lang="en-US" dirty="0"/>
              <a:t> do not significantly </a:t>
            </a:r>
            <a:r>
              <a:rPr lang="en-US" dirty="0" smtClean="0"/>
              <a:t>change with the sample length, which means that:</a:t>
            </a:r>
          </a:p>
          <a:p>
            <a:pPr lvl="1"/>
            <a:r>
              <a:rPr lang="en-US" b="1" dirty="0" smtClean="0"/>
              <a:t>The incorporation of a Regional </a:t>
            </a:r>
            <a:r>
              <a:rPr lang="en-US" b="1" dirty="0"/>
              <a:t>Study </a:t>
            </a:r>
            <a:r>
              <a:rPr lang="en-US" b="1" dirty="0" smtClean="0"/>
              <a:t>for the implementation of a Weather Generator adds </a:t>
            </a:r>
            <a:r>
              <a:rPr lang="en-US" b="1" dirty="0"/>
              <a:t>more information than a larger sample </a:t>
            </a:r>
            <a:r>
              <a:rPr lang="en-US" b="1" dirty="0" smtClean="0"/>
              <a:t>length and, therefore, reduce the uncertainty of the extremes estimates</a:t>
            </a:r>
          </a:p>
          <a:p>
            <a:pPr marL="319088" lvl="1" indent="-319088">
              <a:spcBef>
                <a:spcPts val="700"/>
              </a:spcBef>
              <a:buSzPct val="60000"/>
              <a:buFont typeface="Wingdings" pitchFamily="2" charset="2"/>
              <a:buChar char="q"/>
            </a:pPr>
            <a:r>
              <a:rPr lang="en-US" dirty="0" smtClean="0"/>
              <a:t>Moreover, knowing information of </a:t>
            </a:r>
            <a:r>
              <a:rPr lang="en-US" u="sng" dirty="0" smtClean="0"/>
              <a:t>just one</a:t>
            </a:r>
            <a:r>
              <a:rPr lang="en-US" dirty="0" smtClean="0"/>
              <a:t> quantile (e.g. </a:t>
            </a:r>
            <a:r>
              <a:rPr lang="en-US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Q</a:t>
            </a:r>
            <a:r>
              <a:rPr lang="en-US" baseline="-25000" dirty="0" smtClean="0"/>
              <a:t>100</a:t>
            </a:r>
            <a:r>
              <a:rPr lang="en-US" dirty="0" smtClean="0"/>
              <a:t>), it is possible to obtain satisfactory estimates </a:t>
            </a:r>
            <a:r>
              <a:rPr lang="en-US" smtClean="0"/>
              <a:t>for the higher </a:t>
            </a:r>
            <a:r>
              <a:rPr lang="en-US" dirty="0" smtClean="0"/>
              <a:t>quantiles </a:t>
            </a:r>
            <a:endParaRPr lang="en-US" dirty="0"/>
          </a:p>
          <a:p>
            <a:pPr lvl="1"/>
            <a:endParaRPr lang="en-US" b="1" dirty="0"/>
          </a:p>
          <a:p>
            <a:endParaRPr lang="en-GB" dirty="0" smtClean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00730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References</a:t>
            </a:r>
            <a:endParaRPr lang="en-GB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263352" y="1196752"/>
            <a:ext cx="11163578" cy="4752527"/>
          </a:xfrm>
        </p:spPr>
        <p:txBody>
          <a:bodyPr/>
          <a:lstStyle/>
          <a:p>
            <a:endParaRPr lang="en-GB" dirty="0" smtClean="0"/>
          </a:p>
          <a:p>
            <a:endParaRPr lang="en-GB" dirty="0"/>
          </a:p>
        </p:txBody>
      </p:sp>
      <p:sp>
        <p:nvSpPr>
          <p:cNvPr id="5" name="Marcador de contenido 2"/>
          <p:cNvSpPr txBox="1">
            <a:spLocks/>
          </p:cNvSpPr>
          <p:nvPr/>
        </p:nvSpPr>
        <p:spPr bwMode="auto">
          <a:xfrm>
            <a:off x="415752" y="1349152"/>
            <a:ext cx="11163578" cy="47525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19088" indent="-319088" algn="l" rtl="0" eaLnBrk="0" fontAlgn="base" hangingPunct="0">
              <a:spcBef>
                <a:spcPts val="700"/>
              </a:spcBef>
              <a:spcAft>
                <a:spcPct val="0"/>
              </a:spcAft>
              <a:buClr>
                <a:schemeClr val="tx1"/>
              </a:buClr>
              <a:buSzPct val="60000"/>
              <a:buFont typeface="Wingdings" pitchFamily="2" charset="2"/>
              <a:buChar char="q"/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639763" indent="-273050" algn="l" rtl="0" eaLnBrk="0" fontAlgn="base" hangingPunct="0">
              <a:spcBef>
                <a:spcPts val="550"/>
              </a:spcBef>
              <a:spcAft>
                <a:spcPct val="0"/>
              </a:spcAft>
              <a:buClr>
                <a:schemeClr val="tx1"/>
              </a:buClr>
              <a:buSzPct val="70000"/>
              <a:buFont typeface="Wingdings" pitchFamily="2" charset="2"/>
              <a:buChar char="Ø"/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indent="-228600" algn="l" rtl="0" eaLnBrk="0" fontAlgn="base" hangingPunct="0">
              <a:spcBef>
                <a:spcPts val="500"/>
              </a:spcBef>
              <a:spcAft>
                <a:spcPct val="0"/>
              </a:spcAft>
              <a:buClr>
                <a:schemeClr val="accent2"/>
              </a:buClr>
              <a:buSzPct val="75000"/>
              <a:buFont typeface="Wingdings" pitchFamily="2" charset="2"/>
              <a:buChar char=""/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indent="-228600" algn="l" rtl="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A5AB81"/>
              </a:buClr>
              <a:buSzPct val="75000"/>
              <a:buFont typeface="Wingdings" pitchFamily="2" charset="2"/>
              <a:buChar char=""/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indent="-228600" algn="l" rtl="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8B25C"/>
              </a:buClr>
              <a:buSzPct val="65000"/>
              <a:buFont typeface="Wingdings" pitchFamily="2" charset="2"/>
              <a:buChar char=""/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901700" indent="-901700">
              <a:buNone/>
              <a:tabLst>
                <a:tab pos="723900" algn="l"/>
              </a:tabLst>
            </a:pPr>
            <a:r>
              <a:rPr lang="es-ES" sz="1800" dirty="0"/>
              <a:t>Beneyto, C., Aranda, J.Á., Benito, G., Francés, F., 2020. New </a:t>
            </a:r>
            <a:r>
              <a:rPr lang="es-ES" sz="1800" dirty="0" err="1"/>
              <a:t>approach</a:t>
            </a:r>
            <a:r>
              <a:rPr lang="es-ES" sz="1800" dirty="0"/>
              <a:t> to </a:t>
            </a:r>
            <a:r>
              <a:rPr lang="es-ES" sz="1800" dirty="0" err="1"/>
              <a:t>estimate</a:t>
            </a:r>
            <a:r>
              <a:rPr lang="es-ES" sz="1800" dirty="0"/>
              <a:t> extreme </a:t>
            </a:r>
            <a:r>
              <a:rPr lang="es-ES" sz="1800" dirty="0" err="1"/>
              <a:t>flooding</a:t>
            </a:r>
            <a:r>
              <a:rPr lang="es-ES" sz="1800" dirty="0"/>
              <a:t> </a:t>
            </a:r>
            <a:r>
              <a:rPr lang="es-ES" sz="1800" dirty="0" err="1"/>
              <a:t>using</a:t>
            </a:r>
            <a:r>
              <a:rPr lang="es-ES" sz="1800" dirty="0"/>
              <a:t> </a:t>
            </a:r>
            <a:r>
              <a:rPr lang="es-ES" sz="1800" dirty="0" err="1"/>
              <a:t>continuous</a:t>
            </a:r>
            <a:r>
              <a:rPr lang="es-ES" sz="1800" dirty="0"/>
              <a:t> </a:t>
            </a:r>
            <a:r>
              <a:rPr lang="es-ES" sz="1800" dirty="0" err="1"/>
              <a:t>synthetic</a:t>
            </a:r>
            <a:r>
              <a:rPr lang="es-ES" sz="1800" dirty="0"/>
              <a:t> </a:t>
            </a:r>
            <a:r>
              <a:rPr lang="es-ES" sz="1800" dirty="0" err="1"/>
              <a:t>simulation</a:t>
            </a:r>
            <a:r>
              <a:rPr lang="es-ES" sz="1800" dirty="0"/>
              <a:t> </a:t>
            </a:r>
            <a:r>
              <a:rPr lang="es-ES" sz="1800" dirty="0" err="1"/>
              <a:t>supported</a:t>
            </a:r>
            <a:r>
              <a:rPr lang="es-ES" sz="1800" dirty="0"/>
              <a:t> </a:t>
            </a:r>
            <a:r>
              <a:rPr lang="es-ES" sz="1800" dirty="0" err="1"/>
              <a:t>by</a:t>
            </a:r>
            <a:r>
              <a:rPr lang="es-ES" sz="1800" dirty="0"/>
              <a:t> regional </a:t>
            </a:r>
            <a:r>
              <a:rPr lang="es-ES" sz="1800" dirty="0" err="1"/>
              <a:t>precipitation</a:t>
            </a:r>
            <a:r>
              <a:rPr lang="es-ES" sz="1800" dirty="0"/>
              <a:t> and non-</a:t>
            </a:r>
            <a:r>
              <a:rPr lang="es-ES" sz="1800" dirty="0" err="1"/>
              <a:t>systematic</a:t>
            </a:r>
            <a:r>
              <a:rPr lang="es-ES" sz="1800" dirty="0"/>
              <a:t> </a:t>
            </a:r>
            <a:r>
              <a:rPr lang="es-ES" sz="1800" dirty="0" err="1"/>
              <a:t>flood</a:t>
            </a:r>
            <a:r>
              <a:rPr lang="es-ES" sz="1800" dirty="0"/>
              <a:t> data. Water (</a:t>
            </a:r>
            <a:r>
              <a:rPr lang="es-ES" sz="1800" dirty="0" err="1"/>
              <a:t>Switzerland</a:t>
            </a:r>
            <a:r>
              <a:rPr lang="es-ES" sz="1800" dirty="0"/>
              <a:t>) 12, 1–16. </a:t>
            </a:r>
            <a:r>
              <a:rPr lang="es-ES" sz="1800" dirty="0">
                <a:hlinkClick r:id="rId3"/>
              </a:rPr>
              <a:t>https://doi.org/10.3390/w12113174</a:t>
            </a:r>
            <a:endParaRPr lang="es-ES" sz="1800" dirty="0"/>
          </a:p>
          <a:p>
            <a:pPr marL="901700" indent="-901700">
              <a:buNone/>
              <a:tabLst>
                <a:tab pos="723900" algn="l"/>
              </a:tabLst>
            </a:pPr>
            <a:r>
              <a:rPr lang="es-ES" sz="1800" dirty="0" smtClean="0"/>
              <a:t>Evin</a:t>
            </a:r>
            <a:r>
              <a:rPr lang="es-ES" sz="1800" dirty="0"/>
              <a:t>, G., </a:t>
            </a:r>
            <a:r>
              <a:rPr lang="es-ES" sz="1800" dirty="0" err="1"/>
              <a:t>Favre</a:t>
            </a:r>
            <a:r>
              <a:rPr lang="es-ES" sz="1800" dirty="0"/>
              <a:t>, A.C., </a:t>
            </a:r>
            <a:r>
              <a:rPr lang="es-ES" sz="1800" dirty="0" err="1"/>
              <a:t>Hingray</a:t>
            </a:r>
            <a:r>
              <a:rPr lang="es-ES" sz="1800" dirty="0"/>
              <a:t>, B., 2018. </a:t>
            </a:r>
            <a:r>
              <a:rPr lang="es-ES" sz="1800" dirty="0" err="1"/>
              <a:t>Stochastic</a:t>
            </a:r>
            <a:r>
              <a:rPr lang="es-ES" sz="1800" dirty="0"/>
              <a:t> </a:t>
            </a:r>
            <a:r>
              <a:rPr lang="es-ES" sz="1800" dirty="0" err="1"/>
              <a:t>generation</a:t>
            </a:r>
            <a:r>
              <a:rPr lang="es-ES" sz="1800" dirty="0"/>
              <a:t> of </a:t>
            </a:r>
            <a:r>
              <a:rPr lang="es-ES" sz="1800" dirty="0" err="1"/>
              <a:t>multi-site</a:t>
            </a:r>
            <a:r>
              <a:rPr lang="es-ES" sz="1800" dirty="0"/>
              <a:t> </a:t>
            </a:r>
            <a:r>
              <a:rPr lang="es-ES" sz="1800" dirty="0" err="1"/>
              <a:t>daily</a:t>
            </a:r>
            <a:r>
              <a:rPr lang="es-ES" sz="1800" dirty="0"/>
              <a:t> </a:t>
            </a:r>
            <a:r>
              <a:rPr lang="es-ES" sz="1800" dirty="0" err="1"/>
              <a:t>precipitation</a:t>
            </a:r>
            <a:r>
              <a:rPr lang="es-ES" sz="1800" dirty="0"/>
              <a:t> </a:t>
            </a:r>
            <a:r>
              <a:rPr lang="es-ES" sz="1800" dirty="0" err="1"/>
              <a:t>focusing</a:t>
            </a:r>
            <a:r>
              <a:rPr lang="es-ES" sz="1800" dirty="0"/>
              <a:t> </a:t>
            </a:r>
            <a:r>
              <a:rPr lang="es-ES" sz="1800" dirty="0" err="1"/>
              <a:t>on</a:t>
            </a:r>
            <a:r>
              <a:rPr lang="es-ES" sz="1800" dirty="0"/>
              <a:t> extreme </a:t>
            </a:r>
            <a:r>
              <a:rPr lang="es-ES" sz="1800" dirty="0" err="1"/>
              <a:t>events</a:t>
            </a:r>
            <a:r>
              <a:rPr lang="es-ES" sz="1800" dirty="0"/>
              <a:t>. </a:t>
            </a:r>
            <a:r>
              <a:rPr lang="es-ES" sz="1800" dirty="0" err="1"/>
              <a:t>Hydrology</a:t>
            </a:r>
            <a:r>
              <a:rPr lang="es-ES" sz="1800" dirty="0"/>
              <a:t> and </a:t>
            </a:r>
            <a:r>
              <a:rPr lang="es-ES" sz="1800" dirty="0" err="1"/>
              <a:t>Earth</a:t>
            </a:r>
            <a:r>
              <a:rPr lang="es-ES" sz="1800" dirty="0"/>
              <a:t> </a:t>
            </a:r>
            <a:r>
              <a:rPr lang="es-ES" sz="1800" dirty="0" err="1"/>
              <a:t>System</a:t>
            </a:r>
            <a:r>
              <a:rPr lang="es-ES" sz="1800" dirty="0"/>
              <a:t> </a:t>
            </a:r>
            <a:r>
              <a:rPr lang="es-ES" sz="1800" dirty="0" err="1"/>
              <a:t>Sciences</a:t>
            </a:r>
            <a:r>
              <a:rPr lang="es-ES" sz="1800" dirty="0"/>
              <a:t> 22, 655–672. </a:t>
            </a:r>
            <a:r>
              <a:rPr lang="es-ES" sz="1800" dirty="0">
                <a:hlinkClick r:id="rId4"/>
              </a:rPr>
              <a:t>https://</a:t>
            </a:r>
            <a:r>
              <a:rPr lang="es-ES" sz="1800" dirty="0" smtClean="0">
                <a:hlinkClick r:id="rId4"/>
              </a:rPr>
              <a:t>doi.org/10.5194/hess-22-655-2018</a:t>
            </a:r>
            <a:endParaRPr lang="es-ES" sz="1800" dirty="0" smtClean="0"/>
          </a:p>
          <a:p>
            <a:pPr marL="901700" indent="-901700">
              <a:buNone/>
              <a:tabLst>
                <a:tab pos="723900" algn="l"/>
              </a:tabLst>
            </a:pPr>
            <a:r>
              <a:rPr lang="es-ES" sz="1800" dirty="0" smtClean="0"/>
              <a:t>Herrera</a:t>
            </a:r>
            <a:r>
              <a:rPr lang="es-ES" sz="1800" dirty="0"/>
              <a:t>, S., Fernández, J., Gutiérrez, J.M., 2016. </a:t>
            </a:r>
            <a:r>
              <a:rPr lang="es-ES" sz="1800" dirty="0" err="1"/>
              <a:t>Update</a:t>
            </a:r>
            <a:r>
              <a:rPr lang="es-ES" sz="1800" dirty="0"/>
              <a:t> of </a:t>
            </a:r>
            <a:r>
              <a:rPr lang="es-ES" sz="1800" dirty="0" err="1"/>
              <a:t>the</a:t>
            </a:r>
            <a:r>
              <a:rPr lang="es-ES" sz="1800" dirty="0"/>
              <a:t> Spain02 </a:t>
            </a:r>
            <a:r>
              <a:rPr lang="es-ES" sz="1800" dirty="0" err="1"/>
              <a:t>gridded</a:t>
            </a:r>
            <a:r>
              <a:rPr lang="es-ES" sz="1800" dirty="0"/>
              <a:t> </a:t>
            </a:r>
            <a:r>
              <a:rPr lang="es-ES" sz="1800" dirty="0" err="1"/>
              <a:t>observational</a:t>
            </a:r>
            <a:r>
              <a:rPr lang="es-ES" sz="1800" dirty="0"/>
              <a:t> </a:t>
            </a:r>
            <a:r>
              <a:rPr lang="es-ES" sz="1800" dirty="0" err="1"/>
              <a:t>dataset</a:t>
            </a:r>
            <a:r>
              <a:rPr lang="es-ES" sz="1800" dirty="0"/>
              <a:t> </a:t>
            </a:r>
            <a:r>
              <a:rPr lang="es-ES" sz="1800" dirty="0" err="1"/>
              <a:t>for</a:t>
            </a:r>
            <a:r>
              <a:rPr lang="es-ES" sz="1800" dirty="0"/>
              <a:t> EURO-CORDEX </a:t>
            </a:r>
            <a:r>
              <a:rPr lang="es-ES" sz="1800" dirty="0" err="1"/>
              <a:t>evaluation</a:t>
            </a:r>
            <a:r>
              <a:rPr lang="es-ES" sz="1800" dirty="0"/>
              <a:t>: </a:t>
            </a:r>
            <a:r>
              <a:rPr lang="es-ES" sz="1800" dirty="0" err="1"/>
              <a:t>Assessing</a:t>
            </a:r>
            <a:r>
              <a:rPr lang="es-ES" sz="1800" dirty="0"/>
              <a:t> </a:t>
            </a:r>
            <a:r>
              <a:rPr lang="es-ES" sz="1800" dirty="0" err="1"/>
              <a:t>the</a:t>
            </a:r>
            <a:r>
              <a:rPr lang="es-ES" sz="1800" dirty="0"/>
              <a:t> </a:t>
            </a:r>
            <a:r>
              <a:rPr lang="es-ES" sz="1800" dirty="0" err="1"/>
              <a:t>effect</a:t>
            </a:r>
            <a:r>
              <a:rPr lang="es-ES" sz="1800" dirty="0"/>
              <a:t> of </a:t>
            </a:r>
            <a:r>
              <a:rPr lang="es-ES" sz="1800" dirty="0" err="1"/>
              <a:t>the</a:t>
            </a:r>
            <a:r>
              <a:rPr lang="es-ES" sz="1800" dirty="0"/>
              <a:t> </a:t>
            </a:r>
            <a:r>
              <a:rPr lang="es-ES" sz="1800" dirty="0" err="1"/>
              <a:t>interpolation</a:t>
            </a:r>
            <a:r>
              <a:rPr lang="es-ES" sz="1800" dirty="0"/>
              <a:t> </a:t>
            </a:r>
            <a:r>
              <a:rPr lang="es-ES" sz="1800" dirty="0" err="1"/>
              <a:t>methodology</a:t>
            </a:r>
            <a:r>
              <a:rPr lang="es-ES" sz="1800" dirty="0"/>
              <a:t>. International </a:t>
            </a:r>
            <a:r>
              <a:rPr lang="es-ES" sz="1800" dirty="0" err="1"/>
              <a:t>Journal</a:t>
            </a:r>
            <a:r>
              <a:rPr lang="es-ES" sz="1800" dirty="0"/>
              <a:t> of </a:t>
            </a:r>
            <a:r>
              <a:rPr lang="es-ES" sz="1800" dirty="0" err="1"/>
              <a:t>Climatology</a:t>
            </a:r>
            <a:r>
              <a:rPr lang="es-ES" sz="1800" dirty="0"/>
              <a:t> 36, 900–908. </a:t>
            </a:r>
            <a:r>
              <a:rPr lang="es-ES" sz="1800" dirty="0">
                <a:hlinkClick r:id="rId5"/>
              </a:rPr>
              <a:t>https://</a:t>
            </a:r>
            <a:r>
              <a:rPr lang="es-ES" sz="1800" dirty="0" smtClean="0">
                <a:hlinkClick r:id="rId5"/>
              </a:rPr>
              <a:t>doi.org/10.1002/joc.4391</a:t>
            </a:r>
            <a:endParaRPr lang="en-GB" sz="1800" dirty="0"/>
          </a:p>
          <a:p>
            <a:pPr marL="901700" indent="-901700">
              <a:buNone/>
              <a:tabLst>
                <a:tab pos="723900" algn="l"/>
              </a:tabLst>
            </a:pPr>
            <a:r>
              <a:rPr lang="es-ES" sz="1800" dirty="0"/>
              <a:t>IPCC, 1999. </a:t>
            </a:r>
            <a:r>
              <a:rPr lang="es-ES" sz="1800" dirty="0" err="1"/>
              <a:t>Stochastic</a:t>
            </a:r>
            <a:r>
              <a:rPr lang="es-ES" sz="1800" dirty="0"/>
              <a:t> </a:t>
            </a:r>
            <a:r>
              <a:rPr lang="es-ES" sz="1800" dirty="0" err="1"/>
              <a:t>weather</a:t>
            </a:r>
            <a:r>
              <a:rPr lang="es-ES" sz="1800" dirty="0"/>
              <a:t> </a:t>
            </a:r>
            <a:r>
              <a:rPr lang="es-ES" sz="1800" dirty="0" err="1"/>
              <a:t>generators</a:t>
            </a:r>
            <a:r>
              <a:rPr lang="es-ES" sz="1800" dirty="0"/>
              <a:t> [WWW </a:t>
            </a:r>
            <a:r>
              <a:rPr lang="es-ES" sz="1800" dirty="0" err="1"/>
              <a:t>Document</a:t>
            </a:r>
            <a:r>
              <a:rPr lang="es-ES" sz="1800" dirty="0"/>
              <a:t>]. URL http://www.ipcc-data.org/guidelines/pages/weather_generators.html (</a:t>
            </a:r>
            <a:r>
              <a:rPr lang="es-ES" sz="1800" dirty="0" err="1"/>
              <a:t>accessed</a:t>
            </a:r>
            <a:r>
              <a:rPr lang="es-ES" sz="1800" dirty="0"/>
              <a:t> 4.21.21).</a:t>
            </a:r>
            <a:endParaRPr lang="en-GB" sz="1800" dirty="0"/>
          </a:p>
          <a:p>
            <a:pPr marL="901700" indent="-901700">
              <a:buNone/>
              <a:tabLst>
                <a:tab pos="723900" algn="l"/>
              </a:tabLst>
            </a:pPr>
            <a:r>
              <a:rPr lang="es-ES" sz="1800" dirty="0" err="1"/>
              <a:t>Papastathopoulos</a:t>
            </a:r>
            <a:r>
              <a:rPr lang="es-ES" sz="1800" dirty="0"/>
              <a:t>, I., </a:t>
            </a:r>
            <a:r>
              <a:rPr lang="es-ES" sz="1800" dirty="0" err="1"/>
              <a:t>Tawn</a:t>
            </a:r>
            <a:r>
              <a:rPr lang="es-ES" sz="1800" dirty="0"/>
              <a:t>, J.A., 2013. Extended </a:t>
            </a:r>
            <a:r>
              <a:rPr lang="es-ES" sz="1800" dirty="0" err="1"/>
              <a:t>generalised</a:t>
            </a:r>
            <a:r>
              <a:rPr lang="es-ES" sz="1800" dirty="0"/>
              <a:t> Pareto </a:t>
            </a:r>
            <a:r>
              <a:rPr lang="es-ES" sz="1800" dirty="0" err="1"/>
              <a:t>models</a:t>
            </a:r>
            <a:r>
              <a:rPr lang="es-ES" sz="1800" dirty="0"/>
              <a:t> </a:t>
            </a:r>
            <a:r>
              <a:rPr lang="es-ES" sz="1800" dirty="0" err="1"/>
              <a:t>for</a:t>
            </a:r>
            <a:r>
              <a:rPr lang="es-ES" sz="1800" dirty="0"/>
              <a:t> </a:t>
            </a:r>
            <a:r>
              <a:rPr lang="es-ES" sz="1800" dirty="0" err="1"/>
              <a:t>tail</a:t>
            </a:r>
            <a:r>
              <a:rPr lang="es-ES" sz="1800" dirty="0"/>
              <a:t> </a:t>
            </a:r>
            <a:r>
              <a:rPr lang="es-ES" sz="1800" dirty="0" err="1"/>
              <a:t>estimation</a:t>
            </a:r>
            <a:r>
              <a:rPr lang="es-ES" sz="1800" dirty="0"/>
              <a:t>. </a:t>
            </a:r>
            <a:r>
              <a:rPr lang="es-ES" sz="1800" dirty="0" err="1"/>
              <a:t>Journal</a:t>
            </a:r>
            <a:r>
              <a:rPr lang="es-ES" sz="1800" dirty="0"/>
              <a:t> of </a:t>
            </a:r>
            <a:r>
              <a:rPr lang="es-ES" sz="1800" dirty="0" err="1"/>
              <a:t>Statistical</a:t>
            </a:r>
            <a:r>
              <a:rPr lang="es-ES" sz="1800" dirty="0"/>
              <a:t> </a:t>
            </a:r>
            <a:r>
              <a:rPr lang="es-ES" sz="1800" dirty="0" err="1"/>
              <a:t>Planning</a:t>
            </a:r>
            <a:r>
              <a:rPr lang="es-ES" sz="1800" dirty="0"/>
              <a:t> and </a:t>
            </a:r>
            <a:r>
              <a:rPr lang="es-ES" sz="1800" dirty="0" err="1"/>
              <a:t>Inference</a:t>
            </a:r>
            <a:r>
              <a:rPr lang="es-ES" sz="1800" dirty="0"/>
              <a:t> 143, 131–143. </a:t>
            </a:r>
            <a:r>
              <a:rPr lang="es-ES" sz="1800" dirty="0">
                <a:hlinkClick r:id="rId6"/>
              </a:rPr>
              <a:t>https://</a:t>
            </a:r>
            <a:r>
              <a:rPr lang="es-ES" sz="1800" dirty="0" smtClean="0">
                <a:hlinkClick r:id="rId6"/>
              </a:rPr>
              <a:t>doi.org/10.1016/j.jspi.2012.07.001</a:t>
            </a:r>
            <a:endParaRPr lang="es-ES" sz="1800" dirty="0" smtClean="0"/>
          </a:p>
          <a:p>
            <a:endParaRPr lang="en-GB" sz="2000" dirty="0" smtClean="0"/>
          </a:p>
          <a:p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3829261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/>
          <p:cNvSpPr/>
          <p:nvPr/>
        </p:nvSpPr>
        <p:spPr>
          <a:xfrm>
            <a:off x="839416" y="980728"/>
            <a:ext cx="10496381" cy="4943559"/>
          </a:xfrm>
          <a:prstGeom prst="rect">
            <a:avLst/>
          </a:prstGeom>
          <a:blipFill dpi="0" rotWithShape="1">
            <a:blip r:embed="rId3">
              <a:alphaModFix amt="5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idx="1"/>
          </p:nvPr>
        </p:nvSpPr>
        <p:spPr>
          <a:xfrm>
            <a:off x="1056678" y="1260244"/>
            <a:ext cx="10045090" cy="378603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marL="0" indent="0" algn="ctr">
              <a:buNone/>
            </a:pPr>
            <a:r>
              <a:rPr lang="en-GB" sz="4800" b="1" dirty="0" smtClean="0">
                <a:solidFill>
                  <a:schemeClr val="bg1"/>
                </a:solidFill>
                <a:latin typeface="+mj-lt"/>
                <a:ea typeface="ＭＳ Ｐゴシック" pitchFamily="34" charset="-128"/>
              </a:rPr>
              <a:t>Thanks for your attention!</a:t>
            </a:r>
            <a:br>
              <a:rPr lang="en-GB" sz="4800" b="1" dirty="0" smtClean="0">
                <a:solidFill>
                  <a:schemeClr val="bg1"/>
                </a:solidFill>
                <a:latin typeface="+mj-lt"/>
                <a:ea typeface="ＭＳ Ｐゴシック" pitchFamily="34" charset="-128"/>
              </a:rPr>
            </a:br>
            <a:r>
              <a:rPr lang="en-GB" sz="1100" b="1" dirty="0" smtClean="0">
                <a:solidFill>
                  <a:schemeClr val="bg1"/>
                </a:solidFill>
                <a:latin typeface="+mj-lt"/>
                <a:ea typeface="ＭＳ Ｐゴシック" pitchFamily="34" charset="-128"/>
              </a:rPr>
              <a:t/>
            </a:r>
            <a:br>
              <a:rPr lang="en-GB" sz="1100" b="1" dirty="0" smtClean="0">
                <a:solidFill>
                  <a:schemeClr val="bg1"/>
                </a:solidFill>
                <a:latin typeface="+mj-lt"/>
                <a:ea typeface="ＭＳ Ｐゴシック" pitchFamily="34" charset="-128"/>
              </a:rPr>
            </a:br>
            <a:r>
              <a:rPr lang="en-GB" b="1" dirty="0" smtClean="0">
                <a:solidFill>
                  <a:schemeClr val="bg1"/>
                </a:solidFill>
                <a:latin typeface="+mj-lt"/>
              </a:rPr>
              <a:t>Research </a:t>
            </a:r>
            <a:r>
              <a:rPr lang="en-GB" b="1" dirty="0">
                <a:solidFill>
                  <a:schemeClr val="bg1"/>
                </a:solidFill>
                <a:latin typeface="+mj-lt"/>
              </a:rPr>
              <a:t>Group of Hydrological and Environmental </a:t>
            </a:r>
            <a:r>
              <a:rPr lang="en-GB" b="1" dirty="0" smtClean="0">
                <a:solidFill>
                  <a:schemeClr val="bg1"/>
                </a:solidFill>
                <a:latin typeface="+mj-lt"/>
              </a:rPr>
              <a:t>Modeling</a:t>
            </a:r>
            <a:r>
              <a:rPr lang="en-GB" b="1" dirty="0" smtClean="0">
                <a:solidFill>
                  <a:schemeClr val="bg1"/>
                </a:solidFill>
                <a:latin typeface="+mj-lt"/>
                <a:ea typeface="ＭＳ Ｐゴシック" pitchFamily="34" charset="-128"/>
              </a:rPr>
              <a:t/>
            </a:r>
            <a:br>
              <a:rPr lang="en-GB" b="1" dirty="0" smtClean="0">
                <a:solidFill>
                  <a:schemeClr val="bg1"/>
                </a:solidFill>
                <a:latin typeface="+mj-lt"/>
                <a:ea typeface="ＭＳ Ｐゴシック" pitchFamily="34" charset="-128"/>
              </a:rPr>
            </a:br>
            <a:r>
              <a:rPr lang="en-GB" b="1" dirty="0" smtClean="0">
                <a:solidFill>
                  <a:schemeClr val="bg1"/>
                </a:solidFill>
                <a:latin typeface="+mj-lt"/>
              </a:rPr>
              <a:t>lluvia.dihma.upv.es</a:t>
            </a:r>
            <a:r>
              <a:rPr lang="en-GB" sz="1800" b="1" i="1" dirty="0" smtClean="0">
                <a:solidFill>
                  <a:schemeClr val="bg1"/>
                </a:solidFill>
                <a:latin typeface="+mj-lt"/>
              </a:rPr>
              <a:t/>
            </a:r>
            <a:br>
              <a:rPr lang="en-GB" sz="1800" b="1" i="1" dirty="0" smtClean="0">
                <a:solidFill>
                  <a:schemeClr val="bg1"/>
                </a:solidFill>
                <a:latin typeface="+mj-lt"/>
              </a:rPr>
            </a:br>
            <a:r>
              <a:rPr lang="en-GB" b="1" dirty="0">
                <a:solidFill>
                  <a:schemeClr val="bg1"/>
                </a:solidFill>
                <a:latin typeface="+mj-lt"/>
                <a:ea typeface="ＭＳ Ｐゴシック" pitchFamily="34" charset="-128"/>
              </a:rPr>
              <a:t>Research Institute of Water and Environmental Engineering</a:t>
            </a:r>
            <a:br>
              <a:rPr lang="en-GB" b="1" dirty="0">
                <a:solidFill>
                  <a:schemeClr val="bg1"/>
                </a:solidFill>
                <a:latin typeface="+mj-lt"/>
                <a:ea typeface="ＭＳ Ｐゴシック" pitchFamily="34" charset="-128"/>
              </a:rPr>
            </a:br>
            <a:r>
              <a:rPr lang="en-GB" b="1" dirty="0" err="1" smtClean="0">
                <a:solidFill>
                  <a:schemeClr val="bg1"/>
                </a:solidFill>
                <a:latin typeface="+mj-lt"/>
                <a:ea typeface="ＭＳ Ｐゴシック" pitchFamily="34" charset="-128"/>
              </a:rPr>
              <a:t>Universitat</a:t>
            </a:r>
            <a:r>
              <a:rPr lang="en-GB" b="1" dirty="0" smtClean="0">
                <a:solidFill>
                  <a:schemeClr val="bg1"/>
                </a:solidFill>
                <a:latin typeface="+mj-lt"/>
                <a:ea typeface="ＭＳ Ｐゴシック" pitchFamily="34" charset="-128"/>
              </a:rPr>
              <a:t> </a:t>
            </a:r>
            <a:r>
              <a:rPr lang="en-GB" b="1" dirty="0" err="1" smtClean="0">
                <a:solidFill>
                  <a:schemeClr val="bg1"/>
                </a:solidFill>
                <a:latin typeface="+mj-lt"/>
                <a:ea typeface="ＭＳ Ｐゴシック" pitchFamily="34" charset="-128"/>
              </a:rPr>
              <a:t>Politècnica</a:t>
            </a:r>
            <a:r>
              <a:rPr lang="en-GB" b="1" dirty="0" smtClean="0">
                <a:solidFill>
                  <a:schemeClr val="bg1"/>
                </a:solidFill>
                <a:latin typeface="+mj-lt"/>
                <a:ea typeface="ＭＳ Ｐゴシック" pitchFamily="34" charset="-128"/>
              </a:rPr>
              <a:t> de </a:t>
            </a:r>
            <a:r>
              <a:rPr lang="en-GB" b="1" dirty="0" err="1" smtClean="0">
                <a:solidFill>
                  <a:schemeClr val="bg1"/>
                </a:solidFill>
                <a:latin typeface="+mj-lt"/>
                <a:ea typeface="ＭＳ Ｐゴシック" pitchFamily="34" charset="-128"/>
              </a:rPr>
              <a:t>València</a:t>
            </a:r>
            <a:endParaRPr lang="en-GB" b="1" dirty="0" smtClean="0">
              <a:solidFill>
                <a:schemeClr val="bg1"/>
              </a:solidFill>
              <a:latin typeface="+mj-lt"/>
              <a:ea typeface="ＭＳ Ｐゴシック" pitchFamily="34" charset="-128"/>
            </a:endParaRPr>
          </a:p>
          <a:p>
            <a:pPr marL="0" indent="0" algn="ctr">
              <a:buNone/>
            </a:pPr>
            <a:endParaRPr lang="en-GB" b="1" dirty="0" smtClean="0">
              <a:solidFill>
                <a:schemeClr val="bg1"/>
              </a:solidFill>
              <a:latin typeface="+mj-lt"/>
              <a:ea typeface="ＭＳ Ｐゴシック" pitchFamily="34" charset="-128"/>
            </a:endParaRPr>
          </a:p>
          <a:p>
            <a:pPr marL="0" indent="0" algn="ctr">
              <a:buNone/>
            </a:pPr>
            <a:r>
              <a:rPr lang="en-GB" sz="1600" b="1" dirty="0" smtClean="0">
                <a:solidFill>
                  <a:schemeClr val="bg1"/>
                </a:solidFill>
              </a:rPr>
              <a:t>This study has been supported by the </a:t>
            </a:r>
            <a:r>
              <a:rPr lang="en-GB" sz="1600" b="1" dirty="0">
                <a:solidFill>
                  <a:schemeClr val="bg1"/>
                </a:solidFill>
              </a:rPr>
              <a:t>Ministry of Science, Innovation and Universities </a:t>
            </a:r>
            <a:r>
              <a:rPr lang="en-GB" sz="1600" b="1" dirty="0" smtClean="0">
                <a:solidFill>
                  <a:schemeClr val="bg1"/>
                </a:solidFill>
              </a:rPr>
              <a:t>of Spain through the Research Projects TETISCHANGE (RTI2018-093717-B-100).</a:t>
            </a:r>
          </a:p>
          <a:p>
            <a:pPr marL="0" indent="0" algn="ctr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53215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ntermedio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Intermedio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Intermedio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19982</TotalTime>
  <Words>1149</Words>
  <Application>Microsoft Office PowerPoint</Application>
  <PresentationFormat>Panorámica</PresentationFormat>
  <Paragraphs>155</Paragraphs>
  <Slides>13</Slides>
  <Notes>13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13</vt:i4>
      </vt:variant>
    </vt:vector>
  </HeadingPairs>
  <TitlesOfParts>
    <vt:vector size="21" baseType="lpstr">
      <vt:lpstr>ＭＳ Ｐゴシック</vt:lpstr>
      <vt:lpstr>Arial</vt:lpstr>
      <vt:lpstr>Calibri</vt:lpstr>
      <vt:lpstr>Cambria Math</vt:lpstr>
      <vt:lpstr>Times New Roman</vt:lpstr>
      <vt:lpstr>Tw Cen MT</vt:lpstr>
      <vt:lpstr>Wingdings</vt:lpstr>
      <vt:lpstr>Intermedio</vt:lpstr>
      <vt:lpstr>Exploring the uncertainty of Weather Generators’ extreme estimates associated with the length of the input data series</vt:lpstr>
      <vt:lpstr>Introduction</vt:lpstr>
      <vt:lpstr>Objective</vt:lpstr>
      <vt:lpstr>Case study: study area</vt:lpstr>
      <vt:lpstr>Case study: Weather Generator</vt:lpstr>
      <vt:lpstr>Methodology</vt:lpstr>
      <vt:lpstr>Results</vt:lpstr>
      <vt:lpstr>Results</vt:lpstr>
      <vt:lpstr>Results</vt:lpstr>
      <vt:lpstr>Results</vt:lpstr>
      <vt:lpstr>Conclusions</vt:lpstr>
      <vt:lpstr>References</vt:lpstr>
      <vt:lpstr>Presentación de PowerPoint</vt:lpstr>
    </vt:vector>
  </TitlesOfParts>
  <Company>UPV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sersaga</dc:creator>
  <cp:lastModifiedBy>CARLES BENEYTO IBÁÑEZ</cp:lastModifiedBy>
  <cp:revision>1441</cp:revision>
  <cp:lastPrinted>2017-05-22T13:36:09Z</cp:lastPrinted>
  <dcterms:created xsi:type="dcterms:W3CDTF">2008-07-07T13:44:19Z</dcterms:created>
  <dcterms:modified xsi:type="dcterms:W3CDTF">2021-04-28T15:34:33Z</dcterms:modified>
</cp:coreProperties>
</file>