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handoutMasterIdLst>
    <p:handoutMasterId r:id="rId21"/>
  </p:handoutMasterIdLst>
  <p:sldIdLst>
    <p:sldId id="274" r:id="rId3"/>
    <p:sldId id="414" r:id="rId4"/>
    <p:sldId id="421" r:id="rId5"/>
    <p:sldId id="378" r:id="rId6"/>
    <p:sldId id="405" r:id="rId7"/>
    <p:sldId id="406" r:id="rId8"/>
    <p:sldId id="399" r:id="rId9"/>
    <p:sldId id="402" r:id="rId10"/>
    <p:sldId id="403" r:id="rId11"/>
    <p:sldId id="409" r:id="rId12"/>
    <p:sldId id="419" r:id="rId13"/>
    <p:sldId id="404" r:id="rId14"/>
    <p:sldId id="412" r:id="rId15"/>
    <p:sldId id="422" r:id="rId16"/>
    <p:sldId id="396" r:id="rId17"/>
    <p:sldId id="413" r:id="rId18"/>
    <p:sldId id="320" r:id="rId19"/>
  </p:sldIdLst>
  <p:sldSz cx="9144000" cy="6858000" type="screen4x3"/>
  <p:notesSz cx="6797675" cy="992981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11" autoAdjust="0"/>
    <p:restoredTop sz="86379" autoAdjust="0"/>
  </p:normalViewPr>
  <p:slideViewPr>
    <p:cSldViewPr>
      <p:cViewPr varScale="1">
        <p:scale>
          <a:sx n="63" d="100"/>
          <a:sy n="63" d="100"/>
        </p:scale>
        <p:origin x="1326" y="78"/>
      </p:cViewPr>
      <p:guideLst>
        <p:guide orient="horz" pos="2160"/>
        <p:guide pos="2880"/>
      </p:guideLst>
    </p:cSldViewPr>
  </p:slideViewPr>
  <p:outlineViewPr>
    <p:cViewPr>
      <p:scale>
        <a:sx n="33" d="100"/>
        <a:sy n="33" d="100"/>
      </p:scale>
      <p:origin x="48" y="12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79" d="100"/>
          <a:sy n="79" d="100"/>
        </p:scale>
        <p:origin x="395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08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8087"/>
          </a:xfrm>
          <a:prstGeom prst="rect">
            <a:avLst/>
          </a:prstGeom>
        </p:spPr>
        <p:txBody>
          <a:bodyPr vert="horz" lIns="91440" tIns="45720" rIns="91440" bIns="45720" rtlCol="0"/>
          <a:lstStyle>
            <a:lvl1pPr algn="r">
              <a:defRPr sz="1200"/>
            </a:lvl1pPr>
          </a:lstStyle>
          <a:p>
            <a:fld id="{793C7ACE-6750-4942-8E82-AD03F1BE245F}" type="datetimeFigureOut">
              <a:rPr lang="en-US" smtClean="0"/>
              <a:pPr/>
              <a:t>4/27/2021</a:t>
            </a:fld>
            <a:endParaRPr lang="en-US"/>
          </a:p>
        </p:txBody>
      </p:sp>
      <p:sp>
        <p:nvSpPr>
          <p:cNvPr id="4" name="Footer Placeholder 3"/>
          <p:cNvSpPr>
            <a:spLocks noGrp="1"/>
          </p:cNvSpPr>
          <p:nvPr>
            <p:ph type="ftr" sz="quarter" idx="2"/>
          </p:nvPr>
        </p:nvSpPr>
        <p:spPr>
          <a:xfrm>
            <a:off x="0" y="9431726"/>
            <a:ext cx="2946400" cy="4980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31726"/>
            <a:ext cx="2946400" cy="498087"/>
          </a:xfrm>
          <a:prstGeom prst="rect">
            <a:avLst/>
          </a:prstGeom>
        </p:spPr>
        <p:txBody>
          <a:bodyPr vert="horz" lIns="91440" tIns="45720" rIns="91440" bIns="45720" rtlCol="0" anchor="b"/>
          <a:lstStyle>
            <a:lvl1pPr algn="r">
              <a:defRPr sz="1200"/>
            </a:lvl1pPr>
          </a:lstStyle>
          <a:p>
            <a:fld id="{4B46EF0E-0C01-4971-B26D-48A78F1B7B82}" type="slidenum">
              <a:rPr lang="en-US" smtClean="0"/>
              <a:pPr/>
              <a:t>‹#›</a:t>
            </a:fld>
            <a:endParaRPr lang="en-US"/>
          </a:p>
        </p:txBody>
      </p:sp>
    </p:spTree>
    <p:extLst>
      <p:ext uri="{BB962C8B-B14F-4D97-AF65-F5344CB8AC3E}">
        <p14:creationId xmlns:p14="http://schemas.microsoft.com/office/powerpoint/2010/main" val="3986335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1" y="1"/>
            <a:ext cx="2945659" cy="496491"/>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50444" y="1"/>
            <a:ext cx="2945659" cy="496491"/>
          </a:xfrm>
          <a:prstGeom prst="rect">
            <a:avLst/>
          </a:prstGeom>
        </p:spPr>
        <p:txBody>
          <a:bodyPr vert="horz" lIns="91440" tIns="45720" rIns="91440" bIns="45720" rtlCol="0"/>
          <a:lstStyle>
            <a:lvl1pPr algn="r">
              <a:defRPr sz="1200"/>
            </a:lvl1pPr>
          </a:lstStyle>
          <a:p>
            <a:fld id="{75769B16-120B-4ED8-B60D-7FB95E37EEE1}" type="datetimeFigureOut">
              <a:rPr lang="el-GR" smtClean="0"/>
              <a:pPr/>
              <a:t>27/4/2021</a:t>
            </a:fld>
            <a:endParaRPr lang="el-GR"/>
          </a:p>
        </p:txBody>
      </p:sp>
      <p:sp>
        <p:nvSpPr>
          <p:cNvPr id="4" name="3 - Θέση εικόνας διαφάνειας"/>
          <p:cNvSpPr>
            <a:spLocks noGrp="1" noRot="1" noChangeAspect="1"/>
          </p:cNvSpPr>
          <p:nvPr>
            <p:ph type="sldImg" idx="2"/>
          </p:nvPr>
        </p:nvSpPr>
        <p:spPr>
          <a:xfrm>
            <a:off x="917575" y="746125"/>
            <a:ext cx="4962525" cy="3722688"/>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79768" y="4716662"/>
            <a:ext cx="5438140" cy="4468416"/>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1" y="9431600"/>
            <a:ext cx="2945659" cy="496491"/>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50444" y="9431600"/>
            <a:ext cx="2945659" cy="496491"/>
          </a:xfrm>
          <a:prstGeom prst="rect">
            <a:avLst/>
          </a:prstGeom>
        </p:spPr>
        <p:txBody>
          <a:bodyPr vert="horz" lIns="91440" tIns="45720" rIns="91440" bIns="45720" rtlCol="0" anchor="b"/>
          <a:lstStyle>
            <a:lvl1pPr algn="r">
              <a:defRPr sz="1200"/>
            </a:lvl1pPr>
          </a:lstStyle>
          <a:p>
            <a:fld id="{A4F52774-E05C-4079-BB0C-471006A7E4A7}" type="slidenum">
              <a:rPr lang="el-GR" smtClean="0"/>
              <a:pPr/>
              <a:t>‹#›</a:t>
            </a:fld>
            <a:endParaRPr lang="el-GR"/>
          </a:p>
        </p:txBody>
      </p:sp>
    </p:spTree>
    <p:extLst>
      <p:ext uri="{BB962C8B-B14F-4D97-AF65-F5344CB8AC3E}">
        <p14:creationId xmlns:p14="http://schemas.microsoft.com/office/powerpoint/2010/main" val="1807598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1</a:t>
            </a:fld>
            <a:endParaRPr lang="el-GR"/>
          </a:p>
        </p:txBody>
      </p:sp>
    </p:spTree>
    <p:extLst>
      <p:ext uri="{BB962C8B-B14F-4D97-AF65-F5344CB8AC3E}">
        <p14:creationId xmlns:p14="http://schemas.microsoft.com/office/powerpoint/2010/main" val="1366139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2</a:t>
            </a:fld>
            <a:endParaRPr lang="el-GR"/>
          </a:p>
        </p:txBody>
      </p:sp>
    </p:spTree>
    <p:extLst>
      <p:ext uri="{BB962C8B-B14F-4D97-AF65-F5344CB8AC3E}">
        <p14:creationId xmlns:p14="http://schemas.microsoft.com/office/powerpoint/2010/main" val="2119687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3</a:t>
            </a:fld>
            <a:endParaRPr lang="el-GR"/>
          </a:p>
        </p:txBody>
      </p:sp>
    </p:spTree>
    <p:extLst>
      <p:ext uri="{BB962C8B-B14F-4D97-AF65-F5344CB8AC3E}">
        <p14:creationId xmlns:p14="http://schemas.microsoft.com/office/powerpoint/2010/main" val="2138788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4</a:t>
            </a:fld>
            <a:endParaRPr lang="el-GR"/>
          </a:p>
        </p:txBody>
      </p:sp>
    </p:spTree>
    <p:extLst>
      <p:ext uri="{BB962C8B-B14F-4D97-AF65-F5344CB8AC3E}">
        <p14:creationId xmlns:p14="http://schemas.microsoft.com/office/powerpoint/2010/main" val="2613274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5</a:t>
            </a:fld>
            <a:endParaRPr lang="el-GR"/>
          </a:p>
        </p:txBody>
      </p:sp>
    </p:spTree>
    <p:extLst>
      <p:ext uri="{BB962C8B-B14F-4D97-AF65-F5344CB8AC3E}">
        <p14:creationId xmlns:p14="http://schemas.microsoft.com/office/powerpoint/2010/main" val="3383178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6</a:t>
            </a:fld>
            <a:endParaRPr lang="el-GR"/>
          </a:p>
        </p:txBody>
      </p:sp>
    </p:spTree>
    <p:extLst>
      <p:ext uri="{BB962C8B-B14F-4D97-AF65-F5344CB8AC3E}">
        <p14:creationId xmlns:p14="http://schemas.microsoft.com/office/powerpoint/2010/main" val="2170430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7</a:t>
            </a:fld>
            <a:endParaRPr lang="el-GR"/>
          </a:p>
        </p:txBody>
      </p:sp>
    </p:spTree>
    <p:extLst>
      <p:ext uri="{BB962C8B-B14F-4D97-AF65-F5344CB8AC3E}">
        <p14:creationId xmlns:p14="http://schemas.microsoft.com/office/powerpoint/2010/main" val="2613274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8</a:t>
            </a:fld>
            <a:endParaRPr lang="el-GR"/>
          </a:p>
        </p:txBody>
      </p:sp>
    </p:spTree>
    <p:extLst>
      <p:ext uri="{BB962C8B-B14F-4D97-AF65-F5344CB8AC3E}">
        <p14:creationId xmlns:p14="http://schemas.microsoft.com/office/powerpoint/2010/main" val="513967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9</a:t>
            </a:fld>
            <a:endParaRPr lang="el-GR"/>
          </a:p>
        </p:txBody>
      </p:sp>
    </p:spTree>
    <p:extLst>
      <p:ext uri="{BB962C8B-B14F-4D97-AF65-F5344CB8AC3E}">
        <p14:creationId xmlns:p14="http://schemas.microsoft.com/office/powerpoint/2010/main" val="2196917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10</a:t>
            </a:fld>
            <a:endParaRPr lang="el-GR"/>
          </a:p>
        </p:txBody>
      </p:sp>
    </p:spTree>
    <p:extLst>
      <p:ext uri="{BB962C8B-B14F-4D97-AF65-F5344CB8AC3E}">
        <p14:creationId xmlns:p14="http://schemas.microsoft.com/office/powerpoint/2010/main" val="2887903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11</a:t>
            </a:fld>
            <a:endParaRPr lang="el-GR"/>
          </a:p>
        </p:txBody>
      </p:sp>
    </p:spTree>
    <p:extLst>
      <p:ext uri="{BB962C8B-B14F-4D97-AF65-F5344CB8AC3E}">
        <p14:creationId xmlns:p14="http://schemas.microsoft.com/office/powerpoint/2010/main" val="4219352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12</a:t>
            </a:fld>
            <a:endParaRPr lang="el-GR"/>
          </a:p>
        </p:txBody>
      </p:sp>
    </p:spTree>
    <p:extLst>
      <p:ext uri="{BB962C8B-B14F-4D97-AF65-F5344CB8AC3E}">
        <p14:creationId xmlns:p14="http://schemas.microsoft.com/office/powerpoint/2010/main" val="649527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13</a:t>
            </a:fld>
            <a:endParaRPr lang="el-GR"/>
          </a:p>
        </p:txBody>
      </p:sp>
    </p:spTree>
    <p:extLst>
      <p:ext uri="{BB962C8B-B14F-4D97-AF65-F5344CB8AC3E}">
        <p14:creationId xmlns:p14="http://schemas.microsoft.com/office/powerpoint/2010/main" val="4286293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14</a:t>
            </a:fld>
            <a:endParaRPr lang="el-GR"/>
          </a:p>
        </p:txBody>
      </p:sp>
    </p:spTree>
    <p:extLst>
      <p:ext uri="{BB962C8B-B14F-4D97-AF65-F5344CB8AC3E}">
        <p14:creationId xmlns:p14="http://schemas.microsoft.com/office/powerpoint/2010/main" val="1587195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15</a:t>
            </a:fld>
            <a:endParaRPr lang="el-GR"/>
          </a:p>
        </p:txBody>
      </p:sp>
    </p:spTree>
    <p:extLst>
      <p:ext uri="{BB962C8B-B14F-4D97-AF65-F5344CB8AC3E}">
        <p14:creationId xmlns:p14="http://schemas.microsoft.com/office/powerpoint/2010/main" val="2613274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F52774-E05C-4079-BB0C-471006A7E4A7}" type="slidenum">
              <a:rPr lang="el-GR" smtClean="0"/>
              <a:pPr/>
              <a:t>16</a:t>
            </a:fld>
            <a:endParaRPr lang="el-GR"/>
          </a:p>
        </p:txBody>
      </p:sp>
    </p:spTree>
    <p:extLst>
      <p:ext uri="{BB962C8B-B14F-4D97-AF65-F5344CB8AC3E}">
        <p14:creationId xmlns:p14="http://schemas.microsoft.com/office/powerpoint/2010/main" val="1473260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Τίτλος και Αντικείμενο">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Ref idx="1001">
        <a:schemeClr val="bg1"/>
      </p:bgRef>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E43EAF3D-3943-4114-83C8-793DE288B291}" type="datetimeFigureOut">
              <a:rPr lang="el-GR" smtClean="0"/>
              <a:pPr/>
              <a:t>27/4/2021</a:t>
            </a:fld>
            <a:endParaRPr lang="el-GR"/>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1421A96A-0557-4E33-87ED-4D9BF75CA19F}"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8" name="Date Placeholder 7"/>
          <p:cNvSpPr>
            <a:spLocks noGrp="1"/>
          </p:cNvSpPr>
          <p:nvPr>
            <p:ph type="dt" sz="half" idx="10"/>
          </p:nvPr>
        </p:nvSpPr>
        <p:spPr/>
        <p:txBody>
          <a:bodyPr/>
          <a:lstStyle/>
          <a:p>
            <a:fld id="{E43EAF3D-3943-4114-83C8-793DE288B291}" type="datetimeFigureOut">
              <a:rPr lang="el-GR" smtClean="0"/>
              <a:pPr/>
              <a:t>27/4/2021</a:t>
            </a:fld>
            <a:endParaRPr lang="el-GR"/>
          </a:p>
        </p:txBody>
      </p:sp>
      <p:sp>
        <p:nvSpPr>
          <p:cNvPr id="9" name="Footer Placeholder 8"/>
          <p:cNvSpPr>
            <a:spLocks noGrp="1"/>
          </p:cNvSpPr>
          <p:nvPr>
            <p:ph type="ftr" sz="quarter" idx="11"/>
          </p:nvPr>
        </p:nvSpPr>
        <p:spPr>
          <a:xfrm>
            <a:off x="2915816" y="6356350"/>
            <a:ext cx="1224136" cy="382289"/>
          </a:xfrm>
        </p:spPr>
        <p:txBody>
          <a:bodyPr/>
          <a:lstStyle/>
          <a:p>
            <a:endParaRPr lang="el-GR" dirty="0"/>
          </a:p>
        </p:txBody>
      </p:sp>
      <p:sp>
        <p:nvSpPr>
          <p:cNvPr id="10" name="Slide Number Placeholder 9"/>
          <p:cNvSpPr>
            <a:spLocks noGrp="1"/>
          </p:cNvSpPr>
          <p:nvPr>
            <p:ph type="sldNum" sz="quarter" idx="12"/>
          </p:nvPr>
        </p:nvSpPr>
        <p:spPr/>
        <p:txBody>
          <a:bodyPr/>
          <a:lstStyle/>
          <a:p>
            <a:fld id="{1421A96A-0557-4E33-87ED-4D9BF75CA19F}"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E43EAF3D-3943-4114-83C8-793DE288B291}" type="datetimeFigureOut">
              <a:rPr lang="el-GR" smtClean="0"/>
              <a:pPr/>
              <a:t>27/4/2021</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1421A96A-0557-4E33-87ED-4D9BF75CA19F}"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E43EAF3D-3943-4114-83C8-793DE288B291}" type="datetimeFigureOut">
              <a:rPr lang="el-GR" smtClean="0"/>
              <a:pPr/>
              <a:t>27/4/2021</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1421A96A-0557-4E33-87ED-4D9BF75CA19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E43EAF3D-3943-4114-83C8-793DE288B291}" type="datetimeFigureOut">
              <a:rPr lang="el-GR" smtClean="0"/>
              <a:pPr/>
              <a:t>27/4/2021</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1421A96A-0557-4E33-87ED-4D9BF75CA19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43EAF3D-3943-4114-83C8-793DE288B291}" type="datetimeFigureOut">
              <a:rPr lang="el-GR" smtClean="0"/>
              <a:pPr/>
              <a:t>27/4/2021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1421A96A-0557-4E33-87ED-4D9BF75CA19F}"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43EAF3D-3943-4114-83C8-793DE288B291}" type="datetimeFigureOut">
              <a:rPr lang="el-GR" smtClean="0"/>
              <a:pPr/>
              <a:t>27/4/2021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1421A96A-0557-4E33-87ED-4D9BF75CA19F}"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E43EAF3D-3943-4114-83C8-793DE288B291}" type="datetimeFigureOut">
              <a:rPr lang="el-GR" smtClean="0"/>
              <a:pPr/>
              <a:t>27/4/2021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421A96A-0557-4E33-87ED-4D9BF75CA19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E43EAF3D-3943-4114-83C8-793DE288B291}" type="datetimeFigureOut">
              <a:rPr lang="el-GR" smtClean="0"/>
              <a:pPr/>
              <a:t>27/4/2021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421A96A-0557-4E33-87ED-4D9BF75CA19F}" type="slidenum">
              <a:rPr lang="el-GR" smtClean="0"/>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034B3D7-0934-4344-B07C-435561838D52}" type="datetimeFigureOut">
              <a:rPr lang="en-US" smtClean="0"/>
              <a:pPr/>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BC3A6-3E27-4F97-A390-E93068E96B22}" type="slidenum">
              <a:rPr lang="en-US" smtClean="0"/>
              <a:pPr/>
              <a:t>‹#›</a:t>
            </a:fld>
            <a:endParaRPr lang="en-US"/>
          </a:p>
        </p:txBody>
      </p:sp>
    </p:spTree>
    <p:extLst>
      <p:ext uri="{BB962C8B-B14F-4D97-AF65-F5344CB8AC3E}">
        <p14:creationId xmlns:p14="http://schemas.microsoft.com/office/powerpoint/2010/main" val="4175262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34B3D7-0934-4344-B07C-435561838D52}" type="datetimeFigureOut">
              <a:rPr lang="en-US" smtClean="0"/>
              <a:pPr/>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BC3A6-3E27-4F97-A390-E93068E96B22}" type="slidenum">
              <a:rPr lang="en-US" smtClean="0"/>
              <a:pPr/>
              <a:t>‹#›</a:t>
            </a:fld>
            <a:endParaRPr lang="en-US"/>
          </a:p>
        </p:txBody>
      </p:sp>
    </p:spTree>
    <p:extLst>
      <p:ext uri="{BB962C8B-B14F-4D97-AF65-F5344CB8AC3E}">
        <p14:creationId xmlns:p14="http://schemas.microsoft.com/office/powerpoint/2010/main" val="1357481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034B3D7-0934-4344-B07C-435561838D52}" type="datetimeFigureOut">
              <a:rPr lang="en-US" smtClean="0"/>
              <a:pPr/>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BC3A6-3E27-4F97-A390-E93068E96B22}" type="slidenum">
              <a:rPr lang="en-US" smtClean="0"/>
              <a:pPr/>
              <a:t>‹#›</a:t>
            </a:fld>
            <a:endParaRPr lang="en-US"/>
          </a:p>
        </p:txBody>
      </p:sp>
    </p:spTree>
    <p:extLst>
      <p:ext uri="{BB962C8B-B14F-4D97-AF65-F5344CB8AC3E}">
        <p14:creationId xmlns:p14="http://schemas.microsoft.com/office/powerpoint/2010/main" val="1630384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34B3D7-0934-4344-B07C-435561838D52}" type="datetimeFigureOut">
              <a:rPr lang="en-US" smtClean="0"/>
              <a:pPr/>
              <a:t>4/27/2021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BC3A6-3E27-4F97-A390-E93068E96B22}" type="slidenum">
              <a:rPr lang="en-US" smtClean="0"/>
              <a:pPr/>
              <a:t>‹#›</a:t>
            </a:fld>
            <a:endParaRPr lang="en-US"/>
          </a:p>
        </p:txBody>
      </p:sp>
    </p:spTree>
    <p:extLst>
      <p:ext uri="{BB962C8B-B14F-4D97-AF65-F5344CB8AC3E}">
        <p14:creationId xmlns:p14="http://schemas.microsoft.com/office/powerpoint/2010/main" val="18071694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034B3D7-0934-4344-B07C-435561838D52}" type="datetimeFigureOut">
              <a:rPr lang="en-US" smtClean="0"/>
              <a:pPr/>
              <a:t>4/27/2021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ABC3A6-3E27-4F97-A390-E93068E96B22}" type="slidenum">
              <a:rPr lang="en-US" smtClean="0"/>
              <a:pPr/>
              <a:t>‹#›</a:t>
            </a:fld>
            <a:endParaRPr lang="en-US"/>
          </a:p>
        </p:txBody>
      </p:sp>
    </p:spTree>
    <p:extLst>
      <p:ext uri="{BB962C8B-B14F-4D97-AF65-F5344CB8AC3E}">
        <p14:creationId xmlns:p14="http://schemas.microsoft.com/office/powerpoint/2010/main" val="22160804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034B3D7-0934-4344-B07C-435561838D52}" type="datetimeFigureOut">
              <a:rPr lang="en-US" smtClean="0"/>
              <a:pPr/>
              <a:t>4/27/2021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ABC3A6-3E27-4F97-A390-E93068E96B22}" type="slidenum">
              <a:rPr lang="en-US" smtClean="0"/>
              <a:pPr/>
              <a:t>‹#›</a:t>
            </a:fld>
            <a:endParaRPr lang="en-US"/>
          </a:p>
        </p:txBody>
      </p:sp>
    </p:spTree>
    <p:extLst>
      <p:ext uri="{BB962C8B-B14F-4D97-AF65-F5344CB8AC3E}">
        <p14:creationId xmlns:p14="http://schemas.microsoft.com/office/powerpoint/2010/main" val="14087808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34B3D7-0934-4344-B07C-435561838D52}" type="datetimeFigureOut">
              <a:rPr lang="en-US" smtClean="0"/>
              <a:pPr/>
              <a:t>4/27/2021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ABC3A6-3E27-4F97-A390-E93068E96B22}" type="slidenum">
              <a:rPr lang="en-US" smtClean="0"/>
              <a:pPr/>
              <a:t>‹#›</a:t>
            </a:fld>
            <a:endParaRPr lang="en-US"/>
          </a:p>
        </p:txBody>
      </p:sp>
    </p:spTree>
    <p:extLst>
      <p:ext uri="{BB962C8B-B14F-4D97-AF65-F5344CB8AC3E}">
        <p14:creationId xmlns:p14="http://schemas.microsoft.com/office/powerpoint/2010/main" val="25083781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034B3D7-0934-4344-B07C-435561838D52}" type="datetimeFigureOut">
              <a:rPr lang="en-US" smtClean="0"/>
              <a:pPr/>
              <a:t>4/27/2021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BC3A6-3E27-4F97-A390-E93068E96B22}" type="slidenum">
              <a:rPr lang="en-US" smtClean="0"/>
              <a:pPr/>
              <a:t>‹#›</a:t>
            </a:fld>
            <a:endParaRPr lang="en-US"/>
          </a:p>
        </p:txBody>
      </p:sp>
    </p:spTree>
    <p:extLst>
      <p:ext uri="{BB962C8B-B14F-4D97-AF65-F5344CB8AC3E}">
        <p14:creationId xmlns:p14="http://schemas.microsoft.com/office/powerpoint/2010/main" val="58800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034B3D7-0934-4344-B07C-435561838D52}" type="datetimeFigureOut">
              <a:rPr lang="en-US" smtClean="0"/>
              <a:pPr/>
              <a:t>4/27/2021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BC3A6-3E27-4F97-A390-E93068E96B22}" type="slidenum">
              <a:rPr lang="en-US" smtClean="0"/>
              <a:pPr/>
              <a:t>‹#›</a:t>
            </a:fld>
            <a:endParaRPr lang="en-US"/>
          </a:p>
        </p:txBody>
      </p:sp>
    </p:spTree>
    <p:extLst>
      <p:ext uri="{BB962C8B-B14F-4D97-AF65-F5344CB8AC3E}">
        <p14:creationId xmlns:p14="http://schemas.microsoft.com/office/powerpoint/2010/main" val="3985007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34B3D7-0934-4344-B07C-435561838D52}" type="datetimeFigureOut">
              <a:rPr lang="en-US" smtClean="0"/>
              <a:pPr/>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BC3A6-3E27-4F97-A390-E93068E96B22}" type="slidenum">
              <a:rPr lang="en-US" smtClean="0"/>
              <a:pPr/>
              <a:t>‹#›</a:t>
            </a:fld>
            <a:endParaRPr lang="en-US"/>
          </a:p>
        </p:txBody>
      </p:sp>
    </p:spTree>
    <p:extLst>
      <p:ext uri="{BB962C8B-B14F-4D97-AF65-F5344CB8AC3E}">
        <p14:creationId xmlns:p14="http://schemas.microsoft.com/office/powerpoint/2010/main" val="3086843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34B3D7-0934-4344-B07C-435561838D52}" type="datetimeFigureOut">
              <a:rPr lang="en-US" smtClean="0"/>
              <a:pPr/>
              <a:t>4/27/2021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BC3A6-3E27-4F97-A390-E93068E96B22}" type="slidenum">
              <a:rPr lang="en-US" smtClean="0"/>
              <a:pPr/>
              <a:t>‹#›</a:t>
            </a:fld>
            <a:endParaRPr lang="en-US"/>
          </a:p>
        </p:txBody>
      </p:sp>
    </p:spTree>
    <p:extLst>
      <p:ext uri="{BB962C8B-B14F-4D97-AF65-F5344CB8AC3E}">
        <p14:creationId xmlns:p14="http://schemas.microsoft.com/office/powerpoint/2010/main" val="2589755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467544" y="1628800"/>
            <a:ext cx="82296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3EAF3D-3943-4114-83C8-793DE288B291}" type="datetimeFigureOut">
              <a:rPr lang="el-GR" smtClean="0"/>
              <a:pPr/>
              <a:t>27/4/2021</a:t>
            </a:fld>
            <a:endParaRPr lang="el-GR"/>
          </a:p>
        </p:txBody>
      </p:sp>
      <p:sp>
        <p:nvSpPr>
          <p:cNvPr id="5" name="4 - Θέση υποσέλιδου"/>
          <p:cNvSpPr>
            <a:spLocks noGrp="1"/>
          </p:cNvSpPr>
          <p:nvPr>
            <p:ph type="ftr" sz="quarter" idx="3"/>
          </p:nvPr>
        </p:nvSpPr>
        <p:spPr>
          <a:xfrm>
            <a:off x="2915816" y="637351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dirty="0"/>
          </a:p>
        </p:txBody>
      </p:sp>
      <p:sp>
        <p:nvSpPr>
          <p:cNvPr id="6" name="5 - Θέση αριθμού διαφάνειας"/>
          <p:cNvSpPr>
            <a:spLocks noGrp="1"/>
          </p:cNvSpPr>
          <p:nvPr>
            <p:ph type="sldNum" sz="quarter" idx="4"/>
          </p:nvPr>
        </p:nvSpPr>
        <p:spPr>
          <a:xfrm>
            <a:off x="6444208" y="638586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21A96A-0557-4E33-87ED-4D9BF75CA19F}" type="slidenum">
              <a:rPr lang="el-GR" smtClean="0"/>
              <a:pPr/>
              <a:t>‹#›</a:t>
            </a:fld>
            <a:endParaRPr lang="el-GR"/>
          </a:p>
        </p:txBody>
      </p:sp>
      <p:pic>
        <p:nvPicPr>
          <p:cNvPr id="7" name="Picture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73799" y="6014279"/>
            <a:ext cx="817282" cy="779706"/>
          </a:xfrm>
          <a:prstGeom prst="rect">
            <a:avLst/>
          </a:prstGeom>
        </p:spPr>
      </p:pic>
      <p:sp>
        <p:nvSpPr>
          <p:cNvPr id="8" name="4 - Θέση υποσέλιδου"/>
          <p:cNvSpPr txBox="1">
            <a:spLocks/>
          </p:cNvSpPr>
          <p:nvPr/>
        </p:nvSpPr>
        <p:spPr>
          <a:xfrm>
            <a:off x="2915816" y="6385862"/>
            <a:ext cx="2895600" cy="365125"/>
          </a:xfrm>
          <a:prstGeom prst="rect">
            <a:avLst/>
          </a:prstGeom>
        </p:spPr>
        <p:txBody>
          <a:bodyPr/>
          <a:lstStyle>
            <a:defPPr>
              <a:defRPr lang="el-GR"/>
            </a:defPPr>
            <a:lvl1pPr marL="0" algn="l" defTabSz="914400" rtl="0" eaLnBrk="1" latinLnBrk="0" hangingPunct="1">
              <a:defRPr sz="1800" kern="1200">
                <a:solidFill>
                  <a:schemeClr val="accent6">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200" dirty="0"/>
              <a:t>Παρατηρητήριο Περιβαλλοντικού Δικαίου Δυτικής Κρήτης </a:t>
            </a:r>
          </a:p>
        </p:txBody>
      </p:sp>
      <p:sp>
        <p:nvSpPr>
          <p:cNvPr id="9" name="Rectangle 8"/>
          <p:cNvSpPr/>
          <p:nvPr/>
        </p:nvSpPr>
        <p:spPr>
          <a:xfrm>
            <a:off x="6660232" y="6385862"/>
            <a:ext cx="1378583" cy="276999"/>
          </a:xfrm>
          <a:prstGeom prst="rect">
            <a:avLst/>
          </a:prstGeom>
        </p:spPr>
        <p:txBody>
          <a:bodyPr wrap="none">
            <a:spAutoFit/>
          </a:bodyPr>
          <a:lstStyle/>
          <a:p>
            <a:pPr algn="ctr"/>
            <a:r>
              <a:rPr lang="el-GR" sz="1200" dirty="0">
                <a:solidFill>
                  <a:schemeClr val="accent6">
                    <a:lumMod val="50000"/>
                  </a:schemeClr>
                </a:solidFill>
              </a:rPr>
              <a:t>Μανιαδάκη Μαρία</a:t>
            </a:r>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BC3A6-3E27-4F97-A390-E93068E96B22}" type="slidenum">
              <a:rPr lang="en-US" smtClean="0"/>
              <a:pPr/>
              <a:t>‹#›</a:t>
            </a:fld>
            <a:endParaRPr lang="en-US"/>
          </a:p>
        </p:txBody>
      </p:sp>
    </p:spTree>
    <p:extLst>
      <p:ext uri="{BB962C8B-B14F-4D97-AF65-F5344CB8AC3E}">
        <p14:creationId xmlns:p14="http://schemas.microsoft.com/office/powerpoint/2010/main" val="40806248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254868" y="1763325"/>
            <a:ext cx="8643998" cy="2673787"/>
          </a:xfrm>
        </p:spPr>
        <p:txBody>
          <a:bodyPr>
            <a:noAutofit/>
          </a:bodyPr>
          <a:lstStyle/>
          <a:p>
            <a:r>
              <a:rPr lang="en-US" sz="2100" b="1" dirty="0">
                <a:solidFill>
                  <a:schemeClr val="accent2"/>
                </a:solidFill>
              </a:rPr>
              <a:t>“Application of Remote Sensing Technologies in environmental monitoring: </a:t>
            </a:r>
          </a:p>
          <a:p>
            <a:r>
              <a:rPr lang="en-US" sz="2100" b="1" dirty="0">
                <a:solidFill>
                  <a:schemeClr val="accent2"/>
                </a:solidFill>
              </a:rPr>
              <a:t>legal framework, limitations and potential in the European Union”</a:t>
            </a:r>
            <a:endParaRPr lang="el-GR" sz="2100" b="1" dirty="0">
              <a:solidFill>
                <a:schemeClr val="accent2"/>
              </a:solidFill>
            </a:endParaRPr>
          </a:p>
          <a:p>
            <a:endParaRPr lang="el-GR" sz="2600" b="1" dirty="0">
              <a:solidFill>
                <a:schemeClr val="accent2"/>
              </a:solidFill>
            </a:endParaRPr>
          </a:p>
          <a:p>
            <a:pPr algn="just"/>
            <a:endParaRPr lang="el-GR" sz="1800" b="1" dirty="0">
              <a:solidFill>
                <a:schemeClr val="accent3">
                  <a:lumMod val="75000"/>
                </a:schemeClr>
              </a:solidFill>
            </a:endParaRPr>
          </a:p>
          <a:p>
            <a:pPr algn="just"/>
            <a:endParaRPr lang="el-GR" sz="1800" b="1" dirty="0">
              <a:solidFill>
                <a:schemeClr val="accent3">
                  <a:lumMod val="75000"/>
                </a:schemeClr>
              </a:solidFill>
            </a:endParaRPr>
          </a:p>
          <a:p>
            <a:pPr algn="just"/>
            <a:endParaRPr lang="el-GR" sz="1800" b="1" dirty="0">
              <a:solidFill>
                <a:schemeClr val="accent3">
                  <a:lumMod val="75000"/>
                </a:schemeClr>
              </a:solidFill>
            </a:endParaRPr>
          </a:p>
          <a:p>
            <a:pPr algn="just"/>
            <a:r>
              <a:rPr lang="el-GR" sz="1800" b="1" dirty="0">
                <a:solidFill>
                  <a:schemeClr val="accent3">
                    <a:lumMod val="75000"/>
                  </a:schemeClr>
                </a:solidFill>
              </a:rPr>
              <a:t>, </a:t>
            </a:r>
          </a:p>
          <a:p>
            <a:endParaRPr lang="el-GR" sz="1800" b="1" dirty="0">
              <a:solidFill>
                <a:schemeClr val="accent3">
                  <a:lumMod val="75000"/>
                </a:schemeClr>
              </a:solidFill>
            </a:endParaRPr>
          </a:p>
        </p:txBody>
      </p:sp>
      <p:sp>
        <p:nvSpPr>
          <p:cNvPr id="2" name="Rectangle 1"/>
          <p:cNvSpPr/>
          <p:nvPr/>
        </p:nvSpPr>
        <p:spPr>
          <a:xfrm>
            <a:off x="0" y="5970201"/>
            <a:ext cx="9144000" cy="923330"/>
          </a:xfrm>
          <a:prstGeom prst="rect">
            <a:avLst/>
          </a:prstGeom>
        </p:spPr>
        <p:txBody>
          <a:bodyPr wrap="square">
            <a:spAutoFit/>
          </a:bodyPr>
          <a:lstStyle/>
          <a:p>
            <a:pPr algn="ctr"/>
            <a:endParaRPr lang="el-GR" b="1" dirty="0">
              <a:solidFill>
                <a:schemeClr val="accent4">
                  <a:lumMod val="50000"/>
                </a:schemeClr>
              </a:solidFill>
            </a:endParaRPr>
          </a:p>
          <a:p>
            <a:pPr algn="ctr"/>
            <a:r>
              <a:rPr lang="de-DE" b="1" dirty="0">
                <a:solidFill>
                  <a:schemeClr val="accent4">
                    <a:lumMod val="50000"/>
                  </a:schemeClr>
                </a:solidFill>
              </a:rPr>
              <a:t>EGU 2021</a:t>
            </a:r>
            <a:r>
              <a:rPr lang="el-GR" b="1" dirty="0">
                <a:solidFill>
                  <a:schemeClr val="accent4">
                    <a:lumMod val="50000"/>
                  </a:schemeClr>
                </a:solidFill>
              </a:rPr>
              <a:t>, </a:t>
            </a:r>
          </a:p>
          <a:p>
            <a:pPr algn="ctr"/>
            <a:r>
              <a:rPr lang="en-US" b="1" dirty="0">
                <a:solidFill>
                  <a:schemeClr val="accent4">
                    <a:lumMod val="50000"/>
                  </a:schemeClr>
                </a:solidFill>
              </a:rPr>
              <a:t> 29 April 2021</a:t>
            </a:r>
            <a:endParaRPr lang="el-GR" b="1" dirty="0">
              <a:solidFill>
                <a:schemeClr val="accent4">
                  <a:lumMod val="50000"/>
                </a:schemeClr>
              </a:solidFill>
            </a:endParaRPr>
          </a:p>
        </p:txBody>
      </p:sp>
      <p:pic>
        <p:nvPicPr>
          <p:cNvPr id="8" name="Picture 7" descr="logo"/>
          <p:cNvPicPr/>
          <p:nvPr/>
        </p:nvPicPr>
        <p:blipFill>
          <a:blip r:embed="rId3" cstate="print"/>
          <a:srcRect/>
          <a:stretch>
            <a:fillRect/>
          </a:stretch>
        </p:blipFill>
        <p:spPr bwMode="auto">
          <a:xfrm>
            <a:off x="254868" y="114029"/>
            <a:ext cx="771525" cy="1181100"/>
          </a:xfrm>
          <a:prstGeom prst="rect">
            <a:avLst/>
          </a:prstGeom>
          <a:noFill/>
          <a:ln w="9525">
            <a:noFill/>
            <a:miter lim="800000"/>
            <a:headEnd/>
            <a:tailEnd/>
          </a:ln>
        </p:spPr>
      </p:pic>
      <p:sp>
        <p:nvSpPr>
          <p:cNvPr id="9" name="Rectangle 8"/>
          <p:cNvSpPr/>
          <p:nvPr/>
        </p:nvSpPr>
        <p:spPr>
          <a:xfrm>
            <a:off x="1026393" y="2780928"/>
            <a:ext cx="6857975" cy="2431435"/>
          </a:xfrm>
          <a:prstGeom prst="rect">
            <a:avLst/>
          </a:prstGeom>
        </p:spPr>
        <p:txBody>
          <a:bodyPr wrap="square">
            <a:spAutoFit/>
          </a:bodyPr>
          <a:lstStyle/>
          <a:p>
            <a:pPr algn="ctr"/>
            <a:r>
              <a:rPr lang="en-US" b="1" dirty="0">
                <a:solidFill>
                  <a:schemeClr val="accent3">
                    <a:lumMod val="75000"/>
                  </a:schemeClr>
                </a:solidFill>
              </a:rPr>
              <a:t>M. </a:t>
            </a:r>
            <a:r>
              <a:rPr lang="en-US" b="1" dirty="0" err="1" smtClean="0">
                <a:solidFill>
                  <a:schemeClr val="accent3">
                    <a:lumMod val="75000"/>
                  </a:schemeClr>
                </a:solidFill>
              </a:rPr>
              <a:t>Maniadaki</a:t>
            </a:r>
            <a:r>
              <a:rPr lang="en-US" b="1" dirty="0" smtClean="0">
                <a:solidFill>
                  <a:schemeClr val="accent3">
                    <a:lumMod val="75000"/>
                  </a:schemeClr>
                </a:solidFill>
              </a:rPr>
              <a:t>*, </a:t>
            </a:r>
            <a:r>
              <a:rPr lang="en-US" b="1" dirty="0">
                <a:solidFill>
                  <a:schemeClr val="accent3">
                    <a:lumMod val="75000"/>
                  </a:schemeClr>
                </a:solidFill>
              </a:rPr>
              <a:t>A. </a:t>
            </a:r>
            <a:r>
              <a:rPr lang="en-US" b="1" dirty="0" err="1" smtClean="0">
                <a:solidFill>
                  <a:schemeClr val="accent3">
                    <a:lumMod val="75000"/>
                  </a:schemeClr>
                </a:solidFill>
              </a:rPr>
              <a:t>Papathanasopoulos</a:t>
            </a:r>
            <a:r>
              <a:rPr lang="en-US" b="1" dirty="0" smtClean="0">
                <a:solidFill>
                  <a:schemeClr val="accent3">
                    <a:lumMod val="75000"/>
                  </a:schemeClr>
                </a:solidFill>
              </a:rPr>
              <a:t>*,</a:t>
            </a:r>
            <a:r>
              <a:rPr lang="el-GR" b="1" dirty="0" smtClean="0">
                <a:solidFill>
                  <a:schemeClr val="accent3">
                    <a:lumMod val="75000"/>
                  </a:schemeClr>
                </a:solidFill>
              </a:rPr>
              <a:t> </a:t>
            </a:r>
            <a:r>
              <a:rPr lang="en-US" b="1" dirty="0">
                <a:solidFill>
                  <a:schemeClr val="accent3">
                    <a:lumMod val="75000"/>
                  </a:schemeClr>
                </a:solidFill>
              </a:rPr>
              <a:t>L. </a:t>
            </a:r>
            <a:r>
              <a:rPr lang="en-US" b="1" dirty="0" err="1" smtClean="0">
                <a:solidFill>
                  <a:schemeClr val="accent3">
                    <a:lumMod val="75000"/>
                  </a:schemeClr>
                </a:solidFill>
              </a:rPr>
              <a:t>Mitrou</a:t>
            </a:r>
            <a:r>
              <a:rPr lang="en-US" b="1" dirty="0" smtClean="0">
                <a:solidFill>
                  <a:schemeClr val="accent3">
                    <a:lumMod val="75000"/>
                  </a:schemeClr>
                </a:solidFill>
              </a:rPr>
              <a:t>**, </a:t>
            </a:r>
            <a:r>
              <a:rPr lang="en-US" b="1" dirty="0">
                <a:solidFill>
                  <a:schemeClr val="accent3">
                    <a:lumMod val="75000"/>
                  </a:schemeClr>
                </a:solidFill>
              </a:rPr>
              <a:t>E-A </a:t>
            </a:r>
            <a:r>
              <a:rPr lang="en-US" b="1" dirty="0" smtClean="0">
                <a:solidFill>
                  <a:schemeClr val="accent3">
                    <a:lumMod val="75000"/>
                  </a:schemeClr>
                </a:solidFill>
              </a:rPr>
              <a:t>Maria*</a:t>
            </a:r>
            <a:endParaRPr lang="en-US" b="1" dirty="0">
              <a:solidFill>
                <a:schemeClr val="accent3">
                  <a:lumMod val="75000"/>
                </a:schemeClr>
              </a:solidFill>
            </a:endParaRPr>
          </a:p>
          <a:p>
            <a:pPr algn="ctr"/>
            <a:endParaRPr lang="en-US" sz="1600" b="1" dirty="0" smtClean="0">
              <a:solidFill>
                <a:schemeClr val="accent3">
                  <a:lumMod val="75000"/>
                </a:schemeClr>
              </a:solidFill>
            </a:endParaRPr>
          </a:p>
          <a:p>
            <a:pPr algn="ctr"/>
            <a:r>
              <a:rPr lang="en-US" sz="1600" b="1" dirty="0" smtClean="0">
                <a:solidFill>
                  <a:schemeClr val="accent3">
                    <a:lumMod val="75000"/>
                  </a:schemeClr>
                </a:solidFill>
              </a:rPr>
              <a:t>*School </a:t>
            </a:r>
            <a:r>
              <a:rPr lang="en-US" sz="1600" b="1" dirty="0">
                <a:solidFill>
                  <a:schemeClr val="accent3">
                    <a:lumMod val="75000"/>
                  </a:schemeClr>
                </a:solidFill>
              </a:rPr>
              <a:t>of Environmental Engineering </a:t>
            </a:r>
          </a:p>
          <a:p>
            <a:pPr algn="ctr"/>
            <a:r>
              <a:rPr lang="en-US" sz="1600" b="1" dirty="0" smtClean="0">
                <a:solidFill>
                  <a:schemeClr val="accent3">
                    <a:lumMod val="75000"/>
                  </a:schemeClr>
                </a:solidFill>
              </a:rPr>
              <a:t>Technical University of  Crete</a:t>
            </a:r>
          </a:p>
          <a:p>
            <a:pPr algn="ctr"/>
            <a:r>
              <a:rPr lang="en-US" sz="1600" b="1" dirty="0" smtClean="0">
                <a:solidFill>
                  <a:schemeClr val="accent3">
                    <a:lumMod val="75000"/>
                  </a:schemeClr>
                </a:solidFill>
              </a:rPr>
              <a:t>**Department of Information and Communication Systems Engineering University of the Aegean</a:t>
            </a:r>
            <a:endParaRPr lang="el-GR" sz="1600" b="1" dirty="0" smtClean="0">
              <a:solidFill>
                <a:schemeClr val="accent4">
                  <a:lumMod val="50000"/>
                </a:schemeClr>
              </a:solidFill>
            </a:endParaRPr>
          </a:p>
          <a:p>
            <a:pPr algn="ctr"/>
            <a:endParaRPr lang="el-GR" b="1" dirty="0">
              <a:solidFill>
                <a:schemeClr val="accent4">
                  <a:lumMod val="50000"/>
                </a:schemeClr>
              </a:solidFill>
            </a:endParaRPr>
          </a:p>
          <a:p>
            <a:pPr algn="ctr"/>
            <a:endParaRPr lang="el-GR" b="1" dirty="0">
              <a:solidFill>
                <a:schemeClr val="accent4">
                  <a:lumMod val="50000"/>
                </a:schemeClr>
              </a:solidFill>
            </a:endParaRPr>
          </a:p>
          <a:p>
            <a:pPr algn="ctr"/>
            <a:endParaRPr lang="el-GR" b="1" dirty="0">
              <a:solidFill>
                <a:schemeClr val="accent4">
                  <a:lumMod val="50000"/>
                </a:schemeClr>
              </a:solidFill>
            </a:endParaRPr>
          </a:p>
        </p:txBody>
      </p:sp>
      <p:sp>
        <p:nvSpPr>
          <p:cNvPr id="10" name="Rectangle 9"/>
          <p:cNvSpPr/>
          <p:nvPr/>
        </p:nvSpPr>
        <p:spPr>
          <a:xfrm>
            <a:off x="5436096" y="3140969"/>
            <a:ext cx="3096344" cy="1200329"/>
          </a:xfrm>
          <a:prstGeom prst="rect">
            <a:avLst/>
          </a:prstGeom>
        </p:spPr>
        <p:txBody>
          <a:bodyPr wrap="square">
            <a:spAutoFit/>
          </a:bodyPr>
          <a:lstStyle/>
          <a:p>
            <a:pPr algn="ctr"/>
            <a:endParaRPr lang="el-GR" b="1" dirty="0">
              <a:solidFill>
                <a:schemeClr val="accent4">
                  <a:lumMod val="50000"/>
                </a:schemeClr>
              </a:solidFill>
            </a:endParaRPr>
          </a:p>
          <a:p>
            <a:pPr algn="ctr"/>
            <a:endParaRPr lang="el-GR" b="1" dirty="0">
              <a:solidFill>
                <a:schemeClr val="accent4">
                  <a:lumMod val="50000"/>
                </a:schemeClr>
              </a:solidFill>
            </a:endParaRPr>
          </a:p>
          <a:p>
            <a:pPr algn="ctr"/>
            <a:endParaRPr lang="el-GR" b="1" dirty="0">
              <a:solidFill>
                <a:schemeClr val="accent4">
                  <a:lumMod val="50000"/>
                </a:schemeClr>
              </a:solidFill>
            </a:endParaRPr>
          </a:p>
          <a:p>
            <a:pPr algn="ctr"/>
            <a:endParaRPr lang="el-GR" b="1" dirty="0">
              <a:solidFill>
                <a:schemeClr val="accent4">
                  <a:lumMod val="50000"/>
                </a:scheme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4648" y="4455218"/>
            <a:ext cx="2666969" cy="177474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672" y="4437112"/>
            <a:ext cx="2735927" cy="1674679"/>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2018" y="381568"/>
            <a:ext cx="3855760" cy="91356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r>
              <a:rPr lang="el-GR" dirty="0"/>
              <a:t>Τηε</a:t>
            </a:r>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10220"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98524" y="-5"/>
            <a:ext cx="8645476" cy="980733"/>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2600" b="1" dirty="0">
                <a:solidFill>
                  <a:schemeClr val="accent6">
                    <a:lumMod val="50000"/>
                  </a:schemeClr>
                </a:solidFill>
                <a:cs typeface="Calibri" panose="020F0502020204030204" pitchFamily="34" charset="0"/>
              </a:rPr>
              <a:t>About the Paper</a:t>
            </a:r>
            <a:endParaRPr lang="el-GR" sz="2600" b="1" dirty="0">
              <a:solidFill>
                <a:schemeClr val="accent6">
                  <a:lumMod val="50000"/>
                </a:schemeClr>
              </a:solidFill>
              <a:cs typeface="Calibri" panose="020F0502020204030204" pitchFamily="34" charset="0"/>
            </a:endParaRPr>
          </a:p>
        </p:txBody>
      </p:sp>
      <p:sp>
        <p:nvSpPr>
          <p:cNvPr id="9" name="Content Placeholder 2"/>
          <p:cNvSpPr txBox="1">
            <a:spLocks/>
          </p:cNvSpPr>
          <p:nvPr/>
        </p:nvSpPr>
        <p:spPr>
          <a:xfrm>
            <a:off x="225482" y="1484784"/>
            <a:ext cx="8744797" cy="405717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None/>
            </a:pPr>
            <a:endParaRPr lang="el-GR" sz="2000" dirty="0">
              <a:solidFill>
                <a:schemeClr val="accent3">
                  <a:lumMod val="50000"/>
                </a:schemeClr>
              </a:solidFill>
            </a:endParaRPr>
          </a:p>
        </p:txBody>
      </p:sp>
      <p:sp>
        <p:nvSpPr>
          <p:cNvPr id="13" name="Subtitle 1"/>
          <p:cNvSpPr txBox="1">
            <a:spLocks/>
          </p:cNvSpPr>
          <p:nvPr/>
        </p:nvSpPr>
        <p:spPr>
          <a:xfrm>
            <a:off x="130407" y="1316035"/>
            <a:ext cx="8744797" cy="42259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Arial" pitchFamily="34" charset="0"/>
              <a:buNone/>
              <a:defRPr/>
            </a:pPr>
            <a:endParaRPr lang="en-US" sz="18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949280"/>
            <a:ext cx="8229600" cy="812920"/>
          </a:xfrm>
          <a:prstGeom prst="rect">
            <a:avLst/>
          </a:prstGeom>
        </p:spPr>
      </p:pic>
      <p:sp>
        <p:nvSpPr>
          <p:cNvPr id="10" name="Subtitle 1"/>
          <p:cNvSpPr txBox="1">
            <a:spLocks/>
          </p:cNvSpPr>
          <p:nvPr/>
        </p:nvSpPr>
        <p:spPr>
          <a:xfrm>
            <a:off x="539552" y="1136848"/>
            <a:ext cx="8430727" cy="4405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defRPr/>
            </a:pPr>
            <a:r>
              <a:rPr lang="en-US" sz="2000" dirty="0">
                <a:solidFill>
                  <a:schemeClr val="accent3">
                    <a:lumMod val="50000"/>
                  </a:schemeClr>
                </a:solidFill>
              </a:rPr>
              <a:t>Main goals of the paper are:</a:t>
            </a:r>
          </a:p>
          <a:p>
            <a:pPr marL="0" indent="0" algn="just">
              <a:buNone/>
              <a:defRPr/>
            </a:pPr>
            <a:endParaRPr lang="en-US" sz="2000" dirty="0">
              <a:solidFill>
                <a:schemeClr val="accent3">
                  <a:lumMod val="50000"/>
                </a:schemeClr>
              </a:solidFill>
            </a:endParaRPr>
          </a:p>
          <a:p>
            <a:pPr algn="just">
              <a:buFont typeface="Wingdings" panose="05000000000000000000" pitchFamily="2" charset="2"/>
              <a:buChar char="Ø"/>
              <a:defRPr/>
            </a:pPr>
            <a:r>
              <a:rPr lang="en-US" sz="2000" dirty="0">
                <a:solidFill>
                  <a:schemeClr val="accent3">
                    <a:lumMod val="50000"/>
                  </a:schemeClr>
                </a:solidFill>
              </a:rPr>
              <a:t>Briefly present the European legal framework regarding the application of Remote Sensing Technologies in environmental monitoring</a:t>
            </a:r>
          </a:p>
          <a:p>
            <a:pPr marL="0" indent="0" algn="just">
              <a:buNone/>
              <a:defRPr/>
            </a:pPr>
            <a:endParaRPr lang="en-US" sz="2000" dirty="0">
              <a:solidFill>
                <a:schemeClr val="accent3">
                  <a:lumMod val="50000"/>
                </a:schemeClr>
              </a:solidFill>
            </a:endParaRPr>
          </a:p>
          <a:p>
            <a:pPr algn="just">
              <a:buFont typeface="Wingdings" panose="05000000000000000000" pitchFamily="2" charset="2"/>
              <a:buChar char="Ø"/>
              <a:defRPr/>
            </a:pPr>
            <a:r>
              <a:rPr lang="en-US" sz="2000" dirty="0">
                <a:solidFill>
                  <a:schemeClr val="accent3">
                    <a:lumMod val="50000"/>
                  </a:schemeClr>
                </a:solidFill>
              </a:rPr>
              <a:t>Outline certain legal limitations of such technologies </a:t>
            </a:r>
          </a:p>
          <a:p>
            <a:pPr marL="0" indent="0" algn="just">
              <a:buNone/>
              <a:defRPr/>
            </a:pPr>
            <a:endParaRPr lang="en-US" sz="2000" dirty="0">
              <a:solidFill>
                <a:schemeClr val="accent3">
                  <a:lumMod val="50000"/>
                </a:schemeClr>
              </a:solidFill>
            </a:endParaRPr>
          </a:p>
          <a:p>
            <a:pPr algn="just">
              <a:buFont typeface="Wingdings" panose="05000000000000000000" pitchFamily="2" charset="2"/>
              <a:buChar char="Ø"/>
              <a:defRPr/>
            </a:pPr>
            <a:r>
              <a:rPr lang="en-US" sz="2000" dirty="0">
                <a:solidFill>
                  <a:schemeClr val="accent3">
                    <a:lumMod val="50000"/>
                  </a:schemeClr>
                </a:solidFill>
              </a:rPr>
              <a:t>Approach important </a:t>
            </a:r>
            <a:r>
              <a:rPr lang="en-US" sz="2000" dirty="0" err="1">
                <a:solidFill>
                  <a:schemeClr val="accent3">
                    <a:lumMod val="50000"/>
                  </a:schemeClr>
                </a:solidFill>
              </a:rPr>
              <a:t>ECtHR</a:t>
            </a:r>
            <a:r>
              <a:rPr lang="en-US" sz="2000" dirty="0">
                <a:solidFill>
                  <a:schemeClr val="accent3">
                    <a:lumMod val="50000"/>
                  </a:schemeClr>
                </a:solidFill>
              </a:rPr>
              <a:t> and CJEU case law on the issue</a:t>
            </a:r>
          </a:p>
          <a:p>
            <a:pPr algn="just">
              <a:buFont typeface="Wingdings" panose="05000000000000000000" pitchFamily="2" charset="2"/>
              <a:buChar char="Ø"/>
              <a:defRPr/>
            </a:pPr>
            <a:endParaRPr lang="en-US" sz="2000" dirty="0">
              <a:solidFill>
                <a:schemeClr val="accent3">
                  <a:lumMod val="50000"/>
                </a:schemeClr>
              </a:solidFill>
            </a:endParaRPr>
          </a:p>
          <a:p>
            <a:pPr algn="just">
              <a:buFont typeface="Wingdings" panose="05000000000000000000" pitchFamily="2" charset="2"/>
              <a:buChar char="Ø"/>
              <a:defRPr/>
            </a:pPr>
            <a:r>
              <a:rPr lang="en-US" sz="2000" dirty="0">
                <a:solidFill>
                  <a:schemeClr val="accent3">
                    <a:lumMod val="50000"/>
                  </a:schemeClr>
                </a:solidFill>
              </a:rPr>
              <a:t>Present recent developments in Greek legislation </a:t>
            </a:r>
          </a:p>
          <a:p>
            <a:pPr marL="0" indent="0" algn="just">
              <a:buNone/>
              <a:defRPr/>
            </a:pPr>
            <a:endParaRPr lang="en-US" sz="2000" dirty="0">
              <a:solidFill>
                <a:schemeClr val="accent3">
                  <a:lumMod val="50000"/>
                </a:schemeClr>
              </a:solidFill>
            </a:endParaRPr>
          </a:p>
          <a:p>
            <a:pPr algn="just">
              <a:buFont typeface="Wingdings" panose="05000000000000000000" pitchFamily="2" charset="2"/>
              <a:buChar char="Ø"/>
              <a:defRPr/>
            </a:pPr>
            <a:r>
              <a:rPr lang="en-US" sz="2000" dirty="0">
                <a:solidFill>
                  <a:schemeClr val="accent3">
                    <a:lumMod val="50000"/>
                  </a:schemeClr>
                </a:solidFill>
              </a:rPr>
              <a:t>Examine under what legal circumstances a wider application of Remote Sensing Technologies in environmental monitoring could be envisaged</a:t>
            </a:r>
          </a:p>
          <a:p>
            <a:pPr marL="0" indent="0" algn="just">
              <a:buNone/>
              <a:defRPr/>
            </a:pPr>
            <a:endParaRPr lang="el-GR" sz="1400" dirty="0">
              <a:solidFill>
                <a:schemeClr val="accent3">
                  <a:lumMod val="50000"/>
                </a:schemeClr>
              </a:solidFill>
            </a:endParaRPr>
          </a:p>
        </p:txBody>
      </p:sp>
    </p:spTree>
    <p:extLst>
      <p:ext uri="{BB962C8B-B14F-4D97-AF65-F5344CB8AC3E}">
        <p14:creationId xmlns:p14="http://schemas.microsoft.com/office/powerpoint/2010/main" val="7075704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25459" y="3149259"/>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50965" y="0"/>
            <a:ext cx="8693035" cy="1111275"/>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100" b="1" dirty="0">
                <a:solidFill>
                  <a:schemeClr val="accent6">
                    <a:lumMod val="50000"/>
                  </a:schemeClr>
                </a:solidFill>
                <a:cs typeface="Calibri" panose="020F0502020204030204" pitchFamily="34" charset="0"/>
              </a:rPr>
              <a:t>Article 37 of EU Charter of Fundamental </a:t>
            </a:r>
            <a:r>
              <a:rPr lang="en-US" sz="2100" b="1" dirty="0" smtClean="0">
                <a:solidFill>
                  <a:schemeClr val="accent6">
                    <a:lumMod val="50000"/>
                  </a:schemeClr>
                </a:solidFill>
                <a:cs typeface="Calibri" panose="020F0502020204030204" pitchFamily="34" charset="0"/>
              </a:rPr>
              <a:t>Rights</a:t>
            </a:r>
            <a:r>
              <a:rPr lang="en-US" sz="2100" b="1" dirty="0">
                <a:solidFill>
                  <a:schemeClr val="accent6">
                    <a:lumMod val="50000"/>
                  </a:schemeClr>
                </a:solidFill>
                <a:cs typeface="Calibri" panose="020F0502020204030204" pitchFamily="34" charset="0"/>
              </a:rPr>
              <a:t>-</a:t>
            </a:r>
            <a:endParaRPr lang="en-US" sz="2100" b="1" dirty="0" smtClean="0">
              <a:solidFill>
                <a:schemeClr val="accent6">
                  <a:lumMod val="50000"/>
                </a:schemeClr>
              </a:solidFill>
              <a:cs typeface="Calibri" panose="020F0502020204030204" pitchFamily="34" charset="0"/>
            </a:endParaRPr>
          </a:p>
          <a:p>
            <a:pPr marL="0" indent="0" algn="ctr">
              <a:buNone/>
            </a:pPr>
            <a:r>
              <a:rPr lang="en-US" sz="2100" b="1" dirty="0" smtClean="0">
                <a:solidFill>
                  <a:schemeClr val="accent6">
                    <a:lumMod val="50000"/>
                  </a:schemeClr>
                </a:solidFill>
                <a:cs typeface="Calibri" panose="020F0502020204030204" pitchFamily="34" charset="0"/>
              </a:rPr>
              <a:t> Articles 3 and 191 of </a:t>
            </a:r>
            <a:r>
              <a:rPr lang="en-US" sz="2100" b="1" dirty="0">
                <a:solidFill>
                  <a:schemeClr val="accent6">
                    <a:lumMod val="50000"/>
                  </a:schemeClr>
                </a:solidFill>
              </a:rPr>
              <a:t>the Consolidated version of the Treaty on the Functioning of the European Union</a:t>
            </a:r>
            <a:r>
              <a:rPr lang="en-US" sz="2100" b="1" dirty="0" smtClean="0">
                <a:solidFill>
                  <a:schemeClr val="accent6">
                    <a:lumMod val="50000"/>
                  </a:schemeClr>
                </a:solidFill>
                <a:cs typeface="Calibri" panose="020F0502020204030204" pitchFamily="34" charset="0"/>
              </a:rPr>
              <a:t> </a:t>
            </a:r>
            <a:endParaRPr lang="el-GR" sz="2100" b="1" dirty="0">
              <a:solidFill>
                <a:schemeClr val="accent6">
                  <a:lumMod val="50000"/>
                </a:schemeClr>
              </a:solidFill>
              <a:cs typeface="Calibri" panose="020F0502020204030204" pitchFamily="34" charset="0"/>
            </a:endParaRPr>
          </a:p>
        </p:txBody>
      </p:sp>
      <p:sp>
        <p:nvSpPr>
          <p:cNvPr id="9" name="Content Placeholder 2"/>
          <p:cNvSpPr txBox="1">
            <a:spLocks/>
          </p:cNvSpPr>
          <p:nvPr/>
        </p:nvSpPr>
        <p:spPr>
          <a:xfrm>
            <a:off x="1043608" y="1224130"/>
            <a:ext cx="7926671" cy="431782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None/>
            </a:pPr>
            <a:endParaRPr lang="el-GR" sz="2000" dirty="0">
              <a:solidFill>
                <a:schemeClr val="accent3">
                  <a:lumMod val="50000"/>
                </a:schemeClr>
              </a:solidFill>
            </a:endParaRPr>
          </a:p>
        </p:txBody>
      </p:sp>
      <p:sp>
        <p:nvSpPr>
          <p:cNvPr id="13" name="Subtitle 1"/>
          <p:cNvSpPr txBox="1">
            <a:spLocks/>
          </p:cNvSpPr>
          <p:nvPr/>
        </p:nvSpPr>
        <p:spPr>
          <a:xfrm>
            <a:off x="130407" y="1316035"/>
            <a:ext cx="8744797" cy="42259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Arial" pitchFamily="34" charset="0"/>
              <a:buNone/>
              <a:defRPr/>
            </a:pPr>
            <a:endParaRPr lang="en-US" sz="18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949280"/>
            <a:ext cx="8229600" cy="812920"/>
          </a:xfrm>
          <a:prstGeom prst="rect">
            <a:avLst/>
          </a:prstGeom>
        </p:spPr>
      </p:pic>
      <p:sp>
        <p:nvSpPr>
          <p:cNvPr id="10" name="Subtitle 1"/>
          <p:cNvSpPr txBox="1">
            <a:spLocks/>
          </p:cNvSpPr>
          <p:nvPr/>
        </p:nvSpPr>
        <p:spPr>
          <a:xfrm>
            <a:off x="539552" y="1136848"/>
            <a:ext cx="8430727" cy="4405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defRPr/>
            </a:pPr>
            <a:endParaRPr lang="el-GR" sz="1400" dirty="0">
              <a:solidFill>
                <a:schemeClr val="accent3">
                  <a:lumMod val="50000"/>
                </a:schemeClr>
              </a:solidFill>
            </a:endParaRPr>
          </a:p>
        </p:txBody>
      </p:sp>
      <p:sp>
        <p:nvSpPr>
          <p:cNvPr id="11" name="Subtitle 1"/>
          <p:cNvSpPr txBox="1">
            <a:spLocks/>
          </p:cNvSpPr>
          <p:nvPr/>
        </p:nvSpPr>
        <p:spPr>
          <a:xfrm>
            <a:off x="691952" y="1213515"/>
            <a:ext cx="8278327" cy="44808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defRPr/>
            </a:pPr>
            <a:r>
              <a:rPr lang="en-US" sz="2000" dirty="0">
                <a:solidFill>
                  <a:schemeClr val="accent3">
                    <a:lumMod val="50000"/>
                  </a:schemeClr>
                </a:solidFill>
              </a:rPr>
              <a:t> </a:t>
            </a:r>
          </a:p>
          <a:p>
            <a:pPr marL="0" indent="0" algn="just">
              <a:buNone/>
              <a:defRPr/>
            </a:pPr>
            <a:endParaRPr lang="el-GR" sz="1400" dirty="0">
              <a:solidFill>
                <a:schemeClr val="accent3">
                  <a:lumMod val="50000"/>
                </a:schemeClr>
              </a:solidFill>
            </a:endParaRPr>
          </a:p>
        </p:txBody>
      </p:sp>
      <p:sp>
        <p:nvSpPr>
          <p:cNvPr id="14" name="Subtitle 1"/>
          <p:cNvSpPr txBox="1">
            <a:spLocks/>
          </p:cNvSpPr>
          <p:nvPr/>
        </p:nvSpPr>
        <p:spPr>
          <a:xfrm>
            <a:off x="1043608" y="1264915"/>
            <a:ext cx="7926671" cy="45307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gn="ctr">
              <a:buFont typeface="+mj-lt"/>
              <a:buAutoNum type="arabicPeriod"/>
              <a:defRPr/>
            </a:pPr>
            <a:endParaRPr lang="el-GR" sz="2000" i="1" dirty="0">
              <a:solidFill>
                <a:schemeClr val="accent3">
                  <a:lumMod val="50000"/>
                </a:schemeClr>
              </a:solidFill>
            </a:endParaRPr>
          </a:p>
        </p:txBody>
      </p:sp>
      <p:sp>
        <p:nvSpPr>
          <p:cNvPr id="3" name="Rectangle 2"/>
          <p:cNvSpPr/>
          <p:nvPr/>
        </p:nvSpPr>
        <p:spPr>
          <a:xfrm>
            <a:off x="5076056" y="3573016"/>
            <a:ext cx="3993786" cy="2816156"/>
          </a:xfrm>
          <a:prstGeom prst="rect">
            <a:avLst/>
          </a:prstGeom>
        </p:spPr>
        <p:txBody>
          <a:bodyPr wrap="square">
            <a:spAutoFit/>
          </a:bodyPr>
          <a:lstStyle/>
          <a:p>
            <a:pPr algn="just">
              <a:spcAft>
                <a:spcPts val="0"/>
              </a:spcAft>
            </a:pPr>
            <a:r>
              <a:rPr lang="en-US" i="1" dirty="0" smtClean="0">
                <a:latin typeface="+mj-lt"/>
              </a:rPr>
              <a:t> </a:t>
            </a:r>
            <a:r>
              <a:rPr lang="en-US" i="1" dirty="0" smtClean="0">
                <a:solidFill>
                  <a:schemeClr val="accent3">
                    <a:lumMod val="50000"/>
                  </a:schemeClr>
                </a:solidFill>
                <a:latin typeface="+mj-lt"/>
              </a:rPr>
              <a:t>“Union </a:t>
            </a:r>
            <a:r>
              <a:rPr lang="en-US" i="1" dirty="0">
                <a:solidFill>
                  <a:schemeClr val="accent3">
                    <a:lumMod val="50000"/>
                  </a:schemeClr>
                </a:solidFill>
                <a:latin typeface="+mj-lt"/>
              </a:rPr>
              <a:t>policy on the environment shall contribute to pursuit </a:t>
            </a:r>
            <a:r>
              <a:rPr lang="en-US" i="1" dirty="0" smtClean="0">
                <a:solidFill>
                  <a:schemeClr val="accent3">
                    <a:lumMod val="50000"/>
                  </a:schemeClr>
                </a:solidFill>
                <a:latin typeface="+mj-lt"/>
              </a:rPr>
              <a:t>of</a:t>
            </a:r>
          </a:p>
          <a:p>
            <a:pPr algn="just">
              <a:spcAft>
                <a:spcPts val="0"/>
              </a:spcAft>
            </a:pPr>
            <a:r>
              <a:rPr lang="en-US" i="1" dirty="0" smtClean="0">
                <a:solidFill>
                  <a:schemeClr val="accent3">
                    <a:lumMod val="50000"/>
                  </a:schemeClr>
                </a:solidFill>
                <a:latin typeface="+mj-lt"/>
              </a:rPr>
              <a:t>- </a:t>
            </a:r>
            <a:r>
              <a:rPr lang="en-US" b="1" i="1" dirty="0" smtClean="0">
                <a:solidFill>
                  <a:schemeClr val="accent3">
                    <a:lumMod val="50000"/>
                  </a:schemeClr>
                </a:solidFill>
                <a:latin typeface="+mj-lt"/>
              </a:rPr>
              <a:t>preserving</a:t>
            </a:r>
            <a:r>
              <a:rPr lang="en-US" b="1" i="1" dirty="0">
                <a:solidFill>
                  <a:schemeClr val="accent3">
                    <a:lumMod val="50000"/>
                  </a:schemeClr>
                </a:solidFill>
                <a:latin typeface="+mj-lt"/>
              </a:rPr>
              <a:t>, protecting and improving the quality of the </a:t>
            </a:r>
            <a:r>
              <a:rPr lang="en-US" b="1" i="1" dirty="0" smtClean="0">
                <a:solidFill>
                  <a:schemeClr val="accent3">
                    <a:lumMod val="50000"/>
                  </a:schemeClr>
                </a:solidFill>
                <a:latin typeface="+mj-lt"/>
              </a:rPr>
              <a:t>environment </a:t>
            </a:r>
            <a:r>
              <a:rPr lang="en-US" i="1" dirty="0" smtClean="0">
                <a:solidFill>
                  <a:schemeClr val="accent3">
                    <a:lumMod val="50000"/>
                  </a:schemeClr>
                </a:solidFill>
                <a:latin typeface="+mj-lt"/>
              </a:rPr>
              <a:t>…</a:t>
            </a:r>
            <a:endParaRPr lang="el-GR" i="1" dirty="0">
              <a:solidFill>
                <a:schemeClr val="accent3">
                  <a:lumMod val="50000"/>
                </a:schemeClr>
              </a:solidFill>
              <a:latin typeface="+mj-lt"/>
            </a:endParaRPr>
          </a:p>
          <a:p>
            <a:pPr algn="just"/>
            <a:r>
              <a:rPr lang="en-US" i="1" dirty="0" smtClean="0">
                <a:solidFill>
                  <a:schemeClr val="accent3">
                    <a:lumMod val="50000"/>
                  </a:schemeClr>
                </a:solidFill>
                <a:latin typeface="+mj-lt"/>
              </a:rPr>
              <a:t>In </a:t>
            </a:r>
            <a:r>
              <a:rPr lang="en-US" i="1" dirty="0">
                <a:solidFill>
                  <a:schemeClr val="accent3">
                    <a:lumMod val="50000"/>
                  </a:schemeClr>
                </a:solidFill>
                <a:latin typeface="+mj-lt"/>
              </a:rPr>
              <a:t>preparing its policy on the environment, the Union shall take account </a:t>
            </a:r>
            <a:r>
              <a:rPr lang="en-US" i="1" dirty="0" smtClean="0">
                <a:solidFill>
                  <a:schemeClr val="accent3">
                    <a:lumMod val="50000"/>
                  </a:schemeClr>
                </a:solidFill>
                <a:latin typeface="+mj-lt"/>
              </a:rPr>
              <a:t>of: - </a:t>
            </a:r>
            <a:r>
              <a:rPr lang="en-US" b="1" i="1" dirty="0" smtClean="0">
                <a:solidFill>
                  <a:schemeClr val="accent3">
                    <a:lumMod val="50000"/>
                  </a:schemeClr>
                </a:solidFill>
                <a:latin typeface="+mj-lt"/>
              </a:rPr>
              <a:t>available </a:t>
            </a:r>
            <a:r>
              <a:rPr lang="en-US" b="1" i="1" dirty="0">
                <a:solidFill>
                  <a:schemeClr val="accent3">
                    <a:lumMod val="50000"/>
                  </a:schemeClr>
                </a:solidFill>
                <a:latin typeface="+mj-lt"/>
              </a:rPr>
              <a:t>scientific and technical </a:t>
            </a:r>
            <a:r>
              <a:rPr lang="en-US" b="1" i="1" dirty="0" smtClean="0">
                <a:solidFill>
                  <a:schemeClr val="accent3">
                    <a:lumMod val="50000"/>
                  </a:schemeClr>
                </a:solidFill>
                <a:latin typeface="+mj-lt"/>
              </a:rPr>
              <a:t>data</a:t>
            </a:r>
            <a:r>
              <a:rPr lang="en-US" i="1" dirty="0" smtClean="0">
                <a:solidFill>
                  <a:schemeClr val="accent3">
                    <a:lumMod val="50000"/>
                  </a:schemeClr>
                </a:solidFill>
                <a:latin typeface="+mj-lt"/>
              </a:rPr>
              <a:t> ”</a:t>
            </a:r>
            <a:endParaRPr lang="el-GR" i="1" dirty="0">
              <a:solidFill>
                <a:schemeClr val="accent3">
                  <a:lumMod val="50000"/>
                </a:schemeClr>
              </a:solidFill>
              <a:latin typeface="+mj-lt"/>
            </a:endParaRPr>
          </a:p>
          <a:p>
            <a:pPr algn="ctr">
              <a:spcAft>
                <a:spcPts val="0"/>
              </a:spcAft>
            </a:pPr>
            <a:endParaRPr lang="en-US" sz="1100" i="1" dirty="0">
              <a:effectLst/>
              <a:latin typeface="Times New Roman" panose="02020603050405020304" pitchFamily="18" charset="0"/>
              <a:ea typeface="Times New Roman" panose="02020603050405020304" pitchFamily="18" charset="0"/>
            </a:endParaRPr>
          </a:p>
          <a:p>
            <a:pPr algn="ctr">
              <a:spcAft>
                <a:spcPts val="0"/>
              </a:spcAft>
            </a:pPr>
            <a:endParaRPr lang="en-US" sz="1100" i="1" dirty="0" smtClean="0">
              <a:latin typeface="Times New Roman" panose="02020603050405020304" pitchFamily="18" charset="0"/>
              <a:ea typeface="Times New Roman" panose="02020603050405020304" pitchFamily="18" charset="0"/>
            </a:endParaRPr>
          </a:p>
          <a:p>
            <a:pPr algn="ctr">
              <a:spcAft>
                <a:spcPts val="0"/>
              </a:spcAft>
            </a:pPr>
            <a:endParaRPr lang="el-GR" sz="1100" i="1" dirty="0">
              <a:effectLst/>
              <a:latin typeface="Times New Roman" panose="02020603050405020304" pitchFamily="18" charset="0"/>
              <a:ea typeface="Times New Roman" panose="02020603050405020304" pitchFamily="18" charset="0"/>
            </a:endParaRPr>
          </a:p>
        </p:txBody>
      </p:sp>
      <p:sp>
        <p:nvSpPr>
          <p:cNvPr id="16" name="Rectangle 15"/>
          <p:cNvSpPr/>
          <p:nvPr/>
        </p:nvSpPr>
        <p:spPr>
          <a:xfrm>
            <a:off x="2267744" y="1700809"/>
            <a:ext cx="5400600" cy="1477328"/>
          </a:xfrm>
          <a:prstGeom prst="rect">
            <a:avLst/>
          </a:prstGeom>
        </p:spPr>
        <p:txBody>
          <a:bodyPr wrap="square">
            <a:spAutoFit/>
          </a:bodyPr>
          <a:lstStyle/>
          <a:p>
            <a:pPr algn="ctr">
              <a:spcAft>
                <a:spcPts val="0"/>
              </a:spcAft>
            </a:pPr>
            <a:r>
              <a:rPr lang="en-US" i="1" dirty="0">
                <a:solidFill>
                  <a:schemeClr val="accent3">
                    <a:lumMod val="50000"/>
                  </a:schemeClr>
                </a:solidFill>
                <a:latin typeface="Calibri" panose="020F0502020204030204" pitchFamily="34" charset="0"/>
                <a:ea typeface="Times New Roman" panose="02020603050405020304" pitchFamily="18" charset="0"/>
                <a:cs typeface="Times New Roman" panose="02020603050405020304" pitchFamily="18" charset="0"/>
              </a:rPr>
              <a:t>“</a:t>
            </a:r>
            <a:r>
              <a:rPr lang="en-US" b="1" i="1" dirty="0">
                <a:solidFill>
                  <a:schemeClr val="accent3">
                    <a:lumMod val="50000"/>
                  </a:schemeClr>
                </a:solidFill>
                <a:latin typeface="Calibri" panose="020F0502020204030204" pitchFamily="34" charset="0"/>
                <a:ea typeface="Times New Roman" panose="02020603050405020304" pitchFamily="18" charset="0"/>
                <a:cs typeface="Times New Roman" panose="02020603050405020304" pitchFamily="18" charset="0"/>
              </a:rPr>
              <a:t>A high level of environmental protection </a:t>
            </a:r>
            <a:r>
              <a:rPr lang="en-US" i="1" dirty="0">
                <a:solidFill>
                  <a:schemeClr val="accent3">
                    <a:lumMod val="50000"/>
                  </a:schemeClr>
                </a:solidFill>
                <a:latin typeface="Calibri" panose="020F0502020204030204" pitchFamily="34" charset="0"/>
                <a:ea typeface="Times New Roman" panose="02020603050405020304" pitchFamily="18" charset="0"/>
                <a:cs typeface="Times New Roman" panose="02020603050405020304" pitchFamily="18" charset="0"/>
              </a:rPr>
              <a:t>and the improvement of the quality of the environment must be integrated into the policies of the Union and ensured in accordance with the principles of sustainable development” </a:t>
            </a:r>
            <a:endParaRPr lang="el-GR" i="1" dirty="0">
              <a:solidFill>
                <a:schemeClr val="accent3">
                  <a:lumMod val="50000"/>
                </a:schemeClr>
              </a:solidFill>
              <a:effectLst/>
              <a:latin typeface="Times New Roman" panose="02020603050405020304" pitchFamily="18" charset="0"/>
              <a:ea typeface="Times New Roman" panose="02020603050405020304" pitchFamily="18" charset="0"/>
            </a:endParaRPr>
          </a:p>
        </p:txBody>
      </p:sp>
      <p:sp>
        <p:nvSpPr>
          <p:cNvPr id="18" name="Rectangle 17"/>
          <p:cNvSpPr/>
          <p:nvPr/>
        </p:nvSpPr>
        <p:spPr>
          <a:xfrm>
            <a:off x="861050" y="3717033"/>
            <a:ext cx="3173427" cy="1200329"/>
          </a:xfrm>
          <a:prstGeom prst="rect">
            <a:avLst/>
          </a:prstGeom>
        </p:spPr>
        <p:txBody>
          <a:bodyPr wrap="square">
            <a:spAutoFit/>
          </a:bodyPr>
          <a:lstStyle/>
          <a:p>
            <a:r>
              <a:rPr lang="en-US" i="1" dirty="0" smtClean="0">
                <a:solidFill>
                  <a:schemeClr val="accent3">
                    <a:lumMod val="50000"/>
                  </a:schemeClr>
                </a:solidFill>
              </a:rPr>
              <a:t>“The Union shall work for … </a:t>
            </a:r>
            <a:r>
              <a:rPr lang="en-US" i="1" dirty="0" smtClean="0">
                <a:solidFill>
                  <a:schemeClr val="accent3">
                    <a:lumMod val="50000"/>
                  </a:schemeClr>
                </a:solidFill>
                <a:latin typeface="+mj-lt"/>
              </a:rPr>
              <a:t>a </a:t>
            </a:r>
            <a:r>
              <a:rPr lang="en-US" b="1" i="1" dirty="0" smtClean="0">
                <a:solidFill>
                  <a:schemeClr val="accent3">
                    <a:lumMod val="50000"/>
                  </a:schemeClr>
                </a:solidFill>
                <a:latin typeface="+mj-lt"/>
              </a:rPr>
              <a:t>high level of protection and improvement of the quality of the environment”</a:t>
            </a:r>
            <a:endParaRPr lang="el-GR" b="1" i="1" dirty="0">
              <a:solidFill>
                <a:schemeClr val="accent3">
                  <a:lumMod val="50000"/>
                </a:schemeClr>
              </a:solidFill>
              <a:latin typeface="+mj-lt"/>
            </a:endParaRPr>
          </a:p>
        </p:txBody>
      </p:sp>
    </p:spTree>
    <p:extLst>
      <p:ext uri="{BB962C8B-B14F-4D97-AF65-F5344CB8AC3E}">
        <p14:creationId xmlns:p14="http://schemas.microsoft.com/office/powerpoint/2010/main" val="2866516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57777"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41150" y="0"/>
            <a:ext cx="8702849" cy="1031904"/>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l-GR" sz="2400" b="1" dirty="0">
              <a:solidFill>
                <a:schemeClr val="accent6">
                  <a:lumMod val="50000"/>
                </a:schemeClr>
              </a:solidFill>
              <a:latin typeface="Lucida Sans Unicode" pitchFamily="34" charset="0"/>
              <a:cs typeface="Lucida Sans Unicode" pitchFamily="34" charset="0"/>
            </a:endParaRPr>
          </a:p>
        </p:txBody>
      </p:sp>
      <p:sp>
        <p:nvSpPr>
          <p:cNvPr id="3073" name="Rectangle 1"/>
          <p:cNvSpPr>
            <a:spLocks noChangeArrowheads="1"/>
          </p:cNvSpPr>
          <p:nvPr/>
        </p:nvSpPr>
        <p:spPr bwMode="auto">
          <a:xfrm>
            <a:off x="1115616" y="116677"/>
            <a:ext cx="7128792"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200" b="1" dirty="0">
                <a:solidFill>
                  <a:schemeClr val="accent6">
                    <a:lumMod val="50000"/>
                  </a:schemeClr>
                </a:solidFill>
                <a:cs typeface="Calibri" panose="020F0502020204030204" pitchFamily="34" charset="0"/>
              </a:rPr>
              <a:t>Remote Sensing Technologies: </a:t>
            </a:r>
          </a:p>
          <a:p>
            <a:pPr marL="0" marR="0" lvl="0" indent="0" algn="ctr" defTabSz="914400" rtl="0" eaLnBrk="1" fontAlgn="base" latinLnBrk="0" hangingPunct="1">
              <a:lnSpc>
                <a:spcPct val="100000"/>
              </a:lnSpc>
              <a:spcBef>
                <a:spcPct val="0"/>
              </a:spcBef>
              <a:spcAft>
                <a:spcPct val="0"/>
              </a:spcAft>
              <a:buClrTx/>
              <a:buSzTx/>
              <a:buFontTx/>
              <a:buNone/>
              <a:tabLst/>
            </a:pPr>
            <a:r>
              <a:rPr lang="en-US" sz="2200" b="1" dirty="0">
                <a:solidFill>
                  <a:schemeClr val="accent6">
                    <a:lumMod val="50000"/>
                  </a:schemeClr>
                </a:solidFill>
                <a:cs typeface="Calibri" panose="020F0502020204030204" pitchFamily="34" charset="0"/>
              </a:rPr>
              <a:t>valuable tools for the environment</a:t>
            </a:r>
          </a:p>
        </p:txBody>
      </p:sp>
      <p:sp>
        <p:nvSpPr>
          <p:cNvPr id="9" name="Content Placeholder 2"/>
          <p:cNvSpPr txBox="1">
            <a:spLocks/>
          </p:cNvSpPr>
          <p:nvPr/>
        </p:nvSpPr>
        <p:spPr>
          <a:xfrm>
            <a:off x="683568" y="1484784"/>
            <a:ext cx="3240360" cy="20882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Arial" pitchFamily="34" charset="0"/>
              <a:buNone/>
            </a:pPr>
            <a:endParaRPr lang="el-GR" sz="2400" dirty="0">
              <a:solidFill>
                <a:schemeClr val="accent3">
                  <a:lumMod val="50000"/>
                </a:schemeClr>
              </a:solidFill>
            </a:endParaRPr>
          </a:p>
        </p:txBody>
      </p:sp>
      <p:sp>
        <p:nvSpPr>
          <p:cNvPr id="13" name="Subtitle 1"/>
          <p:cNvSpPr txBox="1">
            <a:spLocks/>
          </p:cNvSpPr>
          <p:nvPr/>
        </p:nvSpPr>
        <p:spPr>
          <a:xfrm>
            <a:off x="539552" y="1136848"/>
            <a:ext cx="8430727" cy="4405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defRPr/>
            </a:pPr>
            <a:endParaRPr lang="en-US" sz="1600" b="1" dirty="0">
              <a:solidFill>
                <a:schemeClr val="accent3">
                  <a:lumMod val="50000"/>
                </a:schemeClr>
              </a:solidFill>
            </a:endParaRPr>
          </a:p>
          <a:p>
            <a:pPr marL="0" indent="0" algn="just">
              <a:buNone/>
              <a:defRPr/>
            </a:pPr>
            <a:r>
              <a:rPr lang="en-US" sz="1600" b="1" dirty="0">
                <a:solidFill>
                  <a:schemeClr val="accent3">
                    <a:lumMod val="50000"/>
                  </a:schemeClr>
                </a:solidFill>
              </a:rPr>
              <a:t>Remote Sensing </a:t>
            </a:r>
            <a:r>
              <a:rPr lang="en-US" sz="1600" dirty="0">
                <a:solidFill>
                  <a:schemeClr val="accent3">
                    <a:lumMod val="50000"/>
                  </a:schemeClr>
                </a:solidFill>
              </a:rPr>
              <a:t>may be broadly defined as the collection of information about an object without being in physical contact with the object. Aircrafts and satellites are the common platforms from which remote sensing observations are made. The term remote sensing is restricted to methods that employ electromagnetic energy as the means of detecting and measuring target characteristics (</a:t>
            </a:r>
            <a:r>
              <a:rPr lang="en-US" sz="1600" i="1" dirty="0" err="1">
                <a:solidFill>
                  <a:schemeClr val="accent3">
                    <a:lumMod val="50000"/>
                  </a:schemeClr>
                </a:solidFill>
              </a:rPr>
              <a:t>Sabins</a:t>
            </a:r>
            <a:r>
              <a:rPr lang="en-US" sz="1600" i="1" dirty="0">
                <a:solidFill>
                  <a:schemeClr val="accent3">
                    <a:lumMod val="50000"/>
                  </a:schemeClr>
                </a:solidFill>
              </a:rPr>
              <a:t> 1978</a:t>
            </a:r>
            <a:r>
              <a:rPr lang="en-US" sz="1600" dirty="0">
                <a:solidFill>
                  <a:schemeClr val="accent3">
                    <a:lumMod val="50000"/>
                  </a:schemeClr>
                </a:solidFill>
              </a:rPr>
              <a:t>) </a:t>
            </a:r>
            <a:endParaRPr lang="en-US" sz="1600" b="1" dirty="0">
              <a:solidFill>
                <a:schemeClr val="accent3">
                  <a:lumMod val="50000"/>
                </a:schemeClr>
              </a:solidFill>
            </a:endParaRPr>
          </a:p>
          <a:p>
            <a:pPr marL="0" indent="0" algn="just">
              <a:buNone/>
              <a:defRPr/>
            </a:pPr>
            <a:endParaRPr lang="en-US" sz="1600" b="1" dirty="0">
              <a:solidFill>
                <a:schemeClr val="accent3">
                  <a:lumMod val="50000"/>
                </a:schemeClr>
              </a:solidFill>
            </a:endParaRPr>
          </a:p>
          <a:p>
            <a:pPr marL="0" indent="0" algn="just">
              <a:buNone/>
              <a:defRPr/>
            </a:pPr>
            <a:r>
              <a:rPr lang="en-US" sz="1600" b="1" dirty="0">
                <a:solidFill>
                  <a:schemeClr val="accent3">
                    <a:lumMod val="50000"/>
                  </a:schemeClr>
                </a:solidFill>
              </a:rPr>
              <a:t>Remote Sensing Technologies, such as satellite and drone imagery, </a:t>
            </a:r>
            <a:r>
              <a:rPr lang="en-US" sz="1600" dirty="0">
                <a:solidFill>
                  <a:schemeClr val="accent3">
                    <a:lumMod val="50000"/>
                  </a:schemeClr>
                </a:solidFill>
              </a:rPr>
              <a:t>are used in numerous fields for environmental purposes. </a:t>
            </a:r>
          </a:p>
          <a:p>
            <a:pPr marL="0" indent="0" algn="just">
              <a:buNone/>
              <a:defRPr/>
            </a:pPr>
            <a:endParaRPr lang="en-US" sz="1600" b="1" dirty="0">
              <a:solidFill>
                <a:schemeClr val="accent3">
                  <a:lumMod val="50000"/>
                </a:schemeClr>
              </a:solidFill>
            </a:endParaRPr>
          </a:p>
          <a:p>
            <a:pPr algn="just">
              <a:buFont typeface="Wingdings" panose="05000000000000000000" pitchFamily="2" charset="2"/>
              <a:buChar char="à"/>
              <a:defRPr/>
            </a:pPr>
            <a:r>
              <a:rPr lang="en-US" sz="1600" b="1" dirty="0">
                <a:solidFill>
                  <a:schemeClr val="accent3">
                    <a:lumMod val="50000"/>
                  </a:schemeClr>
                </a:solidFill>
                <a:sym typeface="Wingdings" panose="05000000000000000000" pitchFamily="2" charset="2"/>
              </a:rPr>
              <a:t>Extremely useful for environmental monitoring, </a:t>
            </a:r>
            <a:r>
              <a:rPr lang="en-US" sz="1600" dirty="0">
                <a:solidFill>
                  <a:schemeClr val="accent3">
                    <a:lumMod val="50000"/>
                  </a:schemeClr>
                </a:solidFill>
                <a:sym typeface="Wingdings" panose="05000000000000000000" pitchFamily="2" charset="2"/>
              </a:rPr>
              <a:t>as they may collect and provide data pertaining to natural disasters, state of oceans, atmosphere, land, vegetation, food, public health </a:t>
            </a:r>
            <a:r>
              <a:rPr lang="en-US" sz="1600" dirty="0" err="1">
                <a:solidFill>
                  <a:schemeClr val="accent3">
                    <a:lumMod val="50000"/>
                  </a:schemeClr>
                </a:solidFill>
                <a:sym typeface="Wingdings" panose="05000000000000000000" pitchFamily="2" charset="2"/>
              </a:rPr>
              <a:t>etc</a:t>
            </a:r>
            <a:r>
              <a:rPr lang="en-US" sz="1600" dirty="0">
                <a:solidFill>
                  <a:schemeClr val="accent3">
                    <a:lumMod val="50000"/>
                  </a:schemeClr>
                </a:solidFill>
                <a:sym typeface="Wingdings" panose="05000000000000000000" pitchFamily="2" charset="2"/>
              </a:rPr>
              <a:t>, which are further essential for the effective decision making of public authorities. </a:t>
            </a:r>
          </a:p>
          <a:p>
            <a:pPr algn="just">
              <a:buFont typeface="Wingdings" panose="05000000000000000000" pitchFamily="2" charset="2"/>
              <a:buChar char="à"/>
              <a:defRPr/>
            </a:pPr>
            <a:r>
              <a:rPr lang="en-US" sz="1600" b="1" dirty="0">
                <a:solidFill>
                  <a:schemeClr val="accent3">
                    <a:lumMod val="50000"/>
                  </a:schemeClr>
                </a:solidFill>
                <a:sym typeface="Wingdings" panose="05000000000000000000" pitchFamily="2" charset="2"/>
              </a:rPr>
              <a:t>They may facilitate the right for access to environmental information to the public</a:t>
            </a:r>
          </a:p>
          <a:p>
            <a:pPr algn="just">
              <a:buFont typeface="Wingdings" panose="05000000000000000000" pitchFamily="2" charset="2"/>
              <a:buChar char="à"/>
              <a:defRPr/>
            </a:pPr>
            <a:r>
              <a:rPr lang="en-US" sz="1600" b="1" dirty="0">
                <a:solidFill>
                  <a:schemeClr val="accent3">
                    <a:lumMod val="50000"/>
                  </a:schemeClr>
                </a:solidFill>
                <a:sym typeface="Wingdings" panose="05000000000000000000" pitchFamily="2" charset="2"/>
              </a:rPr>
              <a:t>They consist valuable tools for environmental law</a:t>
            </a:r>
            <a:r>
              <a:rPr lang="el-GR" sz="1600" b="1" dirty="0">
                <a:solidFill>
                  <a:schemeClr val="accent3">
                    <a:lumMod val="50000"/>
                  </a:schemeClr>
                </a:solidFill>
                <a:sym typeface="Wingdings" panose="05000000000000000000" pitchFamily="2" charset="2"/>
              </a:rPr>
              <a:t> </a:t>
            </a:r>
            <a:r>
              <a:rPr lang="de-DE" sz="1600" b="1" dirty="0">
                <a:solidFill>
                  <a:schemeClr val="accent3">
                    <a:lumMod val="50000"/>
                  </a:schemeClr>
                </a:solidFill>
                <a:sym typeface="Wingdings" panose="05000000000000000000" pitchFamily="2" charset="2"/>
              </a:rPr>
              <a:t>enforcement </a:t>
            </a:r>
            <a:r>
              <a:rPr lang="de-DE" sz="1600" dirty="0">
                <a:solidFill>
                  <a:schemeClr val="accent3">
                    <a:lumMod val="50000"/>
                  </a:schemeClr>
                </a:solidFill>
                <a:sym typeface="Wingdings" panose="05000000000000000000" pitchFamily="2" charset="2"/>
              </a:rPr>
              <a:t>(for environmental compliance assurance, for collecting reliable information that provide evidence to combat environmental crime) </a:t>
            </a:r>
            <a:endParaRPr lang="de-DE" sz="1600" b="1" dirty="0">
              <a:solidFill>
                <a:schemeClr val="accent3">
                  <a:lumMod val="50000"/>
                </a:schemeClr>
              </a:solidFill>
              <a:sym typeface="Wingdings" panose="05000000000000000000" pitchFamily="2" charset="2"/>
            </a:endParaRPr>
          </a:p>
          <a:p>
            <a:pPr marL="0" indent="0" algn="just">
              <a:buNone/>
              <a:defRPr/>
            </a:pPr>
            <a:endParaRPr lang="en-US" sz="1400" dirty="0">
              <a:solidFill>
                <a:schemeClr val="accent3">
                  <a:lumMod val="50000"/>
                </a:schemeClr>
              </a:solidFill>
            </a:endParaRPr>
          </a:p>
          <a:p>
            <a:pPr marL="0" indent="0" algn="just">
              <a:buNone/>
              <a:defRPr/>
            </a:pPr>
            <a:endParaRPr lang="en-US" sz="1400" b="1" dirty="0">
              <a:solidFill>
                <a:schemeClr val="accent3">
                  <a:lumMod val="50000"/>
                </a:schemeClr>
              </a:solidFill>
            </a:endParaRPr>
          </a:p>
          <a:p>
            <a:pPr marL="0" indent="0" algn="just">
              <a:buNone/>
              <a:defRPr/>
            </a:pPr>
            <a:endParaRPr lang="en-US" sz="1400" b="1" dirty="0">
              <a:solidFill>
                <a:schemeClr val="accent3">
                  <a:lumMod val="50000"/>
                </a:schemeClr>
              </a:solidFill>
            </a:endParaRPr>
          </a:p>
          <a:p>
            <a:pPr marL="0" indent="0" algn="just">
              <a:buNone/>
              <a:defRPr/>
            </a:pPr>
            <a:endParaRPr lang="en-US" sz="1400" dirty="0">
              <a:solidFill>
                <a:schemeClr val="accent3">
                  <a:lumMod val="50000"/>
                </a:schemeClr>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949280"/>
            <a:ext cx="8229600" cy="812920"/>
          </a:xfrm>
          <a:prstGeom prst="rect">
            <a:avLst/>
          </a:prstGeom>
        </p:spPr>
      </p:pic>
    </p:spTree>
    <p:extLst>
      <p:ext uri="{BB962C8B-B14F-4D97-AF65-F5344CB8AC3E}">
        <p14:creationId xmlns:p14="http://schemas.microsoft.com/office/powerpoint/2010/main" val="9778232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10220"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98524" y="-5"/>
            <a:ext cx="8645476" cy="980733"/>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2600" b="1" dirty="0">
                <a:solidFill>
                  <a:schemeClr val="accent6">
                    <a:lumMod val="50000"/>
                  </a:schemeClr>
                </a:solidFill>
                <a:cs typeface="Calibri" panose="020F0502020204030204" pitchFamily="34" charset="0"/>
              </a:rPr>
              <a:t>Legal Framework on Satellite technologies</a:t>
            </a:r>
            <a:endParaRPr lang="el-GR" sz="2600" b="1" dirty="0">
              <a:solidFill>
                <a:schemeClr val="accent6">
                  <a:lumMod val="50000"/>
                </a:schemeClr>
              </a:solidFill>
              <a:cs typeface="Calibri" panose="020F0502020204030204" pitchFamily="34" charset="0"/>
            </a:endParaRPr>
          </a:p>
        </p:txBody>
      </p:sp>
      <p:sp>
        <p:nvSpPr>
          <p:cNvPr id="9" name="Content Placeholder 2"/>
          <p:cNvSpPr txBox="1">
            <a:spLocks/>
          </p:cNvSpPr>
          <p:nvPr/>
        </p:nvSpPr>
        <p:spPr>
          <a:xfrm>
            <a:off x="498524" y="1412776"/>
            <a:ext cx="8471755" cy="4536504"/>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defRPr/>
            </a:pPr>
            <a:r>
              <a:rPr lang="en-US" sz="2000" b="1" dirty="0">
                <a:solidFill>
                  <a:schemeClr val="accent3">
                    <a:lumMod val="50000"/>
                  </a:schemeClr>
                </a:solidFill>
              </a:rPr>
              <a:t>International Space Law (Outer Space Treaty and the four follow- on treaties)</a:t>
            </a:r>
          </a:p>
          <a:p>
            <a:pPr marL="0" indent="0" algn="just">
              <a:buNone/>
              <a:defRPr/>
            </a:pPr>
            <a:endParaRPr lang="en-US" sz="2000" b="1" dirty="0">
              <a:solidFill>
                <a:schemeClr val="accent3">
                  <a:lumMod val="50000"/>
                </a:schemeClr>
              </a:solidFill>
            </a:endParaRPr>
          </a:p>
          <a:p>
            <a:r>
              <a:rPr lang="en-US" sz="2000" b="1" dirty="0">
                <a:solidFill>
                  <a:schemeClr val="accent3">
                    <a:lumMod val="50000"/>
                  </a:schemeClr>
                </a:solidFill>
              </a:rPr>
              <a:t>The Resolution 41/65 on the Principles of Remote Sensing of the Earth from Outer Space- </a:t>
            </a:r>
            <a:r>
              <a:rPr lang="en-US" sz="2000" dirty="0">
                <a:solidFill>
                  <a:schemeClr val="accent3">
                    <a:lumMod val="50000"/>
                  </a:schemeClr>
                </a:solidFill>
              </a:rPr>
              <a:t>Principle X:</a:t>
            </a:r>
            <a:r>
              <a:rPr lang="el-GR" sz="2000" dirty="0">
                <a:solidFill>
                  <a:schemeClr val="accent3">
                    <a:lumMod val="50000"/>
                  </a:schemeClr>
                </a:solidFill>
              </a:rPr>
              <a:t> </a:t>
            </a:r>
            <a:r>
              <a:rPr lang="en-US" sz="2000" dirty="0">
                <a:solidFill>
                  <a:schemeClr val="accent3">
                    <a:lumMod val="50000"/>
                  </a:schemeClr>
                </a:solidFill>
              </a:rPr>
              <a:t>Remote sensing shall promote the protection of the Earth's natural environment.</a:t>
            </a:r>
          </a:p>
          <a:p>
            <a:pPr marL="0" indent="0" algn="just">
              <a:buNone/>
              <a:defRPr/>
            </a:pPr>
            <a:endParaRPr lang="en-US" sz="2000" b="1" dirty="0">
              <a:solidFill>
                <a:schemeClr val="accent3">
                  <a:lumMod val="50000"/>
                </a:schemeClr>
              </a:solidFill>
            </a:endParaRPr>
          </a:p>
          <a:p>
            <a:pPr algn="just">
              <a:defRPr/>
            </a:pPr>
            <a:r>
              <a:rPr lang="en-US" sz="2000" b="1" dirty="0">
                <a:solidFill>
                  <a:schemeClr val="accent3">
                    <a:lumMod val="50000"/>
                  </a:schemeClr>
                </a:solidFill>
              </a:rPr>
              <a:t>Council Decision of 29 April 2004 on the conclusion of the Framework Agreement between the European Community and the European Space Agency (2004/578/EC). </a:t>
            </a:r>
            <a:r>
              <a:rPr lang="en-US" sz="2000" dirty="0">
                <a:solidFill>
                  <a:schemeClr val="accent3">
                    <a:lumMod val="50000"/>
                  </a:schemeClr>
                </a:solidFill>
              </a:rPr>
              <a:t>According to Article 3 the fields of cooperation involve also </a:t>
            </a:r>
            <a:r>
              <a:rPr lang="en-US" sz="2000" i="1" dirty="0">
                <a:solidFill>
                  <a:schemeClr val="accent3">
                    <a:lumMod val="50000"/>
                  </a:schemeClr>
                </a:solidFill>
              </a:rPr>
              <a:t>earth observation</a:t>
            </a:r>
            <a:r>
              <a:rPr lang="en-US" sz="2000" dirty="0">
                <a:solidFill>
                  <a:schemeClr val="accent3">
                    <a:lumMod val="50000"/>
                  </a:schemeClr>
                </a:solidFill>
              </a:rPr>
              <a:t>. </a:t>
            </a:r>
            <a:endParaRPr lang="el-GR" sz="2000" dirty="0">
              <a:solidFill>
                <a:schemeClr val="accent3">
                  <a:lumMod val="50000"/>
                </a:schemeClr>
              </a:solidFill>
            </a:endParaRPr>
          </a:p>
          <a:p>
            <a:pPr algn="just">
              <a:defRPr/>
            </a:pPr>
            <a:endParaRPr lang="el-GR" sz="2000" b="1" dirty="0">
              <a:solidFill>
                <a:schemeClr val="accent3">
                  <a:lumMod val="50000"/>
                </a:schemeClr>
              </a:solidFill>
            </a:endParaRPr>
          </a:p>
          <a:p>
            <a:pPr algn="just">
              <a:defRPr/>
            </a:pPr>
            <a:r>
              <a:rPr lang="en-US" sz="2000" b="1" dirty="0">
                <a:solidFill>
                  <a:schemeClr val="accent3">
                    <a:lumMod val="50000"/>
                  </a:schemeClr>
                </a:solidFill>
              </a:rPr>
              <a:t>Copernicus </a:t>
            </a:r>
            <a:r>
              <a:rPr lang="en-US" sz="2000" b="1" dirty="0" err="1">
                <a:solidFill>
                  <a:schemeClr val="accent3">
                    <a:lumMod val="50000"/>
                  </a:schemeClr>
                </a:solidFill>
              </a:rPr>
              <a:t>programme</a:t>
            </a:r>
            <a:r>
              <a:rPr lang="en-US" sz="2000" b="1" dirty="0">
                <a:solidFill>
                  <a:schemeClr val="accent3">
                    <a:lumMod val="50000"/>
                  </a:schemeClr>
                </a:solidFill>
              </a:rPr>
              <a:t> (former Global Monitoring for Environment and Security)- Regulation (EU) 377/2014 of the European Parliament and of the Council</a:t>
            </a:r>
            <a:r>
              <a:rPr lang="el-GR" sz="2000" b="1" dirty="0">
                <a:solidFill>
                  <a:schemeClr val="accent3">
                    <a:lumMod val="50000"/>
                  </a:schemeClr>
                </a:solidFill>
              </a:rPr>
              <a:t>. </a:t>
            </a:r>
            <a:r>
              <a:rPr lang="en-US" sz="2000" dirty="0">
                <a:solidFill>
                  <a:schemeClr val="accent3">
                    <a:lumMod val="50000"/>
                  </a:schemeClr>
                </a:solidFill>
              </a:rPr>
              <a:t>According to Article 4 Copernicus shall contribute amongst others to the </a:t>
            </a:r>
            <a:r>
              <a:rPr lang="en-US" sz="2000" i="1" dirty="0">
                <a:solidFill>
                  <a:schemeClr val="accent3">
                    <a:lumMod val="50000"/>
                  </a:schemeClr>
                </a:solidFill>
              </a:rPr>
              <a:t>protection of the environment </a:t>
            </a:r>
            <a:r>
              <a:rPr lang="en-US" sz="2000" dirty="0">
                <a:solidFill>
                  <a:schemeClr val="accent3">
                    <a:lumMod val="50000"/>
                  </a:schemeClr>
                </a:solidFill>
              </a:rPr>
              <a:t>and to </a:t>
            </a:r>
            <a:r>
              <a:rPr lang="en-US" sz="2000" i="1" dirty="0">
                <a:solidFill>
                  <a:schemeClr val="accent3">
                    <a:lumMod val="50000"/>
                  </a:schemeClr>
                </a:solidFill>
              </a:rPr>
              <a:t>autonomous access to environmental knowledge</a:t>
            </a:r>
            <a:r>
              <a:rPr lang="el-GR" sz="2000" i="1" dirty="0">
                <a:solidFill>
                  <a:schemeClr val="accent3">
                    <a:lumMod val="50000"/>
                  </a:schemeClr>
                </a:solidFill>
              </a:rPr>
              <a:t>.</a:t>
            </a:r>
            <a:r>
              <a:rPr lang="en-US" sz="2000" i="1" dirty="0">
                <a:solidFill>
                  <a:schemeClr val="accent3">
                    <a:lumMod val="50000"/>
                  </a:schemeClr>
                </a:solidFill>
              </a:rPr>
              <a:t> </a:t>
            </a:r>
          </a:p>
          <a:p>
            <a:pPr marL="0" indent="0" algn="just">
              <a:buNone/>
              <a:defRPr/>
            </a:pPr>
            <a:endParaRPr lang="en-US" sz="2000" dirty="0">
              <a:solidFill>
                <a:schemeClr val="accent3">
                  <a:lumMod val="50000"/>
                </a:schemeClr>
              </a:solidFill>
            </a:endParaRPr>
          </a:p>
        </p:txBody>
      </p:sp>
      <p:sp>
        <p:nvSpPr>
          <p:cNvPr id="13" name="Subtitle 1"/>
          <p:cNvSpPr txBox="1">
            <a:spLocks/>
          </p:cNvSpPr>
          <p:nvPr/>
        </p:nvSpPr>
        <p:spPr>
          <a:xfrm>
            <a:off x="676448" y="1125175"/>
            <a:ext cx="8293831" cy="441678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Arial" pitchFamily="34" charset="0"/>
              <a:buNone/>
              <a:defRPr/>
            </a:pPr>
            <a:endParaRPr lang="en-US" sz="18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949280"/>
            <a:ext cx="8229600" cy="812920"/>
          </a:xfrm>
          <a:prstGeom prst="rect">
            <a:avLst/>
          </a:prstGeom>
        </p:spPr>
      </p:pic>
    </p:spTree>
    <p:extLst>
      <p:ext uri="{BB962C8B-B14F-4D97-AF65-F5344CB8AC3E}">
        <p14:creationId xmlns:p14="http://schemas.microsoft.com/office/powerpoint/2010/main" val="2921468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r>
              <a:rPr lang="en-US" dirty="0"/>
              <a:t>an</a:t>
            </a:r>
            <a:endParaRPr lang="el-GR" dirty="0"/>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10220"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98524" y="-5"/>
            <a:ext cx="8645476" cy="980733"/>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2600" b="1" dirty="0">
                <a:solidFill>
                  <a:schemeClr val="accent6">
                    <a:lumMod val="50000"/>
                  </a:schemeClr>
                </a:solidFill>
                <a:cs typeface="Calibri" panose="020F0502020204030204" pitchFamily="34" charset="0"/>
              </a:rPr>
              <a:t>Legal framework on unmanned aerial vehicles or drones</a:t>
            </a:r>
            <a:endParaRPr lang="el-GR" sz="2600" b="1" dirty="0">
              <a:solidFill>
                <a:schemeClr val="accent6">
                  <a:lumMod val="50000"/>
                </a:schemeClr>
              </a:solidFill>
              <a:cs typeface="Calibri" panose="020F0502020204030204" pitchFamily="34" charset="0"/>
            </a:endParaRPr>
          </a:p>
        </p:txBody>
      </p:sp>
      <p:sp>
        <p:nvSpPr>
          <p:cNvPr id="9" name="Content Placeholder 2"/>
          <p:cNvSpPr txBox="1">
            <a:spLocks/>
          </p:cNvSpPr>
          <p:nvPr/>
        </p:nvSpPr>
        <p:spPr>
          <a:xfrm>
            <a:off x="683568" y="1484784"/>
            <a:ext cx="3240360" cy="20882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Arial" pitchFamily="34" charset="0"/>
              <a:buNone/>
            </a:pPr>
            <a:endParaRPr lang="el-GR" sz="2400" dirty="0">
              <a:solidFill>
                <a:schemeClr val="accent3">
                  <a:lumMod val="50000"/>
                </a:schemeClr>
              </a:solidFill>
            </a:endParaRPr>
          </a:p>
        </p:txBody>
      </p:sp>
      <p:sp>
        <p:nvSpPr>
          <p:cNvPr id="13" name="Subtitle 1"/>
          <p:cNvSpPr txBox="1">
            <a:spLocks/>
          </p:cNvSpPr>
          <p:nvPr/>
        </p:nvSpPr>
        <p:spPr>
          <a:xfrm>
            <a:off x="225482" y="1316035"/>
            <a:ext cx="8744797" cy="42259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Arial" pitchFamily="34" charset="0"/>
              <a:buNone/>
              <a:defRPr/>
            </a:pPr>
            <a:endParaRPr lang="en-US" sz="18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949280"/>
            <a:ext cx="8229600" cy="812920"/>
          </a:xfrm>
          <a:prstGeom prst="rect">
            <a:avLst/>
          </a:prstGeom>
        </p:spPr>
      </p:pic>
      <p:sp>
        <p:nvSpPr>
          <p:cNvPr id="11" name="Content Placeholder 2"/>
          <p:cNvSpPr txBox="1">
            <a:spLocks/>
          </p:cNvSpPr>
          <p:nvPr/>
        </p:nvSpPr>
        <p:spPr>
          <a:xfrm>
            <a:off x="676448" y="1484784"/>
            <a:ext cx="8293831" cy="4057176"/>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defRPr/>
            </a:pPr>
            <a:r>
              <a:rPr lang="en-US" sz="2000" b="1" dirty="0">
                <a:solidFill>
                  <a:schemeClr val="accent3">
                    <a:lumMod val="50000"/>
                  </a:schemeClr>
                </a:solidFill>
              </a:rPr>
              <a:t>International Law: trend for harmonization</a:t>
            </a:r>
          </a:p>
          <a:p>
            <a:pPr marL="0" indent="0" algn="just">
              <a:buNone/>
              <a:defRPr/>
            </a:pPr>
            <a:endParaRPr lang="en-US" sz="2000" b="1" dirty="0">
              <a:solidFill>
                <a:schemeClr val="accent3">
                  <a:lumMod val="50000"/>
                </a:schemeClr>
              </a:solidFill>
            </a:endParaRPr>
          </a:p>
          <a:p>
            <a:pPr algn="just">
              <a:defRPr/>
            </a:pPr>
            <a:r>
              <a:rPr lang="en-US" sz="2000" b="1" dirty="0">
                <a:solidFill>
                  <a:schemeClr val="accent3">
                    <a:lumMod val="50000"/>
                  </a:schemeClr>
                </a:solidFill>
              </a:rPr>
              <a:t>Subject to national civil aviation law of the States</a:t>
            </a:r>
          </a:p>
          <a:p>
            <a:pPr marL="0" indent="0" algn="just">
              <a:buNone/>
              <a:defRPr/>
            </a:pPr>
            <a:endParaRPr lang="en-US" sz="2000" b="1" dirty="0">
              <a:solidFill>
                <a:schemeClr val="accent3">
                  <a:lumMod val="50000"/>
                </a:schemeClr>
              </a:solidFill>
            </a:endParaRPr>
          </a:p>
          <a:p>
            <a:pPr algn="just">
              <a:defRPr/>
            </a:pPr>
            <a:r>
              <a:rPr lang="en-US" sz="2000" b="1" dirty="0">
                <a:solidFill>
                  <a:schemeClr val="accent3">
                    <a:lumMod val="50000"/>
                  </a:schemeClr>
                </a:solidFill>
              </a:rPr>
              <a:t>Regulation (EU) 2018/1139 </a:t>
            </a:r>
            <a:r>
              <a:rPr lang="en-US" sz="2000" dirty="0">
                <a:solidFill>
                  <a:schemeClr val="accent3">
                    <a:lumMod val="50000"/>
                  </a:schemeClr>
                </a:solidFill>
              </a:rPr>
              <a:t>of the European Parliament and of the Council on 11 of September 2018 consolidated the scope of European Union competence to cover the full spectrum of the aviation landscape and reinforce the European aviation system as a whole.</a:t>
            </a:r>
          </a:p>
          <a:p>
            <a:pPr marL="0" indent="0" algn="just">
              <a:buNone/>
              <a:defRPr/>
            </a:pPr>
            <a:r>
              <a:rPr lang="en-US" sz="2000" dirty="0">
                <a:solidFill>
                  <a:schemeClr val="accent3">
                    <a:lumMod val="50000"/>
                  </a:schemeClr>
                </a:solidFill>
              </a:rPr>
              <a:t> </a:t>
            </a:r>
          </a:p>
          <a:p>
            <a:pPr algn="just">
              <a:defRPr/>
            </a:pPr>
            <a:r>
              <a:rPr lang="en-US" sz="2000" dirty="0">
                <a:solidFill>
                  <a:schemeClr val="accent3">
                    <a:lumMod val="50000"/>
                  </a:schemeClr>
                </a:solidFill>
              </a:rPr>
              <a:t>According to </a:t>
            </a:r>
            <a:r>
              <a:rPr lang="en-US" sz="2000" b="1" dirty="0">
                <a:solidFill>
                  <a:schemeClr val="accent3">
                    <a:lumMod val="50000"/>
                  </a:schemeClr>
                </a:solidFill>
              </a:rPr>
              <a:t>the Commission Delegated Regulation (EU) 2019/945 of 12 March 2019 </a:t>
            </a:r>
            <a:r>
              <a:rPr lang="en-US" sz="2000" dirty="0">
                <a:solidFill>
                  <a:schemeClr val="accent3">
                    <a:lumMod val="50000"/>
                  </a:schemeClr>
                </a:solidFill>
              </a:rPr>
              <a:t>on unmanned aircraft systems and on third-country operators of unmanned aircraft systems, operations </a:t>
            </a:r>
            <a:r>
              <a:rPr lang="en-US" sz="2000" b="1" dirty="0">
                <a:solidFill>
                  <a:schemeClr val="accent3">
                    <a:lumMod val="50000"/>
                  </a:schemeClr>
                </a:solidFill>
              </a:rPr>
              <a:t>shall be performed in the ‘open’, ‘specific’ or ‘certified’ category.</a:t>
            </a:r>
          </a:p>
          <a:p>
            <a:pPr algn="just">
              <a:defRPr/>
            </a:pPr>
            <a:endParaRPr lang="en-US" sz="2000" b="1" dirty="0">
              <a:solidFill>
                <a:schemeClr val="accent3">
                  <a:lumMod val="50000"/>
                </a:schemeClr>
              </a:solidFill>
            </a:endParaRPr>
          </a:p>
          <a:p>
            <a:pPr algn="just">
              <a:defRPr/>
            </a:pPr>
            <a:r>
              <a:rPr lang="en-US" sz="2000" b="1" dirty="0">
                <a:solidFill>
                  <a:schemeClr val="accent3">
                    <a:lumMod val="50000"/>
                  </a:schemeClr>
                </a:solidFill>
              </a:rPr>
              <a:t>Commission Implementing Regulation 2019/947 of 24 May 2019 </a:t>
            </a:r>
            <a:r>
              <a:rPr lang="en-US" sz="2000" dirty="0">
                <a:solidFill>
                  <a:schemeClr val="accent3">
                    <a:lumMod val="50000"/>
                  </a:schemeClr>
                </a:solidFill>
              </a:rPr>
              <a:t>on the rules and procedures for the operation of unmanned aircraft UAS includes requirements for the implementation of three foundations of the U-space system, namely registration, geo-awareness and remote identification</a:t>
            </a:r>
            <a:endParaRPr lang="en-US" sz="2000" b="1" dirty="0">
              <a:solidFill>
                <a:schemeClr val="accent3">
                  <a:lumMod val="50000"/>
                </a:schemeClr>
              </a:solidFill>
            </a:endParaRPr>
          </a:p>
          <a:p>
            <a:pPr algn="just">
              <a:defRPr/>
            </a:pPr>
            <a:endParaRPr lang="en-US" sz="2000" b="1" dirty="0">
              <a:solidFill>
                <a:schemeClr val="accent3">
                  <a:lumMod val="50000"/>
                </a:schemeClr>
              </a:solidFill>
            </a:endParaRPr>
          </a:p>
          <a:p>
            <a:pPr algn="just">
              <a:defRPr/>
            </a:pPr>
            <a:endParaRPr lang="en-US" sz="2000" b="1" dirty="0">
              <a:solidFill>
                <a:schemeClr val="accent3">
                  <a:lumMod val="50000"/>
                </a:schemeClr>
              </a:solidFill>
            </a:endParaRPr>
          </a:p>
          <a:p>
            <a:pPr marL="0" indent="0" algn="just">
              <a:buNone/>
              <a:defRPr/>
            </a:pPr>
            <a:endParaRPr lang="en-US" sz="2000" b="1" dirty="0">
              <a:solidFill>
                <a:schemeClr val="accent3">
                  <a:lumMod val="50000"/>
                </a:schemeClr>
              </a:solidFill>
            </a:endParaRPr>
          </a:p>
        </p:txBody>
      </p:sp>
    </p:spTree>
    <p:extLst>
      <p:ext uri="{BB962C8B-B14F-4D97-AF65-F5344CB8AC3E}">
        <p14:creationId xmlns:p14="http://schemas.microsoft.com/office/powerpoint/2010/main" val="1391450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3" name="Content Placeholder 2"/>
          <p:cNvSpPr>
            <a:spLocks noGrp="1"/>
          </p:cNvSpPr>
          <p:nvPr>
            <p:ph idx="1"/>
          </p:nvPr>
        </p:nvSpPr>
        <p:spPr>
          <a:xfrm>
            <a:off x="493204" y="1052736"/>
            <a:ext cx="8229600" cy="5256584"/>
          </a:xfrm>
        </p:spPr>
        <p:txBody>
          <a:bodyPr>
            <a:normAutofit/>
          </a:bodyPr>
          <a:lstStyle/>
          <a:p>
            <a:pPr algn="just"/>
            <a:endParaRPr lang="el-GR" sz="2400" dirty="0">
              <a:solidFill>
                <a:schemeClr val="accent3">
                  <a:lumMod val="50000"/>
                </a:schemeClr>
              </a:solidFill>
            </a:endParaRPr>
          </a:p>
          <a:p>
            <a:pPr algn="just">
              <a:buFont typeface="Wingdings" panose="05000000000000000000" pitchFamily="2" charset="2"/>
              <a:buChar char="ü"/>
            </a:pPr>
            <a:endParaRPr lang="el-GR" sz="2400" dirty="0">
              <a:solidFill>
                <a:schemeClr val="accent3">
                  <a:lumMod val="50000"/>
                </a:schemeClr>
              </a:solidFill>
            </a:endParaRPr>
          </a:p>
          <a:p>
            <a:pPr algn="just">
              <a:buNone/>
            </a:pPr>
            <a:endParaRPr lang="el-GR" sz="2400" dirty="0">
              <a:solidFill>
                <a:schemeClr val="accent3">
                  <a:lumMod val="50000"/>
                </a:schemeClr>
              </a:solidFill>
            </a:endParaRPr>
          </a:p>
          <a:p>
            <a:pPr marL="0" indent="0" algn="just">
              <a:buNone/>
            </a:pPr>
            <a:endParaRPr lang="el-GR" sz="2400" dirty="0">
              <a:solidFill>
                <a:schemeClr val="accent3">
                  <a:lumMod val="50000"/>
                </a:schemeClr>
              </a:solidFill>
            </a:endParaRPr>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57777"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41151" y="0"/>
            <a:ext cx="8702849" cy="1031904"/>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l-GR" sz="2400" b="1" dirty="0">
              <a:solidFill>
                <a:schemeClr val="accent6">
                  <a:lumMod val="50000"/>
                </a:schemeClr>
              </a:solidFill>
              <a:latin typeface="Lucida Sans Unicode" pitchFamily="34" charset="0"/>
              <a:cs typeface="Lucida Sans Unicode" pitchFamily="34" charset="0"/>
            </a:endParaRPr>
          </a:p>
        </p:txBody>
      </p:sp>
      <p:sp>
        <p:nvSpPr>
          <p:cNvPr id="3073" name="Rectangle 1"/>
          <p:cNvSpPr>
            <a:spLocks noChangeArrowheads="1"/>
          </p:cNvSpPr>
          <p:nvPr/>
        </p:nvSpPr>
        <p:spPr bwMode="auto">
          <a:xfrm>
            <a:off x="1115616" y="270565"/>
            <a:ext cx="712879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6">
                    <a:lumMod val="50000"/>
                  </a:schemeClr>
                </a:solidFill>
                <a:cs typeface="Calibri" panose="020F0502020204030204" pitchFamily="34" charset="0"/>
              </a:rPr>
              <a:t>Limitations of Remote Sensing Technologies</a:t>
            </a:r>
            <a:endParaRPr lang="el-GR" sz="2400" b="1" dirty="0">
              <a:solidFill>
                <a:schemeClr val="accent6">
                  <a:lumMod val="50000"/>
                </a:schemeClr>
              </a:solidFill>
              <a:cs typeface="Calibri" panose="020F0502020204030204" pitchFamily="34" charset="0"/>
            </a:endParaRPr>
          </a:p>
        </p:txBody>
      </p:sp>
      <p:sp>
        <p:nvSpPr>
          <p:cNvPr id="8" name="Content Placeholder 2"/>
          <p:cNvSpPr txBox="1">
            <a:spLocks/>
          </p:cNvSpPr>
          <p:nvPr/>
        </p:nvSpPr>
        <p:spPr>
          <a:xfrm>
            <a:off x="645604" y="1484784"/>
            <a:ext cx="8229600" cy="49769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Ø"/>
            </a:pPr>
            <a:r>
              <a:rPr lang="en-US" sz="2000" b="1" dirty="0">
                <a:solidFill>
                  <a:schemeClr val="accent3">
                    <a:lumMod val="50000"/>
                  </a:schemeClr>
                </a:solidFill>
              </a:rPr>
              <a:t>Need for data verification</a:t>
            </a:r>
          </a:p>
          <a:p>
            <a:pPr algn="just">
              <a:buFont typeface="Wingdings" panose="05000000000000000000" pitchFamily="2" charset="2"/>
              <a:buChar char="Ø"/>
            </a:pPr>
            <a:endParaRPr lang="en-US" sz="2000" b="1" dirty="0">
              <a:solidFill>
                <a:schemeClr val="accent3">
                  <a:lumMod val="50000"/>
                </a:schemeClr>
              </a:solidFill>
            </a:endParaRPr>
          </a:p>
          <a:p>
            <a:pPr algn="just">
              <a:buFont typeface="Wingdings" panose="05000000000000000000" pitchFamily="2" charset="2"/>
              <a:buChar char="Ø"/>
            </a:pPr>
            <a:endParaRPr lang="en-US" sz="2000" b="1" dirty="0">
              <a:solidFill>
                <a:schemeClr val="accent3">
                  <a:lumMod val="50000"/>
                </a:schemeClr>
              </a:solidFill>
            </a:endParaRPr>
          </a:p>
          <a:p>
            <a:pPr marL="0" indent="0" algn="just">
              <a:buNone/>
            </a:pPr>
            <a:endParaRPr lang="en-US" sz="2000" b="1" dirty="0">
              <a:solidFill>
                <a:schemeClr val="accent3">
                  <a:lumMod val="50000"/>
                </a:schemeClr>
              </a:solidFill>
            </a:endParaRPr>
          </a:p>
          <a:p>
            <a:pPr algn="just">
              <a:buFont typeface="Wingdings" panose="05000000000000000000" pitchFamily="2" charset="2"/>
              <a:buChar char="Ø"/>
            </a:pPr>
            <a:r>
              <a:rPr lang="en-US" sz="2000" b="1" dirty="0">
                <a:solidFill>
                  <a:schemeClr val="accent3">
                    <a:lumMod val="50000"/>
                  </a:schemeClr>
                </a:solidFill>
              </a:rPr>
              <a:t>Need for data procession according to privacy and personal data law requirements</a:t>
            </a:r>
            <a:endParaRPr lang="el-GR" sz="2000" b="1" dirty="0">
              <a:solidFill>
                <a:schemeClr val="accent3">
                  <a:lumMod val="50000"/>
                </a:schemeClr>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949280"/>
            <a:ext cx="8229600" cy="812920"/>
          </a:xfrm>
          <a:prstGeom prst="rect">
            <a:avLst/>
          </a:prstGeom>
        </p:spPr>
      </p:pic>
    </p:spTree>
    <p:extLst>
      <p:ext uri="{BB962C8B-B14F-4D97-AF65-F5344CB8AC3E}">
        <p14:creationId xmlns:p14="http://schemas.microsoft.com/office/powerpoint/2010/main" val="22735596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3" name="Content Placeholder 2"/>
          <p:cNvSpPr>
            <a:spLocks noGrp="1"/>
          </p:cNvSpPr>
          <p:nvPr>
            <p:ph idx="1"/>
          </p:nvPr>
        </p:nvSpPr>
        <p:spPr>
          <a:xfrm>
            <a:off x="493204" y="1052736"/>
            <a:ext cx="8229600" cy="5256584"/>
          </a:xfrm>
        </p:spPr>
        <p:txBody>
          <a:bodyPr>
            <a:normAutofit/>
          </a:bodyPr>
          <a:lstStyle/>
          <a:p>
            <a:pPr algn="just"/>
            <a:endParaRPr lang="el-GR" sz="2400" dirty="0">
              <a:solidFill>
                <a:schemeClr val="accent3">
                  <a:lumMod val="50000"/>
                </a:schemeClr>
              </a:solidFill>
            </a:endParaRPr>
          </a:p>
          <a:p>
            <a:pPr algn="just">
              <a:buFont typeface="Wingdings" panose="05000000000000000000" pitchFamily="2" charset="2"/>
              <a:buChar char="ü"/>
            </a:pPr>
            <a:endParaRPr lang="el-GR" sz="2400" dirty="0">
              <a:solidFill>
                <a:schemeClr val="accent3">
                  <a:lumMod val="50000"/>
                </a:schemeClr>
              </a:solidFill>
            </a:endParaRPr>
          </a:p>
          <a:p>
            <a:pPr algn="just">
              <a:buNone/>
            </a:pPr>
            <a:endParaRPr lang="el-GR" sz="2400" dirty="0">
              <a:solidFill>
                <a:schemeClr val="accent3">
                  <a:lumMod val="50000"/>
                </a:schemeClr>
              </a:solidFill>
            </a:endParaRPr>
          </a:p>
          <a:p>
            <a:pPr marL="0" indent="0" algn="just">
              <a:buNone/>
            </a:pPr>
            <a:endParaRPr lang="el-GR" sz="2400" dirty="0">
              <a:solidFill>
                <a:schemeClr val="accent3">
                  <a:lumMod val="50000"/>
                </a:schemeClr>
              </a:solidFill>
            </a:endParaRPr>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57777"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41151" y="0"/>
            <a:ext cx="8702849" cy="1031904"/>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l-GR" sz="2400" b="1" dirty="0">
              <a:solidFill>
                <a:schemeClr val="accent6">
                  <a:lumMod val="50000"/>
                </a:schemeClr>
              </a:solidFill>
              <a:latin typeface="Lucida Sans Unicode" pitchFamily="34" charset="0"/>
              <a:cs typeface="Lucida Sans Unicode" pitchFamily="34" charset="0"/>
            </a:endParaRPr>
          </a:p>
        </p:txBody>
      </p:sp>
      <p:sp>
        <p:nvSpPr>
          <p:cNvPr id="3073" name="Rectangle 1"/>
          <p:cNvSpPr>
            <a:spLocks noChangeArrowheads="1"/>
          </p:cNvSpPr>
          <p:nvPr/>
        </p:nvSpPr>
        <p:spPr bwMode="auto">
          <a:xfrm>
            <a:off x="1115616" y="270565"/>
            <a:ext cx="712879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6">
                    <a:lumMod val="50000"/>
                  </a:schemeClr>
                </a:solidFill>
                <a:cs typeface="Calibri" panose="020F0502020204030204" pitchFamily="34" charset="0"/>
              </a:rPr>
              <a:t>Need for data verification</a:t>
            </a:r>
            <a:endParaRPr lang="el-GR" sz="2400" b="1" dirty="0">
              <a:solidFill>
                <a:schemeClr val="accent6">
                  <a:lumMod val="50000"/>
                </a:schemeClr>
              </a:solidFill>
              <a:cs typeface="Calibri" panose="020F050202020403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949280"/>
            <a:ext cx="8229600" cy="812920"/>
          </a:xfrm>
          <a:prstGeom prst="rect">
            <a:avLst/>
          </a:prstGeom>
        </p:spPr>
      </p:pic>
      <p:sp>
        <p:nvSpPr>
          <p:cNvPr id="9" name="Rectangle 8"/>
          <p:cNvSpPr/>
          <p:nvPr/>
        </p:nvSpPr>
        <p:spPr>
          <a:xfrm>
            <a:off x="441152" y="1196752"/>
            <a:ext cx="8702848" cy="7171194"/>
          </a:xfrm>
          <a:prstGeom prst="rect">
            <a:avLst/>
          </a:prstGeom>
        </p:spPr>
        <p:txBody>
          <a:bodyPr wrap="square">
            <a:spAutoFit/>
          </a:bodyPr>
          <a:lstStyle/>
          <a:p>
            <a:pPr marL="342900" indent="-342900" algn="just">
              <a:buFont typeface="Arial" panose="020B0604020202020204" pitchFamily="34" charset="0"/>
              <a:buChar char="•"/>
            </a:pPr>
            <a:r>
              <a:rPr lang="en-GB" sz="2200" dirty="0">
                <a:solidFill>
                  <a:schemeClr val="accent3">
                    <a:lumMod val="50000"/>
                  </a:schemeClr>
                </a:solidFill>
              </a:rPr>
              <a:t>Data collected by Remote Sensing Technologies are of digital nature, and therefore may be subject to alterations</a:t>
            </a:r>
            <a:r>
              <a:rPr lang="en-GB" sz="2200" dirty="0">
                <a:solidFill>
                  <a:schemeClr val="accent3">
                    <a:lumMod val="50000"/>
                  </a:schemeClr>
                </a:solidFill>
                <a:sym typeface="Wingdings" panose="05000000000000000000" pitchFamily="2" charset="2"/>
              </a:rPr>
              <a:t> </a:t>
            </a:r>
            <a:r>
              <a:rPr lang="en-GB" sz="2200" b="1" dirty="0">
                <a:solidFill>
                  <a:schemeClr val="accent3">
                    <a:lumMod val="50000"/>
                  </a:schemeClr>
                </a:solidFill>
              </a:rPr>
              <a:t>Strict control </a:t>
            </a:r>
            <a:r>
              <a:rPr lang="en-GB" sz="2200" dirty="0">
                <a:solidFill>
                  <a:schemeClr val="accent3">
                    <a:lumMod val="50000"/>
                  </a:schemeClr>
                </a:solidFill>
              </a:rPr>
              <a:t>of the whole process of data collection and interpretation is essential, from the moment the data is obtained</a:t>
            </a:r>
          </a:p>
          <a:p>
            <a:pPr algn="just"/>
            <a:endParaRPr lang="en-GB" sz="2200" dirty="0">
              <a:solidFill>
                <a:schemeClr val="accent3">
                  <a:lumMod val="50000"/>
                </a:schemeClr>
              </a:solidFill>
            </a:endParaRPr>
          </a:p>
          <a:p>
            <a:pPr marL="342900" indent="-342900" algn="just">
              <a:buFont typeface="Arial" panose="020B0604020202020204" pitchFamily="34" charset="0"/>
              <a:buChar char="•"/>
            </a:pPr>
            <a:r>
              <a:rPr lang="en-GB" sz="2200" dirty="0">
                <a:solidFill>
                  <a:schemeClr val="accent3">
                    <a:lumMod val="50000"/>
                  </a:schemeClr>
                </a:solidFill>
              </a:rPr>
              <a:t>Many potential cases of pollution that are discovered by satellites turn out to be a false alarm. </a:t>
            </a:r>
            <a:r>
              <a:rPr lang="en-US" sz="2200" dirty="0">
                <a:solidFill>
                  <a:schemeClr val="accent3">
                    <a:lumMod val="50000"/>
                  </a:schemeClr>
                </a:solidFill>
              </a:rPr>
              <a:t>I</a:t>
            </a:r>
            <a:r>
              <a:rPr lang="en-GB" sz="2200" dirty="0">
                <a:solidFill>
                  <a:schemeClr val="accent3">
                    <a:lumMod val="50000"/>
                  </a:schemeClr>
                </a:solidFill>
              </a:rPr>
              <a:t>mages do not make a clear distinction between natural phenomena and discharges of pollutants. </a:t>
            </a:r>
            <a:r>
              <a:rPr lang="en-GB" sz="2200" dirty="0">
                <a:solidFill>
                  <a:schemeClr val="accent3">
                    <a:lumMod val="50000"/>
                  </a:schemeClr>
                </a:solidFill>
                <a:sym typeface="Wingdings" panose="05000000000000000000" pitchFamily="2" charset="2"/>
              </a:rPr>
              <a:t> </a:t>
            </a:r>
            <a:r>
              <a:rPr lang="en-GB" sz="2200" b="1" dirty="0">
                <a:solidFill>
                  <a:schemeClr val="accent3">
                    <a:lumMod val="50000"/>
                  </a:schemeClr>
                </a:solidFill>
              </a:rPr>
              <a:t>An “interpretation stage” </a:t>
            </a:r>
            <a:r>
              <a:rPr lang="en-GB" sz="2200" dirty="0">
                <a:solidFill>
                  <a:schemeClr val="accent3">
                    <a:lumMod val="50000"/>
                  </a:schemeClr>
                </a:solidFill>
              </a:rPr>
              <a:t>is necessary, the opinions of experts</a:t>
            </a:r>
          </a:p>
          <a:p>
            <a:pPr marL="285750" indent="-285750" algn="just">
              <a:buFont typeface="Wingdings" panose="05000000000000000000" pitchFamily="2" charset="2"/>
              <a:buChar char="Ø"/>
            </a:pPr>
            <a:endParaRPr lang="en-GB" sz="2200" dirty="0">
              <a:solidFill>
                <a:schemeClr val="accent3">
                  <a:lumMod val="50000"/>
                </a:schemeClr>
              </a:solidFill>
            </a:endParaRPr>
          </a:p>
          <a:p>
            <a:pPr algn="just"/>
            <a:r>
              <a:rPr lang="en-US" sz="2200" dirty="0">
                <a:solidFill>
                  <a:schemeClr val="accent3">
                    <a:lumMod val="50000"/>
                  </a:schemeClr>
                </a:solidFill>
                <a:ea typeface="Calibri" panose="020F0502020204030204" pitchFamily="34" charset="0"/>
                <a:cs typeface="Times New Roman" panose="02020603050405020304" pitchFamily="18" charset="0"/>
              </a:rPr>
              <a:t>! For these reasons Remote Sensing Technologies should  be preferably  used as </a:t>
            </a:r>
            <a:r>
              <a:rPr lang="en-US" sz="2200" b="1" dirty="0">
                <a:solidFill>
                  <a:schemeClr val="accent3">
                    <a:lumMod val="50000"/>
                  </a:schemeClr>
                </a:solidFill>
                <a:ea typeface="Calibri" panose="020F0502020204030204" pitchFamily="34" charset="0"/>
                <a:cs typeface="Times New Roman" panose="02020603050405020304" pitchFamily="18" charset="0"/>
              </a:rPr>
              <a:t>complementary</a:t>
            </a:r>
            <a:r>
              <a:rPr lang="en-US" sz="2200" dirty="0">
                <a:solidFill>
                  <a:schemeClr val="accent3">
                    <a:lumMod val="50000"/>
                  </a:schemeClr>
                </a:solidFill>
                <a:ea typeface="Calibri" panose="020F0502020204030204" pitchFamily="34" charset="0"/>
                <a:cs typeface="Times New Roman" panose="02020603050405020304" pitchFamily="18" charset="0"/>
              </a:rPr>
              <a:t> means of proof</a:t>
            </a:r>
            <a:endParaRPr lang="en-GB" sz="1600" dirty="0">
              <a:latin typeface="Times New Roman" panose="02020603050405020304" pitchFamily="18" charset="0"/>
            </a:endParaRPr>
          </a:p>
          <a:p>
            <a:endParaRPr lang="en-GB" dirty="0">
              <a:latin typeface="Times New Roman" panose="02020603050405020304" pitchFamily="18" charset="0"/>
            </a:endParaRPr>
          </a:p>
          <a:p>
            <a:endParaRPr lang="en-GB" dirty="0">
              <a:latin typeface="Times New Roman" panose="02020603050405020304" pitchFamily="18" charset="0"/>
            </a:endParaRPr>
          </a:p>
          <a:p>
            <a:endParaRPr lang="en-GB" dirty="0">
              <a:latin typeface="Times New Roman" panose="02020603050405020304" pitchFamily="18" charset="0"/>
            </a:endParaRPr>
          </a:p>
          <a:p>
            <a:endParaRPr lang="en-GB" dirty="0">
              <a:latin typeface="Times New Roman" panose="02020603050405020304" pitchFamily="18" charset="0"/>
            </a:endParaRPr>
          </a:p>
          <a:p>
            <a:endParaRPr lang="en-GB" dirty="0">
              <a:latin typeface="Times New Roman" panose="02020603050405020304" pitchFamily="18" charset="0"/>
            </a:endParaRPr>
          </a:p>
          <a:p>
            <a:endParaRPr lang="en-GB" dirty="0">
              <a:latin typeface="Times New Roman" panose="02020603050405020304" pitchFamily="18" charset="0"/>
            </a:endParaRPr>
          </a:p>
          <a:p>
            <a:endParaRPr lang="en-GB" dirty="0">
              <a:latin typeface="Times New Roman" panose="02020603050405020304" pitchFamily="18" charset="0"/>
            </a:endParaRPr>
          </a:p>
          <a:p>
            <a:endParaRPr lang="en-GB" dirty="0">
              <a:latin typeface="Times New Roman" panose="02020603050405020304" pitchFamily="18" charset="0"/>
            </a:endParaRPr>
          </a:p>
          <a:p>
            <a:endParaRPr lang="en-GB" dirty="0">
              <a:latin typeface="Times New Roman" panose="02020603050405020304" pitchFamily="18" charset="0"/>
            </a:endParaRPr>
          </a:p>
          <a:p>
            <a:endParaRPr lang="en-GB" dirty="0">
              <a:latin typeface="Times New Roman" panose="02020603050405020304" pitchFamily="18" charset="0"/>
            </a:endParaRPr>
          </a:p>
        </p:txBody>
      </p:sp>
    </p:spTree>
    <p:extLst>
      <p:ext uri="{BB962C8B-B14F-4D97-AF65-F5344CB8AC3E}">
        <p14:creationId xmlns:p14="http://schemas.microsoft.com/office/powerpoint/2010/main" val="36952149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3" name="Content Placeholder 2"/>
          <p:cNvSpPr>
            <a:spLocks noGrp="1"/>
          </p:cNvSpPr>
          <p:nvPr>
            <p:ph idx="1"/>
          </p:nvPr>
        </p:nvSpPr>
        <p:spPr>
          <a:xfrm>
            <a:off x="493204" y="1052736"/>
            <a:ext cx="8229600" cy="5256584"/>
          </a:xfrm>
        </p:spPr>
        <p:txBody>
          <a:bodyPr>
            <a:normAutofit/>
          </a:bodyPr>
          <a:lstStyle/>
          <a:p>
            <a:pPr algn="just"/>
            <a:endParaRPr lang="el-GR" sz="2400" dirty="0">
              <a:solidFill>
                <a:schemeClr val="accent3">
                  <a:lumMod val="50000"/>
                </a:schemeClr>
              </a:solidFill>
            </a:endParaRPr>
          </a:p>
          <a:p>
            <a:pPr algn="just">
              <a:buFont typeface="Wingdings" panose="05000000000000000000" pitchFamily="2" charset="2"/>
              <a:buChar char="ü"/>
            </a:pPr>
            <a:endParaRPr lang="el-GR" sz="2400" dirty="0">
              <a:solidFill>
                <a:schemeClr val="accent3">
                  <a:lumMod val="50000"/>
                </a:schemeClr>
              </a:solidFill>
            </a:endParaRPr>
          </a:p>
          <a:p>
            <a:pPr algn="just">
              <a:buNone/>
            </a:pPr>
            <a:endParaRPr lang="el-GR" sz="2400" dirty="0">
              <a:solidFill>
                <a:schemeClr val="accent3">
                  <a:lumMod val="50000"/>
                </a:schemeClr>
              </a:solidFill>
            </a:endParaRPr>
          </a:p>
          <a:p>
            <a:pPr marL="0" indent="0" algn="just">
              <a:buNone/>
            </a:pPr>
            <a:endParaRPr lang="el-GR" sz="2400" dirty="0">
              <a:solidFill>
                <a:schemeClr val="accent3">
                  <a:lumMod val="50000"/>
                </a:schemeClr>
              </a:solidFill>
            </a:endParaRPr>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57777"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41151" y="0"/>
            <a:ext cx="8702849" cy="1031904"/>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l-GR" sz="2400" b="1" dirty="0">
              <a:solidFill>
                <a:schemeClr val="accent6">
                  <a:lumMod val="50000"/>
                </a:schemeClr>
              </a:solidFill>
              <a:latin typeface="Lucida Sans Unicode" pitchFamily="34" charset="0"/>
              <a:cs typeface="Lucida Sans Unicode" pitchFamily="34" charset="0"/>
            </a:endParaRPr>
          </a:p>
        </p:txBody>
      </p:sp>
      <p:sp>
        <p:nvSpPr>
          <p:cNvPr id="3073" name="Rectangle 1"/>
          <p:cNvSpPr>
            <a:spLocks noChangeArrowheads="1"/>
          </p:cNvSpPr>
          <p:nvPr/>
        </p:nvSpPr>
        <p:spPr bwMode="auto">
          <a:xfrm>
            <a:off x="1115616" y="147454"/>
            <a:ext cx="712879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1" dirty="0">
                <a:solidFill>
                  <a:schemeClr val="accent6">
                    <a:lumMod val="50000"/>
                  </a:schemeClr>
                </a:solidFill>
                <a:cs typeface="Calibri" panose="020F0502020204030204" pitchFamily="34" charset="0"/>
              </a:rPr>
              <a:t>Need for data procession according to </a:t>
            </a:r>
          </a:p>
          <a:p>
            <a:pPr marL="0" marR="0" lvl="0" indent="0" algn="ctr" defTabSz="914400" rtl="0" eaLnBrk="1" fontAlgn="base" latinLnBrk="0" hangingPunct="1">
              <a:lnSpc>
                <a:spcPct val="100000"/>
              </a:lnSpc>
              <a:spcBef>
                <a:spcPct val="0"/>
              </a:spcBef>
              <a:spcAft>
                <a:spcPct val="0"/>
              </a:spcAft>
              <a:buClrTx/>
              <a:buSzTx/>
              <a:buFontTx/>
              <a:buNone/>
              <a:tabLst/>
            </a:pPr>
            <a:r>
              <a:rPr lang="en-US" sz="2000" b="1" dirty="0">
                <a:solidFill>
                  <a:schemeClr val="accent6">
                    <a:lumMod val="50000"/>
                  </a:schemeClr>
                </a:solidFill>
                <a:cs typeface="Calibri" panose="020F0502020204030204" pitchFamily="34" charset="0"/>
              </a:rPr>
              <a:t>privacy and personal data law requirements </a:t>
            </a:r>
            <a:endParaRPr lang="el-GR" sz="2000" b="1" dirty="0">
              <a:solidFill>
                <a:schemeClr val="accent6">
                  <a:lumMod val="50000"/>
                </a:schemeClr>
              </a:solidFill>
              <a:cs typeface="Calibri" panose="020F0502020204030204" pitchFamily="34" charset="0"/>
            </a:endParaRPr>
          </a:p>
        </p:txBody>
      </p:sp>
      <p:sp>
        <p:nvSpPr>
          <p:cNvPr id="8" name="Content Placeholder 2"/>
          <p:cNvSpPr txBox="1">
            <a:spLocks/>
          </p:cNvSpPr>
          <p:nvPr/>
        </p:nvSpPr>
        <p:spPr>
          <a:xfrm>
            <a:off x="645604" y="1484784"/>
            <a:ext cx="8229600" cy="49769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l-GR" sz="2000" b="1" dirty="0">
              <a:solidFill>
                <a:schemeClr val="accent3">
                  <a:lumMod val="50000"/>
                </a:schemeClr>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949280"/>
            <a:ext cx="8229600" cy="812920"/>
          </a:xfrm>
          <a:prstGeom prst="rect">
            <a:avLst/>
          </a:prstGeom>
        </p:spPr>
      </p:pic>
      <p:sp>
        <p:nvSpPr>
          <p:cNvPr id="10" name="Content Placeholder 2"/>
          <p:cNvSpPr txBox="1">
            <a:spLocks/>
          </p:cNvSpPr>
          <p:nvPr/>
        </p:nvSpPr>
        <p:spPr>
          <a:xfrm>
            <a:off x="645604" y="1205136"/>
            <a:ext cx="8229600" cy="525658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endParaRPr lang="en-US" sz="2400" dirty="0">
              <a:solidFill>
                <a:schemeClr val="accent3">
                  <a:lumMod val="50000"/>
                </a:schemeClr>
              </a:solidFill>
            </a:endParaRPr>
          </a:p>
          <a:p>
            <a:pPr algn="just"/>
            <a:r>
              <a:rPr lang="en-US" sz="2400" dirty="0">
                <a:solidFill>
                  <a:schemeClr val="accent3">
                    <a:lumMod val="50000"/>
                  </a:schemeClr>
                </a:solidFill>
              </a:rPr>
              <a:t>Monitoring by Remote Sensing Technologies as “an invasion to privacy”</a:t>
            </a:r>
          </a:p>
          <a:p>
            <a:pPr marL="0" indent="0" algn="just">
              <a:buNone/>
            </a:pPr>
            <a:endParaRPr lang="en-US" sz="2400" dirty="0">
              <a:solidFill>
                <a:schemeClr val="accent3">
                  <a:lumMod val="50000"/>
                </a:schemeClr>
              </a:solidFill>
            </a:endParaRPr>
          </a:p>
          <a:p>
            <a:pPr algn="just"/>
            <a:r>
              <a:rPr lang="en-US" sz="2400" dirty="0">
                <a:solidFill>
                  <a:schemeClr val="accent3">
                    <a:lumMod val="50000"/>
                  </a:schemeClr>
                </a:solidFill>
              </a:rPr>
              <a:t>Very High Resolution Imagery (VHR) creates considerable  challenges for personal data protection (interactive GIS maps, facial recognition technology and big data analytical software, may make available personal information)</a:t>
            </a:r>
          </a:p>
          <a:p>
            <a:pPr marL="0" indent="0" algn="just">
              <a:buNone/>
            </a:pPr>
            <a:endParaRPr lang="en-US" sz="2400" dirty="0">
              <a:solidFill>
                <a:schemeClr val="accent3">
                  <a:lumMod val="50000"/>
                </a:schemeClr>
              </a:solidFill>
            </a:endParaRPr>
          </a:p>
          <a:p>
            <a:pPr algn="just"/>
            <a:r>
              <a:rPr lang="en-US" sz="2400" dirty="0">
                <a:solidFill>
                  <a:schemeClr val="accent3">
                    <a:lumMod val="50000"/>
                  </a:schemeClr>
                </a:solidFill>
              </a:rPr>
              <a:t>Chilling and </a:t>
            </a:r>
            <a:r>
              <a:rPr lang="en-US" sz="2400" dirty="0" err="1">
                <a:solidFill>
                  <a:schemeClr val="accent3">
                    <a:lumMod val="50000"/>
                  </a:schemeClr>
                </a:solidFill>
              </a:rPr>
              <a:t>panopticon</a:t>
            </a:r>
            <a:r>
              <a:rPr lang="en-US" sz="2400" dirty="0">
                <a:solidFill>
                  <a:schemeClr val="accent3">
                    <a:lumMod val="50000"/>
                  </a:schemeClr>
                </a:solidFill>
              </a:rPr>
              <a:t> effect syndrome from a large scale use of drones  </a:t>
            </a:r>
            <a:endParaRPr lang="el-GR" sz="2400" dirty="0"/>
          </a:p>
          <a:p>
            <a:pPr algn="just">
              <a:buFont typeface="Wingdings" panose="05000000000000000000" pitchFamily="2" charset="2"/>
              <a:buChar char="ü"/>
            </a:pPr>
            <a:endParaRPr lang="el-GR" sz="2400" dirty="0">
              <a:solidFill>
                <a:schemeClr val="accent3">
                  <a:lumMod val="50000"/>
                </a:schemeClr>
              </a:solidFill>
            </a:endParaRPr>
          </a:p>
          <a:p>
            <a:pPr algn="just">
              <a:buFont typeface="Arial" pitchFamily="34" charset="0"/>
              <a:buNone/>
            </a:pPr>
            <a:endParaRPr lang="el-GR" sz="2400" dirty="0">
              <a:solidFill>
                <a:schemeClr val="accent3">
                  <a:lumMod val="50000"/>
                </a:schemeClr>
              </a:solidFill>
            </a:endParaRPr>
          </a:p>
          <a:p>
            <a:pPr marL="0" indent="0" algn="just">
              <a:buFont typeface="Arial" pitchFamily="34" charset="0"/>
              <a:buNone/>
            </a:pPr>
            <a:endParaRPr lang="el-GR" sz="2400" dirty="0">
              <a:solidFill>
                <a:schemeClr val="accent3">
                  <a:lumMod val="50000"/>
                </a:schemeClr>
              </a:solidFill>
            </a:endParaRPr>
          </a:p>
        </p:txBody>
      </p:sp>
    </p:spTree>
    <p:extLst>
      <p:ext uri="{BB962C8B-B14F-4D97-AF65-F5344CB8AC3E}">
        <p14:creationId xmlns:p14="http://schemas.microsoft.com/office/powerpoint/2010/main" val="41130613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3" name="Content Placeholder 2"/>
          <p:cNvSpPr>
            <a:spLocks noGrp="1"/>
          </p:cNvSpPr>
          <p:nvPr>
            <p:ph idx="1"/>
          </p:nvPr>
        </p:nvSpPr>
        <p:spPr>
          <a:xfrm>
            <a:off x="539552" y="836712"/>
            <a:ext cx="8604448" cy="5472608"/>
          </a:xfrm>
        </p:spPr>
        <p:txBody>
          <a:bodyPr>
            <a:normAutofit/>
          </a:bodyPr>
          <a:lstStyle/>
          <a:p>
            <a:pPr marL="0" indent="0" algn="just">
              <a:buNone/>
            </a:pPr>
            <a:endParaRPr lang="en-US" sz="2400" dirty="0">
              <a:solidFill>
                <a:schemeClr val="accent3">
                  <a:lumMod val="50000"/>
                </a:schemeClr>
              </a:solidFill>
            </a:endParaRPr>
          </a:p>
          <a:p>
            <a:pPr marL="0" indent="0" algn="just">
              <a:buNone/>
            </a:pPr>
            <a:endParaRPr lang="el-GR" sz="1800" dirty="0">
              <a:solidFill>
                <a:schemeClr val="accent3">
                  <a:lumMod val="50000"/>
                </a:schemeClr>
              </a:solidFill>
            </a:endParaRPr>
          </a:p>
          <a:p>
            <a:pPr algn="just"/>
            <a:r>
              <a:rPr lang="en-US" sz="1800" dirty="0">
                <a:solidFill>
                  <a:schemeClr val="accent3">
                    <a:lumMod val="50000"/>
                  </a:schemeClr>
                </a:solidFill>
              </a:rPr>
              <a:t>Article 8 ECHR</a:t>
            </a:r>
            <a:r>
              <a:rPr lang="el-GR" sz="1800" dirty="0">
                <a:solidFill>
                  <a:schemeClr val="accent3">
                    <a:lumMod val="50000"/>
                  </a:schemeClr>
                </a:solidFill>
              </a:rPr>
              <a:t>:</a:t>
            </a:r>
            <a:r>
              <a:rPr lang="en-US" sz="1800" dirty="0">
                <a:solidFill>
                  <a:schemeClr val="accent3">
                    <a:lumMod val="50000"/>
                  </a:schemeClr>
                </a:solidFill>
              </a:rPr>
              <a:t> “Everyone has the right to respect for his private and family life, his home and his correspondence”</a:t>
            </a:r>
          </a:p>
          <a:p>
            <a:pPr marL="0" indent="0" algn="just">
              <a:buNone/>
            </a:pPr>
            <a:endParaRPr lang="en-US" sz="1800" dirty="0">
              <a:solidFill>
                <a:schemeClr val="accent3">
                  <a:lumMod val="50000"/>
                </a:schemeClr>
              </a:solidFill>
            </a:endParaRPr>
          </a:p>
          <a:p>
            <a:pPr algn="just"/>
            <a:r>
              <a:rPr lang="en-US" sz="1800" dirty="0">
                <a:solidFill>
                  <a:schemeClr val="accent3">
                    <a:lumMod val="50000"/>
                  </a:schemeClr>
                </a:solidFill>
              </a:rPr>
              <a:t>Article 7 of the EU Charter of Fundamental Rights</a:t>
            </a:r>
            <a:r>
              <a:rPr lang="en-US" sz="1800" b="1" dirty="0">
                <a:solidFill>
                  <a:schemeClr val="accent3">
                    <a:lumMod val="50000"/>
                  </a:schemeClr>
                </a:solidFill>
              </a:rPr>
              <a:t>, </a:t>
            </a:r>
            <a:r>
              <a:rPr lang="en-US" sz="1800" dirty="0">
                <a:solidFill>
                  <a:schemeClr val="accent3">
                    <a:lumMod val="50000"/>
                  </a:schemeClr>
                </a:solidFill>
              </a:rPr>
              <a:t>respect for private and family life</a:t>
            </a:r>
          </a:p>
          <a:p>
            <a:pPr marL="0" indent="0" algn="just">
              <a:buNone/>
            </a:pPr>
            <a:endParaRPr lang="en-US" sz="1800" dirty="0">
              <a:solidFill>
                <a:schemeClr val="accent3">
                  <a:lumMod val="50000"/>
                </a:schemeClr>
              </a:solidFill>
            </a:endParaRPr>
          </a:p>
          <a:p>
            <a:pPr algn="just"/>
            <a:r>
              <a:rPr lang="en-US" sz="1800" dirty="0">
                <a:solidFill>
                  <a:schemeClr val="accent3">
                    <a:lumMod val="50000"/>
                  </a:schemeClr>
                </a:solidFill>
              </a:rPr>
              <a:t>Article 16 of the Treaty on the Functioning of the European Union (TFEU) in accordance with Article 8 of the EU Charter of Fundamental Rights, protection of personal data</a:t>
            </a:r>
          </a:p>
          <a:p>
            <a:pPr marL="0" indent="0" algn="just">
              <a:buNone/>
            </a:pPr>
            <a:endParaRPr lang="en-US" sz="1800" dirty="0">
              <a:solidFill>
                <a:schemeClr val="accent3">
                  <a:lumMod val="50000"/>
                </a:schemeClr>
              </a:solidFill>
            </a:endParaRPr>
          </a:p>
          <a:p>
            <a:pPr algn="just"/>
            <a:r>
              <a:rPr lang="en-US" sz="1800" dirty="0">
                <a:solidFill>
                  <a:schemeClr val="accent3">
                    <a:lumMod val="50000"/>
                  </a:schemeClr>
                </a:solidFill>
              </a:rPr>
              <a:t>General Data Protection Regulation (GDPR)</a:t>
            </a:r>
          </a:p>
          <a:p>
            <a:pPr marL="0" indent="0" algn="just">
              <a:buNone/>
            </a:pPr>
            <a:endParaRPr lang="en-US" sz="1800" dirty="0">
              <a:solidFill>
                <a:schemeClr val="accent3">
                  <a:lumMod val="50000"/>
                </a:schemeClr>
              </a:solidFill>
            </a:endParaRPr>
          </a:p>
          <a:p>
            <a:pPr algn="just"/>
            <a:r>
              <a:rPr lang="en-US" sz="1800" dirty="0">
                <a:solidFill>
                  <a:schemeClr val="accent3">
                    <a:lumMod val="50000"/>
                  </a:schemeClr>
                </a:solidFill>
              </a:rPr>
              <a:t>Justice and Police Directive (EU) 2016/680</a:t>
            </a:r>
            <a:endParaRPr lang="el-GR" sz="1800" dirty="0">
              <a:solidFill>
                <a:schemeClr val="accent3">
                  <a:lumMod val="50000"/>
                </a:schemeClr>
              </a:solidFill>
            </a:endParaRPr>
          </a:p>
          <a:p>
            <a:pPr algn="just"/>
            <a:endParaRPr lang="en-US" sz="2000" dirty="0">
              <a:solidFill>
                <a:schemeClr val="accent3">
                  <a:lumMod val="50000"/>
                </a:schemeClr>
              </a:solidFill>
            </a:endParaRPr>
          </a:p>
          <a:p>
            <a:pPr algn="just">
              <a:buFont typeface="Wingdings" panose="05000000000000000000" pitchFamily="2" charset="2"/>
              <a:buChar char="Ø"/>
            </a:pPr>
            <a:endParaRPr lang="el-GR" sz="2000" dirty="0"/>
          </a:p>
          <a:p>
            <a:pPr algn="just">
              <a:buFont typeface="Wingdings" panose="05000000000000000000" pitchFamily="2" charset="2"/>
              <a:buChar char="ü"/>
            </a:pPr>
            <a:endParaRPr lang="el-GR" sz="2000" dirty="0">
              <a:solidFill>
                <a:schemeClr val="accent3">
                  <a:lumMod val="50000"/>
                </a:schemeClr>
              </a:solidFill>
            </a:endParaRPr>
          </a:p>
          <a:p>
            <a:pPr algn="just">
              <a:buNone/>
            </a:pPr>
            <a:endParaRPr lang="el-GR" sz="2000" dirty="0">
              <a:solidFill>
                <a:schemeClr val="accent3">
                  <a:lumMod val="50000"/>
                </a:schemeClr>
              </a:solidFill>
            </a:endParaRPr>
          </a:p>
          <a:p>
            <a:pPr marL="0" indent="0" algn="just">
              <a:buNone/>
            </a:pPr>
            <a:endParaRPr lang="el-GR" sz="2400" dirty="0">
              <a:solidFill>
                <a:schemeClr val="accent3">
                  <a:lumMod val="50000"/>
                </a:schemeClr>
              </a:solidFill>
            </a:endParaRPr>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57777"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41151" y="0"/>
            <a:ext cx="8702849" cy="1031904"/>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l-GR" sz="2400" b="1" dirty="0">
              <a:solidFill>
                <a:schemeClr val="accent6">
                  <a:lumMod val="50000"/>
                </a:schemeClr>
              </a:solidFill>
              <a:latin typeface="Lucida Sans Unicode" pitchFamily="34" charset="0"/>
              <a:cs typeface="Lucida Sans Unicode" pitchFamily="34" charset="0"/>
            </a:endParaRPr>
          </a:p>
        </p:txBody>
      </p:sp>
      <p:sp>
        <p:nvSpPr>
          <p:cNvPr id="3073" name="Rectangle 1"/>
          <p:cNvSpPr>
            <a:spLocks noChangeArrowheads="1"/>
          </p:cNvSpPr>
          <p:nvPr/>
        </p:nvSpPr>
        <p:spPr bwMode="auto">
          <a:xfrm>
            <a:off x="1115616" y="301342"/>
            <a:ext cx="712879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1" dirty="0">
                <a:solidFill>
                  <a:schemeClr val="accent6">
                    <a:lumMod val="50000"/>
                  </a:schemeClr>
                </a:solidFill>
                <a:cs typeface="Calibri" panose="020F0502020204030204" pitchFamily="34" charset="0"/>
              </a:rPr>
              <a:t>Legal Framework on the protection of privacy and personal data</a:t>
            </a:r>
            <a:endParaRPr lang="el-GR" sz="2000" b="1" dirty="0">
              <a:solidFill>
                <a:schemeClr val="accent6">
                  <a:lumMod val="50000"/>
                </a:schemeClr>
              </a:solidFill>
              <a:cs typeface="Calibri" panose="020F0502020204030204" pitchFamily="34" charset="0"/>
            </a:endParaRPr>
          </a:p>
        </p:txBody>
      </p:sp>
      <p:sp>
        <p:nvSpPr>
          <p:cNvPr id="8" name="Content Placeholder 2"/>
          <p:cNvSpPr txBox="1">
            <a:spLocks/>
          </p:cNvSpPr>
          <p:nvPr/>
        </p:nvSpPr>
        <p:spPr>
          <a:xfrm>
            <a:off x="645604" y="1484784"/>
            <a:ext cx="8229600" cy="49769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l-GR" sz="2000" b="1" dirty="0">
              <a:solidFill>
                <a:schemeClr val="accent3">
                  <a:lumMod val="50000"/>
                </a:schemeClr>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949280"/>
            <a:ext cx="8229600" cy="812920"/>
          </a:xfrm>
          <a:prstGeom prst="rect">
            <a:avLst/>
          </a:prstGeom>
        </p:spPr>
      </p:pic>
    </p:spTree>
    <p:extLst>
      <p:ext uri="{BB962C8B-B14F-4D97-AF65-F5344CB8AC3E}">
        <p14:creationId xmlns:p14="http://schemas.microsoft.com/office/powerpoint/2010/main" val="26341408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57777"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41151" y="0"/>
            <a:ext cx="8702849" cy="1031904"/>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l-GR" sz="2400" b="1" dirty="0">
              <a:solidFill>
                <a:schemeClr val="accent6">
                  <a:lumMod val="50000"/>
                </a:schemeClr>
              </a:solidFill>
              <a:latin typeface="Lucida Sans Unicode" pitchFamily="34" charset="0"/>
              <a:cs typeface="Lucida Sans Unicode" pitchFamily="34" charset="0"/>
            </a:endParaRPr>
          </a:p>
        </p:txBody>
      </p:sp>
      <p:sp>
        <p:nvSpPr>
          <p:cNvPr id="3073" name="Rectangle 1"/>
          <p:cNvSpPr>
            <a:spLocks noChangeArrowheads="1"/>
          </p:cNvSpPr>
          <p:nvPr/>
        </p:nvSpPr>
        <p:spPr bwMode="auto">
          <a:xfrm>
            <a:off x="1115616" y="-67989"/>
            <a:ext cx="7128792" cy="11387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300" b="1" dirty="0">
                <a:solidFill>
                  <a:schemeClr val="accent6">
                    <a:lumMod val="50000"/>
                  </a:schemeClr>
                </a:solidFill>
                <a:cs typeface="Calibri" panose="020F0502020204030204" pitchFamily="34" charset="0"/>
              </a:rPr>
              <a:t>The principle of proportionality</a:t>
            </a:r>
          </a:p>
          <a:p>
            <a:pPr marL="0" marR="0" lvl="0" indent="0" algn="ctr" defTabSz="914400" rtl="0" eaLnBrk="1" fontAlgn="base" latinLnBrk="0" hangingPunct="1">
              <a:lnSpc>
                <a:spcPct val="100000"/>
              </a:lnSpc>
              <a:spcBef>
                <a:spcPct val="0"/>
              </a:spcBef>
              <a:spcAft>
                <a:spcPct val="0"/>
              </a:spcAft>
              <a:buClrTx/>
              <a:buSzTx/>
              <a:buFontTx/>
              <a:buNone/>
              <a:tabLst/>
            </a:pPr>
            <a:r>
              <a:rPr lang="en-US" sz="2300" b="1" dirty="0">
                <a:solidFill>
                  <a:schemeClr val="accent6">
                    <a:lumMod val="50000"/>
                  </a:schemeClr>
                </a:solidFill>
                <a:cs typeface="Calibri" panose="020F0502020204030204" pitchFamily="34" charset="0"/>
              </a:rPr>
              <a:t> as a tool for balancing fundamental rights –</a:t>
            </a:r>
          </a:p>
          <a:p>
            <a:pPr marL="0" marR="0" lvl="0" indent="0" algn="ctr" defTabSz="914400" rtl="0" eaLnBrk="1" fontAlgn="base" latinLnBrk="0" hangingPunct="1">
              <a:lnSpc>
                <a:spcPct val="100000"/>
              </a:lnSpc>
              <a:spcBef>
                <a:spcPct val="0"/>
              </a:spcBef>
              <a:spcAft>
                <a:spcPct val="0"/>
              </a:spcAft>
              <a:buClrTx/>
              <a:buSzTx/>
              <a:buFontTx/>
              <a:buNone/>
              <a:tabLst/>
            </a:pPr>
            <a:r>
              <a:rPr lang="en-US" sz="2000" b="1" dirty="0">
                <a:solidFill>
                  <a:schemeClr val="accent6">
                    <a:lumMod val="50000"/>
                  </a:schemeClr>
                </a:solidFill>
                <a:cs typeface="Calibri" panose="020F0502020204030204" pitchFamily="34" charset="0"/>
              </a:rPr>
              <a:t>Article 52 (1) of the EU Charter, Article 8 (2) ECHR</a:t>
            </a:r>
            <a:endParaRPr lang="el-GR" sz="2000" b="1" dirty="0">
              <a:solidFill>
                <a:schemeClr val="accent6">
                  <a:lumMod val="50000"/>
                </a:schemeClr>
              </a:solidFill>
              <a:cs typeface="Calibri" panose="020F0502020204030204" pitchFamily="34" charset="0"/>
            </a:endParaRPr>
          </a:p>
        </p:txBody>
      </p:sp>
      <p:sp>
        <p:nvSpPr>
          <p:cNvPr id="8" name="Content Placeholder 2"/>
          <p:cNvSpPr txBox="1">
            <a:spLocks/>
          </p:cNvSpPr>
          <p:nvPr/>
        </p:nvSpPr>
        <p:spPr>
          <a:xfrm>
            <a:off x="645604" y="1484784"/>
            <a:ext cx="8229600" cy="49769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l-GR" sz="2000" b="1" dirty="0">
              <a:solidFill>
                <a:schemeClr val="accent3">
                  <a:lumMod val="50000"/>
                </a:schemeClr>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5960142"/>
            <a:ext cx="8119628" cy="802057"/>
          </a:xfrm>
          <a:prstGeom prst="rect">
            <a:avLst/>
          </a:prstGeom>
        </p:spPr>
      </p:pic>
      <p:sp>
        <p:nvSpPr>
          <p:cNvPr id="10" name="Content Placeholder 2"/>
          <p:cNvSpPr>
            <a:spLocks noGrp="1"/>
          </p:cNvSpPr>
          <p:nvPr>
            <p:ph idx="1"/>
          </p:nvPr>
        </p:nvSpPr>
        <p:spPr>
          <a:xfrm>
            <a:off x="2987824" y="2636912"/>
            <a:ext cx="5734980" cy="3672408"/>
          </a:xfrm>
        </p:spPr>
        <p:txBody>
          <a:bodyPr>
            <a:normAutofit/>
          </a:bodyPr>
          <a:lstStyle/>
          <a:p>
            <a:pPr marL="0" indent="0" algn="just">
              <a:buNone/>
            </a:pPr>
            <a:endParaRPr lang="en-US" sz="2400" dirty="0">
              <a:solidFill>
                <a:schemeClr val="accent3">
                  <a:lumMod val="50000"/>
                </a:schemeClr>
              </a:solidFill>
            </a:endParaRPr>
          </a:p>
          <a:p>
            <a:pPr marL="0" indent="0" algn="just">
              <a:buNone/>
            </a:pPr>
            <a:endParaRPr lang="el-GR" sz="2400" dirty="0">
              <a:solidFill>
                <a:schemeClr val="accent3">
                  <a:lumMod val="50000"/>
                </a:schemeClr>
              </a:solidFill>
            </a:endParaRPr>
          </a:p>
          <a:p>
            <a:pPr marL="0" indent="0" algn="just">
              <a:buNone/>
            </a:pPr>
            <a:endParaRPr lang="el-GR" sz="2200" dirty="0">
              <a:solidFill>
                <a:schemeClr val="accent3">
                  <a:lumMod val="50000"/>
                </a:schemeClr>
              </a:solidFill>
            </a:endParaRPr>
          </a:p>
          <a:p>
            <a:pPr marL="0" indent="0" algn="just">
              <a:buNone/>
            </a:pPr>
            <a:r>
              <a:rPr lang="en-US" sz="2200" dirty="0">
                <a:solidFill>
                  <a:schemeClr val="accent3">
                    <a:lumMod val="50000"/>
                  </a:schemeClr>
                </a:solidFill>
              </a:rPr>
              <a:t>“Limitations on the exercise of the rights and freedoms must be necessary and appropriate”</a:t>
            </a:r>
          </a:p>
          <a:p>
            <a:pPr marL="0" indent="0" algn="just">
              <a:buNone/>
            </a:pPr>
            <a:endParaRPr lang="en-US" sz="2000" dirty="0">
              <a:solidFill>
                <a:schemeClr val="accent3">
                  <a:lumMod val="50000"/>
                </a:schemeClr>
              </a:solidFill>
            </a:endParaRPr>
          </a:p>
          <a:p>
            <a:pPr algn="just">
              <a:buFont typeface="Wingdings" panose="05000000000000000000" pitchFamily="2" charset="2"/>
              <a:buChar char="Ø"/>
            </a:pPr>
            <a:endParaRPr lang="el-GR" sz="2000" dirty="0"/>
          </a:p>
          <a:p>
            <a:pPr algn="just">
              <a:buFont typeface="Wingdings" panose="05000000000000000000" pitchFamily="2" charset="2"/>
              <a:buChar char="ü"/>
            </a:pPr>
            <a:endParaRPr lang="el-GR" sz="2000" dirty="0">
              <a:solidFill>
                <a:schemeClr val="accent3">
                  <a:lumMod val="50000"/>
                </a:schemeClr>
              </a:solidFill>
            </a:endParaRPr>
          </a:p>
          <a:p>
            <a:pPr algn="just">
              <a:buNone/>
            </a:pPr>
            <a:endParaRPr lang="el-GR" sz="2000" dirty="0">
              <a:solidFill>
                <a:schemeClr val="accent3">
                  <a:lumMod val="50000"/>
                </a:schemeClr>
              </a:solidFill>
            </a:endParaRPr>
          </a:p>
          <a:p>
            <a:pPr marL="0" indent="0" algn="just">
              <a:buNone/>
            </a:pPr>
            <a:endParaRPr lang="el-GR" sz="2400" dirty="0">
              <a:solidFill>
                <a:schemeClr val="accent3">
                  <a:lumMod val="50000"/>
                </a:schemeClr>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952" y="1529048"/>
            <a:ext cx="2533650" cy="1800225"/>
          </a:xfrm>
          <a:prstGeom prst="rect">
            <a:avLst/>
          </a:prstGeom>
        </p:spPr>
      </p:pic>
    </p:spTree>
    <p:extLst>
      <p:ext uri="{BB962C8B-B14F-4D97-AF65-F5344CB8AC3E}">
        <p14:creationId xmlns:p14="http://schemas.microsoft.com/office/powerpoint/2010/main" val="38774012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57777"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41151" y="0"/>
            <a:ext cx="8702849" cy="1031904"/>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l-GR" sz="2400" b="1" dirty="0">
              <a:solidFill>
                <a:schemeClr val="accent6">
                  <a:lumMod val="50000"/>
                </a:schemeClr>
              </a:solidFill>
              <a:latin typeface="Lucida Sans Unicode" pitchFamily="34" charset="0"/>
              <a:cs typeface="Lucida Sans Unicode" pitchFamily="34" charset="0"/>
            </a:endParaRPr>
          </a:p>
        </p:txBody>
      </p:sp>
      <p:sp>
        <p:nvSpPr>
          <p:cNvPr id="3073" name="Rectangle 1"/>
          <p:cNvSpPr>
            <a:spLocks noChangeArrowheads="1"/>
          </p:cNvSpPr>
          <p:nvPr/>
        </p:nvSpPr>
        <p:spPr bwMode="auto">
          <a:xfrm>
            <a:off x="1115616" y="85899"/>
            <a:ext cx="712879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6">
                    <a:lumMod val="50000"/>
                  </a:schemeClr>
                </a:solidFill>
                <a:cs typeface="Calibri" panose="020F0502020204030204" pitchFamily="34" charset="0"/>
              </a:rPr>
              <a:t>Case law on the reliability of Satellite Imagery-</a:t>
            </a:r>
          </a:p>
          <a:p>
            <a:pPr marL="0" marR="0" lvl="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6">
                    <a:lumMod val="50000"/>
                  </a:schemeClr>
                </a:solidFill>
                <a:cs typeface="Calibri" panose="020F0502020204030204" pitchFamily="34" charset="0"/>
              </a:rPr>
              <a:t>CJEU case law</a:t>
            </a:r>
            <a:endParaRPr lang="el-GR" sz="2400" b="1" dirty="0">
              <a:solidFill>
                <a:schemeClr val="accent6">
                  <a:lumMod val="50000"/>
                </a:schemeClr>
              </a:solidFill>
              <a:cs typeface="Calibri" panose="020F0502020204030204" pitchFamily="34" charset="0"/>
            </a:endParaRPr>
          </a:p>
        </p:txBody>
      </p:sp>
      <p:sp>
        <p:nvSpPr>
          <p:cNvPr id="8" name="Content Placeholder 2"/>
          <p:cNvSpPr txBox="1">
            <a:spLocks/>
          </p:cNvSpPr>
          <p:nvPr/>
        </p:nvSpPr>
        <p:spPr>
          <a:xfrm>
            <a:off x="645604" y="1484784"/>
            <a:ext cx="8229600" cy="49769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l-GR" sz="2000" b="1" dirty="0">
              <a:solidFill>
                <a:schemeClr val="accent3">
                  <a:lumMod val="50000"/>
                </a:schemeClr>
              </a:solidFill>
            </a:endParaRPr>
          </a:p>
        </p:txBody>
      </p:sp>
      <p:sp>
        <p:nvSpPr>
          <p:cNvPr id="7" name="Rectangle 6"/>
          <p:cNvSpPr/>
          <p:nvPr/>
        </p:nvSpPr>
        <p:spPr>
          <a:xfrm>
            <a:off x="1115616" y="3091537"/>
            <a:ext cx="7128792" cy="3023392"/>
          </a:xfrm>
          <a:prstGeom prst="rect">
            <a:avLst/>
          </a:prstGeom>
        </p:spPr>
        <p:txBody>
          <a:bodyPr wrap="square">
            <a:spAutoFit/>
          </a:bodyPr>
          <a:lstStyle/>
          <a:p>
            <a:pPr marL="285750" indent="-285750" algn="just">
              <a:lnSpc>
                <a:spcPct val="107000"/>
              </a:lnSpc>
              <a:spcAft>
                <a:spcPts val="0"/>
              </a:spcAft>
              <a:buFont typeface="Wingdings" panose="05000000000000000000" pitchFamily="2" charset="2"/>
              <a:buChar char="Ø"/>
            </a:pPr>
            <a:r>
              <a:rPr lang="en-US" sz="1600" b="1" dirty="0">
                <a:solidFill>
                  <a:schemeClr val="accent3">
                    <a:lumMod val="50000"/>
                  </a:schemeClr>
                </a:solidFill>
                <a:latin typeface="Calibri" panose="020F0502020204030204" pitchFamily="34" charset="0"/>
                <a:ea typeface="Times New Roman" panose="02020603050405020304" pitchFamily="18" charset="0"/>
                <a:cs typeface="Calibri" panose="020F0502020204030204" pitchFamily="34" charset="0"/>
              </a:rPr>
              <a:t>C-390/07</a:t>
            </a:r>
            <a:r>
              <a:rPr lang="en-US" sz="1600" dirty="0"/>
              <a:t> </a:t>
            </a:r>
            <a:r>
              <a:rPr lang="en-US" sz="1600" i="1" dirty="0">
                <a:solidFill>
                  <a:schemeClr val="accent3">
                    <a:lumMod val="50000"/>
                  </a:schemeClr>
                </a:solidFill>
              </a:rPr>
              <a:t>European Commission v United Kingdom of Great Britain and Northern Ireland</a:t>
            </a:r>
            <a:r>
              <a:rPr lang="en-US" sz="1600" b="1" dirty="0">
                <a:solidFill>
                  <a:schemeClr val="accent3">
                    <a:lumMod val="50000"/>
                  </a:schemeClr>
                </a:solidFill>
                <a:latin typeface="Calibri" panose="020F0502020204030204" pitchFamily="34" charset="0"/>
                <a:ea typeface="Times New Roman" panose="02020603050405020304" pitchFamily="18" charset="0"/>
                <a:cs typeface="Calibri" panose="020F0502020204030204" pitchFamily="34" charset="0"/>
              </a:rPr>
              <a:t>: </a:t>
            </a:r>
            <a:r>
              <a:rPr lang="en-US" sz="1600" dirty="0">
                <a:solidFill>
                  <a:schemeClr val="accent3">
                    <a:lumMod val="50000"/>
                  </a:schemeClr>
                </a:solidFill>
              </a:rPr>
              <a:t>capture of images by remote sensing </a:t>
            </a:r>
            <a:r>
              <a:rPr lang="en-US" sz="1600" b="1" dirty="0">
                <a:solidFill>
                  <a:schemeClr val="accent3">
                    <a:lumMod val="50000"/>
                  </a:schemeClr>
                </a:solidFill>
              </a:rPr>
              <a:t>cannot, as such, be regarded as unreliable</a:t>
            </a:r>
            <a:r>
              <a:rPr lang="en-US" sz="1600" dirty="0">
                <a:solidFill>
                  <a:schemeClr val="accent3">
                    <a:lumMod val="50000"/>
                  </a:schemeClr>
                </a:solidFill>
              </a:rPr>
              <a:t>, constitute a means capable of revealing the existence of accelerated growth of algae and higher forms of plant life. </a:t>
            </a:r>
            <a:endParaRPr lang="en-US" sz="16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85750" algn="just">
              <a:lnSpc>
                <a:spcPct val="107000"/>
              </a:lnSpc>
              <a:spcAft>
                <a:spcPts val="0"/>
              </a:spcAft>
              <a:buFont typeface="Wingdings" panose="05000000000000000000" pitchFamily="2" charset="2"/>
              <a:buChar char="Ø"/>
            </a:pPr>
            <a:endParaRPr lang="el-GR" sz="16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285750" lvl="0" indent="-285750" algn="just">
              <a:lnSpc>
                <a:spcPct val="107000"/>
              </a:lnSpc>
              <a:buFont typeface="Wingdings" panose="05000000000000000000" pitchFamily="2" charset="2"/>
              <a:buChar char="Ø"/>
            </a:pPr>
            <a:r>
              <a:rPr lang="de-DE" sz="1600" b="1" dirty="0">
                <a:solidFill>
                  <a:schemeClr val="accent3">
                    <a:lumMod val="50000"/>
                  </a:schemeClr>
                </a:solidFill>
              </a:rPr>
              <a:t>C-485/12</a:t>
            </a:r>
            <a:r>
              <a:rPr lang="nl-NL" sz="1600" dirty="0"/>
              <a:t> </a:t>
            </a:r>
            <a:r>
              <a:rPr lang="nl-NL" sz="1600" i="1" dirty="0">
                <a:solidFill>
                  <a:schemeClr val="accent3">
                    <a:lumMod val="50000"/>
                  </a:schemeClr>
                </a:solidFill>
              </a:rPr>
              <a:t>Maatschap T. van Oosterom en A. van Oosterom-Boelhouwer</a:t>
            </a:r>
            <a:r>
              <a:rPr lang="de-DE" sz="1600" dirty="0">
                <a:solidFill>
                  <a:schemeClr val="accent3">
                    <a:lumMod val="50000"/>
                  </a:schemeClr>
                </a:solidFill>
              </a:rPr>
              <a:t>:</a:t>
            </a:r>
            <a:r>
              <a:rPr lang="en-US" sz="1600" dirty="0">
                <a:solidFill>
                  <a:schemeClr val="accent3">
                    <a:lumMod val="50000"/>
                  </a:schemeClr>
                </a:solidFill>
              </a:rPr>
              <a:t> photo interpretation of satellite images or aerial photographs may also be used in the course of administrative checks in order to determine the area eligible for aid</a:t>
            </a:r>
            <a:r>
              <a:rPr lang="el-GR" sz="1600" dirty="0">
                <a:solidFill>
                  <a:schemeClr val="accent3">
                    <a:lumMod val="50000"/>
                  </a:schemeClr>
                </a:solidFill>
              </a:rPr>
              <a:t>. </a:t>
            </a:r>
            <a:r>
              <a:rPr lang="en-US" sz="1600" dirty="0">
                <a:solidFill>
                  <a:schemeClr val="accent3">
                    <a:lumMod val="50000"/>
                  </a:schemeClr>
                </a:solidFill>
              </a:rPr>
              <a:t>The </a:t>
            </a:r>
            <a:r>
              <a:rPr lang="en-US" sz="1600" b="1" dirty="0">
                <a:solidFill>
                  <a:schemeClr val="accent3">
                    <a:lumMod val="50000"/>
                  </a:schemeClr>
                </a:solidFill>
              </a:rPr>
              <a:t>authority cannot be required to carry out a physical measurement of the parcels in question where it has no doubts as to the measurement data inferred from the aerial photographs available.</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5960142"/>
            <a:ext cx="8119628" cy="802057"/>
          </a:xfrm>
          <a:prstGeom prst="rect">
            <a:avLst/>
          </a:prstGeom>
        </p:spPr>
      </p:pic>
      <p:sp>
        <p:nvSpPr>
          <p:cNvPr id="3" name="AutoShape 2" descr="Workshop with Supreme Court judges for better application of the case-law  of the European Court of Human Rights by national courts in Georgia -  Newsroom Supporting the criminal justice reforms - tackling"/>
          <p:cNvSpPr>
            <a:spLocks noChangeAspect="1" noChangeArrowheads="1"/>
          </p:cNvSpPr>
          <p:nvPr/>
        </p:nvSpPr>
        <p:spPr bwMode="auto">
          <a:xfrm>
            <a:off x="155575" y="-769938"/>
            <a:ext cx="2857500" cy="16097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200" y="1415088"/>
            <a:ext cx="2396952" cy="1347253"/>
          </a:xfrm>
          <a:prstGeom prst="rect">
            <a:avLst/>
          </a:prstGeom>
        </p:spPr>
      </p:pic>
    </p:spTree>
    <p:extLst>
      <p:ext uri="{BB962C8B-B14F-4D97-AF65-F5344CB8AC3E}">
        <p14:creationId xmlns:p14="http://schemas.microsoft.com/office/powerpoint/2010/main" val="42570536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57777"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41151" y="0"/>
            <a:ext cx="8702849" cy="1031904"/>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l-GR" sz="2400" b="1" dirty="0">
              <a:solidFill>
                <a:schemeClr val="accent6">
                  <a:lumMod val="50000"/>
                </a:schemeClr>
              </a:solidFill>
              <a:latin typeface="Lucida Sans Unicode" pitchFamily="34" charset="0"/>
              <a:cs typeface="Lucida Sans Unicode" pitchFamily="34" charset="0"/>
            </a:endParaRPr>
          </a:p>
        </p:txBody>
      </p:sp>
      <p:sp>
        <p:nvSpPr>
          <p:cNvPr id="3073" name="Rectangle 1"/>
          <p:cNvSpPr>
            <a:spLocks noChangeArrowheads="1"/>
          </p:cNvSpPr>
          <p:nvPr/>
        </p:nvSpPr>
        <p:spPr bwMode="auto">
          <a:xfrm>
            <a:off x="1115616" y="85899"/>
            <a:ext cx="712879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6">
                    <a:lumMod val="50000"/>
                  </a:schemeClr>
                </a:solidFill>
                <a:cs typeface="Calibri" panose="020F0502020204030204" pitchFamily="34" charset="0"/>
              </a:rPr>
              <a:t>Case law on lawful limitations of privacy and personal data protection- </a:t>
            </a:r>
            <a:r>
              <a:rPr lang="en-US" sz="2400" b="1" dirty="0" err="1">
                <a:solidFill>
                  <a:schemeClr val="accent6">
                    <a:lumMod val="50000"/>
                  </a:schemeClr>
                </a:solidFill>
                <a:cs typeface="Calibri" panose="020F0502020204030204" pitchFamily="34" charset="0"/>
              </a:rPr>
              <a:t>ECtHR</a:t>
            </a:r>
            <a:r>
              <a:rPr lang="en-US" sz="2400" b="1" dirty="0">
                <a:solidFill>
                  <a:schemeClr val="accent6">
                    <a:lumMod val="50000"/>
                  </a:schemeClr>
                </a:solidFill>
                <a:cs typeface="Calibri" panose="020F0502020204030204" pitchFamily="34" charset="0"/>
              </a:rPr>
              <a:t> and CJEU case law</a:t>
            </a:r>
            <a:endParaRPr lang="el-GR" sz="2400" b="1" dirty="0">
              <a:solidFill>
                <a:schemeClr val="accent6">
                  <a:lumMod val="50000"/>
                </a:schemeClr>
              </a:solidFill>
              <a:cs typeface="Calibri" panose="020F0502020204030204" pitchFamily="34" charset="0"/>
            </a:endParaRPr>
          </a:p>
        </p:txBody>
      </p:sp>
      <p:sp>
        <p:nvSpPr>
          <p:cNvPr id="8" name="Content Placeholder 2"/>
          <p:cNvSpPr txBox="1">
            <a:spLocks/>
          </p:cNvSpPr>
          <p:nvPr/>
        </p:nvSpPr>
        <p:spPr>
          <a:xfrm>
            <a:off x="645604" y="1484784"/>
            <a:ext cx="8229600" cy="49769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l-GR" sz="2000" b="1" dirty="0">
              <a:solidFill>
                <a:schemeClr val="accent3">
                  <a:lumMod val="50000"/>
                </a:schemeClr>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877272"/>
            <a:ext cx="8229600" cy="812920"/>
          </a:xfrm>
          <a:prstGeom prst="rect">
            <a:avLst/>
          </a:prstGeom>
        </p:spPr>
      </p:pic>
      <p:sp>
        <p:nvSpPr>
          <p:cNvPr id="11" name="Rectangle 10"/>
          <p:cNvSpPr/>
          <p:nvPr/>
        </p:nvSpPr>
        <p:spPr>
          <a:xfrm>
            <a:off x="559483" y="1484784"/>
            <a:ext cx="8477013" cy="4801251"/>
          </a:xfrm>
          <a:prstGeom prst="rect">
            <a:avLst/>
          </a:prstGeom>
        </p:spPr>
        <p:txBody>
          <a:bodyPr wrap="square">
            <a:spAutoFit/>
          </a:bodyPr>
          <a:lstStyle/>
          <a:p>
            <a:pPr marL="285750" indent="-285750" algn="just">
              <a:lnSpc>
                <a:spcPct val="107000"/>
              </a:lnSpc>
              <a:spcAft>
                <a:spcPts val="0"/>
              </a:spcAft>
              <a:buFont typeface="Wingdings" panose="05000000000000000000" pitchFamily="2" charset="2"/>
              <a:buChar char="Ø"/>
            </a:pPr>
            <a:r>
              <a:rPr lang="en-US"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No ad hoc case law regarding Remote Sensing Technologies (no case law concerning the balance between the right for a high level of Environmental Protection and the rights for privacy and personal data)</a:t>
            </a:r>
          </a:p>
          <a:p>
            <a:pPr marL="285750" indent="-285750" algn="just">
              <a:lnSpc>
                <a:spcPct val="107000"/>
              </a:lnSpc>
              <a:spcAft>
                <a:spcPts val="0"/>
              </a:spcAft>
              <a:buFont typeface="Wingdings" panose="05000000000000000000" pitchFamily="2" charset="2"/>
              <a:buChar char="Ø"/>
            </a:pPr>
            <a:endParaRPr lang="en-US"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85750" algn="just">
              <a:lnSpc>
                <a:spcPct val="107000"/>
              </a:lnSpc>
              <a:spcAft>
                <a:spcPts val="0"/>
              </a:spcAft>
              <a:buFont typeface="Wingdings" panose="05000000000000000000" pitchFamily="2" charset="2"/>
              <a:buChar char="Ø"/>
            </a:pPr>
            <a:r>
              <a:rPr lang="en-US"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Use of rich </a:t>
            </a:r>
            <a:r>
              <a:rPr lang="en-US"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ECtHR</a:t>
            </a:r>
            <a:r>
              <a:rPr lang="en-US"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and CJEU case law by analogy, which approves limitations of privacy and personal data as long as </a:t>
            </a:r>
            <a:r>
              <a:rPr lang="en-US" b="1" u="sng"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they are proportionate to the legitimate aims pursued and they are imposed with sufficient safeguards against abuse</a:t>
            </a:r>
          </a:p>
          <a:p>
            <a:pPr marL="285750" indent="-285750" algn="just">
              <a:lnSpc>
                <a:spcPct val="107000"/>
              </a:lnSpc>
              <a:spcAft>
                <a:spcPts val="0"/>
              </a:spcAft>
              <a:buFont typeface="Wingdings" panose="05000000000000000000" pitchFamily="2" charset="2"/>
              <a:buChar char="Ø"/>
            </a:pPr>
            <a:endParaRPr lang="en-US" b="1" u="sng"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85750" algn="just">
              <a:lnSpc>
                <a:spcPct val="107000"/>
              </a:lnSpc>
              <a:spcAft>
                <a:spcPts val="0"/>
              </a:spcAft>
              <a:buFont typeface="Wingdings" panose="05000000000000000000" pitchFamily="2" charset="2"/>
              <a:buChar char="§"/>
            </a:pP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Leander v. Sweden </a:t>
            </a:r>
            <a:r>
              <a:rPr lang="en-US"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No 9248/81, </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 and </a:t>
            </a:r>
            <a:r>
              <a:rPr lang="en-US" i="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Marper</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v. the UK (GC) </a:t>
            </a:r>
            <a:r>
              <a:rPr lang="en-US"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No 30562/04 &amp; 30566/04, </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Roman </a:t>
            </a:r>
            <a:r>
              <a:rPr lang="en-US" i="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Zakharov</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v. Russia (GC) </a:t>
            </a:r>
            <a:r>
              <a:rPr lang="en-US"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No 47143/06, </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Szabo and </a:t>
            </a:r>
            <a:r>
              <a:rPr lang="en-US" i="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Vissy</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v. Hungary </a:t>
            </a:r>
            <a:r>
              <a:rPr lang="en-US"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No. 37138/14, P.N v. Germany No 74440/17</a:t>
            </a:r>
          </a:p>
          <a:p>
            <a:pPr marL="285750" indent="-285750" algn="just">
              <a:lnSpc>
                <a:spcPct val="107000"/>
              </a:lnSpc>
              <a:spcAft>
                <a:spcPts val="0"/>
              </a:spcAft>
              <a:buFont typeface="Wingdings" panose="05000000000000000000" pitchFamily="2" charset="2"/>
              <a:buChar char="§"/>
            </a:pPr>
            <a:r>
              <a:rPr lang="en-US"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C-293/12 and C-594/12 </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Digital Rights Ireland</a:t>
            </a:r>
            <a:r>
              <a:rPr lang="en-US"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C-203/15 and C-698/15 </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Tele 2</a:t>
            </a:r>
            <a:r>
              <a:rPr lang="en-US"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C-207/16 </a:t>
            </a:r>
            <a:r>
              <a:rPr lang="en-US" i="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Ministerio</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Fiscal</a:t>
            </a:r>
            <a:r>
              <a:rPr lang="en-US"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C-623/17 </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Privacy International</a:t>
            </a:r>
            <a:r>
              <a:rPr lang="en-US"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C-746/18 </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H.K v. </a:t>
            </a:r>
            <a:r>
              <a:rPr lang="en-US" i="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Prokuratuur</a:t>
            </a:r>
            <a:r>
              <a:rPr lang="en-US"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C-73/16 </a:t>
            </a:r>
            <a:r>
              <a:rPr lang="en-US"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Peter Puskar </a:t>
            </a:r>
          </a:p>
          <a:p>
            <a:pPr marL="285750" indent="-285750" algn="just">
              <a:lnSpc>
                <a:spcPct val="107000"/>
              </a:lnSpc>
              <a:spcAft>
                <a:spcPts val="0"/>
              </a:spcAft>
              <a:buFont typeface="Wingdings" panose="05000000000000000000" pitchFamily="2" charset="2"/>
              <a:buChar char="§"/>
            </a:pPr>
            <a:endParaRPr lang="en-US"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85750" algn="just">
              <a:lnSpc>
                <a:spcPct val="107000"/>
              </a:lnSpc>
              <a:spcAft>
                <a:spcPts val="0"/>
              </a:spcAft>
              <a:buFont typeface="Wingdings" panose="05000000000000000000" pitchFamily="2" charset="2"/>
              <a:buChar char="Ø"/>
            </a:pP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2041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57777"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41151" y="0"/>
            <a:ext cx="8702849" cy="1031904"/>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l-GR" sz="2400" b="1" dirty="0">
              <a:solidFill>
                <a:schemeClr val="accent6">
                  <a:lumMod val="50000"/>
                </a:schemeClr>
              </a:solidFill>
              <a:latin typeface="Lucida Sans Unicode" pitchFamily="34" charset="0"/>
              <a:cs typeface="Lucida Sans Unicode" pitchFamily="34" charset="0"/>
            </a:endParaRPr>
          </a:p>
        </p:txBody>
      </p:sp>
      <p:sp>
        <p:nvSpPr>
          <p:cNvPr id="3073" name="Rectangle 1"/>
          <p:cNvSpPr>
            <a:spLocks noChangeArrowheads="1"/>
          </p:cNvSpPr>
          <p:nvPr/>
        </p:nvSpPr>
        <p:spPr bwMode="auto">
          <a:xfrm>
            <a:off x="1115616" y="85899"/>
            <a:ext cx="712879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b="1" dirty="0">
                <a:solidFill>
                  <a:schemeClr val="accent6">
                    <a:lumMod val="50000"/>
                  </a:schemeClr>
                </a:solidFill>
                <a:cs typeface="Calibri" panose="020F0502020204030204" pitchFamily="34" charset="0"/>
              </a:rPr>
              <a:t>Nations still have their own role in legislation and regulation</a:t>
            </a:r>
            <a:r>
              <a:rPr lang="el-GR" sz="2400" b="1" dirty="0">
                <a:solidFill>
                  <a:schemeClr val="accent6">
                    <a:lumMod val="50000"/>
                  </a:schemeClr>
                </a:solidFill>
                <a:cs typeface="Calibri" panose="020F0502020204030204" pitchFamily="34" charset="0"/>
              </a:rPr>
              <a:t>- </a:t>
            </a:r>
            <a:r>
              <a:rPr lang="en-US" sz="2400" b="1" dirty="0">
                <a:solidFill>
                  <a:schemeClr val="accent6">
                    <a:lumMod val="50000"/>
                  </a:schemeClr>
                </a:solidFill>
                <a:cs typeface="Calibri" panose="020F0502020204030204" pitchFamily="34" charset="0"/>
              </a:rPr>
              <a:t>The Greek case</a:t>
            </a:r>
            <a:endParaRPr lang="el-GR" sz="2400" b="1" dirty="0">
              <a:solidFill>
                <a:schemeClr val="accent6">
                  <a:lumMod val="50000"/>
                </a:schemeClr>
              </a:solidFill>
              <a:cs typeface="Calibri" panose="020F0502020204030204" pitchFamily="34" charset="0"/>
            </a:endParaRPr>
          </a:p>
        </p:txBody>
      </p:sp>
      <p:sp>
        <p:nvSpPr>
          <p:cNvPr id="8" name="Content Placeholder 2"/>
          <p:cNvSpPr txBox="1">
            <a:spLocks/>
          </p:cNvSpPr>
          <p:nvPr/>
        </p:nvSpPr>
        <p:spPr>
          <a:xfrm>
            <a:off x="645604" y="1484784"/>
            <a:ext cx="8229600" cy="49769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endParaRPr lang="el-GR" sz="2000" b="1" dirty="0">
              <a:solidFill>
                <a:schemeClr val="accent3">
                  <a:lumMod val="50000"/>
                </a:schemeClr>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877272"/>
            <a:ext cx="8229600" cy="812920"/>
          </a:xfrm>
          <a:prstGeom prst="rect">
            <a:avLst/>
          </a:prstGeom>
        </p:spPr>
      </p:pic>
      <p:sp>
        <p:nvSpPr>
          <p:cNvPr id="10" name="Rectangle 9"/>
          <p:cNvSpPr/>
          <p:nvPr/>
        </p:nvSpPr>
        <p:spPr>
          <a:xfrm>
            <a:off x="645602" y="2852936"/>
            <a:ext cx="8172206" cy="2862322"/>
          </a:xfrm>
          <a:prstGeom prst="rect">
            <a:avLst/>
          </a:prstGeom>
        </p:spPr>
        <p:txBody>
          <a:bodyPr wrap="square">
            <a:spAutoFit/>
          </a:bodyPr>
          <a:lstStyle/>
          <a:p>
            <a:pPr marL="342900" indent="-342900" algn="just">
              <a:buFont typeface="Wingdings" panose="05000000000000000000" pitchFamily="2" charset="2"/>
              <a:buChar char="ü"/>
            </a:pPr>
            <a:r>
              <a:rPr lang="en-US" sz="2000" b="1" dirty="0">
                <a:solidFill>
                  <a:schemeClr val="accent3">
                    <a:lumMod val="50000"/>
                  </a:schemeClr>
                </a:solidFill>
                <a:sym typeface="Wingdings" panose="05000000000000000000" pitchFamily="2" charset="2"/>
              </a:rPr>
              <a:t>Recent introduction of a specific regulatory framework for the use of Monitoring</a:t>
            </a:r>
            <a:r>
              <a:rPr lang="en-US" sz="2000" dirty="0">
                <a:solidFill>
                  <a:schemeClr val="accent3">
                    <a:lumMod val="50000"/>
                  </a:schemeClr>
                </a:solidFill>
                <a:sym typeface="Wingdings" panose="05000000000000000000" pitchFamily="2" charset="2"/>
              </a:rPr>
              <a:t> </a:t>
            </a:r>
            <a:r>
              <a:rPr lang="en-US" sz="2000" b="1" dirty="0">
                <a:solidFill>
                  <a:schemeClr val="accent3">
                    <a:lumMod val="50000"/>
                  </a:schemeClr>
                </a:solidFill>
                <a:sym typeface="Wingdings" panose="05000000000000000000" pitchFamily="2" charset="2"/>
              </a:rPr>
              <a:t>Technologies in public places (Presidential Decree 75/2020)</a:t>
            </a:r>
          </a:p>
          <a:p>
            <a:pPr marL="342900" indent="-342900" algn="just">
              <a:buFont typeface="Wingdings" panose="05000000000000000000" pitchFamily="2" charset="2"/>
              <a:buChar char="ü"/>
            </a:pPr>
            <a:endParaRPr lang="en-US" sz="2000" b="1" dirty="0">
              <a:solidFill>
                <a:schemeClr val="accent3">
                  <a:lumMod val="50000"/>
                </a:schemeClr>
              </a:solidFill>
              <a:sym typeface="Wingdings" panose="05000000000000000000" pitchFamily="2" charset="2"/>
            </a:endParaRPr>
          </a:p>
          <a:p>
            <a:pPr marL="342900" indent="-342900" algn="just">
              <a:buFont typeface="Wingdings" panose="05000000000000000000" pitchFamily="2" charset="2"/>
              <a:buChar char="ü"/>
            </a:pPr>
            <a:r>
              <a:rPr lang="en-US" sz="2000" b="1" dirty="0">
                <a:solidFill>
                  <a:schemeClr val="accent3">
                    <a:lumMod val="50000"/>
                  </a:schemeClr>
                </a:solidFill>
                <a:sym typeface="Wingdings" panose="05000000000000000000" pitchFamily="2" charset="2"/>
              </a:rPr>
              <a:t>Legal framework set by the Presidential Decree may be limited to crime prevention and repression, however its provisions</a:t>
            </a:r>
            <a:r>
              <a:rPr lang="el-GR" sz="2000" b="1" dirty="0">
                <a:solidFill>
                  <a:schemeClr val="accent3">
                    <a:lumMod val="50000"/>
                  </a:schemeClr>
                </a:solidFill>
                <a:sym typeface="Wingdings" panose="05000000000000000000" pitchFamily="2" charset="2"/>
              </a:rPr>
              <a:t> </a:t>
            </a:r>
            <a:r>
              <a:rPr lang="de-DE" sz="2000" b="1" dirty="0">
                <a:solidFill>
                  <a:schemeClr val="accent3">
                    <a:lumMod val="50000"/>
                  </a:schemeClr>
                </a:solidFill>
                <a:sym typeface="Wingdings" panose="05000000000000000000" pitchFamily="2" charset="2"/>
              </a:rPr>
              <a:t>follow</a:t>
            </a:r>
            <a:r>
              <a:rPr lang="en-US" sz="2000" b="1" dirty="0">
                <a:solidFill>
                  <a:schemeClr val="accent3">
                    <a:lumMod val="50000"/>
                  </a:schemeClr>
                </a:solidFill>
                <a:sym typeface="Wingdings" panose="05000000000000000000" pitchFamily="2" charset="2"/>
              </a:rPr>
              <a:t> all current European trends on personal data protection</a:t>
            </a:r>
          </a:p>
          <a:p>
            <a:pPr marL="342900" indent="-342900" algn="just">
              <a:buFont typeface="Wingdings" panose="05000000000000000000" pitchFamily="2" charset="2"/>
              <a:buChar char="ü"/>
            </a:pPr>
            <a:endParaRPr lang="en-US" sz="2000" b="1" dirty="0">
              <a:solidFill>
                <a:schemeClr val="accent3">
                  <a:lumMod val="50000"/>
                </a:schemeClr>
              </a:solidFill>
              <a:sym typeface="Wingdings" panose="05000000000000000000" pitchFamily="2" charset="2"/>
            </a:endParaRPr>
          </a:p>
          <a:p>
            <a:pPr marL="342900" indent="-342900" algn="just">
              <a:buFont typeface="Wingdings" panose="05000000000000000000" pitchFamily="2" charset="2"/>
              <a:buChar char="ü"/>
            </a:pPr>
            <a:r>
              <a:rPr lang="en-US" sz="2000" b="1" dirty="0">
                <a:solidFill>
                  <a:schemeClr val="accent3">
                    <a:lumMod val="50000"/>
                  </a:schemeClr>
                </a:solidFill>
                <a:sym typeface="Wingdings" panose="05000000000000000000" pitchFamily="2" charset="2"/>
              </a:rPr>
              <a:t>Forms the necessary legal </a:t>
            </a:r>
            <a:r>
              <a:rPr lang="en-US" sz="2000" b="1" dirty="0" smtClean="0">
                <a:solidFill>
                  <a:schemeClr val="accent3">
                    <a:lumMod val="50000"/>
                  </a:schemeClr>
                </a:solidFill>
                <a:sym typeface="Wingdings" panose="05000000000000000000" pitchFamily="2" charset="2"/>
              </a:rPr>
              <a:t>background</a:t>
            </a:r>
            <a:r>
              <a:rPr lang="en-US" sz="2000" b="1" dirty="0" smtClean="0">
                <a:solidFill>
                  <a:schemeClr val="accent3">
                    <a:lumMod val="50000"/>
                  </a:schemeClr>
                </a:solidFill>
                <a:sym typeface="Wingdings" panose="05000000000000000000" pitchFamily="2" charset="2"/>
              </a:rPr>
              <a:t> </a:t>
            </a:r>
            <a:r>
              <a:rPr lang="en-US" sz="2000" b="1" dirty="0">
                <a:solidFill>
                  <a:schemeClr val="accent3">
                    <a:lumMod val="50000"/>
                  </a:schemeClr>
                </a:solidFill>
                <a:sym typeface="Wingdings" panose="05000000000000000000" pitchFamily="2" charset="2"/>
              </a:rPr>
              <a:t>for any other future laws regarding the use of Remote Sensing Technologies  </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602" y="1150121"/>
            <a:ext cx="3086100" cy="1476375"/>
          </a:xfrm>
          <a:prstGeom prst="rect">
            <a:avLst/>
          </a:prstGeom>
        </p:spPr>
      </p:pic>
    </p:spTree>
    <p:extLst>
      <p:ext uri="{BB962C8B-B14F-4D97-AF65-F5344CB8AC3E}">
        <p14:creationId xmlns:p14="http://schemas.microsoft.com/office/powerpoint/2010/main" val="38841512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3" name="Content Placeholder 2"/>
          <p:cNvSpPr>
            <a:spLocks noGrp="1"/>
          </p:cNvSpPr>
          <p:nvPr>
            <p:ph idx="1"/>
          </p:nvPr>
        </p:nvSpPr>
        <p:spPr>
          <a:xfrm>
            <a:off x="450965" y="1052736"/>
            <a:ext cx="8709612" cy="5256584"/>
          </a:xfrm>
        </p:spPr>
        <p:txBody>
          <a:bodyPr>
            <a:normAutofit/>
          </a:bodyPr>
          <a:lstStyle/>
          <a:p>
            <a:pPr algn="just"/>
            <a:endParaRPr lang="el-GR" sz="2400" dirty="0">
              <a:solidFill>
                <a:schemeClr val="accent3">
                  <a:lumMod val="50000"/>
                </a:schemeClr>
              </a:solidFill>
            </a:endParaRPr>
          </a:p>
          <a:p>
            <a:pPr algn="just">
              <a:buNone/>
            </a:pPr>
            <a:endParaRPr lang="el-GR" sz="2400" dirty="0">
              <a:solidFill>
                <a:schemeClr val="accent3">
                  <a:lumMod val="50000"/>
                </a:schemeClr>
              </a:solidFill>
            </a:endParaRPr>
          </a:p>
          <a:p>
            <a:pPr algn="just"/>
            <a:endParaRPr lang="el-GR" sz="2400" dirty="0">
              <a:solidFill>
                <a:schemeClr val="accent3">
                  <a:lumMod val="50000"/>
                </a:schemeClr>
              </a:solidFill>
            </a:endParaRPr>
          </a:p>
          <a:p>
            <a:pPr algn="just">
              <a:buNone/>
            </a:pPr>
            <a:endParaRPr lang="el-GR" sz="2400" dirty="0">
              <a:solidFill>
                <a:schemeClr val="accent3">
                  <a:lumMod val="50000"/>
                </a:schemeClr>
              </a:solidFill>
            </a:endParaRPr>
          </a:p>
          <a:p>
            <a:pPr algn="just">
              <a:buNone/>
            </a:pPr>
            <a:r>
              <a:rPr lang="el-GR" sz="2400" dirty="0">
                <a:solidFill>
                  <a:schemeClr val="accent3">
                    <a:lumMod val="50000"/>
                  </a:schemeClr>
                </a:solidFill>
              </a:rPr>
              <a:t>	</a:t>
            </a:r>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57777"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67544" y="0"/>
            <a:ext cx="8676456" cy="1052736"/>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l-GR" sz="2400" b="1" dirty="0">
              <a:solidFill>
                <a:schemeClr val="accent6">
                  <a:lumMod val="50000"/>
                </a:schemeClr>
              </a:solidFill>
              <a:latin typeface="Lucida Sans Unicode" pitchFamily="34" charset="0"/>
              <a:cs typeface="Lucida Sans Unicode" pitchFamily="34" charset="0"/>
            </a:endParaRPr>
          </a:p>
        </p:txBody>
      </p:sp>
      <p:sp>
        <p:nvSpPr>
          <p:cNvPr id="3073" name="Rectangle 1"/>
          <p:cNvSpPr>
            <a:spLocks noChangeArrowheads="1"/>
          </p:cNvSpPr>
          <p:nvPr/>
        </p:nvSpPr>
        <p:spPr bwMode="auto">
          <a:xfrm>
            <a:off x="1115616" y="28212"/>
            <a:ext cx="7128792" cy="892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600" b="1" dirty="0">
                <a:solidFill>
                  <a:schemeClr val="accent6">
                    <a:lumMod val="50000"/>
                  </a:schemeClr>
                </a:solidFill>
                <a:cs typeface="Calibri" panose="020F0502020204030204" pitchFamily="34" charset="0"/>
              </a:rPr>
              <a:t>Towards a wider application of Remote Sensing Technologies in environmental monitoring- how? </a:t>
            </a:r>
            <a:endParaRPr lang="el-GR" sz="2600" b="1" dirty="0">
              <a:solidFill>
                <a:schemeClr val="accent6">
                  <a:lumMod val="50000"/>
                </a:schemeClr>
              </a:solidFill>
              <a:cs typeface="Calibri" panose="020F0502020204030204" pitchFamily="34" charset="0"/>
            </a:endParaRPr>
          </a:p>
        </p:txBody>
      </p:sp>
      <p:sp>
        <p:nvSpPr>
          <p:cNvPr id="7" name="Rectangle 6"/>
          <p:cNvSpPr/>
          <p:nvPr/>
        </p:nvSpPr>
        <p:spPr>
          <a:xfrm>
            <a:off x="539552" y="1387618"/>
            <a:ext cx="8424935" cy="3724096"/>
          </a:xfrm>
          <a:prstGeom prst="rect">
            <a:avLst/>
          </a:prstGeom>
        </p:spPr>
        <p:txBody>
          <a:bodyPr wrap="square">
            <a:spAutoFit/>
          </a:bodyPr>
          <a:lstStyle/>
          <a:p>
            <a:pPr marL="342900" indent="-342900" algn="just">
              <a:lnSpc>
                <a:spcPct val="150000"/>
              </a:lnSpc>
              <a:buFont typeface="Wingdings" panose="05000000000000000000" pitchFamily="2" charset="2"/>
              <a:buChar char="Ø"/>
            </a:pPr>
            <a:endParaRPr lang="en-US" sz="2000" b="1" dirty="0">
              <a:solidFill>
                <a:schemeClr val="accent3">
                  <a:lumMod val="50000"/>
                </a:schemeClr>
              </a:solidFill>
              <a:sym typeface="Wingdings" panose="05000000000000000000" pitchFamily="2" charset="2"/>
            </a:endParaRPr>
          </a:p>
          <a:p>
            <a:pPr marL="342900" indent="-342900" algn="just">
              <a:buFont typeface="Wingdings" panose="05000000000000000000" pitchFamily="2" charset="2"/>
              <a:buChar char="Ø"/>
            </a:pPr>
            <a:r>
              <a:rPr lang="en-US" sz="2200" b="1" dirty="0">
                <a:solidFill>
                  <a:schemeClr val="accent3">
                    <a:lumMod val="50000"/>
                  </a:schemeClr>
                </a:solidFill>
                <a:sym typeface="Wingdings" panose="05000000000000000000" pitchFamily="2" charset="2"/>
              </a:rPr>
              <a:t>Remote Sensing Technologies can be now used with sufficient guarantees for the effective protection of privacy and personal data, provided that no other less restrictive means exist. </a:t>
            </a:r>
          </a:p>
          <a:p>
            <a:pPr algn="just"/>
            <a:endParaRPr lang="en-US" sz="2200" b="1" dirty="0">
              <a:solidFill>
                <a:schemeClr val="accent3">
                  <a:lumMod val="50000"/>
                </a:schemeClr>
              </a:solidFill>
              <a:sym typeface="Wingdings" panose="05000000000000000000" pitchFamily="2" charset="2"/>
            </a:endParaRPr>
          </a:p>
          <a:p>
            <a:pPr algn="just"/>
            <a:endParaRPr lang="en-US" sz="2200" b="1" dirty="0">
              <a:solidFill>
                <a:schemeClr val="accent3">
                  <a:lumMod val="50000"/>
                </a:schemeClr>
              </a:solidFill>
              <a:sym typeface="Wingdings" panose="05000000000000000000" pitchFamily="2" charset="2"/>
            </a:endParaRPr>
          </a:p>
          <a:p>
            <a:pPr marL="342900" indent="-342900" algn="just">
              <a:buFont typeface="Wingdings" panose="05000000000000000000" pitchFamily="2" charset="2"/>
              <a:buChar char="Ø"/>
            </a:pPr>
            <a:r>
              <a:rPr lang="en-US" sz="2200" b="1" dirty="0">
                <a:solidFill>
                  <a:schemeClr val="accent3">
                    <a:lumMod val="50000"/>
                  </a:schemeClr>
                </a:solidFill>
                <a:sym typeface="Wingdings" panose="05000000000000000000" pitchFamily="2" charset="2"/>
              </a:rPr>
              <a:t>There is still a need for a consistent regulatory framework, which will envisage the wider lawful use of Remote Sensing Technologies in the environmental sector.</a:t>
            </a:r>
          </a:p>
          <a:p>
            <a:pPr marL="342900" indent="-342900" algn="just">
              <a:lnSpc>
                <a:spcPct val="150000"/>
              </a:lnSpc>
              <a:buFont typeface="Wingdings" panose="05000000000000000000" pitchFamily="2" charset="2"/>
              <a:buChar char="Ø"/>
            </a:pPr>
            <a:endParaRPr lang="en-US" sz="2000" b="1" dirty="0">
              <a:solidFill>
                <a:schemeClr val="accent3">
                  <a:lumMod val="50000"/>
                </a:schemeClr>
              </a:solidFill>
              <a:sym typeface="Wingdings" panose="05000000000000000000" pitchFamily="2" charset="2"/>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949280"/>
            <a:ext cx="8229600" cy="812920"/>
          </a:xfrm>
          <a:prstGeom prst="rect">
            <a:avLst/>
          </a:prstGeom>
        </p:spPr>
      </p:pic>
    </p:spTree>
    <p:extLst>
      <p:ext uri="{BB962C8B-B14F-4D97-AF65-F5344CB8AC3E}">
        <p14:creationId xmlns:p14="http://schemas.microsoft.com/office/powerpoint/2010/main" val="23371124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733"/>
            <a:ext cx="8229600" cy="706122"/>
          </a:xfrm>
        </p:spPr>
        <p:txBody>
          <a:bodyPr>
            <a:normAutofit fontScale="90000"/>
          </a:bodyPr>
          <a:lstStyle/>
          <a:p>
            <a:endParaRPr lang="el-GR" dirty="0"/>
          </a:p>
        </p:txBody>
      </p:sp>
      <p:sp>
        <p:nvSpPr>
          <p:cNvPr id="4" name="2 - Υπότιτλος"/>
          <p:cNvSpPr txBox="1">
            <a:spLocks/>
          </p:cNvSpPr>
          <p:nvPr/>
        </p:nvSpPr>
        <p:spPr>
          <a:xfrm rot="16200000">
            <a:off x="-3203518" y="3203518"/>
            <a:ext cx="6858000" cy="45096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b="1">
                <a:solidFill>
                  <a:schemeClr val="accent6">
                    <a:lumMod val="50000"/>
                  </a:schemeClr>
                </a:solidFill>
                <a:latin typeface="Calibri" panose="020F0502020204030204" pitchFamily="34" charset="0"/>
                <a:cs typeface="Lucida Sans Unicode" pitchFamily="34" charset="0"/>
              </a:rPr>
              <a:t>ΔΡΑΣΗ Α1</a:t>
            </a:r>
            <a:r>
              <a:rPr lang="en-US" sz="1800" b="1">
                <a:solidFill>
                  <a:schemeClr val="accent6">
                    <a:lumMod val="50000"/>
                  </a:schemeClr>
                </a:solidFill>
                <a:latin typeface="Calibri" panose="020F0502020204030204" pitchFamily="34" charset="0"/>
                <a:cs typeface="Lucida Sans Unicode" pitchFamily="34" charset="0"/>
              </a:rPr>
              <a:t> LIFE  - NATURA THEMIS</a:t>
            </a:r>
            <a:r>
              <a:rPr lang="el-GR" sz="1800" b="1">
                <a:solidFill>
                  <a:schemeClr val="accent6">
                    <a:lumMod val="50000"/>
                  </a:schemeClr>
                </a:solidFill>
                <a:latin typeface="Lucida Sans Unicode" pitchFamily="34" charset="0"/>
                <a:cs typeface="Lucida Sans Unicode" pitchFamily="34" charset="0"/>
              </a:rPr>
              <a:t> </a:t>
            </a:r>
            <a:endParaRPr lang="el-GR" sz="1800" b="1" dirty="0">
              <a:solidFill>
                <a:schemeClr val="accent6">
                  <a:lumMod val="50000"/>
                </a:schemeClr>
              </a:solidFill>
              <a:latin typeface="Lucida Sans Unicode" pitchFamily="34" charset="0"/>
              <a:cs typeface="Lucida Sans Unicode" pitchFamily="34" charset="0"/>
            </a:endParaRPr>
          </a:p>
        </p:txBody>
      </p:sp>
      <p:sp>
        <p:nvSpPr>
          <p:cNvPr id="5" name="2 - Υπότιτλος"/>
          <p:cNvSpPr txBox="1">
            <a:spLocks/>
          </p:cNvSpPr>
          <p:nvPr/>
        </p:nvSpPr>
        <p:spPr>
          <a:xfrm rot="16200000">
            <a:off x="-3257777" y="3149257"/>
            <a:ext cx="6858002" cy="559484"/>
          </a:xfrm>
          <a:prstGeom prst="rect">
            <a:avLst/>
          </a:prstGeom>
          <a:solidFill>
            <a:schemeClr val="accent3">
              <a:lumMod val="60000"/>
              <a:lumOff val="4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l-GR" sz="1800" b="1" dirty="0">
              <a:solidFill>
                <a:schemeClr val="accent6">
                  <a:lumMod val="50000"/>
                </a:schemeClr>
              </a:solidFill>
              <a:latin typeface="Lucida Sans Unicode" pitchFamily="34" charset="0"/>
              <a:cs typeface="Lucida Sans Unicode" pitchFamily="34" charset="0"/>
            </a:endParaRPr>
          </a:p>
        </p:txBody>
      </p:sp>
      <p:sp>
        <p:nvSpPr>
          <p:cNvPr id="6" name="2 - Υπότιτλος"/>
          <p:cNvSpPr txBox="1">
            <a:spLocks/>
          </p:cNvSpPr>
          <p:nvPr/>
        </p:nvSpPr>
        <p:spPr>
          <a:xfrm>
            <a:off x="441150" y="0"/>
            <a:ext cx="8702849" cy="1031904"/>
          </a:xfrm>
          <a:prstGeom prst="rect">
            <a:avLst/>
          </a:prstGeom>
          <a:solidFill>
            <a:schemeClr val="accent1">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l-GR" sz="2400" b="1" dirty="0">
              <a:solidFill>
                <a:schemeClr val="accent6">
                  <a:lumMod val="50000"/>
                </a:schemeClr>
              </a:solidFill>
              <a:latin typeface="Lucida Sans Unicode" pitchFamily="34" charset="0"/>
              <a:cs typeface="Lucida Sans Unicode" pitchFamily="34" charset="0"/>
            </a:endParaRPr>
          </a:p>
        </p:txBody>
      </p:sp>
      <p:sp>
        <p:nvSpPr>
          <p:cNvPr id="3073" name="Rectangle 1"/>
          <p:cNvSpPr>
            <a:spLocks noChangeArrowheads="1"/>
          </p:cNvSpPr>
          <p:nvPr/>
        </p:nvSpPr>
        <p:spPr bwMode="auto">
          <a:xfrm>
            <a:off x="1115616" y="285954"/>
            <a:ext cx="7128792"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200" b="1" dirty="0">
                <a:solidFill>
                  <a:schemeClr val="accent6">
                    <a:lumMod val="50000"/>
                  </a:schemeClr>
                </a:solidFill>
                <a:cs typeface="Calibri" panose="020F0502020204030204" pitchFamily="34" charset="0"/>
              </a:rPr>
              <a:t>Acknowledgements</a:t>
            </a:r>
          </a:p>
        </p:txBody>
      </p:sp>
      <p:sp>
        <p:nvSpPr>
          <p:cNvPr id="9" name="Content Placeholder 2"/>
          <p:cNvSpPr txBox="1">
            <a:spLocks/>
          </p:cNvSpPr>
          <p:nvPr/>
        </p:nvSpPr>
        <p:spPr>
          <a:xfrm>
            <a:off x="450965" y="991063"/>
            <a:ext cx="8424239" cy="3662073"/>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None/>
            </a:pPr>
            <a:r>
              <a:rPr lang="en-US" sz="2000" b="1" i="1" dirty="0">
                <a:solidFill>
                  <a:schemeClr val="accent3">
                    <a:lumMod val="50000"/>
                  </a:schemeClr>
                </a:solidFill>
              </a:rPr>
              <a:t>     </a:t>
            </a:r>
          </a:p>
          <a:p>
            <a:pPr algn="just">
              <a:buNone/>
            </a:pPr>
            <a:endParaRPr lang="en-US" sz="2000" b="1" i="1" dirty="0">
              <a:solidFill>
                <a:schemeClr val="accent3">
                  <a:lumMod val="50000"/>
                </a:schemeClr>
              </a:solidFill>
            </a:endParaRPr>
          </a:p>
          <a:p>
            <a:pPr algn="just">
              <a:buNone/>
            </a:pPr>
            <a:endParaRPr lang="en-US" sz="2000" b="1" i="1" dirty="0">
              <a:solidFill>
                <a:schemeClr val="accent3">
                  <a:lumMod val="50000"/>
                </a:schemeClr>
              </a:solidFill>
            </a:endParaRPr>
          </a:p>
          <a:p>
            <a:pPr algn="just">
              <a:buNone/>
            </a:pPr>
            <a:endParaRPr lang="en-US" sz="2000" b="1" i="1" dirty="0">
              <a:solidFill>
                <a:schemeClr val="accent3">
                  <a:lumMod val="50000"/>
                </a:schemeClr>
              </a:solidFill>
            </a:endParaRPr>
          </a:p>
          <a:p>
            <a:pPr algn="just">
              <a:buNone/>
            </a:pPr>
            <a:endParaRPr lang="en-US" b="1" i="1" dirty="0">
              <a:solidFill>
                <a:schemeClr val="accent3">
                  <a:lumMod val="50000"/>
                </a:schemeClr>
              </a:solidFill>
            </a:endParaRPr>
          </a:p>
          <a:p>
            <a:pPr algn="just">
              <a:buNone/>
            </a:pPr>
            <a:r>
              <a:rPr lang="en-US" sz="3100" b="1" i="1" dirty="0">
                <a:solidFill>
                  <a:schemeClr val="accent3">
                    <a:lumMod val="50000"/>
                  </a:schemeClr>
                </a:solidFill>
              </a:rPr>
              <a:t>   “</a:t>
            </a:r>
            <a:r>
              <a:rPr lang="en-US" sz="2800" b="1" dirty="0">
                <a:solidFill>
                  <a:schemeClr val="accent3">
                    <a:lumMod val="50000"/>
                  </a:schemeClr>
                </a:solidFill>
              </a:rPr>
              <a:t>This research is co-financed by Greece and the European Union (European Social Fund- ESF) through the Operational </a:t>
            </a:r>
            <a:r>
              <a:rPr lang="en-US" sz="2800" b="1" dirty="0" err="1">
                <a:solidFill>
                  <a:schemeClr val="accent3">
                    <a:lumMod val="50000"/>
                  </a:schemeClr>
                </a:solidFill>
              </a:rPr>
              <a:t>Programme</a:t>
            </a:r>
            <a:r>
              <a:rPr lang="en-US" sz="2800" b="1" dirty="0">
                <a:solidFill>
                  <a:schemeClr val="accent3">
                    <a:lumMod val="50000"/>
                  </a:schemeClr>
                </a:solidFill>
              </a:rPr>
              <a:t> «Human Resources Development, Education and Lifelong Learning 2014-2020» in the context of the project “Legal issues derived from the use of monitoring and earth observation technologies to ensure environmental compliance in the Hellenic legal order- HELLASNOMOSAT” (MIS </a:t>
            </a:r>
            <a:r>
              <a:rPr lang="el-GR" sz="2800" b="1" dirty="0">
                <a:solidFill>
                  <a:schemeClr val="accent3">
                    <a:lumMod val="50000"/>
                  </a:schemeClr>
                </a:solidFill>
              </a:rPr>
              <a:t> 5047355</a:t>
            </a:r>
            <a:r>
              <a:rPr lang="en-US" sz="2800" b="1" dirty="0">
                <a:solidFill>
                  <a:schemeClr val="accent3">
                    <a:lumMod val="50000"/>
                  </a:schemeClr>
                </a:solidFill>
              </a:rPr>
              <a:t>).” </a:t>
            </a:r>
            <a:endParaRPr lang="el-GR" sz="2800" dirty="0">
              <a:solidFill>
                <a:schemeClr val="accent3">
                  <a:lumMod val="50000"/>
                </a:schemeClr>
              </a:solidFill>
            </a:endParaRPr>
          </a:p>
        </p:txBody>
      </p:sp>
      <p:sp>
        <p:nvSpPr>
          <p:cNvPr id="13" name="Subtitle 1"/>
          <p:cNvSpPr txBox="1">
            <a:spLocks/>
          </p:cNvSpPr>
          <p:nvPr/>
        </p:nvSpPr>
        <p:spPr>
          <a:xfrm>
            <a:off x="539552" y="1136848"/>
            <a:ext cx="8430727" cy="4405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defRPr/>
            </a:pPr>
            <a:endParaRPr lang="el-GR" sz="1400" dirty="0">
              <a:solidFill>
                <a:schemeClr val="accent3">
                  <a:lumMod val="50000"/>
                </a:schemeClr>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604" y="5949280"/>
            <a:ext cx="8229600" cy="812920"/>
          </a:xfrm>
          <a:prstGeom prst="rect">
            <a:avLst/>
          </a:prstGeom>
        </p:spPr>
      </p:pic>
    </p:spTree>
    <p:extLst>
      <p:ext uri="{BB962C8B-B14F-4D97-AF65-F5344CB8AC3E}">
        <p14:creationId xmlns:p14="http://schemas.microsoft.com/office/powerpoint/2010/main" val="17802273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1052736"/>
            <a:ext cx="8568952" cy="4176464"/>
          </a:xfrm>
        </p:spPr>
        <p:txBody>
          <a:bodyPr>
            <a:noAutofit/>
          </a:bodyPr>
          <a:lstStyle/>
          <a:p>
            <a:r>
              <a:rPr lang="el-GR" sz="2800" b="1" dirty="0">
                <a:solidFill>
                  <a:schemeClr val="accent6">
                    <a:lumMod val="50000"/>
                  </a:schemeClr>
                </a:solidFill>
                <a:latin typeface="Bookman Old Style" panose="02050604050505020204" pitchFamily="18" charset="0"/>
                <a:cs typeface="Lucida Sans Unicode" pitchFamily="34" charset="0"/>
              </a:rPr>
              <a:t/>
            </a:r>
            <a:br>
              <a:rPr lang="el-GR" sz="2800" b="1" dirty="0">
                <a:solidFill>
                  <a:schemeClr val="accent6">
                    <a:lumMod val="50000"/>
                  </a:schemeClr>
                </a:solidFill>
                <a:latin typeface="Bookman Old Style" panose="02050604050505020204" pitchFamily="18" charset="0"/>
                <a:cs typeface="Lucida Sans Unicode" pitchFamily="34" charset="0"/>
              </a:rPr>
            </a:br>
            <a:r>
              <a:rPr lang="el-GR" sz="2800" b="1" dirty="0">
                <a:solidFill>
                  <a:schemeClr val="accent6">
                    <a:lumMod val="50000"/>
                  </a:schemeClr>
                </a:solidFill>
                <a:latin typeface="Bookman Old Style" panose="02050604050505020204" pitchFamily="18" charset="0"/>
                <a:cs typeface="Lucida Sans Unicode" pitchFamily="34" charset="0"/>
              </a:rPr>
              <a:t/>
            </a:r>
            <a:br>
              <a:rPr lang="el-GR" sz="2800" b="1" dirty="0">
                <a:solidFill>
                  <a:schemeClr val="accent6">
                    <a:lumMod val="50000"/>
                  </a:schemeClr>
                </a:solidFill>
                <a:latin typeface="Bookman Old Style" panose="02050604050505020204" pitchFamily="18" charset="0"/>
                <a:cs typeface="Lucida Sans Unicode" pitchFamily="34" charset="0"/>
              </a:rPr>
            </a:br>
            <a:r>
              <a:rPr lang="el-GR" sz="2800" b="1" dirty="0">
                <a:solidFill>
                  <a:schemeClr val="accent6">
                    <a:lumMod val="50000"/>
                  </a:schemeClr>
                </a:solidFill>
                <a:latin typeface="Bookman Old Style" panose="02050604050505020204" pitchFamily="18" charset="0"/>
                <a:cs typeface="Lucida Sans Unicode" pitchFamily="34" charset="0"/>
              </a:rPr>
              <a:t/>
            </a:r>
            <a:br>
              <a:rPr lang="el-GR" sz="2800" b="1" dirty="0">
                <a:solidFill>
                  <a:schemeClr val="accent6">
                    <a:lumMod val="50000"/>
                  </a:schemeClr>
                </a:solidFill>
                <a:latin typeface="Bookman Old Style" panose="02050604050505020204" pitchFamily="18" charset="0"/>
                <a:cs typeface="Lucida Sans Unicode" pitchFamily="34" charset="0"/>
              </a:rPr>
            </a:br>
            <a:r>
              <a:rPr lang="el-GR" sz="4000" b="1" dirty="0">
                <a:solidFill>
                  <a:schemeClr val="accent6">
                    <a:lumMod val="50000"/>
                  </a:schemeClr>
                </a:solidFill>
                <a:latin typeface="Bookman Old Style" panose="02050604050505020204" pitchFamily="18" charset="0"/>
                <a:cs typeface="Lucida Sans Unicode" pitchFamily="34" charset="0"/>
              </a:rPr>
              <a:t/>
            </a:r>
            <a:br>
              <a:rPr lang="el-GR" sz="4000" b="1" dirty="0">
                <a:solidFill>
                  <a:schemeClr val="accent6">
                    <a:lumMod val="50000"/>
                  </a:schemeClr>
                </a:solidFill>
                <a:latin typeface="Bookman Old Style" panose="02050604050505020204" pitchFamily="18" charset="0"/>
                <a:cs typeface="Lucida Sans Unicode" pitchFamily="34" charset="0"/>
              </a:rPr>
            </a:br>
            <a:r>
              <a:rPr lang="el-GR" sz="4000" b="1" dirty="0">
                <a:solidFill>
                  <a:schemeClr val="accent6">
                    <a:lumMod val="50000"/>
                  </a:schemeClr>
                </a:solidFill>
                <a:latin typeface="Bookman Old Style" panose="02050604050505020204" pitchFamily="18" charset="0"/>
                <a:cs typeface="Lucida Sans Unicode" pitchFamily="34" charset="0"/>
              </a:rPr>
              <a:t/>
            </a:r>
            <a:br>
              <a:rPr lang="el-GR" sz="4000" b="1" dirty="0">
                <a:solidFill>
                  <a:schemeClr val="accent6">
                    <a:lumMod val="50000"/>
                  </a:schemeClr>
                </a:solidFill>
                <a:latin typeface="Bookman Old Style" panose="02050604050505020204" pitchFamily="18" charset="0"/>
                <a:cs typeface="Lucida Sans Unicode" pitchFamily="34" charset="0"/>
              </a:rPr>
            </a:br>
            <a:r>
              <a:rPr lang="en-US" sz="3200" b="1" dirty="0">
                <a:solidFill>
                  <a:schemeClr val="accent6">
                    <a:lumMod val="50000"/>
                  </a:schemeClr>
                </a:solidFill>
                <a:latin typeface="Bookman Old Style" panose="02050604050505020204" pitchFamily="18" charset="0"/>
                <a:cs typeface="Lucida Sans Unicode" pitchFamily="34" charset="0"/>
              </a:rPr>
              <a:t>Thank you for your attention!</a:t>
            </a:r>
            <a:br>
              <a:rPr lang="en-US" sz="3200" b="1" dirty="0">
                <a:solidFill>
                  <a:schemeClr val="accent6">
                    <a:lumMod val="50000"/>
                  </a:schemeClr>
                </a:solidFill>
                <a:latin typeface="Bookman Old Style" panose="02050604050505020204" pitchFamily="18" charset="0"/>
                <a:cs typeface="Lucida Sans Unicode" pitchFamily="34" charset="0"/>
              </a:rPr>
            </a:br>
            <a:r>
              <a:rPr lang="en-US" sz="3200" b="1" dirty="0">
                <a:solidFill>
                  <a:schemeClr val="accent6">
                    <a:lumMod val="50000"/>
                  </a:schemeClr>
                </a:solidFill>
                <a:latin typeface="Bookman Old Style" panose="02050604050505020204" pitchFamily="18" charset="0"/>
                <a:cs typeface="Lucida Sans Unicode" pitchFamily="34" charset="0"/>
              </a:rPr>
              <a:t/>
            </a:r>
            <a:br>
              <a:rPr lang="en-US" sz="3200" b="1" dirty="0">
                <a:solidFill>
                  <a:schemeClr val="accent6">
                    <a:lumMod val="50000"/>
                  </a:schemeClr>
                </a:solidFill>
                <a:latin typeface="Bookman Old Style" panose="02050604050505020204" pitchFamily="18" charset="0"/>
                <a:cs typeface="Lucida Sans Unicode" pitchFamily="34" charset="0"/>
              </a:rPr>
            </a:br>
            <a:r>
              <a:rPr lang="en-US" sz="1800" b="1" dirty="0">
                <a:solidFill>
                  <a:schemeClr val="accent3">
                    <a:lumMod val="75000"/>
                  </a:schemeClr>
                </a:solidFill>
              </a:rPr>
              <a:t>M. </a:t>
            </a:r>
            <a:r>
              <a:rPr lang="en-US" sz="1800" b="1" dirty="0" err="1" smtClean="0">
                <a:solidFill>
                  <a:schemeClr val="accent3">
                    <a:lumMod val="75000"/>
                  </a:schemeClr>
                </a:solidFill>
              </a:rPr>
              <a:t>Maniadaki</a:t>
            </a:r>
            <a:r>
              <a:rPr lang="en-US" sz="1800" b="1" dirty="0" smtClean="0">
                <a:solidFill>
                  <a:schemeClr val="accent3">
                    <a:lumMod val="75000"/>
                  </a:schemeClr>
                </a:solidFill>
              </a:rPr>
              <a:t>*, </a:t>
            </a:r>
            <a:r>
              <a:rPr lang="en-US" sz="1800" b="1" dirty="0">
                <a:solidFill>
                  <a:schemeClr val="accent3">
                    <a:lumMod val="75000"/>
                  </a:schemeClr>
                </a:solidFill>
              </a:rPr>
              <a:t>A. </a:t>
            </a:r>
            <a:r>
              <a:rPr lang="en-US" sz="1800" b="1" dirty="0" err="1" smtClean="0">
                <a:solidFill>
                  <a:schemeClr val="accent3">
                    <a:lumMod val="75000"/>
                  </a:schemeClr>
                </a:solidFill>
              </a:rPr>
              <a:t>Papathanasopoulos</a:t>
            </a:r>
            <a:r>
              <a:rPr lang="en-US" sz="1800" b="1" dirty="0" smtClean="0">
                <a:solidFill>
                  <a:schemeClr val="accent3">
                    <a:lumMod val="75000"/>
                  </a:schemeClr>
                </a:solidFill>
              </a:rPr>
              <a:t>*, </a:t>
            </a:r>
            <a:r>
              <a:rPr lang="en-US" sz="1800" b="1" dirty="0">
                <a:solidFill>
                  <a:schemeClr val="accent3">
                    <a:lumMod val="75000"/>
                  </a:schemeClr>
                </a:solidFill>
              </a:rPr>
              <a:t>L. </a:t>
            </a:r>
            <a:r>
              <a:rPr lang="en-US" sz="1800" b="1" dirty="0" err="1" smtClean="0">
                <a:solidFill>
                  <a:schemeClr val="accent3">
                    <a:lumMod val="75000"/>
                  </a:schemeClr>
                </a:solidFill>
              </a:rPr>
              <a:t>Mitrou</a:t>
            </a:r>
            <a:r>
              <a:rPr lang="en-US" sz="1800" b="1" dirty="0" smtClean="0">
                <a:solidFill>
                  <a:schemeClr val="accent3">
                    <a:lumMod val="75000"/>
                  </a:schemeClr>
                </a:solidFill>
              </a:rPr>
              <a:t>**, </a:t>
            </a:r>
            <a:r>
              <a:rPr lang="en-US" sz="1800" b="1" dirty="0">
                <a:solidFill>
                  <a:schemeClr val="accent3">
                    <a:lumMod val="75000"/>
                  </a:schemeClr>
                </a:solidFill>
              </a:rPr>
              <a:t>E-A </a:t>
            </a:r>
            <a:r>
              <a:rPr lang="en-US" sz="1800" b="1" dirty="0" smtClean="0">
                <a:solidFill>
                  <a:schemeClr val="accent3">
                    <a:lumMod val="75000"/>
                  </a:schemeClr>
                </a:solidFill>
              </a:rPr>
              <a:t>Maria* </a:t>
            </a:r>
            <a:r>
              <a:rPr lang="en-US" sz="1800" b="1" dirty="0">
                <a:solidFill>
                  <a:schemeClr val="accent3">
                    <a:lumMod val="75000"/>
                  </a:schemeClr>
                </a:solidFill>
              </a:rPr>
              <a:t/>
            </a:r>
            <a:br>
              <a:rPr lang="en-US" sz="1800" b="1" dirty="0">
                <a:solidFill>
                  <a:schemeClr val="accent3">
                    <a:lumMod val="75000"/>
                  </a:schemeClr>
                </a:solidFill>
              </a:rPr>
            </a:br>
            <a:r>
              <a:rPr lang="en-US" sz="1600" b="1" dirty="0" smtClean="0">
                <a:solidFill>
                  <a:schemeClr val="accent3">
                    <a:lumMod val="75000"/>
                  </a:schemeClr>
                </a:solidFill>
              </a:rPr>
              <a:t/>
            </a:r>
            <a:br>
              <a:rPr lang="en-US" sz="1600" b="1" dirty="0" smtClean="0">
                <a:solidFill>
                  <a:schemeClr val="accent3">
                    <a:lumMod val="75000"/>
                  </a:schemeClr>
                </a:solidFill>
              </a:rPr>
            </a:br>
            <a:r>
              <a:rPr lang="en-US" sz="1600" b="1" dirty="0">
                <a:solidFill>
                  <a:schemeClr val="accent3">
                    <a:lumMod val="75000"/>
                  </a:schemeClr>
                </a:solidFill>
              </a:rPr>
              <a:t>*</a:t>
            </a:r>
            <a:r>
              <a:rPr lang="en-US" sz="1600" b="1" dirty="0" smtClean="0">
                <a:solidFill>
                  <a:schemeClr val="accent3">
                    <a:lumMod val="75000"/>
                  </a:schemeClr>
                </a:solidFill>
              </a:rPr>
              <a:t>School </a:t>
            </a:r>
            <a:r>
              <a:rPr lang="en-US" sz="1600" b="1" dirty="0">
                <a:solidFill>
                  <a:schemeClr val="accent3">
                    <a:lumMod val="75000"/>
                  </a:schemeClr>
                </a:solidFill>
              </a:rPr>
              <a:t>of Environmental Engineering </a:t>
            </a:r>
            <a:br>
              <a:rPr lang="en-US" sz="1600" b="1" dirty="0">
                <a:solidFill>
                  <a:schemeClr val="accent3">
                    <a:lumMod val="75000"/>
                  </a:schemeClr>
                </a:solidFill>
              </a:rPr>
            </a:br>
            <a:r>
              <a:rPr lang="en-US" sz="1600" b="1" dirty="0">
                <a:solidFill>
                  <a:schemeClr val="accent3">
                    <a:lumMod val="75000"/>
                  </a:schemeClr>
                </a:solidFill>
              </a:rPr>
              <a:t>Technical University of  </a:t>
            </a:r>
            <a:r>
              <a:rPr lang="en-US" sz="1600" b="1" dirty="0">
                <a:solidFill>
                  <a:schemeClr val="accent3">
                    <a:lumMod val="75000"/>
                  </a:schemeClr>
                </a:solidFill>
              </a:rPr>
              <a:t>Crete</a:t>
            </a:r>
            <a:br>
              <a:rPr lang="en-US" sz="1600" b="1" dirty="0">
                <a:solidFill>
                  <a:schemeClr val="accent3">
                    <a:lumMod val="75000"/>
                  </a:schemeClr>
                </a:solidFill>
              </a:rPr>
            </a:br>
            <a:r>
              <a:rPr lang="en-US" sz="1600" b="1" dirty="0" smtClean="0">
                <a:solidFill>
                  <a:schemeClr val="accent3">
                    <a:lumMod val="75000"/>
                  </a:schemeClr>
                </a:solidFill>
              </a:rPr>
              <a:t>**Department </a:t>
            </a:r>
            <a:r>
              <a:rPr lang="en-US" sz="1600" b="1" dirty="0">
                <a:solidFill>
                  <a:schemeClr val="accent3">
                    <a:lumMod val="75000"/>
                  </a:schemeClr>
                </a:solidFill>
              </a:rPr>
              <a:t>of Information and Communication Systems </a:t>
            </a:r>
            <a:r>
              <a:rPr lang="en-US" sz="1600" b="1" dirty="0" smtClean="0">
                <a:solidFill>
                  <a:schemeClr val="accent3">
                    <a:lumMod val="75000"/>
                  </a:schemeClr>
                </a:solidFill>
              </a:rPr>
              <a:t>Engineering</a:t>
            </a:r>
            <a:br>
              <a:rPr lang="en-US" sz="1600" b="1" dirty="0" smtClean="0">
                <a:solidFill>
                  <a:schemeClr val="accent3">
                    <a:lumMod val="75000"/>
                  </a:schemeClr>
                </a:solidFill>
              </a:rPr>
            </a:br>
            <a:r>
              <a:rPr lang="en-US" sz="1600" b="1" dirty="0" smtClean="0">
                <a:solidFill>
                  <a:schemeClr val="accent3">
                    <a:lumMod val="75000"/>
                  </a:schemeClr>
                </a:solidFill>
              </a:rPr>
              <a:t> </a:t>
            </a:r>
            <a:r>
              <a:rPr lang="en-US" sz="1600" b="1" dirty="0">
                <a:solidFill>
                  <a:schemeClr val="accent3">
                    <a:lumMod val="75000"/>
                  </a:schemeClr>
                </a:solidFill>
              </a:rPr>
              <a:t>University of the Aegean</a:t>
            </a:r>
            <a:r>
              <a:rPr lang="el-GR" sz="1800" b="1" dirty="0">
                <a:solidFill>
                  <a:schemeClr val="accent4">
                    <a:lumMod val="50000"/>
                  </a:schemeClr>
                </a:solidFill>
              </a:rPr>
              <a:t/>
            </a:r>
            <a:br>
              <a:rPr lang="el-GR" sz="1800" b="1" dirty="0">
                <a:solidFill>
                  <a:schemeClr val="accent4">
                    <a:lumMod val="50000"/>
                  </a:schemeClr>
                </a:solidFill>
              </a:rPr>
            </a:br>
            <a:r>
              <a:rPr lang="en-US" sz="1800" b="1" dirty="0">
                <a:solidFill>
                  <a:schemeClr val="accent3">
                    <a:lumMod val="75000"/>
                  </a:schemeClr>
                </a:solidFill>
              </a:rPr>
              <a:t/>
            </a:r>
            <a:br>
              <a:rPr lang="en-US" sz="1800" b="1" dirty="0">
                <a:solidFill>
                  <a:schemeClr val="accent3">
                    <a:lumMod val="75000"/>
                  </a:schemeClr>
                </a:solidFill>
              </a:rPr>
            </a:br>
            <a:r>
              <a:rPr lang="en-US" sz="1800" b="1" dirty="0">
                <a:solidFill>
                  <a:schemeClr val="accent3">
                    <a:lumMod val="75000"/>
                  </a:schemeClr>
                </a:solidFill>
              </a:rPr>
              <a:t>For correspondence: mmaniadaki@isc.tuc.gr</a:t>
            </a:r>
            <a:r>
              <a:rPr lang="el-GR" sz="3200" b="1" dirty="0">
                <a:solidFill>
                  <a:schemeClr val="accent4">
                    <a:lumMod val="50000"/>
                  </a:schemeClr>
                </a:solidFill>
              </a:rPr>
              <a:t/>
            </a:r>
            <a:br>
              <a:rPr lang="el-GR" sz="3200" b="1" dirty="0">
                <a:solidFill>
                  <a:schemeClr val="accent4">
                    <a:lumMod val="50000"/>
                  </a:schemeClr>
                </a:solidFill>
              </a:rPr>
            </a:br>
            <a:r>
              <a:rPr lang="en-US" sz="3200" b="1" dirty="0">
                <a:solidFill>
                  <a:schemeClr val="accent6">
                    <a:lumMod val="50000"/>
                  </a:schemeClr>
                </a:solidFill>
                <a:latin typeface="Bookman Old Style" panose="02050604050505020204" pitchFamily="18" charset="0"/>
                <a:cs typeface="Narkisim" pitchFamily="34" charset="-79"/>
              </a:rPr>
              <a:t/>
            </a:r>
            <a:br>
              <a:rPr lang="en-US" sz="3200" b="1" dirty="0">
                <a:solidFill>
                  <a:schemeClr val="accent6">
                    <a:lumMod val="50000"/>
                  </a:schemeClr>
                </a:solidFill>
                <a:latin typeface="Bookman Old Style" panose="02050604050505020204" pitchFamily="18" charset="0"/>
                <a:cs typeface="Narkisim" pitchFamily="34" charset="-79"/>
              </a:rPr>
            </a:br>
            <a:r>
              <a:rPr lang="el-GR" sz="3200" dirty="0">
                <a:solidFill>
                  <a:schemeClr val="accent6">
                    <a:lumMod val="50000"/>
                  </a:schemeClr>
                </a:solidFill>
                <a:latin typeface="Bookman Old Style" panose="02050604050505020204" pitchFamily="18" charset="0"/>
                <a:cs typeface="Narkisim" pitchFamily="34" charset="-79"/>
              </a:rPr>
              <a:t/>
            </a:r>
            <a:br>
              <a:rPr lang="el-GR" sz="3200" dirty="0">
                <a:solidFill>
                  <a:schemeClr val="accent6">
                    <a:lumMod val="50000"/>
                  </a:schemeClr>
                </a:solidFill>
                <a:latin typeface="Bookman Old Style" panose="02050604050505020204" pitchFamily="18" charset="0"/>
                <a:cs typeface="Narkisim" pitchFamily="34" charset="-79"/>
              </a:rPr>
            </a:br>
            <a:r>
              <a:rPr lang="el-GR" sz="3600" dirty="0">
                <a:solidFill>
                  <a:schemeClr val="accent6">
                    <a:lumMod val="50000"/>
                  </a:schemeClr>
                </a:solidFill>
                <a:latin typeface="Bookman Old Style" panose="02050604050505020204" pitchFamily="18" charset="0"/>
                <a:cs typeface="Narkisim" pitchFamily="34" charset="-79"/>
              </a:rPr>
              <a:t/>
            </a:r>
            <a:br>
              <a:rPr lang="el-GR" sz="3600" dirty="0">
                <a:solidFill>
                  <a:schemeClr val="accent6">
                    <a:lumMod val="50000"/>
                  </a:schemeClr>
                </a:solidFill>
                <a:latin typeface="Bookman Old Style" panose="02050604050505020204" pitchFamily="18" charset="0"/>
                <a:cs typeface="Narkisim" pitchFamily="34" charset="-79"/>
              </a:rPr>
            </a:br>
            <a:endParaRPr lang="el-GR" sz="2000" u="sng" dirty="0">
              <a:solidFill>
                <a:schemeClr val="accent6">
                  <a:lumMod val="50000"/>
                </a:schemeClr>
              </a:solidFill>
              <a:latin typeface="Lucida Sans Unicode" pitchFamily="34" charset="0"/>
              <a:cs typeface="Narkisim" pitchFamily="34" charset="-79"/>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5949280"/>
            <a:ext cx="8623684" cy="812920"/>
          </a:xfrm>
          <a:prstGeom prst="rect">
            <a:avLst/>
          </a:prstGeom>
        </p:spPr>
      </p:pic>
    </p:spTree>
    <p:extLst>
      <p:ext uri="{BB962C8B-B14F-4D97-AF65-F5344CB8AC3E}">
        <p14:creationId xmlns:p14="http://schemas.microsoft.com/office/powerpoint/2010/main" val="374865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14341</TotalTime>
  <Words>1698</Words>
  <Application>Microsoft Office PowerPoint</Application>
  <PresentationFormat>On-screen Show (4:3)</PresentationFormat>
  <Paragraphs>200</Paragraphs>
  <Slides>17</Slides>
  <Notes>16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Arial</vt:lpstr>
      <vt:lpstr>Bookman Old Style</vt:lpstr>
      <vt:lpstr>Calibri</vt:lpstr>
      <vt:lpstr>Calibri Light</vt:lpstr>
      <vt:lpstr>Lucida Sans Unicode</vt:lpstr>
      <vt:lpstr>Narkisim</vt:lpstr>
      <vt:lpstr>Times New Roman</vt:lpstr>
      <vt:lpstr>Wingdings</vt:lpstr>
      <vt:lpstr>Θέμα του Office</vt:lpstr>
      <vt:lpstr>Custom Design</vt:lpstr>
      <vt:lpstr>PowerPoint Presentation</vt:lpstr>
      <vt:lpstr>Τηε</vt:lpstr>
      <vt:lpstr>PowerPoint Presentation</vt:lpstr>
      <vt:lpstr>PowerPoint Presentation</vt:lpstr>
      <vt:lpstr>PowerPoint Presentation</vt:lpstr>
      <vt:lpstr>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Thank you for your attention!  M. Maniadaki*, A. Papathanasopoulos*, L. Mitrou**, E-A Maria*   *School of Environmental Engineering  Technical University of  Crete **Department of Information and Communication Systems Engineering  University of the Aegean  For correspondence: mmaniadaki@isc.tuc.gr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dc:title>
  <dc:creator>user</dc:creator>
  <cp:lastModifiedBy>Windows User</cp:lastModifiedBy>
  <cp:revision>1409</cp:revision>
  <cp:lastPrinted>2021-04-25T13:54:28Z</cp:lastPrinted>
  <dcterms:created xsi:type="dcterms:W3CDTF">2016-05-11T07:41:20Z</dcterms:created>
  <dcterms:modified xsi:type="dcterms:W3CDTF">2021-04-27T12:35:33Z</dcterms:modified>
</cp:coreProperties>
</file>