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1"/>
    <p:sldMasterId id="2147483743" r:id="rId2"/>
  </p:sldMasterIdLst>
  <p:notesMasterIdLst>
    <p:notesMasterId r:id="rId11"/>
  </p:notesMasterIdLst>
  <p:sldIdLst>
    <p:sldId id="259" r:id="rId3"/>
    <p:sldId id="277" r:id="rId4"/>
    <p:sldId id="269" r:id="rId5"/>
    <p:sldId id="274" r:id="rId6"/>
    <p:sldId id="270" r:id="rId7"/>
    <p:sldId id="272" r:id="rId8"/>
    <p:sldId id="276" r:id="rId9"/>
    <p:sldId id="278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FF0000"/>
    <a:srgbClr val="99CCFF"/>
    <a:srgbClr val="FFFFFF"/>
    <a:srgbClr val="FF9999"/>
    <a:srgbClr val="00CCFF"/>
    <a:srgbClr val="FF3300"/>
    <a:srgbClr val="A612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396" autoAdjust="0"/>
    <p:restoredTop sz="94660"/>
  </p:normalViewPr>
  <p:slideViewPr>
    <p:cSldViewPr snapToGrid="0" showGuides="1">
      <p:cViewPr varScale="1">
        <p:scale>
          <a:sx n="128" d="100"/>
          <a:sy n="128" d="100"/>
        </p:scale>
        <p:origin x="618" y="150"/>
      </p:cViewPr>
      <p:guideLst>
        <p:guide orient="horz" pos="2205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45631E-D5DE-4F5A-AD14-83BA88BD7B4F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4FE15F-0B0B-4CF5-830D-C09D17540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423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Akshay Nataraj, EGU General Assembly 2021: Gather Online (#vEGU21) Session BG 2.2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B0085-9817-406A-B74D-0207D5445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536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Akshay Nataraj, EGU General Assembly 2021: Gather Online (#vEGU21) Session BG 2.2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B0085-9817-406A-B74D-0207D5445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460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Akshay Nataraj, EGU General Assembly 2021: Gather Online (#vEGU21) Session BG 2.2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B0085-9817-406A-B74D-0207D5445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80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Akshay Nataraj, EGU General Assembly 2021: Gather Online (#vEGU21) Session BG 2.2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B0085-9817-406A-B74D-0207D5445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128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Akshay Nataraj, EGU General Assembly 2021: Gather Online (#vEGU21) Session BG 2.2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B0085-9817-406A-B74D-0207D5445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062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Akshay Nataraj, EGU General Assembly 2021: Gather Online (#vEGU21) Session BG 2.2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B0085-9817-406A-B74D-0207D5445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141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Akshay Nataraj, EGU General Assembly 2021: Gather Online (#vEGU21) Session BG 2.2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B0085-9817-406A-B74D-0207D5445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080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Akshay Nataraj, EGU General Assembly 2021: Gather Online (#vEGU21) Session BG 2.2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B0085-9817-406A-B74D-0207D5445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451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Akshay Nataraj, EGU General Assembly 2021: Gather Online (#vEGU21) Session BG 2.2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B0085-9817-406A-B74D-0207D5445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218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Akshay Nataraj, EGU General Assembly 2021: Gather Online (#vEGU21) Session BG 2.2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B0085-9817-406A-B74D-0207D5445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432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Akshay Nataraj, EGU General Assembly 2021: Gather Online (#vEGU21) Session BG 2.2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B0085-9817-406A-B74D-0207D5445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6215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03064" y="2557212"/>
            <a:ext cx="10515600" cy="1524000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5349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Akshay Nataraj, EGU General Assembly 2021: Gather Online (#vEGU21) Session BG 2.2</a:t>
            </a:r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47565-F4F0-4580-BC89-68F7510809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2798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Akshay Nataraj, EGU General Assembly 2021: Gather Online (#vEGU21) Session BG 2.2</a:t>
            </a:r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47565-F4F0-4580-BC89-68F7510809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8582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Akshay Nataraj, EGU General Assembly 2021: Gather Online (#vEGU21) Session BG 2.2</a:t>
            </a:r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47565-F4F0-4580-BC89-68F7510809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6248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Akshay Nataraj, EGU General Assembly 2021: Gather Online (#vEGU21) Session BG 2.2</a:t>
            </a:r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47565-F4F0-4580-BC89-68F7510809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6561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Akshay Nataraj, EGU General Assembly 2021: Gather Online (#vEGU21) Session BG 2.2</a:t>
            </a:r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47565-F4F0-4580-BC89-68F7510809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6359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Akshay Nataraj, EGU General Assembly 2021: Gather Online (#vEGU21) Session BG 2.2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47565-F4F0-4580-BC89-68F7510809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7918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Akshay Nataraj, EGU General Assembly 2021: Gather Online (#vEGU21) Session BG 2.2</a:t>
            </a:r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47565-F4F0-4580-BC89-68F7510809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6390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Akshay Nataraj, EGU General Assembly 2021: Gather Online (#vEGU21) Session BG 2.2</a:t>
            </a:r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47565-F4F0-4580-BC89-68F7510809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4107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Akshay Nataraj, EGU General Assembly 2021: Gather Online (#vEGU21) Session BG 2.2</a:t>
            </a:r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47565-F4F0-4580-BC89-68F7510809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5000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Akshay Nataraj, EGU General Assembly 2021: Gather Online (#vEGU21) Session BG 2.2</a:t>
            </a:r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47565-F4F0-4580-BC89-68F7510809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2129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Akshay Nataraj, EGU General Assembly 2021: Gather Online (#vEGU21) Session BG 2.2</a:t>
            </a:r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47565-F4F0-4580-BC89-68F7510809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076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Akshay Nataraj, EGU General Assembly 2021: Gather Online (#vEGU21) Session BG 2.2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B0085-9817-406A-B74D-0207D5445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874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Akshay Nataraj, EGU General Assembly 2021: Gather Online (#vEGU21) Session BG 2.2</a:t>
            </a:r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447565-F4F0-4580-BC89-68F7510809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274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364/OL.43.002434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png"/><Relationship Id="rId4" Type="http://schemas.openxmlformats.org/officeDocument/2006/relationships/hyperlink" Target="https://doi.org/10.1364/OE.22.007014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hyperlink" Target="https://doi.org/10.1016/j.gca.2004.05.039" TargetMode="External"/><Relationship Id="rId7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hyperlink" Target="mailto:Michele.Gianella@empa.ch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6" Type="http://schemas.openxmlformats.org/officeDocument/2006/relationships/hyperlink" Target="mailto:Ivan.Prokhorov@empa.ch" TargetMode="External"/><Relationship Id="rId5" Type="http://schemas.openxmlformats.org/officeDocument/2006/relationships/hyperlink" Target="mailto:Akshay.Nataraj@empa.ch" TargetMode="Externa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7620" y="-118692"/>
            <a:ext cx="12723899" cy="1297132"/>
            <a:chOff x="-36513" y="-345664"/>
            <a:chExt cx="12723899" cy="1564634"/>
          </a:xfrm>
        </p:grpSpPr>
        <p:sp>
          <p:nvSpPr>
            <p:cNvPr id="4" name="Rectangle 3"/>
            <p:cNvSpPr/>
            <p:nvPr/>
          </p:nvSpPr>
          <p:spPr>
            <a:xfrm>
              <a:off x="-36513" y="-345664"/>
              <a:ext cx="12723899" cy="970858"/>
            </a:xfrm>
            <a:prstGeom prst="rect">
              <a:avLst/>
            </a:prstGeom>
            <a:solidFill>
              <a:schemeClr val="bg1">
                <a:alpha val="902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CH" sz="2400" dirty="0">
                  <a:solidFill>
                    <a:schemeClr val="tx1"/>
                  </a:solidFill>
                  <a:latin typeface="Helvetica" pitchFamily="2" charset="0"/>
                </a:rPr>
                <a:t>Quantum </a:t>
              </a:r>
              <a:r>
                <a:rPr lang="de-CH" sz="2400" dirty="0" err="1">
                  <a:solidFill>
                    <a:schemeClr val="tx1"/>
                  </a:solidFill>
                  <a:latin typeface="Helvetica" pitchFamily="2" charset="0"/>
                </a:rPr>
                <a:t>Cascade</a:t>
              </a:r>
              <a:r>
                <a:rPr lang="de-CH" sz="2400" dirty="0">
                  <a:solidFill>
                    <a:schemeClr val="tx1"/>
                  </a:solidFill>
                  <a:latin typeface="Helvetica" pitchFamily="2" charset="0"/>
                </a:rPr>
                <a:t> Laser </a:t>
              </a:r>
              <a:r>
                <a:rPr lang="de-CH" sz="2400" dirty="0" err="1" smtClean="0">
                  <a:solidFill>
                    <a:schemeClr val="tx1"/>
                  </a:solidFill>
                  <a:latin typeface="Helvetica" pitchFamily="2" charset="0"/>
                </a:rPr>
                <a:t>absorption</a:t>
              </a:r>
              <a:r>
                <a:rPr lang="de-CH" sz="2400" dirty="0" smtClean="0">
                  <a:solidFill>
                    <a:schemeClr val="tx1"/>
                  </a:solidFill>
                  <a:latin typeface="Helvetica" pitchFamily="2" charset="0"/>
                </a:rPr>
                <a:t> </a:t>
              </a:r>
              <a:r>
                <a:rPr lang="de-CH" sz="2400" dirty="0" err="1">
                  <a:solidFill>
                    <a:schemeClr val="tx1"/>
                  </a:solidFill>
                  <a:latin typeface="Helvetica" pitchFamily="2" charset="0"/>
                </a:rPr>
                <a:t>spectroscopy</a:t>
              </a:r>
              <a:r>
                <a:rPr lang="de-CH" sz="2400" dirty="0">
                  <a:solidFill>
                    <a:schemeClr val="tx1"/>
                  </a:solidFill>
                  <a:latin typeface="Helvetica" pitchFamily="2" charset="0"/>
                </a:rPr>
                <a:t> (</a:t>
              </a:r>
              <a:r>
                <a:rPr lang="de-CH" sz="2400" dirty="0" err="1">
                  <a:solidFill>
                    <a:schemeClr val="tx1"/>
                  </a:solidFill>
                  <a:latin typeface="Helvetica" pitchFamily="2" charset="0"/>
                </a:rPr>
                <a:t>QCLAS</a:t>
              </a:r>
              <a:r>
                <a:rPr lang="de-CH" sz="2400" dirty="0">
                  <a:solidFill>
                    <a:schemeClr val="tx1"/>
                  </a:solidFill>
                  <a:latin typeface="Helvetica" pitchFamily="2" charset="0"/>
                </a:rPr>
                <a:t>) </a:t>
              </a:r>
              <a:r>
                <a:rPr lang="de-CH" sz="2400" dirty="0" err="1">
                  <a:solidFill>
                    <a:schemeClr val="tx1"/>
                  </a:solidFill>
                  <a:latin typeface="Helvetica" pitchFamily="2" charset="0"/>
                </a:rPr>
                <a:t>of</a:t>
              </a:r>
              <a:r>
                <a:rPr lang="de-CH" sz="2400" dirty="0">
                  <a:solidFill>
                    <a:schemeClr val="tx1"/>
                  </a:solidFill>
                  <a:latin typeface="Helvetica" pitchFamily="2" charset="0"/>
                </a:rPr>
                <a:t> </a:t>
              </a:r>
              <a:r>
                <a:rPr lang="de-CH" sz="2400" dirty="0" err="1">
                  <a:solidFill>
                    <a:schemeClr val="tx1"/>
                  </a:solidFill>
                  <a:latin typeface="Helvetica" pitchFamily="2" charset="0"/>
                </a:rPr>
                <a:t>clumped</a:t>
              </a:r>
              <a:r>
                <a:rPr lang="de-CH" sz="2400" dirty="0">
                  <a:solidFill>
                    <a:schemeClr val="tx1"/>
                  </a:solidFill>
                  <a:latin typeface="Helvetica" pitchFamily="2" charset="0"/>
                </a:rPr>
                <a:t> </a:t>
              </a:r>
              <a:r>
                <a:rPr lang="de-CH" sz="2400" baseline="30000" dirty="0" err="1">
                  <a:solidFill>
                    <a:schemeClr val="tx1"/>
                  </a:solidFill>
                  <a:latin typeface="Helvetica" pitchFamily="2" charset="0"/>
                </a:rPr>
                <a:t>18</a:t>
              </a:r>
              <a:r>
                <a:rPr lang="de-CH" sz="2400" dirty="0" err="1">
                  <a:solidFill>
                    <a:schemeClr val="tx1"/>
                  </a:solidFill>
                  <a:latin typeface="Helvetica" pitchFamily="2" charset="0"/>
                </a:rPr>
                <a:t>O</a:t>
              </a:r>
              <a:r>
                <a:rPr lang="de-CH" sz="2400" baseline="30000" dirty="0" err="1" smtClean="0">
                  <a:solidFill>
                    <a:schemeClr val="tx1"/>
                  </a:solidFill>
                  <a:latin typeface="Helvetica" pitchFamily="2" charset="0"/>
                </a:rPr>
                <a:t>12</a:t>
              </a:r>
              <a:r>
                <a:rPr lang="de-CH" sz="2400" dirty="0" err="1" smtClean="0">
                  <a:solidFill>
                    <a:schemeClr val="tx1"/>
                  </a:solidFill>
                  <a:latin typeface="Helvetica" pitchFamily="2" charset="0"/>
                </a:rPr>
                <a:t>C</a:t>
              </a:r>
              <a:r>
                <a:rPr lang="de-CH" sz="2400" baseline="30000" dirty="0" err="1" smtClean="0">
                  <a:solidFill>
                    <a:schemeClr val="tx1"/>
                  </a:solidFill>
                  <a:latin typeface="Helvetica" pitchFamily="2" charset="0"/>
                </a:rPr>
                <a:t>18</a:t>
              </a:r>
              <a:r>
                <a:rPr lang="de-CH" sz="2400" dirty="0" err="1" smtClean="0">
                  <a:solidFill>
                    <a:schemeClr val="tx1"/>
                  </a:solidFill>
                  <a:latin typeface="Helvetica" pitchFamily="2" charset="0"/>
                </a:rPr>
                <a:t>O</a:t>
              </a:r>
              <a:endParaRPr lang="en-US" sz="2400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378" y="383658"/>
              <a:ext cx="12192000" cy="835312"/>
            </a:xfrm>
            <a:prstGeom prst="rect">
              <a:avLst/>
            </a:prstGeom>
            <a:solidFill>
              <a:schemeClr val="bg1">
                <a:alpha val="902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de-CH" sz="1000" dirty="0" smtClean="0">
                  <a:latin typeface="Helvetica" pitchFamily="2" charset="0"/>
                </a:rPr>
                <a:t>Akshay </a:t>
              </a:r>
              <a:r>
                <a:rPr lang="de-CH" sz="1000" dirty="0" err="1">
                  <a:latin typeface="Helvetica" pitchFamily="2" charset="0"/>
                </a:rPr>
                <a:t>Nataraj</a:t>
              </a:r>
              <a:r>
                <a:rPr lang="de-CH" sz="1000" baseline="30000" dirty="0" err="1">
                  <a:latin typeface="Helvetica" pitchFamily="2" charset="0"/>
                </a:rPr>
                <a:t>1,2</a:t>
              </a:r>
              <a:r>
                <a:rPr lang="de-CH" sz="1000" dirty="0">
                  <a:latin typeface="Helvetica" pitchFamily="2" charset="0"/>
                </a:rPr>
                <a:t>, Michele </a:t>
              </a:r>
              <a:r>
                <a:rPr lang="de-CH" sz="1000" dirty="0" err="1">
                  <a:latin typeface="Helvetica" pitchFamily="2" charset="0"/>
                </a:rPr>
                <a:t>Gianella</a:t>
              </a:r>
              <a:r>
                <a:rPr lang="de-CH" sz="1000" baseline="30000" dirty="0" err="1">
                  <a:latin typeface="Helvetica" pitchFamily="2" charset="0"/>
                </a:rPr>
                <a:t>1</a:t>
              </a:r>
              <a:r>
                <a:rPr lang="de-CH" sz="1000" dirty="0">
                  <a:latin typeface="Helvetica" pitchFamily="2" charset="0"/>
                </a:rPr>
                <a:t>, Ivan </a:t>
              </a:r>
              <a:r>
                <a:rPr lang="de-CH" sz="1000" dirty="0" err="1" smtClean="0">
                  <a:latin typeface="Helvetica" pitchFamily="2" charset="0"/>
                </a:rPr>
                <a:t>Prokhorov</a:t>
              </a:r>
              <a:r>
                <a:rPr lang="de-CH" sz="1000" baseline="30000" dirty="0" err="1" smtClean="0">
                  <a:latin typeface="Helvetica" pitchFamily="2" charset="0"/>
                </a:rPr>
                <a:t>1</a:t>
              </a:r>
              <a:r>
                <a:rPr lang="de-CH" sz="1000" dirty="0">
                  <a:latin typeface="Helvetica" pitchFamily="2" charset="0"/>
                </a:rPr>
                <a:t>, Béla </a:t>
              </a:r>
              <a:r>
                <a:rPr lang="de-CH" sz="1000" dirty="0" err="1" smtClean="0">
                  <a:latin typeface="Helvetica" pitchFamily="2" charset="0"/>
                </a:rPr>
                <a:t>Tuzson</a:t>
              </a:r>
              <a:r>
                <a:rPr lang="de-CH" sz="1000" baseline="30000" dirty="0" err="1" smtClean="0">
                  <a:latin typeface="Helvetica" pitchFamily="2" charset="0"/>
                </a:rPr>
                <a:t>1</a:t>
              </a:r>
              <a:r>
                <a:rPr lang="de-CH" sz="1000" dirty="0">
                  <a:latin typeface="Helvetica" pitchFamily="2" charset="0"/>
                </a:rPr>
                <a:t>, Jérôme </a:t>
              </a:r>
              <a:r>
                <a:rPr lang="de-CH" sz="1000" dirty="0" err="1">
                  <a:latin typeface="Helvetica" pitchFamily="2" charset="0"/>
                </a:rPr>
                <a:t>Faist</a:t>
              </a:r>
              <a:r>
                <a:rPr lang="de-CH" sz="1000" baseline="30000" dirty="0" err="1">
                  <a:latin typeface="Helvetica" pitchFamily="2" charset="0"/>
                </a:rPr>
                <a:t>2</a:t>
              </a:r>
              <a:r>
                <a:rPr lang="de-CH" sz="1000" dirty="0">
                  <a:latin typeface="Helvetica" pitchFamily="2" charset="0"/>
                </a:rPr>
                <a:t> </a:t>
              </a:r>
              <a:r>
                <a:rPr lang="de-CH" sz="1000" dirty="0" err="1">
                  <a:latin typeface="Helvetica" pitchFamily="2" charset="0"/>
                </a:rPr>
                <a:t>and</a:t>
              </a:r>
              <a:r>
                <a:rPr lang="de-CH" sz="1000" dirty="0">
                  <a:latin typeface="Helvetica" pitchFamily="2" charset="0"/>
                </a:rPr>
                <a:t> Lukas </a:t>
              </a:r>
              <a:r>
                <a:rPr lang="de-CH" sz="1000" dirty="0" err="1" smtClean="0">
                  <a:latin typeface="Helvetica" pitchFamily="2" charset="0"/>
                </a:rPr>
                <a:t>Emmenegger</a:t>
              </a:r>
              <a:r>
                <a:rPr lang="de-CH" sz="1000" baseline="30000" dirty="0" err="1" smtClean="0">
                  <a:latin typeface="Helvetica" pitchFamily="2" charset="0"/>
                </a:rPr>
                <a:t>1</a:t>
              </a:r>
              <a:endParaRPr lang="de-CH" sz="1000" baseline="30000" dirty="0" smtClean="0">
                <a:latin typeface="Helvetica" pitchFamily="2" charset="0"/>
              </a:endParaRPr>
            </a:p>
            <a:p>
              <a:r>
                <a:rPr lang="de-CH" sz="900" baseline="30000" dirty="0" smtClean="0">
                  <a:latin typeface="Helvetica" pitchFamily="2" charset="0"/>
                </a:rPr>
                <a:t>1 </a:t>
              </a:r>
              <a:r>
                <a:rPr lang="en-US" sz="900" dirty="0" smtClean="0">
                  <a:latin typeface="Helvetica" pitchFamily="2" charset="0"/>
                </a:rPr>
                <a:t>Empa, Swiss Federal Laboratories of Materials Science and Technology, 8600 </a:t>
              </a:r>
              <a:r>
                <a:rPr lang="en-US" sz="900" dirty="0" err="1">
                  <a:latin typeface="Helvetica" pitchFamily="2" charset="0"/>
                </a:rPr>
                <a:t>Dübendorf</a:t>
              </a:r>
              <a:r>
                <a:rPr lang="en-US" sz="900" dirty="0">
                  <a:latin typeface="Helvetica" pitchFamily="2" charset="0"/>
                </a:rPr>
                <a:t>, Switzerland</a:t>
              </a:r>
              <a:br>
                <a:rPr lang="en-US" sz="900" dirty="0">
                  <a:latin typeface="Helvetica" pitchFamily="2" charset="0"/>
                </a:rPr>
              </a:br>
              <a:r>
                <a:rPr lang="en-US" sz="900" baseline="30000" dirty="0">
                  <a:latin typeface="Helvetica" pitchFamily="2" charset="0"/>
                </a:rPr>
                <a:t>2</a:t>
              </a:r>
              <a:r>
                <a:rPr lang="en-US" sz="900" dirty="0">
                  <a:latin typeface="Helvetica" pitchFamily="2" charset="0"/>
                </a:rPr>
                <a:t> ETH Zurich, Institute for Quantum Electronics, 8093 </a:t>
              </a:r>
              <a:r>
                <a:rPr lang="en-US" sz="900" dirty="0" smtClean="0">
                  <a:latin typeface="Helvetica" pitchFamily="2" charset="0"/>
                </a:rPr>
                <a:t>Zürich</a:t>
              </a:r>
              <a:r>
                <a:rPr lang="en-US" sz="900" dirty="0">
                  <a:latin typeface="Helvetica" pitchFamily="2" charset="0"/>
                </a:rPr>
                <a:t>, Switzerland</a:t>
              </a:r>
              <a:r>
                <a:rPr lang="en-US" sz="1100" baseline="30000" dirty="0">
                  <a:latin typeface="Helvetica" pitchFamily="2" charset="0"/>
                </a:rPr>
                <a:t/>
              </a:r>
              <a:br>
                <a:rPr lang="en-US" sz="1100" baseline="30000" dirty="0">
                  <a:latin typeface="Helvetica" pitchFamily="2" charset="0"/>
                </a:rPr>
              </a:br>
              <a:endParaRPr lang="en-US" sz="1100" dirty="0"/>
            </a:p>
          </p:txBody>
        </p:sp>
      </p:grp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7638" y="4829022"/>
            <a:ext cx="1544635" cy="412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8" name="Group 17"/>
          <p:cNvGrpSpPr/>
          <p:nvPr/>
        </p:nvGrpSpPr>
        <p:grpSpPr>
          <a:xfrm>
            <a:off x="8559472" y="1202343"/>
            <a:ext cx="3510888" cy="2731475"/>
            <a:chOff x="8497923" y="1995960"/>
            <a:chExt cx="3849408" cy="2994843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96"/>
            <a:stretch/>
          </p:blipFill>
          <p:spPr>
            <a:xfrm>
              <a:off x="8732727" y="1995960"/>
              <a:ext cx="3107865" cy="2569607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9828249" y="4370596"/>
              <a:ext cx="1741022" cy="25433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de-CH" sz="900" dirty="0" err="1" smtClean="0">
                  <a:latin typeface="Helvetica" pitchFamily="2" charset="0"/>
                </a:rPr>
                <a:t>Wavenumber</a:t>
              </a:r>
              <a:r>
                <a:rPr lang="de-CH" sz="900" dirty="0" smtClean="0">
                  <a:latin typeface="Helvetica" pitchFamily="2" charset="0"/>
                </a:rPr>
                <a:t> (cm</a:t>
              </a:r>
              <a:r>
                <a:rPr lang="de-CH" sz="900" baseline="30000" dirty="0" smtClean="0">
                  <a:latin typeface="Helvetica" pitchFamily="2" charset="0"/>
                </a:rPr>
                <a:t>-1</a:t>
              </a:r>
              <a:r>
                <a:rPr lang="de-CH" sz="900" dirty="0" smtClean="0">
                  <a:latin typeface="Helvetica" pitchFamily="2" charset="0"/>
                </a:rPr>
                <a:t>)</a:t>
              </a:r>
              <a:endParaRPr lang="en-US" sz="900" baseline="30000" dirty="0">
                <a:latin typeface="Helvetica" pitchFamily="2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 rot="16200000">
              <a:off x="8033789" y="2996623"/>
              <a:ext cx="1182606" cy="2543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900" dirty="0" err="1" smtClean="0">
                  <a:latin typeface="Helvetica" pitchFamily="2" charset="0"/>
                </a:rPr>
                <a:t>Transmittance</a:t>
              </a:r>
              <a:endParaRPr lang="en-US" sz="900" dirty="0">
                <a:latin typeface="Helvetica" pitchFamily="2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593854" y="4619606"/>
              <a:ext cx="3753477" cy="371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800" dirty="0" err="1" smtClean="0">
                  <a:latin typeface="Helvetica" pitchFamily="2" charset="0"/>
                </a:rPr>
                <a:t>Measured</a:t>
              </a:r>
              <a:r>
                <a:rPr lang="de-CH" sz="800" dirty="0" smtClean="0">
                  <a:latin typeface="Helvetica" pitchFamily="2" charset="0"/>
                </a:rPr>
                <a:t> </a:t>
              </a:r>
              <a:r>
                <a:rPr lang="de-CH" sz="800" dirty="0" err="1" smtClean="0">
                  <a:latin typeface="Helvetica" pitchFamily="2" charset="0"/>
                </a:rPr>
                <a:t>transmission</a:t>
              </a:r>
              <a:r>
                <a:rPr lang="de-CH" sz="800" dirty="0" smtClean="0">
                  <a:latin typeface="Helvetica" pitchFamily="2" charset="0"/>
                </a:rPr>
                <a:t> </a:t>
              </a:r>
              <a:r>
                <a:rPr lang="de-CH" sz="800" dirty="0" err="1" smtClean="0">
                  <a:latin typeface="Helvetica" pitchFamily="2" charset="0"/>
                </a:rPr>
                <a:t>spectra</a:t>
              </a:r>
              <a:r>
                <a:rPr lang="de-CH" sz="800" dirty="0" smtClean="0">
                  <a:latin typeface="Helvetica" pitchFamily="2" charset="0"/>
                </a:rPr>
                <a:t> </a:t>
              </a:r>
              <a:r>
                <a:rPr lang="de-CH" sz="800" dirty="0" err="1" smtClean="0">
                  <a:latin typeface="Helvetica" pitchFamily="2" charset="0"/>
                </a:rPr>
                <a:t>of</a:t>
              </a:r>
              <a:r>
                <a:rPr lang="de-CH" sz="800" dirty="0" smtClean="0">
                  <a:latin typeface="Helvetica" pitchFamily="2" charset="0"/>
                </a:rPr>
                <a:t> CO</a:t>
              </a:r>
              <a:r>
                <a:rPr lang="de-CH" sz="800" baseline="-25000" dirty="0" smtClean="0">
                  <a:latin typeface="Helvetica" pitchFamily="2" charset="0"/>
                </a:rPr>
                <a:t>2</a:t>
              </a:r>
              <a:r>
                <a:rPr lang="de-CH" sz="800" dirty="0" smtClean="0">
                  <a:latin typeface="Helvetica" pitchFamily="2" charset="0"/>
                </a:rPr>
                <a:t> isotopologues at </a:t>
              </a:r>
              <a:r>
                <a:rPr lang="de-CH" sz="800" dirty="0" err="1" smtClean="0">
                  <a:latin typeface="Helvetica" pitchFamily="2" charset="0"/>
                </a:rPr>
                <a:t>room</a:t>
              </a:r>
              <a:r>
                <a:rPr lang="de-CH" sz="800" dirty="0" smtClean="0">
                  <a:latin typeface="Helvetica" pitchFamily="2" charset="0"/>
                </a:rPr>
                <a:t> (</a:t>
              </a:r>
              <a:r>
                <a:rPr lang="de-CH" sz="800" dirty="0" err="1" smtClean="0">
                  <a:latin typeface="Helvetica" pitchFamily="2" charset="0"/>
                </a:rPr>
                <a:t>red</a:t>
              </a:r>
              <a:r>
                <a:rPr lang="de-CH" sz="800" dirty="0" smtClean="0">
                  <a:latin typeface="Helvetica" pitchFamily="2" charset="0"/>
                </a:rPr>
                <a:t>) </a:t>
              </a:r>
              <a:r>
                <a:rPr lang="de-CH" sz="800" dirty="0" err="1" smtClean="0">
                  <a:latin typeface="Helvetica" pitchFamily="2" charset="0"/>
                </a:rPr>
                <a:t>and</a:t>
              </a:r>
              <a:r>
                <a:rPr lang="de-CH" sz="800" dirty="0" smtClean="0">
                  <a:latin typeface="Helvetica" pitchFamily="2" charset="0"/>
                </a:rPr>
                <a:t> </a:t>
              </a:r>
              <a:r>
                <a:rPr lang="de-CH" sz="800" dirty="0" err="1" smtClean="0">
                  <a:latin typeface="Helvetica" pitchFamily="2" charset="0"/>
                </a:rPr>
                <a:t>low</a:t>
              </a:r>
              <a:r>
                <a:rPr lang="de-CH" sz="800" dirty="0" smtClean="0">
                  <a:latin typeface="Helvetica" pitchFamily="2" charset="0"/>
                </a:rPr>
                <a:t> (</a:t>
              </a:r>
              <a:r>
                <a:rPr lang="de-CH" sz="800" dirty="0" err="1" smtClean="0">
                  <a:latin typeface="Helvetica" pitchFamily="2" charset="0"/>
                </a:rPr>
                <a:t>blue</a:t>
              </a:r>
              <a:r>
                <a:rPr lang="de-CH" sz="800" dirty="0" smtClean="0">
                  <a:latin typeface="Helvetica" pitchFamily="2" charset="0"/>
                </a:rPr>
                <a:t>) </a:t>
              </a:r>
              <a:r>
                <a:rPr lang="de-CH" sz="800" dirty="0" err="1" smtClean="0">
                  <a:latin typeface="Helvetica" pitchFamily="2" charset="0"/>
                </a:rPr>
                <a:t>temperatures</a:t>
              </a:r>
              <a:r>
                <a:rPr lang="de-CH" sz="800" dirty="0" smtClean="0">
                  <a:latin typeface="Helvetica" pitchFamily="2" charset="0"/>
                </a:rPr>
                <a:t>.</a:t>
              </a:r>
              <a:endParaRPr lang="en-US" sz="800" baseline="-25000" dirty="0">
                <a:latin typeface="Helvetica" pitchFamily="2" charset="0"/>
              </a:endParaRPr>
            </a:p>
          </p:txBody>
        </p:sp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7639" y="5427930"/>
            <a:ext cx="1457314" cy="243360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657225" y="4864894"/>
            <a:ext cx="502444" cy="2762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137049" y="4266422"/>
                <a:ext cx="3804566" cy="1815882"/>
              </a:xfrm>
              <a:prstGeom prst="rect">
                <a:avLst/>
              </a:prstGeom>
              <a:solidFill>
                <a:srgbClr val="C00000">
                  <a:alpha val="5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de-CH" sz="1400" b="1" dirty="0" smtClean="0">
                    <a:latin typeface="Helvetica" pitchFamily="2" charset="0"/>
                  </a:rPr>
                  <a:t>Key </a:t>
                </a:r>
                <a:r>
                  <a:rPr lang="de-CH" sz="1400" b="1" dirty="0" err="1" smtClean="0">
                    <a:latin typeface="Helvetica" pitchFamily="2" charset="0"/>
                  </a:rPr>
                  <a:t>results</a:t>
                </a:r>
                <a:endParaRPr lang="de-CH" sz="1400" b="1" dirty="0" smtClean="0">
                  <a:latin typeface="Helvetica" pitchFamily="2" charset="0"/>
                </a:endParaRPr>
              </a:p>
              <a:p>
                <a:pPr>
                  <a:buClr>
                    <a:srgbClr val="FF0000"/>
                  </a:buClr>
                </a:pPr>
                <a:endParaRPr lang="de-CH" sz="1400" dirty="0" smtClean="0">
                  <a:latin typeface="Helvetica" pitchFamily="2" charset="0"/>
                </a:endParaRPr>
              </a:p>
              <a:p>
                <a:pPr marL="285750" indent="-200025">
                  <a:buClr>
                    <a:srgbClr val="FF0000"/>
                  </a:buClr>
                  <a:buFont typeface="Wingdings" panose="05000000000000000000" pitchFamily="2" charset="2"/>
                  <a:buChar char="§"/>
                </a:pPr>
                <a:r>
                  <a:rPr lang="de-CH" sz="1400" dirty="0">
                    <a:latin typeface="Helvetica" pitchFamily="2" charset="0"/>
                  </a:rPr>
                  <a:t>H</a:t>
                </a:r>
                <a:r>
                  <a:rPr lang="de-CH" sz="1400" dirty="0" smtClean="0">
                    <a:latin typeface="Helvetica" pitchFamily="2" charset="0"/>
                  </a:rPr>
                  <a:t>igh </a:t>
                </a:r>
                <a:r>
                  <a:rPr lang="de-CH" sz="1400" dirty="0" err="1" smtClean="0">
                    <a:latin typeface="Helvetica" pitchFamily="2" charset="0"/>
                  </a:rPr>
                  <a:t>precision</a:t>
                </a:r>
                <a:r>
                  <a:rPr lang="de-CH" sz="1400" dirty="0" smtClean="0">
                    <a:latin typeface="Helvetica" pitchFamily="2" charset="0"/>
                  </a:rPr>
                  <a:t> </a:t>
                </a:r>
                <a:r>
                  <a:rPr lang="de-CH" sz="1400" dirty="0" err="1" smtClean="0">
                    <a:latin typeface="Helvetica" pitchFamily="2" charset="0"/>
                  </a:rPr>
                  <a:t>and</a:t>
                </a:r>
                <a:r>
                  <a:rPr lang="de-CH" sz="1400" dirty="0" smtClean="0">
                    <a:latin typeface="Helvetica" pitchFamily="2" charset="0"/>
                  </a:rPr>
                  <a:t> </a:t>
                </a:r>
                <a:r>
                  <a:rPr lang="en-US" sz="1400" dirty="0" smtClean="0">
                    <a:latin typeface="Helvetica" pitchFamily="2" charset="0"/>
                  </a:rPr>
                  <a:t>repeatability</a:t>
                </a:r>
                <a:r>
                  <a:rPr lang="de-CH" sz="1400" dirty="0" smtClean="0">
                    <a:latin typeface="Helvetica" pitchFamily="2" charset="0"/>
                  </a:rPr>
                  <a:t> </a:t>
                </a:r>
                <a:r>
                  <a:rPr lang="de-CH" sz="1400" dirty="0" err="1" smtClean="0">
                    <a:latin typeface="Helvetica" pitchFamily="2" charset="0"/>
                  </a:rPr>
                  <a:t>of</a:t>
                </a:r>
                <a:r>
                  <a:rPr lang="de-CH" sz="1400" dirty="0" smtClean="0">
                    <a:latin typeface="Helvetica" pitchFamily="2" charset="0"/>
                  </a:rPr>
                  <a:t>  </a:t>
                </a:r>
                <a:r>
                  <a:rPr lang="el-GR" sz="1400" dirty="0" smtClean="0">
                    <a:latin typeface="Helvetica" pitchFamily="2" charset="0"/>
                  </a:rPr>
                  <a:t>δ</a:t>
                </a:r>
                <a:r>
                  <a:rPr lang="de-CH" sz="1400" baseline="30000" dirty="0" err="1" smtClean="0">
                    <a:latin typeface="Helvetica" pitchFamily="2" charset="0"/>
                  </a:rPr>
                  <a:t>18</a:t>
                </a:r>
                <a:r>
                  <a:rPr lang="de-CH" sz="1400" dirty="0" err="1" smtClean="0">
                    <a:latin typeface="Helvetica" pitchFamily="2" charset="0"/>
                  </a:rPr>
                  <a:t>O</a:t>
                </a:r>
                <a:endParaRPr lang="de-CH" sz="1400" dirty="0">
                  <a:latin typeface="Helvetica" pitchFamily="2" charset="0"/>
                </a:endParaRPr>
              </a:p>
              <a:p>
                <a:pPr marL="285750" indent="-200025">
                  <a:buClr>
                    <a:srgbClr val="FF0000"/>
                  </a:buClr>
                </a:pPr>
                <a:endParaRPr lang="de-CH" sz="1400" dirty="0" smtClean="0">
                  <a:latin typeface="Helvetica" pitchFamily="2" charset="0"/>
                </a:endParaRPr>
              </a:p>
              <a:p>
                <a:pPr marL="285750" indent="-200025">
                  <a:buClr>
                    <a:srgbClr val="FF0000"/>
                  </a:buClr>
                  <a:buFont typeface="Wingdings" panose="05000000000000000000" pitchFamily="2" charset="2"/>
                  <a:buChar char="§"/>
                </a:pPr>
                <a:r>
                  <a:rPr lang="de-CH" sz="1400" dirty="0" smtClean="0">
                    <a:latin typeface="Helvetica" pitchFamily="2" charset="0"/>
                  </a:rPr>
                  <a:t>Demonstration </a:t>
                </a:r>
                <a:r>
                  <a:rPr lang="de-CH" sz="1400" dirty="0" err="1">
                    <a:latin typeface="Helvetica" pitchFamily="2" charset="0"/>
                  </a:rPr>
                  <a:t>of</a:t>
                </a:r>
                <a:r>
                  <a:rPr lang="de-CH" sz="1400" dirty="0">
                    <a:latin typeface="Helvetica" pitchFamily="2" charset="0"/>
                  </a:rPr>
                  <a:t> </a:t>
                </a:r>
                <a:r>
                  <a:rPr lang="de-CH" sz="1400" dirty="0" err="1">
                    <a:latin typeface="Helvetica" pitchFamily="2" charset="0"/>
                  </a:rPr>
                  <a:t>optical</a:t>
                </a:r>
                <a:r>
                  <a:rPr lang="de-CH" sz="1400" dirty="0">
                    <a:latin typeface="Helvetica" pitchFamily="2" charset="0"/>
                  </a:rPr>
                  <a:t> </a:t>
                </a:r>
                <a:r>
                  <a:rPr lang="de-CH" sz="1400" dirty="0" err="1">
                    <a:latin typeface="Helvetica" pitchFamily="2" charset="0"/>
                  </a:rPr>
                  <a:t>clumped</a:t>
                </a:r>
                <a:r>
                  <a:rPr lang="de-CH" sz="1400" dirty="0">
                    <a:latin typeface="Helvetica" pitchFamily="2" charset="0"/>
                  </a:rPr>
                  <a:t> </a:t>
                </a:r>
                <a:r>
                  <a:rPr lang="en-GB" sz="1400" dirty="0">
                    <a:latin typeface="Helvetica" pitchFamily="2" charset="0"/>
                  </a:rPr>
                  <a:t>thermometry</a:t>
                </a:r>
                <a:r>
                  <a:rPr lang="de-CH" sz="1400" dirty="0">
                    <a:latin typeface="Helvetica" pitchFamily="2" charset="0"/>
                  </a:rPr>
                  <a:t> </a:t>
                </a:r>
                <a:r>
                  <a:rPr lang="de-CH" sz="1400" dirty="0" err="1">
                    <a:latin typeface="Helvetica" pitchFamily="2" charset="0"/>
                  </a:rPr>
                  <a:t>involving</a:t>
                </a:r>
                <a:r>
                  <a:rPr lang="de-CH" sz="1400" dirty="0">
                    <a:latin typeface="Helvetica" pitchFamily="2" charset="0"/>
                  </a:rPr>
                  <a:t>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e-CH" sz="1400" kern="0" baseline="30000">
                        <a:solidFill>
                          <a:srgbClr val="000000"/>
                        </a:solidFill>
                        <a:latin typeface="Helvetica" pitchFamily="2" charset="0"/>
                        <a:sym typeface="Arial"/>
                      </a:rPr>
                      <m:t>12</m:t>
                    </m:r>
                    <m:r>
                      <m:rPr>
                        <m:nor/>
                      </m:rPr>
                      <a:rPr lang="de-CH" sz="1400" kern="0">
                        <a:solidFill>
                          <a:srgbClr val="000000"/>
                        </a:solidFill>
                        <a:latin typeface="Helvetica" pitchFamily="2" charset="0"/>
                        <a:sym typeface="Arial"/>
                      </a:rPr>
                      <m:t>C</m:t>
                    </m:r>
                    <m:r>
                      <m:rPr>
                        <m:nor/>
                      </m:rPr>
                      <a:rPr lang="de-CH" sz="1400" kern="0" baseline="30000">
                        <a:solidFill>
                          <a:srgbClr val="000000"/>
                        </a:solidFill>
                        <a:latin typeface="Helvetica" pitchFamily="2" charset="0"/>
                        <a:sym typeface="Arial"/>
                      </a:rPr>
                      <m:t>16</m:t>
                    </m:r>
                    <m:r>
                      <m:rPr>
                        <m:nor/>
                      </m:rPr>
                      <a:rPr lang="de-CH" sz="1400" kern="0">
                        <a:solidFill>
                          <a:srgbClr val="000000"/>
                        </a:solidFill>
                        <a:latin typeface="Helvetica" pitchFamily="2" charset="0"/>
                        <a:sym typeface="Arial"/>
                      </a:rPr>
                      <m:t>O</m:t>
                    </m:r>
                    <m:r>
                      <m:rPr>
                        <m:nor/>
                      </m:rPr>
                      <a:rPr lang="de-CH" sz="1400" kern="0" baseline="-25000">
                        <a:solidFill>
                          <a:srgbClr val="000000"/>
                        </a:solidFill>
                        <a:latin typeface="Helvetica" pitchFamily="2" charset="0"/>
                        <a:sym typeface="Arial"/>
                      </a:rPr>
                      <m:t>2</m:t>
                    </m:r>
                    <m:r>
                      <m:rPr>
                        <m:nor/>
                      </m:rPr>
                      <a:rPr lang="de-CH" sz="1400" kern="0">
                        <a:solidFill>
                          <a:srgbClr val="000000"/>
                        </a:solidFill>
                        <a:latin typeface="Helvetica" pitchFamily="2" charset="0"/>
                        <a:sym typeface="Arial"/>
                      </a:rPr>
                      <m:t>+</m:t>
                    </m:r>
                    <m:r>
                      <m:rPr>
                        <m:nor/>
                      </m:rPr>
                      <a:rPr lang="de-CH" sz="1400" kern="0" baseline="30000">
                        <a:solidFill>
                          <a:srgbClr val="000000"/>
                        </a:solidFill>
                        <a:latin typeface="Helvetica" pitchFamily="2" charset="0"/>
                        <a:sym typeface="Arial"/>
                      </a:rPr>
                      <m:t>12</m:t>
                    </m:r>
                    <m:r>
                      <m:rPr>
                        <m:nor/>
                      </m:rPr>
                      <a:rPr lang="de-CH" sz="1400" kern="0">
                        <a:solidFill>
                          <a:srgbClr val="000000"/>
                        </a:solidFill>
                        <a:latin typeface="Helvetica" pitchFamily="2" charset="0"/>
                        <a:sym typeface="Arial"/>
                      </a:rPr>
                      <m:t>C</m:t>
                    </m:r>
                    <m:r>
                      <m:rPr>
                        <m:nor/>
                      </m:rPr>
                      <a:rPr lang="de-CH" sz="1400" kern="0" baseline="30000">
                        <a:solidFill>
                          <a:srgbClr val="000000"/>
                        </a:solidFill>
                        <a:latin typeface="Helvetica" pitchFamily="2" charset="0"/>
                        <a:sym typeface="Arial"/>
                      </a:rPr>
                      <m:t>18</m:t>
                    </m:r>
                    <m:r>
                      <m:rPr>
                        <m:nor/>
                      </m:rPr>
                      <a:rPr lang="de-CH" sz="1400" kern="0">
                        <a:solidFill>
                          <a:srgbClr val="000000"/>
                        </a:solidFill>
                        <a:latin typeface="Helvetica" pitchFamily="2" charset="0"/>
                        <a:sym typeface="Arial"/>
                      </a:rPr>
                      <m:t>O</m:t>
                    </m:r>
                    <m:r>
                      <m:rPr>
                        <m:nor/>
                      </m:rPr>
                      <a:rPr lang="de-CH" sz="1400" kern="0" baseline="-25000">
                        <a:solidFill>
                          <a:srgbClr val="000000"/>
                        </a:solidFill>
                        <a:latin typeface="Helvetica" pitchFamily="2" charset="0"/>
                        <a:sym typeface="Arial"/>
                      </a:rPr>
                      <m:t>2  </m:t>
                    </m:r>
                    <m:r>
                      <m:rPr>
                        <m:nor/>
                      </m:rPr>
                      <a:rPr lang="en-CH" sz="1400" kern="0">
                        <a:solidFill>
                          <a:srgbClr val="000000"/>
                        </a:solidFill>
                        <a:latin typeface="Helvetica" pitchFamily="2" charset="0"/>
                        <a:sym typeface="Arial"/>
                      </a:rPr>
                      <m:t>⇌</m:t>
                    </m:r>
                    <m:r>
                      <m:rPr>
                        <m:nor/>
                      </m:rPr>
                      <a:rPr lang="de-CH" sz="1400" kern="0" baseline="-25000">
                        <a:solidFill>
                          <a:srgbClr val="000000"/>
                        </a:solidFill>
                        <a:latin typeface="Helvetica" pitchFamily="2" charset="0"/>
                        <a:sym typeface="Arial"/>
                      </a:rPr>
                      <m:t> </m:t>
                    </m:r>
                    <m:r>
                      <m:rPr>
                        <m:nor/>
                      </m:rPr>
                      <a:rPr lang="de-CH" sz="1400" kern="0">
                        <a:solidFill>
                          <a:srgbClr val="000000"/>
                        </a:solidFill>
                        <a:latin typeface="Helvetica" pitchFamily="2" charset="0"/>
                        <a:sym typeface="Arial"/>
                      </a:rPr>
                      <m:t>2⋅</m:t>
                    </m:r>
                    <m:r>
                      <m:rPr>
                        <m:nor/>
                      </m:rPr>
                      <a:rPr lang="de-CH" sz="1400" kern="0" baseline="30000">
                        <a:solidFill>
                          <a:srgbClr val="000000"/>
                        </a:solidFill>
                        <a:latin typeface="Helvetica" pitchFamily="2" charset="0"/>
                        <a:sym typeface="Arial"/>
                      </a:rPr>
                      <m:t>12</m:t>
                    </m:r>
                    <m:r>
                      <m:rPr>
                        <m:nor/>
                      </m:rPr>
                      <a:rPr lang="de-CH" sz="1400" kern="0">
                        <a:solidFill>
                          <a:srgbClr val="000000"/>
                        </a:solidFill>
                        <a:latin typeface="Helvetica" pitchFamily="2" charset="0"/>
                        <a:sym typeface="Arial"/>
                      </a:rPr>
                      <m:t>C</m:t>
                    </m:r>
                    <m:r>
                      <m:rPr>
                        <m:nor/>
                      </m:rPr>
                      <a:rPr lang="de-CH" sz="1400" kern="0" baseline="30000">
                        <a:solidFill>
                          <a:srgbClr val="000000"/>
                        </a:solidFill>
                        <a:latin typeface="Helvetica" pitchFamily="2" charset="0"/>
                        <a:sym typeface="Arial"/>
                      </a:rPr>
                      <m:t>16</m:t>
                    </m:r>
                    <m:r>
                      <m:rPr>
                        <m:nor/>
                      </m:rPr>
                      <a:rPr lang="de-CH" sz="1400" kern="0">
                        <a:solidFill>
                          <a:srgbClr val="000000"/>
                        </a:solidFill>
                        <a:latin typeface="Helvetica" pitchFamily="2" charset="0"/>
                        <a:sym typeface="Arial"/>
                      </a:rPr>
                      <m:t>O</m:t>
                    </m:r>
                    <m:r>
                      <m:rPr>
                        <m:nor/>
                      </m:rPr>
                      <a:rPr lang="de-CH" sz="1400" kern="0" baseline="30000">
                        <a:solidFill>
                          <a:srgbClr val="000000"/>
                        </a:solidFill>
                        <a:latin typeface="Helvetica" pitchFamily="2" charset="0"/>
                        <a:sym typeface="Arial"/>
                      </a:rPr>
                      <m:t>18</m:t>
                    </m:r>
                    <m:r>
                      <m:rPr>
                        <m:nor/>
                      </m:rPr>
                      <a:rPr lang="de-CH" sz="1400" kern="0">
                        <a:solidFill>
                          <a:srgbClr val="000000"/>
                        </a:solidFill>
                        <a:latin typeface="Helvetica" pitchFamily="2" charset="0"/>
                        <a:sym typeface="Arial"/>
                      </a:rPr>
                      <m:t>O</m:t>
                    </m:r>
                  </m:oMath>
                </a14:m>
                <a:r>
                  <a:rPr lang="de-CH" sz="1400" dirty="0">
                    <a:latin typeface="Helvetica" pitchFamily="2" charset="0"/>
                  </a:rPr>
                  <a:t>  isotope exchange </a:t>
                </a:r>
                <a:r>
                  <a:rPr lang="de-CH" sz="1400" dirty="0" err="1">
                    <a:latin typeface="Helvetica" pitchFamily="2" charset="0"/>
                  </a:rPr>
                  <a:t>reaction</a:t>
                </a:r>
                <a:endParaRPr lang="de-CH" sz="1400" dirty="0">
                  <a:latin typeface="Helvetica" pitchFamily="2" charset="0"/>
                </a:endParaRPr>
              </a:p>
              <a:p>
                <a:pPr marL="285750" indent="-285750">
                  <a:buClr>
                    <a:srgbClr val="FF0000"/>
                  </a:buClr>
                  <a:buFont typeface="Wingdings" panose="05000000000000000000" pitchFamily="2" charset="2"/>
                  <a:buChar char="§"/>
                </a:pPr>
                <a:endParaRPr lang="en-US" sz="14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7049" y="4266422"/>
                <a:ext cx="3804566" cy="1815882"/>
              </a:xfrm>
              <a:prstGeom prst="rect">
                <a:avLst/>
              </a:prstGeom>
              <a:blipFill>
                <a:blip r:embed="rId6"/>
                <a:stretch>
                  <a:fillRect l="-481" t="-6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4127156" y="6612336"/>
            <a:ext cx="48144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900" dirty="0" err="1" smtClean="0">
                <a:latin typeface="Helvetica" pitchFamily="2" charset="0"/>
              </a:rPr>
              <a:t>EGU</a:t>
            </a:r>
            <a:r>
              <a:rPr lang="de-CH" sz="900" dirty="0" smtClean="0">
                <a:latin typeface="Helvetica" pitchFamily="2" charset="0"/>
              </a:rPr>
              <a:t> General </a:t>
            </a:r>
            <a:r>
              <a:rPr lang="de-CH" sz="900" dirty="0" err="1" smtClean="0">
                <a:latin typeface="Helvetica" pitchFamily="2" charset="0"/>
              </a:rPr>
              <a:t>Assembly</a:t>
            </a:r>
            <a:r>
              <a:rPr lang="de-CH" sz="900" dirty="0" smtClean="0">
                <a:latin typeface="Helvetica" pitchFamily="2" charset="0"/>
              </a:rPr>
              <a:t> 2021: </a:t>
            </a:r>
            <a:r>
              <a:rPr lang="de-CH" sz="900" dirty="0" err="1" smtClean="0">
                <a:latin typeface="Helvetica" pitchFamily="2" charset="0"/>
              </a:rPr>
              <a:t>Gather</a:t>
            </a:r>
            <a:r>
              <a:rPr lang="de-CH" sz="900" dirty="0" smtClean="0">
                <a:latin typeface="Helvetica" pitchFamily="2" charset="0"/>
              </a:rPr>
              <a:t> Online (#</a:t>
            </a:r>
            <a:r>
              <a:rPr lang="de-CH" sz="900" dirty="0" err="1" smtClean="0">
                <a:latin typeface="Helvetica" pitchFamily="2" charset="0"/>
              </a:rPr>
              <a:t>vEGU21</a:t>
            </a:r>
            <a:r>
              <a:rPr lang="de-CH" sz="900" dirty="0" smtClean="0">
                <a:latin typeface="Helvetica" pitchFamily="2" charset="0"/>
              </a:rPr>
              <a:t>), Session </a:t>
            </a:r>
            <a:r>
              <a:rPr lang="de-CH" sz="900" dirty="0" err="1" smtClean="0">
                <a:latin typeface="Helvetica" pitchFamily="2" charset="0"/>
              </a:rPr>
              <a:t>BG</a:t>
            </a:r>
            <a:r>
              <a:rPr lang="de-CH" sz="900" dirty="0" smtClean="0">
                <a:latin typeface="Helvetica" pitchFamily="2" charset="0"/>
              </a:rPr>
              <a:t> 2.2, 27 April 2021</a:t>
            </a:r>
            <a:endParaRPr lang="en-US" sz="900" dirty="0">
              <a:latin typeface="Helvetica" pitchFamily="2" charset="0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3" t="1681" r="2214" b="31151"/>
          <a:stretch/>
        </p:blipFill>
        <p:spPr>
          <a:xfrm>
            <a:off x="158654" y="4149331"/>
            <a:ext cx="4744458" cy="2445220"/>
          </a:xfrm>
          <a:prstGeom prst="rect">
            <a:avLst/>
          </a:prstGeom>
        </p:spPr>
      </p:pic>
      <p:cxnSp>
        <p:nvCxnSpPr>
          <p:cNvPr id="35" name="Straight Connector 34"/>
          <p:cNvCxnSpPr/>
          <p:nvPr/>
        </p:nvCxnSpPr>
        <p:spPr>
          <a:xfrm>
            <a:off x="0" y="1089660"/>
            <a:ext cx="12192000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7638" y="5866561"/>
            <a:ext cx="2422722" cy="418788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36"/>
          <a:stretch/>
        </p:blipFill>
        <p:spPr>
          <a:xfrm>
            <a:off x="239076" y="1236896"/>
            <a:ext cx="3377982" cy="2632651"/>
          </a:xfrm>
          <a:prstGeom prst="rect">
            <a:avLst/>
          </a:prstGeom>
        </p:spPr>
      </p:pic>
      <p:sp>
        <p:nvSpPr>
          <p:cNvPr id="21" name="Rectangle 8"/>
          <p:cNvSpPr/>
          <p:nvPr/>
        </p:nvSpPr>
        <p:spPr>
          <a:xfrm>
            <a:off x="4085077" y="1231588"/>
            <a:ext cx="3933447" cy="2409857"/>
          </a:xfrm>
          <a:prstGeom prst="rect">
            <a:avLst/>
          </a:prstGeom>
          <a:solidFill>
            <a:srgbClr val="C00000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7"/>
          <p:cNvSpPr txBox="1"/>
          <p:nvPr/>
        </p:nvSpPr>
        <p:spPr>
          <a:xfrm>
            <a:off x="4036324" y="1315373"/>
            <a:ext cx="3982200" cy="1932064"/>
          </a:xfrm>
          <a:prstGeom prst="rect">
            <a:avLst/>
          </a:prstGeom>
        </p:spPr>
        <p:txBody>
          <a:bodyPr wrap="square" rtlCol="0">
            <a:noAutofit/>
          </a:bodyPr>
          <a:lstStyle/>
          <a:p>
            <a:pPr marL="76199" indent="0">
              <a:buNone/>
            </a:pPr>
            <a:r>
              <a:rPr lang="en-US" sz="1400" b="1" dirty="0">
                <a:latin typeface="Helvetica" pitchFamily="2" charset="0"/>
              </a:rPr>
              <a:t>Key </a:t>
            </a:r>
            <a:r>
              <a:rPr lang="en-US" sz="1400" b="1" dirty="0" smtClean="0">
                <a:latin typeface="Helvetica" pitchFamily="2" charset="0"/>
              </a:rPr>
              <a:t>components </a:t>
            </a:r>
            <a:endParaRPr lang="en-US" sz="1400" b="1" dirty="0">
              <a:latin typeface="Helvetica" pitchFamily="2" charset="0"/>
            </a:endParaRPr>
          </a:p>
          <a:p>
            <a:pPr marL="76199" indent="0">
              <a:buNone/>
            </a:pPr>
            <a:endParaRPr lang="en-US" sz="1400" dirty="0">
              <a:latin typeface="Helvetica" pitchFamily="2" charset="0"/>
            </a:endParaRPr>
          </a:p>
          <a:p>
            <a:pPr marL="361950" indent="-180975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sz="1400" dirty="0" smtClean="0">
                <a:latin typeface="Helvetica" pitchFamily="2" charset="0"/>
              </a:rPr>
              <a:t>DFB-QCL emitting at 4.3 </a:t>
            </a:r>
            <a:r>
              <a:rPr lang="el-GR" sz="1400" dirty="0">
                <a:latin typeface="Helvetica" pitchFamily="2" charset="0"/>
              </a:rPr>
              <a:t>μ</a:t>
            </a:r>
            <a:r>
              <a:rPr lang="en-US" sz="1400" dirty="0">
                <a:latin typeface="Helvetica" pitchFamily="2" charset="0"/>
              </a:rPr>
              <a:t>m </a:t>
            </a:r>
            <a:r>
              <a:rPr lang="en-US" sz="1400" dirty="0" smtClean="0">
                <a:latin typeface="Helvetica" pitchFamily="2" charset="0"/>
              </a:rPr>
              <a:t>driven in intermittent continuous wave (</a:t>
            </a:r>
            <a:r>
              <a:rPr lang="en-US" sz="1400" dirty="0" err="1" smtClean="0">
                <a:latin typeface="Helvetica" pitchFamily="2" charset="0"/>
              </a:rPr>
              <a:t>icw</a:t>
            </a:r>
            <a:r>
              <a:rPr lang="en-US" sz="1400" dirty="0" smtClean="0">
                <a:latin typeface="Helvetica" pitchFamily="2" charset="0"/>
              </a:rPr>
              <a:t>) mode</a:t>
            </a:r>
            <a:endParaRPr lang="en-US" sz="1400" dirty="0">
              <a:latin typeface="Helvetica" pitchFamily="2" charset="0"/>
            </a:endParaRPr>
          </a:p>
          <a:p>
            <a:pPr marL="361950" indent="-180975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en-US" sz="1400" dirty="0">
              <a:latin typeface="Helvetica" pitchFamily="2" charset="0"/>
            </a:endParaRPr>
          </a:p>
          <a:p>
            <a:pPr marL="361950" indent="-180975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sz="1400" dirty="0" err="1" smtClean="0">
                <a:latin typeface="Helvetica" pitchFamily="2" charset="0"/>
              </a:rPr>
              <a:t>Cryo</a:t>
            </a:r>
            <a:r>
              <a:rPr lang="en-US" sz="1400" dirty="0" smtClean="0">
                <a:latin typeface="Helvetica" pitchFamily="2" charset="0"/>
              </a:rPr>
              <a:t>-cooled (150 K) segmented circular multipass </a:t>
            </a:r>
            <a:r>
              <a:rPr lang="en-US" sz="1400" dirty="0">
                <a:latin typeface="Helvetica" pitchFamily="2" charset="0"/>
              </a:rPr>
              <a:t>cell </a:t>
            </a:r>
            <a:r>
              <a:rPr lang="en-US" sz="1400" dirty="0" smtClean="0">
                <a:latin typeface="Helvetica" pitchFamily="2" charset="0"/>
              </a:rPr>
              <a:t>(SC-MPC). </a:t>
            </a:r>
          </a:p>
          <a:p>
            <a:pPr marL="361950" indent="-180975">
              <a:buClr>
                <a:srgbClr val="FF0000"/>
              </a:buClr>
            </a:pPr>
            <a:r>
              <a:rPr lang="en-US" sz="1400" dirty="0" smtClean="0">
                <a:latin typeface="Helvetica" pitchFamily="2" charset="0"/>
              </a:rPr>
              <a:t>    OPL = 6 m, P = 10 mbar</a:t>
            </a:r>
          </a:p>
          <a:p>
            <a:pPr marL="361950" indent="-180975">
              <a:buClr>
                <a:srgbClr val="FF0000"/>
              </a:buClr>
            </a:pPr>
            <a:endParaRPr lang="en-US" sz="1400" dirty="0" smtClean="0">
              <a:latin typeface="Helvetica" pitchFamily="2" charset="0"/>
            </a:endParaRPr>
          </a:p>
          <a:p>
            <a:pPr marL="361950" indent="-180975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de-CH" sz="1400" dirty="0" smtClean="0">
                <a:latin typeface="Helvetica" pitchFamily="2" charset="0"/>
              </a:rPr>
              <a:t>Multi-</a:t>
            </a:r>
            <a:r>
              <a:rPr lang="de-CH" sz="1400" dirty="0" err="1" smtClean="0">
                <a:latin typeface="Helvetica" pitchFamily="2" charset="0"/>
              </a:rPr>
              <a:t>port</a:t>
            </a:r>
            <a:r>
              <a:rPr lang="de-CH" sz="1400" dirty="0" smtClean="0">
                <a:latin typeface="Helvetica" pitchFamily="2" charset="0"/>
              </a:rPr>
              <a:t> </a:t>
            </a:r>
            <a:r>
              <a:rPr lang="de-CH" sz="1400" dirty="0" err="1" smtClean="0">
                <a:latin typeface="Helvetica" pitchFamily="2" charset="0"/>
              </a:rPr>
              <a:t>inlet</a:t>
            </a:r>
            <a:r>
              <a:rPr lang="de-CH" sz="1400" dirty="0" smtClean="0">
                <a:latin typeface="Helvetica" pitchFamily="2" charset="0"/>
              </a:rPr>
              <a:t> </a:t>
            </a:r>
            <a:r>
              <a:rPr lang="de-CH" sz="1400" dirty="0" err="1" smtClean="0">
                <a:latin typeface="Helvetica" pitchFamily="2" charset="0"/>
              </a:rPr>
              <a:t>for</a:t>
            </a:r>
            <a:r>
              <a:rPr lang="de-CH" sz="1400" dirty="0" smtClean="0">
                <a:latin typeface="Helvetica" pitchFamily="2" charset="0"/>
              </a:rPr>
              <a:t> rapid gas </a:t>
            </a:r>
            <a:r>
              <a:rPr lang="de-CH" sz="1400" dirty="0" err="1" smtClean="0">
                <a:latin typeface="Helvetica" pitchFamily="2" charset="0"/>
              </a:rPr>
              <a:t>switching</a:t>
            </a:r>
            <a:endParaRPr lang="de-CH" sz="1400" dirty="0" smtClean="0">
              <a:latin typeface="Helvetica" pitchFamily="2" charset="0"/>
            </a:endParaRPr>
          </a:p>
          <a:p>
            <a:pPr marL="180975">
              <a:buClr>
                <a:srgbClr val="FF0000"/>
              </a:buClr>
            </a:pPr>
            <a:endParaRPr lang="en-US" sz="1400" dirty="0" smtClean="0">
              <a:latin typeface="Helvetica" pitchFamily="2" charset="0"/>
            </a:endParaRPr>
          </a:p>
          <a:p>
            <a:pPr marL="180975">
              <a:buClr>
                <a:srgbClr val="FF0000"/>
              </a:buClr>
            </a:pPr>
            <a:endParaRPr lang="en-US" sz="1400" dirty="0" smtClean="0">
              <a:latin typeface="Helvetica" pitchFamily="2" charset="0"/>
            </a:endParaRPr>
          </a:p>
          <a:p>
            <a:pPr>
              <a:buClr>
                <a:srgbClr val="FF0000"/>
              </a:buClr>
            </a:pPr>
            <a:endParaRPr lang="de-CH" sz="1400" dirty="0">
              <a:latin typeface="Helvetica" pitchFamily="2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9020580" y="1205710"/>
            <a:ext cx="2467155" cy="20158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15"/>
          <p:cNvSpPr txBox="1"/>
          <p:nvPr/>
        </p:nvSpPr>
        <p:spPr>
          <a:xfrm>
            <a:off x="239076" y="3811670"/>
            <a:ext cx="34233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 err="1" smtClean="0">
                <a:latin typeface="Helvetica" pitchFamily="2" charset="0"/>
              </a:rPr>
              <a:t>Schematic</a:t>
            </a:r>
            <a:r>
              <a:rPr lang="de-CH" sz="800" dirty="0" smtClean="0">
                <a:latin typeface="Helvetica" pitchFamily="2" charset="0"/>
              </a:rPr>
              <a:t> </a:t>
            </a:r>
            <a:r>
              <a:rPr lang="de-CH" sz="800" dirty="0" err="1" smtClean="0">
                <a:latin typeface="Helvetica" pitchFamily="2" charset="0"/>
              </a:rPr>
              <a:t>of</a:t>
            </a:r>
            <a:r>
              <a:rPr lang="de-CH" sz="800" dirty="0" smtClean="0">
                <a:latin typeface="Helvetica" pitchFamily="2" charset="0"/>
              </a:rPr>
              <a:t> </a:t>
            </a:r>
            <a:r>
              <a:rPr lang="de-CH" sz="800" dirty="0" err="1" smtClean="0">
                <a:latin typeface="Helvetica" pitchFamily="2" charset="0"/>
              </a:rPr>
              <a:t>the</a:t>
            </a:r>
            <a:r>
              <a:rPr lang="de-CH" sz="800" dirty="0" smtClean="0">
                <a:latin typeface="Helvetica" pitchFamily="2" charset="0"/>
              </a:rPr>
              <a:t> </a:t>
            </a:r>
            <a:r>
              <a:rPr lang="de-CH" sz="800" dirty="0" err="1" smtClean="0">
                <a:latin typeface="Helvetica" pitchFamily="2" charset="0"/>
              </a:rPr>
              <a:t>optical</a:t>
            </a:r>
            <a:r>
              <a:rPr lang="de-CH" sz="800" dirty="0" smtClean="0">
                <a:latin typeface="Helvetica" pitchFamily="2" charset="0"/>
              </a:rPr>
              <a:t> </a:t>
            </a:r>
            <a:r>
              <a:rPr lang="de-CH" sz="800" dirty="0" err="1" smtClean="0">
                <a:latin typeface="Helvetica" pitchFamily="2" charset="0"/>
              </a:rPr>
              <a:t>setup</a:t>
            </a:r>
            <a:r>
              <a:rPr lang="de-CH" sz="800" dirty="0" smtClean="0">
                <a:latin typeface="Helvetica" pitchFamily="2" charset="0"/>
              </a:rPr>
              <a:t>.</a:t>
            </a:r>
            <a:endParaRPr lang="en-US" sz="800" baseline="-250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2864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7"/>
          <p:cNvSpPr/>
          <p:nvPr/>
        </p:nvSpPr>
        <p:spPr>
          <a:xfrm>
            <a:off x="-3539" y="2"/>
            <a:ext cx="11860179" cy="612000"/>
          </a:xfrm>
          <a:prstGeom prst="rect">
            <a:avLst/>
          </a:prstGeom>
          <a:gradFill>
            <a:gsLst>
              <a:gs pos="0">
                <a:srgbClr val="C00000">
                  <a:alpha val="80000"/>
                </a:srgbClr>
              </a:gs>
              <a:gs pos="49000">
                <a:srgbClr val="C00000">
                  <a:alpha val="80000"/>
                </a:srgb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3557" y="37978"/>
            <a:ext cx="2037379" cy="54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0" y="35520"/>
            <a:ext cx="3484691" cy="58375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dirty="0" smtClean="0">
                <a:solidFill>
                  <a:schemeClr val="bg1"/>
                </a:solidFill>
                <a:latin typeface="Helvetica" pitchFamily="2" charset="0"/>
              </a:rPr>
              <a:t>Outline</a:t>
            </a:r>
            <a:endParaRPr lang="en-US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9251576" y="3165822"/>
            <a:ext cx="1129553" cy="1921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1111112" y="2935301"/>
            <a:ext cx="245889" cy="2956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58026" y="1273323"/>
            <a:ext cx="626406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de-CH" sz="2400" dirty="0" err="1" smtClean="0">
                <a:latin typeface="Helvetica" pitchFamily="2" charset="0"/>
              </a:rPr>
              <a:t>Introduction</a:t>
            </a:r>
            <a:endParaRPr lang="de-CH" sz="2400" dirty="0" smtClean="0">
              <a:latin typeface="Helvetica" pitchFamily="2" charset="0"/>
            </a:endParaRPr>
          </a:p>
          <a:p>
            <a:pPr>
              <a:buClr>
                <a:srgbClr val="FF0000"/>
              </a:buClr>
            </a:pPr>
            <a:endParaRPr lang="de-CH" sz="2400" dirty="0" smtClean="0">
              <a:latin typeface="Helvetica" pitchFamily="2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de-CH" sz="2400" dirty="0" smtClean="0">
                <a:latin typeface="Helvetica" pitchFamily="2" charset="0"/>
              </a:rPr>
              <a:t>Optical </a:t>
            </a:r>
            <a:r>
              <a:rPr lang="de-CH" sz="2400" dirty="0" err="1" smtClean="0">
                <a:latin typeface="Helvetica" pitchFamily="2" charset="0"/>
              </a:rPr>
              <a:t>setup</a:t>
            </a:r>
            <a:endParaRPr lang="de-CH" sz="2400" dirty="0" smtClean="0">
              <a:latin typeface="Helvetica" pitchFamily="2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de-CH" sz="2400" dirty="0">
              <a:latin typeface="Helvetica" pitchFamily="2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de-CH" sz="2400" dirty="0" smtClean="0">
                <a:latin typeface="Helvetica" pitchFamily="2" charset="0"/>
              </a:rPr>
              <a:t>Instrument </a:t>
            </a:r>
            <a:r>
              <a:rPr lang="de-CH" sz="2400" dirty="0" err="1" smtClean="0">
                <a:latin typeface="Helvetica" pitchFamily="2" charset="0"/>
              </a:rPr>
              <a:t>performance</a:t>
            </a:r>
            <a:endParaRPr lang="de-CH" sz="2400" dirty="0" smtClean="0">
              <a:latin typeface="Helvetica" pitchFamily="2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de-CH" sz="2400" dirty="0">
              <a:latin typeface="Helvetica" pitchFamily="2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de-CH" sz="2400" dirty="0" smtClean="0">
                <a:latin typeface="Helvetica" pitchFamily="2" charset="0"/>
              </a:rPr>
              <a:t>Optical </a:t>
            </a:r>
            <a:r>
              <a:rPr lang="de-CH" sz="2400" dirty="0" err="1" smtClean="0">
                <a:latin typeface="Helvetica" pitchFamily="2" charset="0"/>
              </a:rPr>
              <a:t>clumped</a:t>
            </a:r>
            <a:r>
              <a:rPr lang="de-CH" sz="2400" dirty="0" smtClean="0">
                <a:latin typeface="Helvetica" pitchFamily="2" charset="0"/>
              </a:rPr>
              <a:t> </a:t>
            </a:r>
            <a:r>
              <a:rPr lang="de-CH" sz="2400" dirty="0" err="1" smtClean="0">
                <a:latin typeface="Helvetica" pitchFamily="2" charset="0"/>
              </a:rPr>
              <a:t>thermometry</a:t>
            </a:r>
            <a:endParaRPr lang="de-CH" sz="2400" dirty="0" smtClean="0">
              <a:latin typeface="Helvetica" pitchFamily="2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de-CH" sz="2400" dirty="0">
              <a:latin typeface="Helvetica" pitchFamily="2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de-CH" sz="2400" dirty="0" err="1" smtClean="0">
                <a:latin typeface="Helvetica" pitchFamily="2" charset="0"/>
              </a:rPr>
              <a:t>Acknowledgements</a:t>
            </a:r>
            <a:endParaRPr lang="en-US" sz="2400" dirty="0">
              <a:latin typeface="Helvetica" pitchFamily="2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66799"/>
            <a:ext cx="6419850" cy="365125"/>
          </a:xfrm>
        </p:spPr>
        <p:txBody>
          <a:bodyPr/>
          <a:lstStyle/>
          <a:p>
            <a:r>
              <a:rPr lang="en-US" dirty="0" smtClean="0"/>
              <a:t>Akshay Nataraj, </a:t>
            </a:r>
            <a:r>
              <a:rPr lang="en-US" dirty="0" err="1" smtClean="0"/>
              <a:t>EGU</a:t>
            </a:r>
            <a:r>
              <a:rPr lang="en-US" dirty="0" smtClean="0"/>
              <a:t> General Assembly 2021: Gather Online (#</a:t>
            </a:r>
            <a:r>
              <a:rPr lang="en-US" dirty="0" err="1" smtClean="0"/>
              <a:t>vEGU21</a:t>
            </a:r>
            <a:r>
              <a:rPr lang="en-US" dirty="0" smtClean="0"/>
              <a:t>) Session BG 2.2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47565-F4F0-4580-BC89-68F75108097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51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7"/>
          <p:cNvSpPr/>
          <p:nvPr/>
        </p:nvSpPr>
        <p:spPr>
          <a:xfrm>
            <a:off x="-3539" y="2"/>
            <a:ext cx="11860179" cy="612000"/>
          </a:xfrm>
          <a:prstGeom prst="rect">
            <a:avLst/>
          </a:prstGeom>
          <a:gradFill>
            <a:gsLst>
              <a:gs pos="0">
                <a:srgbClr val="C00000">
                  <a:alpha val="80000"/>
                </a:srgbClr>
              </a:gs>
              <a:gs pos="49000">
                <a:srgbClr val="C00000">
                  <a:alpha val="80000"/>
                </a:srgb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3557" y="37978"/>
            <a:ext cx="2037379" cy="54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0" y="35520"/>
            <a:ext cx="3484691" cy="58375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dirty="0" err="1" smtClean="0">
                <a:solidFill>
                  <a:schemeClr val="bg1"/>
                </a:solidFill>
                <a:latin typeface="Helvetica" pitchFamily="2" charset="0"/>
              </a:rPr>
              <a:t>Introduction</a:t>
            </a:r>
            <a:endParaRPr lang="en-US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2164" y="658168"/>
            <a:ext cx="118093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+mn-ea"/>
                <a:cs typeface="Segoe UI Light" panose="020B0502040204020203" pitchFamily="34" charset="0"/>
              </a:rPr>
              <a:t>Carbon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+mn-ea"/>
                <a:cs typeface="Segoe UI Light" panose="020B0502040204020203" pitchFamily="34" charset="0"/>
              </a:rPr>
              <a:t>has 2 stable (</a:t>
            </a:r>
            <a:r>
              <a:rPr kumimoji="0" lang="en-GB" sz="1800" b="0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+mn-ea"/>
                <a:cs typeface="Segoe UI Light" panose="020B0502040204020203" pitchFamily="34" charset="0"/>
              </a:rPr>
              <a:t>12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+mn-ea"/>
                <a:cs typeface="Segoe UI Light" panose="020B0502040204020203" pitchFamily="34" charset="0"/>
              </a:rPr>
              <a:t>C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+mn-ea"/>
                <a:cs typeface="Segoe UI Light" panose="020B0502040204020203" pitchFamily="34" charset="0"/>
              </a:rPr>
              <a:t> and </a:t>
            </a:r>
            <a:r>
              <a:rPr kumimoji="0" lang="en-GB" sz="1800" b="0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+mn-ea"/>
                <a:cs typeface="Segoe UI Light" panose="020B0502040204020203" pitchFamily="34" charset="0"/>
              </a:rPr>
              <a:t>13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+mn-ea"/>
                <a:cs typeface="Segoe UI Light" panose="020B0502040204020203" pitchFamily="34" charset="0"/>
              </a:rPr>
              <a:t>C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+mn-ea"/>
                <a:cs typeface="Segoe UI Light" panose="020B0502040204020203" pitchFamily="34" charset="0"/>
              </a:rPr>
              <a:t>) and 1 radioactive (</a:t>
            </a:r>
            <a:r>
              <a:rPr kumimoji="0" lang="en-GB" sz="1800" b="0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+mn-ea"/>
                <a:cs typeface="Segoe UI Light" panose="020B0502040204020203" pitchFamily="34" charset="0"/>
              </a:rPr>
              <a:t>14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+mn-ea"/>
                <a:cs typeface="Segoe UI Light" panose="020B0502040204020203" pitchFamily="34" charset="0"/>
              </a:rPr>
              <a:t>C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+mn-ea"/>
                <a:cs typeface="Segoe UI Light" panose="020B0502040204020203" pitchFamily="34" charset="0"/>
              </a:rPr>
              <a:t>) </a:t>
            </a: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+mn-ea"/>
                <a:cs typeface="Segoe UI Light" panose="020B0502040204020203" pitchFamily="34" charset="0"/>
              </a:rPr>
              <a:t>isotopes</a:t>
            </a:r>
          </a:p>
          <a:p>
            <a:pPr marL="342900" lvl="0" indent="-342900" defTabSz="1219140">
              <a:buClr>
                <a:srgbClr val="FF0000"/>
              </a:buClr>
              <a:buFont typeface="Wingdings" panose="05000000000000000000" pitchFamily="2" charset="2"/>
              <a:buChar char="§"/>
              <a:defRPr/>
            </a:pPr>
            <a:r>
              <a:rPr lang="en-GB" dirty="0">
                <a:solidFill>
                  <a:prstClr val="black"/>
                </a:solidFill>
                <a:latin typeface="Helvetica" pitchFamily="2" charset="0"/>
                <a:cs typeface="Segoe UI Light" panose="020B0502040204020203" pitchFamily="34" charset="0"/>
              </a:rPr>
              <a:t>Oxygen has 3 stable isotopes (</a:t>
            </a:r>
            <a:r>
              <a:rPr lang="en-GB" baseline="30000" dirty="0" err="1">
                <a:solidFill>
                  <a:prstClr val="black"/>
                </a:solidFill>
                <a:latin typeface="Helvetica" pitchFamily="2" charset="0"/>
                <a:cs typeface="Segoe UI Light" panose="020B0502040204020203" pitchFamily="34" charset="0"/>
              </a:rPr>
              <a:t>16</a:t>
            </a:r>
            <a:r>
              <a:rPr lang="en-GB" dirty="0" err="1">
                <a:solidFill>
                  <a:prstClr val="black"/>
                </a:solidFill>
                <a:latin typeface="Helvetica" pitchFamily="2" charset="0"/>
                <a:cs typeface="Segoe UI Light" panose="020B0502040204020203" pitchFamily="34" charset="0"/>
              </a:rPr>
              <a:t>O</a:t>
            </a:r>
            <a:r>
              <a:rPr lang="en-GB" dirty="0">
                <a:solidFill>
                  <a:prstClr val="black"/>
                </a:solidFill>
                <a:latin typeface="Helvetica" pitchFamily="2" charset="0"/>
                <a:cs typeface="Segoe UI Light" panose="020B0502040204020203" pitchFamily="34" charset="0"/>
              </a:rPr>
              <a:t>, </a:t>
            </a:r>
            <a:r>
              <a:rPr lang="en-GB" baseline="30000" dirty="0" err="1">
                <a:solidFill>
                  <a:prstClr val="black"/>
                </a:solidFill>
                <a:latin typeface="Helvetica" pitchFamily="2" charset="0"/>
                <a:cs typeface="Segoe UI Light" panose="020B0502040204020203" pitchFamily="34" charset="0"/>
              </a:rPr>
              <a:t>17</a:t>
            </a:r>
            <a:r>
              <a:rPr lang="en-GB" dirty="0" err="1">
                <a:solidFill>
                  <a:prstClr val="black"/>
                </a:solidFill>
                <a:latin typeface="Helvetica" pitchFamily="2" charset="0"/>
                <a:cs typeface="Segoe UI Light" panose="020B0502040204020203" pitchFamily="34" charset="0"/>
              </a:rPr>
              <a:t>O</a:t>
            </a:r>
            <a:r>
              <a:rPr lang="en-GB" dirty="0">
                <a:solidFill>
                  <a:prstClr val="black"/>
                </a:solidFill>
                <a:latin typeface="Helvetica" pitchFamily="2" charset="0"/>
                <a:cs typeface="Segoe UI Light" panose="020B0502040204020203" pitchFamily="34" charset="0"/>
              </a:rPr>
              <a:t>, </a:t>
            </a:r>
            <a:r>
              <a:rPr lang="en-GB" baseline="30000" dirty="0" err="1">
                <a:solidFill>
                  <a:prstClr val="black"/>
                </a:solidFill>
                <a:latin typeface="Helvetica" pitchFamily="2" charset="0"/>
                <a:cs typeface="Segoe UI Light" panose="020B0502040204020203" pitchFamily="34" charset="0"/>
              </a:rPr>
              <a:t>18</a:t>
            </a:r>
            <a:r>
              <a:rPr lang="en-GB" dirty="0" err="1">
                <a:solidFill>
                  <a:prstClr val="black"/>
                </a:solidFill>
                <a:latin typeface="Helvetica" pitchFamily="2" charset="0"/>
                <a:cs typeface="Segoe UI Light" panose="020B0502040204020203" pitchFamily="34" charset="0"/>
              </a:rPr>
              <a:t>O</a:t>
            </a:r>
            <a:r>
              <a:rPr lang="en-GB" dirty="0">
                <a:solidFill>
                  <a:prstClr val="black"/>
                </a:solidFill>
                <a:latin typeface="Helvetica" pitchFamily="2" charset="0"/>
                <a:cs typeface="Segoe UI Light" panose="020B0502040204020203" pitchFamily="34" charset="0"/>
              </a:rPr>
              <a:t>)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Segoe UI Light" panose="020B0502040204020203" pitchFamily="34" charset="0"/>
            </a:endParaRPr>
          </a:p>
          <a:p>
            <a:pPr marR="0" lvl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+mn-ea"/>
                <a:cs typeface="Segoe UI Light" panose="020B0502040204020203" pitchFamily="34" charset="0"/>
              </a:rPr>
              <a:t> 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2164" y="5428336"/>
            <a:ext cx="11851660" cy="100264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 rtlCol="0">
            <a:noAutofit/>
          </a:bodyPr>
          <a:lstStyle/>
          <a:p>
            <a:pPr marL="379413" marR="0" lvl="0" indent="-379413" algn="l" defTabSz="121914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+mn-ea"/>
                <a:cs typeface="Segoe UI Light" panose="020B0502040204020203" pitchFamily="34" charset="0"/>
              </a:rPr>
              <a:t>Multiply substituted or </a:t>
            </a: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+mn-ea"/>
                <a:cs typeface="Segoe UI Light" panose="020B0502040204020203" pitchFamily="34" charset="0"/>
              </a:rPr>
              <a:t>‘clumped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+mn-ea"/>
                <a:cs typeface="Segoe UI Light" panose="020B0502040204020203" pitchFamily="34" charset="0"/>
              </a:rPr>
              <a:t>isotope’ species with 4 ppm relative abundance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 pitchFamily="2" charset="0"/>
                <a:ea typeface="+mn-ea"/>
                <a:cs typeface="Segoe UI Light" panose="020B0502040204020203" pitchFamily="34" charset="0"/>
              </a:rPr>
              <a:t>(</a:t>
            </a:r>
            <a:r>
              <a:rPr kumimoji="0" lang="en-GB" sz="1800" b="1" i="0" u="none" strike="noStrike" kern="1200" cap="none" spc="0" normalizeH="0" baseline="30000" noProof="0" dirty="0" err="1" smtClean="0">
                <a:ln>
                  <a:noFill/>
                </a:ln>
                <a:effectLst/>
                <a:uLnTx/>
                <a:uFillTx/>
                <a:latin typeface="Helvetica" pitchFamily="2" charset="0"/>
                <a:ea typeface="+mn-ea"/>
                <a:cs typeface="Segoe UI Light" panose="020B0502040204020203" pitchFamily="34" charset="0"/>
              </a:rPr>
              <a:t>18</a:t>
            </a:r>
            <a:r>
              <a:rPr kumimoji="0" lang="en-GB" sz="18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elvetica" pitchFamily="2" charset="0"/>
                <a:ea typeface="+mn-ea"/>
                <a:cs typeface="Segoe UI Light" panose="020B0502040204020203" pitchFamily="34" charset="0"/>
              </a:rPr>
              <a:t>O</a:t>
            </a:r>
            <a:r>
              <a:rPr kumimoji="0" lang="en-GB" sz="1800" b="0" i="0" u="none" strike="noStrike" kern="1200" cap="none" spc="0" normalizeH="0" baseline="30000" noProof="0" dirty="0" err="1" smtClean="0">
                <a:ln>
                  <a:noFill/>
                </a:ln>
                <a:effectLst/>
                <a:uLnTx/>
                <a:uFillTx/>
                <a:latin typeface="Helvetica" pitchFamily="2" charset="0"/>
                <a:ea typeface="+mn-ea"/>
                <a:cs typeface="Segoe UI Light" panose="020B0502040204020203" pitchFamily="34" charset="0"/>
              </a:rPr>
              <a:t>12</a:t>
            </a:r>
            <a:r>
              <a:rPr kumimoji="0" lang="en-GB" sz="18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elvetica" pitchFamily="2" charset="0"/>
                <a:ea typeface="+mn-ea"/>
                <a:cs typeface="Segoe UI Light" panose="020B0502040204020203" pitchFamily="34" charset="0"/>
              </a:rPr>
              <a:t>C</a:t>
            </a:r>
            <a:r>
              <a:rPr kumimoji="0" lang="en-GB" sz="1800" b="1" i="0" u="none" strike="noStrike" kern="1200" cap="none" spc="0" normalizeH="0" baseline="30000" noProof="0" dirty="0" err="1" smtClean="0">
                <a:ln>
                  <a:noFill/>
                </a:ln>
                <a:effectLst/>
                <a:uLnTx/>
                <a:uFillTx/>
                <a:latin typeface="Helvetica" pitchFamily="2" charset="0"/>
                <a:cs typeface="Segoe UI Light" panose="020B0502040204020203" pitchFamily="34" charset="0"/>
              </a:rPr>
              <a:t>18</a:t>
            </a:r>
            <a:r>
              <a:rPr lang="en-GB" b="1" dirty="0">
                <a:latin typeface="Helvetica" pitchFamily="2" charset="0"/>
                <a:cs typeface="Segoe UI Light" panose="020B0502040204020203" pitchFamily="34" charset="0"/>
              </a:rPr>
              <a:t> </a:t>
            </a:r>
            <a:r>
              <a:rPr lang="en-GB" b="1" dirty="0" smtClean="0">
                <a:latin typeface="Helvetica" pitchFamily="2" charset="0"/>
                <a:cs typeface="Segoe UI Light" panose="020B0502040204020203" pitchFamily="34" charset="0"/>
              </a:rPr>
              <a:t>O</a:t>
            </a: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elvetica" pitchFamily="2" charset="0"/>
                <a:ea typeface="+mn-ea"/>
                <a:cs typeface="Segoe UI Light" panose="020B0502040204020203" pitchFamily="34" charset="0"/>
              </a:rPr>
              <a:t>)</a:t>
            </a:r>
          </a:p>
          <a:p>
            <a:pPr marL="357188" lvl="0" indent="-357188" defTabSz="914400">
              <a:buClr>
                <a:srgbClr val="FF0000"/>
              </a:buClr>
              <a:buFont typeface="Wingdings" panose="05000000000000000000" pitchFamily="2" charset="2"/>
              <a:buChar char="§"/>
              <a:tabLst>
                <a:tab pos="269875" algn="l"/>
              </a:tabLst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Quantified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as deviation 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Δ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of the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isotopologue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 ratio 𝑅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w.r.t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. random distribution 𝑅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∗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: 𝑅 =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(1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+ </a:t>
            </a:r>
            <a:r>
              <a:rPr kumimoji="0" lang="el-G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Δ</a:t>
            </a:r>
            <a:r>
              <a:rPr kumimoji="0" lang="de-CH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)</a:t>
            </a:r>
            <a:r>
              <a:rPr kumimoji="0" lang="el-G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 𝑅</a:t>
            </a:r>
            <a:r>
              <a:rPr lang="en-US" baseline="30000" dirty="0" smtClean="0">
                <a:solidFill>
                  <a:srgbClr val="000000"/>
                </a:solidFill>
                <a:latin typeface="Helvetica" pitchFamily="2" charset="0"/>
              </a:rPr>
              <a:t>∗</a:t>
            </a:r>
            <a:r>
              <a:rPr kumimoji="0" lang="de-CH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. </a:t>
            </a:r>
          </a:p>
          <a:p>
            <a:pPr marL="357188" lvl="0" indent="-357188" defTabSz="914400">
              <a:buClr>
                <a:srgbClr val="FF0000"/>
              </a:buClr>
              <a:buFont typeface="Wingdings" panose="05000000000000000000" pitchFamily="2" charset="2"/>
              <a:buChar char="§"/>
              <a:tabLst>
                <a:tab pos="269875" algn="l"/>
              </a:tabLst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Δ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is independent of </a:t>
            </a:r>
            <a:r>
              <a:rPr kumimoji="0" lang="en-US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𝜹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. </a:t>
            </a:r>
            <a:endParaRPr kumimoji="0" lang="en-GB" sz="1800" b="0" i="0" u="none" strike="noStrike" kern="120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Segoe UI Light" panose="020B0502040204020203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5627093" y="1307078"/>
            <a:ext cx="5967014" cy="3780891"/>
            <a:chOff x="5795888" y="1797816"/>
            <a:chExt cx="5501876" cy="331569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5795888" y="1797816"/>
                  <a:ext cx="4708147" cy="242917"/>
                </a:xfrm>
                <a:prstGeom prst="rect">
                  <a:avLst/>
                </a:prstGeom>
                <a:solidFill>
                  <a:schemeClr val="bg1">
                    <a:alpha val="9804"/>
                  </a:schemeClr>
                </a:solidFill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l" defTabSz="914378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kumimoji="0" lang="de-CH" i="0" u="none" strike="noStrike" kern="0" cap="none" spc="0" normalizeH="0" baseline="3000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Helvetica" pitchFamily="2" charset="0"/>
                            <a:sym typeface="Arial"/>
                          </a:rPr>
                          <m:t>12</m:t>
                        </m:r>
                        <m:r>
                          <m:rPr>
                            <m:nor/>
                          </m:rPr>
                          <a:rPr kumimoji="0" lang="de-CH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Helvetica" pitchFamily="2" charset="0"/>
                            <a:sym typeface="Arial"/>
                          </a:rPr>
                          <m:t>C</m:t>
                        </m:r>
                        <m:r>
                          <m:rPr>
                            <m:nor/>
                          </m:rPr>
                          <a:rPr kumimoji="0" lang="de-CH" i="0" u="none" strike="noStrike" kern="0" cap="none" spc="0" normalizeH="0" baseline="3000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Helvetica" pitchFamily="2" charset="0"/>
                            <a:sym typeface="Arial"/>
                          </a:rPr>
                          <m:t>16</m:t>
                        </m:r>
                        <m:r>
                          <m:rPr>
                            <m:nor/>
                          </m:rPr>
                          <a:rPr kumimoji="0" lang="de-CH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Helvetica" pitchFamily="2" charset="0"/>
                            <a:sym typeface="Arial"/>
                          </a:rPr>
                          <m:t>O</m:t>
                        </m:r>
                        <m:r>
                          <m:rPr>
                            <m:nor/>
                          </m:rPr>
                          <a:rPr kumimoji="0" lang="de-CH" i="0" u="none" strike="noStrike" kern="0" cap="none" spc="0" normalizeH="0" baseline="-2500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Helvetica" pitchFamily="2" charset="0"/>
                            <a:sym typeface="Arial"/>
                          </a:rPr>
                          <m:t>2</m:t>
                        </m:r>
                        <m:r>
                          <m:rPr>
                            <m:nor/>
                          </m:rPr>
                          <a:rPr kumimoji="0" lang="de-CH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Helvetica" pitchFamily="2" charset="0"/>
                            <a:sym typeface="Arial"/>
                          </a:rPr>
                          <m:t>+</m:t>
                        </m:r>
                        <m:r>
                          <m:rPr>
                            <m:nor/>
                          </m:rPr>
                          <a:rPr kumimoji="0" lang="de-CH" i="0" u="none" strike="noStrike" kern="0" cap="none" spc="0" normalizeH="0" baseline="3000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Helvetica" pitchFamily="2" charset="0"/>
                            <a:sym typeface="Arial"/>
                          </a:rPr>
                          <m:t>12</m:t>
                        </m:r>
                        <m:r>
                          <m:rPr>
                            <m:nor/>
                          </m:rPr>
                          <a:rPr kumimoji="0" lang="de-CH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Helvetica" pitchFamily="2" charset="0"/>
                            <a:sym typeface="Arial"/>
                          </a:rPr>
                          <m:t>C</m:t>
                        </m:r>
                        <m:r>
                          <m:rPr>
                            <m:nor/>
                          </m:rPr>
                          <a:rPr kumimoji="0" lang="de-CH" i="0" u="none" strike="noStrike" kern="0" cap="none" spc="0" normalizeH="0" baseline="3000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Helvetica" pitchFamily="2" charset="0"/>
                            <a:sym typeface="Arial"/>
                          </a:rPr>
                          <m:t>18</m:t>
                        </m:r>
                        <m:r>
                          <m:rPr>
                            <m:nor/>
                          </m:rPr>
                          <a:rPr kumimoji="0" lang="de-CH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Helvetica" pitchFamily="2" charset="0"/>
                            <a:sym typeface="Arial"/>
                          </a:rPr>
                          <m:t>O</m:t>
                        </m:r>
                        <m:r>
                          <m:rPr>
                            <m:nor/>
                          </m:rPr>
                          <a:rPr kumimoji="0" lang="de-CH" i="0" u="none" strike="noStrike" kern="0" cap="none" spc="0" normalizeH="0" baseline="-2500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Helvetica" pitchFamily="2" charset="0"/>
                            <a:sym typeface="Arial"/>
                          </a:rPr>
                          <m:t>2</m:t>
                        </m:r>
                        <m:r>
                          <m:rPr>
                            <m:nor/>
                          </m:rPr>
                          <a:rPr kumimoji="0" lang="de-CH" i="0" u="none" strike="noStrike" kern="0" cap="none" spc="0" normalizeH="0" baseline="-2500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Helvetica" pitchFamily="2" charset="0"/>
                            <a:sym typeface="Arial"/>
                          </a:rPr>
                          <m:t>  </m:t>
                        </m:r>
                        <m:r>
                          <m:rPr>
                            <m:nor/>
                          </m:rPr>
                          <a:rPr kumimoji="0" lang="en-CH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Helvetica" pitchFamily="2" charset="0"/>
                            <a:sym typeface="Arial"/>
                          </a:rPr>
                          <m:t>⇌</m:t>
                        </m:r>
                        <m:r>
                          <m:rPr>
                            <m:nor/>
                          </m:rPr>
                          <a:rPr kumimoji="0" lang="de-CH" i="0" u="none" strike="noStrike" kern="0" cap="none" spc="0" normalizeH="0" baseline="-2500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Helvetica" pitchFamily="2" charset="0"/>
                            <a:sym typeface="Arial"/>
                          </a:rPr>
                          <m:t> </m:t>
                        </m:r>
                        <m:r>
                          <m:rPr>
                            <m:nor/>
                          </m:rPr>
                          <a:rPr kumimoji="0" lang="de-CH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Helvetica" pitchFamily="2" charset="0"/>
                            <a:sym typeface="Arial"/>
                          </a:rPr>
                          <m:t>2⋅</m:t>
                        </m:r>
                        <m:r>
                          <m:rPr>
                            <m:nor/>
                          </m:rPr>
                          <a:rPr kumimoji="0" lang="de-CH" i="0" u="none" strike="noStrike" kern="0" cap="none" spc="0" normalizeH="0" baseline="3000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Helvetica" pitchFamily="2" charset="0"/>
                            <a:sym typeface="Arial"/>
                          </a:rPr>
                          <m:t>12</m:t>
                        </m:r>
                        <m:r>
                          <m:rPr>
                            <m:nor/>
                          </m:rPr>
                          <a:rPr kumimoji="0" lang="de-CH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Helvetica" pitchFamily="2" charset="0"/>
                            <a:sym typeface="Arial"/>
                          </a:rPr>
                          <m:t>C</m:t>
                        </m:r>
                        <m:r>
                          <m:rPr>
                            <m:nor/>
                          </m:rPr>
                          <a:rPr kumimoji="0" lang="de-CH" i="0" u="none" strike="noStrike" kern="0" cap="none" spc="0" normalizeH="0" baseline="3000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Helvetica" pitchFamily="2" charset="0"/>
                            <a:sym typeface="Arial"/>
                          </a:rPr>
                          <m:t>16</m:t>
                        </m:r>
                        <m:r>
                          <m:rPr>
                            <m:nor/>
                          </m:rPr>
                          <a:rPr kumimoji="0" lang="de-CH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Helvetica" pitchFamily="2" charset="0"/>
                            <a:sym typeface="Arial"/>
                          </a:rPr>
                          <m:t>O</m:t>
                        </m:r>
                        <m:r>
                          <m:rPr>
                            <m:nor/>
                          </m:rPr>
                          <a:rPr kumimoji="0" lang="de-CH" i="0" u="none" strike="noStrike" kern="0" cap="none" spc="0" normalizeH="0" baseline="3000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Helvetica" pitchFamily="2" charset="0"/>
                            <a:sym typeface="Arial"/>
                          </a:rPr>
                          <m:t>18</m:t>
                        </m:r>
                        <m:r>
                          <m:rPr>
                            <m:nor/>
                          </m:rPr>
                          <a:rPr kumimoji="0" lang="de-CH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Helvetica" pitchFamily="2" charset="0"/>
                            <a:sym typeface="Arial"/>
                          </a:rPr>
                          <m:t>O</m:t>
                        </m:r>
                      </m:oMath>
                    </m:oMathPara>
                  </a14:m>
                  <a:endParaRPr kumimoji="0" lang="en-US" sz="140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pitchFamily="2" charset="0"/>
                    <a:cs typeface="Segoe UI Light" panose="020B0502040204020203" pitchFamily="34" charset="0"/>
                    <a:sym typeface="Arial"/>
                  </a:endParaRPr>
                </a:p>
              </p:txBody>
            </p:sp>
          </mc:Choice>
          <mc:Fallback xmlns="">
            <p:sp>
              <p:nvSpPr>
                <p:cNvPr id="19" name="Text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95888" y="1797816"/>
                  <a:ext cx="4708147" cy="242917"/>
                </a:xfrm>
                <a:prstGeom prst="rect">
                  <a:avLst/>
                </a:prstGeom>
                <a:blipFill>
                  <a:blip r:embed="rId3"/>
                  <a:stretch>
                    <a:fillRect b="-1739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080" t="14615" r="2248" b="7561"/>
            <a:stretch/>
          </p:blipFill>
          <p:spPr>
            <a:xfrm>
              <a:off x="6834459" y="2204588"/>
              <a:ext cx="4463305" cy="2908921"/>
            </a:xfrm>
            <a:prstGeom prst="rect">
              <a:avLst/>
            </a:prstGeom>
          </p:spPr>
        </p:pic>
      </p:grpSp>
      <p:sp>
        <p:nvSpPr>
          <p:cNvPr id="21" name="Rectangle 20"/>
          <p:cNvSpPr/>
          <p:nvPr/>
        </p:nvSpPr>
        <p:spPr>
          <a:xfrm>
            <a:off x="9251576" y="3165822"/>
            <a:ext cx="1129553" cy="1921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1195495" y="2951971"/>
            <a:ext cx="245889" cy="2956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object 8"/>
          <p:cNvSpPr txBox="1"/>
          <p:nvPr/>
        </p:nvSpPr>
        <p:spPr>
          <a:xfrm>
            <a:off x="6771224" y="5152318"/>
            <a:ext cx="155194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u="sng" spc="-5" dirty="0">
                <a:solidFill>
                  <a:srgbClr val="475A8D"/>
                </a:solidFill>
                <a:uFill>
                  <a:solidFill>
                    <a:srgbClr val="475A8D"/>
                  </a:solidFill>
                </a:uFill>
                <a:latin typeface="Segoe UI"/>
                <a:cs typeface="Segoe UI"/>
              </a:rPr>
              <a:t>https://dinotopes.wordpress.com/</a:t>
            </a:r>
            <a:endParaRPr sz="800" dirty="0">
              <a:latin typeface="Segoe UI"/>
              <a:cs typeface="Segoe U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306646" y="2228714"/>
            <a:ext cx="2404129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CH" sz="1400" dirty="0" smtClean="0">
                <a:latin typeface="Helvetica" pitchFamily="2" charset="0"/>
              </a:rPr>
              <a:t>At </a:t>
            </a:r>
            <a:r>
              <a:rPr lang="de-CH" sz="1400" dirty="0" err="1" smtClean="0">
                <a:latin typeface="Helvetica" pitchFamily="2" charset="0"/>
              </a:rPr>
              <a:t>very</a:t>
            </a:r>
            <a:r>
              <a:rPr lang="de-CH" sz="1400" dirty="0" smtClean="0">
                <a:latin typeface="Helvetica" pitchFamily="2" charset="0"/>
              </a:rPr>
              <a:t> high </a:t>
            </a:r>
            <a:r>
              <a:rPr lang="de-CH" sz="1400" dirty="0" err="1" smtClean="0">
                <a:latin typeface="Helvetica" pitchFamily="2" charset="0"/>
              </a:rPr>
              <a:t>temperatures</a:t>
            </a:r>
            <a:r>
              <a:rPr lang="de-CH" sz="1400" dirty="0" smtClean="0">
                <a:latin typeface="Helvetica" pitchFamily="2" charset="0"/>
              </a:rPr>
              <a:t>, </a:t>
            </a:r>
            <a:r>
              <a:rPr lang="de-CH" sz="1400" dirty="0" err="1" smtClean="0">
                <a:latin typeface="Helvetica" pitchFamily="2" charset="0"/>
              </a:rPr>
              <a:t>heavier</a:t>
            </a:r>
            <a:r>
              <a:rPr lang="de-CH" sz="1400" dirty="0" smtClean="0">
                <a:latin typeface="Helvetica" pitchFamily="2" charset="0"/>
              </a:rPr>
              <a:t> isotopes </a:t>
            </a:r>
            <a:r>
              <a:rPr lang="de-CH" sz="1400" b="1" baseline="30000" dirty="0" err="1" smtClean="0">
                <a:latin typeface="Helvetica" pitchFamily="2" charset="0"/>
              </a:rPr>
              <a:t>13</a:t>
            </a:r>
            <a:r>
              <a:rPr lang="de-CH" sz="1400" b="1" dirty="0" err="1" smtClean="0">
                <a:latin typeface="Helvetica" pitchFamily="2" charset="0"/>
              </a:rPr>
              <a:t>C</a:t>
            </a:r>
            <a:r>
              <a:rPr lang="de-CH" sz="1400" dirty="0" smtClean="0">
                <a:latin typeface="Helvetica" pitchFamily="2" charset="0"/>
              </a:rPr>
              <a:t> </a:t>
            </a:r>
            <a:r>
              <a:rPr lang="de-CH" sz="1400" dirty="0" err="1" smtClean="0">
                <a:latin typeface="Helvetica" pitchFamily="2" charset="0"/>
              </a:rPr>
              <a:t>and</a:t>
            </a:r>
            <a:r>
              <a:rPr lang="de-CH" sz="1400" dirty="0" smtClean="0">
                <a:latin typeface="Helvetica" pitchFamily="2" charset="0"/>
              </a:rPr>
              <a:t> </a:t>
            </a:r>
            <a:r>
              <a:rPr lang="de-CH" sz="1400" b="1" baseline="30000" dirty="0" err="1" smtClean="0">
                <a:latin typeface="Helvetica" pitchFamily="2" charset="0"/>
              </a:rPr>
              <a:t>18</a:t>
            </a:r>
            <a:r>
              <a:rPr lang="de-CH" sz="1400" b="1" dirty="0" err="1" smtClean="0">
                <a:latin typeface="Helvetica" pitchFamily="2" charset="0"/>
              </a:rPr>
              <a:t>O</a:t>
            </a:r>
            <a:r>
              <a:rPr lang="de-CH" sz="1400" dirty="0" smtClean="0">
                <a:latin typeface="Helvetica" pitchFamily="2" charset="0"/>
              </a:rPr>
              <a:t> will </a:t>
            </a:r>
            <a:r>
              <a:rPr lang="de-CH" sz="1400" dirty="0" err="1" smtClean="0">
                <a:latin typeface="Helvetica" pitchFamily="2" charset="0"/>
              </a:rPr>
              <a:t>be</a:t>
            </a:r>
            <a:r>
              <a:rPr lang="de-CH" sz="1400" dirty="0" smtClean="0">
                <a:latin typeface="Helvetica" pitchFamily="2" charset="0"/>
              </a:rPr>
              <a:t> </a:t>
            </a:r>
            <a:r>
              <a:rPr lang="de-CH" sz="1400" dirty="0" err="1" smtClean="0">
                <a:latin typeface="Helvetica" pitchFamily="2" charset="0"/>
              </a:rPr>
              <a:t>randomly</a:t>
            </a:r>
            <a:r>
              <a:rPr lang="de-CH" sz="1400" dirty="0" smtClean="0">
                <a:latin typeface="Helvetica" pitchFamily="2" charset="0"/>
              </a:rPr>
              <a:t> </a:t>
            </a:r>
            <a:r>
              <a:rPr lang="de-CH" sz="1400" dirty="0" err="1" smtClean="0">
                <a:latin typeface="Helvetica" pitchFamily="2" charset="0"/>
              </a:rPr>
              <a:t>distributed</a:t>
            </a:r>
            <a:endParaRPr lang="en-US" sz="1400" dirty="0">
              <a:latin typeface="Helvetica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306646" y="4022216"/>
            <a:ext cx="2404129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CH" sz="1400" dirty="0" smtClean="0">
                <a:latin typeface="Helvetica" pitchFamily="2" charset="0"/>
              </a:rPr>
              <a:t>At </a:t>
            </a:r>
            <a:r>
              <a:rPr lang="de-CH" sz="1400" dirty="0" err="1" smtClean="0">
                <a:latin typeface="Helvetica" pitchFamily="2" charset="0"/>
              </a:rPr>
              <a:t>lower</a:t>
            </a:r>
            <a:r>
              <a:rPr lang="de-CH" sz="1400" dirty="0" smtClean="0">
                <a:latin typeface="Helvetica" pitchFamily="2" charset="0"/>
              </a:rPr>
              <a:t> </a:t>
            </a:r>
            <a:r>
              <a:rPr lang="de-CH" sz="1400" dirty="0" err="1" smtClean="0">
                <a:latin typeface="Helvetica" pitchFamily="2" charset="0"/>
              </a:rPr>
              <a:t>temperatures</a:t>
            </a:r>
            <a:r>
              <a:rPr lang="de-CH" sz="1400" dirty="0" smtClean="0">
                <a:latin typeface="Helvetica" pitchFamily="2" charset="0"/>
              </a:rPr>
              <a:t>, </a:t>
            </a:r>
            <a:r>
              <a:rPr lang="de-CH" sz="1400" dirty="0" err="1" smtClean="0">
                <a:latin typeface="Helvetica" pitchFamily="2" charset="0"/>
              </a:rPr>
              <a:t>heavier</a:t>
            </a:r>
            <a:r>
              <a:rPr lang="de-CH" sz="1400" dirty="0" smtClean="0">
                <a:latin typeface="Helvetica" pitchFamily="2" charset="0"/>
              </a:rPr>
              <a:t> isotopes </a:t>
            </a:r>
            <a:r>
              <a:rPr lang="de-CH" sz="1400" b="1" baseline="30000" dirty="0" smtClean="0">
                <a:latin typeface="Helvetica" pitchFamily="2" charset="0"/>
              </a:rPr>
              <a:t>13</a:t>
            </a:r>
            <a:r>
              <a:rPr lang="de-CH" sz="1400" b="1" dirty="0" smtClean="0">
                <a:latin typeface="Helvetica" pitchFamily="2" charset="0"/>
              </a:rPr>
              <a:t>C</a:t>
            </a:r>
            <a:r>
              <a:rPr lang="de-CH" sz="1400" dirty="0" smtClean="0">
                <a:latin typeface="Helvetica" pitchFamily="2" charset="0"/>
              </a:rPr>
              <a:t> </a:t>
            </a:r>
            <a:r>
              <a:rPr lang="de-CH" sz="1400" dirty="0" err="1" smtClean="0">
                <a:latin typeface="Helvetica" pitchFamily="2" charset="0"/>
              </a:rPr>
              <a:t>and</a:t>
            </a:r>
            <a:r>
              <a:rPr lang="de-CH" sz="1400" dirty="0" smtClean="0">
                <a:latin typeface="Helvetica" pitchFamily="2" charset="0"/>
              </a:rPr>
              <a:t> </a:t>
            </a:r>
            <a:r>
              <a:rPr lang="de-CH" sz="1400" b="1" baseline="30000" dirty="0" smtClean="0">
                <a:latin typeface="Helvetica" pitchFamily="2" charset="0"/>
              </a:rPr>
              <a:t>18</a:t>
            </a:r>
            <a:r>
              <a:rPr lang="de-CH" sz="1400" b="1" dirty="0" smtClean="0">
                <a:latin typeface="Helvetica" pitchFamily="2" charset="0"/>
              </a:rPr>
              <a:t>O</a:t>
            </a:r>
            <a:r>
              <a:rPr lang="de-CH" sz="1400" dirty="0" smtClean="0">
                <a:latin typeface="Helvetica" pitchFamily="2" charset="0"/>
              </a:rPr>
              <a:t> </a:t>
            </a:r>
            <a:r>
              <a:rPr lang="de-CH" sz="1400" dirty="0" err="1" smtClean="0">
                <a:latin typeface="Helvetica" pitchFamily="2" charset="0"/>
              </a:rPr>
              <a:t>tend</a:t>
            </a:r>
            <a:r>
              <a:rPr lang="de-CH" sz="1400" dirty="0" smtClean="0">
                <a:latin typeface="Helvetica" pitchFamily="2" charset="0"/>
              </a:rPr>
              <a:t> </a:t>
            </a:r>
            <a:r>
              <a:rPr lang="de-CH" sz="1400" dirty="0" err="1" smtClean="0">
                <a:latin typeface="Helvetica" pitchFamily="2" charset="0"/>
              </a:rPr>
              <a:t>to</a:t>
            </a:r>
            <a:r>
              <a:rPr lang="de-CH" sz="1400" dirty="0" smtClean="0">
                <a:latin typeface="Helvetica" pitchFamily="2" charset="0"/>
              </a:rPr>
              <a:t> </a:t>
            </a:r>
            <a:r>
              <a:rPr lang="de-CH" sz="1400" dirty="0" err="1" smtClean="0">
                <a:latin typeface="Helvetica" pitchFamily="2" charset="0"/>
              </a:rPr>
              <a:t>clump</a:t>
            </a:r>
            <a:r>
              <a:rPr lang="de-CH" sz="1400" dirty="0" smtClean="0">
                <a:latin typeface="Helvetica" pitchFamily="2" charset="0"/>
              </a:rPr>
              <a:t> </a:t>
            </a:r>
            <a:r>
              <a:rPr lang="de-CH" sz="1400" dirty="0" err="1" smtClean="0">
                <a:latin typeface="Helvetica" pitchFamily="2" charset="0"/>
              </a:rPr>
              <a:t>together</a:t>
            </a:r>
            <a:endParaRPr lang="en-US" sz="1400" dirty="0">
              <a:latin typeface="Helvetica" pitchFamily="2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452718" y="6432417"/>
            <a:ext cx="6046153" cy="365125"/>
          </a:xfrm>
        </p:spPr>
        <p:txBody>
          <a:bodyPr/>
          <a:lstStyle/>
          <a:p>
            <a:r>
              <a:rPr lang="en-US" dirty="0" smtClean="0"/>
              <a:t>Akshay Nataraj, </a:t>
            </a:r>
            <a:r>
              <a:rPr lang="en-US" dirty="0" err="1" smtClean="0"/>
              <a:t>EGU</a:t>
            </a:r>
            <a:r>
              <a:rPr lang="en-US" dirty="0" smtClean="0"/>
              <a:t> General Assembly 2021: Gather Online (#</a:t>
            </a:r>
            <a:r>
              <a:rPr lang="en-US" dirty="0" err="1" smtClean="0"/>
              <a:t>vEGU21</a:t>
            </a:r>
            <a:r>
              <a:rPr lang="en-US" dirty="0" smtClean="0"/>
              <a:t>) Session BG 2.2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47565-F4F0-4580-BC89-68F751080975}" type="slidenum">
              <a:rPr lang="en-US" smtClean="0"/>
              <a:t>3</a:t>
            </a:fld>
            <a:endParaRPr lang="en-US" dirty="0"/>
          </a:p>
        </p:txBody>
      </p:sp>
      <p:grpSp>
        <p:nvGrpSpPr>
          <p:cNvPr id="48" name="Group 47"/>
          <p:cNvGrpSpPr/>
          <p:nvPr/>
        </p:nvGrpSpPr>
        <p:grpSpPr>
          <a:xfrm>
            <a:off x="208426" y="1425560"/>
            <a:ext cx="6267369" cy="3233939"/>
            <a:chOff x="257853" y="1489164"/>
            <a:chExt cx="6267369" cy="3233939"/>
          </a:xfrm>
        </p:grpSpPr>
        <p:grpSp>
          <p:nvGrpSpPr>
            <p:cNvPr id="9" name="Group 8"/>
            <p:cNvGrpSpPr/>
            <p:nvPr/>
          </p:nvGrpSpPr>
          <p:grpSpPr>
            <a:xfrm>
              <a:off x="257853" y="1772092"/>
              <a:ext cx="6267369" cy="2951011"/>
              <a:chOff x="162029" y="1515105"/>
              <a:chExt cx="6267369" cy="2951011"/>
            </a:xfrm>
          </p:grpSpPr>
          <p:grpSp>
            <p:nvGrpSpPr>
              <p:cNvPr id="40" name="Group 39"/>
              <p:cNvGrpSpPr/>
              <p:nvPr/>
            </p:nvGrpSpPr>
            <p:grpSpPr>
              <a:xfrm>
                <a:off x="262210" y="1515105"/>
                <a:ext cx="6167188" cy="2873735"/>
                <a:chOff x="2447086" y="1984133"/>
                <a:chExt cx="6962234" cy="3244204"/>
              </a:xfrm>
            </p:grpSpPr>
            <p:grpSp>
              <p:nvGrpSpPr>
                <p:cNvPr id="41" name="Group 40"/>
                <p:cNvGrpSpPr/>
                <p:nvPr/>
              </p:nvGrpSpPr>
              <p:grpSpPr>
                <a:xfrm>
                  <a:off x="2447086" y="1984133"/>
                  <a:ext cx="6962234" cy="3244204"/>
                  <a:chOff x="1835314" y="1488099"/>
                  <a:chExt cx="5221675" cy="2433153"/>
                </a:xfrm>
              </p:grpSpPr>
              <p:pic>
                <p:nvPicPr>
                  <p:cNvPr id="43" name="Picture 42"/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835314" y="1488099"/>
                    <a:ext cx="5221675" cy="2433153"/>
                  </a:xfrm>
                  <a:prstGeom prst="rect">
                    <a:avLst/>
                  </a:prstGeom>
                </p:spPr>
              </p:pic>
              <p:sp>
                <p:nvSpPr>
                  <p:cNvPr id="44" name="TextBox 43"/>
                  <p:cNvSpPr txBox="1"/>
                  <p:nvPr/>
                </p:nvSpPr>
                <p:spPr>
                  <a:xfrm>
                    <a:off x="3932270" y="1819605"/>
                    <a:ext cx="2598217" cy="360039"/>
                  </a:xfrm>
                  <a:prstGeom prst="rect">
                    <a:avLst/>
                  </a:prstGeom>
                </p:spPr>
                <p:txBody>
                  <a:bodyPr wrap="square" rtlCol="0">
                    <a:norm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de-CH" sz="1333" b="0" i="0" u="none" strike="noStrike" kern="1200" cap="none" spc="0" normalizeH="0" baseline="0" noProof="0" dirty="0" err="1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rPr>
                      <a:t>Terminology</a:t>
                    </a:r>
                    <a:r>
                      <a:rPr kumimoji="0" lang="de-CH" sz="1333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rPr>
                      <a:t>: </a:t>
                    </a:r>
                    <a:r>
                      <a:rPr kumimoji="0" lang="de-CH" sz="1333" b="0" i="0" u="none" strike="noStrike" kern="1200" cap="none" spc="0" normalizeH="0" baseline="30000" noProof="0" dirty="0" err="1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rPr>
                      <a:t>16</a:t>
                    </a:r>
                    <a:r>
                      <a:rPr kumimoji="0" lang="de-CH" sz="1333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rPr>
                      <a:t>O</a:t>
                    </a:r>
                    <a:r>
                      <a:rPr kumimoji="0" lang="de-CH" sz="1333" b="0" i="0" u="none" strike="noStrike" kern="1200" cap="none" spc="0" normalizeH="0" baseline="30000" noProof="0" dirty="0" err="1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rPr>
                      <a:t>12</a:t>
                    </a:r>
                    <a:r>
                      <a:rPr kumimoji="0" lang="de-CH" sz="1333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rPr>
                      <a:t>C</a:t>
                    </a:r>
                    <a:r>
                      <a:rPr kumimoji="0" lang="de-CH" sz="1333" b="0" i="0" u="none" strike="noStrike" kern="1200" cap="none" spc="0" normalizeH="0" baseline="30000" noProof="0" dirty="0" err="1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rPr>
                      <a:t>16</a:t>
                    </a:r>
                    <a:r>
                      <a:rPr kumimoji="0" lang="de-CH" sz="1333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rPr>
                      <a:t>O</a:t>
                    </a:r>
                    <a:r>
                      <a:rPr kumimoji="0" lang="de-CH" sz="1333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rPr>
                      <a:t> = 626</a:t>
                    </a:r>
                    <a:endParaRPr kumimoji="0" lang="en-US" sz="1333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42" name="Rectangle 41"/>
                <p:cNvSpPr/>
                <p:nvPr/>
              </p:nvSpPr>
              <p:spPr>
                <a:xfrm>
                  <a:off x="4083291" y="2708724"/>
                  <a:ext cx="299677" cy="2000042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45" name="TextBox 44"/>
              <p:cNvSpPr txBox="1"/>
              <p:nvPr/>
            </p:nvSpPr>
            <p:spPr>
              <a:xfrm rot="16200000">
                <a:off x="-152748" y="2645634"/>
                <a:ext cx="891163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de-CH" sz="1100" dirty="0" err="1" smtClean="0">
                    <a:latin typeface="Helvetica" pitchFamily="2" charset="0"/>
                  </a:rPr>
                  <a:t>Abundance</a:t>
                </a:r>
                <a:endParaRPr lang="en-US" sz="1100" dirty="0">
                  <a:latin typeface="Helvetica" pitchFamily="2" charset="0"/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2522887" y="4204506"/>
                <a:ext cx="1645834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de-CH" sz="1100" dirty="0" smtClean="0">
                    <a:latin typeface="Helvetica" pitchFamily="2" charset="0"/>
                  </a:rPr>
                  <a:t>Molar mass [g mol</a:t>
                </a:r>
                <a:r>
                  <a:rPr lang="de-CH" sz="1100" baseline="30000" dirty="0" smtClean="0">
                    <a:latin typeface="Helvetica" pitchFamily="2" charset="0"/>
                  </a:rPr>
                  <a:t>-1</a:t>
                </a:r>
                <a:r>
                  <a:rPr lang="de-CH" sz="1100" dirty="0" smtClean="0">
                    <a:latin typeface="Helvetica" pitchFamily="2" charset="0"/>
                  </a:rPr>
                  <a:t>]</a:t>
                </a:r>
                <a:endParaRPr lang="en-US" sz="1100" dirty="0">
                  <a:latin typeface="Helvetica" pitchFamily="2" charset="0"/>
                </a:endParaRPr>
              </a:p>
            </p:txBody>
          </p:sp>
        </p:grpSp>
        <p:sp>
          <p:nvSpPr>
            <p:cNvPr id="47" name="TextBox 46"/>
            <p:cNvSpPr txBox="1"/>
            <p:nvPr/>
          </p:nvSpPr>
          <p:spPr>
            <a:xfrm>
              <a:off x="2144466" y="1489164"/>
              <a:ext cx="25943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200" dirty="0" err="1" smtClean="0">
                  <a:latin typeface="Helvetica" pitchFamily="2" charset="0"/>
                </a:rPr>
                <a:t>Isotopologues</a:t>
              </a:r>
              <a:r>
                <a:rPr lang="de-CH" sz="1200" dirty="0" smtClean="0">
                  <a:latin typeface="Helvetica" pitchFamily="2" charset="0"/>
                </a:rPr>
                <a:t> </a:t>
              </a:r>
              <a:r>
                <a:rPr lang="de-CH" sz="1200" dirty="0" err="1" smtClean="0">
                  <a:latin typeface="Helvetica" pitchFamily="2" charset="0"/>
                </a:rPr>
                <a:t>of</a:t>
              </a:r>
              <a:r>
                <a:rPr lang="de-CH" sz="1200" dirty="0" smtClean="0">
                  <a:latin typeface="Helvetica" pitchFamily="2" charset="0"/>
                </a:rPr>
                <a:t> Carbon Dioxide</a:t>
              </a:r>
              <a:endParaRPr lang="en-US" sz="1200" dirty="0">
                <a:latin typeface="Helvetica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207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7"/>
          <p:cNvSpPr/>
          <p:nvPr/>
        </p:nvSpPr>
        <p:spPr>
          <a:xfrm>
            <a:off x="-3539" y="2"/>
            <a:ext cx="11860179" cy="612000"/>
          </a:xfrm>
          <a:prstGeom prst="rect">
            <a:avLst/>
          </a:prstGeom>
          <a:gradFill>
            <a:gsLst>
              <a:gs pos="0">
                <a:srgbClr val="C00000">
                  <a:alpha val="80000"/>
                </a:srgbClr>
              </a:gs>
              <a:gs pos="49000">
                <a:srgbClr val="C00000">
                  <a:alpha val="80000"/>
                </a:srgb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3557" y="37978"/>
            <a:ext cx="2037379" cy="54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0" y="35520"/>
            <a:ext cx="5172891" cy="5837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CH" sz="4000" dirty="0" smtClean="0">
                <a:solidFill>
                  <a:schemeClr val="bg1"/>
                </a:solidFill>
                <a:latin typeface="Helvetica" pitchFamily="2" charset="0"/>
              </a:rPr>
              <a:t>Optical </a:t>
            </a:r>
            <a:r>
              <a:rPr lang="de-CH" sz="4000" dirty="0" err="1" smtClean="0">
                <a:solidFill>
                  <a:schemeClr val="bg1"/>
                </a:solidFill>
                <a:latin typeface="Helvetica" pitchFamily="2" charset="0"/>
              </a:rPr>
              <a:t>system</a:t>
            </a:r>
            <a:endParaRPr lang="en-US" sz="40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9251576" y="3165822"/>
            <a:ext cx="1129553" cy="1921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1111112" y="2935301"/>
            <a:ext cx="245889" cy="2956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74325" y="818766"/>
            <a:ext cx="5529789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199" indent="0">
              <a:buNone/>
            </a:pPr>
            <a:r>
              <a:rPr lang="en-US" b="1" dirty="0">
                <a:latin typeface="Helvetica" pitchFamily="2" charset="0"/>
              </a:rPr>
              <a:t>Key </a:t>
            </a:r>
            <a:r>
              <a:rPr lang="en-US" b="1" dirty="0" smtClean="0">
                <a:latin typeface="Helvetica" pitchFamily="2" charset="0"/>
              </a:rPr>
              <a:t>elements</a:t>
            </a:r>
            <a:endParaRPr lang="en-US" b="1" dirty="0">
              <a:latin typeface="Helvetica" pitchFamily="2" charset="0"/>
            </a:endParaRPr>
          </a:p>
          <a:p>
            <a:pPr marL="76199" indent="0">
              <a:buNone/>
            </a:pPr>
            <a:endParaRPr lang="en-US" dirty="0">
              <a:latin typeface="Helvetica" pitchFamily="2" charset="0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US" dirty="0">
                <a:latin typeface="Helvetica" pitchFamily="2" charset="0"/>
              </a:rPr>
              <a:t>4.3 </a:t>
            </a:r>
            <a:r>
              <a:rPr lang="el-GR" dirty="0">
                <a:latin typeface="Helvetica" pitchFamily="2" charset="0"/>
              </a:rPr>
              <a:t>μ</a:t>
            </a:r>
            <a:r>
              <a:rPr lang="en-US" dirty="0">
                <a:latin typeface="Helvetica" pitchFamily="2" charset="0"/>
              </a:rPr>
              <a:t>m DFB-QCL operated in </a:t>
            </a:r>
            <a:r>
              <a:rPr lang="en-US" dirty="0" smtClean="0">
                <a:latin typeface="Helvetica" pitchFamily="2" charset="0"/>
              </a:rPr>
              <a:t>intermittent </a:t>
            </a:r>
            <a:r>
              <a:rPr lang="en-US" dirty="0">
                <a:latin typeface="Helvetica" pitchFamily="2" charset="0"/>
              </a:rPr>
              <a:t>continuous </a:t>
            </a:r>
            <a:r>
              <a:rPr lang="en-US" dirty="0" smtClean="0">
                <a:latin typeface="Helvetica" pitchFamily="2" charset="0"/>
              </a:rPr>
              <a:t>wave (</a:t>
            </a:r>
            <a:r>
              <a:rPr lang="en-US" dirty="0" err="1" smtClean="0">
                <a:latin typeface="Helvetica" pitchFamily="2" charset="0"/>
              </a:rPr>
              <a:t>icw</a:t>
            </a:r>
            <a:r>
              <a:rPr lang="en-US" dirty="0" smtClean="0">
                <a:latin typeface="Helvetica" pitchFamily="2" charset="0"/>
              </a:rPr>
              <a:t>) mode </a:t>
            </a:r>
            <a:r>
              <a:rPr lang="en-US" baseline="30000" dirty="0" smtClean="0">
                <a:latin typeface="Helvetica" pitchFamily="2" charset="0"/>
              </a:rPr>
              <a:t>[1]</a:t>
            </a:r>
            <a:endParaRPr lang="en-US" baseline="30000" dirty="0">
              <a:latin typeface="Helvetica" pitchFamily="2" charset="0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en-US" dirty="0">
              <a:latin typeface="Helvetica" pitchFamily="2" charset="0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US" dirty="0" smtClean="0">
                <a:latin typeface="Helvetica" pitchFamily="2" charset="0"/>
              </a:rPr>
              <a:t>Segmented circular multipass cell (SC-MPC)</a:t>
            </a:r>
            <a:r>
              <a:rPr lang="en-US" baseline="30000" dirty="0" smtClean="0">
                <a:latin typeface="Helvetica" pitchFamily="2" charset="0"/>
              </a:rPr>
              <a:t>[2]</a:t>
            </a:r>
            <a:r>
              <a:rPr lang="en-US" dirty="0" smtClean="0">
                <a:latin typeface="Helvetica" pitchFamily="2" charset="0"/>
              </a:rPr>
              <a:t> installed in vacuum chamber and kept at 10 mbar in a flow through mode. </a:t>
            </a:r>
          </a:p>
          <a:p>
            <a:pPr>
              <a:buClr>
                <a:srgbClr val="FF0000"/>
              </a:buClr>
            </a:pPr>
            <a:r>
              <a:rPr lang="en-US" dirty="0">
                <a:latin typeface="Helvetica" pitchFamily="2" charset="0"/>
              </a:rPr>
              <a:t> </a:t>
            </a:r>
            <a:r>
              <a:rPr lang="en-US" dirty="0" smtClean="0">
                <a:latin typeface="Helvetica" pitchFamily="2" charset="0"/>
              </a:rPr>
              <a:t>   Optical path length: 6 m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en-US" dirty="0">
              <a:latin typeface="Helvetica" pitchFamily="2" charset="0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US" dirty="0" smtClean="0">
                <a:latin typeface="Helvetica" pitchFamily="2" charset="0"/>
              </a:rPr>
              <a:t>Vibration controlled </a:t>
            </a:r>
            <a:r>
              <a:rPr lang="en-US" dirty="0" err="1" smtClean="0">
                <a:latin typeface="Helvetica" pitchFamily="2" charset="0"/>
              </a:rPr>
              <a:t>Stirling</a:t>
            </a:r>
            <a:r>
              <a:rPr lang="en-US" dirty="0" smtClean="0">
                <a:latin typeface="Helvetica" pitchFamily="2" charset="0"/>
              </a:rPr>
              <a:t>-cooler to cool the MPC </a:t>
            </a:r>
            <a:r>
              <a:rPr lang="en-US" dirty="0">
                <a:latin typeface="Helvetica" pitchFamily="2" charset="0"/>
              </a:rPr>
              <a:t>to 150 K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de-CH" dirty="0">
              <a:latin typeface="Helvetica" pitchFamily="2" charset="0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de-CH" dirty="0" err="1">
                <a:latin typeface="Helvetica" pitchFamily="2" charset="0"/>
              </a:rPr>
              <a:t>Temperature</a:t>
            </a:r>
            <a:r>
              <a:rPr lang="de-CH" dirty="0">
                <a:latin typeface="Helvetica" pitchFamily="2" charset="0"/>
              </a:rPr>
              <a:t> </a:t>
            </a:r>
            <a:r>
              <a:rPr lang="en-GB" dirty="0" smtClean="0">
                <a:latin typeface="Helvetica" pitchFamily="2" charset="0"/>
              </a:rPr>
              <a:t>stabilized</a:t>
            </a:r>
            <a:r>
              <a:rPr lang="de-CH" dirty="0" smtClean="0">
                <a:latin typeface="Helvetica" pitchFamily="2" charset="0"/>
              </a:rPr>
              <a:t> </a:t>
            </a:r>
            <a:r>
              <a:rPr lang="en-US" dirty="0" smtClean="0">
                <a:latin typeface="Helvetica" pitchFamily="2" charset="0"/>
              </a:rPr>
              <a:t>custom</a:t>
            </a:r>
            <a:r>
              <a:rPr lang="de-CH" dirty="0" smtClean="0">
                <a:latin typeface="Helvetica" pitchFamily="2" charset="0"/>
              </a:rPr>
              <a:t> </a:t>
            </a:r>
            <a:r>
              <a:rPr lang="de-CH" dirty="0" err="1">
                <a:latin typeface="Helvetica" pitchFamily="2" charset="0"/>
              </a:rPr>
              <a:t>made</a:t>
            </a:r>
            <a:r>
              <a:rPr lang="de-CH" dirty="0">
                <a:latin typeface="Helvetica" pitchFamily="2" charset="0"/>
              </a:rPr>
              <a:t> </a:t>
            </a:r>
            <a:r>
              <a:rPr lang="de-CH" dirty="0" err="1" smtClean="0">
                <a:latin typeface="Helvetica" pitchFamily="2" charset="0"/>
              </a:rPr>
              <a:t>acrylic</a:t>
            </a:r>
            <a:r>
              <a:rPr lang="de-CH" dirty="0" smtClean="0">
                <a:latin typeface="Helvetica" pitchFamily="2" charset="0"/>
              </a:rPr>
              <a:t> </a:t>
            </a:r>
            <a:r>
              <a:rPr lang="de-CH" dirty="0" err="1" smtClean="0">
                <a:latin typeface="Helvetica" pitchFamily="2" charset="0"/>
              </a:rPr>
              <a:t>glass</a:t>
            </a:r>
            <a:r>
              <a:rPr lang="de-CH" dirty="0" smtClean="0">
                <a:latin typeface="Helvetica" pitchFamily="2" charset="0"/>
              </a:rPr>
              <a:t> </a:t>
            </a:r>
            <a:r>
              <a:rPr lang="de-CH" dirty="0" err="1">
                <a:latin typeface="Helvetica" pitchFamily="2" charset="0"/>
              </a:rPr>
              <a:t>housing</a:t>
            </a:r>
            <a:endParaRPr lang="de-CH" dirty="0">
              <a:latin typeface="Helvetica" pitchFamily="2" charset="0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de-CH" dirty="0">
              <a:latin typeface="Helvetica" pitchFamily="2" charset="0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IN" dirty="0" smtClean="0">
                <a:latin typeface="Helvetica" pitchFamily="2" charset="0"/>
              </a:rPr>
              <a:t>Automatic</a:t>
            </a:r>
            <a:r>
              <a:rPr lang="de-CH" dirty="0" smtClean="0">
                <a:latin typeface="Helvetica" pitchFamily="2" charset="0"/>
              </a:rPr>
              <a:t> </a:t>
            </a:r>
            <a:r>
              <a:rPr lang="de-CH" dirty="0">
                <a:latin typeface="Helvetica" pitchFamily="2" charset="0"/>
              </a:rPr>
              <a:t>gas </a:t>
            </a:r>
            <a:r>
              <a:rPr lang="de-CH" dirty="0" err="1" smtClean="0">
                <a:latin typeface="Helvetica" pitchFamily="2" charset="0"/>
              </a:rPr>
              <a:t>handling</a:t>
            </a:r>
            <a:r>
              <a:rPr lang="de-CH" dirty="0" smtClean="0">
                <a:latin typeface="Helvetica" pitchFamily="2" charset="0"/>
              </a:rPr>
              <a:t> </a:t>
            </a:r>
            <a:r>
              <a:rPr lang="de-CH" dirty="0" err="1">
                <a:latin typeface="Helvetica" pitchFamily="2" charset="0"/>
              </a:rPr>
              <a:t>using</a:t>
            </a:r>
            <a:r>
              <a:rPr lang="de-CH" dirty="0">
                <a:latin typeface="Helvetica" pitchFamily="2" charset="0"/>
              </a:rPr>
              <a:t> </a:t>
            </a:r>
            <a:r>
              <a:rPr lang="de-CH" dirty="0" smtClean="0">
                <a:latin typeface="Helvetica" pitchFamily="2" charset="0"/>
              </a:rPr>
              <a:t>multi-</a:t>
            </a:r>
            <a:r>
              <a:rPr lang="de-CH" dirty="0" err="1" smtClean="0">
                <a:latin typeface="Helvetica" pitchFamily="2" charset="0"/>
              </a:rPr>
              <a:t>port</a:t>
            </a:r>
            <a:r>
              <a:rPr lang="de-CH" dirty="0" smtClean="0">
                <a:latin typeface="Helvetica" pitchFamily="2" charset="0"/>
              </a:rPr>
              <a:t> </a:t>
            </a:r>
            <a:r>
              <a:rPr lang="de-CH" dirty="0" err="1">
                <a:latin typeface="Helvetica" pitchFamily="2" charset="0"/>
              </a:rPr>
              <a:t>Vici</a:t>
            </a:r>
            <a:r>
              <a:rPr lang="de-CH" dirty="0">
                <a:latin typeface="Helvetica" pitchFamily="2" charset="0"/>
              </a:rPr>
              <a:t> </a:t>
            </a:r>
            <a:r>
              <a:rPr lang="de-CH" dirty="0" err="1" smtClean="0">
                <a:latin typeface="Helvetica" pitchFamily="2" charset="0"/>
              </a:rPr>
              <a:t>valve</a:t>
            </a:r>
            <a:r>
              <a:rPr lang="de-CH" dirty="0" smtClean="0">
                <a:latin typeface="Helvetica" pitchFamily="2" charset="0"/>
              </a:rPr>
              <a:t> </a:t>
            </a:r>
            <a:endParaRPr lang="en-US" dirty="0">
              <a:latin typeface="Helvetica" pitchFamily="2" charset="0"/>
            </a:endParaRPr>
          </a:p>
          <a:p>
            <a:endParaRPr lang="en-US" dirty="0">
              <a:latin typeface="Helvetica" pitchFamily="2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74325" y="5713784"/>
            <a:ext cx="6096000" cy="749551"/>
            <a:chOff x="36513" y="5620080"/>
            <a:chExt cx="6096000" cy="749551"/>
          </a:xfrm>
        </p:grpSpPr>
        <p:sp>
          <p:nvSpPr>
            <p:cNvPr id="2" name="Rectangle 1"/>
            <p:cNvSpPr/>
            <p:nvPr/>
          </p:nvSpPr>
          <p:spPr>
            <a:xfrm>
              <a:off x="36513" y="6031077"/>
              <a:ext cx="6096000" cy="33855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sz="800" baseline="30000" dirty="0" smtClean="0">
                  <a:latin typeface="Helvetica" pitchFamily="2" charset="0"/>
                </a:rPr>
                <a:t>[2]</a:t>
              </a:r>
              <a:r>
                <a:rPr lang="en-US" sz="800" dirty="0" smtClean="0">
                  <a:latin typeface="Helvetica" pitchFamily="2" charset="0"/>
                </a:rPr>
                <a:t>Graf</a:t>
              </a:r>
              <a:r>
                <a:rPr lang="en-US" sz="800" dirty="0">
                  <a:latin typeface="Helvetica" pitchFamily="2" charset="0"/>
                </a:rPr>
                <a:t>, </a:t>
              </a:r>
              <a:r>
                <a:rPr lang="en-US" sz="800" dirty="0" smtClean="0">
                  <a:latin typeface="Helvetica" pitchFamily="2" charset="0"/>
                </a:rPr>
                <a:t>Manuel et al. </a:t>
              </a:r>
              <a:r>
                <a:rPr lang="en-US" sz="800" dirty="0">
                  <a:latin typeface="Helvetica" pitchFamily="2" charset="0"/>
                </a:rPr>
                <a:t>“Compact, Circular, and Optically Stable </a:t>
              </a:r>
              <a:r>
                <a:rPr lang="en-US" sz="800" dirty="0" err="1">
                  <a:latin typeface="Helvetica" pitchFamily="2" charset="0"/>
                </a:rPr>
                <a:t>Multipass</a:t>
              </a:r>
              <a:r>
                <a:rPr lang="en-US" sz="800" dirty="0">
                  <a:latin typeface="Helvetica" pitchFamily="2" charset="0"/>
                </a:rPr>
                <a:t> Cell for Mobile Laser Absorption Spectroscopy.” </a:t>
              </a:r>
              <a:r>
                <a:rPr lang="en-US" sz="800" i="1" dirty="0">
                  <a:latin typeface="Helvetica" pitchFamily="2" charset="0"/>
                </a:rPr>
                <a:t>Optics Letters</a:t>
              </a:r>
              <a:r>
                <a:rPr lang="en-US" sz="800" dirty="0">
                  <a:latin typeface="Helvetica" pitchFamily="2" charset="0"/>
                </a:rPr>
                <a:t> 43 (11): 2434. </a:t>
              </a:r>
              <a:r>
                <a:rPr lang="en-US" sz="800" dirty="0">
                  <a:latin typeface="Helvetica" pitchFamily="2" charset="0"/>
                  <a:hlinkClick r:id="rId3"/>
                </a:rPr>
                <a:t>https://</a:t>
              </a:r>
              <a:r>
                <a:rPr lang="en-US" sz="800" dirty="0" err="1">
                  <a:latin typeface="Helvetica" pitchFamily="2" charset="0"/>
                  <a:hlinkClick r:id="rId3"/>
                </a:rPr>
                <a:t>doi.org</a:t>
              </a:r>
              <a:r>
                <a:rPr lang="en-US" sz="800" dirty="0">
                  <a:latin typeface="Helvetica" pitchFamily="2" charset="0"/>
                  <a:hlinkClick r:id="rId3"/>
                </a:rPr>
                <a:t>/10.1364/</a:t>
              </a:r>
              <a:r>
                <a:rPr lang="en-US" sz="800" dirty="0" err="1">
                  <a:latin typeface="Helvetica" pitchFamily="2" charset="0"/>
                  <a:hlinkClick r:id="rId3"/>
                </a:rPr>
                <a:t>OL.43.002434</a:t>
              </a:r>
              <a:r>
                <a:rPr lang="en-US" sz="800" dirty="0">
                  <a:latin typeface="Helvetica" pitchFamily="2" charset="0"/>
                </a:rPr>
                <a:t>.</a:t>
              </a:r>
              <a:endParaRPr lang="en-US" sz="800" dirty="0">
                <a:effectLst/>
                <a:latin typeface="Helvetica" pitchFamily="2" charset="0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36513" y="5620080"/>
              <a:ext cx="6096000" cy="33855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sz="800" baseline="30000" dirty="0" smtClean="0">
                  <a:latin typeface="Helvetica" pitchFamily="2" charset="0"/>
                </a:rPr>
                <a:t>[1]</a:t>
              </a:r>
              <a:r>
                <a:rPr lang="en-US" sz="800" dirty="0" smtClean="0">
                  <a:latin typeface="Helvetica" pitchFamily="2" charset="0"/>
                </a:rPr>
                <a:t>Fischer</a:t>
              </a:r>
              <a:r>
                <a:rPr lang="en-US" sz="800" dirty="0">
                  <a:latin typeface="Helvetica" pitchFamily="2" charset="0"/>
                </a:rPr>
                <a:t>, </a:t>
              </a:r>
              <a:r>
                <a:rPr lang="en-US" sz="800" dirty="0" smtClean="0">
                  <a:latin typeface="Helvetica" pitchFamily="2" charset="0"/>
                </a:rPr>
                <a:t>M et. al </a:t>
              </a:r>
              <a:r>
                <a:rPr lang="en-US" sz="800" dirty="0">
                  <a:latin typeface="Helvetica" pitchFamily="2" charset="0"/>
                </a:rPr>
                <a:t>“Intermittent Operation of QC-Lasers for Mid-IR Spectroscopy with Low Heat Dissipation: Tuning Characteristics and Driving Electronics.” </a:t>
              </a:r>
              <a:r>
                <a:rPr lang="en-US" sz="800" i="1" dirty="0">
                  <a:latin typeface="Helvetica" pitchFamily="2" charset="0"/>
                </a:rPr>
                <a:t>Optics Express</a:t>
              </a:r>
              <a:r>
                <a:rPr lang="en-US" sz="800" dirty="0">
                  <a:latin typeface="Helvetica" pitchFamily="2" charset="0"/>
                </a:rPr>
                <a:t> 22 (6): 7014. </a:t>
              </a:r>
              <a:r>
                <a:rPr lang="en-US" sz="800" dirty="0">
                  <a:latin typeface="Helvetica" pitchFamily="2" charset="0"/>
                  <a:hlinkClick r:id="rId4"/>
                </a:rPr>
                <a:t>https://</a:t>
              </a:r>
              <a:r>
                <a:rPr lang="en-US" sz="800" dirty="0" err="1">
                  <a:latin typeface="Helvetica" pitchFamily="2" charset="0"/>
                  <a:hlinkClick r:id="rId4"/>
                </a:rPr>
                <a:t>doi.org</a:t>
              </a:r>
              <a:r>
                <a:rPr lang="en-US" sz="800" dirty="0">
                  <a:latin typeface="Helvetica" pitchFamily="2" charset="0"/>
                  <a:hlinkClick r:id="rId4"/>
                </a:rPr>
                <a:t>/10.1364/</a:t>
              </a:r>
              <a:r>
                <a:rPr lang="en-US" sz="800" dirty="0" err="1">
                  <a:latin typeface="Helvetica" pitchFamily="2" charset="0"/>
                  <a:hlinkClick r:id="rId4"/>
                </a:rPr>
                <a:t>OE.22.007014</a:t>
              </a:r>
              <a:r>
                <a:rPr lang="en-US" sz="800" dirty="0">
                  <a:latin typeface="Helvetica" pitchFamily="2" charset="0"/>
                </a:rPr>
                <a:t>.</a:t>
              </a:r>
              <a:endParaRPr lang="en-US" sz="800" dirty="0">
                <a:effectLst/>
                <a:latin typeface="Helvetica" pitchFamily="2" charset="0"/>
              </a:endParaRPr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495674" y="6438512"/>
            <a:ext cx="5838825" cy="365125"/>
          </a:xfrm>
        </p:spPr>
        <p:txBody>
          <a:bodyPr/>
          <a:lstStyle/>
          <a:p>
            <a:r>
              <a:rPr lang="en-US" dirty="0" smtClean="0"/>
              <a:t>Akshay Nataraj, </a:t>
            </a:r>
            <a:r>
              <a:rPr lang="en-US" dirty="0" err="1" smtClean="0"/>
              <a:t>EGU</a:t>
            </a:r>
            <a:r>
              <a:rPr lang="en-US" dirty="0" smtClean="0"/>
              <a:t> General Assembly 2021: Gather Online (#</a:t>
            </a:r>
            <a:r>
              <a:rPr lang="en-US" dirty="0" err="1" smtClean="0"/>
              <a:t>vEGU21</a:t>
            </a:r>
            <a:r>
              <a:rPr lang="en-US" dirty="0" smtClean="0"/>
              <a:t>) Session BG 2.2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47565-F4F0-4580-BC89-68F751080975}" type="slidenum">
              <a:rPr lang="en-US" smtClean="0"/>
              <a:t>4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079" y="945201"/>
            <a:ext cx="5937831" cy="489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24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5157" y="612002"/>
            <a:ext cx="4990121" cy="4990121"/>
          </a:xfrm>
          <a:prstGeom prst="rect">
            <a:avLst/>
          </a:prstGeom>
        </p:spPr>
      </p:pic>
      <p:sp>
        <p:nvSpPr>
          <p:cNvPr id="7" name="Rectangle 17"/>
          <p:cNvSpPr/>
          <p:nvPr/>
        </p:nvSpPr>
        <p:spPr>
          <a:xfrm>
            <a:off x="-3539" y="2"/>
            <a:ext cx="11860179" cy="612000"/>
          </a:xfrm>
          <a:prstGeom prst="rect">
            <a:avLst/>
          </a:prstGeom>
          <a:gradFill>
            <a:gsLst>
              <a:gs pos="0">
                <a:srgbClr val="C00000">
                  <a:alpha val="80000"/>
                </a:srgbClr>
              </a:gs>
              <a:gs pos="49000">
                <a:srgbClr val="C00000">
                  <a:alpha val="80000"/>
                </a:srgb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3557" y="37978"/>
            <a:ext cx="2037379" cy="54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0" y="35520"/>
            <a:ext cx="5628807" cy="5837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CH" sz="4000" dirty="0" smtClean="0">
                <a:solidFill>
                  <a:schemeClr val="bg1"/>
                </a:solidFill>
                <a:latin typeface="Helvetica" pitchFamily="2" charset="0"/>
              </a:rPr>
              <a:t>Instrument </a:t>
            </a:r>
            <a:r>
              <a:rPr lang="de-CH" sz="4000" dirty="0" err="1" smtClean="0">
                <a:solidFill>
                  <a:schemeClr val="bg1"/>
                </a:solidFill>
                <a:latin typeface="Helvetica" pitchFamily="2" charset="0"/>
              </a:rPr>
              <a:t>performance</a:t>
            </a:r>
            <a:endParaRPr lang="en-US" sz="40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4644" y="5608378"/>
            <a:ext cx="11496464" cy="83099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de-CH" dirty="0" smtClean="0">
                <a:latin typeface="Helvetica" pitchFamily="2" charset="0"/>
              </a:rPr>
              <a:t>Single </a:t>
            </a:r>
            <a:r>
              <a:rPr lang="de-CH" dirty="0" err="1" smtClean="0">
                <a:latin typeface="Helvetica" pitchFamily="2" charset="0"/>
              </a:rPr>
              <a:t>measurement</a:t>
            </a:r>
            <a:r>
              <a:rPr lang="de-CH" dirty="0" smtClean="0">
                <a:latin typeface="Helvetica" pitchFamily="2" charset="0"/>
              </a:rPr>
              <a:t> </a:t>
            </a:r>
            <a:r>
              <a:rPr lang="de-CH" dirty="0" err="1" smtClean="0">
                <a:latin typeface="Helvetica" pitchFamily="2" charset="0"/>
              </a:rPr>
              <a:t>of</a:t>
            </a:r>
            <a:r>
              <a:rPr lang="de-CH" dirty="0" smtClean="0">
                <a:latin typeface="Helvetica" pitchFamily="2" charset="0"/>
              </a:rPr>
              <a:t> isotope </a:t>
            </a:r>
            <a:r>
              <a:rPr lang="de-CH" dirty="0" err="1" smtClean="0">
                <a:latin typeface="Helvetica" pitchFamily="2" charset="0"/>
              </a:rPr>
              <a:t>ratio</a:t>
            </a:r>
            <a:r>
              <a:rPr lang="de-CH" dirty="0" smtClean="0">
                <a:latin typeface="Helvetica" pitchFamily="2" charset="0"/>
              </a:rPr>
              <a:t> </a:t>
            </a:r>
            <a:r>
              <a:rPr lang="de-CH" dirty="0" err="1" smtClean="0">
                <a:latin typeface="Helvetica" pitchFamily="2" charset="0"/>
              </a:rPr>
              <a:t>yields</a:t>
            </a:r>
            <a:r>
              <a:rPr lang="de-CH" dirty="0" smtClean="0">
                <a:latin typeface="Helvetica" pitchFamily="2" charset="0"/>
              </a:rPr>
              <a:t> a </a:t>
            </a:r>
            <a:r>
              <a:rPr lang="de-CH" dirty="0" err="1" smtClean="0">
                <a:latin typeface="Helvetica" pitchFamily="2" charset="0"/>
              </a:rPr>
              <a:t>precision</a:t>
            </a:r>
            <a:r>
              <a:rPr lang="de-CH" dirty="0" smtClean="0">
                <a:latin typeface="Helvetica" pitchFamily="2" charset="0"/>
              </a:rPr>
              <a:t> </a:t>
            </a:r>
            <a:r>
              <a:rPr lang="de-CH" dirty="0" err="1" smtClean="0">
                <a:latin typeface="Helvetica" pitchFamily="2" charset="0"/>
              </a:rPr>
              <a:t>of</a:t>
            </a:r>
            <a:r>
              <a:rPr lang="de-CH" dirty="0" smtClean="0">
                <a:latin typeface="Helvetica" pitchFamily="2" charset="0"/>
              </a:rPr>
              <a:t> 0.03 </a:t>
            </a:r>
            <a:r>
              <a:rPr lang="en-CH" dirty="0" smtClean="0">
                <a:latin typeface="Helvetica" pitchFamily="2" charset="0"/>
              </a:rPr>
              <a:t>‰</a:t>
            </a:r>
            <a:r>
              <a:rPr lang="de-CH" dirty="0" smtClean="0">
                <a:latin typeface="Helvetica" pitchFamily="2" charset="0"/>
              </a:rPr>
              <a:t> </a:t>
            </a:r>
            <a:r>
              <a:rPr lang="de-CH" dirty="0" err="1" smtClean="0">
                <a:latin typeface="Helvetica" pitchFamily="2" charset="0"/>
              </a:rPr>
              <a:t>for</a:t>
            </a:r>
            <a:r>
              <a:rPr lang="de-CH" dirty="0" smtClean="0">
                <a:latin typeface="Helvetica" pitchFamily="2" charset="0"/>
              </a:rPr>
              <a:t> </a:t>
            </a:r>
            <a:r>
              <a:rPr lang="de-CH" dirty="0" err="1" smtClean="0">
                <a:latin typeface="Helvetica" pitchFamily="2" charset="0"/>
              </a:rPr>
              <a:t>R2</a:t>
            </a:r>
            <a:r>
              <a:rPr lang="de-CH" dirty="0" smtClean="0">
                <a:latin typeface="Helvetica" pitchFamily="2" charset="0"/>
              </a:rPr>
              <a:t> </a:t>
            </a:r>
            <a:r>
              <a:rPr lang="de-CH" dirty="0" err="1" smtClean="0">
                <a:latin typeface="Helvetica" pitchFamily="2" charset="0"/>
              </a:rPr>
              <a:t>and</a:t>
            </a:r>
            <a:r>
              <a:rPr lang="de-CH" dirty="0" smtClean="0">
                <a:latin typeface="Helvetica" pitchFamily="2" charset="0"/>
              </a:rPr>
              <a:t> 0.05 </a:t>
            </a:r>
            <a:r>
              <a:rPr lang="en-CH" dirty="0" smtClean="0">
                <a:latin typeface="Helvetica" pitchFamily="2" charset="0"/>
              </a:rPr>
              <a:t>‰</a:t>
            </a:r>
            <a:r>
              <a:rPr lang="de-CH" dirty="0" smtClean="0">
                <a:latin typeface="Helvetica" pitchFamily="2" charset="0"/>
              </a:rPr>
              <a:t> </a:t>
            </a:r>
            <a:r>
              <a:rPr lang="de-CH" dirty="0" err="1" smtClean="0">
                <a:latin typeface="Helvetica" pitchFamily="2" charset="0"/>
              </a:rPr>
              <a:t>for</a:t>
            </a:r>
            <a:r>
              <a:rPr lang="de-CH" dirty="0" smtClean="0">
                <a:latin typeface="Helvetica" pitchFamily="2" charset="0"/>
              </a:rPr>
              <a:t> </a:t>
            </a:r>
            <a:r>
              <a:rPr lang="de-CH" dirty="0" err="1" smtClean="0">
                <a:latin typeface="Helvetica" pitchFamily="2" charset="0"/>
              </a:rPr>
              <a:t>R1</a:t>
            </a:r>
            <a:endParaRPr lang="de-CH" dirty="0" smtClean="0">
              <a:latin typeface="Helvetica" pitchFamily="2" charset="0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de-CH" baseline="-25000" dirty="0">
              <a:latin typeface="Helvetica" pitchFamily="2" charset="0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latin typeface="Helvetica" pitchFamily="2" charset="0"/>
              </a:rPr>
              <a:t>Alternative switching</a:t>
            </a:r>
            <a:r>
              <a:rPr lang="de-CH" dirty="0" smtClean="0">
                <a:latin typeface="Helvetica" pitchFamily="2" charset="0"/>
              </a:rPr>
              <a:t> </a:t>
            </a:r>
            <a:r>
              <a:rPr lang="de-CH" dirty="0" err="1" smtClean="0">
                <a:latin typeface="Helvetica" pitchFamily="2" charset="0"/>
              </a:rPr>
              <a:t>between</a:t>
            </a:r>
            <a:r>
              <a:rPr lang="de-CH" dirty="0" smtClean="0">
                <a:latin typeface="Helvetica" pitchFamily="2" charset="0"/>
              </a:rPr>
              <a:t> </a:t>
            </a:r>
            <a:r>
              <a:rPr lang="de-CH" dirty="0" err="1" smtClean="0">
                <a:latin typeface="Helvetica" pitchFamily="2" charset="0"/>
              </a:rPr>
              <a:t>reference</a:t>
            </a:r>
            <a:r>
              <a:rPr lang="de-CH" dirty="0" smtClean="0">
                <a:latin typeface="Helvetica" pitchFamily="2" charset="0"/>
              </a:rPr>
              <a:t> </a:t>
            </a:r>
            <a:r>
              <a:rPr lang="de-CH" dirty="0" err="1" smtClean="0">
                <a:latin typeface="Helvetica" pitchFamily="2" charset="0"/>
              </a:rPr>
              <a:t>and</a:t>
            </a:r>
            <a:r>
              <a:rPr lang="de-CH" dirty="0" smtClean="0">
                <a:latin typeface="Helvetica" pitchFamily="2" charset="0"/>
              </a:rPr>
              <a:t> sample (</a:t>
            </a:r>
            <a:r>
              <a:rPr lang="de-CH" dirty="0" err="1" smtClean="0">
                <a:latin typeface="Helvetica" pitchFamily="2" charset="0"/>
              </a:rPr>
              <a:t>cycle</a:t>
            </a:r>
            <a:r>
              <a:rPr lang="de-CH" dirty="0" smtClean="0">
                <a:latin typeface="Helvetica" pitchFamily="2" charset="0"/>
              </a:rPr>
              <a:t> = 400 sec) </a:t>
            </a:r>
            <a:r>
              <a:rPr lang="de-CH" dirty="0" err="1" smtClean="0">
                <a:latin typeface="Helvetica" pitchFamily="2" charset="0"/>
              </a:rPr>
              <a:t>yields</a:t>
            </a:r>
            <a:r>
              <a:rPr lang="de-CH" dirty="0" smtClean="0">
                <a:latin typeface="Helvetica" pitchFamily="2" charset="0"/>
              </a:rPr>
              <a:t> a </a:t>
            </a:r>
            <a:r>
              <a:rPr lang="de-CH" dirty="0" err="1" smtClean="0">
                <a:latin typeface="Helvetica" pitchFamily="2" charset="0"/>
              </a:rPr>
              <a:t>precision</a:t>
            </a:r>
            <a:r>
              <a:rPr lang="de-CH" dirty="0" smtClean="0">
                <a:latin typeface="Helvetica" pitchFamily="2" charset="0"/>
              </a:rPr>
              <a:t> on </a:t>
            </a:r>
            <a:r>
              <a:rPr lang="el-GR" dirty="0" smtClean="0">
                <a:latin typeface="Helvetica" pitchFamily="2" charset="0"/>
              </a:rPr>
              <a:t>δ</a:t>
            </a:r>
            <a:r>
              <a:rPr lang="de-CH" dirty="0" smtClean="0">
                <a:latin typeface="Helvetica" pitchFamily="2" charset="0"/>
              </a:rPr>
              <a:t> </a:t>
            </a:r>
            <a:r>
              <a:rPr lang="de-CH" dirty="0" err="1" smtClean="0">
                <a:latin typeface="Helvetica" pitchFamily="2" charset="0"/>
              </a:rPr>
              <a:t>of</a:t>
            </a:r>
            <a:r>
              <a:rPr lang="de-CH" dirty="0" smtClean="0">
                <a:latin typeface="Helvetica" pitchFamily="2" charset="0"/>
              </a:rPr>
              <a:t> 0.005 </a:t>
            </a:r>
            <a:r>
              <a:rPr lang="en-CH" dirty="0" smtClean="0">
                <a:latin typeface="Helvetica" pitchFamily="2" charset="0"/>
              </a:rPr>
              <a:t>‰</a:t>
            </a:r>
            <a:endParaRPr lang="en-US" dirty="0">
              <a:latin typeface="Helvetica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424763" y="4920115"/>
            <a:ext cx="12725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050" dirty="0" smtClean="0">
                <a:latin typeface="Helvetica" pitchFamily="2" charset="0"/>
              </a:rPr>
              <a:t>0.005</a:t>
            </a:r>
            <a:r>
              <a:rPr lang="en-CH" sz="1050" dirty="0">
                <a:latin typeface="Helvetica" pitchFamily="2" charset="0"/>
              </a:rPr>
              <a:t> ‰</a:t>
            </a:r>
            <a:endParaRPr lang="en-US" sz="1050" dirty="0">
              <a:latin typeface="Helvetica" pitchFamily="2" charset="0"/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360214" y="6462487"/>
            <a:ext cx="5936186" cy="365125"/>
          </a:xfrm>
        </p:spPr>
        <p:txBody>
          <a:bodyPr/>
          <a:lstStyle/>
          <a:p>
            <a:r>
              <a:rPr lang="en-US" dirty="0" smtClean="0"/>
              <a:t>Akshay Nataraj, </a:t>
            </a:r>
            <a:r>
              <a:rPr lang="en-US" dirty="0" err="1" smtClean="0"/>
              <a:t>EGU</a:t>
            </a:r>
            <a:r>
              <a:rPr lang="en-US" dirty="0" smtClean="0"/>
              <a:t> General Assembly 2021: Gather Online (#</a:t>
            </a:r>
            <a:r>
              <a:rPr lang="en-US" dirty="0" err="1" smtClean="0"/>
              <a:t>vEGU21</a:t>
            </a:r>
            <a:r>
              <a:rPr lang="en-US" dirty="0" smtClean="0"/>
              <a:t>) Session BG 2.2</a:t>
            </a:r>
            <a:endParaRPr lang="en-US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47565-F4F0-4580-BC89-68F751080975}" type="slidenum">
              <a:rPr lang="en-US" smtClean="0"/>
              <a:t>5</a:t>
            </a:fld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 rot="16200000">
            <a:off x="-239402" y="1629766"/>
            <a:ext cx="130200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050" dirty="0" smtClean="0">
                <a:latin typeface="Helvetica" pitchFamily="2" charset="0"/>
              </a:rPr>
              <a:t>Isotope </a:t>
            </a:r>
            <a:r>
              <a:rPr lang="de-CH" sz="1050" dirty="0" err="1" smtClean="0">
                <a:latin typeface="Helvetica" pitchFamily="2" charset="0"/>
              </a:rPr>
              <a:t>ratio</a:t>
            </a:r>
            <a:endParaRPr lang="en-US" sz="1050" dirty="0">
              <a:latin typeface="Helvetica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 rot="16200000">
            <a:off x="-325171" y="3732937"/>
            <a:ext cx="130200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050" dirty="0" err="1" smtClean="0">
                <a:latin typeface="Helvetica" pitchFamily="2" charset="0"/>
              </a:rPr>
              <a:t>Allan</a:t>
            </a:r>
            <a:r>
              <a:rPr lang="de-CH" sz="1050" dirty="0">
                <a:latin typeface="Helvetica" pitchFamily="2" charset="0"/>
              </a:rPr>
              <a:t> </a:t>
            </a:r>
            <a:r>
              <a:rPr lang="de-CH" sz="1050" dirty="0" err="1" smtClean="0">
                <a:latin typeface="Helvetica" pitchFamily="2" charset="0"/>
              </a:rPr>
              <a:t>deviation</a:t>
            </a:r>
            <a:r>
              <a:rPr lang="de-CH" sz="1050" dirty="0" smtClean="0">
                <a:latin typeface="Helvetica" pitchFamily="2" charset="0"/>
              </a:rPr>
              <a:t> (</a:t>
            </a:r>
            <a:r>
              <a:rPr lang="el-GR" sz="1050" dirty="0" smtClean="0">
                <a:latin typeface="Helvetica" pitchFamily="2" charset="0"/>
              </a:rPr>
              <a:t>σ</a:t>
            </a:r>
            <a:r>
              <a:rPr lang="de-CH" sz="1050" dirty="0" smtClean="0">
                <a:latin typeface="Helvetica" pitchFamily="2" charset="0"/>
              </a:rPr>
              <a:t>)</a:t>
            </a:r>
            <a:endParaRPr lang="en-US" sz="1050" dirty="0">
              <a:latin typeface="Helvetica" pitchFamily="2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450023" y="744294"/>
            <a:ext cx="6070455" cy="4128587"/>
            <a:chOff x="3872116" y="1140773"/>
            <a:chExt cx="5222313" cy="355175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44"/>
            <a:stretch/>
          </p:blipFill>
          <p:spPr>
            <a:xfrm>
              <a:off x="3872116" y="1365833"/>
              <a:ext cx="5222313" cy="3326697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>
            <a:xfrm>
              <a:off x="4309833" y="1140773"/>
              <a:ext cx="4703621" cy="2250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CH" sz="1100" dirty="0" smtClean="0">
                  <a:latin typeface="Helvetica" pitchFamily="2" charset="0"/>
                </a:rPr>
                <a:t>Precision </a:t>
              </a:r>
              <a:r>
                <a:rPr lang="de-CH" sz="1100" dirty="0" err="1" smtClean="0">
                  <a:latin typeface="Helvetica" pitchFamily="2" charset="0"/>
                </a:rPr>
                <a:t>of</a:t>
              </a:r>
              <a:r>
                <a:rPr lang="de-CH" sz="1100" dirty="0" smtClean="0">
                  <a:latin typeface="Helvetica" pitchFamily="2" charset="0"/>
                </a:rPr>
                <a:t> </a:t>
              </a:r>
              <a:r>
                <a:rPr lang="de-CH" sz="1100" dirty="0" err="1" smtClean="0">
                  <a:latin typeface="Helvetica" pitchFamily="2" charset="0"/>
                </a:rPr>
                <a:t>the</a:t>
              </a:r>
              <a:r>
                <a:rPr lang="de-CH" sz="1100" dirty="0" smtClean="0">
                  <a:latin typeface="Helvetica" pitchFamily="2" charset="0"/>
                </a:rPr>
                <a:t> </a:t>
              </a:r>
              <a:r>
                <a:rPr lang="de-CH" sz="1100" dirty="0" err="1" smtClean="0">
                  <a:latin typeface="Helvetica" pitchFamily="2" charset="0"/>
                </a:rPr>
                <a:t>instrument</a:t>
              </a:r>
              <a:endParaRPr lang="en-US" sz="1100" dirty="0">
                <a:latin typeface="Helvetica" pitchFamily="2" charset="0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2907322" y="2056315"/>
            <a:ext cx="1758788" cy="543739"/>
          </a:xfrm>
          <a:prstGeom prst="rect">
            <a:avLst/>
          </a:prstGeom>
          <a:solidFill>
            <a:srgbClr val="FFFFFF">
              <a:alpha val="10196"/>
            </a:srgbClr>
          </a:solidFill>
        </p:spPr>
        <p:txBody>
          <a:bodyPr wrap="square" rtlCol="0">
            <a:spAutoFit/>
          </a:bodyPr>
          <a:lstStyle/>
          <a:p>
            <a:r>
              <a:rPr lang="de-CH" sz="1100" dirty="0" err="1" smtClean="0">
                <a:latin typeface="Helvetica" pitchFamily="2" charset="0"/>
              </a:rPr>
              <a:t>R1</a:t>
            </a:r>
            <a:r>
              <a:rPr lang="de-CH" sz="1100" dirty="0" smtClean="0">
                <a:latin typeface="Helvetica" pitchFamily="2" charset="0"/>
              </a:rPr>
              <a:t> = </a:t>
            </a:r>
            <a:r>
              <a:rPr lang="de-CH" sz="1100" baseline="30000" dirty="0" err="1" smtClean="0">
                <a:latin typeface="Helvetica" pitchFamily="2" charset="0"/>
              </a:rPr>
              <a:t>12</a:t>
            </a:r>
            <a:r>
              <a:rPr lang="de-CH" sz="1100" dirty="0" err="1" smtClean="0">
                <a:latin typeface="Helvetica" pitchFamily="2" charset="0"/>
              </a:rPr>
              <a:t>C</a:t>
            </a:r>
            <a:r>
              <a:rPr lang="de-CH" sz="1100" baseline="30000" dirty="0" err="1" smtClean="0">
                <a:latin typeface="Helvetica" pitchFamily="2" charset="0"/>
              </a:rPr>
              <a:t>18</a:t>
            </a:r>
            <a:r>
              <a:rPr lang="de-CH" sz="1100" dirty="0" err="1" smtClean="0">
                <a:latin typeface="Helvetica" pitchFamily="2" charset="0"/>
              </a:rPr>
              <a:t>O</a:t>
            </a:r>
            <a:r>
              <a:rPr lang="de-CH" sz="1100" baseline="-25000" dirty="0" err="1" smtClean="0">
                <a:latin typeface="Helvetica" pitchFamily="2" charset="0"/>
              </a:rPr>
              <a:t>2</a:t>
            </a:r>
            <a:r>
              <a:rPr lang="de-CH" sz="1100" dirty="0" smtClean="0">
                <a:latin typeface="Helvetica" pitchFamily="2" charset="0"/>
              </a:rPr>
              <a:t>/</a:t>
            </a:r>
            <a:r>
              <a:rPr lang="de-CH" sz="1100" baseline="30000" dirty="0" err="1" smtClean="0">
                <a:latin typeface="Helvetica" pitchFamily="2" charset="0"/>
              </a:rPr>
              <a:t>12</a:t>
            </a:r>
            <a:r>
              <a:rPr lang="de-CH" sz="1100" dirty="0" err="1" smtClean="0">
                <a:latin typeface="Helvetica" pitchFamily="2" charset="0"/>
              </a:rPr>
              <a:t>C</a:t>
            </a:r>
            <a:r>
              <a:rPr lang="de-CH" sz="1100" baseline="30000" dirty="0" err="1" smtClean="0">
                <a:latin typeface="Helvetica" pitchFamily="2" charset="0"/>
              </a:rPr>
              <a:t>16</a:t>
            </a:r>
            <a:r>
              <a:rPr lang="de-CH" sz="1100" dirty="0" err="1" smtClean="0">
                <a:latin typeface="Helvetica" pitchFamily="2" charset="0"/>
              </a:rPr>
              <a:t>O</a:t>
            </a:r>
            <a:r>
              <a:rPr lang="de-CH" sz="1100" baseline="-25000" dirty="0" err="1" smtClean="0">
                <a:latin typeface="Helvetica" pitchFamily="2" charset="0"/>
              </a:rPr>
              <a:t>2</a:t>
            </a:r>
            <a:endParaRPr lang="de-CH" sz="1100" baseline="-25000" dirty="0" smtClean="0">
              <a:latin typeface="Helvetica" pitchFamily="2" charset="0"/>
            </a:endParaRPr>
          </a:p>
          <a:p>
            <a:r>
              <a:rPr lang="de-CH" sz="1100" dirty="0" err="1" smtClean="0">
                <a:latin typeface="Helvetica" pitchFamily="2" charset="0"/>
              </a:rPr>
              <a:t>R2</a:t>
            </a:r>
            <a:r>
              <a:rPr lang="de-CH" sz="1100" dirty="0" smtClean="0">
                <a:latin typeface="Helvetica" pitchFamily="2" charset="0"/>
              </a:rPr>
              <a:t> </a:t>
            </a:r>
            <a:r>
              <a:rPr lang="de-CH" sz="1100" dirty="0">
                <a:latin typeface="Helvetica" pitchFamily="2" charset="0"/>
              </a:rPr>
              <a:t>= </a:t>
            </a:r>
            <a:r>
              <a:rPr lang="de-CH" sz="1100" baseline="30000" dirty="0" err="1" smtClean="0">
                <a:latin typeface="Helvetica" pitchFamily="2" charset="0"/>
              </a:rPr>
              <a:t>12</a:t>
            </a:r>
            <a:r>
              <a:rPr lang="de-CH" sz="1100" dirty="0" err="1" smtClean="0">
                <a:latin typeface="Helvetica" pitchFamily="2" charset="0"/>
              </a:rPr>
              <a:t>C</a:t>
            </a:r>
            <a:r>
              <a:rPr lang="de-CH" sz="1100" baseline="30000" dirty="0" err="1" smtClean="0">
                <a:latin typeface="Helvetica" pitchFamily="2" charset="0"/>
              </a:rPr>
              <a:t>16</a:t>
            </a:r>
            <a:r>
              <a:rPr lang="de-CH" sz="1100" dirty="0" err="1" smtClean="0">
                <a:latin typeface="Helvetica" pitchFamily="2" charset="0"/>
              </a:rPr>
              <a:t>O</a:t>
            </a:r>
            <a:r>
              <a:rPr lang="de-CH" sz="1100" baseline="30000" dirty="0" err="1" smtClean="0">
                <a:latin typeface="Helvetica" pitchFamily="2" charset="0"/>
              </a:rPr>
              <a:t>18</a:t>
            </a:r>
            <a:r>
              <a:rPr lang="de-CH" sz="1100" dirty="0" err="1" smtClean="0">
                <a:latin typeface="Helvetica" pitchFamily="2" charset="0"/>
              </a:rPr>
              <a:t>O</a:t>
            </a:r>
            <a:r>
              <a:rPr lang="de-CH" sz="1100" dirty="0" smtClean="0">
                <a:latin typeface="Helvetica" pitchFamily="2" charset="0"/>
              </a:rPr>
              <a:t>/</a:t>
            </a:r>
            <a:r>
              <a:rPr lang="de-CH" sz="1100" baseline="30000" dirty="0" err="1" smtClean="0">
                <a:latin typeface="Helvetica" pitchFamily="2" charset="0"/>
              </a:rPr>
              <a:t>12</a:t>
            </a:r>
            <a:r>
              <a:rPr lang="de-CH" sz="1100" dirty="0" err="1" smtClean="0">
                <a:latin typeface="Helvetica" pitchFamily="2" charset="0"/>
              </a:rPr>
              <a:t>C</a:t>
            </a:r>
            <a:r>
              <a:rPr lang="de-CH" sz="1100" baseline="30000" dirty="0" err="1" smtClean="0">
                <a:latin typeface="Helvetica" pitchFamily="2" charset="0"/>
              </a:rPr>
              <a:t>16</a:t>
            </a:r>
            <a:r>
              <a:rPr lang="de-CH" sz="1100" dirty="0" err="1" smtClean="0">
                <a:latin typeface="Helvetica" pitchFamily="2" charset="0"/>
              </a:rPr>
              <a:t>O</a:t>
            </a:r>
            <a:r>
              <a:rPr lang="de-CH" sz="1100" baseline="-25000" dirty="0" err="1" smtClean="0">
                <a:latin typeface="Helvetica" pitchFamily="2" charset="0"/>
              </a:rPr>
              <a:t>2</a:t>
            </a:r>
            <a:endParaRPr lang="en-US" sz="1100" baseline="-25000" dirty="0">
              <a:latin typeface="Helvetica" pitchFamily="2" charset="0"/>
            </a:endParaRPr>
          </a:p>
          <a:p>
            <a:endParaRPr lang="en-US" sz="1100" baseline="-25000" dirty="0">
              <a:latin typeface="Helvetica" pitchFamily="2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052952" y="2091385"/>
            <a:ext cx="839347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CH" sz="1000" dirty="0" smtClean="0">
                <a:latin typeface="Helvetica" pitchFamily="2" charset="0"/>
              </a:rPr>
              <a:t>            </a:t>
            </a:r>
            <a:r>
              <a:rPr lang="de-CH" sz="1000" dirty="0" err="1" smtClean="0">
                <a:latin typeface="Helvetica" pitchFamily="2" charset="0"/>
              </a:rPr>
              <a:t>R1</a:t>
            </a:r>
            <a:endParaRPr lang="de-CH" sz="1000" dirty="0" smtClean="0">
              <a:latin typeface="Helvetica" pitchFamily="2" charset="0"/>
            </a:endParaRPr>
          </a:p>
          <a:p>
            <a:r>
              <a:rPr lang="de-CH" sz="1000" dirty="0" smtClean="0">
                <a:latin typeface="Helvetica" pitchFamily="2" charset="0"/>
              </a:rPr>
              <a:t>            </a:t>
            </a:r>
            <a:r>
              <a:rPr lang="de-CH" sz="1000" dirty="0" err="1" smtClean="0">
                <a:latin typeface="Helvetica" pitchFamily="2" charset="0"/>
              </a:rPr>
              <a:t>R2</a:t>
            </a:r>
            <a:endParaRPr lang="en-US" sz="1000" dirty="0">
              <a:latin typeface="Helvetica" pitchFamily="2" charset="0"/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>
            <a:off x="1203324" y="2202667"/>
            <a:ext cx="250825" cy="0"/>
          </a:xfrm>
          <a:prstGeom prst="line">
            <a:avLst/>
          </a:prstGeom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1203324" y="2363553"/>
            <a:ext cx="250825" cy="0"/>
          </a:xfrm>
          <a:prstGeom prst="line">
            <a:avLst/>
          </a:prstGeom>
          <a:ln w="9525" cap="flat" cmpd="sng" algn="ctr">
            <a:solidFill>
              <a:srgbClr val="00B05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1052953" y="4739882"/>
            <a:ext cx="546752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CH" sz="1050" dirty="0">
                <a:latin typeface="Helvetica" pitchFamily="2" charset="0"/>
              </a:rPr>
              <a:t>τ</a:t>
            </a:r>
            <a:r>
              <a:rPr lang="de-CH" sz="1050" dirty="0" smtClean="0">
                <a:latin typeface="Helvetica" pitchFamily="2" charset="0"/>
              </a:rPr>
              <a:t> (s)</a:t>
            </a:r>
            <a:endParaRPr lang="en-US" sz="1050" dirty="0">
              <a:latin typeface="Helvetica" pitchFamily="2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6885324" y="3912021"/>
            <a:ext cx="464820" cy="13815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Box 67"/>
          <p:cNvSpPr txBox="1"/>
          <p:nvPr/>
        </p:nvSpPr>
        <p:spPr>
          <a:xfrm>
            <a:off x="7029283" y="4758474"/>
            <a:ext cx="4731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900" dirty="0" smtClean="0">
                <a:latin typeface="Helvetica" pitchFamily="2" charset="0"/>
              </a:rPr>
              <a:t>10</a:t>
            </a:r>
            <a:r>
              <a:rPr lang="de-CH" sz="900" baseline="30000" dirty="0" smtClean="0">
                <a:latin typeface="Helvetica" pitchFamily="2" charset="0"/>
              </a:rPr>
              <a:t>-5</a:t>
            </a:r>
            <a:endParaRPr lang="en-US" sz="1000" baseline="30000" dirty="0">
              <a:latin typeface="Helvetica" pitchFamily="2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 rot="16200000">
            <a:off x="6353363" y="4538706"/>
            <a:ext cx="130200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050" dirty="0" err="1" smtClean="0">
                <a:latin typeface="Helvetica" pitchFamily="2" charset="0"/>
              </a:rPr>
              <a:t>Allan</a:t>
            </a:r>
            <a:r>
              <a:rPr lang="de-CH" sz="1050" dirty="0">
                <a:latin typeface="Helvetica" pitchFamily="2" charset="0"/>
              </a:rPr>
              <a:t> </a:t>
            </a:r>
            <a:r>
              <a:rPr lang="de-CH" sz="1050" dirty="0" err="1" smtClean="0">
                <a:latin typeface="Helvetica" pitchFamily="2" charset="0"/>
              </a:rPr>
              <a:t>deviation</a:t>
            </a:r>
            <a:r>
              <a:rPr lang="de-CH" sz="1050" dirty="0" smtClean="0">
                <a:latin typeface="Helvetica" pitchFamily="2" charset="0"/>
              </a:rPr>
              <a:t> (</a:t>
            </a:r>
            <a:r>
              <a:rPr lang="el-GR" sz="1050" dirty="0" smtClean="0">
                <a:latin typeface="Helvetica" pitchFamily="2" charset="0"/>
              </a:rPr>
              <a:t>σ</a:t>
            </a:r>
            <a:r>
              <a:rPr lang="de-CH" sz="1050" dirty="0" smtClean="0">
                <a:latin typeface="Helvetica" pitchFamily="2" charset="0"/>
              </a:rPr>
              <a:t>)</a:t>
            </a:r>
            <a:endParaRPr lang="en-US" sz="1050" dirty="0">
              <a:latin typeface="Helvetica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2954" y="2745935"/>
            <a:ext cx="546752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CH" sz="1050" dirty="0" smtClean="0">
                <a:latin typeface="Helvetica" pitchFamily="2" charset="0"/>
              </a:rPr>
              <a:t>Time (s)</a:t>
            </a:r>
            <a:endParaRPr lang="en-US" sz="1050" dirty="0">
              <a:latin typeface="Helvetica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52952" y="2056315"/>
            <a:ext cx="737748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164713" y="5278988"/>
            <a:ext cx="509183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CH" sz="900" dirty="0" smtClean="0">
                <a:latin typeface="Helvetica" pitchFamily="2" charset="0"/>
              </a:rPr>
              <a:t>10</a:t>
            </a:r>
            <a:r>
              <a:rPr lang="de-CH" sz="900" baseline="30000" dirty="0" smtClean="0">
                <a:latin typeface="Helvetica" pitchFamily="2" charset="0"/>
              </a:rPr>
              <a:t>3</a:t>
            </a:r>
            <a:endParaRPr lang="en-US" sz="900" baseline="30000" dirty="0">
              <a:latin typeface="Helvetica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050174" y="5278988"/>
            <a:ext cx="509183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CH" sz="900" dirty="0" smtClean="0">
                <a:latin typeface="Helvetica" pitchFamily="2" charset="0"/>
              </a:rPr>
              <a:t>10</a:t>
            </a:r>
            <a:r>
              <a:rPr lang="de-CH" sz="900" baseline="30000" dirty="0">
                <a:latin typeface="Helvetica" pitchFamily="2" charset="0"/>
              </a:rPr>
              <a:t>4</a:t>
            </a:r>
            <a:endParaRPr lang="en-US" sz="900" baseline="300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930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7"/>
          <p:cNvSpPr/>
          <p:nvPr/>
        </p:nvSpPr>
        <p:spPr>
          <a:xfrm>
            <a:off x="-3539" y="2"/>
            <a:ext cx="11860179" cy="612000"/>
          </a:xfrm>
          <a:prstGeom prst="rect">
            <a:avLst/>
          </a:prstGeom>
          <a:gradFill>
            <a:gsLst>
              <a:gs pos="0">
                <a:srgbClr val="C00000">
                  <a:alpha val="80000"/>
                </a:srgbClr>
              </a:gs>
              <a:gs pos="49000">
                <a:srgbClr val="C00000">
                  <a:alpha val="80000"/>
                </a:srgb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3557" y="37978"/>
            <a:ext cx="2037379" cy="54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0" y="35520"/>
            <a:ext cx="5628807" cy="5837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CH" sz="3200" dirty="0" err="1" smtClean="0">
                <a:solidFill>
                  <a:schemeClr val="bg1"/>
                </a:solidFill>
                <a:latin typeface="Helvetica" pitchFamily="2" charset="0"/>
              </a:rPr>
              <a:t>Clumped</a:t>
            </a:r>
            <a:r>
              <a:rPr lang="de-CH" sz="3200" dirty="0" smtClean="0">
                <a:solidFill>
                  <a:schemeClr val="bg1"/>
                </a:solidFill>
                <a:latin typeface="Helvetica" pitchFamily="2" charset="0"/>
              </a:rPr>
              <a:t> isotope </a:t>
            </a:r>
            <a:r>
              <a:rPr lang="de-CH" sz="3200" dirty="0" err="1" smtClean="0">
                <a:solidFill>
                  <a:schemeClr val="bg1"/>
                </a:solidFill>
                <a:latin typeface="Helvetica" pitchFamily="2" charset="0"/>
              </a:rPr>
              <a:t>thermometry</a:t>
            </a:r>
            <a:endParaRPr lang="en-US" sz="32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9251576" y="3165822"/>
            <a:ext cx="1129553" cy="1921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18" y="5102956"/>
            <a:ext cx="121444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latin typeface="Helvetica" pitchFamily="2" charset="0"/>
                <a:cs typeface="Gadugi"/>
              </a:rPr>
              <a:t>Clumped</a:t>
            </a:r>
            <a:r>
              <a:rPr lang="en-US" spc="-5" dirty="0" smtClean="0">
                <a:latin typeface="Helvetica" pitchFamily="2" charset="0"/>
                <a:cs typeface="Gadugi"/>
              </a:rPr>
              <a:t> </a:t>
            </a:r>
            <a:r>
              <a:rPr lang="en-US" spc="-10" dirty="0" smtClean="0">
                <a:latin typeface="Helvetica" pitchFamily="2" charset="0"/>
                <a:cs typeface="Gadugi"/>
              </a:rPr>
              <a:t>isotope</a:t>
            </a:r>
            <a:r>
              <a:rPr lang="en-US" spc="5" dirty="0" smtClean="0">
                <a:latin typeface="Helvetica" pitchFamily="2" charset="0"/>
                <a:cs typeface="Gadugi"/>
              </a:rPr>
              <a:t> </a:t>
            </a:r>
            <a:r>
              <a:rPr lang="en-US" dirty="0" smtClean="0">
                <a:latin typeface="Helvetica" pitchFamily="2" charset="0"/>
                <a:cs typeface="Gadugi"/>
              </a:rPr>
              <a:t>thermometer</a:t>
            </a:r>
            <a:r>
              <a:rPr lang="en-US" spc="5" dirty="0" smtClean="0">
                <a:latin typeface="Helvetica" pitchFamily="2" charset="0"/>
                <a:cs typeface="Gadugi"/>
              </a:rPr>
              <a:t> </a:t>
            </a:r>
            <a:r>
              <a:rPr lang="en-US" spc="-5" dirty="0" smtClean="0">
                <a:latin typeface="Helvetica" pitchFamily="2" charset="0"/>
                <a:cs typeface="Gadugi"/>
              </a:rPr>
              <a:t>is based on</a:t>
            </a:r>
            <a:r>
              <a:rPr lang="en-US" dirty="0" smtClean="0">
                <a:latin typeface="Helvetica" pitchFamily="2" charset="0"/>
                <a:cs typeface="Gadugi"/>
              </a:rPr>
              <a:t> measurements</a:t>
            </a:r>
            <a:r>
              <a:rPr lang="en-US" spc="-5" dirty="0" smtClean="0">
                <a:latin typeface="Helvetica" pitchFamily="2" charset="0"/>
                <a:cs typeface="Gadugi"/>
              </a:rPr>
              <a:t> </a:t>
            </a:r>
            <a:r>
              <a:rPr lang="en-US" spc="-15" dirty="0" smtClean="0">
                <a:latin typeface="Helvetica" pitchFamily="2" charset="0"/>
                <a:cs typeface="Gadugi"/>
              </a:rPr>
              <a:t>of</a:t>
            </a:r>
            <a:r>
              <a:rPr lang="en-US" spc="5" dirty="0" smtClean="0">
                <a:latin typeface="Helvetica" pitchFamily="2" charset="0"/>
                <a:cs typeface="Gadugi"/>
              </a:rPr>
              <a:t> </a:t>
            </a:r>
            <a:r>
              <a:rPr lang="en-US" spc="-5" dirty="0" smtClean="0">
                <a:latin typeface="Helvetica" pitchFamily="2" charset="0"/>
                <a:cs typeface="Gadugi"/>
              </a:rPr>
              <a:t>three</a:t>
            </a:r>
            <a:r>
              <a:rPr lang="en-US" spc="5" dirty="0" smtClean="0">
                <a:latin typeface="Helvetica" pitchFamily="2" charset="0"/>
                <a:cs typeface="Gadugi"/>
              </a:rPr>
              <a:t> </a:t>
            </a:r>
            <a:r>
              <a:rPr lang="en-US" spc="-5" dirty="0" smtClean="0">
                <a:latin typeface="Helvetica" pitchFamily="2" charset="0"/>
                <a:cs typeface="Gadugi"/>
              </a:rPr>
              <a:t>isotopologues involved </a:t>
            </a:r>
            <a:r>
              <a:rPr lang="en-US" dirty="0" smtClean="0">
                <a:latin typeface="Helvetica" pitchFamily="2" charset="0"/>
                <a:cs typeface="Gadugi"/>
              </a:rPr>
              <a:t>in </a:t>
            </a:r>
            <a:r>
              <a:rPr lang="en-US" spc="-5" dirty="0" smtClean="0">
                <a:latin typeface="Helvetica" pitchFamily="2" charset="0"/>
                <a:cs typeface="Gadugi"/>
              </a:rPr>
              <a:t>the</a:t>
            </a:r>
            <a:r>
              <a:rPr lang="en-US" dirty="0" smtClean="0">
                <a:latin typeface="Helvetica" pitchFamily="2" charset="0"/>
                <a:cs typeface="Gadugi"/>
              </a:rPr>
              <a:t> </a:t>
            </a:r>
            <a:r>
              <a:rPr lang="en-US" spc="-10" dirty="0" smtClean="0">
                <a:latin typeface="Helvetica" pitchFamily="2" charset="0"/>
                <a:cs typeface="Gadugi"/>
              </a:rPr>
              <a:t>isotope</a:t>
            </a:r>
            <a:r>
              <a:rPr lang="en-US" spc="5" dirty="0" smtClean="0">
                <a:latin typeface="Helvetica" pitchFamily="2" charset="0"/>
                <a:cs typeface="Gadugi"/>
              </a:rPr>
              <a:t> </a:t>
            </a:r>
            <a:r>
              <a:rPr lang="en-US" spc="-5" dirty="0" smtClean="0">
                <a:latin typeface="Helvetica" pitchFamily="2" charset="0"/>
                <a:cs typeface="Gadugi"/>
              </a:rPr>
              <a:t>exchange</a:t>
            </a:r>
            <a:r>
              <a:rPr lang="en-US" spc="5" dirty="0" smtClean="0">
                <a:latin typeface="Helvetica" pitchFamily="2" charset="0"/>
                <a:cs typeface="Gadugi"/>
              </a:rPr>
              <a:t> </a:t>
            </a:r>
            <a:r>
              <a:rPr lang="en-US" spc="-5" dirty="0" smtClean="0">
                <a:latin typeface="Helvetica" pitchFamily="2" charset="0"/>
                <a:cs typeface="Gadugi"/>
              </a:rPr>
              <a:t>reaction.</a:t>
            </a:r>
            <a:endParaRPr lang="de-CH" dirty="0" smtClean="0">
              <a:latin typeface="Helvetica" pitchFamily="2" charset="0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de-CH" dirty="0" smtClean="0">
                <a:latin typeface="Helvetica" pitchFamily="2" charset="0"/>
              </a:rPr>
              <a:t>Non-</a:t>
            </a:r>
            <a:r>
              <a:rPr lang="de-CH" dirty="0" err="1" smtClean="0">
                <a:latin typeface="Helvetica" pitchFamily="2" charset="0"/>
              </a:rPr>
              <a:t>equilibrated</a:t>
            </a:r>
            <a:r>
              <a:rPr lang="de-CH" dirty="0" smtClean="0">
                <a:latin typeface="Helvetica" pitchFamily="2" charset="0"/>
              </a:rPr>
              <a:t> sample (</a:t>
            </a:r>
            <a:r>
              <a:rPr lang="de-CH" dirty="0" err="1" smtClean="0">
                <a:latin typeface="Helvetica" pitchFamily="2" charset="0"/>
              </a:rPr>
              <a:t>red</a:t>
            </a:r>
            <a:r>
              <a:rPr lang="de-CH" dirty="0" smtClean="0">
                <a:latin typeface="Helvetica" pitchFamily="2" charset="0"/>
              </a:rPr>
              <a:t> </a:t>
            </a:r>
            <a:r>
              <a:rPr lang="de-CH" dirty="0" err="1" smtClean="0">
                <a:latin typeface="Helvetica" pitchFamily="2" charset="0"/>
              </a:rPr>
              <a:t>line</a:t>
            </a:r>
            <a:r>
              <a:rPr lang="de-CH" dirty="0" smtClean="0">
                <a:latin typeface="Helvetica" pitchFamily="2" charset="0"/>
              </a:rPr>
              <a:t>) </a:t>
            </a:r>
            <a:r>
              <a:rPr lang="de-CH" dirty="0" err="1" smtClean="0">
                <a:latin typeface="Helvetica" pitchFamily="2" charset="0"/>
              </a:rPr>
              <a:t>shows</a:t>
            </a:r>
            <a:r>
              <a:rPr lang="de-CH" dirty="0" smtClean="0">
                <a:latin typeface="Helvetica" pitchFamily="2" charset="0"/>
              </a:rPr>
              <a:t> minimal </a:t>
            </a:r>
            <a:r>
              <a:rPr lang="de-CH" dirty="0" err="1" smtClean="0">
                <a:latin typeface="Helvetica" pitchFamily="2" charset="0"/>
              </a:rPr>
              <a:t>fractionation</a:t>
            </a:r>
            <a:r>
              <a:rPr lang="de-CH" dirty="0" smtClean="0">
                <a:latin typeface="Helvetica" pitchFamily="2" charset="0"/>
              </a:rPr>
              <a:t> (0.047 </a:t>
            </a:r>
            <a:r>
              <a:rPr lang="en-CH" dirty="0" smtClean="0">
                <a:latin typeface="Helvetica" pitchFamily="2" charset="0"/>
              </a:rPr>
              <a:t>‰</a:t>
            </a:r>
            <a:r>
              <a:rPr lang="de-CH" dirty="0" smtClean="0">
                <a:latin typeface="Helvetica" pitchFamily="2" charset="0"/>
              </a:rPr>
              <a:t>) </a:t>
            </a:r>
            <a:r>
              <a:rPr lang="de-CH" dirty="0" err="1" smtClean="0">
                <a:latin typeface="Helvetica" pitchFamily="2" charset="0"/>
              </a:rPr>
              <a:t>introduced</a:t>
            </a:r>
            <a:r>
              <a:rPr lang="de-CH" dirty="0" smtClean="0">
                <a:latin typeface="Helvetica" pitchFamily="2" charset="0"/>
              </a:rPr>
              <a:t> </a:t>
            </a:r>
            <a:r>
              <a:rPr lang="de-CH" dirty="0" err="1" smtClean="0">
                <a:latin typeface="Helvetica" pitchFamily="2" charset="0"/>
              </a:rPr>
              <a:t>by</a:t>
            </a:r>
            <a:r>
              <a:rPr lang="de-CH" dirty="0" smtClean="0">
                <a:latin typeface="Helvetica" pitchFamily="2" charset="0"/>
              </a:rPr>
              <a:t> </a:t>
            </a:r>
            <a:r>
              <a:rPr lang="de-CH" dirty="0" err="1" smtClean="0">
                <a:latin typeface="Helvetica" pitchFamily="2" charset="0"/>
              </a:rPr>
              <a:t>the</a:t>
            </a:r>
            <a:r>
              <a:rPr lang="de-CH" dirty="0" smtClean="0">
                <a:latin typeface="Helvetica" pitchFamily="2" charset="0"/>
              </a:rPr>
              <a:t> gas </a:t>
            </a:r>
            <a:r>
              <a:rPr lang="de-CH" dirty="0" err="1" smtClean="0">
                <a:latin typeface="Helvetica" pitchFamily="2" charset="0"/>
              </a:rPr>
              <a:t>handling</a:t>
            </a:r>
            <a:r>
              <a:rPr lang="de-CH" dirty="0" smtClean="0">
                <a:latin typeface="Helvetica" pitchFamily="2" charset="0"/>
              </a:rPr>
              <a:t> </a:t>
            </a:r>
            <a:r>
              <a:rPr lang="de-CH" dirty="0" err="1" smtClean="0">
                <a:latin typeface="Helvetica" pitchFamily="2" charset="0"/>
              </a:rPr>
              <a:t>line</a:t>
            </a:r>
            <a:endParaRPr lang="de-CH" dirty="0" smtClean="0">
              <a:latin typeface="Helvetica" pitchFamily="2" charset="0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de-CH" dirty="0" err="1" smtClean="0">
                <a:latin typeface="Helvetica" pitchFamily="2" charset="0"/>
              </a:rPr>
              <a:t>Difference</a:t>
            </a:r>
            <a:r>
              <a:rPr lang="de-CH" dirty="0" smtClean="0">
                <a:latin typeface="Helvetica" pitchFamily="2" charset="0"/>
              </a:rPr>
              <a:t> in </a:t>
            </a:r>
            <a:r>
              <a:rPr lang="de-CH" dirty="0" err="1" smtClean="0">
                <a:latin typeface="Helvetica" pitchFamily="2" charset="0"/>
              </a:rPr>
              <a:t>the</a:t>
            </a:r>
            <a:r>
              <a:rPr lang="de-CH" dirty="0" smtClean="0">
                <a:latin typeface="Helvetica" pitchFamily="2" charset="0"/>
              </a:rPr>
              <a:t> </a:t>
            </a:r>
            <a:r>
              <a:rPr lang="el-GR" dirty="0" smtClean="0">
                <a:latin typeface="Helvetica" pitchFamily="2" charset="0"/>
              </a:rPr>
              <a:t>Δ</a:t>
            </a:r>
            <a:r>
              <a:rPr lang="de-CH" baseline="30000" dirty="0" smtClean="0">
                <a:latin typeface="Helvetica" pitchFamily="2" charset="0"/>
              </a:rPr>
              <a:t>12</a:t>
            </a:r>
            <a:r>
              <a:rPr lang="de-CH" dirty="0" smtClean="0">
                <a:latin typeface="Helvetica" pitchFamily="2" charset="0"/>
              </a:rPr>
              <a:t>C</a:t>
            </a:r>
            <a:r>
              <a:rPr lang="de-CH" baseline="30000" dirty="0" smtClean="0">
                <a:latin typeface="Helvetica" pitchFamily="2" charset="0"/>
              </a:rPr>
              <a:t>18</a:t>
            </a:r>
            <a:r>
              <a:rPr lang="de-CH" dirty="0" smtClean="0">
                <a:latin typeface="Helvetica" pitchFamily="2" charset="0"/>
              </a:rPr>
              <a:t>O</a:t>
            </a:r>
            <a:r>
              <a:rPr lang="de-CH" baseline="-25000" dirty="0" smtClean="0">
                <a:latin typeface="Helvetica" pitchFamily="2" charset="0"/>
              </a:rPr>
              <a:t>2 </a:t>
            </a:r>
            <a:r>
              <a:rPr lang="de-CH" dirty="0" err="1" smtClean="0">
                <a:latin typeface="Helvetica" pitchFamily="2" charset="0"/>
              </a:rPr>
              <a:t>between</a:t>
            </a:r>
            <a:r>
              <a:rPr lang="de-CH" dirty="0" smtClean="0">
                <a:latin typeface="Helvetica" pitchFamily="2" charset="0"/>
              </a:rPr>
              <a:t> </a:t>
            </a:r>
            <a:r>
              <a:rPr lang="de-CH" dirty="0" err="1" smtClean="0">
                <a:latin typeface="Helvetica" pitchFamily="2" charset="0"/>
              </a:rPr>
              <a:t>the</a:t>
            </a:r>
            <a:r>
              <a:rPr lang="de-CH" dirty="0" smtClean="0">
                <a:latin typeface="Helvetica" pitchFamily="2" charset="0"/>
              </a:rPr>
              <a:t> </a:t>
            </a:r>
            <a:r>
              <a:rPr lang="de-CH" dirty="0" err="1" smtClean="0">
                <a:latin typeface="Helvetica" pitchFamily="2" charset="0"/>
              </a:rPr>
              <a:t>reference</a:t>
            </a:r>
            <a:r>
              <a:rPr lang="de-CH" dirty="0" smtClean="0">
                <a:latin typeface="Helvetica" pitchFamily="2" charset="0"/>
              </a:rPr>
              <a:t> (~ 300 </a:t>
            </a:r>
            <a:r>
              <a:rPr lang="de-CH" dirty="0" smtClean="0">
                <a:latin typeface="Helvetica" pitchFamily="2" charset="0"/>
                <a:cs typeface="Arial" panose="020B0604020202020204" pitchFamily="34" charset="0"/>
              </a:rPr>
              <a:t>ºC) </a:t>
            </a:r>
            <a:r>
              <a:rPr lang="de-CH" dirty="0" err="1" smtClean="0">
                <a:latin typeface="Helvetica" pitchFamily="2" charset="0"/>
                <a:cs typeface="Arial" panose="020B0604020202020204" pitchFamily="34" charset="0"/>
              </a:rPr>
              <a:t>and</a:t>
            </a:r>
            <a:r>
              <a:rPr lang="de-CH" dirty="0" smtClean="0">
                <a:latin typeface="Helvetica" pitchFamily="2" charset="0"/>
                <a:cs typeface="Arial" panose="020B0604020202020204" pitchFamily="34" charset="0"/>
              </a:rPr>
              <a:t> </a:t>
            </a:r>
            <a:r>
              <a:rPr lang="de-CH" dirty="0" err="1" smtClean="0">
                <a:latin typeface="Helvetica" pitchFamily="2" charset="0"/>
                <a:cs typeface="Arial" panose="020B0604020202020204" pitchFamily="34" charset="0"/>
              </a:rPr>
              <a:t>heated</a:t>
            </a:r>
            <a:r>
              <a:rPr lang="de-CH" dirty="0" smtClean="0">
                <a:latin typeface="Helvetica" pitchFamily="2" charset="0"/>
                <a:cs typeface="Arial" panose="020B0604020202020204" pitchFamily="34" charset="0"/>
              </a:rPr>
              <a:t> sample (~ 1000 ºC) </a:t>
            </a:r>
            <a:r>
              <a:rPr lang="de-CH" dirty="0" err="1" smtClean="0">
                <a:latin typeface="Helvetica" pitchFamily="2" charset="0"/>
                <a:cs typeface="Arial" panose="020B0604020202020204" pitchFamily="34" charset="0"/>
              </a:rPr>
              <a:t>is</a:t>
            </a:r>
            <a:r>
              <a:rPr lang="de-CH" dirty="0" smtClean="0">
                <a:latin typeface="Helvetica" pitchFamily="2" charset="0"/>
                <a:cs typeface="Arial" panose="020B0604020202020204" pitchFamily="34" charset="0"/>
              </a:rPr>
              <a:t> -0.37 ± 0.03</a:t>
            </a:r>
            <a:r>
              <a:rPr lang="en-CH" dirty="0" smtClean="0">
                <a:latin typeface="Helvetica" pitchFamily="2" charset="0"/>
              </a:rPr>
              <a:t> ‰</a:t>
            </a:r>
            <a:r>
              <a:rPr lang="de-CH" dirty="0" smtClean="0">
                <a:latin typeface="Helvetica" pitchFamily="2" charset="0"/>
              </a:rPr>
              <a:t>.</a:t>
            </a:r>
            <a:endParaRPr lang="en-US" baseline="-25000" dirty="0">
              <a:latin typeface="Helvetica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618" y="6366740"/>
            <a:ext cx="1223932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 smtClean="0">
                <a:latin typeface="Helvetica" pitchFamily="2" charset="0"/>
              </a:rPr>
              <a:t>[3] Wang</a:t>
            </a:r>
            <a:r>
              <a:rPr lang="en-US" sz="900" dirty="0">
                <a:latin typeface="Helvetica" pitchFamily="2" charset="0"/>
              </a:rPr>
              <a:t>, </a:t>
            </a:r>
            <a:r>
              <a:rPr lang="en-US" sz="900" dirty="0" err="1">
                <a:latin typeface="Helvetica" pitchFamily="2" charset="0"/>
              </a:rPr>
              <a:t>Zhengrong</a:t>
            </a:r>
            <a:r>
              <a:rPr lang="en-US" sz="900" dirty="0">
                <a:latin typeface="Helvetica" pitchFamily="2" charset="0"/>
              </a:rPr>
              <a:t>, </a:t>
            </a:r>
            <a:r>
              <a:rPr lang="en-US" sz="900" dirty="0" smtClean="0">
                <a:latin typeface="Helvetica" pitchFamily="2" charset="0"/>
              </a:rPr>
              <a:t>et al.” </a:t>
            </a:r>
            <a:r>
              <a:rPr lang="en-US" sz="900" i="1" dirty="0" err="1">
                <a:latin typeface="Helvetica" pitchFamily="2" charset="0"/>
              </a:rPr>
              <a:t>Geochimica</a:t>
            </a:r>
            <a:r>
              <a:rPr lang="en-US" sz="900" i="1" dirty="0">
                <a:latin typeface="Helvetica" pitchFamily="2" charset="0"/>
              </a:rPr>
              <a:t> et </a:t>
            </a:r>
            <a:r>
              <a:rPr lang="en-US" sz="900" i="1" dirty="0" err="1">
                <a:latin typeface="Helvetica" pitchFamily="2" charset="0"/>
              </a:rPr>
              <a:t>Cosmochimica</a:t>
            </a:r>
            <a:r>
              <a:rPr lang="en-US" sz="900" i="1" dirty="0">
                <a:latin typeface="Helvetica" pitchFamily="2" charset="0"/>
              </a:rPr>
              <a:t> </a:t>
            </a:r>
            <a:r>
              <a:rPr lang="en-US" sz="900" i="1" dirty="0" err="1">
                <a:latin typeface="Helvetica" pitchFamily="2" charset="0"/>
              </a:rPr>
              <a:t>Acta</a:t>
            </a:r>
            <a:r>
              <a:rPr lang="en-US" sz="900" dirty="0">
                <a:latin typeface="Helvetica" pitchFamily="2" charset="0"/>
              </a:rPr>
              <a:t> 68 (23): 4779–97. </a:t>
            </a:r>
            <a:r>
              <a:rPr lang="en-US" sz="900" dirty="0">
                <a:latin typeface="Helvetica" pitchFamily="2" charset="0"/>
                <a:hlinkClick r:id="rId3"/>
              </a:rPr>
              <a:t>https://</a:t>
            </a:r>
            <a:r>
              <a:rPr lang="en-US" sz="900" dirty="0" err="1">
                <a:latin typeface="Helvetica" pitchFamily="2" charset="0"/>
                <a:hlinkClick r:id="rId3"/>
              </a:rPr>
              <a:t>doi.org</a:t>
            </a:r>
            <a:r>
              <a:rPr lang="en-US" sz="900" dirty="0">
                <a:latin typeface="Helvetica" pitchFamily="2" charset="0"/>
                <a:hlinkClick r:id="rId3"/>
              </a:rPr>
              <a:t>/10.1016/</a:t>
            </a:r>
            <a:r>
              <a:rPr lang="en-US" sz="900" dirty="0" err="1">
                <a:latin typeface="Helvetica" pitchFamily="2" charset="0"/>
                <a:hlinkClick r:id="rId3"/>
              </a:rPr>
              <a:t>j.gca.2004.05.039</a:t>
            </a:r>
            <a:r>
              <a:rPr lang="en-US" sz="900" dirty="0">
                <a:latin typeface="Helvetica" pitchFamily="2" charset="0"/>
              </a:rPr>
              <a:t>.</a:t>
            </a:r>
            <a:endParaRPr lang="en-US" sz="900" dirty="0">
              <a:effectLst/>
              <a:latin typeface="Helvetica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0272" y="877511"/>
            <a:ext cx="3829050" cy="32332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22" y="729514"/>
            <a:ext cx="3784499" cy="38892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636370" y="4600752"/>
            <a:ext cx="22024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100" dirty="0" err="1" smtClean="0">
                <a:latin typeface="Helvetica" pitchFamily="2" charset="0"/>
              </a:rPr>
              <a:t>Reciprocal</a:t>
            </a:r>
            <a:r>
              <a:rPr lang="de-CH" sz="1100" dirty="0" smtClean="0">
                <a:latin typeface="Helvetica" pitchFamily="2" charset="0"/>
              </a:rPr>
              <a:t> </a:t>
            </a:r>
            <a:r>
              <a:rPr lang="de-CH" sz="1100" dirty="0" err="1" smtClean="0">
                <a:latin typeface="Helvetica" pitchFamily="2" charset="0"/>
              </a:rPr>
              <a:t>Temperature</a:t>
            </a:r>
            <a:r>
              <a:rPr lang="de-CH" sz="1100" dirty="0" smtClean="0">
                <a:latin typeface="Helvetica" pitchFamily="2" charset="0"/>
              </a:rPr>
              <a:t> /10</a:t>
            </a:r>
            <a:r>
              <a:rPr lang="de-CH" sz="1100" baseline="30000" dirty="0" smtClean="0">
                <a:latin typeface="Helvetica" pitchFamily="2" charset="0"/>
              </a:rPr>
              <a:t>-3 </a:t>
            </a:r>
            <a:r>
              <a:rPr lang="de-CH" sz="1100" dirty="0" smtClean="0">
                <a:latin typeface="Helvetica" pitchFamily="2" charset="0"/>
              </a:rPr>
              <a:t> K</a:t>
            </a:r>
            <a:endParaRPr lang="en-US" sz="1100" baseline="30000" dirty="0">
              <a:latin typeface="Helvetica" pitchFamily="2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4152899" y="1304556"/>
            <a:ext cx="2541847" cy="1152613"/>
            <a:chOff x="7329292" y="1180173"/>
            <a:chExt cx="2541847" cy="115261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7329292" y="1756410"/>
                  <a:ext cx="1854552" cy="5763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de-CH" sz="1400" b="0" i="0" smtClean="0">
                            <a:latin typeface="Helvetica" pitchFamily="2" charset="0"/>
                          </a:rPr>
                          <m:t>Δ</m:t>
                        </m:r>
                        <m:r>
                          <m:rPr>
                            <m:nor/>
                          </m:rPr>
                          <a:rPr lang="de-CH" sz="1400" b="0" i="0" smtClean="0">
                            <a:latin typeface="Helvetica" pitchFamily="2" charset="0"/>
                          </a:rPr>
                          <m:t>=−1000</m:t>
                        </m:r>
                        <m:func>
                          <m:funcPr>
                            <m:ctrlPr>
                              <a:rPr lang="de-CH" sz="14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nor/>
                              </m:rPr>
                              <a:rPr lang="de-CH" sz="1400" b="0" i="0" smtClean="0">
                                <a:latin typeface="Helvetica" pitchFamily="2" charset="0"/>
                              </a:rPr>
                              <m:t>ln</m:t>
                            </m:r>
                          </m:fName>
                          <m:e>
                            <m:d>
                              <m:dPr>
                                <m:ctrlPr>
                                  <a:rPr lang="de-CH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de-CH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nor/>
                                      </m:rPr>
                                      <a:rPr lang="de-CH" sz="1400" b="0" i="0" smtClean="0">
                                        <a:latin typeface="Helvetica" pitchFamily="2" charset="0"/>
                                      </a:rPr>
                                      <m:t>K</m:t>
                                    </m:r>
                                  </m:num>
                                  <m:den>
                                    <m:r>
                                      <m:rPr>
                                        <m:nor/>
                                      </m:rPr>
                                      <a:rPr lang="de-CH" sz="1400" b="0" i="0" smtClean="0">
                                        <a:latin typeface="Helvetica" pitchFamily="2" charset="0"/>
                                      </a:rPr>
                                      <m:t>K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de-CH" sz="1400" b="0" i="0" baseline="30000" smtClean="0">
                                        <a:latin typeface="Helvetica" pitchFamily="2" charset="0"/>
                                      </a:rPr>
                                      <m:t>∗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</m:oMath>
                    </m:oMathPara>
                  </a14:m>
                  <a:endParaRPr lang="en-US" sz="1400" dirty="0">
                    <a:latin typeface="Helvetica" pitchFamily="2" charset="0"/>
                  </a:endParaRPr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29292" y="1756410"/>
                  <a:ext cx="1854552" cy="576376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" name="TextBox 15"/>
            <p:cNvSpPr txBox="1"/>
            <p:nvPr/>
          </p:nvSpPr>
          <p:spPr>
            <a:xfrm>
              <a:off x="7517587" y="1180173"/>
              <a:ext cx="23535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400" dirty="0" smtClean="0">
                  <a:latin typeface="Helvetica" pitchFamily="2" charset="0"/>
                </a:rPr>
                <a:t>Equilibrium </a:t>
              </a:r>
              <a:r>
                <a:rPr lang="de-CH" sz="1400" dirty="0" err="1" smtClean="0">
                  <a:latin typeface="Helvetica" pitchFamily="2" charset="0"/>
                </a:rPr>
                <a:t>constant</a:t>
              </a:r>
              <a:r>
                <a:rPr lang="de-CH" sz="1400" dirty="0" smtClean="0">
                  <a:latin typeface="Helvetica" pitchFamily="2" charset="0"/>
                </a:rPr>
                <a:t> K </a:t>
              </a:r>
              <a:r>
                <a:rPr lang="de-CH" sz="1400" dirty="0" err="1" smtClean="0">
                  <a:latin typeface="Helvetica" pitchFamily="2" charset="0"/>
                </a:rPr>
                <a:t>is</a:t>
              </a:r>
              <a:r>
                <a:rPr lang="de-CH" sz="1400" dirty="0" smtClean="0">
                  <a:latin typeface="Helvetica" pitchFamily="2" charset="0"/>
                </a:rPr>
                <a:t> </a:t>
              </a:r>
              <a:r>
                <a:rPr lang="de-CH" sz="1400" dirty="0" err="1" smtClean="0">
                  <a:latin typeface="Helvetica" pitchFamily="2" charset="0"/>
                </a:rPr>
                <a:t>related</a:t>
              </a:r>
              <a:r>
                <a:rPr lang="de-CH" sz="1400" dirty="0" smtClean="0">
                  <a:latin typeface="Helvetica" pitchFamily="2" charset="0"/>
                </a:rPr>
                <a:t> </a:t>
              </a:r>
              <a:r>
                <a:rPr lang="de-CH" sz="1400" dirty="0" err="1" smtClean="0">
                  <a:latin typeface="Helvetica" pitchFamily="2" charset="0"/>
                </a:rPr>
                <a:t>to</a:t>
              </a:r>
              <a:r>
                <a:rPr lang="de-CH" sz="1400" dirty="0" smtClean="0">
                  <a:latin typeface="Helvetica" pitchFamily="2" charset="0"/>
                </a:rPr>
                <a:t> </a:t>
              </a:r>
              <a:r>
                <a:rPr lang="el-GR" sz="1400" dirty="0" smtClean="0">
                  <a:latin typeface="Helvetica" pitchFamily="2" charset="0"/>
                </a:rPr>
                <a:t>Δ</a:t>
              </a:r>
              <a:r>
                <a:rPr lang="de-CH" sz="1400" dirty="0" smtClean="0">
                  <a:latin typeface="Helvetica" pitchFamily="2" charset="0"/>
                </a:rPr>
                <a:t> </a:t>
              </a:r>
              <a:r>
                <a:rPr lang="de-CH" sz="1400" dirty="0" err="1" smtClean="0">
                  <a:latin typeface="Helvetica" pitchFamily="2" charset="0"/>
                </a:rPr>
                <a:t>as</a:t>
              </a:r>
              <a:endParaRPr lang="en-US" sz="1400" dirty="0">
                <a:latin typeface="Helvetica" pitchFamily="2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1156392" y="1428785"/>
            <a:ext cx="2396810" cy="1017697"/>
            <a:chOff x="-1992603" y="4099366"/>
            <a:chExt cx="2396810" cy="101769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/>
                <p:nvPr/>
              </p:nvSpPr>
              <p:spPr>
                <a:xfrm>
                  <a:off x="-1992603" y="4840064"/>
                  <a:ext cx="2396810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defTabSz="914378">
                    <a:buClr>
                      <a:srgbClr val="000000"/>
                    </a:buClr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de-CH" sz="1200" b="0" i="0" kern="0" baseline="30000">
                            <a:solidFill>
                              <a:srgbClr val="000000"/>
                            </a:solidFill>
                            <a:latin typeface="Helvetica" pitchFamily="2" charset="0"/>
                            <a:sym typeface="Arial"/>
                          </a:rPr>
                          <m:t>12</m:t>
                        </m:r>
                        <m:r>
                          <m:rPr>
                            <m:nor/>
                          </m:rPr>
                          <a:rPr lang="de-CH" sz="1200" b="0" i="0" kern="0">
                            <a:solidFill>
                              <a:srgbClr val="000000"/>
                            </a:solidFill>
                            <a:latin typeface="Helvetica" pitchFamily="2" charset="0"/>
                            <a:sym typeface="Arial"/>
                          </a:rPr>
                          <m:t>C</m:t>
                        </m:r>
                        <m:r>
                          <m:rPr>
                            <m:nor/>
                          </m:rPr>
                          <a:rPr lang="de-CH" sz="1200" b="0" i="0" kern="0" baseline="30000">
                            <a:solidFill>
                              <a:srgbClr val="000000"/>
                            </a:solidFill>
                            <a:latin typeface="Helvetica" pitchFamily="2" charset="0"/>
                            <a:sym typeface="Arial"/>
                          </a:rPr>
                          <m:t>16</m:t>
                        </m:r>
                        <m:r>
                          <m:rPr>
                            <m:nor/>
                          </m:rPr>
                          <a:rPr lang="de-CH" sz="1200" b="0" i="0" kern="0">
                            <a:solidFill>
                              <a:srgbClr val="000000"/>
                            </a:solidFill>
                            <a:latin typeface="Helvetica" pitchFamily="2" charset="0"/>
                            <a:sym typeface="Arial"/>
                          </a:rPr>
                          <m:t>O</m:t>
                        </m:r>
                        <m:r>
                          <m:rPr>
                            <m:nor/>
                          </m:rPr>
                          <a:rPr lang="de-CH" sz="1200" b="0" i="0" kern="0" baseline="-25000">
                            <a:solidFill>
                              <a:srgbClr val="000000"/>
                            </a:solidFill>
                            <a:latin typeface="Helvetica" pitchFamily="2" charset="0"/>
                            <a:sym typeface="Arial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de-CH" sz="1200" b="0" i="0" kern="0">
                            <a:solidFill>
                              <a:srgbClr val="000000"/>
                            </a:solidFill>
                            <a:latin typeface="Helvetica" pitchFamily="2" charset="0"/>
                            <a:sym typeface="Arial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de-CH" sz="1200" b="0" i="0" kern="0" baseline="30000">
                            <a:solidFill>
                              <a:srgbClr val="000000"/>
                            </a:solidFill>
                            <a:latin typeface="Helvetica" pitchFamily="2" charset="0"/>
                            <a:sym typeface="Arial"/>
                          </a:rPr>
                          <m:t>12</m:t>
                        </m:r>
                        <m:r>
                          <m:rPr>
                            <m:nor/>
                          </m:rPr>
                          <a:rPr lang="de-CH" sz="1200" b="0" i="0" kern="0">
                            <a:solidFill>
                              <a:srgbClr val="000000"/>
                            </a:solidFill>
                            <a:latin typeface="Helvetica" pitchFamily="2" charset="0"/>
                            <a:sym typeface="Arial"/>
                          </a:rPr>
                          <m:t>C</m:t>
                        </m:r>
                        <m:r>
                          <m:rPr>
                            <m:nor/>
                          </m:rPr>
                          <a:rPr lang="de-CH" sz="1200" b="0" i="0" kern="0" baseline="30000">
                            <a:solidFill>
                              <a:srgbClr val="000000"/>
                            </a:solidFill>
                            <a:latin typeface="Helvetica" pitchFamily="2" charset="0"/>
                            <a:sym typeface="Arial"/>
                          </a:rPr>
                          <m:t>18</m:t>
                        </m:r>
                        <m:r>
                          <m:rPr>
                            <m:nor/>
                          </m:rPr>
                          <a:rPr lang="de-CH" sz="1200" b="0" i="0" kern="0">
                            <a:solidFill>
                              <a:srgbClr val="000000"/>
                            </a:solidFill>
                            <a:latin typeface="Helvetica" pitchFamily="2" charset="0"/>
                            <a:sym typeface="Arial"/>
                          </a:rPr>
                          <m:t>O</m:t>
                        </m:r>
                        <m:r>
                          <m:rPr>
                            <m:nor/>
                          </m:rPr>
                          <a:rPr lang="de-CH" sz="1200" b="0" i="0" kern="0" baseline="-25000">
                            <a:solidFill>
                              <a:srgbClr val="000000"/>
                            </a:solidFill>
                            <a:latin typeface="Helvetica" pitchFamily="2" charset="0"/>
                            <a:sym typeface="Arial"/>
                          </a:rPr>
                          <m:t>2  </m:t>
                        </m:r>
                        <m:r>
                          <m:rPr>
                            <m:nor/>
                          </m:rPr>
                          <a:rPr lang="en-CH" sz="1200" b="0" i="0" kern="0">
                            <a:solidFill>
                              <a:srgbClr val="000000"/>
                            </a:solidFill>
                            <a:latin typeface="Helvetica" pitchFamily="2" charset="0"/>
                            <a:sym typeface="Arial"/>
                          </a:rPr>
                          <m:t>⇌</m:t>
                        </m:r>
                        <m:r>
                          <m:rPr>
                            <m:nor/>
                          </m:rPr>
                          <a:rPr lang="de-CH" sz="1200" b="0" i="0" kern="0" baseline="-25000">
                            <a:solidFill>
                              <a:srgbClr val="000000"/>
                            </a:solidFill>
                            <a:latin typeface="Helvetica" pitchFamily="2" charset="0"/>
                            <a:sym typeface="Arial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de-CH" sz="1200" b="0" i="0" kern="0">
                            <a:solidFill>
                              <a:srgbClr val="000000"/>
                            </a:solidFill>
                            <a:latin typeface="Helvetica" pitchFamily="2" charset="0"/>
                            <a:sym typeface="Arial"/>
                          </a:rPr>
                          <m:t>2⋅</m:t>
                        </m:r>
                        <m:r>
                          <m:rPr>
                            <m:nor/>
                          </m:rPr>
                          <a:rPr lang="de-CH" sz="1200" b="0" i="0" kern="0" baseline="30000">
                            <a:solidFill>
                              <a:srgbClr val="000000"/>
                            </a:solidFill>
                            <a:latin typeface="Helvetica" pitchFamily="2" charset="0"/>
                            <a:sym typeface="Arial"/>
                          </a:rPr>
                          <m:t>12</m:t>
                        </m:r>
                        <m:r>
                          <m:rPr>
                            <m:nor/>
                          </m:rPr>
                          <a:rPr lang="de-CH" sz="1200" b="0" i="0" kern="0">
                            <a:solidFill>
                              <a:srgbClr val="000000"/>
                            </a:solidFill>
                            <a:latin typeface="Helvetica" pitchFamily="2" charset="0"/>
                            <a:sym typeface="Arial"/>
                          </a:rPr>
                          <m:t>C</m:t>
                        </m:r>
                        <m:r>
                          <m:rPr>
                            <m:nor/>
                          </m:rPr>
                          <a:rPr lang="de-CH" sz="1200" b="0" i="0" kern="0" baseline="30000">
                            <a:solidFill>
                              <a:srgbClr val="000000"/>
                            </a:solidFill>
                            <a:latin typeface="Helvetica" pitchFamily="2" charset="0"/>
                            <a:sym typeface="Arial"/>
                          </a:rPr>
                          <m:t>16</m:t>
                        </m:r>
                        <m:r>
                          <m:rPr>
                            <m:nor/>
                          </m:rPr>
                          <a:rPr lang="de-CH" sz="1200" b="0" i="0" kern="0">
                            <a:solidFill>
                              <a:srgbClr val="000000"/>
                            </a:solidFill>
                            <a:latin typeface="Helvetica" pitchFamily="2" charset="0"/>
                            <a:sym typeface="Arial"/>
                          </a:rPr>
                          <m:t>O</m:t>
                        </m:r>
                        <m:r>
                          <m:rPr>
                            <m:nor/>
                          </m:rPr>
                          <a:rPr lang="de-CH" sz="1200" b="0" i="0" kern="0" baseline="30000">
                            <a:solidFill>
                              <a:srgbClr val="000000"/>
                            </a:solidFill>
                            <a:latin typeface="Helvetica" pitchFamily="2" charset="0"/>
                            <a:sym typeface="Arial"/>
                          </a:rPr>
                          <m:t>18</m:t>
                        </m:r>
                        <m:r>
                          <m:rPr>
                            <m:nor/>
                          </m:rPr>
                          <a:rPr lang="de-CH" sz="1200" b="0" i="0" kern="0">
                            <a:solidFill>
                              <a:srgbClr val="000000"/>
                            </a:solidFill>
                            <a:latin typeface="Helvetica" pitchFamily="2" charset="0"/>
                            <a:sym typeface="Arial"/>
                          </a:rPr>
                          <m:t>O</m:t>
                        </m:r>
                      </m:oMath>
                    </m:oMathPara>
                  </a14:m>
                  <a:endParaRPr lang="en-US" sz="1200" kern="0" dirty="0">
                    <a:solidFill>
                      <a:srgbClr val="000000"/>
                    </a:solidFill>
                    <a:latin typeface="Helvetica" pitchFamily="2" charset="0"/>
                    <a:cs typeface="Segoe UI Light" panose="020B0502040204020203" pitchFamily="34" charset="0"/>
                    <a:sym typeface="Arial"/>
                  </a:endParaRPr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992603" y="4840064"/>
                  <a:ext cx="2396810" cy="27699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-1958518" y="4099366"/>
                  <a:ext cx="2140344" cy="4775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de-CH" sz="1200" i="0" kern="0" smtClean="0">
                            <a:solidFill>
                              <a:srgbClr val="000000"/>
                            </a:solidFill>
                            <a:latin typeface="Helvetica" pitchFamily="2" charset="0"/>
                            <a:ea typeface="Quattrocento Sans"/>
                            <a:cs typeface="Quattrocento Sans"/>
                            <a:sym typeface="Quattrocento Sans"/>
                          </a:rPr>
                          <m:t>K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de-CH" sz="1200" i="1" ker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Quattrocento Sans"/>
                                <a:cs typeface="Quattrocento Sans"/>
                                <a:sym typeface="Quattrocento Sans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de-CH" sz="1200" i="0" kern="0">
                                <a:solidFill>
                                  <a:srgbClr val="000000"/>
                                </a:solidFill>
                                <a:latin typeface="Helvetica" pitchFamily="2" charset="0"/>
                                <a:ea typeface="Quattrocento Sans"/>
                                <a:cs typeface="Quattrocento Sans"/>
                                <a:sym typeface="Quattrocento Sans"/>
                              </a:rPr>
                              <m:t>T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de-CH" sz="1200" i="0" kern="0">
                            <a:solidFill>
                              <a:srgbClr val="000000"/>
                            </a:solidFill>
                            <a:latin typeface="Helvetica" pitchFamily="2" charset="0"/>
                            <a:ea typeface="Quattrocento Sans"/>
                            <a:cs typeface="Quattrocento Sans"/>
                            <a:sym typeface="Quattrocento Sans"/>
                          </a:rPr>
                          <m:t>= </m:t>
                        </m:r>
                        <m:f>
                          <m:fPr>
                            <m:ctrlPr>
                              <a:rPr lang="de-CH" sz="1200" i="1" ker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sym typeface="Quattrocento Sans"/>
                              </a:rPr>
                            </m:ctrlPr>
                          </m:fPr>
                          <m:num>
                            <m:d>
                              <m:dPr>
                                <m:begChr m:val="["/>
                                <m:endChr m:val="]"/>
                                <m:ctrlPr>
                                  <a:rPr lang="de-CH" sz="1200" i="1" ker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sym typeface="Quattrocento Sans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nor/>
                                  </m:rPr>
                                  <a:rPr lang="de-CH" sz="1200" i="0" kern="0" baseline="30000">
                                    <a:solidFill>
                                      <a:srgbClr val="000000"/>
                                    </a:solidFill>
                                    <a:latin typeface="Helvetica" pitchFamily="2" charset="0"/>
                                    <a:sym typeface="Quattrocento Sans"/>
                                  </a:rPr>
                                  <m:t>12</m:t>
                                </m:r>
                                <m:r>
                                  <m:rPr>
                                    <m:nor/>
                                  </m:rPr>
                                  <a:rPr lang="de-CH" sz="1200" i="0" kern="0">
                                    <a:solidFill>
                                      <a:srgbClr val="000000"/>
                                    </a:solidFill>
                                    <a:latin typeface="Helvetica" pitchFamily="2" charset="0"/>
                                    <a:sym typeface="Quattrocento Sans"/>
                                  </a:rPr>
                                  <m:t>C</m:t>
                                </m:r>
                                <m:r>
                                  <m:rPr>
                                    <m:nor/>
                                  </m:rPr>
                                  <a:rPr lang="de-CH" sz="1200" i="0" kern="0" baseline="30000">
                                    <a:solidFill>
                                      <a:srgbClr val="000000"/>
                                    </a:solidFill>
                                    <a:latin typeface="Helvetica" pitchFamily="2" charset="0"/>
                                    <a:sym typeface="Quattrocento Sans"/>
                                  </a:rPr>
                                  <m:t>16</m:t>
                                </m:r>
                                <m:r>
                                  <m:rPr>
                                    <m:nor/>
                                  </m:rPr>
                                  <a:rPr lang="de-CH" sz="1200" i="0" kern="0">
                                    <a:solidFill>
                                      <a:srgbClr val="000000"/>
                                    </a:solidFill>
                                    <a:latin typeface="Helvetica" pitchFamily="2" charset="0"/>
                                    <a:sym typeface="Quattrocento Sans"/>
                                  </a:rPr>
                                  <m:t>O</m:t>
                                </m:r>
                                <m:r>
                                  <m:rPr>
                                    <m:nor/>
                                  </m:rPr>
                                  <a:rPr lang="de-CH" sz="1200" i="0" kern="0" baseline="-25000">
                                    <a:solidFill>
                                      <a:srgbClr val="000000"/>
                                    </a:solidFill>
                                    <a:latin typeface="Helvetica" pitchFamily="2" charset="0"/>
                                    <a:sym typeface="Quattrocento Sans"/>
                                  </a:rPr>
                                  <m:t>2</m:t>
                                </m:r>
                              </m:e>
                            </m:d>
                            <m:r>
                              <m:rPr>
                                <m:nor/>
                              </m:rPr>
                              <a:rPr lang="de-CH" sz="1200" i="0" kern="0">
                                <a:solidFill>
                                  <a:srgbClr val="000000"/>
                                </a:solidFill>
                                <a:latin typeface="Helvetica" pitchFamily="2" charset="0"/>
                                <a:sym typeface="Quattrocento Sans"/>
                              </a:rPr>
                              <m:t>[</m:t>
                            </m:r>
                            <m:r>
                              <m:rPr>
                                <m:nor/>
                              </m:rPr>
                              <a:rPr lang="de-CH" sz="1200" i="0" kern="0" baseline="30000">
                                <a:solidFill>
                                  <a:srgbClr val="000000"/>
                                </a:solidFill>
                                <a:latin typeface="Helvetica" pitchFamily="2" charset="0"/>
                                <a:sym typeface="Quattrocento Sans"/>
                              </a:rPr>
                              <m:t>12</m:t>
                            </m:r>
                            <m:r>
                              <m:rPr>
                                <m:nor/>
                              </m:rPr>
                              <a:rPr lang="de-CH" sz="1200" i="0" kern="0">
                                <a:solidFill>
                                  <a:srgbClr val="000000"/>
                                </a:solidFill>
                                <a:latin typeface="Helvetica" pitchFamily="2" charset="0"/>
                                <a:sym typeface="Quattrocento Sans"/>
                              </a:rPr>
                              <m:t>C</m:t>
                            </m:r>
                            <m:r>
                              <m:rPr>
                                <m:nor/>
                              </m:rPr>
                              <a:rPr lang="de-CH" sz="1200" i="0" kern="0" baseline="30000">
                                <a:solidFill>
                                  <a:srgbClr val="000000"/>
                                </a:solidFill>
                                <a:latin typeface="Helvetica" pitchFamily="2" charset="0"/>
                                <a:sym typeface="Quattrocento Sans"/>
                              </a:rPr>
                              <m:t>18</m:t>
                            </m:r>
                            <m:r>
                              <m:rPr>
                                <m:nor/>
                              </m:rPr>
                              <a:rPr lang="de-CH" sz="1200" i="0" kern="0">
                                <a:solidFill>
                                  <a:srgbClr val="000000"/>
                                </a:solidFill>
                                <a:latin typeface="Helvetica" pitchFamily="2" charset="0"/>
                                <a:sym typeface="Quattrocento Sans"/>
                              </a:rPr>
                              <m:t>O</m:t>
                            </m:r>
                            <m:r>
                              <m:rPr>
                                <m:nor/>
                              </m:rPr>
                              <a:rPr lang="de-CH" sz="1200" i="0" kern="0" baseline="30000">
                                <a:solidFill>
                                  <a:srgbClr val="000000"/>
                                </a:solidFill>
                                <a:latin typeface="Helvetica" pitchFamily="2" charset="0"/>
                                <a:sym typeface="Quattrocento Sans"/>
                              </a:rPr>
                              <m:t>18</m:t>
                            </m:r>
                            <m:r>
                              <m:rPr>
                                <m:nor/>
                              </m:rPr>
                              <a:rPr lang="de-CH" sz="1200" i="0" kern="0">
                                <a:solidFill>
                                  <a:srgbClr val="000000"/>
                                </a:solidFill>
                                <a:latin typeface="Helvetica" pitchFamily="2" charset="0"/>
                                <a:sym typeface="Quattrocento Sans"/>
                              </a:rPr>
                              <m:t>O</m:t>
                            </m:r>
                            <m:r>
                              <m:rPr>
                                <m:nor/>
                              </m:rPr>
                              <a:rPr lang="de-CH" sz="1200" i="0" kern="0" baseline="-25000">
                                <a:solidFill>
                                  <a:srgbClr val="000000"/>
                                </a:solidFill>
                                <a:latin typeface="Helvetica" pitchFamily="2" charset="0"/>
                                <a:sym typeface="Quattrocento Sans"/>
                              </a:rPr>
                              <m:t>2</m:t>
                            </m:r>
                            <m:r>
                              <m:rPr>
                                <m:nor/>
                              </m:rPr>
                              <a:rPr lang="de-CH" sz="1200" i="0" kern="0">
                                <a:solidFill>
                                  <a:srgbClr val="000000"/>
                                </a:solidFill>
                                <a:latin typeface="Helvetica" pitchFamily="2" charset="0"/>
                                <a:sym typeface="Quattrocento Sans"/>
                              </a:rPr>
                              <m:t>]</m:t>
                            </m:r>
                          </m:num>
                          <m:den>
                            <m:d>
                              <m:dPr>
                                <m:begChr m:val="["/>
                                <m:endChr m:val="]"/>
                                <m:ctrlPr>
                                  <a:rPr lang="de-CH" sz="1200" i="1" ker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sym typeface="Quattrocento Sans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nor/>
                                  </m:rPr>
                                  <a:rPr lang="de-CH" sz="1200" i="0" kern="0" baseline="30000">
                                    <a:solidFill>
                                      <a:srgbClr val="000000"/>
                                    </a:solidFill>
                                    <a:latin typeface="Helvetica" pitchFamily="2" charset="0"/>
                                    <a:sym typeface="Quattrocento Sans"/>
                                  </a:rPr>
                                  <m:t>12</m:t>
                                </m:r>
                                <m:r>
                                  <m:rPr>
                                    <m:nor/>
                                  </m:rPr>
                                  <a:rPr lang="de-CH" sz="1200" i="0" kern="0">
                                    <a:solidFill>
                                      <a:srgbClr val="000000"/>
                                    </a:solidFill>
                                    <a:latin typeface="Helvetica" pitchFamily="2" charset="0"/>
                                    <a:sym typeface="Quattrocento Sans"/>
                                  </a:rPr>
                                  <m:t>C</m:t>
                                </m:r>
                                <m:r>
                                  <m:rPr>
                                    <m:nor/>
                                  </m:rPr>
                                  <a:rPr lang="de-CH" sz="1200" i="0" kern="0" baseline="30000">
                                    <a:solidFill>
                                      <a:srgbClr val="000000"/>
                                    </a:solidFill>
                                    <a:latin typeface="Helvetica" pitchFamily="2" charset="0"/>
                                    <a:sym typeface="Quattrocento Sans"/>
                                  </a:rPr>
                                  <m:t>16</m:t>
                                </m:r>
                                <m:r>
                                  <m:rPr>
                                    <m:nor/>
                                  </m:rPr>
                                  <a:rPr lang="de-CH" sz="1200" i="0" kern="0">
                                    <a:solidFill>
                                      <a:srgbClr val="000000"/>
                                    </a:solidFill>
                                    <a:latin typeface="Helvetica" pitchFamily="2" charset="0"/>
                                    <a:sym typeface="Quattrocento Sans"/>
                                  </a:rPr>
                                  <m:t>O</m:t>
                                </m:r>
                                <m:r>
                                  <m:rPr>
                                    <m:nor/>
                                  </m:rPr>
                                  <a:rPr lang="de-CH" sz="1200" i="0" kern="0" baseline="30000">
                                    <a:solidFill>
                                      <a:srgbClr val="000000"/>
                                    </a:solidFill>
                                    <a:latin typeface="Helvetica" pitchFamily="2" charset="0"/>
                                    <a:sym typeface="Quattrocento Sans"/>
                                  </a:rPr>
                                  <m:t>18</m:t>
                                </m:r>
                                <m:r>
                                  <m:rPr>
                                    <m:nor/>
                                  </m:rPr>
                                  <a:rPr lang="de-CH" sz="1200" i="0" kern="0">
                                    <a:solidFill>
                                      <a:srgbClr val="000000"/>
                                    </a:solidFill>
                                    <a:latin typeface="Helvetica" pitchFamily="2" charset="0"/>
                                    <a:sym typeface="Quattrocento Sans"/>
                                  </a:rPr>
                                  <m:t>O</m:t>
                                </m:r>
                              </m:e>
                            </m:d>
                            <m:r>
                              <m:rPr>
                                <m:nor/>
                              </m:rPr>
                              <a:rPr lang="de-CH" sz="1200" b="0" i="0" kern="0" baseline="30000" smtClean="0">
                                <a:solidFill>
                                  <a:srgbClr val="000000"/>
                                </a:solidFill>
                                <a:latin typeface="Helvetica" pitchFamily="2" charset="0"/>
                                <a:sym typeface="Quattrocento Sans"/>
                              </a:rPr>
                              <m:t>2</m:t>
                            </m:r>
                          </m:den>
                        </m:f>
                      </m:oMath>
                    </m:oMathPara>
                  </a14:m>
                  <a:endParaRPr lang="de-CH" sz="1200" kern="0" dirty="0">
                    <a:solidFill>
                      <a:srgbClr val="000000"/>
                    </a:solidFill>
                    <a:latin typeface="Helvetica" pitchFamily="2" charset="0"/>
                    <a:cs typeface="Segoe UI Light" panose="020B0502040204020203" pitchFamily="34" charset="0"/>
                    <a:sym typeface="Quattrocento Sans"/>
                  </a:endParaRPr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958518" y="4099366"/>
                  <a:ext cx="2140344" cy="477567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TextBox 2"/>
          <p:cNvSpPr txBox="1"/>
          <p:nvPr/>
        </p:nvSpPr>
        <p:spPr>
          <a:xfrm>
            <a:off x="3101195" y="3286966"/>
            <a:ext cx="28577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Helvetica" pitchFamily="2" charset="0"/>
              </a:rPr>
              <a:t>Expected difference in </a:t>
            </a:r>
            <a:r>
              <a:rPr lang="el-GR" sz="1400" dirty="0" smtClean="0">
                <a:latin typeface="Helvetica" pitchFamily="2" charset="0"/>
              </a:rPr>
              <a:t>Δ</a:t>
            </a:r>
            <a:r>
              <a:rPr lang="de-CH" sz="1400" baseline="30000" dirty="0" err="1" smtClean="0">
                <a:latin typeface="Helvetica" pitchFamily="2" charset="0"/>
              </a:rPr>
              <a:t>12</a:t>
            </a:r>
            <a:r>
              <a:rPr lang="de-CH" sz="1400" dirty="0" err="1" smtClean="0">
                <a:latin typeface="Helvetica" pitchFamily="2" charset="0"/>
              </a:rPr>
              <a:t>C</a:t>
            </a:r>
            <a:r>
              <a:rPr lang="de-CH" sz="1400" baseline="30000" dirty="0" err="1" smtClean="0">
                <a:latin typeface="Helvetica" pitchFamily="2" charset="0"/>
              </a:rPr>
              <a:t>18</a:t>
            </a:r>
            <a:r>
              <a:rPr lang="de-CH" sz="1400" dirty="0" err="1" smtClean="0">
                <a:latin typeface="Helvetica" pitchFamily="2" charset="0"/>
              </a:rPr>
              <a:t>O</a:t>
            </a:r>
            <a:r>
              <a:rPr lang="de-CH" sz="1400" baseline="-25000" dirty="0" err="1" smtClean="0">
                <a:latin typeface="Helvetica" pitchFamily="2" charset="0"/>
              </a:rPr>
              <a:t>2</a:t>
            </a:r>
            <a:r>
              <a:rPr lang="de-CH" sz="1400" baseline="-25000" dirty="0" smtClean="0">
                <a:latin typeface="Helvetica" pitchFamily="2" charset="0"/>
              </a:rPr>
              <a:t> </a:t>
            </a:r>
            <a:r>
              <a:rPr lang="en-GB" sz="1400" dirty="0" smtClean="0">
                <a:latin typeface="Helvetica" pitchFamily="2" charset="0"/>
              </a:rPr>
              <a:t> ~ </a:t>
            </a:r>
            <a:r>
              <a:rPr lang="de-CH" sz="1400" dirty="0" smtClean="0">
                <a:latin typeface="Helvetica" pitchFamily="2" charset="0"/>
              </a:rPr>
              <a:t>-0.39</a:t>
            </a:r>
            <a:r>
              <a:rPr lang="en-CH" sz="1400" dirty="0">
                <a:latin typeface="Helvetica" pitchFamily="2" charset="0"/>
              </a:rPr>
              <a:t> </a:t>
            </a:r>
            <a:r>
              <a:rPr lang="en-CH" sz="1400" dirty="0" smtClean="0">
                <a:latin typeface="Helvetica" pitchFamily="2" charset="0"/>
              </a:rPr>
              <a:t>‰</a:t>
            </a:r>
            <a:r>
              <a:rPr lang="de-CH" sz="1400" dirty="0" smtClean="0">
                <a:latin typeface="Helvetica" pitchFamily="2" charset="0"/>
              </a:rPr>
              <a:t> </a:t>
            </a:r>
            <a:r>
              <a:rPr lang="de-CH" sz="1400" baseline="30000" dirty="0">
                <a:latin typeface="Helvetica" pitchFamily="2" charset="0"/>
              </a:rPr>
              <a:t>[3]</a:t>
            </a:r>
            <a:endParaRPr lang="en-US" sz="1400" dirty="0">
              <a:latin typeface="Helvetica" pitchFamily="2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1441236" y="4237174"/>
            <a:ext cx="1296365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Footer Placeholder 26"/>
          <p:cNvSpPr>
            <a:spLocks noGrp="1"/>
          </p:cNvSpPr>
          <p:nvPr>
            <p:ph type="ftr" sz="quarter" idx="11"/>
          </p:nvPr>
        </p:nvSpPr>
        <p:spPr>
          <a:xfrm>
            <a:off x="3294115" y="6483945"/>
            <a:ext cx="5935878" cy="365125"/>
          </a:xfrm>
        </p:spPr>
        <p:txBody>
          <a:bodyPr/>
          <a:lstStyle/>
          <a:p>
            <a:r>
              <a:rPr lang="en-US" dirty="0" smtClean="0"/>
              <a:t>Akshay Nataraj, </a:t>
            </a:r>
            <a:r>
              <a:rPr lang="en-US" dirty="0" err="1" smtClean="0"/>
              <a:t>EGU</a:t>
            </a:r>
            <a:r>
              <a:rPr lang="en-US" dirty="0" smtClean="0"/>
              <a:t> General Assembly 2021: Gather Online (#</a:t>
            </a:r>
            <a:r>
              <a:rPr lang="en-US" dirty="0" err="1" smtClean="0"/>
              <a:t>vEGU21</a:t>
            </a:r>
            <a:r>
              <a:rPr lang="en-US" dirty="0" smtClean="0"/>
              <a:t>) Session BG 2.2</a:t>
            </a:r>
            <a:endParaRPr lang="en-US" dirty="0"/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47565-F4F0-4580-BC89-68F751080975}" type="slidenum">
              <a:rPr lang="en-US" smtClean="0"/>
              <a:t>6</a:t>
            </a:fld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7265201" y="612002"/>
            <a:ext cx="4466875" cy="4386689"/>
            <a:chOff x="7051538" y="607077"/>
            <a:chExt cx="4679503" cy="4595500"/>
          </a:xfrm>
        </p:grpSpPr>
        <p:grpSp>
          <p:nvGrpSpPr>
            <p:cNvPr id="26" name="Group 25"/>
            <p:cNvGrpSpPr/>
            <p:nvPr/>
          </p:nvGrpSpPr>
          <p:grpSpPr>
            <a:xfrm>
              <a:off x="7051538" y="607077"/>
              <a:ext cx="4679503" cy="4595500"/>
              <a:chOff x="7110887" y="631025"/>
              <a:chExt cx="4619964" cy="4537031"/>
            </a:xfrm>
          </p:grpSpPr>
          <p:pic>
            <p:nvPicPr>
              <p:cNvPr id="22" name="Picture 21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10887" y="631025"/>
                <a:ext cx="4537031" cy="4537031"/>
              </a:xfrm>
              <a:prstGeom prst="rect">
                <a:avLst/>
              </a:prstGeom>
            </p:spPr>
          </p:pic>
          <p:sp>
            <p:nvSpPr>
              <p:cNvPr id="23" name="TextBox 22"/>
              <p:cNvSpPr txBox="1"/>
              <p:nvPr/>
            </p:nvSpPr>
            <p:spPr>
              <a:xfrm>
                <a:off x="7557852" y="650794"/>
                <a:ext cx="4172999" cy="47748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200" dirty="0" smtClean="0">
                    <a:latin typeface="Helvetica" pitchFamily="2" charset="0"/>
                  </a:rPr>
                  <a:t>Δ</a:t>
                </a:r>
                <a:r>
                  <a:rPr lang="de-CH" sz="1200" baseline="30000" dirty="0" err="1" smtClean="0">
                    <a:latin typeface="Helvetica" pitchFamily="2" charset="0"/>
                  </a:rPr>
                  <a:t>12</a:t>
                </a:r>
                <a:r>
                  <a:rPr lang="de-CH" sz="1200" dirty="0" err="1" smtClean="0">
                    <a:latin typeface="Helvetica" pitchFamily="2" charset="0"/>
                  </a:rPr>
                  <a:t>C</a:t>
                </a:r>
                <a:r>
                  <a:rPr lang="de-CH" sz="1200" baseline="30000" dirty="0" err="1" smtClean="0">
                    <a:latin typeface="Helvetica" pitchFamily="2" charset="0"/>
                  </a:rPr>
                  <a:t>18</a:t>
                </a:r>
                <a:r>
                  <a:rPr lang="de-CH" sz="1200" dirty="0" err="1" smtClean="0">
                    <a:latin typeface="Helvetica" pitchFamily="2" charset="0"/>
                  </a:rPr>
                  <a:t>O</a:t>
                </a:r>
                <a:r>
                  <a:rPr lang="de-CH" sz="1200" baseline="-25000" dirty="0" err="1" smtClean="0">
                    <a:latin typeface="Helvetica" pitchFamily="2" charset="0"/>
                  </a:rPr>
                  <a:t>2</a:t>
                </a:r>
                <a:r>
                  <a:rPr lang="de-CH" sz="1200" baseline="-25000" dirty="0">
                    <a:latin typeface="Helvetica" pitchFamily="2" charset="0"/>
                  </a:rPr>
                  <a:t> </a:t>
                </a:r>
                <a:r>
                  <a:rPr lang="de-CH" sz="1200" dirty="0" err="1" smtClean="0">
                    <a:latin typeface="Helvetica" pitchFamily="2" charset="0"/>
                  </a:rPr>
                  <a:t>for</a:t>
                </a:r>
                <a:r>
                  <a:rPr lang="de-CH" sz="1200" dirty="0" smtClean="0">
                    <a:latin typeface="Helvetica" pitchFamily="2" charset="0"/>
                  </a:rPr>
                  <a:t> non-</a:t>
                </a:r>
                <a:r>
                  <a:rPr lang="de-CH" sz="1200" dirty="0" err="1" smtClean="0">
                    <a:latin typeface="Helvetica" pitchFamily="2" charset="0"/>
                  </a:rPr>
                  <a:t>equilibrated</a:t>
                </a:r>
                <a:r>
                  <a:rPr lang="de-CH" sz="1200" dirty="0" smtClean="0">
                    <a:latin typeface="Helvetica" pitchFamily="2" charset="0"/>
                  </a:rPr>
                  <a:t> sample (</a:t>
                </a:r>
                <a:r>
                  <a:rPr lang="de-CH" sz="1200" dirty="0" err="1" smtClean="0">
                    <a:latin typeface="Helvetica" pitchFamily="2" charset="0"/>
                  </a:rPr>
                  <a:t>red</a:t>
                </a:r>
                <a:r>
                  <a:rPr lang="de-CH" sz="1200" dirty="0" smtClean="0">
                    <a:latin typeface="Helvetica" pitchFamily="2" charset="0"/>
                  </a:rPr>
                  <a:t>) </a:t>
                </a:r>
                <a:r>
                  <a:rPr lang="de-CH" sz="1200" dirty="0" err="1" smtClean="0">
                    <a:latin typeface="Helvetica" pitchFamily="2" charset="0"/>
                  </a:rPr>
                  <a:t>and</a:t>
                </a:r>
                <a:r>
                  <a:rPr lang="de-CH" sz="1200" dirty="0" smtClean="0">
                    <a:latin typeface="Helvetica" pitchFamily="2" charset="0"/>
                  </a:rPr>
                  <a:t> </a:t>
                </a:r>
                <a:r>
                  <a:rPr lang="de-CH" sz="1200" dirty="0" err="1" smtClean="0">
                    <a:latin typeface="Helvetica" pitchFamily="2" charset="0"/>
                  </a:rPr>
                  <a:t>equilibrated</a:t>
                </a:r>
                <a:r>
                  <a:rPr lang="de-CH" sz="1200" dirty="0" smtClean="0">
                    <a:latin typeface="Helvetica" pitchFamily="2" charset="0"/>
                  </a:rPr>
                  <a:t> sample (</a:t>
                </a:r>
                <a:r>
                  <a:rPr lang="de-CH" sz="1200" dirty="0" err="1" smtClean="0">
                    <a:latin typeface="Helvetica" pitchFamily="2" charset="0"/>
                  </a:rPr>
                  <a:t>blue</a:t>
                </a:r>
                <a:r>
                  <a:rPr lang="de-CH" sz="1200" dirty="0" smtClean="0">
                    <a:latin typeface="Helvetica" pitchFamily="2" charset="0"/>
                  </a:rPr>
                  <a:t>) at 1000 </a:t>
                </a:r>
                <a:r>
                  <a:rPr lang="de-CH" sz="1200" dirty="0" smtClean="0">
                    <a:latin typeface="Helvetica" pitchFamily="2" charset="0"/>
                    <a:cs typeface="Arial" panose="020B0604020202020204" pitchFamily="34" charset="0"/>
                  </a:rPr>
                  <a:t>ºC</a:t>
                </a:r>
                <a:endParaRPr lang="en-US" sz="1200" baseline="-25000" dirty="0">
                  <a:latin typeface="Helvetica" pitchFamily="2" charset="0"/>
                </a:endParaRPr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8734723" y="4891595"/>
              <a:ext cx="2202462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de-CH" sz="1100" dirty="0" smtClean="0">
                  <a:latin typeface="Helvetica" pitchFamily="2" charset="0"/>
                </a:rPr>
                <a:t>Measurement </a:t>
              </a:r>
              <a:r>
                <a:rPr lang="de-CH" sz="1100" dirty="0" err="1" smtClean="0">
                  <a:latin typeface="Helvetica" pitchFamily="2" charset="0"/>
                </a:rPr>
                <a:t>number</a:t>
              </a:r>
              <a:endParaRPr lang="en-US" sz="1100" baseline="30000" dirty="0">
                <a:latin typeface="Helvetica" pitchFamily="2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 rot="16200000">
              <a:off x="6456950" y="2475370"/>
              <a:ext cx="1553818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l-GR" sz="1100" dirty="0" smtClean="0">
                  <a:latin typeface="Helvetica" pitchFamily="2" charset="0"/>
                </a:rPr>
                <a:t>Δ</a:t>
              </a:r>
              <a:r>
                <a:rPr lang="de-CH" sz="1100" baseline="30000" dirty="0" err="1" smtClean="0">
                  <a:latin typeface="Helvetica" pitchFamily="2" charset="0"/>
                </a:rPr>
                <a:t>12</a:t>
              </a:r>
              <a:r>
                <a:rPr lang="de-CH" sz="1100" dirty="0" err="1" smtClean="0">
                  <a:latin typeface="Helvetica" pitchFamily="2" charset="0"/>
                </a:rPr>
                <a:t>C</a:t>
              </a:r>
              <a:r>
                <a:rPr lang="de-CH" sz="1100" baseline="30000" dirty="0" err="1" smtClean="0">
                  <a:latin typeface="Helvetica" pitchFamily="2" charset="0"/>
                </a:rPr>
                <a:t>18</a:t>
              </a:r>
              <a:r>
                <a:rPr lang="de-CH" sz="1100" dirty="0" err="1" smtClean="0">
                  <a:latin typeface="Helvetica" pitchFamily="2" charset="0"/>
                </a:rPr>
                <a:t>O</a:t>
              </a:r>
              <a:r>
                <a:rPr lang="de-CH" sz="1100" baseline="-25000" dirty="0" err="1" smtClean="0">
                  <a:latin typeface="Helvetica" pitchFamily="2" charset="0"/>
                </a:rPr>
                <a:t>2</a:t>
              </a:r>
              <a:r>
                <a:rPr lang="de-CH" sz="1100" baseline="-25000" dirty="0" smtClean="0">
                  <a:latin typeface="Helvetica" pitchFamily="2" charset="0"/>
                </a:rPr>
                <a:t> </a:t>
              </a:r>
              <a:r>
                <a:rPr lang="de-CH" sz="1100" dirty="0" smtClean="0">
                  <a:latin typeface="Helvetica" pitchFamily="2" charset="0"/>
                </a:rPr>
                <a:t> </a:t>
              </a:r>
              <a:r>
                <a:rPr lang="en-CH" sz="1100" dirty="0" smtClean="0">
                  <a:latin typeface="Helvetica" pitchFamily="2" charset="0"/>
                </a:rPr>
                <a:t>‰</a:t>
              </a:r>
              <a:endParaRPr lang="en-US" sz="1100" baseline="-25000" dirty="0">
                <a:latin typeface="Helvetica" pitchFamily="2" charset="0"/>
              </a:endParaRPr>
            </a:p>
          </p:txBody>
        </p:sp>
      </p:grpSp>
      <p:sp>
        <p:nvSpPr>
          <p:cNvPr id="30" name="Rectangle 29"/>
          <p:cNvSpPr/>
          <p:nvPr/>
        </p:nvSpPr>
        <p:spPr>
          <a:xfrm>
            <a:off x="163387" y="623153"/>
            <a:ext cx="6385694" cy="4320531"/>
          </a:xfrm>
          <a:prstGeom prst="rect">
            <a:avLst/>
          </a:prstGeom>
          <a:solidFill>
            <a:srgbClr val="99CCFF">
              <a:alpha val="5098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600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7"/>
          <p:cNvSpPr/>
          <p:nvPr/>
        </p:nvSpPr>
        <p:spPr>
          <a:xfrm>
            <a:off x="-3539" y="2"/>
            <a:ext cx="11860179" cy="612000"/>
          </a:xfrm>
          <a:prstGeom prst="rect">
            <a:avLst/>
          </a:prstGeom>
          <a:gradFill>
            <a:gsLst>
              <a:gs pos="0">
                <a:srgbClr val="C00000">
                  <a:alpha val="80000"/>
                </a:srgbClr>
              </a:gs>
              <a:gs pos="49000">
                <a:srgbClr val="C00000">
                  <a:alpha val="80000"/>
                </a:srgb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3557" y="37978"/>
            <a:ext cx="2037379" cy="54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0" y="35520"/>
            <a:ext cx="5628807" cy="5837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CH" sz="3200" dirty="0" err="1" smtClean="0">
                <a:solidFill>
                  <a:schemeClr val="bg1"/>
                </a:solidFill>
                <a:latin typeface="Helvetica" pitchFamily="2" charset="0"/>
              </a:rPr>
              <a:t>Acknowledgements</a:t>
            </a:r>
            <a:r>
              <a:rPr lang="de-CH" sz="3200" dirty="0" smtClean="0">
                <a:solidFill>
                  <a:schemeClr val="bg1"/>
                </a:solidFill>
                <a:latin typeface="Helvetica" pitchFamily="2" charset="0"/>
              </a:rPr>
              <a:t> </a:t>
            </a:r>
            <a:endParaRPr lang="en-US" sz="32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11480" y="1210717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de-CH" sz="2000" dirty="0">
                <a:latin typeface="Helvetica" pitchFamily="2" charset="0"/>
              </a:rPr>
              <a:t>Philipp Scheidegger </a:t>
            </a: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de-CH" sz="2000" dirty="0">
                <a:latin typeface="Helvetica" pitchFamily="2" charset="0"/>
              </a:rPr>
              <a:t>Herbert Looser </a:t>
            </a: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de-CH" sz="2000" dirty="0" smtClean="0">
                <a:latin typeface="Helvetica" pitchFamily="2" charset="0"/>
              </a:rPr>
              <a:t>Manuel </a:t>
            </a:r>
            <a:r>
              <a:rPr lang="de-CH" sz="2000" dirty="0">
                <a:latin typeface="Helvetica" pitchFamily="2" charset="0"/>
              </a:rPr>
              <a:t>Graf </a:t>
            </a: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Helvetica" pitchFamily="2" charset="0"/>
              </a:rPr>
              <a:t>Joachim </a:t>
            </a:r>
            <a:r>
              <a:rPr lang="en-US" sz="2000" dirty="0">
                <a:latin typeface="Helvetica" pitchFamily="2" charset="0"/>
              </a:rPr>
              <a:t>Mohn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659860" y="1357168"/>
            <a:ext cx="3916700" cy="2500457"/>
            <a:chOff x="8915380" y="953309"/>
            <a:chExt cx="3919736" cy="2289174"/>
          </a:xfrm>
        </p:grpSpPr>
        <p:sp>
          <p:nvSpPr>
            <p:cNvPr id="16" name="Content Placeholder 1"/>
            <p:cNvSpPr txBox="1">
              <a:spLocks/>
            </p:cNvSpPr>
            <p:nvPr/>
          </p:nvSpPr>
          <p:spPr>
            <a:xfrm>
              <a:off x="8915380" y="953309"/>
              <a:ext cx="3919736" cy="2289174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Clr>
                  <a:srgbClr val="FF0000"/>
                </a:buClr>
                <a:buSzPct val="80000"/>
                <a:buFont typeface="Wingdings" pitchFamily="2" charset="2"/>
                <a:buChar char="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Clr>
                  <a:srgbClr val="FF0000"/>
                </a:buClr>
                <a:buSzPct val="80000"/>
                <a:buFont typeface="Wingdings" pitchFamily="2" charset="2"/>
                <a:buChar char="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Clr>
                  <a:srgbClr val="FF0000"/>
                </a:buClr>
                <a:buSzPct val="80000"/>
                <a:buFont typeface="Wingdings" pitchFamily="2" charset="2"/>
                <a:buChar char="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Clr>
                  <a:srgbClr val="FF0000"/>
                </a:buClr>
                <a:buSzPct val="80000"/>
                <a:buFont typeface="Wingdings" pitchFamily="2" charset="2"/>
                <a:buChar char="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Clr>
                  <a:srgbClr val="FF0000"/>
                </a:buClr>
                <a:buSzPct val="80000"/>
                <a:buFont typeface="Wingdings" pitchFamily="2" charset="2"/>
                <a:buChar char="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dirty="0" smtClean="0"/>
                <a:t>Funding: </a:t>
              </a:r>
            </a:p>
            <a:p>
              <a:pPr marL="457200" lvl="1" indent="0">
                <a:lnSpc>
                  <a:spcPct val="150000"/>
                </a:lnSpc>
                <a:buNone/>
              </a:pPr>
              <a:r>
                <a:rPr lang="en-US" dirty="0" smtClean="0"/>
                <a:t>           Discovery</a:t>
              </a:r>
              <a:endParaRPr lang="en-US" sz="1400" dirty="0" smtClean="0"/>
            </a:p>
            <a:p>
              <a:pPr marL="457200" lvl="1" indent="0">
                <a:buNone/>
              </a:pPr>
              <a:endParaRPr lang="en-US" dirty="0" smtClean="0"/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92730" y="1952730"/>
              <a:ext cx="2424600" cy="405000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15380" y="1322098"/>
              <a:ext cx="1000123" cy="464343"/>
            </a:xfrm>
            <a:prstGeom prst="rect">
              <a:avLst/>
            </a:prstGeom>
          </p:spPr>
        </p:pic>
      </p:grpSp>
      <p:sp>
        <p:nvSpPr>
          <p:cNvPr id="23" name="Rectangle 3">
            <a:extLst>
              <a:ext uri="{FF2B5EF4-FFF2-40B4-BE49-F238E27FC236}">
                <a16:creationId xmlns:a16="http://schemas.microsoft.com/office/drawing/2014/main" id="{68191085-14F6-40AA-8C4A-08CBDC4C5CF3}"/>
              </a:ext>
            </a:extLst>
          </p:cNvPr>
          <p:cNvSpPr/>
          <p:nvPr/>
        </p:nvSpPr>
        <p:spPr>
          <a:xfrm>
            <a:off x="1085549" y="4305476"/>
            <a:ext cx="9186496" cy="738664"/>
          </a:xfrm>
          <a:prstGeom prst="rect">
            <a:avLst/>
          </a:prstGeom>
          <a:noFill/>
          <a:ln w="6350">
            <a:noFill/>
          </a:ln>
        </p:spPr>
        <p:txBody>
          <a:bodyPr wrap="square" rtlCol="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GB" sz="1600" dirty="0" smtClean="0">
                <a:latin typeface="Helvetica" pitchFamily="2" charset="0"/>
                <a:cs typeface="Arial" panose="020B0604020202020204" pitchFamily="34" charset="0"/>
              </a:rPr>
              <a:t>Thanks for your attention!</a:t>
            </a:r>
          </a:p>
          <a:p>
            <a:r>
              <a:rPr lang="en-GB" sz="1600" dirty="0" smtClean="0">
                <a:latin typeface="Helvetica" pitchFamily="2" charset="0"/>
                <a:cs typeface="Arial" panose="020B0604020202020204" pitchFamily="34" charset="0"/>
              </a:rPr>
              <a:t>Questions</a:t>
            </a:r>
            <a:r>
              <a:rPr lang="en-GB" sz="1600" dirty="0">
                <a:latin typeface="Helvetica" pitchFamily="2" charset="0"/>
                <a:cs typeface="Arial" panose="020B0604020202020204" pitchFamily="34" charset="0"/>
              </a:rPr>
              <a:t>? </a:t>
            </a:r>
            <a:r>
              <a:rPr lang="en-GB" sz="1600" dirty="0" err="1" smtClean="0">
                <a:latin typeface="Helvetica" pitchFamily="2" charset="0"/>
                <a:cs typeface="Arial" panose="020B0604020202020204" pitchFamily="34" charset="0"/>
                <a:hlinkClick r:id="rId5"/>
              </a:rPr>
              <a:t>Akshay.Nataraj@empa.ch</a:t>
            </a:r>
            <a:r>
              <a:rPr lang="en-GB" sz="1600" dirty="0" smtClean="0">
                <a:latin typeface="Helvetica" pitchFamily="2" charset="0"/>
                <a:cs typeface="Arial" panose="020B0604020202020204" pitchFamily="34" charset="0"/>
              </a:rPr>
              <a:t>,  </a:t>
            </a:r>
            <a:r>
              <a:rPr lang="en-GB" sz="1600" u="sng" dirty="0" err="1" smtClean="0">
                <a:latin typeface="Helvetica" pitchFamily="2" charset="0"/>
                <a:cs typeface="Arial" panose="020B0604020202020204" pitchFamily="34" charset="0"/>
                <a:hlinkClick r:id="rId6"/>
              </a:rPr>
              <a:t>Ivan.Prokhorov@empa.ch</a:t>
            </a:r>
            <a:r>
              <a:rPr lang="en-GB" sz="1600" u="sng" dirty="0">
                <a:latin typeface="Helvetica" pitchFamily="2" charset="0"/>
                <a:cs typeface="Arial" panose="020B0604020202020204" pitchFamily="34" charset="0"/>
              </a:rPr>
              <a:t>, </a:t>
            </a:r>
            <a:r>
              <a:rPr lang="en-GB" sz="1600" u="sng" dirty="0" err="1" smtClean="0">
                <a:latin typeface="Helvetica" pitchFamily="2" charset="0"/>
                <a:cs typeface="Arial" panose="020B0604020202020204" pitchFamily="34" charset="0"/>
                <a:hlinkClick r:id="rId7"/>
              </a:rPr>
              <a:t>Michele.Gianella@empa.ch</a:t>
            </a:r>
            <a:r>
              <a:rPr lang="en-GB" sz="1600" u="sng" dirty="0" smtClean="0">
                <a:latin typeface="Helvetica" pitchFamily="2" charset="0"/>
                <a:cs typeface="Arial" panose="020B0604020202020204" pitchFamily="34" charset="0"/>
              </a:rPr>
              <a:t>   </a:t>
            </a:r>
            <a:endParaRPr lang="en-GB" sz="1600" u="sng" dirty="0"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978820" y="6402123"/>
            <a:ext cx="5895460" cy="365125"/>
          </a:xfrm>
        </p:spPr>
        <p:txBody>
          <a:bodyPr/>
          <a:lstStyle/>
          <a:p>
            <a:r>
              <a:rPr lang="en-US" dirty="0" smtClean="0"/>
              <a:t>Akshay Nataraj, </a:t>
            </a:r>
            <a:r>
              <a:rPr lang="en-US" dirty="0" err="1" smtClean="0"/>
              <a:t>EGU</a:t>
            </a:r>
            <a:r>
              <a:rPr lang="en-US" dirty="0" smtClean="0"/>
              <a:t> General Assembly 2021: Gather Online (#</a:t>
            </a:r>
            <a:r>
              <a:rPr lang="en-US" dirty="0" err="1" smtClean="0"/>
              <a:t>vEGU21</a:t>
            </a:r>
            <a:r>
              <a:rPr lang="en-US" dirty="0" smtClean="0"/>
              <a:t>) Session BG 2.2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47565-F4F0-4580-BC89-68F75108097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912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7"/>
          <p:cNvSpPr/>
          <p:nvPr/>
        </p:nvSpPr>
        <p:spPr>
          <a:xfrm>
            <a:off x="-3539" y="2"/>
            <a:ext cx="11860179" cy="612000"/>
          </a:xfrm>
          <a:prstGeom prst="rect">
            <a:avLst/>
          </a:prstGeom>
          <a:gradFill>
            <a:gsLst>
              <a:gs pos="0">
                <a:srgbClr val="C00000">
                  <a:alpha val="80000"/>
                </a:srgbClr>
              </a:gs>
              <a:gs pos="49000">
                <a:srgbClr val="C00000">
                  <a:alpha val="80000"/>
                </a:srgb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3557" y="37978"/>
            <a:ext cx="2037379" cy="54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0" y="35520"/>
            <a:ext cx="5628807" cy="5837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CH" sz="3200" dirty="0" smtClean="0">
                <a:solidFill>
                  <a:schemeClr val="bg1"/>
                </a:solidFill>
                <a:latin typeface="Helvetica" pitchFamily="2" charset="0"/>
              </a:rPr>
              <a:t>Appendix</a:t>
            </a:r>
            <a:endParaRPr lang="en-US" sz="3200" dirty="0">
              <a:solidFill>
                <a:schemeClr val="bg1"/>
              </a:solidFill>
              <a:latin typeface="Helvetica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566" y="1922511"/>
            <a:ext cx="11114748" cy="36305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22713" y="1314450"/>
            <a:ext cx="441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dirty="0" smtClean="0">
                <a:latin typeface="Helvetica" pitchFamily="2" charset="0"/>
              </a:rPr>
              <a:t>Sample </a:t>
            </a:r>
            <a:r>
              <a:rPr lang="de-CH" dirty="0" err="1" smtClean="0">
                <a:latin typeface="Helvetica" pitchFamily="2" charset="0"/>
              </a:rPr>
              <a:t>preparation</a:t>
            </a:r>
            <a:r>
              <a:rPr lang="de-CH" dirty="0" smtClean="0">
                <a:latin typeface="Helvetica" pitchFamily="2" charset="0"/>
              </a:rPr>
              <a:t> </a:t>
            </a:r>
            <a:r>
              <a:rPr lang="de-CH" dirty="0" err="1" smtClean="0">
                <a:latin typeface="Helvetica" pitchFamily="2" charset="0"/>
              </a:rPr>
              <a:t>unit</a:t>
            </a:r>
            <a:endParaRPr lang="en-US" dirty="0">
              <a:latin typeface="Helvetica" pitchFamily="2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07150" y="6463534"/>
            <a:ext cx="5638800" cy="365125"/>
          </a:xfrm>
        </p:spPr>
        <p:txBody>
          <a:bodyPr/>
          <a:lstStyle/>
          <a:p>
            <a:r>
              <a:rPr lang="en-US" smtClean="0"/>
              <a:t>Akshay Nataraj, EGU General Assembly 2021: Gather Online (#vEGU21) Session BG 2.2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47565-F4F0-4580-BC89-68F75108097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414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865</Words>
  <Application>Microsoft Office PowerPoint</Application>
  <PresentationFormat>Widescreen</PresentationFormat>
  <Paragraphs>119</Paragraphs>
  <Slides>8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Gadugi</vt:lpstr>
      <vt:lpstr>Helvetica</vt:lpstr>
      <vt:lpstr>Quattrocento Sans</vt:lpstr>
      <vt:lpstr>Segoe UI</vt:lpstr>
      <vt:lpstr>Segoe UI Light</vt:lpstr>
      <vt:lpstr>Wingdings</vt:lpstr>
      <vt:lpstr>Office Theme</vt:lpstr>
      <vt:lpstr>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Empa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Akshay Nataraj</dc:creator>
  <cp:lastModifiedBy>Akshay Nataraj</cp:lastModifiedBy>
  <cp:revision>129</cp:revision>
  <dcterms:created xsi:type="dcterms:W3CDTF">2021-04-22T07:42:27Z</dcterms:created>
  <dcterms:modified xsi:type="dcterms:W3CDTF">2021-04-27T08:55:56Z</dcterms:modified>
</cp:coreProperties>
</file>