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7.xml" ContentType="application/vnd.openxmlformats-officedocument.presentationml.notesSlide+xml"/>
  <Override PartName="/ppt/charts/chart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9"/>
  </p:notesMasterIdLst>
  <p:sldIdLst>
    <p:sldId id="279" r:id="rId5"/>
    <p:sldId id="283" r:id="rId6"/>
    <p:sldId id="257" r:id="rId7"/>
    <p:sldId id="264" r:id="rId8"/>
    <p:sldId id="276" r:id="rId9"/>
    <p:sldId id="265" r:id="rId10"/>
    <p:sldId id="285" r:id="rId11"/>
    <p:sldId id="286" r:id="rId12"/>
    <p:sldId id="258" r:id="rId13"/>
    <p:sldId id="277" r:id="rId14"/>
    <p:sldId id="259" r:id="rId15"/>
    <p:sldId id="260" r:id="rId16"/>
    <p:sldId id="284" r:id="rId17"/>
    <p:sldId id="280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FE6ED"/>
    <a:srgbClr val="8AB0D6"/>
    <a:srgbClr val="568EC2"/>
    <a:srgbClr val="528CC1"/>
    <a:srgbClr val="BEBBD7"/>
    <a:srgbClr val="D0DEF0"/>
    <a:srgbClr val="A4C0E3"/>
    <a:srgbClr val="F9F9FF"/>
    <a:srgbClr val="FFFFFF"/>
    <a:srgbClr val="CDF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6" autoAdjust="0"/>
    <p:restoredTop sz="89340" autoAdjust="0"/>
  </p:normalViewPr>
  <p:slideViewPr>
    <p:cSldViewPr snapToGrid="0">
      <p:cViewPr>
        <p:scale>
          <a:sx n="75" d="100"/>
          <a:sy n="75" d="100"/>
        </p:scale>
        <p:origin x="1896" y="9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c715\PhD\Geochem\Major,%20trace,%20PGE%20Plot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c715\PhD\Geochem\Major,%20trace,%20PGE%20Plot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c715\PhD\Geochem\Major,%20trace,%20PGE%20Plot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c715\PhD\Geochem\Major,%20trace,%20PGE%20Plot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https://universityofexeteruk-my.sharepoint.com/personal/cc715_exeter_ac_uk/Documents/PhD/Papers/Western%20Bushveld%20Lamprophyres%20(HH)/Lamprophyre_geochem_all-5thNov.xls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c715\PhD\Geochem\Isotopes\Isotope%20spreadsheet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c715\PhD\Geochem\Isotopes\Isotope%20spreadsheet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c715\PhD\Geochem\PGE%20databas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712270341207349"/>
          <c:y val="5.0925925925925923E-2"/>
          <c:w val="0.55050240594925637"/>
          <c:h val="0.74350320793234181"/>
        </c:manualLayout>
      </c:layout>
      <c:scatterChart>
        <c:scatterStyle val="lineMarker"/>
        <c:varyColors val="0"/>
        <c:ser>
          <c:idx val="2"/>
          <c:order val="0"/>
          <c:tx>
            <c:v>Star dykes</c:v>
          </c:tx>
          <c:spPr>
            <a:ln w="25400" cap="rnd">
              <a:noFill/>
              <a:round/>
            </a:ln>
            <a:effectLst/>
          </c:spPr>
          <c:marker>
            <c:symbol val="square"/>
            <c:size val="5"/>
            <c:spPr>
              <a:solidFill>
                <a:schemeClr val="accent3"/>
              </a:solidFill>
              <a:ln w="9525">
                <a:solidFill>
                  <a:srgbClr val="474747"/>
                </a:solidFill>
              </a:ln>
              <a:effectLst/>
            </c:spPr>
          </c:marker>
          <c:xVal>
            <c:numRef>
              <c:f>'Kaapvaal (hy)'!$EE$97:$EE$118</c:f>
              <c:numCache>
                <c:formatCode>General</c:formatCode>
                <c:ptCount val="22"/>
                <c:pt idx="0">
                  <c:v>33.529411764705884</c:v>
                </c:pt>
                <c:pt idx="1">
                  <c:v>24.442307692307693</c:v>
                </c:pt>
                <c:pt idx="2">
                  <c:v>26.793650793650794</c:v>
                </c:pt>
                <c:pt idx="3">
                  <c:v>7.1958041958041958</c:v>
                </c:pt>
                <c:pt idx="4">
                  <c:v>32.53846153846154</c:v>
                </c:pt>
                <c:pt idx="5">
                  <c:v>17.601063829787233</c:v>
                </c:pt>
                <c:pt idx="6">
                  <c:v>33.289473684210527</c:v>
                </c:pt>
                <c:pt idx="7">
                  <c:v>19.715277777777779</c:v>
                </c:pt>
                <c:pt idx="8">
                  <c:v>34.579365079365083</c:v>
                </c:pt>
                <c:pt idx="9">
                  <c:v>18.022058823529413</c:v>
                </c:pt>
                <c:pt idx="10">
                  <c:v>29.918918918918919</c:v>
                </c:pt>
                <c:pt idx="11">
                  <c:v>29.730496453900709</c:v>
                </c:pt>
                <c:pt idx="12">
                  <c:v>24.86046511627907</c:v>
                </c:pt>
                <c:pt idx="13">
                  <c:v>41.972222222222221</c:v>
                </c:pt>
                <c:pt idx="14">
                  <c:v>28.153374233128833</c:v>
                </c:pt>
                <c:pt idx="15">
                  <c:v>38.316455696202532</c:v>
                </c:pt>
                <c:pt idx="16">
                  <c:v>38.867768595041319</c:v>
                </c:pt>
                <c:pt idx="17">
                  <c:v>38.122580645161293</c:v>
                </c:pt>
                <c:pt idx="18">
                  <c:v>19.611848825331972</c:v>
                </c:pt>
                <c:pt idx="19">
                  <c:v>19.073319755600814</c:v>
                </c:pt>
                <c:pt idx="20">
                  <c:v>19.701923076923077</c:v>
                </c:pt>
                <c:pt idx="21">
                  <c:v>26.326530612244898</c:v>
                </c:pt>
              </c:numCache>
            </c:numRef>
          </c:xVal>
          <c:yVal>
            <c:numRef>
              <c:f>'Kaapvaal (hy)'!$ED$97:$ED$118</c:f>
              <c:numCache>
                <c:formatCode>General</c:formatCode>
                <c:ptCount val="22"/>
                <c:pt idx="0">
                  <c:v>25.871559633027523</c:v>
                </c:pt>
                <c:pt idx="1">
                  <c:v>20.941176470588236</c:v>
                </c:pt>
                <c:pt idx="2">
                  <c:v>9.82421875</c:v>
                </c:pt>
                <c:pt idx="3">
                  <c:v>10.375</c:v>
                </c:pt>
                <c:pt idx="4">
                  <c:v>16.240310077519378</c:v>
                </c:pt>
                <c:pt idx="5">
                  <c:v>8.5714285714285712</c:v>
                </c:pt>
                <c:pt idx="6">
                  <c:v>13.836477987421384</c:v>
                </c:pt>
                <c:pt idx="7">
                  <c:v>13.289902280130294</c:v>
                </c:pt>
                <c:pt idx="8">
                  <c:v>14.223826714801444</c:v>
                </c:pt>
                <c:pt idx="9">
                  <c:v>13.549783549783548</c:v>
                </c:pt>
                <c:pt idx="10">
                  <c:v>13.31103678929766</c:v>
                </c:pt>
                <c:pt idx="11">
                  <c:v>1.4300341296928327</c:v>
                </c:pt>
                <c:pt idx="12">
                  <c:v>18.24074074074074</c:v>
                </c:pt>
                <c:pt idx="13">
                  <c:v>13.79182156133829</c:v>
                </c:pt>
                <c:pt idx="14">
                  <c:v>18.8</c:v>
                </c:pt>
                <c:pt idx="15">
                  <c:v>12.126436781609197</c:v>
                </c:pt>
                <c:pt idx="16">
                  <c:v>13.321428571428571</c:v>
                </c:pt>
                <c:pt idx="17">
                  <c:v>10.198237885462555</c:v>
                </c:pt>
                <c:pt idx="18">
                  <c:v>17.988826815642458</c:v>
                </c:pt>
                <c:pt idx="19">
                  <c:v>16</c:v>
                </c:pt>
                <c:pt idx="20">
                  <c:v>17.783505154639176</c:v>
                </c:pt>
                <c:pt idx="21">
                  <c:v>16.923076923076923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942-476A-8B49-BDC306FC1E58}"/>
            </c:ext>
          </c:extLst>
        </c:ser>
        <c:ser>
          <c:idx val="1"/>
          <c:order val="1"/>
          <c:tx>
            <c:v>Swartruggens dykes</c:v>
          </c:tx>
          <c:spPr>
            <a:ln w="25400" cap="rnd">
              <a:noFill/>
              <a:round/>
            </a:ln>
            <a:effectLst/>
          </c:spPr>
          <c:marker>
            <c:symbol val="square"/>
            <c:size val="5"/>
            <c:spPr>
              <a:solidFill>
                <a:srgbClr val="FF6565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'Kaapvaal (hy)'!$EE$79:$EE$96</c:f>
              <c:numCache>
                <c:formatCode>General</c:formatCode>
                <c:ptCount val="18"/>
                <c:pt idx="0">
                  <c:v>14.558333333333334</c:v>
                </c:pt>
                <c:pt idx="1">
                  <c:v>10.375</c:v>
                </c:pt>
                <c:pt idx="2">
                  <c:v>6.4897959183673466</c:v>
                </c:pt>
                <c:pt idx="3">
                  <c:v>29.492857142857144</c:v>
                </c:pt>
                <c:pt idx="4">
                  <c:v>20.187134502923978</c:v>
                </c:pt>
                <c:pt idx="5">
                  <c:v>78.342857142857142</c:v>
                </c:pt>
                <c:pt idx="6">
                  <c:v>63.105515587529972</c:v>
                </c:pt>
                <c:pt idx="7">
                  <c:v>20.293233082706767</c:v>
                </c:pt>
                <c:pt idx="8">
                  <c:v>28.520833333333332</c:v>
                </c:pt>
                <c:pt idx="9">
                  <c:v>20.95104895104895</c:v>
                </c:pt>
                <c:pt idx="10">
                  <c:v>36.994219653179194</c:v>
                </c:pt>
                <c:pt idx="11">
                  <c:v>48.963795255930094</c:v>
                </c:pt>
                <c:pt idx="12">
                  <c:v>31.099009900990097</c:v>
                </c:pt>
                <c:pt idx="13">
                  <c:v>36.542261251372118</c:v>
                </c:pt>
                <c:pt idx="14">
                  <c:v>36.66492146596859</c:v>
                </c:pt>
                <c:pt idx="15">
                  <c:v>48.4375</c:v>
                </c:pt>
                <c:pt idx="16">
                  <c:v>30.33903133903134</c:v>
                </c:pt>
                <c:pt idx="17">
                  <c:v>23.594713656387665</c:v>
                </c:pt>
              </c:numCache>
            </c:numRef>
          </c:xVal>
          <c:yVal>
            <c:numRef>
              <c:f>'Kaapvaal (hy)'!$ED$79:$ED$96</c:f>
              <c:numCache>
                <c:formatCode>General</c:formatCode>
                <c:ptCount val="18"/>
                <c:pt idx="0">
                  <c:v>7.924901185770751</c:v>
                </c:pt>
                <c:pt idx="1">
                  <c:v>7.5</c:v>
                </c:pt>
                <c:pt idx="2">
                  <c:v>6.5793780687397705</c:v>
                </c:pt>
                <c:pt idx="3">
                  <c:v>12.447552447552447</c:v>
                </c:pt>
                <c:pt idx="4">
                  <c:v>12.233250620347395</c:v>
                </c:pt>
                <c:pt idx="5">
                  <c:v>7.8969072164948457</c:v>
                </c:pt>
                <c:pt idx="6">
                  <c:v>11.261261261261263</c:v>
                </c:pt>
                <c:pt idx="7">
                  <c:v>9.7935779816513762</c:v>
                </c:pt>
                <c:pt idx="8">
                  <c:v>11.024258760107816</c:v>
                </c:pt>
                <c:pt idx="9">
                  <c:v>12.598870056497177</c:v>
                </c:pt>
                <c:pt idx="10">
                  <c:v>8.7681159420289845</c:v>
                </c:pt>
                <c:pt idx="11">
                  <c:v>9.5945945945945947</c:v>
                </c:pt>
                <c:pt idx="12">
                  <c:v>10</c:v>
                </c:pt>
                <c:pt idx="13">
                  <c:v>10.413533834586465</c:v>
                </c:pt>
                <c:pt idx="14">
                  <c:v>6.7471410419313846</c:v>
                </c:pt>
                <c:pt idx="15">
                  <c:v>8.0960854092526695</c:v>
                </c:pt>
                <c:pt idx="16">
                  <c:v>5.081818181818182</c:v>
                </c:pt>
                <c:pt idx="17">
                  <c:v>5.9306930693069306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B942-476A-8B49-BDC306FC1E58}"/>
            </c:ext>
          </c:extLst>
        </c:ser>
        <c:ser>
          <c:idx val="0"/>
          <c:order val="2"/>
          <c:tx>
            <c:v>Bushveld orangeites</c:v>
          </c:tx>
          <c:spPr>
            <a:ln w="25400" cap="rnd">
              <a:noFill/>
              <a:round/>
            </a:ln>
            <a:effectLst/>
          </c:spPr>
          <c:marker>
            <c:symbol val="diamond"/>
            <c:size val="7"/>
            <c:spPr>
              <a:solidFill>
                <a:srgbClr val="FFFF00"/>
              </a:solidFill>
              <a:ln w="9525">
                <a:solidFill>
                  <a:schemeClr val="tx1"/>
                </a:solidFill>
              </a:ln>
              <a:effectLst/>
            </c:spPr>
          </c:marker>
          <c:dPt>
            <c:idx val="14"/>
            <c:marker>
              <c:symbol val="diamond"/>
              <c:size val="7"/>
              <c:spPr>
                <a:solidFill>
                  <a:srgbClr val="FFFF00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B942-476A-8B49-BDC306FC1E58}"/>
              </c:ext>
            </c:extLst>
          </c:dPt>
          <c:xVal>
            <c:numRef>
              <c:f>'Bushveld orangeites (hy)'!$BI$4:$BI$40</c:f>
              <c:numCache>
                <c:formatCode>0.00</c:formatCode>
                <c:ptCount val="37"/>
                <c:pt idx="0">
                  <c:v>19.487425676025026</c:v>
                </c:pt>
                <c:pt idx="1">
                  <c:v>16.246457706103115</c:v>
                </c:pt>
                <c:pt idx="2">
                  <c:v>64.206823849747252</c:v>
                </c:pt>
                <c:pt idx="3">
                  <c:v>61.228421530545326</c:v>
                </c:pt>
                <c:pt idx="4">
                  <c:v>44.620352033680007</c:v>
                </c:pt>
                <c:pt idx="5">
                  <c:v>54.554896815086707</c:v>
                </c:pt>
                <c:pt idx="6">
                  <c:v>42.716678540330882</c:v>
                </c:pt>
                <c:pt idx="7">
                  <c:v>140.56963891523154</c:v>
                </c:pt>
                <c:pt idx="8">
                  <c:v>118.76378647907831</c:v>
                </c:pt>
                <c:pt idx="9">
                  <c:v>49.874869919842496</c:v>
                </c:pt>
                <c:pt idx="10">
                  <c:v>43.591458647710127</c:v>
                </c:pt>
                <c:pt idx="11">
                  <c:v>124.88131178079577</c:v>
                </c:pt>
                <c:pt idx="12">
                  <c:v>12.570349057318088</c:v>
                </c:pt>
                <c:pt idx="13">
                  <c:v>94.090923387119432</c:v>
                </c:pt>
                <c:pt idx="14">
                  <c:v>45.420794739670598</c:v>
                </c:pt>
                <c:pt idx="15">
                  <c:v>101.76170754328201</c:v>
                </c:pt>
                <c:pt idx="16">
                  <c:v>19.986798808768246</c:v>
                </c:pt>
                <c:pt idx="17">
                  <c:v>26.293199225654405</c:v>
                </c:pt>
                <c:pt idx="18">
                  <c:v>55.420544727353203</c:v>
                </c:pt>
                <c:pt idx="19">
                  <c:v>71.765573829290545</c:v>
                </c:pt>
                <c:pt idx="20">
                  <c:v>19.598608455163713</c:v>
                </c:pt>
                <c:pt idx="21">
                  <c:v>44.385970761361662</c:v>
                </c:pt>
                <c:pt idx="22">
                  <c:v>40.324203885841683</c:v>
                </c:pt>
                <c:pt idx="23">
                  <c:v>58.03975328496108</c:v>
                </c:pt>
                <c:pt idx="24">
                  <c:v>100.04301255659226</c:v>
                </c:pt>
                <c:pt idx="25">
                  <c:v>81.481193364420449</c:v>
                </c:pt>
                <c:pt idx="26">
                  <c:v>32.804272619751622</c:v>
                </c:pt>
                <c:pt idx="27">
                  <c:v>102.90556203358064</c:v>
                </c:pt>
                <c:pt idx="28">
                  <c:v>51.869760715937886</c:v>
                </c:pt>
                <c:pt idx="29">
                  <c:v>77.552349523453373</c:v>
                </c:pt>
                <c:pt idx="30">
                  <c:v>101.91985801998409</c:v>
                </c:pt>
                <c:pt idx="31">
                  <c:v>69.576304495469842</c:v>
                </c:pt>
                <c:pt idx="32">
                  <c:v>19.132532297766108</c:v>
                </c:pt>
                <c:pt idx="33">
                  <c:v>90.015054020507193</c:v>
                </c:pt>
                <c:pt idx="34">
                  <c:v>120.2624243357934</c:v>
                </c:pt>
                <c:pt idx="35">
                  <c:v>111.2672308729552</c:v>
                </c:pt>
                <c:pt idx="36">
                  <c:v>35.758133255455562</c:v>
                </c:pt>
              </c:numCache>
            </c:numRef>
          </c:xVal>
          <c:yVal>
            <c:numRef>
              <c:f>'Bushveld orangeites (hy)'!$BH$4:$BH$41</c:f>
              <c:numCache>
                <c:formatCode>0.00</c:formatCode>
                <c:ptCount val="38"/>
                <c:pt idx="0">
                  <c:v>25.563091594904279</c:v>
                </c:pt>
                <c:pt idx="1">
                  <c:v>43.800370716373465</c:v>
                </c:pt>
                <c:pt idx="2">
                  <c:v>39.564010601653834</c:v>
                </c:pt>
                <c:pt idx="3">
                  <c:v>12.814838172599076</c:v>
                </c:pt>
                <c:pt idx="4">
                  <c:v>12.44142143253748</c:v>
                </c:pt>
                <c:pt idx="5">
                  <c:v>11.501867432792942</c:v>
                </c:pt>
                <c:pt idx="6">
                  <c:v>9.1288950980987664</c:v>
                </c:pt>
                <c:pt idx="7">
                  <c:v>10.124889147120882</c:v>
                </c:pt>
                <c:pt idx="8">
                  <c:v>7.4295791249027356</c:v>
                </c:pt>
                <c:pt idx="9">
                  <c:v>19.662040332147097</c:v>
                </c:pt>
                <c:pt idx="10">
                  <c:v>11.556981840951783</c:v>
                </c:pt>
                <c:pt idx="11">
                  <c:v>14.060644779715007</c:v>
                </c:pt>
                <c:pt idx="12">
                  <c:v>73.819944598337955</c:v>
                </c:pt>
                <c:pt idx="13">
                  <c:v>35.078951207060022</c:v>
                </c:pt>
                <c:pt idx="14">
                  <c:v>19.694521937610958</c:v>
                </c:pt>
                <c:pt idx="15">
                  <c:v>115.36060506499321</c:v>
                </c:pt>
                <c:pt idx="16">
                  <c:v>12.237016936464864</c:v>
                </c:pt>
                <c:pt idx="17">
                  <c:v>18.691074553727688</c:v>
                </c:pt>
                <c:pt idx="18">
                  <c:v>20.637609268890152</c:v>
                </c:pt>
                <c:pt idx="19">
                  <c:v>13.418309322204919</c:v>
                </c:pt>
                <c:pt idx="20">
                  <c:v>27.059301824362606</c:v>
                </c:pt>
                <c:pt idx="21">
                  <c:v>12.25145473871407</c:v>
                </c:pt>
                <c:pt idx="22">
                  <c:v>13.764292970943385</c:v>
                </c:pt>
                <c:pt idx="23">
                  <c:v>20.301529221952855</c:v>
                </c:pt>
                <c:pt idx="24">
                  <c:v>6.1434961396095318</c:v>
                </c:pt>
                <c:pt idx="25">
                  <c:v>12.34102797599866</c:v>
                </c:pt>
                <c:pt idx="26">
                  <c:v>12.699169811320756</c:v>
                </c:pt>
                <c:pt idx="27">
                  <c:v>12.306308516550027</c:v>
                </c:pt>
                <c:pt idx="28">
                  <c:v>13.241310629133794</c:v>
                </c:pt>
                <c:pt idx="29">
                  <c:v>38.256922152405885</c:v>
                </c:pt>
                <c:pt idx="30">
                  <c:v>12.379311352959931</c:v>
                </c:pt>
                <c:pt idx="31">
                  <c:v>11.06382862152093</c:v>
                </c:pt>
                <c:pt idx="32">
                  <c:v>10.113787429730943</c:v>
                </c:pt>
                <c:pt idx="33">
                  <c:v>13.785748473734058</c:v>
                </c:pt>
                <c:pt idx="34">
                  <c:v>10.693373923858392</c:v>
                </c:pt>
                <c:pt idx="35">
                  <c:v>9.906364956036402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B942-476A-8B49-BDC306FC1E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57820784"/>
        <c:axId val="557822752"/>
      </c:scatterChart>
      <c:valAx>
        <c:axId val="55782078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b="1">
                    <a:solidFill>
                      <a:schemeClr val="tx1"/>
                    </a:solidFill>
                  </a:rPr>
                  <a:t>Ba/Nb</a:t>
                </a:r>
              </a:p>
            </c:rich>
          </c:tx>
          <c:layout>
            <c:manualLayout>
              <c:xMode val="edge"/>
              <c:yMode val="edge"/>
              <c:x val="0.38873712317462805"/>
              <c:y val="0.8281054285090777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7822752"/>
        <c:crosses val="autoZero"/>
        <c:crossBetween val="midCat"/>
        <c:majorUnit val="50"/>
      </c:valAx>
      <c:valAx>
        <c:axId val="557822752"/>
        <c:scaling>
          <c:orientation val="minMax"/>
          <c:max val="150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000" b="1" i="0" u="none" strike="noStrike" baseline="0">
                    <a:effectLst/>
                  </a:rPr>
                  <a:t>Ce/Pb</a:t>
                </a:r>
                <a:endParaRPr lang="en-GB" b="1">
                  <a:solidFill>
                    <a:schemeClr val="tx1"/>
                  </a:solidFill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7820784"/>
        <c:crosses val="autoZero"/>
        <c:crossBetween val="midCat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712270341207349"/>
          <c:y val="5.0925925925925923E-2"/>
          <c:w val="0.55050240594925637"/>
          <c:h val="0.74350320793234181"/>
        </c:manualLayout>
      </c:layout>
      <c:scatterChart>
        <c:scatterStyle val="lineMarker"/>
        <c:varyColors val="0"/>
        <c:ser>
          <c:idx val="2"/>
          <c:order val="0"/>
          <c:tx>
            <c:v>Star dykes</c:v>
          </c:tx>
          <c:spPr>
            <a:ln w="25400" cap="rnd">
              <a:noFill/>
              <a:round/>
            </a:ln>
            <a:effectLst/>
          </c:spPr>
          <c:marker>
            <c:symbol val="square"/>
            <c:size val="5"/>
            <c:spPr>
              <a:solidFill>
                <a:schemeClr val="accent3"/>
              </a:solidFill>
              <a:ln w="9525">
                <a:solidFill>
                  <a:srgbClr val="474747"/>
                </a:solidFill>
              </a:ln>
              <a:effectLst/>
            </c:spPr>
          </c:marker>
          <c:xVal>
            <c:numRef>
              <c:f>'Kaapvaal (hy)'!$EF$97:$EF$118</c:f>
              <c:numCache>
                <c:formatCode>General</c:formatCode>
                <c:ptCount val="22"/>
                <c:pt idx="0">
                  <c:v>1.9264705882352942</c:v>
                </c:pt>
                <c:pt idx="1">
                  <c:v>1.7115384615384615</c:v>
                </c:pt>
                <c:pt idx="2">
                  <c:v>1.5079365079365079</c:v>
                </c:pt>
                <c:pt idx="3">
                  <c:v>1.4965034965034965</c:v>
                </c:pt>
                <c:pt idx="4">
                  <c:v>1.7076923076923076</c:v>
                </c:pt>
                <c:pt idx="5">
                  <c:v>1.2393617021276595</c:v>
                </c:pt>
                <c:pt idx="6">
                  <c:v>1.4671052631578947</c:v>
                </c:pt>
                <c:pt idx="7">
                  <c:v>1.3958333333333333</c:v>
                </c:pt>
                <c:pt idx="8">
                  <c:v>1.5793650793650793</c:v>
                </c:pt>
                <c:pt idx="9">
                  <c:v>1.2058823529411764</c:v>
                </c:pt>
                <c:pt idx="10">
                  <c:v>1.3648648648648649</c:v>
                </c:pt>
                <c:pt idx="11">
                  <c:v>1.4893617021276595</c:v>
                </c:pt>
                <c:pt idx="12">
                  <c:v>1.4883720930232558</c:v>
                </c:pt>
                <c:pt idx="13">
                  <c:v>1.6481481481481481</c:v>
                </c:pt>
                <c:pt idx="14">
                  <c:v>1.6871165644171779</c:v>
                </c:pt>
                <c:pt idx="15">
                  <c:v>1.4367088607594938</c:v>
                </c:pt>
                <c:pt idx="16">
                  <c:v>1.5950413223140496</c:v>
                </c:pt>
                <c:pt idx="17">
                  <c:v>1.5612903225806452</c:v>
                </c:pt>
                <c:pt idx="18">
                  <c:v>1.5628192032686414</c:v>
                </c:pt>
                <c:pt idx="19">
                  <c:v>1.4765784114052953</c:v>
                </c:pt>
                <c:pt idx="20">
                  <c:v>1.6153846153846154</c:v>
                </c:pt>
                <c:pt idx="21">
                  <c:v>1.6190476190476191</c:v>
                </c:pt>
              </c:numCache>
            </c:numRef>
          </c:xVal>
          <c:yVal>
            <c:numRef>
              <c:f>'Kaapvaal (hy)'!$EE$97:$EE$118</c:f>
              <c:numCache>
                <c:formatCode>General</c:formatCode>
                <c:ptCount val="22"/>
                <c:pt idx="0">
                  <c:v>33.529411764705884</c:v>
                </c:pt>
                <c:pt idx="1">
                  <c:v>24.442307692307693</c:v>
                </c:pt>
                <c:pt idx="2">
                  <c:v>26.793650793650794</c:v>
                </c:pt>
                <c:pt idx="3">
                  <c:v>7.1958041958041958</c:v>
                </c:pt>
                <c:pt idx="4">
                  <c:v>32.53846153846154</c:v>
                </c:pt>
                <c:pt idx="5">
                  <c:v>17.601063829787233</c:v>
                </c:pt>
                <c:pt idx="6">
                  <c:v>33.289473684210527</c:v>
                </c:pt>
                <c:pt idx="7">
                  <c:v>19.715277777777779</c:v>
                </c:pt>
                <c:pt idx="8">
                  <c:v>34.579365079365083</c:v>
                </c:pt>
                <c:pt idx="9">
                  <c:v>18.022058823529413</c:v>
                </c:pt>
                <c:pt idx="10">
                  <c:v>29.918918918918919</c:v>
                </c:pt>
                <c:pt idx="11">
                  <c:v>29.730496453900709</c:v>
                </c:pt>
                <c:pt idx="12">
                  <c:v>24.86046511627907</c:v>
                </c:pt>
                <c:pt idx="13">
                  <c:v>41.972222222222221</c:v>
                </c:pt>
                <c:pt idx="14">
                  <c:v>28.153374233128833</c:v>
                </c:pt>
                <c:pt idx="15">
                  <c:v>38.316455696202532</c:v>
                </c:pt>
                <c:pt idx="16">
                  <c:v>38.867768595041319</c:v>
                </c:pt>
                <c:pt idx="17">
                  <c:v>38.122580645161293</c:v>
                </c:pt>
                <c:pt idx="18">
                  <c:v>19.611848825331972</c:v>
                </c:pt>
                <c:pt idx="19">
                  <c:v>19.073319755600814</c:v>
                </c:pt>
                <c:pt idx="20">
                  <c:v>19.701923076923077</c:v>
                </c:pt>
                <c:pt idx="21">
                  <c:v>26.326530612244898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B7B-469A-B0FE-4FF63F907A46}"/>
            </c:ext>
          </c:extLst>
        </c:ser>
        <c:ser>
          <c:idx val="1"/>
          <c:order val="1"/>
          <c:tx>
            <c:v>Swartruggens dykes</c:v>
          </c:tx>
          <c:spPr>
            <a:ln w="25400" cap="rnd">
              <a:noFill/>
              <a:round/>
            </a:ln>
            <a:effectLst/>
          </c:spPr>
          <c:marker>
            <c:symbol val="square"/>
            <c:size val="5"/>
            <c:spPr>
              <a:solidFill>
                <a:srgbClr val="FF6565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'Kaapvaal (hy)'!$EF$79:$EF$96</c:f>
              <c:numCache>
                <c:formatCode>General</c:formatCode>
                <c:ptCount val="18"/>
                <c:pt idx="0">
                  <c:v>1.75</c:v>
                </c:pt>
                <c:pt idx="1">
                  <c:v>1.5069444444444444</c:v>
                </c:pt>
                <c:pt idx="2">
                  <c:v>1.4149659863945578</c:v>
                </c:pt>
                <c:pt idx="3">
                  <c:v>1.3214285714285714</c:v>
                </c:pt>
                <c:pt idx="4">
                  <c:v>1.5029239766081872</c:v>
                </c:pt>
                <c:pt idx="5">
                  <c:v>1.838095238095238</c:v>
                </c:pt>
                <c:pt idx="6">
                  <c:v>2.3381294964028774</c:v>
                </c:pt>
                <c:pt idx="7">
                  <c:v>1.6616541353383458</c:v>
                </c:pt>
                <c:pt idx="8">
                  <c:v>1.4375</c:v>
                </c:pt>
                <c:pt idx="9">
                  <c:v>1.6013986013986015</c:v>
                </c:pt>
                <c:pt idx="10">
                  <c:v>1.4335260115606936</c:v>
                </c:pt>
                <c:pt idx="11">
                  <c:v>1.8227215980024971</c:v>
                </c:pt>
                <c:pt idx="12">
                  <c:v>1.3663366336633664</c:v>
                </c:pt>
                <c:pt idx="13">
                  <c:v>1.5587266739846324</c:v>
                </c:pt>
                <c:pt idx="14">
                  <c:v>1.5026178010471205</c:v>
                </c:pt>
                <c:pt idx="15">
                  <c:v>1.6944444444444444</c:v>
                </c:pt>
                <c:pt idx="16">
                  <c:v>0.83475783475783472</c:v>
                </c:pt>
                <c:pt idx="17">
                  <c:v>1.3215859030837005</c:v>
                </c:pt>
              </c:numCache>
            </c:numRef>
          </c:xVal>
          <c:yVal>
            <c:numRef>
              <c:f>'Kaapvaal (hy)'!$EE$79:$EE$96</c:f>
              <c:numCache>
                <c:formatCode>General</c:formatCode>
                <c:ptCount val="18"/>
                <c:pt idx="0">
                  <c:v>14.558333333333334</c:v>
                </c:pt>
                <c:pt idx="1">
                  <c:v>10.375</c:v>
                </c:pt>
                <c:pt idx="2">
                  <c:v>6.4897959183673466</c:v>
                </c:pt>
                <c:pt idx="3">
                  <c:v>29.492857142857144</c:v>
                </c:pt>
                <c:pt idx="4">
                  <c:v>20.187134502923978</c:v>
                </c:pt>
                <c:pt idx="5">
                  <c:v>78.342857142857142</c:v>
                </c:pt>
                <c:pt idx="6">
                  <c:v>63.105515587529972</c:v>
                </c:pt>
                <c:pt idx="7">
                  <c:v>20.293233082706767</c:v>
                </c:pt>
                <c:pt idx="8">
                  <c:v>28.520833333333332</c:v>
                </c:pt>
                <c:pt idx="9">
                  <c:v>20.95104895104895</c:v>
                </c:pt>
                <c:pt idx="10">
                  <c:v>36.994219653179194</c:v>
                </c:pt>
                <c:pt idx="11">
                  <c:v>48.963795255930094</c:v>
                </c:pt>
                <c:pt idx="12">
                  <c:v>31.099009900990097</c:v>
                </c:pt>
                <c:pt idx="13">
                  <c:v>36.542261251372118</c:v>
                </c:pt>
                <c:pt idx="14">
                  <c:v>36.66492146596859</c:v>
                </c:pt>
                <c:pt idx="15">
                  <c:v>48.4375</c:v>
                </c:pt>
                <c:pt idx="16">
                  <c:v>30.33903133903134</c:v>
                </c:pt>
                <c:pt idx="17">
                  <c:v>23.594713656387665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0B7B-469A-B0FE-4FF63F907A46}"/>
            </c:ext>
          </c:extLst>
        </c:ser>
        <c:ser>
          <c:idx val="0"/>
          <c:order val="2"/>
          <c:tx>
            <c:v>Bushveld orangeites</c:v>
          </c:tx>
          <c:spPr>
            <a:ln w="25400" cap="rnd">
              <a:noFill/>
              <a:round/>
            </a:ln>
            <a:effectLst/>
          </c:spPr>
          <c:marker>
            <c:symbol val="diamond"/>
            <c:size val="7"/>
            <c:spPr>
              <a:solidFill>
                <a:srgbClr val="FFFF00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'Bushveld orangeites (hy)'!$BM$4:$BM$41</c:f>
              <c:numCache>
                <c:formatCode>0.00</c:formatCode>
                <c:ptCount val="38"/>
                <c:pt idx="0">
                  <c:v>0.94432035572100714</c:v>
                </c:pt>
                <c:pt idx="1">
                  <c:v>2.3300366622767688</c:v>
                </c:pt>
                <c:pt idx="2">
                  <c:v>6.8923301526860978</c:v>
                </c:pt>
                <c:pt idx="3">
                  <c:v>1.9584537442076666</c:v>
                </c:pt>
                <c:pt idx="4">
                  <c:v>1.2313008073785816</c:v>
                </c:pt>
                <c:pt idx="5">
                  <c:v>1.2354377185105103</c:v>
                </c:pt>
                <c:pt idx="6">
                  <c:v>1.1975461093960262</c:v>
                </c:pt>
                <c:pt idx="7">
                  <c:v>1.3691097598877937</c:v>
                </c:pt>
                <c:pt idx="8">
                  <c:v>3.7588040852485158</c:v>
                </c:pt>
                <c:pt idx="9">
                  <c:v>2.3107861060329067</c:v>
                </c:pt>
                <c:pt idx="10">
                  <c:v>1.3451629911095759</c:v>
                </c:pt>
                <c:pt idx="11">
                  <c:v>4.3280141258966838</c:v>
                </c:pt>
                <c:pt idx="12">
                  <c:v>0.54574089497993483</c:v>
                </c:pt>
                <c:pt idx="13">
                  <c:v>2.5833553307760138</c:v>
                </c:pt>
                <c:pt idx="14">
                  <c:v>1.2264407422628267</c:v>
                </c:pt>
                <c:pt idx="15">
                  <c:v>4.8823114216445438</c:v>
                </c:pt>
                <c:pt idx="16">
                  <c:v>1.3466874969486891</c:v>
                </c:pt>
                <c:pt idx="17">
                  <c:v>1.0324635973402911</c:v>
                </c:pt>
                <c:pt idx="18">
                  <c:v>2.5483477477881378</c:v>
                </c:pt>
                <c:pt idx="19">
                  <c:v>2.9210204778049067</c:v>
                </c:pt>
                <c:pt idx="20">
                  <c:v>3.9148114008957311</c:v>
                </c:pt>
                <c:pt idx="21">
                  <c:v>3.3704120450971851</c:v>
                </c:pt>
                <c:pt idx="22">
                  <c:v>3.3576740863321364</c:v>
                </c:pt>
                <c:pt idx="23">
                  <c:v>3.2247407361563001</c:v>
                </c:pt>
                <c:pt idx="24">
                  <c:v>2.6765926029796536</c:v>
                </c:pt>
                <c:pt idx="25">
                  <c:v>2.9124364454673675</c:v>
                </c:pt>
                <c:pt idx="26">
                  <c:v>1.2139858072146659</c:v>
                </c:pt>
                <c:pt idx="27">
                  <c:v>3.8756822847738341</c:v>
                </c:pt>
                <c:pt idx="28">
                  <c:v>3.5509785444587494</c:v>
                </c:pt>
                <c:pt idx="29">
                  <c:v>5.6261590416210163</c:v>
                </c:pt>
                <c:pt idx="30">
                  <c:v>3.6859212675872217</c:v>
                </c:pt>
                <c:pt idx="31">
                  <c:v>1.4344320332933542</c:v>
                </c:pt>
                <c:pt idx="32">
                  <c:v>1.2034778837485236</c:v>
                </c:pt>
                <c:pt idx="33">
                  <c:v>3.9267625319235391</c:v>
                </c:pt>
                <c:pt idx="34">
                  <c:v>2.5858727340850867</c:v>
                </c:pt>
                <c:pt idx="35">
                  <c:v>4.4259600727835346</c:v>
                </c:pt>
                <c:pt idx="36">
                  <c:v>1.0527557441704636</c:v>
                </c:pt>
                <c:pt idx="37">
                  <c:v>2.2752535682660193</c:v>
                </c:pt>
              </c:numCache>
            </c:numRef>
          </c:xVal>
          <c:yVal>
            <c:numRef>
              <c:f>'Bushveld orangeites (hy)'!$BI$4:$BI$41</c:f>
              <c:numCache>
                <c:formatCode>0.00</c:formatCode>
                <c:ptCount val="38"/>
                <c:pt idx="0">
                  <c:v>19.487425676025026</c:v>
                </c:pt>
                <c:pt idx="1">
                  <c:v>16.246457706103115</c:v>
                </c:pt>
                <c:pt idx="2">
                  <c:v>64.206823849747252</c:v>
                </c:pt>
                <c:pt idx="3">
                  <c:v>61.228421530545326</c:v>
                </c:pt>
                <c:pt idx="4">
                  <c:v>44.620352033680007</c:v>
                </c:pt>
                <c:pt idx="5">
                  <c:v>54.554896815086707</c:v>
                </c:pt>
                <c:pt idx="6">
                  <c:v>42.716678540330882</c:v>
                </c:pt>
                <c:pt idx="7">
                  <c:v>140.56963891523154</c:v>
                </c:pt>
                <c:pt idx="8">
                  <c:v>118.76378647907831</c:v>
                </c:pt>
                <c:pt idx="9">
                  <c:v>49.874869919842496</c:v>
                </c:pt>
                <c:pt idx="10">
                  <c:v>43.591458647710127</c:v>
                </c:pt>
                <c:pt idx="11">
                  <c:v>124.88131178079577</c:v>
                </c:pt>
                <c:pt idx="12">
                  <c:v>12.570349057318088</c:v>
                </c:pt>
                <c:pt idx="13">
                  <c:v>94.090923387119432</c:v>
                </c:pt>
                <c:pt idx="14">
                  <c:v>45.420794739670598</c:v>
                </c:pt>
                <c:pt idx="15">
                  <c:v>101.76170754328201</c:v>
                </c:pt>
                <c:pt idx="16">
                  <c:v>19.986798808768246</c:v>
                </c:pt>
                <c:pt idx="17">
                  <c:v>26.293199225654405</c:v>
                </c:pt>
                <c:pt idx="18">
                  <c:v>55.420544727353203</c:v>
                </c:pt>
                <c:pt idx="19">
                  <c:v>71.765573829290545</c:v>
                </c:pt>
                <c:pt idx="20">
                  <c:v>19.598608455163713</c:v>
                </c:pt>
                <c:pt idx="21">
                  <c:v>44.385970761361662</c:v>
                </c:pt>
                <c:pt idx="22">
                  <c:v>40.324203885841683</c:v>
                </c:pt>
                <c:pt idx="23">
                  <c:v>58.03975328496108</c:v>
                </c:pt>
                <c:pt idx="24">
                  <c:v>100.04301255659226</c:v>
                </c:pt>
                <c:pt idx="25">
                  <c:v>81.481193364420449</c:v>
                </c:pt>
                <c:pt idx="26">
                  <c:v>32.804272619751622</c:v>
                </c:pt>
                <c:pt idx="27">
                  <c:v>102.90556203358064</c:v>
                </c:pt>
                <c:pt idx="28">
                  <c:v>51.869760715937886</c:v>
                </c:pt>
                <c:pt idx="29">
                  <c:v>77.552349523453373</c:v>
                </c:pt>
                <c:pt idx="30">
                  <c:v>101.91985801998409</c:v>
                </c:pt>
                <c:pt idx="31">
                  <c:v>69.576304495469842</c:v>
                </c:pt>
                <c:pt idx="32">
                  <c:v>19.132532297766108</c:v>
                </c:pt>
                <c:pt idx="33">
                  <c:v>90.015054020507193</c:v>
                </c:pt>
                <c:pt idx="34">
                  <c:v>120.2624243357934</c:v>
                </c:pt>
                <c:pt idx="35">
                  <c:v>111.2672308729552</c:v>
                </c:pt>
                <c:pt idx="36">
                  <c:v>35.758133255455562</c:v>
                </c:pt>
                <c:pt idx="37">
                  <c:v>29.504568485840029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0B7B-469A-B0FE-4FF63F907A46}"/>
            </c:ext>
          </c:extLst>
        </c:ser>
        <c:ser>
          <c:idx val="5"/>
          <c:order val="3"/>
          <c:tx>
            <c:v>MARID</c:v>
          </c:tx>
          <c:spPr>
            <a:ln w="25400" cap="rnd">
              <a:noFill/>
              <a:round/>
            </a:ln>
            <a:effectLst/>
          </c:spPr>
          <c:marker>
            <c:symbol val="x"/>
            <c:size val="5"/>
            <c:spPr>
              <a:noFill/>
              <a:ln w="9525">
                <a:solidFill>
                  <a:srgbClr val="83B85F"/>
                </a:solidFill>
              </a:ln>
              <a:effectLst/>
            </c:spPr>
          </c:marker>
          <c:xVal>
            <c:numRef>
              <c:f>MARID!$FC$3:$FC$8</c:f>
              <c:numCache>
                <c:formatCode>General</c:formatCode>
                <c:ptCount val="6"/>
                <c:pt idx="0">
                  <c:v>0.25842696629213485</c:v>
                </c:pt>
                <c:pt idx="1">
                  <c:v>4.1025641025641026E-2</c:v>
                </c:pt>
                <c:pt idx="2">
                  <c:v>6.25E-2</c:v>
                </c:pt>
                <c:pt idx="3">
                  <c:v>0.34782608695652173</c:v>
                </c:pt>
                <c:pt idx="4">
                  <c:v>0.56133506718682269</c:v>
                </c:pt>
                <c:pt idx="5">
                  <c:v>1.9517426273458445</c:v>
                </c:pt>
              </c:numCache>
            </c:numRef>
          </c:xVal>
          <c:yVal>
            <c:numRef>
              <c:f>MARID!$FB$3:$FB$8</c:f>
              <c:numCache>
                <c:formatCode>General</c:formatCode>
                <c:ptCount val="6"/>
                <c:pt idx="0">
                  <c:v>37.393258426966291</c:v>
                </c:pt>
                <c:pt idx="1">
                  <c:v>3.141025641025641</c:v>
                </c:pt>
                <c:pt idx="2">
                  <c:v>4.45</c:v>
                </c:pt>
                <c:pt idx="3">
                  <c:v>16.434782608695652</c:v>
                </c:pt>
                <c:pt idx="4">
                  <c:v>84.424509979707196</c:v>
                </c:pt>
                <c:pt idx="5">
                  <c:v>508.52034634760054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0B7B-469A-B0FE-4FF63F907A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57820784"/>
        <c:axId val="557822752"/>
      </c:scatterChart>
      <c:valAx>
        <c:axId val="557820784"/>
        <c:scaling>
          <c:orientation val="minMax"/>
          <c:max val="8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b="1" baseline="0">
                    <a:solidFill>
                      <a:schemeClr val="tx1"/>
                    </a:solidFill>
                  </a:rPr>
                  <a:t>La/Nb</a:t>
                </a:r>
                <a:endParaRPr lang="en-GB" b="1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0.45181299141432696"/>
              <c:y val="0.8280998157623495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7822752"/>
        <c:crosses val="autoZero"/>
        <c:crossBetween val="midCat"/>
      </c:valAx>
      <c:valAx>
        <c:axId val="557822752"/>
        <c:scaling>
          <c:logBase val="10"/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b="1" baseline="0">
                    <a:solidFill>
                      <a:schemeClr val="tx1"/>
                    </a:solidFill>
                  </a:rPr>
                  <a:t>Ba/Nb</a:t>
                </a:r>
                <a:endParaRPr lang="en-GB" b="1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6.0408568006088181E-2"/>
              <c:y val="0.3626720454529732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7820784"/>
        <c:crosses val="autoZero"/>
        <c:crossBetween val="midCat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712270341207349"/>
          <c:y val="5.0925925925925923E-2"/>
          <c:w val="0.55050240594925637"/>
          <c:h val="0.74350320793234181"/>
        </c:manualLayout>
      </c:layout>
      <c:scatterChart>
        <c:scatterStyle val="lineMarker"/>
        <c:varyColors val="0"/>
        <c:ser>
          <c:idx val="2"/>
          <c:order val="0"/>
          <c:tx>
            <c:v>Star dykes</c:v>
          </c:tx>
          <c:spPr>
            <a:ln w="25400" cap="rnd">
              <a:noFill/>
              <a:round/>
            </a:ln>
            <a:effectLst/>
          </c:spPr>
          <c:marker>
            <c:symbol val="square"/>
            <c:size val="5"/>
            <c:spPr>
              <a:solidFill>
                <a:schemeClr val="accent3"/>
              </a:solidFill>
              <a:ln w="9525">
                <a:solidFill>
                  <a:srgbClr val="474747"/>
                </a:solidFill>
              </a:ln>
              <a:effectLst/>
            </c:spPr>
          </c:marker>
          <c:xVal>
            <c:numRef>
              <c:f>'Kaapvaal (hy)'!$K$97:$K$118</c:f>
              <c:numCache>
                <c:formatCode>0.00</c:formatCode>
                <c:ptCount val="22"/>
                <c:pt idx="0">
                  <c:v>33.200000000000003</c:v>
                </c:pt>
                <c:pt idx="1">
                  <c:v>28.8</c:v>
                </c:pt>
                <c:pt idx="2">
                  <c:v>9.1999999999999993</c:v>
                </c:pt>
                <c:pt idx="3">
                  <c:v>5.5</c:v>
                </c:pt>
                <c:pt idx="4">
                  <c:v>15.5</c:v>
                </c:pt>
                <c:pt idx="5">
                  <c:v>15.3</c:v>
                </c:pt>
                <c:pt idx="6">
                  <c:v>21.2</c:v>
                </c:pt>
                <c:pt idx="7">
                  <c:v>27.5</c:v>
                </c:pt>
                <c:pt idx="8">
                  <c:v>25</c:v>
                </c:pt>
                <c:pt idx="9">
                  <c:v>33</c:v>
                </c:pt>
                <c:pt idx="10">
                  <c:v>23.9</c:v>
                </c:pt>
                <c:pt idx="11">
                  <c:v>17.899999999999999</c:v>
                </c:pt>
                <c:pt idx="12">
                  <c:v>26</c:v>
                </c:pt>
                <c:pt idx="13">
                  <c:v>26.9</c:v>
                </c:pt>
                <c:pt idx="14">
                  <c:v>16.600000000000001</c:v>
                </c:pt>
                <c:pt idx="15">
                  <c:v>18.399999999999999</c:v>
                </c:pt>
                <c:pt idx="16">
                  <c:v>19.7</c:v>
                </c:pt>
                <c:pt idx="17">
                  <c:v>16.2</c:v>
                </c:pt>
                <c:pt idx="18">
                  <c:v>23.4</c:v>
                </c:pt>
                <c:pt idx="19">
                  <c:v>23.2</c:v>
                </c:pt>
                <c:pt idx="20">
                  <c:v>23.7</c:v>
                </c:pt>
                <c:pt idx="21">
                  <c:v>36.700000000000003</c:v>
                </c:pt>
              </c:numCache>
            </c:numRef>
          </c:xVal>
          <c:yVal>
            <c:numRef>
              <c:f>'Kaapvaal (hy)'!$N$97:$N$118</c:f>
              <c:numCache>
                <c:formatCode>0.00</c:formatCode>
                <c:ptCount val="22"/>
                <c:pt idx="0">
                  <c:v>2.0699999999999998</c:v>
                </c:pt>
                <c:pt idx="1">
                  <c:v>3.13</c:v>
                </c:pt>
                <c:pt idx="2">
                  <c:v>2.34</c:v>
                </c:pt>
                <c:pt idx="3">
                  <c:v>0.64</c:v>
                </c:pt>
                <c:pt idx="4">
                  <c:v>3.23</c:v>
                </c:pt>
                <c:pt idx="5">
                  <c:v>2.66</c:v>
                </c:pt>
                <c:pt idx="6">
                  <c:v>3.23</c:v>
                </c:pt>
                <c:pt idx="7">
                  <c:v>3.16</c:v>
                </c:pt>
                <c:pt idx="8">
                  <c:v>3.41</c:v>
                </c:pt>
                <c:pt idx="9">
                  <c:v>2.5499999999999998</c:v>
                </c:pt>
                <c:pt idx="10">
                  <c:v>3.22</c:v>
                </c:pt>
                <c:pt idx="11">
                  <c:v>3.83</c:v>
                </c:pt>
                <c:pt idx="12">
                  <c:v>3.35</c:v>
                </c:pt>
                <c:pt idx="13">
                  <c:v>2.73</c:v>
                </c:pt>
                <c:pt idx="14">
                  <c:v>4.12</c:v>
                </c:pt>
                <c:pt idx="15">
                  <c:v>4.22</c:v>
                </c:pt>
                <c:pt idx="16">
                  <c:v>2.87</c:v>
                </c:pt>
                <c:pt idx="17">
                  <c:v>3.33</c:v>
                </c:pt>
                <c:pt idx="18">
                  <c:v>3</c:v>
                </c:pt>
                <c:pt idx="19">
                  <c:v>2.96</c:v>
                </c:pt>
                <c:pt idx="20">
                  <c:v>3.08</c:v>
                </c:pt>
                <c:pt idx="21">
                  <c:v>1.81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4A9A-4E6F-92B8-82E18FD7A288}"/>
            </c:ext>
          </c:extLst>
        </c:ser>
        <c:ser>
          <c:idx val="1"/>
          <c:order val="1"/>
          <c:tx>
            <c:v>Swartruggens dykes</c:v>
          </c:tx>
          <c:spPr>
            <a:ln w="25400" cap="rnd">
              <a:noFill/>
              <a:round/>
            </a:ln>
            <a:effectLst/>
          </c:spPr>
          <c:marker>
            <c:symbol val="square"/>
            <c:size val="5"/>
            <c:spPr>
              <a:solidFill>
                <a:srgbClr val="FF6565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'Kaapvaal (hy)'!$K$79:$K$96</c:f>
              <c:numCache>
                <c:formatCode>0.00</c:formatCode>
                <c:ptCount val="18"/>
                <c:pt idx="0">
                  <c:v>12.3</c:v>
                </c:pt>
                <c:pt idx="1">
                  <c:v>12.5</c:v>
                </c:pt>
                <c:pt idx="2">
                  <c:v>12</c:v>
                </c:pt>
                <c:pt idx="3">
                  <c:v>21.3</c:v>
                </c:pt>
                <c:pt idx="4">
                  <c:v>20.6</c:v>
                </c:pt>
                <c:pt idx="5">
                  <c:v>21.6</c:v>
                </c:pt>
                <c:pt idx="6">
                  <c:v>22</c:v>
                </c:pt>
                <c:pt idx="7">
                  <c:v>22.1</c:v>
                </c:pt>
                <c:pt idx="8">
                  <c:v>22.4</c:v>
                </c:pt>
                <c:pt idx="9">
                  <c:v>20.3</c:v>
                </c:pt>
                <c:pt idx="10">
                  <c:v>24.7</c:v>
                </c:pt>
                <c:pt idx="11">
                  <c:v>19.3</c:v>
                </c:pt>
                <c:pt idx="12">
                  <c:v>20.399999999999999</c:v>
                </c:pt>
                <c:pt idx="13">
                  <c:v>20.100000000000001</c:v>
                </c:pt>
                <c:pt idx="14">
                  <c:v>19.600000000000001</c:v>
                </c:pt>
                <c:pt idx="15">
                  <c:v>15.5</c:v>
                </c:pt>
                <c:pt idx="16">
                  <c:v>17.2</c:v>
                </c:pt>
                <c:pt idx="17">
                  <c:v>17.7</c:v>
                </c:pt>
              </c:numCache>
            </c:numRef>
          </c:xVal>
          <c:yVal>
            <c:numRef>
              <c:f>'Kaapvaal (hy)'!$N$79:$N$96</c:f>
              <c:numCache>
                <c:formatCode>0.00</c:formatCode>
                <c:ptCount val="18"/>
                <c:pt idx="0">
                  <c:v>2.78</c:v>
                </c:pt>
                <c:pt idx="1">
                  <c:v>3.07</c:v>
                </c:pt>
                <c:pt idx="2">
                  <c:v>2.44</c:v>
                </c:pt>
                <c:pt idx="3">
                  <c:v>4.79</c:v>
                </c:pt>
                <c:pt idx="4">
                  <c:v>6.49</c:v>
                </c:pt>
                <c:pt idx="5">
                  <c:v>5.77</c:v>
                </c:pt>
                <c:pt idx="6">
                  <c:v>4.6500000000000004</c:v>
                </c:pt>
                <c:pt idx="7">
                  <c:v>5.55</c:v>
                </c:pt>
                <c:pt idx="8">
                  <c:v>4.3499999999999996</c:v>
                </c:pt>
                <c:pt idx="9">
                  <c:v>4.93</c:v>
                </c:pt>
                <c:pt idx="10">
                  <c:v>4.87</c:v>
                </c:pt>
                <c:pt idx="11">
                  <c:v>4.5199999999999996</c:v>
                </c:pt>
                <c:pt idx="12">
                  <c:v>3.35</c:v>
                </c:pt>
                <c:pt idx="13">
                  <c:v>3.46</c:v>
                </c:pt>
                <c:pt idx="14">
                  <c:v>5.45</c:v>
                </c:pt>
                <c:pt idx="15">
                  <c:v>5.24</c:v>
                </c:pt>
                <c:pt idx="16">
                  <c:v>4.5199999999999996</c:v>
                </c:pt>
                <c:pt idx="17">
                  <c:v>5.63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4A9A-4E6F-92B8-82E18FD7A288}"/>
            </c:ext>
          </c:extLst>
        </c:ser>
        <c:ser>
          <c:idx val="0"/>
          <c:order val="2"/>
          <c:tx>
            <c:v>Bushveld orangeites</c:v>
          </c:tx>
          <c:spPr>
            <a:ln w="25400" cap="rnd">
              <a:noFill/>
              <a:round/>
            </a:ln>
            <a:effectLst/>
          </c:spPr>
          <c:marker>
            <c:symbol val="diamond"/>
            <c:size val="7"/>
            <c:spPr>
              <a:solidFill>
                <a:srgbClr val="FFFF00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'Bushveld orangeites (hy)'!$G$3:$G$41</c:f>
              <c:numCache>
                <c:formatCode>0.00</c:formatCode>
                <c:ptCount val="39"/>
                <c:pt idx="0">
                  <c:v>14.81</c:v>
                </c:pt>
                <c:pt idx="1">
                  <c:v>18.02</c:v>
                </c:pt>
                <c:pt idx="2">
                  <c:v>15.928411654899168</c:v>
                </c:pt>
                <c:pt idx="3">
                  <c:v>18.62554765032537</c:v>
                </c:pt>
                <c:pt idx="4">
                  <c:v>16.62</c:v>
                </c:pt>
                <c:pt idx="5">
                  <c:v>24.65</c:v>
                </c:pt>
                <c:pt idx="6">
                  <c:v>11.05</c:v>
                </c:pt>
                <c:pt idx="7">
                  <c:v>19.25</c:v>
                </c:pt>
                <c:pt idx="8">
                  <c:v>9.5299999999999994</c:v>
                </c:pt>
                <c:pt idx="9">
                  <c:v>21.781165667873903</c:v>
                </c:pt>
                <c:pt idx="10">
                  <c:v>28.25</c:v>
                </c:pt>
                <c:pt idx="11">
                  <c:v>25.11</c:v>
                </c:pt>
                <c:pt idx="12">
                  <c:v>25.934870828450599</c:v>
                </c:pt>
                <c:pt idx="13">
                  <c:v>11.08</c:v>
                </c:pt>
                <c:pt idx="14">
                  <c:v>15.84</c:v>
                </c:pt>
                <c:pt idx="15">
                  <c:v>19.11</c:v>
                </c:pt>
                <c:pt idx="16">
                  <c:v>14.559942593849398</c:v>
                </c:pt>
                <c:pt idx="17">
                  <c:v>19.53</c:v>
                </c:pt>
                <c:pt idx="18">
                  <c:v>18.07</c:v>
                </c:pt>
                <c:pt idx="19">
                  <c:v>14.76451278206274</c:v>
                </c:pt>
                <c:pt idx="20">
                  <c:v>19.090187108306548</c:v>
                </c:pt>
                <c:pt idx="21">
                  <c:v>17.299650684780808</c:v>
                </c:pt>
                <c:pt idx="22">
                  <c:v>16.043520448796571</c:v>
                </c:pt>
                <c:pt idx="23">
                  <c:v>17.496778139677332</c:v>
                </c:pt>
                <c:pt idx="24">
                  <c:v>17.551363377088936</c:v>
                </c:pt>
                <c:pt idx="25">
                  <c:v>22.763895316286479</c:v>
                </c:pt>
                <c:pt idx="26">
                  <c:v>17.937119187865804</c:v>
                </c:pt>
                <c:pt idx="27">
                  <c:v>23.78</c:v>
                </c:pt>
                <c:pt idx="28">
                  <c:v>21.925815128407496</c:v>
                </c:pt>
                <c:pt idx="29">
                  <c:v>20.778459097535723</c:v>
                </c:pt>
                <c:pt idx="30">
                  <c:v>21.97443225269458</c:v>
                </c:pt>
                <c:pt idx="31">
                  <c:v>23.211483349726397</c:v>
                </c:pt>
                <c:pt idx="32">
                  <c:v>22.15</c:v>
                </c:pt>
                <c:pt idx="33">
                  <c:v>17.407409336626163</c:v>
                </c:pt>
                <c:pt idx="34">
                  <c:v>26.024886835981874</c:v>
                </c:pt>
                <c:pt idx="35">
                  <c:v>16.161508275334956</c:v>
                </c:pt>
                <c:pt idx="36">
                  <c:v>21.905348161006561</c:v>
                </c:pt>
                <c:pt idx="37">
                  <c:v>15.5243735078</c:v>
                </c:pt>
                <c:pt idx="38">
                  <c:v>14.342420581977001</c:v>
                </c:pt>
              </c:numCache>
            </c:numRef>
          </c:xVal>
          <c:yVal>
            <c:numRef>
              <c:f>'Bushveld orangeites (hy)'!$J$3:$J$41</c:f>
              <c:numCache>
                <c:formatCode>0.00</c:formatCode>
                <c:ptCount val="39"/>
                <c:pt idx="0">
                  <c:v>4.21</c:v>
                </c:pt>
                <c:pt idx="1">
                  <c:v>5.56</c:v>
                </c:pt>
                <c:pt idx="2">
                  <c:v>5.3277903888515556</c:v>
                </c:pt>
                <c:pt idx="3">
                  <c:v>6.9780753781142124</c:v>
                </c:pt>
                <c:pt idx="4">
                  <c:v>6.13</c:v>
                </c:pt>
                <c:pt idx="5">
                  <c:v>2.98</c:v>
                </c:pt>
                <c:pt idx="6">
                  <c:v>4.74</c:v>
                </c:pt>
                <c:pt idx="7">
                  <c:v>4.4400000000000004</c:v>
                </c:pt>
                <c:pt idx="8">
                  <c:v>4.47</c:v>
                </c:pt>
                <c:pt idx="9">
                  <c:v>5.6061069398612622</c:v>
                </c:pt>
                <c:pt idx="10">
                  <c:v>3.71</c:v>
                </c:pt>
                <c:pt idx="11">
                  <c:v>5.09</c:v>
                </c:pt>
                <c:pt idx="12">
                  <c:v>3.2912079072324278</c:v>
                </c:pt>
                <c:pt idx="13">
                  <c:v>3.04</c:v>
                </c:pt>
                <c:pt idx="14">
                  <c:v>4.29</c:v>
                </c:pt>
                <c:pt idx="15">
                  <c:v>5.93</c:v>
                </c:pt>
                <c:pt idx="16">
                  <c:v>4.0739037744677802</c:v>
                </c:pt>
                <c:pt idx="17">
                  <c:v>2.5299999999999998</c:v>
                </c:pt>
                <c:pt idx="18">
                  <c:v>3.09</c:v>
                </c:pt>
                <c:pt idx="19">
                  <c:v>3.6400286208348613</c:v>
                </c:pt>
                <c:pt idx="20">
                  <c:v>5.605808186266902</c:v>
                </c:pt>
                <c:pt idx="21">
                  <c:v>6.1205650633836752</c:v>
                </c:pt>
                <c:pt idx="22">
                  <c:v>2.9011740726571693</c:v>
                </c:pt>
                <c:pt idx="23">
                  <c:v>3.9579222799931437</c:v>
                </c:pt>
                <c:pt idx="24">
                  <c:v>6.1791257353515396</c:v>
                </c:pt>
                <c:pt idx="25">
                  <c:v>5.1632394269423063</c:v>
                </c:pt>
                <c:pt idx="26">
                  <c:v>3.1419144346248808</c:v>
                </c:pt>
                <c:pt idx="27">
                  <c:v>3.72</c:v>
                </c:pt>
                <c:pt idx="28">
                  <c:v>4.5185040655445121</c:v>
                </c:pt>
                <c:pt idx="29">
                  <c:v>1.8368608383082563</c:v>
                </c:pt>
                <c:pt idx="30">
                  <c:v>1.4069580975482663</c:v>
                </c:pt>
                <c:pt idx="31">
                  <c:v>3.4323880129068711</c:v>
                </c:pt>
                <c:pt idx="32">
                  <c:v>2.1</c:v>
                </c:pt>
                <c:pt idx="33">
                  <c:v>2.6840654071718437</c:v>
                </c:pt>
                <c:pt idx="34">
                  <c:v>3.1782454354846146</c:v>
                </c:pt>
                <c:pt idx="35">
                  <c:v>2.8623083640436326</c:v>
                </c:pt>
                <c:pt idx="36">
                  <c:v>3.8622588445191322</c:v>
                </c:pt>
                <c:pt idx="37">
                  <c:v>4.5488590204797861</c:v>
                </c:pt>
                <c:pt idx="38">
                  <c:v>4.5985123388916778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4A9A-4E6F-92B8-82E18FD7A288}"/>
            </c:ext>
          </c:extLst>
        </c:ser>
        <c:ser>
          <c:idx val="5"/>
          <c:order val="3"/>
          <c:tx>
            <c:v>MARID</c:v>
          </c:tx>
          <c:spPr>
            <a:ln w="25400" cap="rnd">
              <a:noFill/>
              <a:round/>
            </a:ln>
            <a:effectLst/>
          </c:spPr>
          <c:marker>
            <c:symbol val="x"/>
            <c:size val="5"/>
            <c:spPr>
              <a:noFill/>
              <a:ln w="9525">
                <a:solidFill>
                  <a:schemeClr val="accent6"/>
                </a:solidFill>
              </a:ln>
              <a:effectLst/>
            </c:spPr>
          </c:marker>
          <c:xVal>
            <c:numRef>
              <c:f>MARID!$M$3:$M$8</c:f>
              <c:numCache>
                <c:formatCode>0.00</c:formatCode>
                <c:ptCount val="6"/>
                <c:pt idx="0">
                  <c:v>25.765064675570514</c:v>
                </c:pt>
                <c:pt idx="1">
                  <c:v>22.823724252147812</c:v>
                </c:pt>
                <c:pt idx="2">
                  <c:v>26.234279180958321</c:v>
                </c:pt>
                <c:pt idx="3">
                  <c:v>24.161982094524259</c:v>
                </c:pt>
                <c:pt idx="4">
                  <c:v>27.685939705200386</c:v>
                </c:pt>
                <c:pt idx="5">
                  <c:v>24.405880519265406</c:v>
                </c:pt>
              </c:numCache>
            </c:numRef>
          </c:xVal>
          <c:yVal>
            <c:numRef>
              <c:f>MARID!$P$3:$P$8</c:f>
              <c:numCache>
                <c:formatCode>0.00</c:formatCode>
                <c:ptCount val="6"/>
                <c:pt idx="0">
                  <c:v>9.9589862235776643</c:v>
                </c:pt>
                <c:pt idx="1">
                  <c:v>6.1794845254114472</c:v>
                </c:pt>
                <c:pt idx="2">
                  <c:v>10.321172435297788</c:v>
                </c:pt>
                <c:pt idx="3">
                  <c:v>9.0984801165937963</c:v>
                </c:pt>
                <c:pt idx="4">
                  <c:v>7.0776086464422034</c:v>
                </c:pt>
                <c:pt idx="5">
                  <c:v>3.8102007561722364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4A9A-4E6F-92B8-82E18FD7A2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57820784"/>
        <c:axId val="557822752"/>
      </c:scatterChart>
      <c:valAx>
        <c:axId val="55782078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b="1">
                    <a:solidFill>
                      <a:schemeClr val="tx1"/>
                    </a:solidFill>
                  </a:rPr>
                  <a:t>MgO</a:t>
                </a:r>
                <a:r>
                  <a:rPr lang="en-GB" b="1" baseline="0">
                    <a:solidFill>
                      <a:schemeClr val="tx1"/>
                    </a:solidFill>
                  </a:rPr>
                  <a:t> (wt.%)</a:t>
                </a:r>
                <a:endParaRPr lang="en-GB" b="1">
                  <a:solidFill>
                    <a:schemeClr val="tx1"/>
                  </a:solidFill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7822752"/>
        <c:crosses val="autoZero"/>
        <c:crossBetween val="midCat"/>
      </c:valAx>
      <c:valAx>
        <c:axId val="55782275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b="1" dirty="0">
                    <a:solidFill>
                      <a:schemeClr val="tx1"/>
                    </a:solidFill>
                  </a:rPr>
                  <a:t>K</a:t>
                </a:r>
                <a:r>
                  <a:rPr lang="en-GB" b="1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GB" b="1" dirty="0">
                    <a:solidFill>
                      <a:schemeClr val="tx1"/>
                    </a:solidFill>
                  </a:rPr>
                  <a:t>O</a:t>
                </a:r>
                <a:r>
                  <a:rPr lang="en-GB" b="1" baseline="0" dirty="0">
                    <a:solidFill>
                      <a:schemeClr val="tx1"/>
                    </a:solidFill>
                  </a:rPr>
                  <a:t> (wt.%)</a:t>
                </a:r>
                <a:endParaRPr lang="en-GB" b="1" dirty="0">
                  <a:solidFill>
                    <a:schemeClr val="tx1"/>
                  </a:solidFill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7820784"/>
        <c:crosses val="autoZero"/>
        <c:crossBetween val="midCat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712270341207349"/>
          <c:y val="5.0925925925925923E-2"/>
          <c:w val="0.55050240594925637"/>
          <c:h val="0.74350320793234181"/>
        </c:manualLayout>
      </c:layout>
      <c:scatterChart>
        <c:scatterStyle val="lineMarker"/>
        <c:varyColors val="0"/>
        <c:ser>
          <c:idx val="2"/>
          <c:order val="0"/>
          <c:tx>
            <c:v>Star dykes</c:v>
          </c:tx>
          <c:spPr>
            <a:ln w="25400" cap="rnd">
              <a:noFill/>
              <a:round/>
            </a:ln>
            <a:effectLst/>
          </c:spPr>
          <c:marker>
            <c:symbol val="square"/>
            <c:size val="5"/>
            <c:spPr>
              <a:solidFill>
                <a:schemeClr val="accent3"/>
              </a:solidFill>
              <a:ln w="9525">
                <a:solidFill>
                  <a:srgbClr val="474747"/>
                </a:solidFill>
              </a:ln>
              <a:effectLst/>
            </c:spPr>
          </c:marker>
          <c:xVal>
            <c:numRef>
              <c:f>'Kaapvaal (hy)'!$K$97:$K$118</c:f>
              <c:numCache>
                <c:formatCode>0.00</c:formatCode>
                <c:ptCount val="22"/>
                <c:pt idx="0">
                  <c:v>33.200000000000003</c:v>
                </c:pt>
                <c:pt idx="1">
                  <c:v>28.8</c:v>
                </c:pt>
                <c:pt idx="2">
                  <c:v>9.1999999999999993</c:v>
                </c:pt>
                <c:pt idx="3">
                  <c:v>5.5</c:v>
                </c:pt>
                <c:pt idx="4">
                  <c:v>15.5</c:v>
                </c:pt>
                <c:pt idx="5">
                  <c:v>15.3</c:v>
                </c:pt>
                <c:pt idx="6">
                  <c:v>21.2</c:v>
                </c:pt>
                <c:pt idx="7">
                  <c:v>27.5</c:v>
                </c:pt>
                <c:pt idx="8">
                  <c:v>25</c:v>
                </c:pt>
                <c:pt idx="9">
                  <c:v>33</c:v>
                </c:pt>
                <c:pt idx="10">
                  <c:v>23.9</c:v>
                </c:pt>
                <c:pt idx="11">
                  <c:v>17.899999999999999</c:v>
                </c:pt>
                <c:pt idx="12">
                  <c:v>26</c:v>
                </c:pt>
                <c:pt idx="13">
                  <c:v>26.9</c:v>
                </c:pt>
                <c:pt idx="14">
                  <c:v>16.600000000000001</c:v>
                </c:pt>
                <c:pt idx="15">
                  <c:v>18.399999999999999</c:v>
                </c:pt>
                <c:pt idx="16">
                  <c:v>19.7</c:v>
                </c:pt>
                <c:pt idx="17">
                  <c:v>16.2</c:v>
                </c:pt>
                <c:pt idx="18">
                  <c:v>23.4</c:v>
                </c:pt>
                <c:pt idx="19">
                  <c:v>23.2</c:v>
                </c:pt>
                <c:pt idx="20">
                  <c:v>23.7</c:v>
                </c:pt>
                <c:pt idx="21">
                  <c:v>36.700000000000003</c:v>
                </c:pt>
              </c:numCache>
            </c:numRef>
          </c:xVal>
          <c:yVal>
            <c:numRef>
              <c:f>'Kaapvaal (hy)'!$F$97:$F$118</c:f>
              <c:numCache>
                <c:formatCode>0.00</c:formatCode>
                <c:ptCount val="22"/>
                <c:pt idx="0">
                  <c:v>33.9</c:v>
                </c:pt>
                <c:pt idx="1">
                  <c:v>34.1</c:v>
                </c:pt>
                <c:pt idx="2">
                  <c:v>22.7</c:v>
                </c:pt>
                <c:pt idx="3">
                  <c:v>26.1</c:v>
                </c:pt>
                <c:pt idx="4">
                  <c:v>31</c:v>
                </c:pt>
                <c:pt idx="5">
                  <c:v>28.4</c:v>
                </c:pt>
                <c:pt idx="6">
                  <c:v>35.200000000000003</c:v>
                </c:pt>
                <c:pt idx="7">
                  <c:v>32.9</c:v>
                </c:pt>
                <c:pt idx="8">
                  <c:v>31.2</c:v>
                </c:pt>
                <c:pt idx="9">
                  <c:v>33.9</c:v>
                </c:pt>
                <c:pt idx="10">
                  <c:v>34.6</c:v>
                </c:pt>
                <c:pt idx="11">
                  <c:v>32.5</c:v>
                </c:pt>
                <c:pt idx="12">
                  <c:v>30.9</c:v>
                </c:pt>
                <c:pt idx="13">
                  <c:v>35.299999999999997</c:v>
                </c:pt>
                <c:pt idx="14">
                  <c:v>26.8</c:v>
                </c:pt>
                <c:pt idx="15">
                  <c:v>29.8</c:v>
                </c:pt>
                <c:pt idx="16">
                  <c:v>33.799999999999997</c:v>
                </c:pt>
                <c:pt idx="17">
                  <c:v>27.1</c:v>
                </c:pt>
                <c:pt idx="18">
                  <c:v>43.6</c:v>
                </c:pt>
                <c:pt idx="19">
                  <c:v>43.1</c:v>
                </c:pt>
                <c:pt idx="20">
                  <c:v>43.7</c:v>
                </c:pt>
                <c:pt idx="21">
                  <c:v>38.700000000000003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A5A3-45FE-BCBB-7CBA04AEE115}"/>
            </c:ext>
          </c:extLst>
        </c:ser>
        <c:ser>
          <c:idx val="1"/>
          <c:order val="1"/>
          <c:tx>
            <c:v>Swartruggens dykes</c:v>
          </c:tx>
          <c:spPr>
            <a:ln w="25400" cap="rnd">
              <a:noFill/>
              <a:round/>
            </a:ln>
            <a:effectLst/>
          </c:spPr>
          <c:marker>
            <c:symbol val="square"/>
            <c:size val="5"/>
            <c:spPr>
              <a:solidFill>
                <a:srgbClr val="FF6565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'Kaapvaal (hy)'!$K$79:$K$96</c:f>
              <c:numCache>
                <c:formatCode>0.00</c:formatCode>
                <c:ptCount val="18"/>
                <c:pt idx="0">
                  <c:v>12.3</c:v>
                </c:pt>
                <c:pt idx="1">
                  <c:v>12.5</c:v>
                </c:pt>
                <c:pt idx="2">
                  <c:v>12</c:v>
                </c:pt>
                <c:pt idx="3">
                  <c:v>21.3</c:v>
                </c:pt>
                <c:pt idx="4">
                  <c:v>20.6</c:v>
                </c:pt>
                <c:pt idx="5">
                  <c:v>21.6</c:v>
                </c:pt>
                <c:pt idx="6">
                  <c:v>22</c:v>
                </c:pt>
                <c:pt idx="7">
                  <c:v>22.1</c:v>
                </c:pt>
                <c:pt idx="8">
                  <c:v>22.4</c:v>
                </c:pt>
                <c:pt idx="9">
                  <c:v>20.3</c:v>
                </c:pt>
                <c:pt idx="10">
                  <c:v>24.7</c:v>
                </c:pt>
                <c:pt idx="11">
                  <c:v>19.3</c:v>
                </c:pt>
                <c:pt idx="12">
                  <c:v>20.399999999999999</c:v>
                </c:pt>
                <c:pt idx="13">
                  <c:v>20.100000000000001</c:v>
                </c:pt>
                <c:pt idx="14">
                  <c:v>19.600000000000001</c:v>
                </c:pt>
                <c:pt idx="15">
                  <c:v>15.5</c:v>
                </c:pt>
                <c:pt idx="16">
                  <c:v>17.2</c:v>
                </c:pt>
                <c:pt idx="17">
                  <c:v>17.7</c:v>
                </c:pt>
              </c:numCache>
            </c:numRef>
          </c:xVal>
          <c:yVal>
            <c:numRef>
              <c:f>'Kaapvaal (hy)'!$F$79:$F$96</c:f>
              <c:numCache>
                <c:formatCode>0.00</c:formatCode>
                <c:ptCount val="18"/>
                <c:pt idx="0">
                  <c:v>33.4</c:v>
                </c:pt>
                <c:pt idx="1">
                  <c:v>25.1</c:v>
                </c:pt>
                <c:pt idx="2">
                  <c:v>38.6</c:v>
                </c:pt>
                <c:pt idx="3">
                  <c:v>37.5</c:v>
                </c:pt>
                <c:pt idx="4">
                  <c:v>37.299999999999997</c:v>
                </c:pt>
                <c:pt idx="5">
                  <c:v>37.1</c:v>
                </c:pt>
                <c:pt idx="6">
                  <c:v>36.700000000000003</c:v>
                </c:pt>
                <c:pt idx="7">
                  <c:v>35.9</c:v>
                </c:pt>
                <c:pt idx="8">
                  <c:v>33.9</c:v>
                </c:pt>
                <c:pt idx="9">
                  <c:v>36.4</c:v>
                </c:pt>
                <c:pt idx="10">
                  <c:v>38.299999999999997</c:v>
                </c:pt>
                <c:pt idx="11">
                  <c:v>37.299999999999997</c:v>
                </c:pt>
                <c:pt idx="12">
                  <c:v>41.6</c:v>
                </c:pt>
                <c:pt idx="13">
                  <c:v>40.200000000000003</c:v>
                </c:pt>
                <c:pt idx="14">
                  <c:v>34.6</c:v>
                </c:pt>
                <c:pt idx="15">
                  <c:v>36.1</c:v>
                </c:pt>
                <c:pt idx="16">
                  <c:v>37.6</c:v>
                </c:pt>
                <c:pt idx="17">
                  <c:v>32.5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A5A3-45FE-BCBB-7CBA04AEE115}"/>
            </c:ext>
          </c:extLst>
        </c:ser>
        <c:ser>
          <c:idx val="0"/>
          <c:order val="2"/>
          <c:tx>
            <c:v>Bushveld orangeites</c:v>
          </c:tx>
          <c:spPr>
            <a:ln w="25400" cap="rnd">
              <a:noFill/>
              <a:round/>
            </a:ln>
            <a:effectLst/>
          </c:spPr>
          <c:marker>
            <c:symbol val="diamond"/>
            <c:size val="7"/>
            <c:spPr>
              <a:solidFill>
                <a:srgbClr val="FFFF00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'Bushveld orangeites (hy)'!$G$3:$G$41</c:f>
              <c:numCache>
                <c:formatCode>0.00</c:formatCode>
                <c:ptCount val="39"/>
                <c:pt idx="0">
                  <c:v>14.81</c:v>
                </c:pt>
                <c:pt idx="1">
                  <c:v>18.02</c:v>
                </c:pt>
                <c:pt idx="2">
                  <c:v>15.928411654899168</c:v>
                </c:pt>
                <c:pt idx="3">
                  <c:v>18.62554765032537</c:v>
                </c:pt>
                <c:pt idx="4">
                  <c:v>16.62</c:v>
                </c:pt>
                <c:pt idx="5">
                  <c:v>24.65</c:v>
                </c:pt>
                <c:pt idx="6">
                  <c:v>11.05</c:v>
                </c:pt>
                <c:pt idx="7">
                  <c:v>19.25</c:v>
                </c:pt>
                <c:pt idx="8">
                  <c:v>9.5299999999999994</c:v>
                </c:pt>
                <c:pt idx="9">
                  <c:v>21.781165667873903</c:v>
                </c:pt>
                <c:pt idx="10">
                  <c:v>28.25</c:v>
                </c:pt>
                <c:pt idx="11">
                  <c:v>25.11</c:v>
                </c:pt>
                <c:pt idx="12">
                  <c:v>25.934870828450599</c:v>
                </c:pt>
                <c:pt idx="13">
                  <c:v>11.08</c:v>
                </c:pt>
                <c:pt idx="14">
                  <c:v>15.84</c:v>
                </c:pt>
                <c:pt idx="15">
                  <c:v>19.11</c:v>
                </c:pt>
                <c:pt idx="16">
                  <c:v>14.559942593849398</c:v>
                </c:pt>
                <c:pt idx="17">
                  <c:v>19.53</c:v>
                </c:pt>
                <c:pt idx="18">
                  <c:v>18.07</c:v>
                </c:pt>
                <c:pt idx="19">
                  <c:v>14.76451278206274</c:v>
                </c:pt>
                <c:pt idx="20">
                  <c:v>19.090187108306548</c:v>
                </c:pt>
                <c:pt idx="21">
                  <c:v>17.299650684780808</c:v>
                </c:pt>
                <c:pt idx="22">
                  <c:v>16.043520448796571</c:v>
                </c:pt>
                <c:pt idx="23">
                  <c:v>17.496778139677332</c:v>
                </c:pt>
                <c:pt idx="24">
                  <c:v>17.551363377088936</c:v>
                </c:pt>
                <c:pt idx="25">
                  <c:v>22.763895316286479</c:v>
                </c:pt>
                <c:pt idx="26">
                  <c:v>17.937119187865804</c:v>
                </c:pt>
                <c:pt idx="27">
                  <c:v>23.78</c:v>
                </c:pt>
                <c:pt idx="28">
                  <c:v>21.925815128407496</c:v>
                </c:pt>
                <c:pt idx="29">
                  <c:v>20.778459097535723</c:v>
                </c:pt>
                <c:pt idx="30">
                  <c:v>21.97443225269458</c:v>
                </c:pt>
                <c:pt idx="31">
                  <c:v>23.211483349726397</c:v>
                </c:pt>
                <c:pt idx="32">
                  <c:v>22.15</c:v>
                </c:pt>
                <c:pt idx="33">
                  <c:v>17.407409336626163</c:v>
                </c:pt>
                <c:pt idx="34">
                  <c:v>26.024886835981874</c:v>
                </c:pt>
                <c:pt idx="35">
                  <c:v>16.161508275334956</c:v>
                </c:pt>
                <c:pt idx="36">
                  <c:v>21.905348161006561</c:v>
                </c:pt>
                <c:pt idx="37">
                  <c:v>15.5243735078</c:v>
                </c:pt>
                <c:pt idx="38">
                  <c:v>14.342420581977001</c:v>
                </c:pt>
              </c:numCache>
            </c:numRef>
          </c:xVal>
          <c:yVal>
            <c:numRef>
              <c:f>'Bushveld orangeites (hy)'!$B$3:$B$41</c:f>
              <c:numCache>
                <c:formatCode>0.00</c:formatCode>
                <c:ptCount val="39"/>
                <c:pt idx="0">
                  <c:v>41.9</c:v>
                </c:pt>
                <c:pt idx="1">
                  <c:v>32.74</c:v>
                </c:pt>
                <c:pt idx="2">
                  <c:v>37.089585162320276</c:v>
                </c:pt>
                <c:pt idx="3">
                  <c:v>36.079648135068098</c:v>
                </c:pt>
                <c:pt idx="4">
                  <c:v>36.590000000000003</c:v>
                </c:pt>
                <c:pt idx="5">
                  <c:v>40.24</c:v>
                </c:pt>
                <c:pt idx="6">
                  <c:v>43.07</c:v>
                </c:pt>
                <c:pt idx="7">
                  <c:v>46.19</c:v>
                </c:pt>
                <c:pt idx="8">
                  <c:v>40.61</c:v>
                </c:pt>
                <c:pt idx="9">
                  <c:v>38.928685698770003</c:v>
                </c:pt>
                <c:pt idx="10">
                  <c:v>39.93</c:v>
                </c:pt>
                <c:pt idx="11">
                  <c:v>39.44</c:v>
                </c:pt>
                <c:pt idx="12">
                  <c:v>42.113288988446833</c:v>
                </c:pt>
                <c:pt idx="13">
                  <c:v>45.88</c:v>
                </c:pt>
                <c:pt idx="14">
                  <c:v>32.47</c:v>
                </c:pt>
                <c:pt idx="15">
                  <c:v>36.83</c:v>
                </c:pt>
                <c:pt idx="16">
                  <c:v>29.614258562673371</c:v>
                </c:pt>
                <c:pt idx="17">
                  <c:v>40.880000000000003</c:v>
                </c:pt>
                <c:pt idx="18">
                  <c:v>35.44</c:v>
                </c:pt>
                <c:pt idx="19">
                  <c:v>35.05140810290689</c:v>
                </c:pt>
                <c:pt idx="20">
                  <c:v>38.103315087001</c:v>
                </c:pt>
                <c:pt idx="21">
                  <c:v>40.066815257701364</c:v>
                </c:pt>
                <c:pt idx="22">
                  <c:v>39.53489319140742</c:v>
                </c:pt>
                <c:pt idx="23">
                  <c:v>39.041973723488034</c:v>
                </c:pt>
                <c:pt idx="24">
                  <c:v>41.758737152377037</c:v>
                </c:pt>
                <c:pt idx="25">
                  <c:v>38.245030963624416</c:v>
                </c:pt>
                <c:pt idx="26">
                  <c:v>39.696878321837097</c:v>
                </c:pt>
                <c:pt idx="27">
                  <c:v>41.65</c:v>
                </c:pt>
                <c:pt idx="28">
                  <c:v>42.870960582785003</c:v>
                </c:pt>
                <c:pt idx="29">
                  <c:v>41.226259592836364</c:v>
                </c:pt>
                <c:pt idx="30">
                  <c:v>37.510522654294711</c:v>
                </c:pt>
                <c:pt idx="31">
                  <c:v>41.691993622724617</c:v>
                </c:pt>
                <c:pt idx="32">
                  <c:v>40.58</c:v>
                </c:pt>
                <c:pt idx="33">
                  <c:v>41.248415313590151</c:v>
                </c:pt>
                <c:pt idx="34">
                  <c:v>42.900641912923888</c:v>
                </c:pt>
                <c:pt idx="35">
                  <c:v>37.941472803510003</c:v>
                </c:pt>
                <c:pt idx="36">
                  <c:v>43.263846631806416</c:v>
                </c:pt>
                <c:pt idx="37">
                  <c:v>33.16172844655371</c:v>
                </c:pt>
                <c:pt idx="38">
                  <c:v>34.376610137872326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A5A3-45FE-BCBB-7CBA04AEE115}"/>
            </c:ext>
          </c:extLst>
        </c:ser>
        <c:ser>
          <c:idx val="5"/>
          <c:order val="3"/>
          <c:tx>
            <c:v>MARID</c:v>
          </c:tx>
          <c:spPr>
            <a:ln w="25400" cap="rnd">
              <a:noFill/>
              <a:round/>
            </a:ln>
            <a:effectLst/>
          </c:spPr>
          <c:marker>
            <c:symbol val="x"/>
            <c:size val="5"/>
            <c:spPr>
              <a:noFill/>
              <a:ln w="9525">
                <a:solidFill>
                  <a:srgbClr val="83B85F"/>
                </a:solidFill>
              </a:ln>
              <a:effectLst/>
            </c:spPr>
          </c:marker>
          <c:xVal>
            <c:numRef>
              <c:f>MARID!$M$3:$M$8</c:f>
              <c:numCache>
                <c:formatCode>0.00</c:formatCode>
                <c:ptCount val="6"/>
                <c:pt idx="0">
                  <c:v>25.765064675570514</c:v>
                </c:pt>
                <c:pt idx="1">
                  <c:v>22.823724252147812</c:v>
                </c:pt>
                <c:pt idx="2">
                  <c:v>26.234279180958321</c:v>
                </c:pt>
                <c:pt idx="3">
                  <c:v>24.161982094524259</c:v>
                </c:pt>
                <c:pt idx="4">
                  <c:v>27.685939705200386</c:v>
                </c:pt>
                <c:pt idx="5">
                  <c:v>24.405880519265406</c:v>
                </c:pt>
              </c:numCache>
            </c:numRef>
          </c:xVal>
          <c:yVal>
            <c:numRef>
              <c:f>MARID!$G$3:$G$8</c:f>
              <c:numCache>
                <c:formatCode>0.00</c:formatCode>
                <c:ptCount val="6"/>
                <c:pt idx="0">
                  <c:v>43.453570301819333</c:v>
                </c:pt>
                <c:pt idx="1">
                  <c:v>49.384121726529344</c:v>
                </c:pt>
                <c:pt idx="2">
                  <c:v>41.513356199979214</c:v>
                </c:pt>
                <c:pt idx="3">
                  <c:v>46.273162606704155</c:v>
                </c:pt>
                <c:pt idx="4">
                  <c:v>44.453627248462723</c:v>
                </c:pt>
                <c:pt idx="5">
                  <c:v>48.780867518886168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A5A3-45FE-BCBB-7CBA04AEE1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57820784"/>
        <c:axId val="557822752"/>
      </c:scatterChart>
      <c:valAx>
        <c:axId val="55782078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b="1">
                    <a:solidFill>
                      <a:schemeClr val="tx1"/>
                    </a:solidFill>
                  </a:rPr>
                  <a:t>MgO</a:t>
                </a:r>
                <a:r>
                  <a:rPr lang="en-GB" b="1" baseline="0">
                    <a:solidFill>
                      <a:schemeClr val="tx1"/>
                    </a:solidFill>
                  </a:rPr>
                  <a:t> (wt.%)</a:t>
                </a:r>
                <a:endParaRPr lang="en-GB" b="1">
                  <a:solidFill>
                    <a:schemeClr val="tx1"/>
                  </a:solidFill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7822752"/>
        <c:crosses val="autoZero"/>
        <c:crossBetween val="midCat"/>
      </c:valAx>
      <c:valAx>
        <c:axId val="55782275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b="1" dirty="0">
                    <a:solidFill>
                      <a:schemeClr val="tx1"/>
                    </a:solidFill>
                  </a:rPr>
                  <a:t>SiO</a:t>
                </a:r>
                <a:r>
                  <a:rPr lang="en-GB" b="1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GB" b="1" baseline="0" dirty="0">
                    <a:solidFill>
                      <a:schemeClr val="tx1"/>
                    </a:solidFill>
                  </a:rPr>
                  <a:t> (wt.%)</a:t>
                </a:r>
                <a:endParaRPr lang="en-GB" b="1" dirty="0">
                  <a:solidFill>
                    <a:schemeClr val="tx1"/>
                  </a:solidFill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7820784"/>
        <c:crosses val="autoZero"/>
        <c:crossBetween val="midCat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'[Lamprophyre_geochem_all-5thNov.xls]Lamp_data_ANHYDROUS_Traces'!$DP$4</c:f>
              <c:strCache>
                <c:ptCount val="1"/>
                <c:pt idx="0">
                  <c:v>LAMP-54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'[Lamprophyre_geochem_all-5thNov.xls]Lamp_data_ANHYDROUS_Traces'!$DQ$2:$ED$2</c:f>
              <c:strCache>
                <c:ptCount val="14"/>
                <c:pt idx="0">
                  <c:v>La</c:v>
                </c:pt>
                <c:pt idx="1">
                  <c:v>Ce</c:v>
                </c:pt>
                <c:pt idx="2">
                  <c:v>Pr</c:v>
                </c:pt>
                <c:pt idx="3">
                  <c:v>Nd</c:v>
                </c:pt>
                <c:pt idx="4">
                  <c:v>Sm</c:v>
                </c:pt>
                <c:pt idx="5">
                  <c:v>Eu</c:v>
                </c:pt>
                <c:pt idx="6">
                  <c:v>Gd</c:v>
                </c:pt>
                <c:pt idx="7">
                  <c:v>Tb</c:v>
                </c:pt>
                <c:pt idx="8">
                  <c:v>Dy</c:v>
                </c:pt>
                <c:pt idx="9">
                  <c:v>Ho</c:v>
                </c:pt>
                <c:pt idx="10">
                  <c:v>Er</c:v>
                </c:pt>
                <c:pt idx="11">
                  <c:v>Tm</c:v>
                </c:pt>
                <c:pt idx="12">
                  <c:v>Yb</c:v>
                </c:pt>
                <c:pt idx="13">
                  <c:v>Lu</c:v>
                </c:pt>
              </c:strCache>
            </c:strRef>
          </c:cat>
          <c:val>
            <c:numRef>
              <c:f>'[Lamprophyre_geochem_all-5thNov.xls]Lamp_data_ANHYDROUS_Traces'!$DQ$4:$ED$4</c:f>
              <c:numCache>
                <c:formatCode>General</c:formatCode>
                <c:ptCount val="14"/>
                <c:pt idx="0">
                  <c:v>1010.1849581002091</c:v>
                </c:pt>
                <c:pt idx="1">
                  <c:v>746.18667400105983</c:v>
                </c:pt>
                <c:pt idx="2">
                  <c:v>545.4643995334618</c:v>
                </c:pt>
                <c:pt idx="3">
                  <c:v>350.93909358804024</c:v>
                </c:pt>
                <c:pt idx="4">
                  <c:v>139.61168183843972</c:v>
                </c:pt>
                <c:pt idx="5">
                  <c:v>105.5211826593613</c:v>
                </c:pt>
                <c:pt idx="6">
                  <c:v>66.587306297410336</c:v>
                </c:pt>
                <c:pt idx="7">
                  <c:v>40.110486996936046</c:v>
                </c:pt>
                <c:pt idx="8">
                  <c:v>23.203911652955536</c:v>
                </c:pt>
                <c:pt idx="9">
                  <c:v>14.523050603768617</c:v>
                </c:pt>
                <c:pt idx="10">
                  <c:v>11.609906391296237</c:v>
                </c:pt>
                <c:pt idx="11">
                  <c:v>10.240354923326624</c:v>
                </c:pt>
                <c:pt idx="12">
                  <c:v>9.0404252267232401</c:v>
                </c:pt>
                <c:pt idx="13">
                  <c:v>6.7855173186096582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A78-4186-8050-275A10DED2D1}"/>
            </c:ext>
          </c:extLst>
        </c:ser>
        <c:ser>
          <c:idx val="1"/>
          <c:order val="1"/>
          <c:tx>
            <c:strRef>
              <c:f>'[Lamprophyre_geochem_all-5thNov.xls]Lamp_data_ANHYDROUS_Traces'!$DP$5</c:f>
              <c:strCache>
                <c:ptCount val="1"/>
                <c:pt idx="0">
                  <c:v>LAMP-77X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'[Lamprophyre_geochem_all-5thNov.xls]Lamp_data_ANHYDROUS_Traces'!$DQ$2:$ED$2</c:f>
              <c:strCache>
                <c:ptCount val="14"/>
                <c:pt idx="0">
                  <c:v>La</c:v>
                </c:pt>
                <c:pt idx="1">
                  <c:v>Ce</c:v>
                </c:pt>
                <c:pt idx="2">
                  <c:v>Pr</c:v>
                </c:pt>
                <c:pt idx="3">
                  <c:v>Nd</c:v>
                </c:pt>
                <c:pt idx="4">
                  <c:v>Sm</c:v>
                </c:pt>
                <c:pt idx="5">
                  <c:v>Eu</c:v>
                </c:pt>
                <c:pt idx="6">
                  <c:v>Gd</c:v>
                </c:pt>
                <c:pt idx="7">
                  <c:v>Tb</c:v>
                </c:pt>
                <c:pt idx="8">
                  <c:v>Dy</c:v>
                </c:pt>
                <c:pt idx="9">
                  <c:v>Ho</c:v>
                </c:pt>
                <c:pt idx="10">
                  <c:v>Er</c:v>
                </c:pt>
                <c:pt idx="11">
                  <c:v>Tm</c:v>
                </c:pt>
                <c:pt idx="12">
                  <c:v>Yb</c:v>
                </c:pt>
                <c:pt idx="13">
                  <c:v>Lu</c:v>
                </c:pt>
              </c:strCache>
            </c:strRef>
          </c:cat>
          <c:val>
            <c:numRef>
              <c:f>'[Lamprophyre_geochem_all-5thNov.xls]Lamp_data_ANHYDROUS_Traces'!$DQ$5:$ED$5</c:f>
              <c:numCache>
                <c:formatCode>General</c:formatCode>
                <c:ptCount val="14"/>
                <c:pt idx="0">
                  <c:v>498.68847520786863</c:v>
                </c:pt>
                <c:pt idx="1">
                  <c:v>376.3890393048593</c:v>
                </c:pt>
                <c:pt idx="2">
                  <c:v>287.80255937194596</c:v>
                </c:pt>
                <c:pt idx="3">
                  <c:v>190.26981225043681</c:v>
                </c:pt>
                <c:pt idx="4">
                  <c:v>82.020111434943686</c:v>
                </c:pt>
                <c:pt idx="5">
                  <c:v>53.128257300810326</c:v>
                </c:pt>
                <c:pt idx="6">
                  <c:v>37.431377144022221</c:v>
                </c:pt>
                <c:pt idx="7">
                  <c:v>24.315202429005613</c:v>
                </c:pt>
                <c:pt idx="8">
                  <c:v>14.676697815347941</c:v>
                </c:pt>
                <c:pt idx="9">
                  <c:v>9.4778784058450842</c:v>
                </c:pt>
                <c:pt idx="10">
                  <c:v>7.9714956238839241</c:v>
                </c:pt>
                <c:pt idx="11">
                  <c:v>7.3094947355058366</c:v>
                </c:pt>
                <c:pt idx="12">
                  <c:v>6.8631494884681965</c:v>
                </c:pt>
                <c:pt idx="13">
                  <c:v>5.864254249888134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A78-4186-8050-275A10DED2D1}"/>
            </c:ext>
          </c:extLst>
        </c:ser>
        <c:ser>
          <c:idx val="2"/>
          <c:order val="2"/>
          <c:tx>
            <c:strRef>
              <c:f>'[Lamprophyre_geochem_all-5thNov.xls]Lamp_data_ANHYDROUS_Traces'!$DP$6</c:f>
              <c:strCache>
                <c:ptCount val="1"/>
                <c:pt idx="0">
                  <c:v>LAMP-4A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'[Lamprophyre_geochem_all-5thNov.xls]Lamp_data_ANHYDROUS_Traces'!$DQ$2:$ED$2</c:f>
              <c:strCache>
                <c:ptCount val="14"/>
                <c:pt idx="0">
                  <c:v>La</c:v>
                </c:pt>
                <c:pt idx="1">
                  <c:v>Ce</c:v>
                </c:pt>
                <c:pt idx="2">
                  <c:v>Pr</c:v>
                </c:pt>
                <c:pt idx="3">
                  <c:v>Nd</c:v>
                </c:pt>
                <c:pt idx="4">
                  <c:v>Sm</c:v>
                </c:pt>
                <c:pt idx="5">
                  <c:v>Eu</c:v>
                </c:pt>
                <c:pt idx="6">
                  <c:v>Gd</c:v>
                </c:pt>
                <c:pt idx="7">
                  <c:v>Tb</c:v>
                </c:pt>
                <c:pt idx="8">
                  <c:v>Dy</c:v>
                </c:pt>
                <c:pt idx="9">
                  <c:v>Ho</c:v>
                </c:pt>
                <c:pt idx="10">
                  <c:v>Er</c:v>
                </c:pt>
                <c:pt idx="11">
                  <c:v>Tm</c:v>
                </c:pt>
                <c:pt idx="12">
                  <c:v>Yb</c:v>
                </c:pt>
                <c:pt idx="13">
                  <c:v>Lu</c:v>
                </c:pt>
              </c:strCache>
            </c:strRef>
          </c:cat>
          <c:val>
            <c:numRef>
              <c:f>'[Lamprophyre_geochem_all-5thNov.xls]Lamp_data_ANHYDROUS_Traces'!$DQ$6:$ED$6</c:f>
              <c:numCache>
                <c:formatCode>General</c:formatCode>
                <c:ptCount val="14"/>
                <c:pt idx="0">
                  <c:v>2307.5963505606178</c:v>
                </c:pt>
                <c:pt idx="1">
                  <c:v>1763.0473098516052</c:v>
                </c:pt>
                <c:pt idx="2">
                  <c:v>1312.8898330665763</c:v>
                </c:pt>
                <c:pt idx="3">
                  <c:v>839.64035634073616</c:v>
                </c:pt>
                <c:pt idx="4">
                  <c:v>321.38567709578422</c:v>
                </c:pt>
                <c:pt idx="5">
                  <c:v>191.11468630112111</c:v>
                </c:pt>
                <c:pt idx="6">
                  <c:v>148.72130564986611</c:v>
                </c:pt>
                <c:pt idx="7">
                  <c:v>83.463014371650502</c:v>
                </c:pt>
                <c:pt idx="8">
                  <c:v>44.471421315359798</c:v>
                </c:pt>
                <c:pt idx="9">
                  <c:v>27.854672455805662</c:v>
                </c:pt>
                <c:pt idx="10">
                  <c:v>22.771111195677204</c:v>
                </c:pt>
                <c:pt idx="11">
                  <c:v>18.030783972887264</c:v>
                </c:pt>
                <c:pt idx="12">
                  <c:v>16.102802438954498</c:v>
                </c:pt>
                <c:pt idx="13">
                  <c:v>13.536615811390272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A78-4186-8050-275A10DED2D1}"/>
            </c:ext>
          </c:extLst>
        </c:ser>
        <c:ser>
          <c:idx val="3"/>
          <c:order val="3"/>
          <c:tx>
            <c:strRef>
              <c:f>'[Lamprophyre_geochem_all-5thNov.xls]Lamp_data_ANHYDROUS_Traces'!$DP$7</c:f>
              <c:strCache>
                <c:ptCount val="1"/>
                <c:pt idx="0">
                  <c:v>LAMP-48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'[Lamprophyre_geochem_all-5thNov.xls]Lamp_data_ANHYDROUS_Traces'!$DQ$2:$ED$2</c:f>
              <c:strCache>
                <c:ptCount val="14"/>
                <c:pt idx="0">
                  <c:v>La</c:v>
                </c:pt>
                <c:pt idx="1">
                  <c:v>Ce</c:v>
                </c:pt>
                <c:pt idx="2">
                  <c:v>Pr</c:v>
                </c:pt>
                <c:pt idx="3">
                  <c:v>Nd</c:v>
                </c:pt>
                <c:pt idx="4">
                  <c:v>Sm</c:v>
                </c:pt>
                <c:pt idx="5">
                  <c:v>Eu</c:v>
                </c:pt>
                <c:pt idx="6">
                  <c:v>Gd</c:v>
                </c:pt>
                <c:pt idx="7">
                  <c:v>Tb</c:v>
                </c:pt>
                <c:pt idx="8">
                  <c:v>Dy</c:v>
                </c:pt>
                <c:pt idx="9">
                  <c:v>Ho</c:v>
                </c:pt>
                <c:pt idx="10">
                  <c:v>Er</c:v>
                </c:pt>
                <c:pt idx="11">
                  <c:v>Tm</c:v>
                </c:pt>
                <c:pt idx="12">
                  <c:v>Yb</c:v>
                </c:pt>
                <c:pt idx="13">
                  <c:v>Lu</c:v>
                </c:pt>
              </c:strCache>
            </c:strRef>
          </c:cat>
          <c:val>
            <c:numRef>
              <c:f>'[Lamprophyre_geochem_all-5thNov.xls]Lamp_data_ANHYDROUS_Traces'!$DQ$7:$ED$7</c:f>
              <c:numCache>
                <c:formatCode>General</c:formatCode>
                <c:ptCount val="14"/>
                <c:pt idx="0">
                  <c:v>739.24264477309555</c:v>
                </c:pt>
                <c:pt idx="1">
                  <c:v>595.31556054960834</c:v>
                </c:pt>
                <c:pt idx="2">
                  <c:v>447.57892934585959</c:v>
                </c:pt>
                <c:pt idx="3">
                  <c:v>306.33342827319757</c:v>
                </c:pt>
                <c:pt idx="4">
                  <c:v>123.41948495201721</c:v>
                </c:pt>
                <c:pt idx="5">
                  <c:v>69.014144988199675</c:v>
                </c:pt>
                <c:pt idx="6">
                  <c:v>56.224266002805805</c:v>
                </c:pt>
                <c:pt idx="7">
                  <c:v>34.051908367272702</c:v>
                </c:pt>
                <c:pt idx="8">
                  <c:v>17.620743306050098</c:v>
                </c:pt>
                <c:pt idx="9">
                  <c:v>11.205351272064615</c:v>
                </c:pt>
                <c:pt idx="10">
                  <c:v>8.5836614900342152</c:v>
                </c:pt>
                <c:pt idx="11">
                  <c:v>7.0082060215364566</c:v>
                </c:pt>
                <c:pt idx="12">
                  <c:v>7.3158556981867777</c:v>
                </c:pt>
                <c:pt idx="13">
                  <c:v>7.1766734823218776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A78-4186-8050-275A10DED2D1}"/>
            </c:ext>
          </c:extLst>
        </c:ser>
        <c:ser>
          <c:idx val="4"/>
          <c:order val="4"/>
          <c:tx>
            <c:strRef>
              <c:f>'[Lamprophyre_geochem_all-5thNov.xls]Lamp_data_ANHYDROUS_Traces'!$DP$8</c:f>
              <c:strCache>
                <c:ptCount val="1"/>
                <c:pt idx="0">
                  <c:v>LAMP-10U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'[Lamprophyre_geochem_all-5thNov.xls]Lamp_data_ANHYDROUS_Traces'!$DQ$2:$ED$2</c:f>
              <c:strCache>
                <c:ptCount val="14"/>
                <c:pt idx="0">
                  <c:v>La</c:v>
                </c:pt>
                <c:pt idx="1">
                  <c:v>Ce</c:v>
                </c:pt>
                <c:pt idx="2">
                  <c:v>Pr</c:v>
                </c:pt>
                <c:pt idx="3">
                  <c:v>Nd</c:v>
                </c:pt>
                <c:pt idx="4">
                  <c:v>Sm</c:v>
                </c:pt>
                <c:pt idx="5">
                  <c:v>Eu</c:v>
                </c:pt>
                <c:pt idx="6">
                  <c:v>Gd</c:v>
                </c:pt>
                <c:pt idx="7">
                  <c:v>Tb</c:v>
                </c:pt>
                <c:pt idx="8">
                  <c:v>Dy</c:v>
                </c:pt>
                <c:pt idx="9">
                  <c:v>Ho</c:v>
                </c:pt>
                <c:pt idx="10">
                  <c:v>Er</c:v>
                </c:pt>
                <c:pt idx="11">
                  <c:v>Tm</c:v>
                </c:pt>
                <c:pt idx="12">
                  <c:v>Yb</c:v>
                </c:pt>
                <c:pt idx="13">
                  <c:v>Lu</c:v>
                </c:pt>
              </c:strCache>
            </c:strRef>
          </c:cat>
          <c:val>
            <c:numRef>
              <c:f>'[Lamprophyre_geochem_all-5thNov.xls]Lamp_data_ANHYDROUS_Traces'!$DQ$8:$ED$8</c:f>
              <c:numCache>
                <c:formatCode>General</c:formatCode>
                <c:ptCount val="14"/>
                <c:pt idx="0">
                  <c:v>351.2846021133231</c:v>
                </c:pt>
                <c:pt idx="1">
                  <c:v>260.20104452259409</c:v>
                </c:pt>
                <c:pt idx="2">
                  <c:v>190.61119284548465</c:v>
                </c:pt>
                <c:pt idx="3">
                  <c:v>129.69879053759146</c:v>
                </c:pt>
                <c:pt idx="4">
                  <c:v>54.186711863938008</c:v>
                </c:pt>
                <c:pt idx="5">
                  <c:v>35.83775258863448</c:v>
                </c:pt>
                <c:pt idx="6">
                  <c:v>25.221299549726087</c:v>
                </c:pt>
                <c:pt idx="7">
                  <c:v>16.376266814824817</c:v>
                </c:pt>
                <c:pt idx="8">
                  <c:v>9.0762499187615706</c:v>
                </c:pt>
                <c:pt idx="9">
                  <c:v>5.9346987398437587</c:v>
                </c:pt>
                <c:pt idx="10">
                  <c:v>4.7011619765565733</c:v>
                </c:pt>
                <c:pt idx="11">
                  <c:v>3.9841000368568409</c:v>
                </c:pt>
                <c:pt idx="12">
                  <c:v>3.9586879680880496</c:v>
                </c:pt>
                <c:pt idx="13">
                  <c:v>3.2159382761716233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A78-4186-8050-275A10DED2D1}"/>
            </c:ext>
          </c:extLst>
        </c:ser>
        <c:ser>
          <c:idx val="5"/>
          <c:order val="5"/>
          <c:tx>
            <c:strRef>
              <c:f>'[Lamprophyre_geochem_all-5thNov.xls]Lamp_data_ANHYDROUS_Traces'!$DP$9</c:f>
              <c:strCache>
                <c:ptCount val="1"/>
                <c:pt idx="0">
                  <c:v>LAMP-4B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'[Lamprophyre_geochem_all-5thNov.xls]Lamp_data_ANHYDROUS_Traces'!$DQ$2:$ED$2</c:f>
              <c:strCache>
                <c:ptCount val="14"/>
                <c:pt idx="0">
                  <c:v>La</c:v>
                </c:pt>
                <c:pt idx="1">
                  <c:v>Ce</c:v>
                </c:pt>
                <c:pt idx="2">
                  <c:v>Pr</c:v>
                </c:pt>
                <c:pt idx="3">
                  <c:v>Nd</c:v>
                </c:pt>
                <c:pt idx="4">
                  <c:v>Sm</c:v>
                </c:pt>
                <c:pt idx="5">
                  <c:v>Eu</c:v>
                </c:pt>
                <c:pt idx="6">
                  <c:v>Gd</c:v>
                </c:pt>
                <c:pt idx="7">
                  <c:v>Tb</c:v>
                </c:pt>
                <c:pt idx="8">
                  <c:v>Dy</c:v>
                </c:pt>
                <c:pt idx="9">
                  <c:v>Ho</c:v>
                </c:pt>
                <c:pt idx="10">
                  <c:v>Er</c:v>
                </c:pt>
                <c:pt idx="11">
                  <c:v>Tm</c:v>
                </c:pt>
                <c:pt idx="12">
                  <c:v>Yb</c:v>
                </c:pt>
                <c:pt idx="13">
                  <c:v>Lu</c:v>
                </c:pt>
              </c:strCache>
            </c:strRef>
          </c:cat>
          <c:val>
            <c:numRef>
              <c:f>'[Lamprophyre_geochem_all-5thNov.xls]Lamp_data_ANHYDROUS_Traces'!$DQ$9:$ED$9</c:f>
              <c:numCache>
                <c:formatCode>General</c:formatCode>
                <c:ptCount val="14"/>
                <c:pt idx="0">
                  <c:v>1300.8086547141172</c:v>
                </c:pt>
                <c:pt idx="1">
                  <c:v>1005.7499332000234</c:v>
                </c:pt>
                <c:pt idx="2">
                  <c:v>730.8288727106958</c:v>
                </c:pt>
                <c:pt idx="3">
                  <c:v>488.34396039022687</c:v>
                </c:pt>
                <c:pt idx="4">
                  <c:v>189.59729269006516</c:v>
                </c:pt>
                <c:pt idx="5">
                  <c:v>107.57072915578802</c:v>
                </c:pt>
                <c:pt idx="6">
                  <c:v>85.727107038308802</c:v>
                </c:pt>
                <c:pt idx="7">
                  <c:v>51.61926569162145</c:v>
                </c:pt>
                <c:pt idx="8">
                  <c:v>26.557501289124428</c:v>
                </c:pt>
                <c:pt idx="9">
                  <c:v>16.731647863669718</c:v>
                </c:pt>
                <c:pt idx="10">
                  <c:v>13.642014387698067</c:v>
                </c:pt>
                <c:pt idx="11">
                  <c:v>10.973632492031774</c:v>
                </c:pt>
                <c:pt idx="12">
                  <c:v>10.427213876238747</c:v>
                </c:pt>
                <c:pt idx="13">
                  <c:v>8.7670181979076585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A78-4186-8050-275A10DED2D1}"/>
            </c:ext>
          </c:extLst>
        </c:ser>
        <c:ser>
          <c:idx val="6"/>
          <c:order val="6"/>
          <c:tx>
            <c:strRef>
              <c:f>'[Lamprophyre_geochem_all-5thNov.xls]Lamp_data_ANHYDROUS_Traces'!$DP$10</c:f>
              <c:strCache>
                <c:ptCount val="1"/>
                <c:pt idx="0">
                  <c:v>LAMP-40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'[Lamprophyre_geochem_all-5thNov.xls]Lamp_data_ANHYDROUS_Traces'!$DQ$2:$ED$2</c:f>
              <c:strCache>
                <c:ptCount val="14"/>
                <c:pt idx="0">
                  <c:v>La</c:v>
                </c:pt>
                <c:pt idx="1">
                  <c:v>Ce</c:v>
                </c:pt>
                <c:pt idx="2">
                  <c:v>Pr</c:v>
                </c:pt>
                <c:pt idx="3">
                  <c:v>Nd</c:v>
                </c:pt>
                <c:pt idx="4">
                  <c:v>Sm</c:v>
                </c:pt>
                <c:pt idx="5">
                  <c:v>Eu</c:v>
                </c:pt>
                <c:pt idx="6">
                  <c:v>Gd</c:v>
                </c:pt>
                <c:pt idx="7">
                  <c:v>Tb</c:v>
                </c:pt>
                <c:pt idx="8">
                  <c:v>Dy</c:v>
                </c:pt>
                <c:pt idx="9">
                  <c:v>Ho</c:v>
                </c:pt>
                <c:pt idx="10">
                  <c:v>Er</c:v>
                </c:pt>
                <c:pt idx="11">
                  <c:v>Tm</c:v>
                </c:pt>
                <c:pt idx="12">
                  <c:v>Yb</c:v>
                </c:pt>
                <c:pt idx="13">
                  <c:v>Lu</c:v>
                </c:pt>
              </c:strCache>
            </c:strRef>
          </c:cat>
          <c:val>
            <c:numRef>
              <c:f>'[Lamprophyre_geochem_all-5thNov.xls]Lamp_data_ANHYDROUS_Traces'!$DQ$10:$ED$10</c:f>
              <c:numCache>
                <c:formatCode>General</c:formatCode>
                <c:ptCount val="14"/>
                <c:pt idx="0">
                  <c:v>706.50514928302312</c:v>
                </c:pt>
                <c:pt idx="1">
                  <c:v>556.88761701287081</c:v>
                </c:pt>
                <c:pt idx="2">
                  <c:v>448.03169667622541</c:v>
                </c:pt>
                <c:pt idx="3">
                  <c:v>338.47293879597709</c:v>
                </c:pt>
                <c:pt idx="4">
                  <c:v>175.43068342619938</c:v>
                </c:pt>
                <c:pt idx="5">
                  <c:v>118.47621663999118</c:v>
                </c:pt>
                <c:pt idx="6">
                  <c:v>80.886704979404854</c:v>
                </c:pt>
                <c:pt idx="7">
                  <c:v>60.479268866122283</c:v>
                </c:pt>
                <c:pt idx="8">
                  <c:v>37.69452500616849</c:v>
                </c:pt>
                <c:pt idx="9">
                  <c:v>24.651966129164958</c:v>
                </c:pt>
                <c:pt idx="10">
                  <c:v>17.386879091888567</c:v>
                </c:pt>
                <c:pt idx="11">
                  <c:v>14.630938872733086</c:v>
                </c:pt>
                <c:pt idx="12">
                  <c:v>12.642907486097926</c:v>
                </c:pt>
                <c:pt idx="13">
                  <c:v>9.8829728349400359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A78-4186-8050-275A10DED2D1}"/>
            </c:ext>
          </c:extLst>
        </c:ser>
        <c:ser>
          <c:idx val="7"/>
          <c:order val="7"/>
          <c:tx>
            <c:strRef>
              <c:f>'[Lamprophyre_geochem_all-5thNov.xls]Lamp_data_ANHYDROUS_Traces'!$DP$11</c:f>
              <c:strCache>
                <c:ptCount val="1"/>
                <c:pt idx="0">
                  <c:v>LAMP-77Y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'[Lamprophyre_geochem_all-5thNov.xls]Lamp_data_ANHYDROUS_Traces'!$DQ$2:$ED$2</c:f>
              <c:strCache>
                <c:ptCount val="14"/>
                <c:pt idx="0">
                  <c:v>La</c:v>
                </c:pt>
                <c:pt idx="1">
                  <c:v>Ce</c:v>
                </c:pt>
                <c:pt idx="2">
                  <c:v>Pr</c:v>
                </c:pt>
                <c:pt idx="3">
                  <c:v>Nd</c:v>
                </c:pt>
                <c:pt idx="4">
                  <c:v>Sm</c:v>
                </c:pt>
                <c:pt idx="5">
                  <c:v>Eu</c:v>
                </c:pt>
                <c:pt idx="6">
                  <c:v>Gd</c:v>
                </c:pt>
                <c:pt idx="7">
                  <c:v>Tb</c:v>
                </c:pt>
                <c:pt idx="8">
                  <c:v>Dy</c:v>
                </c:pt>
                <c:pt idx="9">
                  <c:v>Ho</c:v>
                </c:pt>
                <c:pt idx="10">
                  <c:v>Er</c:v>
                </c:pt>
                <c:pt idx="11">
                  <c:v>Tm</c:v>
                </c:pt>
                <c:pt idx="12">
                  <c:v>Yb</c:v>
                </c:pt>
                <c:pt idx="13">
                  <c:v>Lu</c:v>
                </c:pt>
              </c:strCache>
            </c:strRef>
          </c:cat>
          <c:val>
            <c:numRef>
              <c:f>'[Lamprophyre_geochem_all-5thNov.xls]Lamp_data_ANHYDROUS_Traces'!$DQ$11:$ED$11</c:f>
              <c:numCache>
                <c:formatCode>General</c:formatCode>
                <c:ptCount val="14"/>
                <c:pt idx="0">
                  <c:v>370.82543893384536</c:v>
                </c:pt>
                <c:pt idx="1">
                  <c:v>278.56018664084615</c:v>
                </c:pt>
                <c:pt idx="2">
                  <c:v>205.86459395089892</c:v>
                </c:pt>
                <c:pt idx="3">
                  <c:v>140.20302224708453</c:v>
                </c:pt>
                <c:pt idx="4">
                  <c:v>57.897552854000736</c:v>
                </c:pt>
                <c:pt idx="5">
                  <c:v>36.333331220328077</c:v>
                </c:pt>
                <c:pt idx="6">
                  <c:v>26.138015162299986</c:v>
                </c:pt>
                <c:pt idx="7">
                  <c:v>17.102050705137167</c:v>
                </c:pt>
                <c:pt idx="8">
                  <c:v>10.238458615966938</c:v>
                </c:pt>
                <c:pt idx="9">
                  <c:v>6.9954932943040529</c:v>
                </c:pt>
                <c:pt idx="10">
                  <c:v>5.49125094011782</c:v>
                </c:pt>
                <c:pt idx="11">
                  <c:v>5.2228953692193638</c:v>
                </c:pt>
                <c:pt idx="12">
                  <c:v>4.929932123103308</c:v>
                </c:pt>
                <c:pt idx="13">
                  <c:v>4.3746048239867461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AA78-4186-8050-275A10DED2D1}"/>
            </c:ext>
          </c:extLst>
        </c:ser>
        <c:ser>
          <c:idx val="8"/>
          <c:order val="8"/>
          <c:tx>
            <c:strRef>
              <c:f>'[Lamprophyre_geochem_all-5thNov.xls]Lamp_data_ANHYDROUS_Traces'!$DP$12</c:f>
              <c:strCache>
                <c:ptCount val="1"/>
                <c:pt idx="0">
                  <c:v>LAMP-59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'[Lamprophyre_geochem_all-5thNov.xls]Lamp_data_ANHYDROUS_Traces'!$DQ$2:$ED$2</c:f>
              <c:strCache>
                <c:ptCount val="14"/>
                <c:pt idx="0">
                  <c:v>La</c:v>
                </c:pt>
                <c:pt idx="1">
                  <c:v>Ce</c:v>
                </c:pt>
                <c:pt idx="2">
                  <c:v>Pr</c:v>
                </c:pt>
                <c:pt idx="3">
                  <c:v>Nd</c:v>
                </c:pt>
                <c:pt idx="4">
                  <c:v>Sm</c:v>
                </c:pt>
                <c:pt idx="5">
                  <c:v>Eu</c:v>
                </c:pt>
                <c:pt idx="6">
                  <c:v>Gd</c:v>
                </c:pt>
                <c:pt idx="7">
                  <c:v>Tb</c:v>
                </c:pt>
                <c:pt idx="8">
                  <c:v>Dy</c:v>
                </c:pt>
                <c:pt idx="9">
                  <c:v>Ho</c:v>
                </c:pt>
                <c:pt idx="10">
                  <c:v>Er</c:v>
                </c:pt>
                <c:pt idx="11">
                  <c:v>Tm</c:v>
                </c:pt>
                <c:pt idx="12">
                  <c:v>Yb</c:v>
                </c:pt>
                <c:pt idx="13">
                  <c:v>Lu</c:v>
                </c:pt>
              </c:strCache>
            </c:strRef>
          </c:cat>
          <c:val>
            <c:numRef>
              <c:f>'[Lamprophyre_geochem_all-5thNov.xls]Lamp_data_ANHYDROUS_Traces'!$DQ$12:$ED$12</c:f>
              <c:numCache>
                <c:formatCode>General</c:formatCode>
                <c:ptCount val="14"/>
                <c:pt idx="0">
                  <c:v>492.13962130713202</c:v>
                </c:pt>
                <c:pt idx="1">
                  <c:v>354.97920107555757</c:v>
                </c:pt>
                <c:pt idx="2">
                  <c:v>258.09859781735224</c:v>
                </c:pt>
                <c:pt idx="3">
                  <c:v>177.02027779636788</c:v>
                </c:pt>
                <c:pt idx="4">
                  <c:v>74.006810362024495</c:v>
                </c:pt>
                <c:pt idx="5">
                  <c:v>50.32158067163757</c:v>
                </c:pt>
                <c:pt idx="6">
                  <c:v>34.887004275722802</c:v>
                </c:pt>
                <c:pt idx="7">
                  <c:v>22.944702167996883</c:v>
                </c:pt>
                <c:pt idx="8">
                  <c:v>13.263724131293657</c:v>
                </c:pt>
                <c:pt idx="9">
                  <c:v>9.2011176028150885</c:v>
                </c:pt>
                <c:pt idx="10">
                  <c:v>7.0493326568151975</c:v>
                </c:pt>
                <c:pt idx="11">
                  <c:v>6.8131310679348402</c:v>
                </c:pt>
                <c:pt idx="12">
                  <c:v>7.2538932483480272</c:v>
                </c:pt>
                <c:pt idx="13">
                  <c:v>7.1522366910594419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AA78-4186-8050-275A10DED2D1}"/>
            </c:ext>
          </c:extLst>
        </c:ser>
        <c:ser>
          <c:idx val="9"/>
          <c:order val="9"/>
          <c:tx>
            <c:strRef>
              <c:f>'[Lamprophyre_geochem_all-5thNov.xls]Lamp_data_ANHYDROUS_Traces'!$DP$13</c:f>
              <c:strCache>
                <c:ptCount val="1"/>
                <c:pt idx="0">
                  <c:v>LAMP-10a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'[Lamprophyre_geochem_all-5thNov.xls]Lamp_data_ANHYDROUS_Traces'!$DQ$2:$ED$2</c:f>
              <c:strCache>
                <c:ptCount val="14"/>
                <c:pt idx="0">
                  <c:v>La</c:v>
                </c:pt>
                <c:pt idx="1">
                  <c:v>Ce</c:v>
                </c:pt>
                <c:pt idx="2">
                  <c:v>Pr</c:v>
                </c:pt>
                <c:pt idx="3">
                  <c:v>Nd</c:v>
                </c:pt>
                <c:pt idx="4">
                  <c:v>Sm</c:v>
                </c:pt>
                <c:pt idx="5">
                  <c:v>Eu</c:v>
                </c:pt>
                <c:pt idx="6">
                  <c:v>Gd</c:v>
                </c:pt>
                <c:pt idx="7">
                  <c:v>Tb</c:v>
                </c:pt>
                <c:pt idx="8">
                  <c:v>Dy</c:v>
                </c:pt>
                <c:pt idx="9">
                  <c:v>Ho</c:v>
                </c:pt>
                <c:pt idx="10">
                  <c:v>Er</c:v>
                </c:pt>
                <c:pt idx="11">
                  <c:v>Tm</c:v>
                </c:pt>
                <c:pt idx="12">
                  <c:v>Yb</c:v>
                </c:pt>
                <c:pt idx="13">
                  <c:v>Lu</c:v>
                </c:pt>
              </c:strCache>
            </c:strRef>
          </c:cat>
          <c:val>
            <c:numRef>
              <c:f>'[Lamprophyre_geochem_all-5thNov.xls]Lamp_data_ANHYDROUS_Traces'!$DQ$13:$ED$13</c:f>
              <c:numCache>
                <c:formatCode>General</c:formatCode>
                <c:ptCount val="14"/>
                <c:pt idx="0">
                  <c:v>361.63666879921857</c:v>
                </c:pt>
                <c:pt idx="1">
                  <c:v>270.42008812106604</c:v>
                </c:pt>
                <c:pt idx="2">
                  <c:v>196.47714119604225</c:v>
                </c:pt>
                <c:pt idx="3">
                  <c:v>134.62043932919892</c:v>
                </c:pt>
                <c:pt idx="4">
                  <c:v>55.808046656778323</c:v>
                </c:pt>
                <c:pt idx="5">
                  <c:v>36.397804220129274</c:v>
                </c:pt>
                <c:pt idx="6">
                  <c:v>25.636756890244829</c:v>
                </c:pt>
                <c:pt idx="7">
                  <c:v>16.342743734320841</c:v>
                </c:pt>
                <c:pt idx="8">
                  <c:v>9.148783307843436</c:v>
                </c:pt>
                <c:pt idx="9">
                  <c:v>5.8582193817161814</c:v>
                </c:pt>
                <c:pt idx="10">
                  <c:v>4.4333509528406578</c:v>
                </c:pt>
                <c:pt idx="11">
                  <c:v>3.394066841458641</c:v>
                </c:pt>
                <c:pt idx="12">
                  <c:v>3.4462124166462389</c:v>
                </c:pt>
                <c:pt idx="13">
                  <c:v>3.2928349870435958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AA78-4186-8050-275A10DED2D1}"/>
            </c:ext>
          </c:extLst>
        </c:ser>
        <c:ser>
          <c:idx val="10"/>
          <c:order val="10"/>
          <c:tx>
            <c:strRef>
              <c:f>'[Lamprophyre_geochem_all-5thNov.xls]Lamp_data_ANHYDROUS_Traces'!$DP$14</c:f>
              <c:strCache>
                <c:ptCount val="1"/>
                <c:pt idx="0">
                  <c:v>LAMP-80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'[Lamprophyre_geochem_all-5thNov.xls]Lamp_data_ANHYDROUS_Traces'!$DQ$2:$ED$2</c:f>
              <c:strCache>
                <c:ptCount val="14"/>
                <c:pt idx="0">
                  <c:v>La</c:v>
                </c:pt>
                <c:pt idx="1">
                  <c:v>Ce</c:v>
                </c:pt>
                <c:pt idx="2">
                  <c:v>Pr</c:v>
                </c:pt>
                <c:pt idx="3">
                  <c:v>Nd</c:v>
                </c:pt>
                <c:pt idx="4">
                  <c:v>Sm</c:v>
                </c:pt>
                <c:pt idx="5">
                  <c:v>Eu</c:v>
                </c:pt>
                <c:pt idx="6">
                  <c:v>Gd</c:v>
                </c:pt>
                <c:pt idx="7">
                  <c:v>Tb</c:v>
                </c:pt>
                <c:pt idx="8">
                  <c:v>Dy</c:v>
                </c:pt>
                <c:pt idx="9">
                  <c:v>Ho</c:v>
                </c:pt>
                <c:pt idx="10">
                  <c:v>Er</c:v>
                </c:pt>
                <c:pt idx="11">
                  <c:v>Tm</c:v>
                </c:pt>
                <c:pt idx="12">
                  <c:v>Yb</c:v>
                </c:pt>
                <c:pt idx="13">
                  <c:v>Lu</c:v>
                </c:pt>
              </c:strCache>
            </c:strRef>
          </c:cat>
          <c:val>
            <c:numRef>
              <c:f>'[Lamprophyre_geochem_all-5thNov.xls]Lamp_data_ANHYDROUS_Traces'!$DQ$14:$ED$14</c:f>
              <c:numCache>
                <c:formatCode>General</c:formatCode>
                <c:ptCount val="14"/>
                <c:pt idx="0">
                  <c:v>419.49686167720955</c:v>
                </c:pt>
                <c:pt idx="1">
                  <c:v>318.72850488564166</c:v>
                </c:pt>
                <c:pt idx="2">
                  <c:v>233.01063510278652</c:v>
                </c:pt>
                <c:pt idx="3">
                  <c:v>159.75911571057156</c:v>
                </c:pt>
                <c:pt idx="4">
                  <c:v>68.22196761899697</c:v>
                </c:pt>
                <c:pt idx="5">
                  <c:v>40.763633341179222</c:v>
                </c:pt>
                <c:pt idx="6">
                  <c:v>31.473528599325697</c:v>
                </c:pt>
                <c:pt idx="7">
                  <c:v>20.838531766149188</c:v>
                </c:pt>
                <c:pt idx="8">
                  <c:v>12.283723369826772</c:v>
                </c:pt>
                <c:pt idx="9">
                  <c:v>7.8375056161671592</c:v>
                </c:pt>
                <c:pt idx="10">
                  <c:v>6.1721035696883577</c:v>
                </c:pt>
                <c:pt idx="11">
                  <c:v>5.4204283966715963</c:v>
                </c:pt>
                <c:pt idx="12">
                  <c:v>5.749380313107495</c:v>
                </c:pt>
                <c:pt idx="13">
                  <c:v>4.7668770574138994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AA78-4186-8050-275A10DED2D1}"/>
            </c:ext>
          </c:extLst>
        </c:ser>
        <c:ser>
          <c:idx val="11"/>
          <c:order val="11"/>
          <c:tx>
            <c:strRef>
              <c:f>'[Lamprophyre_geochem_all-5thNov.xls]Lamp_data_ANHYDROUS_Traces'!$DP$15</c:f>
              <c:strCache>
                <c:ptCount val="1"/>
                <c:pt idx="0">
                  <c:v>LAMP-63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'[Lamprophyre_geochem_all-5thNov.xls]Lamp_data_ANHYDROUS_Traces'!$DQ$2:$ED$2</c:f>
              <c:strCache>
                <c:ptCount val="14"/>
                <c:pt idx="0">
                  <c:v>La</c:v>
                </c:pt>
                <c:pt idx="1">
                  <c:v>Ce</c:v>
                </c:pt>
                <c:pt idx="2">
                  <c:v>Pr</c:v>
                </c:pt>
                <c:pt idx="3">
                  <c:v>Nd</c:v>
                </c:pt>
                <c:pt idx="4">
                  <c:v>Sm</c:v>
                </c:pt>
                <c:pt idx="5">
                  <c:v>Eu</c:v>
                </c:pt>
                <c:pt idx="6">
                  <c:v>Gd</c:v>
                </c:pt>
                <c:pt idx="7">
                  <c:v>Tb</c:v>
                </c:pt>
                <c:pt idx="8">
                  <c:v>Dy</c:v>
                </c:pt>
                <c:pt idx="9">
                  <c:v>Ho</c:v>
                </c:pt>
                <c:pt idx="10">
                  <c:v>Er</c:v>
                </c:pt>
                <c:pt idx="11">
                  <c:v>Tm</c:v>
                </c:pt>
                <c:pt idx="12">
                  <c:v>Yb</c:v>
                </c:pt>
                <c:pt idx="13">
                  <c:v>Lu</c:v>
                </c:pt>
              </c:strCache>
            </c:strRef>
          </c:cat>
          <c:val>
            <c:numRef>
              <c:f>'[Lamprophyre_geochem_all-5thNov.xls]Lamp_data_ANHYDROUS_Traces'!$DQ$15:$ED$15</c:f>
              <c:numCache>
                <c:formatCode>General</c:formatCode>
                <c:ptCount val="14"/>
                <c:pt idx="0">
                  <c:v>466.05616536767798</c:v>
                </c:pt>
                <c:pt idx="1">
                  <c:v>348.93007372960824</c:v>
                </c:pt>
                <c:pt idx="2">
                  <c:v>257.063219351057</c:v>
                </c:pt>
                <c:pt idx="3">
                  <c:v>176.60360647062262</c:v>
                </c:pt>
                <c:pt idx="4">
                  <c:v>72.087117536603188</c:v>
                </c:pt>
                <c:pt idx="5">
                  <c:v>42.047080353316431</c:v>
                </c:pt>
                <c:pt idx="6">
                  <c:v>32.488367874878747</c:v>
                </c:pt>
                <c:pt idx="7">
                  <c:v>21.652888745795792</c:v>
                </c:pt>
                <c:pt idx="8">
                  <c:v>11.948542200708452</c:v>
                </c:pt>
                <c:pt idx="9">
                  <c:v>8.1517268181509763</c:v>
                </c:pt>
                <c:pt idx="10">
                  <c:v>6.4149399235827396</c:v>
                </c:pt>
                <c:pt idx="11">
                  <c:v>5.2585036008557786</c:v>
                </c:pt>
                <c:pt idx="12">
                  <c:v>5.8466037385512584</c:v>
                </c:pt>
                <c:pt idx="13">
                  <c:v>4.9788514598298512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AA78-4186-8050-275A10DED2D1}"/>
            </c:ext>
          </c:extLst>
        </c:ser>
        <c:ser>
          <c:idx val="12"/>
          <c:order val="12"/>
          <c:tx>
            <c:strRef>
              <c:f>'[Lamprophyre_geochem_all-5thNov.xls]Lamp_data_ANHYDROUS_Traces'!$DP$16</c:f>
              <c:strCache>
                <c:ptCount val="1"/>
                <c:pt idx="0">
                  <c:v>LAMP-41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'[Lamprophyre_geochem_all-5thNov.xls]Lamp_data_ANHYDROUS_Traces'!$DQ$2:$ED$2</c:f>
              <c:strCache>
                <c:ptCount val="14"/>
                <c:pt idx="0">
                  <c:v>La</c:v>
                </c:pt>
                <c:pt idx="1">
                  <c:v>Ce</c:v>
                </c:pt>
                <c:pt idx="2">
                  <c:v>Pr</c:v>
                </c:pt>
                <c:pt idx="3">
                  <c:v>Nd</c:v>
                </c:pt>
                <c:pt idx="4">
                  <c:v>Sm</c:v>
                </c:pt>
                <c:pt idx="5">
                  <c:v>Eu</c:v>
                </c:pt>
                <c:pt idx="6">
                  <c:v>Gd</c:v>
                </c:pt>
                <c:pt idx="7">
                  <c:v>Tb</c:v>
                </c:pt>
                <c:pt idx="8">
                  <c:v>Dy</c:v>
                </c:pt>
                <c:pt idx="9">
                  <c:v>Ho</c:v>
                </c:pt>
                <c:pt idx="10">
                  <c:v>Er</c:v>
                </c:pt>
                <c:pt idx="11">
                  <c:v>Tm</c:v>
                </c:pt>
                <c:pt idx="12">
                  <c:v>Yb</c:v>
                </c:pt>
                <c:pt idx="13">
                  <c:v>Lu</c:v>
                </c:pt>
              </c:strCache>
            </c:strRef>
          </c:cat>
          <c:val>
            <c:numRef>
              <c:f>'[Lamprophyre_geochem_all-5thNov.xls]Lamp_data_ANHYDROUS_Traces'!$DQ$16:$ED$16</c:f>
              <c:numCache>
                <c:formatCode>General</c:formatCode>
                <c:ptCount val="14"/>
                <c:pt idx="0">
                  <c:v>543.74042677160298</c:v>
                </c:pt>
                <c:pt idx="1">
                  <c:v>467.36749374625725</c:v>
                </c:pt>
                <c:pt idx="2">
                  <c:v>386.77323899043978</c:v>
                </c:pt>
                <c:pt idx="3">
                  <c:v>292.00190169284878</c:v>
                </c:pt>
                <c:pt idx="4">
                  <c:v>136.43649384818411</c:v>
                </c:pt>
                <c:pt idx="5">
                  <c:v>85.459464878788907</c:v>
                </c:pt>
                <c:pt idx="6">
                  <c:v>59.135764885486743</c:v>
                </c:pt>
                <c:pt idx="7">
                  <c:v>40.762599513550519</c:v>
                </c:pt>
                <c:pt idx="8">
                  <c:v>24.284608201558243</c:v>
                </c:pt>
                <c:pt idx="9">
                  <c:v>15.881619615122624</c:v>
                </c:pt>
                <c:pt idx="10">
                  <c:v>12.15112064700164</c:v>
                </c:pt>
                <c:pt idx="11">
                  <c:v>9.7276308890771759</c:v>
                </c:pt>
                <c:pt idx="12">
                  <c:v>8.4746471192415989</c:v>
                </c:pt>
                <c:pt idx="13">
                  <c:v>6.8939245363400721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AA78-4186-8050-275A10DED2D1}"/>
            </c:ext>
          </c:extLst>
        </c:ser>
        <c:ser>
          <c:idx val="13"/>
          <c:order val="13"/>
          <c:tx>
            <c:strRef>
              <c:f>'[Lamprophyre_geochem_all-5thNov.xls]Lamp_data_ANHYDROUS_Traces'!$DP$17</c:f>
              <c:strCache>
                <c:ptCount val="1"/>
                <c:pt idx="0">
                  <c:v>LAMP-53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'[Lamprophyre_geochem_all-5thNov.xls]Lamp_data_ANHYDROUS_Traces'!$DQ$2:$ED$2</c:f>
              <c:strCache>
                <c:ptCount val="14"/>
                <c:pt idx="0">
                  <c:v>La</c:v>
                </c:pt>
                <c:pt idx="1">
                  <c:v>Ce</c:v>
                </c:pt>
                <c:pt idx="2">
                  <c:v>Pr</c:v>
                </c:pt>
                <c:pt idx="3">
                  <c:v>Nd</c:v>
                </c:pt>
                <c:pt idx="4">
                  <c:v>Sm</c:v>
                </c:pt>
                <c:pt idx="5">
                  <c:v>Eu</c:v>
                </c:pt>
                <c:pt idx="6">
                  <c:v>Gd</c:v>
                </c:pt>
                <c:pt idx="7">
                  <c:v>Tb</c:v>
                </c:pt>
                <c:pt idx="8">
                  <c:v>Dy</c:v>
                </c:pt>
                <c:pt idx="9">
                  <c:v>Ho</c:v>
                </c:pt>
                <c:pt idx="10">
                  <c:v>Er</c:v>
                </c:pt>
                <c:pt idx="11">
                  <c:v>Tm</c:v>
                </c:pt>
                <c:pt idx="12">
                  <c:v>Yb</c:v>
                </c:pt>
                <c:pt idx="13">
                  <c:v>Lu</c:v>
                </c:pt>
              </c:strCache>
            </c:strRef>
          </c:cat>
          <c:val>
            <c:numRef>
              <c:f>'[Lamprophyre_geochem_all-5thNov.xls]Lamp_data_ANHYDROUS_Traces'!$DQ$17:$ED$17</c:f>
              <c:numCache>
                <c:formatCode>General</c:formatCode>
                <c:ptCount val="14"/>
                <c:pt idx="0">
                  <c:v>805.92407274862524</c:v>
                </c:pt>
                <c:pt idx="1">
                  <c:v>608.3528279446482</c:v>
                </c:pt>
                <c:pt idx="2">
                  <c:v>435.59420088717337</c:v>
                </c:pt>
                <c:pt idx="3">
                  <c:v>287.13239995629874</c:v>
                </c:pt>
                <c:pt idx="4">
                  <c:v>112.16713604458184</c:v>
                </c:pt>
                <c:pt idx="5">
                  <c:v>62.915861699748049</c:v>
                </c:pt>
                <c:pt idx="6">
                  <c:v>48.815986142925979</c:v>
                </c:pt>
                <c:pt idx="7">
                  <c:v>29.126627058670184</c:v>
                </c:pt>
                <c:pt idx="8">
                  <c:v>16.574041185698412</c:v>
                </c:pt>
                <c:pt idx="9">
                  <c:v>10.503446004453439</c:v>
                </c:pt>
                <c:pt idx="10">
                  <c:v>8.241156890259127</c:v>
                </c:pt>
                <c:pt idx="11">
                  <c:v>6.7101802495171983</c:v>
                </c:pt>
                <c:pt idx="12">
                  <c:v>6.9847114677536712</c:v>
                </c:pt>
                <c:pt idx="13">
                  <c:v>6.6738401051756906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AA78-4186-8050-275A10DED2D1}"/>
            </c:ext>
          </c:extLst>
        </c:ser>
        <c:ser>
          <c:idx val="14"/>
          <c:order val="14"/>
          <c:tx>
            <c:strRef>
              <c:f>'[Lamprophyre_geochem_all-5thNov.xls]Lamp_data_ANHYDROUS_Traces'!$DP$18</c:f>
              <c:strCache>
                <c:ptCount val="1"/>
                <c:pt idx="0">
                  <c:v>LAMP-52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'[Lamprophyre_geochem_all-5thNov.xls]Lamp_data_ANHYDROUS_Traces'!$DQ$2:$ED$2</c:f>
              <c:strCache>
                <c:ptCount val="14"/>
                <c:pt idx="0">
                  <c:v>La</c:v>
                </c:pt>
                <c:pt idx="1">
                  <c:v>Ce</c:v>
                </c:pt>
                <c:pt idx="2">
                  <c:v>Pr</c:v>
                </c:pt>
                <c:pt idx="3">
                  <c:v>Nd</c:v>
                </c:pt>
                <c:pt idx="4">
                  <c:v>Sm</c:v>
                </c:pt>
                <c:pt idx="5">
                  <c:v>Eu</c:v>
                </c:pt>
                <c:pt idx="6">
                  <c:v>Gd</c:v>
                </c:pt>
                <c:pt idx="7">
                  <c:v>Tb</c:v>
                </c:pt>
                <c:pt idx="8">
                  <c:v>Dy</c:v>
                </c:pt>
                <c:pt idx="9">
                  <c:v>Ho</c:v>
                </c:pt>
                <c:pt idx="10">
                  <c:v>Er</c:v>
                </c:pt>
                <c:pt idx="11">
                  <c:v>Tm</c:v>
                </c:pt>
                <c:pt idx="12">
                  <c:v>Yb</c:v>
                </c:pt>
                <c:pt idx="13">
                  <c:v>Lu</c:v>
                </c:pt>
              </c:strCache>
            </c:strRef>
          </c:cat>
          <c:val>
            <c:numRef>
              <c:f>'[Lamprophyre_geochem_all-5thNov.xls]Lamp_data_ANHYDROUS_Traces'!$DQ$18:$ED$18</c:f>
              <c:numCache>
                <c:formatCode>General</c:formatCode>
                <c:ptCount val="14"/>
                <c:pt idx="0">
                  <c:v>550.27392067641142</c:v>
                </c:pt>
                <c:pt idx="1">
                  <c:v>415.82068082174322</c:v>
                </c:pt>
                <c:pt idx="2">
                  <c:v>306.83942886206296</c:v>
                </c:pt>
                <c:pt idx="3">
                  <c:v>208.54657216260196</c:v>
                </c:pt>
                <c:pt idx="4">
                  <c:v>88.03119260629191</c:v>
                </c:pt>
                <c:pt idx="5">
                  <c:v>51.029146035579224</c:v>
                </c:pt>
                <c:pt idx="6">
                  <c:v>39.468579000832939</c:v>
                </c:pt>
                <c:pt idx="7">
                  <c:v>24.589182395044791</c:v>
                </c:pt>
                <c:pt idx="8">
                  <c:v>14.035229166147037</c:v>
                </c:pt>
                <c:pt idx="9">
                  <c:v>8.4746688188942247</c:v>
                </c:pt>
                <c:pt idx="10">
                  <c:v>7.0051324489293307</c:v>
                </c:pt>
                <c:pt idx="11">
                  <c:v>6.1901169156947304</c:v>
                </c:pt>
                <c:pt idx="12">
                  <c:v>5.9152580268686803</c:v>
                </c:pt>
                <c:pt idx="13">
                  <c:v>5.1506947441299724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AA78-4186-8050-275A10DED2D1}"/>
            </c:ext>
          </c:extLst>
        </c:ser>
        <c:ser>
          <c:idx val="15"/>
          <c:order val="15"/>
          <c:tx>
            <c:strRef>
              <c:f>'[Lamprophyre_geochem_all-5thNov.xls]Lamp_data_ANHYDROUS_Traces'!$DP$19</c:f>
              <c:strCache>
                <c:ptCount val="1"/>
                <c:pt idx="0">
                  <c:v>LAMP-51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'[Lamprophyre_geochem_all-5thNov.xls]Lamp_data_ANHYDROUS_Traces'!$DQ$2:$ED$2</c:f>
              <c:strCache>
                <c:ptCount val="14"/>
                <c:pt idx="0">
                  <c:v>La</c:v>
                </c:pt>
                <c:pt idx="1">
                  <c:v>Ce</c:v>
                </c:pt>
                <c:pt idx="2">
                  <c:v>Pr</c:v>
                </c:pt>
                <c:pt idx="3">
                  <c:v>Nd</c:v>
                </c:pt>
                <c:pt idx="4">
                  <c:v>Sm</c:v>
                </c:pt>
                <c:pt idx="5">
                  <c:v>Eu</c:v>
                </c:pt>
                <c:pt idx="6">
                  <c:v>Gd</c:v>
                </c:pt>
                <c:pt idx="7">
                  <c:v>Tb</c:v>
                </c:pt>
                <c:pt idx="8">
                  <c:v>Dy</c:v>
                </c:pt>
                <c:pt idx="9">
                  <c:v>Ho</c:v>
                </c:pt>
                <c:pt idx="10">
                  <c:v>Er</c:v>
                </c:pt>
                <c:pt idx="11">
                  <c:v>Tm</c:v>
                </c:pt>
                <c:pt idx="12">
                  <c:v>Yb</c:v>
                </c:pt>
                <c:pt idx="13">
                  <c:v>Lu</c:v>
                </c:pt>
              </c:strCache>
            </c:strRef>
          </c:cat>
          <c:val>
            <c:numRef>
              <c:f>'[Lamprophyre_geochem_all-5thNov.xls]Lamp_data_ANHYDROUS_Traces'!$DQ$19:$ED$19</c:f>
              <c:numCache>
                <c:formatCode>General</c:formatCode>
                <c:ptCount val="14"/>
                <c:pt idx="0">
                  <c:v>430.45347507365966</c:v>
                </c:pt>
                <c:pt idx="1">
                  <c:v>321.49823973214319</c:v>
                </c:pt>
                <c:pt idx="2">
                  <c:v>233.99044633101039</c:v>
                </c:pt>
                <c:pt idx="3">
                  <c:v>160.45346227491467</c:v>
                </c:pt>
                <c:pt idx="4">
                  <c:v>67.203541325365549</c:v>
                </c:pt>
                <c:pt idx="5">
                  <c:v>37.655077918082895</c:v>
                </c:pt>
                <c:pt idx="6">
                  <c:v>30.405049154613337</c:v>
                </c:pt>
                <c:pt idx="7">
                  <c:v>20.554693369035277</c:v>
                </c:pt>
                <c:pt idx="8">
                  <c:v>11.886556586723563</c:v>
                </c:pt>
                <c:pt idx="9">
                  <c:v>8.0168526098808552</c:v>
                </c:pt>
                <c:pt idx="10">
                  <c:v>6.3416174737197153</c:v>
                </c:pt>
                <c:pt idx="11">
                  <c:v>5.4533526636813026</c:v>
                </c:pt>
                <c:pt idx="12">
                  <c:v>5.6541247799359011</c:v>
                </c:pt>
                <c:pt idx="13">
                  <c:v>5.175092396822766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AA78-4186-8050-275A10DED2D1}"/>
            </c:ext>
          </c:extLst>
        </c:ser>
        <c:ser>
          <c:idx val="16"/>
          <c:order val="16"/>
          <c:tx>
            <c:strRef>
              <c:f>'[Lamprophyre_geochem_all-5thNov.xls]Lamp_data_ANHYDROUS_Traces'!$DP$20</c:f>
              <c:strCache>
                <c:ptCount val="1"/>
                <c:pt idx="0">
                  <c:v>LAMP-78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'[Lamprophyre_geochem_all-5thNov.xls]Lamp_data_ANHYDROUS_Traces'!$DQ$2:$ED$2</c:f>
              <c:strCache>
                <c:ptCount val="14"/>
                <c:pt idx="0">
                  <c:v>La</c:v>
                </c:pt>
                <c:pt idx="1">
                  <c:v>Ce</c:v>
                </c:pt>
                <c:pt idx="2">
                  <c:v>Pr</c:v>
                </c:pt>
                <c:pt idx="3">
                  <c:v>Nd</c:v>
                </c:pt>
                <c:pt idx="4">
                  <c:v>Sm</c:v>
                </c:pt>
                <c:pt idx="5">
                  <c:v>Eu</c:v>
                </c:pt>
                <c:pt idx="6">
                  <c:v>Gd</c:v>
                </c:pt>
                <c:pt idx="7">
                  <c:v>Tb</c:v>
                </c:pt>
                <c:pt idx="8">
                  <c:v>Dy</c:v>
                </c:pt>
                <c:pt idx="9">
                  <c:v>Ho</c:v>
                </c:pt>
                <c:pt idx="10">
                  <c:v>Er</c:v>
                </c:pt>
                <c:pt idx="11">
                  <c:v>Tm</c:v>
                </c:pt>
                <c:pt idx="12">
                  <c:v>Yb</c:v>
                </c:pt>
                <c:pt idx="13">
                  <c:v>Lu</c:v>
                </c:pt>
              </c:strCache>
            </c:strRef>
          </c:cat>
          <c:val>
            <c:numRef>
              <c:f>'[Lamprophyre_geochem_all-5thNov.xls]Lamp_data_ANHYDROUS_Traces'!$DQ$20:$ED$20</c:f>
              <c:numCache>
                <c:formatCode>General</c:formatCode>
                <c:ptCount val="14"/>
                <c:pt idx="0">
                  <c:v>396.52802698939121</c:v>
                </c:pt>
                <c:pt idx="1">
                  <c:v>304.02575220811303</c:v>
                </c:pt>
                <c:pt idx="2">
                  <c:v>227.17040232519608</c:v>
                </c:pt>
                <c:pt idx="3">
                  <c:v>155.29404254510411</c:v>
                </c:pt>
                <c:pt idx="4">
                  <c:v>64.529842932779218</c:v>
                </c:pt>
                <c:pt idx="5">
                  <c:v>44.913532821905392</c:v>
                </c:pt>
                <c:pt idx="6">
                  <c:v>28.444141432604624</c:v>
                </c:pt>
                <c:pt idx="7">
                  <c:v>18.477273812071658</c:v>
                </c:pt>
                <c:pt idx="8">
                  <c:v>10.548159082216484</c:v>
                </c:pt>
                <c:pt idx="9">
                  <c:v>6.9115596477754311</c:v>
                </c:pt>
                <c:pt idx="10">
                  <c:v>5.509435296878836</c:v>
                </c:pt>
                <c:pt idx="11">
                  <c:v>4.7804115071102853</c:v>
                </c:pt>
                <c:pt idx="12">
                  <c:v>4.786500728989564</c:v>
                </c:pt>
                <c:pt idx="13">
                  <c:v>3.7831316908716834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AA78-4186-8050-275A10DED2D1}"/>
            </c:ext>
          </c:extLst>
        </c:ser>
        <c:ser>
          <c:idx val="17"/>
          <c:order val="17"/>
          <c:tx>
            <c:strRef>
              <c:f>'[Lamprophyre_geochem_all-5thNov.xls]Lamp_data_ANHYDROUS_Traces'!$DP$21</c:f>
              <c:strCache>
                <c:ptCount val="1"/>
                <c:pt idx="0">
                  <c:v>LAMP-30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'[Lamprophyre_geochem_all-5thNov.xls]Lamp_data_ANHYDROUS_Traces'!$DQ$2:$ED$2</c:f>
              <c:strCache>
                <c:ptCount val="14"/>
                <c:pt idx="0">
                  <c:v>La</c:v>
                </c:pt>
                <c:pt idx="1">
                  <c:v>Ce</c:v>
                </c:pt>
                <c:pt idx="2">
                  <c:v>Pr</c:v>
                </c:pt>
                <c:pt idx="3">
                  <c:v>Nd</c:v>
                </c:pt>
                <c:pt idx="4">
                  <c:v>Sm</c:v>
                </c:pt>
                <c:pt idx="5">
                  <c:v>Eu</c:v>
                </c:pt>
                <c:pt idx="6">
                  <c:v>Gd</c:v>
                </c:pt>
                <c:pt idx="7">
                  <c:v>Tb</c:v>
                </c:pt>
                <c:pt idx="8">
                  <c:v>Dy</c:v>
                </c:pt>
                <c:pt idx="9">
                  <c:v>Ho</c:v>
                </c:pt>
                <c:pt idx="10">
                  <c:v>Er</c:v>
                </c:pt>
                <c:pt idx="11">
                  <c:v>Tm</c:v>
                </c:pt>
                <c:pt idx="12">
                  <c:v>Yb</c:v>
                </c:pt>
                <c:pt idx="13">
                  <c:v>Lu</c:v>
                </c:pt>
              </c:strCache>
            </c:strRef>
          </c:cat>
          <c:val>
            <c:numRef>
              <c:f>'[Lamprophyre_geochem_all-5thNov.xls]Lamp_data_ANHYDROUS_Traces'!$DQ$21:$ED$21</c:f>
              <c:numCache>
                <c:formatCode>General</c:formatCode>
                <c:ptCount val="14"/>
                <c:pt idx="0">
                  <c:v>1156.7029245741646</c:v>
                </c:pt>
                <c:pt idx="1">
                  <c:v>792.14941478150376</c:v>
                </c:pt>
                <c:pt idx="2">
                  <c:v>565.66147828543944</c:v>
                </c:pt>
                <c:pt idx="3">
                  <c:v>383.43380924232417</c:v>
                </c:pt>
                <c:pt idx="4">
                  <c:v>165.43424798294325</c:v>
                </c:pt>
                <c:pt idx="5">
                  <c:v>110.4209158080444</c:v>
                </c:pt>
                <c:pt idx="6">
                  <c:v>80.724761558094784</c:v>
                </c:pt>
                <c:pt idx="7">
                  <c:v>51.696490796701404</c:v>
                </c:pt>
                <c:pt idx="8">
                  <c:v>30.506259277050567</c:v>
                </c:pt>
                <c:pt idx="9">
                  <c:v>20.086117896900774</c:v>
                </c:pt>
                <c:pt idx="10">
                  <c:v>16.060569667063</c:v>
                </c:pt>
                <c:pt idx="11">
                  <c:v>13.735402883969376</c:v>
                </c:pt>
                <c:pt idx="12">
                  <c:v>13.724165584992591</c:v>
                </c:pt>
                <c:pt idx="13">
                  <c:v>12.104297723481652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AA78-4186-8050-275A10DED2D1}"/>
            </c:ext>
          </c:extLst>
        </c:ser>
        <c:ser>
          <c:idx val="18"/>
          <c:order val="18"/>
          <c:tx>
            <c:strRef>
              <c:f>'[Lamprophyre_geochem_all-5thNov.xls]Lamp_data_ANHYDROUS_Traces'!$DP$22</c:f>
              <c:strCache>
                <c:ptCount val="1"/>
                <c:pt idx="0">
                  <c:v>LAMP-61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'[Lamprophyre_geochem_all-5thNov.xls]Lamp_data_ANHYDROUS_Traces'!$DQ$2:$ED$2</c:f>
              <c:strCache>
                <c:ptCount val="14"/>
                <c:pt idx="0">
                  <c:v>La</c:v>
                </c:pt>
                <c:pt idx="1">
                  <c:v>Ce</c:v>
                </c:pt>
                <c:pt idx="2">
                  <c:v>Pr</c:v>
                </c:pt>
                <c:pt idx="3">
                  <c:v>Nd</c:v>
                </c:pt>
                <c:pt idx="4">
                  <c:v>Sm</c:v>
                </c:pt>
                <c:pt idx="5">
                  <c:v>Eu</c:v>
                </c:pt>
                <c:pt idx="6">
                  <c:v>Gd</c:v>
                </c:pt>
                <c:pt idx="7">
                  <c:v>Tb</c:v>
                </c:pt>
                <c:pt idx="8">
                  <c:v>Dy</c:v>
                </c:pt>
                <c:pt idx="9">
                  <c:v>Ho</c:v>
                </c:pt>
                <c:pt idx="10">
                  <c:v>Er</c:v>
                </c:pt>
                <c:pt idx="11">
                  <c:v>Tm</c:v>
                </c:pt>
                <c:pt idx="12">
                  <c:v>Yb</c:v>
                </c:pt>
                <c:pt idx="13">
                  <c:v>Lu</c:v>
                </c:pt>
              </c:strCache>
            </c:strRef>
          </c:cat>
          <c:val>
            <c:numRef>
              <c:f>'[Lamprophyre_geochem_all-5thNov.xls]Lamp_data_ANHYDROUS_Traces'!$DQ$22:$ED$22</c:f>
              <c:numCache>
                <c:formatCode>General</c:formatCode>
                <c:ptCount val="14"/>
                <c:pt idx="0">
                  <c:v>478.12726874546183</c:v>
                </c:pt>
                <c:pt idx="1">
                  <c:v>357.97058423469076</c:v>
                </c:pt>
                <c:pt idx="2">
                  <c:v>260.58708278355584</c:v>
                </c:pt>
                <c:pt idx="3">
                  <c:v>176.05985801481219</c:v>
                </c:pt>
                <c:pt idx="4">
                  <c:v>74.482810926375649</c:v>
                </c:pt>
                <c:pt idx="5">
                  <c:v>50.63940128173985</c:v>
                </c:pt>
                <c:pt idx="6">
                  <c:v>36.73538052017463</c:v>
                </c:pt>
                <c:pt idx="7">
                  <c:v>24.890691119703177</c:v>
                </c:pt>
                <c:pt idx="8">
                  <c:v>14.924579682345842</c:v>
                </c:pt>
                <c:pt idx="9">
                  <c:v>9.3642957652360828</c:v>
                </c:pt>
                <c:pt idx="10">
                  <c:v>8.0927627080322839</c:v>
                </c:pt>
                <c:pt idx="11">
                  <c:v>7.5177310590103854</c:v>
                </c:pt>
                <c:pt idx="12">
                  <c:v>7.0784953327124578</c:v>
                </c:pt>
                <c:pt idx="13">
                  <c:v>6.0264167638467327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AA78-4186-8050-275A10DED2D1}"/>
            </c:ext>
          </c:extLst>
        </c:ser>
        <c:ser>
          <c:idx val="19"/>
          <c:order val="19"/>
          <c:tx>
            <c:strRef>
              <c:f>'[Lamprophyre_geochem_all-5thNov.xls]Lamp_data_ANHYDROUS_Traces'!$DP$23</c:f>
              <c:strCache>
                <c:ptCount val="1"/>
                <c:pt idx="0">
                  <c:v>LAMP-69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'[Lamprophyre_geochem_all-5thNov.xls]Lamp_data_ANHYDROUS_Traces'!$DQ$2:$ED$2</c:f>
              <c:strCache>
                <c:ptCount val="14"/>
                <c:pt idx="0">
                  <c:v>La</c:v>
                </c:pt>
                <c:pt idx="1">
                  <c:v>Ce</c:v>
                </c:pt>
                <c:pt idx="2">
                  <c:v>Pr</c:v>
                </c:pt>
                <c:pt idx="3">
                  <c:v>Nd</c:v>
                </c:pt>
                <c:pt idx="4">
                  <c:v>Sm</c:v>
                </c:pt>
                <c:pt idx="5">
                  <c:v>Eu</c:v>
                </c:pt>
                <c:pt idx="6">
                  <c:v>Gd</c:v>
                </c:pt>
                <c:pt idx="7">
                  <c:v>Tb</c:v>
                </c:pt>
                <c:pt idx="8">
                  <c:v>Dy</c:v>
                </c:pt>
                <c:pt idx="9">
                  <c:v>Ho</c:v>
                </c:pt>
                <c:pt idx="10">
                  <c:v>Er</c:v>
                </c:pt>
                <c:pt idx="11">
                  <c:v>Tm</c:v>
                </c:pt>
                <c:pt idx="12">
                  <c:v>Yb</c:v>
                </c:pt>
                <c:pt idx="13">
                  <c:v>Lu</c:v>
                </c:pt>
              </c:strCache>
            </c:strRef>
          </c:cat>
          <c:val>
            <c:numRef>
              <c:f>'[Lamprophyre_geochem_all-5thNov.xls]Lamp_data_ANHYDROUS_Traces'!$DQ$23:$ED$23</c:f>
              <c:numCache>
                <c:formatCode>General</c:formatCode>
                <c:ptCount val="14"/>
                <c:pt idx="0">
                  <c:v>404.87114859702422</c:v>
                </c:pt>
                <c:pt idx="1">
                  <c:v>309.70348513463313</c:v>
                </c:pt>
                <c:pt idx="2">
                  <c:v>229.1084800614428</c:v>
                </c:pt>
                <c:pt idx="3">
                  <c:v>156.99322131123404</c:v>
                </c:pt>
                <c:pt idx="4">
                  <c:v>65.508412084442455</c:v>
                </c:pt>
                <c:pt idx="5">
                  <c:v>39.350339503731647</c:v>
                </c:pt>
                <c:pt idx="6">
                  <c:v>27.752523633175283</c:v>
                </c:pt>
                <c:pt idx="7">
                  <c:v>18.394403923032989</c:v>
                </c:pt>
                <c:pt idx="8">
                  <c:v>10.803930397478068</c:v>
                </c:pt>
                <c:pt idx="9">
                  <c:v>7.1743160830476445</c:v>
                </c:pt>
                <c:pt idx="10">
                  <c:v>5.8779933124356747</c:v>
                </c:pt>
                <c:pt idx="11">
                  <c:v>4.7510472478663281</c:v>
                </c:pt>
                <c:pt idx="12">
                  <c:v>4.986797633266101</c:v>
                </c:pt>
                <c:pt idx="13">
                  <c:v>4.1804505911125895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AA78-4186-8050-275A10DED2D1}"/>
            </c:ext>
          </c:extLst>
        </c:ser>
        <c:ser>
          <c:idx val="20"/>
          <c:order val="20"/>
          <c:tx>
            <c:strRef>
              <c:f>'[Lamprophyre_geochem_all-5thNov.xls]Lamp_data_ANHYDROUS_Traces'!$DP$24</c:f>
              <c:strCache>
                <c:ptCount val="1"/>
                <c:pt idx="0">
                  <c:v>LAMP-65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'[Lamprophyre_geochem_all-5thNov.xls]Lamp_data_ANHYDROUS_Traces'!$DQ$2:$ED$2</c:f>
              <c:strCache>
                <c:ptCount val="14"/>
                <c:pt idx="0">
                  <c:v>La</c:v>
                </c:pt>
                <c:pt idx="1">
                  <c:v>Ce</c:v>
                </c:pt>
                <c:pt idx="2">
                  <c:v>Pr</c:v>
                </c:pt>
                <c:pt idx="3">
                  <c:v>Nd</c:v>
                </c:pt>
                <c:pt idx="4">
                  <c:v>Sm</c:v>
                </c:pt>
                <c:pt idx="5">
                  <c:v>Eu</c:v>
                </c:pt>
                <c:pt idx="6">
                  <c:v>Gd</c:v>
                </c:pt>
                <c:pt idx="7">
                  <c:v>Tb</c:v>
                </c:pt>
                <c:pt idx="8">
                  <c:v>Dy</c:v>
                </c:pt>
                <c:pt idx="9">
                  <c:v>Ho</c:v>
                </c:pt>
                <c:pt idx="10">
                  <c:v>Er</c:v>
                </c:pt>
                <c:pt idx="11">
                  <c:v>Tm</c:v>
                </c:pt>
                <c:pt idx="12">
                  <c:v>Yb</c:v>
                </c:pt>
                <c:pt idx="13">
                  <c:v>Lu</c:v>
                </c:pt>
              </c:strCache>
            </c:strRef>
          </c:cat>
          <c:val>
            <c:numRef>
              <c:f>'[Lamprophyre_geochem_all-5thNov.xls]Lamp_data_ANHYDROUS_Traces'!$DQ$24:$ED$24</c:f>
              <c:numCache>
                <c:formatCode>General</c:formatCode>
                <c:ptCount val="14"/>
                <c:pt idx="0">
                  <c:v>560.56800667043854</c:v>
                </c:pt>
                <c:pt idx="1">
                  <c:v>438.22965966458031</c:v>
                </c:pt>
                <c:pt idx="2">
                  <c:v>329.85149355782318</c:v>
                </c:pt>
                <c:pt idx="3">
                  <c:v>228.04457738494213</c:v>
                </c:pt>
                <c:pt idx="4">
                  <c:v>99.386385110931428</c:v>
                </c:pt>
                <c:pt idx="5">
                  <c:v>51.277247579422323</c:v>
                </c:pt>
                <c:pt idx="6">
                  <c:v>40.661481160111137</c:v>
                </c:pt>
                <c:pt idx="7">
                  <c:v>26.437194572124934</c:v>
                </c:pt>
                <c:pt idx="8">
                  <c:v>14.984052270960504</c:v>
                </c:pt>
                <c:pt idx="9">
                  <c:v>9.4155709874060527</c:v>
                </c:pt>
                <c:pt idx="10">
                  <c:v>7.3818704737667105</c:v>
                </c:pt>
                <c:pt idx="11">
                  <c:v>6.58932316365917</c:v>
                </c:pt>
                <c:pt idx="12">
                  <c:v>5.9955669685447495</c:v>
                </c:pt>
                <c:pt idx="13">
                  <c:v>5.0004943166304479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AA78-4186-8050-275A10DED2D1}"/>
            </c:ext>
          </c:extLst>
        </c:ser>
        <c:ser>
          <c:idx val="22"/>
          <c:order val="21"/>
          <c:tx>
            <c:strRef>
              <c:f>'[Lamprophyre_geochem_all-5thNov.xls]Lamp_data_ANHYDROUS_Traces'!$DP$29</c:f>
              <c:strCache>
                <c:ptCount val="1"/>
                <c:pt idx="0">
                  <c:v>LAMP-12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marker>
          <c:val>
            <c:numRef>
              <c:f>'[Lamprophyre_geochem_all-5thNov.xls]Lamp_data_ANHYDROUS_Traces'!$DQ$29:$ED$29</c:f>
              <c:numCache>
                <c:formatCode>General</c:formatCode>
                <c:ptCount val="14"/>
                <c:pt idx="0">
                  <c:v>1940.7974683544305</c:v>
                </c:pt>
                <c:pt idx="1">
                  <c:v>1569.2251223491028</c:v>
                </c:pt>
                <c:pt idx="2">
                  <c:v>1197.7370689655174</c:v>
                </c:pt>
                <c:pt idx="3">
                  <c:v>871.94967177242881</c:v>
                </c:pt>
                <c:pt idx="4">
                  <c:v>383.08783783783787</c:v>
                </c:pt>
                <c:pt idx="5">
                  <c:v>315.75488454706925</c:v>
                </c:pt>
                <c:pt idx="6">
                  <c:v>212.89949748743717</c:v>
                </c:pt>
                <c:pt idx="7">
                  <c:v>97.229916897506925</c:v>
                </c:pt>
                <c:pt idx="8">
                  <c:v>45.060975609756099</c:v>
                </c:pt>
                <c:pt idx="9">
                  <c:v>25.128205128205128</c:v>
                </c:pt>
                <c:pt idx="10">
                  <c:v>19.850000000000001</c:v>
                </c:pt>
                <c:pt idx="11">
                  <c:v>12.672064777327936</c:v>
                </c:pt>
                <c:pt idx="12">
                  <c:v>11.204968944099379</c:v>
                </c:pt>
                <c:pt idx="13">
                  <c:v>9.7154471544715442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AA78-4186-8050-275A10DED2D1}"/>
            </c:ext>
          </c:extLst>
        </c:ser>
        <c:ser>
          <c:idx val="23"/>
          <c:order val="22"/>
          <c:tx>
            <c:strRef>
              <c:f>'[Lamprophyre_geochem_all-5thNov.xls]Lamp_data_ANHYDROUS_Traces'!$DP$30</c:f>
              <c:strCache>
                <c:ptCount val="1"/>
                <c:pt idx="0">
                  <c:v>LAMP-3 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marker>
          <c:val>
            <c:numRef>
              <c:f>'[Lamprophyre_geochem_all-5thNov.xls]Lamp_data_ANHYDROUS_Traces'!$DQ$30:$ED$30</c:f>
              <c:numCache>
                <c:formatCode>General</c:formatCode>
                <c:ptCount val="14"/>
                <c:pt idx="0">
                  <c:v>770.63713080168782</c:v>
                </c:pt>
                <c:pt idx="1">
                  <c:v>585.94942903752042</c:v>
                </c:pt>
                <c:pt idx="2">
                  <c:v>422.21982758620697</c:v>
                </c:pt>
                <c:pt idx="3">
                  <c:v>281.50328227571111</c:v>
                </c:pt>
                <c:pt idx="4">
                  <c:v>130.93918918918919</c:v>
                </c:pt>
                <c:pt idx="5">
                  <c:v>95.932504440497326</c:v>
                </c:pt>
                <c:pt idx="6">
                  <c:v>80.366834170854275</c:v>
                </c:pt>
                <c:pt idx="7">
                  <c:v>36.343490304709142</c:v>
                </c:pt>
                <c:pt idx="8">
                  <c:v>17.865853658536583</c:v>
                </c:pt>
                <c:pt idx="9">
                  <c:v>10.293040293040294</c:v>
                </c:pt>
                <c:pt idx="10">
                  <c:v>8.2375000000000007</c:v>
                </c:pt>
                <c:pt idx="11">
                  <c:v>6.3562753036437245</c:v>
                </c:pt>
                <c:pt idx="12">
                  <c:v>6.2732919254658386</c:v>
                </c:pt>
                <c:pt idx="13">
                  <c:v>5.691056910569106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AA78-4186-8050-275A10DED2D1}"/>
            </c:ext>
          </c:extLst>
        </c:ser>
        <c:ser>
          <c:idx val="24"/>
          <c:order val="23"/>
          <c:tx>
            <c:strRef>
              <c:f>'[Lamprophyre_geochem_all-5thNov.xls]Lamp_data_ANHYDROUS_Traces'!$DP$33</c:f>
              <c:strCache>
                <c:ptCount val="1"/>
                <c:pt idx="0">
                  <c:v>LAMP-6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marker>
          <c:val>
            <c:numRef>
              <c:f>'[Lamprophyre_geochem_all-5thNov.xls]Lamp_data_ANHYDROUS_Traces'!$DQ$33:$ED$33</c:f>
              <c:numCache>
                <c:formatCode>General</c:formatCode>
                <c:ptCount val="14"/>
                <c:pt idx="0">
                  <c:v>1146.6540084388187</c:v>
                </c:pt>
                <c:pt idx="1">
                  <c:v>828.69983686786293</c:v>
                </c:pt>
                <c:pt idx="2">
                  <c:v>577.46767241379314</c:v>
                </c:pt>
                <c:pt idx="3">
                  <c:v>416.31728665207879</c:v>
                </c:pt>
                <c:pt idx="4">
                  <c:v>197.08783783783784</c:v>
                </c:pt>
                <c:pt idx="5">
                  <c:v>171.31438721136766</c:v>
                </c:pt>
                <c:pt idx="6">
                  <c:v>118.87437185929647</c:v>
                </c:pt>
                <c:pt idx="7">
                  <c:v>60.914127423822713</c:v>
                </c:pt>
                <c:pt idx="8">
                  <c:v>33.581300813008127</c:v>
                </c:pt>
                <c:pt idx="9">
                  <c:v>22.673992673992672</c:v>
                </c:pt>
                <c:pt idx="10">
                  <c:v>15.918750000000001</c:v>
                </c:pt>
                <c:pt idx="11">
                  <c:v>14.251012145748987</c:v>
                </c:pt>
                <c:pt idx="12">
                  <c:v>12.844720496894411</c:v>
                </c:pt>
                <c:pt idx="13">
                  <c:v>11.056910569105691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AA78-4186-8050-275A10DED2D1}"/>
            </c:ext>
          </c:extLst>
        </c:ser>
        <c:ser>
          <c:idx val="25"/>
          <c:order val="24"/>
          <c:tx>
            <c:strRef>
              <c:f>'[Lamprophyre_geochem_all-5thNov.xls]Lamp_data_ANHYDROUS_Traces'!$DP$34</c:f>
              <c:strCache>
                <c:ptCount val="1"/>
                <c:pt idx="0">
                  <c:v>LAMP-71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dot"/>
            <c:size val="3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marker>
          <c:val>
            <c:numRef>
              <c:f>'[Lamprophyre_geochem_all-5thNov.xls]Lamp_data_ANHYDROUS_Traces'!$DQ$34:$ED$34</c:f>
              <c:numCache>
                <c:formatCode>General</c:formatCode>
                <c:ptCount val="14"/>
                <c:pt idx="0">
                  <c:v>418.84810126582278</c:v>
                </c:pt>
                <c:pt idx="1">
                  <c:v>329.42414355628063</c:v>
                </c:pt>
                <c:pt idx="2">
                  <c:v>239.98922413793105</c:v>
                </c:pt>
                <c:pt idx="3">
                  <c:v>166.43982494529541</c:v>
                </c:pt>
                <c:pt idx="4">
                  <c:v>94.648648648648646</c:v>
                </c:pt>
                <c:pt idx="5">
                  <c:v>86.927175843694485</c:v>
                </c:pt>
                <c:pt idx="6">
                  <c:v>51.231155778894468</c:v>
                </c:pt>
                <c:pt idx="7">
                  <c:v>26.149584487534625</c:v>
                </c:pt>
                <c:pt idx="8">
                  <c:v>14.776422764227641</c:v>
                </c:pt>
                <c:pt idx="9">
                  <c:v>9.7252747252747245</c:v>
                </c:pt>
                <c:pt idx="10">
                  <c:v>7.0062499999999996</c:v>
                </c:pt>
                <c:pt idx="11">
                  <c:v>6.2753036437246967</c:v>
                </c:pt>
                <c:pt idx="12">
                  <c:v>5.7391304347826084</c:v>
                </c:pt>
                <c:pt idx="13">
                  <c:v>5.1626016260162606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AA78-4186-8050-275A10DED2D1}"/>
            </c:ext>
          </c:extLst>
        </c:ser>
        <c:ser>
          <c:idx val="26"/>
          <c:order val="25"/>
          <c:tx>
            <c:strRef>
              <c:f>'[Lamprophyre_geochem_all-5thNov.xls]Lamp_data_ANHYDROUS_Traces'!$DP$36</c:f>
              <c:strCache>
                <c:ptCount val="1"/>
                <c:pt idx="0">
                  <c:v>LAMP-5C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marker>
          <c:val>
            <c:numRef>
              <c:f>'[Lamprophyre_geochem_all-5thNov.xls]Lamp_data_ANHYDROUS_Traces'!$DQ$36:$ED$36</c:f>
              <c:numCache>
                <c:formatCode>General</c:formatCode>
                <c:ptCount val="14"/>
                <c:pt idx="0">
                  <c:v>346.47257383966246</c:v>
                </c:pt>
                <c:pt idx="1">
                  <c:v>274.49265905383362</c:v>
                </c:pt>
                <c:pt idx="2">
                  <c:v>197.06896551724139</c:v>
                </c:pt>
                <c:pt idx="3">
                  <c:v>132.94748358862142</c:v>
                </c:pt>
                <c:pt idx="4">
                  <c:v>64.195945945945951</c:v>
                </c:pt>
                <c:pt idx="5">
                  <c:v>51.492007104795732</c:v>
                </c:pt>
                <c:pt idx="6">
                  <c:v>40.643216080402006</c:v>
                </c:pt>
                <c:pt idx="7">
                  <c:v>20.443213296398891</c:v>
                </c:pt>
                <c:pt idx="8">
                  <c:v>12.020325203252032</c:v>
                </c:pt>
                <c:pt idx="9">
                  <c:v>8.1318681318681314</c:v>
                </c:pt>
                <c:pt idx="10">
                  <c:v>5.9187499999999993</c:v>
                </c:pt>
                <c:pt idx="11">
                  <c:v>5.7489878542510118</c:v>
                </c:pt>
                <c:pt idx="12">
                  <c:v>5.4285714285714288</c:v>
                </c:pt>
                <c:pt idx="13">
                  <c:v>4.9593495934959346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AA78-4186-8050-275A10DED2D1}"/>
            </c:ext>
          </c:extLst>
        </c:ser>
        <c:ser>
          <c:idx val="27"/>
          <c:order val="26"/>
          <c:tx>
            <c:strRef>
              <c:f>'[Lamprophyre_geochem_all-5thNov.xls]Lamp_data_ANHYDROUS_Traces'!$DP$38</c:f>
              <c:strCache>
                <c:ptCount val="1"/>
                <c:pt idx="0">
                  <c:v>LAMP-7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marker>
          <c:val>
            <c:numRef>
              <c:f>'[Lamprophyre_geochem_all-5thNov.xls]Lamp_data_ANHYDROUS_Traces'!$DQ$38:$ED$38</c:f>
              <c:numCache>
                <c:formatCode>General</c:formatCode>
                <c:ptCount val="14"/>
                <c:pt idx="0">
                  <c:v>375.15189873417722</c:v>
                </c:pt>
                <c:pt idx="1">
                  <c:v>292.42414355628057</c:v>
                </c:pt>
                <c:pt idx="2">
                  <c:v>207.86637931034483</c:v>
                </c:pt>
                <c:pt idx="3">
                  <c:v>141.79431072210065</c:v>
                </c:pt>
                <c:pt idx="4">
                  <c:v>74.155405405405403</c:v>
                </c:pt>
                <c:pt idx="5">
                  <c:v>64.795737122557725</c:v>
                </c:pt>
                <c:pt idx="6">
                  <c:v>43.366834170854275</c:v>
                </c:pt>
                <c:pt idx="7">
                  <c:v>22.382271468144047</c:v>
                </c:pt>
                <c:pt idx="8">
                  <c:v>12.808943089430894</c:v>
                </c:pt>
                <c:pt idx="9">
                  <c:v>8.7912087912087902</c:v>
                </c:pt>
                <c:pt idx="10">
                  <c:v>6.3437499999999991</c:v>
                </c:pt>
                <c:pt idx="11">
                  <c:v>6.0728744939271255</c:v>
                </c:pt>
                <c:pt idx="12">
                  <c:v>5.7577639751552798</c:v>
                </c:pt>
                <c:pt idx="13">
                  <c:v>5.2032520325203251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A-AA78-4186-8050-275A10DED2D1}"/>
            </c:ext>
          </c:extLst>
        </c:ser>
        <c:ser>
          <c:idx val="28"/>
          <c:order val="27"/>
          <c:tx>
            <c:strRef>
              <c:f>'[Lamprophyre_geochem_all-5thNov.xls]Lamp_data_ANHYDROUS_Traces'!$DP$39</c:f>
              <c:strCache>
                <c:ptCount val="1"/>
                <c:pt idx="0">
                  <c:v>LAMP-8C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marker>
          <c:val>
            <c:numRef>
              <c:f>'[Lamprophyre_geochem_all-5thNov.xls]Lamp_data_ANHYDROUS_Traces'!$DQ$39:$ED$39</c:f>
              <c:numCache>
                <c:formatCode>General</c:formatCode>
                <c:ptCount val="14"/>
                <c:pt idx="0">
                  <c:v>597.89451476793249</c:v>
                </c:pt>
                <c:pt idx="1">
                  <c:v>457.16639477977162</c:v>
                </c:pt>
                <c:pt idx="2">
                  <c:v>329.29956896551727</c:v>
                </c:pt>
                <c:pt idx="3">
                  <c:v>225.36761487964986</c:v>
                </c:pt>
                <c:pt idx="4">
                  <c:v>124.11486486486487</c:v>
                </c:pt>
                <c:pt idx="5">
                  <c:v>109.78685612788632</c:v>
                </c:pt>
                <c:pt idx="6">
                  <c:v>68.19095477386935</c:v>
                </c:pt>
                <c:pt idx="7">
                  <c:v>33.019390581717452</c:v>
                </c:pt>
                <c:pt idx="8">
                  <c:v>17.495934959349594</c:v>
                </c:pt>
                <c:pt idx="9">
                  <c:v>11.172161172161172</c:v>
                </c:pt>
                <c:pt idx="10">
                  <c:v>8.4250000000000007</c:v>
                </c:pt>
                <c:pt idx="11">
                  <c:v>7.57085020242915</c:v>
                </c:pt>
                <c:pt idx="12">
                  <c:v>7.3975155279503104</c:v>
                </c:pt>
                <c:pt idx="13">
                  <c:v>6.8699186991869921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B-AA78-4186-8050-275A10DED2D1}"/>
            </c:ext>
          </c:extLst>
        </c:ser>
        <c:ser>
          <c:idx val="29"/>
          <c:order val="28"/>
          <c:tx>
            <c:strRef>
              <c:f>'[Lamprophyre_geochem_all-5thNov.xls]Lamp_data_ANHYDROUS_Traces'!$DP$40</c:f>
              <c:strCache>
                <c:ptCount val="1"/>
                <c:pt idx="0">
                  <c:v>LAMP-9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marker>
          <c:val>
            <c:numRef>
              <c:f>'[Lamprophyre_geochem_all-5thNov.xls]Lamp_data_ANHYDROUS_Traces'!$DQ$40:$ED$40</c:f>
              <c:numCache>
                <c:formatCode>General</c:formatCode>
                <c:ptCount val="14"/>
                <c:pt idx="0">
                  <c:v>319.16877637130801</c:v>
                </c:pt>
                <c:pt idx="1">
                  <c:v>245.16965742251222</c:v>
                </c:pt>
                <c:pt idx="2">
                  <c:v>174.22413793103448</c:v>
                </c:pt>
                <c:pt idx="3">
                  <c:v>118.73085339168489</c:v>
                </c:pt>
                <c:pt idx="4">
                  <c:v>62.82432432432433</c:v>
                </c:pt>
                <c:pt idx="5">
                  <c:v>53.65896980461811</c:v>
                </c:pt>
                <c:pt idx="6">
                  <c:v>36.874371859296481</c:v>
                </c:pt>
                <c:pt idx="7">
                  <c:v>19.501385041551245</c:v>
                </c:pt>
                <c:pt idx="8">
                  <c:v>11.739837398373984</c:v>
                </c:pt>
                <c:pt idx="9">
                  <c:v>8.4249084249084252</c:v>
                </c:pt>
                <c:pt idx="10">
                  <c:v>6.15625</c:v>
                </c:pt>
                <c:pt idx="11">
                  <c:v>6.5182186234817818</c:v>
                </c:pt>
                <c:pt idx="12">
                  <c:v>6.1614906832298137</c:v>
                </c:pt>
                <c:pt idx="13">
                  <c:v>5.8536585365853657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C-AA78-4186-8050-275A10DED2D1}"/>
            </c:ext>
          </c:extLst>
        </c:ser>
        <c:ser>
          <c:idx val="30"/>
          <c:order val="29"/>
          <c:tx>
            <c:strRef>
              <c:f>'[Lamprophyre_geochem_all-5thNov.xls]Lamp_data_ANHYDROUS_Traces'!$DP$41</c:f>
              <c:strCache>
                <c:ptCount val="1"/>
                <c:pt idx="0">
                  <c:v>LAMP-9B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marker>
          <c:val>
            <c:numRef>
              <c:f>'[Lamprophyre_geochem_all-5thNov.xls]Lamp_data_ANHYDROUS_Traces'!$DQ$41:$ED$41</c:f>
              <c:numCache>
                <c:formatCode>General</c:formatCode>
                <c:ptCount val="14"/>
                <c:pt idx="0">
                  <c:v>724.89451476793261</c:v>
                </c:pt>
                <c:pt idx="1">
                  <c:v>540.12071778140296</c:v>
                </c:pt>
                <c:pt idx="2">
                  <c:v>383.57758620689651</c:v>
                </c:pt>
                <c:pt idx="3">
                  <c:v>259.32822757111597</c:v>
                </c:pt>
                <c:pt idx="4">
                  <c:v>201.99324324324326</c:v>
                </c:pt>
                <c:pt idx="5">
                  <c:v>230.74600355239784</c:v>
                </c:pt>
                <c:pt idx="6">
                  <c:v>80.547738693467338</c:v>
                </c:pt>
                <c:pt idx="7">
                  <c:v>41.02493074792244</c:v>
                </c:pt>
                <c:pt idx="8">
                  <c:v>23.146341463414636</c:v>
                </c:pt>
                <c:pt idx="9">
                  <c:v>15.402930402930401</c:v>
                </c:pt>
                <c:pt idx="10">
                  <c:v>11.175000000000001</c:v>
                </c:pt>
                <c:pt idx="11">
                  <c:v>10.647773279352228</c:v>
                </c:pt>
                <c:pt idx="12">
                  <c:v>9.7391304347826093</c:v>
                </c:pt>
                <c:pt idx="13">
                  <c:v>8.7398373983739841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D-AA78-4186-8050-275A10DED2D1}"/>
            </c:ext>
          </c:extLst>
        </c:ser>
        <c:ser>
          <c:idx val="31"/>
          <c:order val="30"/>
          <c:tx>
            <c:strRef>
              <c:f>'[Lamprophyre_geochem_all-5thNov.xls]Lamp_data_ANHYDROUS_Traces'!$DP$42</c:f>
              <c:strCache>
                <c:ptCount val="1"/>
                <c:pt idx="0">
                  <c:v>LAMP-10B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marker>
          <c:val>
            <c:numRef>
              <c:f>'[Lamprophyre_geochem_all-5thNov.xls]Lamp_data_ANHYDROUS_Traces'!$DQ$42:$ED$42</c:f>
              <c:numCache>
                <c:formatCode>General</c:formatCode>
                <c:ptCount val="14"/>
                <c:pt idx="0">
                  <c:v>346.66666666666669</c:v>
                </c:pt>
                <c:pt idx="1">
                  <c:v>270.39314845024472</c:v>
                </c:pt>
                <c:pt idx="2">
                  <c:v>203.53448275862073</c:v>
                </c:pt>
                <c:pt idx="3">
                  <c:v>146.49452954048138</c:v>
                </c:pt>
                <c:pt idx="4">
                  <c:v>68.101351351351354</c:v>
                </c:pt>
                <c:pt idx="5">
                  <c:v>50.923623445825932</c:v>
                </c:pt>
                <c:pt idx="6">
                  <c:v>44.221105527638194</c:v>
                </c:pt>
                <c:pt idx="7">
                  <c:v>21.689750692520775</c:v>
                </c:pt>
                <c:pt idx="8">
                  <c:v>11.910569105691058</c:v>
                </c:pt>
                <c:pt idx="9">
                  <c:v>7.344322344322344</c:v>
                </c:pt>
                <c:pt idx="10">
                  <c:v>5.3125</c:v>
                </c:pt>
                <c:pt idx="11">
                  <c:v>4.3724696356275308</c:v>
                </c:pt>
                <c:pt idx="12">
                  <c:v>3.9254658385093166</c:v>
                </c:pt>
                <c:pt idx="13">
                  <c:v>3.4146341463414638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E-AA78-4186-8050-275A10DED2D1}"/>
            </c:ext>
          </c:extLst>
        </c:ser>
        <c:ser>
          <c:idx val="32"/>
          <c:order val="31"/>
          <c:tx>
            <c:strRef>
              <c:f>'[Lamprophyre_geochem_all-5thNov.xls]Lamp_data_ANHYDROUS_Traces'!$DP$43</c:f>
              <c:strCache>
                <c:ptCount val="1"/>
                <c:pt idx="0">
                  <c:v>LAMP-10C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marker>
          <c:val>
            <c:numRef>
              <c:f>'[Lamprophyre_geochem_all-5thNov.xls]Lamp_data_ANHYDROUS_Traces'!$DQ$43:$ED$43</c:f>
              <c:numCache>
                <c:formatCode>General</c:formatCode>
                <c:ptCount val="14"/>
                <c:pt idx="0">
                  <c:v>312.18565400843886</c:v>
                </c:pt>
                <c:pt idx="1">
                  <c:v>240.86786296900488</c:v>
                </c:pt>
                <c:pt idx="2">
                  <c:v>176.26077586206898</c:v>
                </c:pt>
                <c:pt idx="3">
                  <c:v>124.44638949671771</c:v>
                </c:pt>
                <c:pt idx="4">
                  <c:v>62.817567567567572</c:v>
                </c:pt>
                <c:pt idx="5">
                  <c:v>51.527531083481342</c:v>
                </c:pt>
                <c:pt idx="6">
                  <c:v>37.899497487437181</c:v>
                </c:pt>
                <c:pt idx="7">
                  <c:v>19.002770083102494</c:v>
                </c:pt>
                <c:pt idx="8">
                  <c:v>10.369918699186993</c:v>
                </c:pt>
                <c:pt idx="9">
                  <c:v>6.5567765567765566</c:v>
                </c:pt>
                <c:pt idx="10">
                  <c:v>4.7125000000000004</c:v>
                </c:pt>
                <c:pt idx="11">
                  <c:v>3.8866396761133606</c:v>
                </c:pt>
                <c:pt idx="12">
                  <c:v>3.4968944099378878</c:v>
                </c:pt>
                <c:pt idx="13">
                  <c:v>3.0487804878048781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F-AA78-4186-8050-275A10DED2D1}"/>
            </c:ext>
          </c:extLst>
        </c:ser>
        <c:ser>
          <c:idx val="34"/>
          <c:order val="32"/>
          <c:tx>
            <c:strRef>
              <c:f>'[Lamprophyre_geochem_all-5thNov.xls]Lamp_data_ANHYDROUS_Traces'!$DP$45</c:f>
              <c:strCache>
                <c:ptCount val="1"/>
                <c:pt idx="0">
                  <c:v>LAMP-13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circle"/>
            <c:size val="3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marker>
          <c:val>
            <c:numRef>
              <c:f>'[Lamprophyre_geochem_all-5thNov.xls]Lamp_data_ANHYDROUS_Traces'!$DQ$45:$ED$45</c:f>
              <c:numCache>
                <c:formatCode>General</c:formatCode>
                <c:ptCount val="14"/>
                <c:pt idx="0">
                  <c:v>654.78481012658233</c:v>
                </c:pt>
                <c:pt idx="1">
                  <c:v>506.72430668841764</c:v>
                </c:pt>
                <c:pt idx="2">
                  <c:v>369.23491379310349</c:v>
                </c:pt>
                <c:pt idx="3">
                  <c:v>257.6542669584245</c:v>
                </c:pt>
                <c:pt idx="4">
                  <c:v>145.99324324324326</c:v>
                </c:pt>
                <c:pt idx="5">
                  <c:v>125.36412078152752</c:v>
                </c:pt>
                <c:pt idx="6">
                  <c:v>83.723618090452263</c:v>
                </c:pt>
                <c:pt idx="7">
                  <c:v>45.927977839335178</c:v>
                </c:pt>
                <c:pt idx="8">
                  <c:v>26.325203252032519</c:v>
                </c:pt>
                <c:pt idx="9">
                  <c:v>17.216117216117215</c:v>
                </c:pt>
                <c:pt idx="10">
                  <c:v>11.749999999999998</c:v>
                </c:pt>
                <c:pt idx="11">
                  <c:v>11.012145748987855</c:v>
                </c:pt>
                <c:pt idx="12">
                  <c:v>9.6397515527950315</c:v>
                </c:pt>
                <c:pt idx="13">
                  <c:v>8.2520325203252032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0-AA78-4186-8050-275A10DED2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54673392"/>
        <c:axId val="1"/>
      </c:lineChart>
      <c:catAx>
        <c:axId val="654673392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ln>
            <a:solidFill>
              <a:schemeClr val="tx1">
                <a:lumMod val="85000"/>
                <a:lumOff val="15000"/>
              </a:schemeClr>
            </a:solidFill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logBase val="10"/>
          <c:orientation val="minMax"/>
        </c:scaling>
        <c:delete val="0"/>
        <c:axPos val="l"/>
        <c:numFmt formatCode="General" sourceLinked="1"/>
        <c:majorTickMark val="in"/>
        <c:minorTickMark val="in"/>
        <c:tickLblPos val="nextTo"/>
        <c:spPr>
          <a:ln>
            <a:solidFill>
              <a:schemeClr val="tx1">
                <a:lumMod val="85000"/>
                <a:lumOff val="15000"/>
              </a:schemeClr>
            </a:solidFill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654673392"/>
        <c:crosses val="autoZero"/>
        <c:crossBetween val="midCat"/>
      </c:valAx>
      <c:spPr>
        <a:ln>
          <a:solidFill>
            <a:schemeClr val="tx1">
              <a:lumMod val="85000"/>
              <a:lumOff val="15000"/>
            </a:schemeClr>
          </a:solidFill>
        </a:ln>
      </c:spPr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0116529438109341E-2"/>
          <c:y val="8.4922709360440732E-2"/>
          <c:w val="0.53138433374291372"/>
          <c:h val="0.81340974838129732"/>
        </c:manualLayout>
      </c:layout>
      <c:scatterChart>
        <c:scatterStyle val="lineMarker"/>
        <c:varyColors val="0"/>
        <c:ser>
          <c:idx val="1"/>
          <c:order val="0"/>
          <c:tx>
            <c:v>Star dykes (Coe et al., 2008)</c:v>
          </c:tx>
          <c:spPr>
            <a:ln w="25400" cap="rnd">
              <a:noFill/>
              <a:round/>
            </a:ln>
            <a:effectLst/>
          </c:spPr>
          <c:marker>
            <c:symbol val="square"/>
            <c:size val="7"/>
            <c:spPr>
              <a:solidFill>
                <a:srgbClr val="999999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'Alkaline rocks'!$T$12:$T$24</c:f>
              <c:numCache>
                <c:formatCode>0.00</c:formatCode>
                <c:ptCount val="13"/>
                <c:pt idx="0">
                  <c:v>-9.3939461983649775</c:v>
                </c:pt>
                <c:pt idx="1">
                  <c:v>-8.8670947452262894</c:v>
                </c:pt>
                <c:pt idx="2">
                  <c:v>-9.1012509466215086</c:v>
                </c:pt>
                <c:pt idx="3">
                  <c:v>-8.5939125102663105</c:v>
                </c:pt>
                <c:pt idx="4">
                  <c:v>-8.8280687116615297</c:v>
                </c:pt>
                <c:pt idx="5">
                  <c:v>-8.6524515606145602</c:v>
                </c:pt>
                <c:pt idx="6">
                  <c:v>-8.6329385438310702</c:v>
                </c:pt>
                <c:pt idx="7">
                  <c:v>-8.5548864766993304</c:v>
                </c:pt>
                <c:pt idx="10">
                  <c:v>-7.910956922864143</c:v>
                </c:pt>
                <c:pt idx="12">
                  <c:v>-7.8329048557324032</c:v>
                </c:pt>
              </c:numCache>
            </c:numRef>
          </c:xVal>
          <c:yVal>
            <c:numRef>
              <c:f>'Alkaline rocks'!$AB$12:$AB$24</c:f>
              <c:numCache>
                <c:formatCode>0.00</c:formatCode>
                <c:ptCount val="13"/>
                <c:pt idx="0">
                  <c:v>-8.1046136608897701</c:v>
                </c:pt>
                <c:pt idx="1">
                  <c:v>-8.2107305484324655</c:v>
                </c:pt>
                <c:pt idx="2">
                  <c:v>-8.3168474359729405</c:v>
                </c:pt>
                <c:pt idx="3">
                  <c:v>-7.8570075899597747</c:v>
                </c:pt>
                <c:pt idx="4">
                  <c:v>-8.1399859567377053</c:v>
                </c:pt>
                <c:pt idx="6">
                  <c:v>-7.8216352941107292</c:v>
                </c:pt>
                <c:pt idx="7">
                  <c:v>-8.0338690691950099</c:v>
                </c:pt>
                <c:pt idx="10">
                  <c:v>-5.0625962180272932</c:v>
                </c:pt>
                <c:pt idx="11">
                  <c:v>-5.2040854014157034</c:v>
                </c:pt>
                <c:pt idx="12">
                  <c:v>-5.2040854014157034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68B4-4CE1-A4F3-684884747F96}"/>
            </c:ext>
          </c:extLst>
        </c:ser>
        <c:ser>
          <c:idx val="2"/>
          <c:order val="1"/>
          <c:tx>
            <c:v>Swartruggens dykes (Coe et al., 2008)</c:v>
          </c:tx>
          <c:spPr>
            <a:ln w="25400" cap="rnd">
              <a:noFill/>
              <a:round/>
            </a:ln>
            <a:effectLst/>
          </c:spPr>
          <c:marker>
            <c:symbol val="square"/>
            <c:size val="7"/>
            <c:spPr>
              <a:solidFill>
                <a:srgbClr val="FF6565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'Alkaline rocks'!$T$4:$T$11</c:f>
              <c:numCache>
                <c:formatCode>General</c:formatCode>
                <c:ptCount val="8"/>
                <c:pt idx="0" formatCode="0.00">
                  <c:v>-12.164684139017723</c:v>
                </c:pt>
                <c:pt idx="2" formatCode="0.00">
                  <c:v>-11.969543675504069</c:v>
                </c:pt>
                <c:pt idx="3" formatCode="0.00">
                  <c:v>-11.57926274847898</c:v>
                </c:pt>
                <c:pt idx="4" formatCode="0.00">
                  <c:v>-11.423150377668501</c:v>
                </c:pt>
                <c:pt idx="5" formatCode="0.00">
                  <c:v>-11.65731893388422</c:v>
                </c:pt>
                <c:pt idx="6" formatCode="0.00">
                  <c:v>-12.028085814557166</c:v>
                </c:pt>
                <c:pt idx="7" formatCode="0.00">
                  <c:v>-12.164684139017723</c:v>
                </c:pt>
              </c:numCache>
            </c:numRef>
          </c:xVal>
          <c:yVal>
            <c:numRef>
              <c:f>'Alkaline rocks'!$AB$4:$AB$11</c:f>
              <c:numCache>
                <c:formatCode>0.00</c:formatCode>
                <c:ptCount val="8"/>
                <c:pt idx="0">
                  <c:v>-18.25000458633097</c:v>
                </c:pt>
                <c:pt idx="1">
                  <c:v>-18.462248276386319</c:v>
                </c:pt>
                <c:pt idx="2">
                  <c:v>-25.572411893244329</c:v>
                </c:pt>
                <c:pt idx="3">
                  <c:v>-16.410559272517222</c:v>
                </c:pt>
                <c:pt idx="4">
                  <c:v>-16.339811375831736</c:v>
                </c:pt>
                <c:pt idx="5">
                  <c:v>-18.851361708154268</c:v>
                </c:pt>
                <c:pt idx="6">
                  <c:v>-15.915323995719932</c:v>
                </c:pt>
                <c:pt idx="7">
                  <c:v>-16.092193737432538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68B4-4CE1-A4F3-684884747F96}"/>
            </c:ext>
          </c:extLst>
        </c:ser>
        <c:ser>
          <c:idx val="0"/>
          <c:order val="2"/>
          <c:tx>
            <c:v>Western Bushveld dykes (this study)</c:v>
          </c:tx>
          <c:spPr>
            <a:ln w="25400" cap="rnd">
              <a:noFill/>
              <a:round/>
            </a:ln>
            <a:effectLst/>
          </c:spPr>
          <c:marker>
            <c:symbol val="diamond"/>
            <c:size val="9"/>
            <c:spPr>
              <a:solidFill>
                <a:srgbClr val="FFFF00"/>
              </a:solidFill>
              <a:ln w="12700">
                <a:solidFill>
                  <a:schemeClr val="tx1"/>
                </a:solidFill>
              </a:ln>
              <a:effectLst/>
            </c:spPr>
          </c:marker>
          <c:xVal>
            <c:numRef>
              <c:f>'W Bushveld dykes'!$L$3:$L$16</c:f>
              <c:numCache>
                <c:formatCode>General</c:formatCode>
                <c:ptCount val="14"/>
                <c:pt idx="1">
                  <c:v>-10.051328940493542</c:v>
                </c:pt>
                <c:pt idx="2">
                  <c:v>-2.1341037739630586</c:v>
                </c:pt>
                <c:pt idx="3">
                  <c:v>-8.9708739290461637</c:v>
                </c:pt>
                <c:pt idx="4">
                  <c:v>-11.042384451459553</c:v>
                </c:pt>
                <c:pt idx="5">
                  <c:v>-5.3875882500598049</c:v>
                </c:pt>
                <c:pt idx="6">
                  <c:v>-9.1125616063492121</c:v>
                </c:pt>
                <c:pt idx="8">
                  <c:v>-8.9705660735772685</c:v>
                </c:pt>
                <c:pt idx="9">
                  <c:v>-0.43409031861951775</c:v>
                </c:pt>
                <c:pt idx="10">
                  <c:v>-9.6189151498682346</c:v>
                </c:pt>
                <c:pt idx="11">
                  <c:v>-9.2051306475904315</c:v>
                </c:pt>
                <c:pt idx="13">
                  <c:v>-11.617880402070568</c:v>
                </c:pt>
              </c:numCache>
            </c:numRef>
          </c:xVal>
          <c:yVal>
            <c:numRef>
              <c:f>'W Bushveld dykes'!$S$3:$S$16</c:f>
              <c:numCache>
                <c:formatCode>General</c:formatCode>
                <c:ptCount val="14"/>
                <c:pt idx="0">
                  <c:v>-10.865409003463222</c:v>
                </c:pt>
                <c:pt idx="1">
                  <c:v>-16.484496943636184</c:v>
                </c:pt>
                <c:pt idx="2">
                  <c:v>-11.608597536721943</c:v>
                </c:pt>
                <c:pt idx="3">
                  <c:v>-12.117726973741583</c:v>
                </c:pt>
                <c:pt idx="4">
                  <c:v>-18.287199424870117</c:v>
                </c:pt>
                <c:pt idx="5">
                  <c:v>-14.310512553307175</c:v>
                </c:pt>
                <c:pt idx="6">
                  <c:v>-10.436055576006353</c:v>
                </c:pt>
                <c:pt idx="7">
                  <c:v>-16.365650714880164</c:v>
                </c:pt>
                <c:pt idx="8">
                  <c:v>-9.3282058493915354</c:v>
                </c:pt>
                <c:pt idx="9">
                  <c:v>-15.436610643206894</c:v>
                </c:pt>
                <c:pt idx="10">
                  <c:v>-9.2635364275883703</c:v>
                </c:pt>
                <c:pt idx="11">
                  <c:v>-8.3120900614142013</c:v>
                </c:pt>
                <c:pt idx="12">
                  <c:v>-8.9053519987747354</c:v>
                </c:pt>
                <c:pt idx="13">
                  <c:v>-17.10077000645849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68B4-4CE1-A4F3-684884747F96}"/>
            </c:ext>
          </c:extLst>
        </c:ser>
        <c:ser>
          <c:idx val="13"/>
          <c:order val="3"/>
          <c:tx>
            <c:v>MARID (Giuliani et al., 2015)</c:v>
          </c:tx>
          <c:spPr>
            <a:ln w="25400" cap="rnd">
              <a:noFill/>
              <a:round/>
            </a:ln>
            <a:effectLst/>
          </c:spPr>
          <c:marker>
            <c:symbol val="x"/>
            <c:size val="8"/>
            <c:spPr>
              <a:noFill/>
              <a:ln w="15875">
                <a:solidFill>
                  <a:srgbClr val="9900CC"/>
                </a:solidFill>
              </a:ln>
              <a:effectLst/>
            </c:spPr>
          </c:marker>
          <c:xVal>
            <c:numRef>
              <c:f>'Alkaline rocks epsilon calc'!$O$342</c:f>
              <c:numCache>
                <c:formatCode>0.00</c:formatCode>
                <c:ptCount val="1"/>
                <c:pt idx="0">
                  <c:v>-8.980991895466417</c:v>
                </c:pt>
              </c:numCache>
            </c:numRef>
          </c:xVal>
          <c:yVal>
            <c:numRef>
              <c:f>'Alkaline rocks epsilon calc'!$X$342</c:f>
              <c:numCache>
                <c:formatCode>0.0</c:formatCode>
                <c:ptCount val="1"/>
                <c:pt idx="0">
                  <c:v>-13.661845474388645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68B4-4CE1-A4F3-684884747F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58214136"/>
        <c:axId val="558214792"/>
      </c:scatterChart>
      <c:valAx>
        <c:axId val="558214136"/>
        <c:scaling>
          <c:orientation val="minMax"/>
          <c:max val="6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dirty="0" smtClean="0">
                    <a:solidFill>
                      <a:schemeClr val="tx1"/>
                    </a:solidFill>
                    <a:sym typeface="Symbol" panose="05050102010706020507" pitchFamily="18" charset="2"/>
                  </a:rPr>
                  <a:t></a:t>
                </a:r>
                <a:r>
                  <a:rPr lang="en-GB" dirty="0" smtClean="0">
                    <a:solidFill>
                      <a:schemeClr val="tx1"/>
                    </a:solidFill>
                  </a:rPr>
                  <a:t>Nd</a:t>
                </a:r>
                <a:r>
                  <a:rPr lang="en-GB" baseline="-25000" dirty="0" smtClean="0">
                    <a:solidFill>
                      <a:schemeClr val="tx1"/>
                    </a:solidFill>
                  </a:rPr>
                  <a:t>i</a:t>
                </a:r>
                <a:endParaRPr lang="en-GB" baseline="-25000" dirty="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0.33725564297861688"/>
              <c:y val="0.9408366009400254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in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8214792"/>
        <c:crossesAt val="-30"/>
        <c:crossBetween val="midCat"/>
      </c:valAx>
      <c:valAx>
        <c:axId val="558214792"/>
        <c:scaling>
          <c:orientation val="minMax"/>
          <c:max val="15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000" b="0" i="0" u="none" strike="noStrike" baseline="0" dirty="0" smtClean="0">
                    <a:solidFill>
                      <a:schemeClr val="tx1"/>
                    </a:solidFill>
                    <a:effectLst/>
                    <a:sym typeface="Symbol" panose="05050102010706020507" pitchFamily="18" charset="2"/>
                  </a:rPr>
                  <a:t></a:t>
                </a:r>
                <a:r>
                  <a:rPr lang="en-GB" dirty="0" smtClean="0">
                    <a:solidFill>
                      <a:schemeClr val="tx1"/>
                    </a:solidFill>
                  </a:rPr>
                  <a:t>Hf</a:t>
                </a:r>
                <a:r>
                  <a:rPr lang="en-GB" baseline="-25000" dirty="0" smtClean="0">
                    <a:solidFill>
                      <a:schemeClr val="tx1"/>
                    </a:solidFill>
                  </a:rPr>
                  <a:t>i</a:t>
                </a:r>
                <a:endParaRPr lang="en-GB" baseline="-25000" dirty="0">
                  <a:solidFill>
                    <a:schemeClr val="tx1"/>
                  </a:solidFill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in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8214136"/>
        <c:crossesAt val="-30"/>
        <c:crossBetween val="midCat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760368313969048E-2"/>
          <c:y val="6.8598169424515965E-2"/>
          <c:w val="0.79719196553468552"/>
          <c:h val="0.69993274764728364"/>
        </c:manualLayout>
      </c:layout>
      <c:scatterChart>
        <c:scatterStyle val="lineMarker"/>
        <c:varyColors val="0"/>
        <c:ser>
          <c:idx val="1"/>
          <c:order val="0"/>
          <c:tx>
            <c:v>Star dykes (Coe et al., 2008)</c:v>
          </c:tx>
          <c:spPr>
            <a:ln w="25400" cap="rnd">
              <a:noFill/>
              <a:round/>
            </a:ln>
            <a:effectLst/>
          </c:spPr>
          <c:marker>
            <c:symbol val="square"/>
            <c:size val="7"/>
            <c:spPr>
              <a:solidFill>
                <a:srgbClr val="999999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'Alkaline rocks'!$K$12:$K$24</c:f>
              <c:numCache>
                <c:formatCode>General</c:formatCode>
                <c:ptCount val="13"/>
                <c:pt idx="0">
                  <c:v>0.70736699999999997</c:v>
                </c:pt>
                <c:pt idx="2">
                  <c:v>0.70730400000000004</c:v>
                </c:pt>
                <c:pt idx="3">
                  <c:v>0.70818899999999996</c:v>
                </c:pt>
                <c:pt idx="4">
                  <c:v>0.70872400000000002</c:v>
                </c:pt>
                <c:pt idx="5">
                  <c:v>0.70795699999999995</c:v>
                </c:pt>
                <c:pt idx="6">
                  <c:v>0.70797600000000005</c:v>
                </c:pt>
                <c:pt idx="7">
                  <c:v>0.707376</c:v>
                </c:pt>
                <c:pt idx="8">
                  <c:v>0.70748500000000003</c:v>
                </c:pt>
                <c:pt idx="9">
                  <c:v>0.70749099999999998</c:v>
                </c:pt>
                <c:pt idx="10">
                  <c:v>0.70740700000000001</c:v>
                </c:pt>
                <c:pt idx="12">
                  <c:v>0.70718300000000001</c:v>
                </c:pt>
              </c:numCache>
            </c:numRef>
          </c:xVal>
          <c:yVal>
            <c:numRef>
              <c:f>'Alkaline rocks'!$T$12:$T$24</c:f>
              <c:numCache>
                <c:formatCode>0.00</c:formatCode>
                <c:ptCount val="13"/>
                <c:pt idx="0">
                  <c:v>-9.3939461983649775</c:v>
                </c:pt>
                <c:pt idx="1">
                  <c:v>-8.8670947452262894</c:v>
                </c:pt>
                <c:pt idx="2">
                  <c:v>-9.1012509466215086</c:v>
                </c:pt>
                <c:pt idx="3">
                  <c:v>-8.5939125102663105</c:v>
                </c:pt>
                <c:pt idx="4">
                  <c:v>-8.8280687116615297</c:v>
                </c:pt>
                <c:pt idx="5">
                  <c:v>-8.6524515606145602</c:v>
                </c:pt>
                <c:pt idx="6">
                  <c:v>-8.6329385438310702</c:v>
                </c:pt>
                <c:pt idx="7">
                  <c:v>-8.5548864766993304</c:v>
                </c:pt>
                <c:pt idx="10">
                  <c:v>-7.910956922864143</c:v>
                </c:pt>
                <c:pt idx="12">
                  <c:v>-7.8329048557324032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171-496C-AAA7-9C8065B7AED1}"/>
            </c:ext>
          </c:extLst>
        </c:ser>
        <c:ser>
          <c:idx val="2"/>
          <c:order val="1"/>
          <c:tx>
            <c:v>Swartruggens dykes (Coe et al., 2008)</c:v>
          </c:tx>
          <c:spPr>
            <a:ln w="25400" cap="rnd">
              <a:noFill/>
              <a:round/>
            </a:ln>
            <a:effectLst/>
          </c:spPr>
          <c:marker>
            <c:symbol val="square"/>
            <c:size val="7"/>
            <c:spPr>
              <a:solidFill>
                <a:srgbClr val="FF6565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'Alkaline rocks'!$K$4:$K$11</c:f>
              <c:numCache>
                <c:formatCode>General</c:formatCode>
                <c:ptCount val="8"/>
                <c:pt idx="0">
                  <c:v>0.70915700000000004</c:v>
                </c:pt>
                <c:pt idx="2">
                  <c:v>0.71050000000000002</c:v>
                </c:pt>
                <c:pt idx="3">
                  <c:v>0.70836699999999997</c:v>
                </c:pt>
                <c:pt idx="4">
                  <c:v>0.70835599999999999</c:v>
                </c:pt>
                <c:pt idx="5">
                  <c:v>0.70957999999999999</c:v>
                </c:pt>
                <c:pt idx="6">
                  <c:v>0.70772999999999997</c:v>
                </c:pt>
                <c:pt idx="7">
                  <c:v>0.70808800000000005</c:v>
                </c:pt>
              </c:numCache>
            </c:numRef>
          </c:xVal>
          <c:yVal>
            <c:numRef>
              <c:f>'Alkaline rocks'!$T$4:$T$11</c:f>
              <c:numCache>
                <c:formatCode>General</c:formatCode>
                <c:ptCount val="8"/>
                <c:pt idx="0" formatCode="0.00">
                  <c:v>-12.164684139017723</c:v>
                </c:pt>
                <c:pt idx="2" formatCode="0.00">
                  <c:v>-11.969543675504069</c:v>
                </c:pt>
                <c:pt idx="3" formatCode="0.00">
                  <c:v>-11.57926274847898</c:v>
                </c:pt>
                <c:pt idx="4" formatCode="0.00">
                  <c:v>-11.423150377668501</c:v>
                </c:pt>
                <c:pt idx="5" formatCode="0.00">
                  <c:v>-11.65731893388422</c:v>
                </c:pt>
                <c:pt idx="6" formatCode="0.00">
                  <c:v>-12.028085814557166</c:v>
                </c:pt>
                <c:pt idx="7" formatCode="0.00">
                  <c:v>-12.164684139017723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B171-496C-AAA7-9C8065B7AED1}"/>
            </c:ext>
          </c:extLst>
        </c:ser>
        <c:ser>
          <c:idx val="4"/>
          <c:order val="2"/>
          <c:tx>
            <c:v>South African Cretaceous kimberlites (Nowell et al 2004)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xVal>
            <c:numRef>
              <c:f>'Alkaline rocks'!$K$155:$K$179</c:f>
              <c:numCache>
                <c:formatCode>General</c:formatCode>
                <c:ptCount val="25"/>
              </c:numCache>
            </c:numRef>
          </c:xVal>
          <c:yVal>
            <c:numRef>
              <c:f>'Alkaline rocks'!$S$155:$S$179</c:f>
              <c:numCache>
                <c:formatCode>General</c:formatCode>
                <c:ptCount val="25"/>
                <c:pt idx="0" formatCode="0.00">
                  <c:v>2.7</c:v>
                </c:pt>
                <c:pt idx="2" formatCode="0.00">
                  <c:v>2.2000000000000002</c:v>
                </c:pt>
                <c:pt idx="4" formatCode="0.00">
                  <c:v>0.6</c:v>
                </c:pt>
                <c:pt idx="5" formatCode="0.00">
                  <c:v>-0.5</c:v>
                </c:pt>
                <c:pt idx="6" formatCode="0.00">
                  <c:v>2.8</c:v>
                </c:pt>
                <c:pt idx="8" formatCode="0.00">
                  <c:v>2.5</c:v>
                </c:pt>
                <c:pt idx="9" formatCode="0.00">
                  <c:v>2</c:v>
                </c:pt>
                <c:pt idx="10" formatCode="0.00">
                  <c:v>2</c:v>
                </c:pt>
                <c:pt idx="11" formatCode="0.00">
                  <c:v>-0.1</c:v>
                </c:pt>
                <c:pt idx="14" formatCode="0.00">
                  <c:v>2</c:v>
                </c:pt>
                <c:pt idx="15" formatCode="0.00">
                  <c:v>2.6</c:v>
                </c:pt>
                <c:pt idx="16" formatCode="0.00">
                  <c:v>1.8</c:v>
                </c:pt>
                <c:pt idx="17" formatCode="0.00">
                  <c:v>2.2999999999999998</c:v>
                </c:pt>
                <c:pt idx="18" formatCode="0.00">
                  <c:v>3.8</c:v>
                </c:pt>
                <c:pt idx="19" formatCode="0.00">
                  <c:v>0.8</c:v>
                </c:pt>
                <c:pt idx="20" formatCode="0.00">
                  <c:v>3.4</c:v>
                </c:pt>
                <c:pt idx="21" formatCode="0.00">
                  <c:v>2.8</c:v>
                </c:pt>
                <c:pt idx="22" formatCode="0.00">
                  <c:v>3.3</c:v>
                </c:pt>
                <c:pt idx="23" formatCode="0.00">
                  <c:v>2.8</c:v>
                </c:pt>
                <c:pt idx="24" formatCode="0.00">
                  <c:v>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B171-496C-AAA7-9C8065B7AED1}"/>
            </c:ext>
          </c:extLst>
        </c:ser>
        <c:ser>
          <c:idx val="5"/>
          <c:order val="3"/>
          <c:tx>
            <c:v>South African Cretaceous orangeites (Nowell et al 2004)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xVal>
            <c:numRef>
              <c:f>'Alkaline rocks'!$K$180:$K$192</c:f>
              <c:numCache>
                <c:formatCode>General</c:formatCode>
                <c:ptCount val="13"/>
              </c:numCache>
            </c:numRef>
          </c:xVal>
          <c:yVal>
            <c:numRef>
              <c:f>'Alkaline rocks'!$S$180:$S$192</c:f>
              <c:numCache>
                <c:formatCode>0.00</c:formatCode>
                <c:ptCount val="13"/>
                <c:pt idx="0">
                  <c:v>-11.3</c:v>
                </c:pt>
                <c:pt idx="1">
                  <c:v>-11.8</c:v>
                </c:pt>
                <c:pt idx="2">
                  <c:v>-11.9</c:v>
                </c:pt>
                <c:pt idx="3">
                  <c:v>-11.5</c:v>
                </c:pt>
                <c:pt idx="4">
                  <c:v>-6.2</c:v>
                </c:pt>
                <c:pt idx="5">
                  <c:v>-8.1</c:v>
                </c:pt>
                <c:pt idx="6">
                  <c:v>-5.5</c:v>
                </c:pt>
                <c:pt idx="7">
                  <c:v>-6.9</c:v>
                </c:pt>
                <c:pt idx="8">
                  <c:v>-7.1</c:v>
                </c:pt>
                <c:pt idx="10">
                  <c:v>-9.1</c:v>
                </c:pt>
                <c:pt idx="12">
                  <c:v>-11.5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B171-496C-AAA7-9C8065B7AED1}"/>
            </c:ext>
          </c:extLst>
        </c:ser>
        <c:ser>
          <c:idx val="7"/>
          <c:order val="4"/>
          <c:tx>
            <c:v>South African transitional kimberlites (Nowell et al 2004)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60000"/>
                </a:schemeClr>
              </a:solidFill>
              <a:ln w="9525">
                <a:solidFill>
                  <a:schemeClr val="accent2">
                    <a:lumMod val="60000"/>
                  </a:schemeClr>
                </a:solidFill>
              </a:ln>
              <a:effectLst/>
            </c:spPr>
          </c:marker>
          <c:xVal>
            <c:numRef>
              <c:f>'Alkaline rocks'!$K$193:$K$195</c:f>
              <c:numCache>
                <c:formatCode>General</c:formatCode>
                <c:ptCount val="3"/>
              </c:numCache>
            </c:numRef>
          </c:xVal>
          <c:yVal>
            <c:numRef>
              <c:f>'Alkaline rocks'!$S$193:$S$195</c:f>
              <c:numCache>
                <c:formatCode>0.00</c:formatCode>
                <c:ptCount val="3"/>
                <c:pt idx="0">
                  <c:v>-2.6</c:v>
                </c:pt>
                <c:pt idx="1">
                  <c:v>-2.2999999999999998</c:v>
                </c:pt>
                <c:pt idx="2">
                  <c:v>-4.2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B171-496C-AAA7-9C8065B7AED1}"/>
            </c:ext>
          </c:extLst>
        </c:ser>
        <c:ser>
          <c:idx val="11"/>
          <c:order val="5"/>
          <c:tx>
            <c:v>Yilgarn Craton kimberlites (Choi 2020)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lumMod val="60000"/>
                </a:schemeClr>
              </a:solidFill>
              <a:ln w="9525">
                <a:solidFill>
                  <a:schemeClr val="accent6">
                    <a:lumMod val="60000"/>
                  </a:schemeClr>
                </a:solidFill>
              </a:ln>
              <a:effectLst/>
            </c:spPr>
          </c:marker>
          <c:xVal>
            <c:numRef>
              <c:f>'Alkaline rocks'!$K$316:$K$317</c:f>
              <c:numCache>
                <c:formatCode>General</c:formatCode>
                <c:ptCount val="2"/>
              </c:numCache>
            </c:numRef>
          </c:xVal>
          <c:yVal>
            <c:numRef>
              <c:f>'Alkaline rocks'!$T$316:$T$317</c:f>
              <c:numCache>
                <c:formatCode>0.00</c:formatCode>
                <c:ptCount val="2"/>
                <c:pt idx="0">
                  <c:v>-4.6743660933468156</c:v>
                </c:pt>
                <c:pt idx="1">
                  <c:v>-5.6320402017440152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B171-496C-AAA7-9C8065B7AED1}"/>
            </c:ext>
          </c:extLst>
        </c:ser>
        <c:ser>
          <c:idx val="13"/>
          <c:order val="6"/>
          <c:tx>
            <c:v>MARID cpx (Giuliani et al., 2015)</c:v>
          </c:tx>
          <c:spPr>
            <a:ln w="25400" cap="rnd">
              <a:noFill/>
              <a:round/>
            </a:ln>
            <a:effectLst/>
          </c:spPr>
          <c:marker>
            <c:symbol val="x"/>
            <c:size val="8"/>
            <c:spPr>
              <a:noFill/>
              <a:ln w="19050">
                <a:solidFill>
                  <a:srgbClr val="7030A0"/>
                </a:solidFill>
              </a:ln>
              <a:effectLst/>
            </c:spPr>
          </c:marker>
          <c:xVal>
            <c:numRef>
              <c:f>Other!$I$54</c:f>
              <c:numCache>
                <c:formatCode>General</c:formatCode>
                <c:ptCount val="1"/>
                <c:pt idx="0">
                  <c:v>0.70810499999999998</c:v>
                </c:pt>
              </c:numCache>
            </c:numRef>
          </c:xVal>
          <c:yVal>
            <c:numRef>
              <c:f>'Alkaline rocks epsilon calc'!$O$342</c:f>
              <c:numCache>
                <c:formatCode>0.00</c:formatCode>
                <c:ptCount val="1"/>
                <c:pt idx="0">
                  <c:v>-8.980991895466417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B171-496C-AAA7-9C8065B7AED1}"/>
            </c:ext>
          </c:extLst>
        </c:ser>
        <c:ser>
          <c:idx val="3"/>
          <c:order val="7"/>
          <c:tx>
            <c:v>MARID minerals (Fitzpayne et al 2019)</c:v>
          </c:tx>
          <c:spPr>
            <a:ln w="25400" cap="rnd">
              <a:noFill/>
              <a:round/>
            </a:ln>
            <a:effectLst/>
          </c:spPr>
          <c:marker>
            <c:symbol val="x"/>
            <c:size val="7"/>
            <c:spPr>
              <a:noFill/>
              <a:ln w="15875">
                <a:solidFill>
                  <a:srgbClr val="663300"/>
                </a:solidFill>
              </a:ln>
              <a:effectLst/>
            </c:spPr>
          </c:marker>
          <c:xVal>
            <c:numRef>
              <c:f>Other!$I$66:$I$87</c:f>
              <c:numCache>
                <c:formatCode>General</c:formatCode>
                <c:ptCount val="22"/>
                <c:pt idx="0">
                  <c:v>0.70767899999999995</c:v>
                </c:pt>
                <c:pt idx="1">
                  <c:v>0.70519799999999999</c:v>
                </c:pt>
                <c:pt idx="2">
                  <c:v>0.70721100000000003</c:v>
                </c:pt>
                <c:pt idx="3">
                  <c:v>0.70883700000000005</c:v>
                </c:pt>
                <c:pt idx="4">
                  <c:v>0.70898700000000003</c:v>
                </c:pt>
                <c:pt idx="5">
                  <c:v>0.70863900000000002</c:v>
                </c:pt>
                <c:pt idx="6">
                  <c:v>0.70656300000000005</c:v>
                </c:pt>
                <c:pt idx="7">
                  <c:v>0.71056799999999998</c:v>
                </c:pt>
                <c:pt idx="8">
                  <c:v>0.70994500000000005</c:v>
                </c:pt>
                <c:pt idx="9">
                  <c:v>0.70674099999999995</c:v>
                </c:pt>
                <c:pt idx="10">
                  <c:v>0.70593700000000004</c:v>
                </c:pt>
                <c:pt idx="11">
                  <c:v>0.70725700000000002</c:v>
                </c:pt>
                <c:pt idx="12">
                  <c:v>0.70942000000000005</c:v>
                </c:pt>
                <c:pt idx="13">
                  <c:v>0.70585600000000004</c:v>
                </c:pt>
                <c:pt idx="14">
                  <c:v>0.70586599999999999</c:v>
                </c:pt>
                <c:pt idx="15">
                  <c:v>0.70804100000000003</c:v>
                </c:pt>
                <c:pt idx="16">
                  <c:v>0.70749300000000004</c:v>
                </c:pt>
                <c:pt idx="17">
                  <c:v>0.70635599999999998</c:v>
                </c:pt>
                <c:pt idx="18">
                  <c:v>0.7077</c:v>
                </c:pt>
                <c:pt idx="19">
                  <c:v>0.70833500000000005</c:v>
                </c:pt>
                <c:pt idx="20">
                  <c:v>0.70643800000000001</c:v>
                </c:pt>
                <c:pt idx="21">
                  <c:v>0.70508700000000002</c:v>
                </c:pt>
              </c:numCache>
            </c:numRef>
          </c:xVal>
          <c:yVal>
            <c:numRef>
              <c:f>Other!$S$66:$S$87</c:f>
              <c:numCache>
                <c:formatCode>General</c:formatCode>
                <c:ptCount val="22"/>
                <c:pt idx="0">
                  <c:v>-5.0999999999999996</c:v>
                </c:pt>
                <c:pt idx="1">
                  <c:v>-1</c:v>
                </c:pt>
                <c:pt idx="2">
                  <c:v>-11</c:v>
                </c:pt>
                <c:pt idx="3">
                  <c:v>-5.8</c:v>
                </c:pt>
                <c:pt idx="4">
                  <c:v>-7.7</c:v>
                </c:pt>
                <c:pt idx="5">
                  <c:v>-8.1</c:v>
                </c:pt>
                <c:pt idx="6">
                  <c:v>-1.7</c:v>
                </c:pt>
                <c:pt idx="7">
                  <c:v>-8.6</c:v>
                </c:pt>
                <c:pt idx="8">
                  <c:v>-9</c:v>
                </c:pt>
                <c:pt idx="9">
                  <c:v>-8.6999999999999993</c:v>
                </c:pt>
                <c:pt idx="10">
                  <c:v>-1.9</c:v>
                </c:pt>
                <c:pt idx="11">
                  <c:v>-3.5</c:v>
                </c:pt>
                <c:pt idx="12">
                  <c:v>-10</c:v>
                </c:pt>
                <c:pt idx="13">
                  <c:v>-5.5</c:v>
                </c:pt>
                <c:pt idx="14">
                  <c:v>-1.2</c:v>
                </c:pt>
                <c:pt idx="15">
                  <c:v>-2.8</c:v>
                </c:pt>
                <c:pt idx="16">
                  <c:v>-9.9</c:v>
                </c:pt>
                <c:pt idx="17">
                  <c:v>-3.4</c:v>
                </c:pt>
                <c:pt idx="18">
                  <c:v>-8.8000000000000007</c:v>
                </c:pt>
                <c:pt idx="19">
                  <c:v>-8.8000000000000007</c:v>
                </c:pt>
                <c:pt idx="20">
                  <c:v>0.3</c:v>
                </c:pt>
                <c:pt idx="21">
                  <c:v>2.1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B171-496C-AAA7-9C8065B7AED1}"/>
            </c:ext>
          </c:extLst>
        </c:ser>
        <c:ser>
          <c:idx val="0"/>
          <c:order val="8"/>
          <c:tx>
            <c:v>Western Bushveld dykes (this study)</c:v>
          </c:tx>
          <c:spPr>
            <a:ln w="25400" cap="rnd">
              <a:noFill/>
              <a:round/>
            </a:ln>
            <a:effectLst/>
          </c:spPr>
          <c:marker>
            <c:symbol val="diamond"/>
            <c:size val="10"/>
            <c:spPr>
              <a:solidFill>
                <a:srgbClr val="FFFF00"/>
              </a:solidFill>
              <a:ln w="12700">
                <a:solidFill>
                  <a:schemeClr val="tx1"/>
                </a:solidFill>
              </a:ln>
              <a:effectLst/>
            </c:spPr>
          </c:marker>
          <c:xVal>
            <c:numRef>
              <c:f>'W Bushveld dykes'!$E$3:$E$16</c:f>
              <c:numCache>
                <c:formatCode>General</c:formatCode>
                <c:ptCount val="14"/>
                <c:pt idx="0">
                  <c:v>0.70655044079505613</c:v>
                </c:pt>
                <c:pt idx="1">
                  <c:v>0.70759384442928686</c:v>
                </c:pt>
                <c:pt idx="2">
                  <c:v>0.70700486080702662</c:v>
                </c:pt>
                <c:pt idx="3">
                  <c:v>0.70641864908869023</c:v>
                </c:pt>
                <c:pt idx="4">
                  <c:v>0.707815018192687</c:v>
                </c:pt>
                <c:pt idx="5">
                  <c:v>0.70742895147528495</c:v>
                </c:pt>
                <c:pt idx="6">
                  <c:v>0.7068499667556698</c:v>
                </c:pt>
                <c:pt idx="7">
                  <c:v>0.70735716613089938</c:v>
                </c:pt>
                <c:pt idx="8">
                  <c:v>0.70687884677739832</c:v>
                </c:pt>
                <c:pt idx="9">
                  <c:v>0.70751534805005167</c:v>
                </c:pt>
                <c:pt idx="10">
                  <c:v>0.70786962395679387</c:v>
                </c:pt>
                <c:pt idx="11">
                  <c:v>0.70737172626663214</c:v>
                </c:pt>
                <c:pt idx="12">
                  <c:v>0.70746796823253011</c:v>
                </c:pt>
                <c:pt idx="13">
                  <c:v>0.70766873732400348</c:v>
                </c:pt>
              </c:numCache>
            </c:numRef>
          </c:xVal>
          <c:yVal>
            <c:numRef>
              <c:f>'W Bushveld dykes'!$L$3:$L$16</c:f>
              <c:numCache>
                <c:formatCode>General</c:formatCode>
                <c:ptCount val="14"/>
                <c:pt idx="1">
                  <c:v>-10.051328940493542</c:v>
                </c:pt>
                <c:pt idx="2">
                  <c:v>-2.1341037739630586</c:v>
                </c:pt>
                <c:pt idx="3">
                  <c:v>-8.9708739290461637</c:v>
                </c:pt>
                <c:pt idx="4">
                  <c:v>-11.042384451459553</c:v>
                </c:pt>
                <c:pt idx="5">
                  <c:v>-5.3875882500598049</c:v>
                </c:pt>
                <c:pt idx="6">
                  <c:v>-9.1125616063492121</c:v>
                </c:pt>
                <c:pt idx="8">
                  <c:v>-8.9705660735772685</c:v>
                </c:pt>
                <c:pt idx="9">
                  <c:v>-0.43409031861951775</c:v>
                </c:pt>
                <c:pt idx="10">
                  <c:v>-9.6189151498682346</c:v>
                </c:pt>
                <c:pt idx="11">
                  <c:v>-9.2051306475904315</c:v>
                </c:pt>
                <c:pt idx="13">
                  <c:v>-11.617880402070568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8-B171-496C-AAA7-9C8065B7AE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58214136"/>
        <c:axId val="558214792"/>
      </c:scatterChart>
      <c:valAx>
        <c:axId val="558214136"/>
        <c:scaling>
          <c:orientation val="minMax"/>
          <c:max val="0.71200000000000008"/>
          <c:min val="0.70200000000000007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baseline="30000" dirty="0" smtClean="0">
                    <a:solidFill>
                      <a:schemeClr val="tx1"/>
                    </a:solidFill>
                  </a:rPr>
                  <a:t>87</a:t>
                </a:r>
                <a:r>
                  <a:rPr lang="en-GB" dirty="0" smtClean="0">
                    <a:solidFill>
                      <a:schemeClr val="tx1"/>
                    </a:solidFill>
                  </a:rPr>
                  <a:t>Sr/</a:t>
                </a:r>
                <a:r>
                  <a:rPr lang="en-GB" baseline="30000" dirty="0" smtClean="0">
                    <a:solidFill>
                      <a:schemeClr val="tx1"/>
                    </a:solidFill>
                  </a:rPr>
                  <a:t>86</a:t>
                </a:r>
                <a:r>
                  <a:rPr lang="en-GB" dirty="0" smtClean="0">
                    <a:solidFill>
                      <a:schemeClr val="tx1"/>
                    </a:solidFill>
                  </a:rPr>
                  <a:t>Sr</a:t>
                </a:r>
                <a:r>
                  <a:rPr lang="en-GB" baseline="-25000" dirty="0" smtClean="0">
                    <a:solidFill>
                      <a:schemeClr val="tx1"/>
                    </a:solidFill>
                  </a:rPr>
                  <a:t>i</a:t>
                </a:r>
                <a:endParaRPr lang="en-GB" baseline="-25000" dirty="0">
                  <a:solidFill>
                    <a:schemeClr val="tx1"/>
                  </a:solidFill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00" sourceLinked="0"/>
        <c:majorTickMark val="in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8214792"/>
        <c:crossesAt val="-30"/>
        <c:crossBetween val="midCat"/>
      </c:valAx>
      <c:valAx>
        <c:axId val="558214792"/>
        <c:scaling>
          <c:orientation val="minMax"/>
          <c:max val="15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dirty="0" smtClean="0">
                    <a:solidFill>
                      <a:schemeClr val="tx1"/>
                    </a:solidFill>
                    <a:sym typeface="Symbol" panose="05050102010706020507" pitchFamily="18" charset="2"/>
                  </a:rPr>
                  <a:t></a:t>
                </a:r>
                <a:r>
                  <a:rPr lang="en-GB" dirty="0" smtClean="0">
                    <a:solidFill>
                      <a:schemeClr val="tx1"/>
                    </a:solidFill>
                  </a:rPr>
                  <a:t>Nd</a:t>
                </a:r>
                <a:r>
                  <a:rPr lang="en-GB" baseline="-25000" dirty="0" smtClean="0">
                    <a:solidFill>
                      <a:schemeClr val="tx1"/>
                    </a:solidFill>
                  </a:rPr>
                  <a:t>i</a:t>
                </a:r>
                <a:endParaRPr lang="en-GB" baseline="-25000" dirty="0">
                  <a:solidFill>
                    <a:schemeClr val="tx1"/>
                  </a:solidFill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in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8214136"/>
        <c:crossesAt val="-30"/>
        <c:crossBetween val="midCat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egendEntry>
        <c:idx val="2"/>
        <c:delete val="1"/>
      </c:legendEntry>
      <c:legendEntry>
        <c:idx val="3"/>
        <c:delete val="1"/>
      </c:legendEntry>
      <c:legendEntry>
        <c:idx val="4"/>
        <c:delete val="1"/>
      </c:legendEntry>
      <c:legendEntry>
        <c:idx val="5"/>
        <c:delete val="1"/>
      </c:legendEntry>
      <c:layout>
        <c:manualLayout>
          <c:xMode val="edge"/>
          <c:yMode val="edge"/>
          <c:x val="0.50605690268671755"/>
          <c:y val="8.1975061060487561E-2"/>
          <c:w val="0.33042132694844217"/>
          <c:h val="0.23484201392550089"/>
        </c:manualLayout>
      </c:layout>
      <c:overlay val="0"/>
      <c:spPr>
        <a:noFill/>
        <a:ln>
          <a:solidFill>
            <a:schemeClr val="bg1">
              <a:lumMod val="50000"/>
            </a:schemeClr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752355857370795"/>
          <c:y val="5.4518452301090703E-2"/>
          <c:w val="0.65268267676096947"/>
          <c:h val="0.82246646486103603"/>
        </c:manualLayout>
      </c:layout>
      <c:lineChart>
        <c:grouping val="standard"/>
        <c:varyColors val="0"/>
        <c:ser>
          <c:idx val="13"/>
          <c:order val="0"/>
          <c:tx>
            <c:strRef>
              <c:f>'Alkaline rocks'!$C$3</c:f>
              <c:strCache>
                <c:ptCount val="1"/>
                <c:pt idx="0">
                  <c:v>Glimmerite</c:v>
                </c:pt>
              </c:strCache>
            </c:strRef>
          </c:tx>
          <c:spPr>
            <a:ln w="9525">
              <a:solidFill>
                <a:schemeClr val="tx1"/>
              </a:solidFill>
            </a:ln>
          </c:spPr>
          <c:marker>
            <c:symbol val="x"/>
            <c:size val="5"/>
            <c:spPr>
              <a:noFill/>
              <a:ln>
                <a:solidFill>
                  <a:schemeClr val="tx1"/>
                </a:solidFill>
              </a:ln>
            </c:spPr>
          </c:marker>
          <c:cat>
            <c:strRef>
              <c:f>'Alkaline rocks'!$CC$1:$CI$1</c:f>
              <c:strCache>
                <c:ptCount val="7"/>
                <c:pt idx="0">
                  <c:v>Os</c:v>
                </c:pt>
                <c:pt idx="1">
                  <c:v>Ir</c:v>
                </c:pt>
                <c:pt idx="2">
                  <c:v>Ru</c:v>
                </c:pt>
                <c:pt idx="3">
                  <c:v>Rh</c:v>
                </c:pt>
                <c:pt idx="4">
                  <c:v>Pt</c:v>
                </c:pt>
                <c:pt idx="5">
                  <c:v>Pd</c:v>
                </c:pt>
                <c:pt idx="6">
                  <c:v>Au</c:v>
                </c:pt>
              </c:strCache>
            </c:strRef>
          </c:cat>
          <c:val>
            <c:numRef>
              <c:f>'Alkaline rocks'!$CC$3:$CI$3</c:f>
              <c:numCache>
                <c:formatCode>0.00000000</c:formatCode>
                <c:ptCount val="7"/>
                <c:pt idx="0">
                  <c:v>2.1127201389419532E-3</c:v>
                </c:pt>
                <c:pt idx="1">
                  <c:v>2.9939114166710112E-3</c:v>
                </c:pt>
                <c:pt idx="2">
                  <c:v>3.8931651317399155E-3</c:v>
                </c:pt>
                <c:pt idx="3">
                  <c:v>2.8238874393526209E-3</c:v>
                </c:pt>
                <c:pt idx="4">
                  <c:v>1.6733106505690848E-3</c:v>
                </c:pt>
                <c:pt idx="5">
                  <c:v>2.7130709415424674E-3</c:v>
                </c:pt>
                <c:pt idx="6">
                  <c:v>4.7196212650454372E-3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111-4EE5-A8A4-4B40D554532A}"/>
            </c:ext>
          </c:extLst>
        </c:ser>
        <c:ser>
          <c:idx val="0"/>
          <c:order val="1"/>
          <c:tx>
            <c:strRef>
              <c:f>'Alkaline rocks'!$C$4</c:f>
              <c:strCache>
                <c:ptCount val="1"/>
                <c:pt idx="0">
                  <c:v>Glimmerite</c:v>
                </c:pt>
              </c:strCache>
            </c:strRef>
          </c:tx>
          <c:spPr>
            <a:ln w="9525">
              <a:solidFill>
                <a:schemeClr val="tx1"/>
              </a:solidFill>
            </a:ln>
          </c:spPr>
          <c:marker>
            <c:symbol val="x"/>
            <c:size val="5"/>
            <c:spPr>
              <a:noFill/>
              <a:ln>
                <a:solidFill>
                  <a:schemeClr val="tx1"/>
                </a:solidFill>
              </a:ln>
            </c:spPr>
          </c:marker>
          <c:cat>
            <c:strRef>
              <c:f>'Alkaline rocks'!$CC$1:$CI$1</c:f>
              <c:strCache>
                <c:ptCount val="7"/>
                <c:pt idx="0">
                  <c:v>Os</c:v>
                </c:pt>
                <c:pt idx="1">
                  <c:v>Ir</c:v>
                </c:pt>
                <c:pt idx="2">
                  <c:v>Ru</c:v>
                </c:pt>
                <c:pt idx="3">
                  <c:v>Rh</c:v>
                </c:pt>
                <c:pt idx="4">
                  <c:v>Pt</c:v>
                </c:pt>
                <c:pt idx="5">
                  <c:v>Pd</c:v>
                </c:pt>
                <c:pt idx="6">
                  <c:v>Au</c:v>
                </c:pt>
              </c:strCache>
            </c:strRef>
          </c:cat>
          <c:val>
            <c:numRef>
              <c:f>'Alkaline rocks'!$CC$4:$CI$4</c:f>
              <c:numCache>
                <c:formatCode>0.00000000</c:formatCode>
                <c:ptCount val="7"/>
                <c:pt idx="0">
                  <c:v>7.6339011651734768E-5</c:v>
                </c:pt>
                <c:pt idx="1">
                  <c:v>9.6650814973196842E-5</c:v>
                </c:pt>
                <c:pt idx="2">
                  <c:v>2.9001155495917059E-4</c:v>
                </c:pt>
                <c:pt idx="3">
                  <c:v>1.2471688126295061E-3</c:v>
                </c:pt>
                <c:pt idx="4">
                  <c:v>1.0643104050133067E-3</c:v>
                </c:pt>
                <c:pt idx="5">
                  <c:v>2.7016075359057551E-3</c:v>
                </c:pt>
                <c:pt idx="6">
                  <c:v>8.6542658305559638E-3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111-4EE5-A8A4-4B40D554532A}"/>
            </c:ext>
          </c:extLst>
        </c:ser>
        <c:ser>
          <c:idx val="1"/>
          <c:order val="2"/>
          <c:tx>
            <c:strRef>
              <c:f>'Alkaline rocks'!$C$5</c:f>
              <c:strCache>
                <c:ptCount val="1"/>
                <c:pt idx="0">
                  <c:v>Orangeite</c:v>
                </c:pt>
              </c:strCache>
            </c:strRef>
          </c:tx>
          <c:spPr>
            <a:ln w="9525">
              <a:solidFill>
                <a:schemeClr val="tx1"/>
              </a:solidFill>
            </a:ln>
          </c:spPr>
          <c:marker>
            <c:symbol val="x"/>
            <c:size val="5"/>
            <c:spPr>
              <a:noFill/>
              <a:ln>
                <a:solidFill>
                  <a:schemeClr val="tx1"/>
                </a:solidFill>
              </a:ln>
            </c:spPr>
          </c:marker>
          <c:cat>
            <c:strRef>
              <c:f>'Alkaline rocks'!$CC$1:$CI$1</c:f>
              <c:strCache>
                <c:ptCount val="7"/>
                <c:pt idx="0">
                  <c:v>Os</c:v>
                </c:pt>
                <c:pt idx="1">
                  <c:v>Ir</c:v>
                </c:pt>
                <c:pt idx="2">
                  <c:v>Ru</c:v>
                </c:pt>
                <c:pt idx="3">
                  <c:v>Rh</c:v>
                </c:pt>
                <c:pt idx="4">
                  <c:v>Pt</c:v>
                </c:pt>
                <c:pt idx="5">
                  <c:v>Pd</c:v>
                </c:pt>
                <c:pt idx="6">
                  <c:v>Au</c:v>
                </c:pt>
              </c:strCache>
            </c:strRef>
          </c:cat>
          <c:val>
            <c:numRef>
              <c:f>'Alkaline rocks'!$CC$5:$CI$5</c:f>
              <c:numCache>
                <c:formatCode>0.00000000</c:formatCode>
                <c:ptCount val="7"/>
                <c:pt idx="0">
                  <c:v>2.279540807024013E-4</c:v>
                </c:pt>
                <c:pt idx="1">
                  <c:v>3.668266070969381E-4</c:v>
                </c:pt>
                <c:pt idx="2">
                  <c:v>5.0173411965417805E-4</c:v>
                </c:pt>
                <c:pt idx="3">
                  <c:v>6.3914237641911028E-4</c:v>
                </c:pt>
                <c:pt idx="4">
                  <c:v>8.1741093866733892E-4</c:v>
                </c:pt>
                <c:pt idx="5">
                  <c:v>2.456605395609413E-3</c:v>
                </c:pt>
                <c:pt idx="6">
                  <c:v>4.7337934333819415E-3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111-4EE5-A8A4-4B40D554532A}"/>
            </c:ext>
          </c:extLst>
        </c:ser>
        <c:ser>
          <c:idx val="2"/>
          <c:order val="3"/>
          <c:tx>
            <c:strRef>
              <c:f>'Alkaline rocks'!$C$6</c:f>
              <c:strCache>
                <c:ptCount val="1"/>
                <c:pt idx="0">
                  <c:v>Orangeite</c:v>
                </c:pt>
              </c:strCache>
            </c:strRef>
          </c:tx>
          <c:spPr>
            <a:ln w="9525">
              <a:solidFill>
                <a:schemeClr val="tx1"/>
              </a:solidFill>
            </a:ln>
          </c:spPr>
          <c:marker>
            <c:symbol val="x"/>
            <c:size val="5"/>
            <c:spPr>
              <a:noFill/>
              <a:ln>
                <a:solidFill>
                  <a:schemeClr val="tx1"/>
                </a:solidFill>
              </a:ln>
            </c:spPr>
          </c:marker>
          <c:cat>
            <c:strRef>
              <c:f>'Alkaline rocks'!$CC$1:$CI$1</c:f>
              <c:strCache>
                <c:ptCount val="7"/>
                <c:pt idx="0">
                  <c:v>Os</c:v>
                </c:pt>
                <c:pt idx="1">
                  <c:v>Ir</c:v>
                </c:pt>
                <c:pt idx="2">
                  <c:v>Ru</c:v>
                </c:pt>
                <c:pt idx="3">
                  <c:v>Rh</c:v>
                </c:pt>
                <c:pt idx="4">
                  <c:v>Pt</c:v>
                </c:pt>
                <c:pt idx="5">
                  <c:v>Pd</c:v>
                </c:pt>
                <c:pt idx="6">
                  <c:v>Au</c:v>
                </c:pt>
              </c:strCache>
            </c:strRef>
          </c:cat>
          <c:val>
            <c:numRef>
              <c:f>'Alkaline rocks'!$CC$6:$CI$6</c:f>
              <c:numCache>
                <c:formatCode>0.00000000</c:formatCode>
                <c:ptCount val="7"/>
                <c:pt idx="0">
                  <c:v>2.3664453161443262E-4</c:v>
                </c:pt>
                <c:pt idx="1">
                  <c:v>4.4997527859488151E-4</c:v>
                </c:pt>
                <c:pt idx="2">
                  <c:v>5.1254535010857266E-4</c:v>
                </c:pt>
                <c:pt idx="3">
                  <c:v>6.9067988555075971E-4</c:v>
                </c:pt>
                <c:pt idx="4">
                  <c:v>1.7136737751056767E-3</c:v>
                </c:pt>
                <c:pt idx="5">
                  <c:v>3.4496927413801043E-3</c:v>
                </c:pt>
                <c:pt idx="6">
                  <c:v>2.3542858036980693E-3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111-4EE5-A8A4-4B40D554532A}"/>
            </c:ext>
          </c:extLst>
        </c:ser>
        <c:ser>
          <c:idx val="3"/>
          <c:order val="4"/>
          <c:tx>
            <c:strRef>
              <c:f>'Alkaline rocks'!$C$7</c:f>
              <c:strCache>
                <c:ptCount val="1"/>
                <c:pt idx="0">
                  <c:v>Orangeite</c:v>
                </c:pt>
              </c:strCache>
            </c:strRef>
          </c:tx>
          <c:spPr>
            <a:ln w="9525">
              <a:solidFill>
                <a:schemeClr val="tx1"/>
              </a:solidFill>
            </a:ln>
          </c:spPr>
          <c:marker>
            <c:symbol val="x"/>
            <c:size val="5"/>
            <c:spPr>
              <a:noFill/>
              <a:ln>
                <a:solidFill>
                  <a:schemeClr val="tx1"/>
                </a:solidFill>
              </a:ln>
            </c:spPr>
          </c:marker>
          <c:cat>
            <c:strRef>
              <c:f>'Alkaline rocks'!$CC$1:$CI$1</c:f>
              <c:strCache>
                <c:ptCount val="7"/>
                <c:pt idx="0">
                  <c:v>Os</c:v>
                </c:pt>
                <c:pt idx="1">
                  <c:v>Ir</c:v>
                </c:pt>
                <c:pt idx="2">
                  <c:v>Ru</c:v>
                </c:pt>
                <c:pt idx="3">
                  <c:v>Rh</c:v>
                </c:pt>
                <c:pt idx="4">
                  <c:v>Pt</c:v>
                </c:pt>
                <c:pt idx="5">
                  <c:v>Pd</c:v>
                </c:pt>
                <c:pt idx="6">
                  <c:v>Au</c:v>
                </c:pt>
              </c:strCache>
            </c:strRef>
          </c:cat>
          <c:val>
            <c:numRef>
              <c:f>'Alkaline rocks'!$CC$7:$CI$7</c:f>
              <c:numCache>
                <c:formatCode>0.00000000</c:formatCode>
                <c:ptCount val="7"/>
                <c:pt idx="0">
                  <c:v>4.695800935980509E-4</c:v>
                </c:pt>
                <c:pt idx="1">
                  <c:v>7.4676782803709664E-4</c:v>
                </c:pt>
                <c:pt idx="2">
                  <c:v>1.0712472187815395E-3</c:v>
                </c:pt>
                <c:pt idx="3">
                  <c:v>1.0616725036032572E-3</c:v>
                </c:pt>
                <c:pt idx="4">
                  <c:v>1.3268604982966715E-3</c:v>
                </c:pt>
                <c:pt idx="5">
                  <c:v>3.1390337569475136E-3</c:v>
                </c:pt>
                <c:pt idx="6">
                  <c:v>4.1055437895033322E-3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111-4EE5-A8A4-4B40D554532A}"/>
            </c:ext>
          </c:extLst>
        </c:ser>
        <c:ser>
          <c:idx val="4"/>
          <c:order val="5"/>
          <c:tx>
            <c:strRef>
              <c:f>'Alkaline rocks'!$C$8</c:f>
              <c:strCache>
                <c:ptCount val="1"/>
                <c:pt idx="0">
                  <c:v>Orangeite</c:v>
                </c:pt>
              </c:strCache>
            </c:strRef>
          </c:tx>
          <c:spPr>
            <a:ln w="9525">
              <a:solidFill>
                <a:schemeClr val="tx1"/>
              </a:solidFill>
            </a:ln>
          </c:spPr>
          <c:marker>
            <c:symbol val="x"/>
            <c:size val="5"/>
            <c:spPr>
              <a:noFill/>
              <a:ln>
                <a:solidFill>
                  <a:schemeClr val="tx1"/>
                </a:solidFill>
              </a:ln>
            </c:spPr>
          </c:marker>
          <c:cat>
            <c:strRef>
              <c:f>'Alkaline rocks'!$CC$1:$CI$1</c:f>
              <c:strCache>
                <c:ptCount val="7"/>
                <c:pt idx="0">
                  <c:v>Os</c:v>
                </c:pt>
                <c:pt idx="1">
                  <c:v>Ir</c:v>
                </c:pt>
                <c:pt idx="2">
                  <c:v>Ru</c:v>
                </c:pt>
                <c:pt idx="3">
                  <c:v>Rh</c:v>
                </c:pt>
                <c:pt idx="4">
                  <c:v>Pt</c:v>
                </c:pt>
                <c:pt idx="5">
                  <c:v>Pd</c:v>
                </c:pt>
                <c:pt idx="6">
                  <c:v>Au</c:v>
                </c:pt>
              </c:strCache>
            </c:strRef>
          </c:cat>
          <c:val>
            <c:numRef>
              <c:f>'Alkaline rocks'!$CC$8:$CI$8</c:f>
              <c:numCache>
                <c:formatCode>0.00000000</c:formatCode>
                <c:ptCount val="7"/>
                <c:pt idx="0">
                  <c:v>1.0153183513044752E-3</c:v>
                </c:pt>
                <c:pt idx="1">
                  <c:v>1.4659336180877368E-3</c:v>
                </c:pt>
                <c:pt idx="2">
                  <c:v>1.919490176851087E-3</c:v>
                </c:pt>
                <c:pt idx="3">
                  <c:v>1.8508345639745823E-3</c:v>
                </c:pt>
                <c:pt idx="4">
                  <c:v>2.2054125629382957E-3</c:v>
                </c:pt>
                <c:pt idx="5">
                  <c:v>4.1767440269785006E-3</c:v>
                </c:pt>
                <c:pt idx="6">
                  <c:v>6.2513909866824249E-3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111-4EE5-A8A4-4B40D554532A}"/>
            </c:ext>
          </c:extLst>
        </c:ser>
        <c:ser>
          <c:idx val="5"/>
          <c:order val="6"/>
          <c:tx>
            <c:strRef>
              <c:f>'Alkaline rocks'!$C$9</c:f>
              <c:strCache>
                <c:ptCount val="1"/>
                <c:pt idx="0">
                  <c:v>Orangeite</c:v>
                </c:pt>
              </c:strCache>
            </c:strRef>
          </c:tx>
          <c:spPr>
            <a:ln w="9525">
              <a:solidFill>
                <a:schemeClr val="tx1"/>
              </a:solidFill>
            </a:ln>
          </c:spPr>
          <c:marker>
            <c:symbol val="x"/>
            <c:size val="5"/>
            <c:spPr>
              <a:noFill/>
              <a:ln>
                <a:solidFill>
                  <a:schemeClr val="tx1"/>
                </a:solidFill>
              </a:ln>
            </c:spPr>
          </c:marker>
          <c:cat>
            <c:strRef>
              <c:f>'Alkaline rocks'!$CC$1:$CI$1</c:f>
              <c:strCache>
                <c:ptCount val="7"/>
                <c:pt idx="0">
                  <c:v>Os</c:v>
                </c:pt>
                <c:pt idx="1">
                  <c:v>Ir</c:v>
                </c:pt>
                <c:pt idx="2">
                  <c:v>Ru</c:v>
                </c:pt>
                <c:pt idx="3">
                  <c:v>Rh</c:v>
                </c:pt>
                <c:pt idx="4">
                  <c:v>Pt</c:v>
                </c:pt>
                <c:pt idx="5">
                  <c:v>Pd</c:v>
                </c:pt>
                <c:pt idx="6">
                  <c:v>Au</c:v>
                </c:pt>
              </c:strCache>
            </c:strRef>
          </c:cat>
          <c:val>
            <c:numRef>
              <c:f>'Alkaline rocks'!$CC$9:$CI$9</c:f>
              <c:numCache>
                <c:formatCode>0.00000000</c:formatCode>
                <c:ptCount val="7"/>
                <c:pt idx="0">
                  <c:v>1.0802489993388881E-3</c:v>
                </c:pt>
                <c:pt idx="1">
                  <c:v>1.0859593131139142E-3</c:v>
                </c:pt>
                <c:pt idx="2">
                  <c:v>1.6915009882405112E-3</c:v>
                </c:pt>
                <c:pt idx="3">
                  <c:v>1.2239817740012249E-3</c:v>
                </c:pt>
                <c:pt idx="4">
                  <c:v>1.1553172190161562E-3</c:v>
                </c:pt>
                <c:pt idx="5">
                  <c:v>3.3091680346515125E-3</c:v>
                </c:pt>
                <c:pt idx="6">
                  <c:v>2.5817219057507014E-3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111-4EE5-A8A4-4B40D554532A}"/>
            </c:ext>
          </c:extLst>
        </c:ser>
        <c:ser>
          <c:idx val="6"/>
          <c:order val="7"/>
          <c:tx>
            <c:strRef>
              <c:f>'Alkaline rocks'!$C$10</c:f>
              <c:strCache>
                <c:ptCount val="1"/>
                <c:pt idx="0">
                  <c:v>Orangeite</c:v>
                </c:pt>
              </c:strCache>
            </c:strRef>
          </c:tx>
          <c:spPr>
            <a:ln w="9525">
              <a:solidFill>
                <a:schemeClr val="tx1"/>
              </a:solidFill>
            </a:ln>
          </c:spPr>
          <c:marker>
            <c:symbol val="x"/>
            <c:size val="5"/>
            <c:spPr>
              <a:noFill/>
              <a:ln>
                <a:solidFill>
                  <a:schemeClr val="tx1"/>
                </a:solidFill>
              </a:ln>
            </c:spPr>
          </c:marker>
          <c:cat>
            <c:strRef>
              <c:f>'Alkaline rocks'!$CC$1:$CI$1</c:f>
              <c:strCache>
                <c:ptCount val="7"/>
                <c:pt idx="0">
                  <c:v>Os</c:v>
                </c:pt>
                <c:pt idx="1">
                  <c:v>Ir</c:v>
                </c:pt>
                <c:pt idx="2">
                  <c:v>Ru</c:v>
                </c:pt>
                <c:pt idx="3">
                  <c:v>Rh</c:v>
                </c:pt>
                <c:pt idx="4">
                  <c:v>Pt</c:v>
                </c:pt>
                <c:pt idx="5">
                  <c:v>Pd</c:v>
                </c:pt>
                <c:pt idx="6">
                  <c:v>Au</c:v>
                </c:pt>
              </c:strCache>
            </c:strRef>
          </c:cat>
          <c:val>
            <c:numRef>
              <c:f>'Alkaline rocks'!$CC$10:$CI$10</c:f>
              <c:numCache>
                <c:formatCode>0.00000000</c:formatCode>
                <c:ptCount val="7"/>
                <c:pt idx="0">
                  <c:v>2.4888670792150031E-4</c:v>
                </c:pt>
                <c:pt idx="1">
                  <c:v>7.7413038857002223E-4</c:v>
                </c:pt>
                <c:pt idx="2">
                  <c:v>8.0737553330580798E-4</c:v>
                </c:pt>
                <c:pt idx="3">
                  <c:v>9.9193088839077416E-4</c:v>
                </c:pt>
                <c:pt idx="4">
                  <c:v>1.8890559385133132E-3</c:v>
                </c:pt>
                <c:pt idx="5">
                  <c:v>2.8802886448034974E-3</c:v>
                </c:pt>
                <c:pt idx="6">
                  <c:v>4.9289871960193623E-3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F111-4EE5-A8A4-4B40D554532A}"/>
            </c:ext>
          </c:extLst>
        </c:ser>
        <c:ser>
          <c:idx val="7"/>
          <c:order val="8"/>
          <c:tx>
            <c:strRef>
              <c:f>'Alkaline rocks'!$C$11</c:f>
              <c:strCache>
                <c:ptCount val="1"/>
                <c:pt idx="0">
                  <c:v>Orangeite</c:v>
                </c:pt>
              </c:strCache>
            </c:strRef>
          </c:tx>
          <c:spPr>
            <a:ln w="9525">
              <a:solidFill>
                <a:schemeClr val="tx1"/>
              </a:solidFill>
            </a:ln>
          </c:spPr>
          <c:marker>
            <c:symbol val="x"/>
            <c:size val="5"/>
            <c:spPr>
              <a:noFill/>
              <a:ln>
                <a:solidFill>
                  <a:schemeClr val="tx1"/>
                </a:solidFill>
              </a:ln>
            </c:spPr>
          </c:marker>
          <c:cat>
            <c:strRef>
              <c:f>'Alkaline rocks'!$CC$1:$CI$1</c:f>
              <c:strCache>
                <c:ptCount val="7"/>
                <c:pt idx="0">
                  <c:v>Os</c:v>
                </c:pt>
                <c:pt idx="1">
                  <c:v>Ir</c:v>
                </c:pt>
                <c:pt idx="2">
                  <c:v>Ru</c:v>
                </c:pt>
                <c:pt idx="3">
                  <c:v>Rh</c:v>
                </c:pt>
                <c:pt idx="4">
                  <c:v>Pt</c:v>
                </c:pt>
                <c:pt idx="5">
                  <c:v>Pd</c:v>
                </c:pt>
                <c:pt idx="6">
                  <c:v>Au</c:v>
                </c:pt>
              </c:strCache>
            </c:strRef>
          </c:cat>
          <c:val>
            <c:numRef>
              <c:f>'Alkaline rocks'!$CC$11:$CI$11</c:f>
              <c:numCache>
                <c:formatCode>0.00000000</c:formatCode>
                <c:ptCount val="7"/>
                <c:pt idx="0">
                  <c:v>9.7322455194100935E-4</c:v>
                </c:pt>
                <c:pt idx="1">
                  <c:v>1.432217287463165E-3</c:v>
                </c:pt>
                <c:pt idx="2">
                  <c:v>1.3837414843104871E-3</c:v>
                </c:pt>
                <c:pt idx="3">
                  <c:v>1.1776076967446628E-3</c:v>
                </c:pt>
                <c:pt idx="4">
                  <c:v>2.8337504809961005E-3</c:v>
                </c:pt>
                <c:pt idx="5">
                  <c:v>7.1952625454970208E-3</c:v>
                </c:pt>
                <c:pt idx="6">
                  <c:v>1.1261308526138599E-3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F111-4EE5-A8A4-4B40D554532A}"/>
            </c:ext>
          </c:extLst>
        </c:ser>
        <c:ser>
          <c:idx val="8"/>
          <c:order val="9"/>
          <c:tx>
            <c:strRef>
              <c:f>'Alkaline rocks'!$C$12</c:f>
              <c:strCache>
                <c:ptCount val="1"/>
                <c:pt idx="0">
                  <c:v>Orangeite</c:v>
                </c:pt>
              </c:strCache>
            </c:strRef>
          </c:tx>
          <c:spPr>
            <a:ln w="9525">
              <a:solidFill>
                <a:schemeClr val="tx1"/>
              </a:solidFill>
            </a:ln>
          </c:spPr>
          <c:marker>
            <c:symbol val="x"/>
            <c:size val="5"/>
            <c:spPr>
              <a:noFill/>
              <a:ln>
                <a:solidFill>
                  <a:schemeClr val="tx1"/>
                </a:solidFill>
              </a:ln>
            </c:spPr>
          </c:marker>
          <c:cat>
            <c:strRef>
              <c:f>'Alkaline rocks'!$CC$1:$CI$1</c:f>
              <c:strCache>
                <c:ptCount val="7"/>
                <c:pt idx="0">
                  <c:v>Os</c:v>
                </c:pt>
                <c:pt idx="1">
                  <c:v>Ir</c:v>
                </c:pt>
                <c:pt idx="2">
                  <c:v>Ru</c:v>
                </c:pt>
                <c:pt idx="3">
                  <c:v>Rh</c:v>
                </c:pt>
                <c:pt idx="4">
                  <c:v>Pt</c:v>
                </c:pt>
                <c:pt idx="5">
                  <c:v>Pd</c:v>
                </c:pt>
                <c:pt idx="6">
                  <c:v>Au</c:v>
                </c:pt>
              </c:strCache>
            </c:strRef>
          </c:cat>
          <c:val>
            <c:numRef>
              <c:f>'Alkaline rocks'!$CC$12:$CI$12</c:f>
              <c:numCache>
                <c:formatCode>0.00000000</c:formatCode>
                <c:ptCount val="7"/>
                <c:pt idx="0">
                  <c:v>2.9102835704202911E-4</c:v>
                </c:pt>
                <c:pt idx="1">
                  <c:v>5.3060752763810248E-4</c:v>
                </c:pt>
                <c:pt idx="2">
                  <c:v>6.6270558078722818E-4</c:v>
                </c:pt>
                <c:pt idx="3">
                  <c:v>8.9331769322492627E-4</c:v>
                </c:pt>
                <c:pt idx="4">
                  <c:v>1.7958990170284981E-3</c:v>
                </c:pt>
                <c:pt idx="5">
                  <c:v>4.111384515948547E-3</c:v>
                </c:pt>
                <c:pt idx="6">
                  <c:v>5.0575700509637167E-3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F111-4EE5-A8A4-4B40D554532A}"/>
            </c:ext>
          </c:extLst>
        </c:ser>
        <c:ser>
          <c:idx val="9"/>
          <c:order val="10"/>
          <c:tx>
            <c:strRef>
              <c:f>'Alkaline rocks'!$C$13</c:f>
              <c:strCache>
                <c:ptCount val="1"/>
                <c:pt idx="0">
                  <c:v>Orangeite</c:v>
                </c:pt>
              </c:strCache>
            </c:strRef>
          </c:tx>
          <c:spPr>
            <a:ln w="9525">
              <a:solidFill>
                <a:schemeClr val="tx1"/>
              </a:solidFill>
            </a:ln>
          </c:spPr>
          <c:marker>
            <c:symbol val="x"/>
            <c:size val="5"/>
            <c:spPr>
              <a:noFill/>
              <a:ln>
                <a:solidFill>
                  <a:schemeClr val="tx1"/>
                </a:solidFill>
              </a:ln>
            </c:spPr>
          </c:marker>
          <c:cat>
            <c:strRef>
              <c:f>'Alkaline rocks'!$CC$1:$CI$1</c:f>
              <c:strCache>
                <c:ptCount val="7"/>
                <c:pt idx="0">
                  <c:v>Os</c:v>
                </c:pt>
                <c:pt idx="1">
                  <c:v>Ir</c:v>
                </c:pt>
                <c:pt idx="2">
                  <c:v>Ru</c:v>
                </c:pt>
                <c:pt idx="3">
                  <c:v>Rh</c:v>
                </c:pt>
                <c:pt idx="4">
                  <c:v>Pt</c:v>
                </c:pt>
                <c:pt idx="5">
                  <c:v>Pd</c:v>
                </c:pt>
                <c:pt idx="6">
                  <c:v>Au</c:v>
                </c:pt>
              </c:strCache>
            </c:strRef>
          </c:cat>
          <c:val>
            <c:numRef>
              <c:f>'Alkaline rocks'!$CC$13:$CI$13</c:f>
              <c:numCache>
                <c:formatCode>0.00000000</c:formatCode>
                <c:ptCount val="7"/>
                <c:pt idx="0">
                  <c:v>5.2834990137306235E-4</c:v>
                </c:pt>
                <c:pt idx="1">
                  <c:v>7.2834496560546735E-4</c:v>
                </c:pt>
                <c:pt idx="2">
                  <c:v>8.6457688205339954E-4</c:v>
                </c:pt>
                <c:pt idx="3">
                  <c:v>9.5248941031028005E-4</c:v>
                </c:pt>
                <c:pt idx="4">
                  <c:v>2.2120526691799952E-3</c:v>
                </c:pt>
                <c:pt idx="5">
                  <c:v>2.6258181010525741E-3</c:v>
                </c:pt>
                <c:pt idx="6">
                  <c:v>4.858696922755484E-3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F111-4EE5-A8A4-4B40D554532A}"/>
            </c:ext>
          </c:extLst>
        </c:ser>
        <c:ser>
          <c:idx val="10"/>
          <c:order val="11"/>
          <c:tx>
            <c:strRef>
              <c:f>'Alkaline rocks'!$C$14</c:f>
              <c:strCache>
                <c:ptCount val="1"/>
                <c:pt idx="0">
                  <c:v>Glimmerite</c:v>
                </c:pt>
              </c:strCache>
            </c:strRef>
          </c:tx>
          <c:spPr>
            <a:ln w="9525">
              <a:solidFill>
                <a:schemeClr val="tx1"/>
              </a:solidFill>
            </a:ln>
          </c:spPr>
          <c:marker>
            <c:symbol val="x"/>
            <c:size val="5"/>
            <c:spPr>
              <a:noFill/>
              <a:ln>
                <a:solidFill>
                  <a:schemeClr val="tx1"/>
                </a:solidFill>
              </a:ln>
            </c:spPr>
          </c:marker>
          <c:cat>
            <c:strRef>
              <c:f>'Alkaline rocks'!$CC$1:$CI$1</c:f>
              <c:strCache>
                <c:ptCount val="7"/>
                <c:pt idx="0">
                  <c:v>Os</c:v>
                </c:pt>
                <c:pt idx="1">
                  <c:v>Ir</c:v>
                </c:pt>
                <c:pt idx="2">
                  <c:v>Ru</c:v>
                </c:pt>
                <c:pt idx="3">
                  <c:v>Rh</c:v>
                </c:pt>
                <c:pt idx="4">
                  <c:v>Pt</c:v>
                </c:pt>
                <c:pt idx="5">
                  <c:v>Pd</c:v>
                </c:pt>
                <c:pt idx="6">
                  <c:v>Au</c:v>
                </c:pt>
              </c:strCache>
            </c:strRef>
          </c:cat>
          <c:val>
            <c:numRef>
              <c:f>'Alkaline rocks'!$CC$14:$CI$14</c:f>
              <c:numCache>
                <c:formatCode>0.00000000</c:formatCode>
                <c:ptCount val="7"/>
                <c:pt idx="0">
                  <c:v>3.9337236204902765E-4</c:v>
                </c:pt>
                <c:pt idx="1">
                  <c:v>4.4237460701059537E-4</c:v>
                </c:pt>
                <c:pt idx="2">
                  <c:v>5.9816052504816947E-4</c:v>
                </c:pt>
                <c:pt idx="3">
                  <c:v>9.4690818110035465E-4</c:v>
                </c:pt>
                <c:pt idx="4">
                  <c:v>2.3056493173919321E-3</c:v>
                </c:pt>
                <c:pt idx="5">
                  <c:v>5.0015985069444442E-3</c:v>
                </c:pt>
                <c:pt idx="6">
                  <c:v>4.9064575837652422E-3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F111-4EE5-A8A4-4B40D554532A}"/>
            </c:ext>
          </c:extLst>
        </c:ser>
        <c:ser>
          <c:idx val="11"/>
          <c:order val="12"/>
          <c:tx>
            <c:strRef>
              <c:f>'Alkaline rocks'!$C$15</c:f>
              <c:strCache>
                <c:ptCount val="1"/>
                <c:pt idx="0">
                  <c:v>Orangeite</c:v>
                </c:pt>
              </c:strCache>
            </c:strRef>
          </c:tx>
          <c:spPr>
            <a:ln w="9525">
              <a:solidFill>
                <a:schemeClr val="tx1"/>
              </a:solidFill>
            </a:ln>
          </c:spPr>
          <c:marker>
            <c:symbol val="x"/>
            <c:size val="5"/>
            <c:spPr>
              <a:noFill/>
              <a:ln>
                <a:solidFill>
                  <a:schemeClr val="tx1"/>
                </a:solidFill>
              </a:ln>
            </c:spPr>
          </c:marker>
          <c:cat>
            <c:strRef>
              <c:f>'Alkaline rocks'!$CC$1:$CI$1</c:f>
              <c:strCache>
                <c:ptCount val="7"/>
                <c:pt idx="0">
                  <c:v>Os</c:v>
                </c:pt>
                <c:pt idx="1">
                  <c:v>Ir</c:v>
                </c:pt>
                <c:pt idx="2">
                  <c:v>Ru</c:v>
                </c:pt>
                <c:pt idx="3">
                  <c:v>Rh</c:v>
                </c:pt>
                <c:pt idx="4">
                  <c:v>Pt</c:v>
                </c:pt>
                <c:pt idx="5">
                  <c:v>Pd</c:v>
                </c:pt>
                <c:pt idx="6">
                  <c:v>Au</c:v>
                </c:pt>
              </c:strCache>
            </c:strRef>
          </c:cat>
          <c:val>
            <c:numRef>
              <c:f>'Alkaline rocks'!$CC$15:$CI$15</c:f>
              <c:numCache>
                <c:formatCode>0.00000000</c:formatCode>
                <c:ptCount val="7"/>
                <c:pt idx="0">
                  <c:v>4.11522633744856E-5</c:v>
                </c:pt>
                <c:pt idx="1">
                  <c:v>8.973858155552276E-5</c:v>
                </c:pt>
                <c:pt idx="2">
                  <c:v>1.2830878979725434E-4</c:v>
                </c:pt>
                <c:pt idx="3">
                  <c:v>2.0588481641241134E-4</c:v>
                </c:pt>
                <c:pt idx="4">
                  <c:v>6.2011362122059758E-4</c:v>
                </c:pt>
                <c:pt idx="5">
                  <c:v>1.2469412473506943E-3</c:v>
                </c:pt>
                <c:pt idx="6">
                  <c:v>3.400491873140175E-3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F111-4EE5-A8A4-4B40D554532A}"/>
            </c:ext>
          </c:extLst>
        </c:ser>
        <c:ser>
          <c:idx val="12"/>
          <c:order val="13"/>
          <c:tx>
            <c:strRef>
              <c:f>'Alkaline rocks'!$C$16</c:f>
              <c:strCache>
                <c:ptCount val="1"/>
                <c:pt idx="0">
                  <c:v>Orangeite</c:v>
                </c:pt>
              </c:strCache>
            </c:strRef>
          </c:tx>
          <c:spPr>
            <a:ln w="9525">
              <a:solidFill>
                <a:schemeClr val="tx1"/>
              </a:solidFill>
            </a:ln>
          </c:spPr>
          <c:marker>
            <c:symbol val="x"/>
            <c:size val="5"/>
            <c:spPr>
              <a:noFill/>
              <a:ln>
                <a:solidFill>
                  <a:schemeClr val="tx1"/>
                </a:solidFill>
              </a:ln>
            </c:spPr>
          </c:marker>
          <c:cat>
            <c:strRef>
              <c:f>'Alkaline rocks'!$CC$1:$CI$1</c:f>
              <c:strCache>
                <c:ptCount val="7"/>
                <c:pt idx="0">
                  <c:v>Os</c:v>
                </c:pt>
                <c:pt idx="1">
                  <c:v>Ir</c:v>
                </c:pt>
                <c:pt idx="2">
                  <c:v>Ru</c:v>
                </c:pt>
                <c:pt idx="3">
                  <c:v>Rh</c:v>
                </c:pt>
                <c:pt idx="4">
                  <c:v>Pt</c:v>
                </c:pt>
                <c:pt idx="5">
                  <c:v>Pd</c:v>
                </c:pt>
                <c:pt idx="6">
                  <c:v>Au</c:v>
                </c:pt>
              </c:strCache>
            </c:strRef>
          </c:cat>
          <c:val>
            <c:numRef>
              <c:f>'Alkaline rocks'!$CC$16:$CI$16</c:f>
              <c:numCache>
                <c:formatCode>0.00000000</c:formatCode>
                <c:ptCount val="7"/>
                <c:pt idx="0">
                  <c:v>7.5557465619711931E-5</c:v>
                </c:pt>
                <c:pt idx="1">
                  <c:v>1.3198326133536534E-4</c:v>
                </c:pt>
                <c:pt idx="2">
                  <c:v>1.5362382730066908E-4</c:v>
                </c:pt>
                <c:pt idx="3">
                  <c:v>3.8924838338310507E-4</c:v>
                </c:pt>
                <c:pt idx="4">
                  <c:v>1.7170373688170596E-3</c:v>
                </c:pt>
                <c:pt idx="5">
                  <c:v>3.3832916789631249E-3</c:v>
                </c:pt>
                <c:pt idx="6">
                  <c:v>2.9228760588296487E-3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F111-4EE5-A8A4-4B40D554532A}"/>
            </c:ext>
          </c:extLst>
        </c:ser>
        <c:ser>
          <c:idx val="14"/>
          <c:order val="14"/>
          <c:tx>
            <c:strRef>
              <c:f>'Alkaline rocks'!$C$17</c:f>
              <c:strCache>
                <c:ptCount val="1"/>
                <c:pt idx="0">
                  <c:v>Orangeite</c:v>
                </c:pt>
              </c:strCache>
            </c:strRef>
          </c:tx>
          <c:spPr>
            <a:ln w="9525">
              <a:solidFill>
                <a:schemeClr val="tx1"/>
              </a:solidFill>
            </a:ln>
          </c:spPr>
          <c:marker>
            <c:symbol val="x"/>
            <c:size val="5"/>
            <c:spPr>
              <a:noFill/>
              <a:ln>
                <a:solidFill>
                  <a:schemeClr val="tx1"/>
                </a:solidFill>
              </a:ln>
            </c:spPr>
          </c:marker>
          <c:cat>
            <c:strRef>
              <c:f>'Alkaline rocks'!$CC$1:$CI$1</c:f>
              <c:strCache>
                <c:ptCount val="7"/>
                <c:pt idx="0">
                  <c:v>Os</c:v>
                </c:pt>
                <c:pt idx="1">
                  <c:v>Ir</c:v>
                </c:pt>
                <c:pt idx="2">
                  <c:v>Ru</c:v>
                </c:pt>
                <c:pt idx="3">
                  <c:v>Rh</c:v>
                </c:pt>
                <c:pt idx="4">
                  <c:v>Pt</c:v>
                </c:pt>
                <c:pt idx="5">
                  <c:v>Pd</c:v>
                </c:pt>
                <c:pt idx="6">
                  <c:v>Au</c:v>
                </c:pt>
              </c:strCache>
            </c:strRef>
          </c:cat>
          <c:val>
            <c:numRef>
              <c:f>'Alkaline rocks'!$CC$17:$CI$17</c:f>
              <c:numCache>
                <c:formatCode>0.00000000</c:formatCode>
                <c:ptCount val="7"/>
                <c:pt idx="0">
                  <c:v>3.9939259763767469E-4</c:v>
                </c:pt>
                <c:pt idx="1">
                  <c:v>8.0942355682102503E-4</c:v>
                </c:pt>
                <c:pt idx="2">
                  <c:v>7.6731308491604744E-4</c:v>
                </c:pt>
                <c:pt idx="3">
                  <c:v>8.3853258479945486E-4</c:v>
                </c:pt>
                <c:pt idx="4">
                  <c:v>1.7726097866572943E-3</c:v>
                </c:pt>
                <c:pt idx="5">
                  <c:v>2.9240626229649234E-3</c:v>
                </c:pt>
                <c:pt idx="6">
                  <c:v>3.5997400730262263E-3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F111-4EE5-A8A4-4B40D554532A}"/>
            </c:ext>
          </c:extLst>
        </c:ser>
        <c:ser>
          <c:idx val="15"/>
          <c:order val="15"/>
          <c:tx>
            <c:strRef>
              <c:f>'Alkaline rocks'!$C$18</c:f>
              <c:strCache>
                <c:ptCount val="1"/>
                <c:pt idx="0">
                  <c:v>Carbonated orangeite</c:v>
                </c:pt>
              </c:strCache>
            </c:strRef>
          </c:tx>
          <c:spPr>
            <a:ln w="9525">
              <a:solidFill>
                <a:schemeClr val="tx1"/>
              </a:solidFill>
            </a:ln>
          </c:spPr>
          <c:marker>
            <c:symbol val="x"/>
            <c:size val="5"/>
            <c:spPr>
              <a:noFill/>
              <a:ln>
                <a:solidFill>
                  <a:schemeClr val="tx1"/>
                </a:solidFill>
              </a:ln>
            </c:spPr>
          </c:marker>
          <c:cat>
            <c:strRef>
              <c:f>'Alkaline rocks'!$CC$1:$CI$1</c:f>
              <c:strCache>
                <c:ptCount val="7"/>
                <c:pt idx="0">
                  <c:v>Os</c:v>
                </c:pt>
                <c:pt idx="1">
                  <c:v>Ir</c:v>
                </c:pt>
                <c:pt idx="2">
                  <c:v>Ru</c:v>
                </c:pt>
                <c:pt idx="3">
                  <c:v>Rh</c:v>
                </c:pt>
                <c:pt idx="4">
                  <c:v>Pt</c:v>
                </c:pt>
                <c:pt idx="5">
                  <c:v>Pd</c:v>
                </c:pt>
                <c:pt idx="6">
                  <c:v>Au</c:v>
                </c:pt>
              </c:strCache>
            </c:strRef>
          </c:cat>
          <c:val>
            <c:numRef>
              <c:f>'Alkaline rocks'!$CC$18:$CI$18</c:f>
              <c:numCache>
                <c:formatCode>0.00000000</c:formatCode>
                <c:ptCount val="7"/>
                <c:pt idx="0">
                  <c:v>1.9257564150942374E-4</c:v>
                </c:pt>
                <c:pt idx="1">
                  <c:v>4.4997527859488151E-4</c:v>
                </c:pt>
                <c:pt idx="2">
                  <c:v>3.7050250214086918E-4</c:v>
                </c:pt>
                <c:pt idx="3">
                  <c:v>8.9936323320528953E-4</c:v>
                </c:pt>
                <c:pt idx="4">
                  <c:v>1.4176775285040034E-3</c:v>
                </c:pt>
                <c:pt idx="5">
                  <c:v>6.3355071227435911E-3</c:v>
                </c:pt>
                <c:pt idx="6">
                  <c:v>8.3131116774770152E-3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F111-4EE5-A8A4-4B40D554532A}"/>
            </c:ext>
          </c:extLst>
        </c:ser>
        <c:ser>
          <c:idx val="16"/>
          <c:order val="16"/>
          <c:tx>
            <c:strRef>
              <c:f>'Alkaline rocks'!$C$19</c:f>
              <c:strCache>
                <c:ptCount val="1"/>
                <c:pt idx="0">
                  <c:v>Orangeite</c:v>
                </c:pt>
              </c:strCache>
            </c:strRef>
          </c:tx>
          <c:spPr>
            <a:ln w="9525">
              <a:solidFill>
                <a:schemeClr val="tx1"/>
              </a:solidFill>
            </a:ln>
          </c:spPr>
          <c:marker>
            <c:symbol val="x"/>
            <c:size val="5"/>
            <c:spPr>
              <a:noFill/>
              <a:ln>
                <a:solidFill>
                  <a:schemeClr val="tx1"/>
                </a:solidFill>
              </a:ln>
            </c:spPr>
          </c:marker>
          <c:cat>
            <c:strRef>
              <c:f>'Alkaline rocks'!$CC$1:$CI$1</c:f>
              <c:strCache>
                <c:ptCount val="7"/>
                <c:pt idx="0">
                  <c:v>Os</c:v>
                </c:pt>
                <c:pt idx="1">
                  <c:v>Ir</c:v>
                </c:pt>
                <c:pt idx="2">
                  <c:v>Ru</c:v>
                </c:pt>
                <c:pt idx="3">
                  <c:v>Rh</c:v>
                </c:pt>
                <c:pt idx="4">
                  <c:v>Pt</c:v>
                </c:pt>
                <c:pt idx="5">
                  <c:v>Pd</c:v>
                </c:pt>
                <c:pt idx="6">
                  <c:v>Au</c:v>
                </c:pt>
              </c:strCache>
            </c:strRef>
          </c:cat>
          <c:val>
            <c:numRef>
              <c:f>'Alkaline rocks'!$CC$19:$CI$19</c:f>
              <c:numCache>
                <c:formatCode>0.00000000</c:formatCode>
                <c:ptCount val="7"/>
                <c:pt idx="0">
                  <c:v>1.0315173344456071E-3</c:v>
                </c:pt>
                <c:pt idx="1">
                  <c:v>1.4094074170880734E-3</c:v>
                </c:pt>
                <c:pt idx="2">
                  <c:v>1.4439233243875586E-3</c:v>
                </c:pt>
                <c:pt idx="3">
                  <c:v>1.0795870618715278E-3</c:v>
                </c:pt>
                <c:pt idx="4">
                  <c:v>9.1090826292275343E-4</c:v>
                </c:pt>
                <c:pt idx="5">
                  <c:v>1.0147922968619305E-3</c:v>
                </c:pt>
                <c:pt idx="6">
                  <c:v>3.1266182156896869E-3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F111-4EE5-A8A4-4B40D554532A}"/>
            </c:ext>
          </c:extLst>
        </c:ser>
        <c:ser>
          <c:idx val="17"/>
          <c:order val="17"/>
          <c:tx>
            <c:strRef>
              <c:f>'Alkaline rocks'!$C$20</c:f>
              <c:strCache>
                <c:ptCount val="1"/>
                <c:pt idx="0">
                  <c:v>Glimmerite</c:v>
                </c:pt>
              </c:strCache>
            </c:strRef>
          </c:tx>
          <c:spPr>
            <a:ln w="9525">
              <a:solidFill>
                <a:schemeClr val="tx1"/>
              </a:solidFill>
            </a:ln>
          </c:spPr>
          <c:marker>
            <c:symbol val="x"/>
            <c:size val="5"/>
            <c:spPr>
              <a:noFill/>
              <a:ln>
                <a:solidFill>
                  <a:schemeClr val="tx1"/>
                </a:solidFill>
              </a:ln>
            </c:spPr>
          </c:marker>
          <c:cat>
            <c:strRef>
              <c:f>'Alkaline rocks'!$CC$1:$CI$1</c:f>
              <c:strCache>
                <c:ptCount val="7"/>
                <c:pt idx="0">
                  <c:v>Os</c:v>
                </c:pt>
                <c:pt idx="1">
                  <c:v>Ir</c:v>
                </c:pt>
                <c:pt idx="2">
                  <c:v>Ru</c:v>
                </c:pt>
                <c:pt idx="3">
                  <c:v>Rh</c:v>
                </c:pt>
                <c:pt idx="4">
                  <c:v>Pt</c:v>
                </c:pt>
                <c:pt idx="5">
                  <c:v>Pd</c:v>
                </c:pt>
                <c:pt idx="6">
                  <c:v>Au</c:v>
                </c:pt>
              </c:strCache>
            </c:strRef>
          </c:cat>
          <c:val>
            <c:numRef>
              <c:f>'Alkaline rocks'!$CC$20:$CI$20</c:f>
              <c:numCache>
                <c:formatCode>0.00000000</c:formatCode>
                <c:ptCount val="7"/>
                <c:pt idx="0">
                  <c:v>3.7827061064485401E-4</c:v>
                </c:pt>
                <c:pt idx="1">
                  <c:v>5.8840562529205659E-4</c:v>
                </c:pt>
                <c:pt idx="2">
                  <c:v>1.1037876061832888E-3</c:v>
                </c:pt>
                <c:pt idx="3">
                  <c:v>2.873596004188217E-3</c:v>
                </c:pt>
                <c:pt idx="4">
                  <c:v>3.8183426625353167E-3</c:v>
                </c:pt>
                <c:pt idx="5">
                  <c:v>9.744536514435416E-3</c:v>
                </c:pt>
                <c:pt idx="6">
                  <c:v>3.3170154142954313E-3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F111-4EE5-A8A4-4B40D554532A}"/>
            </c:ext>
          </c:extLst>
        </c:ser>
        <c:ser>
          <c:idx val="18"/>
          <c:order val="18"/>
          <c:tx>
            <c:strRef>
              <c:f>'Alkaline rocks'!$C$21</c:f>
              <c:strCache>
                <c:ptCount val="1"/>
                <c:pt idx="0">
                  <c:v>Orangeite</c:v>
                </c:pt>
              </c:strCache>
            </c:strRef>
          </c:tx>
          <c:spPr>
            <a:ln w="9525">
              <a:solidFill>
                <a:schemeClr val="tx1"/>
              </a:solidFill>
            </a:ln>
          </c:spPr>
          <c:marker>
            <c:symbol val="x"/>
            <c:size val="5"/>
            <c:spPr>
              <a:noFill/>
              <a:ln>
                <a:solidFill>
                  <a:schemeClr val="tx1"/>
                </a:solidFill>
              </a:ln>
            </c:spPr>
          </c:marker>
          <c:cat>
            <c:strRef>
              <c:f>'Alkaline rocks'!$CC$1:$CI$1</c:f>
              <c:strCache>
                <c:ptCount val="7"/>
                <c:pt idx="0">
                  <c:v>Os</c:v>
                </c:pt>
                <c:pt idx="1">
                  <c:v>Ir</c:v>
                </c:pt>
                <c:pt idx="2">
                  <c:v>Ru</c:v>
                </c:pt>
                <c:pt idx="3">
                  <c:v>Rh</c:v>
                </c:pt>
                <c:pt idx="4">
                  <c:v>Pt</c:v>
                </c:pt>
                <c:pt idx="5">
                  <c:v>Pd</c:v>
                </c:pt>
                <c:pt idx="6">
                  <c:v>Au</c:v>
                </c:pt>
              </c:strCache>
            </c:strRef>
          </c:cat>
          <c:val>
            <c:numRef>
              <c:f>'Alkaline rocks'!$CC$21:$CI$21</c:f>
              <c:numCache>
                <c:formatCode>0.00000000</c:formatCode>
                <c:ptCount val="7"/>
                <c:pt idx="0">
                  <c:v>3.6327118410579287E-4</c:v>
                </c:pt>
                <c:pt idx="1">
                  <c:v>5.7648864636440612E-4</c:v>
                </c:pt>
                <c:pt idx="2">
                  <c:v>6.827368049821084E-4</c:v>
                </c:pt>
                <c:pt idx="3">
                  <c:v>9.0427471491002045E-4</c:v>
                </c:pt>
                <c:pt idx="4">
                  <c:v>1.5264093513045682E-3</c:v>
                </c:pt>
                <c:pt idx="5">
                  <c:v>2.1318691284245685E-3</c:v>
                </c:pt>
                <c:pt idx="6">
                  <c:v>4.6586318489699107E-3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F111-4EE5-A8A4-4B40D554532A}"/>
            </c:ext>
          </c:extLst>
        </c:ser>
        <c:ser>
          <c:idx val="19"/>
          <c:order val="19"/>
          <c:tx>
            <c:strRef>
              <c:f>'Alkaline rocks'!$C$22</c:f>
              <c:strCache>
                <c:ptCount val="1"/>
                <c:pt idx="0">
                  <c:v>Orangeite</c:v>
                </c:pt>
              </c:strCache>
            </c:strRef>
          </c:tx>
          <c:spPr>
            <a:ln w="9525">
              <a:solidFill>
                <a:schemeClr val="tx1"/>
              </a:solidFill>
            </a:ln>
          </c:spPr>
          <c:marker>
            <c:symbol val="x"/>
            <c:size val="5"/>
            <c:spPr>
              <a:noFill/>
              <a:ln>
                <a:solidFill>
                  <a:schemeClr val="tx1"/>
                </a:solidFill>
              </a:ln>
            </c:spPr>
          </c:marker>
          <c:cat>
            <c:strRef>
              <c:f>'Alkaline rocks'!$CC$1:$CI$1</c:f>
              <c:strCache>
                <c:ptCount val="7"/>
                <c:pt idx="0">
                  <c:v>Os</c:v>
                </c:pt>
                <c:pt idx="1">
                  <c:v>Ir</c:v>
                </c:pt>
                <c:pt idx="2">
                  <c:v>Ru</c:v>
                </c:pt>
                <c:pt idx="3">
                  <c:v>Rh</c:v>
                </c:pt>
                <c:pt idx="4">
                  <c:v>Pt</c:v>
                </c:pt>
                <c:pt idx="5">
                  <c:v>Pd</c:v>
                </c:pt>
                <c:pt idx="6">
                  <c:v>Au</c:v>
                </c:pt>
              </c:strCache>
            </c:strRef>
          </c:cat>
          <c:val>
            <c:numRef>
              <c:f>'Alkaline rocks'!$CC$22:$CI$22</c:f>
              <c:numCache>
                <c:formatCode>0.00000000</c:formatCode>
                <c:ptCount val="7"/>
                <c:pt idx="0">
                  <c:v>5.695021647475479E-4</c:v>
                </c:pt>
                <c:pt idx="1">
                  <c:v>8.0635915000263042E-4</c:v>
                </c:pt>
                <c:pt idx="2">
                  <c:v>9.36831217313515E-4</c:v>
                </c:pt>
                <c:pt idx="3">
                  <c:v>1.6617092684663084E-3</c:v>
                </c:pt>
                <c:pt idx="4">
                  <c:v>1.3455188046381629E-3</c:v>
                </c:pt>
                <c:pt idx="5">
                  <c:v>4.0841514343859069E-3</c:v>
                </c:pt>
                <c:pt idx="6">
                  <c:v>4.4477380186458962E-3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F111-4EE5-A8A4-4B40D554532A}"/>
            </c:ext>
          </c:extLst>
        </c:ser>
        <c:ser>
          <c:idx val="20"/>
          <c:order val="20"/>
          <c:tx>
            <c:strRef>
              <c:f>'Alkaline rocks'!$C$23</c:f>
              <c:strCache>
                <c:ptCount val="1"/>
                <c:pt idx="0">
                  <c:v>Orangeite</c:v>
                </c:pt>
              </c:strCache>
            </c:strRef>
          </c:tx>
          <c:spPr>
            <a:ln w="9525">
              <a:solidFill>
                <a:schemeClr val="tx1"/>
              </a:solidFill>
            </a:ln>
          </c:spPr>
          <c:marker>
            <c:symbol val="x"/>
            <c:size val="5"/>
            <c:spPr>
              <a:noFill/>
              <a:ln>
                <a:solidFill>
                  <a:schemeClr val="tx1"/>
                </a:solidFill>
              </a:ln>
            </c:spPr>
          </c:marker>
          <c:cat>
            <c:strRef>
              <c:f>'Alkaline rocks'!$CC$1:$CI$1</c:f>
              <c:strCache>
                <c:ptCount val="7"/>
                <c:pt idx="0">
                  <c:v>Os</c:v>
                </c:pt>
                <c:pt idx="1">
                  <c:v>Ir</c:v>
                </c:pt>
                <c:pt idx="2">
                  <c:v>Ru</c:v>
                </c:pt>
                <c:pt idx="3">
                  <c:v>Rh</c:v>
                </c:pt>
                <c:pt idx="4">
                  <c:v>Pt</c:v>
                </c:pt>
                <c:pt idx="5">
                  <c:v>Pd</c:v>
                </c:pt>
                <c:pt idx="6">
                  <c:v>Au</c:v>
                </c:pt>
              </c:strCache>
            </c:strRef>
          </c:cat>
          <c:val>
            <c:numRef>
              <c:f>'Alkaline rocks'!$CC$23:$CI$23</c:f>
              <c:numCache>
                <c:formatCode>0.00000000</c:formatCode>
                <c:ptCount val="7"/>
                <c:pt idx="0">
                  <c:v>6.0178676391307764E-4</c:v>
                </c:pt>
                <c:pt idx="1">
                  <c:v>1.5099486694599357E-3</c:v>
                </c:pt>
                <c:pt idx="2">
                  <c:v>2.1697119097317794E-3</c:v>
                </c:pt>
                <c:pt idx="3">
                  <c:v>1.4790391989123171E-3</c:v>
                </c:pt>
                <c:pt idx="4">
                  <c:v>1.6934922128373808E-3</c:v>
                </c:pt>
                <c:pt idx="5">
                  <c:v>4.0886796179479571E-3</c:v>
                </c:pt>
                <c:pt idx="6">
                  <c:v>1.1383499055187539E-2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F111-4EE5-A8A4-4B40D554532A}"/>
            </c:ext>
          </c:extLst>
        </c:ser>
        <c:ser>
          <c:idx val="21"/>
          <c:order val="21"/>
          <c:tx>
            <c:strRef>
              <c:f>'Alkaline rocks'!$C$24</c:f>
              <c:strCache>
                <c:ptCount val="1"/>
                <c:pt idx="0">
                  <c:v>Orangeite</c:v>
                </c:pt>
              </c:strCache>
            </c:strRef>
          </c:tx>
          <c:spPr>
            <a:ln w="9525">
              <a:solidFill>
                <a:schemeClr val="tx1"/>
              </a:solidFill>
            </a:ln>
          </c:spPr>
          <c:marker>
            <c:spPr>
              <a:noFill/>
              <a:ln>
                <a:solidFill>
                  <a:schemeClr val="tx1"/>
                </a:solidFill>
              </a:ln>
            </c:spPr>
          </c:marker>
          <c:cat>
            <c:strRef>
              <c:f>'Alkaline rocks'!$CC$1:$CI$1</c:f>
              <c:strCache>
                <c:ptCount val="7"/>
                <c:pt idx="0">
                  <c:v>Os</c:v>
                </c:pt>
                <c:pt idx="1">
                  <c:v>Ir</c:v>
                </c:pt>
                <c:pt idx="2">
                  <c:v>Ru</c:v>
                </c:pt>
                <c:pt idx="3">
                  <c:v>Rh</c:v>
                </c:pt>
                <c:pt idx="4">
                  <c:v>Pt</c:v>
                </c:pt>
                <c:pt idx="5">
                  <c:v>Pd</c:v>
                </c:pt>
                <c:pt idx="6">
                  <c:v>Au</c:v>
                </c:pt>
              </c:strCache>
            </c:strRef>
          </c:cat>
          <c:val>
            <c:numRef>
              <c:f>'Alkaline rocks'!$CC$24:$CI$24</c:f>
              <c:numCache>
                <c:formatCode>0.00000000</c:formatCode>
                <c:ptCount val="7"/>
                <c:pt idx="0">
                  <c:v>2.4294008734371958E-4</c:v>
                </c:pt>
                <c:pt idx="1">
                  <c:v>5.7717208549868792E-4</c:v>
                </c:pt>
                <c:pt idx="2">
                  <c:v>9.6234770200630032E-4</c:v>
                </c:pt>
                <c:pt idx="3">
                  <c:v>3.7977430617404289E-3</c:v>
                </c:pt>
                <c:pt idx="4">
                  <c:v>7.4015107410537444E-3</c:v>
                </c:pt>
                <c:pt idx="5">
                  <c:v>1.4061842521887758E-2</c:v>
                </c:pt>
                <c:pt idx="6">
                  <c:v>1.2679884836887541E-2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F111-4EE5-A8A4-4B40D554532A}"/>
            </c:ext>
          </c:extLst>
        </c:ser>
        <c:ser>
          <c:idx val="22"/>
          <c:order val="22"/>
          <c:tx>
            <c:strRef>
              <c:f>'Alkaline rocks'!$C$25</c:f>
              <c:strCache>
                <c:ptCount val="1"/>
                <c:pt idx="0">
                  <c:v>Orangeite</c:v>
                </c:pt>
              </c:strCache>
            </c:strRef>
          </c:tx>
          <c:spPr>
            <a:ln w="9525">
              <a:solidFill>
                <a:schemeClr val="tx1"/>
              </a:solidFill>
            </a:ln>
          </c:spPr>
          <c:marker>
            <c:symbol val="x"/>
            <c:size val="5"/>
            <c:spPr>
              <a:noFill/>
              <a:ln>
                <a:solidFill>
                  <a:schemeClr val="tx1"/>
                </a:solidFill>
              </a:ln>
            </c:spPr>
          </c:marker>
          <c:cat>
            <c:strRef>
              <c:f>'Alkaline rocks'!$CC$1:$CI$1</c:f>
              <c:strCache>
                <c:ptCount val="7"/>
                <c:pt idx="0">
                  <c:v>Os</c:v>
                </c:pt>
                <c:pt idx="1">
                  <c:v>Ir</c:v>
                </c:pt>
                <c:pt idx="2">
                  <c:v>Ru</c:v>
                </c:pt>
                <c:pt idx="3">
                  <c:v>Rh</c:v>
                </c:pt>
                <c:pt idx="4">
                  <c:v>Pt</c:v>
                </c:pt>
                <c:pt idx="5">
                  <c:v>Pd</c:v>
                </c:pt>
                <c:pt idx="6">
                  <c:v>Au</c:v>
                </c:pt>
              </c:strCache>
            </c:strRef>
          </c:cat>
          <c:val>
            <c:numRef>
              <c:f>'Alkaline rocks'!$CC$25:$CI$25</c:f>
              <c:numCache>
                <c:formatCode>0.00000000</c:formatCode>
                <c:ptCount val="7"/>
                <c:pt idx="0">
                  <c:v>2.9330453317801545E-4</c:v>
                </c:pt>
                <c:pt idx="1">
                  <c:v>5.4890612840895333E-4</c:v>
                </c:pt>
                <c:pt idx="2">
                  <c:v>6.6405772127412302E-4</c:v>
                </c:pt>
                <c:pt idx="3">
                  <c:v>6.2111876966591622E-4</c:v>
                </c:pt>
                <c:pt idx="4">
                  <c:v>8.5045434661615836E-4</c:v>
                </c:pt>
                <c:pt idx="5">
                  <c:v>1.6421509179332012E-3</c:v>
                </c:pt>
                <c:pt idx="6">
                  <c:v>2.7531779846271236E-3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F111-4EE5-A8A4-4B40D554532A}"/>
            </c:ext>
          </c:extLst>
        </c:ser>
        <c:ser>
          <c:idx val="23"/>
          <c:order val="23"/>
          <c:tx>
            <c:strRef>
              <c:f>'Alkaline rocks'!$C$26</c:f>
              <c:strCache>
                <c:ptCount val="1"/>
                <c:pt idx="0">
                  <c:v>Orangeite</c:v>
                </c:pt>
              </c:strCache>
            </c:strRef>
          </c:tx>
          <c:spPr>
            <a:ln w="9525">
              <a:solidFill>
                <a:schemeClr val="tx1"/>
              </a:solidFill>
            </a:ln>
          </c:spPr>
          <c:marker>
            <c:symbol val="x"/>
            <c:size val="5"/>
            <c:spPr>
              <a:noFill/>
              <a:ln>
                <a:solidFill>
                  <a:schemeClr val="tx1"/>
                </a:solidFill>
              </a:ln>
            </c:spPr>
          </c:marker>
          <c:cat>
            <c:strRef>
              <c:f>'Alkaline rocks'!$CC$1:$CI$1</c:f>
              <c:strCache>
                <c:ptCount val="7"/>
                <c:pt idx="0">
                  <c:v>Os</c:v>
                </c:pt>
                <c:pt idx="1">
                  <c:v>Ir</c:v>
                </c:pt>
                <c:pt idx="2">
                  <c:v>Ru</c:v>
                </c:pt>
                <c:pt idx="3">
                  <c:v>Rh</c:v>
                </c:pt>
                <c:pt idx="4">
                  <c:v>Pt</c:v>
                </c:pt>
                <c:pt idx="5">
                  <c:v>Pd</c:v>
                </c:pt>
                <c:pt idx="6">
                  <c:v>Au</c:v>
                </c:pt>
              </c:strCache>
            </c:strRef>
          </c:cat>
          <c:val>
            <c:numRef>
              <c:f>'Alkaline rocks'!$CC$26:$CI$26</c:f>
              <c:numCache>
                <c:formatCode>0.00000000</c:formatCode>
                <c:ptCount val="7"/>
                <c:pt idx="0">
                  <c:v>2.6812231026086749E-4</c:v>
                </c:pt>
                <c:pt idx="1">
                  <c:v>4.0050985368784574E-4</c:v>
                </c:pt>
                <c:pt idx="2">
                  <c:v>1.2738575500045809E-3</c:v>
                </c:pt>
                <c:pt idx="3">
                  <c:v>1.2703558512577873E-3</c:v>
                </c:pt>
                <c:pt idx="4">
                  <c:v>2.376301736248059E-3</c:v>
                </c:pt>
                <c:pt idx="5">
                  <c:v>3.3951607535905727E-3</c:v>
                </c:pt>
                <c:pt idx="6">
                  <c:v>3.0138504996507012E-3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F111-4EE5-A8A4-4B40D554532A}"/>
            </c:ext>
          </c:extLst>
        </c:ser>
        <c:ser>
          <c:idx val="24"/>
          <c:order val="24"/>
          <c:tx>
            <c:strRef>
              <c:f>'Alkaline rocks'!$C$27</c:f>
              <c:strCache>
                <c:ptCount val="1"/>
                <c:pt idx="0">
                  <c:v>Glimmerite</c:v>
                </c:pt>
              </c:strCache>
            </c:strRef>
          </c:tx>
          <c:spPr>
            <a:ln w="9525">
              <a:solidFill>
                <a:schemeClr val="tx1"/>
              </a:solidFill>
            </a:ln>
          </c:spPr>
          <c:marker>
            <c:symbol val="x"/>
            <c:size val="5"/>
            <c:spPr>
              <a:noFill/>
              <a:ln>
                <a:solidFill>
                  <a:schemeClr val="tx1"/>
                </a:solidFill>
              </a:ln>
            </c:spPr>
          </c:marker>
          <c:cat>
            <c:strRef>
              <c:f>'Alkaline rocks'!$CC$1:$CI$1</c:f>
              <c:strCache>
                <c:ptCount val="7"/>
                <c:pt idx="0">
                  <c:v>Os</c:v>
                </c:pt>
                <c:pt idx="1">
                  <c:v>Ir</c:v>
                </c:pt>
                <c:pt idx="2">
                  <c:v>Ru</c:v>
                </c:pt>
                <c:pt idx="3">
                  <c:v>Rh</c:v>
                </c:pt>
                <c:pt idx="4">
                  <c:v>Pt</c:v>
                </c:pt>
                <c:pt idx="5">
                  <c:v>Pd</c:v>
                </c:pt>
                <c:pt idx="6">
                  <c:v>Au</c:v>
                </c:pt>
              </c:strCache>
            </c:strRef>
          </c:cat>
          <c:val>
            <c:numRef>
              <c:f>'Alkaline rocks'!$CC$27:$CI$27</c:f>
              <c:numCache>
                <c:formatCode>0.00000000</c:formatCode>
                <c:ptCount val="7"/>
                <c:pt idx="0">
                  <c:v>9.1026899464813956E-4</c:v>
                </c:pt>
                <c:pt idx="1">
                  <c:v>1.0506268667517455E-3</c:v>
                </c:pt>
                <c:pt idx="2">
                  <c:v>1.9187695449888369E-3</c:v>
                </c:pt>
                <c:pt idx="3">
                  <c:v>4.1455486411646454E-3</c:v>
                </c:pt>
                <c:pt idx="4">
                  <c:v>4.2094603089516064E-3</c:v>
                </c:pt>
                <c:pt idx="5">
                  <c:v>1.0393552718139786E-2</c:v>
                </c:pt>
                <c:pt idx="6">
                  <c:v>4.9470573670980685E-3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F111-4EE5-A8A4-4B40D554532A}"/>
            </c:ext>
          </c:extLst>
        </c:ser>
        <c:ser>
          <c:idx val="25"/>
          <c:order val="25"/>
          <c:tx>
            <c:strRef>
              <c:f>'Alkaline rocks'!$C$28</c:f>
              <c:strCache>
                <c:ptCount val="1"/>
                <c:pt idx="0">
                  <c:v>Orangeite</c:v>
                </c:pt>
              </c:strCache>
            </c:strRef>
          </c:tx>
          <c:spPr>
            <a:ln w="9525">
              <a:solidFill>
                <a:schemeClr val="tx1"/>
              </a:solidFill>
            </a:ln>
          </c:spPr>
          <c:marker>
            <c:symbol val="x"/>
            <c:size val="5"/>
            <c:spPr>
              <a:noFill/>
              <a:ln>
                <a:solidFill>
                  <a:schemeClr val="tx1"/>
                </a:solidFill>
              </a:ln>
            </c:spPr>
          </c:marker>
          <c:cat>
            <c:strRef>
              <c:f>'Alkaline rocks'!$CC$1:$CI$1</c:f>
              <c:strCache>
                <c:ptCount val="7"/>
                <c:pt idx="0">
                  <c:v>Os</c:v>
                </c:pt>
                <c:pt idx="1">
                  <c:v>Ir</c:v>
                </c:pt>
                <c:pt idx="2">
                  <c:v>Ru</c:v>
                </c:pt>
                <c:pt idx="3">
                  <c:v>Rh</c:v>
                </c:pt>
                <c:pt idx="4">
                  <c:v>Pt</c:v>
                </c:pt>
                <c:pt idx="5">
                  <c:v>Pd</c:v>
                </c:pt>
                <c:pt idx="6">
                  <c:v>Au</c:v>
                </c:pt>
              </c:strCache>
            </c:strRef>
          </c:cat>
          <c:val>
            <c:numRef>
              <c:f>'Alkaline rocks'!$CC$28:$CI$28</c:f>
              <c:numCache>
                <c:formatCode>0.00000000</c:formatCode>
                <c:ptCount val="7"/>
                <c:pt idx="0">
                  <c:v>8.1583565870883498E-4</c:v>
                </c:pt>
                <c:pt idx="1">
                  <c:v>1.1142252702036489E-3</c:v>
                </c:pt>
                <c:pt idx="2">
                  <c:v>1.4879062394868032E-3</c:v>
                </c:pt>
                <c:pt idx="3">
                  <c:v>1.2471688126295061E-3</c:v>
                </c:pt>
                <c:pt idx="4">
                  <c:v>7.4832237993885527E-4</c:v>
                </c:pt>
                <c:pt idx="5">
                  <c:v>1.8647789244257487E-3</c:v>
                </c:pt>
                <c:pt idx="6">
                  <c:v>5.197237079355964E-3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F111-4EE5-A8A4-4B40D55453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1523200"/>
        <c:axId val="104940672"/>
      </c:lineChart>
      <c:catAx>
        <c:axId val="2015232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 b="1"/>
            </a:pPr>
            <a:endParaRPr lang="en-US"/>
          </a:p>
        </c:txPr>
        <c:crossAx val="104940672"/>
        <c:crossesAt val="1.0000000000000004E-5"/>
        <c:auto val="1"/>
        <c:lblAlgn val="ctr"/>
        <c:lblOffset val="100"/>
        <c:noMultiLvlLbl val="0"/>
      </c:catAx>
      <c:valAx>
        <c:axId val="104940672"/>
        <c:scaling>
          <c:logBase val="10"/>
          <c:orientation val="minMax"/>
          <c:max val="1"/>
          <c:min val="1.0000000000000004E-5"/>
        </c:scaling>
        <c:delete val="0"/>
        <c:axPos val="l"/>
        <c:numFmt formatCode="General" sourceLinked="0"/>
        <c:majorTickMark val="out"/>
        <c:minorTickMark val="in"/>
        <c:tickLblPos val="nextTo"/>
        <c:spPr>
          <a:ln>
            <a:solidFill>
              <a:schemeClr val="tx1"/>
            </a:solidFill>
          </a:ln>
        </c:spPr>
        <c:crossAx val="201523200"/>
        <c:crosses val="autoZero"/>
        <c:crossBetween val="midCat"/>
      </c:valAx>
      <c:spPr>
        <a:ln>
          <a:solidFill>
            <a:schemeClr val="tx1"/>
          </a:solidFill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slide" Target="../slides/slide14.xml"/><Relationship Id="rId3" Type="http://schemas.openxmlformats.org/officeDocument/2006/relationships/slide" Target="../slides/slide5.xml"/><Relationship Id="rId7" Type="http://schemas.openxmlformats.org/officeDocument/2006/relationships/slide" Target="../slides/slide13.xml"/><Relationship Id="rId2" Type="http://schemas.openxmlformats.org/officeDocument/2006/relationships/slide" Target="../slides/slide4.xml"/><Relationship Id="rId1" Type="http://schemas.openxmlformats.org/officeDocument/2006/relationships/slide" Target="../slides/slide3.xml"/><Relationship Id="rId6" Type="http://schemas.openxmlformats.org/officeDocument/2006/relationships/slide" Target="../slides/slide12.xml"/><Relationship Id="rId5" Type="http://schemas.openxmlformats.org/officeDocument/2006/relationships/slide" Target="../slides/slide11.xml"/><Relationship Id="rId4" Type="http://schemas.openxmlformats.org/officeDocument/2006/relationships/slide" Target="../slides/slide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75EF7A-7141-4C78-AC16-AE851CCE9AA7}" type="doc">
      <dgm:prSet loTypeId="urn:microsoft.com/office/officeart/2005/8/layout/bProcess4" loCatId="process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A810C38E-2012-4284-8407-B7C20619AD07}">
      <dgm:prSet phldrT="[Text]" custT="1"/>
      <dgm:spPr/>
      <dgm:t>
        <a:bodyPr/>
        <a:lstStyle/>
        <a:p>
          <a:r>
            <a:rPr lang="en-US" sz="2700" dirty="0" smtClean="0"/>
            <a:t>1. Introduction</a:t>
          </a:r>
          <a:endParaRPr lang="en-US" sz="2700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CBC1647F-D8AE-424C-A8B9-2D4CFFB46D77}" type="parTrans" cxnId="{F2FF2DBB-6736-484E-B9F7-1E07D039C234}">
      <dgm:prSet/>
      <dgm:spPr/>
      <dgm:t>
        <a:bodyPr/>
        <a:lstStyle/>
        <a:p>
          <a:endParaRPr lang="en-US"/>
        </a:p>
      </dgm:t>
    </dgm:pt>
    <dgm:pt modelId="{DB90EDB6-5312-424C-BEBB-6EB6F3305D6B}" type="sibTrans" cxnId="{F2FF2DBB-6736-484E-B9F7-1E07D039C234}">
      <dgm:prSet/>
      <dgm:spPr/>
      <dgm:t>
        <a:bodyPr/>
        <a:lstStyle/>
        <a:p>
          <a:endParaRPr lang="en-US"/>
        </a:p>
      </dgm:t>
    </dgm:pt>
    <dgm:pt modelId="{58E00CD4-2F14-4622-BF48-29DEADCE3FAF}">
      <dgm:prSet phldrT="[Text]"/>
      <dgm:spPr/>
      <dgm:t>
        <a:bodyPr/>
        <a:lstStyle/>
        <a:p>
          <a:r>
            <a:rPr lang="en-US" dirty="0" smtClean="0"/>
            <a:t>2. </a:t>
          </a:r>
          <a:r>
            <a:rPr lang="en-US" dirty="0" smtClean="0"/>
            <a:t>Orangeites in South Africa</a:t>
          </a:r>
          <a:endParaRPr lang="en-US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788A90B2-AFEE-4D39-84CF-F3777DAE68BC}" type="parTrans" cxnId="{1379F15D-B39C-4E47-8055-ECDBE1F642E8}">
      <dgm:prSet/>
      <dgm:spPr/>
      <dgm:t>
        <a:bodyPr/>
        <a:lstStyle/>
        <a:p>
          <a:endParaRPr lang="en-US"/>
        </a:p>
      </dgm:t>
    </dgm:pt>
    <dgm:pt modelId="{B06CB078-12EA-4C14-90B0-9279E9ABFA73}" type="sibTrans" cxnId="{1379F15D-B39C-4E47-8055-ECDBE1F642E8}">
      <dgm:prSet/>
      <dgm:spPr/>
      <dgm:t>
        <a:bodyPr/>
        <a:lstStyle/>
        <a:p>
          <a:endParaRPr lang="en-US"/>
        </a:p>
      </dgm:t>
    </dgm:pt>
    <dgm:pt modelId="{36AD38DE-1BA0-4A23-B9A3-D5774EBC875C}">
      <dgm:prSet phldrT="[Text]"/>
      <dgm:spPr/>
      <dgm:t>
        <a:bodyPr/>
        <a:lstStyle/>
        <a:p>
          <a:r>
            <a:rPr lang="en-US" dirty="0" smtClean="0"/>
            <a:t>3. </a:t>
          </a:r>
          <a:r>
            <a:rPr lang="en-US" dirty="0" smtClean="0"/>
            <a:t>The Bushveld orangeites</a:t>
          </a:r>
          <a:endParaRPr lang="en-US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9FA22DCB-DBC3-4800-8F93-CB1D8B7E8C95}" type="parTrans" cxnId="{B3492E35-0B3D-45EB-9B8D-5D4690B6D3FF}">
      <dgm:prSet/>
      <dgm:spPr/>
      <dgm:t>
        <a:bodyPr/>
        <a:lstStyle/>
        <a:p>
          <a:endParaRPr lang="en-US"/>
        </a:p>
      </dgm:t>
    </dgm:pt>
    <dgm:pt modelId="{F872FDFF-4B2A-4A2E-AABB-133A5BB32BDB}" type="sibTrans" cxnId="{B3492E35-0B3D-45EB-9B8D-5D4690B6D3FF}">
      <dgm:prSet/>
      <dgm:spPr/>
      <dgm:t>
        <a:bodyPr/>
        <a:lstStyle/>
        <a:p>
          <a:endParaRPr lang="en-US"/>
        </a:p>
      </dgm:t>
    </dgm:pt>
    <dgm:pt modelId="{C4449AD6-ADFB-403C-BBAB-5B253299FFAA}">
      <dgm:prSet phldrT="[Text]"/>
      <dgm:spPr/>
      <dgm:t>
        <a:bodyPr/>
        <a:lstStyle/>
        <a:p>
          <a:r>
            <a:rPr lang="en-US" dirty="0" smtClean="0"/>
            <a:t>4. Major and trace elements</a:t>
          </a:r>
          <a:endParaRPr lang="en-US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D220A4C5-110E-4421-8E8F-BBB0C568C8E3}" type="parTrans" cxnId="{A6D0C370-D8F9-44DB-9BAF-7D969A8099DE}">
      <dgm:prSet/>
      <dgm:spPr/>
      <dgm:t>
        <a:bodyPr/>
        <a:lstStyle/>
        <a:p>
          <a:endParaRPr lang="en-US"/>
        </a:p>
      </dgm:t>
    </dgm:pt>
    <dgm:pt modelId="{9AC33755-C39A-4CF6-B59D-D50891B54F40}" type="sibTrans" cxnId="{A6D0C370-D8F9-44DB-9BAF-7D969A8099DE}">
      <dgm:prSet/>
      <dgm:spPr/>
      <dgm:t>
        <a:bodyPr/>
        <a:lstStyle/>
        <a:p>
          <a:endParaRPr lang="en-US"/>
        </a:p>
      </dgm:t>
    </dgm:pt>
    <dgm:pt modelId="{7B386CAA-6EC5-4C1A-9D1B-52D5D91DB55C}">
      <dgm:prSet phldrT="[Text]"/>
      <dgm:spPr/>
      <dgm:t>
        <a:bodyPr/>
        <a:lstStyle/>
        <a:p>
          <a:r>
            <a:rPr lang="en-US" dirty="0" smtClean="0"/>
            <a:t>5. </a:t>
          </a:r>
          <a:r>
            <a:rPr lang="en-US" dirty="0" smtClean="0"/>
            <a:t>Radiogenic isotopes	 </a:t>
          </a:r>
          <a:endParaRPr lang="en-US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5" action="ppaction://hlinksldjump"/>
          </dgm14:cNvPr>
        </a:ext>
      </dgm:extLst>
    </dgm:pt>
    <dgm:pt modelId="{26C45098-F29E-4B74-80B5-F6402C4D3AE3}" type="parTrans" cxnId="{299251BB-220D-4A14-BE54-BD8833B5770E}">
      <dgm:prSet/>
      <dgm:spPr/>
      <dgm:t>
        <a:bodyPr/>
        <a:lstStyle/>
        <a:p>
          <a:endParaRPr lang="en-US"/>
        </a:p>
      </dgm:t>
    </dgm:pt>
    <dgm:pt modelId="{5A5A97ED-0BC2-4263-81A3-DDE952B00478}" type="sibTrans" cxnId="{299251BB-220D-4A14-BE54-BD8833B5770E}">
      <dgm:prSet/>
      <dgm:spPr/>
      <dgm:t>
        <a:bodyPr/>
        <a:lstStyle/>
        <a:p>
          <a:endParaRPr lang="en-US"/>
        </a:p>
      </dgm:t>
    </dgm:pt>
    <dgm:pt modelId="{8E632AD2-813F-4826-9854-FE247AED306A}">
      <dgm:prSet phldrT="[Text]"/>
      <dgm:spPr/>
      <dgm:t>
        <a:bodyPr/>
        <a:lstStyle/>
        <a:p>
          <a:r>
            <a:rPr lang="en-US" dirty="0" smtClean="0"/>
            <a:t>6. </a:t>
          </a:r>
          <a:r>
            <a:rPr lang="en-US" dirty="0" smtClean="0"/>
            <a:t>PGE</a:t>
          </a:r>
          <a:endParaRPr lang="en-US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6" action="ppaction://hlinksldjump"/>
          </dgm14:cNvPr>
        </a:ext>
      </dgm:extLst>
    </dgm:pt>
    <dgm:pt modelId="{7B7BF072-C358-4F16-A2D9-5BDCCB3A7D5F}" type="parTrans" cxnId="{52BE8B55-4907-4FD7-891B-FA9AB3408FFC}">
      <dgm:prSet/>
      <dgm:spPr/>
      <dgm:t>
        <a:bodyPr/>
        <a:lstStyle/>
        <a:p>
          <a:endParaRPr lang="en-US"/>
        </a:p>
      </dgm:t>
    </dgm:pt>
    <dgm:pt modelId="{52D01C22-AFC3-4EEA-86FB-21A39E7DB9EC}" type="sibTrans" cxnId="{52BE8B55-4907-4FD7-891B-FA9AB3408FFC}">
      <dgm:prSet/>
      <dgm:spPr/>
      <dgm:t>
        <a:bodyPr/>
        <a:lstStyle/>
        <a:p>
          <a:endParaRPr lang="en-US"/>
        </a:p>
      </dgm:t>
    </dgm:pt>
    <dgm:pt modelId="{14AF2A43-058F-4C55-8065-0891E2CBEE09}">
      <dgm:prSet phldrT="[Text]"/>
      <dgm:spPr/>
      <dgm:t>
        <a:bodyPr/>
        <a:lstStyle/>
        <a:p>
          <a:r>
            <a:rPr lang="en-US" dirty="0" smtClean="0"/>
            <a:t>7. </a:t>
          </a:r>
          <a:r>
            <a:rPr lang="en-US" dirty="0" smtClean="0"/>
            <a:t>Summary</a:t>
          </a:r>
          <a:endParaRPr lang="en-US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3F890F28-703B-4AB9-A01B-4BADB70DFEFD}" type="parTrans" cxnId="{D1A32CBD-DE17-4CBF-BF39-EFF23E6B9873}">
      <dgm:prSet/>
      <dgm:spPr/>
      <dgm:t>
        <a:bodyPr/>
        <a:lstStyle/>
        <a:p>
          <a:endParaRPr lang="en-US"/>
        </a:p>
      </dgm:t>
    </dgm:pt>
    <dgm:pt modelId="{AAE0FD83-E9F5-4C2A-8713-0C83275207BA}" type="sibTrans" cxnId="{D1A32CBD-DE17-4CBF-BF39-EFF23E6B9873}">
      <dgm:prSet/>
      <dgm:spPr/>
      <dgm:t>
        <a:bodyPr/>
        <a:lstStyle/>
        <a:p>
          <a:endParaRPr lang="en-US"/>
        </a:p>
      </dgm:t>
    </dgm:pt>
    <dgm:pt modelId="{2E0D2A6D-9F39-4C14-9D8C-C1E7B84C3954}">
      <dgm:prSet phldrT="[Text]"/>
      <dgm:spPr/>
      <dgm:t>
        <a:bodyPr/>
        <a:lstStyle/>
        <a:p>
          <a:r>
            <a:rPr lang="en-US" dirty="0" smtClean="0">
              <a:solidFill>
                <a:schemeClr val="bg1"/>
              </a:solidFill>
            </a:rPr>
            <a:t>8. References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8" action="ppaction://hlinksldjump"/>
          </dgm14:cNvPr>
        </a:ext>
      </dgm:extLst>
    </dgm:pt>
    <dgm:pt modelId="{C8C02120-19F5-4D79-847F-631F630710BF}" type="sibTrans" cxnId="{3EDC0F61-2A4A-4DCB-A72A-ABA1197CFB5D}">
      <dgm:prSet/>
      <dgm:spPr/>
      <dgm:t>
        <a:bodyPr/>
        <a:lstStyle/>
        <a:p>
          <a:endParaRPr lang="en-US"/>
        </a:p>
      </dgm:t>
    </dgm:pt>
    <dgm:pt modelId="{A53BCFFE-995A-4D5D-9CA7-AC21A75F0471}" type="parTrans" cxnId="{3EDC0F61-2A4A-4DCB-A72A-ABA1197CFB5D}">
      <dgm:prSet/>
      <dgm:spPr/>
      <dgm:t>
        <a:bodyPr/>
        <a:lstStyle/>
        <a:p>
          <a:endParaRPr lang="en-US"/>
        </a:p>
      </dgm:t>
    </dgm:pt>
    <dgm:pt modelId="{4A370836-48C7-4C9C-B224-A1E6017C177B}" type="pres">
      <dgm:prSet presAssocID="{8475EF7A-7141-4C78-AC16-AE851CCE9AA7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60F20F84-0321-4E99-808B-C6908CE78391}" type="pres">
      <dgm:prSet presAssocID="{A810C38E-2012-4284-8407-B7C20619AD07}" presName="compNode" presStyleCnt="0"/>
      <dgm:spPr/>
    </dgm:pt>
    <dgm:pt modelId="{8B05AC33-5DB8-4CE1-AA4D-EF3BB3DC1855}" type="pres">
      <dgm:prSet presAssocID="{A810C38E-2012-4284-8407-B7C20619AD07}" presName="dummyConnPt" presStyleCnt="0"/>
      <dgm:spPr/>
    </dgm:pt>
    <dgm:pt modelId="{8FE1FF24-215E-4387-A4DE-245016FD9A9E}" type="pres">
      <dgm:prSet presAssocID="{A810C38E-2012-4284-8407-B7C20619AD07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6D3D53-AD6A-4A4B-B53A-93F3A2B05B3D}" type="pres">
      <dgm:prSet presAssocID="{DB90EDB6-5312-424C-BEBB-6EB6F3305D6B}" presName="sibTrans" presStyleLbl="bgSibTrans2D1" presStyleIdx="0" presStyleCnt="7"/>
      <dgm:spPr/>
      <dgm:t>
        <a:bodyPr/>
        <a:lstStyle/>
        <a:p>
          <a:endParaRPr lang="en-US"/>
        </a:p>
      </dgm:t>
    </dgm:pt>
    <dgm:pt modelId="{6235A5AF-5F7B-4DA3-9551-D2B2C7017C05}" type="pres">
      <dgm:prSet presAssocID="{58E00CD4-2F14-4622-BF48-29DEADCE3FAF}" presName="compNode" presStyleCnt="0"/>
      <dgm:spPr/>
    </dgm:pt>
    <dgm:pt modelId="{71126F5A-FD3A-4879-8AA1-B9671350D0B6}" type="pres">
      <dgm:prSet presAssocID="{58E00CD4-2F14-4622-BF48-29DEADCE3FAF}" presName="dummyConnPt" presStyleCnt="0"/>
      <dgm:spPr/>
    </dgm:pt>
    <dgm:pt modelId="{704E296B-80DF-4BE1-A3C2-EAB7A8E9162A}" type="pres">
      <dgm:prSet presAssocID="{58E00CD4-2F14-4622-BF48-29DEADCE3FAF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07E0D3-90F4-44D9-AC5D-F0CA9F4DBE96}" type="pres">
      <dgm:prSet presAssocID="{B06CB078-12EA-4C14-90B0-9279E9ABFA73}" presName="sibTrans" presStyleLbl="bgSibTrans2D1" presStyleIdx="1" presStyleCnt="7"/>
      <dgm:spPr/>
      <dgm:t>
        <a:bodyPr/>
        <a:lstStyle/>
        <a:p>
          <a:endParaRPr lang="en-US"/>
        </a:p>
      </dgm:t>
    </dgm:pt>
    <dgm:pt modelId="{A9DD0624-8B10-467A-A7D6-A0D6889A7A9F}" type="pres">
      <dgm:prSet presAssocID="{36AD38DE-1BA0-4A23-B9A3-D5774EBC875C}" presName="compNode" presStyleCnt="0"/>
      <dgm:spPr/>
    </dgm:pt>
    <dgm:pt modelId="{B4258AF8-FBD7-4AE8-B426-F45E32465077}" type="pres">
      <dgm:prSet presAssocID="{36AD38DE-1BA0-4A23-B9A3-D5774EBC875C}" presName="dummyConnPt" presStyleCnt="0"/>
      <dgm:spPr/>
    </dgm:pt>
    <dgm:pt modelId="{FFFF81D5-4AB6-4FB8-85A1-F5F9548059EA}" type="pres">
      <dgm:prSet presAssocID="{36AD38DE-1BA0-4A23-B9A3-D5774EBC875C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BD3F16-6009-4A22-BF0F-4CCCBE553D18}" type="pres">
      <dgm:prSet presAssocID="{F872FDFF-4B2A-4A2E-AABB-133A5BB32BDB}" presName="sibTrans" presStyleLbl="bgSibTrans2D1" presStyleIdx="2" presStyleCnt="7"/>
      <dgm:spPr/>
      <dgm:t>
        <a:bodyPr/>
        <a:lstStyle/>
        <a:p>
          <a:endParaRPr lang="en-US"/>
        </a:p>
      </dgm:t>
    </dgm:pt>
    <dgm:pt modelId="{1905D98D-A75C-4C1E-8C28-B689CA3DAEE3}" type="pres">
      <dgm:prSet presAssocID="{C4449AD6-ADFB-403C-BBAB-5B253299FFAA}" presName="compNode" presStyleCnt="0"/>
      <dgm:spPr/>
    </dgm:pt>
    <dgm:pt modelId="{85B8D95D-A524-48A3-B4D7-FD4A32A6BC22}" type="pres">
      <dgm:prSet presAssocID="{C4449AD6-ADFB-403C-BBAB-5B253299FFAA}" presName="dummyConnPt" presStyleCnt="0"/>
      <dgm:spPr/>
    </dgm:pt>
    <dgm:pt modelId="{E1660DE4-6F21-42D4-A8C9-2208E7642261}" type="pres">
      <dgm:prSet presAssocID="{C4449AD6-ADFB-403C-BBAB-5B253299FFAA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D4FE2C-3C0D-4305-A01C-46CB67679595}" type="pres">
      <dgm:prSet presAssocID="{9AC33755-C39A-4CF6-B59D-D50891B54F40}" presName="sibTrans" presStyleLbl="bgSibTrans2D1" presStyleIdx="3" presStyleCnt="7"/>
      <dgm:spPr/>
      <dgm:t>
        <a:bodyPr/>
        <a:lstStyle/>
        <a:p>
          <a:endParaRPr lang="en-US"/>
        </a:p>
      </dgm:t>
    </dgm:pt>
    <dgm:pt modelId="{D686575F-1830-4A42-89C7-40DE40659FE3}" type="pres">
      <dgm:prSet presAssocID="{7B386CAA-6EC5-4C1A-9D1B-52D5D91DB55C}" presName="compNode" presStyleCnt="0"/>
      <dgm:spPr/>
    </dgm:pt>
    <dgm:pt modelId="{1ECD1478-0123-4422-980A-D43019AB9003}" type="pres">
      <dgm:prSet presAssocID="{7B386CAA-6EC5-4C1A-9D1B-52D5D91DB55C}" presName="dummyConnPt" presStyleCnt="0"/>
      <dgm:spPr/>
    </dgm:pt>
    <dgm:pt modelId="{9443A207-8BA5-4362-9457-763CE721AC97}" type="pres">
      <dgm:prSet presAssocID="{7B386CAA-6EC5-4C1A-9D1B-52D5D91DB55C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C85671-8DD3-4FBD-B7BD-DF3D0A89630E}" type="pres">
      <dgm:prSet presAssocID="{5A5A97ED-0BC2-4263-81A3-DDE952B00478}" presName="sibTrans" presStyleLbl="bgSibTrans2D1" presStyleIdx="4" presStyleCnt="7"/>
      <dgm:spPr/>
      <dgm:t>
        <a:bodyPr/>
        <a:lstStyle/>
        <a:p>
          <a:endParaRPr lang="en-US"/>
        </a:p>
      </dgm:t>
    </dgm:pt>
    <dgm:pt modelId="{ED56573C-8334-4EBC-A175-3DC23FF79E1D}" type="pres">
      <dgm:prSet presAssocID="{8E632AD2-813F-4826-9854-FE247AED306A}" presName="compNode" presStyleCnt="0"/>
      <dgm:spPr/>
    </dgm:pt>
    <dgm:pt modelId="{BB3AB4A5-710C-4373-B900-31FA55AE2999}" type="pres">
      <dgm:prSet presAssocID="{8E632AD2-813F-4826-9854-FE247AED306A}" presName="dummyConnPt" presStyleCnt="0"/>
      <dgm:spPr/>
    </dgm:pt>
    <dgm:pt modelId="{7394B68C-56AA-41ED-A27F-A6A99BDFC4A1}" type="pres">
      <dgm:prSet presAssocID="{8E632AD2-813F-4826-9854-FE247AED306A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D1B48E-0030-4B35-B4DE-908B98F8DF59}" type="pres">
      <dgm:prSet presAssocID="{52D01C22-AFC3-4EEA-86FB-21A39E7DB9EC}" presName="sibTrans" presStyleLbl="bgSibTrans2D1" presStyleIdx="5" presStyleCnt="7"/>
      <dgm:spPr/>
      <dgm:t>
        <a:bodyPr/>
        <a:lstStyle/>
        <a:p>
          <a:endParaRPr lang="en-US"/>
        </a:p>
      </dgm:t>
    </dgm:pt>
    <dgm:pt modelId="{5D4B4A08-AD5F-4149-AD1F-1190D98258AE}" type="pres">
      <dgm:prSet presAssocID="{14AF2A43-058F-4C55-8065-0891E2CBEE09}" presName="compNode" presStyleCnt="0"/>
      <dgm:spPr/>
    </dgm:pt>
    <dgm:pt modelId="{ED08656E-4F05-46C9-883F-C364D5CE7111}" type="pres">
      <dgm:prSet presAssocID="{14AF2A43-058F-4C55-8065-0891E2CBEE09}" presName="dummyConnPt" presStyleCnt="0"/>
      <dgm:spPr/>
    </dgm:pt>
    <dgm:pt modelId="{D55AEAD9-8844-4F9F-9F8C-AE80F47C936E}" type="pres">
      <dgm:prSet presAssocID="{14AF2A43-058F-4C55-8065-0891E2CBEE09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DB21BB-BC7C-4566-867C-00A2D35C983E}" type="pres">
      <dgm:prSet presAssocID="{AAE0FD83-E9F5-4C2A-8713-0C83275207BA}" presName="sibTrans" presStyleLbl="bgSibTrans2D1" presStyleIdx="6" presStyleCnt="7"/>
      <dgm:spPr/>
      <dgm:t>
        <a:bodyPr/>
        <a:lstStyle/>
        <a:p>
          <a:endParaRPr lang="en-US"/>
        </a:p>
      </dgm:t>
    </dgm:pt>
    <dgm:pt modelId="{C8CF0203-54B7-4EFB-A08C-C59FCB1FFF5D}" type="pres">
      <dgm:prSet presAssocID="{2E0D2A6D-9F39-4C14-9D8C-C1E7B84C3954}" presName="compNode" presStyleCnt="0"/>
      <dgm:spPr/>
    </dgm:pt>
    <dgm:pt modelId="{32D82532-DEDC-42FA-9003-994225EE44CE}" type="pres">
      <dgm:prSet presAssocID="{2E0D2A6D-9F39-4C14-9D8C-C1E7B84C3954}" presName="dummyConnPt" presStyleCnt="0"/>
      <dgm:spPr/>
    </dgm:pt>
    <dgm:pt modelId="{451FEF46-5EE3-4314-BA0C-8B85053B5B4C}" type="pres">
      <dgm:prSet presAssocID="{2E0D2A6D-9F39-4C14-9D8C-C1E7B84C3954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444FE26-989F-44F8-B50C-20B4EDE24957}" type="presOf" srcId="{5A5A97ED-0BC2-4263-81A3-DDE952B00478}" destId="{C0C85671-8DD3-4FBD-B7BD-DF3D0A89630E}" srcOrd="0" destOrd="0" presId="urn:microsoft.com/office/officeart/2005/8/layout/bProcess4"/>
    <dgm:cxn modelId="{885F3349-E559-40E7-BB22-1D9D0697B4D4}" type="presOf" srcId="{AAE0FD83-E9F5-4C2A-8713-0C83275207BA}" destId="{32DB21BB-BC7C-4566-867C-00A2D35C983E}" srcOrd="0" destOrd="0" presId="urn:microsoft.com/office/officeart/2005/8/layout/bProcess4"/>
    <dgm:cxn modelId="{A6D0C370-D8F9-44DB-9BAF-7D969A8099DE}" srcId="{8475EF7A-7141-4C78-AC16-AE851CCE9AA7}" destId="{C4449AD6-ADFB-403C-BBAB-5B253299FFAA}" srcOrd="3" destOrd="0" parTransId="{D220A4C5-110E-4421-8E8F-BBB0C568C8E3}" sibTransId="{9AC33755-C39A-4CF6-B59D-D50891B54F40}"/>
    <dgm:cxn modelId="{614E8A01-5B64-43FC-A542-265C1C6D1E5B}" type="presOf" srcId="{F872FDFF-4B2A-4A2E-AABB-133A5BB32BDB}" destId="{B2BD3F16-6009-4A22-BF0F-4CCCBE553D18}" srcOrd="0" destOrd="0" presId="urn:microsoft.com/office/officeart/2005/8/layout/bProcess4"/>
    <dgm:cxn modelId="{4CC660B7-053A-4BC6-965C-B7DD860E3902}" type="presOf" srcId="{B06CB078-12EA-4C14-90B0-9279E9ABFA73}" destId="{C907E0D3-90F4-44D9-AC5D-F0CA9F4DBE96}" srcOrd="0" destOrd="0" presId="urn:microsoft.com/office/officeart/2005/8/layout/bProcess4"/>
    <dgm:cxn modelId="{5A551945-86DC-4984-884F-5DAFA0859979}" type="presOf" srcId="{8E632AD2-813F-4826-9854-FE247AED306A}" destId="{7394B68C-56AA-41ED-A27F-A6A99BDFC4A1}" srcOrd="0" destOrd="0" presId="urn:microsoft.com/office/officeart/2005/8/layout/bProcess4"/>
    <dgm:cxn modelId="{1E5FEB1E-B305-46C4-9042-DDCEB9002E5D}" type="presOf" srcId="{7B386CAA-6EC5-4C1A-9D1B-52D5D91DB55C}" destId="{9443A207-8BA5-4362-9457-763CE721AC97}" srcOrd="0" destOrd="0" presId="urn:microsoft.com/office/officeart/2005/8/layout/bProcess4"/>
    <dgm:cxn modelId="{172D9137-AC0F-42E7-93E3-32CE25F71289}" type="presOf" srcId="{C4449AD6-ADFB-403C-BBAB-5B253299FFAA}" destId="{E1660DE4-6F21-42D4-A8C9-2208E7642261}" srcOrd="0" destOrd="0" presId="urn:microsoft.com/office/officeart/2005/8/layout/bProcess4"/>
    <dgm:cxn modelId="{032BECDD-7EBE-4754-911A-A90CC9DB30D8}" type="presOf" srcId="{9AC33755-C39A-4CF6-B59D-D50891B54F40}" destId="{58D4FE2C-3C0D-4305-A01C-46CB67679595}" srcOrd="0" destOrd="0" presId="urn:microsoft.com/office/officeart/2005/8/layout/bProcess4"/>
    <dgm:cxn modelId="{299251BB-220D-4A14-BE54-BD8833B5770E}" srcId="{8475EF7A-7141-4C78-AC16-AE851CCE9AA7}" destId="{7B386CAA-6EC5-4C1A-9D1B-52D5D91DB55C}" srcOrd="4" destOrd="0" parTransId="{26C45098-F29E-4B74-80B5-F6402C4D3AE3}" sibTransId="{5A5A97ED-0BC2-4263-81A3-DDE952B00478}"/>
    <dgm:cxn modelId="{F2FF2DBB-6736-484E-B9F7-1E07D039C234}" srcId="{8475EF7A-7141-4C78-AC16-AE851CCE9AA7}" destId="{A810C38E-2012-4284-8407-B7C20619AD07}" srcOrd="0" destOrd="0" parTransId="{CBC1647F-D8AE-424C-A8B9-2D4CFFB46D77}" sibTransId="{DB90EDB6-5312-424C-BEBB-6EB6F3305D6B}"/>
    <dgm:cxn modelId="{52BE8B55-4907-4FD7-891B-FA9AB3408FFC}" srcId="{8475EF7A-7141-4C78-AC16-AE851CCE9AA7}" destId="{8E632AD2-813F-4826-9854-FE247AED306A}" srcOrd="5" destOrd="0" parTransId="{7B7BF072-C358-4F16-A2D9-5BDCCB3A7D5F}" sibTransId="{52D01C22-AFC3-4EEA-86FB-21A39E7DB9EC}"/>
    <dgm:cxn modelId="{3EDC0F61-2A4A-4DCB-A72A-ABA1197CFB5D}" srcId="{8475EF7A-7141-4C78-AC16-AE851CCE9AA7}" destId="{2E0D2A6D-9F39-4C14-9D8C-C1E7B84C3954}" srcOrd="7" destOrd="0" parTransId="{A53BCFFE-995A-4D5D-9CA7-AC21A75F0471}" sibTransId="{C8C02120-19F5-4D79-847F-631F630710BF}"/>
    <dgm:cxn modelId="{F566E322-BB8D-436E-93CF-58797F54A12B}" type="presOf" srcId="{58E00CD4-2F14-4622-BF48-29DEADCE3FAF}" destId="{704E296B-80DF-4BE1-A3C2-EAB7A8E9162A}" srcOrd="0" destOrd="0" presId="urn:microsoft.com/office/officeart/2005/8/layout/bProcess4"/>
    <dgm:cxn modelId="{68F55608-2850-44BF-B823-1B3154EC6320}" type="presOf" srcId="{8475EF7A-7141-4C78-AC16-AE851CCE9AA7}" destId="{4A370836-48C7-4C9C-B224-A1E6017C177B}" srcOrd="0" destOrd="0" presId="urn:microsoft.com/office/officeart/2005/8/layout/bProcess4"/>
    <dgm:cxn modelId="{E58BAF2F-222E-4D19-ADD6-42B948970A7C}" type="presOf" srcId="{DB90EDB6-5312-424C-BEBB-6EB6F3305D6B}" destId="{016D3D53-AD6A-4A4B-B53A-93F3A2B05B3D}" srcOrd="0" destOrd="0" presId="urn:microsoft.com/office/officeart/2005/8/layout/bProcess4"/>
    <dgm:cxn modelId="{4903874F-4DA5-4F51-8DB3-6AF3149550AE}" type="presOf" srcId="{52D01C22-AFC3-4EEA-86FB-21A39E7DB9EC}" destId="{BED1B48E-0030-4B35-B4DE-908B98F8DF59}" srcOrd="0" destOrd="0" presId="urn:microsoft.com/office/officeart/2005/8/layout/bProcess4"/>
    <dgm:cxn modelId="{61E38E81-C4D8-482C-B21B-55095935CCF2}" type="presOf" srcId="{2E0D2A6D-9F39-4C14-9D8C-C1E7B84C3954}" destId="{451FEF46-5EE3-4314-BA0C-8B85053B5B4C}" srcOrd="0" destOrd="0" presId="urn:microsoft.com/office/officeart/2005/8/layout/bProcess4"/>
    <dgm:cxn modelId="{4C501495-5245-4B79-8045-DB71EFC6475F}" type="presOf" srcId="{A810C38E-2012-4284-8407-B7C20619AD07}" destId="{8FE1FF24-215E-4387-A4DE-245016FD9A9E}" srcOrd="0" destOrd="0" presId="urn:microsoft.com/office/officeart/2005/8/layout/bProcess4"/>
    <dgm:cxn modelId="{14C5EC55-977B-4CB6-9E1F-263F8A06A9CF}" type="presOf" srcId="{14AF2A43-058F-4C55-8065-0891E2CBEE09}" destId="{D55AEAD9-8844-4F9F-9F8C-AE80F47C936E}" srcOrd="0" destOrd="0" presId="urn:microsoft.com/office/officeart/2005/8/layout/bProcess4"/>
    <dgm:cxn modelId="{7127A9F9-BA23-424B-AA17-C14E751F7234}" type="presOf" srcId="{36AD38DE-1BA0-4A23-B9A3-D5774EBC875C}" destId="{FFFF81D5-4AB6-4FB8-85A1-F5F9548059EA}" srcOrd="0" destOrd="0" presId="urn:microsoft.com/office/officeart/2005/8/layout/bProcess4"/>
    <dgm:cxn modelId="{1379F15D-B39C-4E47-8055-ECDBE1F642E8}" srcId="{8475EF7A-7141-4C78-AC16-AE851CCE9AA7}" destId="{58E00CD4-2F14-4622-BF48-29DEADCE3FAF}" srcOrd="1" destOrd="0" parTransId="{788A90B2-AFEE-4D39-84CF-F3777DAE68BC}" sibTransId="{B06CB078-12EA-4C14-90B0-9279E9ABFA73}"/>
    <dgm:cxn modelId="{B3492E35-0B3D-45EB-9B8D-5D4690B6D3FF}" srcId="{8475EF7A-7141-4C78-AC16-AE851CCE9AA7}" destId="{36AD38DE-1BA0-4A23-B9A3-D5774EBC875C}" srcOrd="2" destOrd="0" parTransId="{9FA22DCB-DBC3-4800-8F93-CB1D8B7E8C95}" sibTransId="{F872FDFF-4B2A-4A2E-AABB-133A5BB32BDB}"/>
    <dgm:cxn modelId="{D1A32CBD-DE17-4CBF-BF39-EFF23E6B9873}" srcId="{8475EF7A-7141-4C78-AC16-AE851CCE9AA7}" destId="{14AF2A43-058F-4C55-8065-0891E2CBEE09}" srcOrd="6" destOrd="0" parTransId="{3F890F28-703B-4AB9-A01B-4BADB70DFEFD}" sibTransId="{AAE0FD83-E9F5-4C2A-8713-0C83275207BA}"/>
    <dgm:cxn modelId="{2A348C3C-D47E-4927-B4F5-1D1815F95860}" type="presParOf" srcId="{4A370836-48C7-4C9C-B224-A1E6017C177B}" destId="{60F20F84-0321-4E99-808B-C6908CE78391}" srcOrd="0" destOrd="0" presId="urn:microsoft.com/office/officeart/2005/8/layout/bProcess4"/>
    <dgm:cxn modelId="{F94FFDBB-5DFD-4BEB-9907-D3504F9CF43F}" type="presParOf" srcId="{60F20F84-0321-4E99-808B-C6908CE78391}" destId="{8B05AC33-5DB8-4CE1-AA4D-EF3BB3DC1855}" srcOrd="0" destOrd="0" presId="urn:microsoft.com/office/officeart/2005/8/layout/bProcess4"/>
    <dgm:cxn modelId="{C10A0927-D30E-453F-96C2-DD6E4B4B9AA0}" type="presParOf" srcId="{60F20F84-0321-4E99-808B-C6908CE78391}" destId="{8FE1FF24-215E-4387-A4DE-245016FD9A9E}" srcOrd="1" destOrd="0" presId="urn:microsoft.com/office/officeart/2005/8/layout/bProcess4"/>
    <dgm:cxn modelId="{6D8B5BB8-211F-42DF-B9C3-E4F6353F34E9}" type="presParOf" srcId="{4A370836-48C7-4C9C-B224-A1E6017C177B}" destId="{016D3D53-AD6A-4A4B-B53A-93F3A2B05B3D}" srcOrd="1" destOrd="0" presId="urn:microsoft.com/office/officeart/2005/8/layout/bProcess4"/>
    <dgm:cxn modelId="{9C9889A0-19B7-4747-94C8-D647512D375F}" type="presParOf" srcId="{4A370836-48C7-4C9C-B224-A1E6017C177B}" destId="{6235A5AF-5F7B-4DA3-9551-D2B2C7017C05}" srcOrd="2" destOrd="0" presId="urn:microsoft.com/office/officeart/2005/8/layout/bProcess4"/>
    <dgm:cxn modelId="{43187EAC-C932-4988-96F5-83A37DD28F6F}" type="presParOf" srcId="{6235A5AF-5F7B-4DA3-9551-D2B2C7017C05}" destId="{71126F5A-FD3A-4879-8AA1-B9671350D0B6}" srcOrd="0" destOrd="0" presId="urn:microsoft.com/office/officeart/2005/8/layout/bProcess4"/>
    <dgm:cxn modelId="{BC4DE00F-D859-4D0C-82E5-E85097B0E766}" type="presParOf" srcId="{6235A5AF-5F7B-4DA3-9551-D2B2C7017C05}" destId="{704E296B-80DF-4BE1-A3C2-EAB7A8E9162A}" srcOrd="1" destOrd="0" presId="urn:microsoft.com/office/officeart/2005/8/layout/bProcess4"/>
    <dgm:cxn modelId="{B6793DED-A798-41BD-9DEC-3CB3C3E8089B}" type="presParOf" srcId="{4A370836-48C7-4C9C-B224-A1E6017C177B}" destId="{C907E0D3-90F4-44D9-AC5D-F0CA9F4DBE96}" srcOrd="3" destOrd="0" presId="urn:microsoft.com/office/officeart/2005/8/layout/bProcess4"/>
    <dgm:cxn modelId="{5E8DA578-9AAB-4890-86B7-A3E578B3332C}" type="presParOf" srcId="{4A370836-48C7-4C9C-B224-A1E6017C177B}" destId="{A9DD0624-8B10-467A-A7D6-A0D6889A7A9F}" srcOrd="4" destOrd="0" presId="urn:microsoft.com/office/officeart/2005/8/layout/bProcess4"/>
    <dgm:cxn modelId="{5140FD16-074E-42C1-A0B2-5336FC4FC739}" type="presParOf" srcId="{A9DD0624-8B10-467A-A7D6-A0D6889A7A9F}" destId="{B4258AF8-FBD7-4AE8-B426-F45E32465077}" srcOrd="0" destOrd="0" presId="urn:microsoft.com/office/officeart/2005/8/layout/bProcess4"/>
    <dgm:cxn modelId="{37E5391D-A1AA-440D-8295-32C5A5861EE2}" type="presParOf" srcId="{A9DD0624-8B10-467A-A7D6-A0D6889A7A9F}" destId="{FFFF81D5-4AB6-4FB8-85A1-F5F9548059EA}" srcOrd="1" destOrd="0" presId="urn:microsoft.com/office/officeart/2005/8/layout/bProcess4"/>
    <dgm:cxn modelId="{799F3D68-DD33-4991-9298-8FAC14799500}" type="presParOf" srcId="{4A370836-48C7-4C9C-B224-A1E6017C177B}" destId="{B2BD3F16-6009-4A22-BF0F-4CCCBE553D18}" srcOrd="5" destOrd="0" presId="urn:microsoft.com/office/officeart/2005/8/layout/bProcess4"/>
    <dgm:cxn modelId="{EC25DE9C-9D28-4C47-9B45-6ACEB3C079FD}" type="presParOf" srcId="{4A370836-48C7-4C9C-B224-A1E6017C177B}" destId="{1905D98D-A75C-4C1E-8C28-B689CA3DAEE3}" srcOrd="6" destOrd="0" presId="urn:microsoft.com/office/officeart/2005/8/layout/bProcess4"/>
    <dgm:cxn modelId="{1E9889CA-527D-414D-9C6B-6D9906362793}" type="presParOf" srcId="{1905D98D-A75C-4C1E-8C28-B689CA3DAEE3}" destId="{85B8D95D-A524-48A3-B4D7-FD4A32A6BC22}" srcOrd="0" destOrd="0" presId="urn:microsoft.com/office/officeart/2005/8/layout/bProcess4"/>
    <dgm:cxn modelId="{1CB87515-73B0-403C-9C61-676BC91B3563}" type="presParOf" srcId="{1905D98D-A75C-4C1E-8C28-B689CA3DAEE3}" destId="{E1660DE4-6F21-42D4-A8C9-2208E7642261}" srcOrd="1" destOrd="0" presId="urn:microsoft.com/office/officeart/2005/8/layout/bProcess4"/>
    <dgm:cxn modelId="{C974B94F-8F08-4D9B-9C21-C176BC863828}" type="presParOf" srcId="{4A370836-48C7-4C9C-B224-A1E6017C177B}" destId="{58D4FE2C-3C0D-4305-A01C-46CB67679595}" srcOrd="7" destOrd="0" presId="urn:microsoft.com/office/officeart/2005/8/layout/bProcess4"/>
    <dgm:cxn modelId="{C9B8C3BF-B0EE-4187-8A76-207C4843007A}" type="presParOf" srcId="{4A370836-48C7-4C9C-B224-A1E6017C177B}" destId="{D686575F-1830-4A42-89C7-40DE40659FE3}" srcOrd="8" destOrd="0" presId="urn:microsoft.com/office/officeart/2005/8/layout/bProcess4"/>
    <dgm:cxn modelId="{1532D9C8-363A-4C03-AF4C-BABDCEF3875D}" type="presParOf" srcId="{D686575F-1830-4A42-89C7-40DE40659FE3}" destId="{1ECD1478-0123-4422-980A-D43019AB9003}" srcOrd="0" destOrd="0" presId="urn:microsoft.com/office/officeart/2005/8/layout/bProcess4"/>
    <dgm:cxn modelId="{5DB73AC8-3745-4A7D-B72B-C92DD6CC9A1E}" type="presParOf" srcId="{D686575F-1830-4A42-89C7-40DE40659FE3}" destId="{9443A207-8BA5-4362-9457-763CE721AC97}" srcOrd="1" destOrd="0" presId="urn:microsoft.com/office/officeart/2005/8/layout/bProcess4"/>
    <dgm:cxn modelId="{454C2996-01DF-48DF-9C33-D73F5D61F89E}" type="presParOf" srcId="{4A370836-48C7-4C9C-B224-A1E6017C177B}" destId="{C0C85671-8DD3-4FBD-B7BD-DF3D0A89630E}" srcOrd="9" destOrd="0" presId="urn:microsoft.com/office/officeart/2005/8/layout/bProcess4"/>
    <dgm:cxn modelId="{4246F032-C65B-488A-BC26-3C7B4107B7A9}" type="presParOf" srcId="{4A370836-48C7-4C9C-B224-A1E6017C177B}" destId="{ED56573C-8334-4EBC-A175-3DC23FF79E1D}" srcOrd="10" destOrd="0" presId="urn:microsoft.com/office/officeart/2005/8/layout/bProcess4"/>
    <dgm:cxn modelId="{012C1B49-FB82-497E-885D-C44D135D8AB2}" type="presParOf" srcId="{ED56573C-8334-4EBC-A175-3DC23FF79E1D}" destId="{BB3AB4A5-710C-4373-B900-31FA55AE2999}" srcOrd="0" destOrd="0" presId="urn:microsoft.com/office/officeart/2005/8/layout/bProcess4"/>
    <dgm:cxn modelId="{CA88E7B5-17ED-4D7C-BE59-69C203DCE240}" type="presParOf" srcId="{ED56573C-8334-4EBC-A175-3DC23FF79E1D}" destId="{7394B68C-56AA-41ED-A27F-A6A99BDFC4A1}" srcOrd="1" destOrd="0" presId="urn:microsoft.com/office/officeart/2005/8/layout/bProcess4"/>
    <dgm:cxn modelId="{53A73381-692F-4C7D-A15A-DA24D9FEFFD5}" type="presParOf" srcId="{4A370836-48C7-4C9C-B224-A1E6017C177B}" destId="{BED1B48E-0030-4B35-B4DE-908B98F8DF59}" srcOrd="11" destOrd="0" presId="urn:microsoft.com/office/officeart/2005/8/layout/bProcess4"/>
    <dgm:cxn modelId="{51A052E6-F644-4B0A-9C79-0FFCC506991C}" type="presParOf" srcId="{4A370836-48C7-4C9C-B224-A1E6017C177B}" destId="{5D4B4A08-AD5F-4149-AD1F-1190D98258AE}" srcOrd="12" destOrd="0" presId="urn:microsoft.com/office/officeart/2005/8/layout/bProcess4"/>
    <dgm:cxn modelId="{3124A377-977F-4D1F-A312-87D0A4B4BF6A}" type="presParOf" srcId="{5D4B4A08-AD5F-4149-AD1F-1190D98258AE}" destId="{ED08656E-4F05-46C9-883F-C364D5CE7111}" srcOrd="0" destOrd="0" presId="urn:microsoft.com/office/officeart/2005/8/layout/bProcess4"/>
    <dgm:cxn modelId="{4CC97D40-2384-4BDC-8184-AFE3AE23CDB7}" type="presParOf" srcId="{5D4B4A08-AD5F-4149-AD1F-1190D98258AE}" destId="{D55AEAD9-8844-4F9F-9F8C-AE80F47C936E}" srcOrd="1" destOrd="0" presId="urn:microsoft.com/office/officeart/2005/8/layout/bProcess4"/>
    <dgm:cxn modelId="{11BE8033-D393-499B-8AF7-EC47DAE87AC0}" type="presParOf" srcId="{4A370836-48C7-4C9C-B224-A1E6017C177B}" destId="{32DB21BB-BC7C-4566-867C-00A2D35C983E}" srcOrd="13" destOrd="0" presId="urn:microsoft.com/office/officeart/2005/8/layout/bProcess4"/>
    <dgm:cxn modelId="{D5A65645-E9C4-4778-A9E9-E272A95B0CE8}" type="presParOf" srcId="{4A370836-48C7-4C9C-B224-A1E6017C177B}" destId="{C8CF0203-54B7-4EFB-A08C-C59FCB1FFF5D}" srcOrd="14" destOrd="0" presId="urn:microsoft.com/office/officeart/2005/8/layout/bProcess4"/>
    <dgm:cxn modelId="{E6B2CD3D-5D92-466F-AD6A-9967902C7AC9}" type="presParOf" srcId="{C8CF0203-54B7-4EFB-A08C-C59FCB1FFF5D}" destId="{32D82532-DEDC-42FA-9003-994225EE44CE}" srcOrd="0" destOrd="0" presId="urn:microsoft.com/office/officeart/2005/8/layout/bProcess4"/>
    <dgm:cxn modelId="{67353718-D8FF-4047-B3E4-0F6E8125C040}" type="presParOf" srcId="{C8CF0203-54B7-4EFB-A08C-C59FCB1FFF5D}" destId="{451FEF46-5EE3-4314-BA0C-8B85053B5B4C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6D3D53-AD6A-4A4B-B53A-93F3A2B05B3D}">
      <dsp:nvSpPr>
        <dsp:cNvPr id="0" name=""/>
        <dsp:cNvSpPr/>
      </dsp:nvSpPr>
      <dsp:spPr>
        <a:xfrm rot="5400000">
          <a:off x="704874" y="1153107"/>
          <a:ext cx="1804849" cy="217523"/>
        </a:xfrm>
        <a:prstGeom prst="rect">
          <a:avLst/>
        </a:prstGeom>
        <a:solidFill>
          <a:schemeClr val="accent1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E1FF24-215E-4387-A4DE-245016FD9A9E}">
      <dsp:nvSpPr>
        <dsp:cNvPr id="0" name=""/>
        <dsp:cNvSpPr/>
      </dsp:nvSpPr>
      <dsp:spPr>
        <a:xfrm>
          <a:off x="1119988" y="1140"/>
          <a:ext cx="2416930" cy="1450158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1. Introduction</a:t>
          </a:r>
          <a:endParaRPr lang="en-US" sz="2700" kern="1200" dirty="0"/>
        </a:p>
      </dsp:txBody>
      <dsp:txXfrm>
        <a:off x="1162462" y="43614"/>
        <a:ext cx="2331982" cy="1365210"/>
      </dsp:txXfrm>
    </dsp:sp>
    <dsp:sp modelId="{C907E0D3-90F4-44D9-AC5D-F0CA9F4DBE96}">
      <dsp:nvSpPr>
        <dsp:cNvPr id="0" name=""/>
        <dsp:cNvSpPr/>
      </dsp:nvSpPr>
      <dsp:spPr>
        <a:xfrm rot="5400000">
          <a:off x="704874" y="2965805"/>
          <a:ext cx="1804849" cy="217523"/>
        </a:xfrm>
        <a:prstGeom prst="rect">
          <a:avLst/>
        </a:prstGeom>
        <a:solidFill>
          <a:schemeClr val="accent1">
            <a:shade val="90000"/>
            <a:hueOff val="45216"/>
            <a:satOff val="-104"/>
            <a:lumOff val="331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4E296B-80DF-4BE1-A3C2-EAB7A8E9162A}">
      <dsp:nvSpPr>
        <dsp:cNvPr id="0" name=""/>
        <dsp:cNvSpPr/>
      </dsp:nvSpPr>
      <dsp:spPr>
        <a:xfrm>
          <a:off x="1119988" y="1813838"/>
          <a:ext cx="2416930" cy="1450158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38752"/>
            <a:satOff val="739"/>
            <a:lumOff val="32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2. </a:t>
          </a:r>
          <a:r>
            <a:rPr lang="en-US" sz="2700" kern="1200" dirty="0" smtClean="0"/>
            <a:t>Orangeites in South Africa</a:t>
          </a:r>
          <a:endParaRPr lang="en-US" sz="2700" kern="1200" dirty="0"/>
        </a:p>
      </dsp:txBody>
      <dsp:txXfrm>
        <a:off x="1162462" y="1856312"/>
        <a:ext cx="2331982" cy="1365210"/>
      </dsp:txXfrm>
    </dsp:sp>
    <dsp:sp modelId="{B2BD3F16-6009-4A22-BF0F-4CCCBE553D18}">
      <dsp:nvSpPr>
        <dsp:cNvPr id="0" name=""/>
        <dsp:cNvSpPr/>
      </dsp:nvSpPr>
      <dsp:spPr>
        <a:xfrm>
          <a:off x="1611223" y="3872154"/>
          <a:ext cx="3206669" cy="217523"/>
        </a:xfrm>
        <a:prstGeom prst="rect">
          <a:avLst/>
        </a:prstGeom>
        <a:solidFill>
          <a:schemeClr val="accent1">
            <a:shade val="90000"/>
            <a:hueOff val="90432"/>
            <a:satOff val="-209"/>
            <a:lumOff val="662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FF81D5-4AB6-4FB8-85A1-F5F9548059EA}">
      <dsp:nvSpPr>
        <dsp:cNvPr id="0" name=""/>
        <dsp:cNvSpPr/>
      </dsp:nvSpPr>
      <dsp:spPr>
        <a:xfrm>
          <a:off x="1119988" y="3626536"/>
          <a:ext cx="2416930" cy="1450158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77504"/>
            <a:satOff val="1479"/>
            <a:lumOff val="653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3. </a:t>
          </a:r>
          <a:r>
            <a:rPr lang="en-US" sz="2700" kern="1200" dirty="0" smtClean="0"/>
            <a:t>The Bushveld orangeites</a:t>
          </a:r>
          <a:endParaRPr lang="en-US" sz="2700" kern="1200" dirty="0"/>
        </a:p>
      </dsp:txBody>
      <dsp:txXfrm>
        <a:off x="1162462" y="3669010"/>
        <a:ext cx="2331982" cy="1365210"/>
      </dsp:txXfrm>
    </dsp:sp>
    <dsp:sp modelId="{58D4FE2C-3C0D-4305-A01C-46CB67679595}">
      <dsp:nvSpPr>
        <dsp:cNvPr id="0" name=""/>
        <dsp:cNvSpPr/>
      </dsp:nvSpPr>
      <dsp:spPr>
        <a:xfrm rot="16200000">
          <a:off x="3919392" y="2965805"/>
          <a:ext cx="1804849" cy="217523"/>
        </a:xfrm>
        <a:prstGeom prst="rect">
          <a:avLst/>
        </a:prstGeom>
        <a:solidFill>
          <a:schemeClr val="accent1">
            <a:shade val="90000"/>
            <a:hueOff val="135647"/>
            <a:satOff val="-313"/>
            <a:lumOff val="993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660DE4-6F21-42D4-A8C9-2208E7642261}">
      <dsp:nvSpPr>
        <dsp:cNvPr id="0" name=""/>
        <dsp:cNvSpPr/>
      </dsp:nvSpPr>
      <dsp:spPr>
        <a:xfrm>
          <a:off x="4334507" y="3626536"/>
          <a:ext cx="2416930" cy="1450158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116256"/>
            <a:satOff val="2218"/>
            <a:lumOff val="979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4. Major and trace elements</a:t>
          </a:r>
          <a:endParaRPr lang="en-US" sz="2700" kern="1200" dirty="0"/>
        </a:p>
      </dsp:txBody>
      <dsp:txXfrm>
        <a:off x="4376981" y="3669010"/>
        <a:ext cx="2331982" cy="1365210"/>
      </dsp:txXfrm>
    </dsp:sp>
    <dsp:sp modelId="{C0C85671-8DD3-4FBD-B7BD-DF3D0A89630E}">
      <dsp:nvSpPr>
        <dsp:cNvPr id="0" name=""/>
        <dsp:cNvSpPr/>
      </dsp:nvSpPr>
      <dsp:spPr>
        <a:xfrm rot="16200000">
          <a:off x="3919392" y="1153107"/>
          <a:ext cx="1804849" cy="217523"/>
        </a:xfrm>
        <a:prstGeom prst="rect">
          <a:avLst/>
        </a:prstGeom>
        <a:solidFill>
          <a:schemeClr val="accent1">
            <a:shade val="90000"/>
            <a:hueOff val="180863"/>
            <a:satOff val="-417"/>
            <a:lumOff val="1324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43A207-8BA5-4362-9457-763CE721AC97}">
      <dsp:nvSpPr>
        <dsp:cNvPr id="0" name=""/>
        <dsp:cNvSpPr/>
      </dsp:nvSpPr>
      <dsp:spPr>
        <a:xfrm>
          <a:off x="4334507" y="1813838"/>
          <a:ext cx="2416930" cy="1450158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155008"/>
            <a:satOff val="2957"/>
            <a:lumOff val="1306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5. </a:t>
          </a:r>
          <a:r>
            <a:rPr lang="en-US" sz="2700" kern="1200" dirty="0" smtClean="0"/>
            <a:t>Radiogenic isotopes	 </a:t>
          </a:r>
          <a:endParaRPr lang="en-US" sz="2700" kern="1200" dirty="0"/>
        </a:p>
      </dsp:txBody>
      <dsp:txXfrm>
        <a:off x="4376981" y="1856312"/>
        <a:ext cx="2331982" cy="1365210"/>
      </dsp:txXfrm>
    </dsp:sp>
    <dsp:sp modelId="{BED1B48E-0030-4B35-B4DE-908B98F8DF59}">
      <dsp:nvSpPr>
        <dsp:cNvPr id="0" name=""/>
        <dsp:cNvSpPr/>
      </dsp:nvSpPr>
      <dsp:spPr>
        <a:xfrm>
          <a:off x="4825741" y="246757"/>
          <a:ext cx="3206669" cy="217523"/>
        </a:xfrm>
        <a:prstGeom prst="rect">
          <a:avLst/>
        </a:prstGeom>
        <a:solidFill>
          <a:schemeClr val="accent1">
            <a:shade val="90000"/>
            <a:hueOff val="226079"/>
            <a:satOff val="-522"/>
            <a:lumOff val="1655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94B68C-56AA-41ED-A27F-A6A99BDFC4A1}">
      <dsp:nvSpPr>
        <dsp:cNvPr id="0" name=""/>
        <dsp:cNvSpPr/>
      </dsp:nvSpPr>
      <dsp:spPr>
        <a:xfrm>
          <a:off x="4334507" y="1140"/>
          <a:ext cx="2416930" cy="1450158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193760"/>
            <a:satOff val="3696"/>
            <a:lumOff val="1632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6. </a:t>
          </a:r>
          <a:r>
            <a:rPr lang="en-US" sz="2700" kern="1200" dirty="0" smtClean="0"/>
            <a:t>PGE</a:t>
          </a:r>
          <a:endParaRPr lang="en-US" sz="2700" kern="1200" dirty="0"/>
        </a:p>
      </dsp:txBody>
      <dsp:txXfrm>
        <a:off x="4376981" y="43614"/>
        <a:ext cx="2331982" cy="1365210"/>
      </dsp:txXfrm>
    </dsp:sp>
    <dsp:sp modelId="{32DB21BB-BC7C-4566-867C-00A2D35C983E}">
      <dsp:nvSpPr>
        <dsp:cNvPr id="0" name=""/>
        <dsp:cNvSpPr/>
      </dsp:nvSpPr>
      <dsp:spPr>
        <a:xfrm rot="5400000">
          <a:off x="7133910" y="1153107"/>
          <a:ext cx="1804849" cy="217523"/>
        </a:xfrm>
        <a:prstGeom prst="rect">
          <a:avLst/>
        </a:prstGeom>
        <a:solidFill>
          <a:schemeClr val="accent1">
            <a:shade val="90000"/>
            <a:hueOff val="271295"/>
            <a:satOff val="-626"/>
            <a:lumOff val="1987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5AEAD9-8844-4F9F-9F8C-AE80F47C936E}">
      <dsp:nvSpPr>
        <dsp:cNvPr id="0" name=""/>
        <dsp:cNvSpPr/>
      </dsp:nvSpPr>
      <dsp:spPr>
        <a:xfrm>
          <a:off x="7549025" y="1140"/>
          <a:ext cx="2416930" cy="1450158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232512"/>
            <a:satOff val="4436"/>
            <a:lumOff val="1959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7. </a:t>
          </a:r>
          <a:r>
            <a:rPr lang="en-US" sz="2700" kern="1200" dirty="0" smtClean="0"/>
            <a:t>Summary</a:t>
          </a:r>
          <a:endParaRPr lang="en-US" sz="2700" kern="1200" dirty="0"/>
        </a:p>
      </dsp:txBody>
      <dsp:txXfrm>
        <a:off x="7591499" y="43614"/>
        <a:ext cx="2331982" cy="1365210"/>
      </dsp:txXfrm>
    </dsp:sp>
    <dsp:sp modelId="{451FEF46-5EE3-4314-BA0C-8B85053B5B4C}">
      <dsp:nvSpPr>
        <dsp:cNvPr id="0" name=""/>
        <dsp:cNvSpPr/>
      </dsp:nvSpPr>
      <dsp:spPr>
        <a:xfrm>
          <a:off x="7549025" y="1813838"/>
          <a:ext cx="2416930" cy="1450158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271263"/>
            <a:satOff val="5175"/>
            <a:lumOff val="2285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>
              <a:solidFill>
                <a:schemeClr val="bg1"/>
              </a:solidFill>
            </a:rPr>
            <a:t>8. References</a:t>
          </a:r>
          <a:endParaRPr lang="en-US" sz="2700" kern="1200" dirty="0">
            <a:solidFill>
              <a:schemeClr val="bg1"/>
            </a:solidFill>
          </a:endParaRPr>
        </a:p>
      </dsp:txBody>
      <dsp:txXfrm>
        <a:off x="7591499" y="1856312"/>
        <a:ext cx="2331982" cy="13652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3BC427-F5BD-451F-9E43-59579531630A}" type="datetimeFigureOut">
              <a:rPr lang="en-GB" smtClean="0"/>
              <a:t>19/04/2021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6D2C68-71B7-47B7-9752-5A72E3474A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794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Dykes blind</a:t>
            </a:r>
            <a:r>
              <a:rPr lang="en-GB" baseline="0" dirty="0" smtClean="0"/>
              <a:t> at surface, exposed in underground platinum mines</a:t>
            </a:r>
          </a:p>
          <a:p>
            <a:r>
              <a:rPr lang="en-GB" dirty="0" smtClean="0"/>
              <a:t>Intro to sample locality – western limb of BV, where do we observe them, size of swarm, significance etc…</a:t>
            </a:r>
          </a:p>
          <a:p>
            <a:r>
              <a:rPr lang="en-GB" dirty="0" smtClean="0"/>
              <a:t>Aims of wider project</a:t>
            </a:r>
          </a:p>
          <a:p>
            <a:r>
              <a:rPr lang="en-GB" dirty="0" smtClean="0"/>
              <a:t>Aims of current work (bulk geochemistry)</a:t>
            </a:r>
          </a:p>
          <a:p>
            <a:r>
              <a:rPr lang="en-GB" baseline="0" dirty="0" smtClean="0"/>
              <a:t>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D2C68-71B7-47B7-9752-5A72E3474A69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85618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Orangeite orientation window approx. 70-110,</a:t>
            </a:r>
            <a:r>
              <a:rPr lang="en-GB" baseline="0" dirty="0" smtClean="0"/>
              <a:t> Bushveld orangeites 112 in area show – dykes become more E-W trending where W Limb flattens out to the SE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D2C68-71B7-47B7-9752-5A72E3474A69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05829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 smtClean="0"/>
              <a:t>Macrocrystic</a:t>
            </a:r>
            <a:r>
              <a:rPr lang="en-GB" dirty="0" smtClean="0"/>
              <a:t> orangeites – “unevolved” orangeite – serpentinised </a:t>
            </a:r>
            <a:r>
              <a:rPr lang="en-GB" dirty="0" err="1" smtClean="0"/>
              <a:t>ol</a:t>
            </a:r>
            <a:r>
              <a:rPr lang="en-GB" dirty="0" smtClean="0"/>
              <a:t> macrocrysts amongst</a:t>
            </a:r>
            <a:r>
              <a:rPr lang="en-GB" baseline="0" dirty="0" smtClean="0"/>
              <a:t> fine grained gm – mostly </a:t>
            </a:r>
            <a:r>
              <a:rPr lang="en-GB" baseline="0" dirty="0" err="1" smtClean="0"/>
              <a:t>phl</a:t>
            </a:r>
            <a:endParaRPr lang="en-GB" dirty="0" smtClean="0"/>
          </a:p>
          <a:p>
            <a:r>
              <a:rPr lang="en-GB" dirty="0" smtClean="0"/>
              <a:t>“</a:t>
            </a:r>
            <a:r>
              <a:rPr lang="en-GB" dirty="0" err="1" smtClean="0"/>
              <a:t>glimmerite</a:t>
            </a:r>
            <a:r>
              <a:rPr lang="en-GB" dirty="0" smtClean="0"/>
              <a:t>” – “ “evolved” orangeite – aphanitic, </a:t>
            </a:r>
            <a:r>
              <a:rPr lang="en-GB" dirty="0" err="1" smtClean="0"/>
              <a:t>phl</a:t>
            </a:r>
            <a:r>
              <a:rPr lang="en-GB" dirty="0" smtClean="0"/>
              <a:t> </a:t>
            </a:r>
            <a:r>
              <a:rPr lang="en-GB" dirty="0" err="1" smtClean="0"/>
              <a:t>microphenocrysts</a:t>
            </a:r>
            <a:endParaRPr lang="en-GB" dirty="0" smtClean="0"/>
          </a:p>
          <a:p>
            <a:r>
              <a:rPr lang="en-GB" dirty="0" smtClean="0"/>
              <a:t>CPHL – </a:t>
            </a:r>
            <a:r>
              <a:rPr lang="en-GB" dirty="0" err="1" smtClean="0"/>
              <a:t>Clinopyroxene</a:t>
            </a:r>
            <a:r>
              <a:rPr lang="en-GB" dirty="0" smtClean="0"/>
              <a:t>-Phlogopite-Halite-Lamprophyre dyke – green augite CPX, brown </a:t>
            </a:r>
            <a:r>
              <a:rPr lang="en-GB" dirty="0" err="1" smtClean="0"/>
              <a:t>phl</a:t>
            </a:r>
            <a:r>
              <a:rPr lang="en-GB" dirty="0" smtClean="0"/>
              <a:t>, white</a:t>
            </a:r>
            <a:r>
              <a:rPr lang="en-GB" baseline="0" dirty="0" smtClean="0"/>
              <a:t> halite groundmass</a:t>
            </a:r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Does the major element geochemistry reflect</a:t>
            </a:r>
            <a:r>
              <a:rPr lang="en-GB" baseline="0" dirty="0" smtClean="0"/>
              <a:t> this? (e.g. evolved has “</a:t>
            </a:r>
            <a:r>
              <a:rPr lang="en-GB" dirty="0" smtClean="0"/>
              <a:t>higher SiO2 and Al2O3 and lower </a:t>
            </a:r>
            <a:r>
              <a:rPr lang="en-GB" dirty="0" err="1" smtClean="0"/>
              <a:t>MgO</a:t>
            </a:r>
            <a:r>
              <a:rPr lang="en-GB" dirty="0" smtClean="0"/>
              <a:t>, </a:t>
            </a:r>
            <a:r>
              <a:rPr lang="en-GB" dirty="0" err="1" smtClean="0"/>
              <a:t>CaO</a:t>
            </a:r>
            <a:r>
              <a:rPr lang="en-GB" dirty="0" smtClean="0"/>
              <a:t>, and CO2 contents” – Mitchell</a:t>
            </a:r>
            <a:r>
              <a:rPr lang="en-GB" baseline="0" dirty="0" smtClean="0"/>
              <a:t> 1995</a:t>
            </a:r>
            <a:r>
              <a:rPr lang="en-GB" dirty="0" smtClean="0"/>
              <a:t>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D2C68-71B7-47B7-9752-5A72E3474A69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33375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D2C68-71B7-47B7-9752-5A72E3474A69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27106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LREE &gt; HREE</a:t>
            </a:r>
          </a:p>
          <a:p>
            <a:r>
              <a:rPr lang="en-GB" dirty="0" smtClean="0"/>
              <a:t>Highlight similarity to Star and Swartruggens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D2C68-71B7-47B7-9752-5A72E3474A69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38748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Consistent</a:t>
            </a:r>
            <a:r>
              <a:rPr lang="en-GB" baseline="0" dirty="0" smtClean="0"/>
              <a:t> </a:t>
            </a:r>
            <a:r>
              <a:rPr lang="en-GB" baseline="0" dirty="0" err="1" smtClean="0"/>
              <a:t>eNd</a:t>
            </a:r>
            <a:r>
              <a:rPr lang="en-GB" baseline="0" dirty="0" smtClean="0"/>
              <a:t> with variable Sr – alteration and/or contamination </a:t>
            </a:r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How do the isotope groups relate to trace element groups, age, and location of the dykes?</a:t>
            </a:r>
          </a:p>
          <a:p>
            <a:endParaRPr lang="en-GB" dirty="0" smtClean="0"/>
          </a:p>
          <a:p>
            <a:r>
              <a:rPr lang="en-GB" dirty="0" smtClean="0"/>
              <a:t>Do the samples with isotope comps similar</a:t>
            </a:r>
            <a:r>
              <a:rPr lang="en-GB" baseline="0" dirty="0" smtClean="0"/>
              <a:t> to Star or Swartruggens also have similar major and trace element abundances?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D2C68-71B7-47B7-9752-5A72E3474A69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6780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Previous Kaapvaal orangeites</a:t>
            </a:r>
            <a:r>
              <a:rPr lang="en-GB" baseline="0" dirty="0" smtClean="0"/>
              <a:t> PGE analysis (McDonald et al 1995) outdated methods – potentially producing values higher than expected (especially for PPGE) and compared to values of global orangeites and the Bushveld </a:t>
            </a:r>
            <a:r>
              <a:rPr lang="en-GB" baseline="0" dirty="0" err="1" smtClean="0"/>
              <a:t>orangites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D2C68-71B7-47B7-9752-5A72E3474A69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4776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8D786-5E8B-49DE-843A-A8B3A0AECF21}" type="datetimeFigureOut">
              <a:rPr lang="en-GB" smtClean="0"/>
              <a:t>19/04/2021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40A0B-0065-4030-B097-EB1D1737FF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2907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8D786-5E8B-49DE-843A-A8B3A0AECF21}" type="datetimeFigureOut">
              <a:rPr lang="en-GB" smtClean="0"/>
              <a:t>19/04/2021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40A0B-0065-4030-B097-EB1D1737FF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3250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8D786-5E8B-49DE-843A-A8B3A0AECF21}" type="datetimeFigureOut">
              <a:rPr lang="en-GB" smtClean="0"/>
              <a:t>19/04/2021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40A0B-0065-4030-B097-EB1D1737FF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6855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8D786-5E8B-49DE-843A-A8B3A0AECF21}" type="datetimeFigureOut">
              <a:rPr lang="en-GB" smtClean="0"/>
              <a:t>19/04/2021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40A0B-0065-4030-B097-EB1D1737FF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6950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8D786-5E8B-49DE-843A-A8B3A0AECF21}" type="datetimeFigureOut">
              <a:rPr lang="en-GB" smtClean="0"/>
              <a:t>19/04/2021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40A0B-0065-4030-B097-EB1D1737FF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0189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8D786-5E8B-49DE-843A-A8B3A0AECF21}" type="datetimeFigureOut">
              <a:rPr lang="en-GB" smtClean="0"/>
              <a:t>19/04/2021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40A0B-0065-4030-B097-EB1D1737FF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9463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8D786-5E8B-49DE-843A-A8B3A0AECF21}" type="datetimeFigureOut">
              <a:rPr lang="en-GB" smtClean="0"/>
              <a:t>19/04/2021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40A0B-0065-4030-B097-EB1D1737FF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3069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8D786-5E8B-49DE-843A-A8B3A0AECF21}" type="datetimeFigureOut">
              <a:rPr lang="en-GB" smtClean="0"/>
              <a:t>19/04/2021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40A0B-0065-4030-B097-EB1D1737FF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3799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8D786-5E8B-49DE-843A-A8B3A0AECF21}" type="datetimeFigureOut">
              <a:rPr lang="en-GB" smtClean="0"/>
              <a:t>19/04/2021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40A0B-0065-4030-B097-EB1D1737FF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9776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8D786-5E8B-49DE-843A-A8B3A0AECF21}" type="datetimeFigureOut">
              <a:rPr lang="en-GB" smtClean="0"/>
              <a:t>19/04/2021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40A0B-0065-4030-B097-EB1D1737FF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4890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8D786-5E8B-49DE-843A-A8B3A0AECF21}" type="datetimeFigureOut">
              <a:rPr lang="en-GB" smtClean="0"/>
              <a:t>19/04/2021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40A0B-0065-4030-B097-EB1D1737FF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9034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08D786-5E8B-49DE-843A-A8B3A0AECF21}" type="datetimeFigureOut">
              <a:rPr lang="en-GB" smtClean="0"/>
              <a:t>19/04/2021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840A0B-0065-4030-B097-EB1D1737FF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6733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slide" Target="slide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1.xml"/><Relationship Id="rId7" Type="http://schemas.openxmlformats.org/officeDocument/2006/relationships/slide" Target="slide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6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slide" Target="slide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slide" Target="slide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5.png"/><Relationship Id="rId7" Type="http://schemas.openxmlformats.org/officeDocument/2006/relationships/slide" Target="slide2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slide" Target="slide8.xml"/><Relationship Id="rId4" Type="http://schemas.openxmlformats.org/officeDocument/2006/relationships/slide" Target="slide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3" Type="http://schemas.openxmlformats.org/officeDocument/2006/relationships/image" Target="../media/image16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image" Target="../media/image5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" Target="slide6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5.png"/><Relationship Id="rId3" Type="http://schemas.openxmlformats.org/officeDocument/2006/relationships/image" Target="../media/image4.png"/><Relationship Id="rId7" Type="http://schemas.openxmlformats.org/officeDocument/2006/relationships/chart" Target="../charts/chart2.xml"/><Relationship Id="rId12" Type="http://schemas.openxmlformats.org/officeDocument/2006/relationships/image" Target="../media/image2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chart" Target="../charts/chart4.xml"/><Relationship Id="rId5" Type="http://schemas.openxmlformats.org/officeDocument/2006/relationships/chart" Target="../charts/chart1.xml"/><Relationship Id="rId10" Type="http://schemas.openxmlformats.org/officeDocument/2006/relationships/image" Target="../media/image23.png"/><Relationship Id="rId4" Type="http://schemas.openxmlformats.org/officeDocument/2006/relationships/image" Target="../media/image20.png"/><Relationship Id="rId9" Type="http://schemas.openxmlformats.org/officeDocument/2006/relationships/chart" Target="../charts/char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chart" Target="../charts/chart5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8.png"/><Relationship Id="rId7" Type="http://schemas.openxmlformats.org/officeDocument/2006/relationships/slide" Target="slide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7.xml"/><Relationship Id="rId5" Type="http://schemas.openxmlformats.org/officeDocument/2006/relationships/image" Target="../media/image29.png"/><Relationship Id="rId4" Type="http://schemas.openxmlformats.org/officeDocument/2006/relationships/chart" Target="../charts/chart6.xml"/><Relationship Id="rId9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slide" Target="slid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6581" y="707512"/>
            <a:ext cx="11548533" cy="2387600"/>
          </a:xfrm>
          <a:noFill/>
        </p:spPr>
        <p:txBody>
          <a:bodyPr>
            <a:normAutofit fontScale="90000"/>
          </a:bodyPr>
          <a:lstStyle/>
          <a:p>
            <a:r>
              <a:rPr lang="en-GB" dirty="0"/>
              <a:t>Bulk rock geochemistry of a swarm of orangeite dykes intersecting the Western Limb of the Bushveld Complex</a:t>
            </a:r>
          </a:p>
        </p:txBody>
      </p:sp>
      <p:sp>
        <p:nvSpPr>
          <p:cNvPr id="5" name="TextBox 3"/>
          <p:cNvSpPr txBox="1"/>
          <p:nvPr/>
        </p:nvSpPr>
        <p:spPr>
          <a:xfrm>
            <a:off x="1757924" y="4008983"/>
            <a:ext cx="8432165" cy="603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en-GB" sz="1100" kern="12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GB" sz="11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Camborne School of Mines, University of Exeter, Penryn Campus, </a:t>
            </a:r>
            <a:r>
              <a:rPr lang="en-GB" sz="11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Cornwall, UK </a:t>
            </a:r>
            <a:r>
              <a:rPr lang="en-GB" sz="11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(*cc715@exeter.ac.uk) </a:t>
            </a:r>
            <a:endParaRPr lang="en-GB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100" kern="12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GB" sz="11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School of Geosciences, University of the Witwatersrand, </a:t>
            </a:r>
            <a:r>
              <a:rPr lang="en-GB" sz="11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Johannesburg, South </a:t>
            </a:r>
            <a:r>
              <a:rPr lang="en-GB" sz="11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Africa </a:t>
            </a:r>
            <a:endParaRPr lang="en-GB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100" kern="12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GB" sz="11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School of Earth &amp; Ocean Sciences, Cardiff University, </a:t>
            </a:r>
            <a:r>
              <a:rPr lang="en-GB" sz="11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Cardiff, UK</a:t>
            </a:r>
            <a:endParaRPr lang="en-GB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Subtitle 2"/>
          <p:cNvSpPr>
            <a:spLocks noGrp="1"/>
          </p:cNvSpPr>
          <p:nvPr/>
        </p:nvSpPr>
        <p:spPr>
          <a:xfrm>
            <a:off x="1757924" y="3197351"/>
            <a:ext cx="8705850" cy="16554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24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Charlie Compton-Jones</a:t>
            </a:r>
            <a:r>
              <a:rPr lang="en-GB" sz="2400" kern="12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1*</a:t>
            </a:r>
            <a:r>
              <a:rPr lang="en-GB" sz="24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Hannah S.R. Hughes</a:t>
            </a:r>
            <a:r>
              <a:rPr lang="en-GB" sz="2400" kern="12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1,2</a:t>
            </a:r>
            <a:r>
              <a:rPr lang="en-GB" sz="24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Iain McDonald</a:t>
            </a:r>
            <a:r>
              <a:rPr lang="en-GB" sz="2400" kern="12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GB" sz="24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Grant M. Bybee</a:t>
            </a:r>
            <a:r>
              <a:rPr lang="en-GB" sz="2400" kern="12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GB" sz="24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Judith A. Kinnaird</a:t>
            </a:r>
            <a:r>
              <a:rPr lang="en-GB" sz="2400" kern="12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GB" sz="24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Jens C.Ø. Andersen</a:t>
            </a:r>
            <a:r>
              <a:rPr lang="en-GB" sz="2400" kern="12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GB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7" name="Picture 2" descr="http://www.exeter.ac.uk/miningadventure/images/csm-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6991" y="4183424"/>
            <a:ext cx="1618123" cy="2369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s://upload.wikimedia.org/wikipedia/en/thumb/c/cc/University_of_Exeter_new_logo.svg/800px-University_of_Exeter_new_logo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9788" y="5198868"/>
            <a:ext cx="3062121" cy="1259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50" y="4410601"/>
            <a:ext cx="1951912" cy="2142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Home Icon Svg · Free vector graphic on Pixabay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79153" y="82744"/>
            <a:ext cx="605318" cy="605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648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873"/>
    </mc:Choice>
    <mc:Fallback xmlns="">
      <p:transition spd="slow" advTm="15873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336460"/>
              </p:ext>
            </p:extLst>
          </p:nvPr>
        </p:nvGraphicFramePr>
        <p:xfrm>
          <a:off x="488981" y="1346968"/>
          <a:ext cx="11085945" cy="50778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itle 1"/>
          <p:cNvSpPr txBox="1">
            <a:spLocks/>
          </p:cNvSpPr>
          <p:nvPr/>
        </p:nvSpPr>
        <p:spPr>
          <a:xfrm>
            <a:off x="0" y="0"/>
            <a:ext cx="12192000" cy="847809"/>
          </a:xfrm>
          <a:prstGeom prst="rect">
            <a:avLst/>
          </a:prstGeom>
          <a:solidFill>
            <a:srgbClr val="DFE6ED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 smtClean="0"/>
              <a:t> Home page</a:t>
            </a:r>
            <a:endParaRPr lang="en-GB" b="1" dirty="0"/>
          </a:p>
        </p:txBody>
      </p:sp>
      <p:pic>
        <p:nvPicPr>
          <p:cNvPr id="9" name="Picture 8" descr="Home Icon Svg · Free vector graphic on Pixabay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54472" y="121245"/>
            <a:ext cx="605318" cy="605318"/>
          </a:xfrm>
          <a:prstGeom prst="rect">
            <a:avLst/>
          </a:prstGeom>
        </p:spPr>
      </p:pic>
      <p:pic>
        <p:nvPicPr>
          <p:cNvPr id="15" name="Picture 14" descr="Download Click Png Image HQ PNG Image | FreePNGIm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7838" y="2507382"/>
            <a:ext cx="359970" cy="561944"/>
          </a:xfrm>
          <a:prstGeom prst="rect">
            <a:avLst/>
          </a:prstGeom>
        </p:spPr>
      </p:pic>
      <p:sp>
        <p:nvSpPr>
          <p:cNvPr id="2" name="Rounded Rectangle 1"/>
          <p:cNvSpPr/>
          <p:nvPr/>
        </p:nvSpPr>
        <p:spPr>
          <a:xfrm>
            <a:off x="8027223" y="4963052"/>
            <a:ext cx="2429119" cy="1446406"/>
          </a:xfrm>
          <a:prstGeom prst="roundRect">
            <a:avLst/>
          </a:prstGeom>
          <a:solidFill>
            <a:srgbClr val="D0DEF0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8628679" y="4958292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sng" dirty="0" smtClean="0">
                <a:solidFill>
                  <a:srgbClr val="528CC1"/>
                </a:solidFill>
              </a:rPr>
              <a:t>Navigation</a:t>
            </a:r>
            <a:endParaRPr lang="en-GB" u="sng" dirty="0">
              <a:solidFill>
                <a:srgbClr val="528CC1"/>
              </a:solidFill>
            </a:endParaRPr>
          </a:p>
        </p:txBody>
      </p:sp>
      <p:pic>
        <p:nvPicPr>
          <p:cNvPr id="5" name="Picture 4" descr="Download Click Png Image HQ PNG Image | FreePNGIm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0860" y="5320725"/>
            <a:ext cx="318710" cy="497534"/>
          </a:xfrm>
          <a:prstGeom prst="rect">
            <a:avLst/>
          </a:prstGeom>
        </p:spPr>
      </p:pic>
      <p:pic>
        <p:nvPicPr>
          <p:cNvPr id="11" name="Picture 10" descr="Home Icon Svg · Free vector graphic on Pixabay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147966" y="5856543"/>
            <a:ext cx="444499" cy="44449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628679" y="5275428"/>
            <a:ext cx="16752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rgbClr val="568EC2"/>
                </a:solidFill>
              </a:rPr>
              <a:t>More information /follow link</a:t>
            </a:r>
            <a:endParaRPr lang="en-GB" sz="1600" dirty="0">
              <a:solidFill>
                <a:srgbClr val="568EC2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604564" y="5806923"/>
            <a:ext cx="16752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rgbClr val="568EC2"/>
                </a:solidFill>
              </a:rPr>
              <a:t>Return to home page</a:t>
            </a:r>
            <a:endParaRPr lang="en-GB" sz="1600" dirty="0">
              <a:solidFill>
                <a:srgbClr val="568EC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205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 txBox="1">
            <a:spLocks/>
          </p:cNvSpPr>
          <p:nvPr/>
        </p:nvSpPr>
        <p:spPr>
          <a:xfrm>
            <a:off x="0" y="-1"/>
            <a:ext cx="12192000" cy="847809"/>
          </a:xfrm>
          <a:prstGeom prst="rect">
            <a:avLst/>
          </a:prstGeom>
          <a:solidFill>
            <a:srgbClr val="DFE6ED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 smtClean="0"/>
              <a:t>1. </a:t>
            </a:r>
            <a:r>
              <a:rPr lang="en-GB" b="1" dirty="0" smtClean="0"/>
              <a:t>Introduction</a:t>
            </a:r>
            <a:endParaRPr lang="en-GB" b="1" dirty="0"/>
          </a:p>
        </p:txBody>
      </p:sp>
      <p:pic>
        <p:nvPicPr>
          <p:cNvPr id="16" name="Picture 15" descr="Home Icon Svg · Free vector graphic on Pixabay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50278" y="121244"/>
            <a:ext cx="605318" cy="605318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339377" y="1436390"/>
            <a:ext cx="514465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Recently </a:t>
            </a:r>
            <a:r>
              <a:rPr lang="en-GB" dirty="0"/>
              <a:t>described </a:t>
            </a:r>
            <a:r>
              <a:rPr lang="en-GB" dirty="0" smtClean="0"/>
              <a:t>swarm </a:t>
            </a:r>
            <a:r>
              <a:rPr lang="en-GB" dirty="0"/>
              <a:t>of </a:t>
            </a:r>
            <a:r>
              <a:rPr lang="en-GB" dirty="0" smtClean="0"/>
              <a:t>orangeite </a:t>
            </a:r>
            <a:r>
              <a:rPr lang="en-GB" dirty="0" smtClean="0"/>
              <a:t>(formerly </a:t>
            </a:r>
            <a:r>
              <a:rPr lang="en-GB" dirty="0" smtClean="0"/>
              <a:t>Group II kimberlite) </a:t>
            </a:r>
            <a:r>
              <a:rPr lang="en-GB" dirty="0"/>
              <a:t>dykes observed in </a:t>
            </a:r>
            <a:r>
              <a:rPr lang="en-GB" b="1" dirty="0" smtClean="0"/>
              <a:t>underground platinum mines on </a:t>
            </a:r>
            <a:r>
              <a:rPr lang="en-GB" b="1" dirty="0"/>
              <a:t>the western limb of the Bushveld </a:t>
            </a:r>
            <a:r>
              <a:rPr lang="en-GB" b="1" dirty="0" smtClean="0"/>
              <a:t>Complex</a:t>
            </a:r>
            <a:r>
              <a:rPr lang="en-GB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We present the </a:t>
            </a:r>
            <a:r>
              <a:rPr lang="en-GB" b="1" dirty="0" smtClean="0"/>
              <a:t>first bulk geochemical analyses </a:t>
            </a:r>
            <a:r>
              <a:rPr lang="en-GB" dirty="0" smtClean="0"/>
              <a:t>– </a:t>
            </a:r>
            <a:r>
              <a:rPr lang="en-GB" dirty="0"/>
              <a:t>including major and trace element abundances, radiogenic isotope compositions and PGE </a:t>
            </a:r>
            <a:r>
              <a:rPr lang="en-GB" dirty="0" smtClean="0"/>
              <a:t>geochemistry. </a:t>
            </a:r>
            <a:endParaRPr lang="en-GB" dirty="0" smtClean="0"/>
          </a:p>
          <a:p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</p:txBody>
      </p:sp>
      <p:grpSp>
        <p:nvGrpSpPr>
          <p:cNvPr id="17" name="Group 16"/>
          <p:cNvGrpSpPr/>
          <p:nvPr/>
        </p:nvGrpSpPr>
        <p:grpSpPr>
          <a:xfrm>
            <a:off x="4374441" y="1912756"/>
            <a:ext cx="6696169" cy="3568308"/>
            <a:chOff x="5146668" y="350019"/>
            <a:chExt cx="6097609" cy="3334643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97390" y="350019"/>
              <a:ext cx="4646887" cy="3334643"/>
            </a:xfrm>
            <a:prstGeom prst="rect">
              <a:avLst/>
            </a:prstGeom>
            <a:ln>
              <a:noFill/>
            </a:ln>
          </p:spPr>
        </p:pic>
        <p:sp>
          <p:nvSpPr>
            <p:cNvPr id="19" name="TextBox 18"/>
            <p:cNvSpPr txBox="1"/>
            <p:nvPr/>
          </p:nvSpPr>
          <p:spPr>
            <a:xfrm>
              <a:off x="5146668" y="2947629"/>
              <a:ext cx="251913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GB" sz="1200" dirty="0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444688" y="4331107"/>
            <a:ext cx="5079423" cy="1703864"/>
            <a:chOff x="360440" y="3820637"/>
            <a:chExt cx="5079423" cy="1703864"/>
          </a:xfrm>
        </p:grpSpPr>
        <p:sp>
          <p:nvSpPr>
            <p:cNvPr id="21" name="Rectangle 20"/>
            <p:cNvSpPr/>
            <p:nvPr/>
          </p:nvSpPr>
          <p:spPr>
            <a:xfrm>
              <a:off x="360440" y="3820637"/>
              <a:ext cx="5079423" cy="1703864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400517" y="4222475"/>
              <a:ext cx="4999267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dirty="0"/>
                <a:t>Using the bulk </a:t>
              </a:r>
              <a:r>
                <a:rPr lang="en-GB" dirty="0" smtClean="0"/>
                <a:t>rock geochemistry of the Bushveld orangeites we </a:t>
              </a:r>
              <a:r>
                <a:rPr lang="en-GB" dirty="0"/>
                <a:t>aim to </a:t>
              </a:r>
              <a:r>
                <a:rPr lang="en-GB" b="1" dirty="0"/>
                <a:t>investigate the mantle source region(s) tapped by the orangeites </a:t>
              </a:r>
              <a:r>
                <a:rPr lang="en-GB" dirty="0"/>
                <a:t>and place </a:t>
              </a:r>
              <a:r>
                <a:rPr lang="en-GB" b="1" dirty="0"/>
                <a:t>constraints on their petrogenesis</a:t>
              </a:r>
              <a:r>
                <a:rPr lang="en-GB" dirty="0"/>
                <a:t>.</a:t>
              </a: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2534503" y="3853143"/>
              <a:ext cx="65114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b="1" dirty="0" smtClean="0"/>
                <a:t>AIM:</a:t>
              </a:r>
            </a:p>
          </p:txBody>
        </p:sp>
      </p:grpSp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5507" y="1376791"/>
            <a:ext cx="2231218" cy="2220117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340057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"/>
          <a:srcRect t="2708" r="49656" b="4702"/>
          <a:stretch/>
        </p:blipFill>
        <p:spPr>
          <a:xfrm>
            <a:off x="5887619" y="4369089"/>
            <a:ext cx="3069012" cy="2066926"/>
          </a:xfrm>
          <a:prstGeom prst="rect">
            <a:avLst/>
          </a:prstGeom>
          <a:ln>
            <a:noFill/>
          </a:ln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3"/>
          <a:srcRect l="49595" t="2708" b="4702"/>
          <a:stretch/>
        </p:blipFill>
        <p:spPr>
          <a:xfrm>
            <a:off x="8915638" y="4369089"/>
            <a:ext cx="3072721" cy="2066926"/>
          </a:xfrm>
          <a:prstGeom prst="rect">
            <a:avLst/>
          </a:prstGeom>
          <a:ln>
            <a:noFill/>
          </a:ln>
        </p:spPr>
      </p:pic>
      <p:grpSp>
        <p:nvGrpSpPr>
          <p:cNvPr id="3" name="Group 2"/>
          <p:cNvGrpSpPr/>
          <p:nvPr/>
        </p:nvGrpSpPr>
        <p:grpSpPr>
          <a:xfrm>
            <a:off x="263950" y="1509143"/>
            <a:ext cx="5436999" cy="4590011"/>
            <a:chOff x="792493" y="1648843"/>
            <a:chExt cx="5436999" cy="4590011"/>
          </a:xfrm>
        </p:grpSpPr>
        <p:grpSp>
          <p:nvGrpSpPr>
            <p:cNvPr id="15" name="Group 14"/>
            <p:cNvGrpSpPr/>
            <p:nvPr/>
          </p:nvGrpSpPr>
          <p:grpSpPr>
            <a:xfrm>
              <a:off x="792493" y="1648843"/>
              <a:ext cx="5436999" cy="4072582"/>
              <a:chOff x="6216650" y="3334596"/>
              <a:chExt cx="4054584" cy="3034454"/>
            </a:xfrm>
          </p:grpSpPr>
          <p:pic>
            <p:nvPicPr>
              <p:cNvPr id="16" name="Picture 15"/>
              <p:cNvPicPr>
                <a:picLocks noChangeAspect="1"/>
              </p:cNvPicPr>
              <p:nvPr/>
            </p:nvPicPr>
            <p:blipFill rotWithShape="1">
              <a:blip r:embed="rId4"/>
              <a:srcRect l="18550" t="21254" r="41736" b="25903"/>
              <a:stretch/>
            </p:blipFill>
            <p:spPr>
              <a:xfrm>
                <a:off x="6216650" y="3334596"/>
                <a:ext cx="4054584" cy="3034454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7" name="Rectangle 16"/>
              <p:cNvSpPr/>
              <p:nvPr/>
            </p:nvSpPr>
            <p:spPr>
              <a:xfrm>
                <a:off x="8642350" y="5812135"/>
                <a:ext cx="1136979" cy="460871"/>
              </a:xfrm>
              <a:prstGeom prst="rect">
                <a:avLst/>
              </a:prstGeom>
              <a:noFill/>
              <a:ln w="38100"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18" name="Rectangle 17"/>
            <p:cNvSpPr/>
            <p:nvPr/>
          </p:nvSpPr>
          <p:spPr>
            <a:xfrm>
              <a:off x="1276880" y="5850327"/>
              <a:ext cx="290273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400" dirty="0" smtClean="0"/>
                <a:t>Figures from Jelsma et al. (2004)</a:t>
              </a:r>
              <a:endParaRPr lang="en-GB" sz="1400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298752" y="4973982"/>
              <a:ext cx="1271119" cy="618541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313992" y="5592523"/>
              <a:ext cx="15526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smtClean="0">
                  <a:solidFill>
                    <a:srgbClr val="FF0000"/>
                  </a:solidFill>
                </a:rPr>
                <a:t>177 - 137 Ma</a:t>
              </a:r>
            </a:p>
            <a:p>
              <a:endParaRPr lang="en-GB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5954463" y="1310240"/>
            <a:ext cx="5974181" cy="3524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 smtClean="0"/>
              <a:t>Bushveld orangeite swarm dated at 177 – 137 Ma (</a:t>
            </a:r>
            <a:r>
              <a:rPr lang="en-GB" dirty="0" err="1" smtClean="0"/>
              <a:t>Ar-Ar</a:t>
            </a:r>
            <a:r>
              <a:rPr lang="en-GB" dirty="0" smtClean="0"/>
              <a:t> dating of phlogopite)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 smtClean="0"/>
              <a:t>180 – 60 Ma - peak in kimberlitic activity across southern Africa (kimberlite and orangeites)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 smtClean="0"/>
              <a:t>Coincides with break-up of </a:t>
            </a:r>
            <a:r>
              <a:rPr lang="en-GB" dirty="0" err="1" smtClean="0"/>
              <a:t>Gondwana</a:t>
            </a:r>
            <a:r>
              <a:rPr lang="en-GB" dirty="0" smtClean="0"/>
              <a:t> and the opening of the South Atlantic Ocean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 smtClean="0"/>
              <a:t>Jurassic-Cretaceous orangeites form within orientation window approx. 80 – 110</a:t>
            </a:r>
            <a:r>
              <a:rPr lang="en-GB" dirty="0" smtClean="0">
                <a:sym typeface="Symbol" panose="05050102010706020507" pitchFamily="18" charset="2"/>
              </a:rPr>
              <a:t> - reflecting transcontinental lithospheric features </a:t>
            </a:r>
            <a:endParaRPr lang="en-GB" dirty="0" smtClean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0" y="-1"/>
            <a:ext cx="12192000" cy="847809"/>
          </a:xfrm>
          <a:prstGeom prst="rect">
            <a:avLst/>
          </a:prstGeom>
          <a:solidFill>
            <a:srgbClr val="DFE6ED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 smtClean="0"/>
              <a:t> </a:t>
            </a:r>
            <a:r>
              <a:rPr lang="en-GB" b="1" dirty="0" smtClean="0"/>
              <a:t>2. Orangeites </a:t>
            </a:r>
            <a:r>
              <a:rPr lang="en-GB" b="1" dirty="0" smtClean="0"/>
              <a:t>in South Africa</a:t>
            </a:r>
            <a:endParaRPr lang="en-GB" b="1" dirty="0"/>
          </a:p>
        </p:txBody>
      </p:sp>
      <p:pic>
        <p:nvPicPr>
          <p:cNvPr id="24" name="Picture 23" descr="Home Icon Svg · Free vector graphic on Pixabay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50278" y="121244"/>
            <a:ext cx="605318" cy="605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212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6786232" y="1543973"/>
            <a:ext cx="443230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/>
              <a:t>The dykes are significantly younger (177-137 Ma) than the c. 2.06 Ga Bushveld lithologies they intrude.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/>
              <a:t>Swarm extends &gt; 50 km along strike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/>
              <a:t>Similar age and orientation to Star and Swartruggens orangeite swarms</a:t>
            </a:r>
          </a:p>
          <a:p>
            <a:pPr>
              <a:spcAft>
                <a:spcPts val="600"/>
              </a:spcAft>
            </a:pPr>
            <a:endParaRPr lang="en-GB" dirty="0"/>
          </a:p>
        </p:txBody>
      </p:sp>
      <p:sp>
        <p:nvSpPr>
          <p:cNvPr id="47" name="Rectangle 46"/>
          <p:cNvSpPr/>
          <p:nvPr/>
        </p:nvSpPr>
        <p:spPr>
          <a:xfrm>
            <a:off x="386717" y="1185424"/>
            <a:ext cx="5270130" cy="540980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Up Arrow 47"/>
          <p:cNvSpPr/>
          <p:nvPr/>
        </p:nvSpPr>
        <p:spPr>
          <a:xfrm>
            <a:off x="925743" y="4996258"/>
            <a:ext cx="433226" cy="828779"/>
          </a:xfrm>
          <a:prstGeom prst="up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9" name="Picture 4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91" t="84530" r="47704" b="5656"/>
          <a:stretch/>
        </p:blipFill>
        <p:spPr>
          <a:xfrm>
            <a:off x="925744" y="5997368"/>
            <a:ext cx="1436370" cy="547681"/>
          </a:xfrm>
          <a:prstGeom prst="rect">
            <a:avLst/>
          </a:prstGeom>
        </p:spPr>
      </p:pic>
      <p:pic>
        <p:nvPicPr>
          <p:cNvPr id="50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51"/>
          <a:stretch/>
        </p:blipFill>
        <p:spPr>
          <a:xfrm>
            <a:off x="418118" y="1360221"/>
            <a:ext cx="4803207" cy="5102995"/>
          </a:xfrm>
          <a:prstGeom prst="rect">
            <a:avLst/>
          </a:prstGeom>
        </p:spPr>
      </p:pic>
      <p:sp>
        <p:nvSpPr>
          <p:cNvPr id="51" name="Up Arrow 25"/>
          <p:cNvSpPr/>
          <p:nvPr/>
        </p:nvSpPr>
        <p:spPr>
          <a:xfrm>
            <a:off x="714068" y="4996258"/>
            <a:ext cx="433226" cy="828779"/>
          </a:xfrm>
          <a:prstGeom prst="up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Rectangle 27"/>
          <p:cNvSpPr/>
          <p:nvPr/>
        </p:nvSpPr>
        <p:spPr>
          <a:xfrm>
            <a:off x="1585434" y="6264082"/>
            <a:ext cx="1537065" cy="178306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3" name="Picture 2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91" t="84530" r="47704" b="5656"/>
          <a:stretch/>
        </p:blipFill>
        <p:spPr>
          <a:xfrm>
            <a:off x="714069" y="5997368"/>
            <a:ext cx="1436370" cy="547681"/>
          </a:xfrm>
          <a:prstGeom prst="rect">
            <a:avLst/>
          </a:prstGeom>
        </p:spPr>
      </p:pic>
      <p:cxnSp>
        <p:nvCxnSpPr>
          <p:cNvPr id="54" name="Straight Arrow Connector 53"/>
          <p:cNvCxnSpPr/>
          <p:nvPr/>
        </p:nvCxnSpPr>
        <p:spPr>
          <a:xfrm>
            <a:off x="5082632" y="6328635"/>
            <a:ext cx="474433" cy="164216"/>
          </a:xfrm>
          <a:prstGeom prst="straightConnector1">
            <a:avLst/>
          </a:prstGeom>
          <a:ln w="381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4690330" y="6338514"/>
            <a:ext cx="8667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~15 km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4009192" y="2268432"/>
            <a:ext cx="1844701" cy="1554970"/>
            <a:chOff x="7981915" y="3214635"/>
            <a:chExt cx="1844701" cy="1554970"/>
          </a:xfrm>
        </p:grpSpPr>
        <p:sp>
          <p:nvSpPr>
            <p:cNvPr id="57" name="Rectangle 56"/>
            <p:cNvSpPr/>
            <p:nvPr/>
          </p:nvSpPr>
          <p:spPr>
            <a:xfrm>
              <a:off x="7981915" y="3214635"/>
              <a:ext cx="1844701" cy="155497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12182" y="3367101"/>
              <a:ext cx="1403391" cy="1139250"/>
            </a:xfrm>
            <a:prstGeom prst="rect">
              <a:avLst/>
            </a:prstGeom>
          </p:spPr>
        </p:pic>
        <p:grpSp>
          <p:nvGrpSpPr>
            <p:cNvPr id="59" name="Group 58"/>
            <p:cNvGrpSpPr/>
            <p:nvPr/>
          </p:nvGrpSpPr>
          <p:grpSpPr>
            <a:xfrm>
              <a:off x="8222031" y="4374943"/>
              <a:ext cx="889610" cy="335393"/>
              <a:chOff x="8272068" y="4499647"/>
              <a:chExt cx="1266353" cy="477429"/>
            </a:xfrm>
          </p:grpSpPr>
          <p:sp>
            <p:nvSpPr>
              <p:cNvPr id="61" name="Rectangle 60"/>
              <p:cNvSpPr/>
              <p:nvPr/>
            </p:nvSpPr>
            <p:spPr>
              <a:xfrm>
                <a:off x="8272068" y="4882278"/>
                <a:ext cx="677784" cy="67377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8359446" y="4499647"/>
                <a:ext cx="36154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endParaRPr lang="en-GB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3" name="TextBox 62"/>
              <p:cNvSpPr txBox="1"/>
              <p:nvPr/>
            </p:nvSpPr>
            <p:spPr>
              <a:xfrm>
                <a:off x="8865487" y="4700077"/>
                <a:ext cx="67293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km</a:t>
                </a:r>
                <a:endParaRPr lang="en-GB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60" name="Straight Arrow Connector 59"/>
            <p:cNvCxnSpPr/>
            <p:nvPr/>
          </p:nvCxnSpPr>
          <p:spPr>
            <a:xfrm>
              <a:off x="8089196" y="3333141"/>
              <a:ext cx="445971" cy="213864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Group 24"/>
          <p:cNvGrpSpPr/>
          <p:nvPr/>
        </p:nvGrpSpPr>
        <p:grpSpPr>
          <a:xfrm>
            <a:off x="3514828" y="1038802"/>
            <a:ext cx="2570816" cy="1538883"/>
            <a:chOff x="12040066" y="2415272"/>
            <a:chExt cx="3146494" cy="1883482"/>
          </a:xfrm>
        </p:grpSpPr>
        <p:sp>
          <p:nvSpPr>
            <p:cNvPr id="66" name="Rectangle 23"/>
            <p:cNvSpPr/>
            <p:nvPr/>
          </p:nvSpPr>
          <p:spPr>
            <a:xfrm>
              <a:off x="12040066" y="2456724"/>
              <a:ext cx="2873211" cy="13826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/>
                <a:t>\</a:t>
              </a:r>
              <a:endParaRPr lang="en-GB" dirty="0"/>
            </a:p>
          </p:txBody>
        </p:sp>
        <p:pic>
          <p:nvPicPr>
            <p:cNvPr id="67" name="Picture 2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12255861" y="2969085"/>
              <a:ext cx="220800" cy="720725"/>
            </a:xfrm>
            <a:prstGeom prst="rect">
              <a:avLst/>
            </a:prstGeom>
          </p:spPr>
        </p:pic>
        <p:sp>
          <p:nvSpPr>
            <p:cNvPr id="68" name="TextBox 22"/>
            <p:cNvSpPr txBox="1"/>
            <p:nvPr/>
          </p:nvSpPr>
          <p:spPr>
            <a:xfrm>
              <a:off x="12049660" y="2415272"/>
              <a:ext cx="3136900" cy="18834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en-GB" sz="1400" dirty="0" smtClean="0"/>
                <a:t>Age dated orangeites (</a:t>
              </a:r>
              <a:r>
                <a:rPr lang="en-GB" sz="1400" dirty="0" err="1" smtClean="0"/>
                <a:t>Ar-Ar</a:t>
              </a:r>
              <a:r>
                <a:rPr lang="en-GB" sz="1400" dirty="0" smtClean="0"/>
                <a:t>):</a:t>
              </a:r>
            </a:p>
            <a:p>
              <a:r>
                <a:rPr lang="en-GB" sz="1400" dirty="0" smtClean="0"/>
                <a:t>          130 - 140 Ma</a:t>
              </a:r>
            </a:p>
            <a:p>
              <a:r>
                <a:rPr lang="en-GB" sz="1400" dirty="0" smtClean="0"/>
                <a:t>          140 - 150 Ma</a:t>
              </a:r>
            </a:p>
            <a:p>
              <a:r>
                <a:rPr lang="en-GB" sz="1400" dirty="0" smtClean="0"/>
                <a:t>          &gt; 150 Ma</a:t>
              </a:r>
            </a:p>
            <a:p>
              <a:endParaRPr lang="en-GB" sz="1400" dirty="0" smtClean="0"/>
            </a:p>
            <a:p>
              <a:endParaRPr lang="en-GB" sz="1400" dirty="0"/>
            </a:p>
          </p:txBody>
        </p:sp>
      </p:grpSp>
      <p:sp>
        <p:nvSpPr>
          <p:cNvPr id="69" name="Title 1"/>
          <p:cNvSpPr txBox="1">
            <a:spLocks/>
          </p:cNvSpPr>
          <p:nvPr/>
        </p:nvSpPr>
        <p:spPr>
          <a:xfrm>
            <a:off x="0" y="-1"/>
            <a:ext cx="12192000" cy="847809"/>
          </a:xfrm>
          <a:prstGeom prst="rect">
            <a:avLst/>
          </a:prstGeom>
          <a:solidFill>
            <a:srgbClr val="DFE6ED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 smtClean="0"/>
              <a:t> </a:t>
            </a:r>
            <a:r>
              <a:rPr lang="en-GB" b="1" dirty="0" smtClean="0"/>
              <a:t>3</a:t>
            </a:r>
            <a:r>
              <a:rPr lang="en-GB" b="1" dirty="0" smtClean="0"/>
              <a:t>. The Bushveld orangeites</a:t>
            </a:r>
            <a:endParaRPr lang="en-GB" b="1" dirty="0"/>
          </a:p>
        </p:txBody>
      </p:sp>
      <p:pic>
        <p:nvPicPr>
          <p:cNvPr id="70" name="Picture 69" descr="Home Icon Svg · Free vector graphic on Pixabay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50278" y="121244"/>
            <a:ext cx="605318" cy="605318"/>
          </a:xfrm>
          <a:prstGeom prst="rect">
            <a:avLst/>
          </a:prstGeom>
        </p:spPr>
      </p:pic>
      <p:sp>
        <p:nvSpPr>
          <p:cNvPr id="9" name="Right Arrow 8"/>
          <p:cNvSpPr/>
          <p:nvPr/>
        </p:nvSpPr>
        <p:spPr>
          <a:xfrm>
            <a:off x="11404165" y="6328635"/>
            <a:ext cx="697544" cy="415612"/>
          </a:xfrm>
          <a:prstGeom prst="rightArrow">
            <a:avLst/>
          </a:prstGeom>
          <a:solidFill>
            <a:srgbClr val="8AB0D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210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21096"/>
          <a:stretch/>
        </p:blipFill>
        <p:spPr>
          <a:xfrm>
            <a:off x="4452397" y="1485845"/>
            <a:ext cx="6732832" cy="483639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7186" r="27371"/>
          <a:stretch/>
        </p:blipFill>
        <p:spPr>
          <a:xfrm>
            <a:off x="1130654" y="1485845"/>
            <a:ext cx="2838450" cy="4836393"/>
          </a:xfrm>
          <a:prstGeom prst="rect">
            <a:avLst/>
          </a:prstGeom>
        </p:spPr>
      </p:pic>
      <p:sp>
        <p:nvSpPr>
          <p:cNvPr id="3" name="Rectangle 2">
            <a:hlinkClick r:id="rId4" action="ppaction://hlinksldjump"/>
          </p:cNvPr>
          <p:cNvSpPr/>
          <p:nvPr/>
        </p:nvSpPr>
        <p:spPr>
          <a:xfrm>
            <a:off x="5526308" y="3324218"/>
            <a:ext cx="1011290" cy="129590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hlinkClick r:id="rId5" action="ppaction://hlinksldjump"/>
          </p:cNvPr>
          <p:cNvSpPr/>
          <p:nvPr/>
        </p:nvSpPr>
        <p:spPr>
          <a:xfrm>
            <a:off x="1323458" y="3584616"/>
            <a:ext cx="428955" cy="63885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12" descr="Download Click Png Image HQ PNG Image | FreePNGIm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984" y="4414876"/>
            <a:ext cx="359970" cy="561944"/>
          </a:xfrm>
          <a:prstGeom prst="rect">
            <a:avLst/>
          </a:prstGeom>
        </p:spPr>
      </p:pic>
      <p:pic>
        <p:nvPicPr>
          <p:cNvPr id="14" name="Picture 13" descr="Download Click Png Image HQ PNG Image | FreePNGIm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965" y="3998585"/>
            <a:ext cx="359970" cy="561944"/>
          </a:xfrm>
          <a:prstGeom prst="rect">
            <a:avLst/>
          </a:prstGeom>
        </p:spPr>
      </p:pic>
      <p:sp>
        <p:nvSpPr>
          <p:cNvPr id="20" name="Title 1"/>
          <p:cNvSpPr txBox="1">
            <a:spLocks/>
          </p:cNvSpPr>
          <p:nvPr/>
        </p:nvSpPr>
        <p:spPr>
          <a:xfrm>
            <a:off x="0" y="-1"/>
            <a:ext cx="12192000" cy="847809"/>
          </a:xfrm>
          <a:prstGeom prst="rect">
            <a:avLst/>
          </a:prstGeom>
          <a:solidFill>
            <a:srgbClr val="DFE6ED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 smtClean="0"/>
              <a:t> </a:t>
            </a:r>
            <a:r>
              <a:rPr lang="en-GB" b="1" dirty="0" smtClean="0"/>
              <a:t>3. </a:t>
            </a:r>
            <a:r>
              <a:rPr lang="en-GB" b="1" dirty="0" smtClean="0"/>
              <a:t>Bushveld orangeites: what do they look like?</a:t>
            </a:r>
            <a:endParaRPr lang="en-GB" b="1" dirty="0"/>
          </a:p>
        </p:txBody>
      </p:sp>
      <p:pic>
        <p:nvPicPr>
          <p:cNvPr id="22" name="Picture 21" descr="Home Icon Svg · Free vector graphic on Pixabay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50278" y="121244"/>
            <a:ext cx="605318" cy="605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607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44601" y="1165177"/>
            <a:ext cx="666799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 err="1"/>
              <a:t>Macrocrystic</a:t>
            </a:r>
            <a:r>
              <a:rPr lang="en-GB" b="1" dirty="0"/>
              <a:t> </a:t>
            </a:r>
            <a:r>
              <a:rPr lang="en-GB" b="1" dirty="0" smtClean="0"/>
              <a:t>orangeite</a:t>
            </a:r>
            <a:endParaRPr lang="en-GB" dirty="0" smtClean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 smtClean="0"/>
              <a:t>Olivine macrocrysts (serpentinised) 2 mm – 10 mm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 smtClean="0"/>
              <a:t>Carbonate (calcite) veining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 smtClean="0"/>
              <a:t>Groundmass </a:t>
            </a:r>
            <a:r>
              <a:rPr lang="en-GB" dirty="0"/>
              <a:t>comprises phlogopite, Cr-</a:t>
            </a:r>
            <a:r>
              <a:rPr lang="en-GB" dirty="0" err="1"/>
              <a:t>diopside</a:t>
            </a:r>
            <a:r>
              <a:rPr lang="en-GB" dirty="0"/>
              <a:t> and augite, apatite, </a:t>
            </a:r>
            <a:r>
              <a:rPr lang="en-GB" dirty="0" smtClean="0"/>
              <a:t>serpentine, calcite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513" y="982166"/>
            <a:ext cx="4196674" cy="5636294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721550" y="6212531"/>
            <a:ext cx="702144" cy="338554"/>
            <a:chOff x="6527801" y="6978134"/>
            <a:chExt cx="856191" cy="388537"/>
          </a:xfrm>
        </p:grpSpPr>
        <p:sp>
          <p:nvSpPr>
            <p:cNvPr id="3" name="Rectangle 2"/>
            <p:cNvSpPr/>
            <p:nvPr/>
          </p:nvSpPr>
          <p:spPr>
            <a:xfrm>
              <a:off x="6527801" y="7035800"/>
              <a:ext cx="821266" cy="254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6571192" y="6978134"/>
              <a:ext cx="812800" cy="38853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1600" dirty="0" smtClean="0"/>
                <a:t>4 mm</a:t>
              </a:r>
              <a:endParaRPr lang="en-GB" sz="1600" dirty="0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2349500" y="1366265"/>
            <a:ext cx="527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 smtClean="0"/>
              <a:t>Ol</a:t>
            </a:r>
            <a:endParaRPr lang="en-GB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578538" y="5843199"/>
            <a:ext cx="527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 smtClean="0"/>
              <a:t>Ol</a:t>
            </a:r>
            <a:endParaRPr lang="en-GB" b="1" dirty="0"/>
          </a:p>
        </p:txBody>
      </p:sp>
      <p:grpSp>
        <p:nvGrpSpPr>
          <p:cNvPr id="32" name="Group 31"/>
          <p:cNvGrpSpPr/>
          <p:nvPr/>
        </p:nvGrpSpPr>
        <p:grpSpPr>
          <a:xfrm>
            <a:off x="3472470" y="2923507"/>
            <a:ext cx="7317450" cy="3763552"/>
            <a:chOff x="3320070" y="2522272"/>
            <a:chExt cx="7669564" cy="3944653"/>
          </a:xfrm>
        </p:grpSpPr>
        <p:pic>
          <p:nvPicPr>
            <p:cNvPr id="12" name="Picture 11"/>
            <p:cNvPicPr/>
            <p:nvPr/>
          </p:nvPicPr>
          <p:blipFill rotWithShape="1">
            <a:blip r:embed="rId4" cstate="print"/>
            <a:srcRect t="5703"/>
            <a:stretch/>
          </p:blipFill>
          <p:spPr bwMode="auto">
            <a:xfrm>
              <a:off x="5785543" y="2522272"/>
              <a:ext cx="5204091" cy="39446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" name="TextBox 22"/>
            <p:cNvSpPr txBox="1"/>
            <p:nvPr/>
          </p:nvSpPr>
          <p:spPr>
            <a:xfrm>
              <a:off x="7789531" y="4866512"/>
              <a:ext cx="527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err="1" smtClean="0">
                  <a:solidFill>
                    <a:srgbClr val="FFFF00"/>
                  </a:solidFill>
                </a:rPr>
                <a:t>Ol</a:t>
              </a:r>
              <a:endParaRPr lang="en-GB" b="1" dirty="0">
                <a:solidFill>
                  <a:srgbClr val="FFFF00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9619606" y="4807727"/>
              <a:ext cx="527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err="1" smtClean="0">
                  <a:solidFill>
                    <a:srgbClr val="FFFF00"/>
                  </a:solidFill>
                </a:rPr>
                <a:t>Phl</a:t>
              </a:r>
              <a:endParaRPr lang="en-GB" b="1" dirty="0">
                <a:solidFill>
                  <a:srgbClr val="FFFF00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8301605" y="3722601"/>
              <a:ext cx="8954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err="1" smtClean="0">
                  <a:solidFill>
                    <a:srgbClr val="FFFF00"/>
                  </a:solidFill>
                </a:rPr>
                <a:t>Serp</a:t>
              </a:r>
              <a:endParaRPr lang="en-GB" b="1" dirty="0">
                <a:solidFill>
                  <a:srgbClr val="FFFF00"/>
                </a:solidFill>
              </a:endParaRPr>
            </a:p>
          </p:txBody>
        </p:sp>
        <p:cxnSp>
          <p:nvCxnSpPr>
            <p:cNvPr id="31" name="Straight Arrow Connector 30"/>
            <p:cNvCxnSpPr/>
            <p:nvPr/>
          </p:nvCxnSpPr>
          <p:spPr>
            <a:xfrm>
              <a:off x="3320070" y="5051178"/>
              <a:ext cx="2528408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5"/>
          <p:cNvGrpSpPr/>
          <p:nvPr/>
        </p:nvGrpSpPr>
        <p:grpSpPr>
          <a:xfrm>
            <a:off x="2848374" y="5145430"/>
            <a:ext cx="553433" cy="697769"/>
            <a:chOff x="2695974" y="4925296"/>
            <a:chExt cx="553433" cy="697769"/>
          </a:xfrm>
        </p:grpSpPr>
        <p:sp>
          <p:nvSpPr>
            <p:cNvPr id="13" name="Rectangle 12"/>
            <p:cNvSpPr/>
            <p:nvPr/>
          </p:nvSpPr>
          <p:spPr>
            <a:xfrm>
              <a:off x="2914394" y="4925296"/>
              <a:ext cx="335013" cy="251763"/>
            </a:xfrm>
            <a:prstGeom prst="rect">
              <a:avLst/>
            </a:prstGeom>
            <a:noFill/>
            <a:ln w="381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8" name="Picture 17" descr="Download Click Png Image HQ PNG Image | FreePNGIm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95974" y="5061121"/>
              <a:ext cx="359970" cy="561944"/>
            </a:xfrm>
            <a:prstGeom prst="rect">
              <a:avLst/>
            </a:prstGeom>
          </p:spPr>
        </p:pic>
      </p:grpSp>
      <p:sp>
        <p:nvSpPr>
          <p:cNvPr id="22" name="Title 1"/>
          <p:cNvSpPr txBox="1">
            <a:spLocks/>
          </p:cNvSpPr>
          <p:nvPr/>
        </p:nvSpPr>
        <p:spPr>
          <a:xfrm>
            <a:off x="0" y="-1"/>
            <a:ext cx="12192000" cy="847809"/>
          </a:xfrm>
          <a:prstGeom prst="rect">
            <a:avLst/>
          </a:prstGeom>
          <a:solidFill>
            <a:srgbClr val="DFE6ED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 smtClean="0"/>
              <a:t> </a:t>
            </a:r>
            <a:r>
              <a:rPr lang="en-GB" b="1" dirty="0" smtClean="0"/>
              <a:t>3. </a:t>
            </a:r>
            <a:r>
              <a:rPr lang="en-GB" b="1" dirty="0" smtClean="0"/>
              <a:t>Bushveld orangeites: what do they look like?</a:t>
            </a:r>
            <a:endParaRPr lang="en-GB" b="1" dirty="0"/>
          </a:p>
        </p:txBody>
      </p:sp>
      <p:pic>
        <p:nvPicPr>
          <p:cNvPr id="28" name="Picture 27" descr="Home Icon Svg · Free vector graphic on Pixabay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50278" y="121244"/>
            <a:ext cx="605318" cy="605318"/>
          </a:xfrm>
          <a:prstGeom prst="rect">
            <a:avLst/>
          </a:prstGeom>
        </p:spPr>
      </p:pic>
      <p:grpSp>
        <p:nvGrpSpPr>
          <p:cNvPr id="29" name="Group 28"/>
          <p:cNvGrpSpPr/>
          <p:nvPr/>
        </p:nvGrpSpPr>
        <p:grpSpPr>
          <a:xfrm>
            <a:off x="10907887" y="999972"/>
            <a:ext cx="1170462" cy="533400"/>
            <a:chOff x="9427781" y="1084267"/>
            <a:chExt cx="1170462" cy="533400"/>
          </a:xfrm>
        </p:grpSpPr>
        <p:sp>
          <p:nvSpPr>
            <p:cNvPr id="30" name="Rounded Rectangle 29">
              <a:hlinkClick r:id="rId8" action="ppaction://hlinksldjump"/>
            </p:cNvPr>
            <p:cNvSpPr/>
            <p:nvPr/>
          </p:nvSpPr>
          <p:spPr>
            <a:xfrm>
              <a:off x="9427781" y="1084267"/>
              <a:ext cx="1170462" cy="533400"/>
            </a:xfrm>
            <a:prstGeom prst="round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/>
              </a:sp3d>
            </a:bodyPr>
            <a:lstStyle/>
            <a:p>
              <a:pPr algn="ctr"/>
              <a:endParaRPr lang="en-GB"/>
            </a:p>
          </p:txBody>
        </p:sp>
        <p:sp>
          <p:nvSpPr>
            <p:cNvPr id="33" name="TextBox 32">
              <a:hlinkClick r:id="rId8" action="ppaction://hlinksldjump"/>
            </p:cNvPr>
            <p:cNvSpPr txBox="1"/>
            <p:nvPr/>
          </p:nvSpPr>
          <p:spPr>
            <a:xfrm>
              <a:off x="9548678" y="1138176"/>
              <a:ext cx="990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>
                  <a:latin typeface="Consolas" panose="020B0609020204030204" pitchFamily="49" charset="0"/>
                </a:rPr>
                <a:t>Return</a:t>
              </a:r>
              <a:endParaRPr lang="en-GB" dirty="0">
                <a:latin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0868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0885134" y="1003147"/>
            <a:ext cx="1170462" cy="533400"/>
            <a:chOff x="9405028" y="1087442"/>
            <a:chExt cx="1170462" cy="533400"/>
          </a:xfrm>
        </p:grpSpPr>
        <p:sp>
          <p:nvSpPr>
            <p:cNvPr id="4" name="Rounded Rectangle 3">
              <a:hlinkClick r:id="rId3" action="ppaction://hlinksldjump"/>
            </p:cNvPr>
            <p:cNvSpPr/>
            <p:nvPr/>
          </p:nvSpPr>
          <p:spPr>
            <a:xfrm>
              <a:off x="9405028" y="1087442"/>
              <a:ext cx="1170462" cy="533400"/>
            </a:xfrm>
            <a:prstGeom prst="round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/>
              </a:sp3d>
            </a:bodyPr>
            <a:lstStyle/>
            <a:p>
              <a:pPr algn="ctr"/>
              <a:endParaRPr lang="en-GB"/>
            </a:p>
          </p:txBody>
        </p:sp>
        <p:sp>
          <p:nvSpPr>
            <p:cNvPr id="7" name="TextBox 6">
              <a:hlinkClick r:id="rId3" action="ppaction://hlinksldjump"/>
            </p:cNvPr>
            <p:cNvSpPr txBox="1"/>
            <p:nvPr/>
          </p:nvSpPr>
          <p:spPr>
            <a:xfrm>
              <a:off x="9508990" y="1146114"/>
              <a:ext cx="990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>
                  <a:latin typeface="Consolas" panose="020B0609020204030204" pitchFamily="49" charset="0"/>
                </a:rPr>
                <a:t>Return</a:t>
              </a:r>
              <a:endParaRPr lang="en-GB" dirty="0">
                <a:latin typeface="Consolas" panose="020B0609020204030204" pitchFamily="49" charset="0"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4663425" y="1206520"/>
            <a:ext cx="10008140" cy="1431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b="1" dirty="0" err="1" smtClean="0"/>
              <a:t>Macrocrystic</a:t>
            </a:r>
            <a:r>
              <a:rPr lang="en-GB" b="1" dirty="0" smtClean="0"/>
              <a:t>-free </a:t>
            </a:r>
            <a:r>
              <a:rPr lang="en-GB" b="1" dirty="0" smtClean="0"/>
              <a:t>orangeite</a:t>
            </a:r>
            <a:endParaRPr lang="en-GB" b="1" dirty="0" smtClean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 smtClean="0"/>
              <a:t>Dominated by phlogopite micro-</a:t>
            </a:r>
            <a:r>
              <a:rPr lang="en-GB" dirty="0" err="1" smtClean="0"/>
              <a:t>phenocrysts</a:t>
            </a:r>
            <a:endParaRPr lang="en-GB" dirty="0" smtClean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/>
              <a:t>Groundmass comprises phlogopite, apatite, serpentine, </a:t>
            </a:r>
            <a:r>
              <a:rPr lang="en-GB" dirty="0" err="1"/>
              <a:t>Ti</a:t>
            </a:r>
            <a:r>
              <a:rPr lang="en-GB" dirty="0"/>
              <a:t>-magnetite, barite</a:t>
            </a:r>
          </a:p>
          <a:p>
            <a:pPr>
              <a:spcAft>
                <a:spcPts val="600"/>
              </a:spcAft>
            </a:pP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/>
          <a:srcRect t="2718"/>
          <a:stretch/>
        </p:blipFill>
        <p:spPr>
          <a:xfrm>
            <a:off x="564882" y="1015999"/>
            <a:ext cx="3982006" cy="5671657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662462" y="6318325"/>
            <a:ext cx="1166970" cy="369332"/>
            <a:chOff x="6527801" y="6977799"/>
            <a:chExt cx="927338" cy="369332"/>
          </a:xfrm>
        </p:grpSpPr>
        <p:sp>
          <p:nvSpPr>
            <p:cNvPr id="11" name="Rectangle 10"/>
            <p:cNvSpPr/>
            <p:nvPr/>
          </p:nvSpPr>
          <p:spPr>
            <a:xfrm>
              <a:off x="6527801" y="7035800"/>
              <a:ext cx="821266" cy="254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642339" y="6977799"/>
              <a:ext cx="81280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dirty="0"/>
                <a:t>2</a:t>
              </a:r>
              <a:r>
                <a:rPr lang="en-GB" dirty="0" smtClean="0"/>
                <a:t> mm</a:t>
              </a:r>
              <a:endParaRPr lang="en-GB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5681518" y="2560767"/>
            <a:ext cx="5641975" cy="4297233"/>
            <a:chOff x="4773612" y="1845732"/>
            <a:chExt cx="5641975" cy="4297233"/>
          </a:xfrm>
        </p:grpSpPr>
        <p:pic>
          <p:nvPicPr>
            <p:cNvPr id="14" name="Picture 13"/>
            <p:cNvPicPr/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contrast="-20000"/>
                      </a14:imgEffect>
                    </a14:imgLayer>
                  </a14:imgProps>
                </a:ext>
              </a:extLst>
            </a:blip>
            <a:srcRect t="5246"/>
            <a:stretch/>
          </p:blipFill>
          <p:spPr bwMode="auto">
            <a:xfrm>
              <a:off x="4773612" y="1845732"/>
              <a:ext cx="5641975" cy="4297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" name="Rectangle 15"/>
            <p:cNvSpPr/>
            <p:nvPr/>
          </p:nvSpPr>
          <p:spPr>
            <a:xfrm>
              <a:off x="8009806" y="3427101"/>
              <a:ext cx="63096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 err="1" smtClean="0">
                  <a:solidFill>
                    <a:schemeClr val="bg1"/>
                  </a:solidFill>
                </a:rPr>
                <a:t>Phl</a:t>
              </a:r>
              <a:endParaRPr lang="en-GB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6963633" y="3625016"/>
              <a:ext cx="63096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 smtClean="0">
                  <a:solidFill>
                    <a:srgbClr val="FF0000"/>
                  </a:solidFill>
                </a:rPr>
                <a:t>Ba</a:t>
              </a:r>
              <a:endParaRPr lang="en-GB" b="1" dirty="0">
                <a:solidFill>
                  <a:srgbClr val="FF0000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837971" y="4785033"/>
              <a:ext cx="131830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 err="1" smtClean="0">
                  <a:solidFill>
                    <a:schemeClr val="bg1"/>
                  </a:solidFill>
                </a:rPr>
                <a:t>Ti</a:t>
              </a:r>
              <a:r>
                <a:rPr lang="en-GB" b="1" dirty="0" smtClean="0">
                  <a:solidFill>
                    <a:schemeClr val="bg1"/>
                  </a:solidFill>
                </a:rPr>
                <a:t>-Mag</a:t>
              </a:r>
              <a:endParaRPr lang="en-GB" b="1" dirty="0">
                <a:solidFill>
                  <a:schemeClr val="bg1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201375" y="2233107"/>
              <a:ext cx="63096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 err="1" smtClean="0">
                  <a:solidFill>
                    <a:schemeClr val="bg1"/>
                  </a:solidFill>
                </a:rPr>
                <a:t>Ap</a:t>
              </a:r>
              <a:endParaRPr lang="en-GB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" name="Rectangle 4"/>
          <p:cNvSpPr/>
          <p:nvPr/>
        </p:nvSpPr>
        <p:spPr>
          <a:xfrm>
            <a:off x="3002289" y="5399378"/>
            <a:ext cx="241822" cy="181028"/>
          </a:xfrm>
          <a:prstGeom prst="rect">
            <a:avLst/>
          </a:prstGeom>
          <a:solidFill>
            <a:srgbClr val="F9F9FF">
              <a:alpha val="0"/>
            </a:srgbClr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00"/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3336605" y="5500068"/>
            <a:ext cx="2344913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 descr="Download Click Png Image HQ PNG Image | FreePNGIm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304" y="5489892"/>
            <a:ext cx="359970" cy="561944"/>
          </a:xfrm>
          <a:prstGeom prst="rect">
            <a:avLst/>
          </a:prstGeom>
        </p:spPr>
      </p:pic>
      <p:sp>
        <p:nvSpPr>
          <p:cNvPr id="24" name="Title 1"/>
          <p:cNvSpPr txBox="1">
            <a:spLocks/>
          </p:cNvSpPr>
          <p:nvPr/>
        </p:nvSpPr>
        <p:spPr>
          <a:xfrm>
            <a:off x="0" y="-17"/>
            <a:ext cx="12192000" cy="847809"/>
          </a:xfrm>
          <a:prstGeom prst="rect">
            <a:avLst/>
          </a:prstGeom>
          <a:solidFill>
            <a:srgbClr val="DFE6ED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 smtClean="0"/>
              <a:t> </a:t>
            </a:r>
            <a:r>
              <a:rPr lang="en-GB" b="1" dirty="0" smtClean="0"/>
              <a:t>3. </a:t>
            </a:r>
            <a:r>
              <a:rPr lang="en-GB" b="1" dirty="0" smtClean="0"/>
              <a:t>Bushveld orangeites: what do they look like?</a:t>
            </a:r>
            <a:endParaRPr lang="en-GB" b="1" dirty="0"/>
          </a:p>
        </p:txBody>
      </p:sp>
      <p:pic>
        <p:nvPicPr>
          <p:cNvPr id="27" name="Picture 26" descr="Home Icon Svg · Free vector graphic on Pixabay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50278" y="121244"/>
            <a:ext cx="605318" cy="605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959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9256003" y="1153018"/>
            <a:ext cx="2600755" cy="25675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5287962" y="1153018"/>
            <a:ext cx="2600755" cy="25675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extBox 35"/>
          <p:cNvSpPr txBox="1"/>
          <p:nvPr/>
        </p:nvSpPr>
        <p:spPr>
          <a:xfrm>
            <a:off x="284654" y="1153018"/>
            <a:ext cx="421659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Similar in major and trace element compositions to Kaapvaal orangeites – </a:t>
            </a:r>
            <a:r>
              <a:rPr lang="en-GB" b="1" dirty="0" smtClean="0"/>
              <a:t>Significantly the Swartruggens orangeites.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Major elements broadly reflect a combination of </a:t>
            </a:r>
            <a:r>
              <a:rPr lang="en-GB" b="1" dirty="0" smtClean="0"/>
              <a:t>‘primary’ mantle signatures</a:t>
            </a:r>
            <a:r>
              <a:rPr lang="en-GB" dirty="0" smtClean="0"/>
              <a:t>, </a:t>
            </a:r>
            <a:r>
              <a:rPr lang="en-GB" b="1" dirty="0" smtClean="0"/>
              <a:t>contamination with mantle </a:t>
            </a:r>
            <a:r>
              <a:rPr lang="en-GB" b="1" dirty="0" err="1" smtClean="0"/>
              <a:t>macrocrystic</a:t>
            </a:r>
            <a:r>
              <a:rPr lang="en-GB" b="1" dirty="0" smtClean="0"/>
              <a:t> olivine </a:t>
            </a:r>
            <a:r>
              <a:rPr lang="en-GB" dirty="0" smtClean="0"/>
              <a:t>(+/- phlogopite), magmatic processes (e.g., </a:t>
            </a:r>
            <a:r>
              <a:rPr lang="en-GB" b="1" dirty="0" smtClean="0"/>
              <a:t>fractionation</a:t>
            </a:r>
            <a:r>
              <a:rPr lang="en-GB" dirty="0" smtClean="0"/>
              <a:t>) and the effects of variable </a:t>
            </a:r>
            <a:r>
              <a:rPr lang="en-GB" b="1" dirty="0" smtClean="0"/>
              <a:t>crustal contamination </a:t>
            </a:r>
            <a:r>
              <a:rPr lang="en-GB" dirty="0" smtClean="0"/>
              <a:t>and </a:t>
            </a:r>
            <a:r>
              <a:rPr lang="en-GB" b="1" dirty="0" smtClean="0"/>
              <a:t>alteration</a:t>
            </a:r>
            <a:r>
              <a:rPr lang="en-GB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Higher Ba/Nb and La/Nb – accounted for by relative depletion in Nb (compared to other orangeites and internally to some elements, e.g. La, Ba).</a:t>
            </a:r>
            <a:endParaRPr lang="en-GB" dirty="0"/>
          </a:p>
        </p:txBody>
      </p:sp>
      <p:sp>
        <p:nvSpPr>
          <p:cNvPr id="39" name="Title 1"/>
          <p:cNvSpPr txBox="1">
            <a:spLocks/>
          </p:cNvSpPr>
          <p:nvPr/>
        </p:nvSpPr>
        <p:spPr>
          <a:xfrm>
            <a:off x="0" y="-1"/>
            <a:ext cx="12192000" cy="847809"/>
          </a:xfrm>
          <a:prstGeom prst="rect">
            <a:avLst/>
          </a:prstGeom>
          <a:solidFill>
            <a:srgbClr val="DFE6ED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 smtClean="0"/>
              <a:t> </a:t>
            </a:r>
            <a:r>
              <a:rPr lang="en-GB" sz="4300" b="1" dirty="0"/>
              <a:t>4</a:t>
            </a:r>
            <a:r>
              <a:rPr lang="en-GB" sz="4300" b="1" dirty="0" smtClean="0"/>
              <a:t>. </a:t>
            </a:r>
            <a:r>
              <a:rPr lang="en-GB" sz="4300" b="1" dirty="0" smtClean="0"/>
              <a:t>Bulk rock geochemistry: major and trace elements</a:t>
            </a:r>
            <a:endParaRPr lang="en-GB" sz="4300" b="1" dirty="0"/>
          </a:p>
        </p:txBody>
      </p:sp>
      <p:pic>
        <p:nvPicPr>
          <p:cNvPr id="41" name="Picture 40" descr="Home Icon Svg · Free vector graphic on Pixabay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50278" y="121244"/>
            <a:ext cx="605318" cy="605318"/>
          </a:xfrm>
          <a:prstGeom prst="rect">
            <a:avLst/>
          </a:prstGeom>
        </p:spPr>
      </p:pic>
      <p:grpSp>
        <p:nvGrpSpPr>
          <p:cNvPr id="59" name="Group 58"/>
          <p:cNvGrpSpPr/>
          <p:nvPr/>
        </p:nvGrpSpPr>
        <p:grpSpPr>
          <a:xfrm>
            <a:off x="4314324" y="3775170"/>
            <a:ext cx="4770877" cy="3468853"/>
            <a:chOff x="2247990" y="3557239"/>
            <a:chExt cx="4770877" cy="3468853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07342" y="3743155"/>
              <a:ext cx="2618757" cy="2570149"/>
            </a:xfrm>
            <a:prstGeom prst="rect">
              <a:avLst/>
            </a:prstGeom>
          </p:spPr>
        </p:pic>
        <p:graphicFrame>
          <p:nvGraphicFramePr>
            <p:cNvPr id="61" name="Chart 60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527901619"/>
                </p:ext>
              </p:extLst>
            </p:nvPr>
          </p:nvGraphicFramePr>
          <p:xfrm>
            <a:off x="2247990" y="3557239"/>
            <a:ext cx="4770877" cy="346885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  <p:grpSp>
        <p:nvGrpSpPr>
          <p:cNvPr id="62" name="Group 61"/>
          <p:cNvGrpSpPr/>
          <p:nvPr/>
        </p:nvGrpSpPr>
        <p:grpSpPr>
          <a:xfrm>
            <a:off x="7969818" y="3790215"/>
            <a:ext cx="4765963" cy="3469432"/>
            <a:chOff x="6867237" y="3688983"/>
            <a:chExt cx="4765963" cy="3469432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618246" y="3871182"/>
              <a:ext cx="2627099" cy="2578336"/>
            </a:xfrm>
            <a:prstGeom prst="rect">
              <a:avLst/>
            </a:prstGeom>
          </p:spPr>
        </p:pic>
        <p:graphicFrame>
          <p:nvGraphicFramePr>
            <p:cNvPr id="64" name="Chart 6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854280018"/>
                </p:ext>
              </p:extLst>
            </p:nvPr>
          </p:nvGraphicFramePr>
          <p:xfrm>
            <a:off x="6867237" y="3688983"/>
            <a:ext cx="4765963" cy="346943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</p:grpSp>
      <p:grpSp>
        <p:nvGrpSpPr>
          <p:cNvPr id="65" name="Group 64"/>
          <p:cNvGrpSpPr/>
          <p:nvPr/>
        </p:nvGrpSpPr>
        <p:grpSpPr>
          <a:xfrm>
            <a:off x="4328038" y="734995"/>
            <a:ext cx="4743450" cy="3459040"/>
            <a:chOff x="2514507" y="164071"/>
            <a:chExt cx="4743450" cy="3459040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602217" y="1667934"/>
              <a:ext cx="2138361" cy="1210734"/>
            </a:xfrm>
            <a:prstGeom prst="rect">
              <a:avLst/>
            </a:prstGeom>
          </p:spPr>
        </p:pic>
        <p:graphicFrame>
          <p:nvGraphicFramePr>
            <p:cNvPr id="67" name="Chart 66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646258733"/>
                </p:ext>
              </p:extLst>
            </p:nvPr>
          </p:nvGraphicFramePr>
          <p:xfrm>
            <a:off x="2514507" y="164071"/>
            <a:ext cx="4743450" cy="345904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9"/>
            </a:graphicData>
          </a:graphic>
        </p:graphicFrame>
      </p:grpSp>
      <p:grpSp>
        <p:nvGrpSpPr>
          <p:cNvPr id="68" name="Group 67"/>
          <p:cNvGrpSpPr/>
          <p:nvPr/>
        </p:nvGrpSpPr>
        <p:grpSpPr>
          <a:xfrm>
            <a:off x="7952767" y="740227"/>
            <a:ext cx="4743450" cy="3459040"/>
            <a:chOff x="8511991" y="985405"/>
            <a:chExt cx="4743450" cy="3459040"/>
          </a:xfrm>
        </p:grpSpPr>
        <p:grpSp>
          <p:nvGrpSpPr>
            <p:cNvPr id="69" name="Group 68"/>
            <p:cNvGrpSpPr/>
            <p:nvPr/>
          </p:nvGrpSpPr>
          <p:grpSpPr>
            <a:xfrm>
              <a:off x="8511991" y="985405"/>
              <a:ext cx="4743450" cy="3459040"/>
              <a:chOff x="2617223" y="2958024"/>
              <a:chExt cx="4743450" cy="3459040"/>
            </a:xfrm>
          </p:grpSpPr>
          <p:pic>
            <p:nvPicPr>
              <p:cNvPr id="74" name="Picture 73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625725" y="3612526"/>
                <a:ext cx="2127375" cy="1829423"/>
              </a:xfrm>
              <a:prstGeom prst="rect">
                <a:avLst/>
              </a:prstGeom>
            </p:spPr>
          </p:pic>
          <p:graphicFrame>
            <p:nvGraphicFramePr>
              <p:cNvPr id="75" name="Chart 7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4178311930"/>
                  </p:ext>
                </p:extLst>
              </p:nvPr>
            </p:nvGraphicFramePr>
            <p:xfrm>
              <a:off x="2617223" y="2958024"/>
              <a:ext cx="4743450" cy="345904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11"/>
              </a:graphicData>
            </a:graphic>
          </p:graphicFrame>
        </p:grpSp>
        <p:sp>
          <p:nvSpPr>
            <p:cNvPr id="70" name="Title 1"/>
            <p:cNvSpPr txBox="1">
              <a:spLocks/>
            </p:cNvSpPr>
            <p:nvPr/>
          </p:nvSpPr>
          <p:spPr>
            <a:xfrm>
              <a:off x="9287400" y="1306142"/>
              <a:ext cx="2104325" cy="325589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GB" sz="1200" dirty="0" smtClean="0"/>
                <a:t>Kaapvaal orangeites </a:t>
              </a:r>
              <a:endParaRPr lang="en-GB" sz="1200" dirty="0"/>
            </a:p>
          </p:txBody>
        </p:sp>
        <p:sp>
          <p:nvSpPr>
            <p:cNvPr id="71" name="Title 1"/>
            <p:cNvSpPr txBox="1">
              <a:spLocks/>
            </p:cNvSpPr>
            <p:nvPr/>
          </p:nvSpPr>
          <p:spPr>
            <a:xfrm>
              <a:off x="10432684" y="3322887"/>
              <a:ext cx="2104325" cy="325589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GB" sz="1200" dirty="0" smtClean="0"/>
                <a:t>Kaapvaal kimberlites </a:t>
              </a:r>
              <a:endParaRPr lang="en-GB" sz="1200" dirty="0"/>
            </a:p>
          </p:txBody>
        </p:sp>
        <p:cxnSp>
          <p:nvCxnSpPr>
            <p:cNvPr id="72" name="Straight Arrow Connector 71"/>
            <p:cNvCxnSpPr/>
            <p:nvPr/>
          </p:nvCxnSpPr>
          <p:spPr>
            <a:xfrm>
              <a:off x="9569449" y="1631731"/>
              <a:ext cx="190500" cy="5933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Arrow Connector 72"/>
            <p:cNvCxnSpPr/>
            <p:nvPr/>
          </p:nvCxnSpPr>
          <p:spPr>
            <a:xfrm flipH="1" flipV="1">
              <a:off x="10339562" y="3010736"/>
              <a:ext cx="203393" cy="34104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 75"/>
          <p:cNvGrpSpPr/>
          <p:nvPr/>
        </p:nvGrpSpPr>
        <p:grpSpPr>
          <a:xfrm>
            <a:off x="5103447" y="921198"/>
            <a:ext cx="1288807" cy="1095209"/>
            <a:chOff x="5475983" y="921198"/>
            <a:chExt cx="1288807" cy="1095209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475983" y="921198"/>
              <a:ext cx="1288807" cy="1095209"/>
            </a:xfrm>
            <a:prstGeom prst="rect">
              <a:avLst/>
            </a:prstGeom>
          </p:spPr>
        </p:pic>
        <p:pic>
          <p:nvPicPr>
            <p:cNvPr id="78" name="Picture 77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5524745" y="1745672"/>
              <a:ext cx="96696" cy="88961"/>
            </a:xfrm>
            <a:prstGeom prst="rect">
              <a:avLst/>
            </a:prstGeom>
          </p:spPr>
        </p:pic>
      </p:grpSp>
      <p:sp>
        <p:nvSpPr>
          <p:cNvPr id="79" name="Right Arrow 78"/>
          <p:cNvSpPr/>
          <p:nvPr/>
        </p:nvSpPr>
        <p:spPr>
          <a:xfrm>
            <a:off x="11625310" y="6412099"/>
            <a:ext cx="522511" cy="415612"/>
          </a:xfrm>
          <a:prstGeom prst="rightArrow">
            <a:avLst/>
          </a:prstGeom>
          <a:solidFill>
            <a:srgbClr val="8AB0D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846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/>
          </p:cNvSpPr>
          <p:nvPr/>
        </p:nvSpPr>
        <p:spPr>
          <a:xfrm>
            <a:off x="0" y="-1"/>
            <a:ext cx="12192000" cy="847809"/>
          </a:xfrm>
          <a:prstGeom prst="rect">
            <a:avLst/>
          </a:prstGeom>
          <a:solidFill>
            <a:srgbClr val="DFE6ED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 smtClean="0"/>
              <a:t> </a:t>
            </a:r>
            <a:r>
              <a:rPr lang="en-GB" sz="4300" b="1" dirty="0"/>
              <a:t>4</a:t>
            </a:r>
            <a:r>
              <a:rPr lang="en-GB" sz="4300" b="1" dirty="0" smtClean="0"/>
              <a:t>. </a:t>
            </a:r>
            <a:r>
              <a:rPr lang="en-GB" sz="4300" b="1" dirty="0" smtClean="0"/>
              <a:t>Bulk rock geochemistry: major and trace elements</a:t>
            </a:r>
            <a:endParaRPr lang="en-GB" sz="4300" b="1" dirty="0"/>
          </a:p>
        </p:txBody>
      </p:sp>
      <p:pic>
        <p:nvPicPr>
          <p:cNvPr id="14" name="Picture 13" descr="Home Icon Svg · Free vector graphic on Pixabay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50278" y="121244"/>
            <a:ext cx="605318" cy="60531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85701" y="5645605"/>
            <a:ext cx="430953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Fairly consistent REE abundances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LREE </a:t>
            </a:r>
            <a:r>
              <a:rPr lang="en-GB" dirty="0" smtClean="0"/>
              <a:t>&gt; HREE</a:t>
            </a:r>
            <a:r>
              <a:rPr lang="en-GB" dirty="0"/>
              <a:t> </a:t>
            </a:r>
            <a:r>
              <a:rPr lang="en-GB" dirty="0" smtClean="0"/>
              <a:t>– more fractionated </a:t>
            </a:r>
            <a:r>
              <a:rPr lang="en-GB" dirty="0" smtClean="0"/>
              <a:t>than the Swartruggens orangeites.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endParaRPr lang="en-GB" dirty="0"/>
          </a:p>
        </p:txBody>
      </p:sp>
      <p:grpSp>
        <p:nvGrpSpPr>
          <p:cNvPr id="8" name="Group 7"/>
          <p:cNvGrpSpPr/>
          <p:nvPr/>
        </p:nvGrpSpPr>
        <p:grpSpPr>
          <a:xfrm>
            <a:off x="885701" y="1541244"/>
            <a:ext cx="4653238" cy="3792444"/>
            <a:chOff x="3061634" y="1532778"/>
            <a:chExt cx="4653238" cy="3792444"/>
          </a:xfrm>
        </p:grpSpPr>
        <p:sp>
          <p:nvSpPr>
            <p:cNvPr id="9" name="Freeform 8"/>
            <p:cNvSpPr/>
            <p:nvPr/>
          </p:nvSpPr>
          <p:spPr>
            <a:xfrm>
              <a:off x="3582793" y="2406650"/>
              <a:ext cx="3938980" cy="2211300"/>
            </a:xfrm>
            <a:custGeom>
              <a:avLst/>
              <a:gdLst>
                <a:gd name="connsiteX0" fmla="*/ 4134196 w 4134196"/>
                <a:gd name="connsiteY0" fmla="*/ 925483 h 1590501"/>
                <a:gd name="connsiteX1" fmla="*/ 4128654 w 4134196"/>
                <a:gd name="connsiteY1" fmla="*/ 1590501 h 1590501"/>
                <a:gd name="connsiteX2" fmla="*/ 3807229 w 4134196"/>
                <a:gd name="connsiteY2" fmla="*/ 1507374 h 1590501"/>
                <a:gd name="connsiteX3" fmla="*/ 3496887 w 4134196"/>
                <a:gd name="connsiteY3" fmla="*/ 1485207 h 1590501"/>
                <a:gd name="connsiteX4" fmla="*/ 3181003 w 4134196"/>
                <a:gd name="connsiteY4" fmla="*/ 1429789 h 1590501"/>
                <a:gd name="connsiteX5" fmla="*/ 2865120 w 4134196"/>
                <a:gd name="connsiteY5" fmla="*/ 1390996 h 1590501"/>
                <a:gd name="connsiteX6" fmla="*/ 2538152 w 4134196"/>
                <a:gd name="connsiteY6" fmla="*/ 1330036 h 1590501"/>
                <a:gd name="connsiteX7" fmla="*/ 1911927 w 4134196"/>
                <a:gd name="connsiteY7" fmla="*/ 1047403 h 1590501"/>
                <a:gd name="connsiteX8" fmla="*/ 1235825 w 4134196"/>
                <a:gd name="connsiteY8" fmla="*/ 875607 h 1590501"/>
                <a:gd name="connsiteX9" fmla="*/ 969818 w 4134196"/>
                <a:gd name="connsiteY9" fmla="*/ 659476 h 1590501"/>
                <a:gd name="connsiteX10" fmla="*/ 0 w 4134196"/>
                <a:gd name="connsiteY10" fmla="*/ 465512 h 1590501"/>
                <a:gd name="connsiteX11" fmla="*/ 5541 w 4134196"/>
                <a:gd name="connsiteY11" fmla="*/ 0 h 1590501"/>
                <a:gd name="connsiteX12" fmla="*/ 953192 w 4134196"/>
                <a:gd name="connsiteY12" fmla="*/ 210589 h 1590501"/>
                <a:gd name="connsiteX13" fmla="*/ 1313410 w 4134196"/>
                <a:gd name="connsiteY13" fmla="*/ 443345 h 1590501"/>
                <a:gd name="connsiteX14" fmla="*/ 1607127 w 4134196"/>
                <a:gd name="connsiteY14" fmla="*/ 482138 h 1590501"/>
                <a:gd name="connsiteX15" fmla="*/ 1917469 w 4134196"/>
                <a:gd name="connsiteY15" fmla="*/ 554181 h 1590501"/>
                <a:gd name="connsiteX16" fmla="*/ 2222269 w 4134196"/>
                <a:gd name="connsiteY16" fmla="*/ 676101 h 1590501"/>
                <a:gd name="connsiteX17" fmla="*/ 2560320 w 4134196"/>
                <a:gd name="connsiteY17" fmla="*/ 759229 h 1590501"/>
                <a:gd name="connsiteX18" fmla="*/ 2881745 w 4134196"/>
                <a:gd name="connsiteY18" fmla="*/ 814647 h 1590501"/>
                <a:gd name="connsiteX19" fmla="*/ 4134196 w 4134196"/>
                <a:gd name="connsiteY19" fmla="*/ 925483 h 1590501"/>
                <a:gd name="connsiteX0" fmla="*/ 4094259 w 4128719"/>
                <a:gd name="connsiteY0" fmla="*/ 906433 h 1590501"/>
                <a:gd name="connsiteX1" fmla="*/ 4128654 w 4128719"/>
                <a:gd name="connsiteY1" fmla="*/ 1590501 h 1590501"/>
                <a:gd name="connsiteX2" fmla="*/ 3807229 w 4128719"/>
                <a:gd name="connsiteY2" fmla="*/ 1507374 h 1590501"/>
                <a:gd name="connsiteX3" fmla="*/ 3496887 w 4128719"/>
                <a:gd name="connsiteY3" fmla="*/ 1485207 h 1590501"/>
                <a:gd name="connsiteX4" fmla="*/ 3181003 w 4128719"/>
                <a:gd name="connsiteY4" fmla="*/ 1429789 h 1590501"/>
                <a:gd name="connsiteX5" fmla="*/ 2865120 w 4128719"/>
                <a:gd name="connsiteY5" fmla="*/ 1390996 h 1590501"/>
                <a:gd name="connsiteX6" fmla="*/ 2538152 w 4128719"/>
                <a:gd name="connsiteY6" fmla="*/ 1330036 h 1590501"/>
                <a:gd name="connsiteX7" fmla="*/ 1911927 w 4128719"/>
                <a:gd name="connsiteY7" fmla="*/ 1047403 h 1590501"/>
                <a:gd name="connsiteX8" fmla="*/ 1235825 w 4128719"/>
                <a:gd name="connsiteY8" fmla="*/ 875607 h 1590501"/>
                <a:gd name="connsiteX9" fmla="*/ 969818 w 4128719"/>
                <a:gd name="connsiteY9" fmla="*/ 659476 h 1590501"/>
                <a:gd name="connsiteX10" fmla="*/ 0 w 4128719"/>
                <a:gd name="connsiteY10" fmla="*/ 465512 h 1590501"/>
                <a:gd name="connsiteX11" fmla="*/ 5541 w 4128719"/>
                <a:gd name="connsiteY11" fmla="*/ 0 h 1590501"/>
                <a:gd name="connsiteX12" fmla="*/ 953192 w 4128719"/>
                <a:gd name="connsiteY12" fmla="*/ 210589 h 1590501"/>
                <a:gd name="connsiteX13" fmla="*/ 1313410 w 4128719"/>
                <a:gd name="connsiteY13" fmla="*/ 443345 h 1590501"/>
                <a:gd name="connsiteX14" fmla="*/ 1607127 w 4128719"/>
                <a:gd name="connsiteY14" fmla="*/ 482138 h 1590501"/>
                <a:gd name="connsiteX15" fmla="*/ 1917469 w 4128719"/>
                <a:gd name="connsiteY15" fmla="*/ 554181 h 1590501"/>
                <a:gd name="connsiteX16" fmla="*/ 2222269 w 4128719"/>
                <a:gd name="connsiteY16" fmla="*/ 676101 h 1590501"/>
                <a:gd name="connsiteX17" fmla="*/ 2560320 w 4128719"/>
                <a:gd name="connsiteY17" fmla="*/ 759229 h 1590501"/>
                <a:gd name="connsiteX18" fmla="*/ 2881745 w 4128719"/>
                <a:gd name="connsiteY18" fmla="*/ 814647 h 1590501"/>
                <a:gd name="connsiteX19" fmla="*/ 4094259 w 4128719"/>
                <a:gd name="connsiteY19" fmla="*/ 906433 h 1590501"/>
                <a:gd name="connsiteX0" fmla="*/ 4120884 w 4128856"/>
                <a:gd name="connsiteY0" fmla="*/ 914900 h 1590501"/>
                <a:gd name="connsiteX1" fmla="*/ 4128654 w 4128856"/>
                <a:gd name="connsiteY1" fmla="*/ 1590501 h 1590501"/>
                <a:gd name="connsiteX2" fmla="*/ 3807229 w 4128856"/>
                <a:gd name="connsiteY2" fmla="*/ 1507374 h 1590501"/>
                <a:gd name="connsiteX3" fmla="*/ 3496887 w 4128856"/>
                <a:gd name="connsiteY3" fmla="*/ 1485207 h 1590501"/>
                <a:gd name="connsiteX4" fmla="*/ 3181003 w 4128856"/>
                <a:gd name="connsiteY4" fmla="*/ 1429789 h 1590501"/>
                <a:gd name="connsiteX5" fmla="*/ 2865120 w 4128856"/>
                <a:gd name="connsiteY5" fmla="*/ 1390996 h 1590501"/>
                <a:gd name="connsiteX6" fmla="*/ 2538152 w 4128856"/>
                <a:gd name="connsiteY6" fmla="*/ 1330036 h 1590501"/>
                <a:gd name="connsiteX7" fmla="*/ 1911927 w 4128856"/>
                <a:gd name="connsiteY7" fmla="*/ 1047403 h 1590501"/>
                <a:gd name="connsiteX8" fmla="*/ 1235825 w 4128856"/>
                <a:gd name="connsiteY8" fmla="*/ 875607 h 1590501"/>
                <a:gd name="connsiteX9" fmla="*/ 969818 w 4128856"/>
                <a:gd name="connsiteY9" fmla="*/ 659476 h 1590501"/>
                <a:gd name="connsiteX10" fmla="*/ 0 w 4128856"/>
                <a:gd name="connsiteY10" fmla="*/ 465512 h 1590501"/>
                <a:gd name="connsiteX11" fmla="*/ 5541 w 4128856"/>
                <a:gd name="connsiteY11" fmla="*/ 0 h 1590501"/>
                <a:gd name="connsiteX12" fmla="*/ 953192 w 4128856"/>
                <a:gd name="connsiteY12" fmla="*/ 210589 h 1590501"/>
                <a:gd name="connsiteX13" fmla="*/ 1313410 w 4128856"/>
                <a:gd name="connsiteY13" fmla="*/ 443345 h 1590501"/>
                <a:gd name="connsiteX14" fmla="*/ 1607127 w 4128856"/>
                <a:gd name="connsiteY14" fmla="*/ 482138 h 1590501"/>
                <a:gd name="connsiteX15" fmla="*/ 1917469 w 4128856"/>
                <a:gd name="connsiteY15" fmla="*/ 554181 h 1590501"/>
                <a:gd name="connsiteX16" fmla="*/ 2222269 w 4128856"/>
                <a:gd name="connsiteY16" fmla="*/ 676101 h 1590501"/>
                <a:gd name="connsiteX17" fmla="*/ 2560320 w 4128856"/>
                <a:gd name="connsiteY17" fmla="*/ 759229 h 1590501"/>
                <a:gd name="connsiteX18" fmla="*/ 2881745 w 4128856"/>
                <a:gd name="connsiteY18" fmla="*/ 814647 h 1590501"/>
                <a:gd name="connsiteX19" fmla="*/ 4120884 w 4128856"/>
                <a:gd name="connsiteY19" fmla="*/ 914900 h 1590501"/>
                <a:gd name="connsiteX0" fmla="*/ 4120884 w 4128856"/>
                <a:gd name="connsiteY0" fmla="*/ 917017 h 1592618"/>
                <a:gd name="connsiteX1" fmla="*/ 4128654 w 4128856"/>
                <a:gd name="connsiteY1" fmla="*/ 1592618 h 1592618"/>
                <a:gd name="connsiteX2" fmla="*/ 3807229 w 4128856"/>
                <a:gd name="connsiteY2" fmla="*/ 1509491 h 1592618"/>
                <a:gd name="connsiteX3" fmla="*/ 3496887 w 4128856"/>
                <a:gd name="connsiteY3" fmla="*/ 1487324 h 1592618"/>
                <a:gd name="connsiteX4" fmla="*/ 3181003 w 4128856"/>
                <a:gd name="connsiteY4" fmla="*/ 1431906 h 1592618"/>
                <a:gd name="connsiteX5" fmla="*/ 2865120 w 4128856"/>
                <a:gd name="connsiteY5" fmla="*/ 1393113 h 1592618"/>
                <a:gd name="connsiteX6" fmla="*/ 2538152 w 4128856"/>
                <a:gd name="connsiteY6" fmla="*/ 1332153 h 1592618"/>
                <a:gd name="connsiteX7" fmla="*/ 1911927 w 4128856"/>
                <a:gd name="connsiteY7" fmla="*/ 1049520 h 1592618"/>
                <a:gd name="connsiteX8" fmla="*/ 1235825 w 4128856"/>
                <a:gd name="connsiteY8" fmla="*/ 877724 h 1592618"/>
                <a:gd name="connsiteX9" fmla="*/ 969818 w 4128856"/>
                <a:gd name="connsiteY9" fmla="*/ 661593 h 1592618"/>
                <a:gd name="connsiteX10" fmla="*/ 0 w 4128856"/>
                <a:gd name="connsiteY10" fmla="*/ 467629 h 1592618"/>
                <a:gd name="connsiteX11" fmla="*/ 1104 w 4128856"/>
                <a:gd name="connsiteY11" fmla="*/ 0 h 1592618"/>
                <a:gd name="connsiteX12" fmla="*/ 953192 w 4128856"/>
                <a:gd name="connsiteY12" fmla="*/ 212706 h 1592618"/>
                <a:gd name="connsiteX13" fmla="*/ 1313410 w 4128856"/>
                <a:gd name="connsiteY13" fmla="*/ 445462 h 1592618"/>
                <a:gd name="connsiteX14" fmla="*/ 1607127 w 4128856"/>
                <a:gd name="connsiteY14" fmla="*/ 484255 h 1592618"/>
                <a:gd name="connsiteX15" fmla="*/ 1917469 w 4128856"/>
                <a:gd name="connsiteY15" fmla="*/ 556298 h 1592618"/>
                <a:gd name="connsiteX16" fmla="*/ 2222269 w 4128856"/>
                <a:gd name="connsiteY16" fmla="*/ 678218 h 1592618"/>
                <a:gd name="connsiteX17" fmla="*/ 2560320 w 4128856"/>
                <a:gd name="connsiteY17" fmla="*/ 761346 h 1592618"/>
                <a:gd name="connsiteX18" fmla="*/ 2881745 w 4128856"/>
                <a:gd name="connsiteY18" fmla="*/ 816764 h 1592618"/>
                <a:gd name="connsiteX19" fmla="*/ 4120884 w 4128856"/>
                <a:gd name="connsiteY19" fmla="*/ 917017 h 1592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8856" h="1592618">
                  <a:moveTo>
                    <a:pt x="4120884" y="917017"/>
                  </a:moveTo>
                  <a:cubicBezTo>
                    <a:pt x="4119037" y="1138690"/>
                    <a:pt x="4130501" y="1370945"/>
                    <a:pt x="4128654" y="1592618"/>
                  </a:cubicBezTo>
                  <a:lnTo>
                    <a:pt x="3807229" y="1509491"/>
                  </a:lnTo>
                  <a:lnTo>
                    <a:pt x="3496887" y="1487324"/>
                  </a:lnTo>
                  <a:lnTo>
                    <a:pt x="3181003" y="1431906"/>
                  </a:lnTo>
                  <a:lnTo>
                    <a:pt x="2865120" y="1393113"/>
                  </a:lnTo>
                  <a:lnTo>
                    <a:pt x="2538152" y="1332153"/>
                  </a:lnTo>
                  <a:lnTo>
                    <a:pt x="1911927" y="1049520"/>
                  </a:lnTo>
                  <a:lnTo>
                    <a:pt x="1235825" y="877724"/>
                  </a:lnTo>
                  <a:lnTo>
                    <a:pt x="969818" y="661593"/>
                  </a:lnTo>
                  <a:lnTo>
                    <a:pt x="0" y="467629"/>
                  </a:lnTo>
                  <a:lnTo>
                    <a:pt x="1104" y="0"/>
                  </a:lnTo>
                  <a:lnTo>
                    <a:pt x="953192" y="212706"/>
                  </a:lnTo>
                  <a:lnTo>
                    <a:pt x="1313410" y="445462"/>
                  </a:lnTo>
                  <a:lnTo>
                    <a:pt x="1607127" y="484255"/>
                  </a:lnTo>
                  <a:lnTo>
                    <a:pt x="1917469" y="556298"/>
                  </a:lnTo>
                  <a:lnTo>
                    <a:pt x="2222269" y="678218"/>
                  </a:lnTo>
                  <a:lnTo>
                    <a:pt x="2560320" y="761346"/>
                  </a:lnTo>
                  <a:lnTo>
                    <a:pt x="2881745" y="816764"/>
                  </a:lnTo>
                  <a:lnTo>
                    <a:pt x="4120884" y="917017"/>
                  </a:lnTo>
                  <a:close/>
                </a:path>
              </a:pathLst>
            </a:custGeom>
            <a:solidFill>
              <a:schemeClr val="bg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aphicFrame>
          <p:nvGraphicFramePr>
            <p:cNvPr id="10" name="Chart 9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969718016"/>
                </p:ext>
              </p:extLst>
            </p:nvPr>
          </p:nvGraphicFramePr>
          <p:xfrm>
            <a:off x="3061634" y="1532778"/>
            <a:ext cx="4653238" cy="379244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45840" y="1541244"/>
            <a:ext cx="5811266" cy="386895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533553" y="2868743"/>
            <a:ext cx="43095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Swartruggens</a:t>
            </a:r>
          </a:p>
          <a:p>
            <a:pPr algn="ctr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orangeites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18718" y="3239564"/>
            <a:ext cx="768544" cy="481968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5538939" y="5645605"/>
            <a:ext cx="55269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Highly variable incompatible element abundances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Relatively depleted in Th, U, Nb, Hf, </a:t>
            </a:r>
            <a:r>
              <a:rPr lang="en-GB" dirty="0" err="1" smtClean="0"/>
              <a:t>Zr</a:t>
            </a:r>
            <a:r>
              <a:rPr lang="en-GB" dirty="0" smtClean="0"/>
              <a:t> and HREE compared to the Swartruggens orangeites.</a:t>
            </a: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0640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89770" y="6112842"/>
            <a:ext cx="104982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Derivation from an </a:t>
            </a:r>
            <a:r>
              <a:rPr lang="en-GB" dirty="0" smtClean="0"/>
              <a:t>incompatible element </a:t>
            </a:r>
            <a:r>
              <a:rPr lang="en-GB" dirty="0" smtClean="0"/>
              <a:t>enriched, long-lived and </a:t>
            </a:r>
            <a:r>
              <a:rPr lang="en-GB" dirty="0" smtClean="0"/>
              <a:t>isolated </a:t>
            </a:r>
            <a:r>
              <a:rPr lang="en-GB" dirty="0" smtClean="0"/>
              <a:t>lithospheric mantle source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2-3 different isotopic signatures </a:t>
            </a:r>
            <a:r>
              <a:rPr lang="en-GB" dirty="0" smtClean="0"/>
              <a:t>– </a:t>
            </a:r>
            <a:r>
              <a:rPr lang="en-GB" dirty="0" smtClean="0"/>
              <a:t>heterogeneous SCLM beneath the Bushveld Complex?</a:t>
            </a:r>
            <a:endParaRPr lang="en-GB" dirty="0"/>
          </a:p>
        </p:txBody>
      </p:sp>
      <p:grpSp>
        <p:nvGrpSpPr>
          <p:cNvPr id="2" name="Group 1"/>
          <p:cNvGrpSpPr/>
          <p:nvPr/>
        </p:nvGrpSpPr>
        <p:grpSpPr>
          <a:xfrm>
            <a:off x="810352" y="583630"/>
            <a:ext cx="13450195" cy="6516180"/>
            <a:chOff x="1413602" y="443930"/>
            <a:chExt cx="13450195" cy="6516180"/>
          </a:xfrm>
        </p:grpSpPr>
        <p:grpSp>
          <p:nvGrpSpPr>
            <p:cNvPr id="5" name="Group 4"/>
            <p:cNvGrpSpPr/>
            <p:nvPr/>
          </p:nvGrpSpPr>
          <p:grpSpPr>
            <a:xfrm>
              <a:off x="6504021" y="443930"/>
              <a:ext cx="8359776" cy="5546726"/>
              <a:chOff x="4784130" y="847301"/>
              <a:chExt cx="8359776" cy="5546726"/>
            </a:xfrm>
          </p:grpSpPr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568948" y="1305984"/>
                <a:ext cx="4417486" cy="4535356"/>
              </a:xfrm>
              <a:prstGeom prst="rect">
                <a:avLst/>
              </a:prstGeom>
            </p:spPr>
          </p:pic>
          <p:graphicFrame>
            <p:nvGraphicFramePr>
              <p:cNvPr id="7" name="Chart 6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608525956"/>
                  </p:ext>
                </p:extLst>
              </p:nvPr>
            </p:nvGraphicFramePr>
            <p:xfrm>
              <a:off x="4784130" y="847301"/>
              <a:ext cx="8359776" cy="5546726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</p:grpSp>
        <p:grpSp>
          <p:nvGrpSpPr>
            <p:cNvPr id="10" name="Group 9"/>
            <p:cNvGrpSpPr/>
            <p:nvPr/>
          </p:nvGrpSpPr>
          <p:grpSpPr>
            <a:xfrm>
              <a:off x="1413602" y="463683"/>
              <a:ext cx="10140323" cy="6496427"/>
              <a:chOff x="1403977" y="579187"/>
              <a:chExt cx="10140323" cy="6496427"/>
            </a:xfrm>
          </p:grpSpPr>
          <p:grpSp>
            <p:nvGrpSpPr>
              <p:cNvPr id="11" name="Group 10"/>
              <p:cNvGrpSpPr/>
              <p:nvPr/>
            </p:nvGrpSpPr>
            <p:grpSpPr>
              <a:xfrm>
                <a:off x="1403977" y="579187"/>
                <a:ext cx="5590316" cy="6496427"/>
                <a:chOff x="1403977" y="579187"/>
                <a:chExt cx="5590316" cy="6496427"/>
              </a:xfrm>
            </p:grpSpPr>
            <p:grpSp>
              <p:nvGrpSpPr>
                <p:cNvPr id="20" name="Group 19"/>
                <p:cNvGrpSpPr/>
                <p:nvPr/>
              </p:nvGrpSpPr>
              <p:grpSpPr>
                <a:xfrm>
                  <a:off x="1403977" y="579187"/>
                  <a:ext cx="5590316" cy="6496427"/>
                  <a:chOff x="1067092" y="1708784"/>
                  <a:chExt cx="5590316" cy="6496427"/>
                </a:xfrm>
              </p:grpSpPr>
              <p:pic>
                <p:nvPicPr>
                  <p:cNvPr id="23" name="Picture 22"/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1470068" y="2148417"/>
                    <a:ext cx="4440622" cy="4545940"/>
                  </a:xfrm>
                  <a:prstGeom prst="rect">
                    <a:avLst/>
                  </a:prstGeom>
                </p:spPr>
              </p:pic>
              <p:graphicFrame>
                <p:nvGraphicFramePr>
                  <p:cNvPr id="24" name="Chart 23"/>
                  <p:cNvGraphicFramePr>
                    <a:graphicFrameLocks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2570055625"/>
                      </p:ext>
                    </p:extLst>
                  </p:nvPr>
                </p:nvGraphicFramePr>
                <p:xfrm>
                  <a:off x="1067092" y="1708784"/>
                  <a:ext cx="5590316" cy="6496427"/>
                </p:xfrm>
                <a:graphic>
                  <a:graphicData uri="http://schemas.openxmlformats.org/drawingml/2006/chart">
                    <c:chart xmlns:c="http://schemas.openxmlformats.org/drawingml/2006/chart" xmlns:r="http://schemas.openxmlformats.org/officeDocument/2006/relationships" r:id="rId6"/>
                  </a:graphicData>
                </a:graphic>
              </p:graphicFrame>
            </p:grpSp>
            <p:sp>
              <p:nvSpPr>
                <p:cNvPr id="21" name="Oval 20"/>
                <p:cNvSpPr/>
                <p:nvPr/>
              </p:nvSpPr>
              <p:spPr>
                <a:xfrm>
                  <a:off x="3771909" y="2760133"/>
                  <a:ext cx="142998" cy="147320"/>
                </a:xfrm>
                <a:prstGeom prst="ellipse">
                  <a:avLst/>
                </a:prstGeom>
                <a:solidFill>
                  <a:srgbClr val="D7EAD6"/>
                </a:solidFill>
                <a:ln>
                  <a:solidFill>
                    <a:srgbClr val="C7CDD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" name="Oval 21"/>
                <p:cNvSpPr/>
                <p:nvPr/>
              </p:nvSpPr>
              <p:spPr>
                <a:xfrm>
                  <a:off x="3650859" y="2984305"/>
                  <a:ext cx="142998" cy="147320"/>
                </a:xfrm>
                <a:prstGeom prst="ellipse">
                  <a:avLst/>
                </a:prstGeom>
                <a:solidFill>
                  <a:srgbClr val="F9E5D7"/>
                </a:solidFill>
                <a:ln>
                  <a:solidFill>
                    <a:srgbClr val="DACEC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12" name="Title 1"/>
              <p:cNvSpPr txBox="1">
                <a:spLocks/>
              </p:cNvSpPr>
              <p:nvPr/>
            </p:nvSpPr>
            <p:spPr>
              <a:xfrm>
                <a:off x="2897024" y="4896297"/>
                <a:ext cx="2104325" cy="32558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rmAutofit fontScale="97500"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GB" sz="1400" dirty="0"/>
                  <a:t>O</a:t>
                </a:r>
                <a:r>
                  <a:rPr lang="en-GB" sz="1400" dirty="0" smtClean="0"/>
                  <a:t>rangeites </a:t>
                </a:r>
                <a:endParaRPr lang="en-GB" sz="1400" dirty="0"/>
              </a:p>
            </p:txBody>
          </p:sp>
          <p:sp>
            <p:nvSpPr>
              <p:cNvPr id="13" name="Title 1"/>
              <p:cNvSpPr txBox="1">
                <a:spLocks/>
              </p:cNvSpPr>
              <p:nvPr/>
            </p:nvSpPr>
            <p:spPr>
              <a:xfrm>
                <a:off x="1937813" y="2124669"/>
                <a:ext cx="1084787" cy="32558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GB" sz="1400" dirty="0" smtClean="0"/>
                  <a:t>Kimberlites </a:t>
                </a:r>
                <a:endParaRPr lang="en-GB" sz="1400" dirty="0"/>
              </a:p>
            </p:txBody>
          </p:sp>
          <p:sp>
            <p:nvSpPr>
              <p:cNvPr id="14" name="Title 1"/>
              <p:cNvSpPr txBox="1">
                <a:spLocks/>
              </p:cNvSpPr>
              <p:nvPr/>
            </p:nvSpPr>
            <p:spPr>
              <a:xfrm>
                <a:off x="4428171" y="2876161"/>
                <a:ext cx="2104325" cy="32558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rmAutofit fontScale="97500"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GB" sz="1400" dirty="0" smtClean="0"/>
                  <a:t>Transitional kimberlites </a:t>
                </a:r>
                <a:endParaRPr lang="en-GB" sz="1400" dirty="0"/>
              </a:p>
            </p:txBody>
          </p:sp>
          <p:cxnSp>
            <p:nvCxnSpPr>
              <p:cNvPr id="15" name="Straight Arrow Connector 14"/>
              <p:cNvCxnSpPr>
                <a:stCxn id="14" idx="1"/>
              </p:cNvCxnSpPr>
              <p:nvPr/>
            </p:nvCxnSpPr>
            <p:spPr>
              <a:xfrm flipH="1">
                <a:off x="3681842" y="3038956"/>
                <a:ext cx="746329" cy="41544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Title 1"/>
              <p:cNvSpPr txBox="1">
                <a:spLocks/>
              </p:cNvSpPr>
              <p:nvPr/>
            </p:nvSpPr>
            <p:spPr>
              <a:xfrm>
                <a:off x="10465863" y="1799080"/>
                <a:ext cx="1078437" cy="32558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GB" sz="1400" dirty="0" smtClean="0"/>
                  <a:t>Kimberlites </a:t>
                </a:r>
                <a:endParaRPr lang="en-GB" sz="1400" dirty="0"/>
              </a:p>
            </p:txBody>
          </p:sp>
          <p:sp>
            <p:nvSpPr>
              <p:cNvPr id="17" name="Title 1"/>
              <p:cNvSpPr txBox="1">
                <a:spLocks/>
              </p:cNvSpPr>
              <p:nvPr/>
            </p:nvSpPr>
            <p:spPr>
              <a:xfrm>
                <a:off x="8175737" y="5076139"/>
                <a:ext cx="2104325" cy="32558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rmAutofit fontScale="97500"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GB" sz="1400" dirty="0"/>
                  <a:t>O</a:t>
                </a:r>
                <a:r>
                  <a:rPr lang="en-GB" sz="1400" dirty="0" smtClean="0"/>
                  <a:t>rangeites </a:t>
                </a:r>
                <a:endParaRPr lang="en-GB" sz="1400" dirty="0"/>
              </a:p>
            </p:txBody>
          </p:sp>
          <p:cxnSp>
            <p:nvCxnSpPr>
              <p:cNvPr id="18" name="Straight Arrow Connector 17"/>
              <p:cNvCxnSpPr/>
              <p:nvPr/>
            </p:nvCxnSpPr>
            <p:spPr>
              <a:xfrm flipH="1" flipV="1">
                <a:off x="7890816" y="4896297"/>
                <a:ext cx="227975" cy="27253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Title 1"/>
              <p:cNvSpPr txBox="1">
                <a:spLocks/>
              </p:cNvSpPr>
              <p:nvPr/>
            </p:nvSpPr>
            <p:spPr>
              <a:xfrm>
                <a:off x="9047699" y="4197863"/>
                <a:ext cx="1017051" cy="32558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GB" sz="1400" dirty="0" smtClean="0"/>
                  <a:t>Transitional kimberlites </a:t>
                </a:r>
                <a:endParaRPr lang="en-GB" sz="1400" dirty="0"/>
              </a:p>
            </p:txBody>
          </p:sp>
        </p:grpSp>
      </p:grpSp>
      <p:sp>
        <p:nvSpPr>
          <p:cNvPr id="26" name="Title 1"/>
          <p:cNvSpPr txBox="1">
            <a:spLocks/>
          </p:cNvSpPr>
          <p:nvPr/>
        </p:nvSpPr>
        <p:spPr>
          <a:xfrm>
            <a:off x="0" y="-1"/>
            <a:ext cx="12192000" cy="847809"/>
          </a:xfrm>
          <a:prstGeom prst="rect">
            <a:avLst/>
          </a:prstGeom>
          <a:solidFill>
            <a:srgbClr val="DFE6ED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800" b="1" dirty="0" smtClean="0"/>
              <a:t> </a:t>
            </a:r>
            <a:r>
              <a:rPr lang="en-GB" sz="3800" b="1" dirty="0" smtClean="0"/>
              <a:t>5. </a:t>
            </a:r>
            <a:r>
              <a:rPr lang="en-GB" sz="3800" b="1" dirty="0" smtClean="0"/>
              <a:t>Bulk rock geochemistry: radiogenic isotope compositions</a:t>
            </a:r>
            <a:endParaRPr lang="en-GB" sz="3800" b="1" dirty="0"/>
          </a:p>
        </p:txBody>
      </p:sp>
      <p:pic>
        <p:nvPicPr>
          <p:cNvPr id="28" name="Picture 27" descr="Home Icon Svg · Free vector graphic on Pixabay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50278" y="121244"/>
            <a:ext cx="605318" cy="60531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04916" y="2784329"/>
            <a:ext cx="590632" cy="42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970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6425997" y="1378904"/>
            <a:ext cx="5448427" cy="3215351"/>
            <a:chOff x="5403850" y="1716365"/>
            <a:chExt cx="5448427" cy="3215351"/>
          </a:xfrm>
        </p:grpSpPr>
        <p:sp>
          <p:nvSpPr>
            <p:cNvPr id="14" name="Freeform 13"/>
            <p:cNvSpPr/>
            <p:nvPr/>
          </p:nvSpPr>
          <p:spPr>
            <a:xfrm>
              <a:off x="6424513" y="2645235"/>
              <a:ext cx="3559175" cy="1231900"/>
            </a:xfrm>
            <a:custGeom>
              <a:avLst/>
              <a:gdLst>
                <a:gd name="connsiteX0" fmla="*/ 0 w 3562350"/>
                <a:gd name="connsiteY0" fmla="*/ 555625 h 1231900"/>
                <a:gd name="connsiteX1" fmla="*/ 6350 w 3562350"/>
                <a:gd name="connsiteY1" fmla="*/ 1111250 h 1231900"/>
                <a:gd name="connsiteX2" fmla="*/ 593725 w 3562350"/>
                <a:gd name="connsiteY2" fmla="*/ 1079500 h 1231900"/>
                <a:gd name="connsiteX3" fmla="*/ 1190625 w 3562350"/>
                <a:gd name="connsiteY3" fmla="*/ 939800 h 1231900"/>
                <a:gd name="connsiteX4" fmla="*/ 1774825 w 3562350"/>
                <a:gd name="connsiteY4" fmla="*/ 949325 h 1231900"/>
                <a:gd name="connsiteX5" fmla="*/ 2378075 w 3562350"/>
                <a:gd name="connsiteY5" fmla="*/ 1231900 h 1231900"/>
                <a:gd name="connsiteX6" fmla="*/ 2968625 w 3562350"/>
                <a:gd name="connsiteY6" fmla="*/ 1003300 h 1231900"/>
                <a:gd name="connsiteX7" fmla="*/ 3562350 w 3562350"/>
                <a:gd name="connsiteY7" fmla="*/ 514350 h 1231900"/>
                <a:gd name="connsiteX8" fmla="*/ 3562350 w 3562350"/>
                <a:gd name="connsiteY8" fmla="*/ 212725 h 1231900"/>
                <a:gd name="connsiteX9" fmla="*/ 2974975 w 3562350"/>
                <a:gd name="connsiteY9" fmla="*/ 0 h 1231900"/>
                <a:gd name="connsiteX10" fmla="*/ 2374900 w 3562350"/>
                <a:gd name="connsiteY10" fmla="*/ 241300 h 1231900"/>
                <a:gd name="connsiteX11" fmla="*/ 1781175 w 3562350"/>
                <a:gd name="connsiteY11" fmla="*/ 336550 h 1231900"/>
                <a:gd name="connsiteX12" fmla="*/ 1187450 w 3562350"/>
                <a:gd name="connsiteY12" fmla="*/ 460375 h 1231900"/>
                <a:gd name="connsiteX13" fmla="*/ 600075 w 3562350"/>
                <a:gd name="connsiteY13" fmla="*/ 609600 h 1231900"/>
                <a:gd name="connsiteX14" fmla="*/ 0 w 3562350"/>
                <a:gd name="connsiteY14" fmla="*/ 555625 h 1231900"/>
                <a:gd name="connsiteX0" fmla="*/ 0 w 3559175"/>
                <a:gd name="connsiteY0" fmla="*/ 555625 h 1231900"/>
                <a:gd name="connsiteX1" fmla="*/ 3175 w 3559175"/>
                <a:gd name="connsiteY1" fmla="*/ 1111250 h 1231900"/>
                <a:gd name="connsiteX2" fmla="*/ 590550 w 3559175"/>
                <a:gd name="connsiteY2" fmla="*/ 1079500 h 1231900"/>
                <a:gd name="connsiteX3" fmla="*/ 1187450 w 3559175"/>
                <a:gd name="connsiteY3" fmla="*/ 939800 h 1231900"/>
                <a:gd name="connsiteX4" fmla="*/ 1771650 w 3559175"/>
                <a:gd name="connsiteY4" fmla="*/ 949325 h 1231900"/>
                <a:gd name="connsiteX5" fmla="*/ 2374900 w 3559175"/>
                <a:gd name="connsiteY5" fmla="*/ 1231900 h 1231900"/>
                <a:gd name="connsiteX6" fmla="*/ 2965450 w 3559175"/>
                <a:gd name="connsiteY6" fmla="*/ 1003300 h 1231900"/>
                <a:gd name="connsiteX7" fmla="*/ 3559175 w 3559175"/>
                <a:gd name="connsiteY7" fmla="*/ 514350 h 1231900"/>
                <a:gd name="connsiteX8" fmla="*/ 3559175 w 3559175"/>
                <a:gd name="connsiteY8" fmla="*/ 212725 h 1231900"/>
                <a:gd name="connsiteX9" fmla="*/ 2971800 w 3559175"/>
                <a:gd name="connsiteY9" fmla="*/ 0 h 1231900"/>
                <a:gd name="connsiteX10" fmla="*/ 2371725 w 3559175"/>
                <a:gd name="connsiteY10" fmla="*/ 241300 h 1231900"/>
                <a:gd name="connsiteX11" fmla="*/ 1778000 w 3559175"/>
                <a:gd name="connsiteY11" fmla="*/ 336550 h 1231900"/>
                <a:gd name="connsiteX12" fmla="*/ 1184275 w 3559175"/>
                <a:gd name="connsiteY12" fmla="*/ 460375 h 1231900"/>
                <a:gd name="connsiteX13" fmla="*/ 596900 w 3559175"/>
                <a:gd name="connsiteY13" fmla="*/ 609600 h 1231900"/>
                <a:gd name="connsiteX14" fmla="*/ 0 w 3559175"/>
                <a:gd name="connsiteY14" fmla="*/ 555625 h 1231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59175" h="1231900">
                  <a:moveTo>
                    <a:pt x="0" y="555625"/>
                  </a:moveTo>
                  <a:cubicBezTo>
                    <a:pt x="2117" y="740833"/>
                    <a:pt x="1058" y="926042"/>
                    <a:pt x="3175" y="1111250"/>
                  </a:cubicBezTo>
                  <a:lnTo>
                    <a:pt x="590550" y="1079500"/>
                  </a:lnTo>
                  <a:lnTo>
                    <a:pt x="1187450" y="939800"/>
                  </a:lnTo>
                  <a:lnTo>
                    <a:pt x="1771650" y="949325"/>
                  </a:lnTo>
                  <a:lnTo>
                    <a:pt x="2374900" y="1231900"/>
                  </a:lnTo>
                  <a:lnTo>
                    <a:pt x="2965450" y="1003300"/>
                  </a:lnTo>
                  <a:lnTo>
                    <a:pt x="3559175" y="514350"/>
                  </a:lnTo>
                  <a:lnTo>
                    <a:pt x="3559175" y="212725"/>
                  </a:lnTo>
                  <a:lnTo>
                    <a:pt x="2971800" y="0"/>
                  </a:lnTo>
                  <a:lnTo>
                    <a:pt x="2371725" y="241300"/>
                  </a:lnTo>
                  <a:lnTo>
                    <a:pt x="1778000" y="336550"/>
                  </a:lnTo>
                  <a:lnTo>
                    <a:pt x="1184275" y="460375"/>
                  </a:lnTo>
                  <a:lnTo>
                    <a:pt x="596900" y="609600"/>
                  </a:lnTo>
                  <a:lnTo>
                    <a:pt x="0" y="555625"/>
                  </a:lnTo>
                  <a:close/>
                </a:path>
              </a:pathLst>
            </a:custGeom>
            <a:solidFill>
              <a:schemeClr val="bg1">
                <a:lumMod val="8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 rot="16200000">
              <a:off x="4498683" y="3071513"/>
              <a:ext cx="24361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/>
                <a:t>Metal / Chondrite</a:t>
              </a:r>
              <a:endParaRPr lang="en-GB" dirty="0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6431585" y="2877367"/>
              <a:ext cx="3573606" cy="825731"/>
            </a:xfrm>
            <a:custGeom>
              <a:avLst/>
              <a:gdLst>
                <a:gd name="connsiteX0" fmla="*/ 38792 w 3602181"/>
                <a:gd name="connsiteY0" fmla="*/ 371302 h 825731"/>
                <a:gd name="connsiteX1" fmla="*/ 0 w 3602181"/>
                <a:gd name="connsiteY1" fmla="*/ 753687 h 825731"/>
                <a:gd name="connsiteX2" fmla="*/ 609600 w 3602181"/>
                <a:gd name="connsiteY2" fmla="*/ 676102 h 825731"/>
                <a:gd name="connsiteX3" fmla="*/ 1235825 w 3602181"/>
                <a:gd name="connsiteY3" fmla="*/ 576349 h 825731"/>
                <a:gd name="connsiteX4" fmla="*/ 1795549 w 3602181"/>
                <a:gd name="connsiteY4" fmla="*/ 581891 h 825731"/>
                <a:gd name="connsiteX5" fmla="*/ 2382981 w 3602181"/>
                <a:gd name="connsiteY5" fmla="*/ 825731 h 825731"/>
                <a:gd name="connsiteX6" fmla="*/ 2998123 w 3602181"/>
                <a:gd name="connsiteY6" fmla="*/ 615142 h 825731"/>
                <a:gd name="connsiteX7" fmla="*/ 3602181 w 3602181"/>
                <a:gd name="connsiteY7" fmla="*/ 249382 h 825731"/>
                <a:gd name="connsiteX8" fmla="*/ 3585556 w 3602181"/>
                <a:gd name="connsiteY8" fmla="*/ 0 h 825731"/>
                <a:gd name="connsiteX9" fmla="*/ 2975956 w 3602181"/>
                <a:gd name="connsiteY9" fmla="*/ 216131 h 825731"/>
                <a:gd name="connsiteX10" fmla="*/ 2410690 w 3602181"/>
                <a:gd name="connsiteY10" fmla="*/ 498764 h 825731"/>
                <a:gd name="connsiteX11" fmla="*/ 1784465 w 3602181"/>
                <a:gd name="connsiteY11" fmla="*/ 72044 h 825731"/>
                <a:gd name="connsiteX12" fmla="*/ 1235825 w 3602181"/>
                <a:gd name="connsiteY12" fmla="*/ 332509 h 825731"/>
                <a:gd name="connsiteX13" fmla="*/ 648392 w 3602181"/>
                <a:gd name="connsiteY13" fmla="*/ 543098 h 825731"/>
                <a:gd name="connsiteX14" fmla="*/ 38792 w 3602181"/>
                <a:gd name="connsiteY14" fmla="*/ 371302 h 825731"/>
                <a:gd name="connsiteX0" fmla="*/ 10217 w 3573606"/>
                <a:gd name="connsiteY0" fmla="*/ 371302 h 825731"/>
                <a:gd name="connsiteX1" fmla="*/ 0 w 3573606"/>
                <a:gd name="connsiteY1" fmla="*/ 750512 h 825731"/>
                <a:gd name="connsiteX2" fmla="*/ 581025 w 3573606"/>
                <a:gd name="connsiteY2" fmla="*/ 676102 h 825731"/>
                <a:gd name="connsiteX3" fmla="*/ 1207250 w 3573606"/>
                <a:gd name="connsiteY3" fmla="*/ 576349 h 825731"/>
                <a:gd name="connsiteX4" fmla="*/ 1766974 w 3573606"/>
                <a:gd name="connsiteY4" fmla="*/ 581891 h 825731"/>
                <a:gd name="connsiteX5" fmla="*/ 2354406 w 3573606"/>
                <a:gd name="connsiteY5" fmla="*/ 825731 h 825731"/>
                <a:gd name="connsiteX6" fmla="*/ 2969548 w 3573606"/>
                <a:gd name="connsiteY6" fmla="*/ 615142 h 825731"/>
                <a:gd name="connsiteX7" fmla="*/ 3573606 w 3573606"/>
                <a:gd name="connsiteY7" fmla="*/ 249382 h 825731"/>
                <a:gd name="connsiteX8" fmla="*/ 3556981 w 3573606"/>
                <a:gd name="connsiteY8" fmla="*/ 0 h 825731"/>
                <a:gd name="connsiteX9" fmla="*/ 2947381 w 3573606"/>
                <a:gd name="connsiteY9" fmla="*/ 216131 h 825731"/>
                <a:gd name="connsiteX10" fmla="*/ 2382115 w 3573606"/>
                <a:gd name="connsiteY10" fmla="*/ 498764 h 825731"/>
                <a:gd name="connsiteX11" fmla="*/ 1755890 w 3573606"/>
                <a:gd name="connsiteY11" fmla="*/ 72044 h 825731"/>
                <a:gd name="connsiteX12" fmla="*/ 1207250 w 3573606"/>
                <a:gd name="connsiteY12" fmla="*/ 332509 h 825731"/>
                <a:gd name="connsiteX13" fmla="*/ 619817 w 3573606"/>
                <a:gd name="connsiteY13" fmla="*/ 543098 h 825731"/>
                <a:gd name="connsiteX14" fmla="*/ 10217 w 3573606"/>
                <a:gd name="connsiteY14" fmla="*/ 371302 h 825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73606" h="825731">
                  <a:moveTo>
                    <a:pt x="10217" y="371302"/>
                  </a:moveTo>
                  <a:lnTo>
                    <a:pt x="0" y="750512"/>
                  </a:lnTo>
                  <a:lnTo>
                    <a:pt x="581025" y="676102"/>
                  </a:lnTo>
                  <a:lnTo>
                    <a:pt x="1207250" y="576349"/>
                  </a:lnTo>
                  <a:lnTo>
                    <a:pt x="1766974" y="581891"/>
                  </a:lnTo>
                  <a:lnTo>
                    <a:pt x="2354406" y="825731"/>
                  </a:lnTo>
                  <a:lnTo>
                    <a:pt x="2969548" y="615142"/>
                  </a:lnTo>
                  <a:lnTo>
                    <a:pt x="3573606" y="249382"/>
                  </a:lnTo>
                  <a:lnTo>
                    <a:pt x="3556981" y="0"/>
                  </a:lnTo>
                  <a:lnTo>
                    <a:pt x="2947381" y="216131"/>
                  </a:lnTo>
                  <a:lnTo>
                    <a:pt x="2382115" y="498764"/>
                  </a:lnTo>
                  <a:lnTo>
                    <a:pt x="1755890" y="72044"/>
                  </a:lnTo>
                  <a:lnTo>
                    <a:pt x="1207250" y="332509"/>
                  </a:lnTo>
                  <a:lnTo>
                    <a:pt x="619817" y="543098"/>
                  </a:lnTo>
                  <a:lnTo>
                    <a:pt x="10217" y="371302"/>
                  </a:lnTo>
                  <a:close/>
                </a:path>
              </a:pathLst>
            </a:custGeom>
            <a:solidFill>
              <a:srgbClr val="E84866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6431585" y="2722474"/>
              <a:ext cx="2988733" cy="690034"/>
            </a:xfrm>
            <a:custGeom>
              <a:avLst/>
              <a:gdLst>
                <a:gd name="connsiteX0" fmla="*/ 0 w 2988733"/>
                <a:gd name="connsiteY0" fmla="*/ 419100 h 690034"/>
                <a:gd name="connsiteX1" fmla="*/ 0 w 2988733"/>
                <a:gd name="connsiteY1" fmla="*/ 673100 h 690034"/>
                <a:gd name="connsiteX2" fmla="*/ 609600 w 2988733"/>
                <a:gd name="connsiteY2" fmla="*/ 664634 h 690034"/>
                <a:gd name="connsiteX3" fmla="*/ 1206500 w 2988733"/>
                <a:gd name="connsiteY3" fmla="*/ 427567 h 690034"/>
                <a:gd name="connsiteX4" fmla="*/ 1782233 w 2988733"/>
                <a:gd name="connsiteY4" fmla="*/ 690034 h 690034"/>
                <a:gd name="connsiteX5" fmla="*/ 2396067 w 2988733"/>
                <a:gd name="connsiteY5" fmla="*/ 635000 h 690034"/>
                <a:gd name="connsiteX6" fmla="*/ 2976033 w 2988733"/>
                <a:gd name="connsiteY6" fmla="*/ 431800 h 690034"/>
                <a:gd name="connsiteX7" fmla="*/ 2988733 w 2988733"/>
                <a:gd name="connsiteY7" fmla="*/ 0 h 690034"/>
                <a:gd name="connsiteX8" fmla="*/ 2379133 w 2988733"/>
                <a:gd name="connsiteY8" fmla="*/ 385234 h 690034"/>
                <a:gd name="connsiteX9" fmla="*/ 1786467 w 2988733"/>
                <a:gd name="connsiteY9" fmla="*/ 364067 h 690034"/>
                <a:gd name="connsiteX10" fmla="*/ 1206500 w 2988733"/>
                <a:gd name="connsiteY10" fmla="*/ 338667 h 690034"/>
                <a:gd name="connsiteX11" fmla="*/ 605367 w 2988733"/>
                <a:gd name="connsiteY11" fmla="*/ 465667 h 690034"/>
                <a:gd name="connsiteX12" fmla="*/ 0 w 2988733"/>
                <a:gd name="connsiteY12" fmla="*/ 419100 h 690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88733" h="690034">
                  <a:moveTo>
                    <a:pt x="0" y="419100"/>
                  </a:moveTo>
                  <a:lnTo>
                    <a:pt x="0" y="673100"/>
                  </a:lnTo>
                  <a:lnTo>
                    <a:pt x="609600" y="664634"/>
                  </a:lnTo>
                  <a:lnTo>
                    <a:pt x="1206500" y="427567"/>
                  </a:lnTo>
                  <a:lnTo>
                    <a:pt x="1782233" y="690034"/>
                  </a:lnTo>
                  <a:lnTo>
                    <a:pt x="2396067" y="635000"/>
                  </a:lnTo>
                  <a:lnTo>
                    <a:pt x="2976033" y="431800"/>
                  </a:lnTo>
                  <a:lnTo>
                    <a:pt x="2988733" y="0"/>
                  </a:lnTo>
                  <a:lnTo>
                    <a:pt x="2379133" y="385234"/>
                  </a:lnTo>
                  <a:lnTo>
                    <a:pt x="1786467" y="364067"/>
                  </a:lnTo>
                  <a:lnTo>
                    <a:pt x="1206500" y="338667"/>
                  </a:lnTo>
                  <a:lnTo>
                    <a:pt x="605367" y="465667"/>
                  </a:lnTo>
                  <a:lnTo>
                    <a:pt x="0" y="419100"/>
                  </a:lnTo>
                  <a:close/>
                </a:path>
              </a:pathLst>
            </a:cu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7040463" y="2624747"/>
              <a:ext cx="2943225" cy="1105929"/>
            </a:xfrm>
            <a:custGeom>
              <a:avLst/>
              <a:gdLst>
                <a:gd name="connsiteX0" fmla="*/ 0 w 2971800"/>
                <a:gd name="connsiteY0" fmla="*/ 562232 h 1105929"/>
                <a:gd name="connsiteX1" fmla="*/ 0 w 2971800"/>
                <a:gd name="connsiteY1" fmla="*/ 864973 h 1105929"/>
                <a:gd name="connsiteX2" fmla="*/ 605481 w 2971800"/>
                <a:gd name="connsiteY2" fmla="*/ 784654 h 1105929"/>
                <a:gd name="connsiteX3" fmla="*/ 1217140 w 2971800"/>
                <a:gd name="connsiteY3" fmla="*/ 871151 h 1105929"/>
                <a:gd name="connsiteX4" fmla="*/ 1804086 w 2971800"/>
                <a:gd name="connsiteY4" fmla="*/ 1105929 h 1105929"/>
                <a:gd name="connsiteX5" fmla="*/ 2409567 w 2971800"/>
                <a:gd name="connsiteY5" fmla="*/ 920578 h 1105929"/>
                <a:gd name="connsiteX6" fmla="*/ 2971800 w 2971800"/>
                <a:gd name="connsiteY6" fmla="*/ 0 h 1105929"/>
                <a:gd name="connsiteX7" fmla="*/ 2378675 w 2971800"/>
                <a:gd name="connsiteY7" fmla="*/ 531340 h 1105929"/>
                <a:gd name="connsiteX8" fmla="*/ 1779373 w 2971800"/>
                <a:gd name="connsiteY8" fmla="*/ 673443 h 1105929"/>
                <a:gd name="connsiteX9" fmla="*/ 1167713 w 2971800"/>
                <a:gd name="connsiteY9" fmla="*/ 661086 h 1105929"/>
                <a:gd name="connsiteX10" fmla="*/ 599302 w 2971800"/>
                <a:gd name="connsiteY10" fmla="*/ 500448 h 1105929"/>
                <a:gd name="connsiteX11" fmla="*/ 0 w 2971800"/>
                <a:gd name="connsiteY11" fmla="*/ 562232 h 1105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971800" h="1105929">
                  <a:moveTo>
                    <a:pt x="0" y="562232"/>
                  </a:moveTo>
                  <a:lnTo>
                    <a:pt x="0" y="864973"/>
                  </a:lnTo>
                  <a:lnTo>
                    <a:pt x="605481" y="784654"/>
                  </a:lnTo>
                  <a:lnTo>
                    <a:pt x="1217140" y="871151"/>
                  </a:lnTo>
                  <a:lnTo>
                    <a:pt x="1804086" y="1105929"/>
                  </a:lnTo>
                  <a:lnTo>
                    <a:pt x="2409567" y="920578"/>
                  </a:lnTo>
                  <a:lnTo>
                    <a:pt x="2971800" y="0"/>
                  </a:lnTo>
                  <a:lnTo>
                    <a:pt x="2378675" y="531340"/>
                  </a:lnTo>
                  <a:lnTo>
                    <a:pt x="1779373" y="673443"/>
                  </a:lnTo>
                  <a:lnTo>
                    <a:pt x="1167713" y="661086"/>
                  </a:lnTo>
                  <a:lnTo>
                    <a:pt x="599302" y="500448"/>
                  </a:lnTo>
                  <a:lnTo>
                    <a:pt x="0" y="562232"/>
                  </a:lnTo>
                  <a:close/>
                </a:path>
              </a:pathLst>
            </a:custGeom>
            <a:solidFill>
              <a:srgbClr val="18AC50">
                <a:alpha val="4902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aphicFrame>
          <p:nvGraphicFramePr>
            <p:cNvPr id="19" name="Chart 18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897232419"/>
                </p:ext>
              </p:extLst>
            </p:nvPr>
          </p:nvGraphicFramePr>
          <p:xfrm>
            <a:off x="5403850" y="1716365"/>
            <a:ext cx="5448427" cy="321535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04123" y="1424388"/>
            <a:ext cx="5458503" cy="4826270"/>
          </a:xfrm>
        </p:spPr>
        <p:txBody>
          <a:bodyPr>
            <a:normAutofit fontScale="92500" lnSpcReduction="20000"/>
          </a:bodyPr>
          <a:lstStyle/>
          <a:p>
            <a:pPr>
              <a:spcAft>
                <a:spcPts val="600"/>
              </a:spcAft>
            </a:pPr>
            <a:r>
              <a:rPr lang="en-GB" dirty="0"/>
              <a:t>Bulk total PGE contents of 1.2 – 8.3 ppb </a:t>
            </a:r>
            <a:endParaRPr lang="en-GB" dirty="0" smtClean="0"/>
          </a:p>
          <a:p>
            <a:pPr>
              <a:spcAft>
                <a:spcPts val="600"/>
              </a:spcAft>
            </a:pPr>
            <a:r>
              <a:rPr lang="en-GB" dirty="0" err="1" smtClean="0"/>
              <a:t>Pd</a:t>
            </a:r>
            <a:r>
              <a:rPr lang="en-GB" dirty="0" smtClean="0"/>
              <a:t>/</a:t>
            </a:r>
            <a:r>
              <a:rPr lang="en-GB" dirty="0" err="1" smtClean="0"/>
              <a:t>Ir</a:t>
            </a:r>
            <a:r>
              <a:rPr lang="en-GB" dirty="0" smtClean="0"/>
              <a:t> of 0.4 – 17 – moderate range in PGE fractionation </a:t>
            </a:r>
          </a:p>
          <a:p>
            <a:pPr>
              <a:spcAft>
                <a:spcPts val="600"/>
              </a:spcAft>
            </a:pPr>
            <a:r>
              <a:rPr lang="en-GB" dirty="0" smtClean="0"/>
              <a:t>Higher total </a:t>
            </a:r>
            <a:r>
              <a:rPr lang="en-GB" dirty="0"/>
              <a:t>PGE and </a:t>
            </a:r>
            <a:r>
              <a:rPr lang="en-GB" dirty="0" smtClean="0"/>
              <a:t>lower </a:t>
            </a:r>
            <a:r>
              <a:rPr lang="en-GB" dirty="0" err="1"/>
              <a:t>Pd</a:t>
            </a:r>
            <a:r>
              <a:rPr lang="en-GB" dirty="0"/>
              <a:t>/</a:t>
            </a:r>
            <a:r>
              <a:rPr lang="en-GB" dirty="0" err="1"/>
              <a:t>Ir</a:t>
            </a:r>
            <a:r>
              <a:rPr lang="en-GB" dirty="0"/>
              <a:t> </a:t>
            </a:r>
            <a:r>
              <a:rPr lang="en-GB" dirty="0" smtClean="0"/>
              <a:t>than expected for such low degree partial melting </a:t>
            </a:r>
            <a:endParaRPr lang="en-GB" dirty="0"/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dirty="0" smtClean="0"/>
              <a:t> Systematic </a:t>
            </a:r>
            <a:r>
              <a:rPr lang="en-GB" dirty="0" smtClean="0"/>
              <a:t>of low degree partial melting in </a:t>
            </a:r>
            <a:r>
              <a:rPr lang="en-GB" dirty="0" smtClean="0"/>
              <a:t>SCLM?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dirty="0" smtClean="0"/>
              <a:t> Interaction </a:t>
            </a:r>
            <a:r>
              <a:rPr lang="en-GB" dirty="0" smtClean="0"/>
              <a:t>with high IPGE, low </a:t>
            </a:r>
            <a:r>
              <a:rPr lang="en-GB" dirty="0" err="1" smtClean="0"/>
              <a:t>Pd</a:t>
            </a:r>
            <a:r>
              <a:rPr lang="en-GB" dirty="0" smtClean="0"/>
              <a:t>/</a:t>
            </a:r>
            <a:r>
              <a:rPr lang="en-GB" dirty="0" err="1" smtClean="0"/>
              <a:t>Ir</a:t>
            </a:r>
            <a:r>
              <a:rPr lang="en-GB" dirty="0" smtClean="0"/>
              <a:t>  component </a:t>
            </a:r>
            <a:r>
              <a:rPr lang="en-GB" dirty="0" smtClean="0"/>
              <a:t>in the mantle (e.g</a:t>
            </a:r>
            <a:r>
              <a:rPr lang="en-GB" dirty="0" smtClean="0"/>
              <a:t>. </a:t>
            </a:r>
            <a:r>
              <a:rPr lang="en-GB" dirty="0" err="1" smtClean="0"/>
              <a:t>podiform</a:t>
            </a:r>
            <a:r>
              <a:rPr lang="en-GB" dirty="0" smtClean="0"/>
              <a:t> </a:t>
            </a:r>
            <a:r>
              <a:rPr lang="en-GB" dirty="0" err="1" smtClean="0"/>
              <a:t>chromitite</a:t>
            </a:r>
            <a:r>
              <a:rPr lang="en-GB" dirty="0" smtClean="0"/>
              <a:t>, mantle peridotite</a:t>
            </a:r>
            <a:r>
              <a:rPr lang="en-GB" dirty="0" smtClean="0"/>
              <a:t>)?</a:t>
            </a:r>
            <a:endParaRPr lang="en-GB" dirty="0" smtClean="0"/>
          </a:p>
          <a:p>
            <a:endParaRPr lang="en-GB" dirty="0"/>
          </a:p>
        </p:txBody>
      </p:sp>
      <p:grpSp>
        <p:nvGrpSpPr>
          <p:cNvPr id="4" name="Group 3"/>
          <p:cNvGrpSpPr/>
          <p:nvPr/>
        </p:nvGrpSpPr>
        <p:grpSpPr>
          <a:xfrm>
            <a:off x="7235495" y="5267482"/>
            <a:ext cx="4353780" cy="1196027"/>
            <a:chOff x="7520644" y="5855763"/>
            <a:chExt cx="4353780" cy="1196027"/>
          </a:xfrm>
        </p:grpSpPr>
        <p:sp>
          <p:nvSpPr>
            <p:cNvPr id="11" name="Content Placeholder 2"/>
            <p:cNvSpPr txBox="1">
              <a:spLocks/>
            </p:cNvSpPr>
            <p:nvPr/>
          </p:nvSpPr>
          <p:spPr>
            <a:xfrm>
              <a:off x="7535257" y="6136336"/>
              <a:ext cx="3229906" cy="425702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GB" sz="1400" dirty="0" smtClean="0">
                  <a:solidFill>
                    <a:srgbClr val="FF0000"/>
                  </a:solidFill>
                </a:rPr>
                <a:t>Karelian orangeites (Maier et al., 2017)</a:t>
              </a:r>
              <a:endParaRPr lang="en-GB" sz="1400" dirty="0">
                <a:solidFill>
                  <a:srgbClr val="FF0000"/>
                </a:solidFill>
              </a:endParaRPr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7520644" y="5855763"/>
              <a:ext cx="4353780" cy="1196027"/>
              <a:chOff x="7313534" y="5192370"/>
              <a:chExt cx="4353780" cy="1196027"/>
            </a:xfrm>
          </p:grpSpPr>
          <p:sp>
            <p:nvSpPr>
              <p:cNvPr id="9" name="Content Placeholder 2"/>
              <p:cNvSpPr txBox="1">
                <a:spLocks/>
              </p:cNvSpPr>
              <p:nvPr/>
            </p:nvSpPr>
            <p:spPr>
              <a:xfrm>
                <a:off x="7318360" y="5962695"/>
                <a:ext cx="3229906" cy="42570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GB" sz="14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Kaapvaal orangeites (McDonald et al., 1995)</a:t>
                </a:r>
                <a:endParaRPr lang="en-GB" sz="14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0" name="Content Placeholder 2"/>
              <p:cNvSpPr txBox="1">
                <a:spLocks/>
              </p:cNvSpPr>
              <p:nvPr/>
            </p:nvSpPr>
            <p:spPr>
              <a:xfrm>
                <a:off x="7313534" y="5192370"/>
                <a:ext cx="3229906" cy="42570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GB" sz="1400" dirty="0" err="1" smtClean="0">
                    <a:solidFill>
                      <a:schemeClr val="accent6"/>
                    </a:solidFill>
                  </a:rPr>
                  <a:t>Yilgarn</a:t>
                </a:r>
                <a:r>
                  <a:rPr lang="en-GB" sz="1400" dirty="0" smtClean="0">
                    <a:solidFill>
                      <a:schemeClr val="accent6"/>
                    </a:solidFill>
                  </a:rPr>
                  <a:t> orangeites (Choi et al., 2020)</a:t>
                </a:r>
                <a:endParaRPr lang="en-GB" sz="1400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12" name="Content Placeholder 2"/>
              <p:cNvSpPr txBox="1">
                <a:spLocks/>
              </p:cNvSpPr>
              <p:nvPr/>
            </p:nvSpPr>
            <p:spPr>
              <a:xfrm>
                <a:off x="7318360" y="5719662"/>
                <a:ext cx="4348954" cy="42570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GB" sz="1400" dirty="0" err="1" smtClean="0">
                    <a:solidFill>
                      <a:srgbClr val="FFC000"/>
                    </a:solidFill>
                  </a:rPr>
                  <a:t>Bastar</a:t>
                </a:r>
                <a:r>
                  <a:rPr lang="en-GB" sz="1400" dirty="0" smtClean="0">
                    <a:solidFill>
                      <a:srgbClr val="FFC000"/>
                    </a:solidFill>
                  </a:rPr>
                  <a:t> orangeites (</a:t>
                </a:r>
                <a:r>
                  <a:rPr lang="en-GB" sz="1400" dirty="0" err="1" smtClean="0">
                    <a:solidFill>
                      <a:srgbClr val="FFC000"/>
                    </a:solidFill>
                  </a:rPr>
                  <a:t>Chalapathi</a:t>
                </a:r>
                <a:r>
                  <a:rPr lang="en-GB" sz="1400" dirty="0" smtClean="0">
                    <a:solidFill>
                      <a:srgbClr val="FFC000"/>
                    </a:solidFill>
                  </a:rPr>
                  <a:t> Rao et al., 2013)</a:t>
                </a:r>
                <a:endParaRPr lang="en-GB" sz="1400" dirty="0">
                  <a:solidFill>
                    <a:srgbClr val="FFC000"/>
                  </a:solidFill>
                </a:endParaRPr>
              </a:p>
            </p:txBody>
          </p:sp>
        </p:grpSp>
      </p:grpSp>
      <p:grpSp>
        <p:nvGrpSpPr>
          <p:cNvPr id="2" name="Group 1"/>
          <p:cNvGrpSpPr/>
          <p:nvPr/>
        </p:nvGrpSpPr>
        <p:grpSpPr>
          <a:xfrm>
            <a:off x="7318360" y="4591505"/>
            <a:ext cx="3708978" cy="715585"/>
            <a:chOff x="6934285" y="5304341"/>
            <a:chExt cx="3708978" cy="715585"/>
          </a:xfrm>
        </p:grpSpPr>
        <p:sp>
          <p:nvSpPr>
            <p:cNvPr id="21" name="Left Brace 20"/>
            <p:cNvSpPr/>
            <p:nvPr/>
          </p:nvSpPr>
          <p:spPr>
            <a:xfrm rot="16200000">
              <a:off x="7562758" y="4675868"/>
              <a:ext cx="222161" cy="1479107"/>
            </a:xfrm>
            <a:prstGeom prst="leftBrac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Left Brace 21"/>
            <p:cNvSpPr/>
            <p:nvPr/>
          </p:nvSpPr>
          <p:spPr>
            <a:xfrm rot="16200000">
              <a:off x="9337606" y="4682984"/>
              <a:ext cx="222161" cy="1479107"/>
            </a:xfrm>
            <a:prstGeom prst="leftBrac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Content Placeholder 2"/>
            <p:cNvSpPr txBox="1">
              <a:spLocks/>
            </p:cNvSpPr>
            <p:nvPr/>
          </p:nvSpPr>
          <p:spPr>
            <a:xfrm>
              <a:off x="7413357" y="5594224"/>
              <a:ext cx="3229906" cy="425702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GB" sz="1400" b="1" dirty="0" smtClean="0"/>
                <a:t>IPGE</a:t>
              </a:r>
              <a:endParaRPr lang="en-GB" sz="1400" b="1" dirty="0"/>
            </a:p>
          </p:txBody>
        </p:sp>
      </p:grpSp>
      <p:sp>
        <p:nvSpPr>
          <p:cNvPr id="24" name="Content Placeholder 2"/>
          <p:cNvSpPr txBox="1">
            <a:spLocks/>
          </p:cNvSpPr>
          <p:nvPr/>
        </p:nvSpPr>
        <p:spPr>
          <a:xfrm>
            <a:off x="9534222" y="4934155"/>
            <a:ext cx="3195939" cy="425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400" b="1" dirty="0" smtClean="0"/>
              <a:t>PPGE</a:t>
            </a:r>
            <a:endParaRPr lang="en-GB" sz="1400" b="1" dirty="0"/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0" y="-1"/>
            <a:ext cx="12192000" cy="847809"/>
          </a:xfrm>
          <a:prstGeom prst="rect">
            <a:avLst/>
          </a:prstGeom>
          <a:solidFill>
            <a:srgbClr val="DFE6ED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 smtClean="0"/>
              <a:t> </a:t>
            </a:r>
            <a:r>
              <a:rPr lang="en-GB" b="1" dirty="0" smtClean="0"/>
              <a:t>6</a:t>
            </a:r>
            <a:r>
              <a:rPr lang="en-GB" sz="4300" b="1" dirty="0" smtClean="0"/>
              <a:t>. </a:t>
            </a:r>
            <a:r>
              <a:rPr lang="en-GB" sz="4300" b="1" dirty="0" smtClean="0"/>
              <a:t>Bulk rock geochemistry: platinum group elements</a:t>
            </a:r>
            <a:endParaRPr lang="en-GB" sz="4300" b="1" dirty="0"/>
          </a:p>
        </p:txBody>
      </p:sp>
      <p:pic>
        <p:nvPicPr>
          <p:cNvPr id="27" name="Picture 26" descr="Home Icon Svg · Free vector graphic on Pixabay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50278" y="121244"/>
            <a:ext cx="605318" cy="605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776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0" y="-1"/>
            <a:ext cx="12192000" cy="847809"/>
          </a:xfrm>
          <a:prstGeom prst="rect">
            <a:avLst/>
          </a:prstGeom>
          <a:solidFill>
            <a:srgbClr val="DFE6ED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 smtClean="0"/>
              <a:t> </a:t>
            </a:r>
            <a:r>
              <a:rPr lang="en-GB" sz="4300" b="1" dirty="0"/>
              <a:t>7</a:t>
            </a:r>
            <a:r>
              <a:rPr lang="en-GB" sz="4300" b="1" dirty="0" smtClean="0"/>
              <a:t>. </a:t>
            </a:r>
            <a:r>
              <a:rPr lang="en-GB" sz="4300" b="1" dirty="0" smtClean="0"/>
              <a:t>Summary</a:t>
            </a:r>
            <a:endParaRPr lang="en-GB" sz="4300" b="1" dirty="0"/>
          </a:p>
        </p:txBody>
      </p:sp>
      <p:pic>
        <p:nvPicPr>
          <p:cNvPr id="7" name="Picture 6" descr="Home Icon Svg · Free vector graphic on Pixabay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50278" y="121244"/>
            <a:ext cx="605318" cy="60531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9880" y="1568917"/>
            <a:ext cx="1105456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800" dirty="0" smtClean="0"/>
              <a:t>Vast swarm of orangeite dykes outcropping in underground platinum mines across the Western Limb of the Bushveld Complex with </a:t>
            </a:r>
            <a:r>
              <a:rPr lang="en-GB" sz="2800" b="1" dirty="0" smtClean="0"/>
              <a:t>&gt; </a:t>
            </a:r>
            <a:r>
              <a:rPr lang="en-GB" sz="2800" b="1" dirty="0" smtClean="0"/>
              <a:t>100 </a:t>
            </a:r>
            <a:r>
              <a:rPr lang="en-GB" sz="2800" b="1" dirty="0" smtClean="0"/>
              <a:t>dykes over ~ 45 km along strike</a:t>
            </a:r>
            <a:r>
              <a:rPr lang="en-GB" sz="2800" dirty="0" smtClean="0"/>
              <a:t>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800" b="1" dirty="0" smtClean="0"/>
              <a:t>Similar major and trace element abundances to the Swartruggens orangeite dyke swarm</a:t>
            </a:r>
            <a:r>
              <a:rPr lang="en-GB" sz="2800" dirty="0" smtClean="0"/>
              <a:t>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800" dirty="0" smtClean="0"/>
              <a:t>High variability of radiogenic isotope compositions – possibly representing </a:t>
            </a:r>
            <a:r>
              <a:rPr lang="en-GB" sz="2800" b="1" dirty="0" smtClean="0"/>
              <a:t>local source heterogeneities</a:t>
            </a:r>
            <a:r>
              <a:rPr lang="en-GB" sz="2800" dirty="0" smtClean="0"/>
              <a:t>?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800" dirty="0" smtClean="0"/>
              <a:t>Similar PGE systematics to orangeites from other cratons – </a:t>
            </a:r>
            <a:r>
              <a:rPr lang="en-GB" sz="2800" b="1" dirty="0" smtClean="0"/>
              <a:t>same mechanisms </a:t>
            </a:r>
            <a:r>
              <a:rPr lang="en-GB" sz="2800" b="1" dirty="0" smtClean="0"/>
              <a:t>of PGE </a:t>
            </a:r>
            <a:r>
              <a:rPr lang="en-GB" sz="2800" b="1" dirty="0" smtClean="0"/>
              <a:t>mobilisation </a:t>
            </a:r>
            <a:r>
              <a:rPr lang="en-GB" sz="2800" b="1" dirty="0" smtClean="0"/>
              <a:t>regardless of craton</a:t>
            </a:r>
            <a:r>
              <a:rPr lang="en-GB" sz="2800" dirty="0" smtClean="0"/>
              <a:t>?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637602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391607" y="1149539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900" dirty="0" smtClean="0"/>
              <a:t>Becker, M., le Roex, A.P., 2006. Geochemistry of South African on- and off-craton, group I and group II kimberlites: Petrogenesis and source region evolution. Journal of Petrology 47, 673–703.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900" dirty="0" smtClean="0"/>
              <a:t>Becker, M., le Roex, A.P., Class, C., 2007. Geochemistry and petrogenesis of South African transitional kimberlites located on and off the Kaapvaal Craton. South African Journal of Geology 110, 631–646.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900" dirty="0" err="1" smtClean="0"/>
              <a:t>Chalapathi</a:t>
            </a:r>
            <a:r>
              <a:rPr lang="en-GB" sz="900" dirty="0" smtClean="0"/>
              <a:t> Rao, N. V., Lehmann, B., </a:t>
            </a:r>
            <a:r>
              <a:rPr lang="en-GB" sz="900" dirty="0" err="1" smtClean="0"/>
              <a:t>Balaram</a:t>
            </a:r>
            <a:r>
              <a:rPr lang="en-GB" sz="900" dirty="0" smtClean="0"/>
              <a:t>, V., 2014. Platinum-group element (PGE) geochemistry of Deccan orangeites, </a:t>
            </a:r>
            <a:r>
              <a:rPr lang="en-GB" sz="900" dirty="0" err="1" smtClean="0"/>
              <a:t>Bastar</a:t>
            </a:r>
            <a:r>
              <a:rPr lang="en-GB" sz="900" dirty="0" smtClean="0"/>
              <a:t> craton, central India: Implication for a non-terrestrial origin for iridium enrichment at the K–</a:t>
            </a:r>
            <a:r>
              <a:rPr lang="en-GB" sz="900" dirty="0" err="1" smtClean="0"/>
              <a:t>Pg</a:t>
            </a:r>
            <a:r>
              <a:rPr lang="en-GB" sz="900" dirty="0" smtClean="0"/>
              <a:t> boundary. Journal of Asian Earth Sciences 84, 24–33.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900" dirty="0" smtClean="0"/>
              <a:t>Choi, E., </a:t>
            </a:r>
            <a:r>
              <a:rPr lang="en-GB" sz="900" dirty="0" err="1" smtClean="0"/>
              <a:t>Fiorentini</a:t>
            </a:r>
            <a:r>
              <a:rPr lang="en-GB" sz="900" dirty="0" smtClean="0"/>
              <a:t>, M.L., Hughes, H.S. and Giuliani, A., 2020. Platinum-group element and Au geochemistry of Late Archean to Proterozoic </a:t>
            </a:r>
            <a:r>
              <a:rPr lang="en-GB" sz="900" dirty="0" err="1" smtClean="0"/>
              <a:t>calc</a:t>
            </a:r>
            <a:r>
              <a:rPr lang="en-GB" sz="900" dirty="0" smtClean="0"/>
              <a:t>-alkaline and alkaline magmas in the </a:t>
            </a:r>
            <a:r>
              <a:rPr lang="en-GB" sz="900" dirty="0" err="1" smtClean="0"/>
              <a:t>Yilgarn</a:t>
            </a:r>
            <a:r>
              <a:rPr lang="en-GB" sz="900" dirty="0" smtClean="0"/>
              <a:t> Craton, Western Australia. </a:t>
            </a:r>
            <a:r>
              <a:rPr lang="en-GB" sz="900" dirty="0" err="1" smtClean="0"/>
              <a:t>Lithos</a:t>
            </a:r>
            <a:r>
              <a:rPr lang="en-GB" sz="900" dirty="0" smtClean="0"/>
              <a:t>, 374, 105716.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900" dirty="0" smtClean="0"/>
              <a:t>Coe, N., Roex, A., Gurney, J., Pearson, G.D., </a:t>
            </a:r>
            <a:r>
              <a:rPr lang="en-GB" sz="900" dirty="0" err="1" smtClean="0"/>
              <a:t>Nowell</a:t>
            </a:r>
            <a:r>
              <a:rPr lang="en-GB" sz="900" dirty="0" smtClean="0"/>
              <a:t>, G., 2008. Petrogenesis of the Swartruggens and Star Group II kimberlite dyke swarms, South Africa: Constraints from whole rock geochemistry. Contributions to Mineralogy and Petrology 156, 627–652.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900" dirty="0" err="1" smtClean="0"/>
              <a:t>Fitzpayne</a:t>
            </a:r>
            <a:r>
              <a:rPr lang="en-GB" sz="900" dirty="0" smtClean="0"/>
              <a:t>, A., Giuliani, A., Maas, R., </a:t>
            </a:r>
            <a:r>
              <a:rPr lang="en-GB" sz="900" dirty="0" err="1" smtClean="0"/>
              <a:t>Hergt</a:t>
            </a:r>
            <a:r>
              <a:rPr lang="en-GB" sz="900" dirty="0" smtClean="0"/>
              <a:t>, J., Janney, P., Phillips, D., 2019. Progressive </a:t>
            </a:r>
            <a:r>
              <a:rPr lang="en-GB" sz="900" dirty="0" err="1" smtClean="0"/>
              <a:t>metasomatism</a:t>
            </a:r>
            <a:r>
              <a:rPr lang="en-GB" sz="900" dirty="0" smtClean="0"/>
              <a:t> of the mantle by kimberlite melts: Sr–Nd–Hf–</a:t>
            </a:r>
            <a:r>
              <a:rPr lang="en-GB" sz="900" dirty="0" err="1" smtClean="0"/>
              <a:t>Pb</a:t>
            </a:r>
            <a:r>
              <a:rPr lang="en-GB" sz="900" dirty="0" smtClean="0"/>
              <a:t> isotope compositions of MARID and PIC minerals. Earth and Planetary Science Letters 509, 15–26.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900" dirty="0" smtClean="0"/>
              <a:t>Giuliani, A., Phillips, D., </a:t>
            </a:r>
            <a:r>
              <a:rPr lang="en-GB" sz="900" dirty="0" err="1" smtClean="0"/>
              <a:t>Woodhead</a:t>
            </a:r>
            <a:r>
              <a:rPr lang="en-GB" sz="900" dirty="0" smtClean="0"/>
              <a:t>, J.D., </a:t>
            </a:r>
            <a:r>
              <a:rPr lang="en-GB" sz="900" dirty="0" err="1" smtClean="0"/>
              <a:t>Kamenetsky</a:t>
            </a:r>
            <a:r>
              <a:rPr lang="en-GB" sz="900" dirty="0" smtClean="0"/>
              <a:t>, V.S., </a:t>
            </a:r>
            <a:r>
              <a:rPr lang="en-GB" sz="900" dirty="0" err="1" smtClean="0"/>
              <a:t>Fiorentini</a:t>
            </a:r>
            <a:r>
              <a:rPr lang="en-GB" sz="900" dirty="0" smtClean="0"/>
              <a:t>, M.L., Maas, R., </a:t>
            </a:r>
            <a:r>
              <a:rPr lang="en-GB" sz="900" dirty="0" err="1" smtClean="0"/>
              <a:t>Soltys</a:t>
            </a:r>
            <a:r>
              <a:rPr lang="en-GB" sz="900" dirty="0" smtClean="0"/>
              <a:t>, A., Armstrong, R.A., 2015. Did diamond-bearing orangeites originate from MARID-veined peridotites in the lithospheric mantle? Nature Communications 6, 1–10.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900" dirty="0" smtClean="0"/>
              <a:t>Griffin, W.L., </a:t>
            </a:r>
            <a:r>
              <a:rPr lang="en-GB" sz="900" dirty="0" err="1" smtClean="0"/>
              <a:t>Batumike</a:t>
            </a:r>
            <a:r>
              <a:rPr lang="en-GB" sz="900" dirty="0" smtClean="0"/>
              <a:t>, J.M., </a:t>
            </a:r>
            <a:r>
              <a:rPr lang="en-GB" sz="900" dirty="0" err="1" smtClean="0"/>
              <a:t>Greau</a:t>
            </a:r>
            <a:r>
              <a:rPr lang="en-GB" sz="900" dirty="0" smtClean="0"/>
              <a:t>, Y., Pearson, N.J., </a:t>
            </a:r>
            <a:r>
              <a:rPr lang="en-GB" sz="900" dirty="0" err="1" smtClean="0"/>
              <a:t>Shee</a:t>
            </a:r>
            <a:r>
              <a:rPr lang="en-GB" sz="900" dirty="0" smtClean="0"/>
              <a:t>, S.R., O’Reilly, S.Y., 2014. Emplacement ages and sources of kimberlites and related rocks in southern Africa: U-</a:t>
            </a:r>
            <a:r>
              <a:rPr lang="en-GB" sz="900" dirty="0" err="1" smtClean="0"/>
              <a:t>Pb</a:t>
            </a:r>
            <a:r>
              <a:rPr lang="en-GB" sz="900" dirty="0" smtClean="0"/>
              <a:t> ages and Sr-Nd isotopes of groundmass perovskite. Contributions to Mineralogy and Petrology 168, 1–13.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900" dirty="0" smtClean="0"/>
              <a:t>Hughes H.S.R., et al. in prep. A major swarm of orangeite dykes exposed in platinum mines across the Western Bushveld Complex, South Africa. </a:t>
            </a:r>
            <a:r>
              <a:rPr lang="en-GB" sz="900" dirty="0" err="1" smtClean="0"/>
              <a:t>Lithos</a:t>
            </a:r>
            <a:r>
              <a:rPr lang="en-GB" sz="900" dirty="0" smtClean="0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900" dirty="0" smtClean="0"/>
              <a:t>Hughes, H.S.R., Kinnaird, J.A., McDonald, I., </a:t>
            </a:r>
            <a:r>
              <a:rPr lang="en-GB" sz="900" dirty="0" err="1" smtClean="0"/>
              <a:t>Nex</a:t>
            </a:r>
            <a:r>
              <a:rPr lang="en-GB" sz="900" dirty="0" smtClean="0"/>
              <a:t>, P.A.M., Bybee, G.M., 2016. Lamprophyric dykes in the Bushveld Complex: the lithospheric mantle and its </a:t>
            </a:r>
            <a:r>
              <a:rPr lang="en-GB" sz="900" dirty="0" err="1" smtClean="0"/>
              <a:t>metallogenic</a:t>
            </a:r>
            <a:r>
              <a:rPr lang="en-GB" sz="900" dirty="0" smtClean="0"/>
              <a:t> bearing on the Bushveld large igneous province. Applied Earth Science 125, 85–86.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900" dirty="0" smtClean="0"/>
              <a:t>Jelsma, H.A., de Wit, M.J., </a:t>
            </a:r>
            <a:r>
              <a:rPr lang="en-GB" sz="900" dirty="0" err="1" smtClean="0"/>
              <a:t>Thiart</a:t>
            </a:r>
            <a:r>
              <a:rPr lang="en-GB" sz="900" dirty="0" smtClean="0"/>
              <a:t>, C., Dirks, P.H.G.M., Viola, G., </a:t>
            </a:r>
            <a:r>
              <a:rPr lang="en-GB" sz="900" dirty="0" err="1" smtClean="0"/>
              <a:t>Basson</a:t>
            </a:r>
            <a:r>
              <a:rPr lang="en-GB" sz="900" dirty="0" smtClean="0"/>
              <a:t>, I.J., </a:t>
            </a:r>
            <a:r>
              <a:rPr lang="en-GB" sz="900" dirty="0" err="1" smtClean="0"/>
              <a:t>Anckar</a:t>
            </a:r>
            <a:r>
              <a:rPr lang="en-GB" sz="900" dirty="0" smtClean="0"/>
              <a:t>, E., 2004. Preferential distribution along transcontinental corridors of kimberlites and related rocks of Southern Africa. South African Journal of Geology 107, 301–324.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900" dirty="0" err="1" smtClean="0"/>
              <a:t>Kargin</a:t>
            </a:r>
            <a:r>
              <a:rPr lang="en-GB" sz="900" dirty="0" smtClean="0"/>
              <a:t>, A. V, </a:t>
            </a:r>
            <a:r>
              <a:rPr lang="en-GB" sz="900" dirty="0" err="1" smtClean="0"/>
              <a:t>Nosova</a:t>
            </a:r>
            <a:r>
              <a:rPr lang="en-GB" sz="900" dirty="0" smtClean="0"/>
              <a:t>, A.A., </a:t>
            </a:r>
            <a:r>
              <a:rPr lang="en-GB" sz="900" dirty="0" err="1" smtClean="0"/>
              <a:t>Larionova</a:t>
            </a:r>
            <a:r>
              <a:rPr lang="en-GB" sz="900" dirty="0" smtClean="0"/>
              <a:t>, Y.O., </a:t>
            </a:r>
            <a:r>
              <a:rPr lang="en-GB" sz="900" dirty="0" err="1" smtClean="0"/>
              <a:t>Kononova</a:t>
            </a:r>
            <a:r>
              <a:rPr lang="en-GB" sz="900" dirty="0" smtClean="0"/>
              <a:t>, V.A., </a:t>
            </a:r>
            <a:r>
              <a:rPr lang="en-GB" sz="900" dirty="0" err="1" smtClean="0"/>
              <a:t>Borisovsky</a:t>
            </a:r>
            <a:r>
              <a:rPr lang="en-GB" sz="900" dirty="0" smtClean="0"/>
              <a:t>, S.E., </a:t>
            </a:r>
            <a:r>
              <a:rPr lang="en-GB" sz="900" dirty="0" err="1" smtClean="0"/>
              <a:t>Koval</a:t>
            </a:r>
            <a:r>
              <a:rPr lang="en-GB" sz="900" dirty="0" smtClean="0"/>
              <a:t>, E. V, </a:t>
            </a:r>
            <a:r>
              <a:rPr lang="en-GB" sz="900" dirty="0" err="1" smtClean="0"/>
              <a:t>Griboedova</a:t>
            </a:r>
            <a:r>
              <a:rPr lang="en-GB" sz="900" dirty="0" smtClean="0"/>
              <a:t>, I.G., 2014. Mesoproterozoic Orangeites ( Kimberlites II ) of West Karelia : Mineralogy , Geochemistry , and Sr – Nd Isotope Composition. Petrology 22, 151–183.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900" dirty="0" smtClean="0"/>
              <a:t>Maier, W.D., O’Brien, H., </a:t>
            </a:r>
            <a:r>
              <a:rPr lang="en-GB" sz="900" dirty="0" err="1" smtClean="0"/>
              <a:t>Peltonen</a:t>
            </a:r>
            <a:r>
              <a:rPr lang="en-GB" sz="900" dirty="0" smtClean="0"/>
              <a:t>, P., Barnes, S.J., 2017. Platinum-group element contents of Karelian kimberlites: Implications for the PGE budget of the sub-continental lithospheric mantle. </a:t>
            </a:r>
            <a:r>
              <a:rPr lang="en-GB" sz="900" dirty="0" err="1" smtClean="0"/>
              <a:t>Geochimica</a:t>
            </a:r>
            <a:r>
              <a:rPr lang="en-GB" sz="900" dirty="0" smtClean="0"/>
              <a:t> et </a:t>
            </a:r>
            <a:r>
              <a:rPr lang="en-GB" sz="900" dirty="0" err="1" smtClean="0"/>
              <a:t>Cosmochimica</a:t>
            </a:r>
            <a:r>
              <a:rPr lang="en-GB" sz="900" dirty="0" smtClean="0"/>
              <a:t> </a:t>
            </a:r>
            <a:r>
              <a:rPr lang="en-GB" sz="900" dirty="0" err="1" smtClean="0"/>
              <a:t>Acta</a:t>
            </a:r>
            <a:r>
              <a:rPr lang="en-GB" sz="900" dirty="0" smtClean="0"/>
              <a:t> 216, 358–371.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900" dirty="0" smtClean="0"/>
              <a:t>McDonald, I., de Wit, M.J., Smith, C.B., </a:t>
            </a:r>
            <a:r>
              <a:rPr lang="en-GB" sz="900" dirty="0" err="1" smtClean="0"/>
              <a:t>Bizzi</a:t>
            </a:r>
            <a:r>
              <a:rPr lang="en-GB" sz="900" dirty="0" smtClean="0"/>
              <a:t>, L.A., Viljoen, K.S., 1995. The geochemistry of the platinum-group elements in Brazilian and southern African kimberlites. </a:t>
            </a:r>
            <a:r>
              <a:rPr lang="en-GB" sz="900" dirty="0" err="1" smtClean="0"/>
              <a:t>Geochimica</a:t>
            </a:r>
            <a:r>
              <a:rPr lang="en-GB" sz="900" dirty="0" smtClean="0"/>
              <a:t> et </a:t>
            </a:r>
            <a:r>
              <a:rPr lang="en-GB" sz="900" dirty="0" err="1" smtClean="0"/>
              <a:t>Cosmochimica</a:t>
            </a:r>
            <a:r>
              <a:rPr lang="en-GB" sz="900" dirty="0" smtClean="0"/>
              <a:t> </a:t>
            </a:r>
            <a:r>
              <a:rPr lang="en-GB" sz="900" dirty="0" err="1" smtClean="0"/>
              <a:t>Acta</a:t>
            </a:r>
            <a:r>
              <a:rPr lang="en-GB" sz="900" dirty="0" smtClean="0"/>
              <a:t> 59, 2883–2903.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900" dirty="0" err="1" smtClean="0"/>
              <a:t>Nowell</a:t>
            </a:r>
            <a:r>
              <a:rPr lang="en-GB" sz="900" dirty="0" smtClean="0"/>
              <a:t>, G.M., Pearson, D.G., Bell, D.R., Carlson, R.W., Smith, C.B., Kempton, P.D., Noble, S.R., 2004. Hf isotope systematics of kimberlites and their </a:t>
            </a:r>
            <a:r>
              <a:rPr lang="en-GB" sz="900" dirty="0" err="1" smtClean="0"/>
              <a:t>megacrysts</a:t>
            </a:r>
            <a:r>
              <a:rPr lang="en-GB" sz="900" dirty="0" smtClean="0"/>
              <a:t>: New constraints on their source regions. Journal of Petrology 45, 1583–1612.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900" dirty="0" err="1" smtClean="0"/>
              <a:t>Tappe</a:t>
            </a:r>
            <a:r>
              <a:rPr lang="en-GB" sz="900" dirty="0" smtClean="0"/>
              <a:t>, S., Stracke, A., van </a:t>
            </a:r>
            <a:r>
              <a:rPr lang="en-GB" sz="900" dirty="0" err="1" smtClean="0"/>
              <a:t>Acken</a:t>
            </a:r>
            <a:r>
              <a:rPr lang="en-GB" sz="900" dirty="0" smtClean="0"/>
              <a:t>, D., Strauss, H., </a:t>
            </a:r>
            <a:r>
              <a:rPr lang="en-GB" sz="900" dirty="0" err="1" smtClean="0"/>
              <a:t>Luguet</a:t>
            </a:r>
            <a:r>
              <a:rPr lang="en-GB" sz="900" dirty="0" smtClean="0"/>
              <a:t>, A., 2020. Origins of kimberlites and carbonatites during continental collision – Insights beyond decoupled Nd-Hf isotopes. Earth-Science Reviews 103287.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1100" b="1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-1"/>
            <a:ext cx="12192000" cy="847809"/>
          </a:xfrm>
          <a:prstGeom prst="rect">
            <a:avLst/>
          </a:prstGeom>
          <a:solidFill>
            <a:srgbClr val="DFE6ED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 smtClean="0"/>
              <a:t>8. </a:t>
            </a:r>
            <a:r>
              <a:rPr lang="en-GB" b="1" dirty="0" smtClean="0"/>
              <a:t>References</a:t>
            </a:r>
            <a:endParaRPr lang="en-GB" sz="4300" b="1" dirty="0"/>
          </a:p>
        </p:txBody>
      </p:sp>
      <p:pic>
        <p:nvPicPr>
          <p:cNvPr id="6" name="Picture 5" descr="Home Icon Svg · Free vector graphic on Pixabay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50278" y="121244"/>
            <a:ext cx="605318" cy="605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65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180586A62D274FB27C600590CE14ED" ma:contentTypeVersion="13" ma:contentTypeDescription="Create a new document." ma:contentTypeScope="" ma:versionID="99c6e3e0b4c5ddefa2a10670173d8b92">
  <xsd:schema xmlns:xsd="http://www.w3.org/2001/XMLSchema" xmlns:xs="http://www.w3.org/2001/XMLSchema" xmlns:p="http://schemas.microsoft.com/office/2006/metadata/properties" xmlns:ns3="e3e57d7c-8b76-43fa-9c5a-25ee68c30dc4" xmlns:ns4="761fc827-ac99-4cd8-b534-aa72eb225d36" targetNamespace="http://schemas.microsoft.com/office/2006/metadata/properties" ma:root="true" ma:fieldsID="e0a1a520307254c8d31c99a4493e2376" ns3:_="" ns4:_="">
    <xsd:import namespace="e3e57d7c-8b76-43fa-9c5a-25ee68c30dc4"/>
    <xsd:import namespace="761fc827-ac99-4cd8-b534-aa72eb225d3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e57d7c-8b76-43fa-9c5a-25ee68c30dc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1fc827-ac99-4cd8-b534-aa72eb225d36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7F957CC-A3C4-4CEE-A297-6E2A7FC35C7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3e57d7c-8b76-43fa-9c5a-25ee68c30dc4"/>
    <ds:schemaRef ds:uri="761fc827-ac99-4cd8-b534-aa72eb225d3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69D26D5-8276-4409-9E69-D113A70845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05ABB95-FDA6-4B1F-B325-5407AB768E57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761fc827-ac99-4cd8-b534-aa72eb225d36"/>
    <ds:schemaRef ds:uri="e3e57d7c-8b76-43fa-9c5a-25ee68c30dc4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25185</TotalTime>
  <Words>1909</Words>
  <Application>Microsoft Office PowerPoint</Application>
  <PresentationFormat>Widescreen</PresentationFormat>
  <Paragraphs>164</Paragraphs>
  <Slides>14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Calibri</vt:lpstr>
      <vt:lpstr>Calibri Light</vt:lpstr>
      <vt:lpstr>Consolas</vt:lpstr>
      <vt:lpstr>Symbol</vt:lpstr>
      <vt:lpstr>Times New Roman</vt:lpstr>
      <vt:lpstr>Wingdings</vt:lpstr>
      <vt:lpstr>Office Theme</vt:lpstr>
      <vt:lpstr>Bulk rock geochemistry of a swarm of orangeite dykes intersecting the Western Limb of the Bushveld Complex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2nd Year PhD presentation</dc:title>
  <dc:creator>Compton-Jones, Charlie</dc:creator>
  <cp:lastModifiedBy>Compton-Jones, Charlie</cp:lastModifiedBy>
  <cp:revision>152</cp:revision>
  <dcterms:created xsi:type="dcterms:W3CDTF">2021-01-05T14:21:21Z</dcterms:created>
  <dcterms:modified xsi:type="dcterms:W3CDTF">2021-04-23T13:36:36Z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0x01010081180586A62D274FB27C600590CE14ED</vt:lpwstr>
  </property>
</Properties>
</file>