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869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7496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7785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3339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637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5367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202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727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85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9817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4939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39F6-F05C-41D9-9561-7E74C87C3B1A}" type="datetimeFigureOut">
              <a:rPr lang="en-IN" smtClean="0"/>
              <a:t>29-04-2021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80090-B76D-4703-9641-89C3709378F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4118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593" y="401862"/>
            <a:ext cx="3653542" cy="65064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041" y="514035"/>
            <a:ext cx="3501884" cy="6225571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AEDFD2F4-E05A-4CD4-8182-DCDED96ACC3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8984974" cy="365125"/>
          </a:xfrm>
          <a:prstGeom prst="rect">
            <a:avLst/>
          </a:prstGeom>
          <a:solidFill>
            <a:srgbClr val="BE4248"/>
          </a:solidFill>
          <a:ln>
            <a:noFill/>
          </a:ln>
        </p:spPr>
        <p:txBody>
          <a:bodyPr vert="horz" lIns="121920" tIns="60960" rIns="121920" bIns="6096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solidFill>
                  <a:srgbClr val="22374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Susceptibility of glacial lakes to avalanche and </a:t>
            </a:r>
            <a:r>
              <a:rPr lang="en-US" sz="2000" dirty="0" err="1">
                <a:solidFill>
                  <a:srgbClr val="22374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rockfall</a:t>
            </a:r>
            <a:r>
              <a:rPr lang="en-US" sz="2000" dirty="0">
                <a:solidFill>
                  <a:srgbClr val="22374B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in the Hindu-Kush-Himalaya</a:t>
            </a:r>
            <a:endParaRPr lang="en-IN" sz="2000" dirty="0">
              <a:solidFill>
                <a:srgbClr val="22374B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10FC32-6D89-4C4F-8E8F-8260138FBF6C}"/>
              </a:ext>
            </a:extLst>
          </p:cNvPr>
          <p:cNvSpPr txBox="1"/>
          <p:nvPr/>
        </p:nvSpPr>
        <p:spPr>
          <a:xfrm>
            <a:off x="9039859" y="0"/>
            <a:ext cx="1564640" cy="307777"/>
          </a:xfrm>
          <a:prstGeom prst="rect">
            <a:avLst/>
          </a:prstGeom>
          <a:solidFill>
            <a:srgbClr val="E6DACB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algn="just">
              <a:defRPr sz="1600">
                <a:latin typeface="Lato" panose="020F0502020204030203" pitchFamily="34" charset="0"/>
                <a:cs typeface="Times New Roman" panose="02020603050405020304" pitchFamily="18" charset="0"/>
              </a:defRPr>
            </a:lvl1pPr>
          </a:lstStyle>
          <a:p>
            <a:r>
              <a:rPr lang="en-IN" sz="1400" b="1" dirty="0">
                <a:solidFill>
                  <a:srgbClr val="4B89AA"/>
                </a:solidFill>
              </a:rPr>
              <a:t>By-Saket Dubey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219F35-F7D2-4153-A4D2-EA7BCEB18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4499" y="0"/>
            <a:ext cx="1587501" cy="749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794" y="706634"/>
            <a:ext cx="2667006" cy="41569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3446" y="4458133"/>
            <a:ext cx="4020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Equation used to determine runout distance for avalanche (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Huggel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al. 2004)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660370" y="5197761"/>
                <a:ext cx="2496068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1400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tan</m:t>
                          </m:r>
                        </m:fName>
                        <m:e>
                          <m:d>
                            <m:dPr>
                              <m:ctrlP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</m:func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=1.11−0.118 </m:t>
                      </m:r>
                      <m:r>
                        <m:rPr>
                          <m:sty m:val="p"/>
                        </m:rPr>
                        <a:rPr lang="en-US" sz="140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log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⁡(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𝑉</m:t>
                      </m:r>
                      <m:r>
                        <a:rPr lang="en-US" sz="1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IN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370" y="5197761"/>
                <a:ext cx="2496068" cy="307777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33446" y="5969433"/>
                <a:ext cx="4020073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r>
                  <a:rPr lang="en-I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denotes the look-up angle (used to determine the runout distance of avalanche) and V denotes the volume of avalanche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446" y="5969433"/>
                <a:ext cx="4020073" cy="738664"/>
              </a:xfrm>
              <a:prstGeom prst="rect">
                <a:avLst/>
              </a:prstGeom>
              <a:blipFill>
                <a:blip r:embed="rId7"/>
                <a:stretch>
                  <a:fillRect l="-455" t="-1653" b="-8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73BA69AE-4449-4427-9023-45ED4ABF6D6B}"/>
              </a:ext>
            </a:extLst>
          </p:cNvPr>
          <p:cNvSpPr txBox="1"/>
          <p:nvPr/>
        </p:nvSpPr>
        <p:spPr>
          <a:xfrm>
            <a:off x="-54885" y="374620"/>
            <a:ext cx="4937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Saket Dubey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Manish Goyal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Ashim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Sattar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Umesh Haritashya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Simon Allen</a:t>
            </a:r>
            <a:r>
              <a:rPr lang="en-US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603E80-EABD-4E63-965A-2D87DB72D1F8}"/>
              </a:ext>
            </a:extLst>
          </p:cNvPr>
          <p:cNvSpPr txBox="1"/>
          <p:nvPr/>
        </p:nvSpPr>
        <p:spPr>
          <a:xfrm>
            <a:off x="-28979" y="618435"/>
            <a:ext cx="47069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I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Indian Institute of Technology Indore, Indore, India</a:t>
            </a:r>
          </a:p>
          <a:p>
            <a:pPr algn="ctr"/>
            <a:r>
              <a:rPr lang="en-IN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I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Zurich, Zurich, Switzerland </a:t>
            </a:r>
          </a:p>
          <a:p>
            <a:pPr algn="ctr"/>
            <a:r>
              <a:rPr lang="en-IN" sz="11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I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Dayton </a:t>
            </a:r>
          </a:p>
          <a:p>
            <a:pPr algn="ctr"/>
            <a:r>
              <a:rPr lang="en-IN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Correspondance</a:t>
            </a:r>
            <a:r>
              <a:rPr lang="en-IN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Saketdubey4@gmail.com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08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102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Lato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saket</cp:lastModifiedBy>
  <cp:revision>8</cp:revision>
  <dcterms:created xsi:type="dcterms:W3CDTF">2021-04-14T07:25:40Z</dcterms:created>
  <dcterms:modified xsi:type="dcterms:W3CDTF">2021-04-29T05:25:50Z</dcterms:modified>
</cp:coreProperties>
</file>