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5201563" cy="37801550"/>
  <p:notesSz cx="7099300" cy="10234613"/>
  <p:defaultTextStyle>
    <a:defPPr>
      <a:defRPr lang="en-US"/>
    </a:defPPr>
    <a:lvl1pPr marL="0" algn="l" defTabSz="1800088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1pPr>
    <a:lvl2pPr marL="1800088" algn="l" defTabSz="1800088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2pPr>
    <a:lvl3pPr marL="3600176" algn="l" defTabSz="1800088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3pPr>
    <a:lvl4pPr marL="5400264" algn="l" defTabSz="1800088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4pPr>
    <a:lvl5pPr marL="7200351" algn="l" defTabSz="1800088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5pPr>
    <a:lvl6pPr marL="9000439" algn="l" defTabSz="1800088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6pPr>
    <a:lvl7pPr marL="10800527" algn="l" defTabSz="1800088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7pPr>
    <a:lvl8pPr marL="12600615" algn="l" defTabSz="1800088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8pPr>
    <a:lvl9pPr marL="14400703" algn="l" defTabSz="1800088" rtl="0" eaLnBrk="1" latinLnBrk="0" hangingPunct="1">
      <a:defRPr sz="7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906">
          <p15:clr>
            <a:srgbClr val="A4A3A4"/>
          </p15:clr>
        </p15:guide>
        <p15:guide id="2" pos="79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4107" autoAdjust="0"/>
    <p:restoredTop sz="95098" autoAdjust="0"/>
  </p:normalViewPr>
  <p:slideViewPr>
    <p:cSldViewPr snapToGrid="0" snapToObjects="1">
      <p:cViewPr>
        <p:scale>
          <a:sx n="50" d="100"/>
          <a:sy n="50" d="100"/>
        </p:scale>
        <p:origin x="1608" y="-5676"/>
      </p:cViewPr>
      <p:guideLst>
        <p:guide orient="horz" pos="11906"/>
        <p:guide pos="793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A0C4F46-9731-469F-9560-331FB1E2081B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98713" y="1279525"/>
            <a:ext cx="23018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2A5250D-F7D1-483E-A9C2-B5CBE8B452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327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5250D-F7D1-483E-A9C2-B5CBE8B4520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890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0117" y="11742984"/>
            <a:ext cx="21421329" cy="81028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235" y="21420878"/>
            <a:ext cx="17641094" cy="96603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00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00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00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200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000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800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6006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400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65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80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50" y="24290999"/>
            <a:ext cx="21421329" cy="7507808"/>
          </a:xfrm>
        </p:spPr>
        <p:txBody>
          <a:bodyPr anchor="t"/>
          <a:lstStyle>
            <a:lvl1pPr algn="l">
              <a:defRPr sz="1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0750" y="16021913"/>
            <a:ext cx="21421329" cy="8269086"/>
          </a:xfrm>
        </p:spPr>
        <p:txBody>
          <a:bodyPr anchor="b"/>
          <a:lstStyle>
            <a:lvl1pPr marL="0" indent="0">
              <a:buNone/>
              <a:defRPr sz="7900">
                <a:solidFill>
                  <a:schemeClr val="tx1">
                    <a:tint val="75000"/>
                  </a:schemeClr>
                </a:solidFill>
              </a:defRPr>
            </a:lvl1pPr>
            <a:lvl2pPr marL="1800088" indent="0">
              <a:buNone/>
              <a:defRPr sz="7100">
                <a:solidFill>
                  <a:schemeClr val="tx1">
                    <a:tint val="75000"/>
                  </a:schemeClr>
                </a:solidFill>
              </a:defRPr>
            </a:lvl2pPr>
            <a:lvl3pPr marL="360017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3pPr>
            <a:lvl4pPr marL="5400264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4pPr>
            <a:lvl5pPr marL="7200351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5pPr>
            <a:lvl6pPr marL="9000439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6pPr>
            <a:lvl7pPr marL="10800527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7pPr>
            <a:lvl8pPr marL="12600615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8pPr>
            <a:lvl9pPr marL="14400703" indent="0"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03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3967" y="48616996"/>
            <a:ext cx="31042552" cy="137511891"/>
          </a:xfrm>
        </p:spPr>
        <p:txBody>
          <a:bodyPr/>
          <a:lstStyle>
            <a:lvl1pPr>
              <a:defRPr sz="11000"/>
            </a:lvl1pPr>
            <a:lvl2pPr>
              <a:defRPr sz="9400"/>
            </a:lvl2pPr>
            <a:lvl3pPr>
              <a:defRPr sz="79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36543" y="48616996"/>
            <a:ext cx="31046926" cy="137511891"/>
          </a:xfrm>
        </p:spPr>
        <p:txBody>
          <a:bodyPr/>
          <a:lstStyle>
            <a:lvl1pPr>
              <a:defRPr sz="11000"/>
            </a:lvl1pPr>
            <a:lvl2pPr>
              <a:defRPr sz="9400"/>
            </a:lvl2pPr>
            <a:lvl3pPr>
              <a:defRPr sz="7900"/>
            </a:lvl3pPr>
            <a:lvl4pPr>
              <a:defRPr sz="7100"/>
            </a:lvl4pPr>
            <a:lvl5pPr>
              <a:defRPr sz="7100"/>
            </a:lvl5pPr>
            <a:lvl6pPr>
              <a:defRPr sz="7100"/>
            </a:lvl6pPr>
            <a:lvl7pPr>
              <a:defRPr sz="7100"/>
            </a:lvl7pPr>
            <a:lvl8pPr>
              <a:defRPr sz="7100"/>
            </a:lvl8pPr>
            <a:lvl9pPr>
              <a:defRPr sz="7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078" y="1513815"/>
            <a:ext cx="22681407" cy="630025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0078" y="8461600"/>
            <a:ext cx="11135067" cy="3526392"/>
          </a:xfrm>
        </p:spPr>
        <p:txBody>
          <a:bodyPr anchor="b"/>
          <a:lstStyle>
            <a:lvl1pPr marL="0" indent="0">
              <a:buNone/>
              <a:defRPr sz="9400" b="1"/>
            </a:lvl1pPr>
            <a:lvl2pPr marL="1800088" indent="0">
              <a:buNone/>
              <a:defRPr sz="7900" b="1"/>
            </a:lvl2pPr>
            <a:lvl3pPr marL="3600176" indent="0">
              <a:buNone/>
              <a:defRPr sz="7100" b="1"/>
            </a:lvl3pPr>
            <a:lvl4pPr marL="5400264" indent="0">
              <a:buNone/>
              <a:defRPr sz="6300" b="1"/>
            </a:lvl4pPr>
            <a:lvl5pPr marL="7200351" indent="0">
              <a:buNone/>
              <a:defRPr sz="6300" b="1"/>
            </a:lvl5pPr>
            <a:lvl6pPr marL="9000439" indent="0">
              <a:buNone/>
              <a:defRPr sz="6300" b="1"/>
            </a:lvl6pPr>
            <a:lvl7pPr marL="10800527" indent="0">
              <a:buNone/>
              <a:defRPr sz="6300" b="1"/>
            </a:lvl7pPr>
            <a:lvl8pPr marL="12600615" indent="0">
              <a:buNone/>
              <a:defRPr sz="6300" b="1"/>
            </a:lvl8pPr>
            <a:lvl9pPr marL="14400703" indent="0">
              <a:buNone/>
              <a:defRPr sz="6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0078" y="11987991"/>
            <a:ext cx="11135067" cy="21779646"/>
          </a:xfrm>
        </p:spPr>
        <p:txBody>
          <a:bodyPr/>
          <a:lstStyle>
            <a:lvl1pPr>
              <a:defRPr sz="9400"/>
            </a:lvl1pPr>
            <a:lvl2pPr>
              <a:defRPr sz="7900"/>
            </a:lvl2pPr>
            <a:lvl3pPr>
              <a:defRPr sz="71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02045" y="8461600"/>
            <a:ext cx="11139441" cy="3526392"/>
          </a:xfrm>
        </p:spPr>
        <p:txBody>
          <a:bodyPr anchor="b"/>
          <a:lstStyle>
            <a:lvl1pPr marL="0" indent="0">
              <a:buNone/>
              <a:defRPr sz="9400" b="1"/>
            </a:lvl1pPr>
            <a:lvl2pPr marL="1800088" indent="0">
              <a:buNone/>
              <a:defRPr sz="7900" b="1"/>
            </a:lvl2pPr>
            <a:lvl3pPr marL="3600176" indent="0">
              <a:buNone/>
              <a:defRPr sz="7100" b="1"/>
            </a:lvl3pPr>
            <a:lvl4pPr marL="5400264" indent="0">
              <a:buNone/>
              <a:defRPr sz="6300" b="1"/>
            </a:lvl4pPr>
            <a:lvl5pPr marL="7200351" indent="0">
              <a:buNone/>
              <a:defRPr sz="6300" b="1"/>
            </a:lvl5pPr>
            <a:lvl6pPr marL="9000439" indent="0">
              <a:buNone/>
              <a:defRPr sz="6300" b="1"/>
            </a:lvl6pPr>
            <a:lvl7pPr marL="10800527" indent="0">
              <a:buNone/>
              <a:defRPr sz="6300" b="1"/>
            </a:lvl7pPr>
            <a:lvl8pPr marL="12600615" indent="0">
              <a:buNone/>
              <a:defRPr sz="6300" b="1"/>
            </a:lvl8pPr>
            <a:lvl9pPr marL="14400703" indent="0">
              <a:buNone/>
              <a:defRPr sz="6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802045" y="11987991"/>
            <a:ext cx="11139441" cy="21779646"/>
          </a:xfrm>
        </p:spPr>
        <p:txBody>
          <a:bodyPr/>
          <a:lstStyle>
            <a:lvl1pPr>
              <a:defRPr sz="9400"/>
            </a:lvl1pPr>
            <a:lvl2pPr>
              <a:defRPr sz="7900"/>
            </a:lvl2pPr>
            <a:lvl3pPr>
              <a:defRPr sz="71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351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94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02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079" y="1505062"/>
            <a:ext cx="8291141" cy="6405263"/>
          </a:xfrm>
        </p:spPr>
        <p:txBody>
          <a:bodyPr anchor="b"/>
          <a:lstStyle>
            <a:lvl1pPr algn="l">
              <a:defRPr sz="7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3111" y="1505064"/>
            <a:ext cx="14088374" cy="32262576"/>
          </a:xfrm>
        </p:spPr>
        <p:txBody>
          <a:bodyPr/>
          <a:lstStyle>
            <a:lvl1pPr>
              <a:defRPr sz="12600"/>
            </a:lvl1pPr>
            <a:lvl2pPr>
              <a:defRPr sz="11000"/>
            </a:lvl2pPr>
            <a:lvl3pPr>
              <a:defRPr sz="9400"/>
            </a:lvl3pPr>
            <a:lvl4pPr>
              <a:defRPr sz="7900"/>
            </a:lvl4pPr>
            <a:lvl5pPr>
              <a:defRPr sz="7900"/>
            </a:lvl5pPr>
            <a:lvl6pPr>
              <a:defRPr sz="7900"/>
            </a:lvl6pPr>
            <a:lvl7pPr>
              <a:defRPr sz="7900"/>
            </a:lvl7pPr>
            <a:lvl8pPr>
              <a:defRPr sz="7900"/>
            </a:lvl8pPr>
            <a:lvl9pPr>
              <a:defRPr sz="7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0079" y="7910327"/>
            <a:ext cx="8291141" cy="25857313"/>
          </a:xfrm>
        </p:spPr>
        <p:txBody>
          <a:bodyPr/>
          <a:lstStyle>
            <a:lvl1pPr marL="0" indent="0">
              <a:buNone/>
              <a:defRPr sz="5500"/>
            </a:lvl1pPr>
            <a:lvl2pPr marL="1800088" indent="0">
              <a:buNone/>
              <a:defRPr sz="4700"/>
            </a:lvl2pPr>
            <a:lvl3pPr marL="3600176" indent="0">
              <a:buNone/>
              <a:defRPr sz="3900"/>
            </a:lvl3pPr>
            <a:lvl4pPr marL="5400264" indent="0">
              <a:buNone/>
              <a:defRPr sz="3500"/>
            </a:lvl4pPr>
            <a:lvl5pPr marL="7200351" indent="0">
              <a:buNone/>
              <a:defRPr sz="3500"/>
            </a:lvl5pPr>
            <a:lvl6pPr marL="9000439" indent="0">
              <a:buNone/>
              <a:defRPr sz="3500"/>
            </a:lvl6pPr>
            <a:lvl7pPr marL="10800527" indent="0">
              <a:buNone/>
              <a:defRPr sz="3500"/>
            </a:lvl7pPr>
            <a:lvl8pPr marL="12600615" indent="0">
              <a:buNone/>
              <a:defRPr sz="3500"/>
            </a:lvl8pPr>
            <a:lvl9pPr marL="14400703" indent="0">
              <a:buNone/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6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9683" y="26461085"/>
            <a:ext cx="15120938" cy="3123881"/>
          </a:xfrm>
        </p:spPr>
        <p:txBody>
          <a:bodyPr anchor="b"/>
          <a:lstStyle>
            <a:lvl1pPr algn="l">
              <a:defRPr sz="7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9683" y="3377638"/>
            <a:ext cx="15120938" cy="22680930"/>
          </a:xfrm>
        </p:spPr>
        <p:txBody>
          <a:bodyPr/>
          <a:lstStyle>
            <a:lvl1pPr marL="0" indent="0">
              <a:buNone/>
              <a:defRPr sz="12600"/>
            </a:lvl1pPr>
            <a:lvl2pPr marL="1800088" indent="0">
              <a:buNone/>
              <a:defRPr sz="11000"/>
            </a:lvl2pPr>
            <a:lvl3pPr marL="3600176" indent="0">
              <a:buNone/>
              <a:defRPr sz="9400"/>
            </a:lvl3pPr>
            <a:lvl4pPr marL="5400264" indent="0">
              <a:buNone/>
              <a:defRPr sz="7900"/>
            </a:lvl4pPr>
            <a:lvl5pPr marL="7200351" indent="0">
              <a:buNone/>
              <a:defRPr sz="7900"/>
            </a:lvl5pPr>
            <a:lvl6pPr marL="9000439" indent="0">
              <a:buNone/>
              <a:defRPr sz="7900"/>
            </a:lvl6pPr>
            <a:lvl7pPr marL="10800527" indent="0">
              <a:buNone/>
              <a:defRPr sz="7900"/>
            </a:lvl7pPr>
            <a:lvl8pPr marL="12600615" indent="0">
              <a:buNone/>
              <a:defRPr sz="7900"/>
            </a:lvl8pPr>
            <a:lvl9pPr marL="14400703" indent="0">
              <a:buNone/>
              <a:defRPr sz="7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9683" y="29584966"/>
            <a:ext cx="15120938" cy="4436429"/>
          </a:xfrm>
        </p:spPr>
        <p:txBody>
          <a:bodyPr/>
          <a:lstStyle>
            <a:lvl1pPr marL="0" indent="0">
              <a:buNone/>
              <a:defRPr sz="5500"/>
            </a:lvl1pPr>
            <a:lvl2pPr marL="1800088" indent="0">
              <a:buNone/>
              <a:defRPr sz="4700"/>
            </a:lvl2pPr>
            <a:lvl3pPr marL="3600176" indent="0">
              <a:buNone/>
              <a:defRPr sz="3900"/>
            </a:lvl3pPr>
            <a:lvl4pPr marL="5400264" indent="0">
              <a:buNone/>
              <a:defRPr sz="3500"/>
            </a:lvl4pPr>
            <a:lvl5pPr marL="7200351" indent="0">
              <a:buNone/>
              <a:defRPr sz="3500"/>
            </a:lvl5pPr>
            <a:lvl6pPr marL="9000439" indent="0">
              <a:buNone/>
              <a:defRPr sz="3500"/>
            </a:lvl6pPr>
            <a:lvl7pPr marL="10800527" indent="0">
              <a:buNone/>
              <a:defRPr sz="3500"/>
            </a:lvl7pPr>
            <a:lvl8pPr marL="12600615" indent="0">
              <a:buNone/>
              <a:defRPr sz="3500"/>
            </a:lvl8pPr>
            <a:lvl9pPr marL="14400703" indent="0">
              <a:buNone/>
              <a:defRPr sz="35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47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145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9375" y="8347843"/>
            <a:ext cx="15624095" cy="17778104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73965" y="8347843"/>
            <a:ext cx="46465382" cy="1777810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25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0078" y="1513815"/>
            <a:ext cx="22681407" cy="6300258"/>
          </a:xfrm>
          <a:prstGeom prst="rect">
            <a:avLst/>
          </a:prstGeom>
        </p:spPr>
        <p:txBody>
          <a:bodyPr vert="horz" lIns="360018" tIns="180009" rIns="360018" bIns="18000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0078" y="8820364"/>
            <a:ext cx="22681407" cy="24947276"/>
          </a:xfrm>
          <a:prstGeom prst="rect">
            <a:avLst/>
          </a:prstGeom>
        </p:spPr>
        <p:txBody>
          <a:bodyPr vert="horz" lIns="360018" tIns="180009" rIns="360018" bIns="18000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60078" y="35036439"/>
            <a:ext cx="5880365" cy="2012583"/>
          </a:xfrm>
          <a:prstGeom prst="rect">
            <a:avLst/>
          </a:prstGeom>
        </p:spPr>
        <p:txBody>
          <a:bodyPr vert="horz" lIns="360018" tIns="180009" rIns="360018" bIns="180009" rtlCol="0" anchor="ctr"/>
          <a:lstStyle>
            <a:lvl1pPr algn="l">
              <a:defRPr sz="4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75D35-BFDD-5D46-94B5-22DC94A0AF95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610534" y="35036439"/>
            <a:ext cx="7980495" cy="2012583"/>
          </a:xfrm>
          <a:prstGeom prst="rect">
            <a:avLst/>
          </a:prstGeom>
        </p:spPr>
        <p:txBody>
          <a:bodyPr vert="horz" lIns="360018" tIns="180009" rIns="360018" bIns="180009" rtlCol="0" anchor="ctr"/>
          <a:lstStyle>
            <a:lvl1pPr algn="ctr">
              <a:defRPr sz="4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61120" y="35036439"/>
            <a:ext cx="5880365" cy="2012583"/>
          </a:xfrm>
          <a:prstGeom prst="rect">
            <a:avLst/>
          </a:prstGeom>
        </p:spPr>
        <p:txBody>
          <a:bodyPr vert="horz" lIns="360018" tIns="180009" rIns="360018" bIns="180009" rtlCol="0" anchor="ctr"/>
          <a:lstStyle>
            <a:lvl1pPr algn="r">
              <a:defRPr sz="4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D6954-935B-2546-99C7-2CDA4F1EE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00088" rtl="0" eaLnBrk="1" latinLnBrk="0" hangingPunct="1">
        <a:spcBef>
          <a:spcPct val="0"/>
        </a:spcBef>
        <a:buNone/>
        <a:defRPr sz="17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066" indent="-1350066" algn="l" defTabSz="1800088" rtl="0" eaLnBrk="1" latinLnBrk="0" hangingPunct="1">
        <a:spcBef>
          <a:spcPct val="20000"/>
        </a:spcBef>
        <a:buFont typeface="Arial"/>
        <a:buChar char="•"/>
        <a:defRPr sz="12600" kern="1200">
          <a:solidFill>
            <a:schemeClr val="tx1"/>
          </a:solidFill>
          <a:latin typeface="+mn-lt"/>
          <a:ea typeface="+mn-ea"/>
          <a:cs typeface="+mn-cs"/>
        </a:defRPr>
      </a:lvl1pPr>
      <a:lvl2pPr marL="2925143" indent="-1125055" algn="l" defTabSz="1800088" rtl="0" eaLnBrk="1" latinLnBrk="0" hangingPunct="1">
        <a:spcBef>
          <a:spcPct val="20000"/>
        </a:spcBef>
        <a:buFont typeface="Arial"/>
        <a:buChar char="–"/>
        <a:defRPr sz="11000" kern="1200">
          <a:solidFill>
            <a:schemeClr val="tx1"/>
          </a:solidFill>
          <a:latin typeface="+mn-lt"/>
          <a:ea typeface="+mn-ea"/>
          <a:cs typeface="+mn-cs"/>
        </a:defRPr>
      </a:lvl2pPr>
      <a:lvl3pPr marL="4500220" indent="-900044" algn="l" defTabSz="1800088" rtl="0" eaLnBrk="1" latinLnBrk="0" hangingPunct="1">
        <a:spcBef>
          <a:spcPct val="20000"/>
        </a:spcBef>
        <a:buFont typeface="Arial"/>
        <a:buChar char="•"/>
        <a:defRPr sz="9400" kern="1200">
          <a:solidFill>
            <a:schemeClr val="tx1"/>
          </a:solidFill>
          <a:latin typeface="+mn-lt"/>
          <a:ea typeface="+mn-ea"/>
          <a:cs typeface="+mn-cs"/>
        </a:defRPr>
      </a:lvl3pPr>
      <a:lvl4pPr marL="6300307" indent="-900044" algn="l" defTabSz="1800088" rtl="0" eaLnBrk="1" latinLnBrk="0" hangingPunct="1">
        <a:spcBef>
          <a:spcPct val="20000"/>
        </a:spcBef>
        <a:buFont typeface="Arial"/>
        <a:buChar char="–"/>
        <a:defRPr sz="7900" kern="1200">
          <a:solidFill>
            <a:schemeClr val="tx1"/>
          </a:solidFill>
          <a:latin typeface="+mn-lt"/>
          <a:ea typeface="+mn-ea"/>
          <a:cs typeface="+mn-cs"/>
        </a:defRPr>
      </a:lvl4pPr>
      <a:lvl5pPr marL="8100395" indent="-900044" algn="l" defTabSz="1800088" rtl="0" eaLnBrk="1" latinLnBrk="0" hangingPunct="1">
        <a:spcBef>
          <a:spcPct val="20000"/>
        </a:spcBef>
        <a:buFont typeface="Arial"/>
        <a:buChar char="»"/>
        <a:defRPr sz="7900" kern="1200">
          <a:solidFill>
            <a:schemeClr val="tx1"/>
          </a:solidFill>
          <a:latin typeface="+mn-lt"/>
          <a:ea typeface="+mn-ea"/>
          <a:cs typeface="+mn-cs"/>
        </a:defRPr>
      </a:lvl5pPr>
      <a:lvl6pPr marL="9900483" indent="-900044" algn="l" defTabSz="1800088" rtl="0" eaLnBrk="1" latinLnBrk="0" hangingPunct="1">
        <a:spcBef>
          <a:spcPct val="20000"/>
        </a:spcBef>
        <a:buFont typeface="Arial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6pPr>
      <a:lvl7pPr marL="11700571" indent="-900044" algn="l" defTabSz="1800088" rtl="0" eaLnBrk="1" latinLnBrk="0" hangingPunct="1">
        <a:spcBef>
          <a:spcPct val="20000"/>
        </a:spcBef>
        <a:buFont typeface="Arial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7pPr>
      <a:lvl8pPr marL="13500659" indent="-900044" algn="l" defTabSz="1800088" rtl="0" eaLnBrk="1" latinLnBrk="0" hangingPunct="1">
        <a:spcBef>
          <a:spcPct val="20000"/>
        </a:spcBef>
        <a:buFont typeface="Arial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8pPr>
      <a:lvl9pPr marL="15300747" indent="-900044" algn="l" defTabSz="1800088" rtl="0" eaLnBrk="1" latinLnBrk="0" hangingPunct="1">
        <a:spcBef>
          <a:spcPct val="20000"/>
        </a:spcBef>
        <a:buFont typeface="Arial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88" algn="l" defTabSz="1800088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176" algn="l" defTabSz="1800088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264" algn="l" defTabSz="1800088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351" algn="l" defTabSz="1800088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5pPr>
      <a:lvl6pPr marL="9000439" algn="l" defTabSz="1800088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527" algn="l" defTabSz="1800088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7pPr>
      <a:lvl8pPr marL="12600615" algn="l" defTabSz="1800088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703" algn="l" defTabSz="1800088" rtl="0" eaLnBrk="1" latinLnBrk="0" hangingPunct="1">
        <a:defRPr sz="7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balticseal.eu/" TargetMode="External"/><Relationship Id="rId13" Type="http://schemas.openxmlformats.org/officeDocument/2006/relationships/image" Target="../media/image4.png"/><Relationship Id="rId18" Type="http://schemas.openxmlformats.org/officeDocument/2006/relationships/image" Target="../media/image9.jpeg"/><Relationship Id="rId26" Type="http://schemas.openxmlformats.org/officeDocument/2006/relationships/image" Target="../media/image17.png"/><Relationship Id="rId3" Type="http://schemas.openxmlformats.org/officeDocument/2006/relationships/hyperlink" Target="https://gpod.eo.esa.int/" TargetMode="External"/><Relationship Id="rId21" Type="http://schemas.openxmlformats.org/officeDocument/2006/relationships/image" Target="../media/image12.png"/><Relationship Id="rId7" Type="http://schemas.openxmlformats.org/officeDocument/2006/relationships/hyperlink" Target="http://www.esa-sealevel-cci.org/" TargetMode="External"/><Relationship Id="rId12" Type="http://schemas.openxmlformats.org/officeDocument/2006/relationships/hyperlink" Target="http://www.altimetry.info/" TargetMode="External"/><Relationship Id="rId17" Type="http://schemas.openxmlformats.org/officeDocument/2006/relationships/image" Target="../media/image8.png"/><Relationship Id="rId25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satoc.eu/projects/hydrocoastal/" TargetMode="External"/><Relationship Id="rId11" Type="http://schemas.openxmlformats.org/officeDocument/2006/relationships/image" Target="../media/image3.png"/><Relationship Id="rId24" Type="http://schemas.openxmlformats.org/officeDocument/2006/relationships/image" Target="../media/image15.jpeg"/><Relationship Id="rId5" Type="http://schemas.openxmlformats.org/officeDocument/2006/relationships/hyperlink" Target="https://wiki.services.eoportal.org/tiki-index.php?page=SARvatore+Data+Repository&amp;highlight=repository" TargetMode="External"/><Relationship Id="rId15" Type="http://schemas.openxmlformats.org/officeDocument/2006/relationships/image" Target="../media/image6.png"/><Relationship Id="rId23" Type="http://schemas.openxmlformats.org/officeDocument/2006/relationships/image" Target="../media/image14.jpeg"/><Relationship Id="rId28" Type="http://schemas.openxmlformats.org/officeDocument/2006/relationships/image" Target="../media/image19.jpeg"/><Relationship Id="rId10" Type="http://schemas.openxmlformats.org/officeDocument/2006/relationships/image" Target="../media/image2.png"/><Relationship Id="rId19" Type="http://schemas.openxmlformats.org/officeDocument/2006/relationships/image" Target="../media/image10.jpeg"/><Relationship Id="rId4" Type="http://schemas.openxmlformats.org/officeDocument/2006/relationships/hyperlink" Target="https://wiki.services.eoportal.org/tiki-custom_home.php" TargetMode="External"/><Relationship Id="rId9" Type="http://schemas.openxmlformats.org/officeDocument/2006/relationships/image" Target="../media/image1.png"/><Relationship Id="rId14" Type="http://schemas.openxmlformats.org/officeDocument/2006/relationships/image" Target="../media/image5.png"/><Relationship Id="rId22" Type="http://schemas.openxmlformats.org/officeDocument/2006/relationships/image" Target="../media/image13.png"/><Relationship Id="rId27" Type="http://schemas.openxmlformats.org/officeDocument/2006/relationships/image" Target="../media/image1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20"/>
          <p:cNvSpPr/>
          <p:nvPr/>
        </p:nvSpPr>
        <p:spPr>
          <a:xfrm>
            <a:off x="155574" y="33475699"/>
            <a:ext cx="24906681" cy="3937429"/>
          </a:xfrm>
          <a:prstGeom prst="rect">
            <a:avLst/>
          </a:prstGeom>
          <a:solidFill>
            <a:schemeClr val="accent5">
              <a:lumMod val="75000"/>
              <a:alpha val="1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Rectangle 119"/>
          <p:cNvSpPr/>
          <p:nvPr/>
        </p:nvSpPr>
        <p:spPr>
          <a:xfrm>
            <a:off x="155574" y="30158422"/>
            <a:ext cx="24906681" cy="3228833"/>
          </a:xfrm>
          <a:prstGeom prst="rect">
            <a:avLst/>
          </a:prstGeom>
          <a:solidFill>
            <a:schemeClr val="accent5">
              <a:lumMod val="60000"/>
              <a:lumOff val="40000"/>
              <a:alpha val="1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Rectangle 117"/>
          <p:cNvSpPr/>
          <p:nvPr/>
        </p:nvSpPr>
        <p:spPr>
          <a:xfrm>
            <a:off x="155574" y="24501750"/>
            <a:ext cx="24944781" cy="5568228"/>
          </a:xfrm>
          <a:prstGeom prst="rect">
            <a:avLst/>
          </a:prstGeom>
          <a:solidFill>
            <a:schemeClr val="accent5">
              <a:lumMod val="20000"/>
              <a:lumOff val="80000"/>
              <a:alpha val="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Rectangle 116"/>
          <p:cNvSpPr/>
          <p:nvPr/>
        </p:nvSpPr>
        <p:spPr>
          <a:xfrm>
            <a:off x="155574" y="16287889"/>
            <a:ext cx="24944781" cy="8074728"/>
          </a:xfrm>
          <a:prstGeom prst="rect">
            <a:avLst/>
          </a:prstGeom>
          <a:solidFill>
            <a:schemeClr val="accent5">
              <a:lumMod val="20000"/>
              <a:lumOff val="80000"/>
              <a:alpha val="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/>
          <p:cNvSpPr/>
          <p:nvPr/>
        </p:nvSpPr>
        <p:spPr>
          <a:xfrm>
            <a:off x="-18016" y="1716124"/>
            <a:ext cx="25178783" cy="7264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5000" b="1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SAR</a:t>
            </a:r>
            <a:r>
              <a:rPr lang="en-GB" sz="5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5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SARin</a:t>
            </a:r>
            <a:r>
              <a:rPr lang="en-GB" sz="5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RDSAR and FF-SAR Altimetry Processing on Demand for CryoSat-2 and Sentinel-3 at ESA G-POD</a:t>
            </a:r>
            <a:endParaRPr lang="en-GB" sz="50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it-IT" sz="30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Jérôme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sz="30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Benveniste</a:t>
            </a:r>
            <a:r>
              <a:rPr lang="it-IT" sz="30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Salvatore </a:t>
            </a:r>
            <a:r>
              <a:rPr lang="it-IT" sz="30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Dinardo</a:t>
            </a:r>
            <a:r>
              <a:rPr lang="it-IT" sz="30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Christopher </a:t>
            </a:r>
            <a:r>
              <a:rPr lang="it-IT" sz="30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Buchhaupt</a:t>
            </a:r>
            <a:r>
              <a:rPr lang="it-IT" sz="30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(3)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Michele </a:t>
            </a:r>
            <a:r>
              <a:rPr lang="en-GB" sz="3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Scagliola</a:t>
            </a:r>
            <a:r>
              <a:rPr lang="it-IT" sz="30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(4)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Marcello </a:t>
            </a:r>
            <a:r>
              <a:rPr lang="en-GB" sz="30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Passaro</a:t>
            </a:r>
            <a:r>
              <a:rPr lang="it-IT" sz="30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(5)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,L. Fenoglio-Marc</a:t>
            </a:r>
            <a:r>
              <a:rPr lang="it-IT" sz="30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(6)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Giovanni Sabatino</a:t>
            </a:r>
            <a:r>
              <a:rPr lang="it-IT" sz="30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(7</a:t>
            </a:r>
            <a:r>
              <a:rPr lang="it-IT" sz="3000" i="1" baseline="30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Beniamino </a:t>
            </a:r>
            <a:r>
              <a:rPr lang="it-IT" sz="3000" i="1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Abis</a:t>
            </a:r>
            <a:r>
              <a:rPr lang="it-IT" sz="30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(7</a:t>
            </a:r>
            <a:r>
              <a:rPr lang="it-IT" sz="3000" i="1" baseline="30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it-IT" sz="3000" i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Marco 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Restano</a:t>
            </a:r>
            <a:r>
              <a:rPr lang="it-IT" sz="30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(8)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it-IT" sz="30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Américo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sz="30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Ambrózio</a:t>
            </a:r>
            <a:r>
              <a:rPr lang="it-IT" sz="30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(9)</a:t>
            </a:r>
            <a:r>
              <a:rPr lang="it-IT" sz="3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endParaRPr lang="en-GB" sz="3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sz="35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35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it-IT" sz="2400" i="1" baseline="30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(1)</a:t>
            </a:r>
            <a:r>
              <a:rPr lang="it-IT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ESA-ESRIN, Largo Galileo Galilei, Frascati, </a:t>
            </a:r>
            <a:r>
              <a:rPr lang="it-IT" sz="24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Italy</a:t>
            </a:r>
            <a:r>
              <a:rPr lang="it-IT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it-IT" sz="24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Email: jerome.benveniste@esa.int</a:t>
            </a:r>
            <a:endParaRPr lang="en-GB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GB" sz="2400" i="1" baseline="30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</a:t>
            </a:r>
            <a:r>
              <a:rPr lang="en-GB" sz="24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Collecte</a:t>
            </a:r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Localisation Satellites, Toulouse, France</a:t>
            </a:r>
            <a:endParaRPr lang="en-GB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GB" sz="2400" i="1" baseline="30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(3)</a:t>
            </a:r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University of Maryland, College Park, MD, US</a:t>
            </a:r>
            <a:endParaRPr lang="en-GB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GB" sz="2400" i="1" baseline="30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(4)</a:t>
            </a: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Aresys</a:t>
            </a:r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Via </a:t>
            </a:r>
            <a:r>
              <a:rPr lang="en-GB" sz="24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Privata</a:t>
            </a:r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Flumendosa</a:t>
            </a:r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16, 20132 Milano, Italy</a:t>
            </a:r>
            <a:endParaRPr lang="en-GB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2400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(5)</a:t>
            </a: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DGFI-TUM, Germany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GB" sz="24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(6)</a:t>
            </a: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Institute of Geodesy and </a:t>
            </a:r>
            <a:r>
              <a:rPr lang="en-GB" sz="24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Geoinformation</a:t>
            </a:r>
            <a:r>
              <a:rPr lang="en-GB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University of Bonn, Germany</a:t>
            </a:r>
          </a:p>
          <a:p>
            <a:pPr algn="ctr">
              <a:spcAft>
                <a:spcPts val="0"/>
              </a:spcAft>
            </a:pPr>
            <a:r>
              <a:rPr lang="en-GB" sz="2400" i="1" baseline="30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(7)</a:t>
            </a:r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Progressive Systems/ESRIN</a:t>
            </a:r>
            <a:r>
              <a:rPr lang="it-IT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Largo Galileo Galilei, Frascati, </a:t>
            </a:r>
            <a:r>
              <a:rPr lang="it-IT" sz="24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Italy</a:t>
            </a:r>
            <a:endParaRPr lang="en-GB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en-GB" sz="2400" i="1" baseline="30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(8)</a:t>
            </a:r>
            <a:r>
              <a:rPr lang="en-GB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SERCO/ESRIN</a:t>
            </a:r>
            <a:r>
              <a:rPr lang="it-IT" sz="24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Largo Galileo Galilei, Frascati, </a:t>
            </a:r>
            <a:r>
              <a:rPr lang="it-IT" sz="2400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Italy</a:t>
            </a:r>
            <a:endParaRPr lang="en-GB" sz="24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(9)</a:t>
            </a:r>
            <a:r>
              <a:rPr lang="en-GB" sz="2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DEIMOS/ESRIN</a:t>
            </a:r>
            <a:r>
              <a:rPr lang="it-IT" sz="24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Largo Galileo Galilei, Frascati, </a:t>
            </a:r>
            <a:r>
              <a:rPr lang="it-IT" sz="2400" i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Italy</a:t>
            </a:r>
            <a:endParaRPr lang="en-GB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55575" y="9299681"/>
            <a:ext cx="24853722" cy="217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scope of this presentation is to feature and provide an update on the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ESA G-POD/</a:t>
            </a:r>
            <a:r>
              <a:rPr lang="en-GB" sz="3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SARvatore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family of altimetry services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portfolio for the exploitation of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CryoSat-2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Sentinel-3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 from L1A (FBR) data products up to SAR/</a:t>
            </a:r>
            <a:r>
              <a:rPr lang="en-GB" sz="3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SARin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Level-2 geophysical data products. </a:t>
            </a:r>
            <a:endParaRPr lang="en-GB" sz="3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Services are open,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free of charge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(supported by ESA) for worldwide scientific applications and available, after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registration and activation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(to be requested for each chosen service to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eo-gpod@esa.int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at </a:t>
            </a:r>
            <a:r>
              <a:rPr lang="en-GB" sz="30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https://gpod.eo.esa.int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3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5575" y="16376333"/>
            <a:ext cx="12818510" cy="799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GB" sz="3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SARvatore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(SAR Versatile </a:t>
            </a:r>
            <a:r>
              <a:rPr lang="en-GB" sz="3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Altimetric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TOolkit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 Research &amp; Exploitation) for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CryoSat-2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Sentinel-3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services developed by the Altimetry Team in the R&amp;D division at ESA-ESRIN. These processor prototypes are versatile and allow the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users to customize and adapt the processing at L1b &amp; L2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according to their specific requirements by setting a list of configurable options. The scope is to provide users with specific </a:t>
            </a:r>
            <a:r>
              <a:rPr lang="en-GB" sz="3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processing options not available in the operational processing chains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(e.g. range walk correction, stack sub-setting, extended receiving window, zero padding, high-posting rate and burst weighting at L1b &amp; SAMOSA+, SAMOSA++ and ALES+ SAR </a:t>
            </a:r>
            <a:r>
              <a:rPr lang="en-GB" sz="3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retrackers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at L2). A </a:t>
            </a:r>
            <a:r>
              <a:rPr lang="en-US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Join &amp; Share Forum </a:t>
            </a:r>
            <a:r>
              <a:rPr lang="en-US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30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https://wiki.services.eoportal.org/tiki-custom_home.php</a:t>
            </a:r>
            <a:r>
              <a:rPr lang="en-US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allows users to post questions and report issues. A </a:t>
            </a:r>
            <a:r>
              <a:rPr lang="en-US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data repository </a:t>
            </a:r>
            <a:r>
              <a:rPr lang="en-GB" sz="3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also available to the Community to avoid the redundant reprocessing of already processed data (</a:t>
            </a:r>
            <a:r>
              <a:rPr lang="en-GB" sz="30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https://wiki.services.eoportal.org/tiki-index.php?page=SARvatore+Data+Repository&amp;highlight=repository</a:t>
            </a:r>
            <a:r>
              <a:rPr lang="en-GB" sz="3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  <a:endParaRPr lang="en-GB" sz="3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5575" y="24567022"/>
            <a:ext cx="12817475" cy="5526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GB" sz="3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TUDaBo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SAR-RDSAR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(Technical University Darmstadt – University Bonn SAR-Reduced SAR) for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CryoSat-2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Sentinel-3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service. It allows users to generate reduced SAR, unfocused SAR &amp; LRMC data. Several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configurable L1b &amp; L2 processing options and </a:t>
            </a:r>
            <a:r>
              <a:rPr lang="en-GB" sz="3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retrackers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(BMLE3, SINC2, TALES, 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SINCS)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available. The processor will be extended during an additional activity related to the ESA HYDROCOASTAL Project (</a:t>
            </a:r>
            <a:r>
              <a:rPr lang="en-GB" sz="30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https://www.satoc.eu/projects/hydrocoastal</a:t>
            </a:r>
            <a:r>
              <a:rPr lang="en-GB" sz="3000" u="sng" dirty="0" smtClean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/>
              </a:rPr>
              <a:t>/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account in the open ocean for the vertical motion of the wave particles (VMWP) in unfocused SAR 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3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retracker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SINCS-OV) and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a simplified form of the fully focused SAR called here Low Resolution Range Cell Migration Correction-Focused (LRMC-F).   </a:t>
            </a:r>
            <a:endParaRPr lang="en-GB" sz="3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5574" y="30256314"/>
            <a:ext cx="12817476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ALES+ SAR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CryoSat-2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Sentinel-3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service. It allows users to process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official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L1b data and produces L2 </a:t>
            </a:r>
            <a:r>
              <a:rPr lang="en-GB" sz="3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NetCDF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products 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applying the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empirical ALES+ SAR </a:t>
            </a:r>
            <a:r>
              <a:rPr lang="en-GB" sz="3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sub-waveform </a:t>
            </a:r>
            <a:r>
              <a:rPr lang="en-GB" sz="3000" b="1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retracker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including a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dedicated SSB solution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developed 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DGFI-TUM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the frame of the ESA Sea Level CCI (</a:t>
            </a:r>
            <a:r>
              <a:rPr lang="en-GB" sz="30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/>
              </a:rPr>
              <a:t>http://www.esa-sealevel-cci.org/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&amp; BALTIC+ SEAL Projects (</a:t>
            </a:r>
            <a:r>
              <a:rPr lang="en-GB" sz="3000" u="sng" dirty="0">
                <a:solidFill>
                  <a:srgbClr val="0098D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/>
              </a:rPr>
              <a:t>http://balticseal.eu/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endParaRPr lang="en-GB" sz="3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5574" y="33919251"/>
            <a:ext cx="12957519" cy="305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Aresys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 Fully Focused SAR for CryoSat-2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service. Currently under testing by external power users, it will provide the capability to produce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CS-2 FF-SAR L1b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products thanks to the 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Aresys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2D transformed frequency domain AREALT-FF1 processor prototype.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Output products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will also include geophysical corrections and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threshold peak &amp; ALES-like empirical </a:t>
            </a:r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sub-waveform </a:t>
            </a:r>
            <a:r>
              <a:rPr lang="en-GB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retracker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 estimates (ALES+FF-SAR</a:t>
            </a:r>
            <a:r>
              <a:rPr lang="en-GB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GB" sz="3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9"/>
          <a:srcRect b="59833"/>
          <a:stretch/>
        </p:blipFill>
        <p:spPr>
          <a:xfrm>
            <a:off x="13196630" y="30632675"/>
            <a:ext cx="6089208" cy="177881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739626" y="24760919"/>
            <a:ext cx="4252511" cy="498940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42098" y="25509497"/>
            <a:ext cx="5811556" cy="3385971"/>
          </a:xfrm>
          <a:prstGeom prst="rect">
            <a:avLst/>
          </a:prstGeom>
        </p:spPr>
      </p:pic>
      <p:sp>
        <p:nvSpPr>
          <p:cNvPr id="86" name="Rectangle 85"/>
          <p:cNvSpPr/>
          <p:nvPr/>
        </p:nvSpPr>
        <p:spPr>
          <a:xfrm>
            <a:off x="136314" y="11642130"/>
            <a:ext cx="12818511" cy="4538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G-POD graphical interface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allows users to select, in all the services, a geographical area of interest within the time-frame related to the L1A (FBR) &amp; L1b data products availability in the service catalogue.  </a:t>
            </a:r>
            <a:r>
              <a:rPr lang="en-GB" sz="3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task submission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users can follow, in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real time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the status of the processing. The 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output data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products are generated in standard </a:t>
            </a:r>
            <a:r>
              <a:rPr lang="en-GB" sz="30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NetCDF</a:t>
            </a:r>
            <a:r>
              <a:rPr lang="en-GB" sz="3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format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therefore being compatible with the multi-mission “Broadview Radar Altimetry Toolbox” 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3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BRAT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/>
              </a:rPr>
              <a:t>http://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12"/>
              </a:rPr>
              <a:t>www.altimetry.info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typical </a:t>
            </a:r>
            <a:r>
              <a:rPr lang="en-GB" sz="3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tools. At 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present, the following on-line &amp; on-demand services compose the </a:t>
            </a:r>
            <a:r>
              <a:rPr lang="en-GB" sz="3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portfolio</a:t>
            </a:r>
            <a:r>
              <a:rPr lang="en-GB" sz="3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9"/>
          <a:srcRect t="44710"/>
          <a:stretch/>
        </p:blipFill>
        <p:spPr>
          <a:xfrm>
            <a:off x="19450050" y="30385577"/>
            <a:ext cx="5559246" cy="2235432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02940" y="33681275"/>
            <a:ext cx="11350714" cy="35321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495462" y="11042725"/>
            <a:ext cx="9198914" cy="5072588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103495" y="16847099"/>
            <a:ext cx="6289006" cy="1266596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3064598" y="18684243"/>
            <a:ext cx="6327903" cy="4151593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483959" y="16827633"/>
            <a:ext cx="5559246" cy="3278726"/>
          </a:xfrm>
          <a:prstGeom prst="rect">
            <a:avLst/>
          </a:prstGeom>
        </p:spPr>
      </p:pic>
      <p:pic>
        <p:nvPicPr>
          <p:cNvPr id="99" name="Picture 14" descr="C:\Users\Salvatore Dinardo\Desktop\Readings_over_Danube_River_delta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9094" y="20758527"/>
            <a:ext cx="3543161" cy="1765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13" descr="C:\Users\Salvatore Dinardo\Desktop\Altimeter_readings_over_Issyk_Kul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2741" y="20433664"/>
            <a:ext cx="1904212" cy="244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8016" y="0"/>
            <a:ext cx="6073255" cy="1097019"/>
          </a:xfrm>
          <a:prstGeom prst="rect">
            <a:avLst/>
          </a:prstGeom>
        </p:spPr>
      </p:pic>
      <p:pic>
        <p:nvPicPr>
          <p:cNvPr id="1026" name="Picture 2" descr="CLS: Collecte Localisation Satellites - For Earth, from Space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8287" y="59247"/>
            <a:ext cx="1636993" cy="130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" name="AutoShape 4" descr="University of Maryland, College Park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The University of Maryland | A Preeminent Public Research University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0436" y="21548"/>
            <a:ext cx="2750248" cy="137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Aresys | LinkedIn"/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04" b="18791"/>
          <a:stretch/>
        </p:blipFill>
        <p:spPr bwMode="auto">
          <a:xfrm>
            <a:off x="16463213" y="16074"/>
            <a:ext cx="2229121" cy="136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echnische Universität München | Inclusive project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4565" y="56726"/>
            <a:ext cx="3801602" cy="128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Logo: University of Bonn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0628" y="35644"/>
            <a:ext cx="2419727" cy="13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055239" y="7937"/>
            <a:ext cx="2990850" cy="1095658"/>
          </a:xfrm>
          <a:prstGeom prst="rect">
            <a:avLst/>
          </a:prstGeom>
        </p:spPr>
      </p:pic>
      <p:sp>
        <p:nvSpPr>
          <p:cNvPr id="96" name="Rectangle 95"/>
          <p:cNvSpPr/>
          <p:nvPr/>
        </p:nvSpPr>
        <p:spPr>
          <a:xfrm>
            <a:off x="155575" y="33475699"/>
            <a:ext cx="24944780" cy="39374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Rectangle 113"/>
          <p:cNvSpPr/>
          <p:nvPr/>
        </p:nvSpPr>
        <p:spPr>
          <a:xfrm>
            <a:off x="155575" y="30158422"/>
            <a:ext cx="24944780" cy="32288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Rectangle 114"/>
          <p:cNvSpPr/>
          <p:nvPr/>
        </p:nvSpPr>
        <p:spPr>
          <a:xfrm>
            <a:off x="155575" y="24501751"/>
            <a:ext cx="24944780" cy="55430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Rectangle 115"/>
          <p:cNvSpPr/>
          <p:nvPr/>
        </p:nvSpPr>
        <p:spPr>
          <a:xfrm>
            <a:off x="155575" y="16287889"/>
            <a:ext cx="24944780" cy="80747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46" name="Picture 22" descr="ESA - LPP Living Planet Programme - CRYOSAT 2 logo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75" y="5331571"/>
            <a:ext cx="4553072" cy="286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Earth Observation Mission Logotypes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8431" y="6009025"/>
            <a:ext cx="5629275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603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Office PowerPoint</Application>
  <PresentationFormat>Custom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ESRIN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Jerome Benveniste</dc:creator>
  <cp:lastModifiedBy>Marco Restano</cp:lastModifiedBy>
  <cp:revision>151</cp:revision>
  <cp:lastPrinted>2016-05-03T15:34:38Z</cp:lastPrinted>
  <dcterms:created xsi:type="dcterms:W3CDTF">2016-05-03T09:47:49Z</dcterms:created>
  <dcterms:modified xsi:type="dcterms:W3CDTF">2021-04-23T12:12:20Z</dcterms:modified>
</cp:coreProperties>
</file>