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8" r:id="rId2"/>
    <p:sldId id="365" r:id="rId3"/>
    <p:sldId id="364" r:id="rId4"/>
    <p:sldId id="352" r:id="rId5"/>
    <p:sldId id="270" r:id="rId6"/>
    <p:sldId id="288" r:id="rId7"/>
    <p:sldId id="349" r:id="rId8"/>
    <p:sldId id="326" r:id="rId9"/>
    <p:sldId id="363" r:id="rId10"/>
    <p:sldId id="362" r:id="rId11"/>
    <p:sldId id="354" r:id="rId12"/>
    <p:sldId id="355" r:id="rId13"/>
    <p:sldId id="356" r:id="rId14"/>
    <p:sldId id="357" r:id="rId15"/>
    <p:sldId id="358" r:id="rId16"/>
    <p:sldId id="361" r:id="rId17"/>
    <p:sldId id="359" r:id="rId18"/>
    <p:sldId id="360" r:id="rId19"/>
    <p:sldId id="367" r:id="rId20"/>
    <p:sldId id="343" r:id="rId21"/>
    <p:sldId id="366" r:id="rId22"/>
  </p:sldIdLst>
  <p:sldSz cx="9144000" cy="6858000" type="screen4x3"/>
  <p:notesSz cx="6797675" cy="9926638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0DFF"/>
    <a:srgbClr val="728FA5"/>
    <a:srgbClr val="1A415D"/>
    <a:srgbClr val="0021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279" autoAdjust="0"/>
    <p:restoredTop sz="94857" autoAdjust="0"/>
  </p:normalViewPr>
  <p:slideViewPr>
    <p:cSldViewPr snapToGrid="0" snapToObjects="1">
      <p:cViewPr varScale="1">
        <p:scale>
          <a:sx n="106" d="100"/>
          <a:sy n="106" d="100"/>
        </p:scale>
        <p:origin x="2166" y="78"/>
      </p:cViewPr>
      <p:guideLst>
        <p:guide orient="horz" pos="220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510"/>
    </p:cViewPr>
  </p:sorterViewPr>
  <p:notesViewPr>
    <p:cSldViewPr snapToGrid="0" snapToObjects="1" showGuides="1">
      <p:cViewPr varScale="1">
        <p:scale>
          <a:sx n="78" d="100"/>
          <a:sy n="78" d="100"/>
        </p:scale>
        <p:origin x="3978" y="114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561565-287A-46E8-BD27-90752A826910}" type="datetimeFigureOut">
              <a:rPr lang="it-IT" smtClean="0"/>
              <a:pPr/>
              <a:t>26/04/2021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D186EA-26C7-40D0-AFE8-E418DFD1650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5680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46886-431F-4D6E-AE99-F23E043D281B}" type="datetimeFigureOut">
              <a:rPr lang="it-IT" smtClean="0"/>
              <a:pPr/>
              <a:t>26/04/2021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77D59-615B-45B5-9919-3A8833A637A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2670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77D59-615B-45B5-9919-3A8833A637AD}" type="slidenum">
              <a:rPr lang="it-IT" smtClean="0"/>
              <a:pPr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32689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D77D59-615B-45B5-9919-3A8833A637AD}" type="slidenum">
              <a:rPr lang="it-IT" smtClean="0"/>
              <a:pPr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83265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ttangolo 125"/>
          <p:cNvSpPr/>
          <p:nvPr userDrawn="1"/>
        </p:nvSpPr>
        <p:spPr>
          <a:xfrm>
            <a:off x="0" y="1502043"/>
            <a:ext cx="9144000" cy="3520333"/>
          </a:xfrm>
          <a:prstGeom prst="rect">
            <a:avLst/>
          </a:prstGeom>
          <a:solidFill>
            <a:srgbClr val="1A41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69" name="Gruppo 168"/>
          <p:cNvGrpSpPr/>
          <p:nvPr userDrawn="1"/>
        </p:nvGrpSpPr>
        <p:grpSpPr>
          <a:xfrm>
            <a:off x="38482" y="1456767"/>
            <a:ext cx="9036647" cy="180000"/>
            <a:chOff x="1218340" y="275867"/>
            <a:chExt cx="17715122" cy="567843"/>
          </a:xfrm>
        </p:grpSpPr>
        <p:cxnSp>
          <p:nvCxnSpPr>
            <p:cNvPr id="170" name="Connettore 1 169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onnettore 1 170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Connettore 1 171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onnettore 1 172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Connettore 1 173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Connettore 1 174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Connettore 1 175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Connettore 1 176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Connettore 1 177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nettore 1 178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Connettore 1 179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Connettore 1 180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nettore 1 181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nettore 1 182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nettore 1 183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Connettore 1 184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Connettore 1 185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Connettore 1 186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Connettore 1 187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Connettore 1 188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Connettore 1 189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Connettore 1 190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Connettore 1 191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Connettore 1 192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nettore 1 193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nettore 1 194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nettore 1 195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Connettore 1 196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Connettore 1 197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nettore 1 198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Connettore 1 199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nettore 1 200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Connettore 1 201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nettore 1 202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nettore 1 203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nettore 1 204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nettore 1 205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Connettore 1 206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Connettore 1 207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Connettore 1 208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Connettore 1 209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nettore 1 210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nettore 1 211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Connettore 1 212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Connettore 1 213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nettore 1 214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nettore 1 215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nettore 1 216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Connettore 1 217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Connettore 1 218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Connettore 1 219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Connettore 1 220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Connettore 1 221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nettore 1 222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onnettore 1 223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Connettore 1 224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nettore 1 225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nettore 1 226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nettore 1 227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Connettore 1 228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Connettore 1 229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Connettore 1 230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Connettore 1 231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Connettore 1 232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Connettore 1 233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Connettore 1 234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Connettore 1 235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nettore 1 236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Connettore 1 237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Connettore 1 238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Connettore 1 239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Connettore 1 240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Connettore 1 241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Connettore 1 242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Connettore 1 243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Connettore 1 244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Connettore 1 245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Connettore 1 246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Connettore 1 247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nettore 1 248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nettore 1 249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Connettore 1 250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Connettore 1 251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Connettore 1 252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Connettore 1 253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Connettore 1 254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Connettore 1 255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Connettore 1 256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Connettore 1 257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Connettore 1 258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Connettore 1 259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Connettore 1 260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Connettore 1 261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Connettore 1 262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Connettore 1 263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Connettore 1 264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Connettore 1 265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Connettore 1 266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Connettore 1 267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Connettore 1 268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Connettore 1 269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Connettore 1 270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Connettore 1 271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Connettore 1 272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Connettore 1 273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Connettore 1 274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Connettore 1 275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Connettore 1 276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Connettore 1 277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Connettore 1 278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Connettore 1 279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Connettore 1 280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Connettore 1 281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Connettore 1 282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Connettore 1 283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Connettore 1 284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Connettore 1 285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Connettore 1 286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Connettore 1 287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Connettore 1 288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uppo 124"/>
          <p:cNvGrpSpPr/>
          <p:nvPr userDrawn="1"/>
        </p:nvGrpSpPr>
        <p:grpSpPr>
          <a:xfrm>
            <a:off x="40754" y="4891517"/>
            <a:ext cx="9036647" cy="180000"/>
            <a:chOff x="1218340" y="275867"/>
            <a:chExt cx="17715122" cy="567843"/>
          </a:xfrm>
        </p:grpSpPr>
        <p:cxnSp>
          <p:nvCxnSpPr>
            <p:cNvPr id="127" name="Connettore 1 126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ttore 1 127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Connettore 1 128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1 129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ttore 1 130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ttore 1 131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Connettore 1 132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nettore 1 133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Connettore 1 134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Connettore 1 135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Connettore 1 136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Connettore 1 137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Connettore 1 138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Connettore 1 139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Connettore 1 140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Connettore 1 141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Connettore 1 142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Connettore 1 143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Connettore 1 144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Connettore 1 145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Connettore 1 146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Connettore 1 147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Connettore 1 148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Connettore 1 149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nettore 1 150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onnettore 1 151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Connettore 1 152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Connettore 1 153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Connettore 1 154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Connettore 1 155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Connettore 1 156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Connettore 1 157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Connettore 1 158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Connettore 1 159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Connettore 1 160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Connettore 1 161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onnettore 1 162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Connettore 1 163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Connettore 1 164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Connettore 1 165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nettore 1 166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onnettore 1 167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Connettore 1 289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Connettore 1 290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Connettore 1 291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Connettore 1 292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Connettore 1 293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Connettore 1 294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Connettore 1 295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Connettore 1 296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Connettore 1 297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Connettore 1 298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Connettore 1 299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Connettore 1 300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Connettore 1 301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Connettore 1 302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nettore 1 303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nettore 1 304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nettore 1 305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Connettore 1 306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Connettore 1 307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Connettore 1 308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Connettore 1 309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Connettore 1 310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Connettore 1 311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Connettore 1 312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Connettore 1 313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nettore 1 314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nettore 1 315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Connettore 1 316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Connettore 1 317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Connettore 1 318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Connettore 1 319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Connettore 1 320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Connettore 1 321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Connettore 1 322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Connettore 1 323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nettore 1 324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Connettore 1 325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Connettore 1 326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Connettore 1 327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Connettore 1 328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Connettore 1 329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Connettore 1 330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Connettore 1 331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Connettore 1 332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Connettore 1 333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Connettore 1 334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Connettore 1 335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Connettore 1 336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Connettore 1 337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Connettore 1 338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Connettore 1 339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Connettore 1 340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Connettore 1 341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Connettore 1 342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Connettore 1 343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Connettore 1 344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Connettore 1 345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Connettore 1 346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Connettore 1 347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Connettore 1 348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Connettore 1 349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Connettore 1 350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Connettore 1 351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Connettore 1 352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Connettore 1 353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Connettore 1 354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6" name="Connettore 1 355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Connettore 1 356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Connettore 1 357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Connettore 1 358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Connettore 1 359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Connettore 1 360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Connettore 1 361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Connettore 1 362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Connettore 1 363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Connettore 1 364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Connettore 1 365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Connettore 1 366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14812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 userDrawn="1"/>
        </p:nvSpPr>
        <p:spPr>
          <a:xfrm>
            <a:off x="0" y="2"/>
            <a:ext cx="9144000" cy="79723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/>
          <p:cNvSpPr/>
          <p:nvPr userDrawn="1"/>
        </p:nvSpPr>
        <p:spPr>
          <a:xfrm>
            <a:off x="7042" y="6373645"/>
            <a:ext cx="9144000" cy="484353"/>
          </a:xfrm>
          <a:prstGeom prst="rect">
            <a:avLst/>
          </a:prstGeom>
          <a:solidFill>
            <a:srgbClr val="728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 userDrawn="1"/>
        </p:nvSpPr>
        <p:spPr>
          <a:xfrm>
            <a:off x="37784" y="6373645"/>
            <a:ext cx="6117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 smtClean="0">
                <a:solidFill>
                  <a:srgbClr val="FFFFFF"/>
                </a:solidFill>
                <a:latin typeface="Arial"/>
                <a:cs typeface="Arial"/>
              </a:rPr>
              <a:t>www.fest.polimi.it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b="1" dirty="0" smtClean="0">
                <a:solidFill>
                  <a:srgbClr val="FFFFFF"/>
                </a:solidFill>
                <a:latin typeface="Arial"/>
                <a:cs typeface="Arial"/>
              </a:rPr>
              <a:t>alessandro.ceppi@polimi.it</a:t>
            </a:r>
            <a:br>
              <a:rPr lang="it-IT" sz="1200" b="1" dirty="0" smtClean="0">
                <a:solidFill>
                  <a:srgbClr val="FFFFFF"/>
                </a:solidFill>
                <a:latin typeface="Arial"/>
                <a:cs typeface="Arial"/>
              </a:rPr>
            </a:br>
            <a:endParaRPr lang="it-IT" sz="12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grpSp>
        <p:nvGrpSpPr>
          <p:cNvPr id="12" name="Gruppo 11"/>
          <p:cNvGrpSpPr/>
          <p:nvPr userDrawn="1"/>
        </p:nvGrpSpPr>
        <p:grpSpPr>
          <a:xfrm>
            <a:off x="48007" y="663163"/>
            <a:ext cx="9036647" cy="180000"/>
            <a:chOff x="1218340" y="275867"/>
            <a:chExt cx="17715122" cy="567843"/>
          </a:xfrm>
        </p:grpSpPr>
        <p:cxnSp>
          <p:nvCxnSpPr>
            <p:cNvPr id="13" name="Connettore 1 12"/>
            <p:cNvCxnSpPr/>
            <p:nvPr userDrawn="1"/>
          </p:nvCxnSpPr>
          <p:spPr>
            <a:xfrm>
              <a:off x="12183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1 13"/>
            <p:cNvCxnSpPr/>
            <p:nvPr userDrawn="1"/>
          </p:nvCxnSpPr>
          <p:spPr>
            <a:xfrm>
              <a:off x="13672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1 14"/>
            <p:cNvCxnSpPr/>
            <p:nvPr userDrawn="1"/>
          </p:nvCxnSpPr>
          <p:spPr>
            <a:xfrm>
              <a:off x="15160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1 15"/>
            <p:cNvCxnSpPr/>
            <p:nvPr userDrawn="1"/>
          </p:nvCxnSpPr>
          <p:spPr>
            <a:xfrm>
              <a:off x="16649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1 16"/>
            <p:cNvCxnSpPr/>
            <p:nvPr userDrawn="1"/>
          </p:nvCxnSpPr>
          <p:spPr>
            <a:xfrm>
              <a:off x="18138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/>
            <p:nvPr userDrawn="1"/>
          </p:nvCxnSpPr>
          <p:spPr>
            <a:xfrm>
              <a:off x="19626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1 18"/>
            <p:cNvCxnSpPr/>
            <p:nvPr userDrawn="1"/>
          </p:nvCxnSpPr>
          <p:spPr>
            <a:xfrm>
              <a:off x="21115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 userDrawn="1"/>
          </p:nvCxnSpPr>
          <p:spPr>
            <a:xfrm>
              <a:off x="22604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1 20"/>
            <p:cNvCxnSpPr/>
            <p:nvPr userDrawn="1"/>
          </p:nvCxnSpPr>
          <p:spPr>
            <a:xfrm>
              <a:off x="24092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 userDrawn="1"/>
          </p:nvCxnSpPr>
          <p:spPr>
            <a:xfrm>
              <a:off x="25581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1 22"/>
            <p:cNvCxnSpPr/>
            <p:nvPr userDrawn="1"/>
          </p:nvCxnSpPr>
          <p:spPr>
            <a:xfrm>
              <a:off x="27070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/>
            <p:cNvCxnSpPr/>
            <p:nvPr userDrawn="1"/>
          </p:nvCxnSpPr>
          <p:spPr>
            <a:xfrm>
              <a:off x="28558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ttore 1 24"/>
            <p:cNvCxnSpPr/>
            <p:nvPr userDrawn="1"/>
          </p:nvCxnSpPr>
          <p:spPr>
            <a:xfrm>
              <a:off x="30047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ttore 1 25"/>
            <p:cNvCxnSpPr/>
            <p:nvPr userDrawn="1"/>
          </p:nvCxnSpPr>
          <p:spPr>
            <a:xfrm>
              <a:off x="31536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/>
            <p:cNvCxnSpPr/>
            <p:nvPr userDrawn="1"/>
          </p:nvCxnSpPr>
          <p:spPr>
            <a:xfrm>
              <a:off x="33024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ttore 1 27"/>
            <p:cNvCxnSpPr/>
            <p:nvPr userDrawn="1"/>
          </p:nvCxnSpPr>
          <p:spPr>
            <a:xfrm>
              <a:off x="34513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ttore 1 28"/>
            <p:cNvCxnSpPr/>
            <p:nvPr userDrawn="1"/>
          </p:nvCxnSpPr>
          <p:spPr>
            <a:xfrm>
              <a:off x="36002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ttore 1 29"/>
            <p:cNvCxnSpPr/>
            <p:nvPr userDrawn="1"/>
          </p:nvCxnSpPr>
          <p:spPr>
            <a:xfrm>
              <a:off x="37490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1 30"/>
            <p:cNvCxnSpPr/>
            <p:nvPr userDrawn="1"/>
          </p:nvCxnSpPr>
          <p:spPr>
            <a:xfrm>
              <a:off x="38979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/>
            <p:cNvCxnSpPr/>
            <p:nvPr userDrawn="1"/>
          </p:nvCxnSpPr>
          <p:spPr>
            <a:xfrm>
              <a:off x="404681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1 32"/>
            <p:cNvCxnSpPr/>
            <p:nvPr userDrawn="1"/>
          </p:nvCxnSpPr>
          <p:spPr>
            <a:xfrm>
              <a:off x="419568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ttore 1 33"/>
            <p:cNvCxnSpPr/>
            <p:nvPr userDrawn="1"/>
          </p:nvCxnSpPr>
          <p:spPr>
            <a:xfrm>
              <a:off x="434454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ttore 1 34"/>
            <p:cNvCxnSpPr/>
            <p:nvPr userDrawn="1"/>
          </p:nvCxnSpPr>
          <p:spPr>
            <a:xfrm>
              <a:off x="449341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1 35"/>
            <p:cNvCxnSpPr/>
            <p:nvPr userDrawn="1"/>
          </p:nvCxnSpPr>
          <p:spPr>
            <a:xfrm>
              <a:off x="464228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/>
            <p:cNvCxnSpPr/>
            <p:nvPr userDrawn="1"/>
          </p:nvCxnSpPr>
          <p:spPr>
            <a:xfrm>
              <a:off x="479114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ttore 1 37"/>
            <p:cNvCxnSpPr/>
            <p:nvPr userDrawn="1"/>
          </p:nvCxnSpPr>
          <p:spPr>
            <a:xfrm>
              <a:off x="494001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ttore 1 38"/>
            <p:cNvCxnSpPr/>
            <p:nvPr userDrawn="1"/>
          </p:nvCxnSpPr>
          <p:spPr>
            <a:xfrm>
              <a:off x="508888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/>
            <p:cNvCxnSpPr/>
            <p:nvPr userDrawn="1"/>
          </p:nvCxnSpPr>
          <p:spPr>
            <a:xfrm>
              <a:off x="523774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ttore 1 40"/>
            <p:cNvCxnSpPr/>
            <p:nvPr userDrawn="1"/>
          </p:nvCxnSpPr>
          <p:spPr>
            <a:xfrm>
              <a:off x="538661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ttore 1 41"/>
            <p:cNvCxnSpPr/>
            <p:nvPr userDrawn="1"/>
          </p:nvCxnSpPr>
          <p:spPr>
            <a:xfrm>
              <a:off x="553548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/>
            <p:cNvCxnSpPr/>
            <p:nvPr userDrawn="1"/>
          </p:nvCxnSpPr>
          <p:spPr>
            <a:xfrm>
              <a:off x="568435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1 43"/>
            <p:cNvCxnSpPr/>
            <p:nvPr userDrawn="1"/>
          </p:nvCxnSpPr>
          <p:spPr>
            <a:xfrm>
              <a:off x="583321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1 44"/>
            <p:cNvCxnSpPr/>
            <p:nvPr userDrawn="1"/>
          </p:nvCxnSpPr>
          <p:spPr>
            <a:xfrm>
              <a:off x="598208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/>
            <p:cNvCxnSpPr/>
            <p:nvPr userDrawn="1"/>
          </p:nvCxnSpPr>
          <p:spPr>
            <a:xfrm>
              <a:off x="613095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1 46"/>
            <p:cNvCxnSpPr/>
            <p:nvPr userDrawn="1"/>
          </p:nvCxnSpPr>
          <p:spPr>
            <a:xfrm>
              <a:off x="627981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ttore 1 47"/>
            <p:cNvCxnSpPr/>
            <p:nvPr userDrawn="1"/>
          </p:nvCxnSpPr>
          <p:spPr>
            <a:xfrm>
              <a:off x="642868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/>
            <p:cNvCxnSpPr/>
            <p:nvPr userDrawn="1"/>
          </p:nvCxnSpPr>
          <p:spPr>
            <a:xfrm>
              <a:off x="657755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ttore 1 49"/>
            <p:cNvCxnSpPr/>
            <p:nvPr userDrawn="1"/>
          </p:nvCxnSpPr>
          <p:spPr>
            <a:xfrm>
              <a:off x="672641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/>
            <p:nvPr userDrawn="1"/>
          </p:nvCxnSpPr>
          <p:spPr>
            <a:xfrm>
              <a:off x="687528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ttore 1 51"/>
            <p:cNvCxnSpPr/>
            <p:nvPr userDrawn="1"/>
          </p:nvCxnSpPr>
          <p:spPr>
            <a:xfrm>
              <a:off x="702415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/>
            <p:cNvCxnSpPr/>
            <p:nvPr userDrawn="1"/>
          </p:nvCxnSpPr>
          <p:spPr>
            <a:xfrm>
              <a:off x="717302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ttore 1 53"/>
            <p:cNvCxnSpPr/>
            <p:nvPr userDrawn="1"/>
          </p:nvCxnSpPr>
          <p:spPr>
            <a:xfrm>
              <a:off x="732188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ttore 1 54"/>
            <p:cNvCxnSpPr/>
            <p:nvPr userDrawn="1"/>
          </p:nvCxnSpPr>
          <p:spPr>
            <a:xfrm>
              <a:off x="747075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/>
            <p:cNvCxnSpPr/>
            <p:nvPr userDrawn="1"/>
          </p:nvCxnSpPr>
          <p:spPr>
            <a:xfrm>
              <a:off x="761962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ttore 1 56"/>
            <p:cNvCxnSpPr/>
            <p:nvPr userDrawn="1"/>
          </p:nvCxnSpPr>
          <p:spPr>
            <a:xfrm>
              <a:off x="776848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ttore 1 57"/>
            <p:cNvCxnSpPr/>
            <p:nvPr userDrawn="1"/>
          </p:nvCxnSpPr>
          <p:spPr>
            <a:xfrm>
              <a:off x="791735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ttore 1 58"/>
            <p:cNvCxnSpPr/>
            <p:nvPr userDrawn="1"/>
          </p:nvCxnSpPr>
          <p:spPr>
            <a:xfrm>
              <a:off x="806622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 userDrawn="1"/>
          </p:nvCxnSpPr>
          <p:spPr>
            <a:xfrm>
              <a:off x="821508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ttore 1 60"/>
            <p:cNvCxnSpPr/>
            <p:nvPr userDrawn="1"/>
          </p:nvCxnSpPr>
          <p:spPr>
            <a:xfrm>
              <a:off x="836395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ttore 1 61"/>
            <p:cNvCxnSpPr/>
            <p:nvPr userDrawn="1"/>
          </p:nvCxnSpPr>
          <p:spPr>
            <a:xfrm>
              <a:off x="851282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/>
            <p:cNvCxnSpPr/>
            <p:nvPr userDrawn="1"/>
          </p:nvCxnSpPr>
          <p:spPr>
            <a:xfrm>
              <a:off x="866169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1 63"/>
            <p:cNvCxnSpPr/>
            <p:nvPr userDrawn="1"/>
          </p:nvCxnSpPr>
          <p:spPr>
            <a:xfrm>
              <a:off x="881055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nettore 1 64"/>
            <p:cNvCxnSpPr/>
            <p:nvPr userDrawn="1"/>
          </p:nvCxnSpPr>
          <p:spPr>
            <a:xfrm>
              <a:off x="895942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/>
            <p:cNvCxnSpPr/>
            <p:nvPr userDrawn="1"/>
          </p:nvCxnSpPr>
          <p:spPr>
            <a:xfrm>
              <a:off x="910829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nettore 1 66"/>
            <p:cNvCxnSpPr/>
            <p:nvPr userDrawn="1"/>
          </p:nvCxnSpPr>
          <p:spPr>
            <a:xfrm>
              <a:off x="925715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nettore 1 67"/>
            <p:cNvCxnSpPr/>
            <p:nvPr userDrawn="1"/>
          </p:nvCxnSpPr>
          <p:spPr>
            <a:xfrm>
              <a:off x="940602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ttore 1 68"/>
            <p:cNvCxnSpPr/>
            <p:nvPr userDrawn="1"/>
          </p:nvCxnSpPr>
          <p:spPr>
            <a:xfrm>
              <a:off x="955489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ttore 1 69"/>
            <p:cNvCxnSpPr/>
            <p:nvPr userDrawn="1"/>
          </p:nvCxnSpPr>
          <p:spPr>
            <a:xfrm>
              <a:off x="970375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Connettore 1 70"/>
            <p:cNvCxnSpPr/>
            <p:nvPr userDrawn="1"/>
          </p:nvCxnSpPr>
          <p:spPr>
            <a:xfrm>
              <a:off x="985262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/>
            <p:cNvCxnSpPr/>
            <p:nvPr userDrawn="1"/>
          </p:nvCxnSpPr>
          <p:spPr>
            <a:xfrm>
              <a:off x="1000149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Connettore 1 72"/>
            <p:cNvCxnSpPr/>
            <p:nvPr userDrawn="1"/>
          </p:nvCxnSpPr>
          <p:spPr>
            <a:xfrm>
              <a:off x="1015036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ttore 1 73"/>
            <p:cNvCxnSpPr/>
            <p:nvPr userDrawn="1"/>
          </p:nvCxnSpPr>
          <p:spPr>
            <a:xfrm>
              <a:off x="1029922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/>
            <p:cNvCxnSpPr/>
            <p:nvPr userDrawn="1"/>
          </p:nvCxnSpPr>
          <p:spPr>
            <a:xfrm>
              <a:off x="1044809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Connettore 1 75"/>
            <p:cNvCxnSpPr/>
            <p:nvPr userDrawn="1"/>
          </p:nvCxnSpPr>
          <p:spPr>
            <a:xfrm>
              <a:off x="1059696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ttore 1 76"/>
            <p:cNvCxnSpPr/>
            <p:nvPr userDrawn="1"/>
          </p:nvCxnSpPr>
          <p:spPr>
            <a:xfrm>
              <a:off x="1074582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ttore 1 77"/>
            <p:cNvCxnSpPr/>
            <p:nvPr userDrawn="1"/>
          </p:nvCxnSpPr>
          <p:spPr>
            <a:xfrm>
              <a:off x="1089469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ttore 1 78"/>
            <p:cNvCxnSpPr/>
            <p:nvPr userDrawn="1"/>
          </p:nvCxnSpPr>
          <p:spPr>
            <a:xfrm>
              <a:off x="110435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/>
            <p:cNvCxnSpPr/>
            <p:nvPr userDrawn="1"/>
          </p:nvCxnSpPr>
          <p:spPr>
            <a:xfrm>
              <a:off x="1119242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nettore 1 80"/>
            <p:cNvCxnSpPr/>
            <p:nvPr userDrawn="1"/>
          </p:nvCxnSpPr>
          <p:spPr>
            <a:xfrm>
              <a:off x="1134129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ttore 1 81"/>
            <p:cNvCxnSpPr/>
            <p:nvPr userDrawn="1"/>
          </p:nvCxnSpPr>
          <p:spPr>
            <a:xfrm>
              <a:off x="1149016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/>
            <p:cNvCxnSpPr/>
            <p:nvPr userDrawn="1"/>
          </p:nvCxnSpPr>
          <p:spPr>
            <a:xfrm>
              <a:off x="1163903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Connettore 1 83"/>
            <p:cNvCxnSpPr/>
            <p:nvPr userDrawn="1"/>
          </p:nvCxnSpPr>
          <p:spPr>
            <a:xfrm>
              <a:off x="1178789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ttore 1 84"/>
            <p:cNvCxnSpPr/>
            <p:nvPr userDrawn="1"/>
          </p:nvCxnSpPr>
          <p:spPr>
            <a:xfrm>
              <a:off x="1193676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nettore 1 85"/>
            <p:cNvCxnSpPr/>
            <p:nvPr userDrawn="1"/>
          </p:nvCxnSpPr>
          <p:spPr>
            <a:xfrm>
              <a:off x="1208563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/>
            <p:cNvCxnSpPr/>
            <p:nvPr userDrawn="1"/>
          </p:nvCxnSpPr>
          <p:spPr>
            <a:xfrm>
              <a:off x="1223449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ttore 1 87"/>
            <p:cNvCxnSpPr/>
            <p:nvPr userDrawn="1"/>
          </p:nvCxnSpPr>
          <p:spPr>
            <a:xfrm>
              <a:off x="1238336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ttore 1 88"/>
            <p:cNvCxnSpPr/>
            <p:nvPr userDrawn="1"/>
          </p:nvCxnSpPr>
          <p:spPr>
            <a:xfrm>
              <a:off x="1253223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/>
            <p:cNvCxnSpPr/>
            <p:nvPr userDrawn="1"/>
          </p:nvCxnSpPr>
          <p:spPr>
            <a:xfrm>
              <a:off x="1268109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nettore 1 90"/>
            <p:cNvCxnSpPr/>
            <p:nvPr userDrawn="1"/>
          </p:nvCxnSpPr>
          <p:spPr>
            <a:xfrm>
              <a:off x="1282996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ttore 1 91"/>
            <p:cNvCxnSpPr/>
            <p:nvPr userDrawn="1"/>
          </p:nvCxnSpPr>
          <p:spPr>
            <a:xfrm>
              <a:off x="1297883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ttore 1 92"/>
            <p:cNvCxnSpPr/>
            <p:nvPr userDrawn="1"/>
          </p:nvCxnSpPr>
          <p:spPr>
            <a:xfrm>
              <a:off x="1312770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nettore 1 93"/>
            <p:cNvCxnSpPr/>
            <p:nvPr userDrawn="1"/>
          </p:nvCxnSpPr>
          <p:spPr>
            <a:xfrm>
              <a:off x="1327656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ttore 1 94"/>
            <p:cNvCxnSpPr/>
            <p:nvPr userDrawn="1"/>
          </p:nvCxnSpPr>
          <p:spPr>
            <a:xfrm>
              <a:off x="1342543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Connettore 1 95"/>
            <p:cNvCxnSpPr/>
            <p:nvPr userDrawn="1"/>
          </p:nvCxnSpPr>
          <p:spPr>
            <a:xfrm>
              <a:off x="1357430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Connettore 1 96"/>
            <p:cNvCxnSpPr/>
            <p:nvPr userDrawn="1"/>
          </p:nvCxnSpPr>
          <p:spPr>
            <a:xfrm>
              <a:off x="1372316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ttore 1 97"/>
            <p:cNvCxnSpPr/>
            <p:nvPr userDrawn="1"/>
          </p:nvCxnSpPr>
          <p:spPr>
            <a:xfrm>
              <a:off x="1387203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Connettore 1 98"/>
            <p:cNvCxnSpPr/>
            <p:nvPr userDrawn="1"/>
          </p:nvCxnSpPr>
          <p:spPr>
            <a:xfrm>
              <a:off x="1402090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Connettore 1 99"/>
            <p:cNvCxnSpPr/>
            <p:nvPr userDrawn="1"/>
          </p:nvCxnSpPr>
          <p:spPr>
            <a:xfrm>
              <a:off x="1416976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ttore 1 100"/>
            <p:cNvCxnSpPr/>
            <p:nvPr userDrawn="1"/>
          </p:nvCxnSpPr>
          <p:spPr>
            <a:xfrm>
              <a:off x="1431863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ttore 1 101"/>
            <p:cNvCxnSpPr/>
            <p:nvPr userDrawn="1"/>
          </p:nvCxnSpPr>
          <p:spPr>
            <a:xfrm>
              <a:off x="1446750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ttore 1 102"/>
            <p:cNvCxnSpPr/>
            <p:nvPr userDrawn="1"/>
          </p:nvCxnSpPr>
          <p:spPr>
            <a:xfrm>
              <a:off x="1461637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ttore 1 103"/>
            <p:cNvCxnSpPr/>
            <p:nvPr userDrawn="1"/>
          </p:nvCxnSpPr>
          <p:spPr>
            <a:xfrm>
              <a:off x="1476523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ttore 1 104"/>
            <p:cNvCxnSpPr/>
            <p:nvPr userDrawn="1"/>
          </p:nvCxnSpPr>
          <p:spPr>
            <a:xfrm>
              <a:off x="1491410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ttore 1 105"/>
            <p:cNvCxnSpPr/>
            <p:nvPr userDrawn="1"/>
          </p:nvCxnSpPr>
          <p:spPr>
            <a:xfrm>
              <a:off x="1506297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Connettore 1 106"/>
            <p:cNvCxnSpPr/>
            <p:nvPr userDrawn="1"/>
          </p:nvCxnSpPr>
          <p:spPr>
            <a:xfrm>
              <a:off x="1521183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Connettore 1 107"/>
            <p:cNvCxnSpPr/>
            <p:nvPr userDrawn="1"/>
          </p:nvCxnSpPr>
          <p:spPr>
            <a:xfrm>
              <a:off x="1536070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Connettore 1 108"/>
            <p:cNvCxnSpPr/>
            <p:nvPr userDrawn="1"/>
          </p:nvCxnSpPr>
          <p:spPr>
            <a:xfrm>
              <a:off x="1550957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ttore 1 109"/>
            <p:cNvCxnSpPr/>
            <p:nvPr userDrawn="1"/>
          </p:nvCxnSpPr>
          <p:spPr>
            <a:xfrm>
              <a:off x="1565843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Connettore 1 110"/>
            <p:cNvCxnSpPr/>
            <p:nvPr userDrawn="1"/>
          </p:nvCxnSpPr>
          <p:spPr>
            <a:xfrm>
              <a:off x="1580730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Connettore 1 111"/>
            <p:cNvCxnSpPr/>
            <p:nvPr userDrawn="1"/>
          </p:nvCxnSpPr>
          <p:spPr>
            <a:xfrm>
              <a:off x="1595617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nettore 1 112"/>
            <p:cNvCxnSpPr/>
            <p:nvPr userDrawn="1"/>
          </p:nvCxnSpPr>
          <p:spPr>
            <a:xfrm>
              <a:off x="1610504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ttore 1 113"/>
            <p:cNvCxnSpPr/>
            <p:nvPr userDrawn="1"/>
          </p:nvCxnSpPr>
          <p:spPr>
            <a:xfrm>
              <a:off x="1625390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ttore 1 114"/>
            <p:cNvCxnSpPr/>
            <p:nvPr userDrawn="1"/>
          </p:nvCxnSpPr>
          <p:spPr>
            <a:xfrm>
              <a:off x="1640277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Connettore 1 115"/>
            <p:cNvCxnSpPr/>
            <p:nvPr userDrawn="1"/>
          </p:nvCxnSpPr>
          <p:spPr>
            <a:xfrm>
              <a:off x="1655164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Connettore 1 116"/>
            <p:cNvCxnSpPr/>
            <p:nvPr userDrawn="1"/>
          </p:nvCxnSpPr>
          <p:spPr>
            <a:xfrm>
              <a:off x="1670050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Connettore 1 117"/>
            <p:cNvCxnSpPr/>
            <p:nvPr userDrawn="1"/>
          </p:nvCxnSpPr>
          <p:spPr>
            <a:xfrm>
              <a:off x="1684937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Connettore 1 118"/>
            <p:cNvCxnSpPr/>
            <p:nvPr userDrawn="1"/>
          </p:nvCxnSpPr>
          <p:spPr>
            <a:xfrm>
              <a:off x="1699824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Connettore 1 119"/>
            <p:cNvCxnSpPr/>
            <p:nvPr userDrawn="1"/>
          </p:nvCxnSpPr>
          <p:spPr>
            <a:xfrm>
              <a:off x="1714710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ttore 1 120"/>
            <p:cNvCxnSpPr/>
            <p:nvPr userDrawn="1"/>
          </p:nvCxnSpPr>
          <p:spPr>
            <a:xfrm>
              <a:off x="1729597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nettore 1 121"/>
            <p:cNvCxnSpPr/>
            <p:nvPr userDrawn="1"/>
          </p:nvCxnSpPr>
          <p:spPr>
            <a:xfrm>
              <a:off x="17444843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ttore 1 122"/>
            <p:cNvCxnSpPr/>
            <p:nvPr userDrawn="1"/>
          </p:nvCxnSpPr>
          <p:spPr>
            <a:xfrm>
              <a:off x="17593710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ttore 1 123"/>
            <p:cNvCxnSpPr/>
            <p:nvPr userDrawn="1"/>
          </p:nvCxnSpPr>
          <p:spPr>
            <a:xfrm>
              <a:off x="17742577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ttore 1 124"/>
            <p:cNvCxnSpPr/>
            <p:nvPr userDrawn="1"/>
          </p:nvCxnSpPr>
          <p:spPr>
            <a:xfrm>
              <a:off x="17891444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ttore 1 125"/>
            <p:cNvCxnSpPr/>
            <p:nvPr userDrawn="1"/>
          </p:nvCxnSpPr>
          <p:spPr>
            <a:xfrm>
              <a:off x="18040311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nettore 1 126"/>
            <p:cNvCxnSpPr/>
            <p:nvPr userDrawn="1"/>
          </p:nvCxnSpPr>
          <p:spPr>
            <a:xfrm>
              <a:off x="18189178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ttore 1 127"/>
            <p:cNvCxnSpPr/>
            <p:nvPr userDrawn="1"/>
          </p:nvCxnSpPr>
          <p:spPr>
            <a:xfrm>
              <a:off x="18338045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Connettore 1 129"/>
            <p:cNvCxnSpPr/>
            <p:nvPr userDrawn="1"/>
          </p:nvCxnSpPr>
          <p:spPr>
            <a:xfrm>
              <a:off x="1848691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ttore 1 131"/>
            <p:cNvCxnSpPr/>
            <p:nvPr userDrawn="1"/>
          </p:nvCxnSpPr>
          <p:spPr>
            <a:xfrm>
              <a:off x="18635779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Connettore 1 132"/>
            <p:cNvCxnSpPr/>
            <p:nvPr userDrawn="1"/>
          </p:nvCxnSpPr>
          <p:spPr>
            <a:xfrm>
              <a:off x="18784646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Connettore 1 133"/>
            <p:cNvCxnSpPr/>
            <p:nvPr userDrawn="1"/>
          </p:nvCxnSpPr>
          <p:spPr>
            <a:xfrm>
              <a:off x="18933462" y="275867"/>
              <a:ext cx="0" cy="567843"/>
            </a:xfrm>
            <a:prstGeom prst="line">
              <a:avLst/>
            </a:prstGeom>
            <a:ln w="12700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5" name="Picture 2" descr="Y:\IMMAGINE _COORDINATA_2014\PPT\modello1\03_Polimi_logotipo_bandiera-1riga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170" y="6476134"/>
            <a:ext cx="2683973" cy="279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131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629049" y="643325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834947A-1B05-2B43-AD85-E646CE852B9E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58886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1922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6006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0953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8442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597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7585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8063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1555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34947A-1B05-2B43-AD85-E646CE852B9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366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8168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288521" y="139166"/>
            <a:ext cx="8581043" cy="840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1434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961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marL="0" indent="0" algn="l" defTabSz="457200" rtl="0" eaLnBrk="1" latinLnBrk="0" hangingPunct="1">
        <a:spcBef>
          <a:spcPct val="0"/>
        </a:spcBef>
        <a:buNone/>
        <a:defRPr sz="2200" b="1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Wingdings" charset="2"/>
        <a:buNone/>
        <a:defRPr sz="2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2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2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gu.eu/news/689/egu-announces-new-edi-logo-for-the-2021-general-assembly/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emf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hyperlink" Target="https://confluence.ecmwf.int/display/CKB/ERA5-Land:+data+documentation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ds.climate.copernicus.eu/cdsapp#!/dataset/reanalysis-era5-land?tab=overview" TargetMode="External"/><Relationship Id="rId5" Type="http://schemas.openxmlformats.org/officeDocument/2006/relationships/image" Target="../media/image22.emf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8" y="43251"/>
            <a:ext cx="3084576" cy="1301496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78898" y="4363661"/>
            <a:ext cx="8371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>
                <a:solidFill>
                  <a:schemeClr val="bg1"/>
                </a:solidFill>
              </a:rPr>
              <a:t>Ceppi A</a:t>
            </a:r>
            <a:r>
              <a:rPr lang="it-IT" sz="2400" dirty="0">
                <a:solidFill>
                  <a:schemeClr val="bg1"/>
                </a:solidFill>
              </a:rPr>
              <a:t>., </a:t>
            </a:r>
            <a:r>
              <a:rPr lang="it-IT" altLang="it-IT" sz="2400" dirty="0" smtClean="0">
                <a:solidFill>
                  <a:schemeClr val="bg1"/>
                </a:solidFill>
              </a:rPr>
              <a:t>Gambini</a:t>
            </a:r>
            <a:r>
              <a:rPr lang="it-IT" altLang="it-IT" sz="2400" dirty="0">
                <a:solidFill>
                  <a:schemeClr val="bg1"/>
                </a:solidFill>
              </a:rPr>
              <a:t> </a:t>
            </a:r>
            <a:r>
              <a:rPr lang="it-IT" altLang="it-IT" sz="2400" dirty="0" smtClean="0">
                <a:solidFill>
                  <a:schemeClr val="bg1"/>
                </a:solidFill>
              </a:rPr>
              <a:t>E., Lombardi </a:t>
            </a:r>
            <a:r>
              <a:rPr lang="it-IT" altLang="it-IT" sz="2400" dirty="0">
                <a:solidFill>
                  <a:schemeClr val="bg1"/>
                </a:solidFill>
              </a:rPr>
              <a:t>G</a:t>
            </a:r>
            <a:r>
              <a:rPr lang="it-IT" altLang="it-IT" sz="2400" dirty="0" smtClean="0">
                <a:solidFill>
                  <a:schemeClr val="bg1"/>
                </a:solidFill>
              </a:rPr>
              <a:t>., </a:t>
            </a:r>
            <a:r>
              <a:rPr lang="it-IT" altLang="it-IT" sz="2400" dirty="0" err="1" smtClean="0">
                <a:solidFill>
                  <a:schemeClr val="bg1"/>
                </a:solidFill>
              </a:rPr>
              <a:t>Ravazzani</a:t>
            </a:r>
            <a:r>
              <a:rPr lang="it-IT" altLang="it-IT" sz="2400" dirty="0">
                <a:solidFill>
                  <a:schemeClr val="bg1"/>
                </a:solidFill>
              </a:rPr>
              <a:t> </a:t>
            </a:r>
            <a:r>
              <a:rPr lang="it-IT" altLang="it-IT" sz="2400" dirty="0" smtClean="0">
                <a:solidFill>
                  <a:schemeClr val="bg1"/>
                </a:solidFill>
              </a:rPr>
              <a:t>G., Mancini M.</a:t>
            </a:r>
            <a:endParaRPr lang="it-IT" sz="2400" baseline="30000" dirty="0" smtClean="0">
              <a:solidFill>
                <a:schemeClr val="bg1"/>
              </a:solidFill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7099189" y="5687017"/>
            <a:ext cx="1979666" cy="941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3059113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3059113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3059113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3059113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3059113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059113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059113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059113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059113" algn="ctr"/>
                <a:tab pos="6119813" algn="r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15000"/>
              </a:lnSpc>
              <a:defRPr/>
            </a:pPr>
            <a:r>
              <a:rPr lang="en-US" altLang="it-IT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vEGU 2021</a:t>
            </a:r>
          </a:p>
          <a:p>
            <a:pPr algn="ctr">
              <a:lnSpc>
                <a:spcPct val="115000"/>
              </a:lnSpc>
              <a:defRPr/>
            </a:pPr>
            <a:r>
              <a:rPr lang="it-IT" altLang="it-IT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26 April 2021</a:t>
            </a:r>
            <a:endParaRPr lang="it-IT" altLang="it-IT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olo 4"/>
          <p:cNvSpPr txBox="1">
            <a:spLocks/>
          </p:cNvSpPr>
          <p:nvPr/>
        </p:nvSpPr>
        <p:spPr>
          <a:xfrm>
            <a:off x="101981" y="1779813"/>
            <a:ext cx="8631450" cy="9683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2200" b="1" kern="120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3200" dirty="0"/>
              <a:t>SOL40: forty years of simulations under a climate and land use change scenario</a:t>
            </a:r>
            <a:endParaRPr lang="it-IT" sz="30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743" y="132024"/>
            <a:ext cx="3676650" cy="1123950"/>
          </a:xfrm>
          <a:prstGeom prst="rect">
            <a:avLst/>
          </a:prstGeom>
        </p:spPr>
      </p:pic>
      <p:pic>
        <p:nvPicPr>
          <p:cNvPr id="15" name="Picture 11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6743" y="3053610"/>
            <a:ext cx="1440000" cy="1080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D:\AlessandroCeppi\Dottorato\Tesi_Bocus_Diluccio\alluvione_Seveso_luglio2014\10502127_10152381331782530_2774124090191868181_n.jpg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189" y="3053610"/>
            <a:ext cx="1440000" cy="1080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7626" y="6105593"/>
            <a:ext cx="70875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HS 5.1.3</a:t>
            </a:r>
            <a:endParaRPr lang="en-US" altLang="en-US" sz="1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Impacts of land use and land cover changes on hydrological processes and water management </a:t>
            </a:r>
          </a:p>
        </p:txBody>
      </p:sp>
      <p:sp>
        <p:nvSpPr>
          <p:cNvPr id="5" name="AutoShape 2" descr="EDI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12713" y="38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Rettangolo 6"/>
          <p:cNvSpPr/>
          <p:nvPr/>
        </p:nvSpPr>
        <p:spPr>
          <a:xfrm>
            <a:off x="101981" y="5145240"/>
            <a:ext cx="456727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Dipartimento di Ingegneria Civile e </a:t>
            </a:r>
            <a:r>
              <a:rPr lang="it-IT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Ambientale</a:t>
            </a:r>
          </a:p>
          <a:p>
            <a:r>
              <a:rPr lang="it-IT" sz="24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Politecnico di Milano, </a:t>
            </a:r>
            <a:r>
              <a:rPr lang="it-IT" sz="2400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Italy</a:t>
            </a:r>
            <a:endParaRPr lang="it-IT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41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88521" y="139166"/>
            <a:ext cx="8581043" cy="840400"/>
          </a:xfrm>
        </p:spPr>
        <p:txBody>
          <a:bodyPr/>
          <a:lstStyle/>
          <a:p>
            <a:r>
              <a:rPr lang="it-IT" dirty="0" err="1" smtClean="0"/>
              <a:t>Motivation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2" name="Rettangolo 1"/>
          <p:cNvSpPr/>
          <p:nvPr/>
        </p:nvSpPr>
        <p:spPr>
          <a:xfrm>
            <a:off x="0" y="1520576"/>
            <a:ext cx="913695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/>
              <a:t>In order to assess the impact of anthropogenic development on urban catchment scale hydrology, </a:t>
            </a:r>
            <a:r>
              <a:rPr lang="en-GB" dirty="0" smtClean="0"/>
              <a:t>this </a:t>
            </a:r>
            <a:r>
              <a:rPr lang="en-GB" dirty="0"/>
              <a:t>study (named as </a:t>
            </a:r>
            <a:r>
              <a:rPr lang="en-GB" b="1" dirty="0"/>
              <a:t>SOL40</a:t>
            </a:r>
            <a:r>
              <a:rPr lang="en-GB" dirty="0"/>
              <a:t>) analyses 40-years trends of </a:t>
            </a:r>
            <a:r>
              <a:rPr lang="en-GB" dirty="0" smtClean="0"/>
              <a:t>the main </a:t>
            </a:r>
            <a:r>
              <a:rPr lang="en-GB" dirty="0"/>
              <a:t>hydro-meteorological </a:t>
            </a:r>
            <a:r>
              <a:rPr lang="en-GB" dirty="0" smtClean="0"/>
              <a:t>variables </a:t>
            </a:r>
            <a:r>
              <a:rPr lang="en-GB" dirty="0"/>
              <a:t>(temperature, precipitation and runoff) over the SOL area, and try to quantify and separate the impact of land use change from the climate change scenario</a:t>
            </a:r>
            <a:r>
              <a:rPr lang="en-GB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/>
              <a:t>A coupled hydro-meteorological system which comprises the physically based rainfall-runoff hydrological model </a:t>
            </a:r>
            <a:r>
              <a:rPr lang="en-GB" b="1" dirty="0"/>
              <a:t>FEST-W</a:t>
            </a:r>
            <a:r>
              <a:rPr lang="en-GB" dirty="0"/>
              <a:t>B, developed by the </a:t>
            </a:r>
            <a:r>
              <a:rPr lang="en-GB" dirty="0" err="1"/>
              <a:t>Politecnico</a:t>
            </a:r>
            <a:r>
              <a:rPr lang="en-GB" dirty="0"/>
              <a:t> di Milano and the </a:t>
            </a:r>
            <a:r>
              <a:rPr lang="en-GB" b="1" dirty="0"/>
              <a:t>ERA5-Land</a:t>
            </a:r>
            <a:r>
              <a:rPr lang="en-GB" dirty="0"/>
              <a:t> hourly dataset from 1981 to </a:t>
            </a:r>
            <a:r>
              <a:rPr lang="en-GB" dirty="0" smtClean="0"/>
              <a:t>2020 </a:t>
            </a:r>
            <a:r>
              <a:rPr lang="en-GB" dirty="0"/>
              <a:t>has been built. </a:t>
            </a:r>
            <a:endParaRPr lang="en-GB" dirty="0" smtClean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/>
              <a:t>Main results are </a:t>
            </a:r>
            <a:r>
              <a:rPr lang="en-GB" dirty="0" smtClean="0"/>
              <a:t>here shown </a:t>
            </a:r>
            <a:r>
              <a:rPr lang="en-GB" dirty="0"/>
              <a:t>over the </a:t>
            </a:r>
            <a:r>
              <a:rPr lang="en-GB" b="1" dirty="0"/>
              <a:t>Seveso </a:t>
            </a:r>
            <a:r>
              <a:rPr lang="en-GB" b="1" dirty="0" smtClean="0"/>
              <a:t>River </a:t>
            </a:r>
            <a:r>
              <a:rPr lang="en-GB" b="1" dirty="0"/>
              <a:t>basin closed at </a:t>
            </a:r>
            <a:r>
              <a:rPr lang="en-GB" b="1" dirty="0" err="1" smtClean="0"/>
              <a:t>Bovisio</a:t>
            </a:r>
            <a:r>
              <a:rPr lang="en-GB" b="1" dirty="0" smtClean="0"/>
              <a:t> gauge section</a:t>
            </a:r>
            <a:r>
              <a:rPr lang="en-GB" dirty="0" smtClean="0"/>
              <a:t> </a:t>
            </a:r>
            <a:r>
              <a:rPr lang="en-GB" dirty="0"/>
              <a:t>which </a:t>
            </a:r>
            <a:r>
              <a:rPr lang="en-GB" dirty="0" smtClean="0"/>
              <a:t>is upstream </a:t>
            </a:r>
            <a:r>
              <a:rPr lang="en-GB" dirty="0"/>
              <a:t>the hydraulic </a:t>
            </a:r>
            <a:r>
              <a:rPr lang="en-GB" dirty="0" smtClean="0"/>
              <a:t>structure </a:t>
            </a:r>
            <a:r>
              <a:rPr lang="en-GB" dirty="0"/>
              <a:t>of the CSNO filling channel</a:t>
            </a:r>
            <a:r>
              <a:rPr lang="en-GB" dirty="0" smtClean="0"/>
              <a:t>.</a:t>
            </a:r>
          </a:p>
          <a:p>
            <a:pPr lvl="0"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681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88521" y="139166"/>
            <a:ext cx="8581043" cy="840400"/>
          </a:xfrm>
        </p:spPr>
        <p:txBody>
          <a:bodyPr/>
          <a:lstStyle/>
          <a:p>
            <a:r>
              <a:rPr lang="it-IT" dirty="0" smtClean="0"/>
              <a:t>Background: the SOL </a:t>
            </a:r>
            <a:r>
              <a:rPr lang="en-GB" dirty="0" smtClean="0"/>
              <a:t>system</a:t>
            </a:r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39127" y="848822"/>
            <a:ext cx="45879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it-I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In the last decade the Real Time Hydrology research group of Politecnico di Milano has developed the SOL system: an </a:t>
            </a:r>
            <a:r>
              <a:rPr lang="en-US" altLang="it-IT" dirty="0">
                <a:ea typeface="Calibri" panose="020F0502020204030204" pitchFamily="34" charset="0"/>
                <a:cs typeface="Times New Roman" panose="02020603050405020304" pitchFamily="18" charset="0"/>
              </a:rPr>
              <a:t>operative web dashboard for </a:t>
            </a:r>
            <a:r>
              <a:rPr lang="en-US" altLang="it-IT" b="1" dirty="0">
                <a:ea typeface="Calibri" panose="020F0502020204030204" pitchFamily="34" charset="0"/>
                <a:cs typeface="Times New Roman" panose="02020603050405020304" pitchFamily="18" charset="0"/>
              </a:rPr>
              <a:t>real-time </a:t>
            </a:r>
            <a:r>
              <a:rPr lang="en-US" altLang="it-IT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hydro-meteorological </a:t>
            </a:r>
            <a:r>
              <a:rPr lang="en-US" altLang="it-IT" b="1" dirty="0">
                <a:ea typeface="Calibri" panose="020F0502020204030204" pitchFamily="34" charset="0"/>
                <a:cs typeface="Times New Roman" panose="02020603050405020304" pitchFamily="18" charset="0"/>
              </a:rPr>
              <a:t>forecasts</a:t>
            </a:r>
            <a:r>
              <a:rPr lang="en-US" altLang="it-IT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it-I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over </a:t>
            </a:r>
            <a:r>
              <a:rPr lang="en-US" altLang="it-IT" dirty="0">
                <a:ea typeface="Calibri" panose="020F0502020204030204" pitchFamily="34" charset="0"/>
                <a:cs typeface="Times New Roman" panose="02020603050405020304" pitchFamily="18" charset="0"/>
              </a:rPr>
              <a:t>Milan </a:t>
            </a:r>
            <a:r>
              <a:rPr lang="en-US" altLang="it-I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urban area </a:t>
            </a:r>
            <a:r>
              <a:rPr lang="en-US" altLang="it-I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(northern Italy) and </a:t>
            </a:r>
            <a:r>
              <a:rPr lang="en-US" altLang="it-IT" dirty="0">
                <a:ea typeface="Calibri" panose="020F0502020204030204" pitchFamily="34" charset="0"/>
                <a:cs typeface="Times New Roman" panose="02020603050405020304" pitchFamily="18" charset="0"/>
              </a:rPr>
              <a:t>the municipalities along the Seveso, Olona, and Lambro </a:t>
            </a:r>
            <a:r>
              <a:rPr lang="en-US" altLang="it-I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(SOL) rivers</a:t>
            </a:r>
            <a:r>
              <a:rPr lang="en-US" altLang="it-IT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altLang="it-IT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it-IT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it-IT" dirty="0">
                <a:ea typeface="Calibri" panose="020F0502020204030204" pitchFamily="34" charset="0"/>
                <a:cs typeface="Times New Roman" panose="02020603050405020304" pitchFamily="18" charset="0"/>
              </a:rPr>
              <a:t>The main goal is the </a:t>
            </a:r>
            <a:r>
              <a:rPr lang="en-US" altLang="it-IT" b="1" dirty="0">
                <a:ea typeface="Calibri" panose="020F0502020204030204" pitchFamily="34" charset="0"/>
                <a:cs typeface="Times New Roman" panose="02020603050405020304" pitchFamily="18" charset="0"/>
              </a:rPr>
              <a:t>reduction of flood damages</a:t>
            </a:r>
            <a:r>
              <a:rPr lang="en-US" altLang="it-IT" dirty="0">
                <a:ea typeface="Calibri" panose="020F0502020204030204" pitchFamily="34" charset="0"/>
                <a:cs typeface="Times New Roman" panose="02020603050405020304" pitchFamily="18" charset="0"/>
              </a:rPr>
              <a:t> in dense urbanized area through the information and communication of flood hazard, allowing citizens, enterprises and authorities, according to their own responsibility, to activate the preventive protection </a:t>
            </a:r>
            <a:r>
              <a:rPr lang="en-US" altLang="it-I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actions.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it-IT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it-IT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Free access: </a:t>
            </a:r>
            <a:r>
              <a:rPr lang="it-IT" dirty="0"/>
              <a:t>http://padus.dica.polimi.it/Bacini</a:t>
            </a:r>
            <a:r>
              <a:rPr lang="it-IT" dirty="0" smtClean="0"/>
              <a:t>/</a:t>
            </a:r>
            <a:endParaRPr lang="en-US" altLang="it-IT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144843" y="1340073"/>
            <a:ext cx="3206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Multi-model precipitation forecast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909804" y="3977341"/>
            <a:ext cx="395976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FF0000"/>
                </a:solidFill>
              </a:rPr>
              <a:t>Discharge </a:t>
            </a:r>
            <a:r>
              <a:rPr lang="en-GB" sz="1600" b="1" dirty="0" smtClean="0">
                <a:solidFill>
                  <a:srgbClr val="FF0000"/>
                </a:solidFill>
              </a:rPr>
              <a:t>forecasts</a:t>
            </a:r>
            <a:r>
              <a:rPr lang="it-IT" sz="1600" b="1" dirty="0" smtClean="0">
                <a:solidFill>
                  <a:srgbClr val="FF0000"/>
                </a:solidFill>
              </a:rPr>
              <a:t> &amp; alert thresholds</a:t>
            </a:r>
            <a:endParaRPr lang="it-IT" sz="1600" b="1" dirty="0">
              <a:solidFill>
                <a:srgbClr val="FF0000"/>
              </a:solidFill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909" y="5342386"/>
            <a:ext cx="779351" cy="78092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5" name="Freccia in giù 14"/>
          <p:cNvSpPr/>
          <p:nvPr/>
        </p:nvSpPr>
        <p:spPr>
          <a:xfrm>
            <a:off x="6670909" y="3437515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027" y="1864743"/>
            <a:ext cx="4516973" cy="1321409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7027" y="4483636"/>
            <a:ext cx="4516974" cy="130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76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-37261" y="1939526"/>
            <a:ext cx="4559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Arial" pitchFamily="34" charset="0"/>
                <a:cs typeface="Arial" pitchFamily="34" charset="0"/>
              </a:rPr>
              <a:t>ERA5-Land </a:t>
            </a:r>
            <a:r>
              <a:rPr lang="en-GB" b="1" dirty="0" smtClean="0">
                <a:latin typeface="Arial" pitchFamily="34" charset="0"/>
                <a:cs typeface="Arial" pitchFamily="34" charset="0"/>
              </a:rPr>
              <a:t>Reanalysis</a:t>
            </a:r>
            <a:endParaRPr lang="en-GB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Croce 11"/>
          <p:cNvSpPr/>
          <p:nvPr/>
        </p:nvSpPr>
        <p:spPr>
          <a:xfrm>
            <a:off x="4211999" y="2576163"/>
            <a:ext cx="720000" cy="720000"/>
          </a:xfrm>
          <a:prstGeom prst="mathPlus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3" name="Picture 9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48015" y="2315193"/>
            <a:ext cx="1525454" cy="140508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sellaDiTesto 13"/>
          <p:cNvSpPr txBox="1"/>
          <p:nvPr/>
        </p:nvSpPr>
        <p:spPr>
          <a:xfrm>
            <a:off x="4926556" y="1932199"/>
            <a:ext cx="3892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Arial" pitchFamily="34" charset="0"/>
                <a:cs typeface="Arial" pitchFamily="34" charset="0"/>
              </a:rPr>
              <a:t>FEST-WB Hydrological model</a:t>
            </a:r>
            <a:endParaRPr lang="it-IT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-19878" y="3780003"/>
            <a:ext cx="9163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 u="sng" dirty="0" smtClean="0">
                <a:solidFill>
                  <a:srgbClr val="FF0000"/>
                </a:solidFill>
              </a:rPr>
              <a:t>Goal</a:t>
            </a:r>
            <a:r>
              <a:rPr lang="en-GB" b="1" dirty="0" smtClean="0">
                <a:solidFill>
                  <a:srgbClr val="FF0000"/>
                </a:solidFill>
              </a:rPr>
              <a:t>: </a:t>
            </a:r>
            <a:r>
              <a:rPr lang="en-GB" dirty="0" smtClean="0"/>
              <a:t>which factor has more </a:t>
            </a:r>
            <a:r>
              <a:rPr lang="en-GB" dirty="0" smtClean="0"/>
              <a:t>influence </a:t>
            </a:r>
            <a:r>
              <a:rPr lang="en-GB" dirty="0" smtClean="0"/>
              <a:t>on the increasing frequency of discharge over urban basins: </a:t>
            </a:r>
            <a:r>
              <a:rPr lang="en-GB" b="1" dirty="0" smtClean="0"/>
              <a:t>the climate change or the land use change</a:t>
            </a:r>
            <a:r>
              <a:rPr lang="en-GB" dirty="0" smtClean="0"/>
              <a:t>?</a:t>
            </a:r>
            <a:endParaRPr lang="it-IT" dirty="0"/>
          </a:p>
        </p:txBody>
      </p:sp>
      <p:pic>
        <p:nvPicPr>
          <p:cNvPr id="22" name="Picture 88" descr="BS00925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3764" y="2215288"/>
            <a:ext cx="997468" cy="513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tolo 1"/>
          <p:cNvSpPr txBox="1">
            <a:spLocks/>
          </p:cNvSpPr>
          <p:nvPr/>
        </p:nvSpPr>
        <p:spPr>
          <a:xfrm>
            <a:off x="173791" y="76874"/>
            <a:ext cx="7067910" cy="404664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algn="l"/>
            <a:r>
              <a:rPr lang="it-IT" sz="22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SOL40: aim of the study</a:t>
            </a:r>
            <a:endParaRPr lang="it-IT" sz="22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621" y="4429904"/>
            <a:ext cx="3901817" cy="18792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086" y="4426334"/>
            <a:ext cx="3110987" cy="18827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4931" y="2339636"/>
            <a:ext cx="2110720" cy="13806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ttangolo 3"/>
          <p:cNvSpPr/>
          <p:nvPr/>
        </p:nvSpPr>
        <p:spPr>
          <a:xfrm>
            <a:off x="12579" y="835027"/>
            <a:ext cx="91314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b="1" u="sng" dirty="0" smtClean="0">
                <a:solidFill>
                  <a:srgbClr val="FF0000"/>
                </a:solidFill>
              </a:rPr>
              <a:t>The study</a:t>
            </a:r>
            <a:r>
              <a:rPr lang="en-GB" b="1" dirty="0" smtClean="0">
                <a:solidFill>
                  <a:srgbClr val="FF0000"/>
                </a:solidFill>
              </a:rPr>
              <a:t>: </a:t>
            </a:r>
            <a:r>
              <a:rPr lang="en-GB" dirty="0" smtClean="0"/>
              <a:t>after </a:t>
            </a:r>
            <a:r>
              <a:rPr lang="en-GB" dirty="0"/>
              <a:t>the </a:t>
            </a:r>
            <a:r>
              <a:rPr lang="en-GB" dirty="0" smtClean="0"/>
              <a:t>acquired knowledge </a:t>
            </a:r>
            <a:r>
              <a:rPr lang="en-GB" dirty="0"/>
              <a:t>in </a:t>
            </a:r>
            <a:r>
              <a:rPr lang="en-GB" dirty="0" smtClean="0"/>
              <a:t>the SOL Project, </a:t>
            </a:r>
            <a:r>
              <a:rPr lang="en-GB" dirty="0" smtClean="0"/>
              <a:t>a </a:t>
            </a:r>
            <a:r>
              <a:rPr lang="en-GB" dirty="0" smtClean="0"/>
              <a:t>reanalysis over the SOL basins </a:t>
            </a:r>
            <a:r>
              <a:rPr lang="en-GB" dirty="0" smtClean="0"/>
              <a:t>has been developed to </a:t>
            </a:r>
            <a:r>
              <a:rPr lang="en-GB" dirty="0" smtClean="0"/>
              <a:t>analyse </a:t>
            </a:r>
            <a:r>
              <a:rPr lang="en-GB" dirty="0">
                <a:solidFill>
                  <a:srgbClr val="FF0000"/>
                </a:solidFill>
              </a:rPr>
              <a:t>temperature</a:t>
            </a:r>
            <a:r>
              <a:rPr lang="en-GB" dirty="0"/>
              <a:t>, </a:t>
            </a:r>
            <a:r>
              <a:rPr lang="en-GB" dirty="0">
                <a:solidFill>
                  <a:srgbClr val="0070C0"/>
                </a:solidFill>
              </a:rPr>
              <a:t>precipitation</a:t>
            </a:r>
            <a:r>
              <a:rPr lang="en-GB" dirty="0"/>
              <a:t> and </a:t>
            </a:r>
            <a:r>
              <a:rPr lang="en-GB" dirty="0">
                <a:solidFill>
                  <a:srgbClr val="FFC000"/>
                </a:solidFill>
              </a:rPr>
              <a:t>discharge</a:t>
            </a:r>
            <a:r>
              <a:rPr lang="en-GB" dirty="0"/>
              <a:t> over the </a:t>
            </a:r>
            <a:r>
              <a:rPr lang="en-GB" b="1" dirty="0"/>
              <a:t>1981-2020</a:t>
            </a:r>
            <a:r>
              <a:rPr lang="en-GB" dirty="0"/>
              <a:t> </a:t>
            </a:r>
            <a:r>
              <a:rPr lang="en-GB" dirty="0" smtClean="0"/>
              <a:t>period </a:t>
            </a:r>
            <a:r>
              <a:rPr lang="en-GB" b="1" dirty="0" smtClean="0"/>
              <a:t>coupling the ERA5-Land dataset with the FEST-WB hydrological model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582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5</a:t>
            </a:fld>
            <a:endParaRPr lang="it-IT" dirty="0"/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176597" y="138250"/>
            <a:ext cx="650819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>
              <a:defRPr/>
            </a:pPr>
            <a:r>
              <a:rPr lang="it-IT" sz="2000" b="1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The Milan </a:t>
            </a:r>
            <a:r>
              <a:rPr lang="en-GB" sz="2000" b="1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urban</a:t>
            </a:r>
            <a:r>
              <a:rPr lang="it-IT" sz="2000" b="1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GB" sz="2000" b="1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basins</a:t>
            </a:r>
            <a:r>
              <a:rPr lang="it-IT" sz="2000" b="1" dirty="0" smtClean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: Seveso-Olona-Lambro (SOL)</a:t>
            </a:r>
            <a:endParaRPr lang="it-IT" sz="2000" dirty="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0" name="Immagine 2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925" y="5277288"/>
            <a:ext cx="918137" cy="91998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823" y="868795"/>
            <a:ext cx="6720157" cy="4105628"/>
          </a:xfrm>
          <a:prstGeom prst="rect">
            <a:avLst/>
          </a:prstGeom>
        </p:spPr>
      </p:pic>
      <p:sp>
        <p:nvSpPr>
          <p:cNvPr id="36" name="CasellaDiTesto 35"/>
          <p:cNvSpPr txBox="1"/>
          <p:nvPr/>
        </p:nvSpPr>
        <p:spPr>
          <a:xfrm>
            <a:off x="1566175" y="4974423"/>
            <a:ext cx="49614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 smtClean="0">
                <a:solidFill>
                  <a:srgbClr val="FF0000"/>
                </a:solidFill>
              </a:rPr>
              <a:t>Structural</a:t>
            </a:r>
            <a:r>
              <a:rPr lang="it-IT" sz="2000" dirty="0" smtClean="0">
                <a:solidFill>
                  <a:srgbClr val="FF0000"/>
                </a:solidFill>
              </a:rPr>
              <a:t> </a:t>
            </a:r>
            <a:r>
              <a:rPr lang="en-GB" sz="2000" dirty="0" smtClean="0">
                <a:solidFill>
                  <a:srgbClr val="FF0000"/>
                </a:solidFill>
              </a:rPr>
              <a:t>measures</a:t>
            </a:r>
            <a:r>
              <a:rPr lang="it-IT" sz="2000" dirty="0" smtClean="0">
                <a:solidFill>
                  <a:srgbClr val="FF0000"/>
                </a:solidFill>
              </a:rPr>
              <a:t> over the three basins: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 smtClean="0"/>
              <a:t>Olona </a:t>
            </a:r>
            <a:r>
              <a:rPr lang="it-IT" sz="2000" dirty="0" smtClean="0">
                <a:sym typeface="Wingdings" panose="05000000000000000000" pitchFamily="2" charset="2"/>
              </a:rPr>
              <a:t></a:t>
            </a:r>
            <a:r>
              <a:rPr lang="it-IT" sz="2000" dirty="0" smtClean="0"/>
              <a:t> Ponte Gurone dam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 smtClean="0"/>
              <a:t>Seveso </a:t>
            </a:r>
            <a:r>
              <a:rPr lang="it-IT" sz="2000" dirty="0" smtClean="0">
                <a:sym typeface="Wingdings" panose="05000000000000000000" pitchFamily="2" charset="2"/>
              </a:rPr>
              <a:t></a:t>
            </a:r>
            <a:r>
              <a:rPr lang="it-IT" sz="2000" dirty="0" smtClean="0"/>
              <a:t> CSNO filling channel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000" dirty="0" smtClean="0"/>
              <a:t>Lambro </a:t>
            </a:r>
            <a:r>
              <a:rPr lang="it-IT" sz="2000" dirty="0" smtClean="0">
                <a:sym typeface="Wingdings" panose="05000000000000000000" pitchFamily="2" charset="2"/>
              </a:rPr>
              <a:t></a:t>
            </a:r>
            <a:r>
              <a:rPr lang="it-IT" sz="2000" dirty="0" smtClean="0"/>
              <a:t> Pusiano Lake regulations</a:t>
            </a:r>
          </a:p>
        </p:txBody>
      </p:sp>
      <p:sp>
        <p:nvSpPr>
          <p:cNvPr id="26" name="Rettangolo 2"/>
          <p:cNvSpPr>
            <a:spLocks noChangeArrowheads="1"/>
          </p:cNvSpPr>
          <p:nvPr/>
        </p:nvSpPr>
        <p:spPr bwMode="auto">
          <a:xfrm>
            <a:off x="7441005" y="1311691"/>
            <a:ext cx="169122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004C80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rgbClr val="004D82"/>
              </a:buClr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rgbClr val="004C80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Minion Web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Minion Web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Minion Web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Minion Web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Minion Web"/>
              </a:defRPr>
            </a:lvl9pPr>
          </a:lstStyle>
          <a:p>
            <a:pPr>
              <a:spcBef>
                <a:spcPts val="0"/>
              </a:spcBef>
            </a:pPr>
            <a:r>
              <a:rPr lang="it-IT" altLang="it-IT" sz="1600" b="1" dirty="0" smtClean="0">
                <a:solidFill>
                  <a:srgbClr val="002060"/>
                </a:solidFill>
              </a:rPr>
              <a:t>Area (km</a:t>
            </a:r>
            <a:r>
              <a:rPr lang="it-IT" altLang="it-IT" sz="1600" b="1" baseline="30000" dirty="0" smtClean="0">
                <a:solidFill>
                  <a:srgbClr val="002060"/>
                </a:solidFill>
              </a:rPr>
              <a:t>2</a:t>
            </a:r>
            <a:r>
              <a:rPr lang="it-IT" altLang="it-IT" sz="1600" b="1" dirty="0" smtClean="0">
                <a:solidFill>
                  <a:srgbClr val="002060"/>
                </a:solidFill>
              </a:rPr>
              <a:t>)</a:t>
            </a:r>
            <a:r>
              <a:rPr lang="it-IT" altLang="it-IT" sz="1600" dirty="0" smtClean="0">
                <a:solidFill>
                  <a:srgbClr val="002060"/>
                </a:solidFill>
              </a:rPr>
              <a:t/>
            </a:r>
            <a:br>
              <a:rPr lang="it-IT" altLang="it-IT" sz="1600" dirty="0" smtClean="0">
                <a:solidFill>
                  <a:srgbClr val="002060"/>
                </a:solidFill>
              </a:rPr>
            </a:br>
            <a:r>
              <a:rPr lang="it-IT" altLang="it-IT" sz="1600" b="0" dirty="0" smtClean="0">
                <a:solidFill>
                  <a:srgbClr val="002060"/>
                </a:solidFill>
              </a:rPr>
              <a:t>Olona = 208</a:t>
            </a:r>
            <a:br>
              <a:rPr lang="it-IT" altLang="it-IT" sz="1600" b="0" dirty="0" smtClean="0">
                <a:solidFill>
                  <a:srgbClr val="002060"/>
                </a:solidFill>
              </a:rPr>
            </a:br>
            <a:r>
              <a:rPr lang="it-IT" altLang="it-IT" sz="1600" b="0" dirty="0" smtClean="0">
                <a:solidFill>
                  <a:srgbClr val="002060"/>
                </a:solidFill>
              </a:rPr>
              <a:t>Seveso = 207</a:t>
            </a:r>
            <a:br>
              <a:rPr lang="it-IT" altLang="it-IT" sz="1600" b="0" dirty="0" smtClean="0">
                <a:solidFill>
                  <a:srgbClr val="002060"/>
                </a:solidFill>
              </a:rPr>
            </a:br>
            <a:r>
              <a:rPr lang="it-IT" altLang="it-IT" sz="1600" b="0" dirty="0" smtClean="0">
                <a:solidFill>
                  <a:srgbClr val="002060"/>
                </a:solidFill>
              </a:rPr>
              <a:t>Lambro = 500</a:t>
            </a:r>
          </a:p>
          <a:p>
            <a:pPr>
              <a:spcBef>
                <a:spcPts val="0"/>
              </a:spcBef>
            </a:pPr>
            <a:r>
              <a:rPr lang="it-IT" altLang="it-IT" sz="1600" b="1" dirty="0" smtClean="0">
                <a:solidFill>
                  <a:srgbClr val="002060"/>
                </a:solidFill>
              </a:rPr>
              <a:t>Total = 1300</a:t>
            </a:r>
            <a:endParaRPr lang="it-IT" altLang="it-IT" sz="1600" b="1" dirty="0">
              <a:solidFill>
                <a:srgbClr val="002060"/>
              </a:solidFill>
            </a:endParaRPr>
          </a:p>
        </p:txBody>
      </p:sp>
      <p:sp>
        <p:nvSpPr>
          <p:cNvPr id="4" name="Ovale 3"/>
          <p:cNvSpPr/>
          <p:nvPr/>
        </p:nvSpPr>
        <p:spPr>
          <a:xfrm>
            <a:off x="3310683" y="1892518"/>
            <a:ext cx="1133475" cy="13403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593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08" y="1559603"/>
            <a:ext cx="5957529" cy="390831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8521" y="129641"/>
            <a:ext cx="8581043" cy="840400"/>
          </a:xfrm>
        </p:spPr>
        <p:txBody>
          <a:bodyPr/>
          <a:lstStyle/>
          <a:p>
            <a:r>
              <a:rPr lang="it-IT" dirty="0" smtClean="0"/>
              <a:t>Flood frequency over Seveso river basin at Milan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6</a:t>
            </a:fld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85320" y="5467921"/>
            <a:ext cx="40336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Source:</a:t>
            </a:r>
          </a:p>
          <a:p>
            <a:r>
              <a:rPr lang="it-IT" sz="1400" dirty="0" smtClean="0"/>
              <a:t>#</a:t>
            </a:r>
            <a:r>
              <a:rPr lang="en-GB" sz="1400" dirty="0" err="1" smtClean="0"/>
              <a:t>italiasicura</a:t>
            </a:r>
            <a:r>
              <a:rPr lang="it-IT" sz="1400" dirty="0" smtClean="0"/>
              <a:t> – Progetto Seveso, 2014</a:t>
            </a:r>
          </a:p>
          <a:p>
            <a:r>
              <a:rPr lang="it-IT" sz="1400" dirty="0" err="1" smtClean="0"/>
              <a:t>Becciu</a:t>
            </a:r>
            <a:r>
              <a:rPr lang="it-IT" sz="1400" dirty="0" smtClean="0"/>
              <a:t> et al. 2017</a:t>
            </a:r>
            <a:endParaRPr lang="it-IT" sz="1400" dirty="0"/>
          </a:p>
        </p:txBody>
      </p:sp>
      <p:graphicFrame>
        <p:nvGraphicFramePr>
          <p:cNvPr id="7" name="Ogget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050278"/>
              </p:ext>
            </p:extLst>
          </p:nvPr>
        </p:nvGraphicFramePr>
        <p:xfrm>
          <a:off x="7223183" y="2804775"/>
          <a:ext cx="684559" cy="1473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Clip" r:id="rId5" imgW="1857375" imgH="3995738" progId="MS_ClipArt_Gallery.2">
                  <p:embed/>
                </p:oleObj>
              </mc:Choice>
              <mc:Fallback>
                <p:oleObj name="Clip" r:id="rId5" imgW="1857375" imgH="3995738" progId="MS_ClipArt_Gallery.2">
                  <p:embed/>
                  <p:pic>
                    <p:nvPicPr>
                      <p:cNvPr id="33" name="Oggetto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3183" y="2804775"/>
                        <a:ext cx="684559" cy="14736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Connettore diritto 10"/>
          <p:cNvCxnSpPr/>
          <p:nvPr/>
        </p:nvCxnSpPr>
        <p:spPr>
          <a:xfrm>
            <a:off x="4286250" y="2576473"/>
            <a:ext cx="0" cy="225289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605601" y="2670093"/>
            <a:ext cx="36806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>
                <a:solidFill>
                  <a:srgbClr val="FF0000"/>
                </a:solidFill>
              </a:rPr>
              <a:t>End of </a:t>
            </a:r>
            <a:r>
              <a:rPr lang="it-IT" sz="1400" dirty="0" err="1" smtClean="0">
                <a:solidFill>
                  <a:srgbClr val="FF0000"/>
                </a:solidFill>
              </a:rPr>
              <a:t>construction</a:t>
            </a:r>
            <a:r>
              <a:rPr lang="it-IT" sz="1400" dirty="0" smtClean="0">
                <a:solidFill>
                  <a:srgbClr val="FF0000"/>
                </a:solidFill>
              </a:rPr>
              <a:t> of the CSNO </a:t>
            </a:r>
            <a:r>
              <a:rPr lang="it-IT" sz="1400" dirty="0" err="1" smtClean="0">
                <a:solidFill>
                  <a:srgbClr val="FF0000"/>
                </a:solidFill>
              </a:rPr>
              <a:t>filling</a:t>
            </a:r>
            <a:r>
              <a:rPr lang="it-IT" sz="1400" dirty="0" smtClean="0">
                <a:solidFill>
                  <a:srgbClr val="FF0000"/>
                </a:solidFill>
              </a:rPr>
              <a:t> </a:t>
            </a:r>
            <a:r>
              <a:rPr lang="it-IT" sz="1400" dirty="0" err="1" smtClean="0">
                <a:solidFill>
                  <a:srgbClr val="FF0000"/>
                </a:solidFill>
              </a:rPr>
              <a:t>channel</a:t>
            </a:r>
            <a:endParaRPr lang="it-IT" sz="1400" dirty="0">
              <a:solidFill>
                <a:srgbClr val="FF0000"/>
              </a:solidFill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85320" y="827948"/>
            <a:ext cx="5958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On </a:t>
            </a:r>
            <a:r>
              <a:rPr lang="it-IT" dirty="0" err="1" smtClean="0"/>
              <a:t>average</a:t>
            </a:r>
            <a:r>
              <a:rPr lang="it-IT" dirty="0" smtClean="0"/>
              <a:t>, </a:t>
            </a:r>
            <a:r>
              <a:rPr lang="it-IT" b="1" dirty="0" smtClean="0"/>
              <a:t>2.75 </a:t>
            </a:r>
            <a:r>
              <a:rPr lang="it-IT" b="1" dirty="0" err="1" smtClean="0"/>
              <a:t>floods</a:t>
            </a:r>
            <a:r>
              <a:rPr lang="it-IT" b="1" dirty="0" smtClean="0"/>
              <a:t> per </a:t>
            </a:r>
            <a:r>
              <a:rPr lang="it-IT" b="1" dirty="0" err="1" smtClean="0"/>
              <a:t>year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observed</a:t>
            </a:r>
            <a:r>
              <a:rPr lang="it-IT" dirty="0" smtClean="0"/>
              <a:t> </a:t>
            </a:r>
            <a:r>
              <a:rPr lang="it-IT" dirty="0" err="1" smtClean="0"/>
              <a:t>between</a:t>
            </a:r>
            <a:r>
              <a:rPr lang="it-IT" dirty="0" smtClean="0"/>
              <a:t> </a:t>
            </a:r>
            <a:r>
              <a:rPr lang="it-IT" dirty="0" err="1" smtClean="0"/>
              <a:t>years</a:t>
            </a:r>
            <a:r>
              <a:rPr lang="it-IT" dirty="0" smtClean="0"/>
              <a:t> 2000 </a:t>
            </a:r>
            <a:r>
              <a:rPr lang="it-IT" dirty="0"/>
              <a:t>and </a:t>
            </a:r>
            <a:r>
              <a:rPr lang="it-IT" dirty="0" smtClean="0"/>
              <a:t>2014.</a:t>
            </a:r>
            <a:endParaRPr lang="it-IT" dirty="0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234" y="876475"/>
            <a:ext cx="2712330" cy="18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2844" y="4406691"/>
            <a:ext cx="2665236" cy="1800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810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88521" y="139166"/>
            <a:ext cx="8581043" cy="840400"/>
          </a:xfrm>
        </p:spPr>
        <p:txBody>
          <a:bodyPr/>
          <a:lstStyle/>
          <a:p>
            <a:r>
              <a:rPr lang="it-IT" dirty="0" smtClean="0"/>
              <a:t>ERA5-Land model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7</a:t>
            </a:fld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7" y="822022"/>
            <a:ext cx="4546515" cy="303635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7243" y="833615"/>
            <a:ext cx="4002321" cy="303564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588" y="5757936"/>
            <a:ext cx="4217036" cy="55646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1736" y="2341433"/>
            <a:ext cx="684875" cy="704533"/>
          </a:xfrm>
          <a:prstGeom prst="rect">
            <a:avLst/>
          </a:prstGeom>
        </p:spPr>
      </p:pic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64185"/>
              </p:ext>
            </p:extLst>
          </p:nvPr>
        </p:nvGraphicFramePr>
        <p:xfrm>
          <a:off x="63722" y="3916318"/>
          <a:ext cx="8927058" cy="2386530"/>
        </p:xfrm>
        <a:graphic>
          <a:graphicData uri="http://schemas.openxmlformats.org/drawingml/2006/table">
            <a:tbl>
              <a:tblPr/>
              <a:tblGrid>
                <a:gridCol w="1609859">
                  <a:extLst>
                    <a:ext uri="{9D8B030D-6E8A-4147-A177-3AD203B41FA5}">
                      <a16:colId xmlns:a16="http://schemas.microsoft.com/office/drawing/2014/main" val="2730350122"/>
                    </a:ext>
                  </a:extLst>
                </a:gridCol>
                <a:gridCol w="7317199">
                  <a:extLst>
                    <a:ext uri="{9D8B030D-6E8A-4147-A177-3AD203B41FA5}">
                      <a16:colId xmlns:a16="http://schemas.microsoft.com/office/drawing/2014/main" val="144343369"/>
                    </a:ext>
                  </a:extLst>
                </a:gridCol>
              </a:tblGrid>
              <a:tr h="125540">
                <a:tc gridSpan="2">
                  <a:txBody>
                    <a:bodyPr/>
                    <a:lstStyle/>
                    <a:p>
                      <a:r>
                        <a:rPr lang="it-IT" sz="1200" b="1" dirty="0"/>
                        <a:t>DATA DESCRIPTION</a:t>
                      </a:r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622962"/>
                  </a:ext>
                </a:extLst>
              </a:tr>
              <a:tr h="125540">
                <a:tc>
                  <a:txBody>
                    <a:bodyPr/>
                    <a:lstStyle/>
                    <a:p>
                      <a:r>
                        <a:rPr lang="it-IT" sz="1200" dirty="0"/>
                        <a:t>Data </a:t>
                      </a:r>
                      <a:r>
                        <a:rPr lang="it-IT" sz="1200" dirty="0" err="1"/>
                        <a:t>type</a:t>
                      </a:r>
                      <a:endParaRPr lang="it-IT" sz="1200" dirty="0"/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200"/>
                        <a:t>Gridded</a:t>
                      </a:r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899987"/>
                  </a:ext>
                </a:extLst>
              </a:tr>
              <a:tr h="125540">
                <a:tc>
                  <a:txBody>
                    <a:bodyPr/>
                    <a:lstStyle/>
                    <a:p>
                      <a:r>
                        <a:rPr lang="it-IT" sz="1200"/>
                        <a:t>Projection</a:t>
                      </a:r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Regular </a:t>
                      </a:r>
                      <a:r>
                        <a:rPr lang="it-IT" sz="1200" dirty="0" err="1"/>
                        <a:t>latitude-longitude</a:t>
                      </a:r>
                      <a:r>
                        <a:rPr lang="it-IT" sz="1200" dirty="0"/>
                        <a:t> </a:t>
                      </a:r>
                      <a:r>
                        <a:rPr lang="it-IT" sz="1200" dirty="0" err="1"/>
                        <a:t>grid</a:t>
                      </a:r>
                      <a:endParaRPr lang="it-IT" sz="1200" dirty="0"/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0824526"/>
                  </a:ext>
                </a:extLst>
              </a:tr>
              <a:tr h="125540">
                <a:tc>
                  <a:txBody>
                    <a:bodyPr/>
                    <a:lstStyle/>
                    <a:p>
                      <a:r>
                        <a:rPr lang="it-IT" sz="1200"/>
                        <a:t>Horizontal coverage</a:t>
                      </a:r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/>
                        <a:t>Global</a:t>
                      </a:r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5495376"/>
                  </a:ext>
                </a:extLst>
              </a:tr>
              <a:tr h="125540">
                <a:tc>
                  <a:txBody>
                    <a:bodyPr/>
                    <a:lstStyle/>
                    <a:p>
                      <a:r>
                        <a:rPr lang="it-IT" sz="1200" dirty="0" err="1"/>
                        <a:t>Horizontal</a:t>
                      </a:r>
                      <a:r>
                        <a:rPr lang="it-IT" sz="1200" dirty="0"/>
                        <a:t> </a:t>
                      </a:r>
                      <a:r>
                        <a:rPr lang="it-IT" sz="1200" dirty="0" err="1"/>
                        <a:t>resolution</a:t>
                      </a:r>
                      <a:endParaRPr lang="it-IT" sz="1200" dirty="0"/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/>
                        <a:t>0.1° x 0.1°; Native resolution is 9 km</a:t>
                      </a:r>
                      <a:r>
                        <a:rPr lang="en-US" sz="1200" dirty="0"/>
                        <a:t>.</a:t>
                      </a:r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708251"/>
                  </a:ext>
                </a:extLst>
              </a:tr>
              <a:tr h="219696">
                <a:tc>
                  <a:txBody>
                    <a:bodyPr/>
                    <a:lstStyle/>
                    <a:p>
                      <a:r>
                        <a:rPr lang="it-IT" sz="1200"/>
                        <a:t>Vertical coverage</a:t>
                      </a:r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From 2 m above the surface level, to a soil depth of 289 cm.</a:t>
                      </a:r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7803078"/>
                  </a:ext>
                </a:extLst>
              </a:tr>
              <a:tr h="125540">
                <a:tc>
                  <a:txBody>
                    <a:bodyPr/>
                    <a:lstStyle/>
                    <a:p>
                      <a:r>
                        <a:rPr lang="it-IT" sz="1200" dirty="0" err="1"/>
                        <a:t>Temporal</a:t>
                      </a:r>
                      <a:r>
                        <a:rPr lang="it-IT" sz="1200" dirty="0"/>
                        <a:t> </a:t>
                      </a:r>
                      <a:r>
                        <a:rPr lang="it-IT" sz="1200" dirty="0" err="1"/>
                        <a:t>coverage</a:t>
                      </a:r>
                      <a:endParaRPr lang="it-IT" sz="1200" dirty="0"/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 err="1"/>
                        <a:t>January</a:t>
                      </a:r>
                      <a:r>
                        <a:rPr lang="it-IT" sz="1200" b="1" dirty="0"/>
                        <a:t> 1981 to </a:t>
                      </a:r>
                      <a:r>
                        <a:rPr lang="it-IT" sz="1200" b="1" dirty="0" err="1" smtClean="0"/>
                        <a:t>December</a:t>
                      </a:r>
                      <a:r>
                        <a:rPr lang="it-IT" sz="1200" b="1" dirty="0" smtClean="0"/>
                        <a:t> 2020</a:t>
                      </a:r>
                      <a:endParaRPr lang="it-IT" sz="1200" b="1" dirty="0"/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4883990"/>
                  </a:ext>
                </a:extLst>
              </a:tr>
              <a:tr h="125540">
                <a:tc>
                  <a:txBody>
                    <a:bodyPr/>
                    <a:lstStyle/>
                    <a:p>
                      <a:r>
                        <a:rPr lang="it-IT" sz="1200"/>
                        <a:t>Temporal resolution</a:t>
                      </a:r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1" dirty="0" err="1"/>
                        <a:t>Hourly</a:t>
                      </a:r>
                      <a:endParaRPr lang="it-IT" sz="1200" b="1" dirty="0"/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6273134"/>
                  </a:ext>
                </a:extLst>
              </a:tr>
              <a:tr h="125540">
                <a:tc>
                  <a:txBody>
                    <a:bodyPr/>
                    <a:lstStyle/>
                    <a:p>
                      <a:r>
                        <a:rPr lang="it-IT" sz="1200" dirty="0"/>
                        <a:t>File format</a:t>
                      </a:r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GRIB/</a:t>
                      </a:r>
                      <a:r>
                        <a:rPr lang="it-IT" sz="1200" dirty="0" err="1" smtClean="0"/>
                        <a:t>Netcdf</a:t>
                      </a:r>
                      <a:endParaRPr lang="it-IT" sz="1200" dirty="0"/>
                    </a:p>
                  </a:txBody>
                  <a:tcPr marL="82290" marR="82290" marT="41145" marB="411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6095573"/>
                  </a:ext>
                </a:extLst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4566106" y="3950729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dirty="0" smtClean="0"/>
              <a:t>Source: </a:t>
            </a:r>
            <a:r>
              <a:rPr lang="it-IT" sz="1200" dirty="0" smtClean="0">
                <a:hlinkClick r:id="rId6"/>
              </a:rPr>
              <a:t>https</a:t>
            </a:r>
            <a:r>
              <a:rPr lang="it-IT" sz="1200" dirty="0">
                <a:hlinkClick r:id="rId6"/>
              </a:rPr>
              <a:t>://cds.climate.copernicus.eu/cdsapp#!/</a:t>
            </a:r>
            <a:r>
              <a:rPr lang="it-IT" sz="1200" dirty="0" smtClean="0">
                <a:hlinkClick r:id="rId6"/>
              </a:rPr>
              <a:t>dataset/reanalysis-era5-land?tab=overview</a:t>
            </a:r>
            <a:endParaRPr lang="it-IT" sz="1200" dirty="0" smtClean="0"/>
          </a:p>
          <a:p>
            <a:endParaRPr lang="it-IT" sz="1200" dirty="0" smtClean="0"/>
          </a:p>
          <a:p>
            <a:r>
              <a:rPr lang="it-IT" sz="1200" dirty="0" smtClean="0">
                <a:hlinkClick r:id="rId7"/>
              </a:rPr>
              <a:t>https://confluence.ecmwf.int/display/CKB/ERA5-Land%3A+data+documentation</a:t>
            </a:r>
            <a:endParaRPr lang="it-IT" sz="1200" dirty="0" smtClean="0"/>
          </a:p>
          <a:p>
            <a:endParaRPr lang="it-IT" sz="1200" dirty="0"/>
          </a:p>
        </p:txBody>
      </p:sp>
      <p:cxnSp>
        <p:nvCxnSpPr>
          <p:cNvPr id="13" name="Connettore 2 12"/>
          <p:cNvCxnSpPr/>
          <p:nvPr/>
        </p:nvCxnSpPr>
        <p:spPr>
          <a:xfrm>
            <a:off x="4961299" y="3533399"/>
            <a:ext cx="51604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4892894" y="3198998"/>
            <a:ext cx="905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9 km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203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5795963" y="2968068"/>
            <a:ext cx="647700" cy="215900"/>
          </a:xfrm>
          <a:prstGeom prst="rect">
            <a:avLst/>
          </a:prstGeom>
          <a:solidFill>
            <a:srgbClr val="008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it-IT" altLang="it-IT" sz="1200" i="1">
                <a:solidFill>
                  <a:schemeClr val="bg1"/>
                </a:solidFill>
                <a:latin typeface="Calibri" pitchFamily="34" charset="0"/>
              </a:rPr>
              <a:t>DEM</a:t>
            </a: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4257154" y="1481794"/>
            <a:ext cx="1441450" cy="503237"/>
          </a:xfrm>
          <a:prstGeom prst="rect">
            <a:avLst/>
          </a:prstGeom>
          <a:solidFill>
            <a:srgbClr val="008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1200" i="1">
                <a:solidFill>
                  <a:schemeClr val="bg1"/>
                </a:solidFill>
                <a:latin typeface="Calibri" pitchFamily="34" charset="0"/>
              </a:rPr>
              <a:t>Soil Parameters</a:t>
            </a: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4257154" y="2058056"/>
            <a:ext cx="1441450" cy="503238"/>
          </a:xfrm>
          <a:prstGeom prst="rect">
            <a:avLst/>
          </a:prstGeom>
          <a:solidFill>
            <a:srgbClr val="008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1200" i="1">
                <a:solidFill>
                  <a:schemeClr val="bg1"/>
                </a:solidFill>
                <a:latin typeface="Calibri" pitchFamily="34" charset="0"/>
              </a:rPr>
              <a:t>Vegetation </a:t>
            </a:r>
            <a:br>
              <a:rPr lang="it-IT" altLang="it-IT" sz="1200" i="1">
                <a:solidFill>
                  <a:schemeClr val="bg1"/>
                </a:solidFill>
                <a:latin typeface="Calibri" pitchFamily="34" charset="0"/>
              </a:rPr>
            </a:br>
            <a:r>
              <a:rPr lang="it-IT" altLang="it-IT" sz="1200" i="1">
                <a:solidFill>
                  <a:schemeClr val="bg1"/>
                </a:solidFill>
                <a:latin typeface="Calibri" pitchFamily="34" charset="0"/>
              </a:rPr>
              <a:t>Parameters</a:t>
            </a:r>
          </a:p>
        </p:txBody>
      </p:sp>
      <p:sp>
        <p:nvSpPr>
          <p:cNvPr id="26" name="Rectangle 6"/>
          <p:cNvSpPr>
            <a:spLocks noChangeArrowheads="1"/>
          </p:cNvSpPr>
          <p:nvPr/>
        </p:nvSpPr>
        <p:spPr bwMode="auto">
          <a:xfrm>
            <a:off x="406574" y="1983818"/>
            <a:ext cx="1006475" cy="533400"/>
          </a:xfrm>
          <a:prstGeom prst="rect">
            <a:avLst/>
          </a:prstGeom>
          <a:solidFill>
            <a:srgbClr val="CCEC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 altLang="it-IT" sz="1200" i="1">
              <a:latin typeface="Calibri" pitchFamily="34" charset="0"/>
            </a:endParaRPr>
          </a:p>
          <a:p>
            <a:pPr algn="ctr"/>
            <a:r>
              <a:rPr lang="it-IT" altLang="it-IT" sz="1200" i="1">
                <a:latin typeface="Calibri" pitchFamily="34" charset="0"/>
              </a:rPr>
              <a:t>Snow </a:t>
            </a:r>
            <a:br>
              <a:rPr lang="it-IT" altLang="it-IT" sz="1200" i="1">
                <a:latin typeface="Calibri" pitchFamily="34" charset="0"/>
              </a:rPr>
            </a:br>
            <a:r>
              <a:rPr lang="it-IT" altLang="it-IT" sz="1200" i="1">
                <a:latin typeface="Calibri" pitchFamily="34" charset="0"/>
              </a:rPr>
              <a:t>Dynamics</a:t>
            </a:r>
          </a:p>
          <a:p>
            <a:pPr algn="ctr"/>
            <a:endParaRPr lang="it-IT" altLang="it-IT" sz="1200" i="1">
              <a:latin typeface="Calibri" pitchFamily="34" charset="0"/>
            </a:endParaRPr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1871836" y="1271031"/>
            <a:ext cx="1354138" cy="5334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1000" i="1" dirty="0" err="1">
                <a:latin typeface="Calibri" pitchFamily="34" charset="0"/>
              </a:rPr>
              <a:t>Spatial</a:t>
            </a:r>
            <a:r>
              <a:rPr lang="it-IT" altLang="it-IT" sz="1000" i="1" dirty="0">
                <a:latin typeface="Calibri" pitchFamily="34" charset="0"/>
              </a:rPr>
              <a:t> </a:t>
            </a:r>
            <a:r>
              <a:rPr lang="it-IT" altLang="it-IT" sz="1000" i="1" dirty="0" err="1">
                <a:latin typeface="Calibri" pitchFamily="34" charset="0"/>
              </a:rPr>
              <a:t>interpolation</a:t>
            </a:r>
            <a:r>
              <a:rPr lang="it-IT" altLang="it-IT" sz="1000" i="1" dirty="0">
                <a:latin typeface="Calibri" pitchFamily="34" charset="0"/>
              </a:rPr>
              <a:t>:</a:t>
            </a:r>
            <a:br>
              <a:rPr lang="it-IT" altLang="it-IT" sz="1000" i="1" dirty="0">
                <a:latin typeface="Calibri" pitchFamily="34" charset="0"/>
              </a:rPr>
            </a:br>
            <a:r>
              <a:rPr lang="it-IT" altLang="it-IT" sz="1000" i="1" dirty="0" err="1">
                <a:latin typeface="Calibri" pitchFamily="34" charset="0"/>
              </a:rPr>
              <a:t>Thiessen</a:t>
            </a:r>
            <a:r>
              <a:rPr lang="it-IT" altLang="it-IT" sz="1000" i="1" dirty="0">
                <a:latin typeface="Calibri" pitchFamily="34" charset="0"/>
              </a:rPr>
              <a:t>, IDW</a:t>
            </a:r>
          </a:p>
        </p:txBody>
      </p:sp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4976986" y="3731656"/>
            <a:ext cx="1512888" cy="576262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it-IT" altLang="it-IT" sz="1200" i="1">
                <a:latin typeface="Calibri" pitchFamily="34" charset="0"/>
              </a:rPr>
              <a:t>Definition of </a:t>
            </a:r>
            <a:br>
              <a:rPr lang="it-IT" altLang="it-IT" sz="1200" i="1">
                <a:latin typeface="Calibri" pitchFamily="34" charset="0"/>
              </a:rPr>
            </a:br>
            <a:r>
              <a:rPr lang="it-IT" altLang="it-IT" sz="1200" i="1">
                <a:latin typeface="Calibri" pitchFamily="34" charset="0"/>
              </a:rPr>
              <a:t>river network</a:t>
            </a:r>
          </a:p>
        </p:txBody>
      </p:sp>
      <p:cxnSp>
        <p:nvCxnSpPr>
          <p:cNvPr id="29" name="AutoShape 10"/>
          <p:cNvCxnSpPr>
            <a:cxnSpLocks noChangeShapeType="1"/>
          </p:cNvCxnSpPr>
          <p:nvPr/>
        </p:nvCxnSpPr>
        <p:spPr bwMode="auto">
          <a:xfrm rot="10800000" flipV="1">
            <a:off x="936625" y="1944131"/>
            <a:ext cx="1666875" cy="58737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0" name="AutoShape 13"/>
          <p:cNvCxnSpPr>
            <a:cxnSpLocks noChangeShapeType="1"/>
            <a:endCxn id="42" idx="0"/>
          </p:cNvCxnSpPr>
          <p:nvPr/>
        </p:nvCxnSpPr>
        <p:spPr bwMode="auto">
          <a:xfrm rot="5400000">
            <a:off x="2217416" y="3478450"/>
            <a:ext cx="266700" cy="65881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" name="AutoShape 14"/>
          <p:cNvCxnSpPr>
            <a:cxnSpLocks noChangeShapeType="1"/>
            <a:endCxn id="43" idx="0"/>
          </p:cNvCxnSpPr>
          <p:nvPr/>
        </p:nvCxnSpPr>
        <p:spPr bwMode="auto">
          <a:xfrm rot="16200000" flipH="1">
            <a:off x="3243735" y="3110943"/>
            <a:ext cx="266700" cy="13938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2" name="Text Box 15"/>
          <p:cNvSpPr txBox="1">
            <a:spLocks noChangeArrowheads="1"/>
          </p:cNvSpPr>
          <p:nvPr/>
        </p:nvSpPr>
        <p:spPr bwMode="auto">
          <a:xfrm>
            <a:off x="852488" y="4914343"/>
            <a:ext cx="1136650" cy="4699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3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3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3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3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3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200" i="1" dirty="0" err="1">
                <a:latin typeface="Calibri" pitchFamily="34" charset="0"/>
              </a:rPr>
              <a:t>Subsurface</a:t>
            </a:r>
            <a:r>
              <a:rPr lang="it-IT" altLang="it-IT" sz="1200" i="1" dirty="0">
                <a:latin typeface="Calibri" pitchFamily="34" charset="0"/>
              </a:rPr>
              <a:t> </a:t>
            </a:r>
            <a:r>
              <a:rPr lang="it-IT" altLang="it-IT" sz="1200" i="1" dirty="0" err="1">
                <a:latin typeface="Calibri" pitchFamily="34" charset="0"/>
              </a:rPr>
              <a:t>routing</a:t>
            </a:r>
            <a:endParaRPr lang="it-IT" altLang="it-IT" sz="1200" i="1" dirty="0">
              <a:latin typeface="Calibri" pitchFamily="34" charset="0"/>
            </a:endParaRPr>
          </a:p>
        </p:txBody>
      </p:sp>
      <p:cxnSp>
        <p:nvCxnSpPr>
          <p:cNvPr id="33" name="AutoShape 16"/>
          <p:cNvCxnSpPr>
            <a:cxnSpLocks noChangeShapeType="1"/>
            <a:stCxn id="24" idx="1"/>
            <a:endCxn id="68" idx="3"/>
          </p:cNvCxnSpPr>
          <p:nvPr/>
        </p:nvCxnSpPr>
        <p:spPr bwMode="auto">
          <a:xfrm rot="10800000" flipV="1">
            <a:off x="3551238" y="1733413"/>
            <a:ext cx="705916" cy="1042072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008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" name="AutoShape 17"/>
          <p:cNvCxnSpPr>
            <a:cxnSpLocks noChangeShapeType="1"/>
            <a:stCxn id="25" idx="1"/>
            <a:endCxn id="68" idx="3"/>
          </p:cNvCxnSpPr>
          <p:nvPr/>
        </p:nvCxnSpPr>
        <p:spPr bwMode="auto">
          <a:xfrm rot="10800000" flipV="1">
            <a:off x="3551238" y="2309675"/>
            <a:ext cx="705916" cy="465810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008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3479974" y="4912756"/>
            <a:ext cx="1136650" cy="4699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3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3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3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3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3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200" i="1" dirty="0">
                <a:latin typeface="Calibri" pitchFamily="34" charset="0"/>
              </a:rPr>
              <a:t>Surface flow </a:t>
            </a:r>
            <a:r>
              <a:rPr lang="it-IT" altLang="it-IT" sz="1200" i="1" dirty="0" err="1">
                <a:latin typeface="Calibri" pitchFamily="34" charset="0"/>
              </a:rPr>
              <a:t>routing</a:t>
            </a:r>
            <a:endParaRPr lang="it-IT" altLang="it-IT" sz="1200" i="1" dirty="0">
              <a:latin typeface="Calibri" pitchFamily="34" charset="0"/>
            </a:endParaRPr>
          </a:p>
        </p:txBody>
      </p:sp>
      <p:cxnSp>
        <p:nvCxnSpPr>
          <p:cNvPr id="36" name="AutoShape 19"/>
          <p:cNvCxnSpPr>
            <a:cxnSpLocks noChangeShapeType="1"/>
            <a:stCxn id="28" idx="2"/>
            <a:endCxn id="35" idx="0"/>
          </p:cNvCxnSpPr>
          <p:nvPr/>
        </p:nvCxnSpPr>
        <p:spPr bwMode="auto">
          <a:xfrm rot="5400000">
            <a:off x="4588446" y="3767772"/>
            <a:ext cx="604838" cy="1685131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1933575" y="5776356"/>
            <a:ext cx="3070473" cy="307777"/>
          </a:xfrm>
          <a:prstGeom prst="rect">
            <a:avLst/>
          </a:prstGeom>
          <a:solidFill>
            <a:srgbClr val="FF66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13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3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3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3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3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400" i="1" dirty="0" err="1" smtClean="0">
                <a:solidFill>
                  <a:schemeClr val="bg1"/>
                </a:solidFill>
                <a:latin typeface="Calibri" pitchFamily="34" charset="0"/>
              </a:rPr>
              <a:t>Hydrograph</a:t>
            </a:r>
            <a:r>
              <a:rPr lang="it-IT" altLang="it-IT" sz="1400" i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it-IT" altLang="it-IT" sz="1400" i="1" dirty="0" err="1" smtClean="0">
                <a:solidFill>
                  <a:schemeClr val="bg1"/>
                </a:solidFill>
                <a:latin typeface="Calibri" pitchFamily="34" charset="0"/>
              </a:rPr>
              <a:t>at</a:t>
            </a:r>
            <a:r>
              <a:rPr lang="it-IT" altLang="it-IT" sz="1400" i="1" dirty="0" smtClean="0">
                <a:solidFill>
                  <a:schemeClr val="bg1"/>
                </a:solidFill>
                <a:latin typeface="Calibri" pitchFamily="34" charset="0"/>
              </a:rPr>
              <a:t>  </a:t>
            </a:r>
            <a:r>
              <a:rPr lang="it-IT" altLang="it-IT" sz="1400" i="1" dirty="0" err="1" smtClean="0">
                <a:solidFill>
                  <a:schemeClr val="bg1"/>
                </a:solidFill>
                <a:latin typeface="Calibri" pitchFamily="34" charset="0"/>
              </a:rPr>
              <a:t>any</a:t>
            </a:r>
            <a:r>
              <a:rPr lang="it-IT" altLang="it-IT" sz="1400" i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it-IT" altLang="it-IT" sz="1400" i="1" dirty="0" err="1" smtClean="0">
                <a:solidFill>
                  <a:schemeClr val="bg1"/>
                </a:solidFill>
                <a:latin typeface="Calibri" pitchFamily="34" charset="0"/>
              </a:rPr>
              <a:t>river</a:t>
            </a:r>
            <a:r>
              <a:rPr lang="it-IT" altLang="it-IT" sz="1400" i="1" dirty="0" smtClean="0">
                <a:solidFill>
                  <a:schemeClr val="bg1"/>
                </a:solidFill>
                <a:latin typeface="Calibri" pitchFamily="34" charset="0"/>
              </a:rPr>
              <a:t> cross </a:t>
            </a:r>
            <a:r>
              <a:rPr lang="it-IT" altLang="it-IT" sz="1400" i="1" dirty="0" err="1" smtClean="0">
                <a:solidFill>
                  <a:schemeClr val="bg1"/>
                </a:solidFill>
                <a:latin typeface="Calibri" pitchFamily="34" charset="0"/>
              </a:rPr>
              <a:t>section</a:t>
            </a:r>
            <a:endParaRPr lang="it-IT" altLang="it-IT" sz="1400" i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8" name="AutoShape 21"/>
          <p:cNvCxnSpPr>
            <a:cxnSpLocks noChangeShapeType="1"/>
            <a:stCxn id="32" idx="2"/>
            <a:endCxn id="37" idx="0"/>
          </p:cNvCxnSpPr>
          <p:nvPr/>
        </p:nvCxnSpPr>
        <p:spPr bwMode="auto">
          <a:xfrm rot="16200000" flipH="1">
            <a:off x="2248756" y="4556299"/>
            <a:ext cx="392113" cy="2047999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FF66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9" name="AutoShape 22"/>
          <p:cNvCxnSpPr>
            <a:cxnSpLocks noChangeShapeType="1"/>
            <a:stCxn id="35" idx="2"/>
            <a:endCxn id="37" idx="0"/>
          </p:cNvCxnSpPr>
          <p:nvPr/>
        </p:nvCxnSpPr>
        <p:spPr bwMode="auto">
          <a:xfrm rot="5400000">
            <a:off x="3561706" y="5289763"/>
            <a:ext cx="393700" cy="579487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FF66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AutoShape 23"/>
          <p:cNvCxnSpPr>
            <a:cxnSpLocks noChangeShapeType="1"/>
            <a:stCxn id="23" idx="2"/>
            <a:endCxn id="28" idx="0"/>
          </p:cNvCxnSpPr>
          <p:nvPr/>
        </p:nvCxnSpPr>
        <p:spPr bwMode="auto">
          <a:xfrm rot="5400000">
            <a:off x="5652778" y="3264621"/>
            <a:ext cx="547688" cy="38638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1" name="AutoShape 24"/>
          <p:cNvCxnSpPr>
            <a:cxnSpLocks noChangeShapeType="1"/>
            <a:stCxn id="27" idx="2"/>
          </p:cNvCxnSpPr>
          <p:nvPr/>
        </p:nvCxnSpPr>
        <p:spPr bwMode="auto">
          <a:xfrm rot="16200000" flipH="1">
            <a:off x="2099643" y="2254487"/>
            <a:ext cx="906462" cy="6350"/>
          </a:xfrm>
          <a:prstGeom prst="bentConnector3">
            <a:avLst>
              <a:gd name="adj1" fmla="val 4991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" name="Oval 25"/>
          <p:cNvSpPr>
            <a:spLocks noChangeArrowheads="1"/>
          </p:cNvSpPr>
          <p:nvPr/>
        </p:nvSpPr>
        <p:spPr bwMode="auto">
          <a:xfrm>
            <a:off x="1481610" y="3941206"/>
            <a:ext cx="1079500" cy="6477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304800" indent="-304800" algn="ctr"/>
            <a:r>
              <a:rPr lang="it-IT" altLang="it-IT" sz="1200" i="1" dirty="0" err="1">
                <a:latin typeface="Calibri" pitchFamily="34" charset="0"/>
              </a:rPr>
              <a:t>Percolation</a:t>
            </a:r>
            <a:endParaRPr lang="it-IT" altLang="it-IT" sz="1200" i="1" dirty="0">
              <a:latin typeface="Calibri" pitchFamily="34" charset="0"/>
            </a:endParaRPr>
          </a:p>
        </p:txBody>
      </p:sp>
      <p:sp>
        <p:nvSpPr>
          <p:cNvPr id="43" name="Oval 26"/>
          <p:cNvSpPr>
            <a:spLocks noChangeArrowheads="1"/>
          </p:cNvSpPr>
          <p:nvPr/>
        </p:nvSpPr>
        <p:spPr bwMode="auto">
          <a:xfrm>
            <a:off x="3483447" y="3941206"/>
            <a:ext cx="1181100" cy="549275"/>
          </a:xfrm>
          <a:prstGeom prst="ellipse">
            <a:avLst/>
          </a:prstGeom>
          <a:solidFill>
            <a:srgbClr val="FFFF99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altLang="it-IT" sz="1200" i="1" dirty="0">
                <a:solidFill>
                  <a:srgbClr val="000000"/>
                </a:solidFill>
                <a:latin typeface="Calibri" pitchFamily="34" charset="0"/>
              </a:rPr>
              <a:t>Surface Runoff</a:t>
            </a:r>
            <a:endParaRPr lang="en-US" altLang="it-IT" sz="1200" i="1" dirty="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6407150" y="4296090"/>
            <a:ext cx="2736850" cy="1511300"/>
            <a:chOff x="3923" y="2614"/>
            <a:chExt cx="1724" cy="952"/>
          </a:xfrm>
        </p:grpSpPr>
        <p:sp>
          <p:nvSpPr>
            <p:cNvPr id="45" name="Rectangle 28"/>
            <p:cNvSpPr>
              <a:spLocks noChangeArrowheads="1"/>
            </p:cNvSpPr>
            <p:nvPr/>
          </p:nvSpPr>
          <p:spPr bwMode="auto">
            <a:xfrm>
              <a:off x="3923" y="2704"/>
              <a:ext cx="1724" cy="862"/>
            </a:xfrm>
            <a:prstGeom prst="rect">
              <a:avLst/>
            </a:prstGeom>
            <a:noFill/>
            <a:ln w="22225">
              <a:solidFill>
                <a:srgbClr val="00008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it-IT" altLang="it-IT" sz="1400" i="1">
                <a:latin typeface="Calibri" pitchFamily="34" charset="0"/>
              </a:endParaRPr>
            </a:p>
          </p:txBody>
        </p:sp>
        <p:sp>
          <p:nvSpPr>
            <p:cNvPr id="46" name="Rectangle 29"/>
            <p:cNvSpPr>
              <a:spLocks noChangeArrowheads="1"/>
            </p:cNvSpPr>
            <p:nvPr/>
          </p:nvSpPr>
          <p:spPr bwMode="auto">
            <a:xfrm>
              <a:off x="4151" y="2886"/>
              <a:ext cx="590" cy="18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39999">
                  <a:srgbClr val="008000"/>
                </a:gs>
                <a:gs pos="86000">
                  <a:srgbClr val="0000FF"/>
                </a:gs>
                <a:gs pos="100000">
                  <a:srgbClr val="0000FF"/>
                </a:gs>
              </a:gsLst>
              <a:lin ang="0" scaled="1"/>
            </a:gra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it-IT" altLang="it-IT" sz="1400" i="1" dirty="0">
                  <a:solidFill>
                    <a:schemeClr val="bg1"/>
                  </a:solidFill>
                  <a:latin typeface="Calibri" pitchFamily="34" charset="0"/>
                </a:rPr>
                <a:t>Input</a:t>
              </a:r>
            </a:p>
          </p:txBody>
        </p:sp>
        <p:sp>
          <p:nvSpPr>
            <p:cNvPr id="47" name="Rectangle 30"/>
            <p:cNvSpPr>
              <a:spLocks noChangeArrowheads="1"/>
            </p:cNvSpPr>
            <p:nvPr/>
          </p:nvSpPr>
          <p:spPr bwMode="auto">
            <a:xfrm>
              <a:off x="4151" y="3158"/>
              <a:ext cx="590" cy="181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it-IT" altLang="it-IT" sz="1400" i="1" dirty="0">
                  <a:solidFill>
                    <a:schemeClr val="bg1"/>
                  </a:solidFill>
                  <a:latin typeface="Calibri" pitchFamily="34" charset="0"/>
                </a:rPr>
                <a:t>Output</a:t>
              </a:r>
            </a:p>
          </p:txBody>
        </p:sp>
        <p:grpSp>
          <p:nvGrpSpPr>
            <p:cNvPr id="5" name="Group 31"/>
            <p:cNvGrpSpPr>
              <a:grpSpLocks/>
            </p:cNvGrpSpPr>
            <p:nvPr/>
          </p:nvGrpSpPr>
          <p:grpSpPr bwMode="auto">
            <a:xfrm>
              <a:off x="4014" y="2614"/>
              <a:ext cx="862" cy="181"/>
              <a:chOff x="748" y="1298"/>
              <a:chExt cx="2268" cy="181"/>
            </a:xfrm>
          </p:grpSpPr>
          <p:sp>
            <p:nvSpPr>
              <p:cNvPr id="51" name="Rectangle 32"/>
              <p:cNvSpPr>
                <a:spLocks noChangeArrowheads="1"/>
              </p:cNvSpPr>
              <p:nvPr/>
            </p:nvSpPr>
            <p:spPr bwMode="auto">
              <a:xfrm>
                <a:off x="748" y="1298"/>
                <a:ext cx="2268" cy="181"/>
              </a:xfrm>
              <a:prstGeom prst="rect">
                <a:avLst/>
              </a:prstGeom>
              <a:solidFill>
                <a:srgbClr val="00467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/>
              <a:lstStyle/>
              <a:p>
                <a:endParaRPr lang="it-IT" altLang="it-IT" sz="1400" i="1">
                  <a:latin typeface="Calibri" pitchFamily="34" charset="0"/>
                </a:endParaRPr>
              </a:p>
            </p:txBody>
          </p:sp>
          <p:sp>
            <p:nvSpPr>
              <p:cNvPr id="52" name="Text Box 33"/>
              <p:cNvSpPr txBox="1">
                <a:spLocks noChangeArrowheads="1"/>
              </p:cNvSpPr>
              <p:nvPr/>
            </p:nvSpPr>
            <p:spPr bwMode="auto">
              <a:xfrm>
                <a:off x="884" y="1298"/>
                <a:ext cx="2087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304800" indent="-304800">
                  <a:defRPr sz="13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3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3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3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3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sz="13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sz="13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sz="13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30000"/>
                  </a:spcBef>
                  <a:spcAft>
                    <a:spcPct val="0"/>
                  </a:spcAft>
                  <a:defRPr sz="13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it-IT" altLang="it-IT" sz="1800" i="1">
                    <a:solidFill>
                      <a:schemeClr val="bg1"/>
                    </a:solidFill>
                    <a:latin typeface="Calibri" pitchFamily="34" charset="0"/>
                  </a:rPr>
                  <a:t>LEGEND</a:t>
                </a:r>
                <a:endParaRPr lang="it-IT" altLang="it-IT" sz="1800" i="1">
                  <a:latin typeface="Calibri" pitchFamily="34" charset="0"/>
                </a:endParaRPr>
              </a:p>
            </p:txBody>
          </p:sp>
        </p:grpSp>
        <p:sp>
          <p:nvSpPr>
            <p:cNvPr id="49" name="Rectangle 34"/>
            <p:cNvSpPr>
              <a:spLocks noChangeArrowheads="1"/>
            </p:cNvSpPr>
            <p:nvPr/>
          </p:nvSpPr>
          <p:spPr bwMode="auto">
            <a:xfrm>
              <a:off x="4921" y="2886"/>
              <a:ext cx="590" cy="181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it-IT" altLang="it-IT" sz="1400" i="1">
                  <a:latin typeface="Calibri" pitchFamily="34" charset="0"/>
                </a:rPr>
                <a:t>Process</a:t>
              </a:r>
            </a:p>
          </p:txBody>
        </p:sp>
        <p:sp>
          <p:nvSpPr>
            <p:cNvPr id="50" name="Oval 35"/>
            <p:cNvSpPr>
              <a:spLocks noChangeArrowheads="1"/>
            </p:cNvSpPr>
            <p:nvPr/>
          </p:nvSpPr>
          <p:spPr bwMode="auto">
            <a:xfrm>
              <a:off x="4967" y="3158"/>
              <a:ext cx="499" cy="346"/>
            </a:xfrm>
            <a:prstGeom prst="ellipse">
              <a:avLst/>
            </a:prstGeom>
            <a:solidFill>
              <a:srgbClr val="FFFF99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GB" altLang="it-IT" sz="1200" i="1" dirty="0">
                  <a:solidFill>
                    <a:srgbClr val="000000"/>
                  </a:solidFill>
                  <a:latin typeface="Calibri" pitchFamily="34" charset="0"/>
                </a:rPr>
                <a:t>Internal </a:t>
              </a:r>
              <a:br>
                <a:rPr lang="en-GB" altLang="it-IT" sz="1200" i="1" dirty="0">
                  <a:solidFill>
                    <a:srgbClr val="000000"/>
                  </a:solidFill>
                  <a:latin typeface="Calibri" pitchFamily="34" charset="0"/>
                </a:rPr>
              </a:br>
              <a:r>
                <a:rPr lang="en-GB" altLang="it-IT" sz="1200" i="1" dirty="0">
                  <a:solidFill>
                    <a:srgbClr val="000000"/>
                  </a:solidFill>
                  <a:latin typeface="Calibri" pitchFamily="34" charset="0"/>
                </a:rPr>
                <a:t>variable</a:t>
              </a:r>
              <a:endParaRPr lang="en-US" altLang="it-IT" sz="1200" i="1" dirty="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cxnSp>
        <p:nvCxnSpPr>
          <p:cNvPr id="55" name="AutoShape 38"/>
          <p:cNvCxnSpPr>
            <a:cxnSpLocks noChangeShapeType="1"/>
            <a:stCxn id="43" idx="4"/>
            <a:endCxn id="35" idx="0"/>
          </p:cNvCxnSpPr>
          <p:nvPr/>
        </p:nvCxnSpPr>
        <p:spPr bwMode="auto">
          <a:xfrm flipH="1">
            <a:off x="4048299" y="4490481"/>
            <a:ext cx="25698" cy="422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6" name="AutoShape 39"/>
          <p:cNvCxnSpPr>
            <a:cxnSpLocks noChangeShapeType="1"/>
            <a:stCxn id="42" idx="4"/>
            <a:endCxn id="32" idx="0"/>
          </p:cNvCxnSpPr>
          <p:nvPr/>
        </p:nvCxnSpPr>
        <p:spPr bwMode="auto">
          <a:xfrm rot="5400000">
            <a:off x="1558369" y="4451351"/>
            <a:ext cx="325437" cy="60054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57" name="Text Box 40"/>
          <p:cNvSpPr txBox="1">
            <a:spLocks noChangeArrowheads="1"/>
          </p:cNvSpPr>
          <p:nvPr/>
        </p:nvSpPr>
        <p:spPr bwMode="auto">
          <a:xfrm>
            <a:off x="2097261" y="4912756"/>
            <a:ext cx="1057400" cy="276999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13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3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3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3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3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200" i="1" dirty="0" err="1">
                <a:latin typeface="Calibri" pitchFamily="34" charset="0"/>
              </a:rPr>
              <a:t>groundwater</a:t>
            </a:r>
            <a:endParaRPr lang="it-IT" altLang="it-IT" sz="1200" i="1" dirty="0">
              <a:latin typeface="Calibri" pitchFamily="34" charset="0"/>
            </a:endParaRPr>
          </a:p>
        </p:txBody>
      </p:sp>
      <p:cxnSp>
        <p:nvCxnSpPr>
          <p:cNvPr id="58" name="AutoShape 41"/>
          <p:cNvCxnSpPr>
            <a:cxnSpLocks noChangeShapeType="1"/>
            <a:stCxn id="42" idx="4"/>
            <a:endCxn id="57" idx="0"/>
          </p:cNvCxnSpPr>
          <p:nvPr/>
        </p:nvCxnSpPr>
        <p:spPr bwMode="auto">
          <a:xfrm rot="16200000" flipH="1">
            <a:off x="2161735" y="4448530"/>
            <a:ext cx="323850" cy="60460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9" name="AutoShape 42"/>
          <p:cNvCxnSpPr>
            <a:cxnSpLocks noChangeShapeType="1"/>
            <a:stCxn id="57" idx="2"/>
            <a:endCxn id="37" idx="0"/>
          </p:cNvCxnSpPr>
          <p:nvPr/>
        </p:nvCxnSpPr>
        <p:spPr bwMode="auto">
          <a:xfrm rot="16200000" flipH="1">
            <a:off x="2754086" y="5061629"/>
            <a:ext cx="586601" cy="842851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FF6600"/>
            </a:solidFill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0" name="Text Box 43"/>
          <p:cNvSpPr txBox="1">
            <a:spLocks noChangeArrowheads="1"/>
          </p:cNvSpPr>
          <p:nvPr/>
        </p:nvSpPr>
        <p:spPr bwMode="auto">
          <a:xfrm>
            <a:off x="4976986" y="4915931"/>
            <a:ext cx="1081088" cy="469900"/>
          </a:xfrm>
          <a:prstGeom prst="rect">
            <a:avLst/>
          </a:prstGeom>
          <a:solidFill>
            <a:srgbClr val="CCE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13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3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3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3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3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defRPr sz="13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200" i="1">
                <a:latin typeface="Calibri" pitchFamily="34" charset="0"/>
              </a:rPr>
              <a:t>Lakes and reservoires</a:t>
            </a:r>
          </a:p>
        </p:txBody>
      </p:sp>
      <p:cxnSp>
        <p:nvCxnSpPr>
          <p:cNvPr id="61" name="AutoShape 44"/>
          <p:cNvCxnSpPr>
            <a:cxnSpLocks noChangeShapeType="1"/>
            <a:stCxn id="35" idx="3"/>
            <a:endCxn id="60" idx="1"/>
          </p:cNvCxnSpPr>
          <p:nvPr/>
        </p:nvCxnSpPr>
        <p:spPr bwMode="auto">
          <a:xfrm>
            <a:off x="4616624" y="5147706"/>
            <a:ext cx="360362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2" name="Rectangle 25"/>
          <p:cNvSpPr>
            <a:spLocks noChangeArrowheads="1"/>
          </p:cNvSpPr>
          <p:nvPr/>
        </p:nvSpPr>
        <p:spPr bwMode="auto">
          <a:xfrm>
            <a:off x="277986" y="2745818"/>
            <a:ext cx="685800" cy="530225"/>
          </a:xfrm>
          <a:prstGeom prst="rect">
            <a:avLst/>
          </a:prstGeom>
          <a:solidFill>
            <a:srgbClr val="FF66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1400" i="1">
                <a:solidFill>
                  <a:schemeClr val="bg1"/>
                </a:solidFill>
                <a:latin typeface="Calibri" pitchFamily="34" charset="0"/>
              </a:rPr>
              <a:t>LST SM</a:t>
            </a:r>
          </a:p>
        </p:txBody>
      </p:sp>
      <p:sp>
        <p:nvSpPr>
          <p:cNvPr id="63" name="Rectangle 25"/>
          <p:cNvSpPr>
            <a:spLocks noChangeArrowheads="1"/>
          </p:cNvSpPr>
          <p:nvPr/>
        </p:nvSpPr>
        <p:spPr bwMode="auto">
          <a:xfrm>
            <a:off x="81136" y="3479243"/>
            <a:ext cx="935038" cy="530225"/>
          </a:xfrm>
          <a:prstGeom prst="rect">
            <a:avLst/>
          </a:prstGeom>
          <a:solidFill>
            <a:srgbClr val="FF66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1400" i="1">
                <a:solidFill>
                  <a:schemeClr val="bg1"/>
                </a:solidFill>
                <a:latin typeface="Calibri" pitchFamily="34" charset="0"/>
              </a:rPr>
              <a:t>Energy fluxes</a:t>
            </a:r>
          </a:p>
        </p:txBody>
      </p:sp>
      <p:cxnSp>
        <p:nvCxnSpPr>
          <p:cNvPr id="64" name="Connettore 4 55"/>
          <p:cNvCxnSpPr>
            <a:cxnSpLocks noChangeShapeType="1"/>
            <a:endCxn id="63" idx="3"/>
          </p:cNvCxnSpPr>
          <p:nvPr/>
        </p:nvCxnSpPr>
        <p:spPr bwMode="auto">
          <a:xfrm rot="10800000" flipV="1">
            <a:off x="1016174" y="3009343"/>
            <a:ext cx="784225" cy="735013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rgbClr val="FF9933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5" name="AutoShape 17"/>
          <p:cNvCxnSpPr>
            <a:cxnSpLocks noChangeShapeType="1"/>
          </p:cNvCxnSpPr>
          <p:nvPr/>
        </p:nvCxnSpPr>
        <p:spPr bwMode="auto">
          <a:xfrm rot="10800000" flipV="1">
            <a:off x="990600" y="3009343"/>
            <a:ext cx="836613" cy="322263"/>
          </a:xfrm>
          <a:prstGeom prst="bentConnector3">
            <a:avLst>
              <a:gd name="adj1" fmla="val 49907"/>
            </a:avLst>
          </a:prstGeom>
          <a:noFill/>
          <a:ln w="19050">
            <a:solidFill>
              <a:srgbClr val="FF9933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6" name="Rectangle 5"/>
          <p:cNvSpPr>
            <a:spLocks noChangeArrowheads="1"/>
          </p:cNvSpPr>
          <p:nvPr/>
        </p:nvSpPr>
        <p:spPr bwMode="auto">
          <a:xfrm>
            <a:off x="1751186" y="712074"/>
            <a:ext cx="1677988" cy="395288"/>
          </a:xfrm>
          <a:prstGeom prst="rect">
            <a:avLst/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r>
              <a:rPr lang="it-IT" altLang="it-IT" sz="1200" i="1" dirty="0" err="1">
                <a:solidFill>
                  <a:schemeClr val="bg1"/>
                </a:solidFill>
                <a:latin typeface="Calibri" pitchFamily="34" charset="0"/>
              </a:rPr>
              <a:t>Meteorological</a:t>
            </a:r>
            <a:r>
              <a:rPr lang="it-IT" altLang="it-IT" sz="1200" i="1" dirty="0">
                <a:solidFill>
                  <a:schemeClr val="bg1"/>
                </a:solidFill>
                <a:latin typeface="Calibri" pitchFamily="34" charset="0"/>
              </a:rPr>
              <a:t> data</a:t>
            </a:r>
          </a:p>
        </p:txBody>
      </p:sp>
      <p:cxnSp>
        <p:nvCxnSpPr>
          <p:cNvPr id="67" name="AutoShape 24"/>
          <p:cNvCxnSpPr>
            <a:cxnSpLocks noChangeShapeType="1"/>
          </p:cNvCxnSpPr>
          <p:nvPr/>
        </p:nvCxnSpPr>
        <p:spPr bwMode="auto">
          <a:xfrm>
            <a:off x="2520156" y="1066243"/>
            <a:ext cx="13494" cy="190500"/>
          </a:xfrm>
          <a:prstGeom prst="straightConnector1">
            <a:avLst/>
          </a:prstGeom>
          <a:noFill/>
          <a:ln w="1905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68" name="Picture 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213" y="2110322"/>
            <a:ext cx="172402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2"/>
          <p:cNvSpPr/>
          <p:nvPr/>
        </p:nvSpPr>
        <p:spPr>
          <a:xfrm>
            <a:off x="1835696" y="3406466"/>
            <a:ext cx="1728192" cy="288032"/>
          </a:xfrm>
          <a:prstGeom prst="rect">
            <a:avLst/>
          </a:prstGeom>
          <a:solidFill>
            <a:srgbClr val="FFFF8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i="1" dirty="0" err="1" smtClean="0">
                <a:solidFill>
                  <a:schemeClr val="tx1"/>
                </a:solidFill>
              </a:rPr>
              <a:t>Soil</a:t>
            </a:r>
            <a:r>
              <a:rPr lang="it-IT" sz="1600" i="1" dirty="0" smtClean="0">
                <a:solidFill>
                  <a:schemeClr val="tx1"/>
                </a:solidFill>
              </a:rPr>
              <a:t> Moisture </a:t>
            </a:r>
            <a:endParaRPr lang="it-IT" sz="1600" i="1" dirty="0">
              <a:solidFill>
                <a:schemeClr val="tx1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779912" y="3356992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routing</a:t>
            </a:r>
            <a:r>
              <a:rPr lang="it-IT" dirty="0" smtClean="0"/>
              <a:t> component </a:t>
            </a:r>
            <a:endParaRPr lang="it-IT" dirty="0"/>
          </a:p>
        </p:txBody>
      </p:sp>
      <p:sp>
        <p:nvSpPr>
          <p:cNvPr id="70" name="Titolo 1"/>
          <p:cNvSpPr>
            <a:spLocks noGrp="1"/>
          </p:cNvSpPr>
          <p:nvPr>
            <p:ph type="title"/>
          </p:nvPr>
        </p:nvSpPr>
        <p:spPr>
          <a:xfrm>
            <a:off x="160656" y="124808"/>
            <a:ext cx="8271972" cy="40466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The POLIMI </a:t>
            </a:r>
            <a:r>
              <a:rPr lang="it-IT" dirty="0" err="1" smtClean="0"/>
              <a:t>hydrological</a:t>
            </a:r>
            <a:r>
              <a:rPr lang="it-IT" dirty="0" smtClean="0"/>
              <a:t> model: FEST-WB</a:t>
            </a:r>
            <a:endParaRPr lang="it-IT" dirty="0"/>
          </a:p>
        </p:txBody>
      </p:sp>
      <p:sp>
        <p:nvSpPr>
          <p:cNvPr id="71" name="Rectangle 37"/>
          <p:cNvSpPr>
            <a:spLocks noChangeArrowheads="1"/>
          </p:cNvSpPr>
          <p:nvPr/>
        </p:nvSpPr>
        <p:spPr bwMode="auto">
          <a:xfrm>
            <a:off x="3606054" y="836712"/>
            <a:ext cx="553794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rgbClr val="004C80"/>
              </a:buClr>
              <a:buSzPct val="8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rgbClr val="004D82"/>
              </a:buClr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rgbClr val="004C80"/>
              </a:buClr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Minion Web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Minion Web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Minion Web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Minion Web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Minion Web"/>
              </a:defRPr>
            </a:lvl9pPr>
          </a:lstStyle>
          <a:p>
            <a:pPr algn="just" eaLnBrk="1" hangingPunct="1">
              <a:spcBef>
                <a:spcPct val="0"/>
              </a:spcBef>
            </a:pPr>
            <a:r>
              <a:rPr lang="en-US" altLang="it-IT" sz="1600" b="1" dirty="0" smtClean="0">
                <a:solidFill>
                  <a:srgbClr val="003F6E"/>
                </a:solidFill>
                <a:latin typeface="+mj-lt"/>
                <a:ea typeface="+mj-ea"/>
                <a:cs typeface="+mj-cs"/>
              </a:rPr>
              <a:t>FEST-WB</a:t>
            </a:r>
            <a:r>
              <a:rPr lang="en-US" altLang="it-IT" sz="1600" b="1" dirty="0">
                <a:solidFill>
                  <a:srgbClr val="003F6E"/>
                </a:solidFill>
                <a:latin typeface="+mj-lt"/>
                <a:ea typeface="+mj-ea"/>
                <a:cs typeface="+mj-cs"/>
              </a:rPr>
              <a:t>: Flash – flood Event – based Spatially – distributed rainfall – runoff Transformation – including </a:t>
            </a:r>
            <a:r>
              <a:rPr lang="en-US" altLang="it-IT" sz="1600" b="1" dirty="0" smtClean="0">
                <a:solidFill>
                  <a:srgbClr val="003F6E"/>
                </a:solidFill>
                <a:latin typeface="+mj-lt"/>
                <a:ea typeface="+mj-ea"/>
                <a:cs typeface="+mj-cs"/>
              </a:rPr>
              <a:t>Water </a:t>
            </a:r>
            <a:r>
              <a:rPr lang="en-US" altLang="it-IT" sz="1600" b="1" dirty="0">
                <a:solidFill>
                  <a:srgbClr val="003F6E"/>
                </a:solidFill>
                <a:latin typeface="+mj-lt"/>
                <a:ea typeface="+mj-ea"/>
                <a:cs typeface="+mj-cs"/>
              </a:rPr>
              <a:t>Balance </a:t>
            </a:r>
          </a:p>
        </p:txBody>
      </p:sp>
      <p:sp>
        <p:nvSpPr>
          <p:cNvPr id="72" name="CasellaDiTesto 71"/>
          <p:cNvSpPr txBox="1"/>
          <p:nvPr/>
        </p:nvSpPr>
        <p:spPr>
          <a:xfrm>
            <a:off x="5675312" y="1593114"/>
            <a:ext cx="3468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04775" algn="l">
              <a:buFont typeface="Arial" panose="020B0604020202020204" pitchFamily="34" charset="0"/>
              <a:buChar char="•"/>
            </a:pPr>
            <a:r>
              <a:rPr lang="it-IT" sz="1200" dirty="0" smtClean="0"/>
              <a:t>Mancini, 1990: </a:t>
            </a:r>
            <a:r>
              <a:rPr lang="it-IT" sz="1200" i="1" dirty="0" err="1" smtClean="0"/>
              <a:t>PhD</a:t>
            </a:r>
            <a:r>
              <a:rPr lang="it-IT" sz="1200" i="1" dirty="0" smtClean="0"/>
              <a:t> </a:t>
            </a:r>
            <a:r>
              <a:rPr lang="it-IT" sz="1200" i="1" dirty="0" err="1" smtClean="0"/>
              <a:t>thesis</a:t>
            </a:r>
            <a:endParaRPr lang="it-IT" sz="1200" i="1" dirty="0" smtClean="0"/>
          </a:p>
          <a:p>
            <a:pPr marL="285750" indent="-104775" algn="l">
              <a:buFont typeface="Arial" panose="020B0604020202020204" pitchFamily="34" charset="0"/>
              <a:buChar char="•"/>
            </a:pPr>
            <a:r>
              <a:rPr lang="it-IT" sz="1200" dirty="0" smtClean="0"/>
              <a:t>Ceppi, A., et al. </a:t>
            </a:r>
            <a:r>
              <a:rPr lang="it-IT" sz="1200" dirty="0"/>
              <a:t>2013: </a:t>
            </a:r>
            <a:r>
              <a:rPr lang="it-IT" sz="1200" i="1" dirty="0"/>
              <a:t>NHESS</a:t>
            </a:r>
            <a:r>
              <a:rPr lang="it-IT" sz="1200" dirty="0"/>
              <a:t>, 13(4), </a:t>
            </a:r>
            <a:r>
              <a:rPr lang="it-IT" sz="1200" dirty="0" smtClean="0"/>
              <a:t>1051-1062.</a:t>
            </a:r>
          </a:p>
          <a:p>
            <a:pPr marL="285750" indent="-104775" algn="l">
              <a:buFont typeface="Arial" panose="020B0604020202020204" pitchFamily="34" charset="0"/>
              <a:buChar char="•"/>
            </a:pPr>
            <a:r>
              <a:rPr lang="en-US" sz="1200" dirty="0" err="1"/>
              <a:t>Ravazzani</a:t>
            </a:r>
            <a:r>
              <a:rPr lang="en-US" sz="1200" dirty="0"/>
              <a:t>, G</a:t>
            </a:r>
            <a:r>
              <a:rPr lang="en-US" sz="1200" dirty="0" smtClean="0"/>
              <a:t>. et al., 2014: </a:t>
            </a:r>
            <a:r>
              <a:rPr lang="en-US" sz="1200" i="1" dirty="0" smtClean="0"/>
              <a:t>Water </a:t>
            </a:r>
            <a:r>
              <a:rPr lang="en-US" sz="1200" i="1" dirty="0"/>
              <a:t>Resources Management</a:t>
            </a:r>
            <a:r>
              <a:rPr lang="en-US" sz="1200" dirty="0"/>
              <a:t>, 28(4), </a:t>
            </a:r>
            <a:r>
              <a:rPr lang="en-US" sz="1200" dirty="0" smtClean="0"/>
              <a:t>1033-1044 </a:t>
            </a:r>
          </a:p>
          <a:p>
            <a:pPr marL="285750" indent="-104775" algn="l">
              <a:buFont typeface="Arial" panose="020B0604020202020204" pitchFamily="34" charset="0"/>
              <a:buChar char="•"/>
            </a:pPr>
            <a:r>
              <a:rPr lang="it-IT" sz="1200" dirty="0" err="1" smtClean="0"/>
              <a:t>Corbari</a:t>
            </a:r>
            <a:r>
              <a:rPr lang="it-IT" sz="1200" dirty="0"/>
              <a:t>, C., Mancini, M</a:t>
            </a:r>
            <a:r>
              <a:rPr lang="it-IT" sz="1200" dirty="0" smtClean="0"/>
              <a:t>., 2014: </a:t>
            </a:r>
            <a:r>
              <a:rPr lang="it-IT" sz="1200" i="1" dirty="0" err="1" smtClean="0"/>
              <a:t>Hydrological</a:t>
            </a:r>
            <a:r>
              <a:rPr lang="it-IT" sz="1200" i="1" dirty="0" smtClean="0"/>
              <a:t> </a:t>
            </a:r>
            <a:r>
              <a:rPr lang="it-IT" sz="1200" i="1" dirty="0"/>
              <a:t>science journal</a:t>
            </a:r>
            <a:r>
              <a:rPr lang="it-IT" sz="1200" dirty="0"/>
              <a:t>, 59 (10), 1830-1843 </a:t>
            </a:r>
            <a:endParaRPr lang="it-IT" sz="800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>
          <a:xfrm>
            <a:off x="8629049" y="6433258"/>
            <a:ext cx="442523" cy="365125"/>
          </a:xfrm>
        </p:spPr>
        <p:txBody>
          <a:bodyPr/>
          <a:lstStyle/>
          <a:p>
            <a:fld id="{7834947A-1B05-2B43-AD85-E646CE852B9E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6928789" y="3276043"/>
            <a:ext cx="1798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 err="1"/>
              <a:t>Horizontal</a:t>
            </a:r>
            <a:r>
              <a:rPr lang="it-IT" sz="1400" b="1" dirty="0"/>
              <a:t> </a:t>
            </a:r>
            <a:r>
              <a:rPr lang="it-IT" sz="1400" b="1" dirty="0" err="1" smtClean="0"/>
              <a:t>resolution</a:t>
            </a:r>
            <a:r>
              <a:rPr lang="it-IT" sz="1400" b="1" dirty="0" smtClean="0"/>
              <a:t> </a:t>
            </a:r>
          </a:p>
          <a:p>
            <a:r>
              <a:rPr lang="it-IT" sz="1400" dirty="0" smtClean="0"/>
              <a:t>in </a:t>
            </a:r>
            <a:r>
              <a:rPr lang="it-IT" sz="1400" dirty="0" err="1" smtClean="0"/>
              <a:t>this</a:t>
            </a:r>
            <a:r>
              <a:rPr lang="it-IT" sz="1400" dirty="0" smtClean="0"/>
              <a:t> </a:t>
            </a:r>
            <a:r>
              <a:rPr lang="it-IT" sz="1400" dirty="0" err="1" smtClean="0"/>
              <a:t>study</a:t>
            </a:r>
            <a:r>
              <a:rPr lang="it-IT" sz="1400" dirty="0" smtClean="0"/>
              <a:t>:</a:t>
            </a:r>
            <a:r>
              <a:rPr lang="it-IT" sz="1400" b="1" dirty="0" smtClean="0"/>
              <a:t> 200 m</a:t>
            </a:r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411077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193271" y="135457"/>
            <a:ext cx="8950729" cy="840400"/>
          </a:xfrm>
        </p:spPr>
        <p:txBody>
          <a:bodyPr/>
          <a:lstStyle/>
          <a:p>
            <a:r>
              <a:rPr lang="it-IT" dirty="0" err="1" smtClean="0"/>
              <a:t>Observed</a:t>
            </a:r>
            <a:r>
              <a:rPr lang="it-IT" dirty="0" smtClean="0"/>
              <a:t> </a:t>
            </a:r>
            <a:r>
              <a:rPr lang="it-IT" dirty="0" err="1" smtClean="0"/>
              <a:t>weather</a:t>
            </a:r>
            <a:r>
              <a:rPr lang="it-IT" dirty="0" smtClean="0"/>
              <a:t> data: a </a:t>
            </a:r>
            <a:r>
              <a:rPr lang="it-IT" dirty="0" err="1" smtClean="0"/>
              <a:t>comparison</a:t>
            </a:r>
            <a:r>
              <a:rPr lang="it-IT" dirty="0" smtClean="0"/>
              <a:t> with ERA5-Land </a:t>
            </a:r>
            <a:r>
              <a:rPr lang="it-IT" dirty="0" err="1" smtClean="0"/>
              <a:t>reanalysis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9</a:t>
            </a:fld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71" y="2803780"/>
            <a:ext cx="4107112" cy="27970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" name="Gruppo 5"/>
          <p:cNvGrpSpPr/>
          <p:nvPr/>
        </p:nvGrpSpPr>
        <p:grpSpPr>
          <a:xfrm>
            <a:off x="288521" y="4951520"/>
            <a:ext cx="1714079" cy="584775"/>
            <a:chOff x="788689" y="4267200"/>
            <a:chExt cx="1714079" cy="584775"/>
          </a:xfrm>
        </p:grpSpPr>
        <p:sp>
          <p:nvSpPr>
            <p:cNvPr id="7" name="Ovale 6"/>
            <p:cNvSpPr/>
            <p:nvPr/>
          </p:nvSpPr>
          <p:spPr>
            <a:xfrm>
              <a:off x="788689" y="4346691"/>
              <a:ext cx="152400" cy="142875"/>
            </a:xfrm>
            <a:prstGeom prst="ellipse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Ovale 7"/>
            <p:cNvSpPr/>
            <p:nvPr/>
          </p:nvSpPr>
          <p:spPr>
            <a:xfrm>
              <a:off x="788689" y="4618153"/>
              <a:ext cx="152400" cy="142875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990600" y="4267200"/>
              <a:ext cx="15121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it-IT" sz="1600" b="1" dirty="0" smtClean="0"/>
                <a:t>Arpa </a:t>
              </a:r>
            </a:p>
            <a:p>
              <a:pPr algn="l"/>
              <a:r>
                <a:rPr lang="it-IT" sz="1600" b="1" dirty="0" err="1" smtClean="0"/>
                <a:t>Meteonetwork</a:t>
              </a:r>
              <a:endParaRPr lang="it-IT" sz="1600" b="1" dirty="0"/>
            </a:p>
          </p:txBody>
        </p:sp>
      </p:grpSp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71" y="5693033"/>
            <a:ext cx="1437879" cy="509587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2958" y="5812095"/>
            <a:ext cx="2257425" cy="390525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0" y="814609"/>
            <a:ext cx="445430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dirty="0" smtClean="0"/>
              <a:t>The </a:t>
            </a:r>
            <a:r>
              <a:rPr lang="it-IT" sz="1400" dirty="0" err="1" smtClean="0"/>
              <a:t>comparison</a:t>
            </a:r>
            <a:r>
              <a:rPr lang="it-IT" sz="1400" dirty="0" smtClean="0"/>
              <a:t> </a:t>
            </a:r>
            <a:r>
              <a:rPr lang="it-IT" sz="1400" dirty="0" err="1" smtClean="0"/>
              <a:t>between</a:t>
            </a:r>
            <a:r>
              <a:rPr lang="it-IT" sz="1400" dirty="0" smtClean="0"/>
              <a:t> ERA5-Land and </a:t>
            </a:r>
            <a:r>
              <a:rPr lang="it-IT" sz="1400" dirty="0" err="1" smtClean="0"/>
              <a:t>observed</a:t>
            </a:r>
            <a:r>
              <a:rPr lang="it-IT" sz="1400" dirty="0" smtClean="0"/>
              <a:t> data </a:t>
            </a:r>
            <a:r>
              <a:rPr lang="it-IT" sz="1400" dirty="0" err="1" smtClean="0"/>
              <a:t>has</a:t>
            </a:r>
            <a:r>
              <a:rPr lang="it-IT" sz="1400" dirty="0" smtClean="0"/>
              <a:t> </a:t>
            </a:r>
            <a:r>
              <a:rPr lang="it-IT" sz="1400" dirty="0" err="1" smtClean="0"/>
              <a:t>shown</a:t>
            </a:r>
            <a:r>
              <a:rPr lang="it-IT" sz="1400" dirty="0" smtClean="0"/>
              <a:t> </a:t>
            </a:r>
            <a:r>
              <a:rPr lang="it-IT" sz="1400" dirty="0" err="1" smtClean="0"/>
              <a:t>very</a:t>
            </a:r>
            <a:r>
              <a:rPr lang="it-IT" sz="1400" dirty="0" smtClean="0"/>
              <a:t> </a:t>
            </a:r>
            <a:r>
              <a:rPr lang="it-IT" sz="1400" dirty="0" err="1" smtClean="0"/>
              <a:t>pretty</a:t>
            </a:r>
            <a:r>
              <a:rPr lang="it-IT" sz="1400" dirty="0" smtClean="0"/>
              <a:t> </a:t>
            </a:r>
            <a:r>
              <a:rPr lang="it-IT" sz="1400" dirty="0" err="1" smtClean="0"/>
              <a:t>good</a:t>
            </a:r>
            <a:r>
              <a:rPr lang="it-IT" sz="1400" dirty="0" smtClean="0"/>
              <a:t> </a:t>
            </a:r>
            <a:r>
              <a:rPr lang="it-IT" sz="1400" dirty="0" err="1" smtClean="0"/>
              <a:t>results</a:t>
            </a:r>
            <a:r>
              <a:rPr lang="it-IT" sz="1400" dirty="0"/>
              <a:t> </a:t>
            </a:r>
            <a:r>
              <a:rPr lang="it-IT" sz="1400" dirty="0" smtClean="0"/>
              <a:t>in the </a:t>
            </a:r>
            <a:r>
              <a:rPr lang="it-IT" sz="1400" dirty="0" err="1" smtClean="0"/>
              <a:t>available</a:t>
            </a:r>
            <a:r>
              <a:rPr lang="it-IT" sz="1400" dirty="0" smtClean="0"/>
              <a:t> </a:t>
            </a:r>
            <a:r>
              <a:rPr lang="it-IT" sz="1400" dirty="0" err="1" smtClean="0"/>
              <a:t>overlapping</a:t>
            </a:r>
            <a:r>
              <a:rPr lang="it-IT" sz="1400" dirty="0" smtClean="0"/>
              <a:t> </a:t>
            </a:r>
            <a:r>
              <a:rPr lang="it-IT" sz="1400" dirty="0" err="1" smtClean="0"/>
              <a:t>period</a:t>
            </a:r>
            <a:r>
              <a:rPr lang="it-IT" sz="1400" dirty="0" smtClean="0"/>
              <a:t> 2003-2020.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 err="1" smtClean="0"/>
              <a:t>About</a:t>
            </a:r>
            <a:r>
              <a:rPr lang="it-IT" sz="1400" dirty="0" smtClean="0"/>
              <a:t> </a:t>
            </a:r>
            <a:r>
              <a:rPr lang="it-IT" sz="1400" b="1" dirty="0" err="1" smtClean="0"/>
              <a:t>temperatures</a:t>
            </a:r>
            <a:r>
              <a:rPr lang="it-IT" sz="1400" dirty="0"/>
              <a:t>:</a:t>
            </a:r>
            <a:endParaRPr lang="it-IT" sz="1400" dirty="0" smtClean="0"/>
          </a:p>
          <a:p>
            <a:pPr algn="just"/>
            <a:r>
              <a:rPr lang="it-IT" sz="1400" dirty="0" smtClean="0"/>
              <a:t>R</a:t>
            </a:r>
            <a:r>
              <a:rPr lang="it-IT" sz="1400" baseline="30000" dirty="0" smtClean="0"/>
              <a:t>2</a:t>
            </a:r>
            <a:r>
              <a:rPr lang="it-IT" sz="1400" dirty="0" smtClean="0"/>
              <a:t> = 0.83 for </a:t>
            </a:r>
            <a:r>
              <a:rPr lang="it-IT" sz="1400" dirty="0" err="1" smtClean="0"/>
              <a:t>Tmin</a:t>
            </a:r>
            <a:r>
              <a:rPr lang="it-IT" sz="1400" dirty="0" smtClean="0"/>
              <a:t>,  0.87 for </a:t>
            </a:r>
            <a:r>
              <a:rPr lang="it-IT" sz="1400" dirty="0" err="1" smtClean="0"/>
              <a:t>Tmean</a:t>
            </a:r>
            <a:r>
              <a:rPr lang="it-IT" sz="1400" dirty="0" smtClean="0"/>
              <a:t>, </a:t>
            </a:r>
            <a:r>
              <a:rPr lang="it-IT" sz="1400" dirty="0" smtClean="0"/>
              <a:t>and 0.89 for </a:t>
            </a:r>
            <a:r>
              <a:rPr lang="it-IT" sz="1400" dirty="0" err="1" smtClean="0"/>
              <a:t>Tmax</a:t>
            </a:r>
            <a:r>
              <a:rPr lang="it-IT" sz="1400" dirty="0" smtClean="0"/>
              <a:t>.</a:t>
            </a:r>
          </a:p>
          <a:p>
            <a:pPr algn="just"/>
            <a:r>
              <a:rPr lang="it-IT" sz="1400" dirty="0" smtClean="0"/>
              <a:t>MAE = 0.91°C for </a:t>
            </a:r>
            <a:r>
              <a:rPr lang="it-IT" sz="1400" dirty="0" err="1" smtClean="0"/>
              <a:t>Tmin</a:t>
            </a:r>
            <a:r>
              <a:rPr lang="it-IT" sz="1400" dirty="0" smtClean="0"/>
              <a:t>, 0.74°C for </a:t>
            </a:r>
            <a:r>
              <a:rPr lang="it-IT" sz="1400" dirty="0" err="1" smtClean="0"/>
              <a:t>Tmean</a:t>
            </a:r>
            <a:r>
              <a:rPr lang="it-IT" sz="1400" dirty="0" smtClean="0"/>
              <a:t>, </a:t>
            </a:r>
            <a:r>
              <a:rPr lang="it-IT" sz="1400" dirty="0" smtClean="0"/>
              <a:t>and 1.28°C </a:t>
            </a:r>
            <a:r>
              <a:rPr lang="it-IT" sz="1400" dirty="0" smtClean="0"/>
              <a:t>for </a:t>
            </a:r>
            <a:r>
              <a:rPr lang="it-IT" sz="1400" dirty="0" err="1" smtClean="0"/>
              <a:t>Tmax</a:t>
            </a:r>
            <a:endParaRPr lang="it-IT" sz="14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 err="1" smtClean="0"/>
              <a:t>About</a:t>
            </a:r>
            <a:r>
              <a:rPr lang="it-IT" sz="1400" dirty="0" smtClean="0"/>
              <a:t> </a:t>
            </a:r>
            <a:r>
              <a:rPr lang="it-IT" sz="1400" b="1" dirty="0" err="1" smtClean="0"/>
              <a:t>precipitation</a:t>
            </a:r>
            <a:r>
              <a:rPr lang="it-IT" sz="1400" dirty="0"/>
              <a:t>:</a:t>
            </a:r>
          </a:p>
          <a:p>
            <a:pPr algn="just"/>
            <a:r>
              <a:rPr lang="it-IT" sz="1400" dirty="0"/>
              <a:t>R</a:t>
            </a:r>
            <a:r>
              <a:rPr lang="it-IT" sz="1400" baseline="30000" dirty="0"/>
              <a:t>2</a:t>
            </a:r>
            <a:r>
              <a:rPr lang="it-IT" sz="1400" dirty="0" smtClean="0"/>
              <a:t> = 0.91 and MAE = 193 mm</a:t>
            </a:r>
          </a:p>
          <a:p>
            <a:endParaRPr lang="it-IT" sz="1200" baseline="30000" dirty="0"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8752" y="3500438"/>
            <a:ext cx="4706879" cy="2880000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4306" y="814609"/>
            <a:ext cx="4621325" cy="268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646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10</a:t>
            </a:fld>
            <a:endParaRPr lang="it-IT" dirty="0"/>
          </a:p>
        </p:txBody>
      </p:sp>
      <p:sp>
        <p:nvSpPr>
          <p:cNvPr id="6" name="Titolo 2"/>
          <p:cNvSpPr>
            <a:spLocks noGrp="1"/>
          </p:cNvSpPr>
          <p:nvPr>
            <p:ph type="title"/>
          </p:nvPr>
        </p:nvSpPr>
        <p:spPr>
          <a:xfrm>
            <a:off x="96635" y="156614"/>
            <a:ext cx="8950729" cy="840400"/>
          </a:xfrm>
        </p:spPr>
        <p:txBody>
          <a:bodyPr/>
          <a:lstStyle/>
          <a:p>
            <a:r>
              <a:rPr lang="it-IT" dirty="0" err="1" smtClean="0"/>
              <a:t>Simulated</a:t>
            </a:r>
            <a:r>
              <a:rPr lang="it-IT" dirty="0" smtClean="0"/>
              <a:t> </a:t>
            </a:r>
            <a:r>
              <a:rPr lang="it-IT" dirty="0" err="1" smtClean="0"/>
              <a:t>discharge</a:t>
            </a:r>
            <a:r>
              <a:rPr lang="it-IT" dirty="0" smtClean="0"/>
              <a:t>: a </a:t>
            </a:r>
            <a:r>
              <a:rPr lang="it-IT" dirty="0" err="1" smtClean="0"/>
              <a:t>comparison</a:t>
            </a:r>
            <a:r>
              <a:rPr lang="it-IT" dirty="0" smtClean="0"/>
              <a:t> with ERA5-Land </a:t>
            </a:r>
            <a:r>
              <a:rPr lang="it-IT" dirty="0" err="1" smtClean="0"/>
              <a:t>reanalysis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6674" y="876300"/>
            <a:ext cx="89806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/>
              <a:t>Simulated </a:t>
            </a:r>
            <a:r>
              <a:rPr lang="en-GB" dirty="0" smtClean="0"/>
              <a:t>runoff </a:t>
            </a:r>
            <a:r>
              <a:rPr lang="en-GB" dirty="0"/>
              <a:t>values obtained with the FEST-WB hydrological model forced with observed data coming from the ARPA + </a:t>
            </a:r>
            <a:r>
              <a:rPr lang="en-GB" dirty="0" err="1"/>
              <a:t>Meteonetwork</a:t>
            </a:r>
            <a:r>
              <a:rPr lang="en-GB" dirty="0"/>
              <a:t> weather stations </a:t>
            </a:r>
            <a:r>
              <a:rPr lang="en-GB" dirty="0" smtClean="0"/>
              <a:t>have shown </a:t>
            </a:r>
            <a:r>
              <a:rPr lang="en-GB" dirty="0"/>
              <a:t>a good match with the simulated </a:t>
            </a:r>
            <a:r>
              <a:rPr lang="en-GB" dirty="0" smtClean="0"/>
              <a:t>discharges forced </a:t>
            </a:r>
            <a:r>
              <a:rPr lang="en-GB" dirty="0" smtClean="0"/>
              <a:t>with the ERA5-Land </a:t>
            </a:r>
            <a:r>
              <a:rPr lang="en-GB" dirty="0"/>
              <a:t>reanalysis </a:t>
            </a:r>
            <a:r>
              <a:rPr lang="en-GB" dirty="0" smtClean="0"/>
              <a:t>over </a:t>
            </a:r>
            <a:r>
              <a:rPr lang="en-GB" dirty="0"/>
              <a:t>the </a:t>
            </a:r>
            <a:r>
              <a:rPr lang="en-GB" b="1" dirty="0"/>
              <a:t>available </a:t>
            </a:r>
            <a:r>
              <a:rPr lang="en-GB" b="1" dirty="0" smtClean="0"/>
              <a:t>overlapping </a:t>
            </a:r>
            <a:r>
              <a:rPr lang="en-GB" b="1" dirty="0"/>
              <a:t>period </a:t>
            </a:r>
            <a:r>
              <a:rPr lang="en-GB" b="1" dirty="0" smtClean="0"/>
              <a:t>2003-2020</a:t>
            </a:r>
            <a:r>
              <a:rPr lang="en-GB" dirty="0"/>
              <a:t> </a:t>
            </a:r>
            <a:r>
              <a:rPr lang="en-GB" dirty="0" smtClean="0"/>
              <a:t>with a coefficient </a:t>
            </a:r>
            <a:r>
              <a:rPr lang="en-GB" dirty="0"/>
              <a:t>of determination R</a:t>
            </a:r>
            <a:r>
              <a:rPr lang="en-GB" baseline="30000" dirty="0"/>
              <a:t>2</a:t>
            </a:r>
            <a:r>
              <a:rPr lang="en-GB" dirty="0"/>
              <a:t> </a:t>
            </a:r>
            <a:r>
              <a:rPr lang="en-GB" dirty="0" smtClean="0"/>
              <a:t>equal </a:t>
            </a:r>
            <a:r>
              <a:rPr lang="en-GB" dirty="0"/>
              <a:t>to </a:t>
            </a:r>
            <a:r>
              <a:rPr lang="en-GB" dirty="0" smtClean="0"/>
              <a:t>0.67 for the average daily discharge.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/>
              <a:t>However, simulated </a:t>
            </a:r>
            <a:r>
              <a:rPr lang="en-GB" dirty="0" smtClean="0"/>
              <a:t>discharges </a:t>
            </a:r>
            <a:r>
              <a:rPr lang="en-GB" dirty="0" smtClean="0"/>
              <a:t>forced with ERA5-Land model has </a:t>
            </a:r>
            <a:r>
              <a:rPr lang="en-GB" dirty="0"/>
              <a:t>a tendency to </a:t>
            </a:r>
            <a:r>
              <a:rPr lang="en-GB" b="1" dirty="0"/>
              <a:t>underestimate</a:t>
            </a:r>
            <a:r>
              <a:rPr lang="en-GB" dirty="0"/>
              <a:t> the </a:t>
            </a:r>
            <a:r>
              <a:rPr lang="en-GB" dirty="0" smtClean="0"/>
              <a:t>maximum daily discharge, instead, with a coefficient of determination R</a:t>
            </a:r>
            <a:r>
              <a:rPr lang="en-GB" baseline="30000" dirty="0" smtClean="0"/>
              <a:t>2</a:t>
            </a:r>
            <a:r>
              <a:rPr lang="en-GB" dirty="0" smtClean="0"/>
              <a:t> equal </a:t>
            </a:r>
            <a:r>
              <a:rPr lang="en-GB" dirty="0"/>
              <a:t>to </a:t>
            </a:r>
            <a:r>
              <a:rPr lang="en-GB" dirty="0" smtClean="0"/>
              <a:t>0.58.</a:t>
            </a:r>
          </a:p>
        </p:txBody>
      </p:sp>
      <p:pic>
        <p:nvPicPr>
          <p:cNvPr id="11" name="Segnaposto contenuto 6">
            <a:extLst>
              <a:ext uri="{FF2B5EF4-FFF2-40B4-BE49-F238E27FC236}">
                <a16:creationId xmlns:a16="http://schemas.microsoft.com/office/drawing/2014/main" id="{CD13A33C-5FF0-4111-B49B-EF1A629F2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35" y="3720419"/>
            <a:ext cx="4271190" cy="2340000"/>
          </a:xfrm>
          <a:prstGeom prst="rect">
            <a:avLst/>
          </a:prstGeom>
        </p:spPr>
      </p:pic>
      <p:pic>
        <p:nvPicPr>
          <p:cNvPr id="12" name="Segnaposto contenuto 5">
            <a:extLst>
              <a:ext uri="{FF2B5EF4-FFF2-40B4-BE49-F238E27FC236}">
                <a16:creationId xmlns:a16="http://schemas.microsoft.com/office/drawing/2014/main" id="{C0B9B267-2C61-4EA9-9777-A1356CF2E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2527" y="3720419"/>
            <a:ext cx="4347155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98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11</a:t>
            </a:fld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56" y="3683822"/>
            <a:ext cx="4072644" cy="2340000"/>
          </a:xfrm>
          <a:prstGeom prst="rect">
            <a:avLst/>
          </a:prstGeom>
        </p:spPr>
      </p:pic>
      <p:sp>
        <p:nvSpPr>
          <p:cNvPr id="8" name="Titolo 2"/>
          <p:cNvSpPr>
            <a:spLocks noGrp="1"/>
          </p:cNvSpPr>
          <p:nvPr>
            <p:ph type="title"/>
          </p:nvPr>
        </p:nvSpPr>
        <p:spPr>
          <a:xfrm>
            <a:off x="79154" y="125229"/>
            <a:ext cx="8581043" cy="840400"/>
          </a:xfrm>
        </p:spPr>
        <p:txBody>
          <a:bodyPr/>
          <a:lstStyle/>
          <a:p>
            <a:r>
              <a:rPr lang="it-IT" dirty="0" smtClean="0"/>
              <a:t>Temperature: the global </a:t>
            </a:r>
            <a:r>
              <a:rPr lang="it-IT" dirty="0" err="1" smtClean="0"/>
              <a:t>warming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unequivocal</a:t>
            </a:r>
            <a:r>
              <a:rPr lang="it-IT" dirty="0" smtClean="0"/>
              <a:t>…</a:t>
            </a:r>
            <a:endParaRPr lang="it-IT" dirty="0"/>
          </a:p>
        </p:txBody>
      </p:sp>
      <p:pic>
        <p:nvPicPr>
          <p:cNvPr id="9" name="1981-202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54026" y="3561414"/>
            <a:ext cx="4081921" cy="274112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356" y="6034403"/>
            <a:ext cx="4072644" cy="314325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209550" y="3330147"/>
            <a:ext cx="398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Temperature </a:t>
            </a:r>
            <a:r>
              <a:rPr lang="it-IT" dirty="0" err="1" smtClean="0"/>
              <a:t>climate</a:t>
            </a:r>
            <a:r>
              <a:rPr lang="it-IT" dirty="0" smtClean="0"/>
              <a:t> </a:t>
            </a:r>
            <a:r>
              <a:rPr lang="it-IT" dirty="0" err="1" smtClean="0"/>
              <a:t>stripes</a:t>
            </a:r>
            <a:r>
              <a:rPr lang="it-IT" dirty="0" smtClean="0"/>
              <a:t> [1981-2020]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118357" y="6079391"/>
            <a:ext cx="13484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err="1" smtClean="0"/>
              <a:t>Much</a:t>
            </a:r>
            <a:r>
              <a:rPr lang="it-IT" sz="1100" dirty="0" smtClean="0"/>
              <a:t> cooler</a:t>
            </a:r>
            <a:endParaRPr lang="it-IT" sz="11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3176510" y="6072509"/>
            <a:ext cx="27909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err="1" smtClean="0"/>
              <a:t>Much</a:t>
            </a:r>
            <a:r>
              <a:rPr lang="it-IT" sz="1100" dirty="0" smtClean="0"/>
              <a:t> </a:t>
            </a:r>
            <a:r>
              <a:rPr lang="it-IT" sz="1100" dirty="0" err="1" smtClean="0"/>
              <a:t>warmer</a:t>
            </a:r>
            <a:endParaRPr lang="it-IT" sz="1100" dirty="0"/>
          </a:p>
        </p:txBody>
      </p:sp>
      <p:pic>
        <p:nvPicPr>
          <p:cNvPr id="14" name="Segnaposto contenuto 10">
            <a:extLst>
              <a:ext uri="{FF2B5EF4-FFF2-40B4-BE49-F238E27FC236}">
                <a16:creationId xmlns:a16="http://schemas.microsoft.com/office/drawing/2014/main" id="{2EAB2F61-1A64-416B-8D49-285275EC311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7"/>
          <a:stretch>
            <a:fillRect/>
          </a:stretch>
        </p:blipFill>
        <p:spPr>
          <a:xfrm>
            <a:off x="4503743" y="965629"/>
            <a:ext cx="4397492" cy="2386013"/>
          </a:xfrm>
        </p:spPr>
      </p:pic>
      <p:sp>
        <p:nvSpPr>
          <p:cNvPr id="3" name="CasellaDiTesto 2"/>
          <p:cNvSpPr txBox="1"/>
          <p:nvPr/>
        </p:nvSpPr>
        <p:spPr>
          <a:xfrm>
            <a:off x="127883" y="1160497"/>
            <a:ext cx="42155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…in the last 40 </a:t>
            </a:r>
            <a:r>
              <a:rPr lang="it-IT" dirty="0" err="1" smtClean="0"/>
              <a:t>years</a:t>
            </a:r>
            <a:r>
              <a:rPr lang="it-IT" dirty="0" smtClean="0"/>
              <a:t> </a:t>
            </a:r>
            <a:r>
              <a:rPr lang="it-IT" dirty="0" smtClean="0"/>
              <a:t>over </a:t>
            </a:r>
            <a:r>
              <a:rPr lang="it-IT" dirty="0" smtClean="0"/>
              <a:t>the Seveso </a:t>
            </a:r>
            <a:r>
              <a:rPr lang="it-IT" dirty="0" err="1" smtClean="0"/>
              <a:t>river</a:t>
            </a:r>
            <a:r>
              <a:rPr lang="it-IT" dirty="0" smtClean="0"/>
              <a:t> </a:t>
            </a:r>
            <a:r>
              <a:rPr lang="it-IT" dirty="0" err="1" smtClean="0"/>
              <a:t>basin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well</a:t>
            </a:r>
            <a:r>
              <a:rPr lang="it-IT" dirty="0" smtClean="0"/>
              <a:t>. </a:t>
            </a:r>
            <a:r>
              <a:rPr lang="it-IT" dirty="0" smtClean="0"/>
              <a:t>In </a:t>
            </a:r>
            <a:r>
              <a:rPr lang="it-IT" dirty="0" err="1" smtClean="0"/>
              <a:t>particular</a:t>
            </a:r>
            <a:r>
              <a:rPr lang="it-IT" dirty="0" smtClean="0"/>
              <a:t>, </a:t>
            </a:r>
            <a:r>
              <a:rPr lang="it-IT" dirty="0" err="1" smtClean="0"/>
              <a:t>it</a:t>
            </a:r>
            <a:r>
              <a:rPr lang="it-IT" dirty="0" smtClean="0"/>
              <a:t> </a:t>
            </a:r>
            <a:r>
              <a:rPr lang="it-IT" dirty="0" err="1" smtClean="0"/>
              <a:t>has</a:t>
            </a:r>
            <a:r>
              <a:rPr lang="it-IT" dirty="0" smtClean="0"/>
              <a:t> </a:t>
            </a:r>
            <a:r>
              <a:rPr lang="it-IT" dirty="0" err="1" smtClean="0"/>
              <a:t>been</a:t>
            </a:r>
            <a:r>
              <a:rPr lang="it-IT" dirty="0" smtClean="0"/>
              <a:t> </a:t>
            </a:r>
            <a:r>
              <a:rPr lang="it-IT" dirty="0" err="1" smtClean="0"/>
              <a:t>calculated</a:t>
            </a:r>
            <a:r>
              <a:rPr lang="it-IT" dirty="0" smtClean="0"/>
              <a:t> an </a:t>
            </a:r>
            <a:r>
              <a:rPr lang="it-IT" b="1" dirty="0" err="1" smtClean="0"/>
              <a:t>average</a:t>
            </a:r>
            <a:r>
              <a:rPr lang="it-IT" b="1" dirty="0" smtClean="0"/>
              <a:t> </a:t>
            </a:r>
            <a:r>
              <a:rPr lang="it-IT" b="1" dirty="0" err="1" smtClean="0"/>
              <a:t>increasing</a:t>
            </a:r>
            <a:r>
              <a:rPr lang="it-IT" b="1" dirty="0" smtClean="0"/>
              <a:t> trend </a:t>
            </a:r>
            <a:r>
              <a:rPr lang="it-IT" b="1" dirty="0" err="1" smtClean="0"/>
              <a:t>equal</a:t>
            </a:r>
            <a:r>
              <a:rPr lang="it-IT" b="1" dirty="0" smtClean="0"/>
              <a:t> to 0.46°C per decade</a:t>
            </a:r>
            <a:r>
              <a:rPr lang="it-IT" dirty="0" smtClean="0"/>
              <a:t> </a:t>
            </a:r>
            <a:r>
              <a:rPr lang="it-IT" dirty="0" smtClean="0"/>
              <a:t>over </a:t>
            </a:r>
            <a:r>
              <a:rPr lang="it-IT" dirty="0" smtClean="0"/>
              <a:t>the </a:t>
            </a:r>
            <a:r>
              <a:rPr lang="it-IT" dirty="0" err="1" smtClean="0"/>
              <a:t>whole</a:t>
            </a:r>
            <a:r>
              <a:rPr lang="it-IT" dirty="0" smtClean="0"/>
              <a:t> </a:t>
            </a:r>
            <a:r>
              <a:rPr lang="it-IT" dirty="0" err="1" smtClean="0"/>
              <a:t>dataset</a:t>
            </a:r>
            <a:r>
              <a:rPr lang="it-IT" dirty="0" smtClean="0"/>
              <a:t>, </a:t>
            </a:r>
            <a:r>
              <a:rPr lang="it-IT" b="1" dirty="0" err="1" smtClean="0"/>
              <a:t>while</a:t>
            </a:r>
            <a:r>
              <a:rPr lang="it-IT" b="1" dirty="0" smtClean="0"/>
              <a:t> in the last 10 </a:t>
            </a:r>
            <a:r>
              <a:rPr lang="it-IT" b="1" dirty="0" err="1" smtClean="0"/>
              <a:t>years</a:t>
            </a:r>
            <a:r>
              <a:rPr lang="it-IT" b="1" dirty="0" smtClean="0"/>
              <a:t> </a:t>
            </a:r>
            <a:r>
              <a:rPr lang="it-IT" b="1" dirty="0" err="1" smtClean="0"/>
              <a:t>it</a:t>
            </a:r>
            <a:r>
              <a:rPr lang="it-IT" b="1" dirty="0" smtClean="0"/>
              <a:t> </a:t>
            </a:r>
            <a:r>
              <a:rPr lang="it-IT" b="1" dirty="0" err="1" smtClean="0"/>
              <a:t>has</a:t>
            </a:r>
            <a:r>
              <a:rPr lang="it-IT" b="1" dirty="0" smtClean="0"/>
              <a:t> </a:t>
            </a:r>
            <a:r>
              <a:rPr lang="it-IT" b="1" dirty="0" err="1" smtClean="0"/>
              <a:t>been</a:t>
            </a:r>
            <a:r>
              <a:rPr lang="it-IT" b="1" dirty="0" smtClean="0"/>
              <a:t> </a:t>
            </a:r>
            <a:r>
              <a:rPr lang="it-IT" b="1" dirty="0" err="1" smtClean="0"/>
              <a:t>even</a:t>
            </a:r>
            <a:r>
              <a:rPr lang="it-IT" b="1" dirty="0" smtClean="0"/>
              <a:t> more </a:t>
            </a:r>
            <a:r>
              <a:rPr lang="it-IT" b="1" dirty="0" err="1" smtClean="0"/>
              <a:t>reaching</a:t>
            </a:r>
            <a:r>
              <a:rPr lang="it-IT" b="1" dirty="0" smtClean="0"/>
              <a:t> </a:t>
            </a:r>
            <a:r>
              <a:rPr lang="it-IT" b="1" dirty="0" smtClean="0"/>
              <a:t>0.71°C/decade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10" name="Triangolo isoscele 9"/>
          <p:cNvSpPr/>
          <p:nvPr/>
        </p:nvSpPr>
        <p:spPr>
          <a:xfrm rot="5400000">
            <a:off x="4791170" y="5926779"/>
            <a:ext cx="273784" cy="235533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287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12</a:t>
            </a:fld>
            <a:endParaRPr lang="it-IT" dirty="0"/>
          </a:p>
        </p:txBody>
      </p:sp>
      <p:sp>
        <p:nvSpPr>
          <p:cNvPr id="5" name="Titolo 2"/>
          <p:cNvSpPr>
            <a:spLocks noGrp="1"/>
          </p:cNvSpPr>
          <p:nvPr>
            <p:ph type="title"/>
          </p:nvPr>
        </p:nvSpPr>
        <p:spPr>
          <a:xfrm>
            <a:off x="79154" y="125229"/>
            <a:ext cx="8581043" cy="840400"/>
          </a:xfrm>
        </p:spPr>
        <p:txBody>
          <a:bodyPr/>
          <a:lstStyle/>
          <a:p>
            <a:r>
              <a:rPr lang="it-IT" dirty="0" smtClean="0"/>
              <a:t>…</a:t>
            </a:r>
            <a:r>
              <a:rPr lang="it-IT" dirty="0" err="1" smtClean="0"/>
              <a:t>but</a:t>
            </a:r>
            <a:r>
              <a:rPr lang="it-IT" dirty="0" smtClean="0"/>
              <a:t>,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precipitation</a:t>
            </a:r>
            <a:r>
              <a:rPr lang="it-IT" dirty="0" smtClean="0"/>
              <a:t>? </a:t>
            </a:r>
            <a:endParaRPr lang="it-IT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274" y="3647790"/>
            <a:ext cx="3977629" cy="2340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221" y="5974533"/>
            <a:ext cx="3977630" cy="30480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156221" y="3330147"/>
            <a:ext cx="4213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Precipitation</a:t>
            </a:r>
            <a:r>
              <a:rPr lang="it-IT" dirty="0" smtClean="0"/>
              <a:t> </a:t>
            </a:r>
            <a:r>
              <a:rPr lang="it-IT" dirty="0" err="1" smtClean="0"/>
              <a:t>climate</a:t>
            </a:r>
            <a:r>
              <a:rPr lang="it-IT" dirty="0" smtClean="0"/>
              <a:t> </a:t>
            </a:r>
            <a:r>
              <a:rPr lang="it-IT" dirty="0" err="1" smtClean="0"/>
              <a:t>stripes</a:t>
            </a:r>
            <a:r>
              <a:rPr lang="it-IT" dirty="0" smtClean="0"/>
              <a:t> [1981-2020]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3194959" y="5998230"/>
            <a:ext cx="27909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err="1" smtClean="0"/>
              <a:t>Much</a:t>
            </a:r>
            <a:r>
              <a:rPr lang="it-IT" sz="1100" dirty="0" smtClean="0"/>
              <a:t> </a:t>
            </a:r>
            <a:r>
              <a:rPr lang="it-IT" sz="1100" dirty="0" err="1" smtClean="0"/>
              <a:t>wetter</a:t>
            </a:r>
            <a:endParaRPr lang="it-IT" sz="1100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156222" y="5992639"/>
            <a:ext cx="16249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err="1" smtClean="0"/>
              <a:t>Much</a:t>
            </a:r>
            <a:r>
              <a:rPr lang="it-IT" sz="1100" dirty="0" smtClean="0"/>
              <a:t> </a:t>
            </a:r>
            <a:r>
              <a:rPr lang="it-IT" sz="1100" dirty="0" err="1" smtClean="0"/>
              <a:t>drier</a:t>
            </a:r>
            <a:endParaRPr lang="it-IT" sz="1100" dirty="0"/>
          </a:p>
        </p:txBody>
      </p:sp>
      <p:pic>
        <p:nvPicPr>
          <p:cNvPr id="13" name="1981-2020_precipitat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80148" y="3467100"/>
            <a:ext cx="4088197" cy="2745338"/>
          </a:xfrm>
          <a:prstGeom prst="rect">
            <a:avLst/>
          </a:prstGeom>
        </p:spPr>
      </p:pic>
      <p:pic>
        <p:nvPicPr>
          <p:cNvPr id="14" name="Segnaposto contenuto 6">
            <a:extLst>
              <a:ext uri="{FF2B5EF4-FFF2-40B4-BE49-F238E27FC236}">
                <a16:creationId xmlns:a16="http://schemas.microsoft.com/office/drawing/2014/main" id="{2A6E3BCD-F106-4579-914C-2BB5682175A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7"/>
          <a:stretch>
            <a:fillRect/>
          </a:stretch>
        </p:blipFill>
        <p:spPr>
          <a:xfrm>
            <a:off x="4452128" y="1042987"/>
            <a:ext cx="4416217" cy="2386013"/>
          </a:xfrm>
        </p:spPr>
      </p:pic>
      <p:sp>
        <p:nvSpPr>
          <p:cNvPr id="3" name="CasellaDiTesto 2"/>
          <p:cNvSpPr txBox="1"/>
          <p:nvPr/>
        </p:nvSpPr>
        <p:spPr>
          <a:xfrm>
            <a:off x="0" y="810495"/>
            <a:ext cx="43729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dirty="0"/>
              <a:t>The total annual precipitation shows a different behaviour between the first and second time series of the ERA5-Land dataset. </a:t>
            </a:r>
            <a:r>
              <a:rPr lang="en-GB" dirty="0"/>
              <a:t>In particular, the first twenty years shows a stationary trend, while the last ones highlight very opposite periods: much drier between 2001-2010 and much wetter between 2011-2020, which has turned out to be the rainiest decade.</a:t>
            </a:r>
          </a:p>
        </p:txBody>
      </p:sp>
      <p:sp>
        <p:nvSpPr>
          <p:cNvPr id="15" name="Triangolo isoscele 14"/>
          <p:cNvSpPr/>
          <p:nvPr/>
        </p:nvSpPr>
        <p:spPr>
          <a:xfrm rot="5400000">
            <a:off x="4908936" y="5834139"/>
            <a:ext cx="273784" cy="235533"/>
          </a:xfrm>
          <a:prstGeom prst="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370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13</a:t>
            </a:fld>
            <a:endParaRPr lang="it-IT" dirty="0"/>
          </a:p>
        </p:txBody>
      </p:sp>
      <p:pic>
        <p:nvPicPr>
          <p:cNvPr id="5" name="Segnaposto contenuto 10">
            <a:extLst>
              <a:ext uri="{FF2B5EF4-FFF2-40B4-BE49-F238E27FC236}">
                <a16:creationId xmlns:a16="http://schemas.microsoft.com/office/drawing/2014/main" id="{8515D7D2-2814-4D0D-92B5-03C4FE566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73" y="1160438"/>
            <a:ext cx="4955115" cy="2340000"/>
          </a:xfrm>
          <a:prstGeom prst="rect">
            <a:avLst/>
          </a:prstGeom>
        </p:spPr>
      </p:pic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D103222A-2352-417A-B689-DAA72428923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56168" y="3990974"/>
            <a:ext cx="4990121" cy="2340000"/>
          </a:xfrm>
        </p:spPr>
      </p:pic>
      <p:sp>
        <p:nvSpPr>
          <p:cNvPr id="8" name="Titolo 2"/>
          <p:cNvSpPr>
            <a:spLocks noGrp="1"/>
          </p:cNvSpPr>
          <p:nvPr>
            <p:ph type="title"/>
          </p:nvPr>
        </p:nvSpPr>
        <p:spPr>
          <a:xfrm>
            <a:off x="79154" y="125229"/>
            <a:ext cx="9064846" cy="840400"/>
          </a:xfrm>
        </p:spPr>
        <p:txBody>
          <a:bodyPr/>
          <a:lstStyle/>
          <a:p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precipitation</a:t>
            </a:r>
            <a:r>
              <a:rPr lang="it-IT" dirty="0" smtClean="0"/>
              <a:t>: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/>
              <a:t>there</a:t>
            </a:r>
            <a:r>
              <a:rPr lang="it-IT" dirty="0"/>
              <a:t> a general </a:t>
            </a:r>
            <a:r>
              <a:rPr lang="it-IT" dirty="0" err="1"/>
              <a:t>tendency</a:t>
            </a:r>
            <a:r>
              <a:rPr lang="it-IT" dirty="0"/>
              <a:t>?</a:t>
            </a:r>
            <a:r>
              <a:rPr lang="it-IT" dirty="0" smtClean="0"/>
              <a:t>			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4982914" y="1978745"/>
            <a:ext cx="401623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/>
              <a:t>Comparing all </a:t>
            </a:r>
            <a:r>
              <a:rPr lang="en-GB" dirty="0" smtClean="0"/>
              <a:t>four </a:t>
            </a:r>
            <a:r>
              <a:rPr lang="en-GB" dirty="0"/>
              <a:t>decades, no significant </a:t>
            </a:r>
            <a:r>
              <a:rPr lang="en-GB" dirty="0" smtClean="0"/>
              <a:t>trends </a:t>
            </a:r>
            <a:r>
              <a:rPr lang="en-GB" dirty="0"/>
              <a:t>are found analysing the </a:t>
            </a:r>
            <a:r>
              <a:rPr lang="en-GB" b="1" dirty="0"/>
              <a:t>annual daily maximum values </a:t>
            </a:r>
            <a:r>
              <a:rPr lang="en-GB" dirty="0"/>
              <a:t>(top) and </a:t>
            </a:r>
            <a:r>
              <a:rPr lang="en-GB" b="1" dirty="0"/>
              <a:t>the annual number of days with precipitation &gt; 40 mm </a:t>
            </a:r>
            <a:r>
              <a:rPr lang="en-GB" dirty="0"/>
              <a:t>(bottom) over the Seveso river basin closed at </a:t>
            </a:r>
            <a:r>
              <a:rPr lang="en-GB" dirty="0" err="1" smtClean="0"/>
              <a:t>Bovisio</a:t>
            </a:r>
            <a:r>
              <a:rPr lang="en-GB" dirty="0" smtClean="0"/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smtClean="0"/>
              <a:t>In </a:t>
            </a:r>
            <a:r>
              <a:rPr lang="en-GB" dirty="0"/>
              <a:t>particular, similar mean </a:t>
            </a:r>
            <a:r>
              <a:rPr lang="en-GB" dirty="0" smtClean="0"/>
              <a:t>annual values </a:t>
            </a:r>
            <a:r>
              <a:rPr lang="en-GB" dirty="0"/>
              <a:t>found in the last decade [2011-2020] can be seen in the nineteens [1991-2000].</a:t>
            </a:r>
          </a:p>
        </p:txBody>
      </p:sp>
    </p:spTree>
    <p:extLst>
      <p:ext uri="{BB962C8B-B14F-4D97-AF65-F5344CB8AC3E}">
        <p14:creationId xmlns:p14="http://schemas.microsoft.com/office/powerpoint/2010/main" val="264617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14</a:t>
            </a:fld>
            <a:endParaRPr lang="it-IT" dirty="0"/>
          </a:p>
        </p:txBody>
      </p:sp>
      <p:pic>
        <p:nvPicPr>
          <p:cNvPr id="6" name="Segnaposto contenuto 6">
            <a:extLst>
              <a:ext uri="{FF2B5EF4-FFF2-40B4-BE49-F238E27FC236}">
                <a16:creationId xmlns:a16="http://schemas.microsoft.com/office/drawing/2014/main" id="{085B4A46-E464-404A-B327-0B0CC85D33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5" y="1130288"/>
            <a:ext cx="4803429" cy="2340000"/>
          </a:xfrm>
          <a:prstGeom prst="rect">
            <a:avLst/>
          </a:prstGeom>
        </p:spPr>
      </p:pic>
      <p:pic>
        <p:nvPicPr>
          <p:cNvPr id="8" name="Segnaposto contenuto 6">
            <a:extLst>
              <a:ext uri="{FF2B5EF4-FFF2-40B4-BE49-F238E27FC236}">
                <a16:creationId xmlns:a16="http://schemas.microsoft.com/office/drawing/2014/main" id="{11A1B50F-ABDA-43F6-A795-377B8F2D781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88496" y="3926140"/>
            <a:ext cx="4803429" cy="2340000"/>
          </a:xfrm>
        </p:spPr>
      </p:pic>
      <p:sp>
        <p:nvSpPr>
          <p:cNvPr id="13" name="CasellaDiTesto 12"/>
          <p:cNvSpPr txBox="1"/>
          <p:nvPr/>
        </p:nvSpPr>
        <p:spPr>
          <a:xfrm>
            <a:off x="4644425" y="1270601"/>
            <a:ext cx="44291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/>
              <a:t>Otherwise, looking at the </a:t>
            </a:r>
            <a:r>
              <a:rPr lang="en-GB" b="1" dirty="0"/>
              <a:t>annual hourly maximum precipitation</a:t>
            </a:r>
            <a:r>
              <a:rPr lang="en-GB" dirty="0"/>
              <a:t>, the last decade [2011-2020] </a:t>
            </a:r>
            <a:r>
              <a:rPr lang="en-GB" dirty="0" smtClean="0"/>
              <a:t>shows </a:t>
            </a:r>
            <a:r>
              <a:rPr lang="en-GB" dirty="0"/>
              <a:t>much higher values in comparison with the other periods</a:t>
            </a:r>
            <a:r>
              <a:rPr lang="en-GB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/>
              <a:t>Since these kinds of watersheds have a </a:t>
            </a:r>
            <a:r>
              <a:rPr lang="en-GB" b="1" dirty="0"/>
              <a:t>very fast response in terms of lag </a:t>
            </a:r>
            <a:r>
              <a:rPr lang="en-GB" b="1" dirty="0" smtClean="0"/>
              <a:t>time 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GB" dirty="0" smtClean="0"/>
              <a:t>~ </a:t>
            </a:r>
            <a:r>
              <a:rPr lang="en-GB" b="1" dirty="0" smtClean="0"/>
              <a:t>3 </a:t>
            </a:r>
            <a:r>
              <a:rPr lang="en-GB" b="1" dirty="0"/>
              <a:t>hours]</a:t>
            </a:r>
            <a:r>
              <a:rPr lang="en-GB" dirty="0"/>
              <a:t>, this result has to be taken into account as a relevant issue from a hydrological perspective</a:t>
            </a:r>
            <a:r>
              <a:rPr lang="en-GB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/>
              <a:t>Even </a:t>
            </a:r>
            <a:r>
              <a:rPr lang="en-GB" b="1" dirty="0"/>
              <a:t>the annual number of days with precipitation &gt; 1 mm </a:t>
            </a:r>
            <a:r>
              <a:rPr lang="en-GB" dirty="0"/>
              <a:t>(considered as wet days according the WMO), shows the highest values in the last period 2011-2020.</a:t>
            </a:r>
          </a:p>
        </p:txBody>
      </p:sp>
      <p:sp>
        <p:nvSpPr>
          <p:cNvPr id="16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precipitation</a:t>
            </a:r>
            <a:r>
              <a:rPr lang="it-IT" dirty="0" smtClean="0"/>
              <a:t>: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/>
              <a:t>there</a:t>
            </a:r>
            <a:r>
              <a:rPr lang="it-IT" dirty="0"/>
              <a:t> a general </a:t>
            </a:r>
            <a:r>
              <a:rPr lang="it-IT" dirty="0" err="1"/>
              <a:t>tendency</a:t>
            </a:r>
            <a:r>
              <a:rPr lang="it-IT" dirty="0"/>
              <a:t>?</a:t>
            </a:r>
            <a:r>
              <a:rPr lang="it-IT" dirty="0" smtClean="0"/>
              <a:t>			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91878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15</a:t>
            </a:fld>
            <a:endParaRPr lang="it-IT" dirty="0"/>
          </a:p>
        </p:txBody>
      </p:sp>
      <p:sp>
        <p:nvSpPr>
          <p:cNvPr id="7" name="Titolo 2"/>
          <p:cNvSpPr>
            <a:spLocks noGrp="1"/>
          </p:cNvSpPr>
          <p:nvPr>
            <p:ph type="title"/>
          </p:nvPr>
        </p:nvSpPr>
        <p:spPr>
          <a:xfrm>
            <a:off x="79154" y="125229"/>
            <a:ext cx="8581043" cy="840400"/>
          </a:xfrm>
        </p:spPr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rainfall-runoff</a:t>
            </a:r>
            <a:r>
              <a:rPr lang="it-IT" dirty="0" smtClean="0"/>
              <a:t> </a:t>
            </a:r>
            <a:r>
              <a:rPr lang="it-IT" dirty="0" err="1" smtClean="0"/>
              <a:t>analysis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0" y="973382"/>
            <a:ext cx="4572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 smtClean="0"/>
              <a:t>Therefore, summarizing these main findings, we </a:t>
            </a:r>
            <a:r>
              <a:rPr lang="en-GB" dirty="0"/>
              <a:t>have seen how the last decade shows </a:t>
            </a:r>
            <a:r>
              <a:rPr lang="en-GB" b="1" dirty="0"/>
              <a:t>the highest values as total annual, hourly maximum precipitation and the number of days with daily precipitation &gt; 1 mm </a:t>
            </a:r>
            <a:r>
              <a:rPr lang="en-GB" dirty="0"/>
              <a:t>with a relevant increasing trend (top figure) in the last twenty years</a:t>
            </a:r>
            <a:r>
              <a:rPr lang="en-GB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/>
              <a:t>Hence, the question is: </a:t>
            </a:r>
            <a:r>
              <a:rPr lang="en-GB" b="1" dirty="0"/>
              <a:t>how does the analysed precipitation pattern affect the river discharge in the last decades</a:t>
            </a:r>
            <a:r>
              <a:rPr lang="en-GB" b="1" dirty="0" smtClean="0"/>
              <a:t>?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b="1" dirty="0"/>
              <a:t>Maintaining unchanged the Curve Number (CN) conditions for the entire simulation period [1981-2020]</a:t>
            </a:r>
            <a:r>
              <a:rPr lang="en-GB" dirty="0"/>
              <a:t>, we calculated the number of annual exceeding</a:t>
            </a:r>
            <a:r>
              <a:rPr lang="en-GB" dirty="0" smtClean="0"/>
              <a:t> </a:t>
            </a:r>
            <a:r>
              <a:rPr lang="en-GB" dirty="0"/>
              <a:t>for the 35m</a:t>
            </a:r>
            <a:r>
              <a:rPr lang="en-GB" baseline="30000" dirty="0"/>
              <a:t>3</a:t>
            </a:r>
            <a:r>
              <a:rPr lang="en-GB" dirty="0"/>
              <a:t>/s discharge warning threshold (bottom figure). </a:t>
            </a:r>
          </a:p>
        </p:txBody>
      </p:sp>
      <p:sp>
        <p:nvSpPr>
          <p:cNvPr id="10" name="Rettangolo 9"/>
          <p:cNvSpPr/>
          <p:nvPr/>
        </p:nvSpPr>
        <p:spPr>
          <a:xfrm>
            <a:off x="4524375" y="426454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/>
              <a:t>As it is </a:t>
            </a:r>
            <a:r>
              <a:rPr lang="en-GB" dirty="0" smtClean="0"/>
              <a:t>shown, </a:t>
            </a:r>
            <a:r>
              <a:rPr lang="en-GB" b="1" dirty="0"/>
              <a:t>the effect of «climate change» shows no significant trend on discharge exceeding frequency</a:t>
            </a:r>
            <a:r>
              <a:rPr lang="en-GB" dirty="0"/>
              <a:t>.</a:t>
            </a:r>
          </a:p>
        </p:txBody>
      </p:sp>
      <p:pic>
        <p:nvPicPr>
          <p:cNvPr id="9" name="Segnaposto contenuto 10">
            <a:extLst>
              <a:ext uri="{FF2B5EF4-FFF2-40B4-BE49-F238E27FC236}">
                <a16:creationId xmlns:a16="http://schemas.microsoft.com/office/drawing/2014/main" id="{53BC6DC4-9AA5-4B67-B4AB-201ACF2EC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074" y="1703312"/>
            <a:ext cx="4487301" cy="207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6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88521" y="139166"/>
            <a:ext cx="8581043" cy="840400"/>
          </a:xfrm>
        </p:spPr>
        <p:txBody>
          <a:bodyPr/>
          <a:lstStyle/>
          <a:p>
            <a:r>
              <a:rPr lang="it-IT" dirty="0" smtClean="0"/>
              <a:t>The </a:t>
            </a:r>
            <a:r>
              <a:rPr lang="it-IT" dirty="0" err="1" smtClean="0"/>
              <a:t>land</a:t>
            </a:r>
            <a:r>
              <a:rPr lang="it-IT" dirty="0" smtClean="0"/>
              <a:t> use </a:t>
            </a:r>
            <a:r>
              <a:rPr lang="it-IT" dirty="0" err="1" smtClean="0"/>
              <a:t>change</a:t>
            </a:r>
            <a:r>
              <a:rPr lang="it-IT" dirty="0"/>
              <a:t> </a:t>
            </a:r>
            <a:r>
              <a:rPr lang="it-IT" dirty="0" smtClean="0"/>
              <a:t>over Seveso </a:t>
            </a:r>
            <a:r>
              <a:rPr lang="it-IT" dirty="0" err="1" smtClean="0"/>
              <a:t>river</a:t>
            </a:r>
            <a:r>
              <a:rPr lang="it-IT" dirty="0" smtClean="0"/>
              <a:t> </a:t>
            </a:r>
            <a:r>
              <a:rPr lang="it-IT" dirty="0" err="1" smtClean="0"/>
              <a:t>basin</a:t>
            </a:r>
            <a:r>
              <a:rPr lang="it-IT" dirty="0" smtClean="0"/>
              <a:t> </a:t>
            </a:r>
            <a:r>
              <a:rPr lang="it-IT" dirty="0" err="1" smtClean="0"/>
              <a:t>closed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Bovisio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16</a:t>
            </a:fld>
            <a:endParaRPr lang="it-IT" dirty="0"/>
          </a:p>
        </p:txBody>
      </p:sp>
      <p:pic>
        <p:nvPicPr>
          <p:cNvPr id="6" name="Segnaposto contenuto 7" descr="Immagine che contiene mappa&#10;&#10;Descrizione generata automaticamente">
            <a:extLst>
              <a:ext uri="{FF2B5EF4-FFF2-40B4-BE49-F238E27FC236}">
                <a16:creationId xmlns:a16="http://schemas.microsoft.com/office/drawing/2014/main" id="{E4AAD370-A12F-47C7-AB44-F13090DB9F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5" t="18500" r="18099" b="25752"/>
          <a:stretch/>
        </p:blipFill>
        <p:spPr>
          <a:xfrm>
            <a:off x="6114487" y="1945982"/>
            <a:ext cx="2845946" cy="234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Segnaposto contenuto 6" descr="Immagine che contiene mappa&#10;&#10;Descrizione generata automaticamente">
            <a:extLst>
              <a:ext uri="{FF2B5EF4-FFF2-40B4-BE49-F238E27FC236}">
                <a16:creationId xmlns:a16="http://schemas.microsoft.com/office/drawing/2014/main" id="{681D1330-0916-4FE9-8E22-E1A9D53EBA0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2" t="18144" r="17472" b="26272"/>
          <a:stretch/>
        </p:blipFill>
        <p:spPr>
          <a:xfrm>
            <a:off x="3134992" y="1945982"/>
            <a:ext cx="2919208" cy="234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Segnaposto contenuto 6" descr="Immagine che contiene mappa&#10;&#10;Descrizione generata automaticamente">
            <a:extLst>
              <a:ext uri="{FF2B5EF4-FFF2-40B4-BE49-F238E27FC236}">
                <a16:creationId xmlns:a16="http://schemas.microsoft.com/office/drawing/2014/main" id="{4EAEE462-77C2-4B6F-AE73-B850C8CE02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23" t="18557" r="17478" b="26461"/>
          <a:stretch/>
        </p:blipFill>
        <p:spPr>
          <a:xfrm>
            <a:off x="136699" y="1951217"/>
            <a:ext cx="2936939" cy="234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B0795BBD-681A-44EE-963C-3A25F50EC4C1}"/>
              </a:ext>
            </a:extLst>
          </p:cNvPr>
          <p:cNvSpPr txBox="1">
            <a:spLocks/>
          </p:cNvSpPr>
          <p:nvPr/>
        </p:nvSpPr>
        <p:spPr>
          <a:xfrm>
            <a:off x="478645" y="4370037"/>
            <a:ext cx="8786712" cy="2315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Wingdings" charset="2"/>
              <a:buNone/>
              <a:defRPr sz="2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 smtClean="0"/>
          </a:p>
        </p:txBody>
      </p:sp>
      <p:sp>
        <p:nvSpPr>
          <p:cNvPr id="11" name="Rettangolo 10"/>
          <p:cNvSpPr/>
          <p:nvPr/>
        </p:nvSpPr>
        <p:spPr>
          <a:xfrm>
            <a:off x="726887" y="1376292"/>
            <a:ext cx="1229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1954 </a:t>
            </a:r>
            <a:r>
              <a:rPr lang="en-US" dirty="0"/>
              <a:t>=72.5</a:t>
            </a:r>
          </a:p>
        </p:txBody>
      </p:sp>
      <p:sp>
        <p:nvSpPr>
          <p:cNvPr id="12" name="Rettangolo 11"/>
          <p:cNvSpPr/>
          <p:nvPr/>
        </p:nvSpPr>
        <p:spPr>
          <a:xfrm>
            <a:off x="3964128" y="1356574"/>
            <a:ext cx="1229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1980 </a:t>
            </a:r>
            <a:r>
              <a:rPr lang="en-US" dirty="0"/>
              <a:t>=75.8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6922548" y="1376292"/>
            <a:ext cx="1229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2000 </a:t>
            </a:r>
            <a:r>
              <a:rPr lang="en-US" dirty="0"/>
              <a:t>=79.1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676392" y="5832839"/>
            <a:ext cx="1330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1954 = 8.7%</a:t>
            </a:r>
            <a:endParaRPr lang="en-US" dirty="0"/>
          </a:p>
        </p:txBody>
      </p:sp>
      <p:sp>
        <p:nvSpPr>
          <p:cNvPr id="15" name="Rettangolo 14"/>
          <p:cNvSpPr/>
          <p:nvPr/>
        </p:nvSpPr>
        <p:spPr>
          <a:xfrm>
            <a:off x="3824098" y="5811824"/>
            <a:ext cx="1447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1980 = 28.7%</a:t>
            </a:r>
            <a:endParaRPr lang="en-US" dirty="0"/>
          </a:p>
        </p:txBody>
      </p:sp>
      <p:sp>
        <p:nvSpPr>
          <p:cNvPr id="16" name="Rettangolo 15"/>
          <p:cNvSpPr/>
          <p:nvPr/>
        </p:nvSpPr>
        <p:spPr>
          <a:xfrm>
            <a:off x="6922548" y="5832839"/>
            <a:ext cx="1394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2000 =33.6%</a:t>
            </a:r>
            <a:endParaRPr lang="en-US" dirty="0"/>
          </a:p>
        </p:txBody>
      </p:sp>
      <p:sp>
        <p:nvSpPr>
          <p:cNvPr id="17" name="Rettangolo 16"/>
          <p:cNvSpPr/>
          <p:nvPr/>
        </p:nvSpPr>
        <p:spPr>
          <a:xfrm>
            <a:off x="3610110" y="5200113"/>
            <a:ext cx="21231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Urbanized area</a:t>
            </a:r>
            <a:endParaRPr lang="en-US" sz="2400" b="1" dirty="0"/>
          </a:p>
        </p:txBody>
      </p:sp>
      <p:sp>
        <p:nvSpPr>
          <p:cNvPr id="18" name="Rettangolo 17"/>
          <p:cNvSpPr/>
          <p:nvPr/>
        </p:nvSpPr>
        <p:spPr>
          <a:xfrm>
            <a:off x="3754744" y="877831"/>
            <a:ext cx="16485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Average </a:t>
            </a:r>
            <a:r>
              <a:rPr lang="en-US" sz="2400" b="1" dirty="0" smtClean="0"/>
              <a:t>CN</a:t>
            </a:r>
            <a:endParaRPr lang="en-US" sz="2400" b="1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859134" y="4511437"/>
            <a:ext cx="5413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FF0000"/>
                </a:solidFill>
              </a:rPr>
              <a:t>The </a:t>
            </a:r>
            <a:r>
              <a:rPr lang="it-IT" sz="2000" dirty="0" err="1" smtClean="0">
                <a:solidFill>
                  <a:srgbClr val="FF0000"/>
                </a:solidFill>
              </a:rPr>
              <a:t>percentage</a:t>
            </a:r>
            <a:r>
              <a:rPr lang="it-IT" sz="2000" dirty="0" smtClean="0">
                <a:solidFill>
                  <a:srgbClr val="FF0000"/>
                </a:solidFill>
              </a:rPr>
              <a:t> of </a:t>
            </a:r>
            <a:r>
              <a:rPr lang="it-IT" sz="2000" dirty="0" err="1" smtClean="0">
                <a:solidFill>
                  <a:srgbClr val="FF0000"/>
                </a:solidFill>
              </a:rPr>
              <a:t>increasing</a:t>
            </a:r>
            <a:r>
              <a:rPr lang="it-IT" sz="2000" dirty="0" smtClean="0">
                <a:solidFill>
                  <a:srgbClr val="FF0000"/>
                </a:solidFill>
              </a:rPr>
              <a:t> 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558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17</a:t>
            </a:fld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0" y="87133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err="1" smtClean="0"/>
              <a:t>Therefore</a:t>
            </a:r>
            <a:r>
              <a:rPr lang="it-IT" dirty="0" smtClean="0"/>
              <a:t>,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happen</a:t>
            </a:r>
            <a:r>
              <a:rPr lang="it-IT" dirty="0" smtClean="0"/>
              <a:t> 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b="1" dirty="0" err="1" smtClean="0"/>
              <a:t>modify</a:t>
            </a:r>
            <a:r>
              <a:rPr lang="it-IT" b="1" dirty="0" smtClean="0"/>
              <a:t> the </a:t>
            </a:r>
            <a:r>
              <a:rPr lang="it-IT" b="1" dirty="0" err="1" smtClean="0"/>
              <a:t>land</a:t>
            </a:r>
            <a:r>
              <a:rPr lang="it-IT" b="1" dirty="0" smtClean="0"/>
              <a:t> use</a:t>
            </a:r>
            <a:r>
              <a:rPr lang="it-IT" dirty="0" smtClean="0"/>
              <a:t>? </a:t>
            </a:r>
          </a:p>
          <a:p>
            <a:pPr algn="just"/>
            <a:r>
              <a:rPr lang="it-IT" dirty="0" err="1" smtClean="0">
                <a:solidFill>
                  <a:srgbClr val="FF0000"/>
                </a:solidFill>
              </a:rPr>
              <a:t>Let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try</a:t>
            </a:r>
            <a:r>
              <a:rPr lang="it-IT" dirty="0" smtClean="0">
                <a:solidFill>
                  <a:srgbClr val="FF0000"/>
                </a:solidFill>
              </a:rPr>
              <a:t> to </a:t>
            </a:r>
            <a:r>
              <a:rPr lang="it-IT" dirty="0" err="1" smtClean="0">
                <a:solidFill>
                  <a:srgbClr val="FF0000"/>
                </a:solidFill>
              </a:rPr>
              <a:t>change</a:t>
            </a:r>
            <a:r>
              <a:rPr lang="it-IT" dirty="0" smtClean="0">
                <a:solidFill>
                  <a:srgbClr val="FF0000"/>
                </a:solidFill>
              </a:rPr>
              <a:t> the CN </a:t>
            </a:r>
            <a:r>
              <a:rPr lang="it-IT" dirty="0" err="1" smtClean="0">
                <a:solidFill>
                  <a:srgbClr val="FF0000"/>
                </a:solidFill>
              </a:rPr>
              <a:t>conditions</a:t>
            </a:r>
            <a:r>
              <a:rPr lang="it-IT" dirty="0" smtClean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14" name="Titolo 2"/>
          <p:cNvSpPr>
            <a:spLocks noGrp="1"/>
          </p:cNvSpPr>
          <p:nvPr>
            <p:ph type="title"/>
          </p:nvPr>
        </p:nvSpPr>
        <p:spPr>
          <a:xfrm>
            <a:off x="79154" y="125229"/>
            <a:ext cx="9064846" cy="840400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The impact of </a:t>
            </a:r>
            <a:r>
              <a:rPr lang="it-IT" sz="2000" dirty="0" err="1" smtClean="0"/>
              <a:t>land</a:t>
            </a:r>
            <a:r>
              <a:rPr lang="it-IT" sz="2000" dirty="0" smtClean="0"/>
              <a:t> use </a:t>
            </a:r>
            <a:r>
              <a:rPr lang="it-IT" sz="2000" dirty="0" err="1" smtClean="0"/>
              <a:t>change</a:t>
            </a:r>
            <a:r>
              <a:rPr lang="it-IT" sz="2000" dirty="0" smtClean="0"/>
              <a:t> on </a:t>
            </a:r>
            <a:r>
              <a:rPr lang="it-IT" sz="2000" dirty="0" err="1" smtClean="0"/>
              <a:t>discharge</a:t>
            </a:r>
            <a:r>
              <a:rPr lang="it-IT" sz="2000" dirty="0" smtClean="0"/>
              <a:t>/</a:t>
            </a:r>
            <a:r>
              <a:rPr lang="it-IT" sz="2000" dirty="0" err="1" smtClean="0"/>
              <a:t>return</a:t>
            </a:r>
            <a:r>
              <a:rPr lang="it-IT" sz="2000" dirty="0" smtClean="0"/>
              <a:t> </a:t>
            </a:r>
            <a:r>
              <a:rPr lang="it-IT" sz="2000" dirty="0" err="1" smtClean="0"/>
              <a:t>period</a:t>
            </a:r>
            <a:r>
              <a:rPr lang="it-IT" sz="2000" dirty="0" smtClean="0"/>
              <a:t> </a:t>
            </a:r>
            <a:r>
              <a:rPr lang="it-IT" sz="2000" dirty="0" err="1" smtClean="0"/>
              <a:t>relationship</a:t>
            </a: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15" name="Rettangolo 14"/>
          <p:cNvSpPr/>
          <p:nvPr/>
        </p:nvSpPr>
        <p:spPr>
          <a:xfrm>
            <a:off x="79154" y="5407384"/>
            <a:ext cx="90648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b="1" dirty="0"/>
              <a:t>How </a:t>
            </a:r>
            <a:r>
              <a:rPr lang="it-IT" b="1" dirty="0" err="1"/>
              <a:t>much</a:t>
            </a:r>
            <a:r>
              <a:rPr lang="it-IT" b="1" dirty="0"/>
              <a:t> </a:t>
            </a:r>
            <a:r>
              <a:rPr lang="it-IT" b="1" dirty="0" err="1"/>
              <a:t>is</a:t>
            </a:r>
            <a:r>
              <a:rPr lang="it-IT" b="1" dirty="0"/>
              <a:t> the </a:t>
            </a:r>
            <a:r>
              <a:rPr lang="it-IT" b="1" dirty="0" err="1"/>
              <a:t>effect</a:t>
            </a:r>
            <a:r>
              <a:rPr lang="it-IT" b="1" dirty="0"/>
              <a:t> of CN </a:t>
            </a:r>
            <a:r>
              <a:rPr lang="it-IT" b="1" dirty="0" err="1" smtClean="0"/>
              <a:t>condition</a:t>
            </a:r>
            <a:r>
              <a:rPr lang="it-IT" b="1" dirty="0" smtClean="0"/>
              <a:t> </a:t>
            </a:r>
            <a:r>
              <a:rPr lang="it-IT" b="1" dirty="0" err="1" smtClean="0"/>
              <a:t>change</a:t>
            </a:r>
            <a:r>
              <a:rPr lang="it-IT" dirty="0" smtClean="0"/>
              <a:t> </a:t>
            </a:r>
            <a:r>
              <a:rPr lang="it-IT" dirty="0"/>
              <a:t>on the </a:t>
            </a:r>
            <a:r>
              <a:rPr lang="it-IT" dirty="0" err="1"/>
              <a:t>discharge</a:t>
            </a:r>
            <a:r>
              <a:rPr lang="it-IT" dirty="0"/>
              <a:t>/</a:t>
            </a:r>
            <a:r>
              <a:rPr lang="it-IT" dirty="0" err="1"/>
              <a:t>return</a:t>
            </a:r>
            <a:r>
              <a:rPr lang="it-IT" dirty="0"/>
              <a:t> </a:t>
            </a:r>
            <a:r>
              <a:rPr lang="it-IT" dirty="0" err="1"/>
              <a:t>period</a:t>
            </a:r>
            <a:r>
              <a:rPr lang="it-IT" dirty="0"/>
              <a:t> </a:t>
            </a:r>
            <a:r>
              <a:rPr lang="it-IT" dirty="0" err="1"/>
              <a:t>relationship</a:t>
            </a:r>
            <a:r>
              <a:rPr lang="it-IT" dirty="0" smtClean="0"/>
              <a:t>?</a:t>
            </a:r>
          </a:p>
          <a:p>
            <a:pPr lvl="0"/>
            <a:r>
              <a:rPr lang="en-GB" dirty="0">
                <a:solidFill>
                  <a:srgbClr val="FF0000"/>
                </a:solidFill>
              </a:rPr>
              <a:t>On average, </a:t>
            </a:r>
            <a:r>
              <a:rPr lang="en-GB" dirty="0" smtClean="0">
                <a:solidFill>
                  <a:srgbClr val="FF0000"/>
                </a:solidFill>
              </a:rPr>
              <a:t>the </a:t>
            </a:r>
            <a:r>
              <a:rPr lang="en-GB" dirty="0">
                <a:solidFill>
                  <a:srgbClr val="FF0000"/>
                </a:solidFill>
              </a:rPr>
              <a:t>increasing of CN </a:t>
            </a:r>
            <a:r>
              <a:rPr lang="en-GB" dirty="0" smtClean="0">
                <a:solidFill>
                  <a:srgbClr val="FF0000"/>
                </a:solidFill>
              </a:rPr>
              <a:t>from </a:t>
            </a:r>
            <a:r>
              <a:rPr lang="en-GB" dirty="0">
                <a:solidFill>
                  <a:srgbClr val="FF0000"/>
                </a:solidFill>
              </a:rPr>
              <a:t>the year 1980 </a:t>
            </a:r>
            <a:r>
              <a:rPr lang="en-GB" dirty="0" smtClean="0">
                <a:solidFill>
                  <a:srgbClr val="FF0000"/>
                </a:solidFill>
              </a:rPr>
              <a:t>till </a:t>
            </a:r>
            <a:r>
              <a:rPr lang="en-GB" dirty="0">
                <a:solidFill>
                  <a:srgbClr val="FF0000"/>
                </a:solidFill>
              </a:rPr>
              <a:t>2000 led to diminish the return period of about 7 years.</a:t>
            </a:r>
          </a:p>
        </p:txBody>
      </p:sp>
      <p:pic>
        <p:nvPicPr>
          <p:cNvPr id="16" name="Segnaposto contenuto 5">
            <a:extLst>
              <a:ext uri="{FF2B5EF4-FFF2-40B4-BE49-F238E27FC236}">
                <a16:creationId xmlns:a16="http://schemas.microsoft.com/office/drawing/2014/main" id="{FBBADA84-4A25-48F1-A4AD-A4A5EA2E0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242" y="1700626"/>
            <a:ext cx="657647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61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18</a:t>
            </a:fld>
            <a:endParaRPr lang="it-IT" dirty="0"/>
          </a:p>
        </p:txBody>
      </p:sp>
      <p:sp>
        <p:nvSpPr>
          <p:cNvPr id="14" name="Titolo 2"/>
          <p:cNvSpPr>
            <a:spLocks noGrp="1"/>
          </p:cNvSpPr>
          <p:nvPr>
            <p:ph type="title"/>
          </p:nvPr>
        </p:nvSpPr>
        <p:spPr>
          <a:xfrm>
            <a:off x="79154" y="125229"/>
            <a:ext cx="9064846" cy="840400"/>
          </a:xfrm>
        </p:spPr>
        <p:txBody>
          <a:bodyPr>
            <a:normAutofit/>
          </a:bodyPr>
          <a:lstStyle/>
          <a:p>
            <a:r>
              <a:rPr lang="it-IT" sz="2000" dirty="0" smtClean="0"/>
              <a:t>The impact of </a:t>
            </a:r>
            <a:r>
              <a:rPr lang="it-IT" sz="2000" dirty="0" err="1" smtClean="0"/>
              <a:t>land</a:t>
            </a:r>
            <a:r>
              <a:rPr lang="it-IT" sz="2000" dirty="0" smtClean="0"/>
              <a:t> use </a:t>
            </a:r>
            <a:r>
              <a:rPr lang="it-IT" sz="2000" dirty="0" err="1" smtClean="0"/>
              <a:t>change</a:t>
            </a:r>
            <a:r>
              <a:rPr lang="it-IT" sz="2000" dirty="0" smtClean="0"/>
              <a:t> on </a:t>
            </a:r>
            <a:r>
              <a:rPr lang="it-IT" sz="2000" dirty="0" err="1" smtClean="0"/>
              <a:t>discharge</a:t>
            </a:r>
            <a:r>
              <a:rPr lang="it-IT" sz="2000" dirty="0" smtClean="0"/>
              <a:t>/</a:t>
            </a:r>
            <a:r>
              <a:rPr lang="it-IT" sz="2000" dirty="0" err="1" smtClean="0"/>
              <a:t>return</a:t>
            </a:r>
            <a:r>
              <a:rPr lang="it-IT" sz="2000" dirty="0" smtClean="0"/>
              <a:t> </a:t>
            </a:r>
            <a:r>
              <a:rPr lang="it-IT" sz="2000" dirty="0" err="1" smtClean="0"/>
              <a:t>period</a:t>
            </a:r>
            <a:r>
              <a:rPr lang="it-IT" sz="2000" dirty="0" smtClean="0"/>
              <a:t> </a:t>
            </a:r>
            <a:r>
              <a:rPr lang="it-IT" sz="2000" dirty="0" err="1" smtClean="0"/>
              <a:t>relationship</a:t>
            </a:r>
            <a:r>
              <a:rPr lang="it-IT" sz="2000" dirty="0" smtClean="0"/>
              <a:t> </a:t>
            </a:r>
            <a:endParaRPr lang="it-IT" sz="2000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0" y="786115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have</a:t>
            </a:r>
            <a:r>
              <a:rPr lang="it-IT" dirty="0" smtClean="0"/>
              <a:t> </a:t>
            </a:r>
            <a:r>
              <a:rPr lang="it-IT" dirty="0" err="1" smtClean="0"/>
              <a:t>happened</a:t>
            </a:r>
            <a:r>
              <a:rPr lang="it-IT" dirty="0" smtClean="0"/>
              <a:t> with CN </a:t>
            </a:r>
            <a:r>
              <a:rPr lang="it-IT" dirty="0" err="1" smtClean="0"/>
              <a:t>conditions</a:t>
            </a:r>
            <a:r>
              <a:rPr lang="it-IT" dirty="0" smtClean="0"/>
              <a:t> of the </a:t>
            </a:r>
            <a:r>
              <a:rPr lang="it-IT" dirty="0" err="1" smtClean="0"/>
              <a:t>year</a:t>
            </a:r>
            <a:r>
              <a:rPr lang="it-IT" dirty="0" smtClean="0"/>
              <a:t> 1954?</a:t>
            </a:r>
          </a:p>
          <a:p>
            <a:pPr lvl="0"/>
            <a:r>
              <a:rPr lang="en-GB" dirty="0">
                <a:solidFill>
                  <a:srgbClr val="FF0000"/>
                </a:solidFill>
              </a:rPr>
              <a:t>For instance, the 100m</a:t>
            </a:r>
            <a:r>
              <a:rPr lang="en-GB" baseline="30000" dirty="0">
                <a:solidFill>
                  <a:srgbClr val="FF0000"/>
                </a:solidFill>
              </a:rPr>
              <a:t>3</a:t>
            </a:r>
            <a:r>
              <a:rPr lang="en-GB" dirty="0">
                <a:solidFill>
                  <a:srgbClr val="FF0000"/>
                </a:solidFill>
              </a:rPr>
              <a:t>/s discharge would have had a return period equal to </a:t>
            </a:r>
            <a:r>
              <a:rPr lang="en-GB" dirty="0" smtClean="0">
                <a:solidFill>
                  <a:srgbClr val="FF0000"/>
                </a:solidFill>
              </a:rPr>
              <a:t>36.6 </a:t>
            </a:r>
            <a:r>
              <a:rPr lang="en-GB" dirty="0">
                <a:solidFill>
                  <a:srgbClr val="FF0000"/>
                </a:solidFill>
              </a:rPr>
              <a:t>years instead of </a:t>
            </a:r>
            <a:r>
              <a:rPr lang="en-GB" dirty="0" smtClean="0">
                <a:solidFill>
                  <a:srgbClr val="FF0000"/>
                </a:solidFill>
              </a:rPr>
              <a:t>28.6 and 20.1 </a:t>
            </a:r>
            <a:r>
              <a:rPr lang="en-GB" dirty="0">
                <a:solidFill>
                  <a:srgbClr val="FF0000"/>
                </a:solidFill>
              </a:rPr>
              <a:t>years, respectively </a:t>
            </a:r>
            <a:r>
              <a:rPr lang="en-GB" dirty="0" smtClean="0">
                <a:solidFill>
                  <a:srgbClr val="FF0000"/>
                </a:solidFill>
              </a:rPr>
              <a:t>for CN </a:t>
            </a:r>
            <a:r>
              <a:rPr lang="en-GB" dirty="0">
                <a:solidFill>
                  <a:srgbClr val="FF0000"/>
                </a:solidFill>
              </a:rPr>
              <a:t>conditions of 1980 and 2000.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66042" y="5706349"/>
            <a:ext cx="906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should</a:t>
            </a:r>
            <a:r>
              <a:rPr lang="it-IT" dirty="0" smtClean="0"/>
              <a:t> </a:t>
            </a:r>
            <a:r>
              <a:rPr lang="it-IT" dirty="0" err="1" smtClean="0"/>
              <a:t>we</a:t>
            </a:r>
            <a:r>
              <a:rPr lang="it-IT" dirty="0" smtClean="0"/>
              <a:t> </a:t>
            </a:r>
            <a:r>
              <a:rPr lang="it-IT" dirty="0" err="1" smtClean="0"/>
              <a:t>expect</a:t>
            </a:r>
            <a:r>
              <a:rPr lang="it-IT" dirty="0" smtClean="0"/>
              <a:t> for the future?</a:t>
            </a:r>
          </a:p>
        </p:txBody>
      </p:sp>
      <p:pic>
        <p:nvPicPr>
          <p:cNvPr id="17" name="Segnaposto contenuto 5">
            <a:extLst>
              <a:ext uri="{FF2B5EF4-FFF2-40B4-BE49-F238E27FC236}">
                <a16:creationId xmlns:a16="http://schemas.microsoft.com/office/drawing/2014/main" id="{721FB580-9549-466C-B603-708F9F431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242" y="1686880"/>
            <a:ext cx="6576470" cy="3600000"/>
          </a:xfrm>
          <a:prstGeom prst="rect">
            <a:avLst/>
          </a:prstGeom>
        </p:spPr>
      </p:pic>
      <p:cxnSp>
        <p:nvCxnSpPr>
          <p:cNvPr id="19" name="Connettore diritto 18"/>
          <p:cNvCxnSpPr/>
          <p:nvPr/>
        </p:nvCxnSpPr>
        <p:spPr>
          <a:xfrm>
            <a:off x="5791200" y="3000375"/>
            <a:ext cx="0" cy="18669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20"/>
          <p:cNvCxnSpPr/>
          <p:nvPr/>
        </p:nvCxnSpPr>
        <p:spPr>
          <a:xfrm>
            <a:off x="6324600" y="3009900"/>
            <a:ext cx="0" cy="185737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diritto 21"/>
          <p:cNvCxnSpPr/>
          <p:nvPr/>
        </p:nvCxnSpPr>
        <p:spPr>
          <a:xfrm>
            <a:off x="6734175" y="3009900"/>
            <a:ext cx="0" cy="1857375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diritto 27"/>
          <p:cNvCxnSpPr/>
          <p:nvPr/>
        </p:nvCxnSpPr>
        <p:spPr>
          <a:xfrm>
            <a:off x="1752600" y="3000375"/>
            <a:ext cx="4981575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diritto 29"/>
          <p:cNvCxnSpPr/>
          <p:nvPr/>
        </p:nvCxnSpPr>
        <p:spPr>
          <a:xfrm flipV="1">
            <a:off x="1752600" y="1971675"/>
            <a:ext cx="6029325" cy="2438400"/>
          </a:xfrm>
          <a:prstGeom prst="line">
            <a:avLst/>
          </a:prstGeom>
          <a:ln>
            <a:solidFill>
              <a:srgbClr val="FFC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Oggetto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4652613"/>
              </p:ext>
            </p:extLst>
          </p:nvPr>
        </p:nvGraphicFramePr>
        <p:xfrm>
          <a:off x="4323440" y="5360187"/>
          <a:ext cx="443822" cy="955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Clip" r:id="rId4" imgW="1857375" imgH="3995738" progId="MS_ClipArt_Gallery.2">
                  <p:embed/>
                </p:oleObj>
              </mc:Choice>
              <mc:Fallback>
                <p:oleObj name="Clip" r:id="rId4" imgW="1857375" imgH="3995738" progId="MS_ClipArt_Gallery.2">
                  <p:embed/>
                  <p:pic>
                    <p:nvPicPr>
                      <p:cNvPr id="7" name="Ogget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3440" y="5360187"/>
                        <a:ext cx="443822" cy="9553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asellaDiTesto 1"/>
          <p:cNvSpPr txBox="1"/>
          <p:nvPr/>
        </p:nvSpPr>
        <p:spPr>
          <a:xfrm>
            <a:off x="4991533" y="5700472"/>
            <a:ext cx="391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Future developments are </a:t>
            </a:r>
            <a:r>
              <a:rPr lang="en-GB" dirty="0" smtClean="0">
                <a:solidFill>
                  <a:srgbClr val="FF0000"/>
                </a:solidFill>
              </a:rPr>
              <a:t>ongoing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731457" y="3117548"/>
            <a:ext cx="1511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FFC000"/>
                </a:solidFill>
              </a:rPr>
              <a:t>Future CN?</a:t>
            </a:r>
            <a:endParaRPr lang="en-GB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56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88521" y="139166"/>
            <a:ext cx="8581043" cy="840400"/>
          </a:xfrm>
        </p:spPr>
        <p:txBody>
          <a:bodyPr/>
          <a:lstStyle/>
          <a:p>
            <a:r>
              <a:rPr lang="it-IT" dirty="0" err="1" smtClean="0"/>
              <a:t>Conclusions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19</a:t>
            </a:fld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7042" y="1376779"/>
            <a:ext cx="914399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/>
              <a:t>A good agreement </a:t>
            </a:r>
            <a:r>
              <a:rPr lang="en-GB" dirty="0" smtClean="0"/>
              <a:t>between </a:t>
            </a:r>
            <a:r>
              <a:rPr lang="en-GB" b="1" dirty="0"/>
              <a:t>ERA5-Land</a:t>
            </a:r>
            <a:r>
              <a:rPr lang="en-GB" dirty="0"/>
              <a:t> data and observed temperatures and precipitation values coming from ground weather stations </a:t>
            </a:r>
            <a:r>
              <a:rPr lang="en-GB" dirty="0" smtClean="0"/>
              <a:t>is found, and between </a:t>
            </a:r>
            <a:r>
              <a:rPr lang="en-GB" dirty="0"/>
              <a:t>the discharge simulations forced with two datasets (ERA5-Land vs observation</a:t>
            </a:r>
            <a:r>
              <a:rPr lang="en-GB" dirty="0" smtClean="0"/>
              <a:t>) as well.</a:t>
            </a:r>
            <a:endParaRPr lang="en-GB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 smtClean="0"/>
              <a:t>The </a:t>
            </a:r>
            <a:r>
              <a:rPr lang="en-GB" dirty="0"/>
              <a:t>temperature analysis in the 40 years dataset </a:t>
            </a:r>
            <a:r>
              <a:rPr lang="en-GB" dirty="0" smtClean="0"/>
              <a:t>shows </a:t>
            </a:r>
            <a:r>
              <a:rPr lang="en-GB" dirty="0"/>
              <a:t>an average increasing equal to 1.84°C with a more significant trend in the last decade</a:t>
            </a:r>
            <a:r>
              <a:rPr lang="en-GB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/>
              <a:t>As far as concerning the </a:t>
            </a:r>
            <a:r>
              <a:rPr lang="en-GB" b="1" dirty="0"/>
              <a:t>precipitation </a:t>
            </a:r>
            <a:r>
              <a:rPr lang="en-GB" b="1" dirty="0" smtClean="0"/>
              <a:t>pattern</a:t>
            </a:r>
            <a:r>
              <a:rPr lang="en-GB" dirty="0" smtClean="0"/>
              <a:t>, </a:t>
            </a:r>
            <a:r>
              <a:rPr lang="en-GB" b="1" dirty="0"/>
              <a:t>relevant changes are found in the last decade [2011-2020]</a:t>
            </a:r>
            <a:r>
              <a:rPr lang="en-GB" dirty="0"/>
              <a:t> for the total annual, the hourly maximum values, and the number of days with daily precipitation &gt; 1 mm. However, </a:t>
            </a:r>
            <a:r>
              <a:rPr lang="en-GB" b="1" dirty="0"/>
              <a:t>maintaining CN conditions unchanged</a:t>
            </a:r>
            <a:r>
              <a:rPr lang="en-GB" dirty="0"/>
              <a:t>, this does not lead to an increasing of </a:t>
            </a:r>
            <a:r>
              <a:rPr lang="en-GB" dirty="0" smtClean="0"/>
              <a:t>exceeding the discharge </a:t>
            </a:r>
            <a:r>
              <a:rPr lang="en-GB" dirty="0"/>
              <a:t>warning threshold </a:t>
            </a:r>
            <a:r>
              <a:rPr lang="en-GB" dirty="0" smtClean="0"/>
              <a:t>of 35 </a:t>
            </a:r>
            <a:r>
              <a:rPr lang="en-GB" dirty="0"/>
              <a:t>m</a:t>
            </a:r>
            <a:r>
              <a:rPr lang="en-GB" baseline="30000" dirty="0"/>
              <a:t>3</a:t>
            </a:r>
            <a:r>
              <a:rPr lang="en-GB" dirty="0"/>
              <a:t>/s</a:t>
            </a:r>
            <a:r>
              <a:rPr lang="en-GB" dirty="0" smtClean="0"/>
              <a:t>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en-GB" dirty="0"/>
              <a:t>Otherwise, a significant </a:t>
            </a:r>
            <a:r>
              <a:rPr lang="en-GB" dirty="0" smtClean="0"/>
              <a:t>outcome </a:t>
            </a:r>
            <a:r>
              <a:rPr lang="en-GB" dirty="0"/>
              <a:t>in the discharge/return period relationship is found once the CN conditions </a:t>
            </a:r>
            <a:r>
              <a:rPr lang="en-GB" dirty="0" smtClean="0"/>
              <a:t>have been modified; on average, </a:t>
            </a:r>
            <a:r>
              <a:rPr lang="en-GB" b="1" dirty="0"/>
              <a:t>there is a diminishing of </a:t>
            </a:r>
            <a:r>
              <a:rPr lang="en-GB" b="1" dirty="0" smtClean="0"/>
              <a:t>7 years as return period with </a:t>
            </a:r>
            <a:r>
              <a:rPr lang="en-GB" b="1" dirty="0" smtClean="0"/>
              <a:t>the </a:t>
            </a:r>
            <a:r>
              <a:rPr lang="en-GB" b="1" dirty="0" smtClean="0"/>
              <a:t>land use of the year 1980 in regard to the 2000 one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670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2973436" y="3184823"/>
            <a:ext cx="279794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dirty="0" smtClean="0"/>
              <a:t>www.fest.polimi.it</a:t>
            </a:r>
          </a:p>
          <a:p>
            <a:pPr algn="ctr"/>
            <a:endParaRPr lang="it-IT" b="1" dirty="0"/>
          </a:p>
          <a:p>
            <a:pPr algn="ctr"/>
            <a:r>
              <a:rPr lang="it-IT" b="1" dirty="0"/>
              <a:t>a</a:t>
            </a:r>
            <a:r>
              <a:rPr lang="it-IT" b="1" dirty="0" smtClean="0"/>
              <a:t>lessandro.ceppi@polimi.it</a:t>
            </a:r>
            <a:endParaRPr lang="it-IT" b="1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1228427" y="4465080"/>
            <a:ext cx="6877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err="1"/>
              <a:t>Thank</a:t>
            </a:r>
            <a:r>
              <a:rPr lang="it-IT" sz="2800" b="1" dirty="0"/>
              <a:t> </a:t>
            </a:r>
            <a:r>
              <a:rPr lang="it-IT" sz="2800" b="1" dirty="0" err="1"/>
              <a:t>you</a:t>
            </a:r>
            <a:r>
              <a:rPr lang="it-IT" sz="2800" b="1" dirty="0"/>
              <a:t> for </a:t>
            </a:r>
            <a:r>
              <a:rPr lang="it-IT" sz="2800" b="1" dirty="0" err="1"/>
              <a:t>your</a:t>
            </a:r>
            <a:r>
              <a:rPr lang="it-IT" sz="2800" b="1" dirty="0"/>
              <a:t> </a:t>
            </a:r>
            <a:r>
              <a:rPr lang="it-IT" sz="2800" b="1" dirty="0" err="1" smtClean="0"/>
              <a:t>attention</a:t>
            </a:r>
            <a:endParaRPr lang="it-IT" sz="28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20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8147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323726" cy="4525963"/>
          </a:xfrm>
        </p:spPr>
        <p:txBody>
          <a:bodyPr/>
          <a:lstStyle/>
          <a:p>
            <a:endParaRPr lang="it-IT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288521" y="139166"/>
            <a:ext cx="8581043" cy="840400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4947A-1B05-2B43-AD85-E646CE852B9E}" type="slidenum">
              <a:rPr lang="it-IT" smtClean="0"/>
              <a:pPr/>
              <a:t>21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93867203"/>
      </p:ext>
    </p:extLst>
  </p:cSld>
  <p:clrMapOvr>
    <a:masterClrMapping/>
  </p:clrMapOvr>
</p:sld>
</file>

<file path=ppt/theme/theme1.xml><?xml version="1.0" encoding="utf-8"?>
<a:theme xmlns:a="http://schemas.openxmlformats.org/drawingml/2006/main" name="POL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POLI</Template>
  <TotalTime>9351</TotalTime>
  <Words>1661</Words>
  <Application>Microsoft Office PowerPoint</Application>
  <PresentationFormat>Presentazione su schermo (4:3)</PresentationFormat>
  <Paragraphs>189</Paragraphs>
  <Slides>21</Slides>
  <Notes>2</Notes>
  <HiddenSlides>0</HiddenSlides>
  <MMClips>2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8" baseType="lpstr">
      <vt:lpstr>ＭＳ Ｐゴシック</vt:lpstr>
      <vt:lpstr>Arial</vt:lpstr>
      <vt:lpstr>Calibri</vt:lpstr>
      <vt:lpstr>Times New Roman</vt:lpstr>
      <vt:lpstr>Wingdings</vt:lpstr>
      <vt:lpstr>POLI</vt:lpstr>
      <vt:lpstr>Clip</vt:lpstr>
      <vt:lpstr>Presentazione standard di PowerPoint</vt:lpstr>
      <vt:lpstr>Motivation</vt:lpstr>
      <vt:lpstr>Background: the SOL system</vt:lpstr>
      <vt:lpstr>Presentazione standard di PowerPoint</vt:lpstr>
      <vt:lpstr>Presentazione standard di PowerPoint</vt:lpstr>
      <vt:lpstr>Flood frequency over Seveso river basin at Milan</vt:lpstr>
      <vt:lpstr>ERA5-Land model</vt:lpstr>
      <vt:lpstr>The POLIMI hydrological model: FEST-WB</vt:lpstr>
      <vt:lpstr>Observed weather data: a comparison with ERA5-Land reanalysis</vt:lpstr>
      <vt:lpstr>Simulated discharge: a comparison with ERA5-Land reanalysis</vt:lpstr>
      <vt:lpstr>Temperature: the global warming is unequivocal…</vt:lpstr>
      <vt:lpstr>…but, what about precipitation? </vt:lpstr>
      <vt:lpstr>About precipitation: is there a general tendency?   </vt:lpstr>
      <vt:lpstr>About precipitation: is there a general tendency?   </vt:lpstr>
      <vt:lpstr>The rainfall-runoff analysis</vt:lpstr>
      <vt:lpstr>The land use change over Seveso river basin closed at Bovisio</vt:lpstr>
      <vt:lpstr>The impact of land use change on discharge/return period relationship </vt:lpstr>
      <vt:lpstr>The impact of land use change on discharge/return period relationship </vt:lpstr>
      <vt:lpstr>Conclusions</vt:lpstr>
      <vt:lpstr>Presentazione standard di PowerPoint</vt:lpstr>
      <vt:lpstr>Presentazione standard di PowerPoint</vt:lpstr>
    </vt:vector>
  </TitlesOfParts>
  <Company>Area Servizi 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Alessandro Colleoni</dc:creator>
  <cp:lastModifiedBy>Alessandro Ceppi</cp:lastModifiedBy>
  <cp:revision>398</cp:revision>
  <cp:lastPrinted>2018-11-27T14:11:29Z</cp:lastPrinted>
  <dcterms:created xsi:type="dcterms:W3CDTF">2015-05-26T12:27:57Z</dcterms:created>
  <dcterms:modified xsi:type="dcterms:W3CDTF">2021-04-26T09:25:19Z</dcterms:modified>
</cp:coreProperties>
</file>