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59" r:id="rId9"/>
    <p:sldId id="270" r:id="rId10"/>
    <p:sldId id="266" r:id="rId11"/>
    <p:sldId id="264" r:id="rId12"/>
    <p:sldId id="269" r:id="rId13"/>
    <p:sldId id="265" r:id="rId14"/>
    <p:sldId id="268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8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89041-8C89-40A3-BF60-675A385F0D28}" type="datetimeFigureOut">
              <a:rPr lang="en-GB" smtClean="0"/>
              <a:t>26/04/2021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F34F4-A5BA-42BA-A8C0-2C15596C92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0289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89041-8C89-40A3-BF60-675A385F0D28}" type="datetimeFigureOut">
              <a:rPr lang="en-GB" smtClean="0"/>
              <a:t>26/04/2021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F34F4-A5BA-42BA-A8C0-2C15596C92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4264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89041-8C89-40A3-BF60-675A385F0D28}" type="datetimeFigureOut">
              <a:rPr lang="en-GB" smtClean="0"/>
              <a:t>26/04/2021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F34F4-A5BA-42BA-A8C0-2C15596C92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9988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89041-8C89-40A3-BF60-675A385F0D28}" type="datetimeFigureOut">
              <a:rPr lang="en-GB" smtClean="0"/>
              <a:t>26/04/2021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F34F4-A5BA-42BA-A8C0-2C15596C92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2343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89041-8C89-40A3-BF60-675A385F0D28}" type="datetimeFigureOut">
              <a:rPr lang="en-GB" smtClean="0"/>
              <a:t>26/04/2021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F34F4-A5BA-42BA-A8C0-2C15596C92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9147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89041-8C89-40A3-BF60-675A385F0D28}" type="datetimeFigureOut">
              <a:rPr lang="en-GB" smtClean="0"/>
              <a:t>26/04/2021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F34F4-A5BA-42BA-A8C0-2C15596C92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3176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89041-8C89-40A3-BF60-675A385F0D28}" type="datetimeFigureOut">
              <a:rPr lang="en-GB" smtClean="0"/>
              <a:t>26/04/2021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F34F4-A5BA-42BA-A8C0-2C15596C92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3184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89041-8C89-40A3-BF60-675A385F0D28}" type="datetimeFigureOut">
              <a:rPr lang="en-GB" smtClean="0"/>
              <a:t>26/04/2021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F34F4-A5BA-42BA-A8C0-2C15596C92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539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89041-8C89-40A3-BF60-675A385F0D28}" type="datetimeFigureOut">
              <a:rPr lang="en-GB" smtClean="0"/>
              <a:t>26/04/2021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F34F4-A5BA-42BA-A8C0-2C15596C92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4669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89041-8C89-40A3-BF60-675A385F0D28}" type="datetimeFigureOut">
              <a:rPr lang="en-GB" smtClean="0"/>
              <a:t>26/04/2021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F34F4-A5BA-42BA-A8C0-2C15596C92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3867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89041-8C89-40A3-BF60-675A385F0D28}" type="datetimeFigureOut">
              <a:rPr lang="en-GB" smtClean="0"/>
              <a:t>26/04/2021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F34F4-A5BA-42BA-A8C0-2C15596C92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550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89041-8C89-40A3-BF60-675A385F0D28}" type="datetimeFigureOut">
              <a:rPr lang="en-GB" smtClean="0"/>
              <a:t>26/04/2021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0F34F4-A5BA-42BA-A8C0-2C15596C92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7919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029/2001JB001686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gloplacha.2019.103068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29/2020JF005858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29/2020JF005858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29/2020JF005858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doi.org/10.5194/esurf-3-201-2015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29/2020JF005858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doi.org/10.1029/2020JF005858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17"/>
          <a:stretch/>
        </p:blipFill>
        <p:spPr bwMode="auto">
          <a:xfrm>
            <a:off x="1" y="-7485"/>
            <a:ext cx="5518786" cy="3901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8564" y="2334107"/>
            <a:ext cx="8908416" cy="2648461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Rapidly eroding hilltops are surprisingly smooth: ridgetop curvature varies with the square root of erosion rate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99811" y="4982568"/>
            <a:ext cx="9144000" cy="914303"/>
          </a:xfrm>
        </p:spPr>
        <p:txBody>
          <a:bodyPr/>
          <a:lstStyle/>
          <a:p>
            <a:r>
              <a:rPr lang="en-GB" dirty="0" smtClean="0"/>
              <a:t>Emmanuel </a:t>
            </a:r>
            <a:r>
              <a:rPr lang="en-GB" dirty="0"/>
              <a:t>J. Gabet, </a:t>
            </a:r>
            <a:r>
              <a:rPr lang="en-GB" dirty="0" smtClean="0"/>
              <a:t>Simon M. Mudd, Ryan </a:t>
            </a:r>
            <a:r>
              <a:rPr lang="en-GB" dirty="0"/>
              <a:t>W. Wood, Stuart W. D. Grieve, Steven A. Binnie, and Tibor J. Dunai</a:t>
            </a:r>
          </a:p>
        </p:txBody>
      </p:sp>
      <p:pic>
        <p:nvPicPr>
          <p:cNvPr id="1028" name="Picture 4" descr="Sjsu Logo - San Jose State University Logo Png Clipart (1000x573), Png Downloa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27" y="5780809"/>
            <a:ext cx="1542554" cy="88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Queen Mary University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5154" y="5684855"/>
            <a:ext cx="1879958" cy="111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M:\presentations\GeoSciences\jpg\UoE_Geosciences_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605" y="5955965"/>
            <a:ext cx="3176275" cy="72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Logo of University of Cologn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112" y="5625760"/>
            <a:ext cx="2354597" cy="123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9709" y="5816551"/>
            <a:ext cx="1168767" cy="81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 descr="National Center for Airborne Laser Mappi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9920" y="5816551"/>
            <a:ext cx="1221119" cy="783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793448" y="68427"/>
            <a:ext cx="23320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0" i="0" dirty="0" smtClean="0">
                <a:effectLst/>
                <a:latin typeface="+mj-lt"/>
              </a:rPr>
              <a:t>GM3.17, </a:t>
            </a:r>
            <a:r>
              <a:rPr lang="en-GB" dirty="0">
                <a:latin typeface="+mj-lt"/>
              </a:rPr>
              <a:t>EGU21-12536</a:t>
            </a:r>
            <a:endParaRPr lang="en-GB" b="0" i="0" dirty="0"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62795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146" y="69336"/>
            <a:ext cx="10515600" cy="1325563"/>
          </a:xfrm>
        </p:spPr>
        <p:txBody>
          <a:bodyPr/>
          <a:lstStyle/>
          <a:p>
            <a:r>
              <a:rPr lang="en-GB" dirty="0" smtClean="0"/>
              <a:t>Background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146" y="2316104"/>
            <a:ext cx="3921594" cy="4351338"/>
          </a:xfrm>
        </p:spPr>
        <p:txBody>
          <a:bodyPr/>
          <a:lstStyle/>
          <a:p>
            <a:r>
              <a:rPr lang="en-GB" dirty="0" smtClean="0"/>
              <a:t>Suppose you want to know millennial scale erosion rates but don’t have the $$ ££ €€ for </a:t>
            </a:r>
            <a:r>
              <a:rPr lang="en-GB" baseline="30000" dirty="0" smtClean="0"/>
              <a:t>10</a:t>
            </a:r>
            <a:r>
              <a:rPr lang="en-GB" dirty="0" smtClean="0"/>
              <a:t>Be. </a:t>
            </a:r>
          </a:p>
          <a:p>
            <a:r>
              <a:rPr lang="en-GB" dirty="0" smtClean="0"/>
              <a:t>In fast eroding landscapes, hillslope gradients are not good for this</a:t>
            </a:r>
          </a:p>
          <a:p>
            <a:endParaRPr lang="en-GB" dirty="0"/>
          </a:p>
        </p:txBody>
      </p:sp>
      <p:pic>
        <p:nvPicPr>
          <p:cNvPr id="4" name="Picture 12" descr="DiBiase_fi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740" y="530657"/>
            <a:ext cx="7726287" cy="4657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4542192" y="5387921"/>
            <a:ext cx="302974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400" dirty="0" err="1">
                <a:latin typeface="+mn-lt"/>
              </a:rPr>
              <a:t>DiBiase</a:t>
            </a:r>
            <a:r>
              <a:rPr lang="en-GB" altLang="en-US" sz="1400" dirty="0">
                <a:latin typeface="+mn-lt"/>
              </a:rPr>
              <a:t> et al. (2010) ESPL 289(1-2), 134-144</a:t>
            </a:r>
          </a:p>
        </p:txBody>
      </p:sp>
    </p:spTree>
    <p:extLst>
      <p:ext uri="{BB962C8B-B14F-4D97-AF65-F5344CB8AC3E}">
        <p14:creationId xmlns:p14="http://schemas.microsoft.com/office/powerpoint/2010/main" val="3983479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146" y="69336"/>
            <a:ext cx="10515600" cy="1325563"/>
          </a:xfrm>
        </p:spPr>
        <p:txBody>
          <a:bodyPr/>
          <a:lstStyle/>
          <a:p>
            <a:r>
              <a:rPr lang="en-GB" dirty="0" smtClean="0"/>
              <a:t>Background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145" y="1134509"/>
            <a:ext cx="9322933" cy="4351338"/>
          </a:xfrm>
        </p:spPr>
        <p:txBody>
          <a:bodyPr/>
          <a:lstStyle/>
          <a:p>
            <a:r>
              <a:rPr lang="en-GB" dirty="0" smtClean="0"/>
              <a:t>Why?</a:t>
            </a:r>
          </a:p>
          <a:p>
            <a:r>
              <a:rPr lang="en-GB" dirty="0" smtClean="0"/>
              <a:t>We think sediment transport gets very efficient as slope approaches a critical value (red line below, and equation).</a:t>
            </a:r>
          </a:p>
          <a:p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59932" y="3563910"/>
                <a:ext cx="5025050" cy="86126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3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3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𝐷𝑆</m:t>
                        </m:r>
                        <m:r>
                          <m:rPr>
                            <m:nor/>
                          </m:rPr>
                          <a:rPr lang="en-GB" sz="3600" dirty="0"/>
                          <m:t> </m:t>
                        </m:r>
                      </m:num>
                      <m:den>
                        <m:r>
                          <a:rPr lang="en-GB" sz="36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3600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  <m:r>
                              <a:rPr lang="en-GB" sz="3600" i="1">
                                <a:latin typeface="Cambria Math" panose="02040503050406030204" pitchFamily="18" charset="0"/>
                              </a:rPr>
                              <m:t>/</m:t>
                            </m:r>
                            <m:sSub>
                              <m:sSubPr>
                                <m:ctrlPr>
                                  <a:rPr lang="en-GB" sz="3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3600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  <m:sub>
                                <m:r>
                                  <a:rPr lang="en-GB" sz="360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  <m:r>
                              <a:rPr lang="en-GB" sz="36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GB" sz="3600" dirty="0" smtClean="0"/>
                  <a:t>       in 1D</a:t>
                </a:r>
                <a:endParaRPr lang="en-GB" sz="3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932" y="3563910"/>
                <a:ext cx="5025050" cy="861261"/>
              </a:xfrm>
              <a:prstGeom prst="rect">
                <a:avLst/>
              </a:prstGeom>
              <a:blipFill>
                <a:blip r:embed="rId2"/>
                <a:stretch>
                  <a:fillRect t="-2128" b="-9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slope_and_flux_n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685" y="2775098"/>
            <a:ext cx="4863318" cy="3982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0" y="5350691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altLang="en-US" sz="1200" dirty="0"/>
              <a:t>Andrews, D.J. and </a:t>
            </a:r>
            <a:r>
              <a:rPr lang="en-GB" altLang="en-US" sz="1200" dirty="0" err="1"/>
              <a:t>Bucknam</a:t>
            </a:r>
            <a:r>
              <a:rPr lang="en-GB" altLang="en-US" sz="1200" dirty="0"/>
              <a:t>, R.C., 1987. </a:t>
            </a:r>
            <a:r>
              <a:rPr lang="en-GB" altLang="en-US" sz="1200" i="1" dirty="0"/>
              <a:t>Journal of Geophysical Research-Solid Earth and Planets</a:t>
            </a:r>
            <a:r>
              <a:rPr lang="en-GB" altLang="en-US" sz="1200" dirty="0"/>
              <a:t>, 92(B12): 12857-12867.</a:t>
            </a:r>
          </a:p>
          <a:p>
            <a:endParaRPr lang="en-GB" altLang="en-US" sz="1200" dirty="0"/>
          </a:p>
          <a:p>
            <a:r>
              <a:rPr lang="en-GB" altLang="en-US" sz="1200" dirty="0"/>
              <a:t>Roering, J.J., Kirchner, J.W. and Dietrich, W.E., 1999. </a:t>
            </a:r>
            <a:r>
              <a:rPr lang="en-GB" altLang="en-US" sz="1200" i="1" dirty="0"/>
              <a:t>Water Resources Research</a:t>
            </a:r>
            <a:r>
              <a:rPr lang="en-GB" altLang="en-US" sz="1200" dirty="0"/>
              <a:t>, 35(3): 853-870</a:t>
            </a:r>
            <a:r>
              <a:rPr lang="en-GB" altLang="en-US" sz="1200" dirty="0" smtClean="0"/>
              <a:t>.</a:t>
            </a:r>
          </a:p>
          <a:p>
            <a:endParaRPr lang="en-GB" altLang="en-US" sz="1200" dirty="0"/>
          </a:p>
          <a:p>
            <a:r>
              <a:rPr lang="en-GB" sz="1200" dirty="0" smtClean="0"/>
              <a:t>Gabet</a:t>
            </a:r>
            <a:r>
              <a:rPr lang="en-GB" sz="1200" dirty="0"/>
              <a:t>, E.J., 2003. Sediment transport by dry ravel. Journal of Geophysical Research: Solid Earth 108. </a:t>
            </a:r>
            <a:r>
              <a:rPr lang="en-GB" sz="1200" dirty="0">
                <a:hlinkClick r:id="rId4"/>
              </a:rPr>
              <a:t>https://doi.org/10.1029/2001JB001686</a:t>
            </a:r>
            <a:endParaRPr lang="en-GB" sz="1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4680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146" y="69336"/>
            <a:ext cx="10515600" cy="1325563"/>
          </a:xfrm>
        </p:spPr>
        <p:txBody>
          <a:bodyPr/>
          <a:lstStyle/>
          <a:p>
            <a:r>
              <a:rPr lang="en-GB" dirty="0" smtClean="0"/>
              <a:t>Background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145" y="1134509"/>
            <a:ext cx="2681047" cy="4351338"/>
          </a:xfrm>
        </p:spPr>
        <p:txBody>
          <a:bodyPr/>
          <a:lstStyle/>
          <a:p>
            <a:r>
              <a:rPr lang="en-GB" dirty="0" smtClean="0"/>
              <a:t>BUT</a:t>
            </a:r>
          </a:p>
          <a:p>
            <a:r>
              <a:rPr lang="en-GB" dirty="0" smtClean="0"/>
              <a:t>Theory predicts ridgetop curvature should work</a:t>
            </a:r>
          </a:p>
          <a:p>
            <a:endParaRPr lang="en-GB" dirty="0"/>
          </a:p>
        </p:txBody>
      </p:sp>
      <p:pic>
        <p:nvPicPr>
          <p:cNvPr id="8" name="Picture 4" descr="C:\Users\smudd\Documents\presentations\Imperial\python_code\Hillslope_L100_D4.0_U0.1_3_10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9578" y="69336"/>
            <a:ext cx="5073782" cy="2273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smudd\Documents\presentations\Imperial\python_code\Rand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501" y="2366711"/>
            <a:ext cx="7444202" cy="4466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0004858" y="2880986"/>
            <a:ext cx="2187142" cy="26185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1" dirty="0" smtClean="0">
                <a:solidFill>
                  <a:schemeClr val="accent5">
                    <a:lumMod val="50000"/>
                  </a:schemeClr>
                </a:solidFill>
              </a:rPr>
              <a:t>Curvature of the ridgetop is a better indicator of erosion rates!!</a:t>
            </a:r>
            <a:endParaRPr lang="en-GB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480133" y="763266"/>
            <a:ext cx="24445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5">
                    <a:lumMod val="50000"/>
                  </a:schemeClr>
                </a:solidFill>
              </a:rPr>
              <a:t>Faster erosion = sharper ridges (greater negative hilltop curvature)</a:t>
            </a:r>
            <a:endParaRPr lang="en-GB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 rot="10800000">
            <a:off x="8436777" y="1103235"/>
            <a:ext cx="883013" cy="351692"/>
          </a:xfrm>
          <a:prstGeom prst="right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215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146" y="69336"/>
            <a:ext cx="10515600" cy="1325563"/>
          </a:xfrm>
        </p:spPr>
        <p:txBody>
          <a:bodyPr/>
          <a:lstStyle/>
          <a:p>
            <a:r>
              <a:rPr lang="en-GB" dirty="0" smtClean="0"/>
              <a:t>Background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145" y="1134509"/>
            <a:ext cx="8865734" cy="4351338"/>
          </a:xfrm>
        </p:spPr>
        <p:txBody>
          <a:bodyPr/>
          <a:lstStyle/>
          <a:p>
            <a:r>
              <a:rPr lang="en-GB" dirty="0" smtClean="0"/>
              <a:t>Faster erosion = sharper ridges (greater negative hilltop curvature)</a:t>
            </a:r>
          </a:p>
          <a:p>
            <a:r>
              <a:rPr lang="en-GB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Erosion related to curvature by a transport efficiency (sometimes denoted by </a:t>
            </a:r>
            <a:r>
              <a:rPr lang="en-GB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GB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endParaRPr lang="en-GB" dirty="0"/>
          </a:p>
        </p:txBody>
      </p:sp>
      <p:pic>
        <p:nvPicPr>
          <p:cNvPr id="12" name="Picture 4" descr="C:\Users\smudd\Documents\presentations\Imperial\python_code\Hillslope_L100_D4.0_U0.1_3_10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991" y="3569186"/>
            <a:ext cx="7339909" cy="328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578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146" y="69336"/>
            <a:ext cx="10515600" cy="1325563"/>
          </a:xfrm>
        </p:spPr>
        <p:txBody>
          <a:bodyPr/>
          <a:lstStyle/>
          <a:p>
            <a:r>
              <a:rPr lang="en-GB" dirty="0" smtClean="0"/>
              <a:t>Background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145" y="1134509"/>
            <a:ext cx="8865734" cy="4351338"/>
          </a:xfrm>
        </p:spPr>
        <p:txBody>
          <a:bodyPr/>
          <a:lstStyle/>
          <a:p>
            <a:r>
              <a:rPr lang="en-GB" dirty="0" smtClean="0"/>
              <a:t>Does it work?</a:t>
            </a:r>
            <a:endParaRPr lang="en-GB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81"/>
          <a:stretch/>
        </p:blipFill>
        <p:spPr>
          <a:xfrm>
            <a:off x="946297" y="1758950"/>
            <a:ext cx="10228166" cy="487857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53300" y="78161"/>
            <a:ext cx="497586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Mohren, J., Binnie, S.A., Ritter, B., Dunai, T.J., 2020. </a:t>
            </a:r>
            <a:r>
              <a:rPr lang="en-GB" sz="1100" i="1" dirty="0" smtClean="0"/>
              <a:t>Global </a:t>
            </a:r>
            <a:r>
              <a:rPr lang="en-GB" sz="1100" i="1" dirty="0"/>
              <a:t>and Planetary Change </a:t>
            </a:r>
            <a:r>
              <a:rPr lang="en-GB" sz="1100" dirty="0"/>
              <a:t>184, 103068. </a:t>
            </a:r>
            <a:r>
              <a:rPr lang="en-GB" sz="1100" dirty="0">
                <a:hlinkClick r:id="rId3"/>
              </a:rPr>
              <a:t>https://doi.org/10.1016/j.gloplacha.2019.103068</a:t>
            </a:r>
            <a:endParaRPr lang="en-GB" sz="11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8296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146" y="69336"/>
            <a:ext cx="10515600" cy="1325563"/>
          </a:xfrm>
        </p:spPr>
        <p:txBody>
          <a:bodyPr/>
          <a:lstStyle/>
          <a:p>
            <a:r>
              <a:rPr lang="en-GB" dirty="0" smtClean="0"/>
              <a:t>Background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145" y="1134509"/>
            <a:ext cx="8865734" cy="520662"/>
          </a:xfrm>
        </p:spPr>
        <p:txBody>
          <a:bodyPr/>
          <a:lstStyle/>
          <a:p>
            <a:r>
              <a:rPr lang="en-GB" dirty="0" smtClean="0"/>
              <a:t>Does it work?</a:t>
            </a:r>
            <a:endParaRPr lang="en-GB" dirty="0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702" y="3471722"/>
            <a:ext cx="6124354" cy="30621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37" y="1565977"/>
            <a:ext cx="5287925" cy="26439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37" y="4209940"/>
            <a:ext cx="5287925" cy="264396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483" y="100647"/>
            <a:ext cx="6742150" cy="33710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62292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1"/>
            <a:ext cx="10515600" cy="1082040"/>
          </a:xfrm>
        </p:spPr>
        <p:txBody>
          <a:bodyPr/>
          <a:lstStyle/>
          <a:p>
            <a:r>
              <a:rPr lang="en-GB" dirty="0" smtClean="0"/>
              <a:t>What we did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1689" y="2404753"/>
            <a:ext cx="6500312" cy="41633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002" y="765958"/>
            <a:ext cx="5902037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Found places with </a:t>
            </a:r>
            <a:r>
              <a:rPr lang="en-GB" sz="2800" dirty="0" err="1" smtClean="0"/>
              <a:t>lidar</a:t>
            </a:r>
            <a:r>
              <a:rPr lang="en-GB" sz="2800" dirty="0" smtClean="0"/>
              <a:t> and </a:t>
            </a:r>
            <a:r>
              <a:rPr lang="en-GB" sz="2800" baseline="30000" dirty="0" smtClean="0"/>
              <a:t>10</a:t>
            </a:r>
            <a:r>
              <a:rPr lang="en-GB" sz="2800" dirty="0" smtClean="0"/>
              <a:t>Be erosion rates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Measured curvature.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Stop laughing, this was a lot of work.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Oh actually we sampled and measured 10Be concentration in the Idaho Plateau on a field campaign that used a </a:t>
            </a:r>
            <a:r>
              <a:rPr lang="en-GB" sz="2800" dirty="0" err="1" smtClean="0"/>
              <a:t>jetboat</a:t>
            </a:r>
            <a:r>
              <a:rPr lang="en-GB" sz="2800" dirty="0" smtClean="0"/>
              <a:t>. So there.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  <p:sp>
        <p:nvSpPr>
          <p:cNvPr id="6" name="Rectangle 5"/>
          <p:cNvSpPr/>
          <p:nvPr/>
        </p:nvSpPr>
        <p:spPr>
          <a:xfrm>
            <a:off x="6224649" y="2729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200" dirty="0"/>
              <a:t>Gabet, E.J., Mudd, S.M., Wood, R.W., Grieve, S.W.D., Binnie, S.A., Dunai, T.J., (2021) Hilltop Curvature Increases with the Square Root of Erosion Rate. </a:t>
            </a:r>
            <a:r>
              <a:rPr lang="en-GB" sz="1200" i="1" dirty="0"/>
              <a:t>Journal of Geophysical Research: Earth Surface</a:t>
            </a:r>
            <a:r>
              <a:rPr lang="en-GB" sz="1200" dirty="0"/>
              <a:t>, e2020JF005858. </a:t>
            </a:r>
            <a:r>
              <a:rPr lang="en-GB" sz="1200" dirty="0">
                <a:hlinkClick r:id="rId3"/>
              </a:rPr>
              <a:t>https://doi.org/10.1029/2020JF005858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05475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1"/>
            <a:ext cx="10515600" cy="1082040"/>
          </a:xfrm>
        </p:spPr>
        <p:txBody>
          <a:bodyPr/>
          <a:lstStyle/>
          <a:p>
            <a:r>
              <a:rPr lang="en-GB" dirty="0" smtClean="0"/>
              <a:t>What we hoped to find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1689" y="2404753"/>
            <a:ext cx="6500312" cy="41633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002" y="765958"/>
            <a:ext cx="590203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Some climate signal?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/>
              <a:t>The sediment transport coefficient (</a:t>
            </a:r>
            <a:r>
              <a:rPr lang="en-GB" sz="2800" i="1" dirty="0" smtClean="0"/>
              <a:t>D </a:t>
            </a:r>
            <a:r>
              <a:rPr lang="en-GB" sz="2800" dirty="0" smtClean="0"/>
              <a:t>in dimensions L</a:t>
            </a:r>
            <a:r>
              <a:rPr lang="en-GB" sz="2800" baseline="30000" dirty="0" smtClean="0"/>
              <a:t>2</a:t>
            </a:r>
            <a:r>
              <a:rPr lang="en-GB" sz="2800" dirty="0" smtClean="0"/>
              <a:t>/T) should be some function of climate, right?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b="1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 smtClean="0">
                <a:solidFill>
                  <a:srgbClr val="FF0000"/>
                </a:solidFill>
              </a:rPr>
              <a:t>There is no chance of all the curvature data falling on a similar curve right??????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93913" y="1602137"/>
                <a:ext cx="3328061" cy="96815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=− </m:t>
                      </m:r>
                      <m:f>
                        <m:f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num>
                        <m:den>
                          <m:sSub>
                            <m:sSubPr>
                              <m:ctrlP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  <m:t>𝐻𝑇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GB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GB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GB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28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GB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913" y="1602137"/>
                <a:ext cx="3328061" cy="9681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881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1"/>
            <a:ext cx="10515600" cy="1082040"/>
          </a:xfrm>
        </p:spPr>
        <p:txBody>
          <a:bodyPr/>
          <a:lstStyle/>
          <a:p>
            <a:r>
              <a:rPr lang="en-GB" dirty="0" smtClean="0"/>
              <a:t>What we did find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8765" y="1082041"/>
            <a:ext cx="10065735" cy="49843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127" y="2339439"/>
            <a:ext cx="20457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Oh. WTF?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24649" y="2729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200" dirty="0"/>
              <a:t>Gabet, E.J., Mudd, S.M., Wood, R.W., Grieve, S.W.D., Binnie, S.A., Dunai, T.J., (2021) Hilltop Curvature Increases with the Square Root of Erosion Rate. </a:t>
            </a:r>
            <a:r>
              <a:rPr lang="en-GB" sz="1200" i="1" dirty="0"/>
              <a:t>Journal of Geophysical Research: Earth Surface</a:t>
            </a:r>
            <a:r>
              <a:rPr lang="en-GB" sz="1200" dirty="0"/>
              <a:t>, e2020JF005858. </a:t>
            </a:r>
            <a:r>
              <a:rPr lang="en-GB" sz="1200" dirty="0">
                <a:hlinkClick r:id="rId3"/>
              </a:rPr>
              <a:t>https://doi.org/10.1029/2020JF005858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93712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51" y="243445"/>
            <a:ext cx="10515600" cy="108204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Hey you dummies, maybe you don’t see the signal because of grid scale effects! 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575953" y="2956956"/>
            <a:ext cx="283820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Nope. Can’t explain our findings.  </a:t>
            </a:r>
            <a:endParaRPr lang="en-GB" sz="3600" b="1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3540" y="1386153"/>
            <a:ext cx="8751098" cy="44030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6669" y="611339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200" dirty="0"/>
              <a:t>Gabet, E.J., Mudd, S.M., Wood, R.W., Grieve, S.W.D., Binnie, S.A., Dunai, T.J., (2021) Hilltop Curvature Increases with the Square Root of Erosion Rate. </a:t>
            </a:r>
            <a:r>
              <a:rPr lang="en-GB" sz="1200" i="1" dirty="0"/>
              <a:t>Journal of Geophysical Research: Earth Surface</a:t>
            </a:r>
            <a:r>
              <a:rPr lang="en-GB" sz="1200" dirty="0"/>
              <a:t>, e2020JF005858. </a:t>
            </a:r>
            <a:r>
              <a:rPr lang="en-GB" sz="1200" dirty="0">
                <a:hlinkClick r:id="rId3"/>
              </a:rPr>
              <a:t>https://doi.org/10.1029/2020JF005858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39115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884" y="623456"/>
            <a:ext cx="5432466" cy="108204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What about the climate signal??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6540" y="180043"/>
            <a:ext cx="6115904" cy="66779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25703"/>
            <a:ext cx="5700996" cy="31472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0951" y="2565070"/>
            <a:ext cx="40035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Our data has none. No </a:t>
            </a:r>
            <a:r>
              <a:rPr lang="en-GB" sz="2400" b="1" dirty="0" err="1" smtClean="0">
                <a:solidFill>
                  <a:srgbClr val="FF0000"/>
                </a:solidFill>
              </a:rPr>
              <a:t>no</a:t>
            </a:r>
            <a:r>
              <a:rPr lang="en-GB" sz="2400" b="1" dirty="0" smtClean="0">
                <a:solidFill>
                  <a:srgbClr val="FF0000"/>
                </a:solidFill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</a:rPr>
              <a:t>no</a:t>
            </a:r>
            <a:r>
              <a:rPr lang="en-GB" sz="2400" b="1" dirty="0" smtClean="0">
                <a:solidFill>
                  <a:srgbClr val="FF0000"/>
                </a:solidFill>
              </a:rPr>
              <a:t>. </a:t>
            </a:r>
            <a:endParaRPr lang="en-GB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27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Maybe a particle size effect?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497" y="1580740"/>
            <a:ext cx="4951020" cy="5069442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Some speculation that particle size could affect </a:t>
            </a:r>
            <a:r>
              <a:rPr lang="en-GB" i="1" dirty="0" smtClean="0"/>
              <a:t>D. From Furbish et al 2009 (R is the particle radius): </a:t>
            </a:r>
          </a:p>
          <a:p>
            <a:endParaRPr lang="en-GB" i="1" dirty="0"/>
          </a:p>
          <a:p>
            <a:endParaRPr lang="en-GB" i="1" dirty="0" smtClean="0"/>
          </a:p>
          <a:p>
            <a:r>
              <a:rPr lang="en-GB" dirty="0" smtClean="0"/>
              <a:t>Particle size appears to increase with erosion rate.</a:t>
            </a:r>
          </a:p>
          <a:p>
            <a:r>
              <a:rPr lang="en-GB" dirty="0" smtClean="0"/>
              <a:t>see also Attal et al. 2015</a:t>
            </a:r>
            <a:r>
              <a:rPr lang="en-GB" dirty="0"/>
              <a:t>. </a:t>
            </a:r>
            <a:r>
              <a:rPr lang="en-GB" i="1" dirty="0" smtClean="0"/>
              <a:t>Earth </a:t>
            </a:r>
            <a:r>
              <a:rPr lang="en-GB" i="1" dirty="0"/>
              <a:t>Surface Dynamics</a:t>
            </a:r>
            <a:r>
              <a:rPr lang="en-GB" dirty="0"/>
              <a:t> 3, 201–222. </a:t>
            </a:r>
            <a:r>
              <a:rPr lang="en-GB" dirty="0">
                <a:hlinkClick r:id="rId2"/>
              </a:rPr>
              <a:t>https://</a:t>
            </a:r>
            <a:r>
              <a:rPr lang="en-GB" dirty="0" smtClean="0">
                <a:hlinkClick r:id="rId2"/>
              </a:rPr>
              <a:t>doi.org/10.5194/esurf-3-201-2015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8631" y="1947554"/>
            <a:ext cx="5711022" cy="32479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644" y="3026558"/>
            <a:ext cx="2531197" cy="98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1213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Softer rocks (from Richardson et al., 2019)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3883" y="1217220"/>
            <a:ext cx="8519997" cy="461541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50420" y="6186364"/>
            <a:ext cx="106145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/>
              <a:t>Open squares in this figure are from Richardson</a:t>
            </a:r>
            <a:r>
              <a:rPr lang="en-GB" sz="1400" dirty="0"/>
              <a:t>, P. W., J. T. </a:t>
            </a:r>
            <a:r>
              <a:rPr lang="en-GB" sz="1400" dirty="0" err="1"/>
              <a:t>Perron</a:t>
            </a:r>
            <a:r>
              <a:rPr lang="en-GB" sz="1400" dirty="0"/>
              <a:t>, and N. D. </a:t>
            </a:r>
            <a:r>
              <a:rPr lang="en-GB" sz="1400" dirty="0" err="1"/>
              <a:t>Schurr</a:t>
            </a:r>
            <a:r>
              <a:rPr lang="en-GB" sz="1400" dirty="0"/>
              <a:t> (2019), Influences of climate and life on 601hillslope sediment transport, Geology, 47, 423-426.</a:t>
            </a:r>
          </a:p>
        </p:txBody>
      </p:sp>
      <p:sp>
        <p:nvSpPr>
          <p:cNvPr id="6" name="Rectangle 5"/>
          <p:cNvSpPr/>
          <p:nvPr/>
        </p:nvSpPr>
        <p:spPr>
          <a:xfrm>
            <a:off x="150419" y="5614634"/>
            <a:ext cx="104898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Gabet, E.J., Mudd, S.M., Wood, R.W., Grieve, S.W.D., Binnie, S.A., Dunai, T.J., (2021) Hilltop Curvature Increases with the Square Root of Erosion Rate. </a:t>
            </a:r>
            <a:r>
              <a:rPr lang="en-GB" sz="1400" i="1" dirty="0"/>
              <a:t>Journal of Geophysical Research: Earth Surface</a:t>
            </a:r>
            <a:r>
              <a:rPr lang="en-GB" sz="1400" dirty="0"/>
              <a:t>, e2020JF005858. </a:t>
            </a:r>
            <a:r>
              <a:rPr lang="en-GB" sz="1400" dirty="0">
                <a:hlinkClick r:id="rId3"/>
              </a:rPr>
              <a:t>https://doi.org/10.1029/2020JF005858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547931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695" y="1825625"/>
            <a:ext cx="4560126" cy="4351338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Please try to reproduce and/or explain this. </a:t>
            </a:r>
          </a:p>
          <a:p>
            <a:r>
              <a:rPr lang="en-GB" dirty="0" smtClean="0"/>
              <a:t>Read about it here: </a:t>
            </a:r>
          </a:p>
          <a:p>
            <a:pPr lvl="1"/>
            <a:r>
              <a:rPr lang="en-GB" dirty="0" smtClean="0"/>
              <a:t>Gabet</a:t>
            </a:r>
            <a:r>
              <a:rPr lang="en-GB" dirty="0"/>
              <a:t>, </a:t>
            </a:r>
            <a:r>
              <a:rPr lang="en-GB" dirty="0" smtClean="0"/>
              <a:t>et al, </a:t>
            </a:r>
            <a:r>
              <a:rPr lang="en-GB" dirty="0"/>
              <a:t>(2021) Hilltop Curvature Increases with the Square Root of Erosion Rate. </a:t>
            </a:r>
            <a:r>
              <a:rPr lang="en-GB" i="1" dirty="0"/>
              <a:t>Journal of Geophysical Research: Earth Surface</a:t>
            </a:r>
            <a:r>
              <a:rPr lang="en-GB" dirty="0"/>
              <a:t>, e2020JF005858. </a:t>
            </a:r>
            <a:r>
              <a:rPr lang="en-GB" dirty="0">
                <a:hlinkClick r:id="rId2"/>
              </a:rPr>
              <a:t>https://doi.org/10.1029/2020JF005858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 smtClean="0"/>
              <a:t>Here is a picture unrelated to the presentation because people like pictures and the presentation didn’t have any. </a:t>
            </a:r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4194" y="259324"/>
            <a:ext cx="7126443" cy="35289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095"/>
          <a:stretch/>
        </p:blipFill>
        <p:spPr>
          <a:xfrm>
            <a:off x="4969822" y="3981156"/>
            <a:ext cx="6970815" cy="287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786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861</Words>
  <Application>Microsoft Office PowerPoint</Application>
  <PresentationFormat>Widescreen</PresentationFormat>
  <Paragraphs>72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Office Theme</vt:lpstr>
      <vt:lpstr>Rapidly eroding hilltops are surprisingly smooth: ridgetop curvature varies with the square root of erosion rate</vt:lpstr>
      <vt:lpstr>Background</vt:lpstr>
      <vt:lpstr>Background</vt:lpstr>
      <vt:lpstr>Background</vt:lpstr>
      <vt:lpstr>Background</vt:lpstr>
      <vt:lpstr>Background</vt:lpstr>
      <vt:lpstr>Background</vt:lpstr>
      <vt:lpstr>What we did</vt:lpstr>
      <vt:lpstr>What we hoped to find</vt:lpstr>
      <vt:lpstr>What we did find</vt:lpstr>
      <vt:lpstr>Hey you dummies, maybe you don’t see the signal because of grid scale effects! </vt:lpstr>
      <vt:lpstr>What about the climate signal??</vt:lpstr>
      <vt:lpstr>Maybe a particle size effect?</vt:lpstr>
      <vt:lpstr>Softer rocks (from Richardson et al., 2019)</vt:lpstr>
      <vt:lpstr>Conclusions</vt:lpstr>
    </vt:vector>
  </TitlesOfParts>
  <Company>University of Edinburgh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Rapidly eroding hilltops are surprisingly smooth: ridgetop curvature varies with the square root of erosion rate</dc:title>
  <dc:creator>MUDD Simon</dc:creator>
  <cp:lastModifiedBy>MUDD Simon</cp:lastModifiedBy>
  <cp:revision>15</cp:revision>
  <dcterms:created xsi:type="dcterms:W3CDTF">2021-04-19T07:28:30Z</dcterms:created>
  <dcterms:modified xsi:type="dcterms:W3CDTF">2021-04-26T16:58:51Z</dcterms:modified>
</cp:coreProperties>
</file>