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7" r:id="rId2"/>
    <p:sldId id="257" r:id="rId3"/>
    <p:sldId id="269" r:id="rId4"/>
    <p:sldId id="261" r:id="rId5"/>
    <p:sldId id="259" r:id="rId6"/>
    <p:sldId id="262" r:id="rId7"/>
    <p:sldId id="265" r:id="rId8"/>
    <p:sldId id="263" r:id="rId9"/>
    <p:sldId id="266" r:id="rId10"/>
    <p:sldId id="264" r:id="rId11"/>
    <p:sldId id="270" r:id="rId12"/>
    <p:sldId id="268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2031BC-4B09-4E76-9A34-922BE7A21AA7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41CBB9-65FB-45D0-95AC-A093628177A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5042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1742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715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3999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068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2577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8178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3130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7386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549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3890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235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1FBEF-E242-4A2F-ABED-F30E3BC09295}" type="datetimeFigureOut">
              <a:rPr lang="de-DE" smtClean="0"/>
              <a:t>26.04.2021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1ACB1-A74D-41D6-8D70-5B78F644132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0591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www.youtube.com/watch?v=0znR1rm6eK4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DR4lRcSMKRQ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gif"/><Relationship Id="rId1" Type="http://schemas.microsoft.com/office/2007/relationships/media" Target="../media/media1.gif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gif"/><Relationship Id="rId1" Type="http://schemas.microsoft.com/office/2007/relationships/media" Target="../media/media2.gif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hyperlink" Target="https://www.natriskchange.de/" TargetMode="External"/><Relationship Id="rId7" Type="http://schemas.openxmlformats.org/officeDocument/2006/relationships/image" Target="../media/image2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hyperlink" Target="mailto:melaniefischer@uni-potsdam.de" TargetMode="External"/><Relationship Id="rId9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447800" y="1564119"/>
            <a:ext cx="9144000" cy="1202313"/>
          </a:xfrm>
        </p:spPr>
        <p:txBody>
          <a:bodyPr>
            <a:normAutofit/>
          </a:bodyPr>
          <a:lstStyle/>
          <a:p>
            <a:r>
              <a:rPr lang="de-DE" sz="4000" dirty="0" err="1"/>
              <a:t>Hydrodynamic</a:t>
            </a:r>
            <a:r>
              <a:rPr lang="de-DE" sz="4000" dirty="0"/>
              <a:t> </a:t>
            </a:r>
            <a:r>
              <a:rPr lang="de-DE" sz="4000" dirty="0" err="1"/>
              <a:t>modelling</a:t>
            </a:r>
            <a:r>
              <a:rPr lang="de-DE" sz="4000" dirty="0"/>
              <a:t> </a:t>
            </a:r>
            <a:r>
              <a:rPr lang="de-DE" sz="4000" dirty="0" err="1"/>
              <a:t>of</a:t>
            </a:r>
            <a:r>
              <a:rPr lang="de-DE" sz="4000" dirty="0"/>
              <a:t> </a:t>
            </a:r>
            <a:r>
              <a:rPr lang="de-DE" sz="4000" dirty="0" err="1"/>
              <a:t>outburst</a:t>
            </a:r>
            <a:r>
              <a:rPr lang="de-DE" sz="4000" dirty="0"/>
              <a:t> </a:t>
            </a:r>
            <a:r>
              <a:rPr lang="de-DE" sz="4000" dirty="0" err="1"/>
              <a:t>flood</a:t>
            </a:r>
            <a:r>
              <a:rPr lang="de-DE" sz="4000" dirty="0"/>
              <a:t> </a:t>
            </a:r>
            <a:r>
              <a:rPr lang="de-DE" sz="4000" dirty="0" err="1"/>
              <a:t>hazard</a:t>
            </a:r>
            <a:r>
              <a:rPr lang="de-DE" sz="4000" dirty="0"/>
              <a:t> in </a:t>
            </a:r>
            <a:r>
              <a:rPr lang="de-DE" sz="4000" dirty="0" err="1"/>
              <a:t>the</a:t>
            </a:r>
            <a:r>
              <a:rPr lang="de-DE" sz="4000" dirty="0"/>
              <a:t> </a:t>
            </a:r>
            <a:r>
              <a:rPr lang="de-DE" sz="4000" dirty="0" err="1"/>
              <a:t>Pokhara</a:t>
            </a:r>
            <a:r>
              <a:rPr lang="de-DE" sz="4000" dirty="0"/>
              <a:t> Valley, Nepal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181727" y="3054094"/>
            <a:ext cx="7309123" cy="1206420"/>
          </a:xfrm>
        </p:spPr>
        <p:txBody>
          <a:bodyPr>
            <a:normAutofit fontScale="85000" lnSpcReduction="10000"/>
          </a:bodyPr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sz="1900" b="1" dirty="0"/>
              <a:t>Melanie Fischer</a:t>
            </a:r>
            <a:r>
              <a:rPr lang="de-DE" altLang="de-DE" sz="1900" baseline="30000" dirty="0"/>
              <a:t>1</a:t>
            </a:r>
            <a:r>
              <a:rPr lang="de-DE" altLang="de-DE" sz="1900" dirty="0"/>
              <a:t>,  Karin Lehnigk², Oliver Korup</a:t>
            </a:r>
            <a:r>
              <a:rPr lang="de-DE" altLang="de-DE" sz="1900" baseline="30000" dirty="0"/>
              <a:t>1,3</a:t>
            </a:r>
            <a:r>
              <a:rPr lang="de-DE" altLang="de-DE" sz="1900" dirty="0"/>
              <a:t>, Georg Veh</a:t>
            </a:r>
            <a:r>
              <a:rPr lang="de-DE" altLang="de-DE" sz="1900" baseline="30000" dirty="0"/>
              <a:t>1</a:t>
            </a:r>
            <a:r>
              <a:rPr lang="de-DE" altLang="de-DE" sz="1900" dirty="0"/>
              <a:t>, </a:t>
            </a:r>
            <a:r>
              <a:rPr lang="de-DE" altLang="de-DE" sz="1900" dirty="0" err="1"/>
              <a:t>and</a:t>
            </a:r>
            <a:r>
              <a:rPr lang="de-DE" altLang="de-DE" sz="1900" dirty="0"/>
              <a:t> Ariane Walz</a:t>
            </a:r>
            <a:r>
              <a:rPr lang="de-DE" altLang="de-DE" sz="1900" baseline="30000" dirty="0"/>
              <a:t>1</a:t>
            </a:r>
            <a:r>
              <a:rPr lang="de-DE" altLang="de-DE" sz="1900" dirty="0"/>
              <a:t> </a:t>
            </a:r>
          </a:p>
          <a:p>
            <a:r>
              <a:rPr lang="en-GB" sz="1300" baseline="30000" dirty="0"/>
              <a:t>1</a:t>
            </a:r>
            <a:r>
              <a:rPr lang="en-GB" sz="1300" dirty="0"/>
              <a:t>Institute of Environmental Science and Geography, University of Potsdam, Germany</a:t>
            </a:r>
          </a:p>
          <a:p>
            <a:r>
              <a:rPr lang="en-GB" sz="1300" dirty="0"/>
              <a:t>²Department of Geosciences, University of Massachusetts Amherst, United States</a:t>
            </a:r>
          </a:p>
          <a:p>
            <a:r>
              <a:rPr lang="en-GB" sz="1300" baseline="30000" dirty="0"/>
              <a:t>3</a:t>
            </a:r>
            <a:r>
              <a:rPr lang="en-GB" sz="1300" dirty="0"/>
              <a:t>Institute of Geosciences, University of Potsdam, Germany</a:t>
            </a:r>
          </a:p>
          <a:p>
            <a:endParaRPr lang="en-GB" sz="160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872" y="164662"/>
            <a:ext cx="1447193" cy="50858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4938" y="44868"/>
            <a:ext cx="2230974" cy="98542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74" y="49656"/>
            <a:ext cx="1359526" cy="135952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502011"/>
            <a:ext cx="12201526" cy="2355990"/>
          </a:xfrm>
          <a:prstGeom prst="rect">
            <a:avLst/>
          </a:prstGeom>
        </p:spPr>
      </p:pic>
      <p:sp>
        <p:nvSpPr>
          <p:cNvPr id="4" name="Rechteck 3"/>
          <p:cNvSpPr/>
          <p:nvPr/>
        </p:nvSpPr>
        <p:spPr>
          <a:xfrm>
            <a:off x="2181726" y="4304856"/>
            <a:ext cx="730912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i="1" dirty="0"/>
              <a:t>Correspondence to: Melanie Fischer, melaniefischer@uni-potsdam.de</a:t>
            </a:r>
            <a:endParaRPr lang="de-DE" sz="1100" i="1" dirty="0"/>
          </a:p>
        </p:txBody>
      </p:sp>
    </p:spTree>
    <p:extLst>
      <p:ext uri="{BB962C8B-B14F-4D97-AF65-F5344CB8AC3E}">
        <p14:creationId xmlns:p14="http://schemas.microsoft.com/office/powerpoint/2010/main" val="23035750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3" y="100980"/>
            <a:ext cx="4779299" cy="658654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308" y="2000207"/>
            <a:ext cx="3485041" cy="365454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524" y="3479759"/>
            <a:ext cx="3573167" cy="2206269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50230" y="4106779"/>
            <a:ext cx="2635119" cy="2334887"/>
          </a:xfrm>
          <a:prstGeom prst="rect">
            <a:avLst/>
          </a:prstGeom>
          <a:ln w="1270">
            <a:solidFill>
              <a:schemeClr val="tx1"/>
            </a:solidFill>
          </a:ln>
        </p:spPr>
      </p:pic>
      <p:sp>
        <p:nvSpPr>
          <p:cNvPr id="14" name="Textfeld 13"/>
          <p:cNvSpPr txBox="1"/>
          <p:nvPr/>
        </p:nvSpPr>
        <p:spPr>
          <a:xfrm>
            <a:off x="8503524" y="6441666"/>
            <a:ext cx="3904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International </a:t>
            </a:r>
            <a:r>
              <a:rPr lang="de-DE" sz="1200" dirty="0" err="1"/>
              <a:t>media</a:t>
            </a:r>
            <a:r>
              <a:rPr lang="de-DE" sz="1200" dirty="0"/>
              <a:t> </a:t>
            </a:r>
            <a:r>
              <a:rPr lang="de-DE" sz="1200" dirty="0" err="1"/>
              <a:t>attention</a:t>
            </a:r>
            <a:r>
              <a:rPr lang="de-DE" sz="1200" dirty="0"/>
              <a:t> in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days</a:t>
            </a:r>
            <a:r>
              <a:rPr lang="de-DE" sz="1200" dirty="0"/>
              <a:t> after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event</a:t>
            </a:r>
            <a:r>
              <a:rPr lang="de-DE" sz="1200" dirty="0"/>
              <a:t> </a:t>
            </a:r>
          </a:p>
        </p:txBody>
      </p:sp>
      <p:sp>
        <p:nvSpPr>
          <p:cNvPr id="15" name="Rechteck 14"/>
          <p:cNvSpPr/>
          <p:nvPr/>
        </p:nvSpPr>
        <p:spPr>
          <a:xfrm>
            <a:off x="5117433" y="457545"/>
            <a:ext cx="7074567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b="1" dirty="0"/>
              <a:t>1st </a:t>
            </a:r>
            <a:r>
              <a:rPr lang="de-DE" sz="2000" b="1" dirty="0" err="1"/>
              <a:t>Objective</a:t>
            </a:r>
            <a:r>
              <a:rPr lang="de-DE" sz="2000" b="1" dirty="0"/>
              <a:t>: </a:t>
            </a:r>
            <a:r>
              <a:rPr lang="de-DE" sz="2000" b="1" dirty="0" err="1"/>
              <a:t>Reconstruction</a:t>
            </a:r>
            <a:r>
              <a:rPr lang="de-DE" sz="2000" b="1" dirty="0"/>
              <a:t> </a:t>
            </a:r>
            <a:r>
              <a:rPr lang="de-DE" sz="2000" b="1" dirty="0" err="1"/>
              <a:t>of</a:t>
            </a:r>
            <a:r>
              <a:rPr lang="de-DE" sz="2000" b="1" dirty="0"/>
              <a:t> </a:t>
            </a:r>
            <a:r>
              <a:rPr lang="de-DE" sz="2000" b="1" dirty="0" err="1"/>
              <a:t>the</a:t>
            </a:r>
            <a:r>
              <a:rPr lang="de-DE" sz="2000" b="1" dirty="0"/>
              <a:t> </a:t>
            </a:r>
            <a:r>
              <a:rPr lang="de-DE" sz="2000" b="1" dirty="0" err="1"/>
              <a:t>Seti</a:t>
            </a:r>
            <a:r>
              <a:rPr lang="de-DE" sz="2000" b="1" dirty="0"/>
              <a:t> </a:t>
            </a:r>
            <a:r>
              <a:rPr lang="de-DE" sz="2000" b="1" dirty="0" err="1"/>
              <a:t>Khola</a:t>
            </a:r>
            <a:r>
              <a:rPr lang="de-DE" sz="2000" b="1" dirty="0"/>
              <a:t> </a:t>
            </a:r>
            <a:r>
              <a:rPr lang="de-DE" sz="2000" b="1" dirty="0" err="1"/>
              <a:t>Flood</a:t>
            </a:r>
            <a:r>
              <a:rPr lang="de-DE" sz="2000" b="1" dirty="0"/>
              <a:t> </a:t>
            </a:r>
            <a:r>
              <a:rPr lang="de-DE" sz="2000" b="1" dirty="0" err="1"/>
              <a:t>Disaster</a:t>
            </a:r>
            <a:r>
              <a:rPr lang="de-DE" sz="2000" b="1" dirty="0"/>
              <a:t>       (5th May 2012)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72 </a:t>
            </a:r>
            <a:r>
              <a:rPr lang="de-DE" dirty="0" err="1"/>
              <a:t>fatalities</a:t>
            </a:r>
            <a:r>
              <a:rPr lang="de-DE" dirty="0"/>
              <a:t>, </a:t>
            </a:r>
            <a:r>
              <a:rPr lang="de-DE" dirty="0" err="1"/>
              <a:t>damage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infrastructure</a:t>
            </a:r>
            <a:r>
              <a:rPr lang="de-DE" dirty="0"/>
              <a:t> (</a:t>
            </a:r>
            <a:r>
              <a:rPr lang="de-DE" dirty="0" err="1"/>
              <a:t>bridges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water</a:t>
            </a:r>
            <a:r>
              <a:rPr lang="de-DE" dirty="0"/>
              <a:t> </a:t>
            </a:r>
            <a:r>
              <a:rPr lang="de-DE" dirty="0" err="1"/>
              <a:t>supply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), </a:t>
            </a:r>
            <a:r>
              <a:rPr lang="de-DE" dirty="0" err="1"/>
              <a:t>estimated</a:t>
            </a:r>
            <a:r>
              <a:rPr lang="de-DE" dirty="0"/>
              <a:t> </a:t>
            </a:r>
            <a:r>
              <a:rPr lang="de-DE" dirty="0" err="1"/>
              <a:t>loss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49.25 </a:t>
            </a:r>
            <a:r>
              <a:rPr lang="de-DE" dirty="0" err="1"/>
              <a:t>million</a:t>
            </a:r>
            <a:r>
              <a:rPr lang="de-DE" dirty="0"/>
              <a:t> NPR (c. 390,000 €)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Cascading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multihazard</a:t>
            </a:r>
            <a:r>
              <a:rPr lang="de-DE" dirty="0"/>
              <a:t> </a:t>
            </a:r>
            <a:r>
              <a:rPr lang="de-DE" dirty="0" err="1"/>
              <a:t>event</a:t>
            </a:r>
            <a:r>
              <a:rPr lang="de-DE" dirty="0"/>
              <a:t> </a:t>
            </a:r>
            <a:r>
              <a:rPr lang="de-DE" dirty="0" err="1"/>
              <a:t>along</a:t>
            </a:r>
            <a:r>
              <a:rPr lang="de-DE" dirty="0"/>
              <a:t> high </a:t>
            </a:r>
            <a:r>
              <a:rPr lang="de-DE" dirty="0" err="1"/>
              <a:t>topographic</a:t>
            </a:r>
            <a:r>
              <a:rPr lang="de-DE" dirty="0"/>
              <a:t> </a:t>
            </a:r>
            <a:r>
              <a:rPr lang="de-DE" dirty="0" err="1"/>
              <a:t>gradient</a:t>
            </a:r>
            <a:endParaRPr lang="de-DE" dirty="0"/>
          </a:p>
        </p:txBody>
      </p:sp>
      <p:cxnSp>
        <p:nvCxnSpPr>
          <p:cNvPr id="16" name="Gerade Verbindung mit Pfeil 15"/>
          <p:cNvCxnSpPr/>
          <p:nvPr/>
        </p:nvCxnSpPr>
        <p:spPr>
          <a:xfrm flipH="1">
            <a:off x="5847169" y="2619286"/>
            <a:ext cx="1" cy="196360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5397946" y="2365759"/>
            <a:ext cx="8984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7500 m </a:t>
            </a:r>
            <a:r>
              <a:rPr lang="de-DE" sz="1200" dirty="0" err="1"/>
              <a:t>asl</a:t>
            </a:r>
            <a:endParaRPr lang="de-DE" sz="1200" dirty="0"/>
          </a:p>
        </p:txBody>
      </p:sp>
      <p:sp>
        <p:nvSpPr>
          <p:cNvPr id="18" name="Textfeld 17"/>
          <p:cNvSpPr txBox="1"/>
          <p:nvPr/>
        </p:nvSpPr>
        <p:spPr>
          <a:xfrm>
            <a:off x="5451284" y="4582893"/>
            <a:ext cx="12918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1100 m </a:t>
            </a:r>
            <a:r>
              <a:rPr lang="de-DE" sz="1200" dirty="0" err="1"/>
              <a:t>asl</a:t>
            </a:r>
            <a:endParaRPr lang="de-DE" sz="1200" dirty="0"/>
          </a:p>
        </p:txBody>
      </p:sp>
      <p:sp>
        <p:nvSpPr>
          <p:cNvPr id="19" name="Rechteck 18"/>
          <p:cNvSpPr/>
          <p:nvPr/>
        </p:nvSpPr>
        <p:spPr>
          <a:xfrm>
            <a:off x="5345083" y="2692203"/>
            <a:ext cx="28302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de-DE" sz="1600" dirty="0" err="1"/>
              <a:t>Rockslide</a:t>
            </a:r>
            <a:endParaRPr lang="de-DE" sz="1600" dirty="0"/>
          </a:p>
          <a:p>
            <a:pPr lvl="1" algn="ctr"/>
            <a:endParaRPr lang="de-DE" sz="1600" dirty="0"/>
          </a:p>
          <a:p>
            <a:pPr lvl="1" algn="ctr"/>
            <a:r>
              <a:rPr lang="de-DE" sz="1600" dirty="0"/>
              <a:t>Lake </a:t>
            </a:r>
            <a:r>
              <a:rPr lang="de-DE" sz="1600" dirty="0" err="1"/>
              <a:t>formation</a:t>
            </a:r>
            <a:endParaRPr lang="de-DE" sz="1600" dirty="0"/>
          </a:p>
          <a:p>
            <a:pPr lvl="1" algn="ctr"/>
            <a:endParaRPr lang="de-DE" sz="1600" dirty="0"/>
          </a:p>
          <a:p>
            <a:pPr lvl="1" algn="ctr"/>
            <a:r>
              <a:rPr lang="de-DE" sz="1600" dirty="0" err="1"/>
              <a:t>Ice</a:t>
            </a:r>
            <a:r>
              <a:rPr lang="de-DE" sz="1600" dirty="0"/>
              <a:t>-rock </a:t>
            </a:r>
            <a:r>
              <a:rPr lang="de-DE" sz="1600" dirty="0" err="1"/>
              <a:t>avalanche</a:t>
            </a:r>
            <a:r>
              <a:rPr lang="de-DE" sz="1600" dirty="0"/>
              <a:t> </a:t>
            </a:r>
          </a:p>
          <a:p>
            <a:pPr lvl="1" algn="ctr"/>
            <a:endParaRPr lang="de-DE" sz="1600" dirty="0"/>
          </a:p>
          <a:p>
            <a:pPr lvl="1" algn="ctr"/>
            <a:r>
              <a:rPr lang="de-DE" sz="1600" dirty="0" err="1"/>
              <a:t>Hyperconcentrated</a:t>
            </a:r>
            <a:r>
              <a:rPr lang="de-DE" sz="1600" dirty="0"/>
              <a:t> </a:t>
            </a:r>
            <a:r>
              <a:rPr lang="de-DE" sz="1600" dirty="0" err="1"/>
              <a:t>flood</a:t>
            </a:r>
            <a:endParaRPr lang="de-DE" sz="1600" dirty="0"/>
          </a:p>
        </p:txBody>
      </p:sp>
      <p:sp>
        <p:nvSpPr>
          <p:cNvPr id="23" name="Rechteck 22"/>
          <p:cNvSpPr/>
          <p:nvPr/>
        </p:nvSpPr>
        <p:spPr>
          <a:xfrm>
            <a:off x="5397946" y="2365759"/>
            <a:ext cx="2777401" cy="24941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feld 24"/>
          <p:cNvSpPr txBox="1"/>
          <p:nvPr/>
        </p:nvSpPr>
        <p:spPr>
          <a:xfrm>
            <a:off x="1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					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	Study Area –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Pokhara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Valley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Overview</a:t>
            </a:r>
            <a:endParaRPr lang="de-DE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5345083" y="5502947"/>
            <a:ext cx="293245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/>
              <a:t>Watch video-</a:t>
            </a:r>
            <a:r>
              <a:rPr lang="de-DE" sz="1400" dirty="0" err="1"/>
              <a:t>footage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event</a:t>
            </a:r>
            <a:r>
              <a:rPr lang="de-DE" sz="1400" dirty="0"/>
              <a:t> </a:t>
            </a:r>
            <a:r>
              <a:rPr lang="de-DE" sz="1400" dirty="0" err="1"/>
              <a:t>here</a:t>
            </a:r>
            <a:r>
              <a:rPr lang="de-DE" sz="1400" dirty="0"/>
              <a:t>:</a:t>
            </a:r>
          </a:p>
          <a:p>
            <a:r>
              <a:rPr lang="de-DE" sz="1000" dirty="0">
                <a:solidFill>
                  <a:prstClr val="black"/>
                </a:solidFill>
                <a:hlinkClick r:id="rId6"/>
              </a:rPr>
              <a:t>https://www.youtube.com/watch?v=DR4lRcSMKRQ</a:t>
            </a:r>
            <a:endParaRPr lang="de-DE" sz="1400" dirty="0"/>
          </a:p>
          <a:p>
            <a:r>
              <a:rPr lang="de-DE" sz="1400" dirty="0" err="1"/>
              <a:t>And</a:t>
            </a:r>
            <a:r>
              <a:rPr lang="de-DE" sz="1400" dirty="0"/>
              <a:t> post-event </a:t>
            </a:r>
            <a:r>
              <a:rPr lang="de-DE" sz="1400" dirty="0" err="1"/>
              <a:t>footage</a:t>
            </a:r>
            <a:r>
              <a:rPr lang="de-DE" sz="1400" dirty="0"/>
              <a:t> </a:t>
            </a:r>
            <a:r>
              <a:rPr lang="de-DE" sz="1400" dirty="0" err="1"/>
              <a:t>here</a:t>
            </a:r>
            <a:r>
              <a:rPr lang="de-DE" sz="1400" dirty="0"/>
              <a:t>: </a:t>
            </a:r>
            <a:r>
              <a:rPr lang="de-DE" sz="1000" dirty="0">
                <a:hlinkClick r:id="rId7"/>
              </a:rPr>
              <a:t>https://www.youtube.com/watch?v=0znR1rm6eK4</a:t>
            </a:r>
            <a:endParaRPr lang="de-DE" sz="1000" dirty="0"/>
          </a:p>
          <a:p>
            <a:endParaRPr lang="de-DE" sz="1000" dirty="0"/>
          </a:p>
          <a:p>
            <a:endParaRPr lang="de-DE" sz="1000" dirty="0"/>
          </a:p>
          <a:p>
            <a:endParaRPr lang="de-DE" sz="1000" dirty="0"/>
          </a:p>
          <a:p>
            <a:endParaRPr lang="de-DE" sz="1000" dirty="0"/>
          </a:p>
          <a:p>
            <a:r>
              <a:rPr lang="de-DE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07501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3" y="100980"/>
            <a:ext cx="4779299" cy="6586543"/>
          </a:xfrm>
          <a:prstGeom prst="rect">
            <a:avLst/>
          </a:prstGeom>
        </p:spPr>
      </p:pic>
      <p:sp>
        <p:nvSpPr>
          <p:cNvPr id="15" name="Rechteck 14"/>
          <p:cNvSpPr/>
          <p:nvPr/>
        </p:nvSpPr>
        <p:spPr>
          <a:xfrm>
            <a:off x="5117433" y="457545"/>
            <a:ext cx="7074567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dirty="0"/>
              <a:t>2nd Objective: Simulation of potential future events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Informed by widespread fluvial and debris-flow deposits found in the valley‘s recent and geological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Valley fill records post-glacial to mediaeval events covering hundreds of km² (</a:t>
            </a:r>
            <a:r>
              <a:rPr lang="en-GB" dirty="0" err="1"/>
              <a:t>Tallakot</a:t>
            </a:r>
            <a:r>
              <a:rPr lang="en-GB" dirty="0"/>
              <a:t>, </a:t>
            </a:r>
            <a:r>
              <a:rPr lang="en-GB" dirty="0" err="1"/>
              <a:t>Ghachok</a:t>
            </a:r>
            <a:r>
              <a:rPr lang="en-GB" dirty="0"/>
              <a:t>, and </a:t>
            </a:r>
            <a:r>
              <a:rPr lang="en-GB" dirty="0" err="1"/>
              <a:t>Pokhara</a:t>
            </a:r>
            <a:r>
              <a:rPr lang="en-GB" dirty="0"/>
              <a:t> Formations) 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1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					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	Study Area –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Pokhara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Valley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Overview</a:t>
            </a:r>
            <a:endParaRPr lang="de-DE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0" name="Inhaltsplatzhalt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394" y="1971374"/>
            <a:ext cx="6767282" cy="4111182"/>
          </a:xfrm>
        </p:spPr>
      </p:pic>
      <p:sp>
        <p:nvSpPr>
          <p:cNvPr id="21" name="Textfeld 20"/>
          <p:cNvSpPr txBox="1"/>
          <p:nvPr/>
        </p:nvSpPr>
        <p:spPr>
          <a:xfrm>
            <a:off x="5455565" y="6082556"/>
            <a:ext cx="6648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err="1"/>
              <a:t>Overview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Pokhara</a:t>
            </a:r>
            <a:r>
              <a:rPr lang="de-DE" sz="1200" dirty="0"/>
              <a:t> </a:t>
            </a:r>
            <a:r>
              <a:rPr lang="de-DE" sz="1200" dirty="0" err="1"/>
              <a:t>valley‘s</a:t>
            </a:r>
            <a:r>
              <a:rPr lang="de-DE" sz="1200" dirty="0"/>
              <a:t> </a:t>
            </a:r>
            <a:r>
              <a:rPr lang="de-DE" sz="1200" dirty="0" err="1"/>
              <a:t>topography</a:t>
            </a:r>
            <a:r>
              <a:rPr lang="de-DE" sz="1200" dirty="0"/>
              <a:t> </a:t>
            </a:r>
            <a:r>
              <a:rPr lang="de-DE" sz="1200" dirty="0" err="1"/>
              <a:t>and</a:t>
            </a:r>
            <a:r>
              <a:rPr lang="de-DE" sz="1200" dirty="0"/>
              <a:t> </a:t>
            </a:r>
            <a:r>
              <a:rPr lang="de-DE" sz="1200" dirty="0" err="1"/>
              <a:t>geology</a:t>
            </a:r>
            <a:r>
              <a:rPr lang="de-DE" sz="1200" dirty="0"/>
              <a:t>. Note </a:t>
            </a:r>
            <a:r>
              <a:rPr lang="de-DE" sz="1200" dirty="0" err="1"/>
              <a:t>the</a:t>
            </a:r>
            <a:r>
              <a:rPr lang="de-DE" sz="1200" dirty="0"/>
              <a:t> fan-</a:t>
            </a:r>
            <a:r>
              <a:rPr lang="de-DE" sz="1200" dirty="0" err="1"/>
              <a:t>shaped</a:t>
            </a:r>
            <a:r>
              <a:rPr lang="de-DE" sz="1200" dirty="0"/>
              <a:t> </a:t>
            </a:r>
            <a:r>
              <a:rPr lang="de-DE" sz="1200" dirty="0" err="1"/>
              <a:t>Pokhara</a:t>
            </a:r>
            <a:r>
              <a:rPr lang="de-DE" sz="1200" dirty="0"/>
              <a:t> Formation,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youngest</a:t>
            </a:r>
            <a:r>
              <a:rPr lang="de-DE" sz="1200" dirty="0"/>
              <a:t> alluvial </a:t>
            </a:r>
            <a:r>
              <a:rPr lang="de-DE" sz="1200" dirty="0" err="1"/>
              <a:t>depositional</a:t>
            </a:r>
            <a:r>
              <a:rPr lang="de-DE" sz="1200" dirty="0"/>
              <a:t> </a:t>
            </a:r>
            <a:r>
              <a:rPr lang="de-DE" sz="1200" dirty="0" err="1"/>
              <a:t>unit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 err="1"/>
              <a:t>valley‘s</a:t>
            </a:r>
            <a:r>
              <a:rPr lang="de-DE" sz="1200" dirty="0"/>
              <a:t> </a:t>
            </a:r>
            <a:r>
              <a:rPr lang="de-DE" sz="1200" dirty="0" err="1"/>
              <a:t>sediment</a:t>
            </a:r>
            <a:r>
              <a:rPr lang="de-DE" sz="1200" dirty="0"/>
              <a:t> </a:t>
            </a:r>
            <a:r>
              <a:rPr lang="de-DE" sz="1200" dirty="0" err="1"/>
              <a:t>fill</a:t>
            </a:r>
            <a:r>
              <a:rPr lang="de-DE" sz="1200" dirty="0"/>
              <a:t> </a:t>
            </a:r>
            <a:r>
              <a:rPr lang="de-DE" sz="1200" dirty="0" err="1"/>
              <a:t>sequence</a:t>
            </a:r>
            <a:r>
              <a:rPr lang="de-DE" sz="1200" dirty="0"/>
              <a:t> (</a:t>
            </a:r>
            <a:r>
              <a:rPr lang="de-DE" sz="1200" dirty="0" err="1"/>
              <a:t>Schwanghart</a:t>
            </a:r>
            <a:r>
              <a:rPr lang="de-DE" sz="1200" dirty="0"/>
              <a:t> et al. 2016).</a:t>
            </a:r>
            <a:endParaRPr lang="en-IE" sz="1200" dirty="0"/>
          </a:p>
        </p:txBody>
      </p:sp>
    </p:spTree>
    <p:extLst>
      <p:ext uri="{BB962C8B-B14F-4D97-AF65-F5344CB8AC3E}">
        <p14:creationId xmlns:p14="http://schemas.microsoft.com/office/powerpoint/2010/main" val="2252976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3" y="100980"/>
            <a:ext cx="4779299" cy="6586543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5406190" y="6403328"/>
            <a:ext cx="685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/>
              <a:t>Kaseri</a:t>
            </a:r>
            <a:r>
              <a:rPr lang="en-US" sz="1200" dirty="0"/>
              <a:t> – a settlement of squatters – located directly on the bank of the </a:t>
            </a:r>
            <a:r>
              <a:rPr lang="en-US" sz="1200" dirty="0" err="1"/>
              <a:t>Seti</a:t>
            </a:r>
            <a:r>
              <a:rPr lang="en-US" sz="1200" dirty="0"/>
              <a:t> </a:t>
            </a:r>
            <a:r>
              <a:rPr lang="en-US" sz="1200" dirty="0" err="1"/>
              <a:t>Khola</a:t>
            </a:r>
            <a:r>
              <a:rPr lang="en-US" sz="1200" dirty="0"/>
              <a:t> at the </a:t>
            </a:r>
            <a:r>
              <a:rPr lang="en-US" sz="1200" b="1" dirty="0" err="1">
                <a:solidFill>
                  <a:srgbClr val="C00000"/>
                </a:solidFill>
              </a:rPr>
              <a:t>Seti</a:t>
            </a:r>
            <a:r>
              <a:rPr lang="en-US" sz="1200" b="1" dirty="0">
                <a:solidFill>
                  <a:srgbClr val="C00000"/>
                </a:solidFill>
              </a:rPr>
              <a:t> dam</a:t>
            </a:r>
            <a:r>
              <a:rPr lang="en-US" sz="1200" dirty="0"/>
              <a:t> location </a:t>
            </a:r>
            <a:endParaRPr lang="de-DE" sz="1000" dirty="0"/>
          </a:p>
        </p:txBody>
      </p:sp>
      <p:sp>
        <p:nvSpPr>
          <p:cNvPr id="10" name="Textfeld 9"/>
          <p:cNvSpPr txBox="1"/>
          <p:nvPr/>
        </p:nvSpPr>
        <p:spPr>
          <a:xfrm>
            <a:off x="6240099" y="3347707"/>
            <a:ext cx="51613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>
                <a:solidFill>
                  <a:srgbClr val="C00000"/>
                </a:solidFill>
              </a:rPr>
              <a:t>Kharapani</a:t>
            </a:r>
            <a:r>
              <a:rPr lang="de-DE" sz="1200" b="1" dirty="0">
                <a:solidFill>
                  <a:srgbClr val="C00000"/>
                </a:solidFill>
              </a:rPr>
              <a:t> </a:t>
            </a:r>
            <a:r>
              <a:rPr lang="de-DE" sz="1200" b="1" dirty="0" err="1">
                <a:solidFill>
                  <a:srgbClr val="C00000"/>
                </a:solidFill>
              </a:rPr>
              <a:t>village</a:t>
            </a:r>
            <a:r>
              <a:rPr lang="de-DE" sz="1200" dirty="0">
                <a:solidFill>
                  <a:srgbClr val="C00000"/>
                </a:solidFill>
              </a:rPr>
              <a:t> </a:t>
            </a:r>
            <a:r>
              <a:rPr lang="de-DE" sz="1200" dirty="0" err="1"/>
              <a:t>during</a:t>
            </a:r>
            <a:r>
              <a:rPr lang="de-DE" sz="1200" dirty="0"/>
              <a:t> </a:t>
            </a:r>
            <a:r>
              <a:rPr lang="de-DE" sz="1200" dirty="0" err="1"/>
              <a:t>and</a:t>
            </a:r>
            <a:r>
              <a:rPr lang="de-DE" sz="1200" dirty="0"/>
              <a:t> after </a:t>
            </a:r>
            <a:r>
              <a:rPr lang="de-DE" sz="1200" dirty="0" err="1"/>
              <a:t>the</a:t>
            </a:r>
            <a:r>
              <a:rPr lang="de-DE" sz="1200" dirty="0"/>
              <a:t> 2012 </a:t>
            </a:r>
            <a:r>
              <a:rPr lang="de-DE" sz="1200" dirty="0" err="1"/>
              <a:t>flood</a:t>
            </a:r>
            <a:r>
              <a:rPr lang="de-DE" sz="1200" dirty="0"/>
              <a:t> (</a:t>
            </a:r>
            <a:r>
              <a:rPr lang="de-DE" sz="1200" dirty="0" err="1"/>
              <a:t>modified</a:t>
            </a:r>
            <a:r>
              <a:rPr lang="de-DE" sz="1200" dirty="0"/>
              <a:t> after </a:t>
            </a:r>
            <a:r>
              <a:rPr lang="de-DE" sz="1200" dirty="0" err="1"/>
              <a:t>Oi</a:t>
            </a:r>
            <a:r>
              <a:rPr lang="de-DE" sz="1200" dirty="0"/>
              <a:t> et al. 2015)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					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	Study Area – Focus Locations</a:t>
            </a:r>
          </a:p>
        </p:txBody>
      </p:sp>
      <p:cxnSp>
        <p:nvCxnSpPr>
          <p:cNvPr id="3" name="Gerader Verbinder 2"/>
          <p:cNvCxnSpPr/>
          <p:nvPr/>
        </p:nvCxnSpPr>
        <p:spPr>
          <a:xfrm flipH="1">
            <a:off x="1828800" y="397202"/>
            <a:ext cx="4467726" cy="2404839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r Verbinder 5"/>
          <p:cNvCxnSpPr/>
          <p:nvPr/>
        </p:nvCxnSpPr>
        <p:spPr>
          <a:xfrm flipH="1" flipV="1">
            <a:off x="1828802" y="2828739"/>
            <a:ext cx="4467724" cy="476939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r Verbinder 12"/>
          <p:cNvCxnSpPr/>
          <p:nvPr/>
        </p:nvCxnSpPr>
        <p:spPr>
          <a:xfrm flipH="1" flipV="1">
            <a:off x="1925054" y="3692379"/>
            <a:ext cx="3451218" cy="17805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r Verbinder 14"/>
          <p:cNvCxnSpPr/>
          <p:nvPr/>
        </p:nvCxnSpPr>
        <p:spPr>
          <a:xfrm flipH="1" flipV="1">
            <a:off x="1925054" y="3707717"/>
            <a:ext cx="3481136" cy="2723118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709" y="410550"/>
            <a:ext cx="4856336" cy="288178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190" y="3867735"/>
            <a:ext cx="6603567" cy="2535593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82260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16" y="431463"/>
            <a:ext cx="4504114" cy="637013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1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					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Methods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–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Hydrodynamic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modelling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452" y="431462"/>
            <a:ext cx="4500242" cy="6362117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730275" y="431462"/>
            <a:ext cx="2679031" cy="689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Steady-state</a:t>
            </a:r>
            <a:r>
              <a:rPr lang="de-DE" dirty="0"/>
              <a:t> </a:t>
            </a:r>
            <a:r>
              <a:rPr lang="de-DE" dirty="0" err="1"/>
              <a:t>models</a:t>
            </a:r>
            <a:r>
              <a:rPr lang="de-DE" dirty="0"/>
              <a:t>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HEC-RAS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 err="1"/>
              <a:t>One</a:t>
            </a:r>
            <a:r>
              <a:rPr lang="de-DE" sz="1600" dirty="0"/>
              <a:t>-dimensional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/>
              <a:t>25 m² </a:t>
            </a:r>
            <a:r>
              <a:rPr lang="de-DE" sz="1600" dirty="0" err="1"/>
              <a:t>resolution</a:t>
            </a:r>
            <a:endParaRPr lang="de-DE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 err="1"/>
              <a:t>Suitable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peak</a:t>
            </a:r>
            <a:r>
              <a:rPr lang="de-DE" sz="1600" dirty="0"/>
              <a:t> </a:t>
            </a:r>
            <a:r>
              <a:rPr lang="de-DE" sz="1600" dirty="0" err="1"/>
              <a:t>discharges</a:t>
            </a:r>
            <a:r>
              <a:rPr lang="de-DE" sz="1600" dirty="0"/>
              <a:t> &lt;10,000 m³/s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ANUGA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 err="1"/>
              <a:t>Two</a:t>
            </a:r>
            <a:r>
              <a:rPr lang="de-DE" sz="1600" dirty="0"/>
              <a:t>-dimensional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/>
              <a:t>2500 m² </a:t>
            </a:r>
            <a:r>
              <a:rPr lang="de-DE" sz="1600" dirty="0" err="1"/>
              <a:t>resolution</a:t>
            </a:r>
            <a:endParaRPr lang="de-DE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Suitable</a:t>
            </a:r>
            <a:r>
              <a:rPr lang="de-DE" sz="1600" dirty="0" smtClean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dirty="0" err="1"/>
              <a:t>peak</a:t>
            </a:r>
            <a:r>
              <a:rPr lang="de-DE" sz="1600" dirty="0"/>
              <a:t> </a:t>
            </a:r>
            <a:r>
              <a:rPr lang="de-DE" sz="1600" dirty="0" err="1"/>
              <a:t>discharges</a:t>
            </a:r>
            <a:r>
              <a:rPr lang="de-DE" sz="1600" dirty="0"/>
              <a:t> &gt;10,000 m³/s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Data </a:t>
            </a:r>
            <a:r>
              <a:rPr lang="de-DE" dirty="0" err="1"/>
              <a:t>input</a:t>
            </a:r>
            <a:r>
              <a:rPr lang="de-DE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/>
              <a:t>ALOS 5 m DEM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 err="1"/>
              <a:t>Manning‘s</a:t>
            </a:r>
            <a:r>
              <a:rPr lang="de-DE" sz="1600" dirty="0"/>
              <a:t> 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/>
              <a:t>2012-flood-markers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/>
              <a:t>570 </a:t>
            </a:r>
            <a:r>
              <a:rPr lang="de-DE" sz="1600" dirty="0" err="1"/>
              <a:t>crosssections</a:t>
            </a:r>
            <a:r>
              <a:rPr lang="de-DE" sz="1600" dirty="0"/>
              <a:t> (</a:t>
            </a:r>
            <a:r>
              <a:rPr lang="de-DE" sz="1600" dirty="0" err="1"/>
              <a:t>field-measured</a:t>
            </a:r>
            <a:r>
              <a:rPr lang="de-DE" sz="1600" dirty="0"/>
              <a:t> </a:t>
            </a:r>
            <a:r>
              <a:rPr lang="de-DE" sz="1600" dirty="0" err="1"/>
              <a:t>and</a:t>
            </a:r>
            <a:r>
              <a:rPr lang="de-DE" sz="1600" dirty="0"/>
              <a:t> DEM-</a:t>
            </a:r>
            <a:r>
              <a:rPr lang="de-DE" sz="1600" dirty="0" err="1"/>
              <a:t>derived</a:t>
            </a:r>
            <a:r>
              <a:rPr lang="de-DE" sz="1600" dirty="0"/>
              <a:t>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600" dirty="0"/>
              <a:t>combination of remote-sensing and field work to minimise modelling uncertainties</a:t>
            </a:r>
            <a:endParaRPr lang="de-DE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639595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8336005" y="457200"/>
            <a:ext cx="3727657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Location: </a:t>
            </a:r>
            <a:r>
              <a:rPr lang="de-DE" dirty="0" err="1"/>
              <a:t>Kharapani</a:t>
            </a:r>
            <a:r>
              <a:rPr lang="de-DE" dirty="0"/>
              <a:t> </a:t>
            </a:r>
            <a:r>
              <a:rPr lang="de-DE" dirty="0" err="1"/>
              <a:t>village</a:t>
            </a:r>
            <a:endParaRPr lang="de-DE" dirty="0"/>
          </a:p>
          <a:p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Most </a:t>
            </a:r>
            <a:r>
              <a:rPr lang="de-DE" dirty="0" err="1"/>
              <a:t>damages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fatalities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area</a:t>
            </a:r>
            <a:r>
              <a:rPr lang="de-DE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Eyewitnesses</a:t>
            </a:r>
            <a:r>
              <a:rPr lang="de-DE" dirty="0"/>
              <a:t> </a:t>
            </a:r>
            <a:r>
              <a:rPr lang="de-DE" dirty="0" err="1"/>
              <a:t>reported</a:t>
            </a:r>
            <a:r>
              <a:rPr lang="de-DE" dirty="0"/>
              <a:t> </a:t>
            </a:r>
            <a:r>
              <a:rPr lang="de-DE" dirty="0" err="1"/>
              <a:t>ice</a:t>
            </a:r>
            <a:r>
              <a:rPr lang="de-DE" dirty="0"/>
              <a:t> </a:t>
            </a:r>
            <a:r>
              <a:rPr lang="de-DE" dirty="0" err="1"/>
              <a:t>blocks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flood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Gurung</a:t>
            </a:r>
            <a:r>
              <a:rPr lang="de-DE" dirty="0"/>
              <a:t> et al. (2015) </a:t>
            </a:r>
            <a:r>
              <a:rPr lang="de-DE" dirty="0" err="1"/>
              <a:t>estimated</a:t>
            </a:r>
            <a:r>
              <a:rPr lang="de-DE" dirty="0"/>
              <a:t> 8400 m³/s </a:t>
            </a:r>
            <a:r>
              <a:rPr lang="de-DE" dirty="0" err="1"/>
              <a:t>maximum</a:t>
            </a:r>
            <a:r>
              <a:rPr lang="de-DE" dirty="0"/>
              <a:t> </a:t>
            </a:r>
            <a:r>
              <a:rPr lang="de-DE" dirty="0" err="1"/>
              <a:t>peak</a:t>
            </a:r>
            <a:r>
              <a:rPr lang="de-DE" dirty="0"/>
              <a:t> </a:t>
            </a:r>
            <a:r>
              <a:rPr lang="de-DE" dirty="0" err="1"/>
              <a:t>discharge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HEC-RAS </a:t>
            </a:r>
            <a:r>
              <a:rPr lang="de-DE" dirty="0" err="1"/>
              <a:t>model</a:t>
            </a:r>
            <a:r>
              <a:rPr lang="de-DE" dirty="0"/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1D, </a:t>
            </a:r>
            <a:r>
              <a:rPr lang="de-DE" dirty="0" err="1"/>
              <a:t>steady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in </a:t>
            </a:r>
            <a:r>
              <a:rPr lang="de-DE" dirty="0" err="1"/>
              <a:t>mixed-flow</a:t>
            </a:r>
            <a:r>
              <a:rPr lang="de-DE" dirty="0"/>
              <a:t> </a:t>
            </a:r>
            <a:r>
              <a:rPr lang="de-DE" dirty="0" err="1"/>
              <a:t>regime</a:t>
            </a:r>
            <a:endParaRPr lang="de-DE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8400 m³/s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flow</a:t>
            </a:r>
            <a:r>
              <a:rPr lang="de-DE" dirty="0"/>
              <a:t>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condition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Gurung</a:t>
            </a:r>
            <a:r>
              <a:rPr lang="de-DE" dirty="0"/>
              <a:t> et </a:t>
            </a:r>
            <a:r>
              <a:rPr lang="de-DE" dirty="0" err="1"/>
              <a:t>al.‘s</a:t>
            </a:r>
            <a:r>
              <a:rPr lang="de-DE" dirty="0"/>
              <a:t> (2015) </a:t>
            </a:r>
            <a:r>
              <a:rPr lang="de-DE" dirty="0" err="1"/>
              <a:t>estimate</a:t>
            </a:r>
            <a:r>
              <a:rPr lang="de-DE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</p:txBody>
      </p:sp>
      <p:sp>
        <p:nvSpPr>
          <p:cNvPr id="4" name="Textfeld 3"/>
          <p:cNvSpPr txBox="1"/>
          <p:nvPr/>
        </p:nvSpPr>
        <p:spPr>
          <a:xfrm>
            <a:off x="1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					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Results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– HEC-RAS at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Kharapani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village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location</a:t>
            </a:r>
            <a:endParaRPr lang="de-DE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5" name="Kharapani_April21_0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3665" y="584838"/>
            <a:ext cx="7511423" cy="5864088"/>
          </a:xfrm>
        </p:spPr>
      </p:pic>
      <p:sp>
        <p:nvSpPr>
          <p:cNvPr id="8" name="Textfeld 7"/>
          <p:cNvSpPr txBox="1"/>
          <p:nvPr/>
        </p:nvSpPr>
        <p:spPr>
          <a:xfrm>
            <a:off x="7507706" y="5245768"/>
            <a:ext cx="772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bg1"/>
                </a:solidFill>
              </a:rPr>
              <a:t>Inundation depth [m]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-54822" y="6151539"/>
            <a:ext cx="88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/>
              <a:t>Click </a:t>
            </a:r>
            <a:r>
              <a:rPr lang="de-DE" sz="900" b="1" dirty="0" err="1"/>
              <a:t>here</a:t>
            </a:r>
            <a:r>
              <a:rPr lang="de-DE" sz="900" b="1" dirty="0"/>
              <a:t> </a:t>
            </a:r>
            <a:r>
              <a:rPr lang="de-DE" sz="900" b="1" dirty="0" err="1"/>
              <a:t>to</a:t>
            </a:r>
            <a:r>
              <a:rPr lang="de-DE" sz="900" b="1" dirty="0"/>
              <a:t> </a:t>
            </a:r>
            <a:r>
              <a:rPr lang="de-DE" sz="900" b="1" dirty="0" err="1"/>
              <a:t>start</a:t>
            </a:r>
            <a:r>
              <a:rPr lang="de-DE" sz="900" b="1" dirty="0"/>
              <a:t> </a:t>
            </a:r>
            <a:r>
              <a:rPr lang="de-DE" sz="900" b="1" dirty="0" err="1"/>
              <a:t>video</a:t>
            </a:r>
            <a:r>
              <a:rPr lang="de-DE" sz="9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7248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					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Results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– HEC-RAS at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Kharapani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village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location</a:t>
            </a:r>
            <a:endParaRPr lang="de-DE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97" y="377229"/>
            <a:ext cx="7504313" cy="5869534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8336005" y="457200"/>
            <a:ext cx="3727657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Location: </a:t>
            </a:r>
            <a:r>
              <a:rPr lang="de-DE" dirty="0" err="1"/>
              <a:t>Kharapani</a:t>
            </a:r>
            <a:r>
              <a:rPr lang="de-DE" dirty="0"/>
              <a:t> </a:t>
            </a:r>
            <a:r>
              <a:rPr lang="de-DE" dirty="0" err="1"/>
              <a:t>village</a:t>
            </a:r>
            <a:endParaRPr lang="de-DE" dirty="0"/>
          </a:p>
          <a:p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Most </a:t>
            </a:r>
            <a:r>
              <a:rPr lang="de-DE" dirty="0" err="1"/>
              <a:t>damages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fatalities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area</a:t>
            </a:r>
            <a:r>
              <a:rPr lang="de-DE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Eyewitnesses</a:t>
            </a:r>
            <a:r>
              <a:rPr lang="de-DE" dirty="0"/>
              <a:t> </a:t>
            </a:r>
            <a:r>
              <a:rPr lang="de-DE" dirty="0" err="1"/>
              <a:t>report</a:t>
            </a:r>
            <a:r>
              <a:rPr lang="de-DE" dirty="0"/>
              <a:t> </a:t>
            </a:r>
            <a:r>
              <a:rPr lang="de-DE" dirty="0" err="1"/>
              <a:t>ice</a:t>
            </a:r>
            <a:r>
              <a:rPr lang="de-DE" dirty="0"/>
              <a:t> </a:t>
            </a:r>
            <a:r>
              <a:rPr lang="de-DE" dirty="0" err="1"/>
              <a:t>blocks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flood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Gurung</a:t>
            </a:r>
            <a:r>
              <a:rPr lang="de-DE" dirty="0"/>
              <a:t> et al. (2015) </a:t>
            </a:r>
            <a:r>
              <a:rPr lang="de-DE" dirty="0" err="1"/>
              <a:t>estimated</a:t>
            </a:r>
            <a:r>
              <a:rPr lang="de-DE" dirty="0"/>
              <a:t> 8400 m³/s </a:t>
            </a:r>
            <a:r>
              <a:rPr lang="de-DE" dirty="0" err="1"/>
              <a:t>maximum</a:t>
            </a:r>
            <a:r>
              <a:rPr lang="de-DE" dirty="0"/>
              <a:t> </a:t>
            </a:r>
            <a:r>
              <a:rPr lang="de-DE" dirty="0" err="1"/>
              <a:t>peak</a:t>
            </a:r>
            <a:r>
              <a:rPr lang="de-DE" dirty="0"/>
              <a:t> </a:t>
            </a:r>
            <a:r>
              <a:rPr lang="de-DE" dirty="0" err="1"/>
              <a:t>discharge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HEC-RAS </a:t>
            </a:r>
            <a:r>
              <a:rPr lang="de-DE" dirty="0" err="1"/>
              <a:t>model</a:t>
            </a:r>
            <a:r>
              <a:rPr lang="de-DE" dirty="0"/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1D, </a:t>
            </a:r>
            <a:r>
              <a:rPr lang="de-DE" dirty="0" err="1"/>
              <a:t>steady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in </a:t>
            </a:r>
            <a:r>
              <a:rPr lang="de-DE" dirty="0" err="1"/>
              <a:t>mixed-flow</a:t>
            </a:r>
            <a:r>
              <a:rPr lang="de-DE" dirty="0"/>
              <a:t> </a:t>
            </a:r>
            <a:r>
              <a:rPr lang="de-DE" dirty="0" err="1"/>
              <a:t>regime</a:t>
            </a:r>
            <a:endParaRPr lang="de-DE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8400 m³/s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flow</a:t>
            </a:r>
            <a:r>
              <a:rPr lang="de-DE" dirty="0"/>
              <a:t>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condition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Gurung</a:t>
            </a:r>
            <a:r>
              <a:rPr lang="de-DE" dirty="0"/>
              <a:t> et </a:t>
            </a:r>
            <a:r>
              <a:rPr lang="de-DE" dirty="0" err="1"/>
              <a:t>al.‘s</a:t>
            </a:r>
            <a:r>
              <a:rPr lang="de-DE" dirty="0"/>
              <a:t> (2015) </a:t>
            </a:r>
            <a:r>
              <a:rPr lang="de-DE" dirty="0" err="1"/>
              <a:t>estimate</a:t>
            </a:r>
            <a:r>
              <a:rPr lang="de-DE" dirty="0"/>
              <a:t>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 err="1"/>
              <a:t>Simulated</a:t>
            </a:r>
            <a:r>
              <a:rPr lang="de-DE" dirty="0"/>
              <a:t> </a:t>
            </a:r>
            <a:r>
              <a:rPr lang="de-DE" dirty="0" err="1"/>
              <a:t>inundation</a:t>
            </a:r>
            <a:r>
              <a:rPr lang="de-DE" dirty="0"/>
              <a:t> </a:t>
            </a:r>
            <a:r>
              <a:rPr lang="de-DE" dirty="0" err="1"/>
              <a:t>extents</a:t>
            </a:r>
            <a:r>
              <a:rPr lang="de-DE" dirty="0"/>
              <a:t> in </a:t>
            </a:r>
            <a:r>
              <a:rPr lang="de-DE" dirty="0" err="1"/>
              <a:t>agreement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field-measured</a:t>
            </a:r>
            <a:r>
              <a:rPr lang="de-DE" dirty="0"/>
              <a:t> </a:t>
            </a:r>
            <a:r>
              <a:rPr lang="de-DE" dirty="0" err="1"/>
              <a:t>flood</a:t>
            </a:r>
            <a:r>
              <a:rPr lang="de-DE" dirty="0"/>
              <a:t> </a:t>
            </a:r>
            <a:r>
              <a:rPr lang="de-DE" dirty="0" err="1"/>
              <a:t>markers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remotely-sensed</a:t>
            </a:r>
            <a:r>
              <a:rPr lang="de-DE" dirty="0"/>
              <a:t> fluvial </a:t>
            </a:r>
            <a:r>
              <a:rPr lang="de-DE" dirty="0" err="1"/>
              <a:t>sediments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/>
          </a:p>
        </p:txBody>
      </p:sp>
      <p:sp>
        <p:nvSpPr>
          <p:cNvPr id="6" name="Rechteck 5"/>
          <p:cNvSpPr/>
          <p:nvPr/>
        </p:nvSpPr>
        <p:spPr>
          <a:xfrm>
            <a:off x="782824" y="6243399"/>
            <a:ext cx="75829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err="1">
                <a:ea typeface="Times New Roman" panose="02020603050405020304" pitchFamily="18" charset="0"/>
              </a:rPr>
              <a:t>RapidEye</a:t>
            </a:r>
            <a:r>
              <a:rPr lang="en-GB" sz="1000" dirty="0">
                <a:ea typeface="Times New Roman" panose="02020603050405020304" pitchFamily="18" charset="0"/>
              </a:rPr>
              <a:t> scenes acquired before (22/03/2012, a) and after (18/10/2012, b) the May 2012 flood at </a:t>
            </a:r>
            <a:r>
              <a:rPr lang="en-GB" sz="1000" dirty="0" err="1">
                <a:ea typeface="Times New Roman" panose="02020603050405020304" pitchFamily="18" charset="0"/>
              </a:rPr>
              <a:t>Kharapani</a:t>
            </a:r>
            <a:r>
              <a:rPr lang="en-GB" sz="1000" dirty="0">
                <a:ea typeface="Times New Roman" panose="02020603050405020304" pitchFamily="18" charset="0"/>
              </a:rPr>
              <a:t>; outburst sediment extents and channel changes of the </a:t>
            </a:r>
            <a:r>
              <a:rPr lang="en-GB" sz="1000" dirty="0" err="1">
                <a:ea typeface="Times New Roman" panose="02020603050405020304" pitchFamily="18" charset="0"/>
              </a:rPr>
              <a:t>Seti</a:t>
            </a:r>
            <a:r>
              <a:rPr lang="en-GB" sz="1000" dirty="0">
                <a:ea typeface="Times New Roman" panose="02020603050405020304" pitchFamily="18" charset="0"/>
              </a:rPr>
              <a:t> </a:t>
            </a:r>
            <a:r>
              <a:rPr lang="en-GB" sz="1000" dirty="0" err="1">
                <a:ea typeface="Times New Roman" panose="02020603050405020304" pitchFamily="18" charset="0"/>
              </a:rPr>
              <a:t>Khola</a:t>
            </a:r>
            <a:r>
              <a:rPr lang="en-GB" sz="1000" dirty="0">
                <a:ea typeface="Times New Roman" panose="02020603050405020304" pitchFamily="18" charset="0"/>
              </a:rPr>
              <a:t> (c); inundation depth for a simulated peak discharge of 8400 m³/s (</a:t>
            </a:r>
            <a:r>
              <a:rPr lang="de-DE" sz="1000" dirty="0" err="1"/>
              <a:t>Gurung</a:t>
            </a:r>
            <a:r>
              <a:rPr lang="de-DE" sz="1000" dirty="0"/>
              <a:t> et al. 2015)</a:t>
            </a:r>
            <a:r>
              <a:rPr lang="en-GB" sz="1000" dirty="0">
                <a:ea typeface="Times New Roman" panose="02020603050405020304" pitchFamily="18" charset="0"/>
              </a:rPr>
              <a:t> using HEC-RAS (d).</a:t>
            </a:r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1359660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8336006" y="457200"/>
            <a:ext cx="385599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Location: </a:t>
            </a:r>
            <a:r>
              <a:rPr lang="de-DE" dirty="0" err="1"/>
              <a:t>Seti</a:t>
            </a:r>
            <a:r>
              <a:rPr lang="de-DE" dirty="0"/>
              <a:t> Dam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Densely</a:t>
            </a:r>
            <a:r>
              <a:rPr lang="de-DE" dirty="0"/>
              <a:t> </a:t>
            </a:r>
            <a:r>
              <a:rPr lang="de-DE" dirty="0" err="1"/>
              <a:t>populated</a:t>
            </a:r>
            <a:r>
              <a:rPr lang="de-DE" dirty="0"/>
              <a:t> </a:t>
            </a:r>
            <a:r>
              <a:rPr lang="de-DE" dirty="0" err="1"/>
              <a:t>settlement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squatters</a:t>
            </a:r>
            <a:r>
              <a:rPr lang="de-DE" dirty="0"/>
              <a:t> on </a:t>
            </a:r>
            <a:r>
              <a:rPr lang="de-DE" dirty="0" err="1"/>
              <a:t>lowermost</a:t>
            </a:r>
            <a:r>
              <a:rPr lang="de-DE" dirty="0"/>
              <a:t> </a:t>
            </a:r>
            <a:r>
              <a:rPr lang="de-DE" dirty="0" err="1"/>
              <a:t>terrace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SANDRP (2014) </a:t>
            </a:r>
            <a:r>
              <a:rPr lang="de-DE" dirty="0" err="1"/>
              <a:t>estimated</a:t>
            </a:r>
            <a:r>
              <a:rPr lang="de-DE" dirty="0"/>
              <a:t> 935 m³/s </a:t>
            </a:r>
            <a:r>
              <a:rPr lang="de-DE" dirty="0" err="1"/>
              <a:t>peak</a:t>
            </a:r>
            <a:r>
              <a:rPr lang="de-DE" dirty="0"/>
              <a:t> </a:t>
            </a:r>
            <a:r>
              <a:rPr lang="de-DE" dirty="0" err="1"/>
              <a:t>discharge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2.15 m </a:t>
            </a:r>
            <a:r>
              <a:rPr lang="de-DE" dirty="0" err="1"/>
              <a:t>water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at </a:t>
            </a:r>
            <a:r>
              <a:rPr lang="de-DE" dirty="0" err="1"/>
              <a:t>dam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HEC-RAS </a:t>
            </a:r>
            <a:r>
              <a:rPr lang="de-DE" dirty="0" err="1"/>
              <a:t>model</a:t>
            </a:r>
            <a:r>
              <a:rPr lang="de-DE" dirty="0"/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1D, </a:t>
            </a:r>
            <a:r>
              <a:rPr lang="de-DE" dirty="0" err="1"/>
              <a:t>steady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in </a:t>
            </a:r>
            <a:r>
              <a:rPr lang="de-DE" dirty="0" err="1"/>
              <a:t>subcritical-flow</a:t>
            </a:r>
            <a:r>
              <a:rPr lang="de-DE" dirty="0"/>
              <a:t> </a:t>
            </a:r>
            <a:r>
              <a:rPr lang="de-DE" dirty="0" err="1"/>
              <a:t>regime</a:t>
            </a:r>
            <a:endParaRPr lang="de-DE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935 m³/s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flow</a:t>
            </a:r>
            <a:r>
              <a:rPr lang="de-DE" dirty="0"/>
              <a:t>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condition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SANDRP (2014) </a:t>
            </a:r>
            <a:r>
              <a:rPr lang="de-DE" dirty="0" err="1"/>
              <a:t>estimate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1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					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Results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– HEC-RAS at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Seti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dam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location</a:t>
            </a:r>
            <a:endParaRPr lang="de-DE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SetiDamDetail_April21_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5406" y="712629"/>
            <a:ext cx="7530599" cy="5896717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7628022" y="5414211"/>
            <a:ext cx="772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>
                <a:solidFill>
                  <a:schemeClr val="bg1"/>
                </a:solidFill>
              </a:rPr>
              <a:t>Inundation depth [m]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7367" y="6167581"/>
            <a:ext cx="882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b="1" dirty="0"/>
              <a:t>Click </a:t>
            </a:r>
            <a:r>
              <a:rPr lang="de-DE" sz="900" b="1" dirty="0" err="1"/>
              <a:t>here</a:t>
            </a:r>
            <a:r>
              <a:rPr lang="de-DE" sz="900" b="1" dirty="0"/>
              <a:t> </a:t>
            </a:r>
            <a:r>
              <a:rPr lang="de-DE" sz="900" b="1" dirty="0" err="1"/>
              <a:t>to</a:t>
            </a:r>
            <a:r>
              <a:rPr lang="de-DE" sz="900" b="1" dirty="0"/>
              <a:t> </a:t>
            </a:r>
            <a:r>
              <a:rPr lang="de-DE" sz="900" b="1" dirty="0" err="1"/>
              <a:t>start</a:t>
            </a:r>
            <a:r>
              <a:rPr lang="de-DE" sz="900" b="1" dirty="0"/>
              <a:t> </a:t>
            </a:r>
            <a:r>
              <a:rPr lang="de-DE" sz="900" b="1" dirty="0" err="1"/>
              <a:t>video</a:t>
            </a:r>
            <a:r>
              <a:rPr lang="de-DE" sz="9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88603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06" y="365125"/>
            <a:ext cx="7502549" cy="5869935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1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					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Results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– HEC-RAS at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Seti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dam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location</a:t>
            </a:r>
            <a:endParaRPr lang="de-DE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729915" y="6258869"/>
            <a:ext cx="780448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err="1">
                <a:ea typeface="Times New Roman" panose="02020603050405020304" pitchFamily="18" charset="0"/>
              </a:rPr>
              <a:t>RapidEye</a:t>
            </a:r>
            <a:r>
              <a:rPr lang="en-GB" sz="1000" dirty="0">
                <a:ea typeface="Times New Roman" panose="02020603050405020304" pitchFamily="18" charset="0"/>
              </a:rPr>
              <a:t> scenes acquired before (22/03/2012, a) and after (18/10/2012, b) the May 2012 flood at the </a:t>
            </a:r>
            <a:r>
              <a:rPr lang="en-GB" sz="1000" dirty="0" err="1">
                <a:ea typeface="Times New Roman" panose="02020603050405020304" pitchFamily="18" charset="0"/>
              </a:rPr>
              <a:t>Seti</a:t>
            </a:r>
            <a:r>
              <a:rPr lang="en-GB" sz="1000" dirty="0">
                <a:ea typeface="Times New Roman" panose="02020603050405020304" pitchFamily="18" charset="0"/>
              </a:rPr>
              <a:t> dam; sediment extents and channel changes of the </a:t>
            </a:r>
            <a:r>
              <a:rPr lang="en-GB" sz="1000" dirty="0" err="1">
                <a:ea typeface="Times New Roman" panose="02020603050405020304" pitchFamily="18" charset="0"/>
              </a:rPr>
              <a:t>Seti</a:t>
            </a:r>
            <a:r>
              <a:rPr lang="en-GB" sz="1000" dirty="0">
                <a:ea typeface="Times New Roman" panose="02020603050405020304" pitchFamily="18" charset="0"/>
              </a:rPr>
              <a:t> </a:t>
            </a:r>
            <a:r>
              <a:rPr lang="en-GB" sz="1000" dirty="0" err="1">
                <a:ea typeface="Times New Roman" panose="02020603050405020304" pitchFamily="18" charset="0"/>
              </a:rPr>
              <a:t>Khola</a:t>
            </a:r>
            <a:r>
              <a:rPr lang="en-GB" sz="1000" dirty="0">
                <a:ea typeface="Times New Roman" panose="02020603050405020304" pitchFamily="18" charset="0"/>
              </a:rPr>
              <a:t> (c); inundation depth for a simulated discharge of 935 m³/s (SANDRP 2014) using HEC-RAS (d).</a:t>
            </a:r>
            <a:endParaRPr lang="de-DE" sz="1000" dirty="0"/>
          </a:p>
        </p:txBody>
      </p:sp>
      <p:sp>
        <p:nvSpPr>
          <p:cNvPr id="8" name="Textfeld 7"/>
          <p:cNvSpPr txBox="1"/>
          <p:nvPr/>
        </p:nvSpPr>
        <p:spPr>
          <a:xfrm>
            <a:off x="8336006" y="457200"/>
            <a:ext cx="385599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Location: </a:t>
            </a:r>
            <a:r>
              <a:rPr lang="de-DE" dirty="0" err="1"/>
              <a:t>Seti</a:t>
            </a:r>
            <a:r>
              <a:rPr lang="de-DE" dirty="0"/>
              <a:t> Dam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 err="1"/>
              <a:t>Densely</a:t>
            </a:r>
            <a:r>
              <a:rPr lang="de-DE" dirty="0"/>
              <a:t> </a:t>
            </a:r>
            <a:r>
              <a:rPr lang="de-DE" dirty="0" err="1"/>
              <a:t>populated</a:t>
            </a:r>
            <a:r>
              <a:rPr lang="de-DE" dirty="0"/>
              <a:t> </a:t>
            </a:r>
            <a:r>
              <a:rPr lang="de-DE" dirty="0" err="1"/>
              <a:t>settlement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squatters</a:t>
            </a:r>
            <a:r>
              <a:rPr lang="de-DE" dirty="0"/>
              <a:t> on </a:t>
            </a:r>
            <a:r>
              <a:rPr lang="de-DE" dirty="0" err="1"/>
              <a:t>lowermost</a:t>
            </a:r>
            <a:r>
              <a:rPr lang="de-DE" dirty="0"/>
              <a:t> </a:t>
            </a:r>
            <a:r>
              <a:rPr lang="de-DE" dirty="0" err="1"/>
              <a:t>terrace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SANDRP (2014) </a:t>
            </a:r>
            <a:r>
              <a:rPr lang="de-DE" dirty="0" err="1"/>
              <a:t>estimated</a:t>
            </a:r>
            <a:r>
              <a:rPr lang="de-DE" dirty="0"/>
              <a:t> 935 m³/s </a:t>
            </a:r>
            <a:r>
              <a:rPr lang="de-DE" dirty="0" err="1"/>
              <a:t>peak</a:t>
            </a:r>
            <a:r>
              <a:rPr lang="de-DE" dirty="0"/>
              <a:t> </a:t>
            </a:r>
            <a:r>
              <a:rPr lang="de-DE" dirty="0" err="1"/>
              <a:t>discharge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2.15 m </a:t>
            </a:r>
            <a:r>
              <a:rPr lang="de-DE" dirty="0" err="1"/>
              <a:t>water</a:t>
            </a:r>
            <a:r>
              <a:rPr lang="de-DE" dirty="0"/>
              <a:t> </a:t>
            </a:r>
            <a:r>
              <a:rPr lang="de-DE" dirty="0" err="1"/>
              <a:t>level</a:t>
            </a:r>
            <a:r>
              <a:rPr lang="de-DE" dirty="0"/>
              <a:t> at </a:t>
            </a:r>
            <a:r>
              <a:rPr lang="de-DE" dirty="0" err="1"/>
              <a:t>dam</a:t>
            </a: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dirty="0"/>
              <a:t>HEC-RAS </a:t>
            </a:r>
            <a:r>
              <a:rPr lang="de-DE" dirty="0" err="1"/>
              <a:t>model</a:t>
            </a:r>
            <a:r>
              <a:rPr lang="de-DE" dirty="0"/>
              <a:t>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1D, </a:t>
            </a:r>
            <a:r>
              <a:rPr lang="de-DE" dirty="0" err="1"/>
              <a:t>steady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in </a:t>
            </a:r>
            <a:r>
              <a:rPr lang="de-DE" dirty="0" err="1"/>
              <a:t>subcritical-flow</a:t>
            </a:r>
            <a:r>
              <a:rPr lang="de-DE" dirty="0"/>
              <a:t> </a:t>
            </a:r>
            <a:r>
              <a:rPr lang="de-DE" dirty="0" err="1"/>
              <a:t>regime</a:t>
            </a:r>
            <a:endParaRPr lang="de-DE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/>
              <a:t>935 m³/s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flow</a:t>
            </a:r>
            <a:r>
              <a:rPr lang="de-DE" dirty="0"/>
              <a:t> </a:t>
            </a:r>
            <a:r>
              <a:rPr lang="de-DE" dirty="0" err="1"/>
              <a:t>boundary</a:t>
            </a:r>
            <a:r>
              <a:rPr lang="de-DE" dirty="0"/>
              <a:t> </a:t>
            </a:r>
            <a:r>
              <a:rPr lang="de-DE" dirty="0" err="1"/>
              <a:t>condition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 SANDRP (2014) </a:t>
            </a:r>
            <a:r>
              <a:rPr lang="de-DE" dirty="0" err="1"/>
              <a:t>estimate</a:t>
            </a:r>
            <a:endParaRPr lang="de-DE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 err="1"/>
              <a:t>Simulated</a:t>
            </a:r>
            <a:r>
              <a:rPr lang="de-DE" dirty="0"/>
              <a:t> </a:t>
            </a:r>
            <a:r>
              <a:rPr lang="de-DE" dirty="0" err="1"/>
              <a:t>inundation</a:t>
            </a:r>
            <a:r>
              <a:rPr lang="de-DE" dirty="0"/>
              <a:t> </a:t>
            </a:r>
            <a:r>
              <a:rPr lang="de-DE" dirty="0" err="1"/>
              <a:t>extents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b="1" dirty="0" err="1"/>
              <a:t>inconsistent</a:t>
            </a:r>
            <a:r>
              <a:rPr lang="de-DE" b="1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remotely-sensed</a:t>
            </a:r>
            <a:r>
              <a:rPr lang="de-DE" dirty="0"/>
              <a:t> fluvial </a:t>
            </a:r>
            <a:r>
              <a:rPr lang="de-DE" dirty="0" err="1"/>
              <a:t>sediments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reported</a:t>
            </a:r>
            <a:r>
              <a:rPr lang="de-DE" dirty="0"/>
              <a:t> </a:t>
            </a:r>
            <a:r>
              <a:rPr lang="de-DE" dirty="0" err="1"/>
              <a:t>damage</a:t>
            </a:r>
            <a:r>
              <a:rPr lang="de-DE" dirty="0"/>
              <a:t> </a:t>
            </a:r>
          </a:p>
          <a:p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38147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6" y="377992"/>
            <a:ext cx="4783830" cy="6372999"/>
          </a:xfr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192" y="377390"/>
            <a:ext cx="4804157" cy="6373601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1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					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Results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 - ANUGA </a:t>
            </a:r>
            <a:r>
              <a:rPr lang="de-DE" sz="1200" b="1" dirty="0" err="1">
                <a:solidFill>
                  <a:schemeClr val="bg1">
                    <a:lumMod val="65000"/>
                  </a:schemeClr>
                </a:solidFill>
              </a:rPr>
              <a:t>models</a:t>
            </a:r>
            <a:endParaRPr lang="de-DE" sz="12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872426" y="452100"/>
            <a:ext cx="245276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Simulation </a:t>
            </a:r>
            <a:r>
              <a:rPr lang="de-DE" dirty="0" err="1"/>
              <a:t>of</a:t>
            </a:r>
            <a:r>
              <a:rPr lang="de-DE" dirty="0"/>
              <a:t> potential </a:t>
            </a:r>
            <a:r>
              <a:rPr lang="de-DE" dirty="0" err="1"/>
              <a:t>future</a:t>
            </a:r>
            <a:r>
              <a:rPr lang="de-DE" dirty="0"/>
              <a:t> </a:t>
            </a:r>
            <a:r>
              <a:rPr lang="de-DE" dirty="0" err="1"/>
              <a:t>outburst</a:t>
            </a:r>
            <a:r>
              <a:rPr lang="de-DE" dirty="0"/>
              <a:t> </a:t>
            </a:r>
            <a:r>
              <a:rPr lang="de-DE" dirty="0" err="1"/>
              <a:t>scenarios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wide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magnitudes</a:t>
            </a:r>
            <a:r>
              <a:rPr lang="de-DE" dirty="0"/>
              <a:t>  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5,000 </a:t>
            </a:r>
            <a:r>
              <a:rPr lang="de-DE" dirty="0" err="1"/>
              <a:t>to</a:t>
            </a:r>
            <a:r>
              <a:rPr lang="de-DE" dirty="0"/>
              <a:t> 600,000 m³/s </a:t>
            </a:r>
            <a:r>
              <a:rPr lang="de-DE" dirty="0" err="1"/>
              <a:t>peak</a:t>
            </a:r>
            <a:r>
              <a:rPr lang="de-DE" dirty="0"/>
              <a:t> </a:t>
            </a:r>
            <a:r>
              <a:rPr lang="de-DE" dirty="0" err="1"/>
              <a:t>discharges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Backwater</a:t>
            </a:r>
            <a:r>
              <a:rPr lang="de-DE" dirty="0"/>
              <a:t> </a:t>
            </a:r>
            <a:r>
              <a:rPr lang="de-DE" dirty="0" err="1"/>
              <a:t>effect</a:t>
            </a:r>
            <a:r>
              <a:rPr lang="de-DE" dirty="0"/>
              <a:t> </a:t>
            </a:r>
            <a:r>
              <a:rPr lang="de-DE" dirty="0" err="1"/>
              <a:t>causing</a:t>
            </a:r>
            <a:r>
              <a:rPr lang="de-DE" dirty="0"/>
              <a:t> extensive </a:t>
            </a:r>
            <a:r>
              <a:rPr lang="de-DE" dirty="0" err="1"/>
              <a:t>flooding</a:t>
            </a:r>
            <a:r>
              <a:rPr lang="de-DE" dirty="0"/>
              <a:t> in </a:t>
            </a:r>
            <a:r>
              <a:rPr lang="de-DE" dirty="0" err="1"/>
              <a:t>tributary</a:t>
            </a:r>
            <a:r>
              <a:rPr lang="de-DE" dirty="0"/>
              <a:t> </a:t>
            </a:r>
            <a:r>
              <a:rPr lang="de-DE" dirty="0" err="1"/>
              <a:t>valleys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peak</a:t>
            </a:r>
            <a:r>
              <a:rPr lang="de-DE" dirty="0"/>
              <a:t> </a:t>
            </a:r>
            <a:r>
              <a:rPr lang="de-DE" dirty="0" err="1"/>
              <a:t>discharges</a:t>
            </a:r>
            <a:r>
              <a:rPr lang="de-DE" dirty="0"/>
              <a:t> &gt;100,000 m³/s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Alluvial fan deposits may promote lateral spread of overbank flow</a:t>
            </a:r>
          </a:p>
        </p:txBody>
      </p:sp>
    </p:spTree>
    <p:extLst>
      <p:ext uri="{BB962C8B-B14F-4D97-AF65-F5344CB8AC3E}">
        <p14:creationId xmlns:p14="http://schemas.microsoft.com/office/powerpoint/2010/main" val="4118811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2969" y="-7010"/>
            <a:ext cx="10299031" cy="6865010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" y="1151203"/>
            <a:ext cx="4603460" cy="4924926"/>
          </a:xfrm>
          <a:solidFill>
            <a:schemeClr val="bg2"/>
          </a:solidFill>
          <a:effectLst>
            <a:softEdge rad="127000"/>
          </a:effectLst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endParaRPr lang="en-GB" sz="2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GB" sz="2600" dirty="0" err="1"/>
              <a:t>Pokhara</a:t>
            </a:r>
            <a:r>
              <a:rPr lang="en-GB" sz="2600" dirty="0"/>
              <a:t>: a fast-growing city located in a valley prone to outburst floods!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600" dirty="0"/>
              <a:t>HEC-RAS reconstructions: only partially supporting previous (empirical) assessments of the May 2012 </a:t>
            </a:r>
            <a:r>
              <a:rPr lang="en-GB" sz="2600" dirty="0" err="1"/>
              <a:t>Seti</a:t>
            </a:r>
            <a:r>
              <a:rPr lang="en-GB" sz="2600" dirty="0"/>
              <a:t> </a:t>
            </a:r>
            <a:r>
              <a:rPr lang="en-GB" sz="2600" dirty="0" err="1"/>
              <a:t>Khola</a:t>
            </a:r>
            <a:r>
              <a:rPr lang="en-GB" sz="2600" dirty="0"/>
              <a:t> Flood Disaster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600" dirty="0"/>
              <a:t>Backwater effects: large events (&gt;100,000 m³/s) could cause extensive flooding of tributary valleys for several kilometres upstream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1" y="0"/>
            <a:ext cx="1219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					</a:t>
            </a:r>
            <a:r>
              <a:rPr lang="de-DE" sz="1200" b="1" dirty="0">
                <a:solidFill>
                  <a:schemeClr val="bg1">
                    <a:lumMod val="65000"/>
                  </a:schemeClr>
                </a:solidFill>
              </a:rPr>
              <a:t>	Take Home Message</a:t>
            </a:r>
          </a:p>
        </p:txBody>
      </p:sp>
    </p:spTree>
    <p:extLst>
      <p:ext uri="{BB962C8B-B14F-4D97-AF65-F5344CB8AC3E}">
        <p14:creationId xmlns:p14="http://schemas.microsoft.com/office/powerpoint/2010/main" val="4129487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694071"/>
            <a:ext cx="12192000" cy="4162425"/>
          </a:xfrm>
        </p:spPr>
      </p:pic>
      <p:sp>
        <p:nvSpPr>
          <p:cNvPr id="6" name="Textfeld 5"/>
          <p:cNvSpPr txBox="1"/>
          <p:nvPr/>
        </p:nvSpPr>
        <p:spPr>
          <a:xfrm>
            <a:off x="371475" y="361950"/>
            <a:ext cx="39909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err="1"/>
              <a:t>Acknowledgements</a:t>
            </a:r>
            <a:endParaRPr lang="de-DE" u="sng" dirty="0"/>
          </a:p>
          <a:p>
            <a:r>
              <a:rPr lang="en-GB" sz="1400" dirty="0"/>
              <a:t>A big thank you to Elisabeth </a:t>
            </a:r>
            <a:r>
              <a:rPr lang="en-GB" sz="1400" dirty="0" err="1"/>
              <a:t>Schönfeldt</a:t>
            </a:r>
            <a:r>
              <a:rPr lang="en-GB" sz="1400" dirty="0"/>
              <a:t>, Monique Fort, and Narayan </a:t>
            </a:r>
            <a:r>
              <a:rPr lang="en-GB" sz="1400" dirty="0" err="1"/>
              <a:t>Gurung</a:t>
            </a:r>
            <a:r>
              <a:rPr lang="en-GB" sz="1400" dirty="0"/>
              <a:t> for their support in the field!</a:t>
            </a:r>
          </a:p>
          <a:p>
            <a:r>
              <a:rPr lang="en-GB" sz="1400" dirty="0"/>
              <a:t>This research is funded by the Deutsche </a:t>
            </a:r>
            <a:r>
              <a:rPr lang="en-GB" sz="1400" dirty="0" err="1"/>
              <a:t>Forschungsgemeinschaft</a:t>
            </a:r>
            <a:r>
              <a:rPr lang="en-GB" sz="1400" dirty="0"/>
              <a:t> (DFG) via the graduate research training group </a:t>
            </a:r>
            <a:r>
              <a:rPr lang="en-GB" sz="1400" dirty="0" err="1"/>
              <a:t>NatRiskChange</a:t>
            </a:r>
            <a:r>
              <a:rPr lang="en-GB" sz="1400" dirty="0"/>
              <a:t> (GRK 2043/1, 2043/2) at the University of Potsdam (</a:t>
            </a:r>
            <a:r>
              <a:rPr lang="en-GB" sz="1400" dirty="0">
                <a:hlinkClick r:id="rId3"/>
              </a:rPr>
              <a:t>https://www.natriskchange.de</a:t>
            </a:r>
            <a:r>
              <a:rPr lang="en-GB" sz="1400" dirty="0"/>
              <a:t>).</a:t>
            </a:r>
          </a:p>
          <a:p>
            <a:endParaRPr lang="de-DE" sz="1400" dirty="0"/>
          </a:p>
        </p:txBody>
      </p:sp>
      <p:sp>
        <p:nvSpPr>
          <p:cNvPr id="7" name="Textfeld 6"/>
          <p:cNvSpPr txBox="1"/>
          <p:nvPr/>
        </p:nvSpPr>
        <p:spPr>
          <a:xfrm>
            <a:off x="7854432" y="113299"/>
            <a:ext cx="4361631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>
              <a:hlinkClick r:id="rId4"/>
            </a:endParaRPr>
          </a:p>
          <a:p>
            <a:endParaRPr lang="de-DE" dirty="0">
              <a:hlinkClick r:id="rId4"/>
            </a:endParaRPr>
          </a:p>
          <a:p>
            <a:r>
              <a:rPr lang="de-DE" dirty="0"/>
              <a:t>       </a:t>
            </a:r>
            <a:r>
              <a:rPr lang="de-DE" dirty="0">
                <a:hlinkClick r:id="rId4"/>
              </a:rPr>
              <a:t>melaniefischer@uni-potsdam.de</a:t>
            </a:r>
            <a:endParaRPr lang="de-DE" dirty="0"/>
          </a:p>
          <a:p>
            <a:endParaRPr lang="de-DE" dirty="0"/>
          </a:p>
          <a:p>
            <a:r>
              <a:rPr lang="de-DE" dirty="0"/>
              <a:t>       @GeoMelFi1</a:t>
            </a:r>
          </a:p>
          <a:p>
            <a:endParaRPr lang="de-DE" dirty="0"/>
          </a:p>
          <a:p>
            <a:r>
              <a:rPr lang="de-DE" dirty="0"/>
              <a:t>       Melanie Fischer     </a:t>
            </a:r>
          </a:p>
          <a:p>
            <a:r>
              <a:rPr lang="de-DE" sz="1100" dirty="0"/>
              <a:t>           (https://www.researchgate.net/profile/Melanie-Fischer)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097" y="1916858"/>
            <a:ext cx="310991" cy="310991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432" y="1307259"/>
            <a:ext cx="370655" cy="301466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756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4098" y="711308"/>
            <a:ext cx="339566" cy="33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62553" y="754104"/>
            <a:ext cx="1405574" cy="1516541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6262553" y="356946"/>
            <a:ext cx="1405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u="sng" dirty="0" err="1"/>
              <a:t>Contact</a:t>
            </a:r>
            <a:r>
              <a:rPr lang="de-DE" u="sng" dirty="0"/>
              <a:t> </a:t>
            </a:r>
            <a:r>
              <a:rPr lang="de-DE" u="sng" dirty="0" err="1"/>
              <a:t>me</a:t>
            </a:r>
            <a:r>
              <a:rPr lang="de-DE" u="sng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114942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825</Words>
  <Application>Microsoft Office PowerPoint</Application>
  <PresentationFormat>Breitbild</PresentationFormat>
  <Paragraphs>123</Paragraphs>
  <Slides>12</Slides>
  <Notes>0</Notes>
  <HiddenSlides>0</HiddenSlides>
  <MMClips>2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Wingdings</vt:lpstr>
      <vt:lpstr>Office</vt:lpstr>
      <vt:lpstr>Hydrodynamic modelling of outburst flood hazard in the Pokhara Valley, Nepal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fischer</dc:creator>
  <cp:lastModifiedBy>fischer</cp:lastModifiedBy>
  <cp:revision>103</cp:revision>
  <dcterms:created xsi:type="dcterms:W3CDTF">2021-04-13T09:34:40Z</dcterms:created>
  <dcterms:modified xsi:type="dcterms:W3CDTF">2021-04-26T14:56:50Z</dcterms:modified>
</cp:coreProperties>
</file>