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7"/>
  </p:notesMasterIdLst>
  <p:sldIdLst>
    <p:sldId id="256" r:id="rId2"/>
    <p:sldId id="344" r:id="rId3"/>
    <p:sldId id="263" r:id="rId4"/>
    <p:sldId id="272" r:id="rId5"/>
    <p:sldId id="273" r:id="rId6"/>
    <p:sldId id="321" r:id="rId7"/>
    <p:sldId id="278" r:id="rId8"/>
    <p:sldId id="345" r:id="rId9"/>
    <p:sldId id="347" r:id="rId10"/>
    <p:sldId id="349" r:id="rId11"/>
    <p:sldId id="304" r:id="rId12"/>
    <p:sldId id="364" r:id="rId13"/>
    <p:sldId id="361" r:id="rId14"/>
    <p:sldId id="360" r:id="rId15"/>
    <p:sldId id="362" r:id="rId16"/>
    <p:sldId id="363" r:id="rId17"/>
    <p:sldId id="385" r:id="rId18"/>
    <p:sldId id="350" r:id="rId19"/>
    <p:sldId id="365" r:id="rId20"/>
    <p:sldId id="387" r:id="rId21"/>
    <p:sldId id="388" r:id="rId22"/>
    <p:sldId id="389" r:id="rId23"/>
    <p:sldId id="390" r:id="rId24"/>
    <p:sldId id="359" r:id="rId25"/>
    <p:sldId id="366" r:id="rId26"/>
    <p:sldId id="351" r:id="rId27"/>
    <p:sldId id="382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7" r:id="rId38"/>
    <p:sldId id="378" r:id="rId39"/>
    <p:sldId id="379" r:id="rId40"/>
    <p:sldId id="380" r:id="rId41"/>
    <p:sldId id="383" r:id="rId42"/>
    <p:sldId id="386" r:id="rId43"/>
    <p:sldId id="265" r:id="rId44"/>
    <p:sldId id="324" r:id="rId45"/>
    <p:sldId id="343" r:id="rId46"/>
  </p:sldIdLst>
  <p:sldSz cx="9144000" cy="5143500" type="screen16x9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ABB7"/>
    <a:srgbClr val="93AFC7"/>
    <a:srgbClr val="F7F9FB"/>
    <a:srgbClr val="BDCA42"/>
    <a:srgbClr val="C28080"/>
    <a:srgbClr val="B8C638"/>
    <a:srgbClr val="CC9494"/>
    <a:srgbClr val="C09282"/>
    <a:srgbClr val="D17D9D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Styl jasny 1 — Ak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E25E649-3F16-4E02-A733-19D2CDBF48F0}" styleName="Styl pośredni 3 — Ak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Styl jasny 1 — Ak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5BE263C-DBD7-4A20-BB59-AAB30ACAA65A}" styleName="Styl pośredni 3 — Ak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B344D84-9AFB-497E-A393-DC336BA19D2E}" styleName="Styl pośredni 3 — Ak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Styl pośredni 3 — Ak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yl pośredni 3 — Ak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2833802-FEF1-4C79-8D5D-14CF1EAF98D9}" styleName="Styl jasny 2 — Ak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Styl pośredni 1 — Ak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7" autoAdjust="0"/>
    <p:restoredTop sz="94660"/>
  </p:normalViewPr>
  <p:slideViewPr>
    <p:cSldViewPr>
      <p:cViewPr varScale="1">
        <p:scale>
          <a:sx n="110" d="100"/>
          <a:sy n="110" d="100"/>
        </p:scale>
        <p:origin x="706" y="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6B41B7-85F1-4709-A380-BE51F954F07B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FE5F89-33AF-4FDE-A009-8B260A54CC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846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E5F89-33AF-4FDE-A009-8B260A54CCC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733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 bwMode="white"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362200" y="3028950"/>
            <a:ext cx="6477000" cy="137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705600" cy="51435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99E8072-C777-48E6-8350-290F3CE4243E}" type="datetime1">
              <a:rPr lang="pl-PL" smtClean="0"/>
              <a:t>25.04.2021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B543D-4406-488F-8F50-4E8E2FF06665}" type="datetime1">
              <a:rPr lang="pl-PL" smtClean="0"/>
              <a:t>25.04.2021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612648" y="1200150"/>
            <a:ext cx="8153400" cy="337185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71601" y="2057400"/>
            <a:ext cx="7123113" cy="1254919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7" name="Prostokąt 6"/>
          <p:cNvSpPr/>
          <p:nvPr/>
        </p:nvSpPr>
        <p:spPr bwMode="white"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004B9-188F-403B-A278-48C459586352}" type="datetime1">
              <a:rPr lang="pl-PL" smtClean="0"/>
              <a:t>25.04.2021</a:t>
            </a:fld>
            <a:endParaRPr lang="pl-PL"/>
          </a:p>
        </p:txBody>
      </p:sp>
      <p:sp>
        <p:nvSpPr>
          <p:cNvPr id="13" name="Symbol zastępczy numeru slajdu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Symbol zastępczy stopki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609600" y="1192175"/>
            <a:ext cx="3886200" cy="3429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844901" y="1192175"/>
            <a:ext cx="3886200" cy="3429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8" name="Symbol zastępczy daty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9C73F5B-256A-4A1C-A182-7DF9A5600C12}" type="datetime1">
              <a:rPr lang="pl-PL" smtClean="0"/>
              <a:t>25.04.2021</a:t>
            </a:fld>
            <a:endParaRPr lang="pl-PL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Symbol zastępczy stopki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pl-PL" smtClean="0"/>
              <a:t>EGU General Assembly 2020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3400" y="204787"/>
            <a:ext cx="8153400" cy="652463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609600" y="1828800"/>
            <a:ext cx="3886200" cy="268605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800600" y="1828800"/>
            <a:ext cx="3886200" cy="268605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AE18891-F651-4434-A11C-39373E3DEEFF}" type="datetime1">
              <a:rPr lang="pl-PL" smtClean="0"/>
              <a:t>25.04.2021</a:t>
            </a:fld>
            <a:endParaRPr lang="pl-PL"/>
          </a:p>
        </p:txBody>
      </p:sp>
      <p:sp>
        <p:nvSpPr>
          <p:cNvPr id="12" name="Symbol zastępczy numeru slajd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Symbol zastępczy stopki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16" name="Symbol zastępczy tekstu 15"/>
          <p:cNvSpPr>
            <a:spLocks noGrp="1"/>
          </p:cNvSpPr>
          <p:nvPr>
            <p:ph type="body" sz="quarter" idx="1"/>
          </p:nvPr>
        </p:nvSpPr>
        <p:spPr>
          <a:xfrm>
            <a:off x="609600" y="1314450"/>
            <a:ext cx="3886200" cy="4800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5" name="Symbol zastępczy tekstu 14"/>
          <p:cNvSpPr>
            <a:spLocks noGrp="1"/>
          </p:cNvSpPr>
          <p:nvPr>
            <p:ph type="body" sz="quarter" idx="3"/>
          </p:nvPr>
        </p:nvSpPr>
        <p:spPr>
          <a:xfrm>
            <a:off x="4800600" y="1314450"/>
            <a:ext cx="3886200" cy="4800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601D-E95A-4B92-82A8-335E668BBD23}" type="datetime1">
              <a:rPr lang="pl-PL" smtClean="0"/>
              <a:t>25.04.2021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D736-037C-4EDC-A38E-65FA32E446B0}" type="datetime1">
              <a:rPr lang="pl-PL" smtClean="0"/>
              <a:t>25.04.2021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04787"/>
            <a:ext cx="8077200" cy="652463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C937-B18B-496F-8523-537DB5CBEB89}" type="datetime1">
              <a:rPr lang="pl-PL" smtClean="0"/>
              <a:t>25.04.2021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09600" y="1314450"/>
            <a:ext cx="1600200" cy="325755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2362200" y="1314450"/>
            <a:ext cx="6400800" cy="33147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Prostokąt 7"/>
          <p:cNvSpPr/>
          <p:nvPr/>
        </p:nvSpPr>
        <p:spPr bwMode="white"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1545336" y="3490722"/>
            <a:ext cx="7598664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00200" y="3486150"/>
            <a:ext cx="7315200" cy="51435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1" name="Prostokąt 10"/>
          <p:cNvSpPr/>
          <p:nvPr/>
        </p:nvSpPr>
        <p:spPr bwMode="white"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/>
          <a:p>
            <a:fld id="{114C95D8-AD73-4F5D-9E9D-AC524A766DCF}" type="datetime1">
              <a:rPr lang="pl-PL" smtClean="0"/>
              <a:t>25.04.2021</a:t>
            </a:fld>
            <a:endParaRPr lang="pl-PL"/>
          </a:p>
        </p:txBody>
      </p:sp>
      <p:sp>
        <p:nvSpPr>
          <p:cNvPr id="13" name="Symbol zastępczy numeru slajdu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>
              <a:defRPr sz="2800"/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Symbol zastępczy stopki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3426714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8E405-EE79-47AD-846F-2AFE18401AB8}" type="datetime1">
              <a:rPr lang="pl-PL" smtClean="0"/>
              <a:t>25.04.2021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53200" y="457201"/>
            <a:ext cx="2057400" cy="4137422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5562600" cy="4137423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6553200" y="4686302"/>
            <a:ext cx="2209800" cy="273844"/>
          </a:xfrm>
        </p:spPr>
        <p:txBody>
          <a:bodyPr/>
          <a:lstStyle/>
          <a:p>
            <a:fld id="{F45B8367-AAE5-4A79-BD26-1E1D9A8236F4}" type="datetime1">
              <a:rPr lang="pl-PL" smtClean="0"/>
              <a:t>25.04.2021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57202" y="4686156"/>
            <a:ext cx="5573483" cy="273844"/>
          </a:xfrm>
        </p:spPr>
        <p:txBody>
          <a:bodyPr/>
          <a:lstStyle/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7" name="Prostokąt 6"/>
          <p:cNvSpPr/>
          <p:nvPr/>
        </p:nvSpPr>
        <p:spPr bwMode="white">
          <a:xfrm>
            <a:off x="6096318" y="0"/>
            <a:ext cx="320040" cy="51435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6142038" y="457200"/>
            <a:ext cx="228600" cy="46863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6142038" y="0"/>
            <a:ext cx="228600" cy="40005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 rot="5400000">
            <a:off x="6056313" y="77787"/>
            <a:ext cx="400050" cy="244476"/>
          </a:xfrm>
        </p:spPr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609600" y="171450"/>
            <a:ext cx="8153400" cy="7429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612648" y="1200150"/>
            <a:ext cx="8153400" cy="339471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A79ADC8-4B87-485F-83EB-C7D8B2FA4894}" type="datetime1">
              <a:rPr lang="pl-PL" smtClean="0"/>
              <a:t>25.04.2021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EGU General Assembly 2020</a:t>
            </a:r>
            <a:endParaRPr lang="pl-PL"/>
          </a:p>
        </p:txBody>
      </p:sp>
      <p:sp>
        <p:nvSpPr>
          <p:cNvPr id="7" name="Prostokąt 6"/>
          <p:cNvSpPr/>
          <p:nvPr/>
        </p:nvSpPr>
        <p:spPr bwMode="white">
          <a:xfrm>
            <a:off x="0" y="92583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0" y="96012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590550" y="96012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0" y="95416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ana@cbk.waw.pl" TargetMode="External"/><Relationship Id="rId5" Type="http://schemas.openxmlformats.org/officeDocument/2006/relationships/hyperlink" Target="mailto:pwozniak@cbk.waw.pl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43.xml"/><Relationship Id="rId3" Type="http://schemas.openxmlformats.org/officeDocument/2006/relationships/image" Target="../media/image6.png"/><Relationship Id="rId7" Type="http://schemas.openxmlformats.org/officeDocument/2006/relationships/slide" Target="slide4.xml"/><Relationship Id="rId12" Type="http://schemas.openxmlformats.org/officeDocument/2006/relationships/slide" Target="slide2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slide" Target="slide18.xml"/><Relationship Id="rId5" Type="http://schemas.openxmlformats.org/officeDocument/2006/relationships/image" Target="../media/image7.png"/><Relationship Id="rId10" Type="http://schemas.openxmlformats.org/officeDocument/2006/relationships/slide" Target="slide11.xml"/><Relationship Id="rId4" Type="http://schemas.openxmlformats.org/officeDocument/2006/relationships/slide" Target="slide2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1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12" Type="http://schemas.openxmlformats.org/officeDocument/2006/relationships/image" Target="../media/image8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78.png"/><Relationship Id="rId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gif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" Target="slide2.xml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7.png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" Target="slide2.xml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7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slide" Target="slide2.xml"/><Relationship Id="rId7" Type="http://schemas.openxmlformats.org/officeDocument/2006/relationships/image" Target="../media/image1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gif"/><Relationship Id="rId5" Type="http://schemas.openxmlformats.org/officeDocument/2006/relationships/image" Target="../media/image25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slide" Target="slide2.xml"/><Relationship Id="rId7" Type="http://schemas.openxmlformats.org/officeDocument/2006/relationships/image" Target="../media/image20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gif"/><Relationship Id="rId5" Type="http://schemas.openxmlformats.org/officeDocument/2006/relationships/image" Target="../media/image27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" Target="slide2.xml"/><Relationship Id="rId7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png"/><Relationship Id="rId5" Type="http://schemas.openxmlformats.org/officeDocument/2006/relationships/image" Target="../media/image52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slide" Target="slide2.xml"/><Relationship Id="rId7" Type="http://schemas.openxmlformats.org/officeDocument/2006/relationships/image" Target="../media/image6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slide" Target="slide2.xml"/><Relationship Id="rId7" Type="http://schemas.openxmlformats.org/officeDocument/2006/relationships/image" Target="../media/image6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slide" Target="slide2.xml"/><Relationship Id="rId7" Type="http://schemas.openxmlformats.org/officeDocument/2006/relationships/image" Target="../media/image6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slide" Target="slide2.xml"/><Relationship Id="rId7" Type="http://schemas.openxmlformats.org/officeDocument/2006/relationships/image" Target="../media/image7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ana@cbk.waw.pl" TargetMode="External"/><Relationship Id="rId5" Type="http://schemas.openxmlformats.org/officeDocument/2006/relationships/hyperlink" Target="mailto:pwozniak@cbk.waw.pl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4515966"/>
            <a:ext cx="9143999" cy="576000"/>
          </a:xfrm>
          <a:prstGeom prst="rect">
            <a:avLst/>
          </a:prstGeom>
          <a:solidFill>
            <a:srgbClr val="93AF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95536" y="958974"/>
            <a:ext cx="5707360" cy="2332856"/>
          </a:xfrm>
        </p:spPr>
        <p:txBody>
          <a:bodyPr>
            <a:normAutofit/>
          </a:bodyPr>
          <a:lstStyle/>
          <a:p>
            <a:pPr algn="ctr"/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Comparative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analysis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global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ionospheric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models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used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in GNSS data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processing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based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on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selected</a:t>
            </a:r>
            <a:r>
              <a:rPr lang="pl-PL" sz="3600" cap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accent1">
                    <a:lumMod val="75000"/>
                  </a:schemeClr>
                </a:solidFill>
              </a:rPr>
              <a:t>stations</a:t>
            </a:r>
            <a:endParaRPr lang="en-US" sz="3600" cap="none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1" y="4558357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/>
              <a:t>European Geosciences </a:t>
            </a:r>
            <a:r>
              <a:rPr lang="en-US" sz="1200" b="1" dirty="0" smtClean="0"/>
              <a:t>Union</a:t>
            </a:r>
            <a:r>
              <a:rPr lang="pl-PL" sz="1200" b="1" dirty="0" smtClean="0"/>
              <a:t> </a:t>
            </a:r>
            <a:r>
              <a:rPr lang="en-US" sz="1200" b="1" dirty="0" smtClean="0"/>
              <a:t>General </a:t>
            </a:r>
            <a:r>
              <a:rPr lang="en-US" sz="1200" b="1" dirty="0"/>
              <a:t>Assembly</a:t>
            </a:r>
            <a:endParaRPr lang="en-US" sz="1200" dirty="0"/>
          </a:p>
          <a:p>
            <a:pPr algn="ctr"/>
            <a:r>
              <a:rPr lang="pl-PL" sz="1200" dirty="0"/>
              <a:t>vEGU21: </a:t>
            </a:r>
            <a:r>
              <a:rPr lang="pl-PL" sz="1200" dirty="0" err="1"/>
              <a:t>Gather</a:t>
            </a:r>
            <a:r>
              <a:rPr lang="pl-PL" sz="1200" dirty="0"/>
              <a:t> Online | 19-30 </a:t>
            </a:r>
            <a:r>
              <a:rPr lang="pl-PL" sz="1200" dirty="0" err="1"/>
              <a:t>April</a:t>
            </a:r>
            <a:r>
              <a:rPr lang="pl-PL" sz="1200" dirty="0"/>
              <a:t> </a:t>
            </a:r>
            <a:r>
              <a:rPr lang="en-US" sz="1200" dirty="0"/>
              <a:t>20</a:t>
            </a:r>
            <a:r>
              <a:rPr lang="pl-PL" sz="1200" dirty="0"/>
              <a:t>21</a:t>
            </a:r>
            <a:endParaRPr lang="en-US" sz="1200" dirty="0"/>
          </a:p>
        </p:txBody>
      </p:sp>
      <p:pic>
        <p:nvPicPr>
          <p:cNvPr id="1026" name="Picture 2" descr="https://egu2020.eu/cc_by_logo_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" y="107797"/>
            <a:ext cx="683411" cy="23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agon 14">
            <a:hlinkClick r:id="" action="ppaction://hlinkshowjump?jump=nextslide" tooltip="next"/>
          </p:cNvPr>
          <p:cNvSpPr/>
          <p:nvPr/>
        </p:nvSpPr>
        <p:spPr>
          <a:xfrm>
            <a:off x="8604448" y="4609189"/>
            <a:ext cx="180000" cy="360000"/>
          </a:xfrm>
          <a:prstGeom prst="chevr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30" name="Picture 6" descr="https://cdn.egu.eu/static/6786b21/logos/egu/egu_claim_blue/egu_claim_blu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27280"/>
            <a:ext cx="1224000" cy="5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upa 19"/>
          <p:cNvGrpSpPr/>
          <p:nvPr/>
        </p:nvGrpSpPr>
        <p:grpSpPr>
          <a:xfrm>
            <a:off x="6552696" y="411574"/>
            <a:ext cx="2231752" cy="3744352"/>
            <a:chOff x="6552696" y="411574"/>
            <a:chExt cx="2231752" cy="3744352"/>
          </a:xfrm>
        </p:grpSpPr>
        <p:grpSp>
          <p:nvGrpSpPr>
            <p:cNvPr id="18" name="Grupa 17"/>
            <p:cNvGrpSpPr/>
            <p:nvPr/>
          </p:nvGrpSpPr>
          <p:grpSpPr>
            <a:xfrm>
              <a:off x="6552696" y="411574"/>
              <a:ext cx="2231752" cy="3744352"/>
              <a:chOff x="6552696" y="411574"/>
              <a:chExt cx="2231752" cy="3744352"/>
            </a:xfrm>
          </p:grpSpPr>
          <p:grpSp>
            <p:nvGrpSpPr>
              <p:cNvPr id="14" name="Grupa 13"/>
              <p:cNvGrpSpPr/>
              <p:nvPr/>
            </p:nvGrpSpPr>
            <p:grpSpPr>
              <a:xfrm>
                <a:off x="6552696" y="2283718"/>
                <a:ext cx="2231752" cy="1872208"/>
                <a:chOff x="180008" y="1779662"/>
                <a:chExt cx="2231752" cy="1872208"/>
              </a:xfrm>
            </p:grpSpPr>
            <p:pic>
              <p:nvPicPr>
                <p:cNvPr id="6" name="Picture 4" descr="C:\Users\Paulina\Desktop\CBK\logo\CBK.png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52844" y="1779662"/>
                  <a:ext cx="1286080" cy="79208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0" name="Podtytuł 2"/>
                <p:cNvSpPr txBox="1">
                  <a:spLocks/>
                </p:cNvSpPr>
                <p:nvPr/>
              </p:nvSpPr>
              <p:spPr>
                <a:xfrm>
                  <a:off x="180008" y="2643758"/>
                  <a:ext cx="2231752" cy="1008112"/>
                </a:xfrm>
                <a:prstGeom prst="rect">
                  <a:avLst/>
                </a:prstGeom>
              </p:spPr>
              <p:txBody>
                <a:bodyPr vert="horz" anchor="ctr">
                  <a:normAutofit/>
                </a:bodyPr>
                <a:lstStyle>
                  <a:lvl1pPr marL="0" indent="0" algn="l" rtl="0" eaLnBrk="1" latinLnBrk="0" hangingPunct="1">
                    <a:spcBef>
                      <a:spcPts val="700"/>
                    </a:spcBef>
                    <a:buClr>
                      <a:schemeClr val="accent2"/>
                    </a:buClr>
                    <a:buSzPct val="60000"/>
                    <a:buFont typeface="Wingdings"/>
                    <a:buNone/>
                    <a:defRPr kumimoji="0" sz="2600" kern="1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rtl="0" eaLnBrk="1" latinLnBrk="0" hangingPunct="1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/>
                    <a:buNone/>
                    <a:defRPr kumimoji="0" sz="26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rtl="0" eaLnBrk="1" latinLnBrk="0" hangingPunct="1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/>
                    <a:buNone/>
                    <a:defRPr kumimoji="0" sz="2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rtl="0" eaLnBrk="1" latinLnBrk="0" hangingPunct="1">
                    <a:spcBef>
                      <a:spcPts val="400"/>
                    </a:spcBef>
                    <a:buClr>
                      <a:schemeClr val="accent3"/>
                    </a:buClr>
                    <a:buSzPct val="75000"/>
                    <a:buFont typeface="Wingdings"/>
                    <a:buNone/>
                    <a:defRPr kumimoji="0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rtl="0" eaLnBrk="1" latinLnBrk="0" hangingPunct="1">
                    <a:spcBef>
                      <a:spcPts val="400"/>
                    </a:spcBef>
                    <a:buClr>
                      <a:schemeClr val="accent4"/>
                    </a:buClr>
                    <a:buSzPct val="65000"/>
                    <a:buFont typeface="Wingdings"/>
                    <a:buNone/>
                    <a:defRPr kumimoji="0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rtl="0" eaLnBrk="1" latinLnBrk="0" hangingPunct="1">
                    <a:spcBef>
                      <a:spcPct val="20000"/>
                    </a:spcBef>
                    <a:buClr>
                      <a:schemeClr val="accent2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rtl="0" eaLnBrk="1" latinLnBrk="0" hangingPunct="1">
                    <a:spcBef>
                      <a:spcPct val="20000"/>
                    </a:spcBef>
                    <a:buClr>
                      <a:schemeClr val="accent3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rtl="0" eaLnBrk="1" latinLnBrk="0" hangingPunct="1">
                    <a:spcBef>
                      <a:spcPct val="20000"/>
                    </a:spcBef>
                    <a:buClr>
                      <a:schemeClr val="accent4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spcBef>
                      <a:spcPts val="1200"/>
                    </a:spcBef>
                  </a:pPr>
                  <a:r>
                    <a:rPr lang="pl-PL" sz="1400" b="1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Space </a:t>
                  </a:r>
                  <a:r>
                    <a:rPr lang="pl-PL" sz="1400" b="1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Research</a:t>
                  </a:r>
                  <a:r>
                    <a:rPr lang="pl-PL" sz="1400" b="1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 Centre</a:t>
                  </a:r>
                </a:p>
                <a:p>
                  <a:pPr algn="ctr">
                    <a:spcBef>
                      <a:spcPts val="300"/>
                    </a:spcBef>
                  </a:pP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Polish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 </a:t>
                  </a: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Academy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 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of </a:t>
                  </a: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Sciences</a:t>
                  </a:r>
                  <a:endParaRPr lang="pl-PL" sz="1400" dirty="0" smtClean="0">
                    <a:solidFill>
                      <a:schemeClr val="accent1">
                        <a:lumMod val="75000"/>
                      </a:schemeClr>
                    </a:solidFill>
                  </a:endParaRPr>
                </a:p>
                <a:p>
                  <a:pPr algn="ctr">
                    <a:spcBef>
                      <a:spcPts val="300"/>
                    </a:spcBef>
                  </a:pP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Warsaw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, Poland</a:t>
                  </a:r>
                </a:p>
              </p:txBody>
            </p:sp>
          </p:grpSp>
          <p:sp>
            <p:nvSpPr>
              <p:cNvPr id="23" name="Podtytuł 2"/>
              <p:cNvSpPr txBox="1">
                <a:spLocks/>
              </p:cNvSpPr>
              <p:nvPr/>
            </p:nvSpPr>
            <p:spPr>
              <a:xfrm>
                <a:off x="6552696" y="411574"/>
                <a:ext cx="2231752" cy="1656120"/>
              </a:xfrm>
              <a:prstGeom prst="rect">
                <a:avLst/>
              </a:prstGeom>
            </p:spPr>
            <p:txBody>
              <a:bodyPr vert="horz" anchor="ctr">
                <a:norm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 typeface="Wingdings"/>
                  <a:buNone/>
                  <a:defRPr kumimoji="0" sz="2600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None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None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None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None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Bef>
                    <a:spcPts val="300"/>
                  </a:spcBef>
                  <a:spcAft>
                    <a:spcPts val="800"/>
                  </a:spcAft>
                </a:pPr>
                <a: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Paulina Woźniak</a:t>
                </a:r>
                <a:b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pl-PL" sz="1200" dirty="0" smtClean="0">
                    <a:solidFill>
                      <a:schemeClr val="accent1"/>
                    </a:solidFill>
                    <a:hlinkClick r:id="rId5"/>
                  </a:rPr>
                  <a:t>pwozniak@cbk.waw.pl</a:t>
                </a:r>
                <a:endParaRPr lang="pl-PL" sz="1600" dirty="0" smtClean="0">
                  <a:solidFill>
                    <a:schemeClr val="accent1"/>
                  </a:solidFill>
                </a:endParaRPr>
              </a:p>
              <a:p>
                <a:pPr algn="ctr">
                  <a:spcBef>
                    <a:spcPts val="300"/>
                  </a:spcBef>
                  <a:spcAft>
                    <a:spcPts val="800"/>
                  </a:spcAft>
                </a:pPr>
                <a: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Anna Świątek</a:t>
                </a:r>
                <a:b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pl-PL" sz="1200" dirty="0" smtClean="0">
                    <a:solidFill>
                      <a:schemeClr val="accent1"/>
                    </a:solidFill>
                    <a:hlinkClick r:id="rId6"/>
                  </a:rPr>
                  <a:t>ana@cbk.waw.pl</a:t>
                </a:r>
                <a:endParaRPr lang="pl-PL" sz="1200" dirty="0" smtClean="0">
                  <a:solidFill>
                    <a:schemeClr val="accent1"/>
                  </a:solidFill>
                </a:endParaRPr>
              </a:p>
              <a:p>
                <a:pPr algn="ctr">
                  <a:spcBef>
                    <a:spcPts val="300"/>
                  </a:spcBef>
                </a:pPr>
                <a: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Leszek Jaworski</a:t>
                </a:r>
              </a:p>
            </p:txBody>
          </p:sp>
        </p:grpSp>
        <p:sp>
          <p:nvSpPr>
            <p:cNvPr id="24" name="Prostokąt 23"/>
            <p:cNvSpPr/>
            <p:nvPr/>
          </p:nvSpPr>
          <p:spPr>
            <a:xfrm>
              <a:off x="6876256" y="1671618"/>
              <a:ext cx="1548000" cy="288032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271294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err="1" smtClean="0"/>
              <a:t>Table</a:t>
            </a:r>
            <a:r>
              <a:rPr lang="pl-PL" sz="2400" dirty="0" smtClean="0"/>
              <a:t> of </a:t>
            </a:r>
            <a:r>
              <a:rPr lang="pl-PL" sz="2400" dirty="0" err="1" smtClean="0"/>
              <a:t>contents</a:t>
            </a:r>
            <a:endParaRPr lang="en-US" sz="2400" dirty="0"/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</a:t>
            </a:fld>
            <a:endParaRPr lang="pl-PL"/>
          </a:p>
        </p:txBody>
      </p:sp>
      <p:grpSp>
        <p:nvGrpSpPr>
          <p:cNvPr id="20" name="Grupa 19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1" name="Prostokąt 20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upa 21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23" name="Pagon 22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Pagon 23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5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Prostokąt 25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7" name="Tabel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4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4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2648" y="1200150"/>
            <a:ext cx="6047584" cy="3315784"/>
          </a:xfrm>
        </p:spPr>
        <p:txBody>
          <a:bodyPr anchor="ctr">
            <a:normAutofit/>
          </a:bodyPr>
          <a:lstStyle/>
          <a:p>
            <a:pPr>
              <a:buSzPct val="70000"/>
              <a:buFont typeface="Wingdings" panose="05000000000000000000" pitchFamily="2" charset="2"/>
              <a:buChar char="§"/>
            </a:pPr>
            <a:r>
              <a:rPr lang="pl-PL" sz="2000" dirty="0" smtClean="0">
                <a:hlinkClick r:id="rId6" action="ppaction://hlinksldjump"/>
              </a:rPr>
              <a:t>Basics &amp; data</a:t>
            </a:r>
            <a:endParaRPr lang="pl-PL" sz="20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600" dirty="0" smtClean="0">
                <a:hlinkClick r:id="rId7" action="ppaction://hlinksldjump"/>
              </a:rPr>
              <a:t>theoretical </a:t>
            </a:r>
            <a:r>
              <a:rPr lang="pl-PL" sz="1600" dirty="0" err="1" smtClean="0">
                <a:hlinkClick r:id="rId7" action="ppaction://hlinksldjump"/>
              </a:rPr>
              <a:t>introduction</a:t>
            </a:r>
            <a:endParaRPr lang="pl-PL" sz="1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600" dirty="0" smtClean="0">
                <a:hlinkClick r:id="rId8" action="ppaction://hlinksldjump"/>
              </a:rPr>
              <a:t>motivation</a:t>
            </a:r>
            <a:r>
              <a:rPr lang="pl-PL" sz="1600" dirty="0" smtClean="0"/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600" dirty="0" smtClean="0">
                <a:hlinkClick r:id="rId9" action="ppaction://hlinksldjump"/>
              </a:rPr>
              <a:t>considered data</a:t>
            </a:r>
            <a:endParaRPr lang="pl-PL" sz="1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pl-PL" sz="2000" dirty="0" smtClean="0">
                <a:hlinkClick r:id="rId10" action="ppaction://hlinksldjump"/>
              </a:rPr>
              <a:t>Results</a:t>
            </a:r>
            <a:endParaRPr lang="pl-PL" sz="20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600" dirty="0" smtClean="0">
                <a:hlinkClick r:id="rId10" action="ppaction://hlinksldjump"/>
              </a:rPr>
              <a:t>NeQuick vs IONEX – </a:t>
            </a:r>
            <a:r>
              <a:rPr lang="pl-PL" sz="1600" dirty="0" err="1" smtClean="0">
                <a:hlinkClick r:id="rId10" action="ppaction://hlinksldjump"/>
              </a:rPr>
              <a:t>global</a:t>
            </a:r>
            <a:r>
              <a:rPr lang="pl-PL" sz="1600" dirty="0" smtClean="0">
                <a:hlinkClick r:id="rId10" action="ppaction://hlinksldjump"/>
              </a:rPr>
              <a:t> TEC </a:t>
            </a:r>
            <a:r>
              <a:rPr lang="pl-PL" sz="1600" dirty="0" err="1" smtClean="0">
                <a:hlinkClick r:id="rId10" action="ppaction://hlinksldjump"/>
              </a:rPr>
              <a:t>maps</a:t>
            </a:r>
            <a:endParaRPr lang="pl-PL" sz="1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600" dirty="0">
                <a:hlinkClick r:id="rId11" action="ppaction://hlinksldjump"/>
              </a:rPr>
              <a:t>NeQuick vs IONEX – </a:t>
            </a:r>
            <a:r>
              <a:rPr lang="pl-PL" sz="1600" dirty="0" err="1" smtClean="0">
                <a:hlinkClick r:id="rId11" action="ppaction://hlinksldjump"/>
              </a:rPr>
              <a:t>month</a:t>
            </a:r>
            <a:r>
              <a:rPr lang="pl-PL" sz="1600" dirty="0" smtClean="0">
                <a:hlinkClick r:id="rId11" action="ppaction://hlinksldjump"/>
              </a:rPr>
              <a:t> </a:t>
            </a:r>
            <a:r>
              <a:rPr lang="pl-PL" sz="1600" dirty="0" err="1" smtClean="0">
                <a:hlinkClick r:id="rId11" action="ppaction://hlinksldjump"/>
              </a:rPr>
              <a:t>statistics</a:t>
            </a:r>
            <a:r>
              <a:rPr lang="pl-PL" sz="1600" dirty="0" smtClean="0">
                <a:hlinkClick r:id="rId11" action="ppaction://hlinksldjump"/>
              </a:rPr>
              <a:t> for </a:t>
            </a:r>
            <a:r>
              <a:rPr lang="pl-PL" sz="1600" dirty="0" err="1" smtClean="0">
                <a:hlinkClick r:id="rId11" action="ppaction://hlinksldjump"/>
              </a:rPr>
              <a:t>selected</a:t>
            </a:r>
            <a:r>
              <a:rPr lang="pl-PL" sz="1600" dirty="0" smtClean="0">
                <a:hlinkClick r:id="rId11" action="ppaction://hlinksldjump"/>
              </a:rPr>
              <a:t> </a:t>
            </a:r>
            <a:r>
              <a:rPr lang="pl-PL" sz="1600" dirty="0" err="1" smtClean="0">
                <a:hlinkClick r:id="rId11" action="ppaction://hlinksldjump"/>
              </a:rPr>
              <a:t>stations</a:t>
            </a:r>
            <a:endParaRPr lang="pl-PL" sz="1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600" dirty="0" smtClean="0">
                <a:hlinkClick r:id="rId12" action="ppaction://hlinksldjump"/>
              </a:rPr>
              <a:t>station </a:t>
            </a:r>
            <a:r>
              <a:rPr lang="pl-PL" sz="1600" dirty="0" err="1" smtClean="0">
                <a:hlinkClick r:id="rId12" action="ppaction://hlinksldjump"/>
              </a:rPr>
              <a:t>coordinates</a:t>
            </a:r>
            <a:endParaRPr lang="pl-PL" sz="11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pl-PL" sz="2000" dirty="0" smtClean="0">
                <a:hlinkClick r:id="rId13" action="ppaction://hlinksldjump"/>
              </a:rPr>
              <a:t>Summary</a:t>
            </a:r>
            <a:endParaRPr lang="pl-PL" sz="2000" dirty="0" smtClean="0"/>
          </a:p>
        </p:txBody>
      </p:sp>
    </p:spTree>
    <p:extLst>
      <p:ext uri="{BB962C8B-B14F-4D97-AF65-F5344CB8AC3E}">
        <p14:creationId xmlns:p14="http://schemas.microsoft.com/office/powerpoint/2010/main" val="96768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Basics &amp; data</a:t>
            </a:r>
            <a:endParaRPr lang="en-US" dirty="0"/>
          </a:p>
        </p:txBody>
      </p:sp>
      <p:grpSp>
        <p:nvGrpSpPr>
          <p:cNvPr id="9" name="Grupa 8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14" name="Prostokąt 13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upa 5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17" name="Pagon 16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Pagon 17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19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Prostokąt 19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1" name="Tabel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559349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52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86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ela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2137447"/>
                  </p:ext>
                </p:extLst>
              </p:nvPr>
            </p:nvGraphicFramePr>
            <p:xfrm>
              <a:off x="4860489" y="2391830"/>
              <a:ext cx="4103999" cy="864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1221801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44109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41099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velocity</a:t>
                          </a:r>
                          <a:endParaRPr lang="en-US" sz="1200" b="1" i="1" dirty="0"/>
                        </a:p>
                      </a:txBody>
                      <a:tcPr marL="0" marR="0" marT="0" marB="0" anchor="ctr"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group</a:t>
                          </a:r>
                          <a:endParaRPr lang="en-US" sz="1200" b="1" i="1" dirty="0" smtClean="0"/>
                        </a:p>
                      </a:txBody>
                      <a:tcPr marL="0" marR="0" marT="0" marB="0" anchor="ctr"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phase</a:t>
                          </a:r>
                          <a:endParaRPr lang="en-US" sz="1200" b="1" i="1" dirty="0" smtClean="0"/>
                        </a:p>
                      </a:txBody>
                      <a:tcPr marL="0" marR="0" marT="0" marB="0" anchor="ctr"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smtClean="0"/>
                            <a:t>ionospheric </a:t>
                          </a:r>
                          <a:br>
                            <a:rPr lang="pl-PL" sz="1200" dirty="0" smtClean="0"/>
                          </a:br>
                          <a:r>
                            <a:rPr lang="pl-PL" sz="1200" dirty="0" err="1" smtClean="0"/>
                            <a:t>refraction</a:t>
                          </a:r>
                          <a:endParaRPr lang="en-US" sz="1200" b="0" i="0" dirty="0"/>
                        </a:p>
                      </a:txBody>
                      <a:tcPr marL="0" marR="0" marT="0" marB="0"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pl-PL" sz="900" i="1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pl-PL" sz="900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a:rPr lang="pl-PL" sz="900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𝐼</m:t>
                                    </m:r>
                                  </m:e>
                                  <m:sub>
                                    <m:r>
                                      <a:rPr lang="pl-PL" sz="900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𝑔𝑟</m:t>
                                    </m:r>
                                  </m:sub>
                                </m:sSub>
                                <m:r>
                                  <a:rPr lang="pl-PL" sz="900" spc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=+</m:t>
                                </m:r>
                                <m:f>
                                  <m:fPr>
                                    <m:ctrlPr>
                                      <a:rPr lang="pl-PL" sz="9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sz="900" smtClean="0">
                                        <a:latin typeface="Cambria Math" panose="02040503050406030204" pitchFamily="18" charset="0"/>
                                      </a:rPr>
                                      <m:t>40,3 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sz="900" smtClean="0">
                                        <a:latin typeface="Cambria Math" panose="02040503050406030204" pitchFamily="18" charset="0"/>
                                      </a:rPr>
                                      <m:t>TEC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pl-PL" sz="9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pl-PL" sz="900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pl-PL" sz="90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en-US" sz="900" dirty="0"/>
                        </a:p>
                      </a:txBody>
                      <a:tcPr marL="0" marR="0" marT="0" marB="0"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pl-PL" sz="900" i="1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pl-PL" sz="900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a:rPr lang="pl-PL" sz="900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𝐼</m:t>
                                    </m:r>
                                  </m:e>
                                  <m:sub>
                                    <m:r>
                                      <a:rPr lang="pl-PL" sz="900" spc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𝑝h</m:t>
                                    </m:r>
                                  </m:sub>
                                </m:sSub>
                                <m:r>
                                  <a:rPr lang="pl-PL" sz="900" spc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f>
                                  <m:fPr>
                                    <m:ctrlPr>
                                      <a:rPr lang="pl-PL" sz="9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sz="900" smtClean="0">
                                        <a:latin typeface="Cambria Math" panose="02040503050406030204" pitchFamily="18" charset="0"/>
                                      </a:rPr>
                                      <m:t>40,3 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sz="900" smtClean="0">
                                        <a:latin typeface="Cambria Math" panose="02040503050406030204" pitchFamily="18" charset="0"/>
                                      </a:rPr>
                                      <m:t>TEC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pl-PL" sz="9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pl-PL" sz="900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pl-PL" sz="900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en-US" sz="900" dirty="0"/>
                        </a:p>
                      </a:txBody>
                      <a:tcPr marL="0" marR="0" marT="0" marB="0"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252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result</a:t>
                          </a:r>
                          <a:endParaRPr lang="en-US" sz="1200" b="0" i="0" dirty="0"/>
                        </a:p>
                      </a:txBody>
                      <a:tcPr marL="0" marR="0" marT="0" marB="0" anchor="ctr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900" dirty="0"/>
                        </a:p>
                      </a:txBody>
                      <a:tcPr marL="0" marR="0" marT="0" marB="0" anchor="ctr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900" dirty="0"/>
                        </a:p>
                      </a:txBody>
                      <a:tcPr marL="0" marR="0" marT="0" marB="0" anchor="ctr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ela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2137447"/>
                  </p:ext>
                </p:extLst>
              </p:nvPr>
            </p:nvGraphicFramePr>
            <p:xfrm>
              <a:off x="4860489" y="2391830"/>
              <a:ext cx="4103999" cy="864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1221801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44109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41099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velocity</a:t>
                          </a:r>
                          <a:endParaRPr lang="en-US" sz="1200" b="1" i="1" dirty="0"/>
                        </a:p>
                      </a:txBody>
                      <a:tcPr marL="0" marR="0" marT="0" marB="0" anchor="ctr"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group</a:t>
                          </a:r>
                          <a:endParaRPr lang="en-US" sz="1200" b="1" i="1" dirty="0" smtClean="0"/>
                        </a:p>
                      </a:txBody>
                      <a:tcPr marL="0" marR="0" marT="0" marB="0" anchor="ctr"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phase</a:t>
                          </a:r>
                          <a:endParaRPr lang="en-US" sz="1200" b="1" i="1" dirty="0" smtClean="0"/>
                        </a:p>
                      </a:txBody>
                      <a:tcPr marL="0" marR="0" marT="0" marB="0" anchor="ctr"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smtClean="0"/>
                            <a:t>ionospheric </a:t>
                          </a:r>
                          <a:r>
                            <a:rPr lang="pl-PL" sz="1200" dirty="0" smtClean="0"/>
                            <a:t/>
                          </a:r>
                          <a:br>
                            <a:rPr lang="pl-PL" sz="1200" dirty="0" smtClean="0"/>
                          </a:br>
                          <a:r>
                            <a:rPr lang="pl-PL" sz="1200" dirty="0" err="1" smtClean="0"/>
                            <a:t>refraction</a:t>
                          </a:r>
                          <a:endParaRPr lang="en-US" sz="1200" b="0" i="0" dirty="0"/>
                        </a:p>
                      </a:txBody>
                      <a:tcPr marL="0" marR="0" marT="0" marB="0"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85593" t="-61538" r="-101271" b="-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 anchor="ctr"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84810" t="-61538" r="-844" b="-8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252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200" dirty="0" err="1" smtClean="0"/>
                            <a:t>result</a:t>
                          </a:r>
                          <a:endParaRPr lang="en-US" sz="1200" b="0" i="0" dirty="0"/>
                        </a:p>
                      </a:txBody>
                      <a:tcPr marL="0" marR="0" marT="0" marB="0" anchor="ctr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900" dirty="0"/>
                        </a:p>
                      </a:txBody>
                      <a:tcPr marL="0" marR="0" marT="0" marB="0" anchor="ctr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900" dirty="0"/>
                        </a:p>
                      </a:txBody>
                      <a:tcPr marL="0" marR="0" marT="0" marB="0" anchor="ctr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531352" cy="742950"/>
          </a:xfrm>
        </p:spPr>
        <p:txBody>
          <a:bodyPr>
            <a:normAutofit/>
          </a:bodyPr>
          <a:lstStyle/>
          <a:p>
            <a:r>
              <a:rPr lang="pl-PL" sz="2400" dirty="0" err="1" smtClean="0"/>
              <a:t>Ionosphere</a:t>
            </a:r>
            <a:r>
              <a:rPr lang="pl-PL" sz="2400" dirty="0" smtClean="0"/>
              <a:t> </a:t>
            </a:r>
            <a:r>
              <a:rPr lang="pl-PL" sz="2400" dirty="0" err="1" smtClean="0"/>
              <a:t>impact</a:t>
            </a:r>
            <a:r>
              <a:rPr lang="pl-PL" sz="2400" dirty="0" smtClean="0"/>
              <a:t> on GNSS </a:t>
            </a:r>
            <a:r>
              <a:rPr lang="pl-PL" sz="2400" dirty="0" err="1" smtClean="0"/>
              <a:t>observations</a:t>
            </a:r>
            <a:endParaRPr lang="en-US" sz="2400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4</a:t>
            </a:fld>
            <a:endParaRPr lang="pl-PL"/>
          </a:p>
        </p:txBody>
      </p:sp>
      <p:pic>
        <p:nvPicPr>
          <p:cNvPr id="14" name="Picture 2" descr="Znalezione obrazy dla zapytania vtec ste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saturation sat="66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2486"/>
            <a:ext cx="3038483" cy="227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upa 21"/>
          <p:cNvGrpSpPr/>
          <p:nvPr/>
        </p:nvGrpSpPr>
        <p:grpSpPr>
          <a:xfrm>
            <a:off x="395536" y="1275606"/>
            <a:ext cx="2232248" cy="905589"/>
            <a:chOff x="4860032" y="1484397"/>
            <a:chExt cx="2232248" cy="90558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pole tekstowe 20"/>
                <p:cNvSpPr txBox="1"/>
                <p:nvPr/>
              </p:nvSpPr>
              <p:spPr>
                <a:xfrm>
                  <a:off x="4860032" y="1700397"/>
                  <a:ext cx="2232000" cy="689589"/>
                </a:xfrm>
                <a:prstGeom prst="rect">
                  <a:avLst/>
                </a:prstGeom>
                <a:noFill/>
                <a:ln w="12700">
                  <a:solidFill>
                    <a:schemeClr val="accent2"/>
                  </a:solidFill>
                </a:ln>
              </p:spPr>
              <p:txBody>
                <a:bodyPr wrap="square" tIns="90000" bIns="90000" rtlCol="0">
                  <a:spAutoFit/>
                </a:bodyPr>
                <a:lstStyle/>
                <a:p>
                  <a:pPr lvl="0" algn="just">
                    <a:spcAft>
                      <a:spcPts val="600"/>
                    </a:spcAft>
                    <a:tabLst>
                      <a:tab pos="355600" algn="l"/>
                    </a:tabLst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pl-PL" sz="11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l-PL" sz="1100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𝑵</m:t>
                          </m:r>
                        </m:e>
                        <m:sub>
                          <m:r>
                            <a:rPr lang="pl-PL" sz="1100" b="1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𝒆</m:t>
                          </m:r>
                        </m:sub>
                      </m:sSub>
                    </m:oMath>
                  </a14:m>
                  <a:r>
                    <a:rPr lang="pl-PL" sz="1100" dirty="0">
                      <a:solidFill>
                        <a:prstClr val="black"/>
                      </a:solidFill>
                    </a:rPr>
                    <a:t> – 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	</a:t>
                  </a:r>
                  <a:r>
                    <a:rPr lang="en-US" sz="1100" dirty="0" smtClean="0">
                      <a:solidFill>
                        <a:prstClr val="black"/>
                      </a:solidFill>
                    </a:rPr>
                    <a:t>number </a:t>
                  </a:r>
                  <a:r>
                    <a:rPr lang="en-US" sz="1100" dirty="0">
                      <a:solidFill>
                        <a:prstClr val="black"/>
                      </a:solidFill>
                    </a:rPr>
                    <a:t>of free electrons 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/>
                  </a:r>
                  <a:br>
                    <a:rPr lang="pl-PL" sz="1100" dirty="0">
                      <a:solidFill>
                        <a:prstClr val="black"/>
                      </a:solidFill>
                    </a:rPr>
                  </a:br>
                  <a:r>
                    <a:rPr lang="pl-PL" sz="1100" dirty="0" smtClean="0">
                      <a:solidFill>
                        <a:prstClr val="black"/>
                      </a:solidFill>
                    </a:rPr>
                    <a:t>	</a:t>
                  </a:r>
                  <a:r>
                    <a:rPr lang="en-US" sz="1100" dirty="0" smtClean="0">
                      <a:solidFill>
                        <a:prstClr val="black"/>
                      </a:solidFill>
                    </a:rPr>
                    <a:t>in </a:t>
                  </a:r>
                  <a:r>
                    <a:rPr lang="en-US" sz="1100" dirty="0">
                      <a:solidFill>
                        <a:prstClr val="black"/>
                      </a:solidFill>
                    </a:rPr>
                    <a:t>a unit of volume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pl-PL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pl-PL" sz="1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pl-PL" sz="1000" i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e</m:t>
                              </m:r>
                            </m:e>
                            <m:sup>
                              <m:r>
                                <a:rPr lang="pl-PL" sz="1000" i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−</m:t>
                              </m:r>
                            </m:sup>
                          </m:sSup>
                          <m:r>
                            <a:rPr lang="pl-PL" sz="1000" i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/</m:t>
                          </m:r>
                          <m:sSup>
                            <m:sSupPr>
                              <m:ctrlPr>
                                <a:rPr lang="pl-PL" sz="1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pl-PL" sz="1000" i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pl-PL" sz="1000" i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</m:oMath>
                  </a14:m>
                  <a:r>
                    <a:rPr lang="pl-PL" sz="1000" dirty="0" smtClean="0">
                      <a:solidFill>
                        <a:prstClr val="black"/>
                      </a:solidFill>
                    </a:rPr>
                    <a:t> </a:t>
                  </a:r>
                  <a:br>
                    <a:rPr lang="pl-PL" sz="1000" dirty="0" smtClean="0">
                      <a:solidFill>
                        <a:prstClr val="black"/>
                      </a:solidFill>
                    </a:rPr>
                  </a:br>
                  <a:r>
                    <a:rPr lang="pl-PL" sz="1100" dirty="0" smtClean="0">
                      <a:solidFill>
                        <a:prstClr val="black"/>
                      </a:solidFill>
                    </a:rPr>
                    <a:t>	(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variable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in cross-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section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)</a:t>
                  </a:r>
                  <a:endParaRPr lang="pl-PL" sz="1200" b="1" dirty="0">
                    <a:solidFill>
                      <a:srgbClr val="2C3D62"/>
                    </a:solidFill>
                    <a:latin typeface="Cambria Math"/>
                    <a:ea typeface="Calibri"/>
                    <a:cs typeface="Times New Roman"/>
                  </a:endParaRPr>
                </a:p>
              </p:txBody>
            </p:sp>
          </mc:Choice>
          <mc:Fallback xmlns="">
            <p:sp>
              <p:nvSpPr>
                <p:cNvPr id="21" name="pole tekstowe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60032" y="1700397"/>
                  <a:ext cx="2232000" cy="68958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 w="12700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pl-P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Prostokąt 12"/>
            <p:cNvSpPr/>
            <p:nvPr/>
          </p:nvSpPr>
          <p:spPr>
            <a:xfrm>
              <a:off x="4860032" y="1484397"/>
              <a:ext cx="2232248" cy="216000"/>
            </a:xfrm>
            <a:prstGeom prst="rect">
              <a:avLst/>
            </a:prstGeom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b="1" dirty="0" err="1" smtClean="0"/>
                <a:t>Number</a:t>
              </a:r>
              <a:r>
                <a:rPr lang="pl-PL" sz="1200" b="1" dirty="0" smtClean="0"/>
                <a:t> of e</a:t>
              </a:r>
              <a:r>
                <a:rPr lang="pl-PL" sz="1200" b="1" baseline="30000" dirty="0" smtClean="0"/>
                <a:t>−</a:t>
              </a:r>
              <a:endParaRPr lang="en-US" sz="1200" b="1" dirty="0"/>
            </a:p>
          </p:txBody>
        </p:sp>
      </p:grpSp>
      <p:grpSp>
        <p:nvGrpSpPr>
          <p:cNvPr id="23" name="Grupa 22"/>
          <p:cNvGrpSpPr/>
          <p:nvPr/>
        </p:nvGrpSpPr>
        <p:grpSpPr>
          <a:xfrm>
            <a:off x="4860032" y="1203598"/>
            <a:ext cx="4104456" cy="1144116"/>
            <a:chOff x="4860032" y="1456854"/>
            <a:chExt cx="2232248" cy="127981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pole tekstowe 23"/>
                <p:cNvSpPr txBox="1"/>
                <p:nvPr/>
              </p:nvSpPr>
              <p:spPr>
                <a:xfrm>
                  <a:off x="4860032" y="1698474"/>
                  <a:ext cx="2232000" cy="1038199"/>
                </a:xfrm>
                <a:prstGeom prst="rect">
                  <a:avLst/>
                </a:prstGeom>
                <a:noFill/>
                <a:ln w="12700">
                  <a:solidFill>
                    <a:schemeClr val="accent2"/>
                  </a:solidFill>
                </a:ln>
              </p:spPr>
              <p:txBody>
                <a:bodyPr wrap="square" tIns="90000" bIns="90000" rtlCol="0">
                  <a:spAutoFit/>
                </a:bodyPr>
                <a:lstStyle/>
                <a:p>
                  <a:pPr lvl="0" algn="just">
                    <a:spcBef>
                      <a:spcPts val="600"/>
                    </a:spcBef>
                    <a:tabLst>
                      <a:tab pos="450850" algn="l"/>
                    </a:tabLst>
                  </a:pPr>
                  <a14:m>
                    <m:oMath xmlns:m="http://schemas.openxmlformats.org/officeDocument/2006/math">
                      <m:r>
                        <a:rPr lang="pl-PL" sz="1050" b="1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𝑻𝑬𝑪</m:t>
                      </m:r>
                    </m:oMath>
                  </a14:m>
                  <a:r>
                    <a:rPr lang="pl-PL" sz="1050" dirty="0">
                      <a:solidFill>
                        <a:prstClr val="black"/>
                      </a:solidFill>
                    </a:rPr>
                    <a:t> – </a:t>
                  </a:r>
                  <a:r>
                    <a:rPr lang="pl-PL" sz="1050" dirty="0" smtClean="0">
                      <a:solidFill>
                        <a:prstClr val="black"/>
                      </a:solidFill>
                    </a:rPr>
                    <a:t>	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number of 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free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electrons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contained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in 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a 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column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:r>
                    <a:rPr lang="en-US" sz="1100" dirty="0">
                      <a:solidFill>
                        <a:prstClr val="black"/>
                      </a:solidFill>
                    </a:rPr>
                    <a:t>with a </a:t>
                  </a:r>
                  <a:r>
                    <a:rPr lang="en-US" sz="1100" dirty="0" smtClean="0">
                      <a:solidFill>
                        <a:prstClr val="black"/>
                      </a:solidFill>
                    </a:rPr>
                    <a:t>cross-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	</a:t>
                  </a:r>
                  <a:r>
                    <a:rPr lang="en-US" sz="1100" dirty="0" smtClean="0">
                      <a:solidFill>
                        <a:prstClr val="black"/>
                      </a:solidFill>
                    </a:rPr>
                    <a:t>section </a:t>
                  </a:r>
                  <a:r>
                    <a:rPr lang="en-US" sz="1100" dirty="0">
                      <a:solidFill>
                        <a:prstClr val="black"/>
                      </a:solidFill>
                    </a:rPr>
                    <a:t>of 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1 m</a:t>
                  </a:r>
                  <a:r>
                    <a:rPr lang="pl-PL" sz="1100" baseline="30000" dirty="0">
                      <a:solidFill>
                        <a:prstClr val="black"/>
                      </a:solidFill>
                    </a:rPr>
                    <a:t>2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, </a:t>
                  </a:r>
                  <a:r>
                    <a:rPr lang="pl-PL" sz="1100" dirty="0" err="1" smtClean="0">
                      <a:solidFill>
                        <a:prstClr val="black"/>
                      </a:solidFill>
                    </a:rPr>
                    <a:t>determined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 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along the path 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pl-PL" sz="1100" i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l</m:t>
                      </m:r>
                    </m:oMath>
                  </a14:m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o</a:t>
                  </a:r>
                  <a:r>
                    <a:rPr lang="en-US" sz="1100" dirty="0">
                      <a:solidFill>
                        <a:prstClr val="black"/>
                      </a:solidFill>
                    </a:rPr>
                    <a:t>f signal 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	</a:t>
                  </a:r>
                  <a:r>
                    <a:rPr lang="en-US" sz="1100" dirty="0" smtClean="0">
                      <a:solidFill>
                        <a:prstClr val="black"/>
                      </a:solidFill>
                    </a:rPr>
                    <a:t>propagation </a:t>
                  </a:r>
                  <a:r>
                    <a:rPr lang="en-US" sz="1100" dirty="0">
                      <a:solidFill>
                        <a:prstClr val="black"/>
                      </a:solidFill>
                    </a:rPr>
                    <a:t>between the satellite 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  <m:brk m:alnAt="23"/>
                        </m:rPr>
                        <a:rPr lang="pl-PL" sz="1100" i="0">
                          <a:solidFill>
                            <a:prstClr val="black"/>
                          </a:solidFill>
                          <a:latin typeface="Cambria Math"/>
                        </a:rPr>
                        <m:t>s</m:t>
                      </m:r>
                    </m:oMath>
                  </a14:m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:r>
                    <a:rPr lang="pl-PL" sz="1100" dirty="0" smtClean="0">
                      <a:solidFill>
                        <a:prstClr val="black"/>
                      </a:solidFill>
                    </a:rPr>
                    <a:t>and 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the </a:t>
                  </a:r>
                  <a:r>
                    <a:rPr lang="pl-PL" sz="1100" dirty="0" err="1">
                      <a:solidFill>
                        <a:prstClr val="black"/>
                      </a:solidFill>
                    </a:rPr>
                    <a:t>receiver</a:t>
                  </a:r>
                  <a:r>
                    <a:rPr lang="pl-PL" sz="1100" dirty="0">
                      <a:solidFill>
                        <a:prstClr val="black"/>
                      </a:solidFill>
                    </a:rPr>
                    <a:t> 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pl-PL" sz="1100" i="0">
                          <a:solidFill>
                            <a:prstClr val="black"/>
                          </a:solidFill>
                          <a:latin typeface="Cambria Math"/>
                        </a:rPr>
                        <m:t>r</m:t>
                      </m:r>
                    </m:oMath>
                  </a14:m>
                  <a:endParaRPr lang="pl-PL" sz="1100" dirty="0" smtClean="0">
                    <a:solidFill>
                      <a:prstClr val="black"/>
                    </a:solidFill>
                  </a:endParaRPr>
                </a:p>
                <a:p>
                  <a:pPr algn="just">
                    <a:spcBef>
                      <a:spcPts val="600"/>
                    </a:spcBef>
                    <a:tabLst>
                      <a:tab pos="450850" algn="l"/>
                    </a:tabLst>
                  </a:pPr>
                  <a:r>
                    <a:rPr lang="pl-PL" sz="1050" dirty="0"/>
                    <a:t>Total </a:t>
                  </a:r>
                  <a:r>
                    <a:rPr lang="pl-PL" sz="1050" dirty="0" err="1"/>
                    <a:t>Electron</a:t>
                  </a:r>
                  <a:r>
                    <a:rPr lang="pl-PL" sz="1050" dirty="0"/>
                    <a:t> Content Unit: </a:t>
                  </a:r>
                  <a14:m>
                    <m:oMath xmlns:m="http://schemas.openxmlformats.org/officeDocument/2006/math">
                      <m:r>
                        <a:rPr lang="pl-PL" sz="1000" i="0" dirty="0">
                          <a:latin typeface="Cambria Math"/>
                        </a:rPr>
                        <m:t>1 </m:t>
                      </m:r>
                      <m:d>
                        <m:dPr>
                          <m:begChr m:val="["/>
                          <m:endChr m:val="]"/>
                          <m:ctrlPr>
                            <a:rPr lang="pl-PL" sz="1000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pl-PL" sz="1000" i="0" dirty="0">
                              <a:latin typeface="Cambria Math"/>
                            </a:rPr>
                            <m:t>TECU</m:t>
                          </m:r>
                        </m:e>
                      </m:d>
                      <m:r>
                        <a:rPr lang="pl-PL" sz="1000" i="0" dirty="0">
                          <a:latin typeface="Cambria Math"/>
                        </a:rPr>
                        <m:t> = </m:t>
                      </m:r>
                      <m:sSup>
                        <m:sSupPr>
                          <m:ctrlPr>
                            <a:rPr lang="pl-PL" sz="1000" i="1" dirty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pl-PL" sz="1000" i="0" dirty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pl-PL" sz="1000" i="0" dirty="0">
                              <a:latin typeface="Cambria Math"/>
                            </a:rPr>
                            <m:t>16</m:t>
                          </m:r>
                        </m:sup>
                      </m:sSup>
                      <m:r>
                        <a:rPr lang="pl-PL" sz="1000" i="0" dirty="0">
                          <a:latin typeface="Cambria Math"/>
                        </a:rPr>
                        <m:t> </m:t>
                      </m:r>
                      <m:d>
                        <m:dPr>
                          <m:begChr m:val="["/>
                          <m:endChr m:val="]"/>
                          <m:ctrlPr>
                            <a:rPr lang="pl-PL" sz="1000" i="1" dirty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pl-PL" sz="1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pl-PL" sz="1000" i="0">
                                  <a:latin typeface="Cambria Math"/>
                                </a:rPr>
                                <m:t>e</m:t>
                              </m:r>
                            </m:e>
                            <m:sup>
                              <m:r>
                                <a:rPr lang="pl-PL" sz="1000" i="0">
                                  <a:latin typeface="Cambria Math"/>
                                </a:rPr>
                                <m:t>−</m:t>
                              </m:r>
                            </m:sup>
                          </m:sSup>
                          <m:r>
                            <a:rPr lang="pl-PL" sz="1000" i="0">
                              <a:latin typeface="Cambria Math"/>
                            </a:rPr>
                            <m:t>/</m:t>
                          </m:r>
                          <m:sSup>
                            <m:sSupPr>
                              <m:ctrlPr>
                                <a:rPr lang="pl-PL" sz="1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pl-PL" sz="1000" i="0"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pl-PL" sz="1000" i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a14:m>
                  <a:endParaRPr lang="pl-PL" sz="1050" dirty="0"/>
                </a:p>
              </p:txBody>
            </p:sp>
          </mc:Choice>
          <mc:Fallback xmlns="">
            <p:sp>
              <p:nvSpPr>
                <p:cNvPr id="24" name="pole tekstowe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60032" y="1698474"/>
                  <a:ext cx="2232000" cy="103819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12700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pl-P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Prostokąt 24"/>
            <p:cNvSpPr/>
            <p:nvPr/>
          </p:nvSpPr>
          <p:spPr>
            <a:xfrm>
              <a:off x="4860032" y="1456854"/>
              <a:ext cx="2232248" cy="241620"/>
            </a:xfrm>
            <a:prstGeom prst="rect">
              <a:avLst/>
            </a:prstGeom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b="1" dirty="0"/>
                <a:t>Total </a:t>
              </a:r>
              <a:r>
                <a:rPr lang="pl-PL" sz="1200" b="1" dirty="0" err="1"/>
                <a:t>Electron</a:t>
              </a:r>
              <a:r>
                <a:rPr lang="pl-PL" sz="1200" b="1" dirty="0"/>
                <a:t> Content</a:t>
              </a:r>
              <a:endParaRPr lang="en-US" sz="1200" b="1" dirty="0"/>
            </a:p>
          </p:txBody>
        </p:sp>
      </p:grpSp>
      <p:grpSp>
        <p:nvGrpSpPr>
          <p:cNvPr id="26" name="Grupa 25"/>
          <p:cNvGrpSpPr/>
          <p:nvPr/>
        </p:nvGrpSpPr>
        <p:grpSpPr>
          <a:xfrm>
            <a:off x="6191295" y="3399969"/>
            <a:ext cx="2772000" cy="1188005"/>
            <a:chOff x="4860032" y="1484397"/>
            <a:chExt cx="2232248" cy="625396"/>
          </a:xfrm>
        </p:grpSpPr>
        <p:sp>
          <p:nvSpPr>
            <p:cNvPr id="27" name="pole tekstowe 26"/>
            <p:cNvSpPr txBox="1"/>
            <p:nvPr/>
          </p:nvSpPr>
          <p:spPr>
            <a:xfrm>
              <a:off x="4860280" y="1596933"/>
              <a:ext cx="2232000" cy="512860"/>
            </a:xfrm>
            <a:prstGeom prst="rect">
              <a:avLst/>
            </a:prstGeom>
            <a:noFill/>
            <a:ln w="12700">
              <a:solidFill>
                <a:schemeClr val="accent2"/>
              </a:solidFill>
            </a:ln>
          </p:spPr>
          <p:txBody>
            <a:bodyPr wrap="square" tIns="90000" bIns="90000" rtlCol="0">
              <a:spAutoFit/>
            </a:bodyPr>
            <a:lstStyle/>
            <a:p>
              <a:pPr lvl="0">
                <a:spcBef>
                  <a:spcPts val="600"/>
                </a:spcBef>
                <a:tabLst>
                  <a:tab pos="450850" algn="l"/>
                </a:tabLst>
              </a:pPr>
              <a:r>
                <a:rPr lang="pl-PL" sz="1050" i="1" dirty="0" smtClean="0">
                  <a:solidFill>
                    <a:prstClr val="black"/>
                  </a:solidFill>
                </a:rPr>
                <a:t>IPP</a:t>
              </a:r>
              <a:r>
                <a:rPr lang="pl-PL" sz="1050" dirty="0" smtClean="0">
                  <a:solidFill>
                    <a:prstClr val="black"/>
                  </a:solidFill>
                </a:rPr>
                <a:t> –	</a:t>
              </a:r>
              <a:r>
                <a:rPr lang="en-US" sz="1100" dirty="0">
                  <a:solidFill>
                    <a:prstClr val="black"/>
                  </a:solidFill>
                </a:rPr>
                <a:t>intersection of the ionosphere </a:t>
              </a: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by </a:t>
              </a:r>
              <a:r>
                <a:rPr lang="en-US" sz="1100" dirty="0">
                  <a:solidFill>
                    <a:prstClr val="black"/>
                  </a:solidFill>
                </a:rPr>
                <a:t>the satellite signal </a:t>
              </a:r>
              <a:r>
                <a:rPr lang="pl-PL" sz="1100" dirty="0" smtClean="0">
                  <a:solidFill>
                    <a:prstClr val="black"/>
                  </a:solidFill>
                </a:rPr>
                <a:t/>
              </a:r>
              <a:br>
                <a:rPr lang="pl-PL" sz="1100" dirty="0" smtClean="0">
                  <a:solidFill>
                    <a:prstClr val="black"/>
                  </a:solidFill>
                </a:rPr>
              </a:b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in </a:t>
              </a:r>
              <a:r>
                <a:rPr lang="en-US" sz="1100" dirty="0">
                  <a:solidFill>
                    <a:prstClr val="black"/>
                  </a:solidFill>
                </a:rPr>
                <a:t>an approximated </a:t>
              </a:r>
              <a:r>
                <a:rPr lang="en-US" sz="1100" dirty="0" smtClean="0">
                  <a:solidFill>
                    <a:prstClr val="black"/>
                  </a:solidFill>
                </a:rPr>
                <a:t>single</a:t>
              </a:r>
              <a:r>
                <a:rPr lang="pl-PL" sz="1100" dirty="0">
                  <a:solidFill>
                    <a:prstClr val="black"/>
                  </a:solidFill>
                </a:rPr>
                <a:t> </a:t>
              </a:r>
              <a:r>
                <a:rPr lang="en-US" sz="1100" dirty="0" smtClean="0">
                  <a:solidFill>
                    <a:prstClr val="black"/>
                  </a:solidFill>
                </a:rPr>
                <a:t>layer </a:t>
              </a: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located </a:t>
              </a:r>
              <a:r>
                <a:rPr lang="en-US" sz="1100" dirty="0">
                  <a:solidFill>
                    <a:prstClr val="black"/>
                  </a:solidFill>
                </a:rPr>
                <a:t>at the average </a:t>
              </a:r>
              <a:r>
                <a:rPr lang="en-US" sz="1100" dirty="0" smtClean="0">
                  <a:solidFill>
                    <a:prstClr val="black"/>
                  </a:solidFill>
                </a:rPr>
                <a:t>height </a:t>
              </a: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of </a:t>
              </a:r>
              <a:r>
                <a:rPr lang="en-US" sz="1100" dirty="0">
                  <a:solidFill>
                    <a:prstClr val="black"/>
                  </a:solidFill>
                </a:rPr>
                <a:t>the maximum </a:t>
              </a:r>
              <a:r>
                <a:rPr lang="en-US" sz="1100" dirty="0" smtClean="0">
                  <a:solidFill>
                    <a:prstClr val="black"/>
                  </a:solidFill>
                </a:rPr>
                <a:t>electron </a:t>
              </a:r>
              <a:r>
                <a:rPr lang="en-US" sz="1100" dirty="0">
                  <a:solidFill>
                    <a:prstClr val="black"/>
                  </a:solidFill>
                </a:rPr>
                <a:t>concentration</a:t>
              </a:r>
              <a:endParaRPr lang="pl-PL" sz="1050" dirty="0"/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4860032" y="1484397"/>
              <a:ext cx="2232248" cy="10774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b="1" dirty="0"/>
                <a:t>Ionospheric Pierce Point</a:t>
              </a:r>
            </a:p>
          </p:txBody>
        </p:sp>
      </p:grpSp>
      <p:grpSp>
        <p:nvGrpSpPr>
          <p:cNvPr id="29" name="Grupa 28"/>
          <p:cNvGrpSpPr/>
          <p:nvPr/>
        </p:nvGrpSpPr>
        <p:grpSpPr>
          <a:xfrm>
            <a:off x="3564445" y="3399969"/>
            <a:ext cx="2519999" cy="1179677"/>
            <a:chOff x="4860280" y="1494997"/>
            <a:chExt cx="2261867" cy="597416"/>
          </a:xfrm>
        </p:grpSpPr>
        <p:sp>
          <p:nvSpPr>
            <p:cNvPr id="30" name="pole tekstowe 29"/>
            <p:cNvSpPr txBox="1"/>
            <p:nvPr/>
          </p:nvSpPr>
          <p:spPr>
            <a:xfrm>
              <a:off x="4860280" y="1589957"/>
              <a:ext cx="2261620" cy="502456"/>
            </a:xfrm>
            <a:prstGeom prst="rect">
              <a:avLst/>
            </a:prstGeom>
            <a:noFill/>
            <a:ln w="12700">
              <a:solidFill>
                <a:schemeClr val="accent4"/>
              </a:solidFill>
            </a:ln>
          </p:spPr>
          <p:txBody>
            <a:bodyPr wrap="square" tIns="90000" bIns="90000" rtlCol="0">
              <a:spAutoFit/>
            </a:bodyPr>
            <a:lstStyle/>
            <a:p>
              <a:pPr lvl="0">
                <a:spcBef>
                  <a:spcPts val="600"/>
                </a:spcBef>
                <a:tabLst>
                  <a:tab pos="450850" algn="l"/>
                </a:tabLst>
              </a:pPr>
              <a:r>
                <a:rPr lang="pl-PL" sz="1050" i="1" dirty="0" smtClean="0">
                  <a:solidFill>
                    <a:prstClr val="black"/>
                  </a:solidFill>
                </a:rPr>
                <a:t>SLM</a:t>
              </a:r>
              <a:r>
                <a:rPr lang="pl-PL" sz="1050" dirty="0" smtClean="0">
                  <a:solidFill>
                    <a:prstClr val="black"/>
                  </a:solidFill>
                </a:rPr>
                <a:t> –	</a:t>
              </a:r>
              <a:r>
                <a:rPr lang="en-US" sz="1100" dirty="0">
                  <a:solidFill>
                    <a:prstClr val="black"/>
                  </a:solidFill>
                </a:rPr>
                <a:t>in the </a:t>
              </a:r>
              <a:r>
                <a:rPr lang="en-US" sz="1100" dirty="0" smtClean="0">
                  <a:solidFill>
                    <a:prstClr val="black"/>
                  </a:solidFill>
                </a:rPr>
                <a:t>GNSS</a:t>
              </a:r>
              <a:r>
                <a:rPr lang="pl-PL" sz="1100" dirty="0" smtClean="0">
                  <a:solidFill>
                    <a:prstClr val="black"/>
                  </a:solidFill>
                </a:rPr>
                <a:t> data </a:t>
              </a:r>
              <a:r>
                <a:rPr lang="pl-PL" sz="1100" dirty="0" err="1" smtClean="0">
                  <a:solidFill>
                    <a:prstClr val="black"/>
                  </a:solidFill>
                </a:rPr>
                <a:t>processing</a:t>
              </a:r>
              <a:r>
                <a:rPr lang="en-US" sz="1100" dirty="0" smtClean="0">
                  <a:solidFill>
                    <a:prstClr val="black"/>
                  </a:solidFill>
                </a:rPr>
                <a:t>, </a:t>
              </a: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a </a:t>
              </a:r>
              <a:r>
                <a:rPr lang="en-US" sz="1100" dirty="0">
                  <a:solidFill>
                    <a:prstClr val="black"/>
                  </a:solidFill>
                </a:rPr>
                <a:t>constant </a:t>
              </a:r>
              <a:r>
                <a:rPr lang="en-US" sz="1100" dirty="0" smtClean="0">
                  <a:solidFill>
                    <a:prstClr val="black"/>
                  </a:solidFill>
                </a:rPr>
                <a:t>value</a:t>
              </a:r>
              <a:r>
                <a:rPr lang="pl-PL" sz="1100" dirty="0" smtClean="0">
                  <a:solidFill>
                    <a:prstClr val="black"/>
                  </a:solidFill>
                </a:rPr>
                <a:t> of </a:t>
              </a:r>
              <a:r>
                <a:rPr lang="en-US" sz="1100" dirty="0" smtClean="0">
                  <a:solidFill>
                    <a:prstClr val="black"/>
                  </a:solidFill>
                </a:rPr>
                <a:t>the </a:t>
              </a:r>
              <a:r>
                <a:rPr lang="en-US" sz="1100" dirty="0">
                  <a:solidFill>
                    <a:prstClr val="black"/>
                  </a:solidFill>
                </a:rPr>
                <a:t>maximum </a:t>
              </a:r>
              <a:r>
                <a:rPr lang="pl-PL" sz="1100" dirty="0" smtClean="0">
                  <a:solidFill>
                    <a:prstClr val="black"/>
                  </a:solidFill>
                </a:rPr>
                <a:t/>
              </a:r>
              <a:br>
                <a:rPr lang="pl-PL" sz="1100" dirty="0" smtClean="0">
                  <a:solidFill>
                    <a:prstClr val="black"/>
                  </a:solidFill>
                </a:rPr>
              </a:b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electron</a:t>
              </a:r>
              <a:r>
                <a:rPr lang="pl-PL" sz="1100" dirty="0" smtClean="0">
                  <a:solidFill>
                    <a:prstClr val="black"/>
                  </a:solidFill>
                </a:rPr>
                <a:t> </a:t>
              </a:r>
              <a:r>
                <a:rPr lang="en-US" sz="1100" dirty="0" smtClean="0">
                  <a:solidFill>
                    <a:prstClr val="black"/>
                  </a:solidFill>
                </a:rPr>
                <a:t>concentration</a:t>
              </a:r>
              <a:r>
                <a:rPr lang="pl-PL" sz="1100" dirty="0" smtClean="0">
                  <a:solidFill>
                    <a:prstClr val="black"/>
                  </a:solidFill>
                </a:rPr>
                <a:t> </a:t>
              </a:r>
              <a:r>
                <a:rPr lang="pl-PL" sz="1100" dirty="0" err="1" smtClean="0">
                  <a:solidFill>
                    <a:prstClr val="black"/>
                  </a:solidFill>
                </a:rPr>
                <a:t>height</a:t>
              </a:r>
              <a:r>
                <a:rPr lang="en-US" sz="1100" dirty="0" smtClean="0">
                  <a:solidFill>
                    <a:prstClr val="black"/>
                  </a:solidFill>
                </a:rPr>
                <a:t> </a:t>
              </a:r>
              <a:r>
                <a:rPr lang="pl-PL" sz="1100" dirty="0" smtClean="0">
                  <a:solidFill>
                    <a:prstClr val="black"/>
                  </a:solidFill>
                </a:rPr>
                <a:t/>
              </a:r>
              <a:br>
                <a:rPr lang="pl-PL" sz="1100" dirty="0" smtClean="0">
                  <a:solidFill>
                    <a:prstClr val="black"/>
                  </a:solidFill>
                </a:rPr>
              </a:b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en-US" sz="1100" dirty="0" smtClean="0">
                  <a:solidFill>
                    <a:prstClr val="black"/>
                  </a:solidFill>
                </a:rPr>
                <a:t>for </a:t>
              </a:r>
              <a:r>
                <a:rPr lang="en-US" sz="1100" dirty="0">
                  <a:solidFill>
                    <a:prstClr val="black"/>
                  </a:solidFill>
                </a:rPr>
                <a:t>the entire </a:t>
              </a:r>
              <a:r>
                <a:rPr lang="en-US" sz="1100" dirty="0" smtClean="0">
                  <a:solidFill>
                    <a:prstClr val="black"/>
                  </a:solidFill>
                </a:rPr>
                <a:t>globe</a:t>
              </a:r>
              <a:r>
                <a:rPr lang="pl-PL" sz="1100" dirty="0" smtClean="0">
                  <a:solidFill>
                    <a:prstClr val="black"/>
                  </a:solidFill>
                </a:rPr>
                <a:t>; </a:t>
              </a:r>
              <a:r>
                <a:rPr lang="en-US" sz="1100" dirty="0" smtClean="0">
                  <a:solidFill>
                    <a:prstClr val="black"/>
                  </a:solidFill>
                </a:rPr>
                <a:t>commonly </a:t>
              </a:r>
              <a:r>
                <a:rPr lang="pl-PL" sz="1100" dirty="0" smtClean="0">
                  <a:solidFill>
                    <a:prstClr val="black"/>
                  </a:solidFill>
                </a:rPr>
                <a:t>	</a:t>
              </a:r>
              <a:r>
                <a:rPr lang="pl-PL" sz="1100" dirty="0" err="1" smtClean="0">
                  <a:solidFill>
                    <a:prstClr val="black"/>
                  </a:solidFill>
                </a:rPr>
                <a:t>determined</a:t>
              </a:r>
              <a:r>
                <a:rPr lang="pl-PL" sz="1100" dirty="0" smtClean="0">
                  <a:solidFill>
                    <a:prstClr val="black"/>
                  </a:solidFill>
                </a:rPr>
                <a:t> </a:t>
              </a:r>
              <a:r>
                <a:rPr lang="en-US" sz="1100" dirty="0" smtClean="0">
                  <a:solidFill>
                    <a:prstClr val="black"/>
                  </a:solidFill>
                </a:rPr>
                <a:t>altitude</a:t>
              </a:r>
              <a:r>
                <a:rPr lang="pl-PL" sz="1100" dirty="0" smtClean="0">
                  <a:solidFill>
                    <a:prstClr val="black"/>
                  </a:solidFill>
                </a:rPr>
                <a:t> </a:t>
              </a:r>
              <a:r>
                <a:rPr lang="en-US" sz="1100" dirty="0" smtClean="0">
                  <a:solidFill>
                    <a:prstClr val="black"/>
                  </a:solidFill>
                </a:rPr>
                <a:t>of </a:t>
              </a:r>
              <a:r>
                <a:rPr lang="en-US" sz="1100" dirty="0">
                  <a:solidFill>
                    <a:prstClr val="black"/>
                  </a:solidFill>
                </a:rPr>
                <a:t>450 km</a:t>
              </a:r>
              <a:endParaRPr lang="pl-PL" sz="1050" dirty="0"/>
            </a:p>
          </p:txBody>
        </p:sp>
        <p:sp>
          <p:nvSpPr>
            <p:cNvPr id="31" name="Prostokąt 30"/>
            <p:cNvSpPr/>
            <p:nvPr/>
          </p:nvSpPr>
          <p:spPr>
            <a:xfrm>
              <a:off x="4860280" y="1494997"/>
              <a:ext cx="2261867" cy="1055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200" b="1" dirty="0"/>
                <a:t>Single </a:t>
              </a:r>
              <a:r>
                <a:rPr lang="pl-PL" sz="1200" b="1" dirty="0" err="1"/>
                <a:t>Layer</a:t>
              </a:r>
              <a:r>
                <a:rPr lang="pl-PL" sz="1200" b="1" dirty="0"/>
                <a:t> Model</a:t>
              </a:r>
            </a:p>
          </p:txBody>
        </p:sp>
      </p:grpSp>
      <p:grpSp>
        <p:nvGrpSpPr>
          <p:cNvPr id="35" name="Grupa 34"/>
          <p:cNvGrpSpPr/>
          <p:nvPr/>
        </p:nvGrpSpPr>
        <p:grpSpPr>
          <a:xfrm>
            <a:off x="2995843" y="1288438"/>
            <a:ext cx="1576157" cy="936000"/>
            <a:chOff x="2555777" y="1468582"/>
            <a:chExt cx="1490723" cy="1013679"/>
          </a:xfrm>
        </p:grpSpPr>
        <p:sp>
          <p:nvSpPr>
            <p:cNvPr id="34" name="Prążkowana strzałka w prawo 33"/>
            <p:cNvSpPr/>
            <p:nvPr/>
          </p:nvSpPr>
          <p:spPr>
            <a:xfrm>
              <a:off x="2555777" y="1468582"/>
              <a:ext cx="1440159" cy="1013679"/>
            </a:xfrm>
            <a:prstGeom prst="stripedRightArrow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Prostokąt 31"/>
                <p:cNvSpPr/>
                <p:nvPr/>
              </p:nvSpPr>
              <p:spPr>
                <a:xfrm>
                  <a:off x="2627784" y="1688637"/>
                  <a:ext cx="1418716" cy="5891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pl-PL" sz="1300" b="1" i="1">
                            <a:solidFill>
                              <a:schemeClr val="tx2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𝑻𝑬𝑪</m:t>
                        </m:r>
                        <m:r>
                          <a:rPr lang="pl-PL" sz="1300" b="1" i="1">
                            <a:solidFill>
                              <a:schemeClr val="tx2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=</m:t>
                        </m:r>
                        <m:nary>
                          <m:naryPr>
                            <m:ctrlPr>
                              <a:rPr lang="en-US" sz="13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pl-PL" sz="1300" b="1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𝒔</m:t>
                            </m:r>
                          </m:sub>
                          <m:sup>
                            <m:r>
                              <a:rPr lang="pl-PL" sz="1300" b="1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𝒓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13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1300" b="1" i="1">
                                    <a:solidFill>
                                      <a:schemeClr val="tx2"/>
                                    </a:solidFill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𝑵</m:t>
                                </m:r>
                              </m:e>
                              <m:sub>
                                <m:r>
                                  <a:rPr lang="pl-PL" sz="1300" b="1" i="1">
                                    <a:solidFill>
                                      <a:schemeClr val="tx2"/>
                                    </a:solidFill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𝒆</m:t>
                                </m:r>
                              </m:sub>
                            </m:sSub>
                            <m:r>
                              <a:rPr lang="pl-PL" sz="1300" b="1" i="1">
                                <a:solidFill>
                                  <a:schemeClr val="tx2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  <m:t>𝒅</m:t>
                            </m:r>
                            <m:r>
                              <a:rPr lang="pl-PL" sz="1300" b="1" i="1">
                                <a:solidFill>
                                  <a:schemeClr val="tx2"/>
                                </a:solidFill>
                                <a:latin typeface="Cambria Math"/>
                                <a:cs typeface="Times New Roman"/>
                              </a:rPr>
                              <m:t>𝒍</m:t>
                            </m:r>
                          </m:e>
                        </m:nary>
                      </m:oMath>
                    </m:oMathPara>
                  </a14:m>
                  <a:endParaRPr lang="en-US" sz="1300" i="1" dirty="0"/>
                </a:p>
              </p:txBody>
            </p:sp>
          </mc:Choice>
          <mc:Fallback xmlns="">
            <p:sp>
              <p:nvSpPr>
                <p:cNvPr id="32" name="Prostokąt 3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27784" y="1688637"/>
                  <a:ext cx="1418716" cy="589146"/>
                </a:xfrm>
                <a:prstGeom prst="rect">
                  <a:avLst/>
                </a:prstGeom>
                <a:blipFill>
                  <a:blip r:embed="rId7"/>
                  <a:stretch>
                    <a:fillRect t="-147191" r="-21951" b="-210112"/>
                  </a:stretch>
                </a:blipFill>
              </p:spPr>
              <p:txBody>
                <a:bodyPr/>
                <a:lstStyle/>
                <a:p>
                  <a:r>
                    <a:rPr lang="pl-P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" name="Grupa 10"/>
          <p:cNvGrpSpPr/>
          <p:nvPr/>
        </p:nvGrpSpPr>
        <p:grpSpPr>
          <a:xfrm>
            <a:off x="395536" y="2499742"/>
            <a:ext cx="2056041" cy="504000"/>
            <a:chOff x="395536" y="2499742"/>
            <a:chExt cx="2056041" cy="504000"/>
          </a:xfrm>
        </p:grpSpPr>
        <p:sp>
          <p:nvSpPr>
            <p:cNvPr id="16" name="Symbol zastępczy zawartości 12"/>
            <p:cNvSpPr txBox="1">
              <a:spLocks/>
            </p:cNvSpPr>
            <p:nvPr/>
          </p:nvSpPr>
          <p:spPr>
            <a:xfrm>
              <a:off x="1155577" y="2751742"/>
              <a:ext cx="1296000" cy="252000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anchor="ctr">
              <a:noAutofit/>
            </a:bodyPr>
            <a:lstStyle>
              <a:lvl1pPr marL="320040" indent="-32004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 typeface="Wingdings"/>
                <a:buChar char=""/>
                <a:defRPr kumimoji="0" sz="2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fr-FR" sz="1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STEC </a:t>
              </a:r>
              <a:r>
                <a:rPr lang="fr-FR" sz="1100" dirty="0"/>
                <a:t>– slant </a:t>
              </a:r>
              <a:r>
                <a:rPr lang="fr-FR" sz="1100" dirty="0" smtClean="0"/>
                <a:t>TEC</a:t>
              </a:r>
              <a:endParaRPr lang="fr-FR" sz="1100" dirty="0"/>
            </a:p>
          </p:txBody>
        </p:sp>
        <p:sp>
          <p:nvSpPr>
            <p:cNvPr id="37" name="Symbol zastępczy zawartości 12"/>
            <p:cNvSpPr txBox="1">
              <a:spLocks/>
            </p:cNvSpPr>
            <p:nvPr/>
          </p:nvSpPr>
          <p:spPr>
            <a:xfrm>
              <a:off x="395536" y="2499742"/>
              <a:ext cx="1296000" cy="252000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anchor="ctr">
              <a:noAutofit/>
            </a:bodyPr>
            <a:lstStyle>
              <a:lvl1pPr marL="320040" indent="-32004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 typeface="Wingdings"/>
                <a:buChar char=""/>
                <a:defRPr kumimoji="0" sz="2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fr-FR" sz="11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VTEC </a:t>
              </a:r>
              <a:r>
                <a:rPr lang="fr-FR" sz="1100" dirty="0"/>
                <a:t>– vertical </a:t>
              </a:r>
              <a:r>
                <a:rPr lang="fr-FR" sz="1100" dirty="0" smtClean="0"/>
                <a:t>TEC</a:t>
              </a:r>
              <a:endParaRPr lang="fr-FR" sz="1100" dirty="0"/>
            </a:p>
          </p:txBody>
        </p:sp>
      </p:grpSp>
      <p:sp>
        <p:nvSpPr>
          <p:cNvPr id="36" name="Prążkowana strzałka w prawo 35"/>
          <p:cNvSpPr/>
          <p:nvPr/>
        </p:nvSpPr>
        <p:spPr>
          <a:xfrm rot="2652592">
            <a:off x="6654748" y="3077231"/>
            <a:ext cx="216000" cy="72000"/>
          </a:xfrm>
          <a:prstGeom prst="stripedRightArrow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Prążkowana strzałka w prawo 37"/>
          <p:cNvSpPr/>
          <p:nvPr/>
        </p:nvSpPr>
        <p:spPr>
          <a:xfrm rot="18536763">
            <a:off x="8040521" y="3077197"/>
            <a:ext cx="216000" cy="72000"/>
          </a:xfrm>
          <a:prstGeom prst="stripedRightArrow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ole tekstowe 11"/>
          <p:cNvSpPr txBox="1"/>
          <p:nvPr/>
        </p:nvSpPr>
        <p:spPr>
          <a:xfrm>
            <a:off x="1774411" y="4227934"/>
            <a:ext cx="16454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00" i="1" u="sng" dirty="0" err="1" smtClean="0"/>
              <a:t>Credit</a:t>
            </a:r>
            <a:r>
              <a:rPr lang="pl-PL" sz="700" i="1" u="sng" dirty="0" smtClean="0"/>
              <a:t>:</a:t>
            </a:r>
            <a:r>
              <a:rPr lang="pl-PL" sz="700" i="1" dirty="0" smtClean="0"/>
              <a:t> </a:t>
            </a:r>
            <a:r>
              <a:rPr lang="en-US" sz="700" i="1" dirty="0" smtClean="0"/>
              <a:t>Royal Observatory</a:t>
            </a:r>
            <a:r>
              <a:rPr lang="pl-PL" sz="700" i="1" dirty="0" smtClean="0"/>
              <a:t/>
            </a:r>
            <a:br>
              <a:rPr lang="pl-PL" sz="700" i="1" dirty="0" smtClean="0"/>
            </a:br>
            <a:r>
              <a:rPr lang="en-US" sz="700" i="1" dirty="0" smtClean="0"/>
              <a:t>of Belgium</a:t>
            </a:r>
            <a:r>
              <a:rPr lang="pl-PL" sz="700" i="1" dirty="0" smtClean="0"/>
              <a:t> </a:t>
            </a:r>
            <a:r>
              <a:rPr lang="en-US" sz="700" i="1" dirty="0" smtClean="0"/>
              <a:t>GNSS </a:t>
            </a:r>
            <a:r>
              <a:rPr lang="en-US" sz="700" i="1" dirty="0"/>
              <a:t>Research </a:t>
            </a:r>
            <a:r>
              <a:rPr lang="en-US" sz="700" i="1" dirty="0" smtClean="0"/>
              <a:t>Group</a:t>
            </a:r>
            <a:r>
              <a:rPr lang="pl-PL" sz="700" i="1" dirty="0"/>
              <a:t> </a:t>
            </a:r>
            <a:r>
              <a:rPr lang="pl-PL" sz="700" i="1" dirty="0" smtClean="0"/>
              <a:t>(http</a:t>
            </a:r>
            <a:r>
              <a:rPr lang="pl-PL" sz="700" i="1" dirty="0"/>
              <a:t>://</a:t>
            </a:r>
            <a:r>
              <a:rPr lang="pl-PL" sz="700" i="1" dirty="0" smtClean="0"/>
              <a:t>gnss.be/ionosphere_tutorial.php)</a:t>
            </a:r>
            <a:endParaRPr lang="en-US" sz="700" i="1" dirty="0"/>
          </a:p>
        </p:txBody>
      </p:sp>
      <p:grpSp>
        <p:nvGrpSpPr>
          <p:cNvPr id="39" name="Grupa 38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40" name="Prostokąt 39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upa 40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42" name="Pagon 41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3" name="Pagon 42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44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5" name="Prostokąt 44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46" name="Tabela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9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9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9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9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7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Grupa 47"/>
          <p:cNvGrpSpPr/>
          <p:nvPr/>
        </p:nvGrpSpPr>
        <p:grpSpPr>
          <a:xfrm>
            <a:off x="2808008" y="2247775"/>
            <a:ext cx="1836000" cy="1044000"/>
            <a:chOff x="2849566" y="2505388"/>
            <a:chExt cx="1780585" cy="972000"/>
          </a:xfrm>
        </p:grpSpPr>
        <p:sp>
          <p:nvSpPr>
            <p:cNvPr id="52" name="Prostokąt zaokrąglony 51"/>
            <p:cNvSpPr/>
            <p:nvPr/>
          </p:nvSpPr>
          <p:spPr>
            <a:xfrm>
              <a:off x="2988130" y="2505388"/>
              <a:ext cx="1620000" cy="9720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Prostokąt 52"/>
                <p:cNvSpPr/>
                <p:nvPr/>
              </p:nvSpPr>
              <p:spPr>
                <a:xfrm>
                  <a:off x="2849566" y="2505756"/>
                  <a:ext cx="1418716" cy="439223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pl-PL" sz="1200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cs typeface="Times New Roman"/>
                          </a:rPr>
                          <m:t>𝑀</m:t>
                        </m:r>
                        <m:d>
                          <m:dPr>
                            <m:ctrlPr>
                              <a:rPr lang="pl-PL" sz="120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  <m:t>𝑧</m:t>
                            </m:r>
                          </m:e>
                        </m:d>
                        <m:r>
                          <a:rPr lang="pl-PL" sz="1200" b="0" i="1">
                            <a:solidFill>
                              <a:schemeClr val="tx2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=</m:t>
                        </m:r>
                        <m:f>
                          <m:fPr>
                            <m:ctrlPr>
                              <a:rPr lang="pl-PL" sz="120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  <m:t>1</m:t>
                            </m:r>
                          </m:num>
                          <m:den>
                            <m:func>
                              <m:funcPr>
                                <m:ctrlPr>
                                  <a:rPr lang="pl-PL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pl-PL" sz="1200" b="0" i="0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pl-PL" sz="12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𝑧</m:t>
                                </m:r>
                                <m:r>
                                  <a:rPr lang="pl-PL" sz="12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′</m:t>
                                </m:r>
                              </m:e>
                            </m:func>
                          </m:den>
                        </m:f>
                      </m:oMath>
                    </m:oMathPara>
                  </a14:m>
                  <a:endParaRPr lang="en-US" sz="1300" dirty="0"/>
                </a:p>
              </p:txBody>
            </p:sp>
          </mc:Choice>
          <mc:Fallback xmlns="">
            <p:sp>
              <p:nvSpPr>
                <p:cNvPr id="42" name="Prostokąt 4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49566" y="2505756"/>
                  <a:ext cx="1418716" cy="439223"/>
                </a:xfrm>
                <a:prstGeom prst="rect">
                  <a:avLst/>
                </a:prstGeom>
                <a:blipFill>
                  <a:blip r:embed="rId11"/>
                  <a:stretch>
                    <a:fillRect b="-2778"/>
                  </a:stretch>
                </a:blipFill>
              </p:spPr>
              <p:txBody>
                <a:bodyPr/>
                <a:lstStyle/>
                <a:p>
                  <a:r>
                    <a:rPr lang="pl-P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Prostokąt 53"/>
                <p:cNvSpPr/>
                <p:nvPr/>
              </p:nvSpPr>
              <p:spPr>
                <a:xfrm>
                  <a:off x="2990969" y="2985289"/>
                  <a:ext cx="1639182" cy="46827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unc>
                          <m:funcPr>
                            <m:ctrlP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pl-PL" sz="1200" b="0" i="0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  <m:t>sin</m:t>
                            </m:r>
                          </m:fName>
                          <m:e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  <m:t>𝑧</m:t>
                            </m:r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ea typeface="Calibri"/>
                                <a:cs typeface="Times New Roman"/>
                              </a:rPr>
                              <m:t>′</m:t>
                            </m:r>
                          </m:e>
                        </m:func>
                        <m:r>
                          <a:rPr lang="pl-PL" sz="1200" b="0" i="1">
                            <a:solidFill>
                              <a:schemeClr val="tx2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=</m:t>
                        </m:r>
                        <m:f>
                          <m:fPr>
                            <m:ctrlPr>
                              <a:rPr lang="pl-PL" sz="120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pl-PL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pl-PL" sz="12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pl-PL" sz="12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𝐸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pl-PL" sz="120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pl-PL" sz="12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pl-PL" sz="1200" b="0" i="1" smtClean="0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  <a:cs typeface="Times New Roman"/>
                                  </a:rPr>
                                  <m:t>𝐸</m:t>
                                </m:r>
                              </m:sub>
                            </m:sSub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  <m:t>+</m:t>
                            </m:r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  <m:t>𝐻</m:t>
                            </m:r>
                          </m:den>
                        </m:f>
                        <m:func>
                          <m:funcPr>
                            <m:ctrlPr>
                              <a:rPr lang="pl-PL" sz="120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pl-PL" sz="1200" i="0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  <m:t>sin</m:t>
                            </m:r>
                          </m:fName>
                          <m:e>
                            <m:r>
                              <a:rPr lang="pl-PL" sz="1200" b="0" i="1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  <m:t>𝑧</m:t>
                            </m:r>
                          </m:e>
                        </m:func>
                      </m:oMath>
                    </m:oMathPara>
                  </a14:m>
                  <a:endParaRPr lang="en-US" sz="1300" dirty="0"/>
                </a:p>
              </p:txBody>
            </p:sp>
          </mc:Choice>
          <mc:Fallback xmlns="">
            <p:sp>
              <p:nvSpPr>
                <p:cNvPr id="43" name="Prostokąt 4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90969" y="2985289"/>
                  <a:ext cx="1639182" cy="468270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pl-P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5" name="Grupa 54"/>
          <p:cNvGrpSpPr/>
          <p:nvPr/>
        </p:nvGrpSpPr>
        <p:grpSpPr>
          <a:xfrm>
            <a:off x="2863938" y="2247830"/>
            <a:ext cx="1872208" cy="1044000"/>
            <a:chOff x="8325041" y="735662"/>
            <a:chExt cx="1872208" cy="1044000"/>
          </a:xfrm>
        </p:grpSpPr>
        <p:sp>
          <p:nvSpPr>
            <p:cNvPr id="56" name="Prostokąt zaokrąglony 55"/>
            <p:cNvSpPr/>
            <p:nvPr/>
          </p:nvSpPr>
          <p:spPr>
            <a:xfrm>
              <a:off x="8418917" y="735662"/>
              <a:ext cx="1670418" cy="10440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Prostokąt 56"/>
                <p:cNvSpPr/>
                <p:nvPr/>
              </p:nvSpPr>
              <p:spPr>
                <a:xfrm>
                  <a:off x="8325041" y="921220"/>
                  <a:ext cx="1872208" cy="71442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000" i="1" smtClean="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pl-PL" sz="1000" b="0" i="1" smtClean="0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𝑑</m:t>
                        </m:r>
                        <m:r>
                          <a:rPr lang="pl-PL" sz="10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</m:t>
                        </m:r>
                        <m:f>
                          <m:fPr>
                            <m:ctrlPr>
                              <a:rPr lang="en-US" sz="10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pl-PL" sz="10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40,3∙</m:t>
                            </m:r>
                            <m:r>
                              <a:rPr lang="pl-PL" sz="10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𝑇𝐸𝐶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1000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pl-PL" sz="1000" i="1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1−</m:t>
                                </m:r>
                                <m:sSup>
                                  <m:sSupPr>
                                    <m:ctrlPr>
                                      <a:rPr lang="en-US" sz="1000" i="1">
                                        <a:solidFill>
                                          <a:schemeClr val="tx2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US" sz="1000" i="1">
                                            <a:solidFill>
                                              <a:schemeClr val="tx2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f>
                                          <m:fPr>
                                            <m:ctrlPr>
                                              <a:rPr lang="en-US" sz="1000" i="1">
                                                <a:solidFill>
                                                  <a:schemeClr val="tx2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>
                                              <m:sSubPr>
                                                <m:ctrlPr>
                                                  <a:rPr lang="en-US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pl-PL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𝑅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pl-PL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𝑒</m:t>
                                                </m:r>
                                              </m:sub>
                                            </m:sSub>
                                            <m:r>
                                              <a:rPr lang="pl-PL" sz="1000" i="1">
                                                <a:solidFill>
                                                  <a:schemeClr val="tx2"/>
                                                </a:solidFill>
                                                <a:latin typeface="Cambria Math"/>
                                              </a:rPr>
                                              <m:t>∙</m:t>
                                            </m:r>
                                            <m:func>
                                              <m:funcPr>
                                                <m:ctrlPr>
                                                  <a:rPr lang="en-US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funcPr>
                                              <m:fName>
                                                <m:r>
                                                  <m:rPr>
                                                    <m:sty m:val="p"/>
                                                  </m:rPr>
                                                  <a:rPr lang="pl-PL" sz="1000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cos</m:t>
                                                </m:r>
                                              </m:fName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sz="1000" i="1">
                                                        <a:solidFill>
                                                          <a:schemeClr val="tx2"/>
                                                        </a:solidFill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pl-PL" sz="1000" i="1">
                                                        <a:solidFill>
                                                          <a:schemeClr val="tx2"/>
                                                        </a:solidFill>
                                                        <a:latin typeface="Cambria Math"/>
                                                      </a:rPr>
                                                      <m:t>h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pl-PL" sz="1000" i="1">
                                                        <a:solidFill>
                                                          <a:schemeClr val="tx2"/>
                                                        </a:solidFill>
                                                        <a:latin typeface="Cambria Math"/>
                                                      </a:rPr>
                                                      <m:t>𝑡</m:t>
                                                    </m:r>
                                                  </m:sub>
                                                </m:sSub>
                                              </m:e>
                                            </m:func>
                                          </m:num>
                                          <m:den>
                                            <m:sSub>
                                              <m:sSubPr>
                                                <m:ctrlPr>
                                                  <a:rPr lang="en-US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pl-PL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𝑅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pl-PL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𝑒</m:t>
                                                </m:r>
                                              </m:sub>
                                            </m:sSub>
                                            <m:r>
                                              <a:rPr lang="pl-PL" sz="1000" i="1">
                                                <a:solidFill>
                                                  <a:schemeClr val="tx2"/>
                                                </a:solidFill>
                                                <a:latin typeface="Cambria Math"/>
                                              </a:rPr>
                                              <m:t>+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pl-PL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h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pl-PL" sz="1000" i="1">
                                                    <a:solidFill>
                                                      <a:schemeClr val="tx2"/>
                                                    </a:solidFill>
                                                    <a:latin typeface="Cambria Math"/>
                                                  </a:rPr>
                                                  <m:t>𝑙</m:t>
                                                </m:r>
                                              </m:sub>
                                            </m:sSub>
                                          </m:den>
                                        </m:f>
                                      </m:e>
                                    </m:d>
                                  </m:e>
                                  <m:sup>
                                    <m:r>
                                      <a:rPr lang="pl-PL" sz="1000" i="1">
                                        <a:solidFill>
                                          <a:schemeClr val="tx2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rad>
                            <m:r>
                              <a:rPr lang="pl-PL" sz="10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∙</m:t>
                            </m:r>
                            <m:sSup>
                              <m:sSupPr>
                                <m:ctrlPr>
                                  <a:rPr lang="en-US" sz="1000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pl-PL" sz="1000" i="1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𝑓</m:t>
                                </m:r>
                              </m:e>
                              <m:sup>
                                <m:r>
                                  <a:rPr lang="pl-PL" sz="1000" i="1">
                                    <a:solidFill>
                                      <a:schemeClr val="tx2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en-US" sz="2000" dirty="0">
                    <a:solidFill>
                      <a:schemeClr val="tx2"/>
                    </a:solidFill>
                  </a:endParaRPr>
                </a:p>
              </p:txBody>
            </p:sp>
          </mc:Choice>
          <mc:Fallback xmlns="">
            <p:sp>
              <p:nvSpPr>
                <p:cNvPr id="44" name="Prostokąt 4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25041" y="921220"/>
                  <a:ext cx="1872208" cy="714426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pl-P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30132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rostokąt 41"/>
          <p:cNvSpPr/>
          <p:nvPr/>
        </p:nvSpPr>
        <p:spPr>
          <a:xfrm>
            <a:off x="6516216" y="2283718"/>
            <a:ext cx="576000" cy="10081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smtClean="0"/>
              <a:t>GNSS </a:t>
            </a:r>
            <a:r>
              <a:rPr lang="pl-PL" sz="2400" dirty="0" err="1" smtClean="0"/>
              <a:t>positioning</a:t>
            </a:r>
            <a:r>
              <a:rPr lang="pl-PL" sz="2400" dirty="0" smtClean="0"/>
              <a:t> – </a:t>
            </a:r>
            <a:r>
              <a:rPr lang="pl-PL" sz="2400" dirty="0" err="1" smtClean="0"/>
              <a:t>observational</a:t>
            </a:r>
            <a:r>
              <a:rPr lang="pl-PL" sz="2400" dirty="0" smtClean="0"/>
              <a:t> </a:t>
            </a:r>
            <a:r>
              <a:rPr lang="pl-PL" sz="2400" dirty="0" err="1" smtClean="0"/>
              <a:t>equations</a:t>
            </a:r>
            <a:endParaRPr lang="en-US" sz="2400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5</a:t>
            </a:fld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Symbol zastępczy zawartości 5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79512" y="2139702"/>
                <a:ext cx="8418731" cy="1296144"/>
              </a:xfrm>
            </p:spPr>
            <p:txBody>
              <a:bodyPr lIns="36000" rIns="36000" anchor="t">
                <a:noAutofit/>
              </a:bodyPr>
              <a:lstStyle/>
              <a:p>
                <a:pPr marL="137160" indent="0">
                  <a:lnSpc>
                    <a:spcPct val="200000"/>
                  </a:lnSpc>
                  <a:spcBef>
                    <a:spcPts val="1800"/>
                  </a:spcBef>
                  <a:spcAft>
                    <a:spcPts val="0"/>
                  </a:spcAft>
                  <a:buNone/>
                  <a:tabLst>
                    <a:tab pos="2238375" algn="l"/>
                    <a:tab pos="2333625" algn="l"/>
                  </a:tabLst>
                </a:pPr>
                <a:r>
                  <a:rPr lang="pl-PL" sz="1600" b="1" spc="300" dirty="0" err="1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code</a:t>
                </a:r>
                <a:r>
                  <a:rPr lang="pl-PL" sz="1600" b="1" spc="300" dirty="0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 </a:t>
                </a:r>
                <a:r>
                  <a:rPr lang="pl-PL" sz="1600" dirty="0" err="1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measurements</a:t>
                </a:r>
                <a:r>
                  <a:rPr lang="pl-PL" sz="1600" dirty="0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:</a:t>
                </a:r>
                <a:r>
                  <a:rPr lang="pl-PL" sz="1600" b="0" dirty="0" smtClean="0">
                    <a:ea typeface="Times New Roman"/>
                  </a:rPr>
                  <a:t>	</a:t>
                </a:r>
                <a14:m>
                  <m:oMath xmlns:m="http://schemas.openxmlformats.org/officeDocument/2006/math">
                    <m:r>
                      <a:rPr lang="pl-PL" sz="1600" b="0" i="1" spc="300" smtClean="0">
                        <a:latin typeface="Cambria Math"/>
                        <a:ea typeface="Times New Roman"/>
                      </a:rPr>
                      <m:t>𝑃</m:t>
                    </m:r>
                    <m:r>
                      <a:rPr lang="pl-PL" sz="1600" i="1" spc="300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 spc="300">
                        <a:latin typeface="Cambria Math"/>
                        <a:ea typeface="Cambria Math"/>
                        <a:cs typeface="Times New Roman"/>
                      </a:rPr>
                      <m:t>𝜌</m:t>
                    </m:r>
                    <m:r>
                      <a:rPr lang="pl-PL" sz="1600" i="1" spc="300">
                        <a:effectLst/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𝛿</m:t>
                    </m:r>
                    <m:r>
                      <a:rPr lang="en-US" sz="1600" i="1" spc="300">
                        <a:latin typeface="Cambria Math"/>
                        <a:ea typeface="Cambria Math"/>
                        <a:cs typeface="Times New Roman"/>
                      </a:rPr>
                      <m:t>𝜌</m:t>
                    </m:r>
                    <m:r>
                      <a:rPr lang="pl-PL" sz="1600" b="0" i="1" spc="300" smtClean="0">
                        <a:latin typeface="Cambria Math"/>
                        <a:ea typeface="Cambria Math"/>
                        <a:cs typeface="Times New Roman"/>
                      </a:rPr>
                      <m:t>+</m:t>
                    </m:r>
                    <m:r>
                      <a:rPr lang="pl-PL" sz="1600" b="0" i="1" spc="300" smtClean="0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d>
                      <m:dPr>
                        <m:ctrlPr>
                          <a:rPr lang="pl-PL" sz="1600" b="0" i="1" spc="300" smtClean="0">
                            <a:effectLst/>
                            <a:latin typeface="Cambria Math" panose="02040503050406030204" pitchFamily="18" charset="0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pl-PL" sz="1600" b="0" i="1" spc="300" smtClean="0">
                                <a:effectLst/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pl-PL" sz="1600" i="1" spc="300">
                                <a:latin typeface="Cambria Math"/>
                                <a:ea typeface="Cambria Math"/>
                                <a:cs typeface="Times New Roman"/>
                              </a:rPr>
                              <m:t>𝛿</m:t>
                            </m:r>
                            <m:r>
                              <a:rPr lang="pl-PL" sz="1600" b="0" i="1" spc="300" smtClean="0">
                                <a:effectLst/>
                                <a:latin typeface="Cambria Math"/>
                                <a:cs typeface="Times New Roman"/>
                              </a:rPr>
                              <m:t>𝑡</m:t>
                            </m:r>
                          </m:e>
                          <m:sub>
                            <m:r>
                              <a:rPr lang="pl-PL" sz="1600" b="0" i="1" spc="300" smtClean="0">
                                <a:effectLst/>
                                <a:latin typeface="Cambria Math"/>
                                <a:cs typeface="Times New Roman"/>
                              </a:rPr>
                              <m:t>𝑟</m:t>
                            </m:r>
                          </m:sub>
                        </m:sSub>
                        <m:r>
                          <a:rPr lang="pl-PL" sz="1600" b="0" i="1" spc="300" smtClean="0">
                            <a:effectLst/>
                            <a:latin typeface="Cambria Math"/>
                            <a:cs typeface="Times New Roman"/>
                          </a:rPr>
                          <m:t>−</m:t>
                        </m:r>
                        <m:sSup>
                          <m:sSupPr>
                            <m:ctrlPr>
                              <a:rPr lang="pl-PL" sz="1600" b="0" i="1" spc="300" smtClean="0">
                                <a:effectLst/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pl-PL" sz="1600" i="1" spc="300">
                                <a:latin typeface="Cambria Math"/>
                                <a:ea typeface="Cambria Math"/>
                                <a:cs typeface="Times New Roman"/>
                              </a:rPr>
                              <m:t>𝛿</m:t>
                            </m:r>
                            <m:r>
                              <a:rPr lang="pl-PL" sz="1600" b="0" i="1" spc="300" smtClean="0">
                                <a:effectLst/>
                                <a:latin typeface="Cambria Math"/>
                                <a:cs typeface="Times New Roman"/>
                              </a:rPr>
                              <m:t>𝑡</m:t>
                            </m:r>
                          </m:e>
                          <m:sup>
                            <m:r>
                              <a:rPr lang="pl-PL" sz="1600" b="0" i="1" spc="300" smtClean="0">
                                <a:effectLst/>
                                <a:latin typeface="Cambria Math"/>
                                <a:cs typeface="Times New Roman"/>
                              </a:rPr>
                              <m:t>𝑠</m:t>
                            </m:r>
                          </m:sup>
                        </m:sSup>
                      </m:e>
                    </m:d>
                    <m:r>
                      <a:rPr lang="pl-PL" sz="1600" b="0" i="1" spc="300" smtClean="0">
                        <a:effectLst/>
                        <a:latin typeface="Cambria Math"/>
                        <a:cs typeface="Times New Roman"/>
                      </a:rPr>
                      <m:t>       +</m:t>
                    </m:r>
                    <m:r>
                      <a:rPr lang="pl-PL" sz="1600" b="0" i="1" spc="300" smtClean="0">
                        <a:effectLst/>
                        <a:latin typeface="Cambria Math"/>
                        <a:ea typeface="Cambria Math"/>
                        <a:cs typeface="Times New Roman"/>
                      </a:rPr>
                      <m:t>𝛿</m:t>
                    </m:r>
                    <m:r>
                      <a:rPr lang="pl-PL" sz="1600" b="0" i="1" spc="300" smtClean="0">
                        <a:effectLst/>
                        <a:latin typeface="Cambria Math"/>
                        <a:cs typeface="Times New Roman"/>
                      </a:rPr>
                      <m:t>𝑇</m:t>
                    </m:r>
                    <m:r>
                      <a:rPr lang="pl-PL" sz="1600" b="1" i="1" spc="300" smtClean="0">
                        <a:solidFill>
                          <a:srgbClr val="002060"/>
                        </a:solidFill>
                        <a:effectLst/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b="1" i="1" spc="300" smtClean="0">
                        <a:solidFill>
                          <a:srgbClr val="002060"/>
                        </a:solidFill>
                        <a:effectLst/>
                        <a:latin typeface="Cambria Math"/>
                        <a:ea typeface="Cambria Math"/>
                        <a:cs typeface="Times New Roman"/>
                      </a:rPr>
                      <m:t>𝜹</m:t>
                    </m:r>
                    <m:r>
                      <a:rPr lang="pl-PL" sz="1600" b="1" i="1" spc="300" smtClean="0">
                        <a:solidFill>
                          <a:srgbClr val="002060"/>
                        </a:solidFill>
                        <a:effectLst/>
                        <a:latin typeface="Cambria Math"/>
                        <a:cs typeface="Times New Roman"/>
                      </a:rPr>
                      <m:t>𝑰</m:t>
                    </m:r>
                    <m:r>
                      <a:rPr lang="pl-PL" sz="1600" b="0" i="1" spc="300" smtClean="0">
                        <a:effectLst/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b="0" i="1" spc="300" smtClean="0">
                        <a:effectLst/>
                        <a:latin typeface="Cambria Math"/>
                        <a:ea typeface="Cambria Math"/>
                        <a:cs typeface="Times New Roman"/>
                      </a:rPr>
                      <m:t>𝛿</m:t>
                    </m:r>
                    <m:r>
                      <a:rPr lang="pl-PL" sz="1600" b="0" i="1" spc="300" smtClean="0">
                        <a:effectLst/>
                        <a:latin typeface="Cambria Math"/>
                        <a:ea typeface="Cambria Math"/>
                        <a:cs typeface="Times New Roman"/>
                      </a:rPr>
                      <m:t>𝑚</m:t>
                    </m:r>
                    <m:r>
                      <a:rPr lang="pl-PL" sz="1600" b="0" i="1" spc="300" smtClean="0">
                        <a:effectLst/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b="0" i="1" spc="300" smtClean="0">
                        <a:effectLst/>
                        <a:latin typeface="Cambria Math"/>
                        <a:ea typeface="Cambria Math"/>
                        <a:cs typeface="Times New Roman"/>
                      </a:rPr>
                      <m:t>𝜀</m:t>
                    </m:r>
                  </m:oMath>
                </a14:m>
                <a:endParaRPr lang="pl-PL" sz="1600" i="1" spc="300" dirty="0" smtClean="0">
                  <a:effectLst/>
                  <a:latin typeface="Cambria Math"/>
                  <a:ea typeface="Times New Roman"/>
                  <a:cs typeface="Times New Roman"/>
                </a:endParaRPr>
              </a:p>
              <a:p>
                <a:pPr marL="137160" indent="0">
                  <a:spcBef>
                    <a:spcPts val="2400"/>
                  </a:spcBef>
                  <a:buNone/>
                  <a:tabLst>
                    <a:tab pos="2238375" algn="l"/>
                    <a:tab pos="2333625" algn="l"/>
                  </a:tabLst>
                </a:pPr>
                <a:r>
                  <a:rPr lang="pl-PL" sz="1600" b="1" spc="300" dirty="0" err="1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  <a:cs typeface="Times New Roman"/>
                  </a:rPr>
                  <a:t>phase</a:t>
                </a:r>
                <a:r>
                  <a:rPr lang="pl-PL" sz="1600" dirty="0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 </a:t>
                </a:r>
                <a:r>
                  <a:rPr lang="pl-PL" sz="1600" dirty="0" err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measurements</a:t>
                </a:r>
                <a:r>
                  <a:rPr lang="pl-PL" sz="1600" dirty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</a:rPr>
                  <a:t>:</a:t>
                </a:r>
                <a:r>
                  <a:rPr lang="pl-PL" sz="1600" b="0" dirty="0" smtClean="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Times New Roman"/>
                    <a:cs typeface="Times New Roman"/>
                  </a:rPr>
                  <a:t> </a:t>
                </a:r>
                <a:r>
                  <a:rPr lang="pl-PL" sz="1600" b="0" dirty="0" smtClean="0">
                    <a:ea typeface="Times New Roman"/>
                    <a:cs typeface="Times New Roman"/>
                  </a:rPr>
                  <a:t>	</a:t>
                </a:r>
                <a14:m>
                  <m:oMath xmlns:m="http://schemas.openxmlformats.org/officeDocument/2006/math">
                    <m:r>
                      <a:rPr lang="pl-PL" sz="1600" b="0" i="1" spc="300" smtClean="0">
                        <a:latin typeface="Cambria Math"/>
                        <a:ea typeface="Times New Roman"/>
                        <a:cs typeface="Times New Roman"/>
                      </a:rPr>
                      <m:t>𝐿</m:t>
                    </m:r>
                    <m:r>
                      <a:rPr lang="pl-PL" sz="1600" i="1" spc="300"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 spc="300">
                        <a:latin typeface="Cambria Math"/>
                        <a:ea typeface="Cambria Math"/>
                        <a:cs typeface="Times New Roman"/>
                      </a:rPr>
                      <m:t>𝜌</m:t>
                    </m:r>
                    <m:r>
                      <a:rPr lang="pl-PL" sz="1600" i="1" spc="300"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𝛿</m:t>
                    </m:r>
                    <m:r>
                      <a:rPr lang="en-US" sz="1600" i="1" spc="300">
                        <a:latin typeface="Cambria Math"/>
                        <a:ea typeface="Cambria Math"/>
                        <a:cs typeface="Times New Roman"/>
                      </a:rPr>
                      <m:t>𝜌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+</m:t>
                    </m:r>
                    <m:r>
                      <a:rPr lang="pl-PL" sz="1600" i="1" spc="300"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d>
                      <m:dPr>
                        <m:ctrlPr>
                          <a:rPr lang="pl-PL" sz="1600" i="1" spc="300">
                            <a:latin typeface="Cambria Math" panose="02040503050406030204" pitchFamily="18" charset="0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pl-PL" sz="1600" i="1" spc="300"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pl-PL" sz="1600" i="1" spc="300">
                                <a:latin typeface="Cambria Math"/>
                                <a:ea typeface="Cambria Math"/>
                                <a:cs typeface="Times New Roman"/>
                              </a:rPr>
                              <m:t>𝛿</m:t>
                            </m:r>
                            <m:r>
                              <a:rPr lang="pl-PL" sz="1600" i="1" spc="300">
                                <a:latin typeface="Cambria Math"/>
                                <a:cs typeface="Times New Roman"/>
                              </a:rPr>
                              <m:t>𝑡</m:t>
                            </m:r>
                          </m:e>
                          <m:sub>
                            <m:r>
                              <a:rPr lang="pl-PL" sz="1600" i="1" spc="300">
                                <a:latin typeface="Cambria Math"/>
                                <a:cs typeface="Times New Roman"/>
                              </a:rPr>
                              <m:t>𝑟</m:t>
                            </m:r>
                          </m:sub>
                        </m:sSub>
                        <m:r>
                          <a:rPr lang="pl-PL" sz="1600" i="1" spc="300">
                            <a:latin typeface="Cambria Math"/>
                            <a:cs typeface="Times New Roman"/>
                          </a:rPr>
                          <m:t>−</m:t>
                        </m:r>
                        <m:sSup>
                          <m:sSupPr>
                            <m:ctrlPr>
                              <a:rPr lang="pl-PL" sz="1600" i="1" spc="300"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pl-PL" sz="1600" i="1" spc="300">
                                <a:latin typeface="Cambria Math"/>
                                <a:ea typeface="Cambria Math"/>
                                <a:cs typeface="Times New Roman"/>
                              </a:rPr>
                              <m:t>𝛿</m:t>
                            </m:r>
                            <m:r>
                              <a:rPr lang="pl-PL" sz="1600" i="1" spc="300">
                                <a:latin typeface="Cambria Math"/>
                                <a:cs typeface="Times New Roman"/>
                              </a:rPr>
                              <m:t>𝑡</m:t>
                            </m:r>
                          </m:e>
                          <m:sup>
                            <m:r>
                              <a:rPr lang="pl-PL" sz="1600" i="1" spc="300">
                                <a:latin typeface="Cambria Math"/>
                                <a:cs typeface="Times New Roman"/>
                              </a:rPr>
                              <m:t>𝑠</m:t>
                            </m:r>
                          </m:sup>
                        </m:sSup>
                      </m:e>
                    </m:d>
                    <m:r>
                      <a:rPr lang="pl-PL" sz="1600" i="1" spc="300"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i="1" spc="300" smtClean="0">
                        <a:latin typeface="Cambria Math"/>
                        <a:cs typeface="Times New Roman"/>
                      </a:rPr>
                      <m:t>𝜆</m:t>
                    </m:r>
                    <m:r>
                      <a:rPr lang="pl-PL" sz="1600" b="0" i="1" spc="300" smtClean="0">
                        <a:latin typeface="Cambria Math"/>
                        <a:cs typeface="Times New Roman"/>
                      </a:rPr>
                      <m:t>𝑁</m:t>
                    </m:r>
                    <m:r>
                      <a:rPr lang="pl-PL" sz="1600" b="0" i="1" spc="300" smtClean="0"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𝛿</m:t>
                    </m:r>
                    <m:r>
                      <a:rPr lang="pl-PL" sz="1600" i="1" spc="300">
                        <a:latin typeface="Cambria Math"/>
                        <a:cs typeface="Times New Roman"/>
                      </a:rPr>
                      <m:t>𝑇</m:t>
                    </m:r>
                    <m:r>
                      <a:rPr lang="pl-PL" sz="1600" b="1" i="1" spc="300" smtClean="0">
                        <a:solidFill>
                          <a:srgbClr val="002060"/>
                        </a:solidFill>
                        <a:latin typeface="Cambria Math"/>
                        <a:cs typeface="Times New Roman"/>
                      </a:rPr>
                      <m:t>−</m:t>
                    </m:r>
                    <m:r>
                      <a:rPr lang="pl-PL" sz="1600" b="1" i="1" spc="300">
                        <a:solidFill>
                          <a:srgbClr val="002060"/>
                        </a:solidFill>
                        <a:latin typeface="Cambria Math"/>
                        <a:ea typeface="Cambria Math"/>
                        <a:cs typeface="Times New Roman"/>
                      </a:rPr>
                      <m:t>𝜹</m:t>
                    </m:r>
                    <m:r>
                      <a:rPr lang="pl-PL" sz="1600" b="1" i="1" spc="300">
                        <a:solidFill>
                          <a:srgbClr val="002060"/>
                        </a:solidFill>
                        <a:latin typeface="Cambria Math"/>
                        <a:cs typeface="Times New Roman"/>
                      </a:rPr>
                      <m:t>𝑰</m:t>
                    </m:r>
                    <m:r>
                      <a:rPr lang="pl-PL" sz="1600" i="1" spc="300"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𝛿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𝑚</m:t>
                    </m:r>
                    <m:r>
                      <a:rPr lang="pl-PL" sz="1600" i="1" spc="300">
                        <a:latin typeface="Cambria Math"/>
                        <a:cs typeface="Times New Roman"/>
                      </a:rPr>
                      <m:t>+</m:t>
                    </m:r>
                    <m:r>
                      <a:rPr lang="pl-PL" sz="1600" i="1" spc="300">
                        <a:latin typeface="Cambria Math"/>
                        <a:ea typeface="Cambria Math"/>
                        <a:cs typeface="Times New Roman"/>
                      </a:rPr>
                      <m:t>𝜀</m:t>
                    </m:r>
                  </m:oMath>
                </a14:m>
                <a:endParaRPr lang="en-US" sz="1100" dirty="0"/>
              </a:p>
            </p:txBody>
          </p:sp>
        </mc:Choice>
        <mc:Fallback xmlns="">
          <p:sp>
            <p:nvSpPr>
              <p:cNvPr id="6" name="Symbol zastępczy zawartości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79512" y="2139702"/>
                <a:ext cx="8418731" cy="1296144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bjaśnienie liniowe 2 (brak obramowania) 8"/>
          <p:cNvSpPr/>
          <p:nvPr/>
        </p:nvSpPr>
        <p:spPr>
          <a:xfrm>
            <a:off x="652364" y="1724988"/>
            <a:ext cx="1368152" cy="396000"/>
          </a:xfrm>
          <a:prstGeom prst="callout2">
            <a:avLst>
              <a:gd name="adj1" fmla="val 26369"/>
              <a:gd name="adj2" fmla="val 102689"/>
              <a:gd name="adj3" fmla="val 26369"/>
              <a:gd name="adj4" fmla="val 123381"/>
              <a:gd name="adj5" fmla="val 152351"/>
              <a:gd name="adj6" fmla="val 135908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err="1" smtClean="0">
                <a:solidFill>
                  <a:schemeClr val="tx2"/>
                </a:solidFill>
              </a:rPr>
              <a:t>observed</a:t>
            </a:r>
            <a:r>
              <a:rPr lang="pl-PL" sz="900" dirty="0" smtClean="0">
                <a:solidFill>
                  <a:schemeClr val="tx2"/>
                </a:solidFill>
              </a:rPr>
              <a:t> </a:t>
            </a:r>
            <a:r>
              <a:rPr lang="pl-PL" sz="1100" dirty="0" err="1" smtClean="0">
                <a:solidFill>
                  <a:schemeClr val="tx2"/>
                </a:solidFill>
              </a:rPr>
              <a:t>pseudorange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1" name="Objaśnienie liniowe 2 (brak obramowania) 10"/>
          <p:cNvSpPr/>
          <p:nvPr/>
        </p:nvSpPr>
        <p:spPr>
          <a:xfrm>
            <a:off x="683568" y="3671010"/>
            <a:ext cx="1368152" cy="396000"/>
          </a:xfrm>
          <a:prstGeom prst="callout2">
            <a:avLst>
              <a:gd name="adj1" fmla="val 26369"/>
              <a:gd name="adj2" fmla="val 102689"/>
              <a:gd name="adj3" fmla="val 26369"/>
              <a:gd name="adj4" fmla="val 123381"/>
              <a:gd name="adj5" fmla="val -109404"/>
              <a:gd name="adj6" fmla="val 133549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err="1">
                <a:solidFill>
                  <a:schemeClr val="tx2"/>
                </a:solidFill>
              </a:rPr>
              <a:t>o</a:t>
            </a:r>
            <a:r>
              <a:rPr lang="pl-PL" sz="900" dirty="0" err="1" smtClean="0">
                <a:solidFill>
                  <a:schemeClr val="tx2"/>
                </a:solidFill>
              </a:rPr>
              <a:t>bserved</a:t>
            </a:r>
            <a:r>
              <a:rPr lang="pl-PL" sz="1100" dirty="0" smtClean="0">
                <a:solidFill>
                  <a:schemeClr val="tx2"/>
                </a:solidFill>
              </a:rPr>
              <a:t/>
            </a:r>
            <a:br>
              <a:rPr lang="pl-PL" sz="1100" dirty="0" smtClean="0">
                <a:solidFill>
                  <a:schemeClr val="tx2"/>
                </a:solidFill>
              </a:rPr>
            </a:br>
            <a:r>
              <a:rPr lang="pl-PL" sz="1100" dirty="0" err="1" smtClean="0">
                <a:solidFill>
                  <a:schemeClr val="tx2"/>
                </a:solidFill>
              </a:rPr>
              <a:t>carrier</a:t>
            </a:r>
            <a:r>
              <a:rPr lang="pl-PL" sz="1100" dirty="0" smtClean="0">
                <a:solidFill>
                  <a:schemeClr val="tx2"/>
                </a:solidFill>
              </a:rPr>
              <a:t> </a:t>
            </a:r>
            <a:r>
              <a:rPr lang="pl-PL" sz="1100" dirty="0" err="1" smtClean="0">
                <a:solidFill>
                  <a:schemeClr val="tx2"/>
                </a:solidFill>
              </a:rPr>
              <a:t>phase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3" name="Objaśnienie liniowe 2 (brak obramowania) 12"/>
          <p:cNvSpPr/>
          <p:nvPr/>
        </p:nvSpPr>
        <p:spPr>
          <a:xfrm>
            <a:off x="2195736" y="1203598"/>
            <a:ext cx="1584176" cy="468000"/>
          </a:xfrm>
          <a:prstGeom prst="callout2">
            <a:avLst>
              <a:gd name="adj1" fmla="val 114761"/>
              <a:gd name="adj2" fmla="val 49289"/>
              <a:gd name="adj3" fmla="val 186371"/>
              <a:gd name="adj4" fmla="val 49529"/>
              <a:gd name="adj5" fmla="val 221047"/>
              <a:gd name="adj6" fmla="val 49543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dirty="0" err="1" smtClean="0">
                <a:solidFill>
                  <a:schemeClr val="tx2"/>
                </a:solidFill>
              </a:rPr>
              <a:t>geometric</a:t>
            </a:r>
            <a:r>
              <a:rPr lang="pl-PL" sz="1100" dirty="0" smtClean="0">
                <a:solidFill>
                  <a:schemeClr val="tx2"/>
                </a:solidFill>
              </a:rPr>
              <a:t> </a:t>
            </a:r>
            <a:r>
              <a:rPr lang="pl-PL" sz="1100" dirty="0" err="1" smtClean="0">
                <a:solidFill>
                  <a:schemeClr val="tx2"/>
                </a:solidFill>
              </a:rPr>
              <a:t>distance</a:t>
            </a:r>
            <a:r>
              <a:rPr lang="pl-PL" sz="1100" dirty="0" smtClean="0">
                <a:solidFill>
                  <a:schemeClr val="tx2"/>
                </a:solidFill>
              </a:rPr>
              <a:t/>
            </a:r>
            <a:br>
              <a:rPr lang="pl-PL" sz="1100" dirty="0" smtClean="0">
                <a:solidFill>
                  <a:schemeClr val="tx2"/>
                </a:solidFill>
              </a:rPr>
            </a:br>
            <a:r>
              <a:rPr lang="pl-PL" sz="900" dirty="0" err="1" smtClean="0">
                <a:solidFill>
                  <a:schemeClr val="tx2"/>
                </a:solidFill>
              </a:rPr>
              <a:t>between</a:t>
            </a:r>
            <a:r>
              <a:rPr lang="pl-PL" sz="900" dirty="0" smtClean="0">
                <a:solidFill>
                  <a:schemeClr val="tx2"/>
                </a:solidFill>
              </a:rPr>
              <a:t> the </a:t>
            </a:r>
            <a:r>
              <a:rPr lang="pl-PL" sz="900" dirty="0" err="1" smtClean="0">
                <a:solidFill>
                  <a:schemeClr val="tx2"/>
                </a:solidFill>
              </a:rPr>
              <a:t>satellite</a:t>
            </a:r>
            <a:r>
              <a:rPr lang="pl-PL" sz="900" dirty="0" smtClean="0">
                <a:solidFill>
                  <a:schemeClr val="tx2"/>
                </a:solidFill>
              </a:rPr>
              <a:t/>
            </a:r>
            <a:br>
              <a:rPr lang="pl-PL" sz="900" dirty="0" smtClean="0">
                <a:solidFill>
                  <a:schemeClr val="tx2"/>
                </a:solidFill>
              </a:rPr>
            </a:br>
            <a:r>
              <a:rPr lang="pl-PL" sz="900" dirty="0" smtClean="0">
                <a:solidFill>
                  <a:schemeClr val="tx2"/>
                </a:solidFill>
              </a:rPr>
              <a:t>and the </a:t>
            </a:r>
            <a:r>
              <a:rPr lang="pl-PL" sz="900" dirty="0" err="1" smtClean="0">
                <a:solidFill>
                  <a:schemeClr val="tx2"/>
                </a:solidFill>
              </a:rPr>
              <a:t>receiver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879840" y="2283718"/>
            <a:ext cx="216000" cy="1008112"/>
          </a:xfrm>
          <a:prstGeom prst="rect">
            <a:avLst/>
          </a:prstGeom>
          <a:noFill/>
          <a:ln>
            <a:solidFill>
              <a:srgbClr val="CAD8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rostokąt 14"/>
          <p:cNvSpPr/>
          <p:nvPr/>
        </p:nvSpPr>
        <p:spPr>
          <a:xfrm>
            <a:off x="3347864" y="2283718"/>
            <a:ext cx="324000" cy="1008112"/>
          </a:xfrm>
          <a:prstGeom prst="rect">
            <a:avLst/>
          </a:prstGeom>
          <a:noFill/>
          <a:ln>
            <a:solidFill>
              <a:srgbClr val="CAD8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rostokąt 15"/>
          <p:cNvSpPr/>
          <p:nvPr/>
        </p:nvSpPr>
        <p:spPr>
          <a:xfrm>
            <a:off x="4067944" y="2283718"/>
            <a:ext cx="1296144" cy="1008112"/>
          </a:xfrm>
          <a:prstGeom prst="rect">
            <a:avLst/>
          </a:prstGeom>
          <a:noFill/>
          <a:ln>
            <a:solidFill>
              <a:srgbClr val="CAD8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bjaśnienie liniowe 2 (brak obramowania) 16"/>
          <p:cNvSpPr/>
          <p:nvPr/>
        </p:nvSpPr>
        <p:spPr>
          <a:xfrm>
            <a:off x="3059868" y="3867894"/>
            <a:ext cx="936068" cy="288000"/>
          </a:xfrm>
          <a:prstGeom prst="callout2">
            <a:avLst>
              <a:gd name="adj1" fmla="val -10167"/>
              <a:gd name="adj2" fmla="val 50291"/>
              <a:gd name="adj3" fmla="val -63853"/>
              <a:gd name="adj4" fmla="val 49980"/>
              <a:gd name="adj5" fmla="val -183402"/>
              <a:gd name="adj6" fmla="val 49871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dirty="0" smtClean="0">
                <a:solidFill>
                  <a:schemeClr val="tx2"/>
                </a:solidFill>
              </a:rPr>
              <a:t>orbital </a:t>
            </a:r>
            <a:r>
              <a:rPr lang="pl-PL" sz="1100" dirty="0" err="1" smtClean="0">
                <a:solidFill>
                  <a:schemeClr val="tx2"/>
                </a:solidFill>
              </a:rPr>
              <a:t>errors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8" name="Objaśnienie liniowe 2 (brak obramowania) 17"/>
          <p:cNvSpPr/>
          <p:nvPr/>
        </p:nvSpPr>
        <p:spPr>
          <a:xfrm>
            <a:off x="3923928" y="1546583"/>
            <a:ext cx="1584176" cy="396000"/>
          </a:xfrm>
          <a:prstGeom prst="callout2">
            <a:avLst>
              <a:gd name="adj1" fmla="val 114905"/>
              <a:gd name="adj2" fmla="val 50091"/>
              <a:gd name="adj3" fmla="val 146773"/>
              <a:gd name="adj4" fmla="val 50180"/>
              <a:gd name="adj5" fmla="val 173534"/>
              <a:gd name="adj6" fmla="val 50121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err="1">
                <a:solidFill>
                  <a:schemeClr val="tx2"/>
                </a:solidFill>
              </a:rPr>
              <a:t>s</a:t>
            </a:r>
            <a:r>
              <a:rPr lang="pl-PL" sz="900" dirty="0" err="1" smtClean="0">
                <a:solidFill>
                  <a:schemeClr val="tx2"/>
                </a:solidFill>
              </a:rPr>
              <a:t>atellite</a:t>
            </a:r>
            <a:r>
              <a:rPr lang="pl-PL" sz="900" dirty="0" smtClean="0">
                <a:solidFill>
                  <a:schemeClr val="tx2"/>
                </a:solidFill>
              </a:rPr>
              <a:t> and </a:t>
            </a:r>
            <a:r>
              <a:rPr lang="pl-PL" sz="900" dirty="0" err="1" smtClean="0">
                <a:solidFill>
                  <a:schemeClr val="tx2"/>
                </a:solidFill>
              </a:rPr>
              <a:t>receiver</a:t>
            </a:r>
            <a:r>
              <a:rPr lang="pl-PL" sz="900" dirty="0" smtClean="0">
                <a:solidFill>
                  <a:schemeClr val="tx2"/>
                </a:solidFill>
              </a:rPr>
              <a:t/>
            </a:r>
            <a:br>
              <a:rPr lang="pl-PL" sz="900" dirty="0" smtClean="0">
                <a:solidFill>
                  <a:schemeClr val="tx2"/>
                </a:solidFill>
              </a:rPr>
            </a:br>
            <a:r>
              <a:rPr lang="pl-PL" sz="1100" dirty="0" err="1">
                <a:solidFill>
                  <a:schemeClr val="tx2"/>
                </a:solidFill>
              </a:rPr>
              <a:t>clock</a:t>
            </a:r>
            <a:r>
              <a:rPr lang="pl-PL" sz="1100" dirty="0">
                <a:solidFill>
                  <a:schemeClr val="tx2"/>
                </a:solidFill>
              </a:rPr>
              <a:t> </a:t>
            </a:r>
            <a:r>
              <a:rPr lang="pl-PL" sz="1100" dirty="0" err="1">
                <a:solidFill>
                  <a:schemeClr val="tx2"/>
                </a:solidFill>
              </a:rPr>
              <a:t>errors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19" name="Objaśnienie liniowe 2 (brak obramowania) 18"/>
          <p:cNvSpPr/>
          <p:nvPr/>
        </p:nvSpPr>
        <p:spPr>
          <a:xfrm>
            <a:off x="5784315" y="4141597"/>
            <a:ext cx="1067722" cy="396000"/>
          </a:xfrm>
          <a:prstGeom prst="callout2">
            <a:avLst>
              <a:gd name="adj1" fmla="val -14978"/>
              <a:gd name="adj2" fmla="val 49608"/>
              <a:gd name="adj3" fmla="val -134409"/>
              <a:gd name="adj4" fmla="val 49434"/>
              <a:gd name="adj5" fmla="val -208657"/>
              <a:gd name="adj6" fmla="val 49871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dirty="0" err="1" smtClean="0">
                <a:solidFill>
                  <a:schemeClr val="tx2"/>
                </a:solidFill>
              </a:rPr>
              <a:t>tropospheric</a:t>
            </a:r>
            <a:r>
              <a:rPr lang="pl-PL" sz="1100" dirty="0" smtClean="0">
                <a:solidFill>
                  <a:schemeClr val="tx2"/>
                </a:solidFill>
              </a:rPr>
              <a:t> </a:t>
            </a:r>
            <a:r>
              <a:rPr lang="pl-PL" sz="1100" dirty="0" err="1" smtClean="0">
                <a:solidFill>
                  <a:schemeClr val="tx2"/>
                </a:solidFill>
              </a:rPr>
              <a:t>refraction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20" name="Objaśnienie liniowe 2 (brak obramowania) 19"/>
          <p:cNvSpPr/>
          <p:nvPr/>
        </p:nvSpPr>
        <p:spPr>
          <a:xfrm>
            <a:off x="4284088" y="3507854"/>
            <a:ext cx="1080000" cy="396000"/>
          </a:xfrm>
          <a:prstGeom prst="callout2">
            <a:avLst>
              <a:gd name="adj1" fmla="val 26369"/>
              <a:gd name="adj2" fmla="val 102689"/>
              <a:gd name="adj3" fmla="val 26369"/>
              <a:gd name="adj4" fmla="val 112957"/>
              <a:gd name="adj5" fmla="val -61804"/>
              <a:gd name="adj6" fmla="val 12050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err="1">
                <a:solidFill>
                  <a:schemeClr val="tx2"/>
                </a:solidFill>
              </a:rPr>
              <a:t>c</a:t>
            </a:r>
            <a:r>
              <a:rPr lang="pl-PL" sz="900" dirty="0" err="1" smtClean="0">
                <a:solidFill>
                  <a:schemeClr val="tx2"/>
                </a:solidFill>
              </a:rPr>
              <a:t>arrier</a:t>
            </a:r>
            <a:r>
              <a:rPr lang="pl-PL" sz="900" dirty="0" smtClean="0">
                <a:solidFill>
                  <a:schemeClr val="tx2"/>
                </a:solidFill>
              </a:rPr>
              <a:t> </a:t>
            </a:r>
            <a:br>
              <a:rPr lang="pl-PL" sz="900" dirty="0" smtClean="0">
                <a:solidFill>
                  <a:schemeClr val="tx2"/>
                </a:solidFill>
              </a:rPr>
            </a:br>
            <a:r>
              <a:rPr lang="pl-PL" sz="1100" dirty="0" err="1" smtClean="0">
                <a:solidFill>
                  <a:schemeClr val="tx2"/>
                </a:solidFill>
              </a:rPr>
              <a:t>wavelength</a:t>
            </a:r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1" name="Objaśnienie liniowe 2 (brak obramowania) 20"/>
          <p:cNvSpPr/>
          <p:nvPr/>
        </p:nvSpPr>
        <p:spPr>
          <a:xfrm>
            <a:off x="4283968" y="3984198"/>
            <a:ext cx="1080000" cy="396000"/>
          </a:xfrm>
          <a:prstGeom prst="callout2">
            <a:avLst>
              <a:gd name="adj1" fmla="val 26369"/>
              <a:gd name="adj2" fmla="val 102689"/>
              <a:gd name="adj3" fmla="val 26369"/>
              <a:gd name="adj4" fmla="val 117132"/>
              <a:gd name="adj5" fmla="val -185985"/>
              <a:gd name="adj6" fmla="val 13335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900" dirty="0" err="1" smtClean="0">
                <a:solidFill>
                  <a:schemeClr val="tx2"/>
                </a:solidFill>
              </a:rPr>
              <a:t>carrier</a:t>
            </a:r>
            <a:r>
              <a:rPr lang="pl-PL" sz="900" dirty="0" smtClean="0">
                <a:solidFill>
                  <a:schemeClr val="tx2"/>
                </a:solidFill>
              </a:rPr>
              <a:t> </a:t>
            </a:r>
            <a:r>
              <a:rPr lang="pl-PL" sz="900" dirty="0" err="1">
                <a:solidFill>
                  <a:schemeClr val="tx2"/>
                </a:solidFill>
              </a:rPr>
              <a:t>phase</a:t>
            </a:r>
            <a:r>
              <a:rPr lang="pl-PL" sz="900" dirty="0">
                <a:solidFill>
                  <a:schemeClr val="tx2"/>
                </a:solidFill>
              </a:rPr>
              <a:t> </a:t>
            </a:r>
            <a:r>
              <a:rPr lang="pl-PL" sz="1100" dirty="0" err="1">
                <a:solidFill>
                  <a:schemeClr val="tx2"/>
                </a:solidFill>
              </a:rPr>
              <a:t>ambiguity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6156176" y="2283718"/>
            <a:ext cx="324000" cy="1008112"/>
          </a:xfrm>
          <a:prstGeom prst="rect">
            <a:avLst/>
          </a:prstGeom>
          <a:noFill/>
          <a:ln>
            <a:solidFill>
              <a:srgbClr val="CAD8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Prostokąt 23"/>
          <p:cNvSpPr/>
          <p:nvPr/>
        </p:nvSpPr>
        <p:spPr>
          <a:xfrm>
            <a:off x="7236296" y="2283718"/>
            <a:ext cx="432000" cy="1008112"/>
          </a:xfrm>
          <a:prstGeom prst="rect">
            <a:avLst/>
          </a:prstGeom>
          <a:noFill/>
          <a:ln>
            <a:solidFill>
              <a:srgbClr val="CAD8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Prostokąt 24"/>
          <p:cNvSpPr/>
          <p:nvPr/>
        </p:nvSpPr>
        <p:spPr>
          <a:xfrm>
            <a:off x="7884368" y="2300486"/>
            <a:ext cx="216000" cy="1008112"/>
          </a:xfrm>
          <a:prstGeom prst="rect">
            <a:avLst/>
          </a:prstGeom>
          <a:noFill/>
          <a:ln>
            <a:solidFill>
              <a:srgbClr val="CAD8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bjaśnienie liniowe 2 (brak obramowania) 25"/>
          <p:cNvSpPr/>
          <p:nvPr/>
        </p:nvSpPr>
        <p:spPr>
          <a:xfrm>
            <a:off x="6914418" y="3622480"/>
            <a:ext cx="1145902" cy="288000"/>
          </a:xfrm>
          <a:prstGeom prst="callout2">
            <a:avLst>
              <a:gd name="adj1" fmla="val -12573"/>
              <a:gd name="adj2" fmla="val 49885"/>
              <a:gd name="adj3" fmla="val -42807"/>
              <a:gd name="adj4" fmla="val 49765"/>
              <a:gd name="adj5" fmla="val -101573"/>
              <a:gd name="adj6" fmla="val 49448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dirty="0" err="1" smtClean="0">
                <a:solidFill>
                  <a:schemeClr val="tx2"/>
                </a:solidFill>
              </a:rPr>
              <a:t>multipath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28" name="Objaśnienie liniowe 2 (brak obramowania) 27"/>
          <p:cNvSpPr/>
          <p:nvPr/>
        </p:nvSpPr>
        <p:spPr>
          <a:xfrm>
            <a:off x="8003198" y="1547551"/>
            <a:ext cx="864096" cy="396000"/>
          </a:xfrm>
          <a:prstGeom prst="callout2">
            <a:avLst>
              <a:gd name="adj1" fmla="val 111698"/>
              <a:gd name="adj2" fmla="val 25841"/>
              <a:gd name="adj3" fmla="val 153188"/>
              <a:gd name="adj4" fmla="val 25562"/>
              <a:gd name="adj5" fmla="val 180750"/>
              <a:gd name="adj6" fmla="val 4926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dirty="0" err="1">
                <a:solidFill>
                  <a:schemeClr val="tx2"/>
                </a:solidFill>
              </a:rPr>
              <a:t>r</a:t>
            </a:r>
            <a:r>
              <a:rPr lang="pl-PL" sz="1100" dirty="0" err="1" smtClean="0">
                <a:solidFill>
                  <a:schemeClr val="tx2"/>
                </a:solidFill>
              </a:rPr>
              <a:t>eceiver</a:t>
            </a:r>
            <a:r>
              <a:rPr lang="pl-PL" sz="1100" dirty="0" smtClean="0">
                <a:solidFill>
                  <a:schemeClr val="tx2"/>
                </a:solidFill>
              </a:rPr>
              <a:t> </a:t>
            </a:r>
            <a:r>
              <a:rPr lang="pl-PL" sz="1100" dirty="0" err="1" smtClean="0">
                <a:solidFill>
                  <a:schemeClr val="tx2"/>
                </a:solidFill>
              </a:rPr>
              <a:t>noise</a:t>
            </a:r>
            <a:endParaRPr lang="en-US" sz="900" dirty="0">
              <a:solidFill>
                <a:schemeClr val="tx2"/>
              </a:solidFill>
            </a:endParaRPr>
          </a:p>
        </p:txBody>
      </p:sp>
      <p:sp>
        <p:nvSpPr>
          <p:cNvPr id="40" name="Objaśnienie liniowe 2 (brak obramowania) 39"/>
          <p:cNvSpPr/>
          <p:nvPr/>
        </p:nvSpPr>
        <p:spPr>
          <a:xfrm>
            <a:off x="6084136" y="1364463"/>
            <a:ext cx="1440160" cy="523929"/>
          </a:xfrm>
          <a:prstGeom prst="callout2">
            <a:avLst>
              <a:gd name="adj1" fmla="val 114905"/>
              <a:gd name="adj2" fmla="val 50091"/>
              <a:gd name="adj3" fmla="val 146773"/>
              <a:gd name="adj4" fmla="val 50180"/>
              <a:gd name="adj5" fmla="val 167040"/>
              <a:gd name="adj6" fmla="val 49968"/>
            </a:avLst>
          </a:prstGeom>
          <a:solidFill>
            <a:srgbClr val="B1C6D7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>
                <a:solidFill>
                  <a:schemeClr val="tx2"/>
                </a:solidFill>
              </a:rPr>
              <a:t>i</a:t>
            </a:r>
            <a:r>
              <a:rPr lang="pl-PL" sz="1400" dirty="0" smtClean="0">
                <a:solidFill>
                  <a:schemeClr val="tx2"/>
                </a:solidFill>
              </a:rPr>
              <a:t>onospheric </a:t>
            </a:r>
            <a:r>
              <a:rPr lang="pl-PL" sz="1400" dirty="0" err="1" smtClean="0">
                <a:solidFill>
                  <a:schemeClr val="tx2"/>
                </a:solidFill>
              </a:rPr>
              <a:t>refraction</a:t>
            </a:r>
            <a:endParaRPr lang="en-US" sz="1050" dirty="0">
              <a:solidFill>
                <a:schemeClr val="tx2"/>
              </a:solidFill>
            </a:endParaRPr>
          </a:p>
        </p:txBody>
      </p:sp>
      <p:grpSp>
        <p:nvGrpSpPr>
          <p:cNvPr id="41" name="Grupa 40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43" name="Prostokąt 42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4" name="Grupa 43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45" name="Pagon 44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6" name="Pagon 45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47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" name="Prostokąt 47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49" name="Tabela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4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4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0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49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5"/>
          <p:cNvSpPr>
            <a:spLocks noGrp="1"/>
          </p:cNvSpPr>
          <p:nvPr>
            <p:ph sz="quarter" idx="1"/>
          </p:nvPr>
        </p:nvSpPr>
        <p:spPr>
          <a:xfrm>
            <a:off x="539552" y="1473333"/>
            <a:ext cx="4284000" cy="2106522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300" dirty="0"/>
              <a:t>the ionosphere is an important factor in GNSS positioning</a:t>
            </a:r>
            <a:endParaRPr lang="pl-PL" sz="13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1300" dirty="0"/>
              <a:t>in the case of single-frequency measurements, </a:t>
            </a:r>
            <a:r>
              <a:rPr lang="pl-PL" sz="1300" dirty="0" smtClean="0"/>
              <a:t/>
            </a:r>
            <a:br>
              <a:rPr lang="pl-PL" sz="1300" dirty="0" smtClean="0"/>
            </a:br>
            <a:r>
              <a:rPr lang="en-US" sz="1300" dirty="0" smtClean="0"/>
              <a:t>the </a:t>
            </a:r>
            <a:r>
              <a:rPr lang="en-US" sz="1300" dirty="0"/>
              <a:t>influence of the ionosphere is compensated </a:t>
            </a:r>
            <a:r>
              <a:rPr lang="pl-PL" sz="1300" dirty="0" smtClean="0"/>
              <a:t/>
            </a:r>
            <a:br>
              <a:rPr lang="pl-PL" sz="1300" dirty="0" smtClean="0"/>
            </a:br>
            <a:r>
              <a:rPr lang="en-US" sz="1300" dirty="0" smtClean="0"/>
              <a:t>on </a:t>
            </a:r>
            <a:r>
              <a:rPr lang="en-US" sz="1300" dirty="0"/>
              <a:t>the basis of </a:t>
            </a:r>
            <a:r>
              <a:rPr lang="en-US" sz="1300" dirty="0" err="1"/>
              <a:t>ionospher</a:t>
            </a:r>
            <a:r>
              <a:rPr lang="pl-PL" sz="1300" dirty="0" err="1"/>
              <a:t>ic</a:t>
            </a:r>
            <a:r>
              <a:rPr lang="en-US" sz="1300" dirty="0"/>
              <a:t> models</a:t>
            </a:r>
            <a:endParaRPr lang="pl-PL" sz="1300" dirty="0"/>
          </a:p>
          <a:p>
            <a:pPr>
              <a:buFont typeface="Wingdings" panose="05000000000000000000" pitchFamily="2" charset="2"/>
              <a:buChar char="§"/>
            </a:pPr>
            <a:r>
              <a:rPr lang="pl-PL" sz="1300" dirty="0"/>
              <a:t>NeQuick model </a:t>
            </a:r>
            <a:r>
              <a:rPr lang="pl-PL" sz="1300" dirty="0" err="1"/>
              <a:t>has</a:t>
            </a:r>
            <a:r>
              <a:rPr lang="en-US" sz="1300" dirty="0"/>
              <a:t> significantly different characteristic than </a:t>
            </a:r>
            <a:r>
              <a:rPr lang="pl-PL" sz="1300" dirty="0" err="1"/>
              <a:t>various</a:t>
            </a:r>
            <a:r>
              <a:rPr lang="pl-PL" sz="1300" dirty="0"/>
              <a:t> </a:t>
            </a:r>
            <a:r>
              <a:rPr lang="pl-PL" sz="1300" dirty="0" err="1"/>
              <a:t>solutions</a:t>
            </a:r>
            <a:r>
              <a:rPr lang="pl-PL" sz="1300" dirty="0"/>
              <a:t> </a:t>
            </a:r>
            <a:r>
              <a:rPr lang="pl-PL" sz="1300" dirty="0" err="1"/>
              <a:t>provided</a:t>
            </a:r>
            <a:r>
              <a:rPr lang="pl-PL" sz="1300" dirty="0"/>
              <a:t> by IGS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300" dirty="0"/>
              <a:t>despite the fact that the </a:t>
            </a:r>
            <a:r>
              <a:rPr lang="pl-PL" sz="1300" dirty="0"/>
              <a:t>NeQuick model</a:t>
            </a:r>
            <a:r>
              <a:rPr lang="en-US" sz="1300" dirty="0"/>
              <a:t> is dedicated </a:t>
            </a:r>
            <a:r>
              <a:rPr lang="pl-PL" sz="1300" dirty="0" smtClean="0"/>
              <a:t/>
            </a:r>
            <a:br>
              <a:rPr lang="pl-PL" sz="1300" dirty="0" smtClean="0"/>
            </a:br>
            <a:r>
              <a:rPr lang="en-US" sz="1300" dirty="0" smtClean="0"/>
              <a:t>to </a:t>
            </a:r>
            <a:r>
              <a:rPr lang="en-US" sz="1300" dirty="0"/>
              <a:t>the </a:t>
            </a:r>
            <a:r>
              <a:rPr lang="pl-PL" sz="1300" dirty="0"/>
              <a:t>Galileo</a:t>
            </a:r>
            <a:r>
              <a:rPr lang="en-US" sz="1300" dirty="0"/>
              <a:t> system, it can be used for other </a:t>
            </a:r>
            <a:r>
              <a:rPr lang="en-US" sz="1300" dirty="0" smtClean="0"/>
              <a:t>GNSS</a:t>
            </a:r>
            <a:endParaRPr lang="pl-PL" sz="1300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6</a:t>
            </a:fld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893600" y="1448349"/>
            <a:ext cx="3919799" cy="2188083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pl-PL" sz="1300" dirty="0" err="1"/>
              <a:t>comparison</a:t>
            </a:r>
            <a:r>
              <a:rPr lang="pl-PL" sz="1300" dirty="0"/>
              <a:t> of </a:t>
            </a:r>
            <a:r>
              <a:rPr lang="pl-PL" sz="1300" dirty="0" err="1"/>
              <a:t>gobal</a:t>
            </a:r>
            <a:r>
              <a:rPr lang="pl-PL" sz="1300" dirty="0"/>
              <a:t> TEC map for the NeQuick </a:t>
            </a:r>
            <a:r>
              <a:rPr lang="pl-PL" sz="1300" dirty="0" smtClean="0"/>
              <a:t/>
            </a:r>
            <a:br>
              <a:rPr lang="pl-PL" sz="1300" dirty="0" smtClean="0"/>
            </a:br>
            <a:r>
              <a:rPr lang="pl-PL" sz="1300" dirty="0" smtClean="0"/>
              <a:t>and </a:t>
            </a:r>
            <a:r>
              <a:rPr lang="pl-PL" sz="1300" dirty="0"/>
              <a:t>IGS </a:t>
            </a:r>
            <a:r>
              <a:rPr lang="pl-PL" sz="1300" dirty="0" err="1"/>
              <a:t>solution</a:t>
            </a:r>
            <a:endParaRPr lang="pl-PL" sz="1300" dirty="0"/>
          </a:p>
          <a:p>
            <a:pPr>
              <a:buFont typeface="Wingdings" panose="05000000000000000000" pitchFamily="2" charset="2"/>
              <a:buChar char="§"/>
            </a:pPr>
            <a:r>
              <a:rPr lang="pl-PL" sz="1300" dirty="0" err="1"/>
              <a:t>examination</a:t>
            </a:r>
            <a:r>
              <a:rPr lang="pl-PL" sz="1300" dirty="0"/>
              <a:t> of the NeQuick model for </a:t>
            </a:r>
            <a:r>
              <a:rPr lang="pl-PL" sz="1300" dirty="0" err="1"/>
              <a:t>stations</a:t>
            </a:r>
            <a:r>
              <a:rPr lang="pl-PL" sz="1300" dirty="0"/>
              <a:t> </a:t>
            </a:r>
            <a:r>
              <a:rPr lang="pl-PL" sz="1300" dirty="0" smtClean="0"/>
              <a:t/>
            </a:r>
            <a:br>
              <a:rPr lang="pl-PL" sz="1300" dirty="0" smtClean="0"/>
            </a:br>
            <a:r>
              <a:rPr lang="pl-PL" sz="1300" dirty="0" smtClean="0"/>
              <a:t>in </a:t>
            </a:r>
            <a:r>
              <a:rPr lang="pl-PL" sz="1300" dirty="0" err="1"/>
              <a:t>equatorial</a:t>
            </a:r>
            <a:r>
              <a:rPr lang="pl-PL" sz="1300" dirty="0"/>
              <a:t> </a:t>
            </a:r>
            <a:r>
              <a:rPr lang="pl-PL" sz="1300" dirty="0" err="1"/>
              <a:t>localizations</a:t>
            </a:r>
            <a:endParaRPr lang="pl-PL" sz="13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1300" dirty="0"/>
              <a:t>analysis of the relationship between the K</a:t>
            </a:r>
            <a:r>
              <a:rPr lang="pl-PL" sz="1300" dirty="0"/>
              <a:t>-</a:t>
            </a:r>
            <a:r>
              <a:rPr lang="en-US" sz="1300" dirty="0"/>
              <a:t>index and the level of the TEC </a:t>
            </a:r>
            <a:r>
              <a:rPr lang="pl-PL" sz="1300" dirty="0" err="1"/>
              <a:t>parameter</a:t>
            </a:r>
            <a:endParaRPr lang="pl-PL" sz="1300" dirty="0"/>
          </a:p>
          <a:p>
            <a:pPr>
              <a:buFont typeface="Wingdings" panose="05000000000000000000" pitchFamily="2" charset="2"/>
              <a:buChar char="§"/>
            </a:pPr>
            <a:r>
              <a:rPr lang="pl-PL" sz="1300" dirty="0" err="1"/>
              <a:t>comparison</a:t>
            </a:r>
            <a:r>
              <a:rPr lang="pl-PL" sz="1300" dirty="0"/>
              <a:t> of station </a:t>
            </a:r>
            <a:r>
              <a:rPr lang="pl-PL" sz="1300" dirty="0" err="1"/>
              <a:t>positioning</a:t>
            </a:r>
            <a:r>
              <a:rPr lang="pl-PL" sz="1300" dirty="0"/>
              <a:t> </a:t>
            </a:r>
            <a:r>
              <a:rPr lang="pl-PL" sz="1300" dirty="0" err="1"/>
              <a:t>results</a:t>
            </a:r>
            <a:r>
              <a:rPr lang="pl-PL" sz="1300" dirty="0"/>
              <a:t> </a:t>
            </a:r>
            <a:r>
              <a:rPr lang="pl-PL" sz="1300" dirty="0" err="1"/>
              <a:t>using</a:t>
            </a:r>
            <a:r>
              <a:rPr lang="pl-PL" sz="1300" dirty="0"/>
              <a:t> single-</a:t>
            </a:r>
            <a:r>
              <a:rPr lang="pl-PL" sz="1300" dirty="0" err="1"/>
              <a:t>frequency</a:t>
            </a:r>
            <a:r>
              <a:rPr lang="pl-PL" sz="1300" dirty="0"/>
              <a:t> GPS </a:t>
            </a:r>
            <a:r>
              <a:rPr lang="pl-PL" sz="1300" dirty="0" err="1"/>
              <a:t>observations</a:t>
            </a:r>
            <a:r>
              <a:rPr lang="pl-PL" sz="1300" dirty="0"/>
              <a:t> </a:t>
            </a:r>
            <a:r>
              <a:rPr lang="pl-PL" sz="1300" dirty="0" smtClean="0"/>
              <a:t/>
            </a:r>
            <a:br>
              <a:rPr lang="pl-PL" sz="1300" dirty="0" smtClean="0"/>
            </a:br>
            <a:r>
              <a:rPr lang="pl-PL" sz="1300" dirty="0" smtClean="0"/>
              <a:t>and </a:t>
            </a:r>
            <a:r>
              <a:rPr lang="pl-PL" sz="1300" dirty="0" err="1"/>
              <a:t>various</a:t>
            </a:r>
            <a:r>
              <a:rPr lang="pl-PL" sz="1300" dirty="0"/>
              <a:t> TEC </a:t>
            </a:r>
            <a:r>
              <a:rPr lang="pl-PL" sz="1300" dirty="0" err="1"/>
              <a:t>maps</a:t>
            </a:r>
            <a:endParaRPr lang="pl-PL" sz="1300" dirty="0"/>
          </a:p>
        </p:txBody>
      </p:sp>
      <p:sp>
        <p:nvSpPr>
          <p:cNvPr id="24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>
            <a:normAutofit/>
          </a:bodyPr>
          <a:lstStyle/>
          <a:p>
            <a:r>
              <a:rPr lang="pl-PL" sz="2400" dirty="0" smtClean="0"/>
              <a:t>Motivation</a:t>
            </a:r>
            <a:endParaRPr lang="en-US" sz="2400" dirty="0"/>
          </a:p>
        </p:txBody>
      </p:sp>
      <p:sp>
        <p:nvSpPr>
          <p:cNvPr id="25" name="Symbol zastępczy tekstu 6"/>
          <p:cNvSpPr txBox="1">
            <a:spLocks/>
          </p:cNvSpPr>
          <p:nvPr/>
        </p:nvSpPr>
        <p:spPr>
          <a:xfrm>
            <a:off x="531189" y="1203596"/>
            <a:ext cx="4248024" cy="2520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l-PL" sz="1500" b="1" dirty="0" err="1" smtClean="0">
                <a:solidFill>
                  <a:schemeClr val="bg1"/>
                </a:solidFill>
              </a:rPr>
              <a:t>Grounds</a:t>
            </a:r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26" name="Symbol zastępczy tekstu 6"/>
          <p:cNvSpPr txBox="1">
            <a:spLocks/>
          </p:cNvSpPr>
          <p:nvPr/>
        </p:nvSpPr>
        <p:spPr>
          <a:xfrm>
            <a:off x="4893600" y="1203598"/>
            <a:ext cx="3924000" cy="25199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l-PL" sz="1500" b="1" dirty="0" smtClean="0">
                <a:solidFill>
                  <a:schemeClr val="bg1"/>
                </a:solidFill>
              </a:rPr>
              <a:t>Actions</a:t>
            </a:r>
            <a:endParaRPr lang="en-US" sz="1500" b="1" dirty="0">
              <a:solidFill>
                <a:schemeClr val="bg1"/>
              </a:solidFill>
            </a:endParaRPr>
          </a:p>
        </p:txBody>
      </p:sp>
      <p:grpSp>
        <p:nvGrpSpPr>
          <p:cNvPr id="27" name="Grupa 26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Symbol zastępczy zawartości 8"/>
          <p:cNvSpPr txBox="1">
            <a:spLocks/>
          </p:cNvSpPr>
          <p:nvPr/>
        </p:nvSpPr>
        <p:spPr>
          <a:xfrm>
            <a:off x="521608" y="3927401"/>
            <a:ext cx="8280000" cy="588565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pl-PL" sz="1300" dirty="0" err="1"/>
              <a:t>compliance</a:t>
            </a:r>
            <a:r>
              <a:rPr lang="pl-PL" sz="1300" dirty="0"/>
              <a:t> </a:t>
            </a:r>
            <a:r>
              <a:rPr lang="pl-PL" sz="1300" dirty="0" err="1"/>
              <a:t>verification</a:t>
            </a:r>
            <a:r>
              <a:rPr lang="pl-PL" sz="1300" dirty="0"/>
              <a:t> </a:t>
            </a:r>
            <a:r>
              <a:rPr lang="en-US" sz="1300" dirty="0"/>
              <a:t>of the </a:t>
            </a:r>
            <a:r>
              <a:rPr lang="pl-PL" sz="1300" dirty="0"/>
              <a:t>N</a:t>
            </a:r>
            <a:r>
              <a:rPr lang="en-US" sz="1300" dirty="0"/>
              <a:t>e</a:t>
            </a:r>
            <a:r>
              <a:rPr lang="pl-PL" sz="1300" dirty="0"/>
              <a:t>Q</a:t>
            </a:r>
            <a:r>
              <a:rPr lang="en-US" sz="1300" dirty="0"/>
              <a:t>u</a:t>
            </a:r>
            <a:r>
              <a:rPr lang="pl-PL" sz="1300" dirty="0" err="1"/>
              <a:t>ic</a:t>
            </a:r>
            <a:r>
              <a:rPr lang="en-US" sz="1300" dirty="0"/>
              <a:t>k model with </a:t>
            </a:r>
            <a:r>
              <a:rPr lang="pl-PL" sz="1300" dirty="0"/>
              <a:t>IGS </a:t>
            </a:r>
            <a:r>
              <a:rPr lang="pl-PL" sz="1300" dirty="0" err="1"/>
              <a:t>solution</a:t>
            </a:r>
            <a:r>
              <a:rPr lang="en-US" sz="1300" dirty="0"/>
              <a:t> in low latitudes</a:t>
            </a:r>
            <a:endParaRPr lang="pl-PL" sz="1300" dirty="0"/>
          </a:p>
          <a:p>
            <a:pPr>
              <a:buFont typeface="Wingdings" panose="05000000000000000000" pitchFamily="2" charset="2"/>
              <a:buChar char="§"/>
            </a:pPr>
            <a:r>
              <a:rPr lang="pl-PL" sz="1300" dirty="0" err="1"/>
              <a:t>determining</a:t>
            </a:r>
            <a:r>
              <a:rPr lang="pl-PL" sz="1300" dirty="0"/>
              <a:t> </a:t>
            </a:r>
            <a:r>
              <a:rPr lang="en-US" sz="1300" dirty="0"/>
              <a:t>the influence of the choice of ionospheric refraction compensation method on the GNSS positioning</a:t>
            </a:r>
            <a:r>
              <a:rPr lang="pl-PL" sz="1300" dirty="0"/>
              <a:t> </a:t>
            </a:r>
            <a:r>
              <a:rPr lang="en-US" sz="1300" dirty="0"/>
              <a:t>results</a:t>
            </a:r>
            <a:endParaRPr lang="pl-PL" sz="1300" dirty="0"/>
          </a:p>
        </p:txBody>
      </p:sp>
      <p:sp>
        <p:nvSpPr>
          <p:cNvPr id="37" name="Symbol zastępczy tekstu 7"/>
          <p:cNvSpPr txBox="1">
            <a:spLocks/>
          </p:cNvSpPr>
          <p:nvPr/>
        </p:nvSpPr>
        <p:spPr>
          <a:xfrm>
            <a:off x="540472" y="3651870"/>
            <a:ext cx="8280000" cy="252000"/>
          </a:xfrm>
          <a:prstGeom prst="rect">
            <a:avLst/>
          </a:prstGeom>
          <a:solidFill>
            <a:schemeClr val="accent2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pl-PL" sz="1500" dirty="0" err="1" smtClean="0"/>
              <a:t>Objectives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284365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Considered data – TEC </a:t>
            </a:r>
            <a:r>
              <a:rPr lang="pl-PL" sz="2400" dirty="0" err="1" smtClean="0"/>
              <a:t>maps</a:t>
            </a:r>
            <a:endParaRPr lang="en-US" sz="2400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7</a:t>
            </a:fld>
            <a:endParaRPr lang="pl-PL"/>
          </a:p>
        </p:txBody>
      </p:sp>
      <p:graphicFrame>
        <p:nvGraphicFramePr>
          <p:cNvPr id="12" name="Symbol zastępczy zawartości 1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33228801"/>
              </p:ext>
            </p:extLst>
          </p:nvPr>
        </p:nvGraphicFramePr>
        <p:xfrm>
          <a:off x="1259632" y="1406004"/>
          <a:ext cx="6660000" cy="2893938"/>
        </p:xfrm>
        <a:graphic>
          <a:graphicData uri="http://schemas.openxmlformats.org/drawingml/2006/table">
            <a:tbl>
              <a:tblPr firstRow="1" firstCol="1">
                <a:tableStyleId>{9DCAF9ED-07DC-4A11-8D7F-57B35C25682E}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model</a:t>
                      </a:r>
                      <a:endParaRPr lang="en-US" sz="12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/>
                        <a:t>IGS</a:t>
                      </a:r>
                      <a:br>
                        <a:rPr lang="pl-PL" sz="1400" dirty="0" smtClean="0"/>
                      </a:br>
                      <a:r>
                        <a:rPr lang="pl-PL" sz="1000" dirty="0" smtClean="0"/>
                        <a:t>(International GNSS Service)</a:t>
                      </a:r>
                      <a:endParaRPr lang="en-US" sz="1000" b="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err="1" smtClean="0"/>
                        <a:t>NeQuick</a:t>
                      </a:r>
                      <a:r>
                        <a:rPr lang="pl-PL" sz="1400" dirty="0" smtClean="0"/>
                        <a:t>-G</a:t>
                      </a:r>
                      <a:endParaRPr lang="en-US" sz="1400" i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6000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institution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 smtClean="0"/>
                        <a:t>AIUB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pl-PL" sz="1050" dirty="0" smtClean="0"/>
                        <a:t>(</a:t>
                      </a:r>
                      <a:r>
                        <a:rPr lang="en-US" sz="1050" dirty="0" smtClean="0"/>
                        <a:t>Astronomical Institute</a:t>
                      </a:r>
                      <a:r>
                        <a:rPr lang="pl-PL" sz="1050" dirty="0" smtClean="0"/>
                        <a:t/>
                      </a:r>
                      <a:br>
                        <a:rPr lang="pl-PL" sz="1050" dirty="0" smtClean="0"/>
                      </a:br>
                      <a:r>
                        <a:rPr lang="en-US" sz="1050" dirty="0" smtClean="0"/>
                        <a:t>of the University of Bern</a:t>
                      </a:r>
                      <a:r>
                        <a:rPr lang="pl-PL" sz="1050" dirty="0" smtClean="0"/>
                        <a:t>)</a:t>
                      </a:r>
                      <a:endParaRPr 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/>
                        <a:t>ICTP </a:t>
                      </a:r>
                      <a:r>
                        <a:rPr lang="pl-PL" sz="1050" dirty="0" smtClean="0"/>
                        <a:t>(</a:t>
                      </a:r>
                      <a:r>
                        <a:rPr lang="en-US" sz="1050" dirty="0" err="1" smtClean="0"/>
                        <a:t>Abdus</a:t>
                      </a:r>
                      <a:r>
                        <a:rPr lang="en-US" sz="1050" dirty="0" smtClean="0"/>
                        <a:t> Salam International</a:t>
                      </a:r>
                    </a:p>
                    <a:p>
                      <a:pPr algn="ctr"/>
                      <a:r>
                        <a:rPr lang="en-US" sz="1050" dirty="0" smtClean="0"/>
                        <a:t>Center of Theoretical Physics</a:t>
                      </a:r>
                      <a:r>
                        <a:rPr lang="pl-PL" sz="1050" dirty="0" smtClean="0"/>
                        <a:t>)</a:t>
                      </a:r>
                    </a:p>
                    <a:p>
                      <a:pPr algn="ctr"/>
                      <a:r>
                        <a:rPr lang="en-US" sz="1400" dirty="0" smtClean="0"/>
                        <a:t>University of Graz</a:t>
                      </a:r>
                      <a:endParaRPr lang="pl-PL" sz="1400" dirty="0" smtClean="0"/>
                    </a:p>
                    <a:p>
                      <a:pPr algn="ctr"/>
                      <a:r>
                        <a:rPr lang="pl-PL" sz="1400" dirty="0" smtClean="0"/>
                        <a:t>ESA</a:t>
                      </a:r>
                      <a:r>
                        <a:rPr lang="pl-PL" sz="1400" baseline="0" dirty="0" smtClean="0"/>
                        <a:t> </a:t>
                      </a:r>
                      <a:r>
                        <a:rPr lang="pl-PL" sz="1050" baseline="0" dirty="0" smtClean="0"/>
                        <a:t>(</a:t>
                      </a:r>
                      <a:r>
                        <a:rPr lang="pl-PL" sz="1050" baseline="0" dirty="0" err="1" smtClean="0"/>
                        <a:t>European</a:t>
                      </a:r>
                      <a:r>
                        <a:rPr lang="pl-PL" sz="1050" baseline="0" dirty="0" smtClean="0"/>
                        <a:t> Space </a:t>
                      </a:r>
                      <a:r>
                        <a:rPr lang="pl-PL" sz="1050" baseline="0" dirty="0" err="1" smtClean="0"/>
                        <a:t>Agency</a:t>
                      </a:r>
                      <a:r>
                        <a:rPr lang="pl-PL" sz="1050" baseline="0" dirty="0" smtClean="0"/>
                        <a:t>)</a:t>
                      </a:r>
                      <a:endParaRPr 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646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area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global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global</a:t>
                      </a:r>
                      <a:endParaRPr 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646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spatial</a:t>
                      </a:r>
                      <a:r>
                        <a:rPr lang="pl-PL" sz="1200" baseline="0" dirty="0" smtClean="0"/>
                        <a:t> resolution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2.5</a:t>
                      </a:r>
                      <a:r>
                        <a:rPr lang="en-US" sz="1200" dirty="0" smtClean="0"/>
                        <a:t>°</a:t>
                      </a:r>
                      <a:r>
                        <a:rPr lang="pl-PL" sz="1200" dirty="0" smtClean="0"/>
                        <a:t> x 5.0</a:t>
                      </a:r>
                      <a:r>
                        <a:rPr lang="en-US" sz="1200" dirty="0" smtClean="0"/>
                        <a:t>°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2.5</a:t>
                      </a:r>
                      <a:r>
                        <a:rPr lang="en-US" sz="1200" dirty="0" smtClean="0"/>
                        <a:t>°</a:t>
                      </a:r>
                      <a:r>
                        <a:rPr lang="pl-PL" sz="1200" dirty="0" smtClean="0"/>
                        <a:t> x 5.0</a:t>
                      </a:r>
                      <a:r>
                        <a:rPr lang="en-US" sz="1200" dirty="0" smtClean="0"/>
                        <a:t>°</a:t>
                      </a:r>
                      <a:endParaRPr 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646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time</a:t>
                      </a:r>
                      <a:r>
                        <a:rPr lang="pl-PL" sz="1200" dirty="0" smtClean="0"/>
                        <a:t> resolution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1 h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1 h</a:t>
                      </a:r>
                      <a:endParaRPr 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source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CDDIS FTP </a:t>
                      </a:r>
                      <a:br>
                        <a:rPr lang="pl-PL" sz="1200" dirty="0" smtClean="0"/>
                      </a:br>
                      <a:r>
                        <a:rPr lang="pl-PL" sz="1050" dirty="0" smtClean="0"/>
                        <a:t>(</a:t>
                      </a:r>
                      <a:r>
                        <a:rPr lang="en-US" sz="1050" dirty="0" smtClean="0"/>
                        <a:t>Crustal Dynamics Data Information System</a:t>
                      </a:r>
                      <a:r>
                        <a:rPr lang="pl-PL" sz="1050" dirty="0" smtClean="0"/>
                        <a:t>)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dedicated</a:t>
                      </a:r>
                      <a:r>
                        <a:rPr lang="pl-PL" sz="1200" dirty="0" smtClean="0"/>
                        <a:t> </a:t>
                      </a:r>
                      <a:r>
                        <a:rPr lang="pl-PL" sz="1200" dirty="0" err="1" smtClean="0"/>
                        <a:t>application</a:t>
                      </a:r>
                      <a:r>
                        <a:rPr lang="pl-PL" sz="1200" dirty="0" smtClean="0"/>
                        <a:t> </a:t>
                      </a:r>
                      <a:br>
                        <a:rPr lang="pl-PL" sz="1200" dirty="0" smtClean="0"/>
                      </a:br>
                      <a:r>
                        <a:rPr lang="pl-PL" sz="1200" dirty="0" smtClean="0"/>
                        <a:t>by </a:t>
                      </a:r>
                      <a:r>
                        <a:rPr lang="pl-PL" sz="1200" dirty="0" err="1" smtClean="0"/>
                        <a:t>European</a:t>
                      </a:r>
                      <a:r>
                        <a:rPr lang="pl-PL" sz="1200" dirty="0" smtClean="0"/>
                        <a:t> Space </a:t>
                      </a:r>
                      <a:r>
                        <a:rPr lang="pl-PL" sz="1200" dirty="0" err="1" smtClean="0"/>
                        <a:t>Agency</a:t>
                      </a:r>
                      <a:endParaRPr 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4" name="Grupa 13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15" name="Prostokąt 14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upa 15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18" name="Pagon 17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Pagon 2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Prostokąt 2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4" name="Tabe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42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Considered data – GNSS </a:t>
            </a:r>
            <a:r>
              <a:rPr lang="pl-PL" sz="2400" dirty="0" err="1" smtClean="0"/>
              <a:t>files</a:t>
            </a:r>
            <a:r>
              <a:rPr lang="pl-PL" sz="2400" dirty="0" smtClean="0"/>
              <a:t> and </a:t>
            </a:r>
            <a:r>
              <a:rPr lang="pl-PL" sz="2400" dirty="0" err="1" smtClean="0"/>
              <a:t>stations</a:t>
            </a:r>
            <a:r>
              <a:rPr lang="pl-PL" sz="2400" dirty="0" smtClean="0"/>
              <a:t> map</a:t>
            </a:r>
            <a:endParaRPr lang="en-US" sz="2400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8</a:t>
            </a:fld>
            <a:endParaRPr lang="pl-PL"/>
          </a:p>
        </p:txBody>
      </p:sp>
      <p:grpSp>
        <p:nvGrpSpPr>
          <p:cNvPr id="14" name="Grupa 13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15" name="Prostokąt 14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upa 15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18" name="Pagon 17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Pagon 2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Prostokąt 2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4" name="Tabe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ymbol zastępczy zawartości 2"/>
          <p:cNvSpPr txBox="1">
            <a:spLocks/>
          </p:cNvSpPr>
          <p:nvPr/>
        </p:nvSpPr>
        <p:spPr>
          <a:xfrm>
            <a:off x="643881" y="1275606"/>
            <a:ext cx="7528519" cy="320144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pl-PL" sz="1400" dirty="0" smtClean="0"/>
              <a:t>GPS </a:t>
            </a:r>
            <a:r>
              <a:rPr lang="pl-PL" sz="1400" dirty="0" err="1" smtClean="0"/>
              <a:t>observational</a:t>
            </a:r>
            <a:r>
              <a:rPr lang="pl-PL" sz="1400" dirty="0" smtClean="0"/>
              <a:t> data (</a:t>
            </a:r>
            <a:r>
              <a:rPr lang="pl-PL" sz="1400" dirty="0" err="1" smtClean="0"/>
              <a:t>final</a:t>
            </a:r>
            <a:r>
              <a:rPr lang="pl-PL" sz="1400" dirty="0" smtClean="0"/>
              <a:t>, 30 s)</a:t>
            </a:r>
            <a:endParaRPr lang="pl-PL" sz="1400" dirty="0"/>
          </a:p>
          <a:p>
            <a:pPr>
              <a:buFont typeface="Wingdings" panose="05000000000000000000" pitchFamily="2" charset="2"/>
              <a:buChar char="§"/>
            </a:pPr>
            <a:r>
              <a:rPr lang="pl-PL" sz="1400" dirty="0" err="1"/>
              <a:t>precise</a:t>
            </a:r>
            <a:r>
              <a:rPr lang="pl-PL" sz="1400" dirty="0"/>
              <a:t> </a:t>
            </a:r>
            <a:r>
              <a:rPr lang="pl-PL" sz="1400" dirty="0" err="1"/>
              <a:t>satellite</a:t>
            </a:r>
            <a:r>
              <a:rPr lang="pl-PL" sz="1400" dirty="0"/>
              <a:t> </a:t>
            </a:r>
            <a:r>
              <a:rPr lang="pl-PL" sz="1400" dirty="0" err="1"/>
              <a:t>clock</a:t>
            </a:r>
            <a:r>
              <a:rPr lang="pl-PL" sz="1400" dirty="0"/>
              <a:t> data (5 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400" dirty="0" err="1"/>
              <a:t>precise</a:t>
            </a:r>
            <a:r>
              <a:rPr lang="pl-PL" sz="1400" dirty="0"/>
              <a:t> </a:t>
            </a:r>
            <a:r>
              <a:rPr lang="pl-PL" sz="1400" dirty="0" err="1"/>
              <a:t>satellite</a:t>
            </a:r>
            <a:r>
              <a:rPr lang="pl-PL" sz="1400" dirty="0"/>
              <a:t> </a:t>
            </a:r>
            <a:r>
              <a:rPr lang="pl-PL" sz="1400" dirty="0" err="1"/>
              <a:t>ephemeris</a:t>
            </a:r>
            <a:endParaRPr lang="pl-PL" sz="1400" dirty="0"/>
          </a:p>
          <a:p>
            <a:pPr>
              <a:buFont typeface="Wingdings" panose="05000000000000000000" pitchFamily="2" charset="2"/>
              <a:buChar char="§"/>
            </a:pPr>
            <a:r>
              <a:rPr lang="pl-PL" sz="1400" dirty="0" err="1" smtClean="0"/>
              <a:t>computation</a:t>
            </a:r>
            <a:r>
              <a:rPr lang="pl-PL" sz="1400" dirty="0" smtClean="0"/>
              <a:t> </a:t>
            </a:r>
            <a:r>
              <a:rPr lang="pl-PL" sz="1400" dirty="0" err="1" smtClean="0"/>
              <a:t>approaches</a:t>
            </a:r>
            <a:r>
              <a:rPr lang="pl-PL" sz="1400" dirty="0" smtClean="0"/>
              <a:t>:</a:t>
            </a:r>
            <a:endParaRPr lang="pl-PL" sz="14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/>
              <a:t>single-</a:t>
            </a:r>
            <a:r>
              <a:rPr lang="pl-PL" sz="1200" dirty="0" err="1"/>
              <a:t>frequency</a:t>
            </a:r>
            <a:r>
              <a:rPr lang="pl-PL" sz="1200" dirty="0"/>
              <a:t> (L1) </a:t>
            </a:r>
            <a:r>
              <a:rPr lang="pl-PL" sz="1200" dirty="0" err="1"/>
              <a:t>observations</a:t>
            </a:r>
            <a:r>
              <a:rPr lang="pl-PL" sz="1200" dirty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 smtClean="0"/>
              <a:t>+ </a:t>
            </a:r>
            <a:r>
              <a:rPr lang="pl-PL" sz="1200" dirty="0"/>
              <a:t>TEC map (NeQuick)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/>
              <a:t>single-</a:t>
            </a:r>
            <a:r>
              <a:rPr lang="pl-PL" sz="1200" dirty="0" err="1"/>
              <a:t>frequency</a:t>
            </a:r>
            <a:r>
              <a:rPr lang="pl-PL" sz="1200" dirty="0"/>
              <a:t> (L1) </a:t>
            </a:r>
            <a:r>
              <a:rPr lang="pl-PL" sz="1200" dirty="0" err="1"/>
              <a:t>observations</a:t>
            </a:r>
            <a:r>
              <a:rPr lang="pl-PL" sz="1200" dirty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 smtClean="0"/>
              <a:t>+ </a:t>
            </a:r>
            <a:r>
              <a:rPr lang="pl-PL" sz="1200" dirty="0"/>
              <a:t>TEC map (IGS\AIUB)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 err="1"/>
              <a:t>iono-free</a:t>
            </a:r>
            <a:r>
              <a:rPr lang="pl-PL" sz="1200" dirty="0"/>
              <a:t> </a:t>
            </a:r>
            <a:r>
              <a:rPr lang="pl-PL" sz="1200" dirty="0" err="1"/>
              <a:t>combination</a:t>
            </a:r>
            <a:r>
              <a:rPr lang="pl-PL" sz="1200" dirty="0"/>
              <a:t> (L3)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400" dirty="0" smtClean="0"/>
              <a:t>software: </a:t>
            </a:r>
            <a:r>
              <a:rPr lang="pl-PL" sz="1400" dirty="0"/>
              <a:t>RTKLIB </a:t>
            </a:r>
            <a:r>
              <a:rPr lang="pl-PL" sz="1400" dirty="0" err="1"/>
              <a:t>ver</a:t>
            </a:r>
            <a:r>
              <a:rPr lang="pl-PL" sz="1400" dirty="0"/>
              <a:t>. </a:t>
            </a:r>
            <a:r>
              <a:rPr lang="pl-PL" sz="1400" dirty="0" smtClean="0"/>
              <a:t>2.4.2</a:t>
            </a:r>
            <a:endParaRPr lang="pl-PL" sz="1400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5" t="15001" r="6659" b="17501"/>
          <a:stretch/>
        </p:blipFill>
        <p:spPr>
          <a:xfrm>
            <a:off x="3707904" y="1494667"/>
            <a:ext cx="5256000" cy="278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Considered data – GNSS </a:t>
            </a:r>
            <a:r>
              <a:rPr lang="pl-PL" sz="2400" dirty="0" err="1" smtClean="0"/>
              <a:t>stations</a:t>
            </a:r>
            <a:endParaRPr lang="en-US" sz="2400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9</a:t>
            </a:fld>
            <a:endParaRPr lang="pl-PL"/>
          </a:p>
        </p:txBody>
      </p:sp>
      <p:grpSp>
        <p:nvGrpSpPr>
          <p:cNvPr id="14" name="Grupa 13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15" name="Prostokąt 14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upa 15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18" name="Pagon 17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Pagon 2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Prostokąt 2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4" name="Tabe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262281"/>
              </p:ext>
            </p:extLst>
          </p:nvPr>
        </p:nvGraphicFramePr>
        <p:xfrm>
          <a:off x="827584" y="1317582"/>
          <a:ext cx="7560000" cy="2889378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898310">
                  <a:extLst>
                    <a:ext uri="{9D8B030D-6E8A-4147-A177-3AD203B41FA5}">
                      <a16:colId xmlns:a16="http://schemas.microsoft.com/office/drawing/2014/main" val="2115870749"/>
                    </a:ext>
                  </a:extLst>
                </a:gridCol>
                <a:gridCol w="1212322">
                  <a:extLst>
                    <a:ext uri="{9D8B030D-6E8A-4147-A177-3AD203B41FA5}">
                      <a16:colId xmlns:a16="http://schemas.microsoft.com/office/drawing/2014/main" val="1293113378"/>
                    </a:ext>
                  </a:extLst>
                </a:gridCol>
                <a:gridCol w="1788435">
                  <a:extLst>
                    <a:ext uri="{9D8B030D-6E8A-4147-A177-3AD203B41FA5}">
                      <a16:colId xmlns:a16="http://schemas.microsoft.com/office/drawing/2014/main" val="1687684830"/>
                    </a:ext>
                  </a:extLst>
                </a:gridCol>
                <a:gridCol w="1220311">
                  <a:extLst>
                    <a:ext uri="{9D8B030D-6E8A-4147-A177-3AD203B41FA5}">
                      <a16:colId xmlns:a16="http://schemas.microsoft.com/office/drawing/2014/main" val="2253898367"/>
                    </a:ext>
                  </a:extLst>
                </a:gridCol>
                <a:gridCol w="1220311">
                  <a:extLst>
                    <a:ext uri="{9D8B030D-6E8A-4147-A177-3AD203B41FA5}">
                      <a16:colId xmlns:a16="http://schemas.microsoft.com/office/drawing/2014/main" val="769924903"/>
                    </a:ext>
                  </a:extLst>
                </a:gridCol>
                <a:gridCol w="1220311">
                  <a:extLst>
                    <a:ext uri="{9D8B030D-6E8A-4147-A177-3AD203B41FA5}">
                      <a16:colId xmlns:a16="http://schemas.microsoft.com/office/drawing/2014/main" val="2528181656"/>
                    </a:ext>
                  </a:extLst>
                </a:gridCol>
              </a:tblGrid>
              <a:tr h="357103"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station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city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country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latitude</a:t>
                      </a:r>
                      <a:r>
                        <a:rPr lang="pl-PL" sz="1200" dirty="0" smtClean="0"/>
                        <a:t> </a:t>
                      </a:r>
                      <a:r>
                        <a:rPr lang="pl-PL" sz="1200" baseline="0" dirty="0" smtClean="0"/>
                        <a:t>[</a:t>
                      </a:r>
                      <a:r>
                        <a:rPr kumimoji="0" lang="pl-PL" sz="1200" b="0" i="0" kern="1200" baseline="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deg</a:t>
                      </a:r>
                      <a:r>
                        <a:rPr kumimoji="0" lang="pl-PL" sz="1200" b="0" i="0" kern="12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pl-PL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longitude</a:t>
                      </a:r>
                      <a:r>
                        <a:rPr lang="pl-PL" sz="1200" baseline="0" dirty="0" smtClean="0"/>
                        <a:t> [</a:t>
                      </a:r>
                      <a:r>
                        <a:rPr kumimoji="0" lang="pl-PL" sz="1200" b="0" i="0" kern="1200" baseline="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deg</a:t>
                      </a:r>
                      <a:r>
                        <a:rPr kumimoji="0" lang="pl-PL" sz="1200" b="0" i="0" kern="12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err="1" smtClean="0"/>
                        <a:t>height</a:t>
                      </a:r>
                      <a:r>
                        <a:rPr lang="pl-PL" sz="1200" dirty="0" smtClean="0"/>
                        <a:t> [m]</a:t>
                      </a:r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1793290"/>
                  </a:ext>
                </a:extLst>
              </a:tr>
              <a:tr h="368692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ASCG</a:t>
                      </a:r>
                      <a:endParaRPr lang="pl-PL" sz="1200" b="1" dirty="0"/>
                    </a:p>
                  </a:txBody>
                  <a:tcPr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Ascension Island</a:t>
                      </a: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Saint Helena, Ascension </a:t>
                      </a:r>
                      <a:r>
                        <a:rPr lang="pl-P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/>
                      </a:r>
                      <a:br>
                        <a:rPr lang="pl-P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</a:br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and </a:t>
                      </a:r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Tristan Da Cunha</a:t>
                      </a: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7.916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14.333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37.953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1655922"/>
                  </a:ext>
                </a:extLst>
              </a:tr>
              <a:tr h="357103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FTNA</a:t>
                      </a:r>
                      <a:endParaRPr lang="pl-PL" sz="1200" b="1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Maopo'opo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French </a:t>
                      </a:r>
                      <a:r>
                        <a:rPr lang="pl-PL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Polynesia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14.308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178.121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84.859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4983679"/>
                  </a:ext>
                </a:extLst>
              </a:tr>
              <a:tr h="357103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CBKA</a:t>
                      </a:r>
                      <a:endParaRPr lang="pl-PL" sz="1200" b="1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Warsaw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Poland</a:t>
                      </a: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52.215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21.068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125.194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1325005"/>
                  </a:ext>
                </a:extLst>
              </a:tr>
              <a:tr h="357103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JOZE</a:t>
                      </a:r>
                      <a:endParaRPr lang="pl-PL" sz="1200" b="1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52.097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21.032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141.400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340526"/>
                  </a:ext>
                </a:extLst>
              </a:tr>
              <a:tr h="357103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KOUG</a:t>
                      </a:r>
                      <a:endParaRPr lang="pl-PL" sz="1200" b="1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Kourou</a:t>
                      </a: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French </a:t>
                      </a:r>
                      <a:r>
                        <a:rPr lang="pl-PL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Guiana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5.098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52.640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107.248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8817611"/>
                  </a:ext>
                </a:extLst>
              </a:tr>
              <a:tr h="357103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PTGG</a:t>
                      </a:r>
                      <a:endParaRPr lang="pl-PL" sz="1200" b="1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Taguig City</a:t>
                      </a: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Philippines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14.535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121.041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86.944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6333018"/>
                  </a:ext>
                </a:extLst>
              </a:tr>
              <a:tr h="368692">
                <a:tc>
                  <a:txBody>
                    <a:bodyPr/>
                    <a:lstStyle/>
                    <a:p>
                      <a:pPr algn="ctr"/>
                      <a:r>
                        <a:rPr lang="pl-PL" sz="1200" b="1" dirty="0" smtClean="0"/>
                        <a:t>SGOC</a:t>
                      </a:r>
                      <a:endParaRPr lang="pl-PL" sz="1200" b="1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Narahenpita</a:t>
                      </a: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Colombo</a:t>
                      </a: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Sri Lanka</a:t>
                      </a: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6.892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79.874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-</a:t>
                      </a:r>
                      <a:r>
                        <a:rPr lang="pl-P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78.500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59683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91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10</a:t>
            </a:fld>
            <a:endParaRPr lang="pl-PL"/>
          </a:p>
        </p:txBody>
      </p:sp>
      <p:grpSp>
        <p:nvGrpSpPr>
          <p:cNvPr id="14" name="Grupa 13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15" name="Prostokąt 14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upa 15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18" name="Pagon 17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Pagon 2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Prostokąt 2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4" name="Tabe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5" t="15969" r="6516" b="18819"/>
          <a:stretch/>
        </p:blipFill>
        <p:spPr>
          <a:xfrm>
            <a:off x="286940" y="1456061"/>
            <a:ext cx="5256000" cy="2721857"/>
          </a:xfrm>
          <a:prstGeom prst="rect">
            <a:avLst/>
          </a:prstGeom>
        </p:spPr>
      </p:pic>
      <p:sp>
        <p:nvSpPr>
          <p:cNvPr id="17" name="Symbol zastępczy zawartości 2"/>
          <p:cNvSpPr txBox="1">
            <a:spLocks/>
          </p:cNvSpPr>
          <p:nvPr/>
        </p:nvSpPr>
        <p:spPr>
          <a:xfrm>
            <a:off x="5652120" y="1275606"/>
            <a:ext cx="3312368" cy="3205867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K-index</a:t>
            </a:r>
            <a:r>
              <a:rPr lang="pl-P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l-PL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used to characterize the magnitude </a:t>
            </a:r>
            <a:r>
              <a:rPr lang="pl-PL" sz="1400" dirty="0" smtClean="0"/>
              <a:t/>
            </a:r>
            <a:br>
              <a:rPr lang="pl-PL" sz="1400" dirty="0" smtClean="0"/>
            </a:br>
            <a:r>
              <a:rPr lang="en-US" sz="1400" dirty="0" smtClean="0"/>
              <a:t>of </a:t>
            </a:r>
            <a:r>
              <a:rPr lang="en-US" sz="1400" dirty="0"/>
              <a:t>geomagnetic storms</a:t>
            </a:r>
            <a:endParaRPr lang="pl-PL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quantifies disturbances in the horizontal component of </a:t>
            </a:r>
            <a:r>
              <a:rPr lang="pl-PL" sz="1400" dirty="0" smtClean="0"/>
              <a:t>E</a:t>
            </a:r>
            <a:r>
              <a:rPr lang="en-US" sz="1400" dirty="0" err="1" smtClean="0"/>
              <a:t>arth's</a:t>
            </a:r>
            <a:r>
              <a:rPr lang="en-US" sz="1400" dirty="0" smtClean="0"/>
              <a:t> </a:t>
            </a:r>
            <a:r>
              <a:rPr lang="en-US" sz="1400" dirty="0"/>
              <a:t>magnetic field with an integer in the range 0–9 </a:t>
            </a:r>
            <a:endParaRPr lang="pl-PL" sz="1400" dirty="0" smtClean="0"/>
          </a:p>
          <a:p>
            <a:pPr marL="605790" lvl="1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1 </a:t>
            </a:r>
            <a:r>
              <a:rPr lang="pl-PL" sz="1200" dirty="0" smtClean="0"/>
              <a:t>–</a:t>
            </a:r>
            <a:r>
              <a:rPr lang="en-US" sz="1200" dirty="0" smtClean="0"/>
              <a:t> </a:t>
            </a:r>
            <a:r>
              <a:rPr lang="en-US" sz="1200" dirty="0"/>
              <a:t>calm </a:t>
            </a:r>
            <a:endParaRPr lang="pl-PL" sz="1200" dirty="0" smtClean="0"/>
          </a:p>
          <a:p>
            <a:pPr marL="605790" lvl="1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1200" dirty="0" smtClean="0"/>
              <a:t>5 </a:t>
            </a:r>
            <a:r>
              <a:rPr lang="en-US" sz="1200" dirty="0"/>
              <a:t>or more </a:t>
            </a:r>
            <a:r>
              <a:rPr lang="pl-PL" sz="1200" dirty="0" smtClean="0"/>
              <a:t>– </a:t>
            </a:r>
            <a:r>
              <a:rPr lang="en-US" sz="1200" dirty="0" smtClean="0"/>
              <a:t> </a:t>
            </a:r>
            <a:r>
              <a:rPr lang="en-US" sz="1200" dirty="0"/>
              <a:t>geomagnetic storm</a:t>
            </a:r>
            <a:endParaRPr lang="pl-PL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derived from the maximum fluctuations of horizontal components observed </a:t>
            </a:r>
            <a:r>
              <a:rPr lang="pl-PL" sz="1400" dirty="0" smtClean="0"/>
              <a:t/>
            </a:r>
            <a:br>
              <a:rPr lang="pl-PL" sz="1400" dirty="0" smtClean="0"/>
            </a:br>
            <a:r>
              <a:rPr lang="en-US" sz="1400" dirty="0" smtClean="0"/>
              <a:t>on </a:t>
            </a:r>
            <a:r>
              <a:rPr lang="en-US" sz="1400" dirty="0"/>
              <a:t>a magnetometer during a three-hour interval</a:t>
            </a:r>
            <a:endParaRPr lang="pl-PL" sz="1400" dirty="0"/>
          </a:p>
        </p:txBody>
      </p:sp>
      <p:sp>
        <p:nvSpPr>
          <p:cNvPr id="19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>
            <a:normAutofit/>
          </a:bodyPr>
          <a:lstStyle/>
          <a:p>
            <a:r>
              <a:rPr lang="pl-PL" sz="2400" dirty="0" smtClean="0"/>
              <a:t>Considered data – K-index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860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Results</a:t>
            </a:r>
            <a:endParaRPr lang="en-US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NeQuick vs IGS\AIUB – </a:t>
            </a:r>
            <a:r>
              <a:rPr lang="pl-PL" dirty="0" err="1" smtClean="0"/>
              <a:t>global</a:t>
            </a:r>
            <a:r>
              <a:rPr lang="pl-PL" dirty="0" smtClean="0"/>
              <a:t> TEC </a:t>
            </a:r>
            <a:r>
              <a:rPr lang="pl-PL" dirty="0" err="1" smtClean="0"/>
              <a:t>maps</a:t>
            </a:r>
            <a:endParaRPr lang="en-US" dirty="0"/>
          </a:p>
        </p:txBody>
      </p:sp>
      <p:grpSp>
        <p:nvGrpSpPr>
          <p:cNvPr id="22" name="Grupa 21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3" name="Prostokąt 22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upa 23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25" name="Pagon 24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Pagon 25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7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Prostokąt 27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9" name="Tabel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53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Introduction</a:t>
            </a:r>
            <a:r>
              <a:rPr lang="pl-PL" sz="2400" dirty="0" smtClean="0"/>
              <a:t> – </a:t>
            </a:r>
            <a:r>
              <a:rPr lang="pl-PL" sz="2400" dirty="0" err="1" smtClean="0"/>
              <a:t>global</a:t>
            </a:r>
            <a:r>
              <a:rPr lang="pl-PL" sz="2400" dirty="0" smtClean="0"/>
              <a:t> TEC </a:t>
            </a:r>
            <a:r>
              <a:rPr lang="pl-PL" sz="2400" dirty="0" err="1" smtClean="0"/>
              <a:t>maps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12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318706"/>
            <a:ext cx="8140567" cy="321780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in the </a:t>
            </a:r>
            <a:r>
              <a:rPr lang="pl-PL" sz="1200" dirty="0" err="1" smtClean="0"/>
              <a:t>presented</a:t>
            </a:r>
            <a:r>
              <a:rPr lang="en-US" sz="1200" dirty="0" smtClean="0"/>
              <a:t> </a:t>
            </a:r>
            <a:r>
              <a:rPr lang="pl-PL" sz="1200" dirty="0" err="1" smtClean="0"/>
              <a:t>research</a:t>
            </a:r>
            <a:r>
              <a:rPr lang="pl-PL" sz="1200" dirty="0" smtClean="0"/>
              <a:t> </a:t>
            </a:r>
            <a:r>
              <a:rPr lang="pl-PL" sz="1200" dirty="0" err="1" smtClean="0"/>
              <a:t>stage</a:t>
            </a:r>
            <a:r>
              <a:rPr lang="en-US" sz="1200" dirty="0" smtClean="0"/>
              <a:t>, </a:t>
            </a:r>
            <a:r>
              <a:rPr lang="en-US" sz="1200" dirty="0"/>
              <a:t>the </a:t>
            </a:r>
            <a:r>
              <a:rPr lang="pl-PL" sz="1200" dirty="0" smtClean="0"/>
              <a:t>TEC </a:t>
            </a:r>
            <a:r>
              <a:rPr lang="pl-PL" sz="1200" dirty="0" err="1" smtClean="0"/>
              <a:t>maps</a:t>
            </a:r>
            <a:r>
              <a:rPr lang="en-US" sz="1200" dirty="0" smtClean="0"/>
              <a:t> for</a:t>
            </a:r>
            <a:r>
              <a:rPr lang="pl-PL" sz="1200" dirty="0" smtClean="0"/>
              <a:t> NeQuick and AIUB</a:t>
            </a:r>
            <a:r>
              <a:rPr lang="en-US" sz="1200" dirty="0" smtClean="0"/>
              <a:t> </a:t>
            </a:r>
            <a:r>
              <a:rPr lang="en-US" sz="1200" dirty="0"/>
              <a:t>models </a:t>
            </a:r>
            <a:r>
              <a:rPr lang="pl-PL" sz="1200" dirty="0" err="1" smtClean="0"/>
              <a:t>were</a:t>
            </a:r>
            <a:r>
              <a:rPr lang="pl-PL" sz="1200" dirty="0" smtClean="0"/>
              <a:t> </a:t>
            </a:r>
            <a:r>
              <a:rPr lang="pl-PL" sz="1200" dirty="0" err="1" smtClean="0"/>
              <a:t>prepared</a:t>
            </a:r>
            <a:r>
              <a:rPr lang="en-US" sz="1200" dirty="0" smtClean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and </a:t>
            </a:r>
            <a:r>
              <a:rPr lang="en-US" sz="1200" dirty="0"/>
              <a:t>the differences between them were </a:t>
            </a:r>
            <a:r>
              <a:rPr lang="en-US" sz="1200" dirty="0" smtClean="0"/>
              <a:t>determined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for each day of 2019, visualizations and lists of statistical parameters were </a:t>
            </a:r>
            <a:r>
              <a:rPr lang="pl-PL" sz="1200" dirty="0" err="1" smtClean="0"/>
              <a:t>generated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the presented maps contain examples of results for selected dates</a:t>
            </a:r>
            <a:r>
              <a:rPr lang="en-US" sz="1200" dirty="0" smtClean="0"/>
              <a:t>:</a:t>
            </a:r>
            <a:endParaRPr lang="pl-PL" sz="1200" dirty="0" smtClean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100" dirty="0"/>
              <a:t>3 </a:t>
            </a:r>
            <a:r>
              <a:rPr lang="en-US" sz="1100" dirty="0"/>
              <a:t>June</a:t>
            </a:r>
            <a:r>
              <a:rPr lang="pl-PL" sz="1100" dirty="0"/>
              <a:t>, </a:t>
            </a:r>
            <a:r>
              <a:rPr lang="en-US" sz="1100" dirty="0"/>
              <a:t>when the ionosphere was </a:t>
            </a:r>
            <a:r>
              <a:rPr lang="pl-PL" sz="1100" dirty="0" err="1"/>
              <a:t>quiet</a:t>
            </a:r>
            <a:r>
              <a:rPr lang="en-US" sz="1100" dirty="0"/>
              <a:t> and the </a:t>
            </a:r>
            <a:r>
              <a:rPr lang="pl-PL" sz="1100" dirty="0"/>
              <a:t>TEC</a:t>
            </a:r>
            <a:r>
              <a:rPr lang="en-US" sz="1100" dirty="0"/>
              <a:t> parameter was at a low level all day long</a:t>
            </a:r>
            <a:r>
              <a:rPr lang="pl-PL" sz="1100" dirty="0"/>
              <a:t> </a:t>
            </a:r>
            <a:r>
              <a:rPr lang="pl-PL" sz="1100" dirty="0" smtClean="0"/>
              <a:t/>
            </a:r>
            <a:br>
              <a:rPr lang="pl-PL" sz="1100" dirty="0" smtClean="0"/>
            </a:br>
            <a:r>
              <a:rPr lang="pl-PL" sz="1100" dirty="0" smtClean="0"/>
              <a:t>and </a:t>
            </a:r>
            <a:r>
              <a:rPr lang="pl-PL" sz="1100" dirty="0" err="1"/>
              <a:t>did</a:t>
            </a:r>
            <a:r>
              <a:rPr lang="pl-PL" sz="1100" dirty="0"/>
              <a:t> not </a:t>
            </a:r>
            <a:r>
              <a:rPr lang="pl-PL" sz="1100" dirty="0" err="1"/>
              <a:t>exceed</a:t>
            </a:r>
            <a:r>
              <a:rPr lang="pl-PL" sz="1100" dirty="0"/>
              <a:t> 30 TECU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100" dirty="0"/>
              <a:t>29 </a:t>
            </a:r>
            <a:r>
              <a:rPr lang="pl-PL" sz="1100" dirty="0" err="1"/>
              <a:t>October</a:t>
            </a:r>
            <a:r>
              <a:rPr lang="en-US" sz="1100" dirty="0"/>
              <a:t>, when the ionospheric conditions were disturbed and the </a:t>
            </a:r>
            <a:r>
              <a:rPr lang="pl-PL" sz="1100" dirty="0"/>
              <a:t>TEC</a:t>
            </a:r>
            <a:r>
              <a:rPr lang="en-US" sz="1100" dirty="0"/>
              <a:t> parameter </a:t>
            </a:r>
            <a:r>
              <a:rPr lang="pl-PL" sz="1100" dirty="0" smtClean="0"/>
              <a:t/>
            </a:r>
            <a:br>
              <a:rPr lang="pl-PL" sz="1100" dirty="0" smtClean="0"/>
            </a:br>
            <a:r>
              <a:rPr lang="en-US" sz="1100" dirty="0" smtClean="0"/>
              <a:t>reached </a:t>
            </a:r>
            <a:r>
              <a:rPr lang="en-US" sz="1100" dirty="0"/>
              <a:t>the level of 45 </a:t>
            </a:r>
            <a:r>
              <a:rPr lang="pl-PL" sz="1100" dirty="0"/>
              <a:t>TECU</a:t>
            </a:r>
          </a:p>
        </p:txBody>
      </p:sp>
    </p:spTree>
    <p:extLst>
      <p:ext uri="{BB962C8B-B14F-4D97-AF65-F5344CB8AC3E}">
        <p14:creationId xmlns:p14="http://schemas.microsoft.com/office/powerpoint/2010/main" val="424667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rupa 139"/>
          <p:cNvGrpSpPr>
            <a:grpSpLocks noChangeAspect="1"/>
          </p:cNvGrpSpPr>
          <p:nvPr/>
        </p:nvGrpSpPr>
        <p:grpSpPr>
          <a:xfrm>
            <a:off x="3046654" y="3140042"/>
            <a:ext cx="3240000" cy="1526895"/>
            <a:chOff x="2844040" y="3535348"/>
            <a:chExt cx="3456000" cy="1628689"/>
          </a:xfrm>
        </p:grpSpPr>
        <p:pic>
          <p:nvPicPr>
            <p:cNvPr id="141" name="Obraz 1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4040" y="3535348"/>
              <a:ext cx="3456000" cy="1628689"/>
            </a:xfrm>
            <a:prstGeom prst="rect">
              <a:avLst/>
            </a:prstGeom>
          </p:spPr>
        </p:pic>
        <p:grpSp>
          <p:nvGrpSpPr>
            <p:cNvPr id="142" name="Grupa 141"/>
            <p:cNvGrpSpPr/>
            <p:nvPr/>
          </p:nvGrpSpPr>
          <p:grpSpPr>
            <a:xfrm>
              <a:off x="2915816" y="3795886"/>
              <a:ext cx="2880320" cy="864096"/>
              <a:chOff x="827584" y="1779662"/>
              <a:chExt cx="2880320" cy="864096"/>
            </a:xfrm>
          </p:grpSpPr>
          <p:sp>
            <p:nvSpPr>
              <p:cNvPr id="143" name="pole tekstowe 142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4" name="pole tekstowe 143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5" name="pole tekstowe 144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6" name="pole tekstowe 145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7" name="pole tekstowe 146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8" name="pole tekstowe 147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13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3 </a:t>
            </a:r>
            <a:r>
              <a:rPr lang="pl-PL" sz="2400" dirty="0" err="1" smtClean="0"/>
              <a:t>June</a:t>
            </a:r>
            <a:r>
              <a:rPr lang="pl-PL" sz="2400" dirty="0" smtClean="0"/>
              <a:t> 2019 – </a:t>
            </a:r>
            <a:r>
              <a:rPr lang="pl-PL" sz="2400" dirty="0" err="1" smtClean="0"/>
              <a:t>quiet</a:t>
            </a:r>
            <a:r>
              <a:rPr lang="pl-PL" sz="2400" dirty="0" smtClean="0"/>
              <a:t> ionospheric </a:t>
            </a:r>
            <a:r>
              <a:rPr lang="pl-PL" sz="2400" dirty="0" err="1" smtClean="0"/>
              <a:t>conditions</a:t>
            </a:r>
            <a:endParaRPr lang="en-US" sz="24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4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4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Symbol zastępczy tekstu 7"/>
          <p:cNvSpPr>
            <a:spLocks noGrp="1"/>
          </p:cNvSpPr>
          <p:nvPr>
            <p:ph type="body" sz="quarter" idx="1"/>
          </p:nvPr>
        </p:nvSpPr>
        <p:spPr>
          <a:xfrm>
            <a:off x="755576" y="1203622"/>
            <a:ext cx="3240000" cy="180000"/>
          </a:xfrm>
          <a:solidFill>
            <a:schemeClr val="accent3"/>
          </a:solidFill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pl-PL" sz="1100" dirty="0" smtClean="0"/>
              <a:t>AIUB</a:t>
            </a:r>
            <a:endParaRPr lang="en-US" sz="1100" b="0" dirty="0"/>
          </a:p>
        </p:txBody>
      </p:sp>
      <p:sp>
        <p:nvSpPr>
          <p:cNvPr id="73" name="Symbol zastępczy tekstu 7"/>
          <p:cNvSpPr txBox="1">
            <a:spLocks/>
          </p:cNvSpPr>
          <p:nvPr/>
        </p:nvSpPr>
        <p:spPr>
          <a:xfrm>
            <a:off x="5076056" y="1203591"/>
            <a:ext cx="3240000" cy="180000"/>
          </a:xfrm>
          <a:prstGeom prst="rect">
            <a:avLst/>
          </a:prstGeom>
          <a:solidFill>
            <a:schemeClr val="accent2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pl-PL" sz="1100" dirty="0" smtClean="0"/>
              <a:t>NeQuick</a:t>
            </a:r>
            <a:endParaRPr lang="en-US" sz="1100" b="0" dirty="0"/>
          </a:p>
        </p:txBody>
      </p:sp>
      <p:pic>
        <p:nvPicPr>
          <p:cNvPr id="76" name="Obraz 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79" y="1419598"/>
            <a:ext cx="3240000" cy="1526895"/>
          </a:xfrm>
          <a:prstGeom prst="rect">
            <a:avLst/>
          </a:prstGeom>
        </p:spPr>
      </p:pic>
      <p:grpSp>
        <p:nvGrpSpPr>
          <p:cNvPr id="77" name="Grupa 76"/>
          <p:cNvGrpSpPr/>
          <p:nvPr/>
        </p:nvGrpSpPr>
        <p:grpSpPr>
          <a:xfrm>
            <a:off x="887427" y="1663852"/>
            <a:ext cx="2700300" cy="810089"/>
            <a:chOff x="827584" y="1779662"/>
            <a:chExt cx="2880320" cy="864096"/>
          </a:xfrm>
        </p:grpSpPr>
        <p:sp>
          <p:nvSpPr>
            <p:cNvPr id="78" name="pole tekstowe 77"/>
            <p:cNvSpPr txBox="1"/>
            <p:nvPr/>
          </p:nvSpPr>
          <p:spPr>
            <a:xfrm>
              <a:off x="2051720" y="2387084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ASCG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86" name="pole tekstowe 85"/>
            <p:cNvSpPr txBox="1"/>
            <p:nvPr/>
          </p:nvSpPr>
          <p:spPr>
            <a:xfrm>
              <a:off x="1763688" y="213970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KOUG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87" name="pole tekstowe 86"/>
            <p:cNvSpPr txBox="1"/>
            <p:nvPr/>
          </p:nvSpPr>
          <p:spPr>
            <a:xfrm>
              <a:off x="2771800" y="213970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SGOC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95" name="pole tekstowe 94"/>
            <p:cNvSpPr txBox="1"/>
            <p:nvPr/>
          </p:nvSpPr>
          <p:spPr>
            <a:xfrm>
              <a:off x="3131840" y="209905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PTGG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96" name="pole tekstowe 95"/>
            <p:cNvSpPr txBox="1"/>
            <p:nvPr/>
          </p:nvSpPr>
          <p:spPr>
            <a:xfrm>
              <a:off x="827584" y="245909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FTNA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104" name="pole tekstowe 103"/>
            <p:cNvSpPr txBox="1"/>
            <p:nvPr/>
          </p:nvSpPr>
          <p:spPr>
            <a:xfrm>
              <a:off x="2339752" y="177966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CBKA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4" name="Symbol zastępczy tekstu 7"/>
          <p:cNvSpPr txBox="1">
            <a:spLocks/>
          </p:cNvSpPr>
          <p:nvPr/>
        </p:nvSpPr>
        <p:spPr>
          <a:xfrm>
            <a:off x="2925140" y="2946493"/>
            <a:ext cx="3240000" cy="180000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pl-PL" sz="1200" dirty="0" err="1" smtClean="0"/>
              <a:t>differences</a:t>
            </a:r>
            <a:endParaRPr lang="en-US" sz="1200" b="0" dirty="0"/>
          </a:p>
        </p:txBody>
      </p:sp>
      <p:grpSp>
        <p:nvGrpSpPr>
          <p:cNvPr id="2" name="Grupa 1"/>
          <p:cNvGrpSpPr/>
          <p:nvPr/>
        </p:nvGrpSpPr>
        <p:grpSpPr>
          <a:xfrm>
            <a:off x="5148424" y="1420899"/>
            <a:ext cx="3240000" cy="1526895"/>
            <a:chOff x="5148424" y="1420899"/>
            <a:chExt cx="3240000" cy="1526895"/>
          </a:xfrm>
        </p:grpSpPr>
        <p:pic>
          <p:nvPicPr>
            <p:cNvPr id="113" name="Obraz 1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424" y="1420899"/>
              <a:ext cx="3240000" cy="1526895"/>
            </a:xfrm>
            <a:prstGeom prst="rect">
              <a:avLst/>
            </a:prstGeom>
          </p:spPr>
        </p:pic>
        <p:grpSp>
          <p:nvGrpSpPr>
            <p:cNvPr id="43" name="Grupa 42"/>
            <p:cNvGrpSpPr/>
            <p:nvPr/>
          </p:nvGrpSpPr>
          <p:grpSpPr>
            <a:xfrm>
              <a:off x="5221010" y="1660329"/>
              <a:ext cx="2700300" cy="810089"/>
              <a:chOff x="827584" y="1779662"/>
              <a:chExt cx="2880320" cy="864096"/>
            </a:xfrm>
          </p:grpSpPr>
          <p:sp>
            <p:nvSpPr>
              <p:cNvPr id="44" name="pole tekstowe 43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5" name="pole tekstowe 44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pole tekstowe 45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pole tekstowe 46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pole tekstowe 47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pole tekstowe 48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12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14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3" name="Tabela 1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34508239"/>
                  </p:ext>
                </p:extLst>
              </p:nvPr>
            </p:nvGraphicFramePr>
            <p:xfrm>
              <a:off x="47884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6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5,46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0,66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7,77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5,34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-12,9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-0,74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4,47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3" name="Tabela 1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34508239"/>
                  </p:ext>
                </p:extLst>
              </p:nvPr>
            </p:nvGraphicFramePr>
            <p:xfrm>
              <a:off x="47884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6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5,46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0,66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7,77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5,34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5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-12,9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-0,74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4,47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6" name="Tabela 13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5526527"/>
                  </p:ext>
                </p:extLst>
              </p:nvPr>
            </p:nvGraphicFramePr>
            <p:xfrm>
              <a:off x="6126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10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5,16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7,39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-13,2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4,45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6" name="Tabela 13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5526527"/>
                  </p:ext>
                </p:extLst>
              </p:nvPr>
            </p:nvGraphicFramePr>
            <p:xfrm>
              <a:off x="6126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10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5,16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7,39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-13,2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4,45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7" name="Tabela 13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75520247"/>
                  </p:ext>
                </p:extLst>
              </p:nvPr>
            </p:nvGraphicFramePr>
            <p:xfrm>
              <a:off x="47884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14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6,83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0,56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23,0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7,48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5,20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-13,6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-0,64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7" name="Tabela 13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75520247"/>
                  </p:ext>
                </p:extLst>
              </p:nvPr>
            </p:nvGraphicFramePr>
            <p:xfrm>
              <a:off x="47884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14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6,83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0,56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23,0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7,48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5,20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7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-13,6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-0,64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8" name="Tabela 13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2638487"/>
                  </p:ext>
                </p:extLst>
              </p:nvPr>
            </p:nvGraphicFramePr>
            <p:xfrm>
              <a:off x="6024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18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6,94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5,23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-12,7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-0,11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4,51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8" name="Tabela 13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2638487"/>
                  </p:ext>
                </p:extLst>
              </p:nvPr>
            </p:nvGraphicFramePr>
            <p:xfrm>
              <a:off x="6024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18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6,94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5,23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8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-12,7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-0,11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4,51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9" name="Tabela 13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87637896"/>
                  </p:ext>
                </p:extLst>
              </p:nvPr>
            </p:nvGraphicFramePr>
            <p:xfrm>
              <a:off x="47782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22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6,82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5,49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7,52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5,18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-10,3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-0,70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4,10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9" name="Tabela 13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87637896"/>
                  </p:ext>
                </p:extLst>
              </p:nvPr>
            </p:nvGraphicFramePr>
            <p:xfrm>
              <a:off x="47782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22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6,82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5,49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24,1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7,52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5,18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9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-10,3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-0,70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4,10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2" name="Tabela 14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82965409"/>
                  </p:ext>
                </p:extLst>
              </p:nvPr>
            </p:nvGraphicFramePr>
            <p:xfrm>
              <a:off x="6126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26,8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26,8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7,00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5,51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0,71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8,17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5,47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-13,4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4,17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2" name="Tabela 14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82965409"/>
                  </p:ext>
                </p:extLst>
              </p:nvPr>
            </p:nvGraphicFramePr>
            <p:xfrm>
              <a:off x="6126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26,8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26,8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7,00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5,51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0,71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22,5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8,17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5,47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10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-13,4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4,17</a:t>
                          </a:r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44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3 </a:t>
            </a:r>
            <a:r>
              <a:rPr lang="pl-PL" sz="2400" dirty="0" err="1" smtClean="0"/>
              <a:t>June</a:t>
            </a:r>
            <a:r>
              <a:rPr lang="pl-PL" sz="2400" dirty="0" smtClean="0"/>
              <a:t> 2019 – </a:t>
            </a:r>
            <a:r>
              <a:rPr lang="pl-PL" sz="2400" dirty="0" err="1" smtClean="0"/>
              <a:t>statistical</a:t>
            </a:r>
            <a:r>
              <a:rPr lang="pl-PL" sz="2400" dirty="0" smtClean="0"/>
              <a:t> </a:t>
            </a:r>
            <a:r>
              <a:rPr lang="pl-PL" sz="2400" dirty="0" err="1" smtClean="0"/>
              <a:t>parameters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8913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a 3"/>
          <p:cNvGrpSpPr/>
          <p:nvPr/>
        </p:nvGrpSpPr>
        <p:grpSpPr>
          <a:xfrm>
            <a:off x="3046656" y="3140042"/>
            <a:ext cx="3239996" cy="1526895"/>
            <a:chOff x="3046656" y="3140042"/>
            <a:chExt cx="3239996" cy="1526895"/>
          </a:xfrm>
        </p:grpSpPr>
        <p:pic>
          <p:nvPicPr>
            <p:cNvPr id="141" name="Obraz 1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6656" y="3140042"/>
              <a:ext cx="3239996" cy="1526895"/>
            </a:xfrm>
            <a:prstGeom prst="rect">
              <a:avLst/>
            </a:prstGeom>
          </p:spPr>
        </p:pic>
        <p:grpSp>
          <p:nvGrpSpPr>
            <p:cNvPr id="142" name="Grupa 141"/>
            <p:cNvGrpSpPr/>
            <p:nvPr/>
          </p:nvGrpSpPr>
          <p:grpSpPr>
            <a:xfrm>
              <a:off x="3113944" y="3384296"/>
              <a:ext cx="2700300" cy="810090"/>
              <a:chOff x="827584" y="1779662"/>
              <a:chExt cx="2880320" cy="864096"/>
            </a:xfrm>
          </p:grpSpPr>
          <p:sp>
            <p:nvSpPr>
              <p:cNvPr id="143" name="pole tekstowe 142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4" name="pole tekstowe 143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5" name="pole tekstowe 144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6" name="pole tekstowe 145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7" name="pole tekstowe 146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8" name="pole tekstowe 147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15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29 </a:t>
            </a:r>
            <a:r>
              <a:rPr lang="pl-PL" sz="2400" dirty="0" err="1" smtClean="0"/>
              <a:t>October</a:t>
            </a:r>
            <a:r>
              <a:rPr lang="pl-PL" sz="2400" dirty="0" smtClean="0"/>
              <a:t> 2019 – </a:t>
            </a:r>
            <a:r>
              <a:rPr lang="pl-PL" sz="2400" dirty="0" err="1" smtClean="0"/>
              <a:t>disturbed</a:t>
            </a:r>
            <a:r>
              <a:rPr lang="pl-PL" sz="2400" dirty="0" smtClean="0"/>
              <a:t> ionospheric </a:t>
            </a:r>
            <a:r>
              <a:rPr lang="pl-PL" sz="2400" dirty="0" err="1" smtClean="0"/>
              <a:t>conditions</a:t>
            </a:r>
            <a:endParaRPr lang="en-US" sz="24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4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4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Symbol zastępczy tekstu 7"/>
          <p:cNvSpPr>
            <a:spLocks noGrp="1"/>
          </p:cNvSpPr>
          <p:nvPr>
            <p:ph type="body" sz="quarter" idx="1"/>
          </p:nvPr>
        </p:nvSpPr>
        <p:spPr>
          <a:xfrm>
            <a:off x="755576" y="1203622"/>
            <a:ext cx="3240000" cy="180000"/>
          </a:xfrm>
          <a:solidFill>
            <a:schemeClr val="accent3"/>
          </a:solidFill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pl-PL" sz="1100" dirty="0" smtClean="0"/>
              <a:t>AIUB</a:t>
            </a:r>
            <a:endParaRPr lang="en-US" sz="1100" b="0" dirty="0"/>
          </a:p>
        </p:txBody>
      </p:sp>
      <p:sp>
        <p:nvSpPr>
          <p:cNvPr id="73" name="Symbol zastępczy tekstu 7"/>
          <p:cNvSpPr txBox="1">
            <a:spLocks/>
          </p:cNvSpPr>
          <p:nvPr/>
        </p:nvSpPr>
        <p:spPr>
          <a:xfrm>
            <a:off x="5076056" y="1203591"/>
            <a:ext cx="3240000" cy="180000"/>
          </a:xfrm>
          <a:prstGeom prst="rect">
            <a:avLst/>
          </a:prstGeom>
          <a:solidFill>
            <a:schemeClr val="accent2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pl-PL" sz="1100" dirty="0" smtClean="0"/>
              <a:t>NeQuick</a:t>
            </a:r>
            <a:endParaRPr lang="en-US" sz="1100" b="0" dirty="0"/>
          </a:p>
        </p:txBody>
      </p:sp>
      <p:grpSp>
        <p:nvGrpSpPr>
          <p:cNvPr id="5" name="Grupa 4"/>
          <p:cNvGrpSpPr/>
          <p:nvPr/>
        </p:nvGrpSpPr>
        <p:grpSpPr>
          <a:xfrm>
            <a:off x="820281" y="1419598"/>
            <a:ext cx="3239996" cy="1526895"/>
            <a:chOff x="820281" y="1419598"/>
            <a:chExt cx="3239996" cy="1526895"/>
          </a:xfrm>
        </p:grpSpPr>
        <p:pic>
          <p:nvPicPr>
            <p:cNvPr id="76" name="Obraz 7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281" y="1419598"/>
              <a:ext cx="3239996" cy="1526895"/>
            </a:xfrm>
            <a:prstGeom prst="rect">
              <a:avLst/>
            </a:prstGeom>
          </p:spPr>
        </p:pic>
        <p:grpSp>
          <p:nvGrpSpPr>
            <p:cNvPr id="77" name="Grupa 76"/>
            <p:cNvGrpSpPr/>
            <p:nvPr/>
          </p:nvGrpSpPr>
          <p:grpSpPr>
            <a:xfrm>
              <a:off x="887427" y="1663852"/>
              <a:ext cx="2700300" cy="810089"/>
              <a:chOff x="827584" y="1779662"/>
              <a:chExt cx="2880320" cy="864096"/>
            </a:xfrm>
          </p:grpSpPr>
          <p:sp>
            <p:nvSpPr>
              <p:cNvPr id="78" name="pole tekstowe 77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6" name="pole tekstowe 85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pole tekstowe 86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pole tekstowe 94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6" name="pole tekstowe 95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04" name="pole tekstowe 103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74" name="Symbol zastępczy tekstu 7"/>
          <p:cNvSpPr txBox="1">
            <a:spLocks/>
          </p:cNvSpPr>
          <p:nvPr/>
        </p:nvSpPr>
        <p:spPr>
          <a:xfrm>
            <a:off x="2925140" y="2946493"/>
            <a:ext cx="3240000" cy="180000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pl-PL" sz="1200" dirty="0" err="1" smtClean="0"/>
              <a:t>differences</a:t>
            </a:r>
            <a:endParaRPr lang="en-US" sz="1200" b="0" dirty="0"/>
          </a:p>
        </p:txBody>
      </p:sp>
      <p:grpSp>
        <p:nvGrpSpPr>
          <p:cNvPr id="3" name="Grupa 2"/>
          <p:cNvGrpSpPr/>
          <p:nvPr/>
        </p:nvGrpSpPr>
        <p:grpSpPr>
          <a:xfrm>
            <a:off x="5148426" y="1420899"/>
            <a:ext cx="3239996" cy="1526895"/>
            <a:chOff x="5148426" y="1420899"/>
            <a:chExt cx="3239996" cy="1526895"/>
          </a:xfrm>
        </p:grpSpPr>
        <p:pic>
          <p:nvPicPr>
            <p:cNvPr id="113" name="Obraz 1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426" y="1420899"/>
              <a:ext cx="3239996" cy="1526895"/>
            </a:xfrm>
            <a:prstGeom prst="rect">
              <a:avLst/>
            </a:prstGeom>
          </p:spPr>
        </p:pic>
        <p:grpSp>
          <p:nvGrpSpPr>
            <p:cNvPr id="41" name="Grupa 40"/>
            <p:cNvGrpSpPr/>
            <p:nvPr/>
          </p:nvGrpSpPr>
          <p:grpSpPr>
            <a:xfrm>
              <a:off x="5206677" y="1663852"/>
              <a:ext cx="2700300" cy="810089"/>
              <a:chOff x="827584" y="1779662"/>
              <a:chExt cx="2880320" cy="864096"/>
            </a:xfrm>
          </p:grpSpPr>
          <p:sp>
            <p:nvSpPr>
              <p:cNvPr id="42" name="pole tekstowe 41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pole tekstowe 42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pole tekstowe 43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5" name="pole tekstowe 44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pole tekstowe 45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pole tekstowe 46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7532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16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3" name="Tabela 1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11061389"/>
                  </p:ext>
                </p:extLst>
              </p:nvPr>
            </p:nvGraphicFramePr>
            <p:xfrm>
              <a:off x="47884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6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8,57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7,31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15,56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5,61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-21,1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-6,99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8,66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3" name="Tabela 1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11061389"/>
                  </p:ext>
                </p:extLst>
              </p:nvPr>
            </p:nvGraphicFramePr>
            <p:xfrm>
              <a:off x="47884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6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8,57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7,31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15,56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5,61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5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-21,1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-6,99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8,66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6" name="Tabela 13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25000827"/>
                  </p:ext>
                </p:extLst>
              </p:nvPr>
            </p:nvGraphicFramePr>
            <p:xfrm>
              <a:off x="6126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10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7,76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6,41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27,2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5,75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18,3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38,4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-6,61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8,16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6" name="Tabela 13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25000827"/>
                  </p:ext>
                </p:extLst>
              </p:nvPr>
            </p:nvGraphicFramePr>
            <p:xfrm>
              <a:off x="6126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10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7,76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6,41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27,2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5,75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-20,2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18,3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38,4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-6,61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8,16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7" name="Tabela 13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9755147"/>
                  </p:ext>
                </p:extLst>
              </p:nvPr>
            </p:nvGraphicFramePr>
            <p:xfrm>
              <a:off x="47884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14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8,26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7,27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14,95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5,96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-21,9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27,4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-6,69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8,88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7" name="Tabela 13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9755147"/>
                  </p:ext>
                </p:extLst>
              </p:nvPr>
            </p:nvGraphicFramePr>
            <p:xfrm>
              <a:off x="4788448" y="2355726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14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39,5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8,26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7,27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30,0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14,95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5,96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7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-21,9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27,4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-6,69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8,88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8" name="Tabela 13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4233754"/>
                  </p:ext>
                </p:extLst>
              </p:nvPr>
            </p:nvGraphicFramePr>
            <p:xfrm>
              <a:off x="6024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18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9,13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8,36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0,18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27,5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13,76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6,15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-20,7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32,2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53,0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-4,63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9,47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8" name="Tabela 13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4233754"/>
                  </p:ext>
                </p:extLst>
              </p:nvPr>
            </p:nvGraphicFramePr>
            <p:xfrm>
              <a:off x="6024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18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9,13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8,36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0,18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27,5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13,76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6,15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8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-20,7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32,2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53,0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-4,63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9,47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9" name="Tabela 13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726716"/>
                  </p:ext>
                </p:extLst>
              </p:nvPr>
            </p:nvGraphicFramePr>
            <p:xfrm>
              <a:off x="47782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22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43,5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43,3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8,71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8,41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13,91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5,53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29,8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49,1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-5,19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9,16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9" name="Tabela 13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726716"/>
                  </p:ext>
                </p:extLst>
              </p:nvPr>
            </p:nvGraphicFramePr>
            <p:xfrm>
              <a:off x="4778251" y="3506200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22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b="1" i="0" dirty="0" smtClean="0"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43,5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43,3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8,71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8,41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13,91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5,53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9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29,8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49,1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-5,19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9,16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2" name="Tabela 14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20648310"/>
                  </p:ext>
                </p:extLst>
              </p:nvPr>
            </p:nvGraphicFramePr>
            <p:xfrm>
              <a:off x="6126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 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37,0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36,5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8,46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7,35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15,23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5,90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9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90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-22,6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44,0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8,81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2" name="Tabela 14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20648310"/>
                  </p:ext>
                </p:extLst>
              </p:nvPr>
            </p:nvGraphicFramePr>
            <p:xfrm>
              <a:off x="612648" y="1203718"/>
              <a:ext cx="3816000" cy="1008000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86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468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60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2 </a:t>
                          </a:r>
                          <a:r>
                            <a:rPr lang="pl-PL" sz="1000" dirty="0" smtClean="0">
                              <a:effectLst/>
                            </a:rPr>
                            <a:t>UTC</a:t>
                          </a:r>
                          <a:endParaRPr lang="en-US" sz="10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min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max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amplitude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mean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8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8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>
                              <a:effectLst/>
                            </a:rPr>
                            <a:t>[TECU]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800" dirty="0" smtClean="0">
                              <a:effectLst/>
                            </a:rPr>
                            <a:t/>
                          </a:r>
                          <a:br>
                            <a:rPr lang="pl-PL" sz="800" dirty="0" smtClean="0">
                              <a:effectLst/>
                            </a:rPr>
                          </a:br>
                          <a:r>
                            <a:rPr lang="pl-PL" sz="800" dirty="0" err="1" smtClean="0">
                              <a:effectLst/>
                            </a:rPr>
                            <a:t>coefficient</a:t>
                          </a:r>
                          <a:endParaRPr lang="en-US" sz="8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smtClean="0">
                              <a:effectLst/>
                            </a:rPr>
                            <a:t>AIUB</a:t>
                          </a:r>
                          <a:endParaRPr lang="en-US" sz="8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37,0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36,5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8,46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7,35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800" dirty="0" err="1" smtClean="0">
                              <a:effectLst/>
                            </a:rPr>
                            <a:t>NeQuick</a:t>
                          </a:r>
                          <a:endParaRPr lang="en-US" sz="8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29,3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28,4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15,23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5,90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16000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10"/>
                          <a:stretch>
                            <a:fillRect l="-704" t="-363889" r="-342958" b="-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-22,6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21,5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44,0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r" fontAlgn="b"/>
                          <a:r>
                            <a:rPr lang="pl-PL" sz="8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8,81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44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153400" cy="742950"/>
          </a:xfrm>
        </p:spPr>
        <p:txBody>
          <a:bodyPr>
            <a:noAutofit/>
          </a:bodyPr>
          <a:lstStyle/>
          <a:p>
            <a:r>
              <a:rPr lang="pl-PL" sz="2400" dirty="0"/>
              <a:t>29 </a:t>
            </a:r>
            <a:r>
              <a:rPr lang="pl-PL" sz="2400" dirty="0" err="1"/>
              <a:t>October</a:t>
            </a:r>
            <a:r>
              <a:rPr lang="pl-PL" sz="2400" dirty="0"/>
              <a:t> 2019 </a:t>
            </a:r>
            <a:r>
              <a:rPr lang="pl-PL" sz="2400" dirty="0" smtClean="0"/>
              <a:t>– </a:t>
            </a:r>
            <a:r>
              <a:rPr lang="pl-PL" sz="2400" dirty="0" err="1" smtClean="0"/>
              <a:t>statistical</a:t>
            </a:r>
            <a:r>
              <a:rPr lang="pl-PL" sz="2400" dirty="0" smtClean="0"/>
              <a:t> </a:t>
            </a:r>
            <a:r>
              <a:rPr lang="pl-PL" sz="2400" dirty="0" err="1" smtClean="0"/>
              <a:t>parameters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471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Conclusions</a:t>
            </a:r>
            <a:r>
              <a:rPr lang="pl-PL" sz="2400" dirty="0" smtClean="0"/>
              <a:t> – </a:t>
            </a:r>
            <a:r>
              <a:rPr lang="pl-PL" sz="2400" dirty="0" err="1" smtClean="0"/>
              <a:t>global</a:t>
            </a:r>
            <a:r>
              <a:rPr lang="pl-PL" sz="2400" dirty="0" smtClean="0"/>
              <a:t> TEC </a:t>
            </a:r>
            <a:r>
              <a:rPr lang="pl-PL" sz="2400" dirty="0" err="1" smtClean="0"/>
              <a:t>maps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17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318706"/>
            <a:ext cx="8140567" cy="321780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there is a </a:t>
            </a:r>
            <a:r>
              <a:rPr lang="pl-PL" sz="1200" dirty="0" err="1" smtClean="0"/>
              <a:t>noticeable</a:t>
            </a:r>
            <a:r>
              <a:rPr lang="en-US" sz="1200" dirty="0" smtClean="0"/>
              <a:t> relationship between the compatibility of </a:t>
            </a:r>
            <a:r>
              <a:rPr lang="pl-PL" sz="1200" dirty="0" err="1" smtClean="0"/>
              <a:t>both</a:t>
            </a:r>
            <a:r>
              <a:rPr lang="pl-PL" sz="1200" dirty="0" smtClean="0"/>
              <a:t> </a:t>
            </a:r>
            <a:r>
              <a:rPr lang="en-US" sz="1200" dirty="0" smtClean="0"/>
              <a:t>models and local time;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while the differences are not large at night, during the day (</a:t>
            </a:r>
            <a:r>
              <a:rPr lang="en-US" sz="1200" dirty="0" err="1" smtClean="0"/>
              <a:t>approx</a:t>
            </a:r>
            <a:r>
              <a:rPr lang="pl-PL" sz="1200" dirty="0" smtClean="0"/>
              <a:t>. 14</a:t>
            </a:r>
            <a:r>
              <a:rPr lang="en-US" sz="1200" dirty="0" smtClean="0"/>
              <a:t> </a:t>
            </a:r>
            <a:r>
              <a:rPr lang="pl-PL" sz="1200" dirty="0" smtClean="0"/>
              <a:t>LT)</a:t>
            </a:r>
            <a:r>
              <a:rPr lang="en-US" sz="1200" dirty="0" smtClean="0"/>
              <a:t> they reach a dozen</a:t>
            </a:r>
            <a:r>
              <a:rPr lang="pl-PL" sz="1200" dirty="0" smtClean="0"/>
              <a:t> of</a:t>
            </a:r>
            <a:r>
              <a:rPr lang="en-US" sz="1200" dirty="0" smtClean="0"/>
              <a:t> </a:t>
            </a:r>
            <a:r>
              <a:rPr lang="pl-PL" sz="1200" dirty="0" smtClean="0"/>
              <a:t>TECU</a:t>
            </a:r>
            <a:r>
              <a:rPr lang="en-US" sz="1200" dirty="0" smtClean="0"/>
              <a:t> </a:t>
            </a:r>
            <a:r>
              <a:rPr lang="pl-PL" sz="1200" dirty="0" err="1" smtClean="0"/>
              <a:t>during</a:t>
            </a:r>
            <a:r>
              <a:rPr lang="pl-PL" sz="1200" dirty="0" smtClean="0"/>
              <a:t> the </a:t>
            </a:r>
            <a:r>
              <a:rPr lang="pl-PL" sz="1200" dirty="0" err="1" smtClean="0"/>
              <a:t>quiet</a:t>
            </a:r>
            <a:r>
              <a:rPr lang="pl-PL" sz="1200" dirty="0" smtClean="0"/>
              <a:t> </a:t>
            </a:r>
            <a:r>
              <a:rPr lang="en-US" sz="1200" dirty="0" smtClean="0"/>
              <a:t>day, </a:t>
            </a:r>
            <a:r>
              <a:rPr lang="pl-PL" sz="1200" dirty="0" smtClean="0"/>
              <a:t>and</a:t>
            </a:r>
            <a:r>
              <a:rPr lang="en-US" sz="1200" dirty="0" smtClean="0"/>
              <a:t> </a:t>
            </a:r>
            <a:r>
              <a:rPr lang="pl-PL" sz="1200" dirty="0" err="1" smtClean="0"/>
              <a:t>during</a:t>
            </a:r>
            <a:r>
              <a:rPr lang="pl-PL" sz="1200" dirty="0" smtClean="0"/>
              <a:t> </a:t>
            </a:r>
            <a:r>
              <a:rPr lang="pl-PL" sz="1200" dirty="0" err="1" smtClean="0"/>
              <a:t>disturbed</a:t>
            </a:r>
            <a:r>
              <a:rPr lang="pl-PL" sz="1200" dirty="0" smtClean="0"/>
              <a:t> </a:t>
            </a:r>
            <a:r>
              <a:rPr lang="pl-PL" sz="1200" dirty="0" err="1" smtClean="0"/>
              <a:t>conditions</a:t>
            </a:r>
            <a:r>
              <a:rPr lang="pl-PL" sz="1200" dirty="0" smtClean="0"/>
              <a:t> – </a:t>
            </a:r>
            <a:r>
              <a:rPr lang="en-US" sz="1200" dirty="0" smtClean="0"/>
              <a:t>exceed 30 </a:t>
            </a:r>
            <a:r>
              <a:rPr lang="pl-PL" sz="1200" dirty="0" smtClean="0"/>
              <a:t>TECU</a:t>
            </a: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it can be noticed that the area of the highest TEC values in the equatorial areas </a:t>
            </a:r>
            <a:r>
              <a:rPr lang="pl-PL" sz="1200" dirty="0" smtClean="0"/>
              <a:t>in</a:t>
            </a:r>
            <a:r>
              <a:rPr lang="en-US" sz="1200" dirty="0" smtClean="0"/>
              <a:t> a given day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in the case of the </a:t>
            </a:r>
            <a:r>
              <a:rPr lang="pl-PL" sz="1200" dirty="0" smtClean="0"/>
              <a:t>NeQuick</a:t>
            </a:r>
            <a:r>
              <a:rPr lang="en-US" sz="1200" dirty="0" smtClean="0"/>
              <a:t> model occurs later than in the IGS model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correlation coefficients </a:t>
            </a:r>
            <a:r>
              <a:rPr lang="pl-PL" sz="1200" dirty="0" smtClean="0"/>
              <a:t>for</a:t>
            </a:r>
            <a:r>
              <a:rPr lang="en-US" sz="1200" dirty="0" smtClean="0"/>
              <a:t> a </a:t>
            </a:r>
            <a:r>
              <a:rPr lang="pl-PL" sz="1200" dirty="0" err="1" smtClean="0"/>
              <a:t>quiet</a:t>
            </a:r>
            <a:r>
              <a:rPr lang="en-US" sz="1200" dirty="0" smtClean="0"/>
              <a:t> and disturbed day are </a:t>
            </a:r>
            <a:r>
              <a:rPr lang="pl-PL" sz="1200" dirty="0" err="1" smtClean="0"/>
              <a:t>highly</a:t>
            </a:r>
            <a:r>
              <a:rPr lang="pl-PL" sz="1200" dirty="0" smtClean="0"/>
              <a:t> </a:t>
            </a:r>
            <a:r>
              <a:rPr lang="pl-PL" sz="1200" dirty="0" err="1" smtClean="0"/>
              <a:t>diverse</a:t>
            </a:r>
            <a:r>
              <a:rPr lang="en-US" sz="1200" dirty="0" smtClean="0"/>
              <a:t> </a:t>
            </a:r>
            <a:r>
              <a:rPr lang="pl-PL" sz="1200" dirty="0" smtClean="0"/>
              <a:t>–</a:t>
            </a:r>
            <a:r>
              <a:rPr lang="en-US" sz="1200" dirty="0" smtClean="0"/>
              <a:t> in the first case they reach 0.7, while in the second </a:t>
            </a:r>
            <a:r>
              <a:rPr lang="pl-PL" sz="1200" dirty="0" smtClean="0"/>
              <a:t>–</a:t>
            </a:r>
            <a:r>
              <a:rPr lang="en-US" sz="1200" dirty="0" smtClean="0"/>
              <a:t> they do not exceed 0.2 (at night) and amount to slightly over 0.1 during the day</a:t>
            </a:r>
            <a:endParaRPr lang="pl-PL" sz="1200" dirty="0" smtClean="0"/>
          </a:p>
          <a:p>
            <a:pPr>
              <a:buFont typeface="Wingdings" panose="05000000000000000000" pitchFamily="2" charset="2"/>
              <a:buChar char="§"/>
            </a:pPr>
            <a:endParaRPr lang="pl-PL" sz="1200" dirty="0" smtClean="0"/>
          </a:p>
        </p:txBody>
      </p:sp>
    </p:spTree>
    <p:extLst>
      <p:ext uri="{BB962C8B-B14F-4D97-AF65-F5344CB8AC3E}">
        <p14:creationId xmlns:p14="http://schemas.microsoft.com/office/powerpoint/2010/main" val="150466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Results</a:t>
            </a:r>
            <a:endParaRPr lang="en-US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NeQuick vs IGS\AIUB – </a:t>
            </a:r>
            <a:r>
              <a:rPr lang="pl-PL" dirty="0" err="1" smtClean="0"/>
              <a:t>month</a:t>
            </a:r>
            <a:r>
              <a:rPr lang="pl-PL" dirty="0" smtClean="0"/>
              <a:t> </a:t>
            </a:r>
            <a:r>
              <a:rPr lang="pl-PL" dirty="0" err="1" smtClean="0"/>
              <a:t>statistics</a:t>
            </a:r>
            <a:r>
              <a:rPr lang="pl-PL" dirty="0" smtClean="0"/>
              <a:t> </a:t>
            </a:r>
            <a:br>
              <a:rPr lang="pl-PL" dirty="0" smtClean="0"/>
            </a:br>
            <a:r>
              <a:rPr lang="pl-PL" dirty="0" smtClean="0"/>
              <a:t>for </a:t>
            </a:r>
            <a:r>
              <a:rPr lang="pl-PL" dirty="0" err="1" smtClean="0"/>
              <a:t>selected</a:t>
            </a:r>
            <a:r>
              <a:rPr lang="pl-PL" dirty="0" smtClean="0"/>
              <a:t> </a:t>
            </a:r>
            <a:r>
              <a:rPr lang="pl-PL" dirty="0" err="1" smtClean="0"/>
              <a:t>stations</a:t>
            </a:r>
            <a:endParaRPr lang="en-US" dirty="0"/>
          </a:p>
        </p:txBody>
      </p:sp>
      <p:grpSp>
        <p:nvGrpSpPr>
          <p:cNvPr id="22" name="Grupa 21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3" name="Prostokąt 22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upa 23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25" name="Pagon 24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Pagon 25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7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Prostokąt 27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9" name="Tabela 28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88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Introduction</a:t>
            </a:r>
            <a:r>
              <a:rPr lang="pl-PL" sz="2400" dirty="0" smtClean="0"/>
              <a:t> </a:t>
            </a:r>
            <a:r>
              <a:rPr lang="pl-PL" sz="2400" dirty="0"/>
              <a:t>– </a:t>
            </a:r>
            <a:r>
              <a:rPr lang="pl-PL" sz="2400" dirty="0" err="1"/>
              <a:t>month</a:t>
            </a:r>
            <a:r>
              <a:rPr lang="pl-PL" sz="2400" dirty="0"/>
              <a:t> </a:t>
            </a:r>
            <a:r>
              <a:rPr lang="pl-PL" sz="2400" dirty="0" err="1"/>
              <a:t>statistic</a:t>
            </a:r>
            <a:r>
              <a:rPr lang="pl-PL" sz="2400" dirty="0"/>
              <a:t> for </a:t>
            </a:r>
            <a:r>
              <a:rPr lang="pl-PL" sz="2400" dirty="0" err="1"/>
              <a:t>selected</a:t>
            </a:r>
            <a:r>
              <a:rPr lang="pl-PL" sz="2400" dirty="0"/>
              <a:t> </a:t>
            </a:r>
            <a:r>
              <a:rPr lang="pl-PL" sz="2400" dirty="0" err="1"/>
              <a:t>stations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19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318706"/>
            <a:ext cx="8140567" cy="321780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the presented results refer </a:t>
            </a:r>
            <a:r>
              <a:rPr lang="en-US" sz="1200" dirty="0" smtClean="0"/>
              <a:t>to</a:t>
            </a:r>
            <a:r>
              <a:rPr lang="pl-PL" sz="1200" dirty="0" smtClean="0"/>
              <a:t> </a:t>
            </a:r>
            <a:r>
              <a:rPr lang="en-US" sz="1200" dirty="0"/>
              <a:t>statistical </a:t>
            </a:r>
            <a:r>
              <a:rPr lang="en-US" sz="1200" dirty="0" smtClean="0"/>
              <a:t>parameters</a:t>
            </a:r>
            <a:r>
              <a:rPr lang="pl-PL" sz="1200" dirty="0" smtClean="0"/>
              <a:t> </a:t>
            </a:r>
            <a:r>
              <a:rPr lang="pl-PL" sz="1200" dirty="0" err="1" smtClean="0"/>
              <a:t>calculated</a:t>
            </a:r>
            <a:r>
              <a:rPr lang="en-US" sz="1200" dirty="0" smtClean="0"/>
              <a:t> </a:t>
            </a:r>
            <a:r>
              <a:rPr lang="en-US" sz="1200" dirty="0"/>
              <a:t>for the following hours of the </a:t>
            </a:r>
            <a:r>
              <a:rPr lang="en-US" sz="1200" dirty="0" smtClean="0"/>
              <a:t>day,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independently </a:t>
            </a:r>
            <a:r>
              <a:rPr lang="en-US" sz="1200" dirty="0"/>
              <a:t>for each month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for </a:t>
            </a:r>
            <a:r>
              <a:rPr lang="en-US" sz="1200" dirty="0"/>
              <a:t>each </a:t>
            </a:r>
            <a:r>
              <a:rPr lang="pl-PL" sz="1200" dirty="0" err="1" smtClean="0"/>
              <a:t>month</a:t>
            </a:r>
            <a:r>
              <a:rPr lang="en-US" sz="1200" dirty="0" smtClean="0"/>
              <a:t> </a:t>
            </a:r>
            <a:r>
              <a:rPr lang="en-US" sz="1200" dirty="0"/>
              <a:t>of 2019, </a:t>
            </a:r>
            <a:r>
              <a:rPr lang="pl-PL" sz="1200" dirty="0" err="1" smtClean="0"/>
              <a:t>charts</a:t>
            </a:r>
            <a:r>
              <a:rPr lang="pl-PL" sz="1200" dirty="0" smtClean="0"/>
              <a:t> </a:t>
            </a:r>
            <a:r>
              <a:rPr lang="en-US" sz="1200" dirty="0" smtClean="0"/>
              <a:t>of </a:t>
            </a:r>
            <a:r>
              <a:rPr lang="pl-PL" sz="1200" dirty="0" smtClean="0"/>
              <a:t>mean </a:t>
            </a:r>
            <a:r>
              <a:rPr lang="pl-PL" sz="1200" dirty="0" err="1" smtClean="0"/>
              <a:t>values</a:t>
            </a:r>
            <a:r>
              <a:rPr lang="pl-PL" sz="1200" dirty="0" smtClean="0"/>
              <a:t> and standard </a:t>
            </a:r>
            <a:r>
              <a:rPr lang="pl-PL" sz="1200" dirty="0" err="1" smtClean="0"/>
              <a:t>deviation</a:t>
            </a:r>
            <a:r>
              <a:rPr lang="pl-PL" sz="1200" dirty="0" smtClean="0"/>
              <a:t> for </a:t>
            </a:r>
            <a:r>
              <a:rPr lang="pl-PL" sz="1200" dirty="0" err="1" smtClean="0"/>
              <a:t>both</a:t>
            </a:r>
            <a:r>
              <a:rPr lang="pl-PL" sz="1200" dirty="0" smtClean="0"/>
              <a:t> </a:t>
            </a:r>
            <a:r>
              <a:rPr lang="pl-PL" sz="1200" dirty="0" err="1" smtClean="0"/>
              <a:t>subject</a:t>
            </a:r>
            <a:r>
              <a:rPr lang="pl-PL" sz="1200" dirty="0" smtClean="0"/>
              <a:t> </a:t>
            </a:r>
            <a:r>
              <a:rPr lang="pl-PL" sz="1200" dirty="0" err="1" smtClean="0"/>
              <a:t>models</a:t>
            </a:r>
            <a:r>
              <a:rPr lang="pl-PL" sz="1200" dirty="0" smtClean="0"/>
              <a:t> </a:t>
            </a:r>
            <a:br>
              <a:rPr lang="pl-PL" sz="1200" dirty="0" smtClean="0"/>
            </a:br>
            <a:r>
              <a:rPr lang="pl-PL" sz="1200" dirty="0" smtClean="0"/>
              <a:t>as </a:t>
            </a:r>
            <a:r>
              <a:rPr lang="pl-PL" sz="1200" dirty="0" err="1" smtClean="0"/>
              <a:t>well</a:t>
            </a:r>
            <a:r>
              <a:rPr lang="pl-PL" sz="1200" dirty="0" smtClean="0"/>
              <a:t> as for the </a:t>
            </a:r>
            <a:r>
              <a:rPr lang="pl-PL" sz="1200" dirty="0" err="1" smtClean="0"/>
              <a:t>differences</a:t>
            </a:r>
            <a:r>
              <a:rPr lang="pl-PL" sz="1200" dirty="0" smtClean="0"/>
              <a:t> </a:t>
            </a:r>
            <a:r>
              <a:rPr lang="pl-PL" sz="1200" dirty="0" err="1" smtClean="0"/>
              <a:t>between</a:t>
            </a:r>
            <a:r>
              <a:rPr lang="pl-PL" sz="1200" dirty="0" smtClean="0"/>
              <a:t> </a:t>
            </a:r>
            <a:r>
              <a:rPr lang="pl-PL" sz="1200" dirty="0" err="1" smtClean="0"/>
              <a:t>them</a:t>
            </a:r>
            <a:r>
              <a:rPr lang="pl-PL" sz="1200" dirty="0" smtClean="0"/>
              <a:t> </a:t>
            </a:r>
            <a:r>
              <a:rPr lang="en-US" sz="1200" dirty="0" smtClean="0"/>
              <a:t>were </a:t>
            </a:r>
            <a:r>
              <a:rPr lang="pl-PL" sz="1200" dirty="0" err="1" smtClean="0"/>
              <a:t>generated</a:t>
            </a:r>
            <a:r>
              <a:rPr lang="pl-PL" sz="1200" dirty="0" smtClean="0"/>
              <a:t>; </a:t>
            </a:r>
            <a:r>
              <a:rPr lang="en-US" sz="1200" dirty="0"/>
              <a:t>they refer to the </a:t>
            </a:r>
            <a:r>
              <a:rPr lang="en-US" sz="1200" dirty="0" smtClean="0"/>
              <a:t>location</a:t>
            </a:r>
            <a:r>
              <a:rPr lang="pl-PL" sz="1200" dirty="0" smtClean="0"/>
              <a:t>s</a:t>
            </a:r>
            <a:r>
              <a:rPr lang="en-US" sz="1200" dirty="0" smtClean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of </a:t>
            </a:r>
            <a:r>
              <a:rPr lang="en-US" sz="1200" dirty="0"/>
              <a:t>the selected </a:t>
            </a:r>
            <a:r>
              <a:rPr lang="pl-PL" sz="1200" dirty="0" smtClean="0"/>
              <a:t>GNSS</a:t>
            </a:r>
            <a:r>
              <a:rPr lang="en-US" sz="1200" dirty="0" smtClean="0"/>
              <a:t> </a:t>
            </a:r>
            <a:r>
              <a:rPr lang="en-US" sz="1200" dirty="0"/>
              <a:t>stations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the presented </a:t>
            </a:r>
            <a:r>
              <a:rPr lang="pl-PL" sz="1200" dirty="0" smtClean="0"/>
              <a:t>bar </a:t>
            </a:r>
            <a:r>
              <a:rPr lang="pl-PL" sz="1200" dirty="0" err="1" smtClean="0"/>
              <a:t>graphs</a:t>
            </a:r>
            <a:r>
              <a:rPr lang="en-US" sz="1200" dirty="0" smtClean="0"/>
              <a:t> </a:t>
            </a:r>
            <a:r>
              <a:rPr lang="pl-PL" sz="1200" dirty="0" err="1" smtClean="0"/>
              <a:t>include</a:t>
            </a:r>
            <a:r>
              <a:rPr lang="pl-PL" sz="1200" dirty="0" smtClean="0"/>
              <a:t> </a:t>
            </a:r>
            <a:r>
              <a:rPr lang="pl-PL" sz="1200" dirty="0" err="1" smtClean="0"/>
              <a:t>exemplary</a:t>
            </a:r>
            <a:r>
              <a:rPr lang="en-US" sz="1200" dirty="0" smtClean="0"/>
              <a:t> </a:t>
            </a:r>
            <a:r>
              <a:rPr lang="en-US" sz="1200" dirty="0"/>
              <a:t>results for selected </a:t>
            </a:r>
            <a:r>
              <a:rPr lang="pl-PL" sz="1200" dirty="0" err="1" smtClean="0"/>
              <a:t>months</a:t>
            </a:r>
            <a:r>
              <a:rPr lang="en-US" sz="1200" dirty="0" smtClean="0"/>
              <a:t>:</a:t>
            </a:r>
            <a:endParaRPr lang="pl-PL" sz="1200" dirty="0" smtClean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1100" dirty="0"/>
              <a:t>June, when the </a:t>
            </a:r>
            <a:r>
              <a:rPr lang="pl-PL" sz="1100" dirty="0" smtClean="0"/>
              <a:t>TEC</a:t>
            </a:r>
            <a:r>
              <a:rPr lang="en-US" sz="1100" dirty="0" smtClean="0"/>
              <a:t> </a:t>
            </a:r>
            <a:r>
              <a:rPr lang="en-US" sz="1100" dirty="0"/>
              <a:t>values are relatively </a:t>
            </a:r>
            <a:r>
              <a:rPr lang="en-US" sz="1100" dirty="0" smtClean="0"/>
              <a:t>low</a:t>
            </a:r>
            <a:endParaRPr lang="pl-PL" sz="1100" dirty="0" smtClean="0"/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1100" dirty="0" smtClean="0"/>
              <a:t>October</a:t>
            </a:r>
            <a:r>
              <a:rPr lang="en-US" sz="1100" dirty="0"/>
              <a:t>, when the considered statistical parameters reach their highest values throughout the year </a:t>
            </a:r>
            <a:endParaRPr lang="pl-PL" sz="11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as the stations are located in different longitudes, the </a:t>
            </a:r>
            <a:r>
              <a:rPr lang="pl-PL" sz="1200" dirty="0" smtClean="0"/>
              <a:t>l</a:t>
            </a:r>
            <a:r>
              <a:rPr lang="en-US" sz="1200" dirty="0" err="1" smtClean="0"/>
              <a:t>ocal</a:t>
            </a:r>
            <a:r>
              <a:rPr lang="en-US" sz="1200" dirty="0" smtClean="0"/>
              <a:t> </a:t>
            </a:r>
            <a:r>
              <a:rPr lang="pl-PL" sz="1200" dirty="0" err="1" smtClean="0"/>
              <a:t>noon</a:t>
            </a:r>
            <a:r>
              <a:rPr lang="en-US" sz="1200" dirty="0" smtClean="0"/>
              <a:t> </a:t>
            </a:r>
            <a:r>
              <a:rPr lang="pl-PL" sz="1200" dirty="0" err="1" smtClean="0"/>
              <a:t>is</a:t>
            </a:r>
            <a:r>
              <a:rPr lang="pl-PL" sz="1200" dirty="0" smtClean="0"/>
              <a:t> </a:t>
            </a:r>
            <a:r>
              <a:rPr lang="pl-PL" sz="1200" dirty="0" err="1" smtClean="0"/>
              <a:t>marked</a:t>
            </a:r>
            <a:r>
              <a:rPr lang="pl-PL" sz="1200" dirty="0" smtClean="0"/>
              <a:t> on </a:t>
            </a:r>
            <a:r>
              <a:rPr lang="pl-PL" sz="1200" dirty="0" err="1" smtClean="0"/>
              <a:t>each</a:t>
            </a:r>
            <a:r>
              <a:rPr lang="pl-PL" sz="1200" dirty="0" smtClean="0"/>
              <a:t> </a:t>
            </a:r>
            <a:r>
              <a:rPr lang="pl-PL" sz="1200" dirty="0" err="1" smtClean="0"/>
              <a:t>graph</a:t>
            </a:r>
            <a:r>
              <a:rPr lang="pl-PL" sz="1200" dirty="0" smtClean="0"/>
              <a:t> </a:t>
            </a:r>
            <a:r>
              <a:rPr lang="en-US" sz="1200" dirty="0" smtClean="0"/>
              <a:t>(vertical </a:t>
            </a:r>
            <a:r>
              <a:rPr lang="en-US" sz="1200" dirty="0"/>
              <a:t>line</a:t>
            </a:r>
            <a:r>
              <a:rPr lang="en-US" sz="12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3728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200" dirty="0" err="1"/>
              <a:t>June</a:t>
            </a:r>
            <a:r>
              <a:rPr lang="pl-PL" sz="2200" dirty="0"/>
              <a:t> 2019 – mean TEC </a:t>
            </a:r>
            <a:r>
              <a:rPr lang="en-US" sz="2200" dirty="0"/>
              <a:t>for individual hours of the day</a:t>
            </a:r>
            <a:r>
              <a:rPr lang="pl-PL" sz="2200" dirty="0"/>
              <a:t> </a:t>
            </a:r>
            <a:br>
              <a:rPr lang="pl-PL" sz="2200" dirty="0"/>
            </a:br>
            <a:r>
              <a:rPr lang="pl-PL" sz="2200" dirty="0"/>
              <a:t>and </a:t>
            </a:r>
            <a:r>
              <a:rPr lang="pl-PL" sz="2200" dirty="0" err="1"/>
              <a:t>sample</a:t>
            </a:r>
            <a:r>
              <a:rPr lang="pl-PL" sz="2200" dirty="0"/>
              <a:t> map</a:t>
            </a:r>
            <a:endParaRPr lang="en-US" sz="22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20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a 3"/>
          <p:cNvGrpSpPr/>
          <p:nvPr/>
        </p:nvGrpSpPr>
        <p:grpSpPr>
          <a:xfrm>
            <a:off x="421694" y="1178730"/>
            <a:ext cx="4437866" cy="3457235"/>
            <a:chOff x="421694" y="1178730"/>
            <a:chExt cx="4437866" cy="3457235"/>
          </a:xfrm>
        </p:grpSpPr>
        <p:pic>
          <p:nvPicPr>
            <p:cNvPr id="3" name="Obraz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1275606"/>
              <a:ext cx="4248000" cy="3360359"/>
            </a:xfrm>
            <a:prstGeom prst="rect">
              <a:avLst/>
            </a:prstGeom>
          </p:spPr>
        </p:pic>
        <p:sp>
          <p:nvSpPr>
            <p:cNvPr id="14" name="Symbol zastępczy tekstu 7"/>
            <p:cNvSpPr txBox="1">
              <a:spLocks/>
            </p:cNvSpPr>
            <p:nvPr/>
          </p:nvSpPr>
          <p:spPr>
            <a:xfrm>
              <a:off x="756176" y="1178730"/>
              <a:ext cx="1188000" cy="144016"/>
            </a:xfrm>
            <a:prstGeom prst="rect">
              <a:avLst/>
            </a:prstGeom>
            <a:solidFill>
              <a:schemeClr val="accent3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AIUB</a:t>
              </a:r>
              <a:endParaRPr lang="en-US" sz="900" dirty="0"/>
            </a:p>
          </p:txBody>
        </p:sp>
        <p:sp>
          <p:nvSpPr>
            <p:cNvPr id="15" name="Symbol zastępczy tekstu 7"/>
            <p:cNvSpPr txBox="1">
              <a:spLocks/>
            </p:cNvSpPr>
            <p:nvPr/>
          </p:nvSpPr>
          <p:spPr>
            <a:xfrm>
              <a:off x="2162636" y="1179607"/>
              <a:ext cx="1188000" cy="144016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NeQuick</a:t>
              </a:r>
              <a:endParaRPr lang="en-US" sz="900" dirty="0"/>
            </a:p>
          </p:txBody>
        </p:sp>
        <p:sp>
          <p:nvSpPr>
            <p:cNvPr id="16" name="Symbol zastępczy tekstu 7"/>
            <p:cNvSpPr txBox="1">
              <a:spLocks/>
            </p:cNvSpPr>
            <p:nvPr/>
          </p:nvSpPr>
          <p:spPr>
            <a:xfrm>
              <a:off x="3569860" y="1178730"/>
              <a:ext cx="1188000" cy="144016"/>
            </a:xfrm>
            <a:prstGeom prst="rect">
              <a:avLst/>
            </a:prstGeom>
            <a:solidFill>
              <a:schemeClr val="accent4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err="1" smtClean="0"/>
                <a:t>differences</a:t>
              </a:r>
              <a:endParaRPr lang="en-US" sz="900" dirty="0"/>
            </a:p>
          </p:txBody>
        </p:sp>
        <p:grpSp>
          <p:nvGrpSpPr>
            <p:cNvPr id="17" name="Grupa 16"/>
            <p:cNvGrpSpPr/>
            <p:nvPr/>
          </p:nvGrpSpPr>
          <p:grpSpPr>
            <a:xfrm>
              <a:off x="421694" y="1322746"/>
              <a:ext cx="187114" cy="3108818"/>
              <a:chOff x="313214" y="1322746"/>
              <a:chExt cx="187114" cy="3108818"/>
            </a:xfrm>
          </p:grpSpPr>
          <p:sp>
            <p:nvSpPr>
              <p:cNvPr id="18" name="Symbol zastępczy tekstu 7"/>
              <p:cNvSpPr txBox="1">
                <a:spLocks/>
              </p:cNvSpPr>
              <p:nvPr/>
            </p:nvSpPr>
            <p:spPr>
              <a:xfrm rot="16200000">
                <a:off x="176328" y="1466746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ASCG</a:t>
                </a:r>
                <a:endParaRPr lang="en-US" sz="800" dirty="0"/>
              </a:p>
            </p:txBody>
          </p:sp>
          <p:sp>
            <p:nvSpPr>
              <p:cNvPr id="19" name="Symbol zastępczy tekstu 7"/>
              <p:cNvSpPr txBox="1">
                <a:spLocks/>
              </p:cNvSpPr>
              <p:nvPr/>
            </p:nvSpPr>
            <p:spPr>
              <a:xfrm rot="16200000">
                <a:off x="169215" y="199614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CBKA</a:t>
                </a:r>
                <a:endParaRPr lang="en-US" sz="800" dirty="0"/>
              </a:p>
            </p:txBody>
          </p:sp>
          <p:sp>
            <p:nvSpPr>
              <p:cNvPr id="20" name="Symbol zastępczy tekstu 7"/>
              <p:cNvSpPr txBox="1">
                <a:spLocks/>
              </p:cNvSpPr>
              <p:nvPr/>
            </p:nvSpPr>
            <p:spPr>
              <a:xfrm rot="16200000">
                <a:off x="176328" y="2525538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FTNA</a:t>
                </a:r>
                <a:endParaRPr lang="en-US" sz="800" dirty="0"/>
              </a:p>
            </p:txBody>
          </p:sp>
          <p:sp>
            <p:nvSpPr>
              <p:cNvPr id="21" name="Symbol zastępczy tekstu 7"/>
              <p:cNvSpPr txBox="1">
                <a:spLocks/>
              </p:cNvSpPr>
              <p:nvPr/>
            </p:nvSpPr>
            <p:spPr>
              <a:xfrm rot="16200000">
                <a:off x="169214" y="3052880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KOUG</a:t>
                </a:r>
                <a:endParaRPr lang="en-US" sz="800" dirty="0"/>
              </a:p>
            </p:txBody>
          </p:sp>
          <p:sp>
            <p:nvSpPr>
              <p:cNvPr id="22" name="Symbol zastępczy tekstu 7"/>
              <p:cNvSpPr txBox="1">
                <a:spLocks/>
              </p:cNvSpPr>
              <p:nvPr/>
            </p:nvSpPr>
            <p:spPr>
              <a:xfrm rot="16200000">
                <a:off x="169216" y="358022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PTGG</a:t>
                </a:r>
                <a:endParaRPr lang="en-US" sz="800" dirty="0"/>
              </a:p>
            </p:txBody>
          </p:sp>
          <p:sp>
            <p:nvSpPr>
              <p:cNvPr id="23" name="Symbol zastępczy tekstu 7"/>
              <p:cNvSpPr txBox="1">
                <a:spLocks/>
              </p:cNvSpPr>
              <p:nvPr/>
            </p:nvSpPr>
            <p:spPr>
              <a:xfrm rot="16200000">
                <a:off x="169214" y="4107564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SGOC</a:t>
                </a:r>
                <a:endParaRPr lang="en-US" sz="800" dirty="0"/>
              </a:p>
            </p:txBody>
          </p:sp>
        </p:grpSp>
      </p:grpSp>
      <p:pic>
        <p:nvPicPr>
          <p:cNvPr id="24" name="Obraz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373" y="1192882"/>
            <a:ext cx="2406292" cy="1134000"/>
          </a:xfrm>
          <a:prstGeom prst="rect">
            <a:avLst/>
          </a:prstGeom>
        </p:spPr>
      </p:pic>
      <p:grpSp>
        <p:nvGrpSpPr>
          <p:cNvPr id="27" name="Grupa 26"/>
          <p:cNvGrpSpPr/>
          <p:nvPr/>
        </p:nvGrpSpPr>
        <p:grpSpPr>
          <a:xfrm>
            <a:off x="5835662" y="1322361"/>
            <a:ext cx="2048706" cy="662818"/>
            <a:chOff x="827584" y="1779662"/>
            <a:chExt cx="2880320" cy="864096"/>
          </a:xfrm>
        </p:grpSpPr>
        <p:sp>
          <p:nvSpPr>
            <p:cNvPr id="36" name="pole tekstowe 35"/>
            <p:cNvSpPr txBox="1"/>
            <p:nvPr/>
          </p:nvSpPr>
          <p:spPr>
            <a:xfrm>
              <a:off x="2051720" y="2387084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ASCG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pole tekstowe 36"/>
            <p:cNvSpPr txBox="1"/>
            <p:nvPr/>
          </p:nvSpPr>
          <p:spPr>
            <a:xfrm>
              <a:off x="1763688" y="213970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KOUG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38" name="pole tekstowe 37"/>
            <p:cNvSpPr txBox="1"/>
            <p:nvPr/>
          </p:nvSpPr>
          <p:spPr>
            <a:xfrm>
              <a:off x="2771800" y="213970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SGOC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39" name="pole tekstowe 38"/>
            <p:cNvSpPr txBox="1"/>
            <p:nvPr/>
          </p:nvSpPr>
          <p:spPr>
            <a:xfrm>
              <a:off x="3131840" y="209905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PTGG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41" name="pole tekstowe 40"/>
            <p:cNvSpPr txBox="1"/>
            <p:nvPr/>
          </p:nvSpPr>
          <p:spPr>
            <a:xfrm>
              <a:off x="827584" y="245909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FTNA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42" name="pole tekstowe 41"/>
            <p:cNvSpPr txBox="1"/>
            <p:nvPr/>
          </p:nvSpPr>
          <p:spPr>
            <a:xfrm>
              <a:off x="2339752" y="1779662"/>
              <a:ext cx="576064" cy="18466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pl-PL" sz="600" b="1" dirty="0" smtClean="0">
                  <a:solidFill>
                    <a:schemeClr val="bg1"/>
                  </a:solidFill>
                </a:rPr>
                <a:t>CBKA</a:t>
              </a:r>
              <a:endParaRPr lang="pl-PL" sz="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upa 42"/>
          <p:cNvGrpSpPr/>
          <p:nvPr/>
        </p:nvGrpSpPr>
        <p:grpSpPr>
          <a:xfrm>
            <a:off x="5797007" y="2326882"/>
            <a:ext cx="2406292" cy="1134000"/>
            <a:chOff x="5797007" y="2326882"/>
            <a:chExt cx="2406292" cy="1134000"/>
          </a:xfrm>
        </p:grpSpPr>
        <p:pic>
          <p:nvPicPr>
            <p:cNvPr id="44" name="Obraz 4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7007" y="2326882"/>
              <a:ext cx="2406292" cy="1134000"/>
            </a:xfrm>
            <a:prstGeom prst="rect">
              <a:avLst/>
            </a:prstGeom>
          </p:spPr>
        </p:pic>
        <p:grpSp>
          <p:nvGrpSpPr>
            <p:cNvPr id="45" name="Grupa 44"/>
            <p:cNvGrpSpPr/>
            <p:nvPr/>
          </p:nvGrpSpPr>
          <p:grpSpPr>
            <a:xfrm>
              <a:off x="5844001" y="2465918"/>
              <a:ext cx="2048707" cy="662818"/>
              <a:chOff x="827584" y="1779662"/>
              <a:chExt cx="2880320" cy="864096"/>
            </a:xfrm>
          </p:grpSpPr>
          <p:sp>
            <p:nvSpPr>
              <p:cNvPr id="46" name="pole tekstowe 45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7" name="pole tekstowe 46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pole tekstowe 47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pole tekstowe 48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0" name="pole tekstowe 49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pole tekstowe 50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2" name="Grupa 51"/>
          <p:cNvGrpSpPr/>
          <p:nvPr/>
        </p:nvGrpSpPr>
        <p:grpSpPr>
          <a:xfrm>
            <a:off x="5792373" y="3452582"/>
            <a:ext cx="2406292" cy="1134000"/>
            <a:chOff x="5792373" y="3452582"/>
            <a:chExt cx="2406292" cy="1134000"/>
          </a:xfrm>
        </p:grpSpPr>
        <p:pic>
          <p:nvPicPr>
            <p:cNvPr id="53" name="Obraz 5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2373" y="3452582"/>
              <a:ext cx="2406292" cy="1134000"/>
            </a:xfrm>
            <a:prstGeom prst="rect">
              <a:avLst/>
            </a:prstGeom>
          </p:spPr>
        </p:pic>
        <p:grpSp>
          <p:nvGrpSpPr>
            <p:cNvPr id="54" name="Grupa 53"/>
            <p:cNvGrpSpPr/>
            <p:nvPr/>
          </p:nvGrpSpPr>
          <p:grpSpPr>
            <a:xfrm>
              <a:off x="5835662" y="3587105"/>
              <a:ext cx="2048707" cy="662818"/>
              <a:chOff x="827584" y="1779662"/>
              <a:chExt cx="2880320" cy="864096"/>
            </a:xfrm>
          </p:grpSpPr>
          <p:sp>
            <p:nvSpPr>
              <p:cNvPr id="55" name="pole tekstowe 54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pole tekstowe 55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pole tekstowe 56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pole tekstowe 57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pole tekstowe 58"/>
              <p:cNvSpPr txBox="1"/>
              <p:nvPr/>
            </p:nvSpPr>
            <p:spPr>
              <a:xfrm>
                <a:off x="827584" y="245909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pole tekstowe 59"/>
              <p:cNvSpPr txBox="1"/>
              <p:nvPr/>
            </p:nvSpPr>
            <p:spPr>
              <a:xfrm>
                <a:off x="2339752" y="177966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61" name="Grupa 60"/>
          <p:cNvGrpSpPr/>
          <p:nvPr/>
        </p:nvGrpSpPr>
        <p:grpSpPr>
          <a:xfrm>
            <a:off x="5431334" y="1260625"/>
            <a:ext cx="180000" cy="3263102"/>
            <a:chOff x="5552188" y="1260625"/>
            <a:chExt cx="148778" cy="3263102"/>
          </a:xfrm>
        </p:grpSpPr>
        <p:sp>
          <p:nvSpPr>
            <p:cNvPr id="62" name="Symbol zastępczy tekstu 7"/>
            <p:cNvSpPr txBox="1">
              <a:spLocks/>
            </p:cNvSpPr>
            <p:nvPr/>
          </p:nvSpPr>
          <p:spPr>
            <a:xfrm rot="16200000">
              <a:off x="5124958" y="1692617"/>
              <a:ext cx="1008000" cy="144016"/>
            </a:xfrm>
            <a:prstGeom prst="rect">
              <a:avLst/>
            </a:prstGeom>
            <a:solidFill>
              <a:schemeClr val="accent3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1000" dirty="0" smtClean="0"/>
                <a:t>AIUB</a:t>
              </a:r>
              <a:endParaRPr lang="en-US" sz="1000" dirty="0"/>
            </a:p>
          </p:txBody>
        </p:sp>
        <p:sp>
          <p:nvSpPr>
            <p:cNvPr id="63" name="Symbol zastępczy tekstu 7"/>
            <p:cNvSpPr txBox="1">
              <a:spLocks/>
            </p:cNvSpPr>
            <p:nvPr/>
          </p:nvSpPr>
          <p:spPr>
            <a:xfrm rot="16200000">
              <a:off x="5120196" y="2813324"/>
              <a:ext cx="1008000" cy="144016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1000" dirty="0" smtClean="0"/>
                <a:t>NeQuick</a:t>
              </a:r>
              <a:endParaRPr lang="en-US" sz="1000" dirty="0"/>
            </a:p>
          </p:txBody>
        </p:sp>
        <p:sp>
          <p:nvSpPr>
            <p:cNvPr id="64" name="Symbol zastępczy tekstu 7"/>
            <p:cNvSpPr txBox="1">
              <a:spLocks/>
            </p:cNvSpPr>
            <p:nvPr/>
          </p:nvSpPr>
          <p:spPr>
            <a:xfrm rot="16200000">
              <a:off x="5120196" y="3947719"/>
              <a:ext cx="1008000" cy="144016"/>
            </a:xfrm>
            <a:prstGeom prst="rect">
              <a:avLst/>
            </a:prstGeom>
            <a:solidFill>
              <a:schemeClr val="accent4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1000" dirty="0" err="1" smtClean="0"/>
                <a:t>differences</a:t>
              </a:r>
              <a:endParaRPr lang="en-US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6769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200" dirty="0" err="1"/>
              <a:t>June</a:t>
            </a:r>
            <a:r>
              <a:rPr lang="pl-PL" sz="2200" dirty="0"/>
              <a:t> 2019 – </a:t>
            </a:r>
            <a:r>
              <a:rPr lang="en-US" sz="2200" dirty="0"/>
              <a:t>TEC standard deviation for individual hours of the day </a:t>
            </a:r>
            <a:br>
              <a:rPr lang="en-US" sz="2200" dirty="0"/>
            </a:br>
            <a:r>
              <a:rPr lang="en-US" sz="2200" dirty="0"/>
              <a:t>and statistical parameters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21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a 1"/>
          <p:cNvGrpSpPr/>
          <p:nvPr/>
        </p:nvGrpSpPr>
        <p:grpSpPr>
          <a:xfrm>
            <a:off x="421694" y="1178730"/>
            <a:ext cx="4437866" cy="3457234"/>
            <a:chOff x="421694" y="1178730"/>
            <a:chExt cx="4437866" cy="3457234"/>
          </a:xfrm>
        </p:grpSpPr>
        <p:pic>
          <p:nvPicPr>
            <p:cNvPr id="3" name="Obraz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1275606"/>
              <a:ext cx="4248000" cy="3360358"/>
            </a:xfrm>
            <a:prstGeom prst="rect">
              <a:avLst/>
            </a:prstGeom>
          </p:spPr>
        </p:pic>
        <p:sp>
          <p:nvSpPr>
            <p:cNvPr id="14" name="Symbol zastępczy tekstu 7"/>
            <p:cNvSpPr txBox="1">
              <a:spLocks/>
            </p:cNvSpPr>
            <p:nvPr/>
          </p:nvSpPr>
          <p:spPr>
            <a:xfrm>
              <a:off x="756176" y="1178730"/>
              <a:ext cx="1188000" cy="144016"/>
            </a:xfrm>
            <a:prstGeom prst="rect">
              <a:avLst/>
            </a:prstGeom>
            <a:solidFill>
              <a:schemeClr val="accent3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AIUB</a:t>
              </a:r>
              <a:endParaRPr lang="en-US" sz="900" dirty="0"/>
            </a:p>
          </p:txBody>
        </p:sp>
        <p:sp>
          <p:nvSpPr>
            <p:cNvPr id="15" name="Symbol zastępczy tekstu 7"/>
            <p:cNvSpPr txBox="1">
              <a:spLocks/>
            </p:cNvSpPr>
            <p:nvPr/>
          </p:nvSpPr>
          <p:spPr>
            <a:xfrm>
              <a:off x="2162636" y="1179607"/>
              <a:ext cx="1188000" cy="144016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NeQuick</a:t>
              </a:r>
              <a:endParaRPr lang="en-US" sz="900" dirty="0"/>
            </a:p>
          </p:txBody>
        </p:sp>
        <p:sp>
          <p:nvSpPr>
            <p:cNvPr id="16" name="Symbol zastępczy tekstu 7"/>
            <p:cNvSpPr txBox="1">
              <a:spLocks/>
            </p:cNvSpPr>
            <p:nvPr/>
          </p:nvSpPr>
          <p:spPr>
            <a:xfrm>
              <a:off x="3569860" y="1178730"/>
              <a:ext cx="1188000" cy="144016"/>
            </a:xfrm>
            <a:prstGeom prst="rect">
              <a:avLst/>
            </a:prstGeom>
            <a:solidFill>
              <a:schemeClr val="accent4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err="1" smtClean="0"/>
                <a:t>differences</a:t>
              </a:r>
              <a:endParaRPr lang="en-US" sz="900" dirty="0"/>
            </a:p>
          </p:txBody>
        </p:sp>
        <p:grpSp>
          <p:nvGrpSpPr>
            <p:cNvPr id="17" name="Grupa 16"/>
            <p:cNvGrpSpPr/>
            <p:nvPr/>
          </p:nvGrpSpPr>
          <p:grpSpPr>
            <a:xfrm>
              <a:off x="421694" y="1322746"/>
              <a:ext cx="187114" cy="3108818"/>
              <a:chOff x="313214" y="1322746"/>
              <a:chExt cx="187114" cy="3108818"/>
            </a:xfrm>
          </p:grpSpPr>
          <p:sp>
            <p:nvSpPr>
              <p:cNvPr id="18" name="Symbol zastępczy tekstu 7"/>
              <p:cNvSpPr txBox="1">
                <a:spLocks/>
              </p:cNvSpPr>
              <p:nvPr/>
            </p:nvSpPr>
            <p:spPr>
              <a:xfrm rot="16200000">
                <a:off x="176328" y="1466746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ASCG</a:t>
                </a:r>
                <a:endParaRPr lang="en-US" sz="800" dirty="0"/>
              </a:p>
            </p:txBody>
          </p:sp>
          <p:sp>
            <p:nvSpPr>
              <p:cNvPr id="19" name="Symbol zastępczy tekstu 7"/>
              <p:cNvSpPr txBox="1">
                <a:spLocks/>
              </p:cNvSpPr>
              <p:nvPr/>
            </p:nvSpPr>
            <p:spPr>
              <a:xfrm rot="16200000">
                <a:off x="169215" y="199614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CBKA</a:t>
                </a:r>
                <a:endParaRPr lang="en-US" sz="800" dirty="0"/>
              </a:p>
            </p:txBody>
          </p:sp>
          <p:sp>
            <p:nvSpPr>
              <p:cNvPr id="20" name="Symbol zastępczy tekstu 7"/>
              <p:cNvSpPr txBox="1">
                <a:spLocks/>
              </p:cNvSpPr>
              <p:nvPr/>
            </p:nvSpPr>
            <p:spPr>
              <a:xfrm rot="16200000">
                <a:off x="176328" y="2525538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FTNA</a:t>
                </a:r>
                <a:endParaRPr lang="en-US" sz="800" dirty="0"/>
              </a:p>
            </p:txBody>
          </p:sp>
          <p:sp>
            <p:nvSpPr>
              <p:cNvPr id="21" name="Symbol zastępczy tekstu 7"/>
              <p:cNvSpPr txBox="1">
                <a:spLocks/>
              </p:cNvSpPr>
              <p:nvPr/>
            </p:nvSpPr>
            <p:spPr>
              <a:xfrm rot="16200000">
                <a:off x="169214" y="3052880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KOUG</a:t>
                </a:r>
                <a:endParaRPr lang="en-US" sz="800" dirty="0"/>
              </a:p>
            </p:txBody>
          </p:sp>
          <p:sp>
            <p:nvSpPr>
              <p:cNvPr id="22" name="Symbol zastępczy tekstu 7"/>
              <p:cNvSpPr txBox="1">
                <a:spLocks/>
              </p:cNvSpPr>
              <p:nvPr/>
            </p:nvSpPr>
            <p:spPr>
              <a:xfrm rot="16200000">
                <a:off x="169216" y="358022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PTGG</a:t>
                </a:r>
                <a:endParaRPr lang="en-US" sz="800" dirty="0"/>
              </a:p>
            </p:txBody>
          </p:sp>
          <p:sp>
            <p:nvSpPr>
              <p:cNvPr id="23" name="Symbol zastępczy tekstu 7"/>
              <p:cNvSpPr txBox="1">
                <a:spLocks/>
              </p:cNvSpPr>
              <p:nvPr/>
            </p:nvSpPr>
            <p:spPr>
              <a:xfrm rot="16200000">
                <a:off x="169214" y="4107564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SGOC</a:t>
                </a:r>
                <a:endParaRPr lang="en-US" sz="800" dirty="0"/>
              </a:p>
            </p:txBody>
          </p:sp>
        </p:grpSp>
      </p:grpSp>
      <p:graphicFrame>
        <p:nvGraphicFramePr>
          <p:cNvPr id="65" name="Tabela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612951"/>
              </p:ext>
            </p:extLst>
          </p:nvPr>
        </p:nvGraphicFramePr>
        <p:xfrm>
          <a:off x="5076480" y="1174106"/>
          <a:ext cx="3816000" cy="3407526"/>
        </p:xfrm>
        <a:graphic>
          <a:graphicData uri="http://schemas.openxmlformats.org/drawingml/2006/table">
            <a:tbl>
              <a:tblPr firstRow="1" firstCol="1">
                <a:tableStyleId>{72833802-FEF1-4C79-8D5D-14CF1EAF98D9}</a:tableStyleId>
              </a:tblPr>
              <a:tblGrid>
                <a:gridCol w="338681">
                  <a:extLst>
                    <a:ext uri="{9D8B030D-6E8A-4147-A177-3AD203B41FA5}">
                      <a16:colId xmlns:a16="http://schemas.microsoft.com/office/drawing/2014/main" val="3635139099"/>
                    </a:ext>
                  </a:extLst>
                </a:gridCol>
                <a:gridCol w="511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48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station</a:t>
                      </a:r>
                      <a:endParaRPr lang="en-US" sz="800" i="1" dirty="0">
                        <a:effectLst/>
                        <a:latin typeface="+mj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</a:pPr>
                      <a:r>
                        <a:rPr lang="pl-PL" sz="800" dirty="0">
                          <a:effectLst/>
                        </a:rPr>
                        <a:t>model</a:t>
                      </a:r>
                      <a:endParaRPr lang="en-US" sz="80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min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1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max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err="1" smtClean="0">
                          <a:effectLst/>
                        </a:rPr>
                        <a:t>amplitude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mean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sym typeface="Symbol"/>
                        </a:rPr>
                        <a:t>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err="1" smtClean="0">
                          <a:effectLst/>
                        </a:rPr>
                        <a:t>correlation</a:t>
                      </a:r>
                      <a:r>
                        <a:rPr lang="pl-PL" sz="800" dirty="0" smtClean="0">
                          <a:effectLst/>
                        </a:rPr>
                        <a:t> </a:t>
                      </a:r>
                      <a:r>
                        <a:rPr lang="pl-PL" sz="800" dirty="0" err="1" smtClean="0">
                          <a:effectLst/>
                        </a:rPr>
                        <a:t>coefficient</a:t>
                      </a:r>
                      <a:endParaRPr lang="en-US" sz="800" dirty="0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ASCG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22,6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4,1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0,82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0,0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21,3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6,5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-10,8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9,0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-0,4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0,5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CBKA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3,1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12,7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0,79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556924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16,6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7,5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7,5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4,5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34328089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-6,9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6,6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0,2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0,9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541839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FTNA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20,6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8,4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3,6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0,90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911072016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22,1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9,8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10,4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6389914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-12,0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6,4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-1,4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-1,5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4,4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3347033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KOUG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26,5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10,2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6,3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0,94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379294404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18,6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5,2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5,8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5688577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</a:t>
                      </a:r>
                      <a:r>
                        <a:rPr lang="pl-PL" sz="800" u="none" strike="noStrike" dirty="0" smtClean="0">
                          <a:effectLst/>
                        </a:rPr>
                        <a:t>3,6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12,7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2163889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PTGG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25,1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11,6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11,2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6,6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0,96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790773629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22,4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9,0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10,8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7,1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56214220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-4,3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28459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SGOC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25,7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10,8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10,9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0,93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71056820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21,9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10,6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7,1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0279948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-6,1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11,1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8795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753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200" dirty="0" err="1" smtClean="0"/>
              <a:t>October</a:t>
            </a:r>
            <a:r>
              <a:rPr lang="pl-PL" sz="2200" dirty="0" smtClean="0"/>
              <a:t> </a:t>
            </a:r>
            <a:r>
              <a:rPr lang="pl-PL" sz="2200" dirty="0"/>
              <a:t>2019 – </a:t>
            </a:r>
            <a:r>
              <a:rPr lang="en-US" sz="2200" dirty="0"/>
              <a:t>mean TEC for individual hours of the day</a:t>
            </a:r>
            <a:br>
              <a:rPr lang="en-US" sz="2200" dirty="0"/>
            </a:br>
            <a:r>
              <a:rPr lang="en-US" sz="2200" dirty="0"/>
              <a:t>and sample map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22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a 1"/>
          <p:cNvGrpSpPr/>
          <p:nvPr/>
        </p:nvGrpSpPr>
        <p:grpSpPr>
          <a:xfrm>
            <a:off x="421694" y="1178730"/>
            <a:ext cx="4437865" cy="3457234"/>
            <a:chOff x="421694" y="1178730"/>
            <a:chExt cx="4437865" cy="3457234"/>
          </a:xfrm>
        </p:grpSpPr>
        <p:pic>
          <p:nvPicPr>
            <p:cNvPr id="3" name="Obraz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1275606"/>
              <a:ext cx="4247999" cy="3360358"/>
            </a:xfrm>
            <a:prstGeom prst="rect">
              <a:avLst/>
            </a:prstGeom>
          </p:spPr>
        </p:pic>
        <p:sp>
          <p:nvSpPr>
            <p:cNvPr id="14" name="Symbol zastępczy tekstu 7"/>
            <p:cNvSpPr txBox="1">
              <a:spLocks/>
            </p:cNvSpPr>
            <p:nvPr/>
          </p:nvSpPr>
          <p:spPr>
            <a:xfrm>
              <a:off x="756176" y="1178730"/>
              <a:ext cx="1188000" cy="144016"/>
            </a:xfrm>
            <a:prstGeom prst="rect">
              <a:avLst/>
            </a:prstGeom>
            <a:solidFill>
              <a:schemeClr val="accent3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AIUB</a:t>
              </a:r>
              <a:endParaRPr lang="en-US" sz="900" dirty="0"/>
            </a:p>
          </p:txBody>
        </p:sp>
        <p:sp>
          <p:nvSpPr>
            <p:cNvPr id="15" name="Symbol zastępczy tekstu 7"/>
            <p:cNvSpPr txBox="1">
              <a:spLocks/>
            </p:cNvSpPr>
            <p:nvPr/>
          </p:nvSpPr>
          <p:spPr>
            <a:xfrm>
              <a:off x="2162636" y="1179607"/>
              <a:ext cx="1188000" cy="144016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NeQuick</a:t>
              </a:r>
              <a:endParaRPr lang="en-US" sz="900" dirty="0"/>
            </a:p>
          </p:txBody>
        </p:sp>
        <p:sp>
          <p:nvSpPr>
            <p:cNvPr id="16" name="Symbol zastępczy tekstu 7"/>
            <p:cNvSpPr txBox="1">
              <a:spLocks/>
            </p:cNvSpPr>
            <p:nvPr/>
          </p:nvSpPr>
          <p:spPr>
            <a:xfrm>
              <a:off x="3569860" y="1178730"/>
              <a:ext cx="1188000" cy="144016"/>
            </a:xfrm>
            <a:prstGeom prst="rect">
              <a:avLst/>
            </a:prstGeom>
            <a:solidFill>
              <a:schemeClr val="accent4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err="1" smtClean="0"/>
                <a:t>differences</a:t>
              </a:r>
              <a:endParaRPr lang="en-US" sz="900" dirty="0"/>
            </a:p>
          </p:txBody>
        </p:sp>
        <p:grpSp>
          <p:nvGrpSpPr>
            <p:cNvPr id="17" name="Grupa 16"/>
            <p:cNvGrpSpPr/>
            <p:nvPr/>
          </p:nvGrpSpPr>
          <p:grpSpPr>
            <a:xfrm>
              <a:off x="421694" y="1322746"/>
              <a:ext cx="187114" cy="3108818"/>
              <a:chOff x="313214" y="1322746"/>
              <a:chExt cx="187114" cy="3108818"/>
            </a:xfrm>
          </p:grpSpPr>
          <p:sp>
            <p:nvSpPr>
              <p:cNvPr id="18" name="Symbol zastępczy tekstu 7"/>
              <p:cNvSpPr txBox="1">
                <a:spLocks/>
              </p:cNvSpPr>
              <p:nvPr/>
            </p:nvSpPr>
            <p:spPr>
              <a:xfrm rot="16200000">
                <a:off x="176328" y="1466746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ASCG</a:t>
                </a:r>
                <a:endParaRPr lang="en-US" sz="800" dirty="0"/>
              </a:p>
            </p:txBody>
          </p:sp>
          <p:sp>
            <p:nvSpPr>
              <p:cNvPr id="19" name="Symbol zastępczy tekstu 7"/>
              <p:cNvSpPr txBox="1">
                <a:spLocks/>
              </p:cNvSpPr>
              <p:nvPr/>
            </p:nvSpPr>
            <p:spPr>
              <a:xfrm rot="16200000">
                <a:off x="169215" y="199614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CBKA</a:t>
                </a:r>
                <a:endParaRPr lang="en-US" sz="800" dirty="0"/>
              </a:p>
            </p:txBody>
          </p:sp>
          <p:sp>
            <p:nvSpPr>
              <p:cNvPr id="20" name="Symbol zastępczy tekstu 7"/>
              <p:cNvSpPr txBox="1">
                <a:spLocks/>
              </p:cNvSpPr>
              <p:nvPr/>
            </p:nvSpPr>
            <p:spPr>
              <a:xfrm rot="16200000">
                <a:off x="176328" y="2525538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FTNA</a:t>
                </a:r>
                <a:endParaRPr lang="en-US" sz="800" dirty="0"/>
              </a:p>
            </p:txBody>
          </p:sp>
          <p:sp>
            <p:nvSpPr>
              <p:cNvPr id="21" name="Symbol zastępczy tekstu 7"/>
              <p:cNvSpPr txBox="1">
                <a:spLocks/>
              </p:cNvSpPr>
              <p:nvPr/>
            </p:nvSpPr>
            <p:spPr>
              <a:xfrm rot="16200000">
                <a:off x="169214" y="3052880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KOUG</a:t>
                </a:r>
                <a:endParaRPr lang="en-US" sz="800" dirty="0"/>
              </a:p>
            </p:txBody>
          </p:sp>
          <p:sp>
            <p:nvSpPr>
              <p:cNvPr id="22" name="Symbol zastępczy tekstu 7"/>
              <p:cNvSpPr txBox="1">
                <a:spLocks/>
              </p:cNvSpPr>
              <p:nvPr/>
            </p:nvSpPr>
            <p:spPr>
              <a:xfrm rot="16200000">
                <a:off x="169216" y="358022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PTGG</a:t>
                </a:r>
                <a:endParaRPr lang="en-US" sz="800" dirty="0"/>
              </a:p>
            </p:txBody>
          </p:sp>
          <p:sp>
            <p:nvSpPr>
              <p:cNvPr id="23" name="Symbol zastępczy tekstu 7"/>
              <p:cNvSpPr txBox="1">
                <a:spLocks/>
              </p:cNvSpPr>
              <p:nvPr/>
            </p:nvSpPr>
            <p:spPr>
              <a:xfrm rot="16200000">
                <a:off x="169214" y="4107564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SGOC</a:t>
                </a:r>
                <a:endParaRPr lang="en-US" sz="800" dirty="0"/>
              </a:p>
            </p:txBody>
          </p:sp>
        </p:grpSp>
      </p:grpSp>
      <p:grpSp>
        <p:nvGrpSpPr>
          <p:cNvPr id="27" name="Grupa 26"/>
          <p:cNvGrpSpPr/>
          <p:nvPr/>
        </p:nvGrpSpPr>
        <p:grpSpPr>
          <a:xfrm>
            <a:off x="5792372" y="1192882"/>
            <a:ext cx="2406292" cy="1134000"/>
            <a:chOff x="5792372" y="1192882"/>
            <a:chExt cx="2406292" cy="1134000"/>
          </a:xfrm>
        </p:grpSpPr>
        <p:pic>
          <p:nvPicPr>
            <p:cNvPr id="36" name="Obraz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2372" y="1192882"/>
              <a:ext cx="2406292" cy="1134000"/>
            </a:xfrm>
            <a:prstGeom prst="rect">
              <a:avLst/>
            </a:prstGeom>
          </p:spPr>
        </p:pic>
        <p:grpSp>
          <p:nvGrpSpPr>
            <p:cNvPr id="37" name="Grupa 36"/>
            <p:cNvGrpSpPr/>
            <p:nvPr/>
          </p:nvGrpSpPr>
          <p:grpSpPr>
            <a:xfrm>
              <a:off x="5862734" y="1343186"/>
              <a:ext cx="1976256" cy="641034"/>
              <a:chOff x="929447" y="1806811"/>
              <a:chExt cx="2778457" cy="835697"/>
            </a:xfrm>
          </p:grpSpPr>
          <p:sp>
            <p:nvSpPr>
              <p:cNvPr id="38" name="pole tekstowe 37"/>
              <p:cNvSpPr txBox="1"/>
              <p:nvPr/>
            </p:nvSpPr>
            <p:spPr>
              <a:xfrm>
                <a:off x="2054815" y="241402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pole tekstowe 38"/>
              <p:cNvSpPr txBox="1"/>
              <p:nvPr/>
            </p:nvSpPr>
            <p:spPr>
              <a:xfrm>
                <a:off x="1821045" y="2158591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pole tekstowe 39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1" name="pole tekstowe 40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pole tekstowe 41"/>
              <p:cNvSpPr txBox="1"/>
              <p:nvPr/>
            </p:nvSpPr>
            <p:spPr>
              <a:xfrm>
                <a:off x="929447" y="245784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pole tekstowe 42"/>
              <p:cNvSpPr txBox="1"/>
              <p:nvPr/>
            </p:nvSpPr>
            <p:spPr>
              <a:xfrm>
                <a:off x="2416998" y="1806811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4" name="Grupa 43"/>
          <p:cNvGrpSpPr/>
          <p:nvPr/>
        </p:nvGrpSpPr>
        <p:grpSpPr>
          <a:xfrm>
            <a:off x="5792372" y="2325112"/>
            <a:ext cx="2406292" cy="1134000"/>
            <a:chOff x="5792372" y="2325112"/>
            <a:chExt cx="2406292" cy="1134000"/>
          </a:xfrm>
        </p:grpSpPr>
        <p:pic>
          <p:nvPicPr>
            <p:cNvPr id="45" name="Obraz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2372" y="2325112"/>
              <a:ext cx="2406292" cy="1134000"/>
            </a:xfrm>
            <a:prstGeom prst="rect">
              <a:avLst/>
            </a:prstGeom>
          </p:spPr>
        </p:pic>
        <p:grpSp>
          <p:nvGrpSpPr>
            <p:cNvPr id="46" name="Grupa 45"/>
            <p:cNvGrpSpPr/>
            <p:nvPr/>
          </p:nvGrpSpPr>
          <p:grpSpPr>
            <a:xfrm>
              <a:off x="5804138" y="2480486"/>
              <a:ext cx="2102447" cy="650647"/>
              <a:chOff x="836997" y="1773909"/>
              <a:chExt cx="2473467" cy="709796"/>
            </a:xfrm>
          </p:grpSpPr>
          <p:sp>
            <p:nvSpPr>
              <p:cNvPr id="47" name="pole tekstowe 46"/>
              <p:cNvSpPr txBox="1"/>
              <p:nvPr/>
            </p:nvSpPr>
            <p:spPr>
              <a:xfrm>
                <a:off x="1820533" y="226428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pole tekstowe 47"/>
              <p:cNvSpPr txBox="1"/>
              <p:nvPr/>
            </p:nvSpPr>
            <p:spPr>
              <a:xfrm>
                <a:off x="1590021" y="204312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pole tekstowe 48"/>
              <p:cNvSpPr txBox="1"/>
              <p:nvPr/>
            </p:nvSpPr>
            <p:spPr>
              <a:xfrm>
                <a:off x="2390779" y="2034561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0" name="pole tekstowe 49"/>
              <p:cNvSpPr txBox="1"/>
              <p:nvPr/>
            </p:nvSpPr>
            <p:spPr>
              <a:xfrm>
                <a:off x="2734400" y="1979479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pole tekstowe 50"/>
              <p:cNvSpPr txBox="1"/>
              <p:nvPr/>
            </p:nvSpPr>
            <p:spPr>
              <a:xfrm>
                <a:off x="836997" y="2299039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2" name="pole tekstowe 51"/>
              <p:cNvSpPr txBox="1"/>
              <p:nvPr/>
            </p:nvSpPr>
            <p:spPr>
              <a:xfrm>
                <a:off x="2103706" y="1773909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3" name="Grupa 52"/>
          <p:cNvGrpSpPr/>
          <p:nvPr/>
        </p:nvGrpSpPr>
        <p:grpSpPr>
          <a:xfrm>
            <a:off x="5792372" y="3453974"/>
            <a:ext cx="2406292" cy="1134000"/>
            <a:chOff x="5792372" y="3453974"/>
            <a:chExt cx="2406292" cy="1134000"/>
          </a:xfrm>
        </p:grpSpPr>
        <p:pic>
          <p:nvPicPr>
            <p:cNvPr id="54" name="Obraz 5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2372" y="3453974"/>
              <a:ext cx="2406292" cy="1134000"/>
            </a:xfrm>
            <a:prstGeom prst="rect">
              <a:avLst/>
            </a:prstGeom>
          </p:spPr>
        </p:pic>
        <p:grpSp>
          <p:nvGrpSpPr>
            <p:cNvPr id="55" name="Grupa 54"/>
            <p:cNvGrpSpPr/>
            <p:nvPr/>
          </p:nvGrpSpPr>
          <p:grpSpPr>
            <a:xfrm>
              <a:off x="5862734" y="3591019"/>
              <a:ext cx="1976256" cy="651960"/>
              <a:chOff x="929447" y="1783074"/>
              <a:chExt cx="2778457" cy="849940"/>
            </a:xfrm>
          </p:grpSpPr>
          <p:sp>
            <p:nvSpPr>
              <p:cNvPr id="56" name="pole tekstowe 55"/>
              <p:cNvSpPr txBox="1"/>
              <p:nvPr/>
            </p:nvSpPr>
            <p:spPr>
              <a:xfrm>
                <a:off x="2051720" y="238708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ASCG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pole tekstowe 56"/>
              <p:cNvSpPr txBox="1"/>
              <p:nvPr/>
            </p:nvSpPr>
            <p:spPr>
              <a:xfrm>
                <a:off x="1763688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KOUG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pole tekstowe 57"/>
              <p:cNvSpPr txBox="1"/>
              <p:nvPr/>
            </p:nvSpPr>
            <p:spPr>
              <a:xfrm>
                <a:off x="2771800" y="213970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SGOC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pole tekstowe 58"/>
              <p:cNvSpPr txBox="1"/>
              <p:nvPr/>
            </p:nvSpPr>
            <p:spPr>
              <a:xfrm>
                <a:off x="3131840" y="2099052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PTGG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pole tekstowe 59"/>
              <p:cNvSpPr txBox="1"/>
              <p:nvPr/>
            </p:nvSpPr>
            <p:spPr>
              <a:xfrm>
                <a:off x="929447" y="2448348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FTNA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pole tekstowe 60"/>
              <p:cNvSpPr txBox="1"/>
              <p:nvPr/>
            </p:nvSpPr>
            <p:spPr>
              <a:xfrm>
                <a:off x="2386677" y="1783074"/>
                <a:ext cx="576064" cy="18466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pl-PL" sz="600" b="1" dirty="0" smtClean="0">
                    <a:solidFill>
                      <a:schemeClr val="bg1"/>
                    </a:solidFill>
                  </a:rPr>
                  <a:t>CBKA</a:t>
                </a:r>
                <a:endParaRPr lang="pl-PL" sz="6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62" name="Grupa 61"/>
          <p:cNvGrpSpPr/>
          <p:nvPr/>
        </p:nvGrpSpPr>
        <p:grpSpPr>
          <a:xfrm>
            <a:off x="5431334" y="1260625"/>
            <a:ext cx="180000" cy="3263102"/>
            <a:chOff x="5552188" y="1260625"/>
            <a:chExt cx="148778" cy="3263102"/>
          </a:xfrm>
        </p:grpSpPr>
        <p:sp>
          <p:nvSpPr>
            <p:cNvPr id="63" name="Symbol zastępczy tekstu 7"/>
            <p:cNvSpPr txBox="1">
              <a:spLocks/>
            </p:cNvSpPr>
            <p:nvPr/>
          </p:nvSpPr>
          <p:spPr>
            <a:xfrm rot="16200000">
              <a:off x="5124958" y="1692617"/>
              <a:ext cx="1008000" cy="144016"/>
            </a:xfrm>
            <a:prstGeom prst="rect">
              <a:avLst/>
            </a:prstGeom>
            <a:solidFill>
              <a:schemeClr val="accent3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1000" dirty="0" smtClean="0"/>
                <a:t>AIUB</a:t>
              </a:r>
              <a:endParaRPr lang="en-US" sz="1000" dirty="0"/>
            </a:p>
          </p:txBody>
        </p:sp>
        <p:sp>
          <p:nvSpPr>
            <p:cNvPr id="64" name="Symbol zastępczy tekstu 7"/>
            <p:cNvSpPr txBox="1">
              <a:spLocks/>
            </p:cNvSpPr>
            <p:nvPr/>
          </p:nvSpPr>
          <p:spPr>
            <a:xfrm rot="16200000">
              <a:off x="5120196" y="2813324"/>
              <a:ext cx="1008000" cy="144016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1000" dirty="0" smtClean="0"/>
                <a:t>NeQuick</a:t>
              </a:r>
              <a:endParaRPr lang="en-US" sz="1000" dirty="0"/>
            </a:p>
          </p:txBody>
        </p:sp>
        <p:sp>
          <p:nvSpPr>
            <p:cNvPr id="66" name="Symbol zastępczy tekstu 7"/>
            <p:cNvSpPr txBox="1">
              <a:spLocks/>
            </p:cNvSpPr>
            <p:nvPr/>
          </p:nvSpPr>
          <p:spPr>
            <a:xfrm rot="16200000">
              <a:off x="5120196" y="3947719"/>
              <a:ext cx="1008000" cy="144016"/>
            </a:xfrm>
            <a:prstGeom prst="rect">
              <a:avLst/>
            </a:prstGeom>
            <a:solidFill>
              <a:schemeClr val="accent4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1000" dirty="0" err="1" smtClean="0"/>
                <a:t>differences</a:t>
              </a:r>
              <a:endParaRPr lang="en-US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3739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75606"/>
            <a:ext cx="4247999" cy="3360357"/>
          </a:xfrm>
          <a:prstGeom prst="rect">
            <a:avLst/>
          </a:prstGeom>
        </p:spPr>
      </p:pic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09600" y="171450"/>
            <a:ext cx="8210872" cy="742950"/>
          </a:xfrm>
        </p:spPr>
        <p:txBody>
          <a:bodyPr>
            <a:noAutofit/>
          </a:bodyPr>
          <a:lstStyle/>
          <a:p>
            <a:r>
              <a:rPr lang="pl-PL" sz="2200" dirty="0" err="1" smtClean="0"/>
              <a:t>October</a:t>
            </a:r>
            <a:r>
              <a:rPr lang="pl-PL" sz="2200" dirty="0" smtClean="0"/>
              <a:t> </a:t>
            </a:r>
            <a:r>
              <a:rPr lang="pl-PL" sz="2200" dirty="0"/>
              <a:t>2019 – </a:t>
            </a:r>
            <a:r>
              <a:rPr lang="en-US" sz="2200" dirty="0"/>
              <a:t>TEC standard deviation for individual hours of the day </a:t>
            </a:r>
            <a:br>
              <a:rPr lang="en-US" sz="2200" dirty="0"/>
            </a:br>
            <a:r>
              <a:rPr lang="en-US" sz="2200" dirty="0"/>
              <a:t>and statistical parameters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23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4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4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4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a 1"/>
          <p:cNvGrpSpPr/>
          <p:nvPr/>
        </p:nvGrpSpPr>
        <p:grpSpPr>
          <a:xfrm>
            <a:off x="421694" y="1178730"/>
            <a:ext cx="4336166" cy="3252834"/>
            <a:chOff x="421694" y="1178730"/>
            <a:chExt cx="4336166" cy="3252834"/>
          </a:xfrm>
        </p:grpSpPr>
        <p:sp>
          <p:nvSpPr>
            <p:cNvPr id="14" name="Symbol zastępczy tekstu 7"/>
            <p:cNvSpPr txBox="1">
              <a:spLocks/>
            </p:cNvSpPr>
            <p:nvPr/>
          </p:nvSpPr>
          <p:spPr>
            <a:xfrm>
              <a:off x="756176" y="1178730"/>
              <a:ext cx="1188000" cy="144016"/>
            </a:xfrm>
            <a:prstGeom prst="rect">
              <a:avLst/>
            </a:prstGeom>
            <a:solidFill>
              <a:schemeClr val="accent3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AIUB</a:t>
              </a:r>
              <a:endParaRPr lang="en-US" sz="900" dirty="0"/>
            </a:p>
          </p:txBody>
        </p:sp>
        <p:sp>
          <p:nvSpPr>
            <p:cNvPr id="15" name="Symbol zastępczy tekstu 7"/>
            <p:cNvSpPr txBox="1">
              <a:spLocks/>
            </p:cNvSpPr>
            <p:nvPr/>
          </p:nvSpPr>
          <p:spPr>
            <a:xfrm>
              <a:off x="2162636" y="1179607"/>
              <a:ext cx="1188000" cy="144016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smtClean="0"/>
                <a:t>NeQuick</a:t>
              </a:r>
              <a:endParaRPr lang="en-US" sz="900" dirty="0"/>
            </a:p>
          </p:txBody>
        </p:sp>
        <p:sp>
          <p:nvSpPr>
            <p:cNvPr id="16" name="Symbol zastępczy tekstu 7"/>
            <p:cNvSpPr txBox="1">
              <a:spLocks/>
            </p:cNvSpPr>
            <p:nvPr/>
          </p:nvSpPr>
          <p:spPr>
            <a:xfrm>
              <a:off x="3569860" y="1178730"/>
              <a:ext cx="1188000" cy="144016"/>
            </a:xfrm>
            <a:prstGeom prst="rect">
              <a:avLst/>
            </a:prstGeom>
            <a:solidFill>
              <a:schemeClr val="accent4"/>
            </a:solidFill>
          </p:spPr>
          <p:txBody>
            <a:bodyPr vert="horz" rtlCol="0" anchor="ctr">
              <a:noAutofit/>
            </a:bodyPr>
            <a:lstStyle>
              <a:lvl1pPr marL="0" indent="0" algn="l" rtl="0" eaLnBrk="1" latinLnBrk="0" hangingPunct="1">
                <a:spcBef>
                  <a:spcPts val="700"/>
                </a:spcBef>
                <a:buClr>
                  <a:schemeClr val="accent2"/>
                </a:buClr>
                <a:buSzPct val="60000"/>
                <a:buFontTx/>
                <a:buNone/>
                <a:defRPr kumimoji="0" sz="2000" b="1" kern="1200">
                  <a:solidFill>
                    <a:srgbClr val="FFFFFF"/>
                  </a:solidFill>
                  <a:latin typeface="+mn-lt"/>
                  <a:ea typeface="+mn-ea"/>
                  <a:cs typeface="+mn-cs"/>
                </a:defRPr>
              </a:lvl1pPr>
              <a:lvl2pPr marL="640080" indent="-274320" algn="l" rtl="0" eaLnBrk="1" latinLnBrk="0" hangingPunct="1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/>
                <a:buChar char="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rtl="0" eaLnBrk="1" latinLnBrk="0" hangingPunct="1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/>
                <a:buChar char=""/>
                <a:defRPr kumimoji="0"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-228600" algn="l" rtl="0" eaLnBrk="1" latinLnBrk="0" hangingPunct="1">
                <a:spcBef>
                  <a:spcPts val="400"/>
                </a:spcBef>
                <a:buClr>
                  <a:schemeClr val="accent3"/>
                </a:buClr>
                <a:buSzPct val="7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-228600" algn="l" rtl="0" eaLnBrk="1" latinLnBrk="0" hangingPunct="1">
                <a:spcBef>
                  <a:spcPts val="400"/>
                </a:spcBef>
                <a:buClr>
                  <a:schemeClr val="accent4"/>
                </a:buClr>
                <a:buSzPct val="65000"/>
                <a:buFont typeface="Wingdings"/>
                <a:buChar char="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0312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77440" indent="-228600" algn="l" rtl="0" eaLnBrk="1" latinLnBrk="0" hangingPunct="1">
                <a:spcBef>
                  <a:spcPct val="20000"/>
                </a:spcBef>
                <a:buClr>
                  <a:schemeClr val="accent2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651760" indent="-228600" algn="l" rtl="0" eaLnBrk="1" latinLnBrk="0" hangingPunct="1">
                <a:spcBef>
                  <a:spcPct val="20000"/>
                </a:spcBef>
                <a:buClr>
                  <a:schemeClr val="accent3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26080" indent="-228600" algn="l" rtl="0" eaLnBrk="1" latinLnBrk="0" hangingPunct="1">
                <a:spcBef>
                  <a:spcPct val="20000"/>
                </a:spcBef>
                <a:buClr>
                  <a:schemeClr val="accent4"/>
                </a:buClr>
                <a:buFont typeface="Wingdings"/>
                <a:buChar char="§"/>
                <a:defRPr kumimoji="0"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l-PL" sz="900" dirty="0" err="1" smtClean="0"/>
                <a:t>differences</a:t>
              </a:r>
              <a:endParaRPr lang="en-US" sz="900" dirty="0"/>
            </a:p>
          </p:txBody>
        </p:sp>
        <p:grpSp>
          <p:nvGrpSpPr>
            <p:cNvPr id="17" name="Grupa 16"/>
            <p:cNvGrpSpPr/>
            <p:nvPr/>
          </p:nvGrpSpPr>
          <p:grpSpPr>
            <a:xfrm>
              <a:off x="421694" y="1322746"/>
              <a:ext cx="187114" cy="3108818"/>
              <a:chOff x="313214" y="1322746"/>
              <a:chExt cx="187114" cy="3108818"/>
            </a:xfrm>
          </p:grpSpPr>
          <p:sp>
            <p:nvSpPr>
              <p:cNvPr id="18" name="Symbol zastępczy tekstu 7"/>
              <p:cNvSpPr txBox="1">
                <a:spLocks/>
              </p:cNvSpPr>
              <p:nvPr/>
            </p:nvSpPr>
            <p:spPr>
              <a:xfrm rot="16200000">
                <a:off x="176328" y="1466746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ASCG</a:t>
                </a:r>
                <a:endParaRPr lang="en-US" sz="800" dirty="0"/>
              </a:p>
            </p:txBody>
          </p:sp>
          <p:sp>
            <p:nvSpPr>
              <p:cNvPr id="19" name="Symbol zastępczy tekstu 7"/>
              <p:cNvSpPr txBox="1">
                <a:spLocks/>
              </p:cNvSpPr>
              <p:nvPr/>
            </p:nvSpPr>
            <p:spPr>
              <a:xfrm rot="16200000">
                <a:off x="169215" y="199614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CBKA</a:t>
                </a:r>
                <a:endParaRPr lang="en-US" sz="800" dirty="0"/>
              </a:p>
            </p:txBody>
          </p:sp>
          <p:sp>
            <p:nvSpPr>
              <p:cNvPr id="20" name="Symbol zastępczy tekstu 7"/>
              <p:cNvSpPr txBox="1">
                <a:spLocks/>
              </p:cNvSpPr>
              <p:nvPr/>
            </p:nvSpPr>
            <p:spPr>
              <a:xfrm rot="16200000">
                <a:off x="176328" y="2525538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FTNA</a:t>
                </a:r>
                <a:endParaRPr lang="en-US" sz="800" dirty="0"/>
              </a:p>
            </p:txBody>
          </p:sp>
          <p:sp>
            <p:nvSpPr>
              <p:cNvPr id="21" name="Symbol zastępczy tekstu 7"/>
              <p:cNvSpPr txBox="1">
                <a:spLocks/>
              </p:cNvSpPr>
              <p:nvPr/>
            </p:nvSpPr>
            <p:spPr>
              <a:xfrm rot="16200000">
                <a:off x="169214" y="3052880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KOUG</a:t>
                </a:r>
                <a:endParaRPr lang="en-US" sz="800" dirty="0"/>
              </a:p>
            </p:txBody>
          </p:sp>
          <p:sp>
            <p:nvSpPr>
              <p:cNvPr id="22" name="Symbol zastępczy tekstu 7"/>
              <p:cNvSpPr txBox="1">
                <a:spLocks/>
              </p:cNvSpPr>
              <p:nvPr/>
            </p:nvSpPr>
            <p:spPr>
              <a:xfrm rot="16200000">
                <a:off x="169216" y="3580222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PTGG</a:t>
                </a:r>
                <a:endParaRPr lang="en-US" sz="800" dirty="0"/>
              </a:p>
            </p:txBody>
          </p:sp>
          <p:sp>
            <p:nvSpPr>
              <p:cNvPr id="23" name="Symbol zastępczy tekstu 7"/>
              <p:cNvSpPr txBox="1">
                <a:spLocks/>
              </p:cNvSpPr>
              <p:nvPr/>
            </p:nvSpPr>
            <p:spPr>
              <a:xfrm rot="16200000">
                <a:off x="169214" y="4107564"/>
                <a:ext cx="468000" cy="180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vert="horz" rtlCol="0" anchor="ctr">
                <a:no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Tx/>
                  <a:buNone/>
                  <a:defRPr kumimoji="0" sz="2000" b="1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Char char=""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228600" algn="l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Char char=""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-228600" algn="l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-228600" algn="l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Char char=""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0312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77440" indent="-22860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651760" indent="-228600" algn="l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26080" indent="-228600" algn="l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Char char="§"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pl-PL" sz="800" dirty="0" smtClean="0"/>
                  <a:t>SGOC</a:t>
                </a:r>
                <a:endParaRPr lang="en-US" sz="800" dirty="0"/>
              </a:p>
            </p:txBody>
          </p:sp>
        </p:grpSp>
      </p:grpSp>
      <p:graphicFrame>
        <p:nvGraphicFramePr>
          <p:cNvPr id="65" name="Tabela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457592"/>
              </p:ext>
            </p:extLst>
          </p:nvPr>
        </p:nvGraphicFramePr>
        <p:xfrm>
          <a:off x="5076480" y="1174106"/>
          <a:ext cx="3816000" cy="3407526"/>
        </p:xfrm>
        <a:graphic>
          <a:graphicData uri="http://schemas.openxmlformats.org/drawingml/2006/table">
            <a:tbl>
              <a:tblPr firstRow="1" firstCol="1">
                <a:tableStyleId>{9DCAF9ED-07DC-4A11-8D7F-57B35C25682E}</a:tableStyleId>
              </a:tblPr>
              <a:tblGrid>
                <a:gridCol w="338681">
                  <a:extLst>
                    <a:ext uri="{9D8B030D-6E8A-4147-A177-3AD203B41FA5}">
                      <a16:colId xmlns:a16="http://schemas.microsoft.com/office/drawing/2014/main" val="3635139099"/>
                    </a:ext>
                  </a:extLst>
                </a:gridCol>
                <a:gridCol w="511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4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48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station</a:t>
                      </a:r>
                      <a:endParaRPr lang="en-US" sz="800" i="1" dirty="0">
                        <a:effectLst/>
                        <a:latin typeface="+mj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</a:pPr>
                      <a:r>
                        <a:rPr lang="pl-PL" sz="800" dirty="0">
                          <a:effectLst/>
                        </a:rPr>
                        <a:t>model</a:t>
                      </a:r>
                      <a:endParaRPr lang="en-US" sz="80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min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1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max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err="1" smtClean="0">
                          <a:effectLst/>
                        </a:rPr>
                        <a:t>amplitude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mean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sym typeface="Symbol"/>
                        </a:rPr>
                        <a:t></a:t>
                      </a:r>
                      <a:endParaRPr lang="en-US" sz="8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[TECU]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err="1" smtClean="0">
                          <a:effectLst/>
                        </a:rPr>
                        <a:t>correlation</a:t>
                      </a:r>
                      <a:r>
                        <a:rPr lang="pl-PL" sz="800" dirty="0" smtClean="0">
                          <a:effectLst/>
                        </a:rPr>
                        <a:t> </a:t>
                      </a:r>
                      <a:r>
                        <a:rPr lang="pl-PL" sz="800" dirty="0" err="1" smtClean="0">
                          <a:effectLst/>
                        </a:rPr>
                        <a:t>coefficient</a:t>
                      </a:r>
                      <a:endParaRPr lang="en-US" sz="800" dirty="0" smtClean="0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ASCG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43,8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15,9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11,6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11,0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0,42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0,1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29,2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13,2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12,1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-18,2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31,7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1,9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10,5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CBKA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10,6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5,3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5,0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0,30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556924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24,1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13,3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12,9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5,1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34328089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-20,0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-8,0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-7,1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4,9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541839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FTNA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1,7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42,1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14,5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12,7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0,43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1072016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30,0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13,3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12,2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36389914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-17,6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27,2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9,2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3347033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KOUG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37,8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16,0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13,9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9,1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0,50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294404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27,4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12,2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11,2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7,2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5688577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-12,1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28,6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3,9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8,3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2163889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PTGG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36,4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15,3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12,3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9,8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0,49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0773629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28,6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12,2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11,4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8,3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56214220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-13,6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25,4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3,1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9,2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28459"/>
                  </a:ext>
                </a:extLst>
              </a:tr>
              <a:tr h="169307"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SGOC</a:t>
                      </a: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AIUB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2,0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34,4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15,4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14,2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9,5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0,67</a:t>
                      </a: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056820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NeQuick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0,0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29,4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10,8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9,6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8,3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0279948"/>
                  </a:ext>
                </a:extLst>
              </a:tr>
              <a:tr h="169307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b="1" i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vert="vert270" anchor="ctr"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delt</a:t>
                      </a:r>
                      <a:r>
                        <a:rPr lang="en-US" sz="800" dirty="0">
                          <a:effectLst/>
                        </a:rPr>
                        <a:t>a</a:t>
                      </a:r>
                      <a:endParaRPr lang="en-US" sz="800" b="0" i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-11,4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23,2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4,6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>
                          <a:effectLst/>
                        </a:rPr>
                        <a:t>3,1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800" u="none" strike="noStrike" dirty="0">
                          <a:effectLst/>
                        </a:rPr>
                        <a:t>7,2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620" marR="7620" marT="762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8795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92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24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Mean TEC </a:t>
            </a:r>
            <a:r>
              <a:rPr lang="pl-PL" sz="2200" dirty="0" err="1" smtClean="0"/>
              <a:t>differences</a:t>
            </a:r>
            <a:r>
              <a:rPr lang="pl-PL" sz="2200" dirty="0" smtClean="0"/>
              <a:t> </a:t>
            </a:r>
            <a:r>
              <a:rPr lang="pl-PL" sz="2200" dirty="0" err="1" smtClean="0"/>
              <a:t>between</a:t>
            </a:r>
            <a:r>
              <a:rPr lang="pl-PL" sz="2200" dirty="0" smtClean="0"/>
              <a:t> NeQuick and IGS\AIUB </a:t>
            </a:r>
            <a:r>
              <a:rPr lang="pl-PL" sz="2200" dirty="0" err="1" smtClean="0"/>
              <a:t>models</a:t>
            </a:r>
            <a:r>
              <a:rPr lang="pl-PL" sz="2200" dirty="0" smtClean="0"/>
              <a:t> </a:t>
            </a:r>
            <a:br>
              <a:rPr lang="pl-PL" sz="2200" dirty="0" smtClean="0"/>
            </a:br>
            <a:r>
              <a:rPr lang="pl-PL" sz="2200" dirty="0" smtClean="0"/>
              <a:t>for CBKA and KOUG in 4 and 14 </a:t>
            </a:r>
            <a:r>
              <a:rPr lang="pl-PL" sz="2200" dirty="0" err="1" smtClean="0"/>
              <a:t>hour</a:t>
            </a:r>
            <a:r>
              <a:rPr lang="pl-PL" sz="2200" dirty="0" smtClean="0"/>
              <a:t> of </a:t>
            </a:r>
            <a:r>
              <a:rPr lang="pl-PL" sz="2200" dirty="0" err="1" smtClean="0"/>
              <a:t>local</a:t>
            </a:r>
            <a:r>
              <a:rPr lang="pl-PL" sz="2200" dirty="0" smtClean="0"/>
              <a:t> </a:t>
            </a:r>
            <a:r>
              <a:rPr lang="pl-PL" sz="2200" dirty="0" err="1" smtClean="0"/>
              <a:t>time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52"/>
          <a:stretch/>
        </p:blipFill>
        <p:spPr>
          <a:xfrm>
            <a:off x="720472" y="2765065"/>
            <a:ext cx="8100000" cy="1717132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82"/>
          <a:stretch/>
        </p:blipFill>
        <p:spPr>
          <a:xfrm>
            <a:off x="720472" y="1275606"/>
            <a:ext cx="8100000" cy="1405371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440388" y="1733196"/>
            <a:ext cx="1080000" cy="288000"/>
          </a:xfrm>
          <a:prstGeom prst="rect">
            <a:avLst/>
          </a:prstGeom>
          <a:solidFill>
            <a:schemeClr val="accent2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200" dirty="0" smtClean="0"/>
              <a:t>4 </a:t>
            </a:r>
            <a:r>
              <a:rPr lang="pl-PL" sz="1200" dirty="0" err="1" smtClean="0"/>
              <a:t>local</a:t>
            </a:r>
            <a:r>
              <a:rPr lang="pl-PL" sz="1200" dirty="0" smtClean="0"/>
              <a:t> </a:t>
            </a:r>
            <a:r>
              <a:rPr lang="pl-PL" sz="1200" dirty="0" err="1" smtClean="0"/>
              <a:t>time</a:t>
            </a:r>
            <a:endParaRPr lang="en-US" sz="12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440389" y="3217642"/>
            <a:ext cx="1080000" cy="288000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200" dirty="0" smtClean="0"/>
              <a:t>14 </a:t>
            </a:r>
            <a:r>
              <a:rPr lang="pl-PL" sz="1200" dirty="0" err="1" smtClean="0"/>
              <a:t>local</a:t>
            </a:r>
            <a:r>
              <a:rPr lang="pl-PL" sz="1200" dirty="0" smtClean="0"/>
              <a:t> </a:t>
            </a:r>
            <a:r>
              <a:rPr lang="pl-PL" sz="1200" dirty="0" err="1" smtClean="0"/>
              <a:t>time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109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Conclusions</a:t>
            </a:r>
            <a:r>
              <a:rPr lang="pl-PL" sz="2400" dirty="0" smtClean="0"/>
              <a:t> </a:t>
            </a:r>
            <a:r>
              <a:rPr lang="pl-PL" sz="2400" dirty="0"/>
              <a:t>– </a:t>
            </a:r>
            <a:r>
              <a:rPr lang="pl-PL" sz="2400" dirty="0" err="1"/>
              <a:t>month</a:t>
            </a:r>
            <a:r>
              <a:rPr lang="pl-PL" sz="2400" dirty="0"/>
              <a:t> </a:t>
            </a:r>
            <a:r>
              <a:rPr lang="pl-PL" sz="2400" dirty="0" err="1"/>
              <a:t>statistic</a:t>
            </a:r>
            <a:r>
              <a:rPr lang="pl-PL" sz="2400" dirty="0"/>
              <a:t> for </a:t>
            </a:r>
            <a:r>
              <a:rPr lang="pl-PL" sz="2400" dirty="0" err="1"/>
              <a:t>selected</a:t>
            </a:r>
            <a:r>
              <a:rPr lang="pl-PL" sz="2400" dirty="0"/>
              <a:t> </a:t>
            </a:r>
            <a:r>
              <a:rPr lang="pl-PL" sz="2400" dirty="0" err="1"/>
              <a:t>stations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25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318706"/>
            <a:ext cx="8140567" cy="3217806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for </a:t>
            </a:r>
            <a:r>
              <a:rPr lang="en-US" sz="1200" dirty="0"/>
              <a:t>the </a:t>
            </a:r>
            <a:r>
              <a:rPr lang="pl-PL" sz="1200" dirty="0" err="1" smtClean="0"/>
              <a:t>quiet</a:t>
            </a:r>
            <a:r>
              <a:rPr lang="en-US" sz="1200" dirty="0" smtClean="0"/>
              <a:t> month</a:t>
            </a:r>
            <a:r>
              <a:rPr lang="pl-PL" sz="1200" dirty="0" smtClean="0"/>
              <a:t> – </a:t>
            </a:r>
            <a:r>
              <a:rPr lang="pl-PL" sz="1200" dirty="0" err="1" smtClean="0"/>
              <a:t>June</a:t>
            </a:r>
            <a:r>
              <a:rPr lang="pl-PL" sz="1200" dirty="0" smtClean="0"/>
              <a:t> –</a:t>
            </a:r>
            <a:r>
              <a:rPr lang="en-US" sz="1200" dirty="0" smtClean="0"/>
              <a:t> </a:t>
            </a:r>
            <a:r>
              <a:rPr lang="en-US" sz="1200" dirty="0"/>
              <a:t>the differences in mean </a:t>
            </a:r>
            <a:r>
              <a:rPr lang="pl-PL" sz="1200" dirty="0" smtClean="0"/>
              <a:t>TEC </a:t>
            </a:r>
            <a:r>
              <a:rPr lang="en-US" sz="1200" dirty="0" smtClean="0"/>
              <a:t>values </a:t>
            </a:r>
            <a:r>
              <a:rPr lang="en-US" sz="1200" dirty="0"/>
              <a:t>for all stations are small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considering the month of </a:t>
            </a:r>
            <a:r>
              <a:rPr lang="en-US" sz="1200" dirty="0" smtClean="0"/>
              <a:t>high</a:t>
            </a:r>
            <a:r>
              <a:rPr lang="pl-PL" sz="1200" dirty="0" smtClean="0"/>
              <a:t>er</a:t>
            </a:r>
            <a:r>
              <a:rPr lang="en-US" sz="1200" dirty="0" smtClean="0"/>
              <a:t> </a:t>
            </a:r>
            <a:r>
              <a:rPr lang="en-US" sz="1200" dirty="0"/>
              <a:t>ionospheric activity </a:t>
            </a:r>
            <a:r>
              <a:rPr lang="pl-PL" sz="1200" dirty="0" smtClean="0"/>
              <a:t>–</a:t>
            </a:r>
            <a:r>
              <a:rPr lang="en-US" sz="1200" dirty="0" smtClean="0"/>
              <a:t> </a:t>
            </a:r>
            <a:r>
              <a:rPr lang="en-US" sz="1200" dirty="0"/>
              <a:t>October </a:t>
            </a:r>
            <a:r>
              <a:rPr lang="pl-PL" sz="1200" dirty="0" smtClean="0"/>
              <a:t>–</a:t>
            </a:r>
            <a:r>
              <a:rPr lang="en-US" sz="1200" dirty="0" smtClean="0"/>
              <a:t> </a:t>
            </a:r>
            <a:r>
              <a:rPr lang="en-US" sz="1200" dirty="0"/>
              <a:t>and taking into account the local time, it can be noticed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that </a:t>
            </a:r>
            <a:r>
              <a:rPr lang="en-US" sz="1200" dirty="0"/>
              <a:t>for all equatorial stations the difference in mean values is </a:t>
            </a:r>
            <a:r>
              <a:rPr lang="en-US" sz="1200" dirty="0" smtClean="0"/>
              <a:t>positive</a:t>
            </a:r>
            <a:r>
              <a:rPr lang="pl-PL" sz="1200" dirty="0" smtClean="0"/>
              <a:t> </a:t>
            </a:r>
            <a:r>
              <a:rPr lang="pl-PL" sz="1200" dirty="0" err="1" smtClean="0"/>
              <a:t>during</a:t>
            </a:r>
            <a:r>
              <a:rPr lang="pl-PL" sz="1200" dirty="0" smtClean="0"/>
              <a:t> the </a:t>
            </a:r>
            <a:r>
              <a:rPr lang="pl-PL" sz="1200" dirty="0" err="1" smtClean="0"/>
              <a:t>daytime</a:t>
            </a:r>
            <a:r>
              <a:rPr lang="en-US" sz="1200" dirty="0" smtClean="0"/>
              <a:t> (</a:t>
            </a:r>
            <a:r>
              <a:rPr lang="pl-PL" sz="1200" dirty="0" smtClean="0"/>
              <a:t>TEC </a:t>
            </a:r>
            <a:r>
              <a:rPr lang="pl-PL" sz="1200" dirty="0" err="1" smtClean="0"/>
              <a:t>values</a:t>
            </a:r>
            <a:r>
              <a:rPr lang="pl-PL" sz="1200" dirty="0" smtClean="0"/>
              <a:t> for AIUB model </a:t>
            </a:r>
            <a:br>
              <a:rPr lang="pl-PL" sz="1200" dirty="0" smtClean="0"/>
            </a:br>
            <a:r>
              <a:rPr lang="pl-PL" sz="1200" dirty="0" err="1" smtClean="0"/>
              <a:t>are</a:t>
            </a:r>
            <a:r>
              <a:rPr lang="pl-PL" sz="1200" dirty="0" smtClean="0"/>
              <a:t> </a:t>
            </a:r>
            <a:r>
              <a:rPr lang="pl-PL" sz="1200" dirty="0" err="1" smtClean="0"/>
              <a:t>higher</a:t>
            </a:r>
            <a:r>
              <a:rPr lang="pl-PL" sz="1200" dirty="0" smtClean="0"/>
              <a:t> </a:t>
            </a:r>
            <a:r>
              <a:rPr lang="pl-PL" sz="1200" dirty="0" err="1" smtClean="0"/>
              <a:t>than</a:t>
            </a:r>
            <a:r>
              <a:rPr lang="pl-PL" sz="1200" dirty="0" smtClean="0"/>
              <a:t> for NeQuick model</a:t>
            </a:r>
            <a:r>
              <a:rPr lang="en-US" sz="1200" dirty="0"/>
              <a:t>), however after sunset there is a sharp decrease in this parameter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and </a:t>
            </a:r>
            <a:r>
              <a:rPr lang="en-US" sz="1200" dirty="0"/>
              <a:t>the difference </a:t>
            </a:r>
            <a:r>
              <a:rPr lang="en-US" sz="1200" dirty="0" smtClean="0"/>
              <a:t>takes </a:t>
            </a:r>
            <a:r>
              <a:rPr lang="en-US" sz="1200" dirty="0"/>
              <a:t>a negative </a:t>
            </a:r>
            <a:r>
              <a:rPr lang="pl-PL" sz="1200" dirty="0" err="1" smtClean="0"/>
              <a:t>sign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it is different in the case of the European </a:t>
            </a:r>
            <a:r>
              <a:rPr lang="en-US" sz="1200" dirty="0" smtClean="0"/>
              <a:t>station</a:t>
            </a:r>
            <a:r>
              <a:rPr lang="pl-PL" sz="1200" dirty="0" smtClean="0"/>
              <a:t> (CBKA)</a:t>
            </a:r>
            <a:r>
              <a:rPr lang="en-US" sz="1200" dirty="0" smtClean="0"/>
              <a:t>, </a:t>
            </a:r>
            <a:r>
              <a:rPr lang="en-US" sz="1200" dirty="0"/>
              <a:t>for which the differences are negative </a:t>
            </a:r>
            <a:r>
              <a:rPr lang="pl-PL" sz="1200" dirty="0" smtClean="0"/>
              <a:t>the </a:t>
            </a:r>
            <a:r>
              <a:rPr lang="pl-PL" sz="1200" dirty="0" err="1" smtClean="0"/>
              <a:t>whole</a:t>
            </a:r>
            <a:r>
              <a:rPr lang="pl-PL" sz="1200" dirty="0" smtClean="0"/>
              <a:t> </a:t>
            </a:r>
            <a:r>
              <a:rPr lang="pl-PL" sz="1200" dirty="0" err="1" smtClean="0"/>
              <a:t>day</a:t>
            </a:r>
            <a:r>
              <a:rPr lang="en-US" sz="1200" dirty="0" smtClean="0"/>
              <a:t>,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so </a:t>
            </a:r>
            <a:r>
              <a:rPr lang="en-US" sz="1200" dirty="0"/>
              <a:t>the </a:t>
            </a:r>
            <a:r>
              <a:rPr lang="pl-PL" sz="1200" dirty="0" smtClean="0"/>
              <a:t>NeQuick TEC</a:t>
            </a:r>
            <a:r>
              <a:rPr lang="en-US" sz="1200" dirty="0" smtClean="0"/>
              <a:t> </a:t>
            </a:r>
            <a:r>
              <a:rPr lang="en-US" sz="1200" dirty="0"/>
              <a:t>values exceed </a:t>
            </a:r>
            <a:r>
              <a:rPr lang="en-US" sz="1200" dirty="0" smtClean="0"/>
              <a:t>the</a:t>
            </a:r>
            <a:r>
              <a:rPr lang="pl-PL" sz="1200" dirty="0" smtClean="0"/>
              <a:t> AIUB</a:t>
            </a:r>
            <a:r>
              <a:rPr lang="en-US" sz="1200" dirty="0" smtClean="0"/>
              <a:t> values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correlation coefficients </a:t>
            </a:r>
            <a:r>
              <a:rPr lang="pl-PL" sz="1200" dirty="0" smtClean="0"/>
              <a:t>for</a:t>
            </a:r>
            <a:r>
              <a:rPr lang="en-US" sz="1200" dirty="0" smtClean="0"/>
              <a:t> a </a:t>
            </a:r>
            <a:r>
              <a:rPr lang="pl-PL" sz="1200" dirty="0" err="1" smtClean="0"/>
              <a:t>quiet</a:t>
            </a:r>
            <a:r>
              <a:rPr lang="en-US" sz="1200" dirty="0" smtClean="0"/>
              <a:t> and disturbed </a:t>
            </a:r>
            <a:r>
              <a:rPr lang="pl-PL" sz="1200" dirty="0" err="1" smtClean="0"/>
              <a:t>month</a:t>
            </a:r>
            <a:r>
              <a:rPr lang="en-US" sz="1200" dirty="0" smtClean="0"/>
              <a:t> are </a:t>
            </a:r>
            <a:r>
              <a:rPr lang="pl-PL" sz="1200" dirty="0" err="1" smtClean="0"/>
              <a:t>at</a:t>
            </a:r>
            <a:r>
              <a:rPr lang="pl-PL" sz="1200" dirty="0" smtClean="0"/>
              <a:t> </a:t>
            </a:r>
            <a:r>
              <a:rPr lang="pl-PL" sz="1200" dirty="0" err="1" smtClean="0"/>
              <a:t>different</a:t>
            </a:r>
            <a:r>
              <a:rPr lang="pl-PL" sz="1200" dirty="0" smtClean="0"/>
              <a:t> </a:t>
            </a:r>
            <a:r>
              <a:rPr lang="pl-PL" sz="1200" dirty="0" err="1" smtClean="0"/>
              <a:t>level</a:t>
            </a:r>
            <a:r>
              <a:rPr lang="pl-PL" sz="1200" dirty="0" smtClean="0"/>
              <a:t> –</a:t>
            </a:r>
            <a:r>
              <a:rPr lang="en-US" sz="1200" dirty="0" smtClean="0"/>
              <a:t> in the first case</a:t>
            </a:r>
            <a:r>
              <a:rPr lang="pl-PL" sz="1200" dirty="0" smtClean="0"/>
              <a:t> </a:t>
            </a:r>
            <a:r>
              <a:rPr lang="pl-PL" sz="1200" dirty="0" err="1" smtClean="0">
                <a:sym typeface="Symbol" panose="05050102010706020507" pitchFamily="18" charset="2"/>
              </a:rPr>
              <a:t>this</a:t>
            </a:r>
            <a:r>
              <a:rPr lang="en-US" sz="1200" dirty="0" smtClean="0"/>
              <a:t> </a:t>
            </a:r>
            <a:r>
              <a:rPr lang="pl-PL" sz="1200" dirty="0" err="1" smtClean="0"/>
              <a:t>parameter</a:t>
            </a:r>
            <a:r>
              <a:rPr lang="pl-PL" sz="1200" dirty="0" smtClean="0"/>
              <a:t> </a:t>
            </a:r>
            <a:r>
              <a:rPr lang="en-US" sz="1200" dirty="0" smtClean="0"/>
              <a:t>values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are </a:t>
            </a:r>
            <a:r>
              <a:rPr lang="en-US" sz="1200" dirty="0"/>
              <a:t>close to unity for </a:t>
            </a:r>
            <a:r>
              <a:rPr lang="en-US" sz="1200" dirty="0" smtClean="0"/>
              <a:t>low </a:t>
            </a:r>
            <a:r>
              <a:rPr lang="en-US" sz="1200" dirty="0"/>
              <a:t>latitude stations, </a:t>
            </a:r>
            <a:r>
              <a:rPr lang="pl-PL" sz="1200" dirty="0" smtClean="0"/>
              <a:t>and</a:t>
            </a:r>
            <a:r>
              <a:rPr lang="en-US" sz="1200" dirty="0" smtClean="0"/>
              <a:t> </a:t>
            </a:r>
            <a:r>
              <a:rPr lang="en-US" sz="1200" dirty="0"/>
              <a:t>for October they are between 0.4 and 0.7;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in both</a:t>
            </a:r>
            <a:r>
              <a:rPr lang="pl-PL" sz="1200" dirty="0" smtClean="0"/>
              <a:t> </a:t>
            </a:r>
            <a:r>
              <a:rPr lang="pl-PL" sz="1200" dirty="0" err="1" smtClean="0"/>
              <a:t>cases</a:t>
            </a:r>
            <a:r>
              <a:rPr lang="en-US" sz="1200" dirty="0" smtClean="0"/>
              <a:t> </a:t>
            </a:r>
            <a:r>
              <a:rPr lang="en-US" sz="1200" dirty="0"/>
              <a:t>the results for the European station are lower (0.8 and </a:t>
            </a:r>
            <a:r>
              <a:rPr lang="en-US" sz="1200" dirty="0" smtClean="0"/>
              <a:t>0.3</a:t>
            </a:r>
            <a:r>
              <a:rPr lang="pl-PL" sz="1200" dirty="0" smtClean="0"/>
              <a:t>,</a:t>
            </a:r>
            <a:r>
              <a:rPr lang="en-US" sz="1200" dirty="0" smtClean="0"/>
              <a:t> </a:t>
            </a:r>
            <a:r>
              <a:rPr lang="en-US" sz="1200" dirty="0"/>
              <a:t>respectively</a:t>
            </a:r>
            <a:r>
              <a:rPr lang="en-US" sz="1200" dirty="0" smtClean="0"/>
              <a:t>)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nevertheless, considering the time series showing the differences between the </a:t>
            </a:r>
            <a:r>
              <a:rPr lang="pl-PL" sz="1200" dirty="0" err="1" smtClean="0"/>
              <a:t>subject</a:t>
            </a:r>
            <a:r>
              <a:rPr lang="pl-PL" sz="1200" dirty="0" smtClean="0"/>
              <a:t> </a:t>
            </a:r>
            <a:r>
              <a:rPr lang="en-US" sz="1200" dirty="0" smtClean="0"/>
              <a:t>models </a:t>
            </a:r>
            <a:r>
              <a:rPr lang="en-US" sz="1200" dirty="0"/>
              <a:t>for 4 and </a:t>
            </a:r>
            <a:r>
              <a:rPr lang="pl-PL" sz="1200" dirty="0" smtClean="0"/>
              <a:t>14</a:t>
            </a:r>
            <a:r>
              <a:rPr lang="en-US" sz="1200" dirty="0" smtClean="0"/>
              <a:t> </a:t>
            </a:r>
            <a:r>
              <a:rPr lang="pl-PL" sz="1200" dirty="0" err="1" smtClean="0"/>
              <a:t>hour</a:t>
            </a:r>
            <a:r>
              <a:rPr lang="pl-PL" sz="1200" dirty="0" smtClean="0"/>
              <a:t> of </a:t>
            </a:r>
            <a:r>
              <a:rPr lang="en-US" sz="1200" dirty="0" smtClean="0"/>
              <a:t>local </a:t>
            </a:r>
            <a:r>
              <a:rPr lang="en-US" sz="1200" dirty="0"/>
              <a:t>time on the consecutive days of </a:t>
            </a:r>
            <a:r>
              <a:rPr lang="pl-PL" sz="1200" dirty="0" smtClean="0"/>
              <a:t>a </a:t>
            </a:r>
            <a:r>
              <a:rPr lang="pl-PL" sz="1200" dirty="0" err="1" smtClean="0"/>
              <a:t>given</a:t>
            </a:r>
            <a:r>
              <a:rPr lang="en-US" sz="1200" dirty="0" smtClean="0"/>
              <a:t> </a:t>
            </a:r>
            <a:r>
              <a:rPr lang="en-US" sz="1200" dirty="0"/>
              <a:t>month </a:t>
            </a:r>
            <a:r>
              <a:rPr lang="en-US" sz="1200" dirty="0" smtClean="0"/>
              <a:t>(</a:t>
            </a:r>
            <a:r>
              <a:rPr lang="en-US" sz="1200" dirty="0"/>
              <a:t>stations in Warsaw and </a:t>
            </a:r>
            <a:r>
              <a:rPr lang="pl-PL" sz="1200" dirty="0" smtClean="0"/>
              <a:t>Kourou</a:t>
            </a:r>
            <a:r>
              <a:rPr lang="en-US" sz="1200" dirty="0"/>
              <a:t>), the relationship between the compatibility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of </a:t>
            </a:r>
            <a:r>
              <a:rPr lang="en-US" sz="1200" dirty="0"/>
              <a:t>the models and the time of day and the general ionospheric conditions in a given period becomes visible</a:t>
            </a:r>
            <a:endParaRPr lang="pl-PL" sz="1200" dirty="0" smtClean="0"/>
          </a:p>
        </p:txBody>
      </p:sp>
    </p:spTree>
    <p:extLst>
      <p:ext uri="{BB962C8B-B14F-4D97-AF65-F5344CB8AC3E}">
        <p14:creationId xmlns:p14="http://schemas.microsoft.com/office/powerpoint/2010/main" val="252924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Results</a:t>
            </a:r>
            <a:endParaRPr lang="en-US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station </a:t>
            </a:r>
            <a:r>
              <a:rPr lang="pl-PL" dirty="0" err="1" smtClean="0"/>
              <a:t>coordinates</a:t>
            </a:r>
            <a:endParaRPr lang="en-US" dirty="0"/>
          </a:p>
        </p:txBody>
      </p:sp>
      <p:grpSp>
        <p:nvGrpSpPr>
          <p:cNvPr id="22" name="Grupa 21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3" name="Prostokąt 22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upa 23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25" name="Pagon 24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Pagon 25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7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Prostokąt 27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9" name="Tabela 28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06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Introduction</a:t>
            </a:r>
            <a:r>
              <a:rPr lang="pl-PL" sz="2400" dirty="0" smtClean="0"/>
              <a:t> </a:t>
            </a:r>
            <a:r>
              <a:rPr lang="pl-PL" sz="2400" dirty="0"/>
              <a:t>– </a:t>
            </a:r>
            <a:r>
              <a:rPr lang="pl-PL" sz="2400" dirty="0" smtClean="0"/>
              <a:t>station </a:t>
            </a:r>
            <a:r>
              <a:rPr lang="pl-PL" sz="2400" dirty="0" err="1" smtClean="0"/>
              <a:t>coordinates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27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318706"/>
            <a:ext cx="8140567" cy="3217806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based on the </a:t>
            </a:r>
            <a:r>
              <a:rPr lang="pl-PL" sz="1200" dirty="0" smtClean="0"/>
              <a:t>K-index data from</a:t>
            </a:r>
            <a:r>
              <a:rPr lang="en-US" sz="1200" dirty="0" smtClean="0"/>
              <a:t> </a:t>
            </a:r>
            <a:r>
              <a:rPr lang="en-US" sz="1200" dirty="0"/>
              <a:t>stations in </a:t>
            </a:r>
            <a:r>
              <a:rPr lang="en-US" sz="1200" dirty="0" err="1"/>
              <a:t>Belsk</a:t>
            </a:r>
            <a:r>
              <a:rPr lang="en-US" sz="1200" dirty="0"/>
              <a:t> and </a:t>
            </a:r>
            <a:r>
              <a:rPr lang="pl-PL" sz="1200" dirty="0" smtClean="0"/>
              <a:t>Kourou</a:t>
            </a:r>
            <a:r>
              <a:rPr lang="en-US" sz="1200" dirty="0" smtClean="0"/>
              <a:t>, </a:t>
            </a:r>
            <a:r>
              <a:rPr lang="en-US" sz="1200" dirty="0"/>
              <a:t>dates were selected for which the coordinates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of </a:t>
            </a:r>
            <a:r>
              <a:rPr lang="en-US" sz="1200" dirty="0"/>
              <a:t>the considered </a:t>
            </a:r>
            <a:r>
              <a:rPr lang="pl-PL" sz="1200" dirty="0" smtClean="0"/>
              <a:t>GNSS</a:t>
            </a:r>
            <a:r>
              <a:rPr lang="en-US" sz="1200" dirty="0" smtClean="0"/>
              <a:t> </a:t>
            </a:r>
            <a:r>
              <a:rPr lang="en-US" sz="1200" dirty="0"/>
              <a:t>stations were </a:t>
            </a:r>
            <a:r>
              <a:rPr lang="en-US" sz="1200" dirty="0" smtClean="0"/>
              <a:t>calculated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the dates considered include both days with a calm ionosphere and with the possibility of a magnetic storm</a:t>
            </a:r>
            <a:endParaRPr lang="pl-PL" sz="1200" dirty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pl-PL" sz="1200" dirty="0" smtClean="0"/>
              <a:t>the </a:t>
            </a:r>
            <a:r>
              <a:rPr lang="pl-PL" sz="1200" dirty="0" err="1" smtClean="0"/>
              <a:t>following</a:t>
            </a:r>
            <a:r>
              <a:rPr lang="pl-PL" sz="1200" dirty="0" smtClean="0"/>
              <a:t> </a:t>
            </a:r>
            <a:r>
              <a:rPr lang="en-US" sz="1200" dirty="0" smtClean="0"/>
              <a:t>approaches </a:t>
            </a:r>
            <a:r>
              <a:rPr lang="en-US" sz="1200" dirty="0"/>
              <a:t>were implemented to compensate for the influence of ionospheric refraction on satellite observations</a:t>
            </a:r>
            <a:r>
              <a:rPr lang="en-US" sz="1200" dirty="0" smtClean="0"/>
              <a:t>:</a:t>
            </a:r>
            <a:endParaRPr lang="pl-PL" sz="12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100" dirty="0"/>
              <a:t>single-</a:t>
            </a:r>
            <a:r>
              <a:rPr lang="pl-PL" sz="1100" dirty="0" err="1"/>
              <a:t>frequency</a:t>
            </a:r>
            <a:r>
              <a:rPr lang="pl-PL" sz="1100" dirty="0"/>
              <a:t> (L1) </a:t>
            </a:r>
            <a:r>
              <a:rPr lang="pl-PL" sz="1100" dirty="0" err="1"/>
              <a:t>observations</a:t>
            </a:r>
            <a:r>
              <a:rPr lang="pl-PL" sz="1100" dirty="0"/>
              <a:t> + TEC map (NeQuick)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100" dirty="0"/>
              <a:t>single-</a:t>
            </a:r>
            <a:r>
              <a:rPr lang="pl-PL" sz="1100" dirty="0" err="1"/>
              <a:t>frequency</a:t>
            </a:r>
            <a:r>
              <a:rPr lang="pl-PL" sz="1100" dirty="0"/>
              <a:t> (L1) </a:t>
            </a:r>
            <a:r>
              <a:rPr lang="pl-PL" sz="1100" dirty="0" err="1"/>
              <a:t>observations</a:t>
            </a:r>
            <a:r>
              <a:rPr lang="pl-PL" sz="1100" dirty="0"/>
              <a:t> + TEC map (IGS\AIUB)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100" dirty="0" err="1"/>
              <a:t>iono-free</a:t>
            </a:r>
            <a:r>
              <a:rPr lang="pl-PL" sz="1100" dirty="0"/>
              <a:t> </a:t>
            </a:r>
            <a:r>
              <a:rPr lang="pl-PL" sz="1100" dirty="0" err="1"/>
              <a:t>combination</a:t>
            </a:r>
            <a:r>
              <a:rPr lang="pl-PL" sz="1100" dirty="0"/>
              <a:t> (L3</a:t>
            </a:r>
            <a:r>
              <a:rPr lang="pl-PL" sz="1100" dirty="0" smtClean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200" dirty="0"/>
              <a:t>time series of horizontal and vertical coordinates were generated for </a:t>
            </a:r>
            <a:r>
              <a:rPr lang="en-US" sz="1200" dirty="0" smtClean="0"/>
              <a:t>stations</a:t>
            </a:r>
            <a:r>
              <a:rPr lang="en-US" sz="1200" dirty="0"/>
              <a:t>, independently for each of the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above-mentioned </a:t>
            </a:r>
            <a:r>
              <a:rPr lang="en-US" sz="1200" dirty="0"/>
              <a:t>approaches to develop GPS </a:t>
            </a:r>
            <a:r>
              <a:rPr lang="en-US" sz="1200" dirty="0" smtClean="0"/>
              <a:t>observation</a:t>
            </a:r>
            <a:r>
              <a:rPr lang="pl-PL" sz="1200" dirty="0" smtClean="0"/>
              <a:t>; </a:t>
            </a:r>
            <a:r>
              <a:rPr lang="en-US" sz="1200" dirty="0" smtClean="0"/>
              <a:t>similarly</a:t>
            </a:r>
            <a:r>
              <a:rPr lang="en-US" sz="1200" dirty="0"/>
              <a:t>, the differences in the resulting coordinates were determined for each </a:t>
            </a:r>
            <a:r>
              <a:rPr lang="en-US" sz="1200" dirty="0" smtClean="0"/>
              <a:t>pair</a:t>
            </a:r>
            <a:r>
              <a:rPr lang="pl-PL" sz="1200" dirty="0" smtClean="0"/>
              <a:t> of </a:t>
            </a:r>
            <a:r>
              <a:rPr lang="pl-PL" sz="1200" dirty="0" err="1" smtClean="0"/>
              <a:t>computation</a:t>
            </a:r>
            <a:r>
              <a:rPr lang="pl-PL" sz="1200" dirty="0" smtClean="0"/>
              <a:t> </a:t>
            </a:r>
            <a:r>
              <a:rPr lang="pl-PL" sz="1200" dirty="0" err="1" smtClean="0"/>
              <a:t>approaches</a:t>
            </a:r>
            <a:r>
              <a:rPr lang="pl-PL" sz="1200" dirty="0" smtClean="0"/>
              <a:t> (</a:t>
            </a:r>
            <a:r>
              <a:rPr lang="pl-PL" sz="1200" dirty="0" err="1" smtClean="0"/>
              <a:t>sample</a:t>
            </a:r>
            <a:r>
              <a:rPr lang="pl-PL" sz="1200" dirty="0" smtClean="0"/>
              <a:t> </a:t>
            </a:r>
            <a:r>
              <a:rPr lang="pl-PL" sz="1200" dirty="0" err="1" smtClean="0"/>
              <a:t>resulting</a:t>
            </a:r>
            <a:r>
              <a:rPr lang="pl-PL" sz="1200" dirty="0" smtClean="0"/>
              <a:t> set was </a:t>
            </a:r>
            <a:r>
              <a:rPr lang="pl-PL" sz="1200" dirty="0" err="1" smtClean="0"/>
              <a:t>presented</a:t>
            </a:r>
            <a:r>
              <a:rPr lang="pl-PL" sz="1200" dirty="0" smtClean="0"/>
              <a:t> for 27 </a:t>
            </a:r>
            <a:r>
              <a:rPr lang="pl-PL" sz="1200" dirty="0" err="1" smtClean="0"/>
              <a:t>February</a:t>
            </a:r>
            <a:r>
              <a:rPr lang="pl-PL" sz="1200" dirty="0" smtClean="0"/>
              <a:t> 2019)</a:t>
            </a:r>
            <a:endParaRPr lang="pl-PL" sz="1200" dirty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as the topic of this presentation is the difference between the solution </a:t>
            </a:r>
            <a:r>
              <a:rPr lang="pl-PL" sz="1200" dirty="0" err="1" smtClean="0"/>
              <a:t>obtained</a:t>
            </a:r>
            <a:r>
              <a:rPr lang="pl-PL" sz="1200" dirty="0" smtClean="0"/>
              <a:t> with </a:t>
            </a:r>
            <a:r>
              <a:rPr lang="pl-PL" sz="1200" dirty="0" err="1" smtClean="0"/>
              <a:t>use</a:t>
            </a:r>
            <a:r>
              <a:rPr lang="pl-PL" sz="1200" dirty="0" smtClean="0"/>
              <a:t> of</a:t>
            </a:r>
            <a:r>
              <a:rPr lang="en-US" sz="1200" dirty="0" smtClean="0"/>
              <a:t> </a:t>
            </a:r>
            <a:r>
              <a:rPr lang="en-US" sz="1200" dirty="0"/>
              <a:t>the NeQuick and AIUB models, in the case of </a:t>
            </a:r>
            <a:r>
              <a:rPr lang="pl-PL" sz="1200" dirty="0" err="1" smtClean="0"/>
              <a:t>further</a:t>
            </a:r>
            <a:r>
              <a:rPr lang="en-US" sz="1200" dirty="0" smtClean="0"/>
              <a:t> </a:t>
            </a:r>
            <a:r>
              <a:rPr lang="en-US" sz="1200" dirty="0"/>
              <a:t>dates presented, the focus was on this </a:t>
            </a:r>
            <a:r>
              <a:rPr lang="pl-PL" sz="1200" dirty="0" smtClean="0"/>
              <a:t>element</a:t>
            </a:r>
          </a:p>
        </p:txBody>
      </p:sp>
    </p:spTree>
    <p:extLst>
      <p:ext uri="{BB962C8B-B14F-4D97-AF65-F5344CB8AC3E}">
        <p14:creationId xmlns:p14="http://schemas.microsoft.com/office/powerpoint/2010/main" val="247692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28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R</a:t>
            </a:r>
            <a:r>
              <a:rPr lang="en-US" sz="2200" dirty="0" err="1" smtClean="0"/>
              <a:t>esult</a:t>
            </a:r>
            <a:r>
              <a:rPr lang="en-US" sz="2200" dirty="0" smtClean="0"/>
              <a:t> </a:t>
            </a:r>
            <a:r>
              <a:rPr lang="en-US" sz="2200" dirty="0"/>
              <a:t>set for a sample day and </a:t>
            </a:r>
            <a:r>
              <a:rPr lang="en-US" sz="2200" dirty="0" smtClean="0"/>
              <a:t>station</a:t>
            </a:r>
            <a:r>
              <a:rPr lang="pl-PL" sz="2200" dirty="0" smtClean="0"/>
              <a:t/>
            </a:r>
            <a:br>
              <a:rPr lang="pl-PL" sz="2200" dirty="0" smtClean="0"/>
            </a:br>
            <a:r>
              <a:rPr lang="pl-PL" sz="2200" dirty="0" err="1" smtClean="0"/>
              <a:t>date</a:t>
            </a:r>
            <a:r>
              <a:rPr lang="pl-PL" sz="2200" dirty="0" smtClean="0"/>
              <a:t>: 27 </a:t>
            </a:r>
            <a:r>
              <a:rPr lang="pl-PL" sz="2200" dirty="0" err="1" smtClean="0"/>
              <a:t>February</a:t>
            </a:r>
            <a:r>
              <a:rPr lang="pl-PL" sz="2200" dirty="0" smtClean="0"/>
              <a:t> 2019, station: FTNA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7" y="1283571"/>
            <a:ext cx="6659999" cy="185036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7" y="2737609"/>
            <a:ext cx="6659999" cy="1850365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2664640" y="1772119"/>
            <a:ext cx="1080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coordinates</a:t>
            </a:r>
            <a:endParaRPr lang="en-US" sz="11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2664640" y="3226158"/>
            <a:ext cx="1080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coordinate</a:t>
            </a:r>
            <a:endParaRPr lang="en-US" sz="1100" dirty="0"/>
          </a:p>
        </p:txBody>
      </p:sp>
      <p:sp>
        <p:nvSpPr>
          <p:cNvPr id="21" name="Symbol zastępczy tekstu 7"/>
          <p:cNvSpPr txBox="1">
            <a:spLocks/>
          </p:cNvSpPr>
          <p:nvPr/>
        </p:nvSpPr>
        <p:spPr>
          <a:xfrm>
            <a:off x="612648" y="1282323"/>
            <a:ext cx="2088000" cy="209307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scatter</a:t>
            </a:r>
            <a:endParaRPr lang="en-US" sz="11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" t="3995" r="5000" b="5995"/>
          <a:stretch/>
        </p:blipFill>
        <p:spPr>
          <a:xfrm>
            <a:off x="324500" y="1522613"/>
            <a:ext cx="2484000" cy="302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29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R</a:t>
            </a:r>
            <a:r>
              <a:rPr lang="en-US" sz="2200" dirty="0" err="1" smtClean="0"/>
              <a:t>esult</a:t>
            </a:r>
            <a:r>
              <a:rPr lang="en-US" sz="2200" dirty="0" smtClean="0"/>
              <a:t> </a:t>
            </a:r>
            <a:r>
              <a:rPr lang="en-US" sz="2200" dirty="0"/>
              <a:t>set for a sample day and </a:t>
            </a:r>
            <a:r>
              <a:rPr lang="en-US" sz="2200" dirty="0" smtClean="0"/>
              <a:t>station</a:t>
            </a:r>
            <a:r>
              <a:rPr lang="pl-PL" sz="2200" dirty="0" smtClean="0"/>
              <a:t/>
            </a:r>
            <a:br>
              <a:rPr lang="pl-PL" sz="2200" dirty="0" smtClean="0"/>
            </a:br>
            <a:r>
              <a:rPr lang="pl-PL" sz="2200" dirty="0" err="1" smtClean="0"/>
              <a:t>date</a:t>
            </a:r>
            <a:r>
              <a:rPr lang="pl-PL" sz="2200" dirty="0" smtClean="0"/>
              <a:t>: 27 </a:t>
            </a:r>
            <a:r>
              <a:rPr lang="pl-PL" sz="2200" dirty="0" err="1" smtClean="0"/>
              <a:t>February</a:t>
            </a:r>
            <a:r>
              <a:rPr lang="pl-PL" sz="2200" dirty="0" smtClean="0"/>
              <a:t> 2019, station: FTNA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7" y="1283571"/>
            <a:ext cx="6659999" cy="1850365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3" y="1779662"/>
            <a:ext cx="3240000" cy="80979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7" y="2737609"/>
            <a:ext cx="6659999" cy="185036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3" y="3213392"/>
            <a:ext cx="3168000" cy="791801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2664640" y="1772119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2664640" y="3226158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21" name="Symbol zastępczy tekstu 7"/>
          <p:cNvSpPr txBox="1">
            <a:spLocks/>
          </p:cNvSpPr>
          <p:nvPr/>
        </p:nvSpPr>
        <p:spPr>
          <a:xfrm>
            <a:off x="313722" y="141962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Belsk</a:t>
            </a:r>
            <a:endParaRPr lang="en-US" sz="1100" dirty="0"/>
          </a:p>
        </p:txBody>
      </p:sp>
      <p:sp>
        <p:nvSpPr>
          <p:cNvPr id="23" name="Symbol zastępczy tekstu 7"/>
          <p:cNvSpPr txBox="1">
            <a:spLocks/>
          </p:cNvSpPr>
          <p:nvPr/>
        </p:nvSpPr>
        <p:spPr>
          <a:xfrm>
            <a:off x="266700" y="285978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Kourou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13992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30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R</a:t>
            </a:r>
            <a:r>
              <a:rPr lang="en-US" sz="2200" dirty="0" err="1" smtClean="0"/>
              <a:t>esult</a:t>
            </a:r>
            <a:r>
              <a:rPr lang="en-US" sz="2200" dirty="0" smtClean="0"/>
              <a:t> </a:t>
            </a:r>
            <a:r>
              <a:rPr lang="en-US" sz="2200" dirty="0"/>
              <a:t>set for a sample day and </a:t>
            </a:r>
            <a:r>
              <a:rPr lang="en-US" sz="2200" dirty="0" smtClean="0"/>
              <a:t>station</a:t>
            </a:r>
            <a:r>
              <a:rPr lang="pl-PL" sz="2200" dirty="0" smtClean="0"/>
              <a:t/>
            </a:r>
            <a:br>
              <a:rPr lang="pl-PL" sz="2200" dirty="0" smtClean="0"/>
            </a:br>
            <a:r>
              <a:rPr lang="pl-PL" sz="2200" dirty="0" err="1" smtClean="0"/>
              <a:t>date</a:t>
            </a:r>
            <a:r>
              <a:rPr lang="pl-PL" sz="2200" dirty="0" smtClean="0"/>
              <a:t>: 27 </a:t>
            </a:r>
            <a:r>
              <a:rPr lang="pl-PL" sz="2200" dirty="0" err="1" smtClean="0"/>
              <a:t>February</a:t>
            </a:r>
            <a:r>
              <a:rPr lang="pl-PL" sz="2200" dirty="0" smtClean="0"/>
              <a:t> 2019, station: FTNA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2" name="Tabela 2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45262065"/>
                  </p:ext>
                </p:extLst>
              </p:nvPr>
            </p:nvGraphicFramePr>
            <p:xfrm>
              <a:off x="612648" y="1671869"/>
              <a:ext cx="3599999" cy="2159998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92903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58067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46956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100" dirty="0" err="1" smtClean="0">
                              <a:effectLst/>
                            </a:rPr>
                            <a:t>xy</a:t>
                          </a:r>
                          <a:r>
                            <a:rPr lang="pl-PL" sz="1100" dirty="0" smtClean="0">
                              <a:effectLst/>
                            </a:rPr>
                            <a:t/>
                          </a:r>
                          <a:br>
                            <a:rPr lang="pl-PL" sz="1100" dirty="0" smtClean="0">
                              <a:effectLst/>
                            </a:rPr>
                          </a:br>
                          <a:r>
                            <a:rPr lang="pl-PL" sz="1100" dirty="0" err="1" smtClean="0">
                              <a:effectLst/>
                            </a:rPr>
                            <a:t>coordinates</a:t>
                          </a:r>
                          <a:endParaRPr lang="en-US" sz="11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min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max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mean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1000" dirty="0" smtClean="0">
                              <a:effectLst/>
                            </a:rPr>
                            <a:t/>
                          </a:r>
                          <a:br>
                            <a:rPr lang="pl-PL" sz="1000" dirty="0" smtClean="0">
                              <a:effectLst/>
                            </a:rPr>
                          </a:br>
                          <a:r>
                            <a:rPr lang="pl-PL" sz="1000" dirty="0" err="1" smtClean="0">
                              <a:effectLst/>
                            </a:rPr>
                            <a:t>coefficient</a:t>
                          </a:r>
                          <a:endParaRPr lang="en-US" sz="10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AIUB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4,72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NeQuick</a:t>
                          </a:r>
                          <a:endParaRPr lang="en-US" sz="10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0,36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8,50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1,95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1,26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12700" cmpd="sng">
                          <a:noFill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000" b="1" i="0" dirty="0" err="1" smtClean="0">
                              <a:effectLst/>
                              <a:latin typeface="Arial"/>
                              <a:ea typeface="Calibri"/>
                              <a:cs typeface="Times New Roman"/>
                            </a:rPr>
                            <a:t>iono-free</a:t>
                          </a:r>
                          <a:endParaRPr lang="en-US" sz="10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0,31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10,51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2,81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1,42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05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05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-0,79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6185857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05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𝐋𝟑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05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-5,96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2,34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-0,86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32025976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05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𝐋𝟑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05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-6,03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-1,70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75635459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2" name="Tabela 2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45262065"/>
                  </p:ext>
                </p:extLst>
              </p:nvPr>
            </p:nvGraphicFramePr>
            <p:xfrm>
              <a:off x="612648" y="1671869"/>
              <a:ext cx="3599999" cy="2159998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92903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58067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46956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100" dirty="0" err="1" smtClean="0">
                              <a:effectLst/>
                            </a:rPr>
                            <a:t>xy</a:t>
                          </a:r>
                          <a:r>
                            <a:rPr lang="pl-PL" sz="1100" dirty="0" smtClean="0">
                              <a:effectLst/>
                            </a:rPr>
                            <a:t/>
                          </a:r>
                          <a:br>
                            <a:rPr lang="pl-PL" sz="1100" dirty="0" smtClean="0">
                              <a:effectLst/>
                            </a:rPr>
                          </a:br>
                          <a:r>
                            <a:rPr lang="pl-PL" sz="1100" dirty="0" err="1" smtClean="0">
                              <a:effectLst/>
                            </a:rPr>
                            <a:t>coordinates</a:t>
                          </a:r>
                          <a:endParaRPr lang="en-US" sz="11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min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max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mean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1000" dirty="0" smtClean="0">
                              <a:effectLst/>
                            </a:rPr>
                            <a:t/>
                          </a:r>
                          <a:br>
                            <a:rPr lang="pl-PL" sz="1000" dirty="0" smtClean="0">
                              <a:effectLst/>
                            </a:rPr>
                          </a:br>
                          <a:r>
                            <a:rPr lang="pl-PL" sz="1000" dirty="0" err="1" smtClean="0">
                              <a:effectLst/>
                            </a:rPr>
                            <a:t>coefficient</a:t>
                          </a:r>
                          <a:endParaRPr lang="en-US" sz="10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AIUB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0,19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4,72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1,11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NeQuick</a:t>
                          </a:r>
                          <a:endParaRPr lang="en-US" sz="10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0,36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8,50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1,95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1,26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12700" cmpd="sng">
                          <a:noFill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000" b="1" i="0" dirty="0" err="1" smtClean="0">
                              <a:effectLst/>
                              <a:latin typeface="Arial"/>
                              <a:ea typeface="Calibri"/>
                              <a:cs typeface="Times New Roman"/>
                            </a:rPr>
                            <a:t>iono-free</a:t>
                          </a:r>
                          <a:endParaRPr lang="en-US" sz="10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0,31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10,51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2,81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1,42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blipFill>
                          <a:blip r:embed="rId5"/>
                          <a:stretch>
                            <a:fillRect l="-654" t="-471739" r="-288235" b="-2086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-0,79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4,92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6185857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blipFill>
                          <a:blip r:embed="rId5"/>
                          <a:stretch>
                            <a:fillRect l="-654" t="-559574" r="-288235" b="-1042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-5,96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2,34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-0,86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32025976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5"/>
                          <a:stretch>
                            <a:fillRect l="-654" t="-673913" r="-288235" b="-6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-6,03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0,21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-1,70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0,76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75635459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4" name="Tabela 2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02027711"/>
                  </p:ext>
                </p:extLst>
              </p:nvPr>
            </p:nvGraphicFramePr>
            <p:xfrm>
              <a:off x="4644008" y="1671869"/>
              <a:ext cx="3599999" cy="2159998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92903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58067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46956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100" dirty="0" smtClean="0">
                              <a:effectLst/>
                            </a:rPr>
                            <a:t>z </a:t>
                          </a:r>
                          <a:br>
                            <a:rPr lang="pl-PL" sz="1100" dirty="0" smtClean="0">
                              <a:effectLst/>
                            </a:rPr>
                          </a:br>
                          <a:r>
                            <a:rPr lang="pl-PL" sz="1100" dirty="0" err="1" smtClean="0">
                              <a:effectLst/>
                            </a:rPr>
                            <a:t>coordinate</a:t>
                          </a:r>
                          <a:endParaRPr lang="en-US" sz="11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min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max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mean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1000" dirty="0" smtClean="0">
                              <a:effectLst/>
                            </a:rPr>
                            <a:t/>
                          </a:r>
                          <a:br>
                            <a:rPr lang="pl-PL" sz="1000" dirty="0" smtClean="0">
                              <a:effectLst/>
                            </a:rPr>
                          </a:br>
                          <a:r>
                            <a:rPr lang="pl-PL" sz="1000" dirty="0" err="1" smtClean="0">
                              <a:effectLst/>
                            </a:rPr>
                            <a:t>coefficient</a:t>
                          </a:r>
                          <a:endParaRPr lang="en-US" sz="10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AIUB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-1,47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1,50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0,43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NeQuick</a:t>
                          </a:r>
                          <a:endParaRPr lang="en-US" sz="10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-4,31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-0,83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12700" cmpd="sng">
                          <a:noFill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000" b="1" i="0" dirty="0" err="1" smtClean="0">
                              <a:effectLst/>
                              <a:latin typeface="Arial"/>
                              <a:ea typeface="Calibri"/>
                              <a:cs typeface="Times New Roman"/>
                            </a:rPr>
                            <a:t>iono-free</a:t>
                          </a:r>
                          <a:endParaRPr lang="en-US" sz="10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-3,22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4,19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05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05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-4,37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-0,93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6185857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05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𝐍𝐞𝐐𝐮𝐢𝐜𝐤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𝐋𝟑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05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-7,38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2,32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-0,97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1,54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32025976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05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∆</m:t>
                                    </m:r>
                                  </m:e>
                                  <m:sub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𝐀𝐈𝐔𝐁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pl-PL" sz="1050" b="1" i="0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𝐋𝟑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05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-3,79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1,85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-0,05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75635459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4" name="Tabela 2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02027711"/>
                  </p:ext>
                </p:extLst>
              </p:nvPr>
            </p:nvGraphicFramePr>
            <p:xfrm>
              <a:off x="4644008" y="1671869"/>
              <a:ext cx="3599999" cy="2159998"/>
            </p:xfrm>
            <a:graphic>
              <a:graphicData uri="http://schemas.openxmlformats.org/drawingml/2006/table">
                <a:tbl>
                  <a:tblPr firstRow="1" firstCol="1">
                    <a:tableStyleId>{9DCAF9ED-07DC-4A11-8D7F-57B35C25682E}</a:tableStyleId>
                  </a:tblPr>
                  <a:tblGrid>
                    <a:gridCol w="92903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503224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658067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469564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400"/>
                            </a:spcAft>
                          </a:pPr>
                          <a:r>
                            <a:rPr lang="pl-PL" sz="1100" dirty="0" smtClean="0">
                              <a:effectLst/>
                            </a:rPr>
                            <a:t>z </a:t>
                          </a:r>
                          <a:br>
                            <a:rPr lang="pl-PL" sz="1100" dirty="0" smtClean="0">
                              <a:effectLst/>
                            </a:rPr>
                          </a:br>
                          <a:r>
                            <a:rPr lang="pl-PL" sz="1100" dirty="0" err="1" smtClean="0">
                              <a:effectLst/>
                            </a:rPr>
                            <a:t>coordinate</a:t>
                          </a:r>
                          <a:endParaRPr lang="en-US" sz="110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min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>
                              <a:effectLst/>
                            </a:rPr>
                            <a:t>max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mean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000" dirty="0">
                              <a:effectLst/>
                              <a:sym typeface="Symbol"/>
                            </a:rPr>
                            <a:t></a:t>
                          </a:r>
                          <a:endParaRPr lang="en-US" sz="1000" dirty="0">
                            <a:effectLst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[m]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correlation</a:t>
                          </a:r>
                          <a:r>
                            <a:rPr lang="pl-PL" sz="1000" dirty="0" smtClean="0">
                              <a:effectLst/>
                            </a:rPr>
                            <a:t/>
                          </a:r>
                          <a:br>
                            <a:rPr lang="pl-PL" sz="1000" dirty="0" smtClean="0">
                              <a:effectLst/>
                            </a:rPr>
                          </a:br>
                          <a:r>
                            <a:rPr lang="pl-PL" sz="1000" dirty="0" err="1" smtClean="0">
                              <a:effectLst/>
                            </a:rPr>
                            <a:t>coefficient</a:t>
                          </a:r>
                          <a:endParaRPr lang="en-US" sz="1000" dirty="0">
                            <a:effectLst/>
                          </a:endParaRPr>
                        </a:p>
                      </a:txBody>
                      <a:tcPr marL="0" marR="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smtClean="0">
                              <a:effectLst/>
                            </a:rPr>
                            <a:t>AIUB</a:t>
                          </a:r>
                          <a:endParaRPr lang="en-US" sz="1000" b="0" i="1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-1,47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1,50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0,10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0,43</a:t>
                          </a: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pl-PL" sz="1000" dirty="0" err="1" smtClean="0">
                              <a:effectLst/>
                            </a:rPr>
                            <a:t>NeQuick</a:t>
                          </a:r>
                          <a:endParaRPr lang="en-US" sz="1000" b="1" i="0" dirty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-4,31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-0,83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12700" cmpd="sng">
                          <a:noFill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60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sz="1000" b="1" i="0" dirty="0" err="1" smtClean="0">
                              <a:effectLst/>
                              <a:latin typeface="Arial"/>
                              <a:ea typeface="Calibri"/>
                              <a:cs typeface="Times New Roman"/>
                            </a:rPr>
                            <a:t>iono-free</a:t>
                          </a:r>
                          <a:endParaRPr lang="en-US" sz="1000" b="1" i="0" dirty="0" smtClean="0">
                            <a:effectLst/>
                            <a:latin typeface="Arial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-3,22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4,19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0,15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pl-PL" sz="1000" b="0" i="0" u="none" strike="noStrike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blipFill>
                          <a:blip r:embed="rId6"/>
                          <a:stretch>
                            <a:fillRect l="-654" t="-471739" r="-288235" b="-2086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-4,37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0,70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-0,93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1,07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0,37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656185857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blipFill>
                          <a:blip r:embed="rId6"/>
                          <a:stretch>
                            <a:fillRect l="-654" t="-559574" r="-288235" b="-1042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-7,38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2,32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-0,97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1,54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0,01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932025976"/>
                      </a:ext>
                    </a:extLst>
                  </a:tr>
                  <a:tr h="2817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 marL="0" marR="0" marT="0" marB="0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6"/>
                          <a:stretch>
                            <a:fillRect l="-654" t="-673913" r="-288235" b="-6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-3,79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1,85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-0,05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0,83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pl-PL" sz="10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0,64</a:t>
                          </a:r>
                        </a:p>
                      </a:txBody>
                      <a:tcPr marL="7620" marR="7620" marT="7620" marB="0" anchor="ctr"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75635459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6477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31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Time </a:t>
            </a:r>
            <a:r>
              <a:rPr lang="pl-PL" sz="2400" dirty="0" err="1" smtClean="0"/>
              <a:t>series</a:t>
            </a:r>
            <a:r>
              <a:rPr lang="pl-PL" sz="2400" dirty="0" smtClean="0"/>
              <a:t> – 27 </a:t>
            </a:r>
            <a:r>
              <a:rPr lang="pl-PL" sz="2400" dirty="0" err="1"/>
              <a:t>February</a:t>
            </a:r>
            <a:r>
              <a:rPr lang="pl-PL" sz="2400" dirty="0"/>
              <a:t> </a:t>
            </a:r>
            <a:r>
              <a:rPr lang="pl-PL" sz="2400" dirty="0" smtClean="0"/>
              <a:t>2019, TEC map: AIUB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68" y="1203598"/>
            <a:ext cx="6948000" cy="1930380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68" y="2657593"/>
            <a:ext cx="6948000" cy="1930380"/>
          </a:xfrm>
          <a:prstGeom prst="rect">
            <a:avLst/>
          </a:prstGeom>
        </p:spPr>
      </p:pic>
      <p:sp>
        <p:nvSpPr>
          <p:cNvPr id="38" name="Symbol zastępczy tekstu 7"/>
          <p:cNvSpPr txBox="1">
            <a:spLocks/>
          </p:cNvSpPr>
          <p:nvPr/>
        </p:nvSpPr>
        <p:spPr>
          <a:xfrm rot="16200000">
            <a:off x="917641" y="1689599"/>
            <a:ext cx="1116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coordinates</a:t>
            </a:r>
            <a:endParaRPr lang="en-US" sz="1100" dirty="0"/>
          </a:p>
        </p:txBody>
      </p:sp>
      <p:sp>
        <p:nvSpPr>
          <p:cNvPr id="39" name="Symbol zastępczy tekstu 7"/>
          <p:cNvSpPr txBox="1">
            <a:spLocks/>
          </p:cNvSpPr>
          <p:nvPr/>
        </p:nvSpPr>
        <p:spPr>
          <a:xfrm rot="16200000">
            <a:off x="917641" y="3143638"/>
            <a:ext cx="1116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coordinate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39443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32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Time </a:t>
            </a:r>
            <a:r>
              <a:rPr lang="pl-PL" sz="2400" dirty="0" err="1" smtClean="0"/>
              <a:t>series</a:t>
            </a:r>
            <a:r>
              <a:rPr lang="pl-PL" sz="2400" dirty="0" smtClean="0"/>
              <a:t> – 27 </a:t>
            </a:r>
            <a:r>
              <a:rPr lang="pl-PL" sz="2400" dirty="0" err="1"/>
              <a:t>February</a:t>
            </a:r>
            <a:r>
              <a:rPr lang="pl-PL" sz="2400" dirty="0"/>
              <a:t> </a:t>
            </a:r>
            <a:r>
              <a:rPr lang="pl-PL" sz="2400" dirty="0" smtClean="0"/>
              <a:t>2019, TEC map: NeQuick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0" y="1203598"/>
            <a:ext cx="6947996" cy="1930380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0" y="2657593"/>
            <a:ext cx="6947996" cy="1930380"/>
          </a:xfrm>
          <a:prstGeom prst="rect">
            <a:avLst/>
          </a:prstGeom>
        </p:spPr>
      </p:pic>
      <p:sp>
        <p:nvSpPr>
          <p:cNvPr id="38" name="Symbol zastępczy tekstu 7"/>
          <p:cNvSpPr txBox="1">
            <a:spLocks/>
          </p:cNvSpPr>
          <p:nvPr/>
        </p:nvSpPr>
        <p:spPr>
          <a:xfrm rot="16200000">
            <a:off x="917641" y="1689599"/>
            <a:ext cx="1116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coordinates</a:t>
            </a:r>
            <a:endParaRPr lang="en-US" sz="1100" dirty="0"/>
          </a:p>
        </p:txBody>
      </p:sp>
      <p:sp>
        <p:nvSpPr>
          <p:cNvPr id="39" name="Symbol zastępczy tekstu 7"/>
          <p:cNvSpPr txBox="1">
            <a:spLocks/>
          </p:cNvSpPr>
          <p:nvPr/>
        </p:nvSpPr>
        <p:spPr>
          <a:xfrm rot="16200000">
            <a:off x="917641" y="3143638"/>
            <a:ext cx="1116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coordinate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11540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33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Time </a:t>
            </a:r>
            <a:r>
              <a:rPr lang="pl-PL" sz="2400" dirty="0" err="1" smtClean="0"/>
              <a:t>series</a:t>
            </a:r>
            <a:r>
              <a:rPr lang="pl-PL" sz="2400" dirty="0" smtClean="0"/>
              <a:t> – 27 </a:t>
            </a:r>
            <a:r>
              <a:rPr lang="pl-PL" sz="2400" dirty="0" err="1"/>
              <a:t>February</a:t>
            </a:r>
            <a:r>
              <a:rPr lang="pl-PL" sz="2400" dirty="0"/>
              <a:t> </a:t>
            </a:r>
            <a:r>
              <a:rPr lang="pl-PL" sz="2400" dirty="0" smtClean="0"/>
              <a:t>2019, </a:t>
            </a:r>
            <a:r>
              <a:rPr lang="pl-PL" sz="2400" dirty="0" err="1" smtClean="0"/>
              <a:t>iono-free</a:t>
            </a:r>
            <a:r>
              <a:rPr lang="pl-PL" sz="2400" dirty="0" smtClean="0"/>
              <a:t> </a:t>
            </a:r>
            <a:r>
              <a:rPr lang="pl-PL" sz="2400" dirty="0" err="1" smtClean="0"/>
              <a:t>combination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0" y="1203598"/>
            <a:ext cx="6947996" cy="1930380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0" y="2657593"/>
            <a:ext cx="6947996" cy="1930380"/>
          </a:xfrm>
          <a:prstGeom prst="rect">
            <a:avLst/>
          </a:prstGeom>
        </p:spPr>
      </p:pic>
      <p:sp>
        <p:nvSpPr>
          <p:cNvPr id="38" name="Symbol zastępczy tekstu 7"/>
          <p:cNvSpPr txBox="1">
            <a:spLocks/>
          </p:cNvSpPr>
          <p:nvPr/>
        </p:nvSpPr>
        <p:spPr>
          <a:xfrm rot="16200000">
            <a:off x="917641" y="1689599"/>
            <a:ext cx="1116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coordinates</a:t>
            </a:r>
            <a:endParaRPr lang="en-US" sz="1100" dirty="0"/>
          </a:p>
        </p:txBody>
      </p:sp>
      <p:sp>
        <p:nvSpPr>
          <p:cNvPr id="39" name="Symbol zastępczy tekstu 7"/>
          <p:cNvSpPr txBox="1">
            <a:spLocks/>
          </p:cNvSpPr>
          <p:nvPr/>
        </p:nvSpPr>
        <p:spPr>
          <a:xfrm rot="16200000">
            <a:off x="917641" y="3143638"/>
            <a:ext cx="1116000" cy="288000"/>
          </a:xfrm>
          <a:prstGeom prst="rect">
            <a:avLst/>
          </a:prstGeom>
          <a:solidFill>
            <a:schemeClr val="accent3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coordinate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75193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34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423848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Time </a:t>
            </a:r>
            <a:r>
              <a:rPr lang="pl-PL" sz="2400" dirty="0" err="1" smtClean="0"/>
              <a:t>series</a:t>
            </a:r>
            <a:r>
              <a:rPr lang="pl-PL" sz="2400" dirty="0" smtClean="0"/>
              <a:t> – 27 </a:t>
            </a:r>
            <a:r>
              <a:rPr lang="pl-PL" sz="2400" dirty="0" err="1"/>
              <a:t>February</a:t>
            </a:r>
            <a:r>
              <a:rPr lang="pl-PL" sz="2400" dirty="0"/>
              <a:t> </a:t>
            </a:r>
            <a:r>
              <a:rPr lang="pl-PL" sz="2400" dirty="0" smtClean="0"/>
              <a:t>2019, </a:t>
            </a:r>
            <a:r>
              <a:rPr lang="pl-PL" sz="2400" dirty="0" err="1" smtClean="0"/>
              <a:t>differences</a:t>
            </a:r>
            <a:r>
              <a:rPr lang="pl-PL" sz="2400" dirty="0" smtClean="0"/>
              <a:t>: (NeQuick – AIUB)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0" y="1203598"/>
            <a:ext cx="6947996" cy="1930379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0" y="2657593"/>
            <a:ext cx="6947996" cy="1930379"/>
          </a:xfrm>
          <a:prstGeom prst="rect">
            <a:avLst/>
          </a:prstGeom>
        </p:spPr>
      </p:pic>
      <p:sp>
        <p:nvSpPr>
          <p:cNvPr id="38" name="Symbol zastępczy tekstu 7"/>
          <p:cNvSpPr txBox="1">
            <a:spLocks/>
          </p:cNvSpPr>
          <p:nvPr/>
        </p:nvSpPr>
        <p:spPr>
          <a:xfrm rot="16200000">
            <a:off x="917641" y="1689599"/>
            <a:ext cx="1116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39" name="Symbol zastępczy tekstu 7"/>
          <p:cNvSpPr txBox="1">
            <a:spLocks/>
          </p:cNvSpPr>
          <p:nvPr/>
        </p:nvSpPr>
        <p:spPr>
          <a:xfrm rot="16200000">
            <a:off x="917641" y="3143638"/>
            <a:ext cx="1116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35747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35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423848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Time </a:t>
            </a:r>
            <a:r>
              <a:rPr lang="pl-PL" sz="2400" dirty="0" err="1" smtClean="0"/>
              <a:t>series</a:t>
            </a:r>
            <a:r>
              <a:rPr lang="pl-PL" sz="2400" dirty="0" smtClean="0"/>
              <a:t> – 27 </a:t>
            </a:r>
            <a:r>
              <a:rPr lang="pl-PL" sz="2400" dirty="0" err="1"/>
              <a:t>February</a:t>
            </a:r>
            <a:r>
              <a:rPr lang="pl-PL" sz="2400" dirty="0"/>
              <a:t> </a:t>
            </a:r>
            <a:r>
              <a:rPr lang="pl-PL" sz="2400" dirty="0" smtClean="0"/>
              <a:t>2019, </a:t>
            </a:r>
            <a:r>
              <a:rPr lang="pl-PL" sz="2400" dirty="0" err="1" smtClean="0"/>
              <a:t>differences</a:t>
            </a:r>
            <a:r>
              <a:rPr lang="pl-PL" sz="2400" dirty="0" smtClean="0"/>
              <a:t>: (NeQuick – </a:t>
            </a:r>
            <a:r>
              <a:rPr lang="pl-PL" sz="2400" dirty="0" err="1" smtClean="0"/>
              <a:t>iono-free</a:t>
            </a:r>
            <a:r>
              <a:rPr lang="pl-PL" sz="2400" dirty="0" smtClean="0"/>
              <a:t>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2" y="1203598"/>
            <a:ext cx="6947992" cy="1930379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2" y="2657593"/>
            <a:ext cx="6947992" cy="1930379"/>
          </a:xfrm>
          <a:prstGeom prst="rect">
            <a:avLst/>
          </a:prstGeom>
        </p:spPr>
      </p:pic>
      <p:sp>
        <p:nvSpPr>
          <p:cNvPr id="38" name="Symbol zastępczy tekstu 7"/>
          <p:cNvSpPr txBox="1">
            <a:spLocks/>
          </p:cNvSpPr>
          <p:nvPr/>
        </p:nvSpPr>
        <p:spPr>
          <a:xfrm rot="16200000">
            <a:off x="917641" y="1689599"/>
            <a:ext cx="1116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39" name="Symbol zastępczy tekstu 7"/>
          <p:cNvSpPr txBox="1">
            <a:spLocks/>
          </p:cNvSpPr>
          <p:nvPr/>
        </p:nvSpPr>
        <p:spPr>
          <a:xfrm rot="16200000">
            <a:off x="917641" y="3143638"/>
            <a:ext cx="1116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8584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36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423848" cy="742950"/>
          </a:xfrm>
        </p:spPr>
        <p:txBody>
          <a:bodyPr>
            <a:noAutofit/>
          </a:bodyPr>
          <a:lstStyle/>
          <a:p>
            <a:r>
              <a:rPr lang="pl-PL" sz="2400" dirty="0" smtClean="0"/>
              <a:t>Time </a:t>
            </a:r>
            <a:r>
              <a:rPr lang="pl-PL" sz="2400" dirty="0" err="1" smtClean="0"/>
              <a:t>series</a:t>
            </a:r>
            <a:r>
              <a:rPr lang="pl-PL" sz="2400" dirty="0" smtClean="0"/>
              <a:t> – 27 </a:t>
            </a:r>
            <a:r>
              <a:rPr lang="pl-PL" sz="2400" dirty="0" err="1"/>
              <a:t>February</a:t>
            </a:r>
            <a:r>
              <a:rPr lang="pl-PL" sz="2400" dirty="0"/>
              <a:t> </a:t>
            </a:r>
            <a:r>
              <a:rPr lang="pl-PL" sz="2400" dirty="0" smtClean="0"/>
              <a:t>2019, </a:t>
            </a:r>
            <a:r>
              <a:rPr lang="pl-PL" sz="2400" dirty="0" err="1" smtClean="0"/>
              <a:t>differences</a:t>
            </a:r>
            <a:r>
              <a:rPr lang="pl-PL" sz="2400" dirty="0" smtClean="0"/>
              <a:t>: (AIUB – </a:t>
            </a:r>
            <a:r>
              <a:rPr lang="pl-PL" sz="2400" dirty="0" err="1" smtClean="0"/>
              <a:t>iono-free</a:t>
            </a:r>
            <a:r>
              <a:rPr lang="pl-PL" sz="2400" dirty="0" smtClean="0"/>
              <a:t>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2" y="1203598"/>
            <a:ext cx="6947992" cy="1930379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372" y="2657593"/>
            <a:ext cx="6947992" cy="1930379"/>
          </a:xfrm>
          <a:prstGeom prst="rect">
            <a:avLst/>
          </a:prstGeom>
        </p:spPr>
      </p:pic>
      <p:sp>
        <p:nvSpPr>
          <p:cNvPr id="38" name="Symbol zastępczy tekstu 7"/>
          <p:cNvSpPr txBox="1">
            <a:spLocks/>
          </p:cNvSpPr>
          <p:nvPr/>
        </p:nvSpPr>
        <p:spPr>
          <a:xfrm rot="16200000">
            <a:off x="917641" y="1689599"/>
            <a:ext cx="1116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39" name="Symbol zastępczy tekstu 7"/>
          <p:cNvSpPr txBox="1">
            <a:spLocks/>
          </p:cNvSpPr>
          <p:nvPr/>
        </p:nvSpPr>
        <p:spPr>
          <a:xfrm rot="16200000">
            <a:off x="917641" y="3143638"/>
            <a:ext cx="1116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32177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37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K-index and </a:t>
            </a:r>
            <a:r>
              <a:rPr lang="pl-PL" sz="2200" dirty="0" err="1" smtClean="0"/>
              <a:t>time</a:t>
            </a:r>
            <a:r>
              <a:rPr lang="pl-PL" sz="2200" dirty="0" smtClean="0"/>
              <a:t> </a:t>
            </a:r>
            <a:r>
              <a:rPr lang="pl-PL" sz="2200" dirty="0" err="1"/>
              <a:t>series</a:t>
            </a:r>
            <a:r>
              <a:rPr lang="pl-PL" sz="2200" dirty="0"/>
              <a:t> – 23 </a:t>
            </a:r>
            <a:r>
              <a:rPr lang="pl-PL" sz="2200" dirty="0" err="1"/>
              <a:t>February</a:t>
            </a:r>
            <a:r>
              <a:rPr lang="pl-PL" sz="2200" dirty="0"/>
              <a:t> </a:t>
            </a:r>
            <a:r>
              <a:rPr lang="pl-PL" sz="2200" dirty="0" smtClean="0"/>
              <a:t>2019 </a:t>
            </a:r>
            <a:br>
              <a:rPr lang="pl-PL" sz="2200" dirty="0" smtClean="0"/>
            </a:br>
            <a:r>
              <a:rPr lang="pl-PL" sz="2200" dirty="0" err="1" smtClean="0"/>
              <a:t>differences</a:t>
            </a:r>
            <a:r>
              <a:rPr lang="pl-PL" sz="2200" dirty="0"/>
              <a:t>: (NeQuick – AIUB)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7" y="1283571"/>
            <a:ext cx="6659999" cy="185036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2" y="1779662"/>
            <a:ext cx="3239998" cy="80979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7" y="2737609"/>
            <a:ext cx="6659999" cy="185036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3" y="3213393"/>
            <a:ext cx="3168000" cy="791798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2664640" y="1772119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2664640" y="3226158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21" name="Symbol zastępczy tekstu 7"/>
          <p:cNvSpPr txBox="1">
            <a:spLocks/>
          </p:cNvSpPr>
          <p:nvPr/>
        </p:nvSpPr>
        <p:spPr>
          <a:xfrm>
            <a:off x="313722" y="141962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Belsk</a:t>
            </a:r>
            <a:endParaRPr lang="en-US" sz="1100" dirty="0"/>
          </a:p>
        </p:txBody>
      </p:sp>
      <p:sp>
        <p:nvSpPr>
          <p:cNvPr id="23" name="Symbol zastępczy tekstu 7"/>
          <p:cNvSpPr txBox="1">
            <a:spLocks/>
          </p:cNvSpPr>
          <p:nvPr/>
        </p:nvSpPr>
        <p:spPr>
          <a:xfrm>
            <a:off x="266700" y="285978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Kourou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27418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38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K-index and </a:t>
            </a:r>
            <a:r>
              <a:rPr lang="pl-PL" sz="2200" dirty="0" err="1" smtClean="0"/>
              <a:t>time</a:t>
            </a:r>
            <a:r>
              <a:rPr lang="pl-PL" sz="2200" dirty="0" smtClean="0"/>
              <a:t> </a:t>
            </a:r>
            <a:r>
              <a:rPr lang="pl-PL" sz="2200" dirty="0" err="1"/>
              <a:t>series</a:t>
            </a:r>
            <a:r>
              <a:rPr lang="pl-PL" sz="2200" dirty="0"/>
              <a:t> – </a:t>
            </a:r>
            <a:r>
              <a:rPr lang="pl-PL" sz="2200" dirty="0" smtClean="0"/>
              <a:t>8 </a:t>
            </a:r>
            <a:r>
              <a:rPr lang="pl-PL" sz="2200" dirty="0" err="1" smtClean="0"/>
              <a:t>July</a:t>
            </a:r>
            <a:r>
              <a:rPr lang="pl-PL" sz="2200" dirty="0" smtClean="0"/>
              <a:t> 2019</a:t>
            </a:r>
            <a:br>
              <a:rPr lang="pl-PL" sz="2200" dirty="0" smtClean="0"/>
            </a:br>
            <a:r>
              <a:rPr lang="pl-PL" sz="2200" dirty="0" err="1" smtClean="0"/>
              <a:t>differences</a:t>
            </a:r>
            <a:r>
              <a:rPr lang="pl-PL" sz="2200" dirty="0"/>
              <a:t>: (NeQuick – AIUB)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9" y="1283571"/>
            <a:ext cx="6659995" cy="185036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2" y="1779662"/>
            <a:ext cx="3239998" cy="80979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9" y="2737609"/>
            <a:ext cx="6659995" cy="185036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3" y="3213393"/>
            <a:ext cx="3168000" cy="791798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2664640" y="1772119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2664640" y="3226158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21" name="Symbol zastępczy tekstu 7"/>
          <p:cNvSpPr txBox="1">
            <a:spLocks/>
          </p:cNvSpPr>
          <p:nvPr/>
        </p:nvSpPr>
        <p:spPr>
          <a:xfrm>
            <a:off x="313722" y="141962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Belsk</a:t>
            </a:r>
            <a:endParaRPr lang="en-US" sz="1100" dirty="0"/>
          </a:p>
        </p:txBody>
      </p:sp>
      <p:sp>
        <p:nvSpPr>
          <p:cNvPr id="23" name="Symbol zastępczy tekstu 7"/>
          <p:cNvSpPr txBox="1">
            <a:spLocks/>
          </p:cNvSpPr>
          <p:nvPr/>
        </p:nvSpPr>
        <p:spPr>
          <a:xfrm>
            <a:off x="266700" y="285978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Kourou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60754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39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K-index and </a:t>
            </a:r>
            <a:r>
              <a:rPr lang="pl-PL" sz="2200" dirty="0" err="1" smtClean="0"/>
              <a:t>time</a:t>
            </a:r>
            <a:r>
              <a:rPr lang="pl-PL" sz="2200" dirty="0" smtClean="0"/>
              <a:t> </a:t>
            </a:r>
            <a:r>
              <a:rPr lang="pl-PL" sz="2200" dirty="0" err="1"/>
              <a:t>series</a:t>
            </a:r>
            <a:r>
              <a:rPr lang="pl-PL" sz="2200" dirty="0"/>
              <a:t> – </a:t>
            </a:r>
            <a:r>
              <a:rPr lang="pl-PL" sz="2200" dirty="0" smtClean="0"/>
              <a:t>24 </a:t>
            </a:r>
            <a:r>
              <a:rPr lang="pl-PL" sz="2200" dirty="0" err="1" smtClean="0"/>
              <a:t>July</a:t>
            </a:r>
            <a:r>
              <a:rPr lang="pl-PL" sz="2200" dirty="0" smtClean="0"/>
              <a:t> 2019</a:t>
            </a:r>
            <a:br>
              <a:rPr lang="pl-PL" sz="2200" dirty="0" smtClean="0"/>
            </a:br>
            <a:r>
              <a:rPr lang="pl-PL" sz="2200" dirty="0" err="1" smtClean="0"/>
              <a:t>differences</a:t>
            </a:r>
            <a:r>
              <a:rPr lang="pl-PL" sz="2200" dirty="0"/>
              <a:t>: (NeQuick – AIUB)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9" y="1283571"/>
            <a:ext cx="6659995" cy="185036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2" y="1779662"/>
            <a:ext cx="3239998" cy="80979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39" y="2737609"/>
            <a:ext cx="6659995" cy="185036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1" y="3213393"/>
            <a:ext cx="3167996" cy="791798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2664640" y="1772119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2664640" y="3226158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21" name="Symbol zastępczy tekstu 7"/>
          <p:cNvSpPr txBox="1">
            <a:spLocks/>
          </p:cNvSpPr>
          <p:nvPr/>
        </p:nvSpPr>
        <p:spPr>
          <a:xfrm>
            <a:off x="313722" y="141962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Belsk</a:t>
            </a:r>
            <a:endParaRPr lang="en-US" sz="1100" dirty="0"/>
          </a:p>
        </p:txBody>
      </p:sp>
      <p:sp>
        <p:nvSpPr>
          <p:cNvPr id="23" name="Symbol zastępczy tekstu 7"/>
          <p:cNvSpPr txBox="1">
            <a:spLocks/>
          </p:cNvSpPr>
          <p:nvPr/>
        </p:nvSpPr>
        <p:spPr>
          <a:xfrm>
            <a:off x="266700" y="285978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Kourou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4743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40</a:t>
            </a:fld>
            <a:endParaRPr lang="pl-PL"/>
          </a:p>
        </p:txBody>
      </p:sp>
      <p:sp>
        <p:nvSpPr>
          <p:cNvPr id="25" name="Tytuł 1"/>
          <p:cNvSpPr>
            <a:spLocks noGrp="1"/>
          </p:cNvSpPr>
          <p:nvPr>
            <p:ph type="title"/>
          </p:nvPr>
        </p:nvSpPr>
        <p:spPr>
          <a:xfrm>
            <a:off x="612648" y="171450"/>
            <a:ext cx="8351840" cy="742950"/>
          </a:xfrm>
        </p:spPr>
        <p:txBody>
          <a:bodyPr>
            <a:noAutofit/>
          </a:bodyPr>
          <a:lstStyle/>
          <a:p>
            <a:r>
              <a:rPr lang="pl-PL" sz="2200" dirty="0" smtClean="0"/>
              <a:t>K-index and </a:t>
            </a:r>
            <a:r>
              <a:rPr lang="pl-PL" sz="2200" dirty="0" err="1" smtClean="0"/>
              <a:t>time</a:t>
            </a:r>
            <a:r>
              <a:rPr lang="pl-PL" sz="2200" dirty="0" smtClean="0"/>
              <a:t> </a:t>
            </a:r>
            <a:r>
              <a:rPr lang="pl-PL" sz="2200" dirty="0" err="1"/>
              <a:t>series</a:t>
            </a:r>
            <a:r>
              <a:rPr lang="pl-PL" sz="2200" dirty="0"/>
              <a:t> – </a:t>
            </a:r>
            <a:r>
              <a:rPr lang="pl-PL" sz="2200" dirty="0" smtClean="0"/>
              <a:t>31 August 2019</a:t>
            </a:r>
            <a:br>
              <a:rPr lang="pl-PL" sz="2200" dirty="0" smtClean="0"/>
            </a:br>
            <a:r>
              <a:rPr lang="pl-PL" sz="2200" dirty="0" err="1" smtClean="0"/>
              <a:t>differences</a:t>
            </a:r>
            <a:r>
              <a:rPr lang="pl-PL" sz="2200" dirty="0"/>
              <a:t>: (NeQuick – AIUB)</a:t>
            </a:r>
            <a:endParaRPr lang="en-US" sz="2200" dirty="0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40" y="1283571"/>
            <a:ext cx="6659992" cy="185036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0" y="1779662"/>
            <a:ext cx="3239994" cy="80979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40" y="2737609"/>
            <a:ext cx="6659992" cy="185036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41" y="3213393"/>
            <a:ext cx="3167996" cy="791797"/>
          </a:xfrm>
          <a:prstGeom prst="rect">
            <a:avLst/>
          </a:prstGeom>
        </p:spPr>
      </p:pic>
      <p:sp>
        <p:nvSpPr>
          <p:cNvPr id="43" name="Symbol zastępczy tekstu 7"/>
          <p:cNvSpPr txBox="1">
            <a:spLocks/>
          </p:cNvSpPr>
          <p:nvPr/>
        </p:nvSpPr>
        <p:spPr>
          <a:xfrm rot="16200000">
            <a:off x="2664640" y="1772119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err="1" smtClean="0"/>
              <a:t>xy</a:t>
            </a:r>
            <a:r>
              <a:rPr lang="pl-PL" sz="1100" dirty="0" smtClean="0"/>
              <a:t>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44" name="Symbol zastępczy tekstu 7"/>
          <p:cNvSpPr txBox="1">
            <a:spLocks/>
          </p:cNvSpPr>
          <p:nvPr/>
        </p:nvSpPr>
        <p:spPr>
          <a:xfrm rot="16200000">
            <a:off x="2664640" y="3226158"/>
            <a:ext cx="1080000" cy="28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z </a:t>
            </a:r>
            <a:r>
              <a:rPr lang="pl-PL" sz="1100" dirty="0" err="1" smtClean="0"/>
              <a:t>differences</a:t>
            </a:r>
            <a:endParaRPr lang="en-US" sz="1100" dirty="0"/>
          </a:p>
        </p:txBody>
      </p:sp>
      <p:sp>
        <p:nvSpPr>
          <p:cNvPr id="21" name="Symbol zastępczy tekstu 7"/>
          <p:cNvSpPr txBox="1">
            <a:spLocks/>
          </p:cNvSpPr>
          <p:nvPr/>
        </p:nvSpPr>
        <p:spPr>
          <a:xfrm>
            <a:off x="313722" y="141962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Belsk</a:t>
            </a:r>
            <a:endParaRPr lang="en-US" sz="1100" dirty="0"/>
          </a:p>
        </p:txBody>
      </p:sp>
      <p:sp>
        <p:nvSpPr>
          <p:cNvPr id="23" name="Symbol zastępczy tekstu 7"/>
          <p:cNvSpPr txBox="1">
            <a:spLocks/>
          </p:cNvSpPr>
          <p:nvPr/>
        </p:nvSpPr>
        <p:spPr>
          <a:xfrm>
            <a:off x="266700" y="2859782"/>
            <a:ext cx="2556000" cy="209307"/>
          </a:xfrm>
          <a:prstGeom prst="rect">
            <a:avLst/>
          </a:prstGeom>
          <a:solidFill>
            <a:schemeClr val="accent4"/>
          </a:solidFill>
        </p:spPr>
        <p:txBody>
          <a:bodyPr vert="horz" rtlCol="0" anchor="ctr">
            <a:noAutofit/>
          </a:bodyPr>
          <a:lstStyle>
            <a:lvl1pPr marL="0" indent="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Tx/>
              <a:buNone/>
              <a:defRPr kumimoji="0" sz="20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100" dirty="0" smtClean="0"/>
              <a:t>K-index - Kourou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83108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Conclusions</a:t>
            </a:r>
            <a:r>
              <a:rPr lang="pl-PL" sz="2400" dirty="0" smtClean="0"/>
              <a:t> </a:t>
            </a:r>
            <a:r>
              <a:rPr lang="pl-PL" sz="2400" dirty="0"/>
              <a:t>– </a:t>
            </a:r>
            <a:r>
              <a:rPr lang="pl-PL" sz="2400" dirty="0" smtClean="0"/>
              <a:t>station </a:t>
            </a:r>
            <a:r>
              <a:rPr lang="pl-PL" sz="2400" dirty="0" err="1" smtClean="0"/>
              <a:t>coordinates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41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275606"/>
            <a:ext cx="8140567" cy="3332906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looking at the presented graphs for FTNA </a:t>
            </a:r>
            <a:r>
              <a:rPr lang="en-US" sz="1200" dirty="0" smtClean="0"/>
              <a:t>station, </a:t>
            </a:r>
            <a:r>
              <a:rPr lang="en-US" sz="1200" dirty="0"/>
              <a:t>the increase in coordinate changes for all options is clearly visible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after </a:t>
            </a:r>
            <a:r>
              <a:rPr lang="en-US" sz="1200" dirty="0"/>
              <a:t>crossing the local noon (around 1 UTC); 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similarly</a:t>
            </a:r>
            <a:r>
              <a:rPr lang="en-US" sz="1200" dirty="0"/>
              <a:t>, large changes occur after 22 UTC, which is a few hours before noon the next </a:t>
            </a:r>
            <a:r>
              <a:rPr lang="en-US" sz="1200" dirty="0" smtClean="0"/>
              <a:t>day</a:t>
            </a:r>
            <a:r>
              <a:rPr lang="pl-PL" sz="1200" dirty="0" smtClean="0"/>
              <a:t>; m</a:t>
            </a:r>
            <a:r>
              <a:rPr lang="en-US" sz="1200" dirty="0" err="1" smtClean="0"/>
              <a:t>oreover</a:t>
            </a:r>
            <a:r>
              <a:rPr lang="en-US" sz="1200" dirty="0"/>
              <a:t>, a high </a:t>
            </a:r>
            <a:r>
              <a:rPr lang="en-US" sz="1200" dirty="0" smtClean="0"/>
              <a:t>K</a:t>
            </a:r>
            <a:r>
              <a:rPr lang="pl-PL" sz="1200" dirty="0" smtClean="0"/>
              <a:t>-</a:t>
            </a:r>
            <a:r>
              <a:rPr lang="en-US" sz="1200" dirty="0" smtClean="0"/>
              <a:t>index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was </a:t>
            </a:r>
            <a:r>
              <a:rPr lang="en-US" sz="1200" dirty="0"/>
              <a:t>recorded at that </a:t>
            </a:r>
            <a:r>
              <a:rPr lang="en-US" sz="1200" dirty="0" smtClean="0"/>
              <a:t>time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comparing the solutions with the use of the two </a:t>
            </a:r>
            <a:r>
              <a:rPr lang="pl-PL" sz="1200" dirty="0" err="1" smtClean="0"/>
              <a:t>subject</a:t>
            </a:r>
            <a:r>
              <a:rPr lang="pl-PL" sz="1200" dirty="0" smtClean="0"/>
              <a:t> ionospheric </a:t>
            </a:r>
            <a:r>
              <a:rPr lang="en-US" sz="1200" dirty="0" smtClean="0"/>
              <a:t>models, </a:t>
            </a:r>
            <a:r>
              <a:rPr lang="en-US" sz="1200" dirty="0"/>
              <a:t>the results for AIUB are characterized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by </a:t>
            </a:r>
            <a:r>
              <a:rPr lang="en-US" sz="1200" dirty="0"/>
              <a:t>a lower variation in time, </a:t>
            </a:r>
            <a:r>
              <a:rPr lang="pl-PL" sz="1200" dirty="0" err="1" smtClean="0"/>
              <a:t>this</a:t>
            </a:r>
            <a:r>
              <a:rPr lang="en-US" sz="1200" dirty="0" smtClean="0"/>
              <a:t> </a:t>
            </a:r>
            <a:r>
              <a:rPr lang="en-US" sz="1200" dirty="0"/>
              <a:t>can be seen both in the </a:t>
            </a:r>
            <a:r>
              <a:rPr lang="pl-PL" sz="1200" dirty="0" err="1" smtClean="0"/>
              <a:t>time</a:t>
            </a:r>
            <a:r>
              <a:rPr lang="pl-PL" sz="1200" dirty="0" smtClean="0"/>
              <a:t> </a:t>
            </a:r>
            <a:r>
              <a:rPr lang="pl-PL" sz="1200" dirty="0" err="1" smtClean="0"/>
              <a:t>series</a:t>
            </a:r>
            <a:r>
              <a:rPr lang="en-US" sz="1200" dirty="0" smtClean="0"/>
              <a:t> </a:t>
            </a:r>
            <a:r>
              <a:rPr lang="en-US" sz="1200" dirty="0"/>
              <a:t>of the horizontal and vertical </a:t>
            </a:r>
            <a:r>
              <a:rPr lang="en-US" sz="1200" dirty="0" smtClean="0"/>
              <a:t>component;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the </a:t>
            </a:r>
            <a:r>
              <a:rPr lang="en-US" sz="1200" dirty="0"/>
              <a:t>same trend is shown in the </a:t>
            </a:r>
            <a:r>
              <a:rPr lang="pl-PL" sz="1200" dirty="0" err="1" smtClean="0"/>
              <a:t>scatter</a:t>
            </a:r>
            <a:r>
              <a:rPr lang="en-US" sz="1200" dirty="0" smtClean="0"/>
              <a:t> </a:t>
            </a:r>
            <a:r>
              <a:rPr lang="en-US" sz="1200" dirty="0"/>
              <a:t>of the points recorded </a:t>
            </a:r>
            <a:r>
              <a:rPr lang="en-US" sz="1200" dirty="0" smtClean="0"/>
              <a:t>for </a:t>
            </a:r>
            <a:r>
              <a:rPr lang="en-US" sz="1200" dirty="0"/>
              <a:t>the whole day: </a:t>
            </a:r>
            <a:r>
              <a:rPr lang="en-US" sz="1200" dirty="0" err="1"/>
              <a:t>Nequick's</a:t>
            </a:r>
            <a:r>
              <a:rPr lang="en-US" sz="1200" dirty="0"/>
              <a:t> results have a </a:t>
            </a:r>
            <a:r>
              <a:rPr lang="en-US" sz="1200" dirty="0" smtClean="0"/>
              <a:t>larger spread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finally, the differences in the </a:t>
            </a:r>
            <a:r>
              <a:rPr lang="pl-PL" sz="1200" dirty="0" smtClean="0"/>
              <a:t>AIUB</a:t>
            </a:r>
            <a:r>
              <a:rPr lang="en-US" sz="1200" dirty="0" smtClean="0"/>
              <a:t> </a:t>
            </a:r>
            <a:r>
              <a:rPr lang="en-US" sz="1200" dirty="0"/>
              <a:t>and </a:t>
            </a:r>
            <a:r>
              <a:rPr lang="pl-PL" sz="1200" dirty="0" smtClean="0"/>
              <a:t>NeQuick</a:t>
            </a:r>
            <a:r>
              <a:rPr lang="en-US" sz="1200" dirty="0" smtClean="0"/>
              <a:t> </a:t>
            </a:r>
            <a:r>
              <a:rPr lang="en-US" sz="1200" dirty="0"/>
              <a:t>solutions </a:t>
            </a:r>
            <a:r>
              <a:rPr lang="pl-PL" sz="1200" dirty="0" smtClean="0"/>
              <a:t>for 27 </a:t>
            </a:r>
            <a:r>
              <a:rPr lang="pl-PL" sz="1200" dirty="0" err="1" smtClean="0"/>
              <a:t>February</a:t>
            </a:r>
            <a:r>
              <a:rPr lang="pl-PL" sz="1200" dirty="0" smtClean="0"/>
              <a:t> 2019 </a:t>
            </a:r>
            <a:r>
              <a:rPr lang="en-US" sz="1200" dirty="0" smtClean="0"/>
              <a:t>reach </a:t>
            </a:r>
            <a:r>
              <a:rPr lang="pl-PL" sz="1200" dirty="0" err="1" smtClean="0"/>
              <a:t>almost</a:t>
            </a:r>
            <a:r>
              <a:rPr lang="en-US" sz="1200" dirty="0" smtClean="0"/>
              <a:t> </a:t>
            </a:r>
            <a:r>
              <a:rPr lang="pl-PL" sz="1200" dirty="0" smtClean="0"/>
              <a:t>5</a:t>
            </a:r>
            <a:r>
              <a:rPr lang="en-US" sz="1200" dirty="0" smtClean="0"/>
              <a:t> </a:t>
            </a:r>
            <a:r>
              <a:rPr lang="en-US" sz="1200" dirty="0"/>
              <a:t>m around the local </a:t>
            </a:r>
            <a:r>
              <a:rPr lang="pl-PL" sz="1200" dirty="0" err="1" smtClean="0"/>
              <a:t>noon</a:t>
            </a:r>
            <a:r>
              <a:rPr lang="en-US" sz="1200" dirty="0" smtClean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for </a:t>
            </a:r>
            <a:r>
              <a:rPr lang="en-US" sz="1200" dirty="0" err="1"/>
              <a:t>xy</a:t>
            </a:r>
            <a:r>
              <a:rPr lang="en-US" sz="1200" dirty="0"/>
              <a:t> coordinates, in the case of the vertical component </a:t>
            </a:r>
            <a:r>
              <a:rPr lang="en-US" sz="1200" dirty="0" smtClean="0"/>
              <a:t>– </a:t>
            </a:r>
            <a:r>
              <a:rPr lang="en-US" sz="1200" dirty="0"/>
              <a:t>at the same time the differences </a:t>
            </a:r>
            <a:r>
              <a:rPr lang="pl-PL" sz="1200" dirty="0" err="1" smtClean="0"/>
              <a:t>exceed</a:t>
            </a:r>
            <a:r>
              <a:rPr lang="en-US" sz="1200" dirty="0" smtClean="0"/>
              <a:t> </a:t>
            </a:r>
            <a:r>
              <a:rPr lang="en-US" sz="1200" dirty="0"/>
              <a:t>4 </a:t>
            </a:r>
            <a:r>
              <a:rPr lang="en-US" sz="1200" dirty="0" smtClean="0"/>
              <a:t>m</a:t>
            </a:r>
            <a:endParaRPr lang="pl-PL" sz="1200" dirty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pl-PL" sz="1200" dirty="0" smtClean="0"/>
              <a:t>in the </a:t>
            </a:r>
            <a:r>
              <a:rPr lang="pl-PL" sz="1200" dirty="0" err="1" smtClean="0"/>
              <a:t>nighttime</a:t>
            </a:r>
            <a:r>
              <a:rPr lang="pl-PL" sz="1200" dirty="0" smtClean="0"/>
              <a:t> the </a:t>
            </a:r>
            <a:r>
              <a:rPr lang="pl-PL" sz="1200" dirty="0" err="1" smtClean="0"/>
              <a:t>difference</a:t>
            </a:r>
            <a:r>
              <a:rPr lang="pl-PL" sz="1200" dirty="0" smtClean="0"/>
              <a:t> for the z </a:t>
            </a:r>
            <a:r>
              <a:rPr lang="pl-PL" sz="1200" dirty="0" err="1" smtClean="0"/>
              <a:t>coordinate</a:t>
            </a:r>
            <a:r>
              <a:rPr lang="pl-PL" sz="1200" dirty="0" smtClean="0"/>
              <a:t> </a:t>
            </a:r>
            <a:r>
              <a:rPr lang="en-US" sz="1200" dirty="0" smtClean="0"/>
              <a:t>oscillate</a:t>
            </a:r>
            <a:r>
              <a:rPr lang="pl-PL" sz="1200" dirty="0" smtClean="0"/>
              <a:t>s</a:t>
            </a:r>
            <a:r>
              <a:rPr lang="en-US" sz="1200" dirty="0" smtClean="0"/>
              <a:t> </a:t>
            </a:r>
            <a:r>
              <a:rPr lang="en-US" sz="1200" dirty="0"/>
              <a:t>close to </a:t>
            </a:r>
            <a:r>
              <a:rPr lang="en-US" sz="1200" dirty="0" smtClean="0"/>
              <a:t>zero</a:t>
            </a:r>
            <a:r>
              <a:rPr lang="pl-PL" sz="1200" dirty="0" smtClean="0"/>
              <a:t>, </a:t>
            </a:r>
            <a:r>
              <a:rPr lang="en-US" sz="1200" dirty="0"/>
              <a:t>while the horizontal </a:t>
            </a:r>
            <a:r>
              <a:rPr lang="en-US" sz="1200" dirty="0" smtClean="0"/>
              <a:t>coordinates</a:t>
            </a:r>
            <a:r>
              <a:rPr lang="pl-PL" sz="1200" dirty="0" smtClean="0"/>
              <a:t> </a:t>
            </a:r>
            <a:r>
              <a:rPr lang="pl-PL" sz="1200" dirty="0" err="1" smtClean="0"/>
              <a:t>differences</a:t>
            </a:r>
            <a:r>
              <a:rPr lang="en-US" sz="1200" dirty="0" smtClean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 err="1" smtClean="0"/>
              <a:t>are</a:t>
            </a:r>
            <a:r>
              <a:rPr lang="pl-PL" sz="1200" dirty="0" smtClean="0"/>
              <a:t> </a:t>
            </a:r>
            <a:r>
              <a:rPr lang="pl-PL" sz="1200" dirty="0" err="1" smtClean="0"/>
              <a:t>changing</a:t>
            </a:r>
            <a:r>
              <a:rPr lang="en-US" sz="1200" dirty="0" smtClean="0"/>
              <a:t> </a:t>
            </a:r>
            <a:r>
              <a:rPr lang="en-US" sz="1200" dirty="0"/>
              <a:t>in the range from 0 to about </a:t>
            </a:r>
            <a:r>
              <a:rPr lang="pl-PL" sz="1200" dirty="0" smtClean="0"/>
              <a:t>2 </a:t>
            </a:r>
            <a:r>
              <a:rPr lang="en-US" sz="1200" dirty="0" smtClean="0"/>
              <a:t>m</a:t>
            </a:r>
            <a:endParaRPr lang="pl-PL" sz="1200" dirty="0" smtClean="0"/>
          </a:p>
        </p:txBody>
      </p:sp>
    </p:spTree>
    <p:extLst>
      <p:ext uri="{BB962C8B-B14F-4D97-AF65-F5344CB8AC3E}">
        <p14:creationId xmlns:p14="http://schemas.microsoft.com/office/powerpoint/2010/main" val="44781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dirty="0" err="1" smtClean="0"/>
              <a:t>Conclusions</a:t>
            </a:r>
            <a:r>
              <a:rPr lang="pl-PL" sz="2400" dirty="0" smtClean="0"/>
              <a:t> </a:t>
            </a:r>
            <a:r>
              <a:rPr lang="pl-PL" sz="2400" dirty="0"/>
              <a:t>– </a:t>
            </a:r>
            <a:r>
              <a:rPr lang="pl-PL" sz="2400" dirty="0" smtClean="0"/>
              <a:t>station </a:t>
            </a:r>
            <a:r>
              <a:rPr lang="pl-PL" sz="2400" dirty="0" err="1" smtClean="0"/>
              <a:t>coordinates</a:t>
            </a:r>
            <a:endParaRPr lang="en-US" sz="2400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42</a:t>
            </a:fld>
            <a:endParaRPr lang="pl-PL"/>
          </a:p>
        </p:txBody>
      </p:sp>
      <p:grpSp>
        <p:nvGrpSpPr>
          <p:cNvPr id="26" name="Grupa 25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8" name="Prostokąt 27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upa 28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30" name="Pagon 29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Pagon 3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3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" name="Prostokąt 3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4" name="Tabela 33"/>
          <p:cNvGraphicFramePr>
            <a:graphicFrameLocks noGrp="1"/>
          </p:cNvGraphicFramePr>
          <p:nvPr>
            <p:extLst/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ymbol zastępczy zawartości 2"/>
          <p:cNvSpPr txBox="1">
            <a:spLocks/>
          </p:cNvSpPr>
          <p:nvPr/>
        </p:nvSpPr>
        <p:spPr>
          <a:xfrm>
            <a:off x="643881" y="1275606"/>
            <a:ext cx="8140567" cy="3332906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pl-PL" sz="1200" dirty="0" smtClean="0"/>
              <a:t>c</a:t>
            </a:r>
            <a:r>
              <a:rPr lang="en-US" sz="1200" dirty="0" err="1" smtClean="0"/>
              <a:t>onsidering</a:t>
            </a:r>
            <a:r>
              <a:rPr lang="en-US" sz="1200" dirty="0" smtClean="0"/>
              <a:t> </a:t>
            </a:r>
            <a:r>
              <a:rPr lang="en-US" sz="1200" dirty="0"/>
              <a:t>the exemplary statements for all stations on a common </a:t>
            </a:r>
            <a:r>
              <a:rPr lang="pl-PL" sz="1200" dirty="0" err="1" smtClean="0"/>
              <a:t>time</a:t>
            </a:r>
            <a:r>
              <a:rPr lang="pl-PL" sz="1200" dirty="0" smtClean="0"/>
              <a:t> </a:t>
            </a:r>
            <a:r>
              <a:rPr lang="pl-PL" sz="1200" dirty="0" err="1" smtClean="0"/>
              <a:t>series</a:t>
            </a:r>
            <a:r>
              <a:rPr lang="en-US" sz="1200" dirty="0" smtClean="0"/>
              <a:t> </a:t>
            </a:r>
            <a:r>
              <a:rPr lang="en-US" sz="1200" dirty="0"/>
              <a:t>for the </a:t>
            </a:r>
            <a:r>
              <a:rPr lang="pl-PL" sz="1200" dirty="0" err="1" smtClean="0"/>
              <a:t>three</a:t>
            </a:r>
            <a:r>
              <a:rPr lang="en-US" sz="1200" dirty="0" smtClean="0"/>
              <a:t> </a:t>
            </a:r>
            <a:r>
              <a:rPr lang="en-US" sz="1200" dirty="0"/>
              <a:t>considered computational approaches, it can be seen </a:t>
            </a:r>
            <a:r>
              <a:rPr lang="en-US" sz="1200" dirty="0" smtClean="0"/>
              <a:t>that</a:t>
            </a:r>
            <a:r>
              <a:rPr lang="pl-PL" sz="1200" dirty="0" smtClean="0"/>
              <a:t>:</a:t>
            </a:r>
            <a:r>
              <a:rPr lang="en-US" sz="1200" dirty="0" smtClean="0"/>
              <a:t> </a:t>
            </a:r>
            <a:endParaRPr lang="pl-PL" sz="1200" dirty="0" smtClean="0"/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100" dirty="0" smtClean="0"/>
              <a:t>the </a:t>
            </a:r>
            <a:r>
              <a:rPr lang="pl-PL" sz="1100" dirty="0" smtClean="0"/>
              <a:t>AIUB</a:t>
            </a:r>
            <a:r>
              <a:rPr lang="en-US" sz="1100" dirty="0" smtClean="0"/>
              <a:t> </a:t>
            </a:r>
            <a:r>
              <a:rPr lang="en-US" sz="1100" dirty="0"/>
              <a:t>solution gives the most stable </a:t>
            </a:r>
            <a:r>
              <a:rPr lang="en-US" sz="1100" dirty="0" smtClean="0"/>
              <a:t>result</a:t>
            </a:r>
            <a:endParaRPr lang="pl-PL" sz="1100" dirty="0" smtClean="0"/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100" dirty="0" smtClean="0"/>
              <a:t>in </a:t>
            </a:r>
            <a:r>
              <a:rPr lang="en-US" sz="1100" dirty="0"/>
              <a:t>the case of the </a:t>
            </a:r>
            <a:r>
              <a:rPr lang="pl-PL" sz="1100" dirty="0" smtClean="0"/>
              <a:t>NeQuick</a:t>
            </a:r>
            <a:r>
              <a:rPr lang="en-US" sz="1100" dirty="0" smtClean="0"/>
              <a:t> </a:t>
            </a:r>
            <a:r>
              <a:rPr lang="en-US" sz="1100" dirty="0"/>
              <a:t>model, significant increases appear, in particular related to the local </a:t>
            </a:r>
            <a:r>
              <a:rPr lang="pl-PL" sz="1100" dirty="0" err="1" smtClean="0"/>
              <a:t>noon</a:t>
            </a:r>
            <a:r>
              <a:rPr lang="en-US" sz="1100" dirty="0" smtClean="0"/>
              <a:t> </a:t>
            </a:r>
            <a:r>
              <a:rPr lang="pl-PL" sz="1100" dirty="0" smtClean="0"/>
              <a:t/>
            </a:r>
            <a:br>
              <a:rPr lang="pl-PL" sz="1100" dirty="0" smtClean="0"/>
            </a:br>
            <a:r>
              <a:rPr lang="en-US" sz="1100" dirty="0" smtClean="0"/>
              <a:t>of </a:t>
            </a:r>
            <a:r>
              <a:rPr lang="en-US" sz="1100" dirty="0"/>
              <a:t>individual equatorial </a:t>
            </a:r>
            <a:r>
              <a:rPr lang="en-US" sz="1100" dirty="0" smtClean="0"/>
              <a:t>stations</a:t>
            </a:r>
            <a:endParaRPr lang="pl-PL" sz="1100" dirty="0" smtClean="0"/>
          </a:p>
          <a:p>
            <a:pPr lvl="1"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100" dirty="0"/>
              <a:t>the </a:t>
            </a:r>
            <a:r>
              <a:rPr lang="en-US" sz="1100" dirty="0" err="1" smtClean="0"/>
              <a:t>iono</a:t>
            </a:r>
            <a:r>
              <a:rPr lang="pl-PL" sz="1100" dirty="0" smtClean="0"/>
              <a:t>-</a:t>
            </a:r>
            <a:r>
              <a:rPr lang="en-US" sz="1100" dirty="0" smtClean="0"/>
              <a:t>free </a:t>
            </a:r>
            <a:r>
              <a:rPr lang="pl-PL" sz="1100" dirty="0" err="1" smtClean="0"/>
              <a:t>combination</a:t>
            </a:r>
            <a:r>
              <a:rPr lang="pl-PL" sz="1100" dirty="0" smtClean="0"/>
              <a:t> </a:t>
            </a:r>
            <a:r>
              <a:rPr lang="en-US" sz="1100" dirty="0" smtClean="0"/>
              <a:t>result is </a:t>
            </a:r>
            <a:r>
              <a:rPr lang="pl-PL" sz="1100" dirty="0" smtClean="0"/>
              <a:t>the </a:t>
            </a:r>
            <a:r>
              <a:rPr lang="en-US" sz="1100" dirty="0" smtClean="0"/>
              <a:t>most </a:t>
            </a:r>
            <a:r>
              <a:rPr lang="en-US" sz="1100" dirty="0"/>
              <a:t>diversified between the successive measurement </a:t>
            </a:r>
            <a:r>
              <a:rPr lang="pl-PL" sz="1100" dirty="0" err="1" smtClean="0"/>
              <a:t>epochs</a:t>
            </a:r>
            <a:endParaRPr lang="pl-PL" sz="11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confirmation is shown by the statements for the differences between the considered calculation </a:t>
            </a:r>
            <a:r>
              <a:rPr lang="pl-PL" sz="1200" dirty="0" err="1"/>
              <a:t>methods</a:t>
            </a:r>
            <a:r>
              <a:rPr lang="en-US" sz="1200" dirty="0"/>
              <a:t>; </a:t>
            </a:r>
            <a:r>
              <a:rPr lang="pl-PL" sz="1200" dirty="0"/>
              <a:t>i</a:t>
            </a:r>
            <a:r>
              <a:rPr lang="en-US" sz="1200" dirty="0" err="1"/>
              <a:t>mportantly</a:t>
            </a:r>
            <a:r>
              <a:rPr lang="en-US" sz="1200" dirty="0"/>
              <a:t>,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en-US" sz="1200" dirty="0" smtClean="0"/>
              <a:t>all </a:t>
            </a:r>
            <a:r>
              <a:rPr lang="en-US" sz="1200" dirty="0"/>
              <a:t>equatorial stations in the vicinity of the local </a:t>
            </a:r>
            <a:r>
              <a:rPr lang="pl-PL" sz="1200" dirty="0" err="1"/>
              <a:t>noon</a:t>
            </a:r>
            <a:r>
              <a:rPr lang="en-US" sz="1200" dirty="0"/>
              <a:t> record several meters differentiation</a:t>
            </a:r>
            <a:r>
              <a:rPr lang="pl-PL" sz="1200" dirty="0"/>
              <a:t> </a:t>
            </a:r>
            <a:r>
              <a:rPr lang="pl-PL" sz="1200" dirty="0" err="1"/>
              <a:t>between</a:t>
            </a:r>
            <a:r>
              <a:rPr lang="pl-PL" sz="1200" dirty="0"/>
              <a:t> </a:t>
            </a:r>
            <a:r>
              <a:rPr lang="pl-PL" sz="1200" dirty="0" err="1"/>
              <a:t>solution</a:t>
            </a:r>
            <a:r>
              <a:rPr lang="pl-PL" sz="1200" dirty="0"/>
              <a:t> </a:t>
            </a:r>
            <a:r>
              <a:rPr lang="pl-PL" sz="1200" dirty="0" err="1"/>
              <a:t>obtained</a:t>
            </a:r>
            <a:r>
              <a:rPr lang="pl-PL" sz="1200" dirty="0"/>
              <a:t>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 smtClean="0"/>
              <a:t>with </a:t>
            </a:r>
            <a:r>
              <a:rPr lang="pl-PL" sz="1200" dirty="0"/>
              <a:t>the </a:t>
            </a:r>
            <a:r>
              <a:rPr lang="pl-PL" sz="1200" dirty="0" err="1"/>
              <a:t>use</a:t>
            </a:r>
            <a:r>
              <a:rPr lang="pl-PL" sz="1200" dirty="0"/>
              <a:t> of NeQuick and AIUB TEC </a:t>
            </a:r>
            <a:r>
              <a:rPr lang="pl-PL" sz="1200" dirty="0" err="1"/>
              <a:t>maps</a:t>
            </a:r>
            <a:r>
              <a:rPr lang="en-US" sz="1200" dirty="0"/>
              <a:t>, especially in the case of the horizontal component</a:t>
            </a:r>
            <a:endParaRPr lang="pl-PL" sz="1200" dirty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pl-PL" sz="1200" dirty="0"/>
              <a:t>s</a:t>
            </a:r>
            <a:r>
              <a:rPr lang="en-US" sz="1200" dirty="0" err="1"/>
              <a:t>imilar</a:t>
            </a:r>
            <a:r>
              <a:rPr lang="en-US" sz="1200" dirty="0"/>
              <a:t> trends (although with </a:t>
            </a:r>
            <a:r>
              <a:rPr lang="pl-PL" sz="1200" dirty="0" err="1"/>
              <a:t>varying</a:t>
            </a:r>
            <a:r>
              <a:rPr lang="en-US" sz="1200" dirty="0"/>
              <a:t> intensity) can be observed for the following days </a:t>
            </a:r>
            <a:r>
              <a:rPr lang="en-US" sz="1200" dirty="0" smtClean="0"/>
              <a:t>presented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323235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Summary</a:t>
            </a:r>
            <a:endParaRPr lang="en-US" dirty="0"/>
          </a:p>
        </p:txBody>
      </p:sp>
      <p:grpSp>
        <p:nvGrpSpPr>
          <p:cNvPr id="22" name="Grupa 21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23" name="Prostokąt 22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upa 23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25" name="Pagon 24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Pagon 25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7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Prostokąt 27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9" name="Tabel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35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Summary</a:t>
            </a:r>
            <a:endParaRPr lang="en-US" sz="2400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47500" lnSpcReduction="20000"/>
          </a:bodyPr>
          <a:lstStyle/>
          <a:p>
            <a:fld id="{0931897F-8F23-433E-A660-EFF8D3EDA506}" type="slidenum">
              <a:rPr lang="pl-PL" smtClean="0"/>
              <a:t>44</a:t>
            </a:fld>
            <a:endParaRPr lang="pl-PL"/>
          </a:p>
        </p:txBody>
      </p:sp>
      <p:grpSp>
        <p:nvGrpSpPr>
          <p:cNvPr id="14" name="Grupa 13"/>
          <p:cNvGrpSpPr/>
          <p:nvPr/>
        </p:nvGrpSpPr>
        <p:grpSpPr>
          <a:xfrm>
            <a:off x="0" y="4623982"/>
            <a:ext cx="9144000" cy="519518"/>
            <a:chOff x="0" y="4623982"/>
            <a:chExt cx="9144000" cy="519518"/>
          </a:xfrm>
        </p:grpSpPr>
        <p:sp>
          <p:nvSpPr>
            <p:cNvPr id="15" name="Prostokąt 14"/>
            <p:cNvSpPr/>
            <p:nvPr/>
          </p:nvSpPr>
          <p:spPr>
            <a:xfrm>
              <a:off x="0" y="4659982"/>
              <a:ext cx="9144000" cy="483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upa 15"/>
            <p:cNvGrpSpPr/>
            <p:nvPr/>
          </p:nvGrpSpPr>
          <p:grpSpPr>
            <a:xfrm>
              <a:off x="0" y="4623982"/>
              <a:ext cx="9144000" cy="468048"/>
              <a:chOff x="0" y="4623982"/>
              <a:chExt cx="9144000" cy="468048"/>
            </a:xfrm>
          </p:grpSpPr>
          <p:sp>
            <p:nvSpPr>
              <p:cNvPr id="18" name="Pagon 17">
                <a:hlinkClick r:id="" action="ppaction://hlinkshowjump?jump=previousslide"/>
              </p:cNvPr>
              <p:cNvSpPr/>
              <p:nvPr/>
            </p:nvSpPr>
            <p:spPr>
              <a:xfrm rot="10800000">
                <a:off x="359552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Pagon 20">
                <a:hlinkClick r:id="" action="ppaction://hlinkshowjump?jump=nextslide" tooltip="next"/>
              </p:cNvPr>
              <p:cNvSpPr/>
              <p:nvPr/>
            </p:nvSpPr>
            <p:spPr>
              <a:xfrm>
                <a:off x="8604448" y="4732030"/>
                <a:ext cx="180000" cy="360000"/>
              </a:xfrm>
              <a:prstGeom prst="chevron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pic>
            <p:nvPicPr>
              <p:cNvPr id="22" name="Picture 4" descr="C:\Users\Paulina\Desktop\CBK\logo\CBK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3907" y="4725289"/>
                <a:ext cx="584517" cy="36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Prostokąt 22"/>
              <p:cNvSpPr/>
              <p:nvPr/>
            </p:nvSpPr>
            <p:spPr>
              <a:xfrm>
                <a:off x="0" y="4623982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24" name="Tabel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790614"/>
              </p:ext>
            </p:extLst>
          </p:nvPr>
        </p:nvGraphicFramePr>
        <p:xfrm>
          <a:off x="1835696" y="4709718"/>
          <a:ext cx="5752187" cy="360000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5040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i="1" dirty="0" smtClean="0">
                          <a:effectLst/>
                        </a:rPr>
                        <a:t>Comparative analysis of global ionospheric models used in GNSS data processing based on selected stations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Table </a:t>
                      </a:r>
                      <a:r>
                        <a:rPr lang="pl-PL" sz="800" b="0" dirty="0" smtClean="0">
                          <a:effectLst/>
                          <a:hlinkClick r:id="rId3" action="ppaction://hlinksldjump"/>
                        </a:rPr>
                        <a:t/>
                      </a:r>
                      <a:br>
                        <a:rPr lang="pl-PL" sz="800" b="0" dirty="0" smtClean="0">
                          <a:effectLst/>
                          <a:hlinkClick r:id="rId3" action="ppaction://hlinksldjump"/>
                        </a:rPr>
                      </a:br>
                      <a:r>
                        <a:rPr lang="en-US" sz="800" b="0" dirty="0" smtClean="0">
                          <a:effectLst/>
                          <a:hlinkClick r:id="rId3" action="ppaction://hlinksldjump"/>
                        </a:rPr>
                        <a:t>of contents</a:t>
                      </a:r>
                      <a:endParaRPr lang="en-US" sz="800" b="0" i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 smtClean="0">
                          <a:effectLst/>
                        </a:rPr>
                        <a:t>P. Woźniak, A. Świątek, L.</a:t>
                      </a:r>
                      <a:r>
                        <a:rPr lang="pl-PL" sz="800" baseline="0" dirty="0" smtClean="0">
                          <a:effectLst/>
                        </a:rPr>
                        <a:t> Jaworski</a:t>
                      </a:r>
                      <a:endParaRPr lang="en-US" sz="80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800" b="0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" name="Picture 4" descr="EGU General Assembly 2021 Call-for-sessions – ENVRI Commun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72" y="4768030"/>
            <a:ext cx="866198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Symbol zastępczy zawartości 2"/>
          <p:cNvSpPr txBox="1">
            <a:spLocks/>
          </p:cNvSpPr>
          <p:nvPr/>
        </p:nvSpPr>
        <p:spPr>
          <a:xfrm>
            <a:off x="643881" y="1203598"/>
            <a:ext cx="8140567" cy="3332906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 smtClean="0"/>
              <a:t>compared </a:t>
            </a:r>
            <a:r>
              <a:rPr lang="en-US" sz="1200" dirty="0"/>
              <a:t>to the IGS ionospheric products, the NeQuick model has </a:t>
            </a:r>
            <a:r>
              <a:rPr lang="pl-PL" sz="1200" dirty="0" err="1" smtClean="0"/>
              <a:t>different</a:t>
            </a:r>
            <a:r>
              <a:rPr lang="en-US" sz="1200" dirty="0" smtClean="0"/>
              <a:t> </a:t>
            </a:r>
            <a:r>
              <a:rPr lang="en-US" sz="1200" dirty="0"/>
              <a:t>diurnal course across the </a:t>
            </a:r>
            <a:r>
              <a:rPr lang="en-US" sz="1200" dirty="0" smtClean="0"/>
              <a:t>globe</a:t>
            </a:r>
            <a:endParaRPr lang="pl-PL" sz="1200" dirty="0" smtClean="0"/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the zone of increased TEC value, which moves consistently with the position of the Earth in relation to the Sun, in the case of the NeQuick model is blurred </a:t>
            </a:r>
            <a:r>
              <a:rPr lang="en-US" sz="1200" dirty="0" err="1"/>
              <a:t>latitudinally</a:t>
            </a:r>
            <a:r>
              <a:rPr lang="en-US" sz="1200" dirty="0"/>
              <a:t>, in contrast to the IGS model, for which the mentioned zone extends along the meridians</a:t>
            </a: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this causes an underestimation of the TEC parameter at low latitudes, in particular during days with high geomagnetic activity and under storm conditions; on the other hand - for mid-latitude locations - the NeQuick result exceeds the values </a:t>
            </a:r>
            <a:br>
              <a:rPr lang="en-US" sz="1200" dirty="0"/>
            </a:br>
            <a:r>
              <a:rPr lang="en-US" sz="1200" dirty="0"/>
              <a:t>of the IGS model, which was proved in the presented research results, concerning the comparison of models in a global aspect and a detailed analysis of statistical parameters based on selected stations localized in equatorial region</a:t>
            </a: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as the main goal of the considerations is to study ionospheric models in the context of GNSS data processing, </a:t>
            </a:r>
            <a:br>
              <a:rPr lang="en-US" sz="1200" dirty="0"/>
            </a:br>
            <a:r>
              <a:rPr lang="en-US" sz="1200" dirty="0"/>
              <a:t>both models were examined and applied in the course of the discussed stations position computation</a:t>
            </a: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the results presented in the last part illustrate the differences between the coordinates determined on the basis </a:t>
            </a:r>
            <a:br>
              <a:rPr lang="en-US" sz="1200" dirty="0"/>
            </a:br>
            <a:r>
              <a:rPr lang="en-US" sz="1200" dirty="0"/>
              <a:t>of both models; in particular, a pattern of increasing divergence is seen during the daytime and around the local noon</a:t>
            </a: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1200" dirty="0"/>
              <a:t>in conclusion, it seems that the NeQuick model needs improvement in the equatorial region; so far, in the case of single-frequency data processing a better quality GNSS positioning can be obtained with the use of IGS products, e.g. by </a:t>
            </a:r>
            <a:r>
              <a:rPr lang="en-US" sz="1200" dirty="0" smtClean="0"/>
              <a:t>AIUB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50538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4515966"/>
            <a:ext cx="9143999" cy="576000"/>
          </a:xfrm>
          <a:prstGeom prst="rect">
            <a:avLst/>
          </a:prstGeom>
          <a:solidFill>
            <a:srgbClr val="93AF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95536" y="958974"/>
            <a:ext cx="5707360" cy="2332856"/>
          </a:xfrm>
        </p:spPr>
        <p:txBody>
          <a:bodyPr>
            <a:normAutofit/>
          </a:bodyPr>
          <a:lstStyle/>
          <a:p>
            <a:pPr algn="ctr"/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Comparative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analysis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/>
            </a:r>
            <a:b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</a:b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of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global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ionospheric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models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used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in GNSS data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processing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based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on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selected</a:t>
            </a:r>
            <a:r>
              <a:rPr lang="pl-PL" sz="3600" cap="none" dirty="0" smtClean="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lang="pl-PL" sz="3600" cap="none" dirty="0" err="1" smtClean="0">
                <a:solidFill>
                  <a:schemeClr val="tx1">
                    <a:lumMod val="65000"/>
                  </a:schemeClr>
                </a:solidFill>
              </a:rPr>
              <a:t>stations</a:t>
            </a:r>
            <a:endParaRPr lang="en-US" sz="3600" cap="none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1" y="4558357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/>
              <a:t>European Geosciences </a:t>
            </a:r>
            <a:r>
              <a:rPr lang="en-US" sz="1200" b="1" dirty="0" smtClean="0"/>
              <a:t>Union</a:t>
            </a:r>
            <a:r>
              <a:rPr lang="pl-PL" sz="1200" b="1" dirty="0" smtClean="0"/>
              <a:t> </a:t>
            </a:r>
            <a:r>
              <a:rPr lang="en-US" sz="1200" b="1" dirty="0" smtClean="0"/>
              <a:t>General </a:t>
            </a:r>
            <a:r>
              <a:rPr lang="en-US" sz="1200" b="1" dirty="0"/>
              <a:t>Assembly</a:t>
            </a:r>
            <a:endParaRPr lang="en-US" sz="1200" dirty="0"/>
          </a:p>
          <a:p>
            <a:pPr algn="ctr"/>
            <a:r>
              <a:rPr lang="pl-PL" sz="1200" dirty="0" smtClean="0"/>
              <a:t>vEGU21: </a:t>
            </a:r>
            <a:r>
              <a:rPr lang="pl-PL" sz="1200" dirty="0" err="1" smtClean="0"/>
              <a:t>Gather</a:t>
            </a:r>
            <a:r>
              <a:rPr lang="pl-PL" sz="1200" dirty="0" smtClean="0"/>
              <a:t> Online | 19-30 </a:t>
            </a:r>
            <a:r>
              <a:rPr lang="pl-PL" sz="1200" dirty="0" err="1" smtClean="0"/>
              <a:t>April</a:t>
            </a:r>
            <a:r>
              <a:rPr lang="pl-PL" sz="1200" dirty="0" smtClean="0"/>
              <a:t> </a:t>
            </a:r>
            <a:r>
              <a:rPr lang="en-US" sz="1200" dirty="0" smtClean="0"/>
              <a:t>20</a:t>
            </a:r>
            <a:r>
              <a:rPr lang="pl-PL" sz="1200" dirty="0" smtClean="0"/>
              <a:t>21</a:t>
            </a:r>
            <a:endParaRPr lang="en-US" sz="1200" dirty="0"/>
          </a:p>
        </p:txBody>
      </p:sp>
      <p:pic>
        <p:nvPicPr>
          <p:cNvPr id="1026" name="Picture 2" descr="https://egu2020.eu/cc_by_logo_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" y="107797"/>
            <a:ext cx="683411" cy="23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cdn.egu.eu/static/6786b21/logos/egu/egu_claim_blue/egu_claim_blu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27280"/>
            <a:ext cx="1224000" cy="5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agon 12">
            <a:hlinkClick r:id="" action="ppaction://hlinkshowjump?jump=previousslide"/>
          </p:cNvPr>
          <p:cNvSpPr/>
          <p:nvPr/>
        </p:nvSpPr>
        <p:spPr>
          <a:xfrm rot="10800000">
            <a:off x="359552" y="4619424"/>
            <a:ext cx="180000" cy="360000"/>
          </a:xfrm>
          <a:prstGeom prst="chevr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Tytuł 1"/>
          <p:cNvSpPr txBox="1">
            <a:spLocks/>
          </p:cNvSpPr>
          <p:nvPr/>
        </p:nvSpPr>
        <p:spPr>
          <a:xfrm>
            <a:off x="395536" y="3424905"/>
            <a:ext cx="5688632" cy="803029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4800" i="1" cap="none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</a:t>
            </a:r>
            <a:r>
              <a:rPr lang="pl-PL" sz="4800" i="1" cap="none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4800" i="1" cap="none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pl-PL" sz="4800" i="1" cap="none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4800" i="1" cap="none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Grupa 6"/>
          <p:cNvGrpSpPr/>
          <p:nvPr/>
        </p:nvGrpSpPr>
        <p:grpSpPr>
          <a:xfrm>
            <a:off x="6552696" y="411574"/>
            <a:ext cx="2231752" cy="3744352"/>
            <a:chOff x="6552696" y="411574"/>
            <a:chExt cx="2231752" cy="3744352"/>
          </a:xfrm>
        </p:grpSpPr>
        <p:grpSp>
          <p:nvGrpSpPr>
            <p:cNvPr id="18" name="Grupa 17"/>
            <p:cNvGrpSpPr/>
            <p:nvPr/>
          </p:nvGrpSpPr>
          <p:grpSpPr>
            <a:xfrm>
              <a:off x="6552696" y="411574"/>
              <a:ext cx="2231752" cy="3744352"/>
              <a:chOff x="6552696" y="411574"/>
              <a:chExt cx="2231752" cy="3744352"/>
            </a:xfrm>
          </p:grpSpPr>
          <p:grpSp>
            <p:nvGrpSpPr>
              <p:cNvPr id="19" name="Grupa 18"/>
              <p:cNvGrpSpPr/>
              <p:nvPr/>
            </p:nvGrpSpPr>
            <p:grpSpPr>
              <a:xfrm>
                <a:off x="6552696" y="2283718"/>
                <a:ext cx="2231752" cy="1872208"/>
                <a:chOff x="180008" y="1779662"/>
                <a:chExt cx="2231752" cy="1872208"/>
              </a:xfrm>
            </p:grpSpPr>
            <p:pic>
              <p:nvPicPr>
                <p:cNvPr id="21" name="Picture 4" descr="C:\Users\Paulina\Desktop\CBK\logo\CBK.png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52844" y="1779662"/>
                  <a:ext cx="1286080" cy="79208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2" name="Podtytuł 2"/>
                <p:cNvSpPr txBox="1">
                  <a:spLocks/>
                </p:cNvSpPr>
                <p:nvPr/>
              </p:nvSpPr>
              <p:spPr>
                <a:xfrm>
                  <a:off x="180008" y="2643758"/>
                  <a:ext cx="2231752" cy="1008112"/>
                </a:xfrm>
                <a:prstGeom prst="rect">
                  <a:avLst/>
                </a:prstGeom>
              </p:spPr>
              <p:txBody>
                <a:bodyPr vert="horz" anchor="ctr">
                  <a:normAutofit/>
                </a:bodyPr>
                <a:lstStyle>
                  <a:lvl1pPr marL="0" indent="0" algn="l" rtl="0" eaLnBrk="1" latinLnBrk="0" hangingPunct="1">
                    <a:spcBef>
                      <a:spcPts val="700"/>
                    </a:spcBef>
                    <a:buClr>
                      <a:schemeClr val="accent2"/>
                    </a:buClr>
                    <a:buSzPct val="60000"/>
                    <a:buFont typeface="Wingdings"/>
                    <a:buNone/>
                    <a:defRPr kumimoji="0" sz="2600" kern="1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 algn="ctr" rtl="0" eaLnBrk="1" latinLnBrk="0" hangingPunct="1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/>
                    <a:buNone/>
                    <a:defRPr kumimoji="0" sz="26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 algn="ctr" rtl="0" eaLnBrk="1" latinLnBrk="0" hangingPunct="1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/>
                    <a:buNone/>
                    <a:defRPr kumimoji="0" sz="23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 algn="ctr" rtl="0" eaLnBrk="1" latinLnBrk="0" hangingPunct="1">
                    <a:spcBef>
                      <a:spcPts val="400"/>
                    </a:spcBef>
                    <a:buClr>
                      <a:schemeClr val="accent3"/>
                    </a:buClr>
                    <a:buSzPct val="75000"/>
                    <a:buFont typeface="Wingdings"/>
                    <a:buNone/>
                    <a:defRPr kumimoji="0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 algn="ctr" rtl="0" eaLnBrk="1" latinLnBrk="0" hangingPunct="1">
                    <a:spcBef>
                      <a:spcPts val="400"/>
                    </a:spcBef>
                    <a:buClr>
                      <a:schemeClr val="accent4"/>
                    </a:buClr>
                    <a:buSzPct val="65000"/>
                    <a:buFont typeface="Wingdings"/>
                    <a:buNone/>
                    <a:defRPr kumimoji="0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 algn="ctr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 algn="ctr" rtl="0" eaLnBrk="1" latinLnBrk="0" hangingPunct="1">
                    <a:spcBef>
                      <a:spcPct val="20000"/>
                    </a:spcBef>
                    <a:buClr>
                      <a:schemeClr val="accent2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 algn="ctr" rtl="0" eaLnBrk="1" latinLnBrk="0" hangingPunct="1">
                    <a:spcBef>
                      <a:spcPct val="20000"/>
                    </a:spcBef>
                    <a:buClr>
                      <a:schemeClr val="accent3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 algn="ctr" rtl="0" eaLnBrk="1" latinLnBrk="0" hangingPunct="1">
                    <a:spcBef>
                      <a:spcPct val="20000"/>
                    </a:spcBef>
                    <a:buClr>
                      <a:schemeClr val="accent4"/>
                    </a:buClr>
                    <a:buFont typeface="Wingdings"/>
                    <a:buNone/>
                    <a:defRPr kumimoji="0" sz="1800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spcBef>
                      <a:spcPts val="1200"/>
                    </a:spcBef>
                  </a:pPr>
                  <a:r>
                    <a:rPr lang="pl-PL" sz="1400" b="1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Space </a:t>
                  </a:r>
                  <a:r>
                    <a:rPr lang="pl-PL" sz="1400" b="1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Research</a:t>
                  </a:r>
                  <a:r>
                    <a:rPr lang="pl-PL" sz="1400" b="1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 Centre</a:t>
                  </a:r>
                </a:p>
                <a:p>
                  <a:pPr algn="ctr">
                    <a:spcBef>
                      <a:spcPts val="300"/>
                    </a:spcBef>
                  </a:pP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Polish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 </a:t>
                  </a: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Academy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 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of </a:t>
                  </a: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Sciences</a:t>
                  </a:r>
                  <a:endParaRPr lang="pl-PL" sz="1400" dirty="0" smtClean="0">
                    <a:solidFill>
                      <a:schemeClr val="accent1">
                        <a:lumMod val="75000"/>
                      </a:schemeClr>
                    </a:solidFill>
                  </a:endParaRPr>
                </a:p>
                <a:p>
                  <a:pPr algn="ctr">
                    <a:spcBef>
                      <a:spcPts val="300"/>
                    </a:spcBef>
                  </a:pPr>
                  <a:r>
                    <a:rPr lang="pl-PL" sz="1400" dirty="0" err="1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Warsaw</a:t>
                  </a:r>
                  <a:r>
                    <a:rPr lang="pl-PL" sz="1400" dirty="0" smtClean="0">
                      <a:solidFill>
                        <a:schemeClr val="accent1">
                          <a:lumMod val="75000"/>
                        </a:schemeClr>
                      </a:solidFill>
                    </a:rPr>
                    <a:t>, Poland</a:t>
                  </a:r>
                </a:p>
              </p:txBody>
            </p:sp>
          </p:grpSp>
          <p:sp>
            <p:nvSpPr>
              <p:cNvPr id="20" name="Podtytuł 2"/>
              <p:cNvSpPr txBox="1">
                <a:spLocks/>
              </p:cNvSpPr>
              <p:nvPr/>
            </p:nvSpPr>
            <p:spPr>
              <a:xfrm>
                <a:off x="6552696" y="411574"/>
                <a:ext cx="2231752" cy="1656120"/>
              </a:xfrm>
              <a:prstGeom prst="rect">
                <a:avLst/>
              </a:prstGeom>
            </p:spPr>
            <p:txBody>
              <a:bodyPr vert="horz" anchor="ctr">
                <a:normAutofit/>
              </a:bodyPr>
              <a:lstStyle>
                <a:lvl1pPr marL="0" indent="0" algn="l" rtl="0" eaLnBrk="1" latinLnBrk="0" hangingPunct="1">
                  <a:spcBef>
                    <a:spcPts val="700"/>
                  </a:spcBef>
                  <a:buClr>
                    <a:schemeClr val="accent2"/>
                  </a:buClr>
                  <a:buSzPct val="60000"/>
                  <a:buFont typeface="Wingdings"/>
                  <a:buNone/>
                  <a:defRPr kumimoji="0" sz="2600" kern="1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rtl="0" eaLnBrk="1" latinLnBrk="0" hangingPunct="1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/>
                  <a:buNone/>
                  <a:defRPr kumimoji="0"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rtl="0" eaLnBrk="1" latinLnBrk="0" hangingPunct="1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/>
                  <a:buNone/>
                  <a:defRPr kumimoji="0"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rtl="0" eaLnBrk="1" latinLnBrk="0" hangingPunct="1">
                  <a:spcBef>
                    <a:spcPts val="400"/>
                  </a:spcBef>
                  <a:buClr>
                    <a:schemeClr val="accent3"/>
                  </a:buClr>
                  <a:buSzPct val="75000"/>
                  <a:buFont typeface="Wingdings"/>
                  <a:buNone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rtl="0" eaLnBrk="1" latinLnBrk="0" hangingPunct="1">
                  <a:spcBef>
                    <a:spcPts val="400"/>
                  </a:spcBef>
                  <a:buClr>
                    <a:schemeClr val="accent4"/>
                  </a:buClr>
                  <a:buSzPct val="65000"/>
                  <a:buFont typeface="Wingdings"/>
                  <a:buNone/>
                  <a:defRPr kumimoji="0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rtl="0" eaLnBrk="1" latinLnBrk="0" hangingPunct="1">
                  <a:spcBef>
                    <a:spcPct val="20000"/>
                  </a:spcBef>
                  <a:buClr>
                    <a:schemeClr val="accent3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rtl="0" eaLnBrk="1" latinLnBrk="0" hangingPunct="1">
                  <a:spcBef>
                    <a:spcPct val="20000"/>
                  </a:spcBef>
                  <a:buClr>
                    <a:schemeClr val="accent4"/>
                  </a:buClr>
                  <a:buFont typeface="Wingdings"/>
                  <a:buNone/>
                  <a:defRPr kumimoji="0"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Bef>
                    <a:spcPts val="300"/>
                  </a:spcBef>
                  <a:spcAft>
                    <a:spcPts val="800"/>
                  </a:spcAft>
                </a:pPr>
                <a: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Paulina Woźniak</a:t>
                </a:r>
                <a:b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pl-PL" sz="1200" dirty="0" smtClean="0">
                    <a:solidFill>
                      <a:schemeClr val="accent1"/>
                    </a:solidFill>
                    <a:hlinkClick r:id="rId5"/>
                  </a:rPr>
                  <a:t>pwozniak@cbk.waw.pl</a:t>
                </a:r>
                <a:r>
                  <a:rPr lang="pl-PL" sz="1200" dirty="0" smtClean="0">
                    <a:solidFill>
                      <a:schemeClr val="accent1"/>
                    </a:solidFill>
                  </a:rPr>
                  <a:t> </a:t>
                </a:r>
                <a:endParaRPr lang="pl-PL" sz="1600" dirty="0" smtClean="0">
                  <a:solidFill>
                    <a:schemeClr val="accent1"/>
                  </a:solidFill>
                </a:endParaRPr>
              </a:p>
              <a:p>
                <a:pPr algn="ctr">
                  <a:spcBef>
                    <a:spcPts val="300"/>
                  </a:spcBef>
                  <a:spcAft>
                    <a:spcPts val="800"/>
                  </a:spcAft>
                </a:pPr>
                <a: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Anna Świątek</a:t>
                </a:r>
                <a:b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pl-PL" sz="1200" dirty="0" smtClean="0">
                    <a:solidFill>
                      <a:schemeClr val="accent1">
                        <a:lumMod val="75000"/>
                      </a:schemeClr>
                    </a:solidFill>
                    <a:hlinkClick r:id="rId6"/>
                  </a:rPr>
                  <a:t>ana@cbk.waw.pl</a:t>
                </a:r>
                <a:r>
                  <a:rPr lang="pl-PL" sz="1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</a:p>
              <a:p>
                <a:pPr algn="ctr">
                  <a:spcBef>
                    <a:spcPts val="300"/>
                  </a:spcBef>
                </a:pPr>
                <a:r>
                  <a:rPr lang="pl-PL" sz="1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Leszek Jaworski</a:t>
                </a:r>
              </a:p>
            </p:txBody>
          </p:sp>
        </p:grpSp>
        <p:sp>
          <p:nvSpPr>
            <p:cNvPr id="23" name="Prostokąt 22"/>
            <p:cNvSpPr/>
            <p:nvPr/>
          </p:nvSpPr>
          <p:spPr>
            <a:xfrm>
              <a:off x="6876256" y="1671618"/>
              <a:ext cx="1548000" cy="288032"/>
            </a:xfrm>
            <a:prstGeom prst="rect">
              <a:avLst/>
            </a:prstGeom>
            <a:noFill/>
            <a:ln w="9525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114015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yw_cbk">
  <a:themeElements>
    <a:clrScheme name="Niestandardowy 13">
      <a:dk1>
        <a:sysClr val="windowText" lastClr="000000"/>
      </a:dk1>
      <a:lt1>
        <a:sysClr val="window" lastClr="FFFFFF"/>
      </a:lt1>
      <a:dk2>
        <a:srgbClr val="2C3D62"/>
      </a:dk2>
      <a:lt2>
        <a:srgbClr val="DDE9EC"/>
      </a:lt2>
      <a:accent1>
        <a:srgbClr val="425B8E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000000"/>
      </a:hlink>
      <a:folHlink>
        <a:srgbClr val="6B5680"/>
      </a:folHlink>
    </a:clrScheme>
    <a:fontScheme name="Średni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Średni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Motyw_cbk</Template>
  <TotalTime>4250</TotalTime>
  <Words>3315</Words>
  <Application>Microsoft Office PowerPoint</Application>
  <PresentationFormat>Pokaz na ekranie (16:9)</PresentationFormat>
  <Paragraphs>1300</Paragraphs>
  <Slides>45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45</vt:i4>
      </vt:variant>
    </vt:vector>
  </HeadingPairs>
  <TitlesOfParts>
    <vt:vector size="54" baseType="lpstr">
      <vt:lpstr>Arial</vt:lpstr>
      <vt:lpstr>Calibri</vt:lpstr>
      <vt:lpstr>Cambria Math</vt:lpstr>
      <vt:lpstr>Symbol</vt:lpstr>
      <vt:lpstr>Times New Roman</vt:lpstr>
      <vt:lpstr>Tw Cen MT</vt:lpstr>
      <vt:lpstr>Wingdings</vt:lpstr>
      <vt:lpstr>Wingdings 2</vt:lpstr>
      <vt:lpstr>Motyw_cbk</vt:lpstr>
      <vt:lpstr>Comparative analysis of global ionospheric models used in GNSS data processing based on selected stations</vt:lpstr>
      <vt:lpstr>Table of contents</vt:lpstr>
      <vt:lpstr>Basics &amp; data</vt:lpstr>
      <vt:lpstr>Ionosphere impact on GNSS observations</vt:lpstr>
      <vt:lpstr>GNSS positioning – observational equations</vt:lpstr>
      <vt:lpstr>Motivation</vt:lpstr>
      <vt:lpstr>Considered data – TEC maps</vt:lpstr>
      <vt:lpstr>Considered data – GNSS files and stations map</vt:lpstr>
      <vt:lpstr>Considered data – GNSS stations</vt:lpstr>
      <vt:lpstr>Considered data – K-index</vt:lpstr>
      <vt:lpstr>Results</vt:lpstr>
      <vt:lpstr>Introduction – global TEC maps</vt:lpstr>
      <vt:lpstr>3 June 2019 – quiet ionospheric conditions</vt:lpstr>
      <vt:lpstr>3 June 2019 – statistical parameters</vt:lpstr>
      <vt:lpstr>29 October 2019 – disturbed ionospheric conditions</vt:lpstr>
      <vt:lpstr>29 October 2019 – statistical parameters</vt:lpstr>
      <vt:lpstr>Conclusions – global TEC maps</vt:lpstr>
      <vt:lpstr>Results</vt:lpstr>
      <vt:lpstr>Introduction – month statistic for selected stations</vt:lpstr>
      <vt:lpstr>June 2019 – mean TEC for individual hours of the day  and sample map</vt:lpstr>
      <vt:lpstr>June 2019 – TEC standard deviation for individual hours of the day  and statistical parameters</vt:lpstr>
      <vt:lpstr>October 2019 – mean TEC for individual hours of the day and sample map</vt:lpstr>
      <vt:lpstr>October 2019 – TEC standard deviation for individual hours of the day  and statistical parameters</vt:lpstr>
      <vt:lpstr>Mean TEC differences between NeQuick and IGS\AIUB models  for CBKA and KOUG in 4 and 14 hour of local time</vt:lpstr>
      <vt:lpstr>Conclusions – month statistic for selected stations</vt:lpstr>
      <vt:lpstr>Results</vt:lpstr>
      <vt:lpstr>Introduction – station coordinates</vt:lpstr>
      <vt:lpstr>Result set for a sample day and station date: 27 February 2019, station: FTNA</vt:lpstr>
      <vt:lpstr>Result set for a sample day and station date: 27 February 2019, station: FTNA</vt:lpstr>
      <vt:lpstr>Result set for a sample day and station date: 27 February 2019, station: FTNA</vt:lpstr>
      <vt:lpstr>Time series – 27 February 2019, TEC map: AIUB</vt:lpstr>
      <vt:lpstr>Time series – 27 February 2019, TEC map: NeQuick</vt:lpstr>
      <vt:lpstr>Time series – 27 February 2019, iono-free combination</vt:lpstr>
      <vt:lpstr>Time series – 27 February 2019, differences: (NeQuick – AIUB)</vt:lpstr>
      <vt:lpstr>Time series – 27 February 2019, differences: (NeQuick – iono-free)</vt:lpstr>
      <vt:lpstr>Time series – 27 February 2019, differences: (AIUB – iono-free)</vt:lpstr>
      <vt:lpstr>K-index and time series – 23 February 2019  differences: (NeQuick – AIUB)</vt:lpstr>
      <vt:lpstr>K-index and time series – 8 July 2019 differences: (NeQuick – AIUB)</vt:lpstr>
      <vt:lpstr>K-index and time series – 24 July 2019 differences: (NeQuick – AIUB)</vt:lpstr>
      <vt:lpstr>K-index and time series – 31 August 2019 differences: (NeQuick – AIUB)</vt:lpstr>
      <vt:lpstr>Conclusions – station coordinates</vt:lpstr>
      <vt:lpstr>Conclusions – station coordinates</vt:lpstr>
      <vt:lpstr>Summary</vt:lpstr>
      <vt:lpstr>Summary</vt:lpstr>
      <vt:lpstr>Comparative analysis of global ionospheric models used in GNSS data processing based on selected stations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Analysis of a new regional ionospheric assimilated H2PT model for Europe</dc:title>
  <dc:creator>Paulina</dc:creator>
  <cp:lastModifiedBy>Paulina</cp:lastModifiedBy>
  <cp:revision>551</cp:revision>
  <dcterms:created xsi:type="dcterms:W3CDTF">2020-03-20T12:52:41Z</dcterms:created>
  <dcterms:modified xsi:type="dcterms:W3CDTF">2021-04-25T13:25:03Z</dcterms:modified>
</cp:coreProperties>
</file>