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heme/themeOverride1.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1"/>
  </p:sldMasterIdLst>
  <p:notesMasterIdLst>
    <p:notesMasterId r:id="rId15"/>
  </p:notesMasterIdLst>
  <p:handoutMasterIdLst>
    <p:handoutMasterId r:id="rId16"/>
  </p:handoutMasterIdLst>
  <p:sldIdLst>
    <p:sldId id="289" r:id="rId2"/>
    <p:sldId id="438" r:id="rId3"/>
    <p:sldId id="433" r:id="rId4"/>
    <p:sldId id="435" r:id="rId5"/>
    <p:sldId id="447" r:id="rId6"/>
    <p:sldId id="429" r:id="rId7"/>
    <p:sldId id="437" r:id="rId8"/>
    <p:sldId id="439" r:id="rId9"/>
    <p:sldId id="440" r:id="rId10"/>
    <p:sldId id="441" r:id="rId11"/>
    <p:sldId id="449" r:id="rId12"/>
    <p:sldId id="444" r:id="rId13"/>
    <p:sldId id="424" r:id="rId14"/>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a:srgbClr val="FFFF00"/>
    <a:srgbClr val="FFFFFF"/>
    <a:srgbClr val="133F11"/>
    <a:srgbClr val="1B5C18"/>
    <a:srgbClr val="000000"/>
    <a:srgbClr val="4B946E"/>
    <a:srgbClr val="6BB033"/>
    <a:srgbClr val="FAA73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9D7B26C5-4107-4FEC-AEDC-1716B250A1EF}">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858" autoAdjust="0"/>
    <p:restoredTop sz="93056" autoAdjust="0"/>
  </p:normalViewPr>
  <p:slideViewPr>
    <p:cSldViewPr>
      <p:cViewPr>
        <p:scale>
          <a:sx n="150" d="100"/>
          <a:sy n="150" d="100"/>
        </p:scale>
        <p:origin x="-436" y="-48"/>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9" d="100"/>
          <a:sy n="89" d="100"/>
        </p:scale>
        <p:origin x="-3126" y="-12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36ACC0-59AC-44F8-B2DA-7D6B867A318C}"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GB"/>
        </a:p>
      </dgm:t>
    </dgm:pt>
    <dgm:pt modelId="{70544708-F41B-4A8F-95A4-604A39E84826}">
      <dgm:prSet phldrT="[Texte]" custT="1"/>
      <dgm:spPr/>
      <dgm:t>
        <a:bodyPr/>
        <a:lstStyle/>
        <a:p>
          <a:r>
            <a:rPr lang="en-GB" sz="2000" dirty="0" smtClean="0">
              <a:solidFill>
                <a:schemeClr val="bg1"/>
              </a:solidFill>
              <a:effectLst/>
            </a:rPr>
            <a:t>..</a:t>
          </a:r>
          <a:endParaRPr lang="en-GB" sz="2000" dirty="0">
            <a:solidFill>
              <a:schemeClr val="bg1"/>
            </a:solidFill>
            <a:effectLst/>
          </a:endParaRPr>
        </a:p>
      </dgm:t>
    </dgm:pt>
    <dgm:pt modelId="{298BAE2D-3C3A-4A5B-ADD8-E541F4F460E9}" type="parTrans" cxnId="{74F393E8-EF64-4F4D-B317-ED04F3238BDE}">
      <dgm:prSet/>
      <dgm:spPr/>
      <dgm:t>
        <a:bodyPr/>
        <a:lstStyle/>
        <a:p>
          <a:endParaRPr lang="en-GB"/>
        </a:p>
      </dgm:t>
    </dgm:pt>
    <dgm:pt modelId="{04B63994-9490-462A-8ACE-94FE7285F63F}" type="sibTrans" cxnId="{74F393E8-EF64-4F4D-B317-ED04F3238BDE}">
      <dgm:prSet/>
      <dgm:spPr/>
      <dgm:t>
        <a:bodyPr/>
        <a:lstStyle/>
        <a:p>
          <a:endParaRPr lang="en-GB"/>
        </a:p>
      </dgm:t>
    </dgm:pt>
    <dgm:pt modelId="{E512C21B-C3B4-4B77-8D19-AD9B8BCE5461}">
      <dgm:prSet phldrT="[Texte]" custT="1"/>
      <dgm:spPr/>
      <dgm:t>
        <a:bodyPr/>
        <a:lstStyle/>
        <a:p>
          <a:pPr>
            <a:lnSpc>
              <a:spcPct val="100000"/>
            </a:lnSpc>
            <a:spcAft>
              <a:spcPts val="0"/>
            </a:spcAft>
          </a:pPr>
          <a:endParaRPr lang="en-GB" sz="2000" dirty="0" smtClean="0">
            <a:solidFill>
              <a:srgbClr val="0070C0"/>
            </a:solidFill>
          </a:endParaRPr>
        </a:p>
        <a:p>
          <a:pPr>
            <a:lnSpc>
              <a:spcPct val="100000"/>
            </a:lnSpc>
            <a:spcAft>
              <a:spcPts val="0"/>
            </a:spcAft>
          </a:pPr>
          <a:r>
            <a:rPr lang="en-GB" sz="2000" dirty="0" smtClean="0">
              <a:solidFill>
                <a:schemeClr val="bg1"/>
              </a:solidFill>
            </a:rPr>
            <a:t>..</a:t>
          </a:r>
          <a:endParaRPr lang="en-GB" sz="1600" dirty="0">
            <a:solidFill>
              <a:schemeClr val="bg1"/>
            </a:solidFill>
          </a:endParaRPr>
        </a:p>
      </dgm:t>
    </dgm:pt>
    <dgm:pt modelId="{A24C3311-7155-4F0D-91F6-B98ABA9EA55B}" type="parTrans" cxnId="{7D791160-CBF5-4C38-9323-E6D15124E322}">
      <dgm:prSet/>
      <dgm:spPr/>
      <dgm:t>
        <a:bodyPr/>
        <a:lstStyle/>
        <a:p>
          <a:endParaRPr lang="en-GB"/>
        </a:p>
      </dgm:t>
    </dgm:pt>
    <dgm:pt modelId="{AE4ED99C-0D9C-44E5-AA33-AA893724804A}" type="sibTrans" cxnId="{7D791160-CBF5-4C38-9323-E6D15124E322}">
      <dgm:prSet/>
      <dgm:spPr/>
      <dgm:t>
        <a:bodyPr/>
        <a:lstStyle/>
        <a:p>
          <a:endParaRPr lang="en-GB"/>
        </a:p>
      </dgm:t>
    </dgm:pt>
    <dgm:pt modelId="{3A0B642B-278C-41AC-8BBA-1D7803C3EABB}">
      <dgm:prSet phldrT="[Texte]" custT="1"/>
      <dgm:spPr/>
      <dgm:t>
        <a:bodyPr/>
        <a:lstStyle/>
        <a:p>
          <a:r>
            <a:rPr lang="en-GB" sz="2000" dirty="0" smtClean="0">
              <a:solidFill>
                <a:schemeClr val="bg1"/>
              </a:solidFill>
            </a:rPr>
            <a:t>..</a:t>
          </a:r>
          <a:endParaRPr lang="en-GB" sz="2000" dirty="0">
            <a:solidFill>
              <a:schemeClr val="bg1"/>
            </a:solidFill>
          </a:endParaRPr>
        </a:p>
      </dgm:t>
    </dgm:pt>
    <dgm:pt modelId="{A1AD6501-9F72-4936-AB95-0FE0A1ACD493}" type="parTrans" cxnId="{F1DF4877-F7B1-4DAD-BB25-E40D67E86256}">
      <dgm:prSet/>
      <dgm:spPr/>
      <dgm:t>
        <a:bodyPr/>
        <a:lstStyle/>
        <a:p>
          <a:endParaRPr lang="en-GB"/>
        </a:p>
      </dgm:t>
    </dgm:pt>
    <dgm:pt modelId="{38C11853-29DB-41C9-96F1-1FBEE5625F1E}" type="sibTrans" cxnId="{F1DF4877-F7B1-4DAD-BB25-E40D67E86256}">
      <dgm:prSet/>
      <dgm:spPr/>
      <dgm:t>
        <a:bodyPr/>
        <a:lstStyle/>
        <a:p>
          <a:endParaRPr lang="en-GB"/>
        </a:p>
      </dgm:t>
    </dgm:pt>
    <dgm:pt modelId="{FFB95AA7-3513-4121-929A-62A7F510ACA3}">
      <dgm:prSet phldrT="[Texte]" custT="1"/>
      <dgm:spPr/>
      <dgm:t>
        <a:bodyPr/>
        <a:lstStyle/>
        <a:p>
          <a:r>
            <a:rPr lang="en-GB" sz="2000" dirty="0" smtClean="0">
              <a:solidFill>
                <a:schemeClr val="bg1"/>
              </a:solidFill>
            </a:rPr>
            <a:t>..</a:t>
          </a:r>
          <a:endParaRPr lang="en-GB" sz="1600" dirty="0">
            <a:solidFill>
              <a:schemeClr val="bg1"/>
            </a:solidFill>
          </a:endParaRPr>
        </a:p>
      </dgm:t>
    </dgm:pt>
    <dgm:pt modelId="{D164969E-35D5-440F-BC62-35DCA14BFE91}" type="sibTrans" cxnId="{9F0E8781-E918-4D9F-98FA-1B35BD8A68A1}">
      <dgm:prSet/>
      <dgm:spPr/>
      <dgm:t>
        <a:bodyPr/>
        <a:lstStyle/>
        <a:p>
          <a:endParaRPr lang="en-GB"/>
        </a:p>
      </dgm:t>
    </dgm:pt>
    <dgm:pt modelId="{27F08F07-BF22-4ACF-BC2A-DF6877648531}" type="parTrans" cxnId="{9F0E8781-E918-4D9F-98FA-1B35BD8A68A1}">
      <dgm:prSet/>
      <dgm:spPr/>
      <dgm:t>
        <a:bodyPr/>
        <a:lstStyle/>
        <a:p>
          <a:endParaRPr lang="en-GB"/>
        </a:p>
      </dgm:t>
    </dgm:pt>
    <dgm:pt modelId="{15BA83E5-A091-413E-9053-6B1311A04038}" type="pres">
      <dgm:prSet presAssocID="{0736ACC0-59AC-44F8-B2DA-7D6B867A318C}" presName="cycle" presStyleCnt="0">
        <dgm:presLayoutVars>
          <dgm:dir/>
          <dgm:resizeHandles val="exact"/>
        </dgm:presLayoutVars>
      </dgm:prSet>
      <dgm:spPr/>
      <dgm:t>
        <a:bodyPr/>
        <a:lstStyle/>
        <a:p>
          <a:endParaRPr lang="en-GB"/>
        </a:p>
      </dgm:t>
    </dgm:pt>
    <dgm:pt modelId="{757B886C-A552-483D-90E5-541305E3D723}" type="pres">
      <dgm:prSet presAssocID="{70544708-F41B-4A8F-95A4-604A39E84826}" presName="dummy" presStyleCnt="0"/>
      <dgm:spPr/>
    </dgm:pt>
    <dgm:pt modelId="{ECC06895-D0CC-4C23-9E58-AEFFFBA1D622}" type="pres">
      <dgm:prSet presAssocID="{70544708-F41B-4A8F-95A4-604A39E84826}" presName="node" presStyleLbl="revTx" presStyleIdx="0" presStyleCnt="4">
        <dgm:presLayoutVars>
          <dgm:bulletEnabled val="1"/>
        </dgm:presLayoutVars>
      </dgm:prSet>
      <dgm:spPr/>
      <dgm:t>
        <a:bodyPr/>
        <a:lstStyle/>
        <a:p>
          <a:endParaRPr lang="en-GB"/>
        </a:p>
      </dgm:t>
    </dgm:pt>
    <dgm:pt modelId="{16ECDAEB-53C1-46FD-A22E-432A57CC90E7}" type="pres">
      <dgm:prSet presAssocID="{04B63994-9490-462A-8ACE-94FE7285F63F}" presName="sibTrans" presStyleLbl="node1" presStyleIdx="0" presStyleCnt="4"/>
      <dgm:spPr/>
      <dgm:t>
        <a:bodyPr/>
        <a:lstStyle/>
        <a:p>
          <a:endParaRPr lang="en-GB"/>
        </a:p>
      </dgm:t>
    </dgm:pt>
    <dgm:pt modelId="{BCE861AE-0C99-40A9-8FDF-D72885BB34AC}" type="pres">
      <dgm:prSet presAssocID="{FFB95AA7-3513-4121-929A-62A7F510ACA3}" presName="dummy" presStyleCnt="0"/>
      <dgm:spPr/>
    </dgm:pt>
    <dgm:pt modelId="{7AEF8C88-E3ED-4433-BF24-B4FE11C0A521}" type="pres">
      <dgm:prSet presAssocID="{FFB95AA7-3513-4121-929A-62A7F510ACA3}" presName="node" presStyleLbl="revTx" presStyleIdx="1" presStyleCnt="4" custScaleX="91244" custScaleY="61556" custRadScaleRad="96663" custRadScaleInc="-4123">
        <dgm:presLayoutVars>
          <dgm:bulletEnabled val="1"/>
        </dgm:presLayoutVars>
      </dgm:prSet>
      <dgm:spPr/>
      <dgm:t>
        <a:bodyPr/>
        <a:lstStyle/>
        <a:p>
          <a:endParaRPr lang="en-GB"/>
        </a:p>
      </dgm:t>
    </dgm:pt>
    <dgm:pt modelId="{EF9DC298-D48C-409C-9F95-D0A6361B1A7C}" type="pres">
      <dgm:prSet presAssocID="{D164969E-35D5-440F-BC62-35DCA14BFE91}" presName="sibTrans" presStyleLbl="node1" presStyleIdx="1" presStyleCnt="4"/>
      <dgm:spPr/>
      <dgm:t>
        <a:bodyPr/>
        <a:lstStyle/>
        <a:p>
          <a:endParaRPr lang="en-GB"/>
        </a:p>
      </dgm:t>
    </dgm:pt>
    <dgm:pt modelId="{EBEDF342-A7F0-4E3F-B238-71048054999B}" type="pres">
      <dgm:prSet presAssocID="{E512C21B-C3B4-4B77-8D19-AD9B8BCE5461}" presName="dummy" presStyleCnt="0"/>
      <dgm:spPr/>
    </dgm:pt>
    <dgm:pt modelId="{B7FB9F9B-D973-42A0-A74B-C2B45EA7651D}" type="pres">
      <dgm:prSet presAssocID="{E512C21B-C3B4-4B77-8D19-AD9B8BCE5461}" presName="node" presStyleLbl="revTx" presStyleIdx="2" presStyleCnt="4" custScaleX="100617" custScaleY="59056" custRadScaleRad="105716" custRadScaleInc="21645">
        <dgm:presLayoutVars>
          <dgm:bulletEnabled val="1"/>
        </dgm:presLayoutVars>
      </dgm:prSet>
      <dgm:spPr/>
      <dgm:t>
        <a:bodyPr/>
        <a:lstStyle/>
        <a:p>
          <a:endParaRPr lang="en-GB"/>
        </a:p>
      </dgm:t>
    </dgm:pt>
    <dgm:pt modelId="{A7B40FEF-625B-4135-BA57-B79C2B5B7453}" type="pres">
      <dgm:prSet presAssocID="{AE4ED99C-0D9C-44E5-AA33-AA893724804A}" presName="sibTrans" presStyleLbl="node1" presStyleIdx="2" presStyleCnt="4"/>
      <dgm:spPr/>
      <dgm:t>
        <a:bodyPr/>
        <a:lstStyle/>
        <a:p>
          <a:endParaRPr lang="en-GB"/>
        </a:p>
      </dgm:t>
    </dgm:pt>
    <dgm:pt modelId="{AC2683A6-08AD-4B23-B0AF-73D896FEBBCF}" type="pres">
      <dgm:prSet presAssocID="{3A0B642B-278C-41AC-8BBA-1D7803C3EABB}" presName="dummy" presStyleCnt="0"/>
      <dgm:spPr/>
    </dgm:pt>
    <dgm:pt modelId="{64CB21C1-20FC-4B69-9E4E-2A809B344A06}" type="pres">
      <dgm:prSet presAssocID="{3A0B642B-278C-41AC-8BBA-1D7803C3EABB}" presName="node" presStyleLbl="revTx" presStyleIdx="3" presStyleCnt="4" custRadScaleRad="100879" custRadScaleInc="1281">
        <dgm:presLayoutVars>
          <dgm:bulletEnabled val="1"/>
        </dgm:presLayoutVars>
      </dgm:prSet>
      <dgm:spPr/>
      <dgm:t>
        <a:bodyPr/>
        <a:lstStyle/>
        <a:p>
          <a:endParaRPr lang="en-GB"/>
        </a:p>
      </dgm:t>
    </dgm:pt>
    <dgm:pt modelId="{771FDA5C-9DB5-4FA4-A100-76EB7540218C}" type="pres">
      <dgm:prSet presAssocID="{38C11853-29DB-41C9-96F1-1FBEE5625F1E}" presName="sibTrans" presStyleLbl="node1" presStyleIdx="3" presStyleCnt="4" custLinFactNeighborY="760"/>
      <dgm:spPr/>
      <dgm:t>
        <a:bodyPr/>
        <a:lstStyle/>
        <a:p>
          <a:endParaRPr lang="en-GB"/>
        </a:p>
      </dgm:t>
    </dgm:pt>
  </dgm:ptLst>
  <dgm:cxnLst>
    <dgm:cxn modelId="{DB281685-EE85-4CA1-99D6-FA7CCB2CFA05}" type="presOf" srcId="{70544708-F41B-4A8F-95A4-604A39E84826}" destId="{ECC06895-D0CC-4C23-9E58-AEFFFBA1D622}" srcOrd="0" destOrd="0" presId="urn:microsoft.com/office/officeart/2005/8/layout/cycle1"/>
    <dgm:cxn modelId="{76968663-F203-4732-B944-98C2C695E487}" type="presOf" srcId="{04B63994-9490-462A-8ACE-94FE7285F63F}" destId="{16ECDAEB-53C1-46FD-A22E-432A57CC90E7}" srcOrd="0" destOrd="0" presId="urn:microsoft.com/office/officeart/2005/8/layout/cycle1"/>
    <dgm:cxn modelId="{864C18DB-6661-4EFF-931C-4A08B28E4695}" type="presOf" srcId="{3A0B642B-278C-41AC-8BBA-1D7803C3EABB}" destId="{64CB21C1-20FC-4B69-9E4E-2A809B344A06}" srcOrd="0" destOrd="0" presId="urn:microsoft.com/office/officeart/2005/8/layout/cycle1"/>
    <dgm:cxn modelId="{45AC8B14-F297-4DC2-AFC3-2D2D69C419A3}" type="presOf" srcId="{38C11853-29DB-41C9-96F1-1FBEE5625F1E}" destId="{771FDA5C-9DB5-4FA4-A100-76EB7540218C}" srcOrd="0" destOrd="0" presId="urn:microsoft.com/office/officeart/2005/8/layout/cycle1"/>
    <dgm:cxn modelId="{F1DF4877-F7B1-4DAD-BB25-E40D67E86256}" srcId="{0736ACC0-59AC-44F8-B2DA-7D6B867A318C}" destId="{3A0B642B-278C-41AC-8BBA-1D7803C3EABB}" srcOrd="3" destOrd="0" parTransId="{A1AD6501-9F72-4936-AB95-0FE0A1ACD493}" sibTransId="{38C11853-29DB-41C9-96F1-1FBEE5625F1E}"/>
    <dgm:cxn modelId="{3332E045-C301-48CF-8CE7-F665ED61E881}" type="presOf" srcId="{AE4ED99C-0D9C-44E5-AA33-AA893724804A}" destId="{A7B40FEF-625B-4135-BA57-B79C2B5B7453}" srcOrd="0" destOrd="0" presId="urn:microsoft.com/office/officeart/2005/8/layout/cycle1"/>
    <dgm:cxn modelId="{9D4D39DC-31D1-4D53-AFD8-E6FE9E51E872}" type="presOf" srcId="{0736ACC0-59AC-44F8-B2DA-7D6B867A318C}" destId="{15BA83E5-A091-413E-9053-6B1311A04038}" srcOrd="0" destOrd="0" presId="urn:microsoft.com/office/officeart/2005/8/layout/cycle1"/>
    <dgm:cxn modelId="{04A265F9-A22F-4209-A67D-5A67B517515E}" type="presOf" srcId="{D164969E-35D5-440F-BC62-35DCA14BFE91}" destId="{EF9DC298-D48C-409C-9F95-D0A6361B1A7C}" srcOrd="0" destOrd="0" presId="urn:microsoft.com/office/officeart/2005/8/layout/cycle1"/>
    <dgm:cxn modelId="{7D791160-CBF5-4C38-9323-E6D15124E322}" srcId="{0736ACC0-59AC-44F8-B2DA-7D6B867A318C}" destId="{E512C21B-C3B4-4B77-8D19-AD9B8BCE5461}" srcOrd="2" destOrd="0" parTransId="{A24C3311-7155-4F0D-91F6-B98ABA9EA55B}" sibTransId="{AE4ED99C-0D9C-44E5-AA33-AA893724804A}"/>
    <dgm:cxn modelId="{9F0E8781-E918-4D9F-98FA-1B35BD8A68A1}" srcId="{0736ACC0-59AC-44F8-B2DA-7D6B867A318C}" destId="{FFB95AA7-3513-4121-929A-62A7F510ACA3}" srcOrd="1" destOrd="0" parTransId="{27F08F07-BF22-4ACF-BC2A-DF6877648531}" sibTransId="{D164969E-35D5-440F-BC62-35DCA14BFE91}"/>
    <dgm:cxn modelId="{658A15BF-451D-4999-B9C6-5D10CDF8864C}" type="presOf" srcId="{FFB95AA7-3513-4121-929A-62A7F510ACA3}" destId="{7AEF8C88-E3ED-4433-BF24-B4FE11C0A521}" srcOrd="0" destOrd="0" presId="urn:microsoft.com/office/officeart/2005/8/layout/cycle1"/>
    <dgm:cxn modelId="{74F393E8-EF64-4F4D-B317-ED04F3238BDE}" srcId="{0736ACC0-59AC-44F8-B2DA-7D6B867A318C}" destId="{70544708-F41B-4A8F-95A4-604A39E84826}" srcOrd="0" destOrd="0" parTransId="{298BAE2D-3C3A-4A5B-ADD8-E541F4F460E9}" sibTransId="{04B63994-9490-462A-8ACE-94FE7285F63F}"/>
    <dgm:cxn modelId="{E7E3FB0C-2D5D-45D6-8BEB-678028E89366}" type="presOf" srcId="{E512C21B-C3B4-4B77-8D19-AD9B8BCE5461}" destId="{B7FB9F9B-D973-42A0-A74B-C2B45EA7651D}" srcOrd="0" destOrd="0" presId="urn:microsoft.com/office/officeart/2005/8/layout/cycle1"/>
    <dgm:cxn modelId="{927836D3-E313-41AD-936F-B323C388C01F}" type="presParOf" srcId="{15BA83E5-A091-413E-9053-6B1311A04038}" destId="{757B886C-A552-483D-90E5-541305E3D723}" srcOrd="0" destOrd="0" presId="urn:microsoft.com/office/officeart/2005/8/layout/cycle1"/>
    <dgm:cxn modelId="{EC9DF5A6-43DD-4F96-8AD5-86B30BACFE5C}" type="presParOf" srcId="{15BA83E5-A091-413E-9053-6B1311A04038}" destId="{ECC06895-D0CC-4C23-9E58-AEFFFBA1D622}" srcOrd="1" destOrd="0" presId="urn:microsoft.com/office/officeart/2005/8/layout/cycle1"/>
    <dgm:cxn modelId="{00D274BC-5DE4-45D0-84A2-E7BCC4A144EC}" type="presParOf" srcId="{15BA83E5-A091-413E-9053-6B1311A04038}" destId="{16ECDAEB-53C1-46FD-A22E-432A57CC90E7}" srcOrd="2" destOrd="0" presId="urn:microsoft.com/office/officeart/2005/8/layout/cycle1"/>
    <dgm:cxn modelId="{BD33007A-6D62-4ED0-87CD-E0E610A4BF2B}" type="presParOf" srcId="{15BA83E5-A091-413E-9053-6B1311A04038}" destId="{BCE861AE-0C99-40A9-8FDF-D72885BB34AC}" srcOrd="3" destOrd="0" presId="urn:microsoft.com/office/officeart/2005/8/layout/cycle1"/>
    <dgm:cxn modelId="{72B9A8A0-8F8E-4AEE-8DAB-B74D84A7104E}" type="presParOf" srcId="{15BA83E5-A091-413E-9053-6B1311A04038}" destId="{7AEF8C88-E3ED-4433-BF24-B4FE11C0A521}" srcOrd="4" destOrd="0" presId="urn:microsoft.com/office/officeart/2005/8/layout/cycle1"/>
    <dgm:cxn modelId="{4B3DBA93-6E93-47F6-A1FB-B6CE9259F1B8}" type="presParOf" srcId="{15BA83E5-A091-413E-9053-6B1311A04038}" destId="{EF9DC298-D48C-409C-9F95-D0A6361B1A7C}" srcOrd="5" destOrd="0" presId="urn:microsoft.com/office/officeart/2005/8/layout/cycle1"/>
    <dgm:cxn modelId="{7A977AFC-3D5B-4B11-B027-C521811EB711}" type="presParOf" srcId="{15BA83E5-A091-413E-9053-6B1311A04038}" destId="{EBEDF342-A7F0-4E3F-B238-71048054999B}" srcOrd="6" destOrd="0" presId="urn:microsoft.com/office/officeart/2005/8/layout/cycle1"/>
    <dgm:cxn modelId="{98AF7BAE-2328-41FC-B70E-A2F7691030EB}" type="presParOf" srcId="{15BA83E5-A091-413E-9053-6B1311A04038}" destId="{B7FB9F9B-D973-42A0-A74B-C2B45EA7651D}" srcOrd="7" destOrd="0" presId="urn:microsoft.com/office/officeart/2005/8/layout/cycle1"/>
    <dgm:cxn modelId="{95835F50-E4F1-4B62-8280-AC7C1A0D9920}" type="presParOf" srcId="{15BA83E5-A091-413E-9053-6B1311A04038}" destId="{A7B40FEF-625B-4135-BA57-B79C2B5B7453}" srcOrd="8" destOrd="0" presId="urn:microsoft.com/office/officeart/2005/8/layout/cycle1"/>
    <dgm:cxn modelId="{B634BC5F-EA1F-463D-9931-F089ABC50339}" type="presParOf" srcId="{15BA83E5-A091-413E-9053-6B1311A04038}" destId="{AC2683A6-08AD-4B23-B0AF-73D896FEBBCF}" srcOrd="9" destOrd="0" presId="urn:microsoft.com/office/officeart/2005/8/layout/cycle1"/>
    <dgm:cxn modelId="{C8F0C876-FE50-4731-A737-1F50AD5670A2}" type="presParOf" srcId="{15BA83E5-A091-413E-9053-6B1311A04038}" destId="{64CB21C1-20FC-4B69-9E4E-2A809B344A06}" srcOrd="10" destOrd="0" presId="urn:microsoft.com/office/officeart/2005/8/layout/cycle1"/>
    <dgm:cxn modelId="{5218D7A6-DBED-4261-95E0-9E8107D16096}" type="presParOf" srcId="{15BA83E5-A091-413E-9053-6B1311A04038}" destId="{771FDA5C-9DB5-4FA4-A100-76EB7540218C}" srcOrd="11"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A59BEAF-1798-4CC8-B23C-CB7628FE1D80}" type="doc">
      <dgm:prSet loTypeId="urn:microsoft.com/office/officeart/2005/8/layout/cycle5" loCatId="cycle" qsTypeId="urn:microsoft.com/office/officeart/2005/8/quickstyle/simple1" qsCatId="simple" csTypeId="urn:microsoft.com/office/officeart/2005/8/colors/accent3_2" csCatId="accent3" phldr="1"/>
      <dgm:spPr/>
      <dgm:t>
        <a:bodyPr/>
        <a:lstStyle/>
        <a:p>
          <a:endParaRPr lang="en-GB"/>
        </a:p>
      </dgm:t>
    </dgm:pt>
    <dgm:pt modelId="{FA850275-671C-4BA9-AAAC-83202999579D}">
      <dgm:prSet phldrT="[Texte]" custT="1"/>
      <dgm:spPr>
        <a:solidFill>
          <a:schemeClr val="accent2"/>
        </a:solidFill>
      </dgm:spPr>
      <dgm:t>
        <a:bodyPr/>
        <a:lstStyle/>
        <a:p>
          <a:r>
            <a:rPr lang="en-GB" sz="1050" dirty="0"/>
            <a:t>Validation in support of Service Desk</a:t>
          </a:r>
        </a:p>
      </dgm:t>
    </dgm:pt>
    <dgm:pt modelId="{FF249D01-8C88-4E7E-ACCE-8ED346B01C74}" type="parTrans" cxnId="{B72BA3AD-C48B-4BE3-AC8D-996AF506D394}">
      <dgm:prSet/>
      <dgm:spPr/>
      <dgm:t>
        <a:bodyPr/>
        <a:lstStyle/>
        <a:p>
          <a:endParaRPr lang="en-GB" sz="2000"/>
        </a:p>
      </dgm:t>
    </dgm:pt>
    <dgm:pt modelId="{7297D349-8D03-4D8E-9D6E-DF6F42F911BE}" type="sibTrans" cxnId="{B72BA3AD-C48B-4BE3-AC8D-996AF506D394}">
      <dgm:prSet/>
      <dgm:spPr/>
      <dgm:t>
        <a:bodyPr/>
        <a:lstStyle/>
        <a:p>
          <a:endParaRPr lang="en-GB" sz="2000"/>
        </a:p>
      </dgm:t>
    </dgm:pt>
    <dgm:pt modelId="{22A4C6C8-62C3-44B5-8CE1-CC9173DCBD5E}">
      <dgm:prSet phldrT="[Texte]" custT="1"/>
      <dgm:spPr>
        <a:solidFill>
          <a:srgbClr val="4B946E"/>
        </a:solidFill>
      </dgm:spPr>
      <dgm:t>
        <a:bodyPr/>
        <a:lstStyle/>
        <a:p>
          <a:r>
            <a:rPr lang="en-GB" sz="1050" dirty="0"/>
            <a:t>Planned evolution</a:t>
          </a:r>
        </a:p>
      </dgm:t>
    </dgm:pt>
    <dgm:pt modelId="{C90698AA-C4C0-47AE-A2DC-97465E1E477B}" type="parTrans" cxnId="{26E02EC8-6091-479D-B55B-EA51357AD888}">
      <dgm:prSet/>
      <dgm:spPr/>
      <dgm:t>
        <a:bodyPr/>
        <a:lstStyle/>
        <a:p>
          <a:endParaRPr lang="en-GB" sz="2000"/>
        </a:p>
      </dgm:t>
    </dgm:pt>
    <dgm:pt modelId="{9585D925-B061-47DE-AAAA-D3136D8CE396}" type="sibTrans" cxnId="{26E02EC8-6091-479D-B55B-EA51357AD888}">
      <dgm:prSet/>
      <dgm:spPr/>
      <dgm:t>
        <a:bodyPr/>
        <a:lstStyle/>
        <a:p>
          <a:endParaRPr lang="en-GB" sz="2000"/>
        </a:p>
      </dgm:t>
    </dgm:pt>
    <dgm:pt modelId="{FA7B07E3-14CF-4387-B637-9D30E5188A31}">
      <dgm:prSet phldrT="[Texte]" custT="1"/>
      <dgm:spPr>
        <a:solidFill>
          <a:srgbClr val="00B050"/>
        </a:solidFill>
      </dgm:spPr>
      <dgm:t>
        <a:bodyPr/>
        <a:lstStyle/>
        <a:p>
          <a:r>
            <a:rPr lang="en-GB" sz="1050" dirty="0" smtClean="0"/>
            <a:t>Pre- </a:t>
          </a:r>
          <a:r>
            <a:rPr lang="en-GB" sz="1050" dirty="0"/>
            <a:t>operational qualification</a:t>
          </a:r>
        </a:p>
      </dgm:t>
    </dgm:pt>
    <dgm:pt modelId="{3955F5F0-E286-4ACB-AD29-0C9E64219EB3}" type="parTrans" cxnId="{207A5C7B-E65B-4AB5-ACFF-820AF8AAEAF5}">
      <dgm:prSet/>
      <dgm:spPr/>
      <dgm:t>
        <a:bodyPr/>
        <a:lstStyle/>
        <a:p>
          <a:endParaRPr lang="en-GB" sz="2000"/>
        </a:p>
      </dgm:t>
    </dgm:pt>
    <dgm:pt modelId="{9587DE5B-11AF-4722-B8C5-9ABCA50ACEAD}" type="sibTrans" cxnId="{207A5C7B-E65B-4AB5-ACFF-820AF8AAEAF5}">
      <dgm:prSet/>
      <dgm:spPr/>
      <dgm:t>
        <a:bodyPr/>
        <a:lstStyle/>
        <a:p>
          <a:endParaRPr lang="en-GB" sz="2000"/>
        </a:p>
      </dgm:t>
    </dgm:pt>
    <dgm:pt modelId="{B026E7A7-A389-405D-AF85-6FD2D5528AF5}">
      <dgm:prSet phldrT="[Texte]" custT="1"/>
      <dgm:spPr>
        <a:solidFill>
          <a:srgbClr val="6BB033"/>
        </a:solidFill>
      </dgm:spPr>
      <dgm:t>
        <a:bodyPr/>
        <a:lstStyle/>
        <a:p>
          <a:r>
            <a:rPr lang="en-GB" sz="1050" dirty="0"/>
            <a:t>Operational Routine verification</a:t>
          </a:r>
        </a:p>
      </dgm:t>
    </dgm:pt>
    <dgm:pt modelId="{8BC7FBD7-691F-42CB-AFE4-67C0252144D0}" type="parTrans" cxnId="{ADC48CAA-C4F9-430A-93B8-DE2FDD75F53E}">
      <dgm:prSet/>
      <dgm:spPr/>
      <dgm:t>
        <a:bodyPr/>
        <a:lstStyle/>
        <a:p>
          <a:endParaRPr lang="en-GB" sz="2000"/>
        </a:p>
      </dgm:t>
    </dgm:pt>
    <dgm:pt modelId="{C54FC561-0715-41D0-BFB1-6AC1E961849A}" type="sibTrans" cxnId="{ADC48CAA-C4F9-430A-93B8-DE2FDD75F53E}">
      <dgm:prSet/>
      <dgm:spPr/>
      <dgm:t>
        <a:bodyPr/>
        <a:lstStyle/>
        <a:p>
          <a:endParaRPr lang="en-GB" sz="2000"/>
        </a:p>
      </dgm:t>
    </dgm:pt>
    <dgm:pt modelId="{6C0AC2A2-0C97-48EB-A792-B9BC1BAE7508}">
      <dgm:prSet phldrT="[Texte]" custT="1"/>
      <dgm:spPr/>
      <dgm:t>
        <a:bodyPr/>
        <a:lstStyle/>
        <a:p>
          <a:r>
            <a:rPr lang="en-GB" sz="1050" dirty="0"/>
            <a:t>Delayed time verification</a:t>
          </a:r>
        </a:p>
      </dgm:t>
    </dgm:pt>
    <dgm:pt modelId="{58CE497C-2775-4229-AED5-C69AC2B66B1B}" type="parTrans" cxnId="{3A3D2C5A-EE45-4A72-9F98-4281882C3EC5}">
      <dgm:prSet/>
      <dgm:spPr/>
      <dgm:t>
        <a:bodyPr/>
        <a:lstStyle/>
        <a:p>
          <a:endParaRPr lang="en-GB" sz="2000"/>
        </a:p>
      </dgm:t>
    </dgm:pt>
    <dgm:pt modelId="{EB8B7BCB-5971-49F2-9E05-38372FA708E5}" type="sibTrans" cxnId="{3A3D2C5A-EE45-4A72-9F98-4281882C3EC5}">
      <dgm:prSet/>
      <dgm:spPr/>
      <dgm:t>
        <a:bodyPr/>
        <a:lstStyle/>
        <a:p>
          <a:endParaRPr lang="en-GB" sz="2000"/>
        </a:p>
      </dgm:t>
    </dgm:pt>
    <dgm:pt modelId="{1DE4CABC-77BB-4F9C-8622-782272DB04D0}" type="pres">
      <dgm:prSet presAssocID="{EA59BEAF-1798-4CC8-B23C-CB7628FE1D80}" presName="cycle" presStyleCnt="0">
        <dgm:presLayoutVars>
          <dgm:dir/>
          <dgm:resizeHandles val="exact"/>
        </dgm:presLayoutVars>
      </dgm:prSet>
      <dgm:spPr/>
      <dgm:t>
        <a:bodyPr/>
        <a:lstStyle/>
        <a:p>
          <a:endParaRPr lang="en-GB"/>
        </a:p>
      </dgm:t>
    </dgm:pt>
    <dgm:pt modelId="{D5EA5412-47B8-4A43-B611-6D6FB8770711}" type="pres">
      <dgm:prSet presAssocID="{FA850275-671C-4BA9-AAAC-83202999579D}" presName="node" presStyleLbl="node1" presStyleIdx="0" presStyleCnt="5">
        <dgm:presLayoutVars>
          <dgm:bulletEnabled val="1"/>
        </dgm:presLayoutVars>
      </dgm:prSet>
      <dgm:spPr/>
      <dgm:t>
        <a:bodyPr/>
        <a:lstStyle/>
        <a:p>
          <a:endParaRPr lang="en-GB"/>
        </a:p>
      </dgm:t>
    </dgm:pt>
    <dgm:pt modelId="{0920FE1A-8C99-4D05-B4AB-EF936E6B3890}" type="pres">
      <dgm:prSet presAssocID="{FA850275-671C-4BA9-AAAC-83202999579D}" presName="spNode" presStyleCnt="0"/>
      <dgm:spPr/>
    </dgm:pt>
    <dgm:pt modelId="{EA9A0582-51A2-428C-9D34-C5E8F4E6F461}" type="pres">
      <dgm:prSet presAssocID="{7297D349-8D03-4D8E-9D6E-DF6F42F911BE}" presName="sibTrans" presStyleLbl="sibTrans1D1" presStyleIdx="0" presStyleCnt="5"/>
      <dgm:spPr/>
      <dgm:t>
        <a:bodyPr/>
        <a:lstStyle/>
        <a:p>
          <a:endParaRPr lang="en-GB"/>
        </a:p>
      </dgm:t>
    </dgm:pt>
    <dgm:pt modelId="{1B82671C-5DE7-4FD3-AC31-C66502C77C14}" type="pres">
      <dgm:prSet presAssocID="{22A4C6C8-62C3-44B5-8CE1-CC9173DCBD5E}" presName="node" presStyleLbl="node1" presStyleIdx="1" presStyleCnt="5">
        <dgm:presLayoutVars>
          <dgm:bulletEnabled val="1"/>
        </dgm:presLayoutVars>
      </dgm:prSet>
      <dgm:spPr/>
      <dgm:t>
        <a:bodyPr/>
        <a:lstStyle/>
        <a:p>
          <a:endParaRPr lang="en-GB"/>
        </a:p>
      </dgm:t>
    </dgm:pt>
    <dgm:pt modelId="{AD75F62C-9B42-4A53-9DF8-31FAA362E258}" type="pres">
      <dgm:prSet presAssocID="{22A4C6C8-62C3-44B5-8CE1-CC9173DCBD5E}" presName="spNode" presStyleCnt="0"/>
      <dgm:spPr/>
    </dgm:pt>
    <dgm:pt modelId="{8D3E7171-39D3-47EA-AB3D-863472B893B4}" type="pres">
      <dgm:prSet presAssocID="{9585D925-B061-47DE-AAAA-D3136D8CE396}" presName="sibTrans" presStyleLbl="sibTrans1D1" presStyleIdx="1" presStyleCnt="5"/>
      <dgm:spPr/>
      <dgm:t>
        <a:bodyPr/>
        <a:lstStyle/>
        <a:p>
          <a:endParaRPr lang="en-GB"/>
        </a:p>
      </dgm:t>
    </dgm:pt>
    <dgm:pt modelId="{C4E379D4-130C-4B88-A079-F6B9328E86F3}" type="pres">
      <dgm:prSet presAssocID="{FA7B07E3-14CF-4387-B637-9D30E5188A31}" presName="node" presStyleLbl="node1" presStyleIdx="2" presStyleCnt="5">
        <dgm:presLayoutVars>
          <dgm:bulletEnabled val="1"/>
        </dgm:presLayoutVars>
      </dgm:prSet>
      <dgm:spPr/>
      <dgm:t>
        <a:bodyPr/>
        <a:lstStyle/>
        <a:p>
          <a:endParaRPr lang="en-GB"/>
        </a:p>
      </dgm:t>
    </dgm:pt>
    <dgm:pt modelId="{635983A9-4C49-4EC1-A78A-5BE8061A3274}" type="pres">
      <dgm:prSet presAssocID="{FA7B07E3-14CF-4387-B637-9D30E5188A31}" presName="spNode" presStyleCnt="0"/>
      <dgm:spPr/>
    </dgm:pt>
    <dgm:pt modelId="{B56E810F-1C0C-45F1-AA1C-DBA131521691}" type="pres">
      <dgm:prSet presAssocID="{9587DE5B-11AF-4722-B8C5-9ABCA50ACEAD}" presName="sibTrans" presStyleLbl="sibTrans1D1" presStyleIdx="2" presStyleCnt="5"/>
      <dgm:spPr/>
      <dgm:t>
        <a:bodyPr/>
        <a:lstStyle/>
        <a:p>
          <a:endParaRPr lang="en-GB"/>
        </a:p>
      </dgm:t>
    </dgm:pt>
    <dgm:pt modelId="{F6A20BCB-FB6C-47EB-B114-CB08A9FD22AE}" type="pres">
      <dgm:prSet presAssocID="{B026E7A7-A389-405D-AF85-6FD2D5528AF5}" presName="node" presStyleLbl="node1" presStyleIdx="3" presStyleCnt="5">
        <dgm:presLayoutVars>
          <dgm:bulletEnabled val="1"/>
        </dgm:presLayoutVars>
      </dgm:prSet>
      <dgm:spPr/>
      <dgm:t>
        <a:bodyPr/>
        <a:lstStyle/>
        <a:p>
          <a:endParaRPr lang="en-GB"/>
        </a:p>
      </dgm:t>
    </dgm:pt>
    <dgm:pt modelId="{392E0539-12AA-4829-92A8-AEA0B0E92B93}" type="pres">
      <dgm:prSet presAssocID="{B026E7A7-A389-405D-AF85-6FD2D5528AF5}" presName="spNode" presStyleCnt="0"/>
      <dgm:spPr/>
    </dgm:pt>
    <dgm:pt modelId="{DEA375A9-A1ED-43C5-A32A-21D6B8A7176A}" type="pres">
      <dgm:prSet presAssocID="{C54FC561-0715-41D0-BFB1-6AC1E961849A}" presName="sibTrans" presStyleLbl="sibTrans1D1" presStyleIdx="3" presStyleCnt="5"/>
      <dgm:spPr/>
      <dgm:t>
        <a:bodyPr/>
        <a:lstStyle/>
        <a:p>
          <a:endParaRPr lang="en-GB"/>
        </a:p>
      </dgm:t>
    </dgm:pt>
    <dgm:pt modelId="{819A68F8-47DF-4593-B699-F8113E2A8BD2}" type="pres">
      <dgm:prSet presAssocID="{6C0AC2A2-0C97-48EB-A792-B9BC1BAE7508}" presName="node" presStyleLbl="node1" presStyleIdx="4" presStyleCnt="5">
        <dgm:presLayoutVars>
          <dgm:bulletEnabled val="1"/>
        </dgm:presLayoutVars>
      </dgm:prSet>
      <dgm:spPr/>
      <dgm:t>
        <a:bodyPr/>
        <a:lstStyle/>
        <a:p>
          <a:endParaRPr lang="en-GB"/>
        </a:p>
      </dgm:t>
    </dgm:pt>
    <dgm:pt modelId="{946B4E82-730F-40D1-9E56-13744A5A1D71}" type="pres">
      <dgm:prSet presAssocID="{6C0AC2A2-0C97-48EB-A792-B9BC1BAE7508}" presName="spNode" presStyleCnt="0"/>
      <dgm:spPr/>
    </dgm:pt>
    <dgm:pt modelId="{59723882-509F-45E3-952E-F9B530C912B8}" type="pres">
      <dgm:prSet presAssocID="{EB8B7BCB-5971-49F2-9E05-38372FA708E5}" presName="sibTrans" presStyleLbl="sibTrans1D1" presStyleIdx="4" presStyleCnt="5"/>
      <dgm:spPr/>
      <dgm:t>
        <a:bodyPr/>
        <a:lstStyle/>
        <a:p>
          <a:endParaRPr lang="en-GB"/>
        </a:p>
      </dgm:t>
    </dgm:pt>
  </dgm:ptLst>
  <dgm:cxnLst>
    <dgm:cxn modelId="{03E15F5B-837E-4043-9D11-CF4DE9C43A71}" type="presOf" srcId="{EB8B7BCB-5971-49F2-9E05-38372FA708E5}" destId="{59723882-509F-45E3-952E-F9B530C912B8}" srcOrd="0" destOrd="0" presId="urn:microsoft.com/office/officeart/2005/8/layout/cycle5"/>
    <dgm:cxn modelId="{09E8596A-A60D-48E5-8B6B-621735BC59B5}" type="presOf" srcId="{FA850275-671C-4BA9-AAAC-83202999579D}" destId="{D5EA5412-47B8-4A43-B611-6D6FB8770711}" srcOrd="0" destOrd="0" presId="urn:microsoft.com/office/officeart/2005/8/layout/cycle5"/>
    <dgm:cxn modelId="{26E02EC8-6091-479D-B55B-EA51357AD888}" srcId="{EA59BEAF-1798-4CC8-B23C-CB7628FE1D80}" destId="{22A4C6C8-62C3-44B5-8CE1-CC9173DCBD5E}" srcOrd="1" destOrd="0" parTransId="{C90698AA-C4C0-47AE-A2DC-97465E1E477B}" sibTransId="{9585D925-B061-47DE-AAAA-D3136D8CE396}"/>
    <dgm:cxn modelId="{1BFB8839-FC47-4C27-9487-570D931AE2AB}" type="presOf" srcId="{6C0AC2A2-0C97-48EB-A792-B9BC1BAE7508}" destId="{819A68F8-47DF-4593-B699-F8113E2A8BD2}" srcOrd="0" destOrd="0" presId="urn:microsoft.com/office/officeart/2005/8/layout/cycle5"/>
    <dgm:cxn modelId="{27783A05-B138-4B0D-ACA3-EBFFA331C234}" type="presOf" srcId="{B026E7A7-A389-405D-AF85-6FD2D5528AF5}" destId="{F6A20BCB-FB6C-47EB-B114-CB08A9FD22AE}" srcOrd="0" destOrd="0" presId="urn:microsoft.com/office/officeart/2005/8/layout/cycle5"/>
    <dgm:cxn modelId="{DE606160-DEE7-4F5E-9F43-4949A5522BBA}" type="presOf" srcId="{FA7B07E3-14CF-4387-B637-9D30E5188A31}" destId="{C4E379D4-130C-4B88-A079-F6B9328E86F3}" srcOrd="0" destOrd="0" presId="urn:microsoft.com/office/officeart/2005/8/layout/cycle5"/>
    <dgm:cxn modelId="{B72BA3AD-C48B-4BE3-AC8D-996AF506D394}" srcId="{EA59BEAF-1798-4CC8-B23C-CB7628FE1D80}" destId="{FA850275-671C-4BA9-AAAC-83202999579D}" srcOrd="0" destOrd="0" parTransId="{FF249D01-8C88-4E7E-ACCE-8ED346B01C74}" sibTransId="{7297D349-8D03-4D8E-9D6E-DF6F42F911BE}"/>
    <dgm:cxn modelId="{444B5F16-331B-4519-958F-AF9376EB6636}" type="presOf" srcId="{EA59BEAF-1798-4CC8-B23C-CB7628FE1D80}" destId="{1DE4CABC-77BB-4F9C-8622-782272DB04D0}" srcOrd="0" destOrd="0" presId="urn:microsoft.com/office/officeart/2005/8/layout/cycle5"/>
    <dgm:cxn modelId="{3538C790-EE5D-4272-ABA5-EE9021B8E163}" type="presOf" srcId="{22A4C6C8-62C3-44B5-8CE1-CC9173DCBD5E}" destId="{1B82671C-5DE7-4FD3-AC31-C66502C77C14}" srcOrd="0" destOrd="0" presId="urn:microsoft.com/office/officeart/2005/8/layout/cycle5"/>
    <dgm:cxn modelId="{ADC48CAA-C4F9-430A-93B8-DE2FDD75F53E}" srcId="{EA59BEAF-1798-4CC8-B23C-CB7628FE1D80}" destId="{B026E7A7-A389-405D-AF85-6FD2D5528AF5}" srcOrd="3" destOrd="0" parTransId="{8BC7FBD7-691F-42CB-AFE4-67C0252144D0}" sibTransId="{C54FC561-0715-41D0-BFB1-6AC1E961849A}"/>
    <dgm:cxn modelId="{43B9613B-8D7C-4F32-A883-693B83F3A7F2}" type="presOf" srcId="{9585D925-B061-47DE-AAAA-D3136D8CE396}" destId="{8D3E7171-39D3-47EA-AB3D-863472B893B4}" srcOrd="0" destOrd="0" presId="urn:microsoft.com/office/officeart/2005/8/layout/cycle5"/>
    <dgm:cxn modelId="{52D71328-E6BB-4041-BEAA-19F81808BDAA}" type="presOf" srcId="{9587DE5B-11AF-4722-B8C5-9ABCA50ACEAD}" destId="{B56E810F-1C0C-45F1-AA1C-DBA131521691}" srcOrd="0" destOrd="0" presId="urn:microsoft.com/office/officeart/2005/8/layout/cycle5"/>
    <dgm:cxn modelId="{F710B7F9-84FD-4EB2-9A5C-C16AC75E57D8}" type="presOf" srcId="{C54FC561-0715-41D0-BFB1-6AC1E961849A}" destId="{DEA375A9-A1ED-43C5-A32A-21D6B8A7176A}" srcOrd="0" destOrd="0" presId="urn:microsoft.com/office/officeart/2005/8/layout/cycle5"/>
    <dgm:cxn modelId="{D3470299-341B-4D2D-9A7E-8F18297AFBF7}" type="presOf" srcId="{7297D349-8D03-4D8E-9D6E-DF6F42F911BE}" destId="{EA9A0582-51A2-428C-9D34-C5E8F4E6F461}" srcOrd="0" destOrd="0" presId="urn:microsoft.com/office/officeart/2005/8/layout/cycle5"/>
    <dgm:cxn modelId="{3A3D2C5A-EE45-4A72-9F98-4281882C3EC5}" srcId="{EA59BEAF-1798-4CC8-B23C-CB7628FE1D80}" destId="{6C0AC2A2-0C97-48EB-A792-B9BC1BAE7508}" srcOrd="4" destOrd="0" parTransId="{58CE497C-2775-4229-AED5-C69AC2B66B1B}" sibTransId="{EB8B7BCB-5971-49F2-9E05-38372FA708E5}"/>
    <dgm:cxn modelId="{207A5C7B-E65B-4AB5-ACFF-820AF8AAEAF5}" srcId="{EA59BEAF-1798-4CC8-B23C-CB7628FE1D80}" destId="{FA7B07E3-14CF-4387-B637-9D30E5188A31}" srcOrd="2" destOrd="0" parTransId="{3955F5F0-E286-4ACB-AD29-0C9E64219EB3}" sibTransId="{9587DE5B-11AF-4722-B8C5-9ABCA50ACEAD}"/>
    <dgm:cxn modelId="{C7358ACC-CBDB-405E-A45A-6A86EB1E7812}" type="presParOf" srcId="{1DE4CABC-77BB-4F9C-8622-782272DB04D0}" destId="{D5EA5412-47B8-4A43-B611-6D6FB8770711}" srcOrd="0" destOrd="0" presId="urn:microsoft.com/office/officeart/2005/8/layout/cycle5"/>
    <dgm:cxn modelId="{153AC7D0-C21A-48E0-A25B-64D6056A1CC6}" type="presParOf" srcId="{1DE4CABC-77BB-4F9C-8622-782272DB04D0}" destId="{0920FE1A-8C99-4D05-B4AB-EF936E6B3890}" srcOrd="1" destOrd="0" presId="urn:microsoft.com/office/officeart/2005/8/layout/cycle5"/>
    <dgm:cxn modelId="{805130A9-3CE7-4291-8EF0-B12569F27D3F}" type="presParOf" srcId="{1DE4CABC-77BB-4F9C-8622-782272DB04D0}" destId="{EA9A0582-51A2-428C-9D34-C5E8F4E6F461}" srcOrd="2" destOrd="0" presId="urn:microsoft.com/office/officeart/2005/8/layout/cycle5"/>
    <dgm:cxn modelId="{3BF697E5-61EC-4903-B284-D2809620D31F}" type="presParOf" srcId="{1DE4CABC-77BB-4F9C-8622-782272DB04D0}" destId="{1B82671C-5DE7-4FD3-AC31-C66502C77C14}" srcOrd="3" destOrd="0" presId="urn:microsoft.com/office/officeart/2005/8/layout/cycle5"/>
    <dgm:cxn modelId="{AA0131D9-8141-4E6D-993F-5631069EFED6}" type="presParOf" srcId="{1DE4CABC-77BB-4F9C-8622-782272DB04D0}" destId="{AD75F62C-9B42-4A53-9DF8-31FAA362E258}" srcOrd="4" destOrd="0" presId="urn:microsoft.com/office/officeart/2005/8/layout/cycle5"/>
    <dgm:cxn modelId="{114DBEB4-6F54-45CF-95C3-9531FFB4D06B}" type="presParOf" srcId="{1DE4CABC-77BB-4F9C-8622-782272DB04D0}" destId="{8D3E7171-39D3-47EA-AB3D-863472B893B4}" srcOrd="5" destOrd="0" presId="urn:microsoft.com/office/officeart/2005/8/layout/cycle5"/>
    <dgm:cxn modelId="{D72B2F6D-8FA6-4A59-8C05-A6C9D75FB54F}" type="presParOf" srcId="{1DE4CABC-77BB-4F9C-8622-782272DB04D0}" destId="{C4E379D4-130C-4B88-A079-F6B9328E86F3}" srcOrd="6" destOrd="0" presId="urn:microsoft.com/office/officeart/2005/8/layout/cycle5"/>
    <dgm:cxn modelId="{0477A4A6-1827-47D7-B750-DCAC44E590AA}" type="presParOf" srcId="{1DE4CABC-77BB-4F9C-8622-782272DB04D0}" destId="{635983A9-4C49-4EC1-A78A-5BE8061A3274}" srcOrd="7" destOrd="0" presId="urn:microsoft.com/office/officeart/2005/8/layout/cycle5"/>
    <dgm:cxn modelId="{75553C3E-78B1-4911-9CEB-471EDCCE6A82}" type="presParOf" srcId="{1DE4CABC-77BB-4F9C-8622-782272DB04D0}" destId="{B56E810F-1C0C-45F1-AA1C-DBA131521691}" srcOrd="8" destOrd="0" presId="urn:microsoft.com/office/officeart/2005/8/layout/cycle5"/>
    <dgm:cxn modelId="{30496318-D977-468A-A2EF-0FEEA1C8E2DA}" type="presParOf" srcId="{1DE4CABC-77BB-4F9C-8622-782272DB04D0}" destId="{F6A20BCB-FB6C-47EB-B114-CB08A9FD22AE}" srcOrd="9" destOrd="0" presId="urn:microsoft.com/office/officeart/2005/8/layout/cycle5"/>
    <dgm:cxn modelId="{49937F60-962B-471D-8F77-E2841B70F003}" type="presParOf" srcId="{1DE4CABC-77BB-4F9C-8622-782272DB04D0}" destId="{392E0539-12AA-4829-92A8-AEA0B0E92B93}" srcOrd="10" destOrd="0" presId="urn:microsoft.com/office/officeart/2005/8/layout/cycle5"/>
    <dgm:cxn modelId="{F649E1D9-688B-4DC0-BA08-F9646F6C1B81}" type="presParOf" srcId="{1DE4CABC-77BB-4F9C-8622-782272DB04D0}" destId="{DEA375A9-A1ED-43C5-A32A-21D6B8A7176A}" srcOrd="11" destOrd="0" presId="urn:microsoft.com/office/officeart/2005/8/layout/cycle5"/>
    <dgm:cxn modelId="{3984010E-5A66-4BC8-8B93-366B4761D739}" type="presParOf" srcId="{1DE4CABC-77BB-4F9C-8622-782272DB04D0}" destId="{819A68F8-47DF-4593-B699-F8113E2A8BD2}" srcOrd="12" destOrd="0" presId="urn:microsoft.com/office/officeart/2005/8/layout/cycle5"/>
    <dgm:cxn modelId="{DD4D35BB-EDC1-436B-9BA8-9EAE75906829}" type="presParOf" srcId="{1DE4CABC-77BB-4F9C-8622-782272DB04D0}" destId="{946B4E82-730F-40D1-9E56-13744A5A1D71}" srcOrd="13" destOrd="0" presId="urn:microsoft.com/office/officeart/2005/8/layout/cycle5"/>
    <dgm:cxn modelId="{94043424-08D9-49C3-923E-5125479CCF22}" type="presParOf" srcId="{1DE4CABC-77BB-4F9C-8622-782272DB04D0}" destId="{59723882-509F-45E3-952E-F9B530C912B8}" srcOrd="14" destOrd="0" presId="urn:microsoft.com/office/officeart/2005/8/layout/cycle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C06895-D0CC-4C23-9E58-AEFFFBA1D622}">
      <dsp:nvSpPr>
        <dsp:cNvPr id="0" name=""/>
        <dsp:cNvSpPr/>
      </dsp:nvSpPr>
      <dsp:spPr>
        <a:xfrm>
          <a:off x="4585325" y="112048"/>
          <a:ext cx="1761898" cy="17618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GB" sz="2000" kern="1200" dirty="0" smtClean="0">
              <a:solidFill>
                <a:schemeClr val="bg1"/>
              </a:solidFill>
              <a:effectLst/>
            </a:rPr>
            <a:t>..</a:t>
          </a:r>
          <a:endParaRPr lang="en-GB" sz="2000" kern="1200" dirty="0">
            <a:solidFill>
              <a:schemeClr val="bg1"/>
            </a:solidFill>
            <a:effectLst/>
          </a:endParaRPr>
        </a:p>
      </dsp:txBody>
      <dsp:txXfrm>
        <a:off x="4585325" y="112048"/>
        <a:ext cx="1761898" cy="1761898"/>
      </dsp:txXfrm>
    </dsp:sp>
    <dsp:sp modelId="{16ECDAEB-53C1-46FD-A22E-432A57CC90E7}">
      <dsp:nvSpPr>
        <dsp:cNvPr id="0" name=""/>
        <dsp:cNvSpPr/>
      </dsp:nvSpPr>
      <dsp:spPr>
        <a:xfrm>
          <a:off x="1452523" y="-101214"/>
          <a:ext cx="4977629" cy="4977629"/>
        </a:xfrm>
        <a:prstGeom prst="circularArrow">
          <a:avLst>
            <a:gd name="adj1" fmla="val 6902"/>
            <a:gd name="adj2" fmla="val 465370"/>
            <a:gd name="adj3" fmla="val 1180255"/>
            <a:gd name="adj4" fmla="val 20757325"/>
            <a:gd name="adj5" fmla="val 8053"/>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AEF8C88-E3ED-4433-BF24-B4FE11C0A521}">
      <dsp:nvSpPr>
        <dsp:cNvPr id="0" name=""/>
        <dsp:cNvSpPr/>
      </dsp:nvSpPr>
      <dsp:spPr>
        <a:xfrm>
          <a:off x="4643409" y="3362554"/>
          <a:ext cx="1607627" cy="10845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GB" sz="2000" kern="1200" dirty="0" smtClean="0">
              <a:solidFill>
                <a:schemeClr val="bg1"/>
              </a:solidFill>
            </a:rPr>
            <a:t>..</a:t>
          </a:r>
          <a:endParaRPr lang="en-GB" sz="1600" kern="1200" dirty="0">
            <a:solidFill>
              <a:schemeClr val="bg1"/>
            </a:solidFill>
          </a:endParaRPr>
        </a:p>
      </dsp:txBody>
      <dsp:txXfrm>
        <a:off x="4643409" y="3362554"/>
        <a:ext cx="1607627" cy="1084554"/>
      </dsp:txXfrm>
    </dsp:sp>
    <dsp:sp modelId="{EF9DC298-D48C-409C-9F95-D0A6361B1A7C}">
      <dsp:nvSpPr>
        <dsp:cNvPr id="0" name=""/>
        <dsp:cNvSpPr/>
      </dsp:nvSpPr>
      <dsp:spPr>
        <a:xfrm>
          <a:off x="1256847" y="15905"/>
          <a:ext cx="4977629" cy="4977629"/>
        </a:xfrm>
        <a:prstGeom prst="circularArrow">
          <a:avLst>
            <a:gd name="adj1" fmla="val 6902"/>
            <a:gd name="adj2" fmla="val 465370"/>
            <a:gd name="adj3" fmla="val 6509605"/>
            <a:gd name="adj4" fmla="val 3894214"/>
            <a:gd name="adj5" fmla="val 8053"/>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7FB9F9B-D973-42A0-A74B-C2B45EA7651D}">
      <dsp:nvSpPr>
        <dsp:cNvPr id="0" name=""/>
        <dsp:cNvSpPr/>
      </dsp:nvSpPr>
      <dsp:spPr>
        <a:xfrm>
          <a:off x="1332212" y="3362553"/>
          <a:ext cx="1772769" cy="10405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100000"/>
            </a:lnSpc>
            <a:spcBef>
              <a:spcPct val="0"/>
            </a:spcBef>
            <a:spcAft>
              <a:spcPts val="0"/>
            </a:spcAft>
          </a:pPr>
          <a:endParaRPr lang="en-GB" sz="2000" kern="1200" dirty="0" smtClean="0">
            <a:solidFill>
              <a:srgbClr val="0070C0"/>
            </a:solidFill>
          </a:endParaRPr>
        </a:p>
        <a:p>
          <a:pPr lvl="0" algn="ctr" defTabSz="889000">
            <a:lnSpc>
              <a:spcPct val="100000"/>
            </a:lnSpc>
            <a:spcBef>
              <a:spcPct val="0"/>
            </a:spcBef>
            <a:spcAft>
              <a:spcPts val="0"/>
            </a:spcAft>
          </a:pPr>
          <a:r>
            <a:rPr lang="en-GB" sz="2000" kern="1200" dirty="0" smtClean="0">
              <a:solidFill>
                <a:schemeClr val="bg1"/>
              </a:solidFill>
            </a:rPr>
            <a:t>..</a:t>
          </a:r>
          <a:endParaRPr lang="en-GB" sz="1600" kern="1200" dirty="0">
            <a:solidFill>
              <a:schemeClr val="bg1"/>
            </a:solidFill>
          </a:endParaRPr>
        </a:p>
      </dsp:txBody>
      <dsp:txXfrm>
        <a:off x="1332212" y="3362553"/>
        <a:ext cx="1772769" cy="1040507"/>
      </dsp:txXfrm>
    </dsp:sp>
    <dsp:sp modelId="{A7B40FEF-625B-4135-BA57-B79C2B5B7453}">
      <dsp:nvSpPr>
        <dsp:cNvPr id="0" name=""/>
        <dsp:cNvSpPr/>
      </dsp:nvSpPr>
      <dsp:spPr>
        <a:xfrm>
          <a:off x="1408706" y="147821"/>
          <a:ext cx="4977629" cy="4977629"/>
        </a:xfrm>
        <a:prstGeom prst="circularArrow">
          <a:avLst>
            <a:gd name="adj1" fmla="val 6902"/>
            <a:gd name="adj2" fmla="val 465370"/>
            <a:gd name="adj3" fmla="val 11642446"/>
            <a:gd name="adj4" fmla="val 9596555"/>
            <a:gd name="adj5" fmla="val 8053"/>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4CB21C1-20FC-4B69-9E4E-2A809B344A06}">
      <dsp:nvSpPr>
        <dsp:cNvPr id="0" name=""/>
        <dsp:cNvSpPr/>
      </dsp:nvSpPr>
      <dsp:spPr>
        <a:xfrm>
          <a:off x="1588986" y="88799"/>
          <a:ext cx="1761898" cy="17618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GB" sz="2000" kern="1200" dirty="0" smtClean="0">
              <a:solidFill>
                <a:schemeClr val="bg1"/>
              </a:solidFill>
            </a:rPr>
            <a:t>..</a:t>
          </a:r>
          <a:endParaRPr lang="en-GB" sz="2000" kern="1200" dirty="0">
            <a:solidFill>
              <a:schemeClr val="bg1"/>
            </a:solidFill>
          </a:endParaRPr>
        </a:p>
      </dsp:txBody>
      <dsp:txXfrm>
        <a:off x="1588986" y="88799"/>
        <a:ext cx="1761898" cy="1761898"/>
      </dsp:txXfrm>
    </dsp:sp>
    <dsp:sp modelId="{771FDA5C-9DB5-4FA4-A100-76EB7540218C}">
      <dsp:nvSpPr>
        <dsp:cNvPr id="0" name=""/>
        <dsp:cNvSpPr/>
      </dsp:nvSpPr>
      <dsp:spPr>
        <a:xfrm>
          <a:off x="1448896" y="28712"/>
          <a:ext cx="4977629" cy="4977629"/>
        </a:xfrm>
        <a:prstGeom prst="circularArrow">
          <a:avLst>
            <a:gd name="adj1" fmla="val 6902"/>
            <a:gd name="adj2" fmla="val 465370"/>
            <a:gd name="adj3" fmla="val 16803611"/>
            <a:gd name="adj4" fmla="val 15234240"/>
            <a:gd name="adj5" fmla="val 8053"/>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EA5412-47B8-4A43-B611-6D6FB8770711}">
      <dsp:nvSpPr>
        <dsp:cNvPr id="0" name=""/>
        <dsp:cNvSpPr/>
      </dsp:nvSpPr>
      <dsp:spPr>
        <a:xfrm>
          <a:off x="1758711" y="215"/>
          <a:ext cx="875065" cy="568792"/>
        </a:xfrm>
        <a:prstGeom prst="roundRect">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66725">
            <a:lnSpc>
              <a:spcPct val="90000"/>
            </a:lnSpc>
            <a:spcBef>
              <a:spcPct val="0"/>
            </a:spcBef>
            <a:spcAft>
              <a:spcPct val="35000"/>
            </a:spcAft>
          </a:pPr>
          <a:r>
            <a:rPr lang="en-GB" sz="1050" kern="1200" dirty="0"/>
            <a:t>Validation in support of Service Desk</a:t>
          </a:r>
        </a:p>
      </dsp:txBody>
      <dsp:txXfrm>
        <a:off x="1786477" y="27981"/>
        <a:ext cx="819533" cy="513260"/>
      </dsp:txXfrm>
    </dsp:sp>
    <dsp:sp modelId="{EA9A0582-51A2-428C-9D34-C5E8F4E6F461}">
      <dsp:nvSpPr>
        <dsp:cNvPr id="0" name=""/>
        <dsp:cNvSpPr/>
      </dsp:nvSpPr>
      <dsp:spPr>
        <a:xfrm>
          <a:off x="1059013" y="284611"/>
          <a:ext cx="2274461" cy="2274461"/>
        </a:xfrm>
        <a:custGeom>
          <a:avLst/>
          <a:gdLst/>
          <a:ahLst/>
          <a:cxnLst/>
          <a:rect l="0" t="0" r="0" b="0"/>
          <a:pathLst>
            <a:path>
              <a:moveTo>
                <a:pt x="1692199" y="144606"/>
              </a:moveTo>
              <a:arcTo wR="1137230" hR="1137230" stAng="17952552" swAng="1212941"/>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1B82671C-5DE7-4FD3-AC31-C66502C77C14}">
      <dsp:nvSpPr>
        <dsp:cNvPr id="0" name=""/>
        <dsp:cNvSpPr/>
      </dsp:nvSpPr>
      <dsp:spPr>
        <a:xfrm>
          <a:off x="2840281" y="786022"/>
          <a:ext cx="875065" cy="568792"/>
        </a:xfrm>
        <a:prstGeom prst="roundRect">
          <a:avLst/>
        </a:prstGeom>
        <a:solidFill>
          <a:srgbClr val="4B946E"/>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66725">
            <a:lnSpc>
              <a:spcPct val="90000"/>
            </a:lnSpc>
            <a:spcBef>
              <a:spcPct val="0"/>
            </a:spcBef>
            <a:spcAft>
              <a:spcPct val="35000"/>
            </a:spcAft>
          </a:pPr>
          <a:r>
            <a:rPr lang="en-GB" sz="1050" kern="1200" dirty="0"/>
            <a:t>Planned evolution</a:t>
          </a:r>
        </a:p>
      </dsp:txBody>
      <dsp:txXfrm>
        <a:off x="2868047" y="813788"/>
        <a:ext cx="819533" cy="513260"/>
      </dsp:txXfrm>
    </dsp:sp>
    <dsp:sp modelId="{8D3E7171-39D3-47EA-AB3D-863472B893B4}">
      <dsp:nvSpPr>
        <dsp:cNvPr id="0" name=""/>
        <dsp:cNvSpPr/>
      </dsp:nvSpPr>
      <dsp:spPr>
        <a:xfrm>
          <a:off x="1059013" y="284611"/>
          <a:ext cx="2274461" cy="2274461"/>
        </a:xfrm>
        <a:custGeom>
          <a:avLst/>
          <a:gdLst/>
          <a:ahLst/>
          <a:cxnLst/>
          <a:rect l="0" t="0" r="0" b="0"/>
          <a:pathLst>
            <a:path>
              <a:moveTo>
                <a:pt x="2271743" y="1215801"/>
              </a:moveTo>
              <a:arcTo wR="1137230" hR="1137230" stAng="21837701" swAng="1360811"/>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C4E379D4-130C-4B88-A079-F6B9328E86F3}">
      <dsp:nvSpPr>
        <dsp:cNvPr id="0" name=""/>
        <dsp:cNvSpPr/>
      </dsp:nvSpPr>
      <dsp:spPr>
        <a:xfrm>
          <a:off x="2427158" y="2057484"/>
          <a:ext cx="875065" cy="568792"/>
        </a:xfrm>
        <a:prstGeom prst="roundRect">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66725">
            <a:lnSpc>
              <a:spcPct val="90000"/>
            </a:lnSpc>
            <a:spcBef>
              <a:spcPct val="0"/>
            </a:spcBef>
            <a:spcAft>
              <a:spcPct val="35000"/>
            </a:spcAft>
          </a:pPr>
          <a:r>
            <a:rPr lang="en-GB" sz="1050" kern="1200" dirty="0" smtClean="0"/>
            <a:t>Pre- </a:t>
          </a:r>
          <a:r>
            <a:rPr lang="en-GB" sz="1050" kern="1200" dirty="0"/>
            <a:t>operational qualification</a:t>
          </a:r>
        </a:p>
      </dsp:txBody>
      <dsp:txXfrm>
        <a:off x="2454924" y="2085250"/>
        <a:ext cx="819533" cy="513260"/>
      </dsp:txXfrm>
    </dsp:sp>
    <dsp:sp modelId="{B56E810F-1C0C-45F1-AA1C-DBA131521691}">
      <dsp:nvSpPr>
        <dsp:cNvPr id="0" name=""/>
        <dsp:cNvSpPr/>
      </dsp:nvSpPr>
      <dsp:spPr>
        <a:xfrm>
          <a:off x="1059013" y="284611"/>
          <a:ext cx="2274461" cy="2274461"/>
        </a:xfrm>
        <a:custGeom>
          <a:avLst/>
          <a:gdLst/>
          <a:ahLst/>
          <a:cxnLst/>
          <a:rect l="0" t="0" r="0" b="0"/>
          <a:pathLst>
            <a:path>
              <a:moveTo>
                <a:pt x="1277041" y="2265834"/>
              </a:moveTo>
              <a:arcTo wR="1137230" hR="1137230" stAng="4976292" swAng="847416"/>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F6A20BCB-FB6C-47EB-B114-CB08A9FD22AE}">
      <dsp:nvSpPr>
        <dsp:cNvPr id="0" name=""/>
        <dsp:cNvSpPr/>
      </dsp:nvSpPr>
      <dsp:spPr>
        <a:xfrm>
          <a:off x="1090263" y="2057484"/>
          <a:ext cx="875065" cy="568792"/>
        </a:xfrm>
        <a:prstGeom prst="roundRect">
          <a:avLst/>
        </a:prstGeom>
        <a:solidFill>
          <a:srgbClr val="6BB03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66725">
            <a:lnSpc>
              <a:spcPct val="90000"/>
            </a:lnSpc>
            <a:spcBef>
              <a:spcPct val="0"/>
            </a:spcBef>
            <a:spcAft>
              <a:spcPct val="35000"/>
            </a:spcAft>
          </a:pPr>
          <a:r>
            <a:rPr lang="en-GB" sz="1050" kern="1200" dirty="0"/>
            <a:t>Operational Routine verification</a:t>
          </a:r>
        </a:p>
      </dsp:txBody>
      <dsp:txXfrm>
        <a:off x="1118029" y="2085250"/>
        <a:ext cx="819533" cy="513260"/>
      </dsp:txXfrm>
    </dsp:sp>
    <dsp:sp modelId="{DEA375A9-A1ED-43C5-A32A-21D6B8A7176A}">
      <dsp:nvSpPr>
        <dsp:cNvPr id="0" name=""/>
        <dsp:cNvSpPr/>
      </dsp:nvSpPr>
      <dsp:spPr>
        <a:xfrm>
          <a:off x="1059013" y="284611"/>
          <a:ext cx="2274461" cy="2274461"/>
        </a:xfrm>
        <a:custGeom>
          <a:avLst/>
          <a:gdLst/>
          <a:ahLst/>
          <a:cxnLst/>
          <a:rect l="0" t="0" r="0" b="0"/>
          <a:pathLst>
            <a:path>
              <a:moveTo>
                <a:pt x="120743" y="1647178"/>
              </a:moveTo>
              <a:arcTo wR="1137230" hR="1137230" stAng="9201488" swAng="1360811"/>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 modelId="{819A68F8-47DF-4593-B699-F8113E2A8BD2}">
      <dsp:nvSpPr>
        <dsp:cNvPr id="0" name=""/>
        <dsp:cNvSpPr/>
      </dsp:nvSpPr>
      <dsp:spPr>
        <a:xfrm>
          <a:off x="677140" y="786022"/>
          <a:ext cx="875065" cy="568792"/>
        </a:xfrm>
        <a:prstGeom prst="round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lvl="0" algn="ctr" defTabSz="466725">
            <a:lnSpc>
              <a:spcPct val="90000"/>
            </a:lnSpc>
            <a:spcBef>
              <a:spcPct val="0"/>
            </a:spcBef>
            <a:spcAft>
              <a:spcPct val="35000"/>
            </a:spcAft>
          </a:pPr>
          <a:r>
            <a:rPr lang="en-GB" sz="1050" kern="1200" dirty="0"/>
            <a:t>Delayed time verification</a:t>
          </a:r>
        </a:p>
      </dsp:txBody>
      <dsp:txXfrm>
        <a:off x="704906" y="813788"/>
        <a:ext cx="819533" cy="513260"/>
      </dsp:txXfrm>
    </dsp:sp>
    <dsp:sp modelId="{59723882-509F-45E3-952E-F9B530C912B8}">
      <dsp:nvSpPr>
        <dsp:cNvPr id="0" name=""/>
        <dsp:cNvSpPr/>
      </dsp:nvSpPr>
      <dsp:spPr>
        <a:xfrm>
          <a:off x="1059013" y="284611"/>
          <a:ext cx="2274461" cy="2274461"/>
        </a:xfrm>
        <a:custGeom>
          <a:avLst/>
          <a:gdLst/>
          <a:ahLst/>
          <a:cxnLst/>
          <a:rect l="0" t="0" r="0" b="0"/>
          <a:pathLst>
            <a:path>
              <a:moveTo>
                <a:pt x="273442" y="397525"/>
              </a:moveTo>
              <a:arcTo wR="1137230" hR="1137230" stAng="13234507" swAng="1212941"/>
            </a:path>
          </a:pathLst>
        </a:custGeom>
        <a:noFill/>
        <a:ln w="6350" cap="flat" cmpd="sng" algn="ctr">
          <a:solidFill>
            <a:schemeClr val="accent3">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0B0A40A-27A2-44C9-85BD-E42181938C3A}" type="datetimeFigureOut">
              <a:rPr lang="fr-FR" smtClean="0"/>
              <a:pPr/>
              <a:t>26/04/2021</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2A4EEE3-D1E1-43BB-8820-0E3683452069}" type="slidenum">
              <a:rPr lang="fr-FR" smtClean="0"/>
              <a:pPr/>
              <a:t>‹N°›</a:t>
            </a:fld>
            <a:endParaRPr lang="fr-FR"/>
          </a:p>
        </p:txBody>
      </p:sp>
    </p:spTree>
    <p:extLst>
      <p:ext uri="{BB962C8B-B14F-4D97-AF65-F5344CB8AC3E}">
        <p14:creationId xmlns:p14="http://schemas.microsoft.com/office/powerpoint/2010/main" val="37007626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E12CD7E-4193-46CB-8698-CB3797083196}" type="datetimeFigureOut">
              <a:rPr lang="en-US" smtClean="0"/>
              <a:pPr/>
              <a:t>4/26/2021</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3E37BDE-1E16-4497-8123-4D9E05ECC396}" type="slidenum">
              <a:rPr lang="en-US" smtClean="0"/>
              <a:pPr/>
              <a:t>‹N°›</a:t>
            </a:fld>
            <a:endParaRPr lang="en-US"/>
          </a:p>
        </p:txBody>
      </p:sp>
    </p:spTree>
    <p:extLst>
      <p:ext uri="{BB962C8B-B14F-4D97-AF65-F5344CB8AC3E}">
        <p14:creationId xmlns:p14="http://schemas.microsoft.com/office/powerpoint/2010/main" val="2844010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PQ: Product </a:t>
            </a:r>
            <a:r>
              <a:rPr lang="fr-FR" dirty="0" err="1" smtClean="0"/>
              <a:t>quality</a:t>
            </a: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PC: production centres, i.e. data</a:t>
            </a:r>
            <a:r>
              <a:rPr lang="fr-FR" baseline="0" dirty="0" smtClean="0"/>
              <a:t> </a:t>
            </a:r>
            <a:r>
              <a:rPr lang="fr-FR" baseline="0" dirty="0" err="1" smtClean="0"/>
              <a:t>producers</a:t>
            </a:r>
            <a:r>
              <a:rPr lang="fr-FR" baseline="0" dirty="0" smtClean="0"/>
              <a:t> for</a:t>
            </a:r>
            <a:r>
              <a:rPr lang="fr-FR" sz="1200" b="0" i="1" u="none" strike="noStrike" baseline="0" dirty="0" smtClean="0">
                <a:solidFill>
                  <a:srgbClr val="9900FF"/>
                </a:solidFill>
                <a:effectLst/>
                <a:latin typeface="Times New Roman" panose="02020603050405020304" pitchFamily="18" charset="0"/>
              </a:rPr>
              <a:t> CMEMS. </a:t>
            </a:r>
            <a:r>
              <a:rPr lang="fr-FR" sz="1200" b="0" i="1" u="none" strike="noStrike" baseline="0" dirty="0" err="1" smtClean="0">
                <a:solidFill>
                  <a:srgbClr val="9900FF"/>
                </a:solidFill>
                <a:effectLst/>
                <a:latin typeface="Times New Roman" panose="02020603050405020304" pitchFamily="18" charset="0"/>
              </a:rPr>
              <a:t>Contracted</a:t>
            </a:r>
            <a:r>
              <a:rPr lang="fr-FR" sz="1200" b="0" i="1" u="none" strike="noStrike" baseline="0" dirty="0" smtClean="0">
                <a:solidFill>
                  <a:srgbClr val="9900FF"/>
                </a:solidFill>
                <a:effectLst/>
                <a:latin typeface="Times New Roman" panose="02020603050405020304" pitchFamily="18" charset="0"/>
              </a:rPr>
              <a:t> to </a:t>
            </a:r>
            <a:r>
              <a:rPr lang="fr-FR" sz="1200" b="0" i="1" u="none" strike="noStrike" baseline="0" dirty="0" err="1" smtClean="0">
                <a:solidFill>
                  <a:srgbClr val="9900FF"/>
                </a:solidFill>
                <a:effectLst/>
                <a:latin typeface="Times New Roman" panose="02020603050405020304" pitchFamily="18" charset="0"/>
              </a:rPr>
              <a:t>provide</a:t>
            </a:r>
            <a:r>
              <a:rPr lang="fr-FR" sz="1200" b="0" i="1" u="none" strike="noStrike" baseline="0" dirty="0" smtClean="0">
                <a:solidFill>
                  <a:srgbClr val="9900FF"/>
                </a:solidFill>
                <a:effectLst/>
                <a:latin typeface="Times New Roman" panose="02020603050405020304" pitchFamily="18" charset="0"/>
              </a:rPr>
              <a:t> satellite or in situ observations (</a:t>
            </a:r>
            <a:r>
              <a:rPr lang="fr-FR" sz="1200" b="0" i="1" u="none" strike="noStrike" baseline="0" dirty="0" err="1" smtClean="0">
                <a:solidFill>
                  <a:srgbClr val="9900FF"/>
                </a:solidFill>
                <a:effectLst/>
                <a:latin typeface="Times New Roman" panose="02020603050405020304" pitchFamily="18" charset="0"/>
              </a:rPr>
              <a:t>TACs</a:t>
            </a:r>
            <a:r>
              <a:rPr lang="fr-FR" sz="1200" b="0" i="1" u="none" strike="noStrike" baseline="0" dirty="0" smtClean="0">
                <a:solidFill>
                  <a:srgbClr val="9900FF"/>
                </a:solidFill>
                <a:effectLst/>
                <a:latin typeface="Times New Roman" panose="02020603050405020304" pitchFamily="18" charset="0"/>
              </a:rPr>
              <a:t>), or </a:t>
            </a:r>
            <a:r>
              <a:rPr lang="fr-FR" sz="1200" b="0" i="1" u="none" strike="noStrike" baseline="0" dirty="0" err="1" smtClean="0">
                <a:solidFill>
                  <a:srgbClr val="9900FF"/>
                </a:solidFill>
                <a:effectLst/>
                <a:latin typeface="Times New Roman" panose="02020603050405020304" pitchFamily="18" charset="0"/>
              </a:rPr>
              <a:t>forecast</a:t>
            </a:r>
            <a:r>
              <a:rPr lang="fr-FR" sz="1200" b="0" i="1" u="none" strike="noStrike" baseline="0" dirty="0" smtClean="0">
                <a:solidFill>
                  <a:srgbClr val="9900FF"/>
                </a:solidFill>
                <a:effectLst/>
                <a:latin typeface="Times New Roman" panose="02020603050405020304" pitchFamily="18" charset="0"/>
              </a:rPr>
              <a:t> / </a:t>
            </a:r>
            <a:r>
              <a:rPr lang="fr-FR" sz="1200" b="0" i="1" u="none" strike="noStrike" baseline="0" dirty="0" err="1" smtClean="0">
                <a:solidFill>
                  <a:srgbClr val="9900FF"/>
                </a:solidFill>
                <a:effectLst/>
                <a:latin typeface="Times New Roman" panose="02020603050405020304" pitchFamily="18" charset="0"/>
              </a:rPr>
              <a:t>reanalysis</a:t>
            </a:r>
            <a:r>
              <a:rPr lang="fr-FR" sz="1200" b="0" i="1" u="none" strike="noStrike" baseline="0" dirty="0" smtClean="0">
                <a:solidFill>
                  <a:srgbClr val="9900FF"/>
                </a:solidFill>
                <a:effectLst/>
                <a:latin typeface="Times New Roman" panose="02020603050405020304" pitchFamily="18" charset="0"/>
              </a:rPr>
              <a:t> (</a:t>
            </a:r>
            <a:r>
              <a:rPr lang="fr-FR" sz="1200" b="0" i="1" u="none" strike="noStrike" baseline="0" dirty="0" err="1" smtClean="0">
                <a:solidFill>
                  <a:srgbClr val="9900FF"/>
                </a:solidFill>
                <a:effectLst/>
                <a:latin typeface="Times New Roman" panose="02020603050405020304" pitchFamily="18" charset="0"/>
              </a:rPr>
              <a:t>MFCs</a:t>
            </a:r>
            <a:r>
              <a:rPr lang="fr-FR" sz="1200" b="0" i="1" u="none" strike="noStrike" baseline="0" dirty="0" smtClean="0">
                <a:solidFill>
                  <a:srgbClr val="9900FF"/>
                </a:solidFill>
                <a:effectLst/>
                <a:latin typeface="Times New Roman" panose="02020603050405020304" pitchFamily="18" charset="0"/>
              </a:rPr>
              <a:t>).</a:t>
            </a:r>
            <a:endParaRPr lang="en-GB" sz="1200" b="0" i="1" u="none" strike="noStrike" dirty="0" smtClean="0">
              <a:solidFill>
                <a:srgbClr val="9900FF"/>
              </a:solidFill>
              <a:effectLst/>
              <a:latin typeface="Times New Roman" panose="02020603050405020304" pitchFamily="18" charset="0"/>
            </a:endParaRPr>
          </a:p>
          <a:p>
            <a:pPr marL="384796" indent="-384796"/>
            <a:r>
              <a:rPr lang="en-GB" sz="1200" b="1" dirty="0" smtClean="0">
                <a:solidFill>
                  <a:schemeClr val="tx1">
                    <a:lumMod val="85000"/>
                    <a:lumOff val="15000"/>
                  </a:schemeClr>
                </a:solidFill>
                <a:latin typeface="Arial" panose="020B0604020202020204" pitchFamily="34" charset="0"/>
                <a:cs typeface="Arial" panose="020B0604020202020204" pitchFamily="34" charset="0"/>
              </a:rPr>
              <a:t>TAC</a:t>
            </a:r>
            <a:r>
              <a:rPr lang="en-GB" sz="1200" dirty="0" smtClean="0">
                <a:solidFill>
                  <a:schemeClr val="tx1">
                    <a:lumMod val="85000"/>
                    <a:lumOff val="15000"/>
                  </a:schemeClr>
                </a:solidFill>
                <a:latin typeface="Arial" panose="020B0604020202020204" pitchFamily="34" charset="0"/>
                <a:cs typeface="Arial" panose="020B0604020202020204" pitchFamily="34" charset="0"/>
              </a:rPr>
              <a:t>: Thematic Assembly Centre (observations). SL: Sea level; OC: Ocean colour; OSI: Sea ice, surface wind and sea surface temperature; INS: In situ.</a:t>
            </a:r>
            <a:endParaRPr lang="en-GB" sz="400" dirty="0" smtClean="0">
              <a:solidFill>
                <a:schemeClr val="tx1">
                  <a:lumMod val="85000"/>
                  <a:lumOff val="15000"/>
                </a:schemeClr>
              </a:solidFill>
              <a:latin typeface="Arial" panose="020B0604020202020204" pitchFamily="34" charset="0"/>
              <a:cs typeface="Arial" panose="020B0604020202020204" pitchFamily="34" charset="0"/>
            </a:endParaRPr>
          </a:p>
          <a:p>
            <a:pPr marL="384796" indent="-384796"/>
            <a:r>
              <a:rPr lang="en-GB" sz="1200" b="1" dirty="0" smtClean="0">
                <a:solidFill>
                  <a:schemeClr val="tx1">
                    <a:lumMod val="85000"/>
                    <a:lumOff val="15000"/>
                  </a:schemeClr>
                </a:solidFill>
                <a:latin typeface="Arial" panose="020B0604020202020204" pitchFamily="34" charset="0"/>
                <a:cs typeface="Arial" panose="020B0604020202020204" pitchFamily="34" charset="0"/>
              </a:rPr>
              <a:t>MFC</a:t>
            </a:r>
            <a:r>
              <a:rPr lang="en-GB" sz="1200" dirty="0" smtClean="0">
                <a:solidFill>
                  <a:schemeClr val="tx1">
                    <a:lumMod val="85000"/>
                    <a:lumOff val="15000"/>
                  </a:schemeClr>
                </a:solidFill>
                <a:latin typeface="Arial" panose="020B0604020202020204" pitchFamily="34" charset="0"/>
                <a:cs typeface="Arial" panose="020B0604020202020204" pitchFamily="34" charset="0"/>
              </a:rPr>
              <a:t>: Monitoring and Forecasting Centre (forecasts</a:t>
            </a:r>
            <a:r>
              <a:rPr lang="en-GB" sz="1200" baseline="0" dirty="0" smtClean="0">
                <a:solidFill>
                  <a:schemeClr val="tx1">
                    <a:lumMod val="85000"/>
                    <a:lumOff val="15000"/>
                  </a:schemeClr>
                </a:solidFill>
                <a:latin typeface="Arial" panose="020B0604020202020204" pitchFamily="34" charset="0"/>
                <a:cs typeface="Arial" panose="020B0604020202020204" pitchFamily="34" charset="0"/>
              </a:rPr>
              <a:t> or </a:t>
            </a:r>
            <a:r>
              <a:rPr lang="en-GB" sz="1200" baseline="0" dirty="0" err="1" smtClean="0">
                <a:solidFill>
                  <a:schemeClr val="tx1">
                    <a:lumMod val="85000"/>
                    <a:lumOff val="15000"/>
                  </a:schemeClr>
                </a:solidFill>
                <a:latin typeface="Arial" panose="020B0604020202020204" pitchFamily="34" charset="0"/>
                <a:cs typeface="Arial" panose="020B0604020202020204" pitchFamily="34" charset="0"/>
              </a:rPr>
              <a:t>reanalisys</a:t>
            </a:r>
            <a:r>
              <a:rPr lang="en-GB" sz="1200" dirty="0" smtClean="0">
                <a:solidFill>
                  <a:schemeClr val="tx1">
                    <a:lumMod val="85000"/>
                    <a:lumOff val="15000"/>
                  </a:schemeClr>
                </a:solidFill>
                <a:latin typeface="Arial" panose="020B0604020202020204" pitchFamily="34" charset="0"/>
                <a:cs typeface="Arial" panose="020B0604020202020204" pitchFamily="34" charset="0"/>
              </a:rPr>
              <a:t>). GLO: </a:t>
            </a:r>
            <a:r>
              <a:rPr lang="en-GB" sz="1200" dirty="0" err="1" smtClean="0">
                <a:solidFill>
                  <a:schemeClr val="tx1">
                    <a:lumMod val="85000"/>
                    <a:lumOff val="15000"/>
                  </a:schemeClr>
                </a:solidFill>
                <a:latin typeface="Arial" panose="020B0604020202020204" pitchFamily="34" charset="0"/>
                <a:cs typeface="Arial" panose="020B0604020202020204" pitchFamily="34" charset="0"/>
              </a:rPr>
              <a:t>Gobal</a:t>
            </a:r>
            <a:r>
              <a:rPr lang="en-GB" sz="1200" dirty="0" smtClean="0">
                <a:solidFill>
                  <a:schemeClr val="tx1">
                    <a:lumMod val="85000"/>
                    <a:lumOff val="15000"/>
                  </a:schemeClr>
                </a:solidFill>
                <a:latin typeface="Arial" panose="020B0604020202020204" pitchFamily="34" charset="0"/>
                <a:cs typeface="Arial" panose="020B0604020202020204" pitchFamily="34" charset="0"/>
              </a:rPr>
              <a:t>; ARC:  Arctic; BAL:  Baltic Sea;  NWS: North west shelf; IBI: Iberia-Biscay-Ireland;   MED: Mediterranean Sea; and  BS: Black Sea.</a:t>
            </a:r>
          </a:p>
          <a:p>
            <a:pPr marL="384796" indent="-384796"/>
            <a:r>
              <a:rPr lang="fr-FR" sz="1200" dirty="0" smtClean="0">
                <a:solidFill>
                  <a:schemeClr val="tx1">
                    <a:lumMod val="85000"/>
                    <a:lumOff val="15000"/>
                  </a:schemeClr>
                </a:solidFill>
                <a:latin typeface="Arial" panose="020B0604020202020204" pitchFamily="34" charset="0"/>
                <a:cs typeface="Arial" panose="020B0604020202020204" pitchFamily="34" charset="0"/>
              </a:rPr>
              <a:t>QUID: </a:t>
            </a:r>
            <a:r>
              <a:rPr lang="fr-FR" sz="1200" dirty="0" err="1" smtClean="0">
                <a:solidFill>
                  <a:schemeClr val="tx1">
                    <a:lumMod val="85000"/>
                    <a:lumOff val="15000"/>
                  </a:schemeClr>
                </a:solidFill>
                <a:latin typeface="Arial" panose="020B0604020202020204" pitchFamily="34" charset="0"/>
                <a:cs typeface="Arial" panose="020B0604020202020204" pitchFamily="34" charset="0"/>
              </a:rPr>
              <a:t>Quality</a:t>
            </a:r>
            <a:r>
              <a:rPr lang="fr-FR" sz="1200" dirty="0" smtClean="0">
                <a:solidFill>
                  <a:schemeClr val="tx1">
                    <a:lumMod val="85000"/>
                    <a:lumOff val="15000"/>
                  </a:schemeClr>
                </a:solidFill>
                <a:latin typeface="Arial" panose="020B0604020202020204" pitchFamily="34" charset="0"/>
                <a:cs typeface="Arial" panose="020B0604020202020204" pitchFamily="34" charset="0"/>
              </a:rPr>
              <a:t> information</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document</a:t>
            </a:r>
          </a:p>
          <a:p>
            <a:pPr marL="384796" indent="-384796"/>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SE: Service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evolution</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program; a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series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of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contracts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to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provide</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the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improvements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to future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systems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by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including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e.g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missing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or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poorly</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described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processes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or by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applying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innovative</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techniques or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analysis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It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tier</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2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contract</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which</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lasts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typically</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2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years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and the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third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one the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findings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are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implemented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into</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the service. It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guided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by the CMEMS R&amp;D roadmap.</a:t>
            </a:r>
            <a:endParaRPr lang="en-GB" sz="1200" dirty="0" smtClean="0">
              <a:solidFill>
                <a:schemeClr val="tx1">
                  <a:lumMod val="85000"/>
                  <a:lumOff val="15000"/>
                </a:schemeClr>
              </a:solidFill>
              <a:latin typeface="Arial" panose="020B0604020202020204" pitchFamily="34" charset="0"/>
              <a:cs typeface="Arial" panose="020B0604020202020204" pitchFamily="34" charset="0"/>
            </a:endParaRPr>
          </a:p>
        </p:txBody>
      </p:sp>
      <p:sp>
        <p:nvSpPr>
          <p:cNvPr id="4" name="Espace réservé du numéro de diapositive 3"/>
          <p:cNvSpPr>
            <a:spLocks noGrp="1"/>
          </p:cNvSpPr>
          <p:nvPr>
            <p:ph type="sldNum" sz="quarter" idx="10"/>
          </p:nvPr>
        </p:nvSpPr>
        <p:spPr/>
        <p:txBody>
          <a:bodyPr/>
          <a:lstStyle/>
          <a:p>
            <a:fld id="{B3E37BDE-1E16-4497-8123-4D9E05ECC396}" type="slidenum">
              <a:rPr lang="en-US" smtClean="0"/>
              <a:pPr/>
              <a:t>2</a:t>
            </a:fld>
            <a:endParaRPr lang="en-US"/>
          </a:p>
        </p:txBody>
      </p:sp>
    </p:spTree>
    <p:extLst>
      <p:ext uri="{BB962C8B-B14F-4D97-AF65-F5344CB8AC3E}">
        <p14:creationId xmlns:p14="http://schemas.microsoft.com/office/powerpoint/2010/main" val="23898671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PQ: Product </a:t>
            </a:r>
            <a:r>
              <a:rPr lang="fr-FR" dirty="0" err="1" smtClean="0"/>
              <a:t>quality</a:t>
            </a: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PC: production centres, i.e. data</a:t>
            </a:r>
            <a:r>
              <a:rPr lang="fr-FR" baseline="0" dirty="0" smtClean="0"/>
              <a:t> </a:t>
            </a:r>
            <a:r>
              <a:rPr lang="fr-FR" baseline="0" dirty="0" err="1" smtClean="0"/>
              <a:t>producers</a:t>
            </a:r>
            <a:r>
              <a:rPr lang="fr-FR" baseline="0" dirty="0" smtClean="0"/>
              <a:t> for</a:t>
            </a:r>
            <a:r>
              <a:rPr lang="fr-FR" sz="1200" b="0" i="1" u="none" strike="noStrike" baseline="0" dirty="0" smtClean="0">
                <a:solidFill>
                  <a:srgbClr val="9900FF"/>
                </a:solidFill>
                <a:effectLst/>
                <a:latin typeface="Times New Roman" panose="02020603050405020304" pitchFamily="18" charset="0"/>
              </a:rPr>
              <a:t> CMEMS. </a:t>
            </a:r>
            <a:r>
              <a:rPr lang="fr-FR" sz="1200" b="0" i="1" u="none" strike="noStrike" baseline="0" dirty="0" err="1" smtClean="0">
                <a:solidFill>
                  <a:srgbClr val="9900FF"/>
                </a:solidFill>
                <a:effectLst/>
                <a:latin typeface="Times New Roman" panose="02020603050405020304" pitchFamily="18" charset="0"/>
              </a:rPr>
              <a:t>Contracted</a:t>
            </a:r>
            <a:r>
              <a:rPr lang="fr-FR" sz="1200" b="0" i="1" u="none" strike="noStrike" baseline="0" dirty="0" smtClean="0">
                <a:solidFill>
                  <a:srgbClr val="9900FF"/>
                </a:solidFill>
                <a:effectLst/>
                <a:latin typeface="Times New Roman" panose="02020603050405020304" pitchFamily="18" charset="0"/>
              </a:rPr>
              <a:t> to </a:t>
            </a:r>
            <a:r>
              <a:rPr lang="fr-FR" sz="1200" b="0" i="1" u="none" strike="noStrike" baseline="0" dirty="0" err="1" smtClean="0">
                <a:solidFill>
                  <a:srgbClr val="9900FF"/>
                </a:solidFill>
                <a:effectLst/>
                <a:latin typeface="Times New Roman" panose="02020603050405020304" pitchFamily="18" charset="0"/>
              </a:rPr>
              <a:t>provide</a:t>
            </a:r>
            <a:r>
              <a:rPr lang="fr-FR" sz="1200" b="0" i="1" u="none" strike="noStrike" baseline="0" dirty="0" smtClean="0">
                <a:solidFill>
                  <a:srgbClr val="9900FF"/>
                </a:solidFill>
                <a:effectLst/>
                <a:latin typeface="Times New Roman" panose="02020603050405020304" pitchFamily="18" charset="0"/>
              </a:rPr>
              <a:t> satellite or in situ observations (</a:t>
            </a:r>
            <a:r>
              <a:rPr lang="fr-FR" sz="1200" b="0" i="1" u="none" strike="noStrike" baseline="0" dirty="0" err="1" smtClean="0">
                <a:solidFill>
                  <a:srgbClr val="9900FF"/>
                </a:solidFill>
                <a:effectLst/>
                <a:latin typeface="Times New Roman" panose="02020603050405020304" pitchFamily="18" charset="0"/>
              </a:rPr>
              <a:t>TACs</a:t>
            </a:r>
            <a:r>
              <a:rPr lang="fr-FR" sz="1200" b="0" i="1" u="none" strike="noStrike" baseline="0" dirty="0" smtClean="0">
                <a:solidFill>
                  <a:srgbClr val="9900FF"/>
                </a:solidFill>
                <a:effectLst/>
                <a:latin typeface="Times New Roman" panose="02020603050405020304" pitchFamily="18" charset="0"/>
              </a:rPr>
              <a:t>), or </a:t>
            </a:r>
            <a:r>
              <a:rPr lang="fr-FR" sz="1200" b="0" i="1" u="none" strike="noStrike" baseline="0" dirty="0" err="1" smtClean="0">
                <a:solidFill>
                  <a:srgbClr val="9900FF"/>
                </a:solidFill>
                <a:effectLst/>
                <a:latin typeface="Times New Roman" panose="02020603050405020304" pitchFamily="18" charset="0"/>
              </a:rPr>
              <a:t>forecast</a:t>
            </a:r>
            <a:r>
              <a:rPr lang="fr-FR" sz="1200" b="0" i="1" u="none" strike="noStrike" baseline="0" dirty="0" smtClean="0">
                <a:solidFill>
                  <a:srgbClr val="9900FF"/>
                </a:solidFill>
                <a:effectLst/>
                <a:latin typeface="Times New Roman" panose="02020603050405020304" pitchFamily="18" charset="0"/>
              </a:rPr>
              <a:t> / </a:t>
            </a:r>
            <a:r>
              <a:rPr lang="fr-FR" sz="1200" b="0" i="1" u="none" strike="noStrike" baseline="0" dirty="0" err="1" smtClean="0">
                <a:solidFill>
                  <a:srgbClr val="9900FF"/>
                </a:solidFill>
                <a:effectLst/>
                <a:latin typeface="Times New Roman" panose="02020603050405020304" pitchFamily="18" charset="0"/>
              </a:rPr>
              <a:t>reanalysis</a:t>
            </a:r>
            <a:r>
              <a:rPr lang="fr-FR" sz="1200" b="0" i="1" u="none" strike="noStrike" baseline="0" dirty="0" smtClean="0">
                <a:solidFill>
                  <a:srgbClr val="9900FF"/>
                </a:solidFill>
                <a:effectLst/>
                <a:latin typeface="Times New Roman" panose="02020603050405020304" pitchFamily="18" charset="0"/>
              </a:rPr>
              <a:t> (</a:t>
            </a:r>
            <a:r>
              <a:rPr lang="fr-FR" sz="1200" b="0" i="1" u="none" strike="noStrike" baseline="0" dirty="0" err="1" smtClean="0">
                <a:solidFill>
                  <a:srgbClr val="9900FF"/>
                </a:solidFill>
                <a:effectLst/>
                <a:latin typeface="Times New Roman" panose="02020603050405020304" pitchFamily="18" charset="0"/>
              </a:rPr>
              <a:t>MFCs</a:t>
            </a:r>
            <a:r>
              <a:rPr lang="fr-FR" sz="1200" b="0" i="1" u="none" strike="noStrike" baseline="0" dirty="0" smtClean="0">
                <a:solidFill>
                  <a:srgbClr val="9900FF"/>
                </a:solidFill>
                <a:effectLst/>
                <a:latin typeface="Times New Roman" panose="02020603050405020304" pitchFamily="18" charset="0"/>
              </a:rPr>
              <a:t>).</a:t>
            </a:r>
            <a:endParaRPr lang="en-GB" sz="1200" b="0" i="1" u="none" strike="noStrike" dirty="0" smtClean="0">
              <a:solidFill>
                <a:srgbClr val="9900FF"/>
              </a:solidFill>
              <a:effectLst/>
              <a:latin typeface="Times New Roman" panose="02020603050405020304" pitchFamily="18" charset="0"/>
            </a:endParaRPr>
          </a:p>
          <a:p>
            <a:pPr marL="384796" indent="-384796"/>
            <a:r>
              <a:rPr lang="en-GB" sz="1200" b="1" dirty="0" smtClean="0">
                <a:solidFill>
                  <a:schemeClr val="tx1">
                    <a:lumMod val="85000"/>
                    <a:lumOff val="15000"/>
                  </a:schemeClr>
                </a:solidFill>
                <a:latin typeface="Arial" panose="020B0604020202020204" pitchFamily="34" charset="0"/>
                <a:cs typeface="Arial" panose="020B0604020202020204" pitchFamily="34" charset="0"/>
              </a:rPr>
              <a:t>TAC</a:t>
            </a:r>
            <a:r>
              <a:rPr lang="en-GB" sz="1200" dirty="0" smtClean="0">
                <a:solidFill>
                  <a:schemeClr val="tx1">
                    <a:lumMod val="85000"/>
                    <a:lumOff val="15000"/>
                  </a:schemeClr>
                </a:solidFill>
                <a:latin typeface="Arial" panose="020B0604020202020204" pitchFamily="34" charset="0"/>
                <a:cs typeface="Arial" panose="020B0604020202020204" pitchFamily="34" charset="0"/>
              </a:rPr>
              <a:t>: Thematic Assembly Centre (observations). SL: Sea level; OC: Ocean colour; OSI: Sea ice, surface wind and sea surface temperature; INS: In situ.</a:t>
            </a:r>
            <a:endParaRPr lang="en-GB" sz="400" dirty="0" smtClean="0">
              <a:solidFill>
                <a:schemeClr val="tx1">
                  <a:lumMod val="85000"/>
                  <a:lumOff val="15000"/>
                </a:schemeClr>
              </a:solidFill>
              <a:latin typeface="Arial" panose="020B0604020202020204" pitchFamily="34" charset="0"/>
              <a:cs typeface="Arial" panose="020B0604020202020204" pitchFamily="34" charset="0"/>
            </a:endParaRPr>
          </a:p>
          <a:p>
            <a:pPr marL="384796" indent="-384796"/>
            <a:r>
              <a:rPr lang="en-GB" sz="1200" b="1" dirty="0" smtClean="0">
                <a:solidFill>
                  <a:schemeClr val="tx1">
                    <a:lumMod val="85000"/>
                    <a:lumOff val="15000"/>
                  </a:schemeClr>
                </a:solidFill>
                <a:latin typeface="Arial" panose="020B0604020202020204" pitchFamily="34" charset="0"/>
                <a:cs typeface="Arial" panose="020B0604020202020204" pitchFamily="34" charset="0"/>
              </a:rPr>
              <a:t>MFC</a:t>
            </a:r>
            <a:r>
              <a:rPr lang="en-GB" sz="1200" dirty="0" smtClean="0">
                <a:solidFill>
                  <a:schemeClr val="tx1">
                    <a:lumMod val="85000"/>
                    <a:lumOff val="15000"/>
                  </a:schemeClr>
                </a:solidFill>
                <a:latin typeface="Arial" panose="020B0604020202020204" pitchFamily="34" charset="0"/>
                <a:cs typeface="Arial" panose="020B0604020202020204" pitchFamily="34" charset="0"/>
              </a:rPr>
              <a:t>: Monitoring and Forecasting Centre (forecasts</a:t>
            </a:r>
            <a:r>
              <a:rPr lang="en-GB" sz="1200" baseline="0" dirty="0" smtClean="0">
                <a:solidFill>
                  <a:schemeClr val="tx1">
                    <a:lumMod val="85000"/>
                    <a:lumOff val="15000"/>
                  </a:schemeClr>
                </a:solidFill>
                <a:latin typeface="Arial" panose="020B0604020202020204" pitchFamily="34" charset="0"/>
                <a:cs typeface="Arial" panose="020B0604020202020204" pitchFamily="34" charset="0"/>
              </a:rPr>
              <a:t> or </a:t>
            </a:r>
            <a:r>
              <a:rPr lang="en-GB" sz="1200" baseline="0" dirty="0" err="1" smtClean="0">
                <a:solidFill>
                  <a:schemeClr val="tx1">
                    <a:lumMod val="85000"/>
                    <a:lumOff val="15000"/>
                  </a:schemeClr>
                </a:solidFill>
                <a:latin typeface="Arial" panose="020B0604020202020204" pitchFamily="34" charset="0"/>
                <a:cs typeface="Arial" panose="020B0604020202020204" pitchFamily="34" charset="0"/>
              </a:rPr>
              <a:t>reanalisys</a:t>
            </a:r>
            <a:r>
              <a:rPr lang="en-GB" sz="1200" dirty="0" smtClean="0">
                <a:solidFill>
                  <a:schemeClr val="tx1">
                    <a:lumMod val="85000"/>
                    <a:lumOff val="15000"/>
                  </a:schemeClr>
                </a:solidFill>
                <a:latin typeface="Arial" panose="020B0604020202020204" pitchFamily="34" charset="0"/>
                <a:cs typeface="Arial" panose="020B0604020202020204" pitchFamily="34" charset="0"/>
              </a:rPr>
              <a:t>). GLO: </a:t>
            </a:r>
            <a:r>
              <a:rPr lang="en-GB" sz="1200" dirty="0" err="1" smtClean="0">
                <a:solidFill>
                  <a:schemeClr val="tx1">
                    <a:lumMod val="85000"/>
                    <a:lumOff val="15000"/>
                  </a:schemeClr>
                </a:solidFill>
                <a:latin typeface="Arial" panose="020B0604020202020204" pitchFamily="34" charset="0"/>
                <a:cs typeface="Arial" panose="020B0604020202020204" pitchFamily="34" charset="0"/>
              </a:rPr>
              <a:t>Gobal</a:t>
            </a:r>
            <a:r>
              <a:rPr lang="en-GB" sz="1200" dirty="0" smtClean="0">
                <a:solidFill>
                  <a:schemeClr val="tx1">
                    <a:lumMod val="85000"/>
                    <a:lumOff val="15000"/>
                  </a:schemeClr>
                </a:solidFill>
                <a:latin typeface="Arial" panose="020B0604020202020204" pitchFamily="34" charset="0"/>
                <a:cs typeface="Arial" panose="020B0604020202020204" pitchFamily="34" charset="0"/>
              </a:rPr>
              <a:t>; ARC:  Arctic; BAL:  Baltic Sea;  NWS: North west shelf; IBI: Iberia-Biscay-Ireland;   MED: Mediterranean Sea; and  BS: Black Sea.</a:t>
            </a:r>
          </a:p>
          <a:p>
            <a:pPr marL="384796" indent="-384796"/>
            <a:r>
              <a:rPr lang="fr-FR" sz="1200" dirty="0" smtClean="0">
                <a:solidFill>
                  <a:schemeClr val="tx1">
                    <a:lumMod val="85000"/>
                    <a:lumOff val="15000"/>
                  </a:schemeClr>
                </a:solidFill>
                <a:latin typeface="Arial" panose="020B0604020202020204" pitchFamily="34" charset="0"/>
                <a:cs typeface="Arial" panose="020B0604020202020204" pitchFamily="34" charset="0"/>
              </a:rPr>
              <a:t>QUID: </a:t>
            </a:r>
            <a:r>
              <a:rPr lang="fr-FR" sz="1200" dirty="0" err="1" smtClean="0">
                <a:solidFill>
                  <a:schemeClr val="tx1">
                    <a:lumMod val="85000"/>
                    <a:lumOff val="15000"/>
                  </a:schemeClr>
                </a:solidFill>
                <a:latin typeface="Arial" panose="020B0604020202020204" pitchFamily="34" charset="0"/>
                <a:cs typeface="Arial" panose="020B0604020202020204" pitchFamily="34" charset="0"/>
              </a:rPr>
              <a:t>Quality</a:t>
            </a:r>
            <a:r>
              <a:rPr lang="fr-FR" sz="1200" dirty="0" smtClean="0">
                <a:solidFill>
                  <a:schemeClr val="tx1">
                    <a:lumMod val="85000"/>
                    <a:lumOff val="15000"/>
                  </a:schemeClr>
                </a:solidFill>
                <a:latin typeface="Arial" panose="020B0604020202020204" pitchFamily="34" charset="0"/>
                <a:cs typeface="Arial" panose="020B0604020202020204" pitchFamily="34" charset="0"/>
              </a:rPr>
              <a:t> information</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document</a:t>
            </a:r>
          </a:p>
          <a:p>
            <a:pPr marL="384796" indent="-384796"/>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SE: Service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evolution</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program; a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series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of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contracts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to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provide</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the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improvements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to future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systems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by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including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e.g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missing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or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poorly</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described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processes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or by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applying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innovative</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techniques or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analysis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It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tier</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2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contract</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which</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lasts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typically</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2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years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and the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third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one the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findings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are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implemented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into</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the service. It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guided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by the CMEMS R&amp;D roadmap.</a:t>
            </a:r>
            <a:endParaRPr lang="en-GB" sz="1200" dirty="0" smtClean="0">
              <a:solidFill>
                <a:schemeClr val="tx1">
                  <a:lumMod val="85000"/>
                  <a:lumOff val="15000"/>
                </a:schemeClr>
              </a:solidFill>
              <a:latin typeface="Arial" panose="020B0604020202020204" pitchFamily="34" charset="0"/>
              <a:cs typeface="Arial" panose="020B0604020202020204" pitchFamily="34" charset="0"/>
            </a:endParaRPr>
          </a:p>
        </p:txBody>
      </p:sp>
      <p:sp>
        <p:nvSpPr>
          <p:cNvPr id="4" name="Espace réservé du numéro de diapositive 3"/>
          <p:cNvSpPr>
            <a:spLocks noGrp="1"/>
          </p:cNvSpPr>
          <p:nvPr>
            <p:ph type="sldNum" sz="quarter" idx="10"/>
          </p:nvPr>
        </p:nvSpPr>
        <p:spPr/>
        <p:txBody>
          <a:bodyPr/>
          <a:lstStyle/>
          <a:p>
            <a:fld id="{B3E37BDE-1E16-4497-8123-4D9E05ECC396}" type="slidenum">
              <a:rPr lang="en-US" smtClean="0"/>
              <a:pPr/>
              <a:t>3</a:t>
            </a:fld>
            <a:endParaRPr lang="en-US"/>
          </a:p>
        </p:txBody>
      </p:sp>
    </p:spTree>
    <p:extLst>
      <p:ext uri="{BB962C8B-B14F-4D97-AF65-F5344CB8AC3E}">
        <p14:creationId xmlns:p14="http://schemas.microsoft.com/office/powerpoint/2010/main" val="2389867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PQ: Product </a:t>
            </a:r>
            <a:r>
              <a:rPr lang="fr-FR" dirty="0" err="1" smtClean="0"/>
              <a:t>quality</a:t>
            </a: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PC: production centres, i.e. data</a:t>
            </a:r>
            <a:r>
              <a:rPr lang="fr-FR" baseline="0" dirty="0" smtClean="0"/>
              <a:t> </a:t>
            </a:r>
            <a:r>
              <a:rPr lang="fr-FR" baseline="0" dirty="0" err="1" smtClean="0"/>
              <a:t>producers</a:t>
            </a:r>
            <a:r>
              <a:rPr lang="fr-FR" baseline="0" dirty="0" smtClean="0"/>
              <a:t> for</a:t>
            </a:r>
            <a:r>
              <a:rPr lang="fr-FR" sz="1200" b="0" i="1" u="none" strike="noStrike" baseline="0" dirty="0" smtClean="0">
                <a:solidFill>
                  <a:srgbClr val="9900FF"/>
                </a:solidFill>
                <a:effectLst/>
                <a:latin typeface="Times New Roman" panose="02020603050405020304" pitchFamily="18" charset="0"/>
              </a:rPr>
              <a:t> CMEMS. </a:t>
            </a:r>
            <a:r>
              <a:rPr lang="fr-FR" sz="1200" b="0" i="1" u="none" strike="noStrike" baseline="0" dirty="0" err="1" smtClean="0">
                <a:solidFill>
                  <a:srgbClr val="9900FF"/>
                </a:solidFill>
                <a:effectLst/>
                <a:latin typeface="Times New Roman" panose="02020603050405020304" pitchFamily="18" charset="0"/>
              </a:rPr>
              <a:t>Contracted</a:t>
            </a:r>
            <a:r>
              <a:rPr lang="fr-FR" sz="1200" b="0" i="1" u="none" strike="noStrike" baseline="0" dirty="0" smtClean="0">
                <a:solidFill>
                  <a:srgbClr val="9900FF"/>
                </a:solidFill>
                <a:effectLst/>
                <a:latin typeface="Times New Roman" panose="02020603050405020304" pitchFamily="18" charset="0"/>
              </a:rPr>
              <a:t> to </a:t>
            </a:r>
            <a:r>
              <a:rPr lang="fr-FR" sz="1200" b="0" i="1" u="none" strike="noStrike" baseline="0" dirty="0" err="1" smtClean="0">
                <a:solidFill>
                  <a:srgbClr val="9900FF"/>
                </a:solidFill>
                <a:effectLst/>
                <a:latin typeface="Times New Roman" panose="02020603050405020304" pitchFamily="18" charset="0"/>
              </a:rPr>
              <a:t>provide</a:t>
            </a:r>
            <a:r>
              <a:rPr lang="fr-FR" sz="1200" b="0" i="1" u="none" strike="noStrike" baseline="0" dirty="0" smtClean="0">
                <a:solidFill>
                  <a:srgbClr val="9900FF"/>
                </a:solidFill>
                <a:effectLst/>
                <a:latin typeface="Times New Roman" panose="02020603050405020304" pitchFamily="18" charset="0"/>
              </a:rPr>
              <a:t> satellite or in situ observations (</a:t>
            </a:r>
            <a:r>
              <a:rPr lang="fr-FR" sz="1200" b="0" i="1" u="none" strike="noStrike" baseline="0" dirty="0" err="1" smtClean="0">
                <a:solidFill>
                  <a:srgbClr val="9900FF"/>
                </a:solidFill>
                <a:effectLst/>
                <a:latin typeface="Times New Roman" panose="02020603050405020304" pitchFamily="18" charset="0"/>
              </a:rPr>
              <a:t>TACs</a:t>
            </a:r>
            <a:r>
              <a:rPr lang="fr-FR" sz="1200" b="0" i="1" u="none" strike="noStrike" baseline="0" dirty="0" smtClean="0">
                <a:solidFill>
                  <a:srgbClr val="9900FF"/>
                </a:solidFill>
                <a:effectLst/>
                <a:latin typeface="Times New Roman" panose="02020603050405020304" pitchFamily="18" charset="0"/>
              </a:rPr>
              <a:t>), or </a:t>
            </a:r>
            <a:r>
              <a:rPr lang="fr-FR" sz="1200" b="0" i="1" u="none" strike="noStrike" baseline="0" dirty="0" err="1" smtClean="0">
                <a:solidFill>
                  <a:srgbClr val="9900FF"/>
                </a:solidFill>
                <a:effectLst/>
                <a:latin typeface="Times New Roman" panose="02020603050405020304" pitchFamily="18" charset="0"/>
              </a:rPr>
              <a:t>forecast</a:t>
            </a:r>
            <a:r>
              <a:rPr lang="fr-FR" sz="1200" b="0" i="1" u="none" strike="noStrike" baseline="0" dirty="0" smtClean="0">
                <a:solidFill>
                  <a:srgbClr val="9900FF"/>
                </a:solidFill>
                <a:effectLst/>
                <a:latin typeface="Times New Roman" panose="02020603050405020304" pitchFamily="18" charset="0"/>
              </a:rPr>
              <a:t> / </a:t>
            </a:r>
            <a:r>
              <a:rPr lang="fr-FR" sz="1200" b="0" i="1" u="none" strike="noStrike" baseline="0" dirty="0" err="1" smtClean="0">
                <a:solidFill>
                  <a:srgbClr val="9900FF"/>
                </a:solidFill>
                <a:effectLst/>
                <a:latin typeface="Times New Roman" panose="02020603050405020304" pitchFamily="18" charset="0"/>
              </a:rPr>
              <a:t>reanalysis</a:t>
            </a:r>
            <a:r>
              <a:rPr lang="fr-FR" sz="1200" b="0" i="1" u="none" strike="noStrike" baseline="0" dirty="0" smtClean="0">
                <a:solidFill>
                  <a:srgbClr val="9900FF"/>
                </a:solidFill>
                <a:effectLst/>
                <a:latin typeface="Times New Roman" panose="02020603050405020304" pitchFamily="18" charset="0"/>
              </a:rPr>
              <a:t> (</a:t>
            </a:r>
            <a:r>
              <a:rPr lang="fr-FR" sz="1200" b="0" i="1" u="none" strike="noStrike" baseline="0" dirty="0" err="1" smtClean="0">
                <a:solidFill>
                  <a:srgbClr val="9900FF"/>
                </a:solidFill>
                <a:effectLst/>
                <a:latin typeface="Times New Roman" panose="02020603050405020304" pitchFamily="18" charset="0"/>
              </a:rPr>
              <a:t>MFCs</a:t>
            </a:r>
            <a:r>
              <a:rPr lang="fr-FR" sz="1200" b="0" i="1" u="none" strike="noStrike" baseline="0" dirty="0" smtClean="0">
                <a:solidFill>
                  <a:srgbClr val="9900FF"/>
                </a:solidFill>
                <a:effectLst/>
                <a:latin typeface="Times New Roman" panose="02020603050405020304" pitchFamily="18" charset="0"/>
              </a:rPr>
              <a:t>).</a:t>
            </a:r>
            <a:endParaRPr lang="en-GB" sz="1200" b="0" i="1" u="none" strike="noStrike" dirty="0" smtClean="0">
              <a:solidFill>
                <a:srgbClr val="9900FF"/>
              </a:solidFill>
              <a:effectLst/>
              <a:latin typeface="Times New Roman" panose="02020603050405020304" pitchFamily="18" charset="0"/>
            </a:endParaRPr>
          </a:p>
          <a:p>
            <a:pPr marL="384796" indent="-384796"/>
            <a:r>
              <a:rPr lang="en-GB" sz="1200" b="1" dirty="0" smtClean="0">
                <a:solidFill>
                  <a:schemeClr val="tx1">
                    <a:lumMod val="85000"/>
                    <a:lumOff val="15000"/>
                  </a:schemeClr>
                </a:solidFill>
                <a:latin typeface="Arial" panose="020B0604020202020204" pitchFamily="34" charset="0"/>
                <a:cs typeface="Arial" panose="020B0604020202020204" pitchFamily="34" charset="0"/>
              </a:rPr>
              <a:t>TAC</a:t>
            </a:r>
            <a:r>
              <a:rPr lang="en-GB" sz="1200" dirty="0" smtClean="0">
                <a:solidFill>
                  <a:schemeClr val="tx1">
                    <a:lumMod val="85000"/>
                    <a:lumOff val="15000"/>
                  </a:schemeClr>
                </a:solidFill>
                <a:latin typeface="Arial" panose="020B0604020202020204" pitchFamily="34" charset="0"/>
                <a:cs typeface="Arial" panose="020B0604020202020204" pitchFamily="34" charset="0"/>
              </a:rPr>
              <a:t>: Thematic Assembly Centre (observations). SL: Sea level; OC: Ocean colour; OSI: Sea ice, surface wind and sea surface temperature; INS: In situ.</a:t>
            </a:r>
            <a:endParaRPr lang="en-GB" sz="400" dirty="0" smtClean="0">
              <a:solidFill>
                <a:schemeClr val="tx1">
                  <a:lumMod val="85000"/>
                  <a:lumOff val="15000"/>
                </a:schemeClr>
              </a:solidFill>
              <a:latin typeface="Arial" panose="020B0604020202020204" pitchFamily="34" charset="0"/>
              <a:cs typeface="Arial" panose="020B0604020202020204" pitchFamily="34" charset="0"/>
            </a:endParaRPr>
          </a:p>
          <a:p>
            <a:pPr marL="384796" indent="-384796"/>
            <a:r>
              <a:rPr lang="en-GB" sz="1200" b="1" dirty="0" smtClean="0">
                <a:solidFill>
                  <a:schemeClr val="tx1">
                    <a:lumMod val="85000"/>
                    <a:lumOff val="15000"/>
                  </a:schemeClr>
                </a:solidFill>
                <a:latin typeface="Arial" panose="020B0604020202020204" pitchFamily="34" charset="0"/>
                <a:cs typeface="Arial" panose="020B0604020202020204" pitchFamily="34" charset="0"/>
              </a:rPr>
              <a:t>MFC</a:t>
            </a:r>
            <a:r>
              <a:rPr lang="en-GB" sz="1200" dirty="0" smtClean="0">
                <a:solidFill>
                  <a:schemeClr val="tx1">
                    <a:lumMod val="85000"/>
                    <a:lumOff val="15000"/>
                  </a:schemeClr>
                </a:solidFill>
                <a:latin typeface="Arial" panose="020B0604020202020204" pitchFamily="34" charset="0"/>
                <a:cs typeface="Arial" panose="020B0604020202020204" pitchFamily="34" charset="0"/>
              </a:rPr>
              <a:t>: Monitoring and Forecasting Centre (forecasts</a:t>
            </a:r>
            <a:r>
              <a:rPr lang="en-GB" sz="1200" baseline="0" dirty="0" smtClean="0">
                <a:solidFill>
                  <a:schemeClr val="tx1">
                    <a:lumMod val="85000"/>
                    <a:lumOff val="15000"/>
                  </a:schemeClr>
                </a:solidFill>
                <a:latin typeface="Arial" panose="020B0604020202020204" pitchFamily="34" charset="0"/>
                <a:cs typeface="Arial" panose="020B0604020202020204" pitchFamily="34" charset="0"/>
              </a:rPr>
              <a:t> or </a:t>
            </a:r>
            <a:r>
              <a:rPr lang="en-GB" sz="1200" baseline="0" dirty="0" err="1" smtClean="0">
                <a:solidFill>
                  <a:schemeClr val="tx1">
                    <a:lumMod val="85000"/>
                    <a:lumOff val="15000"/>
                  </a:schemeClr>
                </a:solidFill>
                <a:latin typeface="Arial" panose="020B0604020202020204" pitchFamily="34" charset="0"/>
                <a:cs typeface="Arial" panose="020B0604020202020204" pitchFamily="34" charset="0"/>
              </a:rPr>
              <a:t>reanalisys</a:t>
            </a:r>
            <a:r>
              <a:rPr lang="en-GB" sz="1200" dirty="0" smtClean="0">
                <a:solidFill>
                  <a:schemeClr val="tx1">
                    <a:lumMod val="85000"/>
                    <a:lumOff val="15000"/>
                  </a:schemeClr>
                </a:solidFill>
                <a:latin typeface="Arial" panose="020B0604020202020204" pitchFamily="34" charset="0"/>
                <a:cs typeface="Arial" panose="020B0604020202020204" pitchFamily="34" charset="0"/>
              </a:rPr>
              <a:t>). GLO: </a:t>
            </a:r>
            <a:r>
              <a:rPr lang="en-GB" sz="1200" dirty="0" err="1" smtClean="0">
                <a:solidFill>
                  <a:schemeClr val="tx1">
                    <a:lumMod val="85000"/>
                    <a:lumOff val="15000"/>
                  </a:schemeClr>
                </a:solidFill>
                <a:latin typeface="Arial" panose="020B0604020202020204" pitchFamily="34" charset="0"/>
                <a:cs typeface="Arial" panose="020B0604020202020204" pitchFamily="34" charset="0"/>
              </a:rPr>
              <a:t>Gobal</a:t>
            </a:r>
            <a:r>
              <a:rPr lang="en-GB" sz="1200" dirty="0" smtClean="0">
                <a:solidFill>
                  <a:schemeClr val="tx1">
                    <a:lumMod val="85000"/>
                    <a:lumOff val="15000"/>
                  </a:schemeClr>
                </a:solidFill>
                <a:latin typeface="Arial" panose="020B0604020202020204" pitchFamily="34" charset="0"/>
                <a:cs typeface="Arial" panose="020B0604020202020204" pitchFamily="34" charset="0"/>
              </a:rPr>
              <a:t>; ARC:  Arctic; BAL:  Baltic Sea;  NWS: North west shelf; IBI: Iberia-Biscay-Ireland;   MED: Mediterranean Sea; and  BS: Black Sea.</a:t>
            </a:r>
          </a:p>
          <a:p>
            <a:pPr marL="384796" indent="-384796"/>
            <a:r>
              <a:rPr lang="fr-FR" sz="1200" dirty="0" smtClean="0">
                <a:solidFill>
                  <a:schemeClr val="tx1">
                    <a:lumMod val="85000"/>
                    <a:lumOff val="15000"/>
                  </a:schemeClr>
                </a:solidFill>
                <a:latin typeface="Arial" panose="020B0604020202020204" pitchFamily="34" charset="0"/>
                <a:cs typeface="Arial" panose="020B0604020202020204" pitchFamily="34" charset="0"/>
              </a:rPr>
              <a:t>QUID: </a:t>
            </a:r>
            <a:r>
              <a:rPr lang="fr-FR" sz="1200" dirty="0" err="1" smtClean="0">
                <a:solidFill>
                  <a:schemeClr val="tx1">
                    <a:lumMod val="85000"/>
                    <a:lumOff val="15000"/>
                  </a:schemeClr>
                </a:solidFill>
                <a:latin typeface="Arial" panose="020B0604020202020204" pitchFamily="34" charset="0"/>
                <a:cs typeface="Arial" panose="020B0604020202020204" pitchFamily="34" charset="0"/>
              </a:rPr>
              <a:t>Quality</a:t>
            </a:r>
            <a:r>
              <a:rPr lang="fr-FR" sz="1200" dirty="0" smtClean="0">
                <a:solidFill>
                  <a:schemeClr val="tx1">
                    <a:lumMod val="85000"/>
                    <a:lumOff val="15000"/>
                  </a:schemeClr>
                </a:solidFill>
                <a:latin typeface="Arial" panose="020B0604020202020204" pitchFamily="34" charset="0"/>
                <a:cs typeface="Arial" panose="020B0604020202020204" pitchFamily="34" charset="0"/>
              </a:rPr>
              <a:t> information</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document</a:t>
            </a:r>
          </a:p>
          <a:p>
            <a:pPr marL="384796" indent="-384796"/>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SE: Service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evolution</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program; a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series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of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contracts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to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provide</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the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improvements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to future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systems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by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including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e.g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missing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or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poorly</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described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processes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or by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applying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innovative</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techniques or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analysis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It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tier</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2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contract</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which</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lasts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typically</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2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years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and the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third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one the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findings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are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implemented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into</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the service. It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guided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by the CMEMS R&amp;D roadmap.</a:t>
            </a:r>
            <a:endParaRPr lang="en-GB" sz="1200" dirty="0" smtClean="0">
              <a:solidFill>
                <a:schemeClr val="tx1">
                  <a:lumMod val="85000"/>
                  <a:lumOff val="15000"/>
                </a:schemeClr>
              </a:solidFill>
              <a:latin typeface="Arial" panose="020B0604020202020204" pitchFamily="34" charset="0"/>
              <a:cs typeface="Arial" panose="020B0604020202020204" pitchFamily="34" charset="0"/>
            </a:endParaRPr>
          </a:p>
        </p:txBody>
      </p:sp>
      <p:sp>
        <p:nvSpPr>
          <p:cNvPr id="4" name="Espace réservé du numéro de diapositive 3"/>
          <p:cNvSpPr>
            <a:spLocks noGrp="1"/>
          </p:cNvSpPr>
          <p:nvPr>
            <p:ph type="sldNum" sz="quarter" idx="10"/>
          </p:nvPr>
        </p:nvSpPr>
        <p:spPr/>
        <p:txBody>
          <a:bodyPr/>
          <a:lstStyle/>
          <a:p>
            <a:fld id="{B3E37BDE-1E16-4497-8123-4D9E05ECC396}" type="slidenum">
              <a:rPr lang="en-US" smtClean="0"/>
              <a:pPr/>
              <a:t>4</a:t>
            </a:fld>
            <a:endParaRPr lang="en-US"/>
          </a:p>
        </p:txBody>
      </p:sp>
    </p:spTree>
    <p:extLst>
      <p:ext uri="{BB962C8B-B14F-4D97-AF65-F5344CB8AC3E}">
        <p14:creationId xmlns:p14="http://schemas.microsoft.com/office/powerpoint/2010/main" val="23898671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PQ: Product </a:t>
            </a:r>
            <a:r>
              <a:rPr lang="fr-FR" dirty="0" err="1" smtClean="0"/>
              <a:t>quality</a:t>
            </a: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PC: production centres, i.e. data</a:t>
            </a:r>
            <a:r>
              <a:rPr lang="fr-FR" baseline="0" dirty="0" smtClean="0"/>
              <a:t> </a:t>
            </a:r>
            <a:r>
              <a:rPr lang="fr-FR" baseline="0" dirty="0" err="1" smtClean="0"/>
              <a:t>producers</a:t>
            </a:r>
            <a:r>
              <a:rPr lang="fr-FR" baseline="0" dirty="0" smtClean="0"/>
              <a:t> for</a:t>
            </a:r>
            <a:r>
              <a:rPr lang="fr-FR" sz="1200" b="0" i="1" u="none" strike="noStrike" baseline="0" dirty="0" smtClean="0">
                <a:solidFill>
                  <a:srgbClr val="9900FF"/>
                </a:solidFill>
                <a:effectLst/>
                <a:latin typeface="Times New Roman" panose="02020603050405020304" pitchFamily="18" charset="0"/>
              </a:rPr>
              <a:t> CMEMS. </a:t>
            </a:r>
            <a:r>
              <a:rPr lang="fr-FR" sz="1200" b="0" i="1" u="none" strike="noStrike" baseline="0" dirty="0" err="1" smtClean="0">
                <a:solidFill>
                  <a:srgbClr val="9900FF"/>
                </a:solidFill>
                <a:effectLst/>
                <a:latin typeface="Times New Roman" panose="02020603050405020304" pitchFamily="18" charset="0"/>
              </a:rPr>
              <a:t>Contracted</a:t>
            </a:r>
            <a:r>
              <a:rPr lang="fr-FR" sz="1200" b="0" i="1" u="none" strike="noStrike" baseline="0" dirty="0" smtClean="0">
                <a:solidFill>
                  <a:srgbClr val="9900FF"/>
                </a:solidFill>
                <a:effectLst/>
                <a:latin typeface="Times New Roman" panose="02020603050405020304" pitchFamily="18" charset="0"/>
              </a:rPr>
              <a:t> to </a:t>
            </a:r>
            <a:r>
              <a:rPr lang="fr-FR" sz="1200" b="0" i="1" u="none" strike="noStrike" baseline="0" dirty="0" err="1" smtClean="0">
                <a:solidFill>
                  <a:srgbClr val="9900FF"/>
                </a:solidFill>
                <a:effectLst/>
                <a:latin typeface="Times New Roman" panose="02020603050405020304" pitchFamily="18" charset="0"/>
              </a:rPr>
              <a:t>provide</a:t>
            </a:r>
            <a:r>
              <a:rPr lang="fr-FR" sz="1200" b="0" i="1" u="none" strike="noStrike" baseline="0" dirty="0" smtClean="0">
                <a:solidFill>
                  <a:srgbClr val="9900FF"/>
                </a:solidFill>
                <a:effectLst/>
                <a:latin typeface="Times New Roman" panose="02020603050405020304" pitchFamily="18" charset="0"/>
              </a:rPr>
              <a:t> satellite or in situ observations (</a:t>
            </a:r>
            <a:r>
              <a:rPr lang="fr-FR" sz="1200" b="0" i="1" u="none" strike="noStrike" baseline="0" dirty="0" err="1" smtClean="0">
                <a:solidFill>
                  <a:srgbClr val="9900FF"/>
                </a:solidFill>
                <a:effectLst/>
                <a:latin typeface="Times New Roman" panose="02020603050405020304" pitchFamily="18" charset="0"/>
              </a:rPr>
              <a:t>TACs</a:t>
            </a:r>
            <a:r>
              <a:rPr lang="fr-FR" sz="1200" b="0" i="1" u="none" strike="noStrike" baseline="0" dirty="0" smtClean="0">
                <a:solidFill>
                  <a:srgbClr val="9900FF"/>
                </a:solidFill>
                <a:effectLst/>
                <a:latin typeface="Times New Roman" panose="02020603050405020304" pitchFamily="18" charset="0"/>
              </a:rPr>
              <a:t>), or </a:t>
            </a:r>
            <a:r>
              <a:rPr lang="fr-FR" sz="1200" b="0" i="1" u="none" strike="noStrike" baseline="0" dirty="0" err="1" smtClean="0">
                <a:solidFill>
                  <a:srgbClr val="9900FF"/>
                </a:solidFill>
                <a:effectLst/>
                <a:latin typeface="Times New Roman" panose="02020603050405020304" pitchFamily="18" charset="0"/>
              </a:rPr>
              <a:t>forecast</a:t>
            </a:r>
            <a:r>
              <a:rPr lang="fr-FR" sz="1200" b="0" i="1" u="none" strike="noStrike" baseline="0" dirty="0" smtClean="0">
                <a:solidFill>
                  <a:srgbClr val="9900FF"/>
                </a:solidFill>
                <a:effectLst/>
                <a:latin typeface="Times New Roman" panose="02020603050405020304" pitchFamily="18" charset="0"/>
              </a:rPr>
              <a:t> / </a:t>
            </a:r>
            <a:r>
              <a:rPr lang="fr-FR" sz="1200" b="0" i="1" u="none" strike="noStrike" baseline="0" dirty="0" err="1" smtClean="0">
                <a:solidFill>
                  <a:srgbClr val="9900FF"/>
                </a:solidFill>
                <a:effectLst/>
                <a:latin typeface="Times New Roman" panose="02020603050405020304" pitchFamily="18" charset="0"/>
              </a:rPr>
              <a:t>reanalysis</a:t>
            </a:r>
            <a:r>
              <a:rPr lang="fr-FR" sz="1200" b="0" i="1" u="none" strike="noStrike" baseline="0" dirty="0" smtClean="0">
                <a:solidFill>
                  <a:srgbClr val="9900FF"/>
                </a:solidFill>
                <a:effectLst/>
                <a:latin typeface="Times New Roman" panose="02020603050405020304" pitchFamily="18" charset="0"/>
              </a:rPr>
              <a:t> (</a:t>
            </a:r>
            <a:r>
              <a:rPr lang="fr-FR" sz="1200" b="0" i="1" u="none" strike="noStrike" baseline="0" dirty="0" err="1" smtClean="0">
                <a:solidFill>
                  <a:srgbClr val="9900FF"/>
                </a:solidFill>
                <a:effectLst/>
                <a:latin typeface="Times New Roman" panose="02020603050405020304" pitchFamily="18" charset="0"/>
              </a:rPr>
              <a:t>MFCs</a:t>
            </a:r>
            <a:r>
              <a:rPr lang="fr-FR" sz="1200" b="0" i="1" u="none" strike="noStrike" baseline="0" dirty="0" smtClean="0">
                <a:solidFill>
                  <a:srgbClr val="9900FF"/>
                </a:solidFill>
                <a:effectLst/>
                <a:latin typeface="Times New Roman" panose="02020603050405020304" pitchFamily="18" charset="0"/>
              </a:rPr>
              <a:t>).</a:t>
            </a:r>
            <a:endParaRPr lang="en-GB" sz="1200" b="0" i="1" u="none" strike="noStrike" dirty="0" smtClean="0">
              <a:solidFill>
                <a:srgbClr val="9900FF"/>
              </a:solidFill>
              <a:effectLst/>
              <a:latin typeface="Times New Roman" panose="02020603050405020304" pitchFamily="18" charset="0"/>
            </a:endParaRPr>
          </a:p>
          <a:p>
            <a:pPr marL="384796" indent="-384796"/>
            <a:r>
              <a:rPr lang="en-GB" sz="1200" b="1" dirty="0" smtClean="0">
                <a:solidFill>
                  <a:schemeClr val="tx1">
                    <a:lumMod val="85000"/>
                    <a:lumOff val="15000"/>
                  </a:schemeClr>
                </a:solidFill>
                <a:latin typeface="Arial" panose="020B0604020202020204" pitchFamily="34" charset="0"/>
                <a:cs typeface="Arial" panose="020B0604020202020204" pitchFamily="34" charset="0"/>
              </a:rPr>
              <a:t>TAC</a:t>
            </a:r>
            <a:r>
              <a:rPr lang="en-GB" sz="1200" dirty="0" smtClean="0">
                <a:solidFill>
                  <a:schemeClr val="tx1">
                    <a:lumMod val="85000"/>
                    <a:lumOff val="15000"/>
                  </a:schemeClr>
                </a:solidFill>
                <a:latin typeface="Arial" panose="020B0604020202020204" pitchFamily="34" charset="0"/>
                <a:cs typeface="Arial" panose="020B0604020202020204" pitchFamily="34" charset="0"/>
              </a:rPr>
              <a:t>: Thematic Assembly Centre (observations). SL: Sea level; OC: Ocean colour; OSI: Sea ice, surface wind and sea surface temperature; INS: In situ.</a:t>
            </a:r>
            <a:endParaRPr lang="en-GB" sz="400" dirty="0" smtClean="0">
              <a:solidFill>
                <a:schemeClr val="tx1">
                  <a:lumMod val="85000"/>
                  <a:lumOff val="15000"/>
                </a:schemeClr>
              </a:solidFill>
              <a:latin typeface="Arial" panose="020B0604020202020204" pitchFamily="34" charset="0"/>
              <a:cs typeface="Arial" panose="020B0604020202020204" pitchFamily="34" charset="0"/>
            </a:endParaRPr>
          </a:p>
          <a:p>
            <a:pPr marL="384796" indent="-384796"/>
            <a:r>
              <a:rPr lang="en-GB" sz="1200" b="1" dirty="0" smtClean="0">
                <a:solidFill>
                  <a:schemeClr val="tx1">
                    <a:lumMod val="85000"/>
                    <a:lumOff val="15000"/>
                  </a:schemeClr>
                </a:solidFill>
                <a:latin typeface="Arial" panose="020B0604020202020204" pitchFamily="34" charset="0"/>
                <a:cs typeface="Arial" panose="020B0604020202020204" pitchFamily="34" charset="0"/>
              </a:rPr>
              <a:t>MFC</a:t>
            </a:r>
            <a:r>
              <a:rPr lang="en-GB" sz="1200" dirty="0" smtClean="0">
                <a:solidFill>
                  <a:schemeClr val="tx1">
                    <a:lumMod val="85000"/>
                    <a:lumOff val="15000"/>
                  </a:schemeClr>
                </a:solidFill>
                <a:latin typeface="Arial" panose="020B0604020202020204" pitchFamily="34" charset="0"/>
                <a:cs typeface="Arial" panose="020B0604020202020204" pitchFamily="34" charset="0"/>
              </a:rPr>
              <a:t>: Monitoring and Forecasting Centre (forecasts</a:t>
            </a:r>
            <a:r>
              <a:rPr lang="en-GB" sz="1200" baseline="0" dirty="0" smtClean="0">
                <a:solidFill>
                  <a:schemeClr val="tx1">
                    <a:lumMod val="85000"/>
                    <a:lumOff val="15000"/>
                  </a:schemeClr>
                </a:solidFill>
                <a:latin typeface="Arial" panose="020B0604020202020204" pitchFamily="34" charset="0"/>
                <a:cs typeface="Arial" panose="020B0604020202020204" pitchFamily="34" charset="0"/>
              </a:rPr>
              <a:t> or </a:t>
            </a:r>
            <a:r>
              <a:rPr lang="en-GB" sz="1200" baseline="0" dirty="0" err="1" smtClean="0">
                <a:solidFill>
                  <a:schemeClr val="tx1">
                    <a:lumMod val="85000"/>
                    <a:lumOff val="15000"/>
                  </a:schemeClr>
                </a:solidFill>
                <a:latin typeface="Arial" panose="020B0604020202020204" pitchFamily="34" charset="0"/>
                <a:cs typeface="Arial" panose="020B0604020202020204" pitchFamily="34" charset="0"/>
              </a:rPr>
              <a:t>reanalisys</a:t>
            </a:r>
            <a:r>
              <a:rPr lang="en-GB" sz="1200" dirty="0" smtClean="0">
                <a:solidFill>
                  <a:schemeClr val="tx1">
                    <a:lumMod val="85000"/>
                    <a:lumOff val="15000"/>
                  </a:schemeClr>
                </a:solidFill>
                <a:latin typeface="Arial" panose="020B0604020202020204" pitchFamily="34" charset="0"/>
                <a:cs typeface="Arial" panose="020B0604020202020204" pitchFamily="34" charset="0"/>
              </a:rPr>
              <a:t>). GLO: </a:t>
            </a:r>
            <a:r>
              <a:rPr lang="en-GB" sz="1200" dirty="0" err="1" smtClean="0">
                <a:solidFill>
                  <a:schemeClr val="tx1">
                    <a:lumMod val="85000"/>
                    <a:lumOff val="15000"/>
                  </a:schemeClr>
                </a:solidFill>
                <a:latin typeface="Arial" panose="020B0604020202020204" pitchFamily="34" charset="0"/>
                <a:cs typeface="Arial" panose="020B0604020202020204" pitchFamily="34" charset="0"/>
              </a:rPr>
              <a:t>Gobal</a:t>
            </a:r>
            <a:r>
              <a:rPr lang="en-GB" sz="1200" dirty="0" smtClean="0">
                <a:solidFill>
                  <a:schemeClr val="tx1">
                    <a:lumMod val="85000"/>
                    <a:lumOff val="15000"/>
                  </a:schemeClr>
                </a:solidFill>
                <a:latin typeface="Arial" panose="020B0604020202020204" pitchFamily="34" charset="0"/>
                <a:cs typeface="Arial" panose="020B0604020202020204" pitchFamily="34" charset="0"/>
              </a:rPr>
              <a:t>; ARC:  Arctic; BAL:  Baltic Sea;  NWS: North west shelf; IBI: Iberia-Biscay-Ireland;   MED: Mediterranean Sea; and  BS: Black Sea.</a:t>
            </a:r>
          </a:p>
          <a:p>
            <a:pPr marL="384796" indent="-384796"/>
            <a:r>
              <a:rPr lang="fr-FR" sz="1200" dirty="0" smtClean="0">
                <a:solidFill>
                  <a:schemeClr val="tx1">
                    <a:lumMod val="85000"/>
                    <a:lumOff val="15000"/>
                  </a:schemeClr>
                </a:solidFill>
                <a:latin typeface="Arial" panose="020B0604020202020204" pitchFamily="34" charset="0"/>
                <a:cs typeface="Arial" panose="020B0604020202020204" pitchFamily="34" charset="0"/>
              </a:rPr>
              <a:t>QUID: </a:t>
            </a:r>
            <a:r>
              <a:rPr lang="fr-FR" sz="1200" dirty="0" err="1" smtClean="0">
                <a:solidFill>
                  <a:schemeClr val="tx1">
                    <a:lumMod val="85000"/>
                    <a:lumOff val="15000"/>
                  </a:schemeClr>
                </a:solidFill>
                <a:latin typeface="Arial" panose="020B0604020202020204" pitchFamily="34" charset="0"/>
                <a:cs typeface="Arial" panose="020B0604020202020204" pitchFamily="34" charset="0"/>
              </a:rPr>
              <a:t>Quality</a:t>
            </a:r>
            <a:r>
              <a:rPr lang="fr-FR" sz="1200" dirty="0" smtClean="0">
                <a:solidFill>
                  <a:schemeClr val="tx1">
                    <a:lumMod val="85000"/>
                    <a:lumOff val="15000"/>
                  </a:schemeClr>
                </a:solidFill>
                <a:latin typeface="Arial" panose="020B0604020202020204" pitchFamily="34" charset="0"/>
                <a:cs typeface="Arial" panose="020B0604020202020204" pitchFamily="34" charset="0"/>
              </a:rPr>
              <a:t> information</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document</a:t>
            </a:r>
          </a:p>
          <a:p>
            <a:pPr marL="384796" indent="-384796"/>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SE: Service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evolution</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program; a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series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of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contracts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to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provide</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the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improvements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to future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systems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by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including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e.g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missing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or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poorly</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described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processes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or by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applying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innovative</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techniques or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analysis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It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tier</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2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contract</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which</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lasts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typically</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2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years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and the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third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one the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findings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are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implemented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into</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the service. It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guided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by the CMEMS R&amp;D roadmap.</a:t>
            </a:r>
            <a:endParaRPr lang="en-GB" sz="1200" dirty="0" smtClean="0">
              <a:solidFill>
                <a:schemeClr val="tx1">
                  <a:lumMod val="85000"/>
                  <a:lumOff val="15000"/>
                </a:schemeClr>
              </a:solidFill>
              <a:latin typeface="Arial" panose="020B0604020202020204" pitchFamily="34" charset="0"/>
              <a:cs typeface="Arial" panose="020B0604020202020204" pitchFamily="34" charset="0"/>
            </a:endParaRPr>
          </a:p>
        </p:txBody>
      </p:sp>
      <p:sp>
        <p:nvSpPr>
          <p:cNvPr id="4" name="Espace réservé du numéro de diapositive 3"/>
          <p:cNvSpPr>
            <a:spLocks noGrp="1"/>
          </p:cNvSpPr>
          <p:nvPr>
            <p:ph type="sldNum" sz="quarter" idx="10"/>
          </p:nvPr>
        </p:nvSpPr>
        <p:spPr/>
        <p:txBody>
          <a:bodyPr/>
          <a:lstStyle/>
          <a:p>
            <a:fld id="{B3E37BDE-1E16-4497-8123-4D9E05ECC396}" type="slidenum">
              <a:rPr lang="en-US" smtClean="0"/>
              <a:pPr/>
              <a:t>5</a:t>
            </a:fld>
            <a:endParaRPr lang="en-US"/>
          </a:p>
        </p:txBody>
      </p:sp>
    </p:spTree>
    <p:extLst>
      <p:ext uri="{BB962C8B-B14F-4D97-AF65-F5344CB8AC3E}">
        <p14:creationId xmlns:p14="http://schemas.microsoft.com/office/powerpoint/2010/main" val="23898671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How to </a:t>
            </a:r>
            <a:r>
              <a:rPr lang="fr-FR" dirty="0" err="1" smtClean="0"/>
              <a:t>evaluate</a:t>
            </a:r>
            <a:r>
              <a:rPr lang="fr-FR" dirty="0" smtClean="0"/>
              <a:t> and </a:t>
            </a:r>
            <a:r>
              <a:rPr lang="fr-FR" dirty="0" err="1" smtClean="0"/>
              <a:t>measure</a:t>
            </a:r>
            <a:r>
              <a:rPr lang="fr-FR" dirty="0" smtClean="0"/>
              <a:t> the </a:t>
            </a:r>
            <a:r>
              <a:rPr lang="fr-FR" dirty="0" err="1" smtClean="0"/>
              <a:t>quality</a:t>
            </a:r>
            <a:r>
              <a:rPr lang="fr-FR" dirty="0" smtClean="0"/>
              <a:t> of the</a:t>
            </a:r>
            <a:r>
              <a:rPr lang="fr-FR" baseline="0" dirty="0" smtClean="0"/>
              <a:t> </a:t>
            </a:r>
            <a:r>
              <a:rPr lang="fr-FR" baseline="0" dirty="0" err="1" smtClean="0"/>
              <a:t>products</a:t>
            </a:r>
            <a:endParaRPr lang="en-GB" dirty="0"/>
          </a:p>
        </p:txBody>
      </p:sp>
      <p:sp>
        <p:nvSpPr>
          <p:cNvPr id="4" name="Espace réservé du numéro de diapositive 3"/>
          <p:cNvSpPr>
            <a:spLocks noGrp="1"/>
          </p:cNvSpPr>
          <p:nvPr>
            <p:ph type="sldNum" sz="quarter" idx="10"/>
          </p:nvPr>
        </p:nvSpPr>
        <p:spPr/>
        <p:txBody>
          <a:bodyPr/>
          <a:lstStyle/>
          <a:p>
            <a:fld id="{B3E37BDE-1E16-4497-8123-4D9E05ECC396}" type="slidenum">
              <a:rPr lang="en-US" smtClean="0"/>
              <a:pPr/>
              <a:t>6</a:t>
            </a:fld>
            <a:endParaRPr lang="en-US"/>
          </a:p>
        </p:txBody>
      </p:sp>
    </p:spTree>
    <p:extLst>
      <p:ext uri="{BB962C8B-B14F-4D97-AF65-F5344CB8AC3E}">
        <p14:creationId xmlns:p14="http://schemas.microsoft.com/office/powerpoint/2010/main" val="15943111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PQ: Product </a:t>
            </a:r>
            <a:r>
              <a:rPr lang="fr-FR" dirty="0" err="1" smtClean="0"/>
              <a:t>quality</a:t>
            </a: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PC: production centres, i.e. data</a:t>
            </a:r>
            <a:r>
              <a:rPr lang="fr-FR" baseline="0" dirty="0" smtClean="0"/>
              <a:t> </a:t>
            </a:r>
            <a:r>
              <a:rPr lang="fr-FR" baseline="0" dirty="0" err="1" smtClean="0"/>
              <a:t>producers</a:t>
            </a:r>
            <a:r>
              <a:rPr lang="fr-FR" baseline="0" dirty="0" smtClean="0"/>
              <a:t> for</a:t>
            </a:r>
            <a:r>
              <a:rPr lang="fr-FR" sz="1200" b="0" i="1" u="none" strike="noStrike" baseline="0" dirty="0" smtClean="0">
                <a:solidFill>
                  <a:srgbClr val="9900FF"/>
                </a:solidFill>
                <a:effectLst/>
                <a:latin typeface="Times New Roman" panose="02020603050405020304" pitchFamily="18" charset="0"/>
              </a:rPr>
              <a:t> CMEMS. </a:t>
            </a:r>
            <a:r>
              <a:rPr lang="fr-FR" sz="1200" b="0" i="1" u="none" strike="noStrike" baseline="0" dirty="0" err="1" smtClean="0">
                <a:solidFill>
                  <a:srgbClr val="9900FF"/>
                </a:solidFill>
                <a:effectLst/>
                <a:latin typeface="Times New Roman" panose="02020603050405020304" pitchFamily="18" charset="0"/>
              </a:rPr>
              <a:t>Contracted</a:t>
            </a:r>
            <a:r>
              <a:rPr lang="fr-FR" sz="1200" b="0" i="1" u="none" strike="noStrike" baseline="0" dirty="0" smtClean="0">
                <a:solidFill>
                  <a:srgbClr val="9900FF"/>
                </a:solidFill>
                <a:effectLst/>
                <a:latin typeface="Times New Roman" panose="02020603050405020304" pitchFamily="18" charset="0"/>
              </a:rPr>
              <a:t> to </a:t>
            </a:r>
            <a:r>
              <a:rPr lang="fr-FR" sz="1200" b="0" i="1" u="none" strike="noStrike" baseline="0" dirty="0" err="1" smtClean="0">
                <a:solidFill>
                  <a:srgbClr val="9900FF"/>
                </a:solidFill>
                <a:effectLst/>
                <a:latin typeface="Times New Roman" panose="02020603050405020304" pitchFamily="18" charset="0"/>
              </a:rPr>
              <a:t>provide</a:t>
            </a:r>
            <a:r>
              <a:rPr lang="fr-FR" sz="1200" b="0" i="1" u="none" strike="noStrike" baseline="0" dirty="0" smtClean="0">
                <a:solidFill>
                  <a:srgbClr val="9900FF"/>
                </a:solidFill>
                <a:effectLst/>
                <a:latin typeface="Times New Roman" panose="02020603050405020304" pitchFamily="18" charset="0"/>
              </a:rPr>
              <a:t> satellite or in situ observations (</a:t>
            </a:r>
            <a:r>
              <a:rPr lang="fr-FR" sz="1200" b="0" i="1" u="none" strike="noStrike" baseline="0" dirty="0" err="1" smtClean="0">
                <a:solidFill>
                  <a:srgbClr val="9900FF"/>
                </a:solidFill>
                <a:effectLst/>
                <a:latin typeface="Times New Roman" panose="02020603050405020304" pitchFamily="18" charset="0"/>
              </a:rPr>
              <a:t>TACs</a:t>
            </a:r>
            <a:r>
              <a:rPr lang="fr-FR" sz="1200" b="0" i="1" u="none" strike="noStrike" baseline="0" dirty="0" smtClean="0">
                <a:solidFill>
                  <a:srgbClr val="9900FF"/>
                </a:solidFill>
                <a:effectLst/>
                <a:latin typeface="Times New Roman" panose="02020603050405020304" pitchFamily="18" charset="0"/>
              </a:rPr>
              <a:t>), or </a:t>
            </a:r>
            <a:r>
              <a:rPr lang="fr-FR" sz="1200" b="0" i="1" u="none" strike="noStrike" baseline="0" dirty="0" err="1" smtClean="0">
                <a:solidFill>
                  <a:srgbClr val="9900FF"/>
                </a:solidFill>
                <a:effectLst/>
                <a:latin typeface="Times New Roman" panose="02020603050405020304" pitchFamily="18" charset="0"/>
              </a:rPr>
              <a:t>forecast</a:t>
            </a:r>
            <a:r>
              <a:rPr lang="fr-FR" sz="1200" b="0" i="1" u="none" strike="noStrike" baseline="0" dirty="0" smtClean="0">
                <a:solidFill>
                  <a:srgbClr val="9900FF"/>
                </a:solidFill>
                <a:effectLst/>
                <a:latin typeface="Times New Roman" panose="02020603050405020304" pitchFamily="18" charset="0"/>
              </a:rPr>
              <a:t> / </a:t>
            </a:r>
            <a:r>
              <a:rPr lang="fr-FR" sz="1200" b="0" i="1" u="none" strike="noStrike" baseline="0" dirty="0" err="1" smtClean="0">
                <a:solidFill>
                  <a:srgbClr val="9900FF"/>
                </a:solidFill>
                <a:effectLst/>
                <a:latin typeface="Times New Roman" panose="02020603050405020304" pitchFamily="18" charset="0"/>
              </a:rPr>
              <a:t>reanalysis</a:t>
            </a:r>
            <a:r>
              <a:rPr lang="fr-FR" sz="1200" b="0" i="1" u="none" strike="noStrike" baseline="0" dirty="0" smtClean="0">
                <a:solidFill>
                  <a:srgbClr val="9900FF"/>
                </a:solidFill>
                <a:effectLst/>
                <a:latin typeface="Times New Roman" panose="02020603050405020304" pitchFamily="18" charset="0"/>
              </a:rPr>
              <a:t> (</a:t>
            </a:r>
            <a:r>
              <a:rPr lang="fr-FR" sz="1200" b="0" i="1" u="none" strike="noStrike" baseline="0" dirty="0" err="1" smtClean="0">
                <a:solidFill>
                  <a:srgbClr val="9900FF"/>
                </a:solidFill>
                <a:effectLst/>
                <a:latin typeface="Times New Roman" panose="02020603050405020304" pitchFamily="18" charset="0"/>
              </a:rPr>
              <a:t>MFCs</a:t>
            </a:r>
            <a:r>
              <a:rPr lang="fr-FR" sz="1200" b="0" i="1" u="none" strike="noStrike" baseline="0" dirty="0" smtClean="0">
                <a:solidFill>
                  <a:srgbClr val="9900FF"/>
                </a:solidFill>
                <a:effectLst/>
                <a:latin typeface="Times New Roman" panose="02020603050405020304" pitchFamily="18" charset="0"/>
              </a:rPr>
              <a:t>).</a:t>
            </a:r>
            <a:endParaRPr lang="en-GB" sz="1200" b="0" i="1" u="none" strike="noStrike" dirty="0" smtClean="0">
              <a:solidFill>
                <a:srgbClr val="9900FF"/>
              </a:solidFill>
              <a:effectLst/>
              <a:latin typeface="Times New Roman" panose="02020603050405020304" pitchFamily="18" charset="0"/>
            </a:endParaRPr>
          </a:p>
          <a:p>
            <a:pPr marL="384796" indent="-384796"/>
            <a:r>
              <a:rPr lang="en-GB" sz="1200" b="1" dirty="0" smtClean="0">
                <a:solidFill>
                  <a:schemeClr val="tx1">
                    <a:lumMod val="85000"/>
                    <a:lumOff val="15000"/>
                  </a:schemeClr>
                </a:solidFill>
                <a:latin typeface="Arial" panose="020B0604020202020204" pitchFamily="34" charset="0"/>
                <a:cs typeface="Arial" panose="020B0604020202020204" pitchFamily="34" charset="0"/>
              </a:rPr>
              <a:t>TAC</a:t>
            </a:r>
            <a:r>
              <a:rPr lang="en-GB" sz="1200" dirty="0" smtClean="0">
                <a:solidFill>
                  <a:schemeClr val="tx1">
                    <a:lumMod val="85000"/>
                    <a:lumOff val="15000"/>
                  </a:schemeClr>
                </a:solidFill>
                <a:latin typeface="Arial" panose="020B0604020202020204" pitchFamily="34" charset="0"/>
                <a:cs typeface="Arial" panose="020B0604020202020204" pitchFamily="34" charset="0"/>
              </a:rPr>
              <a:t>: Thematic Assembly Centre (observations). SL: Sea level; OC: Ocean colour; OSI: Sea ice, surface wind and sea surface temperature; INS: In situ.</a:t>
            </a:r>
            <a:endParaRPr lang="en-GB" sz="400" dirty="0" smtClean="0">
              <a:solidFill>
                <a:schemeClr val="tx1">
                  <a:lumMod val="85000"/>
                  <a:lumOff val="15000"/>
                </a:schemeClr>
              </a:solidFill>
              <a:latin typeface="Arial" panose="020B0604020202020204" pitchFamily="34" charset="0"/>
              <a:cs typeface="Arial" panose="020B0604020202020204" pitchFamily="34" charset="0"/>
            </a:endParaRPr>
          </a:p>
          <a:p>
            <a:pPr marL="384796" indent="-384796"/>
            <a:r>
              <a:rPr lang="en-GB" sz="1200" b="1" dirty="0" smtClean="0">
                <a:solidFill>
                  <a:schemeClr val="tx1">
                    <a:lumMod val="85000"/>
                    <a:lumOff val="15000"/>
                  </a:schemeClr>
                </a:solidFill>
                <a:latin typeface="Arial" panose="020B0604020202020204" pitchFamily="34" charset="0"/>
                <a:cs typeface="Arial" panose="020B0604020202020204" pitchFamily="34" charset="0"/>
              </a:rPr>
              <a:t>MFC</a:t>
            </a:r>
            <a:r>
              <a:rPr lang="en-GB" sz="1200" dirty="0" smtClean="0">
                <a:solidFill>
                  <a:schemeClr val="tx1">
                    <a:lumMod val="85000"/>
                    <a:lumOff val="15000"/>
                  </a:schemeClr>
                </a:solidFill>
                <a:latin typeface="Arial" panose="020B0604020202020204" pitchFamily="34" charset="0"/>
                <a:cs typeface="Arial" panose="020B0604020202020204" pitchFamily="34" charset="0"/>
              </a:rPr>
              <a:t>: Monitoring and Forecasting Centre (forecasts</a:t>
            </a:r>
            <a:r>
              <a:rPr lang="en-GB" sz="1200" baseline="0" dirty="0" smtClean="0">
                <a:solidFill>
                  <a:schemeClr val="tx1">
                    <a:lumMod val="85000"/>
                    <a:lumOff val="15000"/>
                  </a:schemeClr>
                </a:solidFill>
                <a:latin typeface="Arial" panose="020B0604020202020204" pitchFamily="34" charset="0"/>
                <a:cs typeface="Arial" panose="020B0604020202020204" pitchFamily="34" charset="0"/>
              </a:rPr>
              <a:t> or </a:t>
            </a:r>
            <a:r>
              <a:rPr lang="en-GB" sz="1200" baseline="0" dirty="0" err="1" smtClean="0">
                <a:solidFill>
                  <a:schemeClr val="tx1">
                    <a:lumMod val="85000"/>
                    <a:lumOff val="15000"/>
                  </a:schemeClr>
                </a:solidFill>
                <a:latin typeface="Arial" panose="020B0604020202020204" pitchFamily="34" charset="0"/>
                <a:cs typeface="Arial" panose="020B0604020202020204" pitchFamily="34" charset="0"/>
              </a:rPr>
              <a:t>reanalisys</a:t>
            </a:r>
            <a:r>
              <a:rPr lang="en-GB" sz="1200" dirty="0" smtClean="0">
                <a:solidFill>
                  <a:schemeClr val="tx1">
                    <a:lumMod val="85000"/>
                    <a:lumOff val="15000"/>
                  </a:schemeClr>
                </a:solidFill>
                <a:latin typeface="Arial" panose="020B0604020202020204" pitchFamily="34" charset="0"/>
                <a:cs typeface="Arial" panose="020B0604020202020204" pitchFamily="34" charset="0"/>
              </a:rPr>
              <a:t>). GLO: </a:t>
            </a:r>
            <a:r>
              <a:rPr lang="en-GB" sz="1200" dirty="0" err="1" smtClean="0">
                <a:solidFill>
                  <a:schemeClr val="tx1">
                    <a:lumMod val="85000"/>
                    <a:lumOff val="15000"/>
                  </a:schemeClr>
                </a:solidFill>
                <a:latin typeface="Arial" panose="020B0604020202020204" pitchFamily="34" charset="0"/>
                <a:cs typeface="Arial" panose="020B0604020202020204" pitchFamily="34" charset="0"/>
              </a:rPr>
              <a:t>Gobal</a:t>
            </a:r>
            <a:r>
              <a:rPr lang="en-GB" sz="1200" dirty="0" smtClean="0">
                <a:solidFill>
                  <a:schemeClr val="tx1">
                    <a:lumMod val="85000"/>
                    <a:lumOff val="15000"/>
                  </a:schemeClr>
                </a:solidFill>
                <a:latin typeface="Arial" panose="020B0604020202020204" pitchFamily="34" charset="0"/>
                <a:cs typeface="Arial" panose="020B0604020202020204" pitchFamily="34" charset="0"/>
              </a:rPr>
              <a:t>; ARC:  Arctic; BAL:  Baltic Sea;  NWS: North west shelf; IBI: Iberia-Biscay-Ireland;   MED: Mediterranean Sea; and  BS: Black Sea.</a:t>
            </a:r>
          </a:p>
          <a:p>
            <a:pPr marL="384796" indent="-384796"/>
            <a:r>
              <a:rPr lang="fr-FR" sz="1200" dirty="0" smtClean="0">
                <a:solidFill>
                  <a:schemeClr val="tx1">
                    <a:lumMod val="85000"/>
                    <a:lumOff val="15000"/>
                  </a:schemeClr>
                </a:solidFill>
                <a:latin typeface="Arial" panose="020B0604020202020204" pitchFamily="34" charset="0"/>
                <a:cs typeface="Arial" panose="020B0604020202020204" pitchFamily="34" charset="0"/>
              </a:rPr>
              <a:t>QUID: </a:t>
            </a:r>
            <a:r>
              <a:rPr lang="fr-FR" sz="1200" dirty="0" err="1" smtClean="0">
                <a:solidFill>
                  <a:schemeClr val="tx1">
                    <a:lumMod val="85000"/>
                    <a:lumOff val="15000"/>
                  </a:schemeClr>
                </a:solidFill>
                <a:latin typeface="Arial" panose="020B0604020202020204" pitchFamily="34" charset="0"/>
                <a:cs typeface="Arial" panose="020B0604020202020204" pitchFamily="34" charset="0"/>
              </a:rPr>
              <a:t>Quality</a:t>
            </a:r>
            <a:r>
              <a:rPr lang="fr-FR" sz="1200" dirty="0" smtClean="0">
                <a:solidFill>
                  <a:schemeClr val="tx1">
                    <a:lumMod val="85000"/>
                    <a:lumOff val="15000"/>
                  </a:schemeClr>
                </a:solidFill>
                <a:latin typeface="Arial" panose="020B0604020202020204" pitchFamily="34" charset="0"/>
                <a:cs typeface="Arial" panose="020B0604020202020204" pitchFamily="34" charset="0"/>
              </a:rPr>
              <a:t> information</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document</a:t>
            </a:r>
          </a:p>
          <a:p>
            <a:pPr marL="384796" indent="-384796"/>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SE: Service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evolution</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program; a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series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of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contracts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to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provide</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the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improvements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to future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systems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by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including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e.g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missing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or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poorly</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described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processes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or by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applying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innovative</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techniques or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analysis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It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tier</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2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contract</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which</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lasts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typically</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2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years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and the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third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one the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findings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are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implemented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into</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the service. It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guided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by the CMEMS R&amp;D roadmap.</a:t>
            </a:r>
            <a:endParaRPr lang="en-GB" sz="1200" dirty="0" smtClean="0">
              <a:solidFill>
                <a:schemeClr val="tx1">
                  <a:lumMod val="85000"/>
                  <a:lumOff val="15000"/>
                </a:schemeClr>
              </a:solidFill>
              <a:latin typeface="Arial" panose="020B06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EAN: </a:t>
            </a:r>
            <a:r>
              <a:rPr lang="fr-FR" dirty="0" err="1" smtClean="0"/>
              <a:t>Estimated</a:t>
            </a:r>
            <a:r>
              <a:rPr lang="fr-FR" dirty="0" smtClean="0"/>
              <a:t> </a:t>
            </a:r>
            <a:r>
              <a:rPr lang="fr-FR" dirty="0" err="1" smtClean="0"/>
              <a:t>accuracy</a:t>
            </a:r>
            <a:r>
              <a:rPr lang="fr-FR" dirty="0" smtClean="0"/>
              <a:t> </a:t>
            </a:r>
            <a:r>
              <a:rPr lang="fr-FR" dirty="0" err="1" smtClean="0"/>
              <a:t>numbers</a:t>
            </a:r>
            <a:r>
              <a:rPr lang="fr-FR" dirty="0" smtClean="0"/>
              <a:t>, </a:t>
            </a:r>
            <a:r>
              <a:rPr lang="fr-FR" dirty="0" err="1" smtClean="0"/>
              <a:t>metrics</a:t>
            </a:r>
            <a:r>
              <a:rPr lang="fr-FR" baseline="0" dirty="0" smtClean="0"/>
              <a:t> </a:t>
            </a:r>
            <a:r>
              <a:rPr lang="fr-FR" baseline="0" dirty="0" err="1" smtClean="0"/>
              <a:t>present</a:t>
            </a:r>
            <a:r>
              <a:rPr lang="fr-FR" baseline="0" dirty="0" smtClean="0"/>
              <a:t> and </a:t>
            </a:r>
            <a:r>
              <a:rPr lang="fr-FR" baseline="0" dirty="0" err="1" smtClean="0"/>
              <a:t>tabulated</a:t>
            </a:r>
            <a:r>
              <a:rPr lang="fr-FR" baseline="0" dirty="0" smtClean="0"/>
              <a:t> in the CMEMS PQ documents (QUID)</a:t>
            </a:r>
            <a:endParaRPr lang="fr-FR" dirty="0" smtClean="0"/>
          </a:p>
          <a:p>
            <a:endParaRPr lang="en-GB" dirty="0"/>
          </a:p>
        </p:txBody>
      </p:sp>
      <p:sp>
        <p:nvSpPr>
          <p:cNvPr id="4" name="Espace réservé du numéro de diapositive 3"/>
          <p:cNvSpPr>
            <a:spLocks noGrp="1"/>
          </p:cNvSpPr>
          <p:nvPr>
            <p:ph type="sldNum" sz="quarter" idx="10"/>
          </p:nvPr>
        </p:nvSpPr>
        <p:spPr/>
        <p:txBody>
          <a:bodyPr/>
          <a:lstStyle/>
          <a:p>
            <a:fld id="{B3E37BDE-1E16-4497-8123-4D9E05ECC396}" type="slidenum">
              <a:rPr lang="en-US" smtClean="0"/>
              <a:pPr/>
              <a:t>7</a:t>
            </a:fld>
            <a:endParaRPr lang="en-US"/>
          </a:p>
        </p:txBody>
      </p:sp>
    </p:spTree>
    <p:extLst>
      <p:ext uri="{BB962C8B-B14F-4D97-AF65-F5344CB8AC3E}">
        <p14:creationId xmlns:p14="http://schemas.microsoft.com/office/powerpoint/2010/main" val="588686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PQ: Product </a:t>
            </a:r>
            <a:r>
              <a:rPr lang="fr-FR" dirty="0" err="1" smtClean="0"/>
              <a:t>quality</a:t>
            </a: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PC: production centres, i.e. data</a:t>
            </a:r>
            <a:r>
              <a:rPr lang="fr-FR" baseline="0" dirty="0" smtClean="0"/>
              <a:t> </a:t>
            </a:r>
            <a:r>
              <a:rPr lang="fr-FR" baseline="0" dirty="0" err="1" smtClean="0"/>
              <a:t>producers</a:t>
            </a:r>
            <a:r>
              <a:rPr lang="fr-FR" baseline="0" dirty="0" smtClean="0"/>
              <a:t> for</a:t>
            </a:r>
            <a:r>
              <a:rPr lang="fr-FR" sz="1200" b="0" i="1" u="none" strike="noStrike" baseline="0" dirty="0" smtClean="0">
                <a:solidFill>
                  <a:srgbClr val="9900FF"/>
                </a:solidFill>
                <a:effectLst/>
                <a:latin typeface="Times New Roman" panose="02020603050405020304" pitchFamily="18" charset="0"/>
              </a:rPr>
              <a:t> CMEMS. </a:t>
            </a:r>
            <a:r>
              <a:rPr lang="fr-FR" sz="1200" b="0" i="1" u="none" strike="noStrike" baseline="0" dirty="0" err="1" smtClean="0">
                <a:solidFill>
                  <a:srgbClr val="9900FF"/>
                </a:solidFill>
                <a:effectLst/>
                <a:latin typeface="Times New Roman" panose="02020603050405020304" pitchFamily="18" charset="0"/>
              </a:rPr>
              <a:t>Contracted</a:t>
            </a:r>
            <a:r>
              <a:rPr lang="fr-FR" sz="1200" b="0" i="1" u="none" strike="noStrike" baseline="0" dirty="0" smtClean="0">
                <a:solidFill>
                  <a:srgbClr val="9900FF"/>
                </a:solidFill>
                <a:effectLst/>
                <a:latin typeface="Times New Roman" panose="02020603050405020304" pitchFamily="18" charset="0"/>
              </a:rPr>
              <a:t> to </a:t>
            </a:r>
            <a:r>
              <a:rPr lang="fr-FR" sz="1200" b="0" i="1" u="none" strike="noStrike" baseline="0" dirty="0" err="1" smtClean="0">
                <a:solidFill>
                  <a:srgbClr val="9900FF"/>
                </a:solidFill>
                <a:effectLst/>
                <a:latin typeface="Times New Roman" panose="02020603050405020304" pitchFamily="18" charset="0"/>
              </a:rPr>
              <a:t>provide</a:t>
            </a:r>
            <a:r>
              <a:rPr lang="fr-FR" sz="1200" b="0" i="1" u="none" strike="noStrike" baseline="0" dirty="0" smtClean="0">
                <a:solidFill>
                  <a:srgbClr val="9900FF"/>
                </a:solidFill>
                <a:effectLst/>
                <a:latin typeface="Times New Roman" panose="02020603050405020304" pitchFamily="18" charset="0"/>
              </a:rPr>
              <a:t> satellite or in situ observations (</a:t>
            </a:r>
            <a:r>
              <a:rPr lang="fr-FR" sz="1200" b="0" i="1" u="none" strike="noStrike" baseline="0" dirty="0" err="1" smtClean="0">
                <a:solidFill>
                  <a:srgbClr val="9900FF"/>
                </a:solidFill>
                <a:effectLst/>
                <a:latin typeface="Times New Roman" panose="02020603050405020304" pitchFamily="18" charset="0"/>
              </a:rPr>
              <a:t>TACs</a:t>
            </a:r>
            <a:r>
              <a:rPr lang="fr-FR" sz="1200" b="0" i="1" u="none" strike="noStrike" baseline="0" dirty="0" smtClean="0">
                <a:solidFill>
                  <a:srgbClr val="9900FF"/>
                </a:solidFill>
                <a:effectLst/>
                <a:latin typeface="Times New Roman" panose="02020603050405020304" pitchFamily="18" charset="0"/>
              </a:rPr>
              <a:t>), or </a:t>
            </a:r>
            <a:r>
              <a:rPr lang="fr-FR" sz="1200" b="0" i="1" u="none" strike="noStrike" baseline="0" dirty="0" err="1" smtClean="0">
                <a:solidFill>
                  <a:srgbClr val="9900FF"/>
                </a:solidFill>
                <a:effectLst/>
                <a:latin typeface="Times New Roman" panose="02020603050405020304" pitchFamily="18" charset="0"/>
              </a:rPr>
              <a:t>forecast</a:t>
            </a:r>
            <a:r>
              <a:rPr lang="fr-FR" sz="1200" b="0" i="1" u="none" strike="noStrike" baseline="0" dirty="0" smtClean="0">
                <a:solidFill>
                  <a:srgbClr val="9900FF"/>
                </a:solidFill>
                <a:effectLst/>
                <a:latin typeface="Times New Roman" panose="02020603050405020304" pitchFamily="18" charset="0"/>
              </a:rPr>
              <a:t> / </a:t>
            </a:r>
            <a:r>
              <a:rPr lang="fr-FR" sz="1200" b="0" i="1" u="none" strike="noStrike" baseline="0" dirty="0" err="1" smtClean="0">
                <a:solidFill>
                  <a:srgbClr val="9900FF"/>
                </a:solidFill>
                <a:effectLst/>
                <a:latin typeface="Times New Roman" panose="02020603050405020304" pitchFamily="18" charset="0"/>
              </a:rPr>
              <a:t>reanalysis</a:t>
            </a:r>
            <a:r>
              <a:rPr lang="fr-FR" sz="1200" b="0" i="1" u="none" strike="noStrike" baseline="0" dirty="0" smtClean="0">
                <a:solidFill>
                  <a:srgbClr val="9900FF"/>
                </a:solidFill>
                <a:effectLst/>
                <a:latin typeface="Times New Roman" panose="02020603050405020304" pitchFamily="18" charset="0"/>
              </a:rPr>
              <a:t> (</a:t>
            </a:r>
            <a:r>
              <a:rPr lang="fr-FR" sz="1200" b="0" i="1" u="none" strike="noStrike" baseline="0" dirty="0" err="1" smtClean="0">
                <a:solidFill>
                  <a:srgbClr val="9900FF"/>
                </a:solidFill>
                <a:effectLst/>
                <a:latin typeface="Times New Roman" panose="02020603050405020304" pitchFamily="18" charset="0"/>
              </a:rPr>
              <a:t>MFCs</a:t>
            </a:r>
            <a:r>
              <a:rPr lang="fr-FR" sz="1200" b="0" i="1" u="none" strike="noStrike" baseline="0" dirty="0" smtClean="0">
                <a:solidFill>
                  <a:srgbClr val="9900FF"/>
                </a:solidFill>
                <a:effectLst/>
                <a:latin typeface="Times New Roman" panose="02020603050405020304" pitchFamily="18" charset="0"/>
              </a:rPr>
              <a:t>).</a:t>
            </a:r>
            <a:endParaRPr lang="en-GB" sz="1200" b="0" i="1" u="none" strike="noStrike" dirty="0" smtClean="0">
              <a:solidFill>
                <a:srgbClr val="9900FF"/>
              </a:solidFill>
              <a:effectLst/>
              <a:latin typeface="Times New Roman" panose="02020603050405020304" pitchFamily="18" charset="0"/>
            </a:endParaRPr>
          </a:p>
          <a:p>
            <a:pPr marL="384796" indent="-384796"/>
            <a:r>
              <a:rPr lang="en-GB" sz="1200" b="1" dirty="0" smtClean="0">
                <a:solidFill>
                  <a:schemeClr val="tx1">
                    <a:lumMod val="85000"/>
                    <a:lumOff val="15000"/>
                  </a:schemeClr>
                </a:solidFill>
                <a:latin typeface="Arial" panose="020B0604020202020204" pitchFamily="34" charset="0"/>
                <a:cs typeface="Arial" panose="020B0604020202020204" pitchFamily="34" charset="0"/>
              </a:rPr>
              <a:t>TAC</a:t>
            </a:r>
            <a:r>
              <a:rPr lang="en-GB" sz="1200" dirty="0" smtClean="0">
                <a:solidFill>
                  <a:schemeClr val="tx1">
                    <a:lumMod val="85000"/>
                    <a:lumOff val="15000"/>
                  </a:schemeClr>
                </a:solidFill>
                <a:latin typeface="Arial" panose="020B0604020202020204" pitchFamily="34" charset="0"/>
                <a:cs typeface="Arial" panose="020B0604020202020204" pitchFamily="34" charset="0"/>
              </a:rPr>
              <a:t>: Thematic Assembly Centre (observations). SL: Sea level; OC: Ocean colour; OSI: Sea ice, surface wind and sea surface temperature; INS: In situ.</a:t>
            </a:r>
            <a:endParaRPr lang="en-GB" sz="400" dirty="0" smtClean="0">
              <a:solidFill>
                <a:schemeClr val="tx1">
                  <a:lumMod val="85000"/>
                  <a:lumOff val="15000"/>
                </a:schemeClr>
              </a:solidFill>
              <a:latin typeface="Arial" panose="020B0604020202020204" pitchFamily="34" charset="0"/>
              <a:cs typeface="Arial" panose="020B0604020202020204" pitchFamily="34" charset="0"/>
            </a:endParaRPr>
          </a:p>
          <a:p>
            <a:pPr marL="384796" indent="-384796"/>
            <a:r>
              <a:rPr lang="en-GB" sz="1200" b="1" dirty="0" smtClean="0">
                <a:solidFill>
                  <a:schemeClr val="tx1">
                    <a:lumMod val="85000"/>
                    <a:lumOff val="15000"/>
                  </a:schemeClr>
                </a:solidFill>
                <a:latin typeface="Arial" panose="020B0604020202020204" pitchFamily="34" charset="0"/>
                <a:cs typeface="Arial" panose="020B0604020202020204" pitchFamily="34" charset="0"/>
              </a:rPr>
              <a:t>MFC</a:t>
            </a:r>
            <a:r>
              <a:rPr lang="en-GB" sz="1200" dirty="0" smtClean="0">
                <a:solidFill>
                  <a:schemeClr val="tx1">
                    <a:lumMod val="85000"/>
                    <a:lumOff val="15000"/>
                  </a:schemeClr>
                </a:solidFill>
                <a:latin typeface="Arial" panose="020B0604020202020204" pitchFamily="34" charset="0"/>
                <a:cs typeface="Arial" panose="020B0604020202020204" pitchFamily="34" charset="0"/>
              </a:rPr>
              <a:t>: Monitoring and Forecasting Centre (forecasts</a:t>
            </a:r>
            <a:r>
              <a:rPr lang="en-GB" sz="1200" baseline="0" dirty="0" smtClean="0">
                <a:solidFill>
                  <a:schemeClr val="tx1">
                    <a:lumMod val="85000"/>
                    <a:lumOff val="15000"/>
                  </a:schemeClr>
                </a:solidFill>
                <a:latin typeface="Arial" panose="020B0604020202020204" pitchFamily="34" charset="0"/>
                <a:cs typeface="Arial" panose="020B0604020202020204" pitchFamily="34" charset="0"/>
              </a:rPr>
              <a:t> or </a:t>
            </a:r>
            <a:r>
              <a:rPr lang="en-GB" sz="1200" baseline="0" dirty="0" err="1" smtClean="0">
                <a:solidFill>
                  <a:schemeClr val="tx1">
                    <a:lumMod val="85000"/>
                    <a:lumOff val="15000"/>
                  </a:schemeClr>
                </a:solidFill>
                <a:latin typeface="Arial" panose="020B0604020202020204" pitchFamily="34" charset="0"/>
                <a:cs typeface="Arial" panose="020B0604020202020204" pitchFamily="34" charset="0"/>
              </a:rPr>
              <a:t>reanalisys</a:t>
            </a:r>
            <a:r>
              <a:rPr lang="en-GB" sz="1200" dirty="0" smtClean="0">
                <a:solidFill>
                  <a:schemeClr val="tx1">
                    <a:lumMod val="85000"/>
                    <a:lumOff val="15000"/>
                  </a:schemeClr>
                </a:solidFill>
                <a:latin typeface="Arial" panose="020B0604020202020204" pitchFamily="34" charset="0"/>
                <a:cs typeface="Arial" panose="020B0604020202020204" pitchFamily="34" charset="0"/>
              </a:rPr>
              <a:t>). GLO: </a:t>
            </a:r>
            <a:r>
              <a:rPr lang="en-GB" sz="1200" dirty="0" err="1" smtClean="0">
                <a:solidFill>
                  <a:schemeClr val="tx1">
                    <a:lumMod val="85000"/>
                    <a:lumOff val="15000"/>
                  </a:schemeClr>
                </a:solidFill>
                <a:latin typeface="Arial" panose="020B0604020202020204" pitchFamily="34" charset="0"/>
                <a:cs typeface="Arial" panose="020B0604020202020204" pitchFamily="34" charset="0"/>
              </a:rPr>
              <a:t>Gobal</a:t>
            </a:r>
            <a:r>
              <a:rPr lang="en-GB" sz="1200" dirty="0" smtClean="0">
                <a:solidFill>
                  <a:schemeClr val="tx1">
                    <a:lumMod val="85000"/>
                    <a:lumOff val="15000"/>
                  </a:schemeClr>
                </a:solidFill>
                <a:latin typeface="Arial" panose="020B0604020202020204" pitchFamily="34" charset="0"/>
                <a:cs typeface="Arial" panose="020B0604020202020204" pitchFamily="34" charset="0"/>
              </a:rPr>
              <a:t>; ARC:  Arctic; BAL:  Baltic Sea;  NWS: North west shelf; IBI: Iberia-Biscay-Ireland;   MED: Mediterranean Sea; and  BS: Black Sea.</a:t>
            </a:r>
          </a:p>
          <a:p>
            <a:pPr marL="384796" indent="-384796"/>
            <a:r>
              <a:rPr lang="fr-FR" sz="1200" dirty="0" smtClean="0">
                <a:solidFill>
                  <a:schemeClr val="tx1">
                    <a:lumMod val="85000"/>
                    <a:lumOff val="15000"/>
                  </a:schemeClr>
                </a:solidFill>
                <a:latin typeface="Arial" panose="020B0604020202020204" pitchFamily="34" charset="0"/>
                <a:cs typeface="Arial" panose="020B0604020202020204" pitchFamily="34" charset="0"/>
              </a:rPr>
              <a:t>QUID: </a:t>
            </a:r>
            <a:r>
              <a:rPr lang="fr-FR" sz="1200" dirty="0" err="1" smtClean="0">
                <a:solidFill>
                  <a:schemeClr val="tx1">
                    <a:lumMod val="85000"/>
                    <a:lumOff val="15000"/>
                  </a:schemeClr>
                </a:solidFill>
                <a:latin typeface="Arial" panose="020B0604020202020204" pitchFamily="34" charset="0"/>
                <a:cs typeface="Arial" panose="020B0604020202020204" pitchFamily="34" charset="0"/>
              </a:rPr>
              <a:t>Quality</a:t>
            </a:r>
            <a:r>
              <a:rPr lang="fr-FR" sz="1200" dirty="0" smtClean="0">
                <a:solidFill>
                  <a:schemeClr val="tx1">
                    <a:lumMod val="85000"/>
                    <a:lumOff val="15000"/>
                  </a:schemeClr>
                </a:solidFill>
                <a:latin typeface="Arial" panose="020B0604020202020204" pitchFamily="34" charset="0"/>
                <a:cs typeface="Arial" panose="020B0604020202020204" pitchFamily="34" charset="0"/>
              </a:rPr>
              <a:t> information</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document</a:t>
            </a:r>
          </a:p>
          <a:p>
            <a:pPr marL="384796" indent="-384796"/>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SE: Service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evolution</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program; a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series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of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contracts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to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provide</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the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improvements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to future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systems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by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including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e.g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missing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or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poorly</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described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processes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or by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applying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innovative</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techniques or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analysis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It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tier</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2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contract</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which</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lasts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typically</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2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years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and the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third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one the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findings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are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implemented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into</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the service. It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guided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by the CMEMS R&amp;D roadmap.</a:t>
            </a:r>
            <a:endParaRPr lang="en-GB" sz="1200" dirty="0" smtClean="0">
              <a:solidFill>
                <a:schemeClr val="tx1">
                  <a:lumMod val="85000"/>
                  <a:lumOff val="15000"/>
                </a:schemeClr>
              </a:solidFill>
              <a:latin typeface="Arial" panose="020B0604020202020204" pitchFamily="34" charset="0"/>
              <a:cs typeface="Arial" panose="020B0604020202020204" pitchFamily="34" charset="0"/>
            </a:endParaRPr>
          </a:p>
        </p:txBody>
      </p:sp>
      <p:sp>
        <p:nvSpPr>
          <p:cNvPr id="4" name="Espace réservé du numéro de diapositive 3"/>
          <p:cNvSpPr>
            <a:spLocks noGrp="1"/>
          </p:cNvSpPr>
          <p:nvPr>
            <p:ph type="sldNum" sz="quarter" idx="10"/>
          </p:nvPr>
        </p:nvSpPr>
        <p:spPr/>
        <p:txBody>
          <a:bodyPr/>
          <a:lstStyle/>
          <a:p>
            <a:fld id="{B3E37BDE-1E16-4497-8123-4D9E05ECC396}" type="slidenum">
              <a:rPr lang="en-US" smtClean="0"/>
              <a:pPr/>
              <a:t>8</a:t>
            </a:fld>
            <a:endParaRPr lang="en-US"/>
          </a:p>
        </p:txBody>
      </p:sp>
    </p:spTree>
    <p:extLst>
      <p:ext uri="{BB962C8B-B14F-4D97-AF65-F5344CB8AC3E}">
        <p14:creationId xmlns:p14="http://schemas.microsoft.com/office/powerpoint/2010/main" val="23898671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PQ: Product </a:t>
            </a:r>
            <a:r>
              <a:rPr lang="fr-FR" dirty="0" err="1" smtClean="0"/>
              <a:t>quality</a:t>
            </a: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PC: production centres, i.e. data</a:t>
            </a:r>
            <a:r>
              <a:rPr lang="fr-FR" baseline="0" dirty="0" smtClean="0"/>
              <a:t> </a:t>
            </a:r>
            <a:r>
              <a:rPr lang="fr-FR" baseline="0" dirty="0" err="1" smtClean="0"/>
              <a:t>producers</a:t>
            </a:r>
            <a:r>
              <a:rPr lang="fr-FR" baseline="0" dirty="0" smtClean="0"/>
              <a:t> for</a:t>
            </a:r>
            <a:r>
              <a:rPr lang="fr-FR" sz="1200" b="0" i="1" u="none" strike="noStrike" baseline="0" dirty="0" smtClean="0">
                <a:solidFill>
                  <a:srgbClr val="9900FF"/>
                </a:solidFill>
                <a:effectLst/>
                <a:latin typeface="Times New Roman" panose="02020603050405020304" pitchFamily="18" charset="0"/>
              </a:rPr>
              <a:t> CMEMS. </a:t>
            </a:r>
            <a:r>
              <a:rPr lang="fr-FR" sz="1200" b="0" i="1" u="none" strike="noStrike" baseline="0" dirty="0" err="1" smtClean="0">
                <a:solidFill>
                  <a:srgbClr val="9900FF"/>
                </a:solidFill>
                <a:effectLst/>
                <a:latin typeface="Times New Roman" panose="02020603050405020304" pitchFamily="18" charset="0"/>
              </a:rPr>
              <a:t>Contracted</a:t>
            </a:r>
            <a:r>
              <a:rPr lang="fr-FR" sz="1200" b="0" i="1" u="none" strike="noStrike" baseline="0" dirty="0" smtClean="0">
                <a:solidFill>
                  <a:srgbClr val="9900FF"/>
                </a:solidFill>
                <a:effectLst/>
                <a:latin typeface="Times New Roman" panose="02020603050405020304" pitchFamily="18" charset="0"/>
              </a:rPr>
              <a:t> to </a:t>
            </a:r>
            <a:r>
              <a:rPr lang="fr-FR" sz="1200" b="0" i="1" u="none" strike="noStrike" baseline="0" dirty="0" err="1" smtClean="0">
                <a:solidFill>
                  <a:srgbClr val="9900FF"/>
                </a:solidFill>
                <a:effectLst/>
                <a:latin typeface="Times New Roman" panose="02020603050405020304" pitchFamily="18" charset="0"/>
              </a:rPr>
              <a:t>provide</a:t>
            </a:r>
            <a:r>
              <a:rPr lang="fr-FR" sz="1200" b="0" i="1" u="none" strike="noStrike" baseline="0" dirty="0" smtClean="0">
                <a:solidFill>
                  <a:srgbClr val="9900FF"/>
                </a:solidFill>
                <a:effectLst/>
                <a:latin typeface="Times New Roman" panose="02020603050405020304" pitchFamily="18" charset="0"/>
              </a:rPr>
              <a:t> satellite or in situ observations (</a:t>
            </a:r>
            <a:r>
              <a:rPr lang="fr-FR" sz="1200" b="0" i="1" u="none" strike="noStrike" baseline="0" dirty="0" err="1" smtClean="0">
                <a:solidFill>
                  <a:srgbClr val="9900FF"/>
                </a:solidFill>
                <a:effectLst/>
                <a:latin typeface="Times New Roman" panose="02020603050405020304" pitchFamily="18" charset="0"/>
              </a:rPr>
              <a:t>TACs</a:t>
            </a:r>
            <a:r>
              <a:rPr lang="fr-FR" sz="1200" b="0" i="1" u="none" strike="noStrike" baseline="0" dirty="0" smtClean="0">
                <a:solidFill>
                  <a:srgbClr val="9900FF"/>
                </a:solidFill>
                <a:effectLst/>
                <a:latin typeface="Times New Roman" panose="02020603050405020304" pitchFamily="18" charset="0"/>
              </a:rPr>
              <a:t>), or </a:t>
            </a:r>
            <a:r>
              <a:rPr lang="fr-FR" sz="1200" b="0" i="1" u="none" strike="noStrike" baseline="0" dirty="0" err="1" smtClean="0">
                <a:solidFill>
                  <a:srgbClr val="9900FF"/>
                </a:solidFill>
                <a:effectLst/>
                <a:latin typeface="Times New Roman" panose="02020603050405020304" pitchFamily="18" charset="0"/>
              </a:rPr>
              <a:t>forecast</a:t>
            </a:r>
            <a:r>
              <a:rPr lang="fr-FR" sz="1200" b="0" i="1" u="none" strike="noStrike" baseline="0" dirty="0" smtClean="0">
                <a:solidFill>
                  <a:srgbClr val="9900FF"/>
                </a:solidFill>
                <a:effectLst/>
                <a:latin typeface="Times New Roman" panose="02020603050405020304" pitchFamily="18" charset="0"/>
              </a:rPr>
              <a:t> / </a:t>
            </a:r>
            <a:r>
              <a:rPr lang="fr-FR" sz="1200" b="0" i="1" u="none" strike="noStrike" baseline="0" dirty="0" err="1" smtClean="0">
                <a:solidFill>
                  <a:srgbClr val="9900FF"/>
                </a:solidFill>
                <a:effectLst/>
                <a:latin typeface="Times New Roman" panose="02020603050405020304" pitchFamily="18" charset="0"/>
              </a:rPr>
              <a:t>reanalysis</a:t>
            </a:r>
            <a:r>
              <a:rPr lang="fr-FR" sz="1200" b="0" i="1" u="none" strike="noStrike" baseline="0" dirty="0" smtClean="0">
                <a:solidFill>
                  <a:srgbClr val="9900FF"/>
                </a:solidFill>
                <a:effectLst/>
                <a:latin typeface="Times New Roman" panose="02020603050405020304" pitchFamily="18" charset="0"/>
              </a:rPr>
              <a:t> (</a:t>
            </a:r>
            <a:r>
              <a:rPr lang="fr-FR" sz="1200" b="0" i="1" u="none" strike="noStrike" baseline="0" dirty="0" err="1" smtClean="0">
                <a:solidFill>
                  <a:srgbClr val="9900FF"/>
                </a:solidFill>
                <a:effectLst/>
                <a:latin typeface="Times New Roman" panose="02020603050405020304" pitchFamily="18" charset="0"/>
              </a:rPr>
              <a:t>MFCs</a:t>
            </a:r>
            <a:r>
              <a:rPr lang="fr-FR" sz="1200" b="0" i="1" u="none" strike="noStrike" baseline="0" dirty="0" smtClean="0">
                <a:solidFill>
                  <a:srgbClr val="9900FF"/>
                </a:solidFill>
                <a:effectLst/>
                <a:latin typeface="Times New Roman" panose="02020603050405020304" pitchFamily="18" charset="0"/>
              </a:rPr>
              <a:t>).</a:t>
            </a:r>
            <a:endParaRPr lang="en-GB" sz="1200" b="0" i="1" u="none" strike="noStrike" dirty="0" smtClean="0">
              <a:solidFill>
                <a:srgbClr val="9900FF"/>
              </a:solidFill>
              <a:effectLst/>
              <a:latin typeface="Times New Roman" panose="02020603050405020304" pitchFamily="18" charset="0"/>
            </a:endParaRPr>
          </a:p>
          <a:p>
            <a:pPr marL="384796" indent="-384796"/>
            <a:r>
              <a:rPr lang="en-GB" sz="1200" b="1" dirty="0" smtClean="0">
                <a:solidFill>
                  <a:schemeClr val="tx1">
                    <a:lumMod val="85000"/>
                    <a:lumOff val="15000"/>
                  </a:schemeClr>
                </a:solidFill>
                <a:latin typeface="Arial" panose="020B0604020202020204" pitchFamily="34" charset="0"/>
                <a:cs typeface="Arial" panose="020B0604020202020204" pitchFamily="34" charset="0"/>
              </a:rPr>
              <a:t>TAC</a:t>
            </a:r>
            <a:r>
              <a:rPr lang="en-GB" sz="1200" dirty="0" smtClean="0">
                <a:solidFill>
                  <a:schemeClr val="tx1">
                    <a:lumMod val="85000"/>
                    <a:lumOff val="15000"/>
                  </a:schemeClr>
                </a:solidFill>
                <a:latin typeface="Arial" panose="020B0604020202020204" pitchFamily="34" charset="0"/>
                <a:cs typeface="Arial" panose="020B0604020202020204" pitchFamily="34" charset="0"/>
              </a:rPr>
              <a:t>: Thematic Assembly Centre (observations). SL: Sea level; OC: Ocean colour; OSI: Sea ice, surface wind and sea surface temperature; INS: In situ.</a:t>
            </a:r>
            <a:endParaRPr lang="en-GB" sz="400" dirty="0" smtClean="0">
              <a:solidFill>
                <a:schemeClr val="tx1">
                  <a:lumMod val="85000"/>
                  <a:lumOff val="15000"/>
                </a:schemeClr>
              </a:solidFill>
              <a:latin typeface="Arial" panose="020B0604020202020204" pitchFamily="34" charset="0"/>
              <a:cs typeface="Arial" panose="020B0604020202020204" pitchFamily="34" charset="0"/>
            </a:endParaRPr>
          </a:p>
          <a:p>
            <a:pPr marL="384796" indent="-384796"/>
            <a:r>
              <a:rPr lang="en-GB" sz="1200" b="1" dirty="0" smtClean="0">
                <a:solidFill>
                  <a:schemeClr val="tx1">
                    <a:lumMod val="85000"/>
                    <a:lumOff val="15000"/>
                  </a:schemeClr>
                </a:solidFill>
                <a:latin typeface="Arial" panose="020B0604020202020204" pitchFamily="34" charset="0"/>
                <a:cs typeface="Arial" panose="020B0604020202020204" pitchFamily="34" charset="0"/>
              </a:rPr>
              <a:t>MFC</a:t>
            </a:r>
            <a:r>
              <a:rPr lang="en-GB" sz="1200" dirty="0" smtClean="0">
                <a:solidFill>
                  <a:schemeClr val="tx1">
                    <a:lumMod val="85000"/>
                    <a:lumOff val="15000"/>
                  </a:schemeClr>
                </a:solidFill>
                <a:latin typeface="Arial" panose="020B0604020202020204" pitchFamily="34" charset="0"/>
                <a:cs typeface="Arial" panose="020B0604020202020204" pitchFamily="34" charset="0"/>
              </a:rPr>
              <a:t>: Monitoring and Forecasting Centre (forecasts</a:t>
            </a:r>
            <a:r>
              <a:rPr lang="en-GB" sz="1200" baseline="0" dirty="0" smtClean="0">
                <a:solidFill>
                  <a:schemeClr val="tx1">
                    <a:lumMod val="85000"/>
                    <a:lumOff val="15000"/>
                  </a:schemeClr>
                </a:solidFill>
                <a:latin typeface="Arial" panose="020B0604020202020204" pitchFamily="34" charset="0"/>
                <a:cs typeface="Arial" panose="020B0604020202020204" pitchFamily="34" charset="0"/>
              </a:rPr>
              <a:t> or </a:t>
            </a:r>
            <a:r>
              <a:rPr lang="en-GB" sz="1200" baseline="0" dirty="0" err="1" smtClean="0">
                <a:solidFill>
                  <a:schemeClr val="tx1">
                    <a:lumMod val="85000"/>
                    <a:lumOff val="15000"/>
                  </a:schemeClr>
                </a:solidFill>
                <a:latin typeface="Arial" panose="020B0604020202020204" pitchFamily="34" charset="0"/>
                <a:cs typeface="Arial" panose="020B0604020202020204" pitchFamily="34" charset="0"/>
              </a:rPr>
              <a:t>reanalisys</a:t>
            </a:r>
            <a:r>
              <a:rPr lang="en-GB" sz="1200" dirty="0" smtClean="0">
                <a:solidFill>
                  <a:schemeClr val="tx1">
                    <a:lumMod val="85000"/>
                    <a:lumOff val="15000"/>
                  </a:schemeClr>
                </a:solidFill>
                <a:latin typeface="Arial" panose="020B0604020202020204" pitchFamily="34" charset="0"/>
                <a:cs typeface="Arial" panose="020B0604020202020204" pitchFamily="34" charset="0"/>
              </a:rPr>
              <a:t>). GLO: </a:t>
            </a:r>
            <a:r>
              <a:rPr lang="en-GB" sz="1200" dirty="0" err="1" smtClean="0">
                <a:solidFill>
                  <a:schemeClr val="tx1">
                    <a:lumMod val="85000"/>
                    <a:lumOff val="15000"/>
                  </a:schemeClr>
                </a:solidFill>
                <a:latin typeface="Arial" panose="020B0604020202020204" pitchFamily="34" charset="0"/>
                <a:cs typeface="Arial" panose="020B0604020202020204" pitchFamily="34" charset="0"/>
              </a:rPr>
              <a:t>Gobal</a:t>
            </a:r>
            <a:r>
              <a:rPr lang="en-GB" sz="1200" dirty="0" smtClean="0">
                <a:solidFill>
                  <a:schemeClr val="tx1">
                    <a:lumMod val="85000"/>
                    <a:lumOff val="15000"/>
                  </a:schemeClr>
                </a:solidFill>
                <a:latin typeface="Arial" panose="020B0604020202020204" pitchFamily="34" charset="0"/>
                <a:cs typeface="Arial" panose="020B0604020202020204" pitchFamily="34" charset="0"/>
              </a:rPr>
              <a:t>; ARC:  Arctic; BAL:  Baltic Sea;  NWS: North west shelf; IBI: Iberia-Biscay-Ireland;   MED: Mediterranean Sea; and  BS: Black Sea.</a:t>
            </a:r>
          </a:p>
          <a:p>
            <a:pPr marL="384796" indent="-384796"/>
            <a:r>
              <a:rPr lang="fr-FR" sz="1200" dirty="0" smtClean="0">
                <a:solidFill>
                  <a:schemeClr val="tx1">
                    <a:lumMod val="85000"/>
                    <a:lumOff val="15000"/>
                  </a:schemeClr>
                </a:solidFill>
                <a:latin typeface="Arial" panose="020B0604020202020204" pitchFamily="34" charset="0"/>
                <a:cs typeface="Arial" panose="020B0604020202020204" pitchFamily="34" charset="0"/>
              </a:rPr>
              <a:t>QUID: </a:t>
            </a:r>
            <a:r>
              <a:rPr lang="fr-FR" sz="1200" dirty="0" err="1" smtClean="0">
                <a:solidFill>
                  <a:schemeClr val="tx1">
                    <a:lumMod val="85000"/>
                    <a:lumOff val="15000"/>
                  </a:schemeClr>
                </a:solidFill>
                <a:latin typeface="Arial" panose="020B0604020202020204" pitchFamily="34" charset="0"/>
                <a:cs typeface="Arial" panose="020B0604020202020204" pitchFamily="34" charset="0"/>
              </a:rPr>
              <a:t>Quality</a:t>
            </a:r>
            <a:r>
              <a:rPr lang="fr-FR" sz="1200" dirty="0" smtClean="0">
                <a:solidFill>
                  <a:schemeClr val="tx1">
                    <a:lumMod val="85000"/>
                    <a:lumOff val="15000"/>
                  </a:schemeClr>
                </a:solidFill>
                <a:latin typeface="Arial" panose="020B0604020202020204" pitchFamily="34" charset="0"/>
                <a:cs typeface="Arial" panose="020B0604020202020204" pitchFamily="34" charset="0"/>
              </a:rPr>
              <a:t> information</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document</a:t>
            </a:r>
          </a:p>
          <a:p>
            <a:pPr marL="384796" indent="-384796"/>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SE: Service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evolution</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program; a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series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of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contracts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to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provide</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the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improvements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to future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systems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by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including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e.g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missing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or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poorly</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described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processes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or by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applying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innovative</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techniques or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analysis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It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tier</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2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contract</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which</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lasts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typically</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2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years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and the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third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one the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findings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are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implemented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into</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the service. It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guided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by the CMEMS R&amp;D roadmap.</a:t>
            </a:r>
            <a:endParaRPr lang="en-GB" sz="1200" dirty="0" smtClean="0">
              <a:solidFill>
                <a:schemeClr val="tx1">
                  <a:lumMod val="85000"/>
                  <a:lumOff val="15000"/>
                </a:schemeClr>
              </a:solidFill>
              <a:latin typeface="Arial" panose="020B0604020202020204" pitchFamily="34" charset="0"/>
              <a:cs typeface="Arial" panose="020B0604020202020204" pitchFamily="34" charset="0"/>
            </a:endParaRPr>
          </a:p>
        </p:txBody>
      </p:sp>
      <p:sp>
        <p:nvSpPr>
          <p:cNvPr id="4" name="Espace réservé du numéro de diapositive 3"/>
          <p:cNvSpPr>
            <a:spLocks noGrp="1"/>
          </p:cNvSpPr>
          <p:nvPr>
            <p:ph type="sldNum" sz="quarter" idx="10"/>
          </p:nvPr>
        </p:nvSpPr>
        <p:spPr/>
        <p:txBody>
          <a:bodyPr/>
          <a:lstStyle/>
          <a:p>
            <a:fld id="{B3E37BDE-1E16-4497-8123-4D9E05ECC396}" type="slidenum">
              <a:rPr lang="en-US" smtClean="0"/>
              <a:pPr/>
              <a:t>9</a:t>
            </a:fld>
            <a:endParaRPr lang="en-US"/>
          </a:p>
        </p:txBody>
      </p:sp>
    </p:spTree>
    <p:extLst>
      <p:ext uri="{BB962C8B-B14F-4D97-AF65-F5344CB8AC3E}">
        <p14:creationId xmlns:p14="http://schemas.microsoft.com/office/powerpoint/2010/main" val="23898671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PQ: Product </a:t>
            </a:r>
            <a:r>
              <a:rPr lang="fr-FR" dirty="0" err="1" smtClean="0"/>
              <a:t>quality</a:t>
            </a: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PC: production centres, i.e. data</a:t>
            </a:r>
            <a:r>
              <a:rPr lang="fr-FR" baseline="0" dirty="0" smtClean="0"/>
              <a:t> </a:t>
            </a:r>
            <a:r>
              <a:rPr lang="fr-FR" baseline="0" dirty="0" err="1" smtClean="0"/>
              <a:t>producers</a:t>
            </a:r>
            <a:r>
              <a:rPr lang="fr-FR" baseline="0" dirty="0" smtClean="0"/>
              <a:t> for</a:t>
            </a:r>
            <a:r>
              <a:rPr lang="fr-FR" sz="1200" b="0" i="1" u="none" strike="noStrike" baseline="0" dirty="0" smtClean="0">
                <a:solidFill>
                  <a:srgbClr val="9900FF"/>
                </a:solidFill>
                <a:effectLst/>
                <a:latin typeface="Times New Roman" panose="02020603050405020304" pitchFamily="18" charset="0"/>
              </a:rPr>
              <a:t> CMEMS. </a:t>
            </a:r>
            <a:r>
              <a:rPr lang="fr-FR" sz="1200" b="0" i="1" u="none" strike="noStrike" baseline="0" dirty="0" err="1" smtClean="0">
                <a:solidFill>
                  <a:srgbClr val="9900FF"/>
                </a:solidFill>
                <a:effectLst/>
                <a:latin typeface="Times New Roman" panose="02020603050405020304" pitchFamily="18" charset="0"/>
              </a:rPr>
              <a:t>Contracted</a:t>
            </a:r>
            <a:r>
              <a:rPr lang="fr-FR" sz="1200" b="0" i="1" u="none" strike="noStrike" baseline="0" dirty="0" smtClean="0">
                <a:solidFill>
                  <a:srgbClr val="9900FF"/>
                </a:solidFill>
                <a:effectLst/>
                <a:latin typeface="Times New Roman" panose="02020603050405020304" pitchFamily="18" charset="0"/>
              </a:rPr>
              <a:t> to </a:t>
            </a:r>
            <a:r>
              <a:rPr lang="fr-FR" sz="1200" b="0" i="1" u="none" strike="noStrike" baseline="0" dirty="0" err="1" smtClean="0">
                <a:solidFill>
                  <a:srgbClr val="9900FF"/>
                </a:solidFill>
                <a:effectLst/>
                <a:latin typeface="Times New Roman" panose="02020603050405020304" pitchFamily="18" charset="0"/>
              </a:rPr>
              <a:t>provide</a:t>
            </a:r>
            <a:r>
              <a:rPr lang="fr-FR" sz="1200" b="0" i="1" u="none" strike="noStrike" baseline="0" dirty="0" smtClean="0">
                <a:solidFill>
                  <a:srgbClr val="9900FF"/>
                </a:solidFill>
                <a:effectLst/>
                <a:latin typeface="Times New Roman" panose="02020603050405020304" pitchFamily="18" charset="0"/>
              </a:rPr>
              <a:t> satellite or in situ observations (</a:t>
            </a:r>
            <a:r>
              <a:rPr lang="fr-FR" sz="1200" b="0" i="1" u="none" strike="noStrike" baseline="0" dirty="0" err="1" smtClean="0">
                <a:solidFill>
                  <a:srgbClr val="9900FF"/>
                </a:solidFill>
                <a:effectLst/>
                <a:latin typeface="Times New Roman" panose="02020603050405020304" pitchFamily="18" charset="0"/>
              </a:rPr>
              <a:t>TACs</a:t>
            </a:r>
            <a:r>
              <a:rPr lang="fr-FR" sz="1200" b="0" i="1" u="none" strike="noStrike" baseline="0" dirty="0" smtClean="0">
                <a:solidFill>
                  <a:srgbClr val="9900FF"/>
                </a:solidFill>
                <a:effectLst/>
                <a:latin typeface="Times New Roman" panose="02020603050405020304" pitchFamily="18" charset="0"/>
              </a:rPr>
              <a:t>), or </a:t>
            </a:r>
            <a:r>
              <a:rPr lang="fr-FR" sz="1200" b="0" i="1" u="none" strike="noStrike" baseline="0" dirty="0" err="1" smtClean="0">
                <a:solidFill>
                  <a:srgbClr val="9900FF"/>
                </a:solidFill>
                <a:effectLst/>
                <a:latin typeface="Times New Roman" panose="02020603050405020304" pitchFamily="18" charset="0"/>
              </a:rPr>
              <a:t>forecast</a:t>
            </a:r>
            <a:r>
              <a:rPr lang="fr-FR" sz="1200" b="0" i="1" u="none" strike="noStrike" baseline="0" dirty="0" smtClean="0">
                <a:solidFill>
                  <a:srgbClr val="9900FF"/>
                </a:solidFill>
                <a:effectLst/>
                <a:latin typeface="Times New Roman" panose="02020603050405020304" pitchFamily="18" charset="0"/>
              </a:rPr>
              <a:t> / </a:t>
            </a:r>
            <a:r>
              <a:rPr lang="fr-FR" sz="1200" b="0" i="1" u="none" strike="noStrike" baseline="0" dirty="0" err="1" smtClean="0">
                <a:solidFill>
                  <a:srgbClr val="9900FF"/>
                </a:solidFill>
                <a:effectLst/>
                <a:latin typeface="Times New Roman" panose="02020603050405020304" pitchFamily="18" charset="0"/>
              </a:rPr>
              <a:t>reanalysis</a:t>
            </a:r>
            <a:r>
              <a:rPr lang="fr-FR" sz="1200" b="0" i="1" u="none" strike="noStrike" baseline="0" dirty="0" smtClean="0">
                <a:solidFill>
                  <a:srgbClr val="9900FF"/>
                </a:solidFill>
                <a:effectLst/>
                <a:latin typeface="Times New Roman" panose="02020603050405020304" pitchFamily="18" charset="0"/>
              </a:rPr>
              <a:t> (</a:t>
            </a:r>
            <a:r>
              <a:rPr lang="fr-FR" sz="1200" b="0" i="1" u="none" strike="noStrike" baseline="0" dirty="0" err="1" smtClean="0">
                <a:solidFill>
                  <a:srgbClr val="9900FF"/>
                </a:solidFill>
                <a:effectLst/>
                <a:latin typeface="Times New Roman" panose="02020603050405020304" pitchFamily="18" charset="0"/>
              </a:rPr>
              <a:t>MFCs</a:t>
            </a:r>
            <a:r>
              <a:rPr lang="fr-FR" sz="1200" b="0" i="1" u="none" strike="noStrike" baseline="0" dirty="0" smtClean="0">
                <a:solidFill>
                  <a:srgbClr val="9900FF"/>
                </a:solidFill>
                <a:effectLst/>
                <a:latin typeface="Times New Roman" panose="02020603050405020304" pitchFamily="18" charset="0"/>
              </a:rPr>
              <a:t>).</a:t>
            </a:r>
            <a:endParaRPr lang="en-GB" sz="1200" b="0" i="1" u="none" strike="noStrike" dirty="0" smtClean="0">
              <a:solidFill>
                <a:srgbClr val="9900FF"/>
              </a:solidFill>
              <a:effectLst/>
              <a:latin typeface="Times New Roman" panose="02020603050405020304" pitchFamily="18" charset="0"/>
            </a:endParaRPr>
          </a:p>
          <a:p>
            <a:pPr marL="384796" indent="-384796"/>
            <a:r>
              <a:rPr lang="en-GB" sz="1200" b="1" dirty="0" smtClean="0">
                <a:solidFill>
                  <a:schemeClr val="tx1">
                    <a:lumMod val="85000"/>
                    <a:lumOff val="15000"/>
                  </a:schemeClr>
                </a:solidFill>
                <a:latin typeface="Arial" panose="020B0604020202020204" pitchFamily="34" charset="0"/>
                <a:cs typeface="Arial" panose="020B0604020202020204" pitchFamily="34" charset="0"/>
              </a:rPr>
              <a:t>TAC</a:t>
            </a:r>
            <a:r>
              <a:rPr lang="en-GB" sz="1200" dirty="0" smtClean="0">
                <a:solidFill>
                  <a:schemeClr val="tx1">
                    <a:lumMod val="85000"/>
                    <a:lumOff val="15000"/>
                  </a:schemeClr>
                </a:solidFill>
                <a:latin typeface="Arial" panose="020B0604020202020204" pitchFamily="34" charset="0"/>
                <a:cs typeface="Arial" panose="020B0604020202020204" pitchFamily="34" charset="0"/>
              </a:rPr>
              <a:t>: Thematic Assembly Centre (observations). SL: Sea level; OC: Ocean colour; OSI: Sea ice, surface wind and sea surface temperature; INS: In situ.</a:t>
            </a:r>
            <a:endParaRPr lang="en-GB" sz="400" dirty="0" smtClean="0">
              <a:solidFill>
                <a:schemeClr val="tx1">
                  <a:lumMod val="85000"/>
                  <a:lumOff val="15000"/>
                </a:schemeClr>
              </a:solidFill>
              <a:latin typeface="Arial" panose="020B0604020202020204" pitchFamily="34" charset="0"/>
              <a:cs typeface="Arial" panose="020B0604020202020204" pitchFamily="34" charset="0"/>
            </a:endParaRPr>
          </a:p>
          <a:p>
            <a:pPr marL="384796" indent="-384796"/>
            <a:r>
              <a:rPr lang="en-GB" sz="1200" b="1" dirty="0" smtClean="0">
                <a:solidFill>
                  <a:schemeClr val="tx1">
                    <a:lumMod val="85000"/>
                    <a:lumOff val="15000"/>
                  </a:schemeClr>
                </a:solidFill>
                <a:latin typeface="Arial" panose="020B0604020202020204" pitchFamily="34" charset="0"/>
                <a:cs typeface="Arial" panose="020B0604020202020204" pitchFamily="34" charset="0"/>
              </a:rPr>
              <a:t>MFC</a:t>
            </a:r>
            <a:r>
              <a:rPr lang="en-GB" sz="1200" dirty="0" smtClean="0">
                <a:solidFill>
                  <a:schemeClr val="tx1">
                    <a:lumMod val="85000"/>
                    <a:lumOff val="15000"/>
                  </a:schemeClr>
                </a:solidFill>
                <a:latin typeface="Arial" panose="020B0604020202020204" pitchFamily="34" charset="0"/>
                <a:cs typeface="Arial" panose="020B0604020202020204" pitchFamily="34" charset="0"/>
              </a:rPr>
              <a:t>: Monitoring and Forecasting Centre (forecasts</a:t>
            </a:r>
            <a:r>
              <a:rPr lang="en-GB" sz="1200" baseline="0" dirty="0" smtClean="0">
                <a:solidFill>
                  <a:schemeClr val="tx1">
                    <a:lumMod val="85000"/>
                    <a:lumOff val="15000"/>
                  </a:schemeClr>
                </a:solidFill>
                <a:latin typeface="Arial" panose="020B0604020202020204" pitchFamily="34" charset="0"/>
                <a:cs typeface="Arial" panose="020B0604020202020204" pitchFamily="34" charset="0"/>
              </a:rPr>
              <a:t> or </a:t>
            </a:r>
            <a:r>
              <a:rPr lang="en-GB" sz="1200" baseline="0" dirty="0" err="1" smtClean="0">
                <a:solidFill>
                  <a:schemeClr val="tx1">
                    <a:lumMod val="85000"/>
                    <a:lumOff val="15000"/>
                  </a:schemeClr>
                </a:solidFill>
                <a:latin typeface="Arial" panose="020B0604020202020204" pitchFamily="34" charset="0"/>
                <a:cs typeface="Arial" panose="020B0604020202020204" pitchFamily="34" charset="0"/>
              </a:rPr>
              <a:t>reanalisys</a:t>
            </a:r>
            <a:r>
              <a:rPr lang="en-GB" sz="1200" dirty="0" smtClean="0">
                <a:solidFill>
                  <a:schemeClr val="tx1">
                    <a:lumMod val="85000"/>
                    <a:lumOff val="15000"/>
                  </a:schemeClr>
                </a:solidFill>
                <a:latin typeface="Arial" panose="020B0604020202020204" pitchFamily="34" charset="0"/>
                <a:cs typeface="Arial" panose="020B0604020202020204" pitchFamily="34" charset="0"/>
              </a:rPr>
              <a:t>). GLO: </a:t>
            </a:r>
            <a:r>
              <a:rPr lang="en-GB" sz="1200" dirty="0" err="1" smtClean="0">
                <a:solidFill>
                  <a:schemeClr val="tx1">
                    <a:lumMod val="85000"/>
                    <a:lumOff val="15000"/>
                  </a:schemeClr>
                </a:solidFill>
                <a:latin typeface="Arial" panose="020B0604020202020204" pitchFamily="34" charset="0"/>
                <a:cs typeface="Arial" panose="020B0604020202020204" pitchFamily="34" charset="0"/>
              </a:rPr>
              <a:t>Gobal</a:t>
            </a:r>
            <a:r>
              <a:rPr lang="en-GB" sz="1200" dirty="0" smtClean="0">
                <a:solidFill>
                  <a:schemeClr val="tx1">
                    <a:lumMod val="85000"/>
                    <a:lumOff val="15000"/>
                  </a:schemeClr>
                </a:solidFill>
                <a:latin typeface="Arial" panose="020B0604020202020204" pitchFamily="34" charset="0"/>
                <a:cs typeface="Arial" panose="020B0604020202020204" pitchFamily="34" charset="0"/>
              </a:rPr>
              <a:t>; ARC:  Arctic; BAL:  Baltic Sea;  NWS: North west shelf; IBI: Iberia-Biscay-Ireland;   MED: Mediterranean Sea; and  BS: Black Sea.</a:t>
            </a:r>
          </a:p>
          <a:p>
            <a:pPr marL="384796" indent="-384796"/>
            <a:r>
              <a:rPr lang="fr-FR" sz="1200" dirty="0" smtClean="0">
                <a:solidFill>
                  <a:schemeClr val="tx1">
                    <a:lumMod val="85000"/>
                    <a:lumOff val="15000"/>
                  </a:schemeClr>
                </a:solidFill>
                <a:latin typeface="Arial" panose="020B0604020202020204" pitchFamily="34" charset="0"/>
                <a:cs typeface="Arial" panose="020B0604020202020204" pitchFamily="34" charset="0"/>
              </a:rPr>
              <a:t>QUID: </a:t>
            </a:r>
            <a:r>
              <a:rPr lang="fr-FR" sz="1200" dirty="0" err="1" smtClean="0">
                <a:solidFill>
                  <a:schemeClr val="tx1">
                    <a:lumMod val="85000"/>
                    <a:lumOff val="15000"/>
                  </a:schemeClr>
                </a:solidFill>
                <a:latin typeface="Arial" panose="020B0604020202020204" pitchFamily="34" charset="0"/>
                <a:cs typeface="Arial" panose="020B0604020202020204" pitchFamily="34" charset="0"/>
              </a:rPr>
              <a:t>Quality</a:t>
            </a:r>
            <a:r>
              <a:rPr lang="fr-FR" sz="1200" dirty="0" smtClean="0">
                <a:solidFill>
                  <a:schemeClr val="tx1">
                    <a:lumMod val="85000"/>
                    <a:lumOff val="15000"/>
                  </a:schemeClr>
                </a:solidFill>
                <a:latin typeface="Arial" panose="020B0604020202020204" pitchFamily="34" charset="0"/>
                <a:cs typeface="Arial" panose="020B0604020202020204" pitchFamily="34" charset="0"/>
              </a:rPr>
              <a:t> information</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document</a:t>
            </a:r>
          </a:p>
          <a:p>
            <a:pPr marL="384796" indent="-384796"/>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SE: Service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evolution</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program; a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series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of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contracts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to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provide</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the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improvements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to future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systems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by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including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e.g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missing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or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poorly</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described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processes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or by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applying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innovative</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techniques or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analysis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It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tier</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2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contract</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which</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lasts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typically</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2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years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and the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third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one the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findings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are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implemented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into</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the service. It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guided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by the CMEMS R&amp;D roadmap.</a:t>
            </a:r>
            <a:endParaRPr lang="en-GB" sz="1200" dirty="0" smtClean="0">
              <a:solidFill>
                <a:schemeClr val="tx1">
                  <a:lumMod val="85000"/>
                  <a:lumOff val="15000"/>
                </a:schemeClr>
              </a:solidFill>
              <a:latin typeface="Arial" panose="020B0604020202020204" pitchFamily="34" charset="0"/>
              <a:cs typeface="Arial" panose="020B0604020202020204" pitchFamily="34" charset="0"/>
            </a:endParaRPr>
          </a:p>
        </p:txBody>
      </p:sp>
      <p:sp>
        <p:nvSpPr>
          <p:cNvPr id="4" name="Espace réservé du numéro de diapositive 3"/>
          <p:cNvSpPr>
            <a:spLocks noGrp="1"/>
          </p:cNvSpPr>
          <p:nvPr>
            <p:ph type="sldNum" sz="quarter" idx="10"/>
          </p:nvPr>
        </p:nvSpPr>
        <p:spPr/>
        <p:txBody>
          <a:bodyPr/>
          <a:lstStyle/>
          <a:p>
            <a:fld id="{B3E37BDE-1E16-4497-8123-4D9E05ECC396}" type="slidenum">
              <a:rPr lang="en-US" smtClean="0"/>
              <a:pPr/>
              <a:t>10</a:t>
            </a:fld>
            <a:endParaRPr lang="en-US"/>
          </a:p>
        </p:txBody>
      </p:sp>
    </p:spTree>
    <p:extLst>
      <p:ext uri="{BB962C8B-B14F-4D97-AF65-F5344CB8AC3E}">
        <p14:creationId xmlns:p14="http://schemas.microsoft.com/office/powerpoint/2010/main" val="2389867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PQ: Product </a:t>
            </a:r>
            <a:r>
              <a:rPr lang="fr-FR" dirty="0" err="1" smtClean="0"/>
              <a:t>quality</a:t>
            </a: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PC: production centres, i.e. data</a:t>
            </a:r>
            <a:r>
              <a:rPr lang="fr-FR" baseline="0" dirty="0" smtClean="0"/>
              <a:t> </a:t>
            </a:r>
            <a:r>
              <a:rPr lang="fr-FR" baseline="0" dirty="0" err="1" smtClean="0"/>
              <a:t>producers</a:t>
            </a:r>
            <a:r>
              <a:rPr lang="fr-FR" baseline="0" dirty="0" smtClean="0"/>
              <a:t> for</a:t>
            </a:r>
            <a:r>
              <a:rPr lang="fr-FR" sz="1200" b="0" i="1" u="none" strike="noStrike" baseline="0" dirty="0" smtClean="0">
                <a:solidFill>
                  <a:srgbClr val="9900FF"/>
                </a:solidFill>
                <a:effectLst/>
                <a:latin typeface="Times New Roman" panose="02020603050405020304" pitchFamily="18" charset="0"/>
              </a:rPr>
              <a:t> CMEMS. </a:t>
            </a:r>
            <a:r>
              <a:rPr lang="fr-FR" sz="1200" b="0" i="1" u="none" strike="noStrike" baseline="0" dirty="0" err="1" smtClean="0">
                <a:solidFill>
                  <a:srgbClr val="9900FF"/>
                </a:solidFill>
                <a:effectLst/>
                <a:latin typeface="Times New Roman" panose="02020603050405020304" pitchFamily="18" charset="0"/>
              </a:rPr>
              <a:t>Contracted</a:t>
            </a:r>
            <a:r>
              <a:rPr lang="fr-FR" sz="1200" b="0" i="1" u="none" strike="noStrike" baseline="0" dirty="0" smtClean="0">
                <a:solidFill>
                  <a:srgbClr val="9900FF"/>
                </a:solidFill>
                <a:effectLst/>
                <a:latin typeface="Times New Roman" panose="02020603050405020304" pitchFamily="18" charset="0"/>
              </a:rPr>
              <a:t> to </a:t>
            </a:r>
            <a:r>
              <a:rPr lang="fr-FR" sz="1200" b="0" i="1" u="none" strike="noStrike" baseline="0" dirty="0" err="1" smtClean="0">
                <a:solidFill>
                  <a:srgbClr val="9900FF"/>
                </a:solidFill>
                <a:effectLst/>
                <a:latin typeface="Times New Roman" panose="02020603050405020304" pitchFamily="18" charset="0"/>
              </a:rPr>
              <a:t>provide</a:t>
            </a:r>
            <a:r>
              <a:rPr lang="fr-FR" sz="1200" b="0" i="1" u="none" strike="noStrike" baseline="0" dirty="0" smtClean="0">
                <a:solidFill>
                  <a:srgbClr val="9900FF"/>
                </a:solidFill>
                <a:effectLst/>
                <a:latin typeface="Times New Roman" panose="02020603050405020304" pitchFamily="18" charset="0"/>
              </a:rPr>
              <a:t> satellite or in situ observations (</a:t>
            </a:r>
            <a:r>
              <a:rPr lang="fr-FR" sz="1200" b="0" i="1" u="none" strike="noStrike" baseline="0" dirty="0" err="1" smtClean="0">
                <a:solidFill>
                  <a:srgbClr val="9900FF"/>
                </a:solidFill>
                <a:effectLst/>
                <a:latin typeface="Times New Roman" panose="02020603050405020304" pitchFamily="18" charset="0"/>
              </a:rPr>
              <a:t>TACs</a:t>
            </a:r>
            <a:r>
              <a:rPr lang="fr-FR" sz="1200" b="0" i="1" u="none" strike="noStrike" baseline="0" dirty="0" smtClean="0">
                <a:solidFill>
                  <a:srgbClr val="9900FF"/>
                </a:solidFill>
                <a:effectLst/>
                <a:latin typeface="Times New Roman" panose="02020603050405020304" pitchFamily="18" charset="0"/>
              </a:rPr>
              <a:t>), or </a:t>
            </a:r>
            <a:r>
              <a:rPr lang="fr-FR" sz="1200" b="0" i="1" u="none" strike="noStrike" baseline="0" dirty="0" err="1" smtClean="0">
                <a:solidFill>
                  <a:srgbClr val="9900FF"/>
                </a:solidFill>
                <a:effectLst/>
                <a:latin typeface="Times New Roman" panose="02020603050405020304" pitchFamily="18" charset="0"/>
              </a:rPr>
              <a:t>forecast</a:t>
            </a:r>
            <a:r>
              <a:rPr lang="fr-FR" sz="1200" b="0" i="1" u="none" strike="noStrike" baseline="0" dirty="0" smtClean="0">
                <a:solidFill>
                  <a:srgbClr val="9900FF"/>
                </a:solidFill>
                <a:effectLst/>
                <a:latin typeface="Times New Roman" panose="02020603050405020304" pitchFamily="18" charset="0"/>
              </a:rPr>
              <a:t> / </a:t>
            </a:r>
            <a:r>
              <a:rPr lang="fr-FR" sz="1200" b="0" i="1" u="none" strike="noStrike" baseline="0" dirty="0" err="1" smtClean="0">
                <a:solidFill>
                  <a:srgbClr val="9900FF"/>
                </a:solidFill>
                <a:effectLst/>
                <a:latin typeface="Times New Roman" panose="02020603050405020304" pitchFamily="18" charset="0"/>
              </a:rPr>
              <a:t>reanalysis</a:t>
            </a:r>
            <a:r>
              <a:rPr lang="fr-FR" sz="1200" b="0" i="1" u="none" strike="noStrike" baseline="0" dirty="0" smtClean="0">
                <a:solidFill>
                  <a:srgbClr val="9900FF"/>
                </a:solidFill>
                <a:effectLst/>
                <a:latin typeface="Times New Roman" panose="02020603050405020304" pitchFamily="18" charset="0"/>
              </a:rPr>
              <a:t> (</a:t>
            </a:r>
            <a:r>
              <a:rPr lang="fr-FR" sz="1200" b="0" i="1" u="none" strike="noStrike" baseline="0" dirty="0" err="1" smtClean="0">
                <a:solidFill>
                  <a:srgbClr val="9900FF"/>
                </a:solidFill>
                <a:effectLst/>
                <a:latin typeface="Times New Roman" panose="02020603050405020304" pitchFamily="18" charset="0"/>
              </a:rPr>
              <a:t>MFCs</a:t>
            </a:r>
            <a:r>
              <a:rPr lang="fr-FR" sz="1200" b="0" i="1" u="none" strike="noStrike" baseline="0" dirty="0" smtClean="0">
                <a:solidFill>
                  <a:srgbClr val="9900FF"/>
                </a:solidFill>
                <a:effectLst/>
                <a:latin typeface="Times New Roman" panose="02020603050405020304" pitchFamily="18" charset="0"/>
              </a:rPr>
              <a:t>).</a:t>
            </a:r>
            <a:endParaRPr lang="en-GB" sz="1200" b="0" i="1" u="none" strike="noStrike" dirty="0" smtClean="0">
              <a:solidFill>
                <a:srgbClr val="9900FF"/>
              </a:solidFill>
              <a:effectLst/>
              <a:latin typeface="Times New Roman" panose="02020603050405020304" pitchFamily="18" charset="0"/>
            </a:endParaRPr>
          </a:p>
          <a:p>
            <a:pPr marL="384796" indent="-384796"/>
            <a:r>
              <a:rPr lang="en-GB" sz="1200" b="1" dirty="0" smtClean="0">
                <a:solidFill>
                  <a:schemeClr val="tx1">
                    <a:lumMod val="85000"/>
                    <a:lumOff val="15000"/>
                  </a:schemeClr>
                </a:solidFill>
                <a:latin typeface="Arial" panose="020B0604020202020204" pitchFamily="34" charset="0"/>
                <a:cs typeface="Arial" panose="020B0604020202020204" pitchFamily="34" charset="0"/>
              </a:rPr>
              <a:t>TAC</a:t>
            </a:r>
            <a:r>
              <a:rPr lang="en-GB" sz="1200" dirty="0" smtClean="0">
                <a:solidFill>
                  <a:schemeClr val="tx1">
                    <a:lumMod val="85000"/>
                    <a:lumOff val="15000"/>
                  </a:schemeClr>
                </a:solidFill>
                <a:latin typeface="Arial" panose="020B0604020202020204" pitchFamily="34" charset="0"/>
                <a:cs typeface="Arial" panose="020B0604020202020204" pitchFamily="34" charset="0"/>
              </a:rPr>
              <a:t>: Thematic Assembly Centre (observations). SL: Sea level; OC: Ocean colour; OSI: Sea ice, surface wind and sea surface temperature; INS: In situ.</a:t>
            </a:r>
            <a:endParaRPr lang="en-GB" sz="400" dirty="0" smtClean="0">
              <a:solidFill>
                <a:schemeClr val="tx1">
                  <a:lumMod val="85000"/>
                  <a:lumOff val="15000"/>
                </a:schemeClr>
              </a:solidFill>
              <a:latin typeface="Arial" panose="020B0604020202020204" pitchFamily="34" charset="0"/>
              <a:cs typeface="Arial" panose="020B0604020202020204" pitchFamily="34" charset="0"/>
            </a:endParaRPr>
          </a:p>
          <a:p>
            <a:pPr marL="384796" indent="-384796"/>
            <a:r>
              <a:rPr lang="en-GB" sz="1200" b="1" dirty="0" smtClean="0">
                <a:solidFill>
                  <a:schemeClr val="tx1">
                    <a:lumMod val="85000"/>
                    <a:lumOff val="15000"/>
                  </a:schemeClr>
                </a:solidFill>
                <a:latin typeface="Arial" panose="020B0604020202020204" pitchFamily="34" charset="0"/>
                <a:cs typeface="Arial" panose="020B0604020202020204" pitchFamily="34" charset="0"/>
              </a:rPr>
              <a:t>MFC</a:t>
            </a:r>
            <a:r>
              <a:rPr lang="en-GB" sz="1200" dirty="0" smtClean="0">
                <a:solidFill>
                  <a:schemeClr val="tx1">
                    <a:lumMod val="85000"/>
                    <a:lumOff val="15000"/>
                  </a:schemeClr>
                </a:solidFill>
                <a:latin typeface="Arial" panose="020B0604020202020204" pitchFamily="34" charset="0"/>
                <a:cs typeface="Arial" panose="020B0604020202020204" pitchFamily="34" charset="0"/>
              </a:rPr>
              <a:t>: Monitoring and Forecasting Centre (forecasts</a:t>
            </a:r>
            <a:r>
              <a:rPr lang="en-GB" sz="1200" baseline="0" dirty="0" smtClean="0">
                <a:solidFill>
                  <a:schemeClr val="tx1">
                    <a:lumMod val="85000"/>
                    <a:lumOff val="15000"/>
                  </a:schemeClr>
                </a:solidFill>
                <a:latin typeface="Arial" panose="020B0604020202020204" pitchFamily="34" charset="0"/>
                <a:cs typeface="Arial" panose="020B0604020202020204" pitchFamily="34" charset="0"/>
              </a:rPr>
              <a:t> or </a:t>
            </a:r>
            <a:r>
              <a:rPr lang="en-GB" sz="1200" baseline="0" dirty="0" err="1" smtClean="0">
                <a:solidFill>
                  <a:schemeClr val="tx1">
                    <a:lumMod val="85000"/>
                    <a:lumOff val="15000"/>
                  </a:schemeClr>
                </a:solidFill>
                <a:latin typeface="Arial" panose="020B0604020202020204" pitchFamily="34" charset="0"/>
                <a:cs typeface="Arial" panose="020B0604020202020204" pitchFamily="34" charset="0"/>
              </a:rPr>
              <a:t>reanalisys</a:t>
            </a:r>
            <a:r>
              <a:rPr lang="en-GB" sz="1200" dirty="0" smtClean="0">
                <a:solidFill>
                  <a:schemeClr val="tx1">
                    <a:lumMod val="85000"/>
                    <a:lumOff val="15000"/>
                  </a:schemeClr>
                </a:solidFill>
                <a:latin typeface="Arial" panose="020B0604020202020204" pitchFamily="34" charset="0"/>
                <a:cs typeface="Arial" panose="020B0604020202020204" pitchFamily="34" charset="0"/>
              </a:rPr>
              <a:t>). GLO: </a:t>
            </a:r>
            <a:r>
              <a:rPr lang="en-GB" sz="1200" dirty="0" err="1" smtClean="0">
                <a:solidFill>
                  <a:schemeClr val="tx1">
                    <a:lumMod val="85000"/>
                    <a:lumOff val="15000"/>
                  </a:schemeClr>
                </a:solidFill>
                <a:latin typeface="Arial" panose="020B0604020202020204" pitchFamily="34" charset="0"/>
                <a:cs typeface="Arial" panose="020B0604020202020204" pitchFamily="34" charset="0"/>
              </a:rPr>
              <a:t>Gobal</a:t>
            </a:r>
            <a:r>
              <a:rPr lang="en-GB" sz="1200" dirty="0" smtClean="0">
                <a:solidFill>
                  <a:schemeClr val="tx1">
                    <a:lumMod val="85000"/>
                    <a:lumOff val="15000"/>
                  </a:schemeClr>
                </a:solidFill>
                <a:latin typeface="Arial" panose="020B0604020202020204" pitchFamily="34" charset="0"/>
                <a:cs typeface="Arial" panose="020B0604020202020204" pitchFamily="34" charset="0"/>
              </a:rPr>
              <a:t>; ARC:  Arctic; BAL:  Baltic Sea;  NWS: North west shelf; IBI: Iberia-Biscay-Ireland;   MED: Mediterranean Sea; and  BS: Black Sea.</a:t>
            </a:r>
          </a:p>
          <a:p>
            <a:pPr marL="384796" indent="-384796"/>
            <a:r>
              <a:rPr lang="fr-FR" sz="1200" dirty="0" smtClean="0">
                <a:solidFill>
                  <a:schemeClr val="tx1">
                    <a:lumMod val="85000"/>
                    <a:lumOff val="15000"/>
                  </a:schemeClr>
                </a:solidFill>
                <a:latin typeface="Arial" panose="020B0604020202020204" pitchFamily="34" charset="0"/>
                <a:cs typeface="Arial" panose="020B0604020202020204" pitchFamily="34" charset="0"/>
              </a:rPr>
              <a:t>QUID: </a:t>
            </a:r>
            <a:r>
              <a:rPr lang="fr-FR" sz="1200" dirty="0" err="1" smtClean="0">
                <a:solidFill>
                  <a:schemeClr val="tx1">
                    <a:lumMod val="85000"/>
                    <a:lumOff val="15000"/>
                  </a:schemeClr>
                </a:solidFill>
                <a:latin typeface="Arial" panose="020B0604020202020204" pitchFamily="34" charset="0"/>
                <a:cs typeface="Arial" panose="020B0604020202020204" pitchFamily="34" charset="0"/>
              </a:rPr>
              <a:t>Quality</a:t>
            </a:r>
            <a:r>
              <a:rPr lang="fr-FR" sz="1200" dirty="0" smtClean="0">
                <a:solidFill>
                  <a:schemeClr val="tx1">
                    <a:lumMod val="85000"/>
                    <a:lumOff val="15000"/>
                  </a:schemeClr>
                </a:solidFill>
                <a:latin typeface="Arial" panose="020B0604020202020204" pitchFamily="34" charset="0"/>
                <a:cs typeface="Arial" panose="020B0604020202020204" pitchFamily="34" charset="0"/>
              </a:rPr>
              <a:t> information</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document</a:t>
            </a:r>
          </a:p>
          <a:p>
            <a:pPr marL="384796" indent="-384796"/>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SE: Service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evolution</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program; a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series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of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contracts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to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provide</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the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improvements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to future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systems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by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including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e.g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missing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or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poorly</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described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processes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or by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applying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innovative</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techniques or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analysis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It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tier</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2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contract</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which</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lasts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typically</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2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years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and the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third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one the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findings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are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implemented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into</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the service. It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guided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by the CMEMS R&amp;D roadmap.</a:t>
            </a:r>
            <a:endParaRPr lang="en-GB" sz="1200" dirty="0" smtClean="0">
              <a:solidFill>
                <a:schemeClr val="tx1">
                  <a:lumMod val="85000"/>
                  <a:lumOff val="15000"/>
                </a:schemeClr>
              </a:solidFill>
              <a:latin typeface="Arial" panose="020B0604020202020204" pitchFamily="34" charset="0"/>
              <a:cs typeface="Arial" panose="020B0604020202020204" pitchFamily="34" charset="0"/>
            </a:endParaRPr>
          </a:p>
        </p:txBody>
      </p:sp>
      <p:sp>
        <p:nvSpPr>
          <p:cNvPr id="4" name="Espace réservé du numéro de diapositive 3"/>
          <p:cNvSpPr>
            <a:spLocks noGrp="1"/>
          </p:cNvSpPr>
          <p:nvPr>
            <p:ph type="sldNum" sz="quarter" idx="10"/>
          </p:nvPr>
        </p:nvSpPr>
        <p:spPr/>
        <p:txBody>
          <a:bodyPr/>
          <a:lstStyle/>
          <a:p>
            <a:fld id="{B3E37BDE-1E16-4497-8123-4D9E05ECC396}" type="slidenum">
              <a:rPr lang="en-US" smtClean="0"/>
              <a:pPr/>
              <a:t>11</a:t>
            </a:fld>
            <a:endParaRPr lang="en-US"/>
          </a:p>
        </p:txBody>
      </p:sp>
    </p:spTree>
    <p:extLst>
      <p:ext uri="{BB962C8B-B14F-4D97-AF65-F5344CB8AC3E}">
        <p14:creationId xmlns:p14="http://schemas.microsoft.com/office/powerpoint/2010/main" val="23898671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smtClean="0"/>
              <a:t>PQ: Product </a:t>
            </a:r>
            <a:r>
              <a:rPr lang="fr-FR" dirty="0" err="1" smtClean="0"/>
              <a:t>quality</a:t>
            </a:r>
            <a:endParaRPr lang="fr-FR"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dirty="0" smtClean="0"/>
              <a:t>PC: production centres, i.e. data</a:t>
            </a:r>
            <a:r>
              <a:rPr lang="fr-FR" baseline="0" dirty="0" smtClean="0"/>
              <a:t> </a:t>
            </a:r>
            <a:r>
              <a:rPr lang="fr-FR" baseline="0" dirty="0" err="1" smtClean="0"/>
              <a:t>producers</a:t>
            </a:r>
            <a:r>
              <a:rPr lang="fr-FR" baseline="0" dirty="0" smtClean="0"/>
              <a:t> for</a:t>
            </a:r>
            <a:r>
              <a:rPr lang="fr-FR" sz="1200" b="0" i="1" u="none" strike="noStrike" baseline="0" dirty="0" smtClean="0">
                <a:solidFill>
                  <a:srgbClr val="9900FF"/>
                </a:solidFill>
                <a:effectLst/>
                <a:latin typeface="Times New Roman" panose="02020603050405020304" pitchFamily="18" charset="0"/>
              </a:rPr>
              <a:t> CMEMS. </a:t>
            </a:r>
            <a:r>
              <a:rPr lang="fr-FR" sz="1200" b="0" i="1" u="none" strike="noStrike" baseline="0" dirty="0" err="1" smtClean="0">
                <a:solidFill>
                  <a:srgbClr val="9900FF"/>
                </a:solidFill>
                <a:effectLst/>
                <a:latin typeface="Times New Roman" panose="02020603050405020304" pitchFamily="18" charset="0"/>
              </a:rPr>
              <a:t>Contracted</a:t>
            </a:r>
            <a:r>
              <a:rPr lang="fr-FR" sz="1200" b="0" i="1" u="none" strike="noStrike" baseline="0" dirty="0" smtClean="0">
                <a:solidFill>
                  <a:srgbClr val="9900FF"/>
                </a:solidFill>
                <a:effectLst/>
                <a:latin typeface="Times New Roman" panose="02020603050405020304" pitchFamily="18" charset="0"/>
              </a:rPr>
              <a:t> to </a:t>
            </a:r>
            <a:r>
              <a:rPr lang="fr-FR" sz="1200" b="0" i="1" u="none" strike="noStrike" baseline="0" dirty="0" err="1" smtClean="0">
                <a:solidFill>
                  <a:srgbClr val="9900FF"/>
                </a:solidFill>
                <a:effectLst/>
                <a:latin typeface="Times New Roman" panose="02020603050405020304" pitchFamily="18" charset="0"/>
              </a:rPr>
              <a:t>provide</a:t>
            </a:r>
            <a:r>
              <a:rPr lang="fr-FR" sz="1200" b="0" i="1" u="none" strike="noStrike" baseline="0" dirty="0" smtClean="0">
                <a:solidFill>
                  <a:srgbClr val="9900FF"/>
                </a:solidFill>
                <a:effectLst/>
                <a:latin typeface="Times New Roman" panose="02020603050405020304" pitchFamily="18" charset="0"/>
              </a:rPr>
              <a:t> satellite or in situ observations (</a:t>
            </a:r>
            <a:r>
              <a:rPr lang="fr-FR" sz="1200" b="0" i="1" u="none" strike="noStrike" baseline="0" dirty="0" err="1" smtClean="0">
                <a:solidFill>
                  <a:srgbClr val="9900FF"/>
                </a:solidFill>
                <a:effectLst/>
                <a:latin typeface="Times New Roman" panose="02020603050405020304" pitchFamily="18" charset="0"/>
              </a:rPr>
              <a:t>TACs</a:t>
            </a:r>
            <a:r>
              <a:rPr lang="fr-FR" sz="1200" b="0" i="1" u="none" strike="noStrike" baseline="0" dirty="0" smtClean="0">
                <a:solidFill>
                  <a:srgbClr val="9900FF"/>
                </a:solidFill>
                <a:effectLst/>
                <a:latin typeface="Times New Roman" panose="02020603050405020304" pitchFamily="18" charset="0"/>
              </a:rPr>
              <a:t>), or </a:t>
            </a:r>
            <a:r>
              <a:rPr lang="fr-FR" sz="1200" b="0" i="1" u="none" strike="noStrike" baseline="0" dirty="0" err="1" smtClean="0">
                <a:solidFill>
                  <a:srgbClr val="9900FF"/>
                </a:solidFill>
                <a:effectLst/>
                <a:latin typeface="Times New Roman" panose="02020603050405020304" pitchFamily="18" charset="0"/>
              </a:rPr>
              <a:t>forecast</a:t>
            </a:r>
            <a:r>
              <a:rPr lang="fr-FR" sz="1200" b="0" i="1" u="none" strike="noStrike" baseline="0" dirty="0" smtClean="0">
                <a:solidFill>
                  <a:srgbClr val="9900FF"/>
                </a:solidFill>
                <a:effectLst/>
                <a:latin typeface="Times New Roman" panose="02020603050405020304" pitchFamily="18" charset="0"/>
              </a:rPr>
              <a:t> / </a:t>
            </a:r>
            <a:r>
              <a:rPr lang="fr-FR" sz="1200" b="0" i="1" u="none" strike="noStrike" baseline="0" dirty="0" err="1" smtClean="0">
                <a:solidFill>
                  <a:srgbClr val="9900FF"/>
                </a:solidFill>
                <a:effectLst/>
                <a:latin typeface="Times New Roman" panose="02020603050405020304" pitchFamily="18" charset="0"/>
              </a:rPr>
              <a:t>reanalysis</a:t>
            </a:r>
            <a:r>
              <a:rPr lang="fr-FR" sz="1200" b="0" i="1" u="none" strike="noStrike" baseline="0" dirty="0" smtClean="0">
                <a:solidFill>
                  <a:srgbClr val="9900FF"/>
                </a:solidFill>
                <a:effectLst/>
                <a:latin typeface="Times New Roman" panose="02020603050405020304" pitchFamily="18" charset="0"/>
              </a:rPr>
              <a:t> (</a:t>
            </a:r>
            <a:r>
              <a:rPr lang="fr-FR" sz="1200" b="0" i="1" u="none" strike="noStrike" baseline="0" dirty="0" err="1" smtClean="0">
                <a:solidFill>
                  <a:srgbClr val="9900FF"/>
                </a:solidFill>
                <a:effectLst/>
                <a:latin typeface="Times New Roman" panose="02020603050405020304" pitchFamily="18" charset="0"/>
              </a:rPr>
              <a:t>MFCs</a:t>
            </a:r>
            <a:r>
              <a:rPr lang="fr-FR" sz="1200" b="0" i="1" u="none" strike="noStrike" baseline="0" dirty="0" smtClean="0">
                <a:solidFill>
                  <a:srgbClr val="9900FF"/>
                </a:solidFill>
                <a:effectLst/>
                <a:latin typeface="Times New Roman" panose="02020603050405020304" pitchFamily="18" charset="0"/>
              </a:rPr>
              <a:t>).</a:t>
            </a:r>
            <a:endParaRPr lang="en-GB" sz="1200" b="0" i="1" u="none" strike="noStrike" dirty="0" smtClean="0">
              <a:solidFill>
                <a:srgbClr val="9900FF"/>
              </a:solidFill>
              <a:effectLst/>
              <a:latin typeface="Times New Roman" panose="02020603050405020304" pitchFamily="18" charset="0"/>
            </a:endParaRPr>
          </a:p>
          <a:p>
            <a:pPr marL="384796" indent="-384796"/>
            <a:r>
              <a:rPr lang="en-GB" sz="1200" b="1" dirty="0" smtClean="0">
                <a:solidFill>
                  <a:schemeClr val="tx1">
                    <a:lumMod val="85000"/>
                    <a:lumOff val="15000"/>
                  </a:schemeClr>
                </a:solidFill>
                <a:latin typeface="Arial" panose="020B0604020202020204" pitchFamily="34" charset="0"/>
                <a:cs typeface="Arial" panose="020B0604020202020204" pitchFamily="34" charset="0"/>
              </a:rPr>
              <a:t>TAC</a:t>
            </a:r>
            <a:r>
              <a:rPr lang="en-GB" sz="1200" dirty="0" smtClean="0">
                <a:solidFill>
                  <a:schemeClr val="tx1">
                    <a:lumMod val="85000"/>
                    <a:lumOff val="15000"/>
                  </a:schemeClr>
                </a:solidFill>
                <a:latin typeface="Arial" panose="020B0604020202020204" pitchFamily="34" charset="0"/>
                <a:cs typeface="Arial" panose="020B0604020202020204" pitchFamily="34" charset="0"/>
              </a:rPr>
              <a:t>: Thematic Assembly Centre (observations). SL: Sea level; OC: Ocean colour; OSI: Sea ice, surface wind and sea surface temperature; INS: In situ.</a:t>
            </a:r>
            <a:endParaRPr lang="en-GB" sz="400" dirty="0" smtClean="0">
              <a:solidFill>
                <a:schemeClr val="tx1">
                  <a:lumMod val="85000"/>
                  <a:lumOff val="15000"/>
                </a:schemeClr>
              </a:solidFill>
              <a:latin typeface="Arial" panose="020B0604020202020204" pitchFamily="34" charset="0"/>
              <a:cs typeface="Arial" panose="020B0604020202020204" pitchFamily="34" charset="0"/>
            </a:endParaRPr>
          </a:p>
          <a:p>
            <a:pPr marL="384796" indent="-384796"/>
            <a:r>
              <a:rPr lang="en-GB" sz="1200" b="1" dirty="0" smtClean="0">
                <a:solidFill>
                  <a:schemeClr val="tx1">
                    <a:lumMod val="85000"/>
                    <a:lumOff val="15000"/>
                  </a:schemeClr>
                </a:solidFill>
                <a:latin typeface="Arial" panose="020B0604020202020204" pitchFamily="34" charset="0"/>
                <a:cs typeface="Arial" panose="020B0604020202020204" pitchFamily="34" charset="0"/>
              </a:rPr>
              <a:t>MFC</a:t>
            </a:r>
            <a:r>
              <a:rPr lang="en-GB" sz="1200" dirty="0" smtClean="0">
                <a:solidFill>
                  <a:schemeClr val="tx1">
                    <a:lumMod val="85000"/>
                    <a:lumOff val="15000"/>
                  </a:schemeClr>
                </a:solidFill>
                <a:latin typeface="Arial" panose="020B0604020202020204" pitchFamily="34" charset="0"/>
                <a:cs typeface="Arial" panose="020B0604020202020204" pitchFamily="34" charset="0"/>
              </a:rPr>
              <a:t>: Monitoring and Forecasting Centre (forecasts</a:t>
            </a:r>
            <a:r>
              <a:rPr lang="en-GB" sz="1200" baseline="0" dirty="0" smtClean="0">
                <a:solidFill>
                  <a:schemeClr val="tx1">
                    <a:lumMod val="85000"/>
                    <a:lumOff val="15000"/>
                  </a:schemeClr>
                </a:solidFill>
                <a:latin typeface="Arial" panose="020B0604020202020204" pitchFamily="34" charset="0"/>
                <a:cs typeface="Arial" panose="020B0604020202020204" pitchFamily="34" charset="0"/>
              </a:rPr>
              <a:t> or </a:t>
            </a:r>
            <a:r>
              <a:rPr lang="en-GB" sz="1200" baseline="0" dirty="0" err="1" smtClean="0">
                <a:solidFill>
                  <a:schemeClr val="tx1">
                    <a:lumMod val="85000"/>
                    <a:lumOff val="15000"/>
                  </a:schemeClr>
                </a:solidFill>
                <a:latin typeface="Arial" panose="020B0604020202020204" pitchFamily="34" charset="0"/>
                <a:cs typeface="Arial" panose="020B0604020202020204" pitchFamily="34" charset="0"/>
              </a:rPr>
              <a:t>reanalisys</a:t>
            </a:r>
            <a:r>
              <a:rPr lang="en-GB" sz="1200" dirty="0" smtClean="0">
                <a:solidFill>
                  <a:schemeClr val="tx1">
                    <a:lumMod val="85000"/>
                    <a:lumOff val="15000"/>
                  </a:schemeClr>
                </a:solidFill>
                <a:latin typeface="Arial" panose="020B0604020202020204" pitchFamily="34" charset="0"/>
                <a:cs typeface="Arial" panose="020B0604020202020204" pitchFamily="34" charset="0"/>
              </a:rPr>
              <a:t>). GLO: </a:t>
            </a:r>
            <a:r>
              <a:rPr lang="en-GB" sz="1200" dirty="0" err="1" smtClean="0">
                <a:solidFill>
                  <a:schemeClr val="tx1">
                    <a:lumMod val="85000"/>
                    <a:lumOff val="15000"/>
                  </a:schemeClr>
                </a:solidFill>
                <a:latin typeface="Arial" panose="020B0604020202020204" pitchFamily="34" charset="0"/>
                <a:cs typeface="Arial" panose="020B0604020202020204" pitchFamily="34" charset="0"/>
              </a:rPr>
              <a:t>Gobal</a:t>
            </a:r>
            <a:r>
              <a:rPr lang="en-GB" sz="1200" dirty="0" smtClean="0">
                <a:solidFill>
                  <a:schemeClr val="tx1">
                    <a:lumMod val="85000"/>
                    <a:lumOff val="15000"/>
                  </a:schemeClr>
                </a:solidFill>
                <a:latin typeface="Arial" panose="020B0604020202020204" pitchFamily="34" charset="0"/>
                <a:cs typeface="Arial" panose="020B0604020202020204" pitchFamily="34" charset="0"/>
              </a:rPr>
              <a:t>; ARC:  Arctic; BAL:  Baltic Sea;  NWS: North west shelf; IBI: Iberia-Biscay-Ireland;   MED: Mediterranean Sea; and  BS: Black Sea.</a:t>
            </a:r>
          </a:p>
          <a:p>
            <a:pPr marL="384796" indent="-384796"/>
            <a:r>
              <a:rPr lang="fr-FR" sz="1200" dirty="0" smtClean="0">
                <a:solidFill>
                  <a:schemeClr val="tx1">
                    <a:lumMod val="85000"/>
                    <a:lumOff val="15000"/>
                  </a:schemeClr>
                </a:solidFill>
                <a:latin typeface="Arial" panose="020B0604020202020204" pitchFamily="34" charset="0"/>
                <a:cs typeface="Arial" panose="020B0604020202020204" pitchFamily="34" charset="0"/>
              </a:rPr>
              <a:t>QUID: </a:t>
            </a:r>
            <a:r>
              <a:rPr lang="fr-FR" sz="1200" dirty="0" err="1" smtClean="0">
                <a:solidFill>
                  <a:schemeClr val="tx1">
                    <a:lumMod val="85000"/>
                    <a:lumOff val="15000"/>
                  </a:schemeClr>
                </a:solidFill>
                <a:latin typeface="Arial" panose="020B0604020202020204" pitchFamily="34" charset="0"/>
                <a:cs typeface="Arial" panose="020B0604020202020204" pitchFamily="34" charset="0"/>
              </a:rPr>
              <a:t>Quality</a:t>
            </a:r>
            <a:r>
              <a:rPr lang="fr-FR" sz="1200" dirty="0" smtClean="0">
                <a:solidFill>
                  <a:schemeClr val="tx1">
                    <a:lumMod val="85000"/>
                    <a:lumOff val="15000"/>
                  </a:schemeClr>
                </a:solidFill>
                <a:latin typeface="Arial" panose="020B0604020202020204" pitchFamily="34" charset="0"/>
                <a:cs typeface="Arial" panose="020B0604020202020204" pitchFamily="34" charset="0"/>
              </a:rPr>
              <a:t> information</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document</a:t>
            </a:r>
          </a:p>
          <a:p>
            <a:pPr marL="384796" indent="-384796"/>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SE: Service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evolution</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program; a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series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of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contracts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to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provide</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the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improvements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to future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systems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by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including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e.g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missing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or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poorly</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described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processes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or by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applying</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innovative</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techniques or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analysis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It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tier</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2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contract</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which</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lasts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typically</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2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years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and the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third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one the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findings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are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implemented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into</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the service. It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is</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a:t>
            </a:r>
            <a:r>
              <a:rPr lang="fr-FR" sz="1200" baseline="0" dirty="0" err="1" smtClean="0">
                <a:solidFill>
                  <a:schemeClr val="tx1">
                    <a:lumMod val="85000"/>
                    <a:lumOff val="15000"/>
                  </a:schemeClr>
                </a:solidFill>
                <a:latin typeface="Arial" panose="020B0604020202020204" pitchFamily="34" charset="0"/>
                <a:cs typeface="Arial" panose="020B0604020202020204" pitchFamily="34" charset="0"/>
              </a:rPr>
              <a:t>guided</a:t>
            </a:r>
            <a:r>
              <a:rPr lang="fr-FR" sz="1200" baseline="0" dirty="0" smtClean="0">
                <a:solidFill>
                  <a:schemeClr val="tx1">
                    <a:lumMod val="85000"/>
                    <a:lumOff val="15000"/>
                  </a:schemeClr>
                </a:solidFill>
                <a:latin typeface="Arial" panose="020B0604020202020204" pitchFamily="34" charset="0"/>
                <a:cs typeface="Arial" panose="020B0604020202020204" pitchFamily="34" charset="0"/>
              </a:rPr>
              <a:t> by the CMEMS R&amp;D roadmap.</a:t>
            </a:r>
            <a:endParaRPr lang="en-GB" sz="1200" dirty="0" smtClean="0">
              <a:solidFill>
                <a:schemeClr val="tx1">
                  <a:lumMod val="85000"/>
                  <a:lumOff val="15000"/>
                </a:schemeClr>
              </a:solidFill>
              <a:latin typeface="Arial" panose="020B0604020202020204" pitchFamily="34" charset="0"/>
              <a:cs typeface="Arial" panose="020B0604020202020204" pitchFamily="34" charset="0"/>
            </a:endParaRPr>
          </a:p>
        </p:txBody>
      </p:sp>
      <p:sp>
        <p:nvSpPr>
          <p:cNvPr id="4" name="Espace réservé du numéro de diapositive 3"/>
          <p:cNvSpPr>
            <a:spLocks noGrp="1"/>
          </p:cNvSpPr>
          <p:nvPr>
            <p:ph type="sldNum" sz="quarter" idx="10"/>
          </p:nvPr>
        </p:nvSpPr>
        <p:spPr/>
        <p:txBody>
          <a:bodyPr/>
          <a:lstStyle/>
          <a:p>
            <a:fld id="{B3E37BDE-1E16-4497-8123-4D9E05ECC396}" type="slidenum">
              <a:rPr lang="en-US" smtClean="0"/>
              <a:pPr/>
              <a:t>12</a:t>
            </a:fld>
            <a:endParaRPr lang="en-US"/>
          </a:p>
        </p:txBody>
      </p:sp>
    </p:spTree>
    <p:extLst>
      <p:ext uri="{BB962C8B-B14F-4D97-AF65-F5344CB8AC3E}">
        <p14:creationId xmlns:p14="http://schemas.microsoft.com/office/powerpoint/2010/main" val="23898671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pSp>
        <p:nvGrpSpPr>
          <p:cNvPr id="8" name="Group 7"/>
          <p:cNvGrpSpPr/>
          <p:nvPr userDrawn="1"/>
        </p:nvGrpSpPr>
        <p:grpSpPr>
          <a:xfrm>
            <a:off x="1" y="-1"/>
            <a:ext cx="2080186" cy="5143501"/>
            <a:chOff x="1" y="-1"/>
            <a:chExt cx="2080186" cy="5143501"/>
          </a:xfrm>
        </p:grpSpPr>
        <p:pic>
          <p:nvPicPr>
            <p:cNvPr id="16" name="Picture 15"/>
            <p:cNvPicPr>
              <a:picLocks noChangeAspect="1"/>
            </p:cNvPicPr>
            <p:nvPr userDrawn="1"/>
          </p:nvPicPr>
          <p:blipFill rotWithShape="1">
            <a:blip r:embed="rId2" cstate="screen">
              <a:extLst>
                <a:ext uri="{28A0092B-C50C-407E-A947-70E740481C1C}">
                  <a14:useLocalDpi xmlns:a14="http://schemas.microsoft.com/office/drawing/2010/main"/>
                </a:ext>
              </a:extLst>
            </a:blip>
            <a:srcRect l="1250" r="-1" b="613"/>
            <a:stretch/>
          </p:blipFill>
          <p:spPr>
            <a:xfrm>
              <a:off x="1" y="0"/>
              <a:ext cx="2080186" cy="5143500"/>
            </a:xfrm>
            <a:prstGeom prst="rect">
              <a:avLst/>
            </a:prstGeom>
          </p:spPr>
        </p:pic>
        <p:sp>
          <p:nvSpPr>
            <p:cNvPr id="14" name="Rectangle 13"/>
            <p:cNvSpPr/>
            <p:nvPr userDrawn="1"/>
          </p:nvSpPr>
          <p:spPr>
            <a:xfrm>
              <a:off x="1" y="-1"/>
              <a:ext cx="2080186" cy="5143501"/>
            </a:xfrm>
            <a:prstGeom prst="rect">
              <a:avLst/>
            </a:prstGeom>
            <a:gradFill>
              <a:gsLst>
                <a:gs pos="0">
                  <a:schemeClr val="tx1">
                    <a:lumMod val="25000"/>
                    <a:lumOff val="75000"/>
                    <a:alpha val="25000"/>
                  </a:schemeClr>
                </a:gs>
                <a:gs pos="78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p:cNvSpPr>
            <a:spLocks noGrp="1"/>
          </p:cNvSpPr>
          <p:nvPr userDrawn="1">
            <p:ph idx="1"/>
          </p:nvPr>
        </p:nvSpPr>
        <p:spPr>
          <a:xfrm>
            <a:off x="1331640" y="722087"/>
            <a:ext cx="7299753" cy="38230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8" name="Straight Connector 27"/>
          <p:cNvCxnSpPr/>
          <p:nvPr userDrawn="1"/>
        </p:nvCxnSpPr>
        <p:spPr>
          <a:xfrm>
            <a:off x="431280" y="1045068"/>
            <a:ext cx="0" cy="3888432"/>
          </a:xfrm>
          <a:prstGeom prst="line">
            <a:avLst/>
          </a:prstGeom>
          <a:ln w="31750">
            <a:solidFill>
              <a:srgbClr val="0B6192">
                <a:alpha val="81000"/>
              </a:srgbClr>
            </a:solidFill>
          </a:ln>
        </p:spPr>
        <p:style>
          <a:lnRef idx="1">
            <a:schemeClr val="accent1"/>
          </a:lnRef>
          <a:fillRef idx="0">
            <a:schemeClr val="accent1"/>
          </a:fillRef>
          <a:effectRef idx="0">
            <a:schemeClr val="accent1"/>
          </a:effectRef>
          <a:fontRef idx="minor">
            <a:schemeClr val="tx1"/>
          </a:fontRef>
        </p:style>
      </p:cxnSp>
      <p:sp>
        <p:nvSpPr>
          <p:cNvPr id="32" name="TextBox 31"/>
          <p:cNvSpPr txBox="1"/>
          <p:nvPr userDrawn="1"/>
        </p:nvSpPr>
        <p:spPr>
          <a:xfrm>
            <a:off x="-63026" y="625720"/>
            <a:ext cx="962618" cy="400110"/>
          </a:xfrm>
          <a:prstGeom prst="rect">
            <a:avLst/>
          </a:prstGeom>
          <a:noFill/>
        </p:spPr>
        <p:txBody>
          <a:bodyPr wrap="square" rtlCol="0">
            <a:spAutoFit/>
          </a:bodyPr>
          <a:lstStyle/>
          <a:p>
            <a:pPr algn="ctr"/>
            <a:r>
              <a:rPr lang="es-ES" sz="1000" b="1" dirty="0">
                <a:solidFill>
                  <a:schemeClr val="tx2"/>
                </a:solidFill>
              </a:rPr>
              <a:t>Marine </a:t>
            </a:r>
          </a:p>
          <a:p>
            <a:pPr algn="ctr"/>
            <a:r>
              <a:rPr lang="es-ES" sz="1000" b="1" dirty="0" err="1">
                <a:solidFill>
                  <a:schemeClr val="tx2"/>
                </a:solidFill>
              </a:rPr>
              <a:t>Monitoring</a:t>
            </a:r>
            <a:endParaRPr lang="en-US" sz="1000" b="1" dirty="0">
              <a:solidFill>
                <a:schemeClr val="tx2"/>
              </a:solidFill>
            </a:endParaRPr>
          </a:p>
        </p:txBody>
      </p:sp>
      <p:sp>
        <p:nvSpPr>
          <p:cNvPr id="33" name="Title 1"/>
          <p:cNvSpPr>
            <a:spLocks noGrp="1"/>
          </p:cNvSpPr>
          <p:nvPr userDrawn="1">
            <p:ph type="title" hasCustomPrompt="1"/>
          </p:nvPr>
        </p:nvSpPr>
        <p:spPr>
          <a:xfrm>
            <a:off x="867704" y="231582"/>
            <a:ext cx="7819096" cy="277539"/>
          </a:xfrm>
          <a:solidFill>
            <a:srgbClr val="0B6192"/>
          </a:solidFill>
        </p:spPr>
        <p:txBody>
          <a:bodyPr>
            <a:noAutofit/>
          </a:bodyPr>
          <a:lstStyle>
            <a:lvl1pPr algn="l">
              <a:defRPr sz="1800" b="0" spc="700" baseline="0">
                <a:solidFill>
                  <a:schemeClr val="bg1"/>
                </a:solidFill>
              </a:defRPr>
            </a:lvl1pPr>
          </a:lstStyle>
          <a:p>
            <a:r>
              <a:rPr lang="en-US" dirty="0"/>
              <a:t>CLICK TO EDIT MASTER TITLE STYLE</a:t>
            </a:r>
          </a:p>
        </p:txBody>
      </p:sp>
      <p:sp>
        <p:nvSpPr>
          <p:cNvPr id="2" name="Footer Placeholder 1"/>
          <p:cNvSpPr>
            <a:spLocks noGrp="1"/>
          </p:cNvSpPr>
          <p:nvPr>
            <p:ph type="ftr" sz="quarter" idx="10"/>
          </p:nvPr>
        </p:nvSpPr>
        <p:spPr/>
        <p:txBody>
          <a:bodyPr/>
          <a:lstStyle/>
          <a:p>
            <a:endParaRPr lang="en-US" dirty="0"/>
          </a:p>
        </p:txBody>
      </p:sp>
      <p:sp>
        <p:nvSpPr>
          <p:cNvPr id="7" name="Slide Number Placeholder 6"/>
          <p:cNvSpPr>
            <a:spLocks noGrp="1"/>
          </p:cNvSpPr>
          <p:nvPr>
            <p:ph type="sldNum" sz="quarter" idx="11"/>
          </p:nvPr>
        </p:nvSpPr>
        <p:spPr/>
        <p:txBody>
          <a:bodyPr/>
          <a:lstStyle/>
          <a:p>
            <a:fld id="{58768E1A-8455-4611-8763-3FA1B747F6B6}" type="slidenum">
              <a:rPr lang="en-US" smtClean="0"/>
              <a:pPr/>
              <a:t>‹N°›</a:t>
            </a:fld>
            <a:endParaRPr lang="en-US"/>
          </a:p>
        </p:txBody>
      </p:sp>
      <p:sp>
        <p:nvSpPr>
          <p:cNvPr id="4" name="Ellipse 3"/>
          <p:cNvSpPr/>
          <p:nvPr userDrawn="1"/>
        </p:nvSpPr>
        <p:spPr>
          <a:xfrm>
            <a:off x="144155" y="51470"/>
            <a:ext cx="574250" cy="5742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7" name="Picture 2" descr="S:\F15015_Copernicus\3_Work\330_Work-in-process\SC4_BackgroundMat\PPT\item Copernicus\Icon-01.png"/>
          <p:cNvPicPr>
            <a:picLocks noChangeAspect="1" noChangeArrowheads="1"/>
          </p:cNvPicPr>
          <p:nvPr userDrawn="1"/>
        </p:nvPicPr>
        <p:blipFill rotWithShape="1">
          <a:blip r:embed="rId3" cstate="print">
            <a:biLevel thresh="25000"/>
            <a:extLst>
              <a:ext uri="{28A0092B-C50C-407E-A947-70E740481C1C}">
                <a14:useLocalDpi xmlns:a14="http://schemas.microsoft.com/office/drawing/2010/main"/>
              </a:ext>
            </a:extLst>
          </a:blip>
          <a:srcRect/>
          <a:stretch/>
        </p:blipFill>
        <p:spPr bwMode="auto">
          <a:xfrm>
            <a:off x="23380" y="-126446"/>
            <a:ext cx="815797" cy="8559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339599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29202" y="699542"/>
            <a:ext cx="7919262" cy="38230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3" name="Straight Connector 12"/>
          <p:cNvCxnSpPr/>
          <p:nvPr userDrawn="1"/>
        </p:nvCxnSpPr>
        <p:spPr>
          <a:xfrm>
            <a:off x="431280" y="1045068"/>
            <a:ext cx="0" cy="3888432"/>
          </a:xfrm>
          <a:prstGeom prst="line">
            <a:avLst/>
          </a:prstGeom>
          <a:ln w="31750">
            <a:solidFill>
              <a:srgbClr val="0B6192">
                <a:alpha val="81000"/>
              </a:srgbClr>
            </a:solidFill>
          </a:ln>
        </p:spPr>
        <p:style>
          <a:lnRef idx="1">
            <a:schemeClr val="accent1"/>
          </a:lnRef>
          <a:fillRef idx="0">
            <a:schemeClr val="accent1"/>
          </a:fillRef>
          <a:effectRef idx="0">
            <a:schemeClr val="accent1"/>
          </a:effectRef>
          <a:fontRef idx="minor">
            <a:schemeClr val="tx1"/>
          </a:fontRef>
        </p:style>
      </p:cxnSp>
      <p:sp>
        <p:nvSpPr>
          <p:cNvPr id="16" name="TextBox 15"/>
          <p:cNvSpPr txBox="1"/>
          <p:nvPr userDrawn="1"/>
        </p:nvSpPr>
        <p:spPr>
          <a:xfrm>
            <a:off x="-63026" y="625720"/>
            <a:ext cx="962618" cy="400110"/>
          </a:xfrm>
          <a:prstGeom prst="rect">
            <a:avLst/>
          </a:prstGeom>
          <a:noFill/>
        </p:spPr>
        <p:txBody>
          <a:bodyPr wrap="square" rtlCol="0">
            <a:spAutoFit/>
          </a:bodyPr>
          <a:lstStyle/>
          <a:p>
            <a:pPr algn="ctr"/>
            <a:r>
              <a:rPr lang="es-ES" sz="1000" b="1" dirty="0">
                <a:solidFill>
                  <a:srgbClr val="0B6192"/>
                </a:solidFill>
              </a:rPr>
              <a:t>Marine </a:t>
            </a:r>
          </a:p>
          <a:p>
            <a:pPr algn="ctr"/>
            <a:r>
              <a:rPr lang="es-ES" sz="1000" b="1" dirty="0" err="1">
                <a:solidFill>
                  <a:srgbClr val="0B6192"/>
                </a:solidFill>
              </a:rPr>
              <a:t>Monitoring</a:t>
            </a:r>
            <a:endParaRPr lang="en-US" sz="1000" b="1" dirty="0">
              <a:solidFill>
                <a:srgbClr val="0B6192"/>
              </a:solidFill>
            </a:endParaRPr>
          </a:p>
        </p:txBody>
      </p:sp>
      <p:sp>
        <p:nvSpPr>
          <p:cNvPr id="17" name="Title 1"/>
          <p:cNvSpPr>
            <a:spLocks noGrp="1"/>
          </p:cNvSpPr>
          <p:nvPr>
            <p:ph type="title" hasCustomPrompt="1"/>
          </p:nvPr>
        </p:nvSpPr>
        <p:spPr>
          <a:xfrm>
            <a:off x="867704" y="231582"/>
            <a:ext cx="7819096" cy="277539"/>
          </a:xfrm>
          <a:solidFill>
            <a:srgbClr val="0B6192"/>
          </a:solidFill>
        </p:spPr>
        <p:txBody>
          <a:bodyPr>
            <a:noAutofit/>
          </a:bodyPr>
          <a:lstStyle>
            <a:lvl1pPr algn="l">
              <a:defRPr sz="1800" b="0" spc="700" baseline="0">
                <a:solidFill>
                  <a:schemeClr val="bg1"/>
                </a:solidFill>
              </a:defRPr>
            </a:lvl1pPr>
          </a:lstStyle>
          <a:p>
            <a:r>
              <a:rPr lang="en-US" dirty="0"/>
              <a:t>CLICK TO EDIT MASTER TITLE STYLE</a:t>
            </a:r>
          </a:p>
        </p:txBody>
      </p:sp>
      <p:sp>
        <p:nvSpPr>
          <p:cNvPr id="2" name="Footer Placeholder 1"/>
          <p:cNvSpPr>
            <a:spLocks noGrp="1"/>
          </p:cNvSpPr>
          <p:nvPr>
            <p:ph type="ftr" sz="quarter" idx="10"/>
          </p:nvPr>
        </p:nvSpPr>
        <p:spPr/>
        <p:txBody>
          <a:bodyPr/>
          <a:lstStyle/>
          <a:p>
            <a:endParaRPr lang="en-US" dirty="0"/>
          </a:p>
        </p:txBody>
      </p:sp>
      <p:sp>
        <p:nvSpPr>
          <p:cNvPr id="7" name="Slide Number Placeholder 6"/>
          <p:cNvSpPr>
            <a:spLocks noGrp="1"/>
          </p:cNvSpPr>
          <p:nvPr>
            <p:ph type="sldNum" sz="quarter" idx="11"/>
          </p:nvPr>
        </p:nvSpPr>
        <p:spPr/>
        <p:txBody>
          <a:bodyPr/>
          <a:lstStyle/>
          <a:p>
            <a:fld id="{58768E1A-8455-4611-8763-3FA1B747F6B6}" type="slidenum">
              <a:rPr lang="en-US" smtClean="0"/>
              <a:pPr/>
              <a:t>‹N°›</a:t>
            </a:fld>
            <a:endParaRPr lang="en-US"/>
          </a:p>
        </p:txBody>
      </p:sp>
      <p:sp>
        <p:nvSpPr>
          <p:cNvPr id="9" name="Ellipse 8"/>
          <p:cNvSpPr/>
          <p:nvPr userDrawn="1"/>
        </p:nvSpPr>
        <p:spPr>
          <a:xfrm>
            <a:off x="144155" y="54698"/>
            <a:ext cx="574250" cy="5742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Picture 2" descr="S:\F15015_Copernicus\3_Work\330_Work-in-process\SC4_BackgroundMat\PPT\item Copernicus\Icon-01.png"/>
          <p:cNvPicPr>
            <a:picLocks noChangeAspect="1" noChangeArrowheads="1"/>
          </p:cNvPicPr>
          <p:nvPr userDrawn="1"/>
        </p:nvPicPr>
        <p:blipFill rotWithShape="1">
          <a:blip r:embed="rId2" cstate="print">
            <a:biLevel thresh="25000"/>
            <a:extLst>
              <a:ext uri="{28A0092B-C50C-407E-A947-70E740481C1C}">
                <a14:useLocalDpi xmlns:a14="http://schemas.microsoft.com/office/drawing/2010/main"/>
              </a:ext>
            </a:extLst>
          </a:blip>
          <a:srcRect/>
          <a:stretch/>
        </p:blipFill>
        <p:spPr bwMode="auto">
          <a:xfrm>
            <a:off x="23380" y="-126446"/>
            <a:ext cx="815797" cy="8559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7949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p:cNvSpPr/>
          <p:nvPr userDrawn="1"/>
        </p:nvSpPr>
        <p:spPr>
          <a:xfrm>
            <a:off x="0" y="0"/>
            <a:ext cx="9144000" cy="5143500"/>
          </a:xfrm>
          <a:prstGeom prst="rect">
            <a:avLst/>
          </a:prstGeom>
          <a:solidFill>
            <a:srgbClr val="0B61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Subtitle 2"/>
          <p:cNvSpPr>
            <a:spLocks noGrp="1"/>
          </p:cNvSpPr>
          <p:nvPr>
            <p:ph type="subTitle" idx="13"/>
          </p:nvPr>
        </p:nvSpPr>
        <p:spPr>
          <a:xfrm>
            <a:off x="2555041" y="3147814"/>
            <a:ext cx="4680520" cy="1152128"/>
          </a:xfrm>
        </p:spPr>
        <p:txBody>
          <a:bodyPr>
            <a:normAutofit/>
          </a:bodyPr>
          <a:lstStyle>
            <a:lvl1pPr marL="0" indent="0" algn="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12" name="Picture 2" descr="S:\F15015_Copernicus\3_Work\330_Work-in-process\SC4_BackgroundMat\PPT\item Copernicus\Icon-01.png"/>
          <p:cNvPicPr>
            <a:picLocks noChangeAspect="1" noChangeArrowheads="1"/>
          </p:cNvPicPr>
          <p:nvPr userDrawn="1"/>
        </p:nvPicPr>
        <p:blipFill rotWithShape="1">
          <a:blip r:embed="rId2" cstate="screen">
            <a:biLevel thresh="25000"/>
            <a:extLst>
              <a:ext uri="{28A0092B-C50C-407E-A947-70E740481C1C}">
                <a14:useLocalDpi xmlns:a14="http://schemas.microsoft.com/office/drawing/2010/main"/>
              </a:ext>
            </a:extLst>
          </a:blip>
          <a:srcRect/>
          <a:stretch/>
        </p:blipFill>
        <p:spPr bwMode="auto">
          <a:xfrm>
            <a:off x="-36512" y="1322672"/>
            <a:ext cx="2747277" cy="288260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p:cNvPicPr>
            <a:picLocks noChangeAspect="1" noChangeArrowheads="1"/>
          </p:cNvPicPr>
          <p:nvPr userDrawn="1"/>
        </p:nvPicPr>
        <p:blipFill rotWithShape="1">
          <a:blip r:embed="rId3" cstate="screen">
            <a:extLst>
              <a:ext uri="{28A0092B-C50C-407E-A947-70E740481C1C}">
                <a14:useLocalDpi xmlns:a14="http://schemas.microsoft.com/office/drawing/2010/main"/>
              </a:ext>
            </a:extLst>
          </a:blip>
          <a:srcRect l="1" t="398" r="664"/>
          <a:stretch/>
        </p:blipFill>
        <p:spPr bwMode="auto">
          <a:xfrm>
            <a:off x="7279212" y="0"/>
            <a:ext cx="1864788" cy="514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TextBox 14"/>
          <p:cNvSpPr txBox="1"/>
          <p:nvPr userDrawn="1"/>
        </p:nvSpPr>
        <p:spPr>
          <a:xfrm>
            <a:off x="478516" y="3723878"/>
            <a:ext cx="1717220" cy="261610"/>
          </a:xfrm>
          <a:prstGeom prst="rect">
            <a:avLst/>
          </a:prstGeom>
          <a:noFill/>
        </p:spPr>
        <p:txBody>
          <a:bodyPr wrap="square" rtlCol="0">
            <a:spAutoFit/>
          </a:bodyPr>
          <a:lstStyle/>
          <a:p>
            <a:pPr algn="ctr"/>
            <a:r>
              <a:rPr lang="es-ES" sz="1100" b="0" dirty="0">
                <a:solidFill>
                  <a:schemeClr val="bg1"/>
                </a:solidFill>
              </a:rPr>
              <a:t>Marine </a:t>
            </a:r>
            <a:r>
              <a:rPr lang="es-ES" sz="1100" b="0" dirty="0" err="1">
                <a:solidFill>
                  <a:schemeClr val="bg1"/>
                </a:solidFill>
              </a:rPr>
              <a:t>Monitoring</a:t>
            </a:r>
            <a:endParaRPr lang="en-US" sz="1100" b="0" dirty="0">
              <a:solidFill>
                <a:schemeClr val="bg1"/>
              </a:solidFill>
            </a:endParaRPr>
          </a:p>
        </p:txBody>
      </p:sp>
      <p:sp>
        <p:nvSpPr>
          <p:cNvPr id="14" name="Title 1"/>
          <p:cNvSpPr>
            <a:spLocks noGrp="1"/>
          </p:cNvSpPr>
          <p:nvPr>
            <p:ph type="title" hasCustomPrompt="1"/>
          </p:nvPr>
        </p:nvSpPr>
        <p:spPr>
          <a:xfrm>
            <a:off x="2558008" y="2587178"/>
            <a:ext cx="4678288" cy="560636"/>
          </a:xfrm>
        </p:spPr>
        <p:txBody>
          <a:bodyPr vert="horz" lIns="91440" tIns="45720" rIns="91440" bIns="45720" rtlCol="0" anchor="ctr">
            <a:noAutofit/>
          </a:bodyPr>
          <a:lstStyle>
            <a:lvl1pPr>
              <a:defRPr lang="en-GB" sz="2800" b="0" spc="600" dirty="0">
                <a:solidFill>
                  <a:schemeClr val="bg1"/>
                </a:solidFill>
              </a:defRPr>
            </a:lvl1pPr>
          </a:lstStyle>
          <a:p>
            <a:pPr marL="0" lvl="0" algn="l"/>
            <a:r>
              <a:rPr lang="en-US" dirty="0"/>
              <a:t>Title</a:t>
            </a:r>
            <a:endParaRPr lang="en-GB" dirty="0"/>
          </a:p>
        </p:txBody>
      </p:sp>
      <p:sp>
        <p:nvSpPr>
          <p:cNvPr id="16" name="Rectangle 15"/>
          <p:cNvSpPr/>
          <p:nvPr userDrawn="1"/>
        </p:nvSpPr>
        <p:spPr>
          <a:xfrm>
            <a:off x="7223596" y="0"/>
            <a:ext cx="1728192" cy="5143500"/>
          </a:xfrm>
          <a:prstGeom prst="rect">
            <a:avLst/>
          </a:prstGeom>
          <a:gradFill flip="none" rotWithShape="1">
            <a:gsLst>
              <a:gs pos="4000">
                <a:srgbClr val="0B6192"/>
              </a:gs>
              <a:gs pos="100000">
                <a:schemeClr val="accent1">
                  <a:tint val="23500"/>
                  <a:satMod val="160000"/>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S:\F15015_Copernicus\3_Work\330_Work-in-process\SC4_BackgroundMat\PPT\item Copernicus\logo-ce-horizontal-en-negatif.png"/>
          <p:cNvPicPr>
            <a:picLocks noChangeAspect="1" noChangeArrowheads="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251520" y="4670636"/>
            <a:ext cx="1145581" cy="300443"/>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p:cNvPicPr>
            <a:picLocks noChangeAspect="1" noChangeArrowheads="1"/>
          </p:cNvPicPr>
          <p:nvPr userDrawn="1"/>
        </p:nvPicPr>
        <p:blipFill>
          <a:blip r:embed="rId5" cstate="print">
            <a:extLst>
              <a:ext uri="{28A0092B-C50C-407E-A947-70E740481C1C}">
                <a14:useLocalDpi xmlns:a14="http://schemas.microsoft.com/office/drawing/2010/main"/>
              </a:ext>
            </a:extLst>
          </a:blip>
          <a:srcRect/>
          <a:stretch>
            <a:fillRect/>
          </a:stretch>
        </p:blipFill>
        <p:spPr bwMode="auto">
          <a:xfrm>
            <a:off x="1570524" y="4727692"/>
            <a:ext cx="769228" cy="2805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userDrawn="1"/>
        </p:nvSpPr>
        <p:spPr>
          <a:xfrm rot="16200000">
            <a:off x="2015426" y="4495641"/>
            <a:ext cx="1008112" cy="184666"/>
          </a:xfrm>
          <a:prstGeom prst="rect">
            <a:avLst/>
          </a:prstGeom>
          <a:noFill/>
        </p:spPr>
        <p:txBody>
          <a:bodyPr wrap="square" rtlCol="0">
            <a:spAutoFit/>
          </a:bodyPr>
          <a:lstStyle/>
          <a:p>
            <a:r>
              <a:rPr lang="fr-BE" sz="600" dirty="0" err="1">
                <a:solidFill>
                  <a:schemeClr val="bg1"/>
                </a:solidFill>
              </a:rPr>
              <a:t>Implemented</a:t>
            </a:r>
            <a:r>
              <a:rPr lang="fr-BE" sz="600" baseline="0" dirty="0">
                <a:solidFill>
                  <a:schemeClr val="bg1"/>
                </a:solidFill>
              </a:rPr>
              <a:t> by</a:t>
            </a:r>
            <a:endParaRPr lang="fr-BE" sz="600" dirty="0">
              <a:solidFill>
                <a:schemeClr val="bg1"/>
              </a:solidFill>
            </a:endParaRPr>
          </a:p>
        </p:txBody>
      </p:sp>
      <p:pic>
        <p:nvPicPr>
          <p:cNvPr id="18" name="Image 17"/>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1086225" y="3369438"/>
            <a:ext cx="4104456" cy="2902838"/>
          </a:xfrm>
          <a:prstGeom prst="rect">
            <a:avLst/>
          </a:prstGeom>
        </p:spPr>
      </p:pic>
    </p:spTree>
    <p:extLst>
      <p:ext uri="{BB962C8B-B14F-4D97-AF65-F5344CB8AC3E}">
        <p14:creationId xmlns:p14="http://schemas.microsoft.com/office/powerpoint/2010/main" val="1664812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grpSp>
        <p:nvGrpSpPr>
          <p:cNvPr id="25" name="Group 24"/>
          <p:cNvGrpSpPr/>
          <p:nvPr userDrawn="1"/>
        </p:nvGrpSpPr>
        <p:grpSpPr>
          <a:xfrm>
            <a:off x="1" y="-1"/>
            <a:ext cx="2080186" cy="5143501"/>
            <a:chOff x="1" y="-1"/>
            <a:chExt cx="2080186" cy="5143501"/>
          </a:xfrm>
        </p:grpSpPr>
        <p:pic>
          <p:nvPicPr>
            <p:cNvPr id="26" name="Picture 25"/>
            <p:cNvPicPr>
              <a:picLocks noChangeAspect="1"/>
            </p:cNvPicPr>
            <p:nvPr userDrawn="1"/>
          </p:nvPicPr>
          <p:blipFill rotWithShape="1">
            <a:blip r:embed="rId2" cstate="screen">
              <a:extLst>
                <a:ext uri="{28A0092B-C50C-407E-A947-70E740481C1C}">
                  <a14:useLocalDpi xmlns:a14="http://schemas.microsoft.com/office/drawing/2010/main"/>
                </a:ext>
              </a:extLst>
            </a:blip>
            <a:srcRect l="1250" r="-1" b="613"/>
            <a:stretch/>
          </p:blipFill>
          <p:spPr>
            <a:xfrm>
              <a:off x="1" y="0"/>
              <a:ext cx="2080186" cy="5143500"/>
            </a:xfrm>
            <a:prstGeom prst="rect">
              <a:avLst/>
            </a:prstGeom>
          </p:spPr>
        </p:pic>
        <p:sp>
          <p:nvSpPr>
            <p:cNvPr id="27" name="Rectangle 26"/>
            <p:cNvSpPr/>
            <p:nvPr userDrawn="1"/>
          </p:nvSpPr>
          <p:spPr>
            <a:xfrm>
              <a:off x="1" y="-1"/>
              <a:ext cx="2080186" cy="5143501"/>
            </a:xfrm>
            <a:prstGeom prst="rect">
              <a:avLst/>
            </a:prstGeom>
            <a:gradFill>
              <a:gsLst>
                <a:gs pos="0">
                  <a:schemeClr val="tx1">
                    <a:lumMod val="25000"/>
                    <a:lumOff val="75000"/>
                    <a:alpha val="25000"/>
                  </a:schemeClr>
                </a:gs>
                <a:gs pos="78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Content Placeholder 2"/>
          <p:cNvSpPr>
            <a:spLocks noGrp="1"/>
          </p:cNvSpPr>
          <p:nvPr userDrawn="1">
            <p:ph sz="half" idx="1"/>
          </p:nvPr>
        </p:nvSpPr>
        <p:spPr>
          <a:xfrm>
            <a:off x="878904" y="699542"/>
            <a:ext cx="4038600" cy="381642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userDrawn="1">
            <p:ph sz="half" idx="2"/>
          </p:nvPr>
        </p:nvSpPr>
        <p:spPr>
          <a:xfrm>
            <a:off x="5069904" y="699542"/>
            <a:ext cx="4038600" cy="381642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7" name="Straight Connector 16"/>
          <p:cNvCxnSpPr/>
          <p:nvPr userDrawn="1"/>
        </p:nvCxnSpPr>
        <p:spPr>
          <a:xfrm>
            <a:off x="431280" y="1045068"/>
            <a:ext cx="0" cy="3888432"/>
          </a:xfrm>
          <a:prstGeom prst="line">
            <a:avLst/>
          </a:prstGeom>
          <a:ln w="31750">
            <a:solidFill>
              <a:srgbClr val="0B6192">
                <a:alpha val="81000"/>
              </a:srgbClr>
            </a:solidFill>
          </a:ln>
        </p:spPr>
        <p:style>
          <a:lnRef idx="1">
            <a:schemeClr val="accent1"/>
          </a:lnRef>
          <a:fillRef idx="0">
            <a:schemeClr val="accent1"/>
          </a:fillRef>
          <a:effectRef idx="0">
            <a:schemeClr val="accent1"/>
          </a:effectRef>
          <a:fontRef idx="minor">
            <a:schemeClr val="tx1"/>
          </a:fontRef>
        </p:style>
      </p:cxnSp>
      <p:sp>
        <p:nvSpPr>
          <p:cNvPr id="20" name="Title 1"/>
          <p:cNvSpPr>
            <a:spLocks noGrp="1"/>
          </p:cNvSpPr>
          <p:nvPr userDrawn="1">
            <p:ph type="title" hasCustomPrompt="1"/>
          </p:nvPr>
        </p:nvSpPr>
        <p:spPr>
          <a:xfrm>
            <a:off x="867704" y="231582"/>
            <a:ext cx="7819096" cy="277539"/>
          </a:xfrm>
          <a:solidFill>
            <a:srgbClr val="0B6192"/>
          </a:solidFill>
        </p:spPr>
        <p:txBody>
          <a:bodyPr>
            <a:noAutofit/>
          </a:bodyPr>
          <a:lstStyle>
            <a:lvl1pPr algn="l">
              <a:defRPr sz="1800" b="0" spc="700" baseline="0">
                <a:solidFill>
                  <a:schemeClr val="bg1"/>
                </a:solidFill>
              </a:defRPr>
            </a:lvl1pPr>
          </a:lstStyle>
          <a:p>
            <a:r>
              <a:rPr lang="en-US" dirty="0"/>
              <a:t>CLICK TO EDIT MASTER TITLE STYLE</a:t>
            </a:r>
          </a:p>
        </p:txBody>
      </p:sp>
      <p:sp>
        <p:nvSpPr>
          <p:cNvPr id="22" name="TextBox 21"/>
          <p:cNvSpPr txBox="1"/>
          <p:nvPr userDrawn="1"/>
        </p:nvSpPr>
        <p:spPr>
          <a:xfrm>
            <a:off x="-63026" y="625720"/>
            <a:ext cx="962618" cy="400110"/>
          </a:xfrm>
          <a:prstGeom prst="rect">
            <a:avLst/>
          </a:prstGeom>
          <a:noFill/>
        </p:spPr>
        <p:txBody>
          <a:bodyPr wrap="square" rtlCol="0">
            <a:spAutoFit/>
          </a:bodyPr>
          <a:lstStyle/>
          <a:p>
            <a:pPr algn="ctr"/>
            <a:r>
              <a:rPr lang="es-ES" sz="1000" b="1" dirty="0">
                <a:solidFill>
                  <a:schemeClr val="tx2"/>
                </a:solidFill>
              </a:rPr>
              <a:t>Marine </a:t>
            </a:r>
          </a:p>
          <a:p>
            <a:pPr algn="ctr"/>
            <a:r>
              <a:rPr lang="es-ES" sz="1000" b="1" dirty="0" err="1">
                <a:solidFill>
                  <a:schemeClr val="tx2"/>
                </a:solidFill>
              </a:rPr>
              <a:t>Monitoring</a:t>
            </a:r>
            <a:endParaRPr lang="en-US" sz="1000" b="1" dirty="0">
              <a:solidFill>
                <a:schemeClr val="tx2"/>
              </a:solidFill>
            </a:endParaRPr>
          </a:p>
        </p:txBody>
      </p:sp>
      <p:sp>
        <p:nvSpPr>
          <p:cNvPr id="8" name="Footer Placeholder 7"/>
          <p:cNvSpPr>
            <a:spLocks noGrp="1"/>
          </p:cNvSpPr>
          <p:nvPr>
            <p:ph type="ftr" sz="quarter" idx="10"/>
          </p:nvPr>
        </p:nvSpPr>
        <p:spPr/>
        <p:txBody>
          <a:bodyPr/>
          <a:lstStyle/>
          <a:p>
            <a:endParaRPr lang="en-US" dirty="0"/>
          </a:p>
        </p:txBody>
      </p:sp>
      <p:sp>
        <p:nvSpPr>
          <p:cNvPr id="9" name="Slide Number Placeholder 8"/>
          <p:cNvSpPr>
            <a:spLocks noGrp="1"/>
          </p:cNvSpPr>
          <p:nvPr>
            <p:ph type="sldNum" sz="quarter" idx="11"/>
          </p:nvPr>
        </p:nvSpPr>
        <p:spPr/>
        <p:txBody>
          <a:bodyPr/>
          <a:lstStyle/>
          <a:p>
            <a:fld id="{58768E1A-8455-4611-8763-3FA1B747F6B6}" type="slidenum">
              <a:rPr lang="en-US" smtClean="0"/>
              <a:pPr/>
              <a:t>‹N°›</a:t>
            </a:fld>
            <a:endParaRPr lang="en-US"/>
          </a:p>
        </p:txBody>
      </p:sp>
      <p:sp>
        <p:nvSpPr>
          <p:cNvPr id="13" name="Ellipse 12"/>
          <p:cNvSpPr/>
          <p:nvPr userDrawn="1"/>
        </p:nvSpPr>
        <p:spPr>
          <a:xfrm>
            <a:off x="144155" y="51470"/>
            <a:ext cx="574250" cy="5742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Picture 2" descr="S:\F15015_Copernicus\3_Work\330_Work-in-process\SC4_BackgroundMat\PPT\item Copernicus\Icon-01.png"/>
          <p:cNvPicPr>
            <a:picLocks noChangeAspect="1" noChangeArrowheads="1"/>
          </p:cNvPicPr>
          <p:nvPr userDrawn="1"/>
        </p:nvPicPr>
        <p:blipFill rotWithShape="1">
          <a:blip r:embed="rId3" cstate="print">
            <a:biLevel thresh="25000"/>
            <a:extLst>
              <a:ext uri="{28A0092B-C50C-407E-A947-70E740481C1C}">
                <a14:useLocalDpi xmlns:a14="http://schemas.microsoft.com/office/drawing/2010/main"/>
              </a:ext>
            </a:extLst>
          </a:blip>
          <a:srcRect/>
          <a:stretch/>
        </p:blipFill>
        <p:spPr bwMode="auto">
          <a:xfrm>
            <a:off x="23381" y="-131736"/>
            <a:ext cx="815797" cy="8559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386632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grpSp>
        <p:nvGrpSpPr>
          <p:cNvPr id="24" name="Group 23"/>
          <p:cNvGrpSpPr/>
          <p:nvPr userDrawn="1"/>
        </p:nvGrpSpPr>
        <p:grpSpPr>
          <a:xfrm>
            <a:off x="1" y="-1"/>
            <a:ext cx="2080186" cy="5143501"/>
            <a:chOff x="1" y="-1"/>
            <a:chExt cx="2080186" cy="5143501"/>
          </a:xfrm>
        </p:grpSpPr>
        <p:pic>
          <p:nvPicPr>
            <p:cNvPr id="25" name="Picture 24"/>
            <p:cNvPicPr>
              <a:picLocks noChangeAspect="1"/>
            </p:cNvPicPr>
            <p:nvPr userDrawn="1"/>
          </p:nvPicPr>
          <p:blipFill rotWithShape="1">
            <a:blip r:embed="rId2" cstate="screen">
              <a:extLst>
                <a:ext uri="{28A0092B-C50C-407E-A947-70E740481C1C}">
                  <a14:useLocalDpi xmlns:a14="http://schemas.microsoft.com/office/drawing/2010/main"/>
                </a:ext>
              </a:extLst>
            </a:blip>
            <a:srcRect l="1250" r="-1" b="613"/>
            <a:stretch/>
          </p:blipFill>
          <p:spPr>
            <a:xfrm>
              <a:off x="1" y="0"/>
              <a:ext cx="2080186" cy="5143500"/>
            </a:xfrm>
            <a:prstGeom prst="rect">
              <a:avLst/>
            </a:prstGeom>
          </p:spPr>
        </p:pic>
        <p:sp>
          <p:nvSpPr>
            <p:cNvPr id="26" name="Rectangle 25"/>
            <p:cNvSpPr/>
            <p:nvPr userDrawn="1"/>
          </p:nvSpPr>
          <p:spPr>
            <a:xfrm>
              <a:off x="1" y="-1"/>
              <a:ext cx="2080186" cy="5143501"/>
            </a:xfrm>
            <a:prstGeom prst="rect">
              <a:avLst/>
            </a:prstGeom>
            <a:gradFill>
              <a:gsLst>
                <a:gs pos="0">
                  <a:schemeClr val="tx1">
                    <a:lumMod val="25000"/>
                    <a:lumOff val="75000"/>
                    <a:alpha val="25000"/>
                  </a:schemeClr>
                </a:gs>
                <a:gs pos="78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 name="Text Placeholder 2"/>
          <p:cNvSpPr>
            <a:spLocks noGrp="1"/>
          </p:cNvSpPr>
          <p:nvPr>
            <p:ph type="body" idx="1"/>
          </p:nvPr>
        </p:nvSpPr>
        <p:spPr>
          <a:xfrm>
            <a:off x="828146" y="627534"/>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7584" y="1203598"/>
            <a:ext cx="4040188" cy="339102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015972" y="627534"/>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5410" y="1203598"/>
            <a:ext cx="4041775" cy="339102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p:cNvCxnSpPr/>
          <p:nvPr userDrawn="1"/>
        </p:nvCxnSpPr>
        <p:spPr>
          <a:xfrm>
            <a:off x="431280" y="1045068"/>
            <a:ext cx="0" cy="3888432"/>
          </a:xfrm>
          <a:prstGeom prst="line">
            <a:avLst/>
          </a:prstGeom>
          <a:ln w="31750">
            <a:solidFill>
              <a:srgbClr val="0B6192">
                <a:alpha val="81000"/>
              </a:srgbClr>
            </a:solidFill>
          </a:ln>
        </p:spPr>
        <p:style>
          <a:lnRef idx="1">
            <a:schemeClr val="accent1"/>
          </a:lnRef>
          <a:fillRef idx="0">
            <a:schemeClr val="accent1"/>
          </a:fillRef>
          <a:effectRef idx="0">
            <a:schemeClr val="accent1"/>
          </a:effectRef>
          <a:fontRef idx="minor">
            <a:schemeClr val="tx1"/>
          </a:fontRef>
        </p:style>
      </p:cxnSp>
      <p:sp>
        <p:nvSpPr>
          <p:cNvPr id="17" name="Title 1"/>
          <p:cNvSpPr>
            <a:spLocks noGrp="1"/>
          </p:cNvSpPr>
          <p:nvPr>
            <p:ph type="title" hasCustomPrompt="1"/>
          </p:nvPr>
        </p:nvSpPr>
        <p:spPr>
          <a:xfrm>
            <a:off x="867704" y="231582"/>
            <a:ext cx="7819096" cy="277539"/>
          </a:xfrm>
          <a:solidFill>
            <a:srgbClr val="0B6192"/>
          </a:solidFill>
        </p:spPr>
        <p:txBody>
          <a:bodyPr>
            <a:noAutofit/>
          </a:bodyPr>
          <a:lstStyle>
            <a:lvl1pPr algn="l">
              <a:defRPr sz="1800" b="0" spc="700" baseline="0">
                <a:solidFill>
                  <a:schemeClr val="bg1"/>
                </a:solidFill>
              </a:defRPr>
            </a:lvl1pPr>
          </a:lstStyle>
          <a:p>
            <a:r>
              <a:rPr lang="en-US" dirty="0"/>
              <a:t>CLICK TO EDIT MASTER TITLE STYLE</a:t>
            </a:r>
          </a:p>
        </p:txBody>
      </p:sp>
      <p:sp>
        <p:nvSpPr>
          <p:cNvPr id="18" name="TextBox 17"/>
          <p:cNvSpPr txBox="1"/>
          <p:nvPr userDrawn="1"/>
        </p:nvSpPr>
        <p:spPr>
          <a:xfrm>
            <a:off x="-63026" y="625720"/>
            <a:ext cx="962618" cy="400110"/>
          </a:xfrm>
          <a:prstGeom prst="rect">
            <a:avLst/>
          </a:prstGeom>
          <a:noFill/>
        </p:spPr>
        <p:txBody>
          <a:bodyPr wrap="square" rtlCol="0">
            <a:spAutoFit/>
          </a:bodyPr>
          <a:lstStyle/>
          <a:p>
            <a:pPr algn="ctr"/>
            <a:r>
              <a:rPr lang="es-ES" sz="1000" b="1" dirty="0">
                <a:solidFill>
                  <a:schemeClr val="tx2"/>
                </a:solidFill>
              </a:rPr>
              <a:t>Marine </a:t>
            </a:r>
          </a:p>
          <a:p>
            <a:pPr algn="ctr"/>
            <a:r>
              <a:rPr lang="es-ES" sz="1000" b="1" dirty="0" err="1">
                <a:solidFill>
                  <a:schemeClr val="tx2"/>
                </a:solidFill>
              </a:rPr>
              <a:t>Monitoring</a:t>
            </a:r>
            <a:endParaRPr lang="en-US" sz="1000" b="1" dirty="0">
              <a:solidFill>
                <a:schemeClr val="tx2"/>
              </a:solidFill>
            </a:endParaRPr>
          </a:p>
        </p:txBody>
      </p:sp>
      <p:sp>
        <p:nvSpPr>
          <p:cNvPr id="2" name="Footer Placeholder 1"/>
          <p:cNvSpPr>
            <a:spLocks noGrp="1"/>
          </p:cNvSpPr>
          <p:nvPr>
            <p:ph type="ftr" sz="quarter" idx="10"/>
          </p:nvPr>
        </p:nvSpPr>
        <p:spPr/>
        <p:txBody>
          <a:bodyPr/>
          <a:lstStyle/>
          <a:p>
            <a:endParaRPr lang="en-US" dirty="0"/>
          </a:p>
        </p:txBody>
      </p:sp>
      <p:sp>
        <p:nvSpPr>
          <p:cNvPr id="10" name="Slide Number Placeholder 9"/>
          <p:cNvSpPr>
            <a:spLocks noGrp="1"/>
          </p:cNvSpPr>
          <p:nvPr>
            <p:ph type="sldNum" sz="quarter" idx="11"/>
          </p:nvPr>
        </p:nvSpPr>
        <p:spPr/>
        <p:txBody>
          <a:bodyPr/>
          <a:lstStyle/>
          <a:p>
            <a:fld id="{58768E1A-8455-4611-8763-3FA1B747F6B6}" type="slidenum">
              <a:rPr lang="en-US" smtClean="0"/>
              <a:pPr/>
              <a:t>‹N°›</a:t>
            </a:fld>
            <a:endParaRPr lang="en-US"/>
          </a:p>
        </p:txBody>
      </p:sp>
      <p:sp>
        <p:nvSpPr>
          <p:cNvPr id="16" name="Ellipse 15"/>
          <p:cNvSpPr/>
          <p:nvPr userDrawn="1"/>
        </p:nvSpPr>
        <p:spPr>
          <a:xfrm>
            <a:off x="144155" y="51470"/>
            <a:ext cx="574250" cy="5742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9" name="Picture 2" descr="S:\F15015_Copernicus\3_Work\330_Work-in-process\SC4_BackgroundMat\PPT\item Copernicus\Icon-01.png"/>
          <p:cNvPicPr>
            <a:picLocks noChangeAspect="1" noChangeArrowheads="1"/>
          </p:cNvPicPr>
          <p:nvPr userDrawn="1"/>
        </p:nvPicPr>
        <p:blipFill rotWithShape="1">
          <a:blip r:embed="rId3" cstate="print">
            <a:biLevel thresh="25000"/>
            <a:extLst>
              <a:ext uri="{28A0092B-C50C-407E-A947-70E740481C1C}">
                <a14:useLocalDpi xmlns:a14="http://schemas.microsoft.com/office/drawing/2010/main"/>
              </a:ext>
            </a:extLst>
          </a:blip>
          <a:srcRect/>
          <a:stretch/>
        </p:blipFill>
        <p:spPr bwMode="auto">
          <a:xfrm>
            <a:off x="23381" y="-131736"/>
            <a:ext cx="815797" cy="8559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26876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24" name="Group 23"/>
          <p:cNvGrpSpPr/>
          <p:nvPr userDrawn="1"/>
        </p:nvGrpSpPr>
        <p:grpSpPr>
          <a:xfrm>
            <a:off x="1" y="-1"/>
            <a:ext cx="2080186" cy="5143501"/>
            <a:chOff x="1" y="-1"/>
            <a:chExt cx="2080186" cy="5143501"/>
          </a:xfrm>
        </p:grpSpPr>
        <p:pic>
          <p:nvPicPr>
            <p:cNvPr id="25" name="Picture 24"/>
            <p:cNvPicPr>
              <a:picLocks noChangeAspect="1"/>
            </p:cNvPicPr>
            <p:nvPr userDrawn="1"/>
          </p:nvPicPr>
          <p:blipFill rotWithShape="1">
            <a:blip r:embed="rId2" cstate="screen">
              <a:extLst>
                <a:ext uri="{28A0092B-C50C-407E-A947-70E740481C1C}">
                  <a14:useLocalDpi xmlns:a14="http://schemas.microsoft.com/office/drawing/2010/main"/>
                </a:ext>
              </a:extLst>
            </a:blip>
            <a:srcRect l="1250" r="-1" b="613"/>
            <a:stretch/>
          </p:blipFill>
          <p:spPr>
            <a:xfrm>
              <a:off x="1" y="0"/>
              <a:ext cx="2080186" cy="5143500"/>
            </a:xfrm>
            <a:prstGeom prst="rect">
              <a:avLst/>
            </a:prstGeom>
          </p:spPr>
        </p:pic>
        <p:sp>
          <p:nvSpPr>
            <p:cNvPr id="26" name="Rectangle 25"/>
            <p:cNvSpPr/>
            <p:nvPr userDrawn="1"/>
          </p:nvSpPr>
          <p:spPr>
            <a:xfrm>
              <a:off x="1" y="-1"/>
              <a:ext cx="2080186" cy="5143501"/>
            </a:xfrm>
            <a:prstGeom prst="rect">
              <a:avLst/>
            </a:prstGeom>
            <a:gradFill>
              <a:gsLst>
                <a:gs pos="0">
                  <a:schemeClr val="tx1">
                    <a:lumMod val="25000"/>
                    <a:lumOff val="75000"/>
                    <a:alpha val="25000"/>
                  </a:schemeClr>
                </a:gs>
                <a:gs pos="78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15" name="Straight Connector 14"/>
          <p:cNvCxnSpPr/>
          <p:nvPr userDrawn="1"/>
        </p:nvCxnSpPr>
        <p:spPr>
          <a:xfrm>
            <a:off x="431280" y="1045068"/>
            <a:ext cx="0" cy="3888432"/>
          </a:xfrm>
          <a:prstGeom prst="line">
            <a:avLst/>
          </a:prstGeom>
          <a:ln w="31750">
            <a:solidFill>
              <a:srgbClr val="0B6192">
                <a:alpha val="81000"/>
              </a:srgbClr>
            </a:solidFill>
          </a:ln>
        </p:spPr>
        <p:style>
          <a:lnRef idx="1">
            <a:schemeClr val="accent1"/>
          </a:lnRef>
          <a:fillRef idx="0">
            <a:schemeClr val="accent1"/>
          </a:fillRef>
          <a:effectRef idx="0">
            <a:schemeClr val="accent1"/>
          </a:effectRef>
          <a:fontRef idx="minor">
            <a:schemeClr val="tx1"/>
          </a:fontRef>
        </p:style>
      </p:cxnSp>
      <p:sp>
        <p:nvSpPr>
          <p:cNvPr id="18" name="Title 1"/>
          <p:cNvSpPr>
            <a:spLocks noGrp="1"/>
          </p:cNvSpPr>
          <p:nvPr>
            <p:ph type="title" hasCustomPrompt="1"/>
          </p:nvPr>
        </p:nvSpPr>
        <p:spPr>
          <a:xfrm>
            <a:off x="867704" y="231582"/>
            <a:ext cx="7819096" cy="277539"/>
          </a:xfrm>
          <a:solidFill>
            <a:srgbClr val="0B6192"/>
          </a:solidFill>
        </p:spPr>
        <p:txBody>
          <a:bodyPr>
            <a:noAutofit/>
          </a:bodyPr>
          <a:lstStyle>
            <a:lvl1pPr algn="l">
              <a:defRPr sz="1800" b="0" spc="700" baseline="0">
                <a:solidFill>
                  <a:schemeClr val="bg1"/>
                </a:solidFill>
              </a:defRPr>
            </a:lvl1pPr>
          </a:lstStyle>
          <a:p>
            <a:r>
              <a:rPr lang="en-US" dirty="0"/>
              <a:t>CLICK TO EDIT MASTER TITLE STYLE</a:t>
            </a:r>
          </a:p>
        </p:txBody>
      </p:sp>
      <p:sp>
        <p:nvSpPr>
          <p:cNvPr id="19" name="TextBox 18"/>
          <p:cNvSpPr txBox="1"/>
          <p:nvPr userDrawn="1"/>
        </p:nvSpPr>
        <p:spPr>
          <a:xfrm>
            <a:off x="-63026" y="625720"/>
            <a:ext cx="962618" cy="400110"/>
          </a:xfrm>
          <a:prstGeom prst="rect">
            <a:avLst/>
          </a:prstGeom>
          <a:noFill/>
        </p:spPr>
        <p:txBody>
          <a:bodyPr wrap="square" rtlCol="0">
            <a:spAutoFit/>
          </a:bodyPr>
          <a:lstStyle/>
          <a:p>
            <a:pPr algn="ctr"/>
            <a:r>
              <a:rPr lang="es-ES" sz="1000" b="1" dirty="0">
                <a:solidFill>
                  <a:schemeClr val="tx2"/>
                </a:solidFill>
              </a:rPr>
              <a:t>Marine </a:t>
            </a:r>
          </a:p>
          <a:p>
            <a:pPr algn="ctr"/>
            <a:r>
              <a:rPr lang="es-ES" sz="1000" b="1" dirty="0" err="1">
                <a:solidFill>
                  <a:schemeClr val="tx2"/>
                </a:solidFill>
              </a:rPr>
              <a:t>Monitoring</a:t>
            </a:r>
            <a:endParaRPr lang="en-US" sz="1000" b="1" dirty="0">
              <a:solidFill>
                <a:schemeClr val="tx2"/>
              </a:solidFill>
            </a:endParaRPr>
          </a:p>
        </p:txBody>
      </p:sp>
      <p:sp>
        <p:nvSpPr>
          <p:cNvPr id="2" name="Footer Placeholder 1"/>
          <p:cNvSpPr>
            <a:spLocks noGrp="1"/>
          </p:cNvSpPr>
          <p:nvPr>
            <p:ph type="ftr" sz="quarter" idx="10"/>
          </p:nvPr>
        </p:nvSpPr>
        <p:spPr/>
        <p:txBody>
          <a:bodyPr/>
          <a:lstStyle/>
          <a:p>
            <a:endParaRPr lang="en-US" dirty="0"/>
          </a:p>
        </p:txBody>
      </p:sp>
      <p:sp>
        <p:nvSpPr>
          <p:cNvPr id="6" name="Slide Number Placeholder 5"/>
          <p:cNvSpPr>
            <a:spLocks noGrp="1"/>
          </p:cNvSpPr>
          <p:nvPr>
            <p:ph type="sldNum" sz="quarter" idx="11"/>
          </p:nvPr>
        </p:nvSpPr>
        <p:spPr/>
        <p:txBody>
          <a:bodyPr/>
          <a:lstStyle/>
          <a:p>
            <a:fld id="{58768E1A-8455-4611-8763-3FA1B747F6B6}" type="slidenum">
              <a:rPr lang="en-US" smtClean="0"/>
              <a:pPr/>
              <a:t>‹N°›</a:t>
            </a:fld>
            <a:endParaRPr lang="en-US"/>
          </a:p>
        </p:txBody>
      </p:sp>
      <p:sp>
        <p:nvSpPr>
          <p:cNvPr id="11" name="Ellipse 10"/>
          <p:cNvSpPr/>
          <p:nvPr userDrawn="1"/>
        </p:nvSpPr>
        <p:spPr>
          <a:xfrm>
            <a:off x="144155" y="51470"/>
            <a:ext cx="574250" cy="5742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2" name="Picture 2" descr="S:\F15015_Copernicus\3_Work\330_Work-in-process\SC4_BackgroundMat\PPT\item Copernicus\Icon-01.png"/>
          <p:cNvPicPr>
            <a:picLocks noChangeAspect="1" noChangeArrowheads="1"/>
          </p:cNvPicPr>
          <p:nvPr userDrawn="1"/>
        </p:nvPicPr>
        <p:blipFill rotWithShape="1">
          <a:blip r:embed="rId3" cstate="print">
            <a:biLevel thresh="25000"/>
            <a:extLst>
              <a:ext uri="{28A0092B-C50C-407E-A947-70E740481C1C}">
                <a14:useLocalDpi xmlns:a14="http://schemas.microsoft.com/office/drawing/2010/main"/>
              </a:ext>
            </a:extLst>
          </a:blip>
          <a:srcRect/>
          <a:stretch/>
        </p:blipFill>
        <p:spPr bwMode="auto">
          <a:xfrm>
            <a:off x="22842" y="-131737"/>
            <a:ext cx="815797" cy="8559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5335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grpSp>
        <p:nvGrpSpPr>
          <p:cNvPr id="25" name="Group 24"/>
          <p:cNvGrpSpPr/>
          <p:nvPr userDrawn="1"/>
        </p:nvGrpSpPr>
        <p:grpSpPr>
          <a:xfrm>
            <a:off x="1" y="-1"/>
            <a:ext cx="2080186" cy="5143501"/>
            <a:chOff x="1" y="-1"/>
            <a:chExt cx="2080186" cy="5143501"/>
          </a:xfrm>
        </p:grpSpPr>
        <p:pic>
          <p:nvPicPr>
            <p:cNvPr id="26" name="Picture 25"/>
            <p:cNvPicPr>
              <a:picLocks noChangeAspect="1"/>
            </p:cNvPicPr>
            <p:nvPr userDrawn="1"/>
          </p:nvPicPr>
          <p:blipFill rotWithShape="1">
            <a:blip r:embed="rId2" cstate="screen">
              <a:extLst>
                <a:ext uri="{28A0092B-C50C-407E-A947-70E740481C1C}">
                  <a14:useLocalDpi xmlns:a14="http://schemas.microsoft.com/office/drawing/2010/main"/>
                </a:ext>
              </a:extLst>
            </a:blip>
            <a:srcRect l="1250" r="-1" b="613"/>
            <a:stretch/>
          </p:blipFill>
          <p:spPr>
            <a:xfrm>
              <a:off x="1" y="0"/>
              <a:ext cx="2080186" cy="5143500"/>
            </a:xfrm>
            <a:prstGeom prst="rect">
              <a:avLst/>
            </a:prstGeom>
          </p:spPr>
        </p:pic>
        <p:sp>
          <p:nvSpPr>
            <p:cNvPr id="27" name="Rectangle 26"/>
            <p:cNvSpPr/>
            <p:nvPr userDrawn="1"/>
          </p:nvSpPr>
          <p:spPr>
            <a:xfrm>
              <a:off x="1" y="-1"/>
              <a:ext cx="2080186" cy="5143501"/>
            </a:xfrm>
            <a:prstGeom prst="rect">
              <a:avLst/>
            </a:prstGeom>
            <a:gradFill>
              <a:gsLst>
                <a:gs pos="0">
                  <a:schemeClr val="tx1">
                    <a:lumMod val="25000"/>
                    <a:lumOff val="75000"/>
                    <a:alpha val="25000"/>
                  </a:schemeClr>
                </a:gs>
                <a:gs pos="78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Title 1"/>
          <p:cNvSpPr>
            <a:spLocks noGrp="1"/>
          </p:cNvSpPr>
          <p:nvPr userDrawn="1">
            <p:ph type="title"/>
          </p:nvPr>
        </p:nvSpPr>
        <p:spPr>
          <a:xfrm>
            <a:off x="878905"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userDrawn="1">
            <p:ph idx="1"/>
          </p:nvPr>
        </p:nvSpPr>
        <p:spPr>
          <a:xfrm>
            <a:off x="3996754"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userDrawn="1">
            <p:ph type="body" sz="half" idx="2"/>
          </p:nvPr>
        </p:nvSpPr>
        <p:spPr>
          <a:xfrm>
            <a:off x="878905"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cxnSp>
        <p:nvCxnSpPr>
          <p:cNvPr id="16" name="Straight Connector 15"/>
          <p:cNvCxnSpPr/>
          <p:nvPr userDrawn="1"/>
        </p:nvCxnSpPr>
        <p:spPr>
          <a:xfrm>
            <a:off x="431280" y="1045068"/>
            <a:ext cx="0" cy="3888432"/>
          </a:xfrm>
          <a:prstGeom prst="line">
            <a:avLst/>
          </a:prstGeom>
          <a:ln w="31750">
            <a:solidFill>
              <a:srgbClr val="0B6192">
                <a:alpha val="81000"/>
              </a:srgbClr>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userDrawn="1"/>
        </p:nvSpPr>
        <p:spPr>
          <a:xfrm>
            <a:off x="-63026" y="625720"/>
            <a:ext cx="962618" cy="400110"/>
          </a:xfrm>
          <a:prstGeom prst="rect">
            <a:avLst/>
          </a:prstGeom>
          <a:noFill/>
        </p:spPr>
        <p:txBody>
          <a:bodyPr wrap="square" rtlCol="0">
            <a:spAutoFit/>
          </a:bodyPr>
          <a:lstStyle/>
          <a:p>
            <a:pPr algn="ctr"/>
            <a:r>
              <a:rPr lang="es-ES" sz="1000" b="1" dirty="0">
                <a:solidFill>
                  <a:schemeClr val="tx2"/>
                </a:solidFill>
              </a:rPr>
              <a:t>Marine </a:t>
            </a:r>
          </a:p>
          <a:p>
            <a:pPr algn="ctr"/>
            <a:r>
              <a:rPr lang="es-ES" sz="1000" b="1" dirty="0" err="1">
                <a:solidFill>
                  <a:schemeClr val="tx2"/>
                </a:solidFill>
              </a:rPr>
              <a:t>Monitoring</a:t>
            </a:r>
            <a:endParaRPr lang="en-US" sz="1000" b="1" dirty="0">
              <a:solidFill>
                <a:schemeClr val="tx2"/>
              </a:solidFill>
            </a:endParaRPr>
          </a:p>
        </p:txBody>
      </p:sp>
      <p:sp>
        <p:nvSpPr>
          <p:cNvPr id="8" name="Footer Placeholder 7"/>
          <p:cNvSpPr>
            <a:spLocks noGrp="1"/>
          </p:cNvSpPr>
          <p:nvPr>
            <p:ph type="ftr" sz="quarter" idx="10"/>
          </p:nvPr>
        </p:nvSpPr>
        <p:spPr/>
        <p:txBody>
          <a:bodyPr/>
          <a:lstStyle/>
          <a:p>
            <a:endParaRPr lang="en-US" dirty="0"/>
          </a:p>
        </p:txBody>
      </p:sp>
      <p:sp>
        <p:nvSpPr>
          <p:cNvPr id="9" name="Slide Number Placeholder 8"/>
          <p:cNvSpPr>
            <a:spLocks noGrp="1"/>
          </p:cNvSpPr>
          <p:nvPr>
            <p:ph type="sldNum" sz="quarter" idx="11"/>
          </p:nvPr>
        </p:nvSpPr>
        <p:spPr/>
        <p:txBody>
          <a:bodyPr/>
          <a:lstStyle/>
          <a:p>
            <a:fld id="{58768E1A-8455-4611-8763-3FA1B747F6B6}" type="slidenum">
              <a:rPr lang="en-US" smtClean="0"/>
              <a:pPr/>
              <a:t>‹N°›</a:t>
            </a:fld>
            <a:endParaRPr lang="en-US"/>
          </a:p>
        </p:txBody>
      </p:sp>
      <p:sp>
        <p:nvSpPr>
          <p:cNvPr id="13" name="Ellipse 12"/>
          <p:cNvSpPr/>
          <p:nvPr userDrawn="1"/>
        </p:nvSpPr>
        <p:spPr>
          <a:xfrm>
            <a:off x="144155" y="51470"/>
            <a:ext cx="574250" cy="5742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Picture 2" descr="S:\F15015_Copernicus\3_Work\330_Work-in-process\SC4_BackgroundMat\PPT\item Copernicus\Icon-01.png"/>
          <p:cNvPicPr>
            <a:picLocks noChangeAspect="1" noChangeArrowheads="1"/>
          </p:cNvPicPr>
          <p:nvPr userDrawn="1"/>
        </p:nvPicPr>
        <p:blipFill rotWithShape="1">
          <a:blip r:embed="rId3" cstate="print">
            <a:biLevel thresh="25000"/>
            <a:extLst>
              <a:ext uri="{28A0092B-C50C-407E-A947-70E740481C1C}">
                <a14:useLocalDpi xmlns:a14="http://schemas.microsoft.com/office/drawing/2010/main"/>
              </a:ext>
            </a:extLst>
          </a:blip>
          <a:srcRect/>
          <a:stretch/>
        </p:blipFill>
        <p:spPr bwMode="auto">
          <a:xfrm>
            <a:off x="23381" y="-131737"/>
            <a:ext cx="815797" cy="8559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70811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930208" y="34528"/>
            <a:ext cx="5486400" cy="425054"/>
          </a:xfrm>
        </p:spPr>
        <p:txBody>
          <a:bodyPr anchor="ctr"/>
          <a:lstStyle>
            <a:lvl1pPr algn="l">
              <a:defRPr sz="2000" b="1">
                <a:solidFill>
                  <a:schemeClr val="bg1"/>
                </a:solidFill>
              </a:defRPr>
            </a:lvl1pPr>
          </a:lstStyle>
          <a:p>
            <a:r>
              <a:rPr lang="fr-FR" dirty="0"/>
              <a:t>Cliquez et modifiez le titre</a:t>
            </a:r>
          </a:p>
        </p:txBody>
      </p:sp>
      <p:sp>
        <p:nvSpPr>
          <p:cNvPr id="3" name="Espace réservé pour une image  2"/>
          <p:cNvSpPr>
            <a:spLocks noGrp="1"/>
          </p:cNvSpPr>
          <p:nvPr>
            <p:ph type="pic" idx="1"/>
          </p:nvPr>
        </p:nvSpPr>
        <p:spPr>
          <a:xfrm>
            <a:off x="1792288" y="93964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7" name="Espace réservé du numéro de diapositive 6"/>
          <p:cNvSpPr>
            <a:spLocks noGrp="1"/>
          </p:cNvSpPr>
          <p:nvPr>
            <p:ph type="sldNum" sz="quarter" idx="12"/>
          </p:nvPr>
        </p:nvSpPr>
        <p:spPr/>
        <p:txBody>
          <a:bodyPr/>
          <a:lstStyle/>
          <a:p>
            <a:fld id="{78856E1A-3FAF-8148-AC04-61D43A5BF418}" type="slidenum">
              <a:rPr lang="fr-FR" smtClean="0"/>
              <a:pPr/>
              <a:t>‹N°›</a:t>
            </a:fld>
            <a:endParaRPr lang="fr-FR"/>
          </a:p>
        </p:txBody>
      </p:sp>
      <p:sp>
        <p:nvSpPr>
          <p:cNvPr id="8" name="Espace réservé du pied de page 4"/>
          <p:cNvSpPr>
            <a:spLocks noGrp="1"/>
          </p:cNvSpPr>
          <p:nvPr>
            <p:ph type="ftr" sz="quarter" idx="3"/>
          </p:nvPr>
        </p:nvSpPr>
        <p:spPr>
          <a:xfrm>
            <a:off x="3124200" y="4946562"/>
            <a:ext cx="2895600" cy="196938"/>
          </a:xfrm>
          <a:prstGeom prst="rect">
            <a:avLst/>
          </a:prstGeom>
        </p:spPr>
        <p:txBody>
          <a:bodyPr vert="horz" lIns="91440" tIns="45720" rIns="91440" bIns="45720" rtlCol="0" anchor="ctr"/>
          <a:lstStyle>
            <a:lvl1pPr algn="ctr">
              <a:defRPr sz="900" b="1">
                <a:solidFill>
                  <a:srgbClr val="1E2644"/>
                </a:solidFill>
                <a:latin typeface="Arial"/>
                <a:cs typeface="Arial"/>
              </a:defRPr>
            </a:lvl1pPr>
          </a:lstStyle>
          <a:p>
            <a:r>
              <a:rPr lang="fr-FR" dirty="0" err="1"/>
              <a:t>mercator-ocean.eu</a:t>
            </a:r>
            <a:endParaRPr lang="fr-FR" dirty="0"/>
          </a:p>
        </p:txBody>
      </p:sp>
    </p:spTree>
    <p:extLst>
      <p:ext uri="{BB962C8B-B14F-4D97-AF65-F5344CB8AC3E}">
        <p14:creationId xmlns:p14="http://schemas.microsoft.com/office/powerpoint/2010/main" val="33372828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78856E1A-3FAF-8148-AC04-61D43A5BF418}" type="slidenum">
              <a:rPr lang="fr-FR" smtClean="0"/>
              <a:pPr/>
              <a:t>‹N°›</a:t>
            </a:fld>
            <a:endParaRPr lang="fr-FR"/>
          </a:p>
        </p:txBody>
      </p:sp>
      <p:sp>
        <p:nvSpPr>
          <p:cNvPr id="5" name="Titre 1"/>
          <p:cNvSpPr>
            <a:spLocks noGrp="1"/>
          </p:cNvSpPr>
          <p:nvPr>
            <p:ph type="title"/>
          </p:nvPr>
        </p:nvSpPr>
        <p:spPr>
          <a:xfrm>
            <a:off x="2590800" y="0"/>
            <a:ext cx="6201283" cy="480234"/>
          </a:xfrm>
        </p:spPr>
        <p:txBody>
          <a:bodyPr/>
          <a:lstStyle/>
          <a:p>
            <a:r>
              <a:rPr lang="fr-FR"/>
              <a:t>Cliquez et modifiez le titre</a:t>
            </a:r>
          </a:p>
        </p:txBody>
      </p:sp>
    </p:spTree>
    <p:extLst>
      <p:ext uri="{BB962C8B-B14F-4D97-AF65-F5344CB8AC3E}">
        <p14:creationId xmlns:p14="http://schemas.microsoft.com/office/powerpoint/2010/main" val="1388507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grpSp>
        <p:nvGrpSpPr>
          <p:cNvPr id="25" name="Group 24"/>
          <p:cNvGrpSpPr/>
          <p:nvPr userDrawn="1"/>
        </p:nvGrpSpPr>
        <p:grpSpPr>
          <a:xfrm>
            <a:off x="1" y="-1"/>
            <a:ext cx="2080186" cy="5143501"/>
            <a:chOff x="1" y="-1"/>
            <a:chExt cx="2080186" cy="5143501"/>
          </a:xfrm>
        </p:grpSpPr>
        <p:pic>
          <p:nvPicPr>
            <p:cNvPr id="26" name="Picture 25"/>
            <p:cNvPicPr>
              <a:picLocks noChangeAspect="1"/>
            </p:cNvPicPr>
            <p:nvPr userDrawn="1"/>
          </p:nvPicPr>
          <p:blipFill rotWithShape="1">
            <a:blip r:embed="rId2" cstate="screen">
              <a:extLst>
                <a:ext uri="{28A0092B-C50C-407E-A947-70E740481C1C}">
                  <a14:useLocalDpi xmlns:a14="http://schemas.microsoft.com/office/drawing/2010/main"/>
                </a:ext>
              </a:extLst>
            </a:blip>
            <a:srcRect l="1250" r="-1" b="613"/>
            <a:stretch/>
          </p:blipFill>
          <p:spPr>
            <a:xfrm>
              <a:off x="1" y="0"/>
              <a:ext cx="2080186" cy="5143500"/>
            </a:xfrm>
            <a:prstGeom prst="rect">
              <a:avLst/>
            </a:prstGeom>
          </p:spPr>
        </p:pic>
        <p:sp>
          <p:nvSpPr>
            <p:cNvPr id="27" name="Rectangle 26"/>
            <p:cNvSpPr/>
            <p:nvPr userDrawn="1"/>
          </p:nvSpPr>
          <p:spPr>
            <a:xfrm>
              <a:off x="1" y="-1"/>
              <a:ext cx="2080186" cy="5143501"/>
            </a:xfrm>
            <a:prstGeom prst="rect">
              <a:avLst/>
            </a:prstGeom>
            <a:gradFill>
              <a:gsLst>
                <a:gs pos="0">
                  <a:schemeClr val="tx1">
                    <a:lumMod val="25000"/>
                    <a:lumOff val="75000"/>
                    <a:alpha val="25000"/>
                  </a:schemeClr>
                </a:gs>
                <a:gs pos="78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3" name="Content Placeholder 2"/>
          <p:cNvSpPr>
            <a:spLocks noGrp="1"/>
          </p:cNvSpPr>
          <p:nvPr userDrawn="1">
            <p:ph sz="half" idx="1"/>
          </p:nvPr>
        </p:nvSpPr>
        <p:spPr>
          <a:xfrm>
            <a:off x="878904" y="699542"/>
            <a:ext cx="4038600" cy="381642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userDrawn="1">
            <p:ph sz="half" idx="2"/>
          </p:nvPr>
        </p:nvSpPr>
        <p:spPr>
          <a:xfrm>
            <a:off x="5069904" y="699542"/>
            <a:ext cx="4038600" cy="381642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7" name="Straight Connector 16"/>
          <p:cNvCxnSpPr/>
          <p:nvPr userDrawn="1"/>
        </p:nvCxnSpPr>
        <p:spPr>
          <a:xfrm>
            <a:off x="431280" y="1045068"/>
            <a:ext cx="0" cy="3888432"/>
          </a:xfrm>
          <a:prstGeom prst="line">
            <a:avLst/>
          </a:prstGeom>
          <a:ln w="31750">
            <a:solidFill>
              <a:srgbClr val="0B6192">
                <a:alpha val="81000"/>
              </a:srgbClr>
            </a:solidFill>
          </a:ln>
        </p:spPr>
        <p:style>
          <a:lnRef idx="1">
            <a:schemeClr val="accent1"/>
          </a:lnRef>
          <a:fillRef idx="0">
            <a:schemeClr val="accent1"/>
          </a:fillRef>
          <a:effectRef idx="0">
            <a:schemeClr val="accent1"/>
          </a:effectRef>
          <a:fontRef idx="minor">
            <a:schemeClr val="tx1"/>
          </a:fontRef>
        </p:style>
      </p:cxnSp>
      <p:sp>
        <p:nvSpPr>
          <p:cNvPr id="20" name="Title 1"/>
          <p:cNvSpPr>
            <a:spLocks noGrp="1"/>
          </p:cNvSpPr>
          <p:nvPr userDrawn="1">
            <p:ph type="title" hasCustomPrompt="1"/>
          </p:nvPr>
        </p:nvSpPr>
        <p:spPr>
          <a:xfrm>
            <a:off x="867704" y="231582"/>
            <a:ext cx="7819096" cy="277539"/>
          </a:xfrm>
          <a:solidFill>
            <a:srgbClr val="0B6192"/>
          </a:solidFill>
        </p:spPr>
        <p:txBody>
          <a:bodyPr>
            <a:noAutofit/>
          </a:bodyPr>
          <a:lstStyle>
            <a:lvl1pPr algn="l">
              <a:defRPr sz="1800" b="0" spc="700" baseline="0">
                <a:solidFill>
                  <a:schemeClr val="bg1"/>
                </a:solidFill>
              </a:defRPr>
            </a:lvl1pPr>
          </a:lstStyle>
          <a:p>
            <a:r>
              <a:rPr lang="en-US" dirty="0"/>
              <a:t>CLICK TO EDIT MASTER TITLE STYLE</a:t>
            </a:r>
          </a:p>
        </p:txBody>
      </p:sp>
      <p:sp>
        <p:nvSpPr>
          <p:cNvPr id="22" name="TextBox 21"/>
          <p:cNvSpPr txBox="1"/>
          <p:nvPr userDrawn="1"/>
        </p:nvSpPr>
        <p:spPr>
          <a:xfrm>
            <a:off x="-63026" y="625720"/>
            <a:ext cx="962618" cy="400110"/>
          </a:xfrm>
          <a:prstGeom prst="rect">
            <a:avLst/>
          </a:prstGeom>
          <a:noFill/>
        </p:spPr>
        <p:txBody>
          <a:bodyPr wrap="square" rtlCol="0">
            <a:spAutoFit/>
          </a:bodyPr>
          <a:lstStyle/>
          <a:p>
            <a:pPr algn="ctr"/>
            <a:r>
              <a:rPr lang="es-ES" sz="1000" b="1" dirty="0">
                <a:solidFill>
                  <a:srgbClr val="1F497D"/>
                </a:solidFill>
              </a:rPr>
              <a:t>Marine </a:t>
            </a:r>
          </a:p>
          <a:p>
            <a:pPr algn="ctr"/>
            <a:r>
              <a:rPr lang="es-ES" sz="1000" b="1" dirty="0" err="1">
                <a:solidFill>
                  <a:srgbClr val="1F497D"/>
                </a:solidFill>
              </a:rPr>
              <a:t>Monitoring</a:t>
            </a:r>
            <a:endParaRPr lang="en-US" sz="1000" b="1" dirty="0">
              <a:solidFill>
                <a:srgbClr val="1F497D"/>
              </a:solidFill>
            </a:endParaRPr>
          </a:p>
        </p:txBody>
      </p:sp>
      <p:sp>
        <p:nvSpPr>
          <p:cNvPr id="8" name="Footer Placeholder 7"/>
          <p:cNvSpPr>
            <a:spLocks noGrp="1"/>
          </p:cNvSpPr>
          <p:nvPr>
            <p:ph type="ftr" sz="quarter" idx="10"/>
          </p:nvPr>
        </p:nvSpPr>
        <p:spPr/>
        <p:txBody>
          <a:bodyPr/>
          <a:lstStyle/>
          <a:p>
            <a:endParaRPr lang="en-US" dirty="0"/>
          </a:p>
        </p:txBody>
      </p:sp>
      <p:sp>
        <p:nvSpPr>
          <p:cNvPr id="9" name="Slide Number Placeholder 8"/>
          <p:cNvSpPr>
            <a:spLocks noGrp="1"/>
          </p:cNvSpPr>
          <p:nvPr>
            <p:ph type="sldNum" sz="quarter" idx="11"/>
          </p:nvPr>
        </p:nvSpPr>
        <p:spPr/>
        <p:txBody>
          <a:bodyPr/>
          <a:lstStyle/>
          <a:p>
            <a:fld id="{58768E1A-8455-4611-8763-3FA1B747F6B6}" type="slidenum">
              <a:rPr lang="en-US" smtClean="0"/>
              <a:pPr/>
              <a:t>‹N°›</a:t>
            </a:fld>
            <a:endParaRPr lang="en-US"/>
          </a:p>
        </p:txBody>
      </p:sp>
      <p:sp>
        <p:nvSpPr>
          <p:cNvPr id="13" name="Ellipse 12"/>
          <p:cNvSpPr/>
          <p:nvPr userDrawn="1"/>
        </p:nvSpPr>
        <p:spPr>
          <a:xfrm>
            <a:off x="144155" y="51470"/>
            <a:ext cx="574250" cy="5742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14" name="Picture 2" descr="S:\F15015_Copernicus\3_Work\330_Work-in-process\SC4_BackgroundMat\PPT\item Copernicus\Icon-01.png"/>
          <p:cNvPicPr>
            <a:picLocks noChangeAspect="1" noChangeArrowheads="1"/>
          </p:cNvPicPr>
          <p:nvPr userDrawn="1"/>
        </p:nvPicPr>
        <p:blipFill rotWithShape="1">
          <a:blip r:embed="rId3" cstate="print">
            <a:biLevel thresh="25000"/>
            <a:extLst>
              <a:ext uri="{28A0092B-C50C-407E-A947-70E740481C1C}">
                <a14:useLocalDpi xmlns:a14="http://schemas.microsoft.com/office/drawing/2010/main"/>
              </a:ext>
            </a:extLst>
          </a:blip>
          <a:srcRect/>
          <a:stretch/>
        </p:blipFill>
        <p:spPr bwMode="auto">
          <a:xfrm>
            <a:off x="23381" y="-131736"/>
            <a:ext cx="815797" cy="8559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53749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grpSp>
        <p:nvGrpSpPr>
          <p:cNvPr id="8" name="Group 7"/>
          <p:cNvGrpSpPr/>
          <p:nvPr userDrawn="1"/>
        </p:nvGrpSpPr>
        <p:grpSpPr>
          <a:xfrm>
            <a:off x="1" y="-1"/>
            <a:ext cx="2080186" cy="5143501"/>
            <a:chOff x="1" y="-1"/>
            <a:chExt cx="2080186" cy="5143501"/>
          </a:xfrm>
        </p:grpSpPr>
        <p:pic>
          <p:nvPicPr>
            <p:cNvPr id="16" name="Picture 15"/>
            <p:cNvPicPr>
              <a:picLocks noChangeAspect="1"/>
            </p:cNvPicPr>
            <p:nvPr userDrawn="1"/>
          </p:nvPicPr>
          <p:blipFill rotWithShape="1">
            <a:blip r:embed="rId2" cstate="screen">
              <a:extLst>
                <a:ext uri="{28A0092B-C50C-407E-A947-70E740481C1C}">
                  <a14:useLocalDpi xmlns:a14="http://schemas.microsoft.com/office/drawing/2010/main"/>
                </a:ext>
              </a:extLst>
            </a:blip>
            <a:srcRect l="1250" r="-1" b="613"/>
            <a:stretch/>
          </p:blipFill>
          <p:spPr>
            <a:xfrm>
              <a:off x="1" y="0"/>
              <a:ext cx="2080186" cy="5143500"/>
            </a:xfrm>
            <a:prstGeom prst="rect">
              <a:avLst/>
            </a:prstGeom>
          </p:spPr>
        </p:pic>
        <p:sp>
          <p:nvSpPr>
            <p:cNvPr id="14" name="Rectangle 13"/>
            <p:cNvSpPr/>
            <p:nvPr userDrawn="1"/>
          </p:nvSpPr>
          <p:spPr>
            <a:xfrm>
              <a:off x="1" y="-1"/>
              <a:ext cx="2080186" cy="5143501"/>
            </a:xfrm>
            <a:prstGeom prst="rect">
              <a:avLst/>
            </a:prstGeom>
            <a:gradFill>
              <a:gsLst>
                <a:gs pos="0">
                  <a:schemeClr val="tx1">
                    <a:lumMod val="25000"/>
                    <a:lumOff val="75000"/>
                    <a:alpha val="25000"/>
                  </a:schemeClr>
                </a:gs>
                <a:gs pos="78000">
                  <a:schemeClr val="bg1"/>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sp>
        <p:nvSpPr>
          <p:cNvPr id="3" name="Content Placeholder 2"/>
          <p:cNvSpPr>
            <a:spLocks noGrp="1"/>
          </p:cNvSpPr>
          <p:nvPr userDrawn="1">
            <p:ph idx="1"/>
          </p:nvPr>
        </p:nvSpPr>
        <p:spPr>
          <a:xfrm>
            <a:off x="1331640" y="722087"/>
            <a:ext cx="7299753" cy="38230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28" name="Straight Connector 27"/>
          <p:cNvCxnSpPr/>
          <p:nvPr userDrawn="1"/>
        </p:nvCxnSpPr>
        <p:spPr>
          <a:xfrm>
            <a:off x="431280" y="1045068"/>
            <a:ext cx="0" cy="3888432"/>
          </a:xfrm>
          <a:prstGeom prst="line">
            <a:avLst/>
          </a:prstGeom>
          <a:ln w="31750">
            <a:solidFill>
              <a:srgbClr val="0B6192">
                <a:alpha val="81000"/>
              </a:srgbClr>
            </a:solidFill>
          </a:ln>
        </p:spPr>
        <p:style>
          <a:lnRef idx="1">
            <a:schemeClr val="accent1"/>
          </a:lnRef>
          <a:fillRef idx="0">
            <a:schemeClr val="accent1"/>
          </a:fillRef>
          <a:effectRef idx="0">
            <a:schemeClr val="accent1"/>
          </a:effectRef>
          <a:fontRef idx="minor">
            <a:schemeClr val="tx1"/>
          </a:fontRef>
        </p:style>
      </p:cxnSp>
      <p:sp>
        <p:nvSpPr>
          <p:cNvPr id="32" name="TextBox 31"/>
          <p:cNvSpPr txBox="1"/>
          <p:nvPr userDrawn="1"/>
        </p:nvSpPr>
        <p:spPr>
          <a:xfrm>
            <a:off x="-63026" y="625720"/>
            <a:ext cx="962618" cy="400110"/>
          </a:xfrm>
          <a:prstGeom prst="rect">
            <a:avLst/>
          </a:prstGeom>
          <a:noFill/>
        </p:spPr>
        <p:txBody>
          <a:bodyPr wrap="square" rtlCol="0">
            <a:spAutoFit/>
          </a:bodyPr>
          <a:lstStyle/>
          <a:p>
            <a:pPr algn="ctr"/>
            <a:r>
              <a:rPr lang="es-ES" sz="1000" b="1" dirty="0">
                <a:solidFill>
                  <a:srgbClr val="1F497D"/>
                </a:solidFill>
              </a:rPr>
              <a:t>Marine </a:t>
            </a:r>
          </a:p>
          <a:p>
            <a:pPr algn="ctr"/>
            <a:r>
              <a:rPr lang="es-ES" sz="1000" b="1" dirty="0" err="1">
                <a:solidFill>
                  <a:srgbClr val="1F497D"/>
                </a:solidFill>
              </a:rPr>
              <a:t>Monitoring</a:t>
            </a:r>
            <a:endParaRPr lang="en-US" sz="1000" b="1" dirty="0">
              <a:solidFill>
                <a:srgbClr val="1F497D"/>
              </a:solidFill>
            </a:endParaRPr>
          </a:p>
        </p:txBody>
      </p:sp>
      <p:sp>
        <p:nvSpPr>
          <p:cNvPr id="33" name="Title 1"/>
          <p:cNvSpPr>
            <a:spLocks noGrp="1"/>
          </p:cNvSpPr>
          <p:nvPr userDrawn="1">
            <p:ph type="title" hasCustomPrompt="1"/>
          </p:nvPr>
        </p:nvSpPr>
        <p:spPr>
          <a:xfrm>
            <a:off x="867704" y="231582"/>
            <a:ext cx="7819096" cy="277539"/>
          </a:xfrm>
          <a:solidFill>
            <a:srgbClr val="0B6192"/>
          </a:solidFill>
        </p:spPr>
        <p:txBody>
          <a:bodyPr>
            <a:noAutofit/>
          </a:bodyPr>
          <a:lstStyle>
            <a:lvl1pPr algn="l">
              <a:defRPr sz="1800" b="0" spc="700" baseline="0">
                <a:solidFill>
                  <a:schemeClr val="bg1"/>
                </a:solidFill>
              </a:defRPr>
            </a:lvl1pPr>
          </a:lstStyle>
          <a:p>
            <a:r>
              <a:rPr lang="en-US" dirty="0"/>
              <a:t>CLICK TO EDIT MASTER TITLE STYLE</a:t>
            </a:r>
          </a:p>
        </p:txBody>
      </p:sp>
      <p:sp>
        <p:nvSpPr>
          <p:cNvPr id="2" name="Footer Placeholder 1"/>
          <p:cNvSpPr>
            <a:spLocks noGrp="1"/>
          </p:cNvSpPr>
          <p:nvPr>
            <p:ph type="ftr" sz="quarter" idx="10"/>
          </p:nvPr>
        </p:nvSpPr>
        <p:spPr/>
        <p:txBody>
          <a:bodyPr/>
          <a:lstStyle/>
          <a:p>
            <a:endParaRPr lang="en-US" dirty="0"/>
          </a:p>
        </p:txBody>
      </p:sp>
      <p:sp>
        <p:nvSpPr>
          <p:cNvPr id="7" name="Slide Number Placeholder 6"/>
          <p:cNvSpPr>
            <a:spLocks noGrp="1"/>
          </p:cNvSpPr>
          <p:nvPr>
            <p:ph type="sldNum" sz="quarter" idx="11"/>
          </p:nvPr>
        </p:nvSpPr>
        <p:spPr/>
        <p:txBody>
          <a:bodyPr/>
          <a:lstStyle/>
          <a:p>
            <a:fld id="{58768E1A-8455-4611-8763-3FA1B747F6B6}" type="slidenum">
              <a:rPr lang="en-US" smtClean="0"/>
              <a:pPr/>
              <a:t>‹N°›</a:t>
            </a:fld>
            <a:endParaRPr lang="en-US"/>
          </a:p>
        </p:txBody>
      </p:sp>
      <p:sp>
        <p:nvSpPr>
          <p:cNvPr id="4" name="Ellipse 3"/>
          <p:cNvSpPr/>
          <p:nvPr userDrawn="1"/>
        </p:nvSpPr>
        <p:spPr>
          <a:xfrm>
            <a:off x="144155" y="51470"/>
            <a:ext cx="574250" cy="57425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pic>
        <p:nvPicPr>
          <p:cNvPr id="17" name="Picture 2" descr="S:\F15015_Copernicus\3_Work\330_Work-in-process\SC4_BackgroundMat\PPT\item Copernicus\Icon-01.png"/>
          <p:cNvPicPr>
            <a:picLocks noChangeAspect="1" noChangeArrowheads="1"/>
          </p:cNvPicPr>
          <p:nvPr userDrawn="1"/>
        </p:nvPicPr>
        <p:blipFill rotWithShape="1">
          <a:blip r:embed="rId3" cstate="print">
            <a:biLevel thresh="25000"/>
            <a:extLst>
              <a:ext uri="{28A0092B-C50C-407E-A947-70E740481C1C}">
                <a14:useLocalDpi xmlns:a14="http://schemas.microsoft.com/office/drawing/2010/main"/>
              </a:ext>
            </a:extLst>
          </a:blip>
          <a:srcRect/>
          <a:stretch/>
        </p:blipFill>
        <p:spPr bwMode="auto">
          <a:xfrm>
            <a:off x="23380" y="-126446"/>
            <a:ext cx="815797" cy="8559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00982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829202" y="699542"/>
            <a:ext cx="7919262" cy="382307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13" name="Straight Connector 12"/>
          <p:cNvCxnSpPr/>
          <p:nvPr userDrawn="1"/>
        </p:nvCxnSpPr>
        <p:spPr>
          <a:xfrm>
            <a:off x="431280" y="1045068"/>
            <a:ext cx="0" cy="3888432"/>
          </a:xfrm>
          <a:prstGeom prst="line">
            <a:avLst/>
          </a:prstGeom>
          <a:ln w="31750">
            <a:solidFill>
              <a:srgbClr val="0B6192">
                <a:alpha val="81000"/>
              </a:srgbClr>
            </a:solidFill>
          </a:ln>
        </p:spPr>
        <p:style>
          <a:lnRef idx="1">
            <a:schemeClr val="accent1"/>
          </a:lnRef>
          <a:fillRef idx="0">
            <a:schemeClr val="accent1"/>
          </a:fillRef>
          <a:effectRef idx="0">
            <a:schemeClr val="accent1"/>
          </a:effectRef>
          <a:fontRef idx="minor">
            <a:schemeClr val="tx1"/>
          </a:fontRef>
        </p:style>
      </p:cxnSp>
      <p:sp>
        <p:nvSpPr>
          <p:cNvPr id="17" name="Title 1"/>
          <p:cNvSpPr>
            <a:spLocks noGrp="1"/>
          </p:cNvSpPr>
          <p:nvPr>
            <p:ph type="title" hasCustomPrompt="1"/>
          </p:nvPr>
        </p:nvSpPr>
        <p:spPr>
          <a:xfrm>
            <a:off x="744927" y="502473"/>
            <a:ext cx="8024776" cy="394138"/>
          </a:xfrm>
          <a:solidFill>
            <a:srgbClr val="0B6192"/>
          </a:solidFill>
        </p:spPr>
        <p:txBody>
          <a:bodyPr>
            <a:noAutofit/>
          </a:bodyPr>
          <a:lstStyle>
            <a:lvl1pPr algn="l">
              <a:defRPr sz="1800" b="0" spc="700" baseline="0">
                <a:solidFill>
                  <a:schemeClr val="bg1"/>
                </a:solidFill>
              </a:defRPr>
            </a:lvl1pPr>
          </a:lstStyle>
          <a:p>
            <a:r>
              <a:rPr lang="en-US" dirty="0"/>
              <a:t>CLICK TO EDIT MASTER TITLE STYLE</a:t>
            </a:r>
          </a:p>
        </p:txBody>
      </p:sp>
      <p:sp>
        <p:nvSpPr>
          <p:cNvPr id="2" name="Footer Placeholder 1"/>
          <p:cNvSpPr>
            <a:spLocks noGrp="1"/>
          </p:cNvSpPr>
          <p:nvPr>
            <p:ph type="ftr" sz="quarter" idx="10"/>
          </p:nvPr>
        </p:nvSpPr>
        <p:spPr/>
        <p:txBody>
          <a:bodyPr/>
          <a:lstStyle/>
          <a:p>
            <a:endParaRPr lang="en-US" dirty="0"/>
          </a:p>
        </p:txBody>
      </p:sp>
      <p:sp>
        <p:nvSpPr>
          <p:cNvPr id="7" name="Slide Number Placeholder 6"/>
          <p:cNvSpPr>
            <a:spLocks noGrp="1"/>
          </p:cNvSpPr>
          <p:nvPr>
            <p:ph type="sldNum" sz="quarter" idx="11"/>
          </p:nvPr>
        </p:nvSpPr>
        <p:spPr/>
        <p:txBody>
          <a:bodyPr/>
          <a:lstStyle/>
          <a:p>
            <a:fld id="{58768E1A-8455-4611-8763-3FA1B747F6B6}" type="slidenum">
              <a:rPr lang="en-US" smtClean="0"/>
              <a:pPr/>
              <a:t>‹N°›</a:t>
            </a:fld>
            <a:endParaRPr lang="en-US"/>
          </a:p>
        </p:txBody>
      </p:sp>
    </p:spTree>
    <p:extLst>
      <p:ext uri="{BB962C8B-B14F-4D97-AF65-F5344CB8AC3E}">
        <p14:creationId xmlns:p14="http://schemas.microsoft.com/office/powerpoint/2010/main" val="374591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4"/>
          <p:cNvSpPr>
            <a:spLocks noGrp="1"/>
          </p:cNvSpPr>
          <p:nvPr>
            <p:ph type="ftr" sz="quarter" idx="3"/>
          </p:nvPr>
        </p:nvSpPr>
        <p:spPr>
          <a:xfrm>
            <a:off x="1331640" y="4700783"/>
            <a:ext cx="4608512" cy="273844"/>
          </a:xfrm>
          <a:prstGeom prst="rect">
            <a:avLst/>
          </a:prstGeom>
        </p:spPr>
        <p:txBody>
          <a:bodyPr vert="horz" lIns="91440" tIns="45720" rIns="91440" bIns="45720" rtlCol="0" anchor="ctr"/>
          <a:lstStyle>
            <a:lvl1pPr algn="l">
              <a:defRPr sz="1000" cap="all" baseline="0">
                <a:solidFill>
                  <a:srgbClr val="898989"/>
                </a:solidFill>
              </a:defRPr>
            </a:lvl1pPr>
          </a:lstStyle>
          <a:p>
            <a:endParaRPr lang="en-US" dirty="0"/>
          </a:p>
        </p:txBody>
      </p:sp>
      <p:sp>
        <p:nvSpPr>
          <p:cNvPr id="9" name="Slide Number Placeholder 5"/>
          <p:cNvSpPr>
            <a:spLocks noGrp="1"/>
          </p:cNvSpPr>
          <p:nvPr>
            <p:ph type="sldNum" sz="quarter" idx="4"/>
          </p:nvPr>
        </p:nvSpPr>
        <p:spPr>
          <a:xfrm>
            <a:off x="6084167" y="4700783"/>
            <a:ext cx="410067" cy="273844"/>
          </a:xfrm>
          <a:prstGeom prst="rect">
            <a:avLst/>
          </a:prstGeom>
        </p:spPr>
        <p:txBody>
          <a:bodyPr vert="horz" lIns="91440" tIns="45720" rIns="91440" bIns="45720" rtlCol="0" anchor="ctr"/>
          <a:lstStyle>
            <a:lvl1pPr algn="r">
              <a:defRPr sz="1000" cap="all" baseline="0">
                <a:solidFill>
                  <a:srgbClr val="898989"/>
                </a:solidFill>
              </a:defRPr>
            </a:lvl1pPr>
          </a:lstStyle>
          <a:p>
            <a:fld id="{58768E1A-8455-4611-8763-3FA1B747F6B6}" type="slidenum">
              <a:rPr lang="en-US" smtClean="0"/>
              <a:pPr/>
              <a:t>‹N°›</a:t>
            </a:fld>
            <a:endParaRPr lang="en-US"/>
          </a:p>
        </p:txBody>
      </p:sp>
      <p:pic>
        <p:nvPicPr>
          <p:cNvPr id="5" name="Image 4"/>
          <p:cNvPicPr>
            <a:picLocks noChangeAspect="1"/>
          </p:cNvPicPr>
          <p:nvPr userDrawn="1"/>
        </p:nvPicPr>
        <p:blipFill>
          <a:blip r:embed="rId14" cstate="print">
            <a:extLst>
              <a:ext uri="{28A0092B-C50C-407E-A947-70E740481C1C}">
                <a14:useLocalDpi xmlns:a14="http://schemas.microsoft.com/office/drawing/2010/main"/>
              </a:ext>
            </a:extLst>
          </a:blip>
          <a:stretch>
            <a:fillRect/>
          </a:stretch>
        </p:blipFill>
        <p:spPr>
          <a:xfrm>
            <a:off x="5961399" y="4517318"/>
            <a:ext cx="2773297" cy="556266"/>
          </a:xfrm>
          <a:prstGeom prst="rect">
            <a:avLst/>
          </a:prstGeom>
        </p:spPr>
      </p:pic>
    </p:spTree>
    <p:extLst>
      <p:ext uri="{BB962C8B-B14F-4D97-AF65-F5344CB8AC3E}">
        <p14:creationId xmlns:p14="http://schemas.microsoft.com/office/powerpoint/2010/main" val="59746195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5" r:id="rId8"/>
    <p:sldLayoutId id="2147483688" r:id="rId9"/>
    <p:sldLayoutId id="2147483691" r:id="rId10"/>
    <p:sldLayoutId id="2147483692" r:id="rId11"/>
    <p:sldLayoutId id="2147483693" r:id="rId12"/>
  </p:sldLayoutIdLst>
  <p:txStyles>
    <p:titleStyle>
      <a:lvl1pPr algn="ctr" defTabSz="914400" rtl="0" eaLnBrk="1" latinLnBrk="0" hangingPunct="1">
        <a:spcBef>
          <a:spcPct val="0"/>
        </a:spcBef>
        <a:buNone/>
        <a:defRPr sz="32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hyperlink" Target="https://pqd.mercator-ocean.fr/?pk_vid=5688911fd2e6aba41618843139d0ce1a" TargetMode="External"/><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hyperlink" Target="https://marine.copernicus.eu/" TargetMode="Externa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hyperlink" Target="https://pqd.mercator-ocean.fr/?pk_vid=5688911fd2e6aba41618843139d0ce1a"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hemeOverride" Target="../theme/themeOverride1.xml"/><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marine.copernicus.eu/" TargetMode="External"/><Relationship Id="rId2" Type="http://schemas.openxmlformats.org/officeDocument/2006/relationships/hyperlink" Target="https://pqd.mercator-ocean.fr/?pk_vid=5688911fd2e6aba41618843139d0ce1a" TargetMode="External"/><Relationship Id="rId1" Type="http://schemas.openxmlformats.org/officeDocument/2006/relationships/slideLayout" Target="../slideLayouts/slideLayout6.xml"/><Relationship Id="rId4" Type="http://schemas.openxmlformats.org/officeDocument/2006/relationships/hyperlink" Target="mailto:valid.cmems@mercator-ocean.f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3"/>
          </p:nvPr>
        </p:nvSpPr>
        <p:spPr>
          <a:xfrm>
            <a:off x="2267744" y="3075806"/>
            <a:ext cx="6768752" cy="2016224"/>
          </a:xfrm>
        </p:spPr>
        <p:txBody>
          <a:bodyPr>
            <a:noAutofit/>
          </a:bodyPr>
          <a:lstStyle/>
          <a:p>
            <a:r>
              <a:rPr lang="en-GB" b="1" dirty="0"/>
              <a:t>Isabel Garcia Hermosa</a:t>
            </a:r>
            <a:r>
              <a:rPr lang="en-GB" baseline="30000" dirty="0"/>
              <a:t>1</a:t>
            </a:r>
            <a:r>
              <a:rPr lang="en-GB" dirty="0"/>
              <a:t>, </a:t>
            </a:r>
            <a:r>
              <a:rPr lang="en-GB" dirty="0" err="1"/>
              <a:t>Charly</a:t>
            </a:r>
            <a:r>
              <a:rPr lang="en-GB" dirty="0"/>
              <a:t> Régnier</a:t>
            </a:r>
            <a:r>
              <a:rPr lang="en-GB" baseline="30000" dirty="0"/>
              <a:t>1</a:t>
            </a:r>
            <a:r>
              <a:rPr lang="en-GB" dirty="0"/>
              <a:t>, Marie Drevillon</a:t>
            </a:r>
            <a:r>
              <a:rPr lang="en-GB" baseline="30000" dirty="0"/>
              <a:t>1</a:t>
            </a:r>
            <a:r>
              <a:rPr lang="en-GB" dirty="0"/>
              <a:t>, Marcos Garcia sotillo</a:t>
            </a:r>
            <a:r>
              <a:rPr lang="en-GB" baseline="30000" dirty="0"/>
              <a:t>2</a:t>
            </a:r>
            <a:r>
              <a:rPr lang="en-GB" dirty="0"/>
              <a:t>, and </a:t>
            </a:r>
            <a:r>
              <a:rPr lang="en-GB"/>
              <a:t>Camille </a:t>
            </a:r>
            <a:r>
              <a:rPr lang="en-GB" smtClean="0"/>
              <a:t>S</a:t>
            </a:r>
            <a:r>
              <a:rPr lang="en-GB" smtClean="0"/>
              <a:t>zczypta</a:t>
            </a:r>
            <a:r>
              <a:rPr lang="en-GB" baseline="30000" smtClean="0"/>
              <a:t>3</a:t>
            </a:r>
            <a:r>
              <a:rPr lang="en-GB" smtClean="0"/>
              <a:t> </a:t>
            </a:r>
            <a:endParaRPr lang="en-GB" dirty="0" smtClean="0"/>
          </a:p>
          <a:p>
            <a:endParaRPr lang="en-GB" sz="1000" dirty="0"/>
          </a:p>
          <a:p>
            <a:pPr algn="r"/>
            <a:r>
              <a:rPr lang="en-GB" sz="1400" baseline="30000" dirty="0"/>
              <a:t>1</a:t>
            </a:r>
            <a:r>
              <a:rPr lang="en-GB" sz="1400" dirty="0"/>
              <a:t>Mercator Ocean International, </a:t>
            </a:r>
            <a:r>
              <a:rPr lang="en-GB" sz="1400" dirty="0" smtClean="0"/>
              <a:t>France</a:t>
            </a:r>
            <a:endParaRPr lang="en-GB" sz="1400" dirty="0"/>
          </a:p>
          <a:p>
            <a:pPr algn="r"/>
            <a:r>
              <a:rPr lang="en-GB" sz="1400" baseline="30000" dirty="0"/>
              <a:t>2</a:t>
            </a:r>
            <a:r>
              <a:rPr lang="en-GB" sz="1400" dirty="0"/>
              <a:t>Puertos del Estado, Spain</a:t>
            </a:r>
          </a:p>
          <a:p>
            <a:pPr algn="r"/>
            <a:r>
              <a:rPr lang="en-GB" sz="1400" baseline="30000" dirty="0"/>
              <a:t>3</a:t>
            </a:r>
            <a:r>
              <a:rPr lang="en-GB" sz="1400" dirty="0"/>
              <a:t>CELAD, </a:t>
            </a:r>
            <a:r>
              <a:rPr lang="en-GB" sz="1400" dirty="0" smtClean="0"/>
              <a:t>France</a:t>
            </a:r>
          </a:p>
          <a:p>
            <a:pPr algn="r"/>
            <a:endParaRPr lang="en-GB" sz="1000" dirty="0" smtClean="0"/>
          </a:p>
          <a:p>
            <a:pPr algn="r"/>
            <a:r>
              <a:rPr lang="en-GB" sz="1600" dirty="0" smtClean="0"/>
              <a:t>Session OS4.6 - 09:31am </a:t>
            </a:r>
            <a:r>
              <a:rPr lang="en-GB" sz="1600" dirty="0"/>
              <a:t>CEST</a:t>
            </a:r>
            <a:r>
              <a:rPr lang="en-GB" sz="1500" dirty="0" smtClean="0"/>
              <a:t>, EGU</a:t>
            </a:r>
            <a:r>
              <a:rPr lang="en-GB" sz="1500" dirty="0"/>
              <a:t>, April 28</a:t>
            </a:r>
            <a:r>
              <a:rPr lang="en-GB" sz="1500" baseline="30000" dirty="0"/>
              <a:t>th</a:t>
            </a:r>
            <a:r>
              <a:rPr lang="en-GB" sz="1500" dirty="0"/>
              <a:t> 2021</a:t>
            </a:r>
          </a:p>
          <a:p>
            <a:endParaRPr lang="en-GB" sz="2000" dirty="0"/>
          </a:p>
        </p:txBody>
      </p:sp>
      <p:sp>
        <p:nvSpPr>
          <p:cNvPr id="3" name="Title 2"/>
          <p:cNvSpPr>
            <a:spLocks noGrp="1"/>
          </p:cNvSpPr>
          <p:nvPr>
            <p:ph type="title"/>
          </p:nvPr>
        </p:nvSpPr>
        <p:spPr>
          <a:xfrm>
            <a:off x="0" y="195486"/>
            <a:ext cx="9144000" cy="2340260"/>
          </a:xfrm>
        </p:spPr>
        <p:txBody>
          <a:bodyPr>
            <a:noAutofit/>
          </a:bodyPr>
          <a:lstStyle/>
          <a:p>
            <a:r>
              <a:rPr lang="en-GB" sz="2300" b="1" dirty="0" smtClean="0"/>
              <a:t>VERIFICATION AND COMMUNICATION OF THE SCIENTIFIC QUALITY OF OPERATIONAL OCEANOGRAPHY PRODUCTS OF THE COPERNICUS MARINE SERVICE</a:t>
            </a:r>
            <a:r>
              <a:rPr lang="en-GB" sz="2500" b="1" dirty="0" smtClean="0"/>
              <a:t/>
            </a:r>
            <a:br>
              <a:rPr lang="en-GB" sz="2500" b="1" dirty="0" smtClean="0"/>
            </a:br>
            <a:r>
              <a:rPr lang="en-GB" sz="2500" b="1" dirty="0"/>
              <a:t/>
            </a:r>
            <a:br>
              <a:rPr lang="en-GB" sz="2500" b="1" dirty="0"/>
            </a:br>
            <a:r>
              <a:rPr lang="en-GB" sz="2500" b="1" dirty="0" smtClean="0"/>
              <a:t>Supporting information</a:t>
            </a:r>
            <a:endParaRPr lang="fr-BE" sz="2500" dirty="0"/>
          </a:p>
        </p:txBody>
      </p:sp>
    </p:spTree>
    <p:extLst>
      <p:ext uri="{BB962C8B-B14F-4D97-AF65-F5344CB8AC3E}">
        <p14:creationId xmlns:p14="http://schemas.microsoft.com/office/powerpoint/2010/main" val="297058101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Abstract</a:t>
            </a:r>
            <a:endParaRPr lang="en-GB" dirty="0"/>
          </a:p>
        </p:txBody>
      </p:sp>
      <p:sp>
        <p:nvSpPr>
          <p:cNvPr id="47" name="Espace réservé du contenu 2"/>
          <p:cNvSpPr>
            <a:spLocks noGrp="1"/>
          </p:cNvSpPr>
          <p:nvPr>
            <p:ph idx="1"/>
          </p:nvPr>
        </p:nvSpPr>
        <p:spPr>
          <a:xfrm>
            <a:off x="611560" y="987574"/>
            <a:ext cx="8229600" cy="3600400"/>
          </a:xfrm>
        </p:spPr>
        <p:txBody>
          <a:bodyPr>
            <a:noAutofit/>
          </a:bodyPr>
          <a:lstStyle/>
          <a:p>
            <a:pPr marL="0" indent="0">
              <a:buNone/>
            </a:pPr>
            <a:r>
              <a:rPr lang="en-GB" sz="1600" b="1" dirty="0"/>
              <a:t>Verification and communication of the scientific quality of operational oceanography products of the Copernicus Marine </a:t>
            </a:r>
            <a:r>
              <a:rPr lang="en-GB" sz="1600" b="1" dirty="0" smtClean="0"/>
              <a:t>Service</a:t>
            </a:r>
          </a:p>
          <a:p>
            <a:pPr marL="0" indent="0">
              <a:buNone/>
            </a:pPr>
            <a:endParaRPr lang="en-GB" sz="500" b="1" dirty="0"/>
          </a:p>
          <a:p>
            <a:pPr marL="0" indent="0">
              <a:buNone/>
            </a:pPr>
            <a:r>
              <a:rPr lang="en-GB" sz="1100" b="1" dirty="0"/>
              <a:t>Isabel Garcia Hermosa</a:t>
            </a:r>
            <a:r>
              <a:rPr lang="en-GB" sz="1100" baseline="30000" dirty="0"/>
              <a:t>1</a:t>
            </a:r>
            <a:r>
              <a:rPr lang="en-GB" sz="1100" dirty="0"/>
              <a:t>, </a:t>
            </a:r>
            <a:r>
              <a:rPr lang="en-GB" sz="1100" dirty="0" err="1"/>
              <a:t>Charly</a:t>
            </a:r>
            <a:r>
              <a:rPr lang="en-GB" sz="1100" dirty="0"/>
              <a:t> Régnier</a:t>
            </a:r>
            <a:r>
              <a:rPr lang="en-GB" sz="1100" baseline="30000" dirty="0"/>
              <a:t>1</a:t>
            </a:r>
            <a:r>
              <a:rPr lang="en-GB" sz="1100" dirty="0"/>
              <a:t>, Marie Drevillon</a:t>
            </a:r>
            <a:r>
              <a:rPr lang="en-GB" sz="1100" baseline="30000" dirty="0"/>
              <a:t>1</a:t>
            </a:r>
            <a:r>
              <a:rPr lang="en-GB" sz="1100" dirty="0"/>
              <a:t>, Marcos Garcia sotillo</a:t>
            </a:r>
            <a:r>
              <a:rPr lang="en-GB" sz="1100" baseline="30000" dirty="0"/>
              <a:t>2</a:t>
            </a:r>
            <a:r>
              <a:rPr lang="en-GB" sz="1100" dirty="0"/>
              <a:t>, and Camille </a:t>
            </a:r>
            <a:r>
              <a:rPr lang="en-GB" sz="1100" dirty="0" smtClean="0"/>
              <a:t>Sczcypta</a:t>
            </a:r>
            <a:r>
              <a:rPr lang="en-GB" sz="1100" baseline="30000" dirty="0" smtClean="0"/>
              <a:t>3</a:t>
            </a:r>
            <a:r>
              <a:rPr lang="en-GB" sz="1100" dirty="0" smtClean="0"/>
              <a:t>.</a:t>
            </a:r>
            <a:endParaRPr lang="en-GB" sz="1100" dirty="0"/>
          </a:p>
          <a:p>
            <a:pPr marL="0" indent="0">
              <a:buNone/>
            </a:pPr>
            <a:r>
              <a:rPr lang="en-GB" sz="1100" baseline="30000" dirty="0"/>
              <a:t>1</a:t>
            </a:r>
            <a:r>
              <a:rPr lang="en-GB" sz="1100" dirty="0"/>
              <a:t>Mercator Ocean International, France (</a:t>
            </a:r>
            <a:r>
              <a:rPr lang="en-GB" sz="1100" dirty="0" smtClean="0"/>
              <a:t>igarciahermosa@mercator-ocean.fr).</a:t>
            </a:r>
          </a:p>
          <a:p>
            <a:pPr marL="0" indent="0">
              <a:buNone/>
            </a:pPr>
            <a:r>
              <a:rPr lang="en-GB" sz="1100" baseline="30000" dirty="0" smtClean="0"/>
              <a:t>2</a:t>
            </a:r>
            <a:r>
              <a:rPr lang="en-GB" sz="1100" dirty="0" smtClean="0"/>
              <a:t>Puertos </a:t>
            </a:r>
            <a:r>
              <a:rPr lang="en-GB" sz="1100" dirty="0"/>
              <a:t>del Estado, </a:t>
            </a:r>
            <a:r>
              <a:rPr lang="en-GB" sz="1100" dirty="0" smtClean="0"/>
              <a:t>Spain.</a:t>
            </a:r>
            <a:endParaRPr lang="en-GB" sz="1100" dirty="0"/>
          </a:p>
          <a:p>
            <a:pPr marL="0" indent="0">
              <a:buNone/>
            </a:pPr>
            <a:r>
              <a:rPr lang="en-GB" sz="1100" baseline="30000" dirty="0"/>
              <a:t>3</a:t>
            </a:r>
            <a:r>
              <a:rPr lang="en-GB" sz="1100" dirty="0"/>
              <a:t>CELAD, </a:t>
            </a:r>
            <a:r>
              <a:rPr lang="en-GB" sz="1100" dirty="0" smtClean="0"/>
              <a:t>France.</a:t>
            </a:r>
          </a:p>
          <a:p>
            <a:pPr marL="0" indent="0">
              <a:buNone/>
            </a:pPr>
            <a:endParaRPr lang="en-GB" sz="500" dirty="0"/>
          </a:p>
          <a:p>
            <a:pPr marL="0" indent="0">
              <a:buNone/>
            </a:pPr>
            <a:r>
              <a:rPr lang="en-GB" sz="1400" dirty="0"/>
              <a:t>The </a:t>
            </a:r>
            <a:r>
              <a:rPr lang="en-GB" sz="1400" b="1" dirty="0"/>
              <a:t>Copernicus Marine Environment Monitoring Service (CMEMS)</a:t>
            </a:r>
            <a:r>
              <a:rPr lang="en-GB" sz="1400" dirty="0"/>
              <a:t> is delivering ocean satellite observations, in situ observations, together with ocean model </a:t>
            </a:r>
            <a:r>
              <a:rPr lang="en-GB" sz="1400" dirty="0" err="1"/>
              <a:t>reanalyzes</a:t>
            </a:r>
            <a:r>
              <a:rPr lang="en-GB" sz="1400" dirty="0"/>
              <a:t>, </a:t>
            </a:r>
            <a:r>
              <a:rPr lang="en-GB" sz="1400" dirty="0" err="1"/>
              <a:t>analyzes</a:t>
            </a:r>
            <a:r>
              <a:rPr lang="en-GB" sz="1400" dirty="0"/>
              <a:t> and forecasts from a unique web portal (Le </a:t>
            </a:r>
            <a:r>
              <a:rPr lang="en-GB" sz="1400" dirty="0" err="1"/>
              <a:t>Traon</a:t>
            </a:r>
            <a:r>
              <a:rPr lang="en-GB" sz="1400" dirty="0"/>
              <a:t> et al, 2019, https://doi.org/10.3389/fmars.2019.00234). Each one of these products is evaluated before its entry into service, and its quality is documented in a Quality Information Document (QUID). This information is complemented by regular quality metrics updates on the CMEMS website. Due to a relatively sparse observation network, in particular in subsurface, it is still a challenge to propose meaningful uncertainty estimates and forecast skills to the operational oceanography user’s community. In order to improve, and better target the scientific quality information provided to the various types of CMEMS users, several developments are ongoing which will be described in this presentation</a:t>
            </a:r>
            <a:r>
              <a:rPr lang="en-GB" sz="1400" dirty="0" smtClean="0"/>
              <a:t>.</a:t>
            </a:r>
          </a:p>
        </p:txBody>
      </p:sp>
    </p:spTree>
    <p:extLst>
      <p:ext uri="{BB962C8B-B14F-4D97-AF65-F5344CB8AC3E}">
        <p14:creationId xmlns:p14="http://schemas.microsoft.com/office/powerpoint/2010/main" val="28209625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043974" y="56358"/>
            <a:ext cx="7752423" cy="499168"/>
          </a:xfrm>
        </p:spPr>
        <p:txBody>
          <a:bodyPr/>
          <a:lstStyle/>
          <a:p>
            <a:r>
              <a:rPr lang="en-GB" sz="1600" b="1" dirty="0" smtClean="0"/>
              <a:t>The Copernicus </a:t>
            </a:r>
            <a:r>
              <a:rPr lang="en-GB" sz="1600" b="1" dirty="0"/>
              <a:t>Marine Environment Monitoring </a:t>
            </a:r>
            <a:r>
              <a:rPr lang="en-GB" sz="1600" b="1" dirty="0" smtClean="0"/>
              <a:t>Service (CMEMS)&amp; its ecosystem</a:t>
            </a:r>
            <a:endParaRPr lang="en-GB" sz="1600" dirty="0"/>
          </a:p>
        </p:txBody>
      </p:sp>
      <p:pic>
        <p:nvPicPr>
          <p:cNvPr id="26" name="Picture 2" descr="C:\Users\amelet\Pictures\Capture_Copernicus_Services.PNG"/>
          <p:cNvPicPr>
            <a:picLocks noChangeAspect="1" noChangeArrowheads="1"/>
          </p:cNvPicPr>
          <p:nvPr/>
        </p:nvPicPr>
        <p:blipFill>
          <a:blip r:embed="rId3">
            <a:extLst>
              <a:ext uri="{28A0092B-C50C-407E-A947-70E740481C1C}">
                <a14:useLocalDpi xmlns:a14="http://schemas.microsoft.com/office/drawing/2010/main"/>
              </a:ext>
            </a:extLst>
          </a:blip>
          <a:srcRect t="22459" r="3259" b="51294"/>
          <a:stretch>
            <a:fillRect/>
          </a:stretch>
        </p:blipFill>
        <p:spPr bwMode="auto">
          <a:xfrm>
            <a:off x="2753767" y="844130"/>
            <a:ext cx="3214688"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4381928" y="1140099"/>
            <a:ext cx="1270192" cy="6661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 name="Rectangle à coins arrondis 28"/>
          <p:cNvSpPr>
            <a:spLocks noChangeArrowheads="1"/>
          </p:cNvSpPr>
          <p:nvPr/>
        </p:nvSpPr>
        <p:spPr bwMode="auto">
          <a:xfrm>
            <a:off x="6660232" y="868089"/>
            <a:ext cx="2232248" cy="409638"/>
          </a:xfrm>
          <a:prstGeom prst="roundRect">
            <a:avLst>
              <a:gd name="adj" fmla="val 16667"/>
            </a:avLst>
          </a:prstGeom>
          <a:solidFill>
            <a:srgbClr val="002060"/>
          </a:solidFill>
          <a:ln>
            <a:noFill/>
          </a:ln>
          <a:effectLst>
            <a:outerShdw blurRad="40000" dist="23000" dir="5400000" rotWithShape="0">
              <a:srgbClr val="808080">
                <a:alpha val="34998"/>
              </a:srgbClr>
            </a:outerShdw>
          </a:effectLst>
          <a:extLst>
            <a:ext uri="{91240B29-F687-4F45-9708-019B960494DF}">
              <a14:hiddenLine xmlns:a14="http://schemas.microsoft.com/office/drawing/2010/main" w="9525">
                <a:solidFill>
                  <a:srgbClr val="000000"/>
                </a:solidFill>
                <a:prstDash val="dash"/>
                <a:round/>
                <a:headEnd/>
                <a:tailEnd/>
              </a14:hiddenLine>
            </a:ext>
          </a:extLst>
        </p:spPr>
        <p:txBody>
          <a:bodyPr lIns="91410" tIns="45706" rIns="91410" bIns="45706" anchor="ctr"/>
          <a:lstStyle/>
          <a:p>
            <a:pPr algn="ctr" defTabSz="457011">
              <a:lnSpc>
                <a:spcPct val="93000"/>
              </a:lnSpc>
              <a:buClr>
                <a:srgbClr val="000000"/>
              </a:buClr>
              <a:buSzPct val="45000"/>
              <a:defRPr/>
            </a:pPr>
            <a:r>
              <a:rPr lang="en-GB" sz="1300" b="1" dirty="0" smtClean="0">
                <a:solidFill>
                  <a:schemeClr val="bg1"/>
                </a:solidFill>
                <a:latin typeface="Arial Narrow" panose="020B0606020202030204" pitchFamily="34" charset="0"/>
              </a:rPr>
              <a:t>SCIENTIFIC AND TECHNICAL ADVISORY COMMITTEE</a:t>
            </a:r>
          </a:p>
        </p:txBody>
      </p:sp>
      <p:sp>
        <p:nvSpPr>
          <p:cNvPr id="30" name="Rectangle 29"/>
          <p:cNvSpPr/>
          <p:nvPr/>
        </p:nvSpPr>
        <p:spPr bwMode="auto">
          <a:xfrm>
            <a:off x="2331759" y="854048"/>
            <a:ext cx="4275138" cy="925614"/>
          </a:xfrm>
          <a:prstGeom prst="rect">
            <a:avLst/>
          </a:prstGeom>
          <a:noFill/>
          <a:ln w="38100" cap="flat" cmpd="sng" algn="ctr">
            <a:solidFill>
              <a:schemeClr val="accent1">
                <a:lumMod val="75000"/>
              </a:schemeClr>
            </a:solidFill>
            <a:prstDash val="solid"/>
            <a:round/>
            <a:headEnd type="none" w="med" len="med"/>
            <a:tailEnd type="none" w="med" len="med"/>
          </a:ln>
          <a:effectLst/>
          <a:extLst/>
        </p:spPr>
        <p:txBody>
          <a:bodyPr anchor="ctr"/>
          <a:lstStyle/>
          <a:p>
            <a:pPr>
              <a:defRPr/>
            </a:pPr>
            <a:endParaRPr lang="en-GB" dirty="0">
              <a:latin typeface="Arial Narrow" panose="020B0606020202030204" pitchFamily="34" charset="0"/>
            </a:endParaRPr>
          </a:p>
        </p:txBody>
      </p:sp>
      <p:sp>
        <p:nvSpPr>
          <p:cNvPr id="31" name="Rectangle à coins arrondis 30"/>
          <p:cNvSpPr>
            <a:spLocks noChangeArrowheads="1"/>
          </p:cNvSpPr>
          <p:nvPr/>
        </p:nvSpPr>
        <p:spPr bwMode="auto">
          <a:xfrm>
            <a:off x="1547664" y="1844484"/>
            <a:ext cx="6486079" cy="511242"/>
          </a:xfrm>
          <a:prstGeom prst="roundRect">
            <a:avLst>
              <a:gd name="adj" fmla="val 16667"/>
            </a:avLst>
          </a:prstGeom>
          <a:solidFill>
            <a:srgbClr val="0070C0"/>
          </a:solidFill>
          <a:ln w="9525">
            <a:solidFill>
              <a:srgbClr val="B6DCDF"/>
            </a:solidFill>
            <a:round/>
            <a:headEnd/>
            <a:tailEnd/>
          </a:ln>
          <a:effectLst>
            <a:outerShdw blurRad="40000" dist="23000" dir="5400000" rotWithShape="0">
              <a:srgbClr val="808080">
                <a:alpha val="34998"/>
              </a:srgbClr>
            </a:outerShdw>
          </a:effectLst>
        </p:spPr>
        <p:txBody>
          <a:bodyPr lIns="91410" tIns="45706" rIns="91410" bIns="45706" anchor="ctr"/>
          <a:lstStyle/>
          <a:p>
            <a:pPr algn="ctr">
              <a:lnSpc>
                <a:spcPct val="93000"/>
              </a:lnSpc>
              <a:buClr>
                <a:srgbClr val="000000"/>
              </a:buClr>
              <a:buSzPct val="45000"/>
              <a:buFont typeface="Wingdings" panose="05000000000000000000" pitchFamily="2" charset="2"/>
              <a:buNone/>
              <a:defRPr/>
            </a:pPr>
            <a:r>
              <a:rPr lang="en-GB" sz="1600" b="1" dirty="0" smtClean="0">
                <a:solidFill>
                  <a:schemeClr val="bg1"/>
                </a:solidFill>
                <a:latin typeface="Arial Narrow" panose="020B0606020202030204" pitchFamily="34" charset="0"/>
              </a:rPr>
              <a:t>CROSS-CUTTING COORDINATION</a:t>
            </a:r>
          </a:p>
          <a:p>
            <a:pPr algn="ctr">
              <a:lnSpc>
                <a:spcPct val="93000"/>
              </a:lnSpc>
              <a:buClr>
                <a:srgbClr val="000000"/>
              </a:buClr>
              <a:buSzPct val="45000"/>
              <a:buFont typeface="Wingdings" panose="05000000000000000000" pitchFamily="2" charset="2"/>
              <a:buNone/>
              <a:defRPr/>
            </a:pPr>
            <a:r>
              <a:rPr lang="en-GB" sz="1600" b="1" dirty="0" smtClean="0">
                <a:solidFill>
                  <a:schemeClr val="bg1"/>
                </a:solidFill>
                <a:latin typeface="Arial Narrow" panose="020B0606020202030204" pitchFamily="34" charset="0"/>
              </a:rPr>
              <a:t>CENTRAL USER SERVICE</a:t>
            </a:r>
            <a:endParaRPr lang="en-GB" sz="1600" b="1" dirty="0">
              <a:solidFill>
                <a:schemeClr val="bg1"/>
              </a:solidFill>
              <a:latin typeface="Arial Narrow" panose="020B0606020202030204" pitchFamily="34" charset="0"/>
            </a:endParaRPr>
          </a:p>
        </p:txBody>
      </p:sp>
      <p:sp>
        <p:nvSpPr>
          <p:cNvPr id="34" name="Rectangle à coins arrondis 33"/>
          <p:cNvSpPr>
            <a:spLocks noChangeArrowheads="1"/>
          </p:cNvSpPr>
          <p:nvPr/>
        </p:nvSpPr>
        <p:spPr bwMode="auto">
          <a:xfrm>
            <a:off x="2115121" y="2427734"/>
            <a:ext cx="1224175" cy="223962"/>
          </a:xfrm>
          <a:prstGeom prst="roundRect">
            <a:avLst>
              <a:gd name="adj" fmla="val 16667"/>
            </a:avLst>
          </a:prstGeom>
          <a:solidFill>
            <a:srgbClr val="0070C0"/>
          </a:solidFill>
          <a:ln w="9525">
            <a:solidFill>
              <a:srgbClr val="B6DCDF"/>
            </a:solidFill>
            <a:round/>
            <a:headEnd/>
            <a:tailEnd/>
          </a:ln>
          <a:effectLst>
            <a:outerShdw blurRad="40000" dist="23000" dir="5400000" rotWithShape="0">
              <a:srgbClr val="808080">
                <a:alpha val="34998"/>
              </a:srgbClr>
            </a:outerShdw>
          </a:effectLst>
        </p:spPr>
        <p:txBody>
          <a:bodyPr lIns="91410" tIns="45706" rIns="91410" bIns="45706" anchor="ctr"/>
          <a:lstStyle/>
          <a:p>
            <a:pPr algn="ctr">
              <a:lnSpc>
                <a:spcPct val="93000"/>
              </a:lnSpc>
              <a:buClr>
                <a:srgbClr val="000000"/>
              </a:buClr>
              <a:buSzPct val="45000"/>
              <a:buFont typeface="Wingdings" panose="05000000000000000000" pitchFamily="2" charset="2"/>
              <a:buNone/>
              <a:defRPr/>
            </a:pPr>
            <a:r>
              <a:rPr lang="en-GB" sz="1400" b="1" dirty="0" smtClean="0">
                <a:solidFill>
                  <a:schemeClr val="bg1"/>
                </a:solidFill>
                <a:latin typeface="Arial Narrow" panose="020B0606020202030204" pitchFamily="34" charset="0"/>
              </a:rPr>
              <a:t>System</a:t>
            </a:r>
            <a:endParaRPr lang="en-GB" sz="1400" b="1" dirty="0">
              <a:solidFill>
                <a:schemeClr val="bg1"/>
              </a:solidFill>
              <a:latin typeface="Arial Narrow" panose="020B0606020202030204" pitchFamily="34" charset="0"/>
            </a:endParaRPr>
          </a:p>
        </p:txBody>
      </p:sp>
      <p:sp>
        <p:nvSpPr>
          <p:cNvPr id="35" name="Rectangle à coins arrondis 34"/>
          <p:cNvSpPr>
            <a:spLocks noChangeArrowheads="1"/>
          </p:cNvSpPr>
          <p:nvPr/>
        </p:nvSpPr>
        <p:spPr bwMode="auto">
          <a:xfrm>
            <a:off x="3513391" y="2427734"/>
            <a:ext cx="1135855" cy="223962"/>
          </a:xfrm>
          <a:prstGeom prst="roundRect">
            <a:avLst>
              <a:gd name="adj" fmla="val 16667"/>
            </a:avLst>
          </a:prstGeom>
          <a:solidFill>
            <a:srgbClr val="0070C0"/>
          </a:solidFill>
          <a:ln w="9525">
            <a:solidFill>
              <a:srgbClr val="B6DCDF"/>
            </a:solidFill>
            <a:round/>
            <a:headEnd/>
            <a:tailEnd/>
          </a:ln>
          <a:effectLst>
            <a:outerShdw blurRad="40000" dist="23000" dir="5400000" rotWithShape="0">
              <a:srgbClr val="808080">
                <a:alpha val="34998"/>
              </a:srgbClr>
            </a:outerShdw>
          </a:effectLst>
        </p:spPr>
        <p:txBody>
          <a:bodyPr lIns="91410" tIns="45706" rIns="91410" bIns="45706" anchor="ctr"/>
          <a:lstStyle/>
          <a:p>
            <a:pPr algn="ctr">
              <a:lnSpc>
                <a:spcPct val="93000"/>
              </a:lnSpc>
              <a:buClr>
                <a:srgbClr val="000000"/>
              </a:buClr>
              <a:buSzPct val="45000"/>
              <a:buFont typeface="Wingdings" panose="05000000000000000000" pitchFamily="2" charset="2"/>
              <a:buNone/>
              <a:defRPr/>
            </a:pPr>
            <a:r>
              <a:rPr lang="en-GB" sz="1400" b="1" dirty="0" smtClean="0">
                <a:solidFill>
                  <a:schemeClr val="bg1"/>
                </a:solidFill>
                <a:latin typeface="Arial Narrow" panose="020B0606020202030204" pitchFamily="34" charset="0"/>
              </a:rPr>
              <a:t>Service</a:t>
            </a:r>
            <a:endParaRPr lang="en-GB" sz="1400" b="1" dirty="0">
              <a:solidFill>
                <a:schemeClr val="bg1"/>
              </a:solidFill>
              <a:latin typeface="Arial Narrow" panose="020B0606020202030204" pitchFamily="34" charset="0"/>
            </a:endParaRPr>
          </a:p>
        </p:txBody>
      </p:sp>
      <p:sp>
        <p:nvSpPr>
          <p:cNvPr id="36" name="Rectangle à coins arrondis 35"/>
          <p:cNvSpPr>
            <a:spLocks noChangeArrowheads="1"/>
          </p:cNvSpPr>
          <p:nvPr/>
        </p:nvSpPr>
        <p:spPr bwMode="auto">
          <a:xfrm>
            <a:off x="4821818" y="2427733"/>
            <a:ext cx="1151740" cy="223962"/>
          </a:xfrm>
          <a:prstGeom prst="roundRect">
            <a:avLst>
              <a:gd name="adj" fmla="val 16667"/>
            </a:avLst>
          </a:prstGeom>
          <a:solidFill>
            <a:srgbClr val="0070C0"/>
          </a:solidFill>
          <a:ln w="9525">
            <a:solidFill>
              <a:srgbClr val="B6DCDF"/>
            </a:solidFill>
            <a:round/>
            <a:headEnd/>
            <a:tailEnd/>
          </a:ln>
          <a:effectLst>
            <a:outerShdw blurRad="40000" dist="23000" dir="5400000" rotWithShape="0">
              <a:srgbClr val="808080">
                <a:alpha val="34998"/>
              </a:srgbClr>
            </a:outerShdw>
          </a:effectLst>
        </p:spPr>
        <p:txBody>
          <a:bodyPr lIns="91410" tIns="45706" rIns="91410" bIns="45706" anchor="ctr"/>
          <a:lstStyle/>
          <a:p>
            <a:pPr algn="ctr">
              <a:lnSpc>
                <a:spcPct val="93000"/>
              </a:lnSpc>
              <a:buClr>
                <a:srgbClr val="000000"/>
              </a:buClr>
              <a:buSzPct val="45000"/>
              <a:buFont typeface="Wingdings" panose="05000000000000000000" pitchFamily="2" charset="2"/>
              <a:buNone/>
              <a:defRPr/>
            </a:pPr>
            <a:r>
              <a:rPr lang="en-GB" sz="1400" b="1" dirty="0" smtClean="0">
                <a:solidFill>
                  <a:schemeClr val="bg1"/>
                </a:solidFill>
                <a:latin typeface="Arial Narrow" panose="020B0606020202030204" pitchFamily="34" charset="0"/>
              </a:rPr>
              <a:t>Outreach</a:t>
            </a:r>
            <a:endParaRPr lang="en-GB" sz="1400" b="1" dirty="0">
              <a:solidFill>
                <a:schemeClr val="bg1"/>
              </a:solidFill>
              <a:latin typeface="Arial Narrow" panose="020B0606020202030204" pitchFamily="34" charset="0"/>
            </a:endParaRPr>
          </a:p>
        </p:txBody>
      </p:sp>
      <p:sp>
        <p:nvSpPr>
          <p:cNvPr id="37" name="Rectangle à coins arrondis 36"/>
          <p:cNvSpPr>
            <a:spLocks noChangeArrowheads="1"/>
          </p:cNvSpPr>
          <p:nvPr/>
        </p:nvSpPr>
        <p:spPr bwMode="auto">
          <a:xfrm>
            <a:off x="6147608" y="2427732"/>
            <a:ext cx="1221119" cy="223962"/>
          </a:xfrm>
          <a:prstGeom prst="roundRect">
            <a:avLst>
              <a:gd name="adj" fmla="val 16667"/>
            </a:avLst>
          </a:prstGeom>
          <a:solidFill>
            <a:srgbClr val="0070C0"/>
          </a:solidFill>
          <a:ln w="9525">
            <a:solidFill>
              <a:srgbClr val="B6DCDF"/>
            </a:solidFill>
            <a:round/>
            <a:headEnd/>
            <a:tailEnd/>
          </a:ln>
          <a:effectLst>
            <a:outerShdw blurRad="40000" dist="23000" dir="5400000" rotWithShape="0">
              <a:srgbClr val="808080">
                <a:alpha val="34998"/>
              </a:srgbClr>
            </a:outerShdw>
          </a:effectLst>
        </p:spPr>
        <p:txBody>
          <a:bodyPr lIns="91410" tIns="45706" rIns="91410" bIns="45706" anchor="ctr"/>
          <a:lstStyle/>
          <a:p>
            <a:pPr algn="ctr">
              <a:lnSpc>
                <a:spcPct val="93000"/>
              </a:lnSpc>
              <a:buClr>
                <a:srgbClr val="000000"/>
              </a:buClr>
              <a:buSzPct val="45000"/>
              <a:buFont typeface="Wingdings" panose="05000000000000000000" pitchFamily="2" charset="2"/>
              <a:buNone/>
              <a:defRPr/>
            </a:pPr>
            <a:r>
              <a:rPr lang="en-GB" sz="1400" b="1" dirty="0" smtClean="0">
                <a:solidFill>
                  <a:schemeClr val="bg1"/>
                </a:solidFill>
                <a:latin typeface="Arial Narrow" panose="020B0606020202030204" pitchFamily="34" charset="0"/>
              </a:rPr>
              <a:t>Science</a:t>
            </a:r>
            <a:endParaRPr lang="en-GB" sz="1400" b="1" dirty="0">
              <a:solidFill>
                <a:schemeClr val="bg1"/>
              </a:solidFill>
              <a:latin typeface="Arial Narrow" panose="020B0606020202030204" pitchFamily="34" charset="0"/>
            </a:endParaRPr>
          </a:p>
        </p:txBody>
      </p:sp>
      <p:grpSp>
        <p:nvGrpSpPr>
          <p:cNvPr id="38" name="Groupe 37"/>
          <p:cNvGrpSpPr/>
          <p:nvPr/>
        </p:nvGrpSpPr>
        <p:grpSpPr>
          <a:xfrm>
            <a:off x="5652120" y="2964055"/>
            <a:ext cx="3328112" cy="2055967"/>
            <a:chOff x="4778453" y="3699140"/>
            <a:chExt cx="3328112" cy="2055967"/>
          </a:xfrm>
        </p:grpSpPr>
        <p:sp>
          <p:nvSpPr>
            <p:cNvPr id="39" name="Rectangle à coins arrondis 38"/>
            <p:cNvSpPr>
              <a:spLocks noChangeArrowheads="1"/>
            </p:cNvSpPr>
            <p:nvPr/>
          </p:nvSpPr>
          <p:spPr bwMode="auto">
            <a:xfrm>
              <a:off x="4778453" y="3699140"/>
              <a:ext cx="3328112" cy="861417"/>
            </a:xfrm>
            <a:prstGeom prst="roundRect">
              <a:avLst>
                <a:gd name="adj" fmla="val 16667"/>
              </a:avLst>
            </a:prstGeom>
            <a:solidFill>
              <a:srgbClr val="9ED3D7"/>
            </a:solidFill>
            <a:ln w="9525">
              <a:solidFill>
                <a:srgbClr val="B6DCDF"/>
              </a:solidFill>
              <a:round/>
              <a:headEnd/>
              <a:tailEnd/>
            </a:ln>
            <a:effectLst>
              <a:outerShdw blurRad="40000" dist="23000" dir="5400000" rotWithShape="0">
                <a:srgbClr val="808080">
                  <a:alpha val="34998"/>
                </a:srgbClr>
              </a:outerShdw>
            </a:effectLst>
          </p:spPr>
          <p:txBody>
            <a:bodyPr lIns="91410" tIns="45706" rIns="91410" bIns="45706" anchor="ctr"/>
            <a:lstStyle/>
            <a:p>
              <a:pPr algn="ctr">
                <a:lnSpc>
                  <a:spcPct val="93000"/>
                </a:lnSpc>
                <a:buClr>
                  <a:srgbClr val="000000"/>
                </a:buClr>
                <a:buSzPct val="45000"/>
                <a:buFont typeface="Wingdings" charset="2"/>
                <a:buNone/>
                <a:defRPr/>
              </a:pPr>
              <a:r>
                <a:rPr lang="en-GB" sz="1600" b="1" dirty="0" smtClean="0">
                  <a:latin typeface="Arial Narrow" panose="020B0606020202030204" pitchFamily="34" charset="0"/>
                </a:rPr>
                <a:t>CMEMS EVOLUTIONS &amp; </a:t>
              </a:r>
            </a:p>
            <a:p>
              <a:pPr algn="ctr">
                <a:lnSpc>
                  <a:spcPct val="93000"/>
                </a:lnSpc>
                <a:buClr>
                  <a:srgbClr val="000000"/>
                </a:buClr>
                <a:buSzPct val="45000"/>
                <a:buFont typeface="Wingdings" charset="2"/>
                <a:buNone/>
                <a:defRPr/>
              </a:pPr>
              <a:r>
                <a:rPr lang="en-GB" sz="1600" b="1" dirty="0" smtClean="0">
                  <a:latin typeface="Arial Narrow" panose="020B0606020202030204" pitchFamily="34" charset="0"/>
                </a:rPr>
                <a:t>USER UPTAKE</a:t>
              </a:r>
            </a:p>
            <a:p>
              <a:pPr algn="ctr">
                <a:lnSpc>
                  <a:spcPct val="93000"/>
                </a:lnSpc>
                <a:buClr>
                  <a:srgbClr val="000000"/>
                </a:buClr>
                <a:buSzPct val="45000"/>
                <a:buFont typeface="Wingdings" charset="2"/>
                <a:buNone/>
                <a:defRPr/>
              </a:pPr>
              <a:r>
                <a:rPr lang="en-GB" sz="1400" dirty="0" smtClean="0">
                  <a:latin typeface="Arial Narrow" panose="020B0606020202030204" pitchFamily="34" charset="0"/>
                </a:rPr>
                <a:t>Additional activities complementing CMEMS operations</a:t>
              </a:r>
              <a:endParaRPr lang="en-GB" sz="1400" dirty="0">
                <a:latin typeface="Arial Narrow" panose="020B0606020202030204" pitchFamily="34" charset="0"/>
              </a:endParaRPr>
            </a:p>
          </p:txBody>
        </p:sp>
        <p:sp>
          <p:nvSpPr>
            <p:cNvPr id="40" name="Rectangle à coins arrondis 39"/>
            <p:cNvSpPr/>
            <p:nvPr/>
          </p:nvSpPr>
          <p:spPr>
            <a:xfrm>
              <a:off x="5786566" y="4632565"/>
              <a:ext cx="655944" cy="1122542"/>
            </a:xfrm>
            <a:prstGeom prst="roundRect">
              <a:avLst/>
            </a:prstGeom>
            <a:solidFill>
              <a:srgbClr val="00B050"/>
            </a:solidFill>
            <a:ln>
              <a:solidFill>
                <a:srgbClr val="133F11"/>
              </a:solidFill>
            </a:ln>
          </p:spPr>
          <p:style>
            <a:lnRef idx="1">
              <a:schemeClr val="accent1"/>
            </a:lnRef>
            <a:fillRef idx="3">
              <a:schemeClr val="accent1"/>
            </a:fillRef>
            <a:effectRef idx="2">
              <a:schemeClr val="accent1"/>
            </a:effectRef>
            <a:fontRef idx="minor">
              <a:schemeClr val="lt1"/>
            </a:fontRef>
          </p:style>
          <p:txBody>
            <a:bodyPr vert="vert270" lIns="91410" tIns="45706" rIns="91410" bIns="45706" anchor="ctr"/>
            <a:lstStyle/>
            <a:p>
              <a:pPr algn="ctr">
                <a:lnSpc>
                  <a:spcPct val="93000"/>
                </a:lnSpc>
                <a:buClr>
                  <a:srgbClr val="000000"/>
                </a:buClr>
                <a:buSzPct val="45000"/>
                <a:buFont typeface="Wingdings" panose="05000000000000000000" pitchFamily="2" charset="2"/>
                <a:buNone/>
                <a:defRPr/>
              </a:pPr>
              <a:r>
                <a:rPr lang="en-GB" sz="1400" b="1" dirty="0" smtClean="0">
                  <a:solidFill>
                    <a:schemeClr val="bg1"/>
                  </a:solidFill>
                  <a:latin typeface="Arial Narrow" panose="020B0606020202030204" pitchFamily="34" charset="0"/>
                </a:rPr>
                <a:t>SERVICE EVOLUTION</a:t>
              </a:r>
              <a:endParaRPr lang="en-GB" sz="1400" b="1" dirty="0">
                <a:solidFill>
                  <a:schemeClr val="bg1"/>
                </a:solidFill>
                <a:latin typeface="Arial Narrow" panose="020B0606020202030204" pitchFamily="34" charset="0"/>
              </a:endParaRPr>
            </a:p>
          </p:txBody>
        </p:sp>
        <p:sp>
          <p:nvSpPr>
            <p:cNvPr id="41" name="Rectangle à coins arrondis 40"/>
            <p:cNvSpPr/>
            <p:nvPr/>
          </p:nvSpPr>
          <p:spPr>
            <a:xfrm>
              <a:off x="6599783" y="4632565"/>
              <a:ext cx="615110" cy="1104870"/>
            </a:xfrm>
            <a:prstGeom prst="roundRect">
              <a:avLst/>
            </a:prstGeom>
            <a:solidFill>
              <a:srgbClr val="00B050"/>
            </a:solidFill>
            <a:ln>
              <a:solidFill>
                <a:srgbClr val="133F11"/>
              </a:solidFill>
            </a:ln>
          </p:spPr>
          <p:style>
            <a:lnRef idx="1">
              <a:schemeClr val="accent1"/>
            </a:lnRef>
            <a:fillRef idx="3">
              <a:schemeClr val="accent1"/>
            </a:fillRef>
            <a:effectRef idx="2">
              <a:schemeClr val="accent1"/>
            </a:effectRef>
            <a:fontRef idx="minor">
              <a:schemeClr val="lt1"/>
            </a:fontRef>
          </p:style>
          <p:txBody>
            <a:bodyPr vert="vert270" lIns="91410" tIns="45706" rIns="91410" bIns="45706" anchor="ctr"/>
            <a:lstStyle/>
            <a:p>
              <a:pPr algn="ctr">
                <a:lnSpc>
                  <a:spcPct val="93000"/>
                </a:lnSpc>
                <a:buClr>
                  <a:srgbClr val="000000"/>
                </a:buClr>
                <a:buSzPct val="45000"/>
                <a:buFont typeface="Wingdings" panose="05000000000000000000" pitchFamily="2" charset="2"/>
                <a:buNone/>
                <a:defRPr/>
              </a:pPr>
              <a:r>
                <a:rPr lang="en-GB" sz="1400" b="1" dirty="0" smtClean="0">
                  <a:solidFill>
                    <a:schemeClr val="bg1"/>
                  </a:solidFill>
                  <a:latin typeface="Arial Narrow" panose="020B0606020202030204" pitchFamily="34" charset="0"/>
                </a:rPr>
                <a:t>USER    UPTAKE</a:t>
              </a:r>
              <a:endParaRPr lang="en-GB" sz="1400" b="1" dirty="0">
                <a:solidFill>
                  <a:schemeClr val="bg1"/>
                </a:solidFill>
                <a:latin typeface="Arial Narrow" panose="020B0606020202030204" pitchFamily="34" charset="0"/>
              </a:endParaRPr>
            </a:p>
          </p:txBody>
        </p:sp>
      </p:grpSp>
      <p:sp>
        <p:nvSpPr>
          <p:cNvPr id="42" name="Rectangle à coins arrondis 41"/>
          <p:cNvSpPr>
            <a:spLocks noChangeArrowheads="1"/>
          </p:cNvSpPr>
          <p:nvPr/>
        </p:nvSpPr>
        <p:spPr bwMode="auto">
          <a:xfrm>
            <a:off x="107504" y="2908106"/>
            <a:ext cx="5028361" cy="2111915"/>
          </a:xfrm>
          <a:prstGeom prst="roundRect">
            <a:avLst>
              <a:gd name="adj" fmla="val 5870"/>
            </a:avLst>
          </a:prstGeom>
          <a:solidFill>
            <a:srgbClr val="9ED3D7"/>
          </a:solidFill>
          <a:ln w="9525">
            <a:solidFill>
              <a:srgbClr val="B6DCDF"/>
            </a:solidFill>
            <a:round/>
            <a:headEnd/>
            <a:tailEnd/>
          </a:ln>
          <a:effectLst>
            <a:outerShdw blurRad="40000" dist="23000" dir="5400000" rotWithShape="0">
              <a:srgbClr val="808080">
                <a:alpha val="34998"/>
              </a:srgbClr>
            </a:outerShdw>
          </a:effectLst>
        </p:spPr>
        <p:txBody>
          <a:bodyPr lIns="91410" tIns="45706" rIns="91410" bIns="45706"/>
          <a:lstStyle/>
          <a:p>
            <a:pPr algn="ctr">
              <a:lnSpc>
                <a:spcPct val="93000"/>
              </a:lnSpc>
              <a:buClr>
                <a:srgbClr val="000000"/>
              </a:buClr>
              <a:buSzPct val="45000"/>
              <a:buFont typeface="Wingdings" charset="2"/>
              <a:buNone/>
              <a:defRPr/>
            </a:pPr>
            <a:endParaRPr lang="en-GB" sz="500" dirty="0" smtClean="0">
              <a:latin typeface="Arial Narrow" panose="020B0606020202030204" pitchFamily="34" charset="0"/>
            </a:endParaRPr>
          </a:p>
          <a:p>
            <a:pPr algn="ctr">
              <a:lnSpc>
                <a:spcPct val="93000"/>
              </a:lnSpc>
              <a:buClr>
                <a:srgbClr val="000000"/>
              </a:buClr>
              <a:buSzPct val="45000"/>
              <a:buFont typeface="Wingdings" charset="2"/>
              <a:buNone/>
              <a:defRPr/>
            </a:pPr>
            <a:r>
              <a:rPr lang="en-GB" sz="1600" b="1" dirty="0" smtClean="0">
                <a:latin typeface="Arial Narrow" panose="020B0606020202030204" pitchFamily="34" charset="0"/>
              </a:rPr>
              <a:t>CMEMS OPERATIONS </a:t>
            </a:r>
          </a:p>
          <a:p>
            <a:pPr algn="ctr">
              <a:lnSpc>
                <a:spcPct val="93000"/>
              </a:lnSpc>
              <a:buClr>
                <a:srgbClr val="000000"/>
              </a:buClr>
              <a:buSzPct val="45000"/>
              <a:buFont typeface="Wingdings" charset="2"/>
              <a:buNone/>
              <a:defRPr/>
            </a:pPr>
            <a:r>
              <a:rPr lang="en-GB" sz="1600" b="1" dirty="0" smtClean="0">
                <a:latin typeface="Arial Narrow" panose="020B0606020202030204" pitchFamily="34" charset="0"/>
              </a:rPr>
              <a:t>PRODUCTION AND SERVICE</a:t>
            </a:r>
          </a:p>
          <a:p>
            <a:pPr algn="ctr">
              <a:lnSpc>
                <a:spcPct val="93000"/>
              </a:lnSpc>
              <a:buClr>
                <a:srgbClr val="000000"/>
              </a:buClr>
              <a:buSzPct val="45000"/>
              <a:buFont typeface="Wingdings" charset="2"/>
              <a:buNone/>
              <a:defRPr/>
            </a:pPr>
            <a:r>
              <a:rPr lang="en-GB" sz="1400" dirty="0" smtClean="0">
                <a:latin typeface="Arial Narrow" panose="020B0606020202030204" pitchFamily="34" charset="0"/>
              </a:rPr>
              <a:t>Service operations - Central Information System </a:t>
            </a:r>
          </a:p>
          <a:p>
            <a:pPr algn="ctr">
              <a:lnSpc>
                <a:spcPct val="93000"/>
              </a:lnSpc>
              <a:buClr>
                <a:srgbClr val="000000"/>
              </a:buClr>
              <a:buSzPct val="45000"/>
              <a:buFont typeface="Wingdings" charset="2"/>
              <a:buNone/>
              <a:defRPr/>
            </a:pPr>
            <a:endParaRPr lang="en-GB" sz="500" dirty="0" smtClean="0">
              <a:latin typeface="Arial Narrow" panose="020B0606020202030204" pitchFamily="34" charset="0"/>
            </a:endParaRPr>
          </a:p>
          <a:p>
            <a:pPr algn="ctr">
              <a:lnSpc>
                <a:spcPct val="93000"/>
              </a:lnSpc>
              <a:buClr>
                <a:srgbClr val="000000"/>
              </a:buClr>
              <a:buSzPct val="45000"/>
              <a:defRPr/>
            </a:pPr>
            <a:r>
              <a:rPr lang="en-GB" sz="1400" dirty="0" smtClean="0">
                <a:latin typeface="Arial Narrow" panose="020B0606020202030204" pitchFamily="34" charset="0"/>
              </a:rPr>
              <a:t>Monitoring and Forecasting Centres (Models)</a:t>
            </a:r>
            <a:endParaRPr lang="en-GB" sz="300" dirty="0" smtClean="0">
              <a:latin typeface="Arial Narrow" panose="020B0606020202030204" pitchFamily="34" charset="0"/>
            </a:endParaRPr>
          </a:p>
          <a:p>
            <a:pPr algn="ctr">
              <a:lnSpc>
                <a:spcPct val="93000"/>
              </a:lnSpc>
              <a:buClr>
                <a:srgbClr val="000000"/>
              </a:buClr>
              <a:buSzPct val="45000"/>
              <a:buFont typeface="Wingdings" charset="2"/>
              <a:buNone/>
              <a:defRPr/>
            </a:pPr>
            <a:endParaRPr lang="fr-FR" sz="300" dirty="0" smtClean="0">
              <a:latin typeface="Arial Narrow" panose="020B0606020202030204" pitchFamily="34" charset="0"/>
            </a:endParaRPr>
          </a:p>
          <a:p>
            <a:pPr algn="ctr">
              <a:lnSpc>
                <a:spcPct val="93000"/>
              </a:lnSpc>
              <a:buClr>
                <a:srgbClr val="000000"/>
              </a:buClr>
              <a:buSzPct val="45000"/>
              <a:buFont typeface="Wingdings" charset="2"/>
              <a:buNone/>
              <a:defRPr/>
            </a:pPr>
            <a:endParaRPr lang="fr-FR" sz="300" dirty="0">
              <a:latin typeface="Arial Narrow" panose="020B0606020202030204" pitchFamily="34" charset="0"/>
            </a:endParaRPr>
          </a:p>
          <a:p>
            <a:pPr algn="ctr">
              <a:lnSpc>
                <a:spcPct val="93000"/>
              </a:lnSpc>
              <a:buClr>
                <a:srgbClr val="000000"/>
              </a:buClr>
              <a:buSzPct val="45000"/>
              <a:buFont typeface="Wingdings" charset="2"/>
              <a:buNone/>
              <a:defRPr/>
            </a:pPr>
            <a:endParaRPr lang="en-GB" sz="300" dirty="0" smtClean="0">
              <a:latin typeface="Arial Narrow" panose="020B0606020202030204" pitchFamily="34" charset="0"/>
            </a:endParaRPr>
          </a:p>
          <a:p>
            <a:pPr algn="ctr">
              <a:lnSpc>
                <a:spcPct val="93000"/>
              </a:lnSpc>
              <a:buClr>
                <a:srgbClr val="000000"/>
              </a:buClr>
              <a:buSzPct val="45000"/>
              <a:buFont typeface="Wingdings" charset="2"/>
              <a:buNone/>
              <a:defRPr/>
            </a:pPr>
            <a:endParaRPr lang="fr-FR" sz="300" dirty="0" smtClean="0">
              <a:latin typeface="Arial Narrow" panose="020B0606020202030204" pitchFamily="34" charset="0"/>
            </a:endParaRPr>
          </a:p>
          <a:p>
            <a:pPr algn="ctr">
              <a:lnSpc>
                <a:spcPct val="93000"/>
              </a:lnSpc>
              <a:buClr>
                <a:srgbClr val="000000"/>
              </a:buClr>
              <a:buSzPct val="45000"/>
              <a:buFont typeface="Wingdings" charset="2"/>
              <a:buNone/>
              <a:defRPr/>
            </a:pPr>
            <a:endParaRPr lang="fr-FR" sz="300" dirty="0">
              <a:latin typeface="Arial Narrow" panose="020B0606020202030204" pitchFamily="34" charset="0"/>
            </a:endParaRPr>
          </a:p>
          <a:p>
            <a:pPr algn="ctr">
              <a:lnSpc>
                <a:spcPct val="93000"/>
              </a:lnSpc>
              <a:buClr>
                <a:srgbClr val="000000"/>
              </a:buClr>
              <a:buSzPct val="45000"/>
              <a:buFont typeface="Wingdings" charset="2"/>
              <a:buNone/>
              <a:defRPr/>
            </a:pPr>
            <a:endParaRPr lang="fr-FR" sz="300" dirty="0" smtClean="0">
              <a:latin typeface="Arial Narrow" panose="020B0606020202030204" pitchFamily="34" charset="0"/>
            </a:endParaRPr>
          </a:p>
          <a:p>
            <a:pPr algn="ctr">
              <a:lnSpc>
                <a:spcPct val="93000"/>
              </a:lnSpc>
              <a:buClr>
                <a:srgbClr val="000000"/>
              </a:buClr>
              <a:buSzPct val="45000"/>
              <a:buFont typeface="Wingdings" charset="2"/>
              <a:buNone/>
              <a:defRPr/>
            </a:pPr>
            <a:endParaRPr lang="fr-FR" sz="300" dirty="0">
              <a:latin typeface="Arial Narrow" panose="020B0606020202030204" pitchFamily="34" charset="0"/>
            </a:endParaRPr>
          </a:p>
          <a:p>
            <a:pPr algn="ctr">
              <a:lnSpc>
                <a:spcPct val="93000"/>
              </a:lnSpc>
              <a:buClr>
                <a:srgbClr val="000000"/>
              </a:buClr>
              <a:buSzPct val="45000"/>
              <a:buFont typeface="Wingdings" charset="2"/>
              <a:buNone/>
              <a:defRPr/>
            </a:pPr>
            <a:endParaRPr lang="en-GB" sz="300" dirty="0" smtClean="0">
              <a:latin typeface="Arial Narrow" panose="020B0606020202030204" pitchFamily="34" charset="0"/>
            </a:endParaRPr>
          </a:p>
          <a:p>
            <a:pPr algn="ctr">
              <a:lnSpc>
                <a:spcPct val="93000"/>
              </a:lnSpc>
              <a:buClr>
                <a:srgbClr val="000000"/>
              </a:buClr>
              <a:buSzPct val="45000"/>
              <a:buFont typeface="Wingdings" charset="2"/>
              <a:buNone/>
              <a:defRPr/>
            </a:pPr>
            <a:endParaRPr lang="en-GB" sz="300" dirty="0" smtClean="0">
              <a:latin typeface="Arial Narrow" panose="020B0606020202030204" pitchFamily="34" charset="0"/>
            </a:endParaRPr>
          </a:p>
          <a:p>
            <a:pPr algn="ctr">
              <a:lnSpc>
                <a:spcPct val="93000"/>
              </a:lnSpc>
              <a:buClr>
                <a:srgbClr val="000000"/>
              </a:buClr>
              <a:buSzPct val="45000"/>
              <a:buFont typeface="Wingdings" charset="2"/>
              <a:buNone/>
              <a:defRPr/>
            </a:pPr>
            <a:endParaRPr lang="en-GB" sz="300" dirty="0" smtClean="0">
              <a:latin typeface="Arial Narrow" panose="020B0606020202030204" pitchFamily="34" charset="0"/>
            </a:endParaRPr>
          </a:p>
          <a:p>
            <a:pPr algn="ctr"/>
            <a:r>
              <a:rPr lang="en-GB" sz="1400" dirty="0" smtClean="0">
                <a:latin typeface="Arial Narrow" panose="020B0606020202030204" pitchFamily="34" charset="0"/>
              </a:rPr>
              <a:t>Thematic Assembly Centres (Obs)</a:t>
            </a:r>
          </a:p>
          <a:p>
            <a:endParaRPr lang="en-GB" sz="1100" dirty="0" smtClean="0">
              <a:latin typeface="Arial Narrow" panose="020B0606020202030204" pitchFamily="34" charset="0"/>
            </a:endParaRPr>
          </a:p>
          <a:p>
            <a:pPr algn="ctr">
              <a:lnSpc>
                <a:spcPct val="93000"/>
              </a:lnSpc>
              <a:buClr>
                <a:srgbClr val="000000"/>
              </a:buClr>
              <a:buSzPct val="45000"/>
              <a:buFont typeface="Wingdings" charset="2"/>
              <a:buNone/>
              <a:defRPr/>
            </a:pPr>
            <a:endParaRPr lang="en-GB" sz="1100" dirty="0" smtClean="0">
              <a:latin typeface="Arial Narrow" panose="020B0606020202030204" pitchFamily="34" charset="0"/>
            </a:endParaRPr>
          </a:p>
          <a:p>
            <a:pPr algn="ctr">
              <a:lnSpc>
                <a:spcPct val="93000"/>
              </a:lnSpc>
              <a:buClr>
                <a:srgbClr val="000000"/>
              </a:buClr>
              <a:buSzPct val="45000"/>
              <a:buFont typeface="Wingdings" charset="2"/>
              <a:buNone/>
              <a:defRPr/>
            </a:pPr>
            <a:r>
              <a:rPr lang="en-GB" sz="1400" dirty="0" smtClean="0">
                <a:latin typeface="Arial Narrow" panose="020B0606020202030204" pitchFamily="34" charset="0"/>
              </a:rPr>
              <a:t> </a:t>
            </a:r>
            <a:endParaRPr lang="en-GB" sz="1400" dirty="0">
              <a:latin typeface="Arial Narrow" panose="020B0606020202030204" pitchFamily="34" charset="0"/>
            </a:endParaRPr>
          </a:p>
        </p:txBody>
      </p:sp>
      <p:sp>
        <p:nvSpPr>
          <p:cNvPr id="43" name="ZoneTexte 1"/>
          <p:cNvSpPr txBox="1">
            <a:spLocks noChangeArrowheads="1"/>
          </p:cNvSpPr>
          <p:nvPr/>
        </p:nvSpPr>
        <p:spPr bwMode="auto">
          <a:xfrm>
            <a:off x="3263520" y="897379"/>
            <a:ext cx="2938200" cy="323165"/>
          </a:xfrm>
          <a:prstGeom prst="rect">
            <a:avLst/>
          </a:prstGeom>
          <a:solidFill>
            <a:schemeClr val="bg1"/>
          </a:solidFill>
          <a:ln>
            <a:noFill/>
          </a:ln>
          <a:extLst/>
        </p:spPr>
        <p:txBody>
          <a:bodyPr wrap="square">
            <a:spAutoFit/>
          </a:bodyPr>
          <a:lstStyle>
            <a:lvl1pPr algn="l" eaLnBrk="0" hangingPunct="0">
              <a:spcBef>
                <a:spcPct val="20000"/>
              </a:spcBef>
              <a:buClr>
                <a:srgbClr val="231F89"/>
              </a:buClr>
              <a:buFont typeface="Wingdings" pitchFamily="2" charset="2"/>
              <a:buChar char="«"/>
              <a:defRPr sz="1900">
                <a:solidFill>
                  <a:srgbClr val="0B6192"/>
                </a:solidFill>
                <a:latin typeface="Verdana" pitchFamily="34" charset="0"/>
                <a:ea typeface="ＭＳ Ｐゴシック" pitchFamily="34" charset="-128"/>
              </a:defRPr>
            </a:lvl1pPr>
            <a:lvl2pPr marL="37931725" indent="-37474525" algn="l" eaLnBrk="0" hangingPunct="0">
              <a:spcBef>
                <a:spcPct val="20000"/>
              </a:spcBef>
              <a:buClr>
                <a:srgbClr val="231F89"/>
              </a:buClr>
              <a:buFont typeface="Wingdings" pitchFamily="2" charset="2"/>
              <a:buChar char="«"/>
              <a:defRPr>
                <a:solidFill>
                  <a:srgbClr val="0B6192"/>
                </a:solidFill>
                <a:latin typeface="Verdana" pitchFamily="34" charset="0"/>
                <a:ea typeface="ＭＳ Ｐゴシック" pitchFamily="34" charset="-128"/>
              </a:defRPr>
            </a:lvl2pPr>
            <a:lvl3pPr marL="1089025" indent="-282575" algn="l" eaLnBrk="0" hangingPunct="0">
              <a:spcBef>
                <a:spcPct val="20000"/>
              </a:spcBef>
              <a:buClr>
                <a:srgbClr val="231F89"/>
              </a:buClr>
              <a:buFont typeface="Wingdings" pitchFamily="2" charset="2"/>
              <a:buChar char="«"/>
              <a:defRPr sz="1700">
                <a:solidFill>
                  <a:srgbClr val="0B6192"/>
                </a:solidFill>
                <a:latin typeface="Verdana" pitchFamily="34" charset="0"/>
                <a:ea typeface="ＭＳ Ｐゴシック" pitchFamily="34" charset="-128"/>
              </a:defRPr>
            </a:lvl3pPr>
            <a:lvl4pPr marL="1355725" indent="-265113" algn="l" eaLnBrk="0" hangingPunct="0">
              <a:spcBef>
                <a:spcPct val="20000"/>
              </a:spcBef>
              <a:buClr>
                <a:srgbClr val="231F89"/>
              </a:buClr>
              <a:buFont typeface="Wingdings" pitchFamily="2" charset="2"/>
              <a:buChar char="«"/>
              <a:defRPr sz="1600">
                <a:solidFill>
                  <a:srgbClr val="0B6192"/>
                </a:solidFill>
                <a:latin typeface="Verdana" pitchFamily="34" charset="0"/>
                <a:ea typeface="ＭＳ Ｐゴシック" pitchFamily="34" charset="-128"/>
              </a:defRPr>
            </a:lvl4pPr>
            <a:lvl5pPr marL="1582738" indent="-225425" algn="l" eaLnBrk="0" hangingPunct="0">
              <a:spcBef>
                <a:spcPct val="20000"/>
              </a:spcBef>
              <a:buClr>
                <a:srgbClr val="231F89"/>
              </a:buClr>
              <a:buFont typeface="Wingdings" pitchFamily="2" charset="2"/>
              <a:buChar char="«"/>
              <a:defRPr sz="1500">
                <a:solidFill>
                  <a:srgbClr val="0B6192"/>
                </a:solidFill>
                <a:latin typeface="Verdana" pitchFamily="34" charset="0"/>
                <a:ea typeface="ＭＳ Ｐゴシック" pitchFamily="34" charset="-128"/>
              </a:defRPr>
            </a:lvl5pPr>
            <a:lvl6pPr marL="2039938" indent="-225425" eaLnBrk="0" fontAlgn="base" hangingPunct="0">
              <a:spcBef>
                <a:spcPct val="20000"/>
              </a:spcBef>
              <a:spcAft>
                <a:spcPct val="0"/>
              </a:spcAft>
              <a:buClr>
                <a:srgbClr val="231F89"/>
              </a:buClr>
              <a:buFont typeface="Wingdings" pitchFamily="2" charset="2"/>
              <a:buChar char="«"/>
              <a:defRPr sz="1500">
                <a:solidFill>
                  <a:srgbClr val="0B6192"/>
                </a:solidFill>
                <a:latin typeface="Verdana" pitchFamily="34" charset="0"/>
                <a:ea typeface="ＭＳ Ｐゴシック" pitchFamily="34" charset="-128"/>
              </a:defRPr>
            </a:lvl6pPr>
            <a:lvl7pPr marL="2497138" indent="-225425" eaLnBrk="0" fontAlgn="base" hangingPunct="0">
              <a:spcBef>
                <a:spcPct val="20000"/>
              </a:spcBef>
              <a:spcAft>
                <a:spcPct val="0"/>
              </a:spcAft>
              <a:buClr>
                <a:srgbClr val="231F89"/>
              </a:buClr>
              <a:buFont typeface="Wingdings" pitchFamily="2" charset="2"/>
              <a:buChar char="«"/>
              <a:defRPr sz="1500">
                <a:solidFill>
                  <a:srgbClr val="0B6192"/>
                </a:solidFill>
                <a:latin typeface="Verdana" pitchFamily="34" charset="0"/>
                <a:ea typeface="ＭＳ Ｐゴシック" pitchFamily="34" charset="-128"/>
              </a:defRPr>
            </a:lvl7pPr>
            <a:lvl8pPr marL="2954338" indent="-225425" eaLnBrk="0" fontAlgn="base" hangingPunct="0">
              <a:spcBef>
                <a:spcPct val="20000"/>
              </a:spcBef>
              <a:spcAft>
                <a:spcPct val="0"/>
              </a:spcAft>
              <a:buClr>
                <a:srgbClr val="231F89"/>
              </a:buClr>
              <a:buFont typeface="Wingdings" pitchFamily="2" charset="2"/>
              <a:buChar char="«"/>
              <a:defRPr sz="1500">
                <a:solidFill>
                  <a:srgbClr val="0B6192"/>
                </a:solidFill>
                <a:latin typeface="Verdana" pitchFamily="34" charset="0"/>
                <a:ea typeface="ＭＳ Ｐゴシック" pitchFamily="34" charset="-128"/>
              </a:defRPr>
            </a:lvl8pPr>
            <a:lvl9pPr marL="3411538" indent="-225425" eaLnBrk="0" fontAlgn="base" hangingPunct="0">
              <a:spcBef>
                <a:spcPct val="20000"/>
              </a:spcBef>
              <a:spcAft>
                <a:spcPct val="0"/>
              </a:spcAft>
              <a:buClr>
                <a:srgbClr val="231F89"/>
              </a:buClr>
              <a:buFont typeface="Wingdings" pitchFamily="2" charset="2"/>
              <a:buChar char="«"/>
              <a:defRPr sz="1500">
                <a:solidFill>
                  <a:srgbClr val="0B6192"/>
                </a:solidFill>
                <a:latin typeface="Verdana" pitchFamily="34" charset="0"/>
                <a:ea typeface="ＭＳ Ｐゴシック" pitchFamily="34" charset="-128"/>
              </a:defRPr>
            </a:lvl9pPr>
          </a:lstStyle>
          <a:p>
            <a:pPr eaLnBrk="1" hangingPunct="1">
              <a:spcBef>
                <a:spcPct val="0"/>
              </a:spcBef>
              <a:buClrTx/>
              <a:buFontTx/>
              <a:buNone/>
            </a:pPr>
            <a:r>
              <a:rPr lang="en-GB" altLang="fr-FR" sz="1500" b="1" dirty="0" smtClean="0">
                <a:solidFill>
                  <a:srgbClr val="00468C"/>
                </a:solidFill>
                <a:latin typeface="Arial Narrow" panose="020B0606020202030204" pitchFamily="34" charset="0"/>
              </a:rPr>
              <a:t>Marine Environment Monitoring</a:t>
            </a:r>
            <a:endParaRPr lang="en-GB" altLang="fr-FR" sz="1500" b="1" dirty="0">
              <a:solidFill>
                <a:srgbClr val="00468C"/>
              </a:solidFill>
              <a:latin typeface="Arial Narrow" panose="020B0606020202030204" pitchFamily="34" charset="0"/>
            </a:endParaRPr>
          </a:p>
        </p:txBody>
      </p:sp>
      <p:sp>
        <p:nvSpPr>
          <p:cNvPr id="44" name="ZoneTexte 2"/>
          <p:cNvSpPr txBox="1">
            <a:spLocks noChangeArrowheads="1"/>
          </p:cNvSpPr>
          <p:nvPr/>
        </p:nvSpPr>
        <p:spPr bwMode="auto">
          <a:xfrm>
            <a:off x="2951750" y="1311610"/>
            <a:ext cx="1483098"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gn="l" eaLnBrk="0" hangingPunct="0">
              <a:spcBef>
                <a:spcPct val="20000"/>
              </a:spcBef>
              <a:buClr>
                <a:srgbClr val="231F89"/>
              </a:buClr>
              <a:buFont typeface="Wingdings" pitchFamily="2" charset="2"/>
              <a:buChar char="«"/>
              <a:defRPr sz="1900">
                <a:solidFill>
                  <a:srgbClr val="0B6192"/>
                </a:solidFill>
                <a:latin typeface="Verdana" pitchFamily="34" charset="0"/>
                <a:ea typeface="ＭＳ Ｐゴシック" pitchFamily="34" charset="-128"/>
              </a:defRPr>
            </a:lvl1pPr>
            <a:lvl2pPr marL="37931725" indent="-37474525" algn="l" eaLnBrk="0" hangingPunct="0">
              <a:spcBef>
                <a:spcPct val="20000"/>
              </a:spcBef>
              <a:buClr>
                <a:srgbClr val="231F89"/>
              </a:buClr>
              <a:buFont typeface="Wingdings" pitchFamily="2" charset="2"/>
              <a:buChar char="«"/>
              <a:defRPr>
                <a:solidFill>
                  <a:srgbClr val="0B6192"/>
                </a:solidFill>
                <a:latin typeface="Verdana" pitchFamily="34" charset="0"/>
                <a:ea typeface="ＭＳ Ｐゴシック" pitchFamily="34" charset="-128"/>
              </a:defRPr>
            </a:lvl2pPr>
            <a:lvl3pPr marL="1089025" indent="-282575" algn="l" eaLnBrk="0" hangingPunct="0">
              <a:spcBef>
                <a:spcPct val="20000"/>
              </a:spcBef>
              <a:buClr>
                <a:srgbClr val="231F89"/>
              </a:buClr>
              <a:buFont typeface="Wingdings" pitchFamily="2" charset="2"/>
              <a:buChar char="«"/>
              <a:defRPr sz="1700">
                <a:solidFill>
                  <a:srgbClr val="0B6192"/>
                </a:solidFill>
                <a:latin typeface="Verdana" pitchFamily="34" charset="0"/>
                <a:ea typeface="ＭＳ Ｐゴシック" pitchFamily="34" charset="-128"/>
              </a:defRPr>
            </a:lvl3pPr>
            <a:lvl4pPr marL="1355725" indent="-265113" algn="l" eaLnBrk="0" hangingPunct="0">
              <a:spcBef>
                <a:spcPct val="20000"/>
              </a:spcBef>
              <a:buClr>
                <a:srgbClr val="231F89"/>
              </a:buClr>
              <a:buFont typeface="Wingdings" pitchFamily="2" charset="2"/>
              <a:buChar char="«"/>
              <a:defRPr sz="1600">
                <a:solidFill>
                  <a:srgbClr val="0B6192"/>
                </a:solidFill>
                <a:latin typeface="Verdana" pitchFamily="34" charset="0"/>
                <a:ea typeface="ＭＳ Ｐゴシック" pitchFamily="34" charset="-128"/>
              </a:defRPr>
            </a:lvl4pPr>
            <a:lvl5pPr marL="1582738" indent="-225425" algn="l" eaLnBrk="0" hangingPunct="0">
              <a:spcBef>
                <a:spcPct val="20000"/>
              </a:spcBef>
              <a:buClr>
                <a:srgbClr val="231F89"/>
              </a:buClr>
              <a:buFont typeface="Wingdings" pitchFamily="2" charset="2"/>
              <a:buChar char="«"/>
              <a:defRPr sz="1500">
                <a:solidFill>
                  <a:srgbClr val="0B6192"/>
                </a:solidFill>
                <a:latin typeface="Verdana" pitchFamily="34" charset="0"/>
                <a:ea typeface="ＭＳ Ｐゴシック" pitchFamily="34" charset="-128"/>
              </a:defRPr>
            </a:lvl5pPr>
            <a:lvl6pPr marL="2039938" indent="-225425" eaLnBrk="0" fontAlgn="base" hangingPunct="0">
              <a:spcBef>
                <a:spcPct val="20000"/>
              </a:spcBef>
              <a:spcAft>
                <a:spcPct val="0"/>
              </a:spcAft>
              <a:buClr>
                <a:srgbClr val="231F89"/>
              </a:buClr>
              <a:buFont typeface="Wingdings" pitchFamily="2" charset="2"/>
              <a:buChar char="«"/>
              <a:defRPr sz="1500">
                <a:solidFill>
                  <a:srgbClr val="0B6192"/>
                </a:solidFill>
                <a:latin typeface="Verdana" pitchFamily="34" charset="0"/>
                <a:ea typeface="ＭＳ Ｐゴシック" pitchFamily="34" charset="-128"/>
              </a:defRPr>
            </a:lvl6pPr>
            <a:lvl7pPr marL="2497138" indent="-225425" eaLnBrk="0" fontAlgn="base" hangingPunct="0">
              <a:spcBef>
                <a:spcPct val="20000"/>
              </a:spcBef>
              <a:spcAft>
                <a:spcPct val="0"/>
              </a:spcAft>
              <a:buClr>
                <a:srgbClr val="231F89"/>
              </a:buClr>
              <a:buFont typeface="Wingdings" pitchFamily="2" charset="2"/>
              <a:buChar char="«"/>
              <a:defRPr sz="1500">
                <a:solidFill>
                  <a:srgbClr val="0B6192"/>
                </a:solidFill>
                <a:latin typeface="Verdana" pitchFamily="34" charset="0"/>
                <a:ea typeface="ＭＳ Ｐゴシック" pitchFamily="34" charset="-128"/>
              </a:defRPr>
            </a:lvl7pPr>
            <a:lvl8pPr marL="2954338" indent="-225425" eaLnBrk="0" fontAlgn="base" hangingPunct="0">
              <a:spcBef>
                <a:spcPct val="20000"/>
              </a:spcBef>
              <a:spcAft>
                <a:spcPct val="0"/>
              </a:spcAft>
              <a:buClr>
                <a:srgbClr val="231F89"/>
              </a:buClr>
              <a:buFont typeface="Wingdings" pitchFamily="2" charset="2"/>
              <a:buChar char="«"/>
              <a:defRPr sz="1500">
                <a:solidFill>
                  <a:srgbClr val="0B6192"/>
                </a:solidFill>
                <a:latin typeface="Verdana" pitchFamily="34" charset="0"/>
                <a:ea typeface="ＭＳ Ｐゴシック" pitchFamily="34" charset="-128"/>
              </a:defRPr>
            </a:lvl8pPr>
            <a:lvl9pPr marL="3411538" indent="-225425" eaLnBrk="0" fontAlgn="base" hangingPunct="0">
              <a:spcBef>
                <a:spcPct val="20000"/>
              </a:spcBef>
              <a:spcAft>
                <a:spcPct val="0"/>
              </a:spcAft>
              <a:buClr>
                <a:srgbClr val="231F89"/>
              </a:buClr>
              <a:buFont typeface="Wingdings" pitchFamily="2" charset="2"/>
              <a:buChar char="«"/>
              <a:defRPr sz="1500">
                <a:solidFill>
                  <a:srgbClr val="0B6192"/>
                </a:solidFill>
                <a:latin typeface="Verdana" pitchFamily="34" charset="0"/>
                <a:ea typeface="ＭＳ Ｐゴシック" pitchFamily="34" charset="-128"/>
              </a:defRPr>
            </a:lvl9pPr>
          </a:lstStyle>
          <a:p>
            <a:pPr algn="r" eaLnBrk="1" hangingPunct="1">
              <a:spcBef>
                <a:spcPct val="0"/>
              </a:spcBef>
              <a:buClrTx/>
              <a:buFontTx/>
              <a:buNone/>
            </a:pPr>
            <a:r>
              <a:rPr lang="en-GB" altLang="fr-FR" sz="1500" b="1" dirty="0" smtClean="0">
                <a:solidFill>
                  <a:srgbClr val="00468C"/>
                </a:solidFill>
                <a:latin typeface="Arial Narrow" panose="020B0606020202030204" pitchFamily="34" charset="0"/>
              </a:rPr>
              <a:t>Entrusted entity: </a:t>
            </a:r>
            <a:endParaRPr lang="en-GB" altLang="fr-FR" sz="1500" b="1" dirty="0">
              <a:solidFill>
                <a:srgbClr val="00468C"/>
              </a:solidFill>
              <a:latin typeface="Arial Narrow" panose="020B0606020202030204" pitchFamily="34" charset="0"/>
            </a:endParaRPr>
          </a:p>
        </p:txBody>
      </p:sp>
      <p:sp>
        <p:nvSpPr>
          <p:cNvPr id="45" name="Rectangle à coins arrondis 44"/>
          <p:cNvSpPr>
            <a:spLocks noChangeArrowheads="1"/>
          </p:cNvSpPr>
          <p:nvPr/>
        </p:nvSpPr>
        <p:spPr bwMode="auto">
          <a:xfrm>
            <a:off x="6665372" y="1316877"/>
            <a:ext cx="2232249" cy="363804"/>
          </a:xfrm>
          <a:prstGeom prst="roundRect">
            <a:avLst>
              <a:gd name="adj" fmla="val 16667"/>
            </a:avLst>
          </a:prstGeom>
          <a:solidFill>
            <a:srgbClr val="002060"/>
          </a:solidFill>
          <a:ln>
            <a:noFill/>
          </a:ln>
          <a:effectLst>
            <a:outerShdw blurRad="40000" dist="23000" dir="5400000" rotWithShape="0">
              <a:srgbClr val="808080">
                <a:alpha val="34998"/>
              </a:srgbClr>
            </a:outerShdw>
          </a:effectLst>
          <a:extLst>
            <a:ext uri="{91240B29-F687-4F45-9708-019B960494DF}">
              <a14:hiddenLine xmlns:a14="http://schemas.microsoft.com/office/drawing/2010/main" w="9525">
                <a:solidFill>
                  <a:srgbClr val="000000"/>
                </a:solidFill>
                <a:prstDash val="dash"/>
                <a:round/>
                <a:headEnd/>
                <a:tailEnd/>
              </a14:hiddenLine>
            </a:ext>
          </a:extLst>
        </p:spPr>
        <p:txBody>
          <a:bodyPr lIns="91410" tIns="45706" rIns="91410" bIns="45706" anchor="ctr"/>
          <a:lstStyle/>
          <a:p>
            <a:pPr algn="ctr" defTabSz="457011">
              <a:lnSpc>
                <a:spcPct val="93000"/>
              </a:lnSpc>
              <a:buClr>
                <a:srgbClr val="000000"/>
              </a:buClr>
              <a:buSzPct val="45000"/>
              <a:defRPr/>
            </a:pPr>
            <a:r>
              <a:rPr lang="en-GB" sz="1300" b="1" dirty="0" smtClean="0">
                <a:solidFill>
                  <a:schemeClr val="bg1"/>
                </a:solidFill>
                <a:latin typeface="Arial Narrow" panose="020B0606020202030204" pitchFamily="34" charset="0"/>
              </a:rPr>
              <a:t>CHAMPION USERS </a:t>
            </a:r>
          </a:p>
          <a:p>
            <a:pPr algn="ctr" defTabSz="457011">
              <a:lnSpc>
                <a:spcPct val="93000"/>
              </a:lnSpc>
              <a:buClr>
                <a:srgbClr val="000000"/>
              </a:buClr>
              <a:buSzPct val="45000"/>
              <a:defRPr/>
            </a:pPr>
            <a:r>
              <a:rPr lang="en-GB" sz="1300" b="1" dirty="0" smtClean="0">
                <a:solidFill>
                  <a:schemeClr val="bg1"/>
                </a:solidFill>
                <a:latin typeface="Arial Narrow" panose="020B0606020202030204" pitchFamily="34" charset="0"/>
              </a:rPr>
              <a:t>ADVISORY COMMITTEE</a:t>
            </a:r>
          </a:p>
        </p:txBody>
      </p:sp>
      <p:sp>
        <p:nvSpPr>
          <p:cNvPr id="46" name="Rectangle à coins arrondis 45"/>
          <p:cNvSpPr>
            <a:spLocks noChangeArrowheads="1"/>
          </p:cNvSpPr>
          <p:nvPr/>
        </p:nvSpPr>
        <p:spPr bwMode="auto">
          <a:xfrm>
            <a:off x="233738" y="891563"/>
            <a:ext cx="2034006" cy="362647"/>
          </a:xfrm>
          <a:prstGeom prst="roundRect">
            <a:avLst>
              <a:gd name="adj" fmla="val 16667"/>
            </a:avLst>
          </a:prstGeom>
          <a:solidFill>
            <a:srgbClr val="2DB3D3"/>
          </a:solidFill>
          <a:ln w="9525">
            <a:solidFill>
              <a:srgbClr val="B6DCDF"/>
            </a:solidFill>
            <a:round/>
            <a:headEnd/>
            <a:tailEnd/>
          </a:ln>
          <a:effectLst>
            <a:outerShdw blurRad="40000" dist="23000" dir="5400000" rotWithShape="0">
              <a:srgbClr val="808080">
                <a:alpha val="34998"/>
              </a:srgbClr>
            </a:outerShdw>
          </a:effectLst>
        </p:spPr>
        <p:txBody>
          <a:bodyPr lIns="77891" tIns="38946" rIns="77891" bIns="38946" anchor="ctr"/>
          <a:lstStyle>
            <a:defPPr>
              <a:defRPr lang="en-US"/>
            </a:defPPr>
            <a:lvl1pPr marL="0" algn="l" defTabSz="914296" rtl="0" eaLnBrk="1" latinLnBrk="0" hangingPunct="1">
              <a:defRPr sz="1800" kern="1200">
                <a:solidFill>
                  <a:schemeClr val="tx1"/>
                </a:solidFill>
                <a:latin typeface="+mn-lt"/>
                <a:ea typeface="+mn-ea"/>
                <a:cs typeface="+mn-cs"/>
              </a:defRPr>
            </a:lvl1pPr>
            <a:lvl2pPr marL="457148" algn="l" defTabSz="914296" rtl="0" eaLnBrk="1" latinLnBrk="0" hangingPunct="1">
              <a:defRPr sz="1800" kern="1200">
                <a:solidFill>
                  <a:schemeClr val="tx1"/>
                </a:solidFill>
                <a:latin typeface="+mn-lt"/>
                <a:ea typeface="+mn-ea"/>
                <a:cs typeface="+mn-cs"/>
              </a:defRPr>
            </a:lvl2pPr>
            <a:lvl3pPr marL="914296" algn="l" defTabSz="914296" rtl="0" eaLnBrk="1" latinLnBrk="0" hangingPunct="1">
              <a:defRPr sz="1800" kern="1200">
                <a:solidFill>
                  <a:schemeClr val="tx1"/>
                </a:solidFill>
                <a:latin typeface="+mn-lt"/>
                <a:ea typeface="+mn-ea"/>
                <a:cs typeface="+mn-cs"/>
              </a:defRPr>
            </a:lvl3pPr>
            <a:lvl4pPr marL="1371444" algn="l" defTabSz="914296" rtl="0" eaLnBrk="1" latinLnBrk="0" hangingPunct="1">
              <a:defRPr sz="1800" kern="1200">
                <a:solidFill>
                  <a:schemeClr val="tx1"/>
                </a:solidFill>
                <a:latin typeface="+mn-lt"/>
                <a:ea typeface="+mn-ea"/>
                <a:cs typeface="+mn-cs"/>
              </a:defRPr>
            </a:lvl4pPr>
            <a:lvl5pPr marL="1828592" algn="l" defTabSz="914296" rtl="0" eaLnBrk="1" latinLnBrk="0" hangingPunct="1">
              <a:defRPr sz="1800" kern="1200">
                <a:solidFill>
                  <a:schemeClr val="tx1"/>
                </a:solidFill>
                <a:latin typeface="+mn-lt"/>
                <a:ea typeface="+mn-ea"/>
                <a:cs typeface="+mn-cs"/>
              </a:defRPr>
            </a:lvl5pPr>
            <a:lvl6pPr marL="2285740" algn="l" defTabSz="914296" rtl="0" eaLnBrk="1" latinLnBrk="0" hangingPunct="1">
              <a:defRPr sz="1800" kern="1200">
                <a:solidFill>
                  <a:schemeClr val="tx1"/>
                </a:solidFill>
                <a:latin typeface="+mn-lt"/>
                <a:ea typeface="+mn-ea"/>
                <a:cs typeface="+mn-cs"/>
              </a:defRPr>
            </a:lvl6pPr>
            <a:lvl7pPr marL="2742888" algn="l" defTabSz="914296" rtl="0" eaLnBrk="1" latinLnBrk="0" hangingPunct="1">
              <a:defRPr sz="1800" kern="1200">
                <a:solidFill>
                  <a:schemeClr val="tx1"/>
                </a:solidFill>
                <a:latin typeface="+mn-lt"/>
                <a:ea typeface="+mn-ea"/>
                <a:cs typeface="+mn-cs"/>
              </a:defRPr>
            </a:lvl7pPr>
            <a:lvl8pPr marL="3200036" algn="l" defTabSz="914296" rtl="0" eaLnBrk="1" latinLnBrk="0" hangingPunct="1">
              <a:defRPr sz="1800" kern="1200">
                <a:solidFill>
                  <a:schemeClr val="tx1"/>
                </a:solidFill>
                <a:latin typeface="+mn-lt"/>
                <a:ea typeface="+mn-ea"/>
                <a:cs typeface="+mn-cs"/>
              </a:defRPr>
            </a:lvl8pPr>
            <a:lvl9pPr marL="3657184" algn="l" defTabSz="914296" rtl="0" eaLnBrk="1" latinLnBrk="0" hangingPunct="1">
              <a:defRPr sz="1800" kern="1200">
                <a:solidFill>
                  <a:schemeClr val="tx1"/>
                </a:solidFill>
                <a:latin typeface="+mn-lt"/>
                <a:ea typeface="+mn-ea"/>
                <a:cs typeface="+mn-cs"/>
              </a:defRPr>
            </a:lvl9pPr>
          </a:lstStyle>
          <a:p>
            <a:pPr algn="ctr">
              <a:lnSpc>
                <a:spcPct val="93000"/>
              </a:lnSpc>
              <a:buClr>
                <a:srgbClr val="000000"/>
              </a:buClr>
              <a:buSzPct val="45000"/>
              <a:buFont typeface="Wingdings" panose="05000000000000000000" pitchFamily="2" charset="2"/>
              <a:buNone/>
              <a:defRPr/>
            </a:pPr>
            <a:r>
              <a:rPr lang="en-GB" sz="1300" b="1" dirty="0" smtClean="0">
                <a:solidFill>
                  <a:schemeClr val="bg1"/>
                </a:solidFill>
                <a:latin typeface="Arial Narrow" panose="020B0606020202030204" pitchFamily="34" charset="0"/>
              </a:rPr>
              <a:t>EEA, EUROGOOS, EMODNET…</a:t>
            </a:r>
            <a:r>
              <a:rPr lang="en-GB" sz="1300" b="1" dirty="0" smtClean="0">
                <a:solidFill>
                  <a:srgbClr val="FF0000"/>
                </a:solidFill>
                <a:latin typeface="Arial Narrow" panose="020B0606020202030204" pitchFamily="34" charset="0"/>
              </a:rPr>
              <a:t> </a:t>
            </a:r>
            <a:endParaRPr lang="en-GB" sz="1300" b="1" dirty="0">
              <a:solidFill>
                <a:srgbClr val="FF0000"/>
              </a:solidFill>
              <a:latin typeface="Arial Narrow" panose="020B0606020202030204" pitchFamily="34" charset="0"/>
            </a:endParaRPr>
          </a:p>
        </p:txBody>
      </p:sp>
      <p:sp>
        <p:nvSpPr>
          <p:cNvPr id="49" name="Rectangle à coins arrondis 48"/>
          <p:cNvSpPr>
            <a:spLocks noChangeArrowheads="1"/>
          </p:cNvSpPr>
          <p:nvPr/>
        </p:nvSpPr>
        <p:spPr bwMode="auto">
          <a:xfrm>
            <a:off x="233738" y="642674"/>
            <a:ext cx="2025479" cy="220485"/>
          </a:xfrm>
          <a:prstGeom prst="roundRect">
            <a:avLst>
              <a:gd name="adj" fmla="val 16667"/>
            </a:avLst>
          </a:prstGeom>
          <a:solidFill>
            <a:srgbClr val="2DB3D3"/>
          </a:solidFill>
          <a:ln w="9525">
            <a:solidFill>
              <a:srgbClr val="B6DCDF"/>
            </a:solidFill>
            <a:round/>
            <a:headEnd/>
            <a:tailEnd/>
          </a:ln>
          <a:effectLst>
            <a:outerShdw blurRad="40000" dist="23000" dir="5400000" rotWithShape="0">
              <a:srgbClr val="808080">
                <a:alpha val="34998"/>
              </a:srgbClr>
            </a:outerShdw>
          </a:effectLst>
        </p:spPr>
        <p:txBody>
          <a:bodyPr lIns="77891" tIns="38946" rIns="77891" bIns="38946" anchor="ctr"/>
          <a:lstStyle>
            <a:defPPr>
              <a:defRPr lang="en-US"/>
            </a:defPPr>
            <a:lvl1pPr marL="0" algn="l" defTabSz="914296" rtl="0" eaLnBrk="1" latinLnBrk="0" hangingPunct="1">
              <a:defRPr sz="1800" kern="1200">
                <a:solidFill>
                  <a:schemeClr val="tx1"/>
                </a:solidFill>
                <a:latin typeface="+mn-lt"/>
                <a:ea typeface="+mn-ea"/>
                <a:cs typeface="+mn-cs"/>
              </a:defRPr>
            </a:lvl1pPr>
            <a:lvl2pPr marL="457148" algn="l" defTabSz="914296" rtl="0" eaLnBrk="1" latinLnBrk="0" hangingPunct="1">
              <a:defRPr sz="1800" kern="1200">
                <a:solidFill>
                  <a:schemeClr val="tx1"/>
                </a:solidFill>
                <a:latin typeface="+mn-lt"/>
                <a:ea typeface="+mn-ea"/>
                <a:cs typeface="+mn-cs"/>
              </a:defRPr>
            </a:lvl2pPr>
            <a:lvl3pPr marL="914296" algn="l" defTabSz="914296" rtl="0" eaLnBrk="1" latinLnBrk="0" hangingPunct="1">
              <a:defRPr sz="1800" kern="1200">
                <a:solidFill>
                  <a:schemeClr val="tx1"/>
                </a:solidFill>
                <a:latin typeface="+mn-lt"/>
                <a:ea typeface="+mn-ea"/>
                <a:cs typeface="+mn-cs"/>
              </a:defRPr>
            </a:lvl3pPr>
            <a:lvl4pPr marL="1371444" algn="l" defTabSz="914296" rtl="0" eaLnBrk="1" latinLnBrk="0" hangingPunct="1">
              <a:defRPr sz="1800" kern="1200">
                <a:solidFill>
                  <a:schemeClr val="tx1"/>
                </a:solidFill>
                <a:latin typeface="+mn-lt"/>
                <a:ea typeface="+mn-ea"/>
                <a:cs typeface="+mn-cs"/>
              </a:defRPr>
            </a:lvl4pPr>
            <a:lvl5pPr marL="1828592" algn="l" defTabSz="914296" rtl="0" eaLnBrk="1" latinLnBrk="0" hangingPunct="1">
              <a:defRPr sz="1800" kern="1200">
                <a:solidFill>
                  <a:schemeClr val="tx1"/>
                </a:solidFill>
                <a:latin typeface="+mn-lt"/>
                <a:ea typeface="+mn-ea"/>
                <a:cs typeface="+mn-cs"/>
              </a:defRPr>
            </a:lvl5pPr>
            <a:lvl6pPr marL="2285740" algn="l" defTabSz="914296" rtl="0" eaLnBrk="1" latinLnBrk="0" hangingPunct="1">
              <a:defRPr sz="1800" kern="1200">
                <a:solidFill>
                  <a:schemeClr val="tx1"/>
                </a:solidFill>
                <a:latin typeface="+mn-lt"/>
                <a:ea typeface="+mn-ea"/>
                <a:cs typeface="+mn-cs"/>
              </a:defRPr>
            </a:lvl6pPr>
            <a:lvl7pPr marL="2742888" algn="l" defTabSz="914296" rtl="0" eaLnBrk="1" latinLnBrk="0" hangingPunct="1">
              <a:defRPr sz="1800" kern="1200">
                <a:solidFill>
                  <a:schemeClr val="tx1"/>
                </a:solidFill>
                <a:latin typeface="+mn-lt"/>
                <a:ea typeface="+mn-ea"/>
                <a:cs typeface="+mn-cs"/>
              </a:defRPr>
            </a:lvl7pPr>
            <a:lvl8pPr marL="3200036" algn="l" defTabSz="914296" rtl="0" eaLnBrk="1" latinLnBrk="0" hangingPunct="1">
              <a:defRPr sz="1800" kern="1200">
                <a:solidFill>
                  <a:schemeClr val="tx1"/>
                </a:solidFill>
                <a:latin typeface="+mn-lt"/>
                <a:ea typeface="+mn-ea"/>
                <a:cs typeface="+mn-cs"/>
              </a:defRPr>
            </a:lvl8pPr>
            <a:lvl9pPr marL="3657184" algn="l" defTabSz="914296" rtl="0" eaLnBrk="1" latinLnBrk="0" hangingPunct="1">
              <a:defRPr sz="1800" kern="1200">
                <a:solidFill>
                  <a:schemeClr val="tx1"/>
                </a:solidFill>
                <a:latin typeface="+mn-lt"/>
                <a:ea typeface="+mn-ea"/>
                <a:cs typeface="+mn-cs"/>
              </a:defRPr>
            </a:lvl9pPr>
          </a:lstStyle>
          <a:p>
            <a:pPr algn="ctr">
              <a:lnSpc>
                <a:spcPct val="93000"/>
              </a:lnSpc>
              <a:buClr>
                <a:srgbClr val="000000"/>
              </a:buClr>
              <a:buSzPct val="45000"/>
              <a:buFont typeface="Wingdings" panose="05000000000000000000" pitchFamily="2" charset="2"/>
              <a:buNone/>
              <a:defRPr/>
            </a:pPr>
            <a:r>
              <a:rPr lang="en-GB" sz="1300" b="1" dirty="0" smtClean="0">
                <a:solidFill>
                  <a:schemeClr val="bg1"/>
                </a:solidFill>
                <a:latin typeface="Arial Narrow" panose="020B0606020202030204" pitchFamily="34" charset="0"/>
              </a:rPr>
              <a:t>ESA AND EUMETSAT</a:t>
            </a:r>
            <a:endParaRPr lang="en-GB" sz="1300" b="1" dirty="0">
              <a:solidFill>
                <a:schemeClr val="bg1"/>
              </a:solidFill>
              <a:latin typeface="Arial Narrow" panose="020B0606020202030204" pitchFamily="34" charset="0"/>
            </a:endParaRPr>
          </a:p>
        </p:txBody>
      </p:sp>
      <p:sp>
        <p:nvSpPr>
          <p:cNvPr id="50" name="Rectangle à coins arrondis 49"/>
          <p:cNvSpPr>
            <a:spLocks noChangeArrowheads="1"/>
          </p:cNvSpPr>
          <p:nvPr/>
        </p:nvSpPr>
        <p:spPr bwMode="auto">
          <a:xfrm>
            <a:off x="233738" y="1276947"/>
            <a:ext cx="2034006" cy="430707"/>
          </a:xfrm>
          <a:prstGeom prst="roundRect">
            <a:avLst>
              <a:gd name="adj" fmla="val 16667"/>
            </a:avLst>
          </a:prstGeom>
          <a:solidFill>
            <a:srgbClr val="2DB3D3"/>
          </a:solidFill>
          <a:ln w="9525">
            <a:solidFill>
              <a:srgbClr val="B6DCDF"/>
            </a:solidFill>
            <a:round/>
            <a:headEnd/>
            <a:tailEnd/>
          </a:ln>
          <a:effectLst>
            <a:outerShdw blurRad="40000" dist="23000" dir="5400000" rotWithShape="0">
              <a:srgbClr val="808080">
                <a:alpha val="34998"/>
              </a:srgbClr>
            </a:outerShdw>
          </a:effectLst>
        </p:spPr>
        <p:txBody>
          <a:bodyPr lIns="77891" tIns="38946" rIns="77891" bIns="38946" anchor="ctr"/>
          <a:lstStyle>
            <a:defPPr>
              <a:defRPr lang="en-US"/>
            </a:defPPr>
            <a:lvl1pPr marL="0" algn="l" defTabSz="914296" rtl="0" eaLnBrk="1" latinLnBrk="0" hangingPunct="1">
              <a:defRPr sz="1800" kern="1200">
                <a:solidFill>
                  <a:schemeClr val="tx1"/>
                </a:solidFill>
                <a:latin typeface="+mn-lt"/>
                <a:ea typeface="+mn-ea"/>
                <a:cs typeface="+mn-cs"/>
              </a:defRPr>
            </a:lvl1pPr>
            <a:lvl2pPr marL="457148" algn="l" defTabSz="914296" rtl="0" eaLnBrk="1" latinLnBrk="0" hangingPunct="1">
              <a:defRPr sz="1800" kern="1200">
                <a:solidFill>
                  <a:schemeClr val="tx1"/>
                </a:solidFill>
                <a:latin typeface="+mn-lt"/>
                <a:ea typeface="+mn-ea"/>
                <a:cs typeface="+mn-cs"/>
              </a:defRPr>
            </a:lvl2pPr>
            <a:lvl3pPr marL="914296" algn="l" defTabSz="914296" rtl="0" eaLnBrk="1" latinLnBrk="0" hangingPunct="1">
              <a:defRPr sz="1800" kern="1200">
                <a:solidFill>
                  <a:schemeClr val="tx1"/>
                </a:solidFill>
                <a:latin typeface="+mn-lt"/>
                <a:ea typeface="+mn-ea"/>
                <a:cs typeface="+mn-cs"/>
              </a:defRPr>
            </a:lvl3pPr>
            <a:lvl4pPr marL="1371444" algn="l" defTabSz="914296" rtl="0" eaLnBrk="1" latinLnBrk="0" hangingPunct="1">
              <a:defRPr sz="1800" kern="1200">
                <a:solidFill>
                  <a:schemeClr val="tx1"/>
                </a:solidFill>
                <a:latin typeface="+mn-lt"/>
                <a:ea typeface="+mn-ea"/>
                <a:cs typeface="+mn-cs"/>
              </a:defRPr>
            </a:lvl4pPr>
            <a:lvl5pPr marL="1828592" algn="l" defTabSz="914296" rtl="0" eaLnBrk="1" latinLnBrk="0" hangingPunct="1">
              <a:defRPr sz="1800" kern="1200">
                <a:solidFill>
                  <a:schemeClr val="tx1"/>
                </a:solidFill>
                <a:latin typeface="+mn-lt"/>
                <a:ea typeface="+mn-ea"/>
                <a:cs typeface="+mn-cs"/>
              </a:defRPr>
            </a:lvl5pPr>
            <a:lvl6pPr marL="2285740" algn="l" defTabSz="914296" rtl="0" eaLnBrk="1" latinLnBrk="0" hangingPunct="1">
              <a:defRPr sz="1800" kern="1200">
                <a:solidFill>
                  <a:schemeClr val="tx1"/>
                </a:solidFill>
                <a:latin typeface="+mn-lt"/>
                <a:ea typeface="+mn-ea"/>
                <a:cs typeface="+mn-cs"/>
              </a:defRPr>
            </a:lvl6pPr>
            <a:lvl7pPr marL="2742888" algn="l" defTabSz="914296" rtl="0" eaLnBrk="1" latinLnBrk="0" hangingPunct="1">
              <a:defRPr sz="1800" kern="1200">
                <a:solidFill>
                  <a:schemeClr val="tx1"/>
                </a:solidFill>
                <a:latin typeface="+mn-lt"/>
                <a:ea typeface="+mn-ea"/>
                <a:cs typeface="+mn-cs"/>
              </a:defRPr>
            </a:lvl7pPr>
            <a:lvl8pPr marL="3200036" algn="l" defTabSz="914296" rtl="0" eaLnBrk="1" latinLnBrk="0" hangingPunct="1">
              <a:defRPr sz="1800" kern="1200">
                <a:solidFill>
                  <a:schemeClr val="tx1"/>
                </a:solidFill>
                <a:latin typeface="+mn-lt"/>
                <a:ea typeface="+mn-ea"/>
                <a:cs typeface="+mn-cs"/>
              </a:defRPr>
            </a:lvl8pPr>
            <a:lvl9pPr marL="3657184" algn="l" defTabSz="914296" rtl="0" eaLnBrk="1" latinLnBrk="0" hangingPunct="1">
              <a:defRPr sz="1800" kern="1200">
                <a:solidFill>
                  <a:schemeClr val="tx1"/>
                </a:solidFill>
                <a:latin typeface="+mn-lt"/>
                <a:ea typeface="+mn-ea"/>
                <a:cs typeface="+mn-cs"/>
              </a:defRPr>
            </a:lvl9pPr>
          </a:lstStyle>
          <a:p>
            <a:pPr algn="ctr">
              <a:lnSpc>
                <a:spcPct val="93000"/>
              </a:lnSpc>
              <a:buClr>
                <a:srgbClr val="000000"/>
              </a:buClr>
              <a:buSzPct val="45000"/>
              <a:buFont typeface="Wingdings" panose="05000000000000000000" pitchFamily="2" charset="2"/>
              <a:buNone/>
              <a:defRPr/>
            </a:pPr>
            <a:r>
              <a:rPr lang="en-GB" sz="1300" b="1" dirty="0" smtClean="0">
                <a:solidFill>
                  <a:schemeClr val="bg1"/>
                </a:solidFill>
                <a:latin typeface="Arial Narrow" panose="020B0606020202030204" pitchFamily="34" charset="0"/>
              </a:rPr>
              <a:t>OTHER COPERNICUS SERVICES</a:t>
            </a:r>
            <a:endParaRPr lang="en-GB" sz="1300" b="1" dirty="0">
              <a:solidFill>
                <a:schemeClr val="bg1"/>
              </a:solidFill>
              <a:latin typeface="Arial Narrow" panose="020B0606020202030204" pitchFamily="34" charset="0"/>
            </a:endParaRPr>
          </a:p>
        </p:txBody>
      </p:sp>
      <p:sp>
        <p:nvSpPr>
          <p:cNvPr id="62" name="Flèche vers le bas 61"/>
          <p:cNvSpPr>
            <a:spLocks noChangeArrowheads="1"/>
          </p:cNvSpPr>
          <p:nvPr/>
        </p:nvSpPr>
        <p:spPr bwMode="auto">
          <a:xfrm rot="20570302">
            <a:off x="5741888" y="2609943"/>
            <a:ext cx="592219" cy="489660"/>
          </a:xfrm>
          <a:prstGeom prst="downArrow">
            <a:avLst>
              <a:gd name="adj1" fmla="val 50000"/>
              <a:gd name="adj2" fmla="val 50000"/>
            </a:avLst>
          </a:prstGeom>
          <a:solidFill>
            <a:schemeClr val="bg1"/>
          </a:solidFill>
          <a:ln w="9525">
            <a:solidFill>
              <a:srgbClr val="3C8C93"/>
            </a:solidFill>
            <a:miter lim="800000"/>
            <a:headEnd/>
            <a:tailEnd/>
          </a:ln>
          <a:effectLst>
            <a:outerShdw blurRad="40000" dist="23000" dir="5400000" rotWithShape="0">
              <a:srgbClr val="808080">
                <a:alpha val="34998"/>
              </a:srgbClr>
            </a:outerShdw>
          </a:effectLst>
          <a:extLst/>
        </p:spPr>
        <p:txBody>
          <a:bodyPr lIns="91410" tIns="45706" rIns="91410" bIns="45706" anchor="ctr"/>
          <a:lstStyle/>
          <a:p>
            <a:pPr algn="ctr">
              <a:lnSpc>
                <a:spcPct val="93000"/>
              </a:lnSpc>
              <a:buClr>
                <a:srgbClr val="000000"/>
              </a:buClr>
              <a:buSzPct val="45000"/>
              <a:buFont typeface="Wingdings" panose="05000000000000000000" pitchFamily="2" charset="2"/>
              <a:buNone/>
              <a:defRPr/>
            </a:pPr>
            <a:endParaRPr lang="en-GB" sz="1600" dirty="0">
              <a:latin typeface="DIN Light" panose="02020500000000000000" pitchFamily="18" charset="0"/>
            </a:endParaRPr>
          </a:p>
        </p:txBody>
      </p:sp>
      <p:sp>
        <p:nvSpPr>
          <p:cNvPr id="63" name="Rectangle 62"/>
          <p:cNvSpPr/>
          <p:nvPr/>
        </p:nvSpPr>
        <p:spPr>
          <a:xfrm>
            <a:off x="4030105" y="3993766"/>
            <a:ext cx="663099" cy="305843"/>
          </a:xfrm>
          <a:prstGeom prst="rect">
            <a:avLst/>
          </a:prstGeom>
          <a:solidFill>
            <a:srgbClr val="7F95DD"/>
          </a:solidFill>
          <a:ln w="127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smtClean="0">
                <a:latin typeface="Arial Narrow" panose="020B0606020202030204" pitchFamily="34" charset="0"/>
              </a:rPr>
              <a:t>GLO</a:t>
            </a:r>
            <a:endParaRPr lang="en-GB" sz="1400" b="1" dirty="0">
              <a:latin typeface="Arial Narrow" panose="020B0606020202030204" pitchFamily="34" charset="0"/>
            </a:endParaRPr>
          </a:p>
        </p:txBody>
      </p:sp>
      <p:sp>
        <p:nvSpPr>
          <p:cNvPr id="64" name="Rectangle 63"/>
          <p:cNvSpPr/>
          <p:nvPr/>
        </p:nvSpPr>
        <p:spPr>
          <a:xfrm>
            <a:off x="397569" y="3994101"/>
            <a:ext cx="549315" cy="305841"/>
          </a:xfrm>
          <a:prstGeom prst="rect">
            <a:avLst/>
          </a:prstGeom>
          <a:solidFill>
            <a:srgbClr val="7F95DD"/>
          </a:solidFill>
          <a:ln w="127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smtClean="0">
                <a:latin typeface="Arial Narrow" panose="020B0606020202030204" pitchFamily="34" charset="0"/>
              </a:rPr>
              <a:t>ARC</a:t>
            </a:r>
            <a:endParaRPr lang="en-GB" sz="1400" b="1" dirty="0">
              <a:latin typeface="Arial Narrow" panose="020B0606020202030204" pitchFamily="34" charset="0"/>
            </a:endParaRPr>
          </a:p>
        </p:txBody>
      </p:sp>
      <p:sp>
        <p:nvSpPr>
          <p:cNvPr id="65" name="Rectangle 64"/>
          <p:cNvSpPr/>
          <p:nvPr/>
        </p:nvSpPr>
        <p:spPr>
          <a:xfrm>
            <a:off x="977187" y="3994101"/>
            <a:ext cx="538220" cy="305841"/>
          </a:xfrm>
          <a:prstGeom prst="rect">
            <a:avLst/>
          </a:prstGeom>
          <a:solidFill>
            <a:srgbClr val="7F95DD"/>
          </a:solidFill>
          <a:ln w="127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smtClean="0">
                <a:latin typeface="Arial Narrow" panose="020B0606020202030204" pitchFamily="34" charset="0"/>
              </a:rPr>
              <a:t>BAL</a:t>
            </a:r>
            <a:endParaRPr lang="en-GB" sz="1400" b="1" dirty="0">
              <a:latin typeface="Arial Narrow" panose="020B0606020202030204" pitchFamily="34" charset="0"/>
            </a:endParaRPr>
          </a:p>
        </p:txBody>
      </p:sp>
      <p:sp>
        <p:nvSpPr>
          <p:cNvPr id="66" name="Rectangle 65"/>
          <p:cNvSpPr/>
          <p:nvPr/>
        </p:nvSpPr>
        <p:spPr>
          <a:xfrm>
            <a:off x="3322262" y="3993432"/>
            <a:ext cx="675442" cy="305843"/>
          </a:xfrm>
          <a:prstGeom prst="rect">
            <a:avLst/>
          </a:prstGeom>
          <a:solidFill>
            <a:srgbClr val="7F95DD"/>
          </a:solidFill>
          <a:ln w="127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smtClean="0">
                <a:latin typeface="Arial Narrow" panose="020B0606020202030204" pitchFamily="34" charset="0"/>
              </a:rPr>
              <a:t>NWS</a:t>
            </a:r>
            <a:endParaRPr lang="en-GB" sz="1400" b="1" dirty="0">
              <a:latin typeface="Arial Narrow" panose="020B0606020202030204" pitchFamily="34" charset="0"/>
            </a:endParaRPr>
          </a:p>
        </p:txBody>
      </p:sp>
      <p:sp>
        <p:nvSpPr>
          <p:cNvPr id="67" name="Rectangle 66"/>
          <p:cNvSpPr/>
          <p:nvPr/>
        </p:nvSpPr>
        <p:spPr>
          <a:xfrm>
            <a:off x="2113647" y="3994099"/>
            <a:ext cx="514138" cy="305841"/>
          </a:xfrm>
          <a:prstGeom prst="rect">
            <a:avLst/>
          </a:prstGeom>
          <a:solidFill>
            <a:srgbClr val="7F95DD"/>
          </a:solidFill>
          <a:ln w="127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smtClean="0">
                <a:latin typeface="Arial Narrow" panose="020B0606020202030204" pitchFamily="34" charset="0"/>
              </a:rPr>
              <a:t>IBI</a:t>
            </a:r>
            <a:endParaRPr lang="en-GB" sz="1400" b="1" dirty="0">
              <a:latin typeface="Arial Narrow" panose="020B0606020202030204" pitchFamily="34" charset="0"/>
            </a:endParaRPr>
          </a:p>
        </p:txBody>
      </p:sp>
      <p:sp>
        <p:nvSpPr>
          <p:cNvPr id="68" name="Rectangle 67"/>
          <p:cNvSpPr/>
          <p:nvPr/>
        </p:nvSpPr>
        <p:spPr>
          <a:xfrm>
            <a:off x="2666425" y="3993432"/>
            <a:ext cx="612880" cy="306176"/>
          </a:xfrm>
          <a:prstGeom prst="rect">
            <a:avLst/>
          </a:prstGeom>
          <a:solidFill>
            <a:srgbClr val="7F95DD"/>
          </a:solidFill>
          <a:ln w="127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smtClean="0">
                <a:latin typeface="Arial Narrow" panose="020B0606020202030204" pitchFamily="34" charset="0"/>
              </a:rPr>
              <a:t>MED</a:t>
            </a:r>
            <a:endParaRPr lang="en-GB" sz="1400" b="1" dirty="0">
              <a:latin typeface="Arial Narrow" panose="020B0606020202030204" pitchFamily="34" charset="0"/>
            </a:endParaRPr>
          </a:p>
        </p:txBody>
      </p:sp>
      <p:sp>
        <p:nvSpPr>
          <p:cNvPr id="69" name="Rectangle 68"/>
          <p:cNvSpPr/>
          <p:nvPr/>
        </p:nvSpPr>
        <p:spPr>
          <a:xfrm>
            <a:off x="1547664" y="3994099"/>
            <a:ext cx="520708" cy="305841"/>
          </a:xfrm>
          <a:prstGeom prst="rect">
            <a:avLst/>
          </a:prstGeom>
          <a:solidFill>
            <a:srgbClr val="7F95DD"/>
          </a:solidFill>
          <a:ln w="127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b="1" dirty="0" smtClean="0">
                <a:latin typeface="Arial Narrow" panose="020B0606020202030204" pitchFamily="34" charset="0"/>
              </a:rPr>
              <a:t>BS</a:t>
            </a:r>
            <a:endParaRPr lang="en-GB" sz="1400" b="1" dirty="0">
              <a:latin typeface="Arial Narrow" panose="020B0606020202030204" pitchFamily="34" charset="0"/>
            </a:endParaRPr>
          </a:p>
        </p:txBody>
      </p:sp>
      <p:sp>
        <p:nvSpPr>
          <p:cNvPr id="70" name="Rectangle 69"/>
          <p:cNvSpPr/>
          <p:nvPr/>
        </p:nvSpPr>
        <p:spPr>
          <a:xfrm>
            <a:off x="2520805" y="4646654"/>
            <a:ext cx="465923" cy="294403"/>
          </a:xfrm>
          <a:prstGeom prst="rect">
            <a:avLst/>
          </a:prstGeom>
          <a:solidFill>
            <a:srgbClr val="FF8837"/>
          </a:solidFill>
          <a:ln w="19050">
            <a:solidFill>
              <a:srgbClr val="FF66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500" b="1" dirty="0" smtClean="0">
                <a:latin typeface="Arial Narrow" panose="020B0606020202030204" pitchFamily="34" charset="0"/>
              </a:rPr>
              <a:t>SL</a:t>
            </a:r>
            <a:endParaRPr lang="en-GB" sz="1500" b="1" dirty="0">
              <a:latin typeface="Arial Narrow" panose="020B0606020202030204" pitchFamily="34" charset="0"/>
            </a:endParaRPr>
          </a:p>
        </p:txBody>
      </p:sp>
      <p:sp>
        <p:nvSpPr>
          <p:cNvPr id="73" name="Rectangle 72"/>
          <p:cNvSpPr/>
          <p:nvPr/>
        </p:nvSpPr>
        <p:spPr>
          <a:xfrm>
            <a:off x="1594480" y="4643274"/>
            <a:ext cx="446816" cy="299972"/>
          </a:xfrm>
          <a:prstGeom prst="rect">
            <a:avLst/>
          </a:prstGeom>
          <a:solidFill>
            <a:srgbClr val="FF8837"/>
          </a:solidFill>
          <a:ln w="19050">
            <a:solidFill>
              <a:srgbClr val="FF66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500" b="1" dirty="0" smtClean="0">
                <a:latin typeface="Arial Narrow" panose="020B0606020202030204" pitchFamily="34" charset="0"/>
              </a:rPr>
              <a:t>OC</a:t>
            </a:r>
            <a:endParaRPr lang="en-GB" sz="1500" b="1" dirty="0">
              <a:latin typeface="Arial Narrow" panose="020B0606020202030204" pitchFamily="34" charset="0"/>
            </a:endParaRPr>
          </a:p>
        </p:txBody>
      </p:sp>
      <p:sp>
        <p:nvSpPr>
          <p:cNvPr id="74" name="Rectangle 73"/>
          <p:cNvSpPr/>
          <p:nvPr/>
        </p:nvSpPr>
        <p:spPr>
          <a:xfrm>
            <a:off x="3029419" y="4646653"/>
            <a:ext cx="499772" cy="294404"/>
          </a:xfrm>
          <a:prstGeom prst="rect">
            <a:avLst/>
          </a:prstGeom>
          <a:solidFill>
            <a:srgbClr val="FF8837"/>
          </a:solidFill>
          <a:ln w="19050">
            <a:solidFill>
              <a:srgbClr val="FF66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500" b="1" dirty="0" smtClean="0">
                <a:latin typeface="Arial Narrow" panose="020B0606020202030204" pitchFamily="34" charset="0"/>
              </a:rPr>
              <a:t>SST</a:t>
            </a:r>
            <a:endParaRPr lang="en-GB" sz="1500" b="1" dirty="0">
              <a:latin typeface="Arial Narrow" panose="020B0606020202030204" pitchFamily="34" charset="0"/>
            </a:endParaRPr>
          </a:p>
        </p:txBody>
      </p:sp>
      <p:sp>
        <p:nvSpPr>
          <p:cNvPr id="75" name="Rectangle 74"/>
          <p:cNvSpPr/>
          <p:nvPr/>
        </p:nvSpPr>
        <p:spPr>
          <a:xfrm>
            <a:off x="388341" y="4643274"/>
            <a:ext cx="558543" cy="299972"/>
          </a:xfrm>
          <a:prstGeom prst="rect">
            <a:avLst/>
          </a:prstGeom>
          <a:solidFill>
            <a:srgbClr val="FF8837"/>
          </a:solidFill>
          <a:ln w="19050">
            <a:solidFill>
              <a:srgbClr val="FF66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500" b="1" dirty="0" smtClean="0">
                <a:latin typeface="Arial Narrow" panose="020B0606020202030204" pitchFamily="34" charset="0"/>
              </a:rPr>
              <a:t>INS</a:t>
            </a:r>
          </a:p>
        </p:txBody>
      </p:sp>
      <p:sp>
        <p:nvSpPr>
          <p:cNvPr id="76" name="Rectangle 75"/>
          <p:cNvSpPr/>
          <p:nvPr/>
        </p:nvSpPr>
        <p:spPr>
          <a:xfrm>
            <a:off x="4155615" y="4647693"/>
            <a:ext cx="637785" cy="293364"/>
          </a:xfrm>
          <a:prstGeom prst="rect">
            <a:avLst/>
          </a:prstGeom>
          <a:solidFill>
            <a:srgbClr val="FF8837"/>
          </a:solidFill>
          <a:ln w="19050">
            <a:solidFill>
              <a:srgbClr val="FF66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500" b="1" dirty="0" smtClean="0">
                <a:latin typeface="Arial Narrow" panose="020B0606020202030204" pitchFamily="34" charset="0"/>
              </a:rPr>
              <a:t>WIND</a:t>
            </a:r>
            <a:endParaRPr lang="en-GB" sz="1500" b="1" dirty="0">
              <a:latin typeface="Arial Narrow" panose="020B0606020202030204" pitchFamily="34" charset="0"/>
            </a:endParaRPr>
          </a:p>
        </p:txBody>
      </p:sp>
      <p:sp>
        <p:nvSpPr>
          <p:cNvPr id="77" name="Rectangle 76"/>
          <p:cNvSpPr/>
          <p:nvPr/>
        </p:nvSpPr>
        <p:spPr>
          <a:xfrm>
            <a:off x="971600" y="4643274"/>
            <a:ext cx="587152" cy="299972"/>
          </a:xfrm>
          <a:prstGeom prst="rect">
            <a:avLst/>
          </a:prstGeom>
          <a:solidFill>
            <a:srgbClr val="FF8837"/>
          </a:solidFill>
          <a:ln w="19050">
            <a:solidFill>
              <a:srgbClr val="FF66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500" b="1" dirty="0" smtClean="0">
                <a:latin typeface="Arial Narrow" panose="020B0606020202030204" pitchFamily="34" charset="0"/>
              </a:rPr>
              <a:t>MOB</a:t>
            </a:r>
          </a:p>
        </p:txBody>
      </p:sp>
      <p:sp>
        <p:nvSpPr>
          <p:cNvPr id="78" name="Rectangle 77"/>
          <p:cNvSpPr/>
          <p:nvPr/>
        </p:nvSpPr>
        <p:spPr>
          <a:xfrm>
            <a:off x="3563888" y="4647693"/>
            <a:ext cx="543660" cy="293364"/>
          </a:xfrm>
          <a:prstGeom prst="rect">
            <a:avLst/>
          </a:prstGeom>
          <a:solidFill>
            <a:srgbClr val="FF8837"/>
          </a:solidFill>
          <a:ln w="19050">
            <a:solidFill>
              <a:srgbClr val="FF66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500" b="1" dirty="0" smtClean="0">
                <a:latin typeface="Arial Narrow" panose="020B0606020202030204" pitchFamily="34" charset="0"/>
              </a:rPr>
              <a:t>WAV</a:t>
            </a:r>
          </a:p>
        </p:txBody>
      </p:sp>
      <p:sp>
        <p:nvSpPr>
          <p:cNvPr id="79" name="Rectangle 78"/>
          <p:cNvSpPr/>
          <p:nvPr/>
        </p:nvSpPr>
        <p:spPr>
          <a:xfrm>
            <a:off x="2077593" y="4645463"/>
            <a:ext cx="403383" cy="297783"/>
          </a:xfrm>
          <a:prstGeom prst="rect">
            <a:avLst/>
          </a:prstGeom>
          <a:solidFill>
            <a:srgbClr val="FF8837"/>
          </a:solidFill>
          <a:ln w="19050">
            <a:solidFill>
              <a:srgbClr val="FF6600"/>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500" b="1" dirty="0" smtClean="0">
                <a:latin typeface="Arial Narrow" panose="020B0606020202030204" pitchFamily="34" charset="0"/>
              </a:rPr>
              <a:t>SI</a:t>
            </a:r>
          </a:p>
        </p:txBody>
      </p:sp>
      <p:sp>
        <p:nvSpPr>
          <p:cNvPr id="80" name="Flèche vers le bas 79"/>
          <p:cNvSpPr>
            <a:spLocks noChangeArrowheads="1"/>
          </p:cNvSpPr>
          <p:nvPr/>
        </p:nvSpPr>
        <p:spPr bwMode="auto">
          <a:xfrm rot="1686250">
            <a:off x="3018867" y="2578871"/>
            <a:ext cx="592479" cy="458219"/>
          </a:xfrm>
          <a:prstGeom prst="downArrow">
            <a:avLst>
              <a:gd name="adj1" fmla="val 50000"/>
              <a:gd name="adj2" fmla="val 50000"/>
            </a:avLst>
          </a:prstGeom>
          <a:solidFill>
            <a:schemeClr val="bg1"/>
          </a:solidFill>
          <a:ln w="9525">
            <a:solidFill>
              <a:srgbClr val="3C8C93"/>
            </a:solidFill>
            <a:miter lim="800000"/>
            <a:headEnd/>
            <a:tailEnd/>
          </a:ln>
          <a:effectLst>
            <a:outerShdw blurRad="40000" dist="23000" dir="5400000" rotWithShape="0">
              <a:srgbClr val="808080">
                <a:alpha val="34998"/>
              </a:srgbClr>
            </a:outerShdw>
          </a:effectLst>
        </p:spPr>
        <p:txBody>
          <a:bodyPr lIns="91410" tIns="45706" rIns="91410" bIns="45706" anchor="ctr"/>
          <a:lstStyle/>
          <a:p>
            <a:pPr algn="ctr">
              <a:lnSpc>
                <a:spcPct val="93000"/>
              </a:lnSpc>
              <a:buClr>
                <a:srgbClr val="000000"/>
              </a:buClr>
              <a:buSzPct val="45000"/>
              <a:buFont typeface="Wingdings" panose="05000000000000000000" pitchFamily="2" charset="2"/>
              <a:buNone/>
              <a:defRPr/>
            </a:pPr>
            <a:endParaRPr lang="en-GB" sz="1600" dirty="0">
              <a:latin typeface="DIN Light" panose="02020500000000000000" pitchFamily="18" charset="0"/>
            </a:endParaRPr>
          </a:p>
        </p:txBody>
      </p:sp>
      <p:sp>
        <p:nvSpPr>
          <p:cNvPr id="81" name="Rectangle 80"/>
          <p:cNvSpPr/>
          <p:nvPr/>
        </p:nvSpPr>
        <p:spPr bwMode="auto">
          <a:xfrm>
            <a:off x="110637" y="1779662"/>
            <a:ext cx="8986788" cy="3312368"/>
          </a:xfrm>
          <a:prstGeom prst="rect">
            <a:avLst/>
          </a:prstGeom>
          <a:noFill/>
          <a:ln w="38100" cap="flat" cmpd="sng" algn="ctr">
            <a:solidFill>
              <a:schemeClr val="accent1">
                <a:lumMod val="75000"/>
              </a:schemeClr>
            </a:solidFill>
            <a:prstDash val="solid"/>
            <a:round/>
            <a:headEnd type="none" w="med" len="med"/>
            <a:tailEnd type="none" w="med" len="med"/>
          </a:ln>
          <a:effectLst/>
          <a:extLst/>
        </p:spPr>
        <p:txBody>
          <a:bodyPr anchor="ctr"/>
          <a:lstStyle/>
          <a:p>
            <a:pPr>
              <a:defRPr/>
            </a:pPr>
            <a:endParaRPr lang="en-GB" dirty="0">
              <a:latin typeface="Arial Narrow" panose="020B0606020202030204" pitchFamily="34" charset="0"/>
            </a:endParaRPr>
          </a:p>
        </p:txBody>
      </p:sp>
    </p:spTree>
    <p:extLst>
      <p:ext uri="{BB962C8B-B14F-4D97-AF65-F5344CB8AC3E}">
        <p14:creationId xmlns:p14="http://schemas.microsoft.com/office/powerpoint/2010/main" val="32740885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 name="ZoneTexte 92"/>
          <p:cNvSpPr txBox="1"/>
          <p:nvPr/>
        </p:nvSpPr>
        <p:spPr>
          <a:xfrm>
            <a:off x="4082740" y="3877186"/>
            <a:ext cx="2448272" cy="892552"/>
          </a:xfrm>
          <a:prstGeom prst="rect">
            <a:avLst/>
          </a:prstGeom>
          <a:noFill/>
        </p:spPr>
        <p:txBody>
          <a:bodyPr wrap="square" rtlCol="0">
            <a:spAutoFit/>
          </a:bodyPr>
          <a:lstStyle/>
          <a:p>
            <a:pPr lvl="0" algn="ctr"/>
            <a:r>
              <a:rPr lang="en-GB" dirty="0" smtClean="0">
                <a:solidFill>
                  <a:srgbClr val="0070C0"/>
                </a:solidFill>
              </a:rPr>
              <a:t>End-user </a:t>
            </a:r>
            <a:r>
              <a:rPr lang="en-GB" dirty="0">
                <a:solidFill>
                  <a:srgbClr val="0070C0"/>
                </a:solidFill>
              </a:rPr>
              <a:t>PQ Documentation</a:t>
            </a:r>
          </a:p>
          <a:p>
            <a:pPr lvl="0" algn="ctr"/>
            <a:r>
              <a:rPr lang="en-GB" sz="1400" dirty="0">
                <a:solidFill>
                  <a:srgbClr val="0070C0"/>
                </a:solidFill>
              </a:rPr>
              <a:t>(QUIDs/SQOs</a:t>
            </a:r>
            <a:r>
              <a:rPr lang="en-GB" sz="1400" dirty="0" smtClean="0">
                <a:solidFill>
                  <a:srgbClr val="0070C0"/>
                </a:solidFill>
              </a:rPr>
              <a:t>)</a:t>
            </a:r>
            <a:endParaRPr lang="en-GB" sz="1400" dirty="0">
              <a:solidFill>
                <a:srgbClr val="0070C0"/>
              </a:solidFill>
            </a:endParaRPr>
          </a:p>
        </p:txBody>
      </p:sp>
      <p:sp>
        <p:nvSpPr>
          <p:cNvPr id="94" name="ZoneTexte 93"/>
          <p:cNvSpPr txBox="1"/>
          <p:nvPr/>
        </p:nvSpPr>
        <p:spPr>
          <a:xfrm>
            <a:off x="457808" y="3756689"/>
            <a:ext cx="1985395" cy="1077218"/>
          </a:xfrm>
          <a:prstGeom prst="rect">
            <a:avLst/>
          </a:prstGeom>
          <a:noFill/>
        </p:spPr>
        <p:txBody>
          <a:bodyPr wrap="square" rtlCol="0">
            <a:spAutoFit/>
          </a:bodyPr>
          <a:lstStyle/>
          <a:p>
            <a:pPr lvl="0" algn="ctr">
              <a:lnSpc>
                <a:spcPct val="100000"/>
              </a:lnSpc>
              <a:spcAft>
                <a:spcPts val="0"/>
              </a:spcAft>
            </a:pPr>
            <a:r>
              <a:rPr lang="en-GB" dirty="0">
                <a:solidFill>
                  <a:srgbClr val="0070C0"/>
                </a:solidFill>
              </a:rPr>
              <a:t>Producers’ </a:t>
            </a:r>
          </a:p>
          <a:p>
            <a:pPr lvl="0" algn="ctr">
              <a:lnSpc>
                <a:spcPct val="100000"/>
              </a:lnSpc>
              <a:spcAft>
                <a:spcPts val="0"/>
              </a:spcAft>
            </a:pPr>
            <a:r>
              <a:rPr lang="en-GB" dirty="0">
                <a:solidFill>
                  <a:srgbClr val="0070C0"/>
                </a:solidFill>
              </a:rPr>
              <a:t>Specific Websites </a:t>
            </a:r>
          </a:p>
          <a:p>
            <a:pPr lvl="0" algn="ctr">
              <a:lnSpc>
                <a:spcPct val="100000"/>
              </a:lnSpc>
              <a:spcAft>
                <a:spcPts val="0"/>
              </a:spcAft>
            </a:pPr>
            <a:r>
              <a:rPr lang="en-GB" sz="1400" dirty="0">
                <a:solidFill>
                  <a:srgbClr val="0070C0"/>
                </a:solidFill>
              </a:rPr>
              <a:t>(optional; mostly for </a:t>
            </a:r>
            <a:endParaRPr lang="en-GB" sz="1400" dirty="0" smtClean="0">
              <a:solidFill>
                <a:srgbClr val="0070C0"/>
              </a:solidFill>
            </a:endParaRPr>
          </a:p>
          <a:p>
            <a:pPr lvl="0" algn="ctr">
              <a:lnSpc>
                <a:spcPct val="100000"/>
              </a:lnSpc>
              <a:spcAft>
                <a:spcPts val="0"/>
              </a:spcAft>
            </a:pPr>
            <a:r>
              <a:rPr lang="en-GB" sz="1400" dirty="0" smtClean="0">
                <a:solidFill>
                  <a:srgbClr val="0070C0"/>
                </a:solidFill>
              </a:rPr>
              <a:t>internal </a:t>
            </a:r>
            <a:r>
              <a:rPr lang="en-GB" sz="1400" dirty="0">
                <a:solidFill>
                  <a:srgbClr val="0070C0"/>
                </a:solidFill>
              </a:rPr>
              <a:t>use</a:t>
            </a:r>
            <a:r>
              <a:rPr lang="en-GB" sz="1400" dirty="0" smtClean="0">
                <a:solidFill>
                  <a:srgbClr val="0070C0"/>
                </a:solidFill>
              </a:rPr>
              <a:t>)</a:t>
            </a:r>
            <a:endParaRPr lang="en-GB" sz="1400" dirty="0">
              <a:solidFill>
                <a:srgbClr val="0070C0"/>
              </a:solidFill>
            </a:endParaRPr>
          </a:p>
        </p:txBody>
      </p:sp>
      <p:sp>
        <p:nvSpPr>
          <p:cNvPr id="95" name="ZoneTexte 94"/>
          <p:cNvSpPr txBox="1"/>
          <p:nvPr/>
        </p:nvSpPr>
        <p:spPr>
          <a:xfrm>
            <a:off x="731379" y="604942"/>
            <a:ext cx="2129870" cy="923330"/>
          </a:xfrm>
          <a:prstGeom prst="rect">
            <a:avLst/>
          </a:prstGeom>
          <a:noFill/>
        </p:spPr>
        <p:txBody>
          <a:bodyPr wrap="square" rtlCol="0">
            <a:spAutoFit/>
          </a:bodyPr>
          <a:lstStyle/>
          <a:p>
            <a:pPr lvl="0" algn="ctr"/>
            <a:r>
              <a:rPr lang="en-GB" dirty="0">
                <a:solidFill>
                  <a:srgbClr val="0070C0"/>
                </a:solidFill>
              </a:rPr>
              <a:t>CMEMS PQ </a:t>
            </a:r>
            <a:endParaRPr lang="en-GB" dirty="0" smtClean="0">
              <a:solidFill>
                <a:srgbClr val="0070C0"/>
              </a:solidFill>
            </a:endParaRPr>
          </a:p>
          <a:p>
            <a:pPr lvl="0" algn="ctr"/>
            <a:r>
              <a:rPr lang="en-GB" dirty="0" smtClean="0">
                <a:solidFill>
                  <a:srgbClr val="0070C0"/>
                </a:solidFill>
              </a:rPr>
              <a:t>Dashboard </a:t>
            </a:r>
          </a:p>
          <a:p>
            <a:pPr lvl="0" algn="ctr"/>
            <a:r>
              <a:rPr lang="en-GB" dirty="0" smtClean="0">
                <a:solidFill>
                  <a:srgbClr val="0070C0"/>
                </a:solidFill>
              </a:rPr>
              <a:t>(www)</a:t>
            </a:r>
            <a:endParaRPr lang="en-GB" dirty="0">
              <a:solidFill>
                <a:srgbClr val="0070C0"/>
              </a:solidFill>
            </a:endParaRPr>
          </a:p>
        </p:txBody>
      </p:sp>
      <p:sp>
        <p:nvSpPr>
          <p:cNvPr id="96" name="ZoneTexte 95"/>
          <p:cNvSpPr txBox="1"/>
          <p:nvPr/>
        </p:nvSpPr>
        <p:spPr>
          <a:xfrm>
            <a:off x="4301409" y="483518"/>
            <a:ext cx="2718863" cy="1200329"/>
          </a:xfrm>
          <a:prstGeom prst="rect">
            <a:avLst/>
          </a:prstGeom>
          <a:noFill/>
        </p:spPr>
        <p:txBody>
          <a:bodyPr wrap="square" rtlCol="0">
            <a:spAutoFit/>
          </a:bodyPr>
          <a:lstStyle/>
          <a:p>
            <a:pPr lvl="0" algn="ctr"/>
            <a:r>
              <a:rPr lang="en-GB" dirty="0">
                <a:solidFill>
                  <a:srgbClr val="0070C0"/>
                </a:solidFill>
              </a:rPr>
              <a:t>Peer-reviewed </a:t>
            </a:r>
            <a:endParaRPr lang="en-GB" dirty="0" smtClean="0">
              <a:solidFill>
                <a:srgbClr val="0070C0"/>
              </a:solidFill>
            </a:endParaRPr>
          </a:p>
          <a:p>
            <a:pPr lvl="0" algn="ctr"/>
            <a:r>
              <a:rPr lang="en-GB" dirty="0" smtClean="0">
                <a:solidFill>
                  <a:srgbClr val="0070C0"/>
                </a:solidFill>
              </a:rPr>
              <a:t>Sci</a:t>
            </a:r>
            <a:r>
              <a:rPr lang="en-GB" dirty="0">
                <a:solidFill>
                  <a:srgbClr val="0070C0"/>
                </a:solidFill>
              </a:rPr>
              <a:t>. </a:t>
            </a:r>
            <a:r>
              <a:rPr lang="en-GB" dirty="0" smtClean="0">
                <a:solidFill>
                  <a:srgbClr val="0070C0"/>
                </a:solidFill>
              </a:rPr>
              <a:t>publications</a:t>
            </a:r>
            <a:endParaRPr lang="en-GB" dirty="0">
              <a:solidFill>
                <a:srgbClr val="0070C0"/>
              </a:solidFill>
            </a:endParaRPr>
          </a:p>
          <a:p>
            <a:pPr lvl="0" algn="ctr"/>
            <a:r>
              <a:rPr lang="en-GB" dirty="0">
                <a:solidFill>
                  <a:srgbClr val="0070C0"/>
                </a:solidFill>
              </a:rPr>
              <a:t> R&amp;D Projects </a:t>
            </a:r>
            <a:endParaRPr lang="en-GB" dirty="0" smtClean="0">
              <a:solidFill>
                <a:srgbClr val="0070C0"/>
              </a:solidFill>
            </a:endParaRPr>
          </a:p>
          <a:p>
            <a:pPr lvl="0" algn="ctr"/>
            <a:r>
              <a:rPr lang="en-GB" dirty="0" smtClean="0">
                <a:solidFill>
                  <a:srgbClr val="0070C0"/>
                </a:solidFill>
              </a:rPr>
              <a:t>exchanges</a:t>
            </a:r>
            <a:endParaRPr lang="en-GB" dirty="0">
              <a:solidFill>
                <a:srgbClr val="0070C0"/>
              </a:solidFill>
            </a:endParaRPr>
          </a:p>
        </p:txBody>
      </p:sp>
      <p:graphicFrame>
        <p:nvGraphicFramePr>
          <p:cNvPr id="89" name="Diagramme 88"/>
          <p:cNvGraphicFramePr/>
          <p:nvPr>
            <p:extLst>
              <p:ext uri="{D42A27DB-BD31-4B8C-83A1-F6EECF244321}">
                <p14:modId xmlns:p14="http://schemas.microsoft.com/office/powerpoint/2010/main" val="2602285738"/>
              </p:ext>
            </p:extLst>
          </p:nvPr>
        </p:nvGraphicFramePr>
        <p:xfrm>
          <a:off x="-486886" y="256706"/>
          <a:ext cx="7939206" cy="497934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re 1"/>
          <p:cNvSpPr>
            <a:spLocks noGrp="1"/>
          </p:cNvSpPr>
          <p:nvPr>
            <p:ph type="title"/>
          </p:nvPr>
        </p:nvSpPr>
        <p:spPr>
          <a:xfrm>
            <a:off x="899592" y="240391"/>
            <a:ext cx="7819096" cy="277539"/>
          </a:xfrm>
        </p:spPr>
        <p:txBody>
          <a:bodyPr/>
          <a:lstStyle/>
          <a:p>
            <a:r>
              <a:rPr lang="fr-FR" b="1" dirty="0" smtClean="0"/>
              <a:t>CMEMS Product </a:t>
            </a:r>
            <a:r>
              <a:rPr lang="fr-FR" b="1" dirty="0" err="1" smtClean="0"/>
              <a:t>Quality</a:t>
            </a:r>
            <a:r>
              <a:rPr lang="fr-FR" b="1" dirty="0" smtClean="0"/>
              <a:t> </a:t>
            </a:r>
            <a:r>
              <a:rPr lang="fr-FR" b="1" dirty="0" err="1" smtClean="0"/>
              <a:t>activities</a:t>
            </a:r>
            <a:endParaRPr lang="en-GB" b="1" dirty="0"/>
          </a:p>
        </p:txBody>
      </p:sp>
      <p:sp>
        <p:nvSpPr>
          <p:cNvPr id="83" name="Ellipse 82"/>
          <p:cNvSpPr/>
          <p:nvPr/>
        </p:nvSpPr>
        <p:spPr>
          <a:xfrm>
            <a:off x="1784790" y="1158110"/>
            <a:ext cx="3240360" cy="3152320"/>
          </a:xfrm>
          <a:prstGeom prst="ellipse">
            <a:avLst/>
          </a:prstGeom>
          <a:solidFill>
            <a:schemeClr val="accent3">
              <a:lumMod val="20000"/>
              <a:lumOff val="80000"/>
            </a:schemeClr>
          </a:solid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en-GB"/>
          </a:p>
        </p:txBody>
      </p:sp>
      <p:graphicFrame>
        <p:nvGraphicFramePr>
          <p:cNvPr id="84" name="Diagramme 83"/>
          <p:cNvGraphicFramePr/>
          <p:nvPr>
            <p:extLst>
              <p:ext uri="{D42A27DB-BD31-4B8C-83A1-F6EECF244321}">
                <p14:modId xmlns:p14="http://schemas.microsoft.com/office/powerpoint/2010/main" val="2816820664"/>
              </p:ext>
            </p:extLst>
          </p:nvPr>
        </p:nvGraphicFramePr>
        <p:xfrm>
          <a:off x="1208726" y="1302901"/>
          <a:ext cx="4392488" cy="266429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
        <p:nvSpPr>
          <p:cNvPr id="85" name="ZoneTexte 84"/>
          <p:cNvSpPr txBox="1"/>
          <p:nvPr/>
        </p:nvSpPr>
        <p:spPr>
          <a:xfrm>
            <a:off x="2394268" y="2543831"/>
            <a:ext cx="2021404" cy="738664"/>
          </a:xfrm>
          <a:prstGeom prst="rect">
            <a:avLst/>
          </a:prstGeom>
          <a:noFill/>
        </p:spPr>
        <p:txBody>
          <a:bodyPr wrap="square" rtlCol="0">
            <a:spAutoFit/>
          </a:bodyPr>
          <a:lstStyle/>
          <a:p>
            <a:pPr algn="ctr"/>
            <a:r>
              <a:rPr lang="en-GB" sz="1400" b="1" i="1" dirty="0">
                <a:solidFill>
                  <a:schemeClr val="tx1">
                    <a:lumMod val="95000"/>
                    <a:lumOff val="5000"/>
                  </a:schemeClr>
                </a:solidFill>
              </a:rPr>
              <a:t>CMEMS PQ  </a:t>
            </a:r>
          </a:p>
          <a:p>
            <a:pPr algn="ctr"/>
            <a:r>
              <a:rPr lang="en-GB" sz="1400" b="1" i="1" dirty="0">
                <a:solidFill>
                  <a:schemeClr val="tx1">
                    <a:lumMod val="95000"/>
                    <a:lumOff val="5000"/>
                  </a:schemeClr>
                </a:solidFill>
              </a:rPr>
              <a:t>Processes </a:t>
            </a:r>
          </a:p>
          <a:p>
            <a:pPr algn="ctr"/>
            <a:r>
              <a:rPr lang="en-GB" sz="1400" b="1" i="1" dirty="0">
                <a:solidFill>
                  <a:schemeClr val="tx1">
                    <a:lumMod val="95000"/>
                    <a:lumOff val="5000"/>
                  </a:schemeClr>
                </a:solidFill>
              </a:rPr>
              <a:t>(along Product Lifecycle)</a:t>
            </a:r>
          </a:p>
        </p:txBody>
      </p:sp>
      <p:sp>
        <p:nvSpPr>
          <p:cNvPr id="86" name="ZoneTexte 85"/>
          <p:cNvSpPr txBox="1"/>
          <p:nvPr/>
        </p:nvSpPr>
        <p:spPr>
          <a:xfrm>
            <a:off x="1493097" y="2633047"/>
            <a:ext cx="1080120" cy="461665"/>
          </a:xfrm>
          <a:prstGeom prst="rect">
            <a:avLst/>
          </a:prstGeom>
          <a:noFill/>
        </p:spPr>
        <p:txBody>
          <a:bodyPr wrap="square" rtlCol="0">
            <a:spAutoFit/>
          </a:bodyPr>
          <a:lstStyle/>
          <a:p>
            <a:pPr algn="ctr"/>
            <a:r>
              <a:rPr lang="en-GB" sz="1200" b="1" i="1" dirty="0">
                <a:solidFill>
                  <a:schemeClr val="accent3">
                    <a:lumMod val="75000"/>
                  </a:schemeClr>
                </a:solidFill>
              </a:rPr>
              <a:t>described in</a:t>
            </a:r>
          </a:p>
          <a:p>
            <a:pPr algn="ctr"/>
            <a:r>
              <a:rPr lang="en-GB" sz="1200" b="1" i="1" dirty="0" err="1">
                <a:solidFill>
                  <a:schemeClr val="accent3">
                    <a:lumMod val="75000"/>
                  </a:schemeClr>
                </a:solidFill>
              </a:rPr>
              <a:t>ScVP</a:t>
            </a:r>
            <a:r>
              <a:rPr lang="en-GB" sz="1200" b="1" i="1" dirty="0">
                <a:solidFill>
                  <a:schemeClr val="accent3">
                    <a:lumMod val="75000"/>
                  </a:schemeClr>
                </a:solidFill>
              </a:rPr>
              <a:t>, </a:t>
            </a:r>
            <a:r>
              <a:rPr lang="en-GB" sz="1200" b="1" i="1" dirty="0" err="1">
                <a:solidFill>
                  <a:schemeClr val="accent3">
                    <a:lumMod val="75000"/>
                  </a:schemeClr>
                </a:solidFill>
              </a:rPr>
              <a:t>ScMYVP</a:t>
            </a:r>
            <a:endParaRPr lang="en-GB" sz="1200" b="1" i="1" dirty="0">
              <a:solidFill>
                <a:schemeClr val="accent3">
                  <a:lumMod val="75000"/>
                </a:schemeClr>
              </a:solidFill>
            </a:endParaRPr>
          </a:p>
        </p:txBody>
      </p:sp>
      <p:sp>
        <p:nvSpPr>
          <p:cNvPr id="87" name="ZoneTexte 86"/>
          <p:cNvSpPr txBox="1"/>
          <p:nvPr/>
        </p:nvSpPr>
        <p:spPr>
          <a:xfrm>
            <a:off x="2198542" y="3895189"/>
            <a:ext cx="954107" cy="461665"/>
          </a:xfrm>
          <a:prstGeom prst="rect">
            <a:avLst/>
          </a:prstGeom>
          <a:noFill/>
        </p:spPr>
        <p:txBody>
          <a:bodyPr wrap="none" rtlCol="0">
            <a:spAutoFit/>
          </a:bodyPr>
          <a:lstStyle/>
          <a:p>
            <a:pPr algn="ctr"/>
            <a:r>
              <a:rPr lang="en-GB" sz="1200" b="1" i="1" dirty="0">
                <a:solidFill>
                  <a:schemeClr val="accent3">
                    <a:lumMod val="75000"/>
                  </a:schemeClr>
                </a:solidFill>
              </a:rPr>
              <a:t>described in</a:t>
            </a:r>
          </a:p>
          <a:p>
            <a:pPr algn="ctr"/>
            <a:r>
              <a:rPr lang="en-GB" sz="1200" b="1" i="1" dirty="0" err="1">
                <a:solidFill>
                  <a:schemeClr val="accent3">
                    <a:lumMod val="75000"/>
                  </a:schemeClr>
                </a:solidFill>
              </a:rPr>
              <a:t>ScVP</a:t>
            </a:r>
            <a:endParaRPr lang="en-GB" sz="1200" b="1" i="1" dirty="0">
              <a:solidFill>
                <a:schemeClr val="accent3">
                  <a:lumMod val="75000"/>
                </a:schemeClr>
              </a:solidFill>
            </a:endParaRPr>
          </a:p>
        </p:txBody>
      </p:sp>
      <p:sp>
        <p:nvSpPr>
          <p:cNvPr id="88" name="ZoneTexte 87"/>
          <p:cNvSpPr txBox="1"/>
          <p:nvPr/>
        </p:nvSpPr>
        <p:spPr>
          <a:xfrm>
            <a:off x="3650518" y="3896565"/>
            <a:ext cx="954107" cy="461665"/>
          </a:xfrm>
          <a:prstGeom prst="rect">
            <a:avLst/>
          </a:prstGeom>
          <a:noFill/>
        </p:spPr>
        <p:txBody>
          <a:bodyPr wrap="none" rtlCol="0">
            <a:spAutoFit/>
          </a:bodyPr>
          <a:lstStyle/>
          <a:p>
            <a:pPr algn="ctr"/>
            <a:r>
              <a:rPr lang="en-GB" sz="1200" b="1" i="1" dirty="0">
                <a:solidFill>
                  <a:schemeClr val="accent3">
                    <a:lumMod val="75000"/>
                  </a:schemeClr>
                </a:solidFill>
              </a:rPr>
              <a:t>described in</a:t>
            </a:r>
          </a:p>
          <a:p>
            <a:pPr algn="ctr"/>
            <a:r>
              <a:rPr lang="en-GB" sz="1200" b="1" i="1" dirty="0" err="1">
                <a:solidFill>
                  <a:schemeClr val="accent3">
                    <a:lumMod val="75000"/>
                  </a:schemeClr>
                </a:solidFill>
              </a:rPr>
              <a:t>ScQP</a:t>
            </a:r>
            <a:endParaRPr lang="en-GB" sz="1200" b="1" i="1" dirty="0">
              <a:solidFill>
                <a:schemeClr val="accent3">
                  <a:lumMod val="75000"/>
                </a:schemeClr>
              </a:solidFill>
            </a:endParaRPr>
          </a:p>
        </p:txBody>
      </p:sp>
      <p:sp>
        <p:nvSpPr>
          <p:cNvPr id="90" name="ZoneTexte 11">
            <a:extLst>
              <a:ext uri="{FF2B5EF4-FFF2-40B4-BE49-F238E27FC236}">
                <a16:creationId xmlns="" xmlns:a16="http://schemas.microsoft.com/office/drawing/2014/main" id="{98AB2D2A-4429-4B48-AF2B-69E520C8E69D}"/>
              </a:ext>
            </a:extLst>
          </p:cNvPr>
          <p:cNvSpPr txBox="1"/>
          <p:nvPr/>
        </p:nvSpPr>
        <p:spPr>
          <a:xfrm>
            <a:off x="2861249" y="1806957"/>
            <a:ext cx="1080119" cy="461665"/>
          </a:xfrm>
          <a:prstGeom prst="rect">
            <a:avLst/>
          </a:prstGeom>
          <a:noFill/>
        </p:spPr>
        <p:txBody>
          <a:bodyPr wrap="square" rtlCol="0">
            <a:spAutoFit/>
          </a:bodyPr>
          <a:lstStyle/>
          <a:p>
            <a:pPr algn="ctr"/>
            <a:r>
              <a:rPr lang="en-GB" sz="1200" b="1" i="1" dirty="0">
                <a:solidFill>
                  <a:schemeClr val="accent3">
                    <a:lumMod val="75000"/>
                  </a:schemeClr>
                </a:solidFill>
              </a:rPr>
              <a:t>described in</a:t>
            </a:r>
          </a:p>
          <a:p>
            <a:pPr algn="ctr"/>
            <a:r>
              <a:rPr lang="en-GB" sz="1200" b="1" i="1" dirty="0">
                <a:solidFill>
                  <a:schemeClr val="accent3">
                    <a:lumMod val="75000"/>
                  </a:schemeClr>
                </a:solidFill>
              </a:rPr>
              <a:t>PQ-MP</a:t>
            </a:r>
          </a:p>
        </p:txBody>
      </p:sp>
      <p:sp>
        <p:nvSpPr>
          <p:cNvPr id="91" name="ZoneTexte 11">
            <a:extLst>
              <a:ext uri="{FF2B5EF4-FFF2-40B4-BE49-F238E27FC236}">
                <a16:creationId xmlns="" xmlns:a16="http://schemas.microsoft.com/office/drawing/2014/main" id="{FFEE806E-0778-476B-A58C-E82B3A829708}"/>
              </a:ext>
            </a:extLst>
          </p:cNvPr>
          <p:cNvSpPr txBox="1"/>
          <p:nvPr/>
        </p:nvSpPr>
        <p:spPr>
          <a:xfrm>
            <a:off x="4146806" y="2599045"/>
            <a:ext cx="1437638" cy="461665"/>
          </a:xfrm>
          <a:prstGeom prst="rect">
            <a:avLst/>
          </a:prstGeom>
          <a:noFill/>
        </p:spPr>
        <p:txBody>
          <a:bodyPr wrap="square" rtlCol="0">
            <a:spAutoFit/>
          </a:bodyPr>
          <a:lstStyle/>
          <a:p>
            <a:pPr algn="ctr"/>
            <a:r>
              <a:rPr lang="en-GB" sz="1200" b="1" i="1" dirty="0">
                <a:solidFill>
                  <a:schemeClr val="accent3">
                    <a:lumMod val="75000"/>
                  </a:schemeClr>
                </a:solidFill>
              </a:rPr>
              <a:t>Linked to CMEMS releases</a:t>
            </a:r>
          </a:p>
        </p:txBody>
      </p:sp>
      <p:sp>
        <p:nvSpPr>
          <p:cNvPr id="92" name="CuadroTexto 2">
            <a:extLst>
              <a:ext uri="{FF2B5EF4-FFF2-40B4-BE49-F238E27FC236}">
                <a16:creationId xmlns="" xmlns:a16="http://schemas.microsoft.com/office/drawing/2014/main" id="{01F150DE-1908-4F08-AC28-956EE627903F}"/>
              </a:ext>
            </a:extLst>
          </p:cNvPr>
          <p:cNvSpPr txBox="1"/>
          <p:nvPr/>
        </p:nvSpPr>
        <p:spPr>
          <a:xfrm>
            <a:off x="6575101" y="1359504"/>
            <a:ext cx="2389387" cy="3170099"/>
          </a:xfrm>
          <a:prstGeom prst="rect">
            <a:avLst/>
          </a:prstGeom>
          <a:noFill/>
          <a:ln w="28575">
            <a:solidFill>
              <a:srgbClr val="002060"/>
            </a:solidFill>
          </a:ln>
        </p:spPr>
        <p:txBody>
          <a:bodyPr wrap="square" rtlCol="0">
            <a:spAutoFit/>
          </a:bodyPr>
          <a:lstStyle/>
          <a:p>
            <a:pPr algn="ctr"/>
            <a:r>
              <a:rPr lang="es-ES" sz="1200" b="1" u="sng" dirty="0"/>
              <a:t>CMEMS PQ </a:t>
            </a:r>
            <a:r>
              <a:rPr lang="es-ES" sz="1200" b="1" u="sng" dirty="0" err="1"/>
              <a:t>Documentation</a:t>
            </a:r>
            <a:endParaRPr lang="es-ES" sz="1200" b="1" u="sng" dirty="0"/>
          </a:p>
          <a:p>
            <a:endParaRPr lang="es-ES" sz="1200" b="1" u="sng" dirty="0"/>
          </a:p>
          <a:p>
            <a:pPr algn="ctr"/>
            <a:r>
              <a:rPr lang="es-ES" sz="1200" b="1" u="sng" dirty="0" err="1"/>
              <a:t>Internal</a:t>
            </a:r>
            <a:r>
              <a:rPr lang="es-ES" sz="1200" b="1" u="sng" dirty="0"/>
              <a:t> PQ </a:t>
            </a:r>
            <a:r>
              <a:rPr lang="es-ES" sz="1200" b="1" u="sng" dirty="0" err="1"/>
              <a:t>Docs</a:t>
            </a:r>
            <a:r>
              <a:rPr lang="es-ES" sz="1200" b="1" u="sng" dirty="0"/>
              <a:t>:</a:t>
            </a:r>
            <a:endParaRPr lang="es-ES" sz="800" b="1" u="sng" dirty="0"/>
          </a:p>
          <a:p>
            <a:pPr algn="ctr"/>
            <a:r>
              <a:rPr lang="es-ES" sz="800" b="1" u="sng" dirty="0"/>
              <a:t> </a:t>
            </a:r>
          </a:p>
          <a:p>
            <a:endParaRPr lang="es-ES" sz="1200" b="1" u="sng" dirty="0" smtClean="0"/>
          </a:p>
          <a:p>
            <a:endParaRPr lang="es-ES" sz="1200" b="1" u="sng" dirty="0"/>
          </a:p>
          <a:p>
            <a:endParaRPr lang="es-ES" sz="1200" b="1" u="sng" dirty="0" smtClean="0"/>
          </a:p>
          <a:p>
            <a:endParaRPr lang="es-ES" sz="1200" b="1" u="sng" dirty="0"/>
          </a:p>
          <a:p>
            <a:endParaRPr lang="es-ES" sz="1200" b="1" u="sng" dirty="0" smtClean="0"/>
          </a:p>
          <a:p>
            <a:endParaRPr lang="es-ES" sz="1200" b="1" u="sng" dirty="0"/>
          </a:p>
          <a:p>
            <a:endParaRPr lang="es-ES" sz="1200" b="1" u="sng" dirty="0" smtClean="0"/>
          </a:p>
          <a:p>
            <a:endParaRPr lang="es-ES" sz="1200" b="1" u="sng" dirty="0"/>
          </a:p>
          <a:p>
            <a:pPr algn="ctr"/>
            <a:r>
              <a:rPr lang="es-ES" sz="1200" b="1" u="sng" dirty="0" err="1"/>
              <a:t>End-User</a:t>
            </a:r>
            <a:r>
              <a:rPr lang="es-ES" sz="1200" b="1" u="sng" dirty="0"/>
              <a:t> </a:t>
            </a:r>
            <a:r>
              <a:rPr lang="es-ES" sz="1200" b="1" u="sng" dirty="0" err="1"/>
              <a:t>Docs</a:t>
            </a:r>
            <a:r>
              <a:rPr lang="es-ES" sz="1200" b="1" u="sng" dirty="0"/>
              <a:t> (</a:t>
            </a:r>
            <a:r>
              <a:rPr lang="es-ES" sz="1200" b="1" u="sng" dirty="0" err="1"/>
              <a:t>for</a:t>
            </a:r>
            <a:r>
              <a:rPr lang="es-ES" sz="1200" b="1" u="sng" dirty="0"/>
              <a:t> </a:t>
            </a:r>
            <a:r>
              <a:rPr lang="es-ES" sz="1200" b="1" u="sng" dirty="0" err="1"/>
              <a:t>each</a:t>
            </a:r>
            <a:r>
              <a:rPr lang="es-ES" sz="1200" b="1" u="sng" dirty="0"/>
              <a:t> </a:t>
            </a:r>
            <a:r>
              <a:rPr lang="es-ES" sz="1200" b="1" u="sng" dirty="0" err="1"/>
              <a:t>product</a:t>
            </a:r>
            <a:r>
              <a:rPr lang="es-ES" sz="1200" b="1" u="sng" dirty="0"/>
              <a:t>): </a:t>
            </a:r>
          </a:p>
          <a:p>
            <a:endParaRPr lang="es-ES" sz="1200" b="1" dirty="0" smtClean="0"/>
          </a:p>
          <a:p>
            <a:endParaRPr lang="es-ES" sz="1200" b="1" dirty="0"/>
          </a:p>
          <a:p>
            <a:endParaRPr lang="es-ES" sz="1200" b="1" dirty="0" smtClean="0"/>
          </a:p>
          <a:p>
            <a:endParaRPr lang="es-ES" sz="1200" b="1" dirty="0" smtClean="0"/>
          </a:p>
        </p:txBody>
      </p:sp>
      <p:sp>
        <p:nvSpPr>
          <p:cNvPr id="4" name="Rectangle 3"/>
          <p:cNvSpPr/>
          <p:nvPr/>
        </p:nvSpPr>
        <p:spPr>
          <a:xfrm>
            <a:off x="6641438" y="2037789"/>
            <a:ext cx="2251041" cy="414263"/>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r>
              <a:rPr lang="es-ES" sz="1100" b="1" dirty="0"/>
              <a:t>PQ-MP</a:t>
            </a:r>
            <a:r>
              <a:rPr lang="es-ES" sz="1100" dirty="0"/>
              <a:t>: PQ Management Plan</a:t>
            </a:r>
          </a:p>
          <a:p>
            <a:r>
              <a:rPr lang="es-ES" sz="1100" b="1" dirty="0"/>
              <a:t>PQ-SP: </a:t>
            </a:r>
            <a:r>
              <a:rPr lang="es-ES" sz="1100" dirty="0" err="1" smtClean="0"/>
              <a:t>Strategic</a:t>
            </a:r>
            <a:r>
              <a:rPr lang="es-ES" sz="1100" dirty="0" smtClean="0"/>
              <a:t> </a:t>
            </a:r>
            <a:r>
              <a:rPr lang="es-ES" sz="1100" dirty="0"/>
              <a:t>Plan</a:t>
            </a:r>
          </a:p>
        </p:txBody>
      </p:sp>
      <p:sp>
        <p:nvSpPr>
          <p:cNvPr id="99" name="Rectangle 98"/>
          <p:cNvSpPr/>
          <p:nvPr/>
        </p:nvSpPr>
        <p:spPr>
          <a:xfrm>
            <a:off x="6641439" y="2509349"/>
            <a:ext cx="2251041" cy="585363"/>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s-ES" sz="1100" b="1" dirty="0" err="1"/>
              <a:t>ScQP</a:t>
            </a:r>
            <a:r>
              <a:rPr lang="es-ES" sz="1100" dirty="0"/>
              <a:t>: </a:t>
            </a:r>
            <a:r>
              <a:rPr lang="es-ES" sz="1100" dirty="0" err="1"/>
              <a:t>Scientific</a:t>
            </a:r>
            <a:r>
              <a:rPr lang="es-ES" sz="1100" dirty="0"/>
              <a:t> </a:t>
            </a:r>
            <a:r>
              <a:rPr lang="es-ES" sz="1100" dirty="0" err="1"/>
              <a:t>Qualification</a:t>
            </a:r>
            <a:r>
              <a:rPr lang="es-ES" sz="1100" dirty="0"/>
              <a:t> Plan</a:t>
            </a:r>
          </a:p>
          <a:p>
            <a:r>
              <a:rPr lang="es-ES" sz="1100" b="1" dirty="0" err="1"/>
              <a:t>ScVP</a:t>
            </a:r>
            <a:r>
              <a:rPr lang="es-ES" sz="1100" dirty="0"/>
              <a:t>: </a:t>
            </a:r>
            <a:r>
              <a:rPr lang="es-ES" sz="1100" dirty="0" err="1"/>
              <a:t>Scientific</a:t>
            </a:r>
            <a:r>
              <a:rPr lang="es-ES" sz="1100" dirty="0"/>
              <a:t> </a:t>
            </a:r>
            <a:r>
              <a:rPr lang="es-ES" sz="1100" dirty="0" err="1"/>
              <a:t>Validation</a:t>
            </a:r>
            <a:r>
              <a:rPr lang="es-ES" sz="1100" dirty="0"/>
              <a:t> Plan</a:t>
            </a:r>
          </a:p>
          <a:p>
            <a:r>
              <a:rPr lang="es-ES" sz="1100" b="1" dirty="0" err="1"/>
              <a:t>ScMYVP</a:t>
            </a:r>
            <a:r>
              <a:rPr lang="es-ES" sz="1100" dirty="0"/>
              <a:t>: </a:t>
            </a:r>
            <a:r>
              <a:rPr lang="es-ES" sz="1100" dirty="0" err="1"/>
              <a:t>Sci</a:t>
            </a:r>
            <a:r>
              <a:rPr lang="es-ES" sz="1100" dirty="0"/>
              <a:t>. </a:t>
            </a:r>
            <a:r>
              <a:rPr lang="es-ES" sz="1100" dirty="0" err="1" smtClean="0"/>
              <a:t>Multi</a:t>
            </a:r>
            <a:r>
              <a:rPr lang="es-ES" sz="1100" dirty="0" smtClean="0"/>
              <a:t> </a:t>
            </a:r>
            <a:r>
              <a:rPr lang="es-ES" sz="1100" dirty="0" err="1" smtClean="0"/>
              <a:t>Year</a:t>
            </a:r>
            <a:r>
              <a:rPr lang="es-ES" sz="1100" dirty="0" smtClean="0"/>
              <a:t> </a:t>
            </a:r>
            <a:r>
              <a:rPr lang="es-ES" sz="1100" dirty="0"/>
              <a:t>Val. </a:t>
            </a:r>
            <a:r>
              <a:rPr lang="es-ES" sz="1100" dirty="0" smtClean="0"/>
              <a:t>Plan  </a:t>
            </a:r>
            <a:endParaRPr lang="es-ES" sz="1100" dirty="0"/>
          </a:p>
        </p:txBody>
      </p:sp>
      <p:sp>
        <p:nvSpPr>
          <p:cNvPr id="100" name="Rectangle 99"/>
          <p:cNvSpPr/>
          <p:nvPr/>
        </p:nvSpPr>
        <p:spPr>
          <a:xfrm>
            <a:off x="6641439" y="3770033"/>
            <a:ext cx="2251041" cy="612694"/>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r>
              <a:rPr lang="es-ES" sz="1100" b="1" dirty="0" err="1"/>
              <a:t>QuID</a:t>
            </a:r>
            <a:r>
              <a:rPr lang="es-ES" sz="1100" dirty="0"/>
              <a:t>: </a:t>
            </a:r>
            <a:r>
              <a:rPr lang="es-ES" sz="1100" dirty="0" err="1"/>
              <a:t>Quality</a:t>
            </a:r>
            <a:r>
              <a:rPr lang="es-ES" sz="1100" dirty="0"/>
              <a:t> </a:t>
            </a:r>
            <a:r>
              <a:rPr lang="es-ES" sz="1100" dirty="0" err="1"/>
              <a:t>Information</a:t>
            </a:r>
            <a:r>
              <a:rPr lang="es-ES" sz="1100" dirty="0"/>
              <a:t> </a:t>
            </a:r>
            <a:r>
              <a:rPr lang="es-ES" sz="1100" dirty="0" err="1"/>
              <a:t>Doc</a:t>
            </a:r>
            <a:endParaRPr lang="es-ES" sz="1100" dirty="0"/>
          </a:p>
          <a:p>
            <a:r>
              <a:rPr lang="es-ES" sz="1100" b="1" dirty="0"/>
              <a:t>SQO</a:t>
            </a:r>
            <a:r>
              <a:rPr lang="es-ES" sz="1100" dirty="0"/>
              <a:t>: </a:t>
            </a:r>
            <a:r>
              <a:rPr lang="es-ES" sz="1100" dirty="0" err="1"/>
              <a:t>Synthesis</a:t>
            </a:r>
            <a:r>
              <a:rPr lang="es-ES" sz="1100" dirty="0"/>
              <a:t> </a:t>
            </a:r>
            <a:r>
              <a:rPr lang="es-ES" sz="1100" dirty="0" err="1"/>
              <a:t>Quality</a:t>
            </a:r>
            <a:r>
              <a:rPr lang="es-ES" sz="1100" dirty="0"/>
              <a:t> </a:t>
            </a:r>
            <a:r>
              <a:rPr lang="es-ES" sz="1100" dirty="0" err="1" smtClean="0"/>
              <a:t>Overview</a:t>
            </a:r>
            <a:endParaRPr lang="es-ES" sz="1100" dirty="0" smtClean="0"/>
          </a:p>
          <a:p>
            <a:pPr algn="r"/>
            <a:r>
              <a:rPr lang="es-ES" sz="1100" dirty="0" smtClean="0"/>
              <a:t> </a:t>
            </a:r>
            <a:r>
              <a:rPr lang="es-ES" sz="1100" b="1" u="sng" dirty="0" smtClean="0"/>
              <a:t>(New</a:t>
            </a:r>
            <a:r>
              <a:rPr lang="es-ES" sz="1100" b="1" u="sng" dirty="0"/>
              <a:t>!)</a:t>
            </a:r>
            <a:endParaRPr lang="en-GB" sz="1100" b="1" u="sng" dirty="0"/>
          </a:p>
        </p:txBody>
      </p:sp>
    </p:spTree>
    <p:extLst>
      <p:ext uri="{BB962C8B-B14F-4D97-AF65-F5344CB8AC3E}">
        <p14:creationId xmlns:p14="http://schemas.microsoft.com/office/powerpoint/2010/main" val="6462256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Connecteur en arc 21"/>
          <p:cNvCxnSpPr>
            <a:stCxn id="54" idx="3"/>
            <a:endCxn id="68" idx="1"/>
          </p:cNvCxnSpPr>
          <p:nvPr/>
        </p:nvCxnSpPr>
        <p:spPr>
          <a:xfrm flipV="1">
            <a:off x="4418933" y="1329078"/>
            <a:ext cx="687489" cy="3154383"/>
          </a:xfrm>
          <a:prstGeom prst="curvedConnector3">
            <a:avLst/>
          </a:prstGeom>
          <a:ln w="38100">
            <a:solidFill>
              <a:srgbClr val="FFC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7" name="Connecteur droit avec flèche 56"/>
          <p:cNvCxnSpPr/>
          <p:nvPr/>
        </p:nvCxnSpPr>
        <p:spPr>
          <a:xfrm rot="5400000">
            <a:off x="3721529" y="1962726"/>
            <a:ext cx="2177209" cy="606430"/>
          </a:xfrm>
          <a:prstGeom prst="bentConnector3">
            <a:avLst>
              <a:gd name="adj1" fmla="val -457"/>
            </a:avLst>
          </a:prstGeom>
          <a:ln w="28575">
            <a:solidFill>
              <a:schemeClr val="accent4">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3" name="Titre 2"/>
          <p:cNvSpPr>
            <a:spLocks noGrp="1"/>
          </p:cNvSpPr>
          <p:nvPr>
            <p:ph type="title"/>
          </p:nvPr>
        </p:nvSpPr>
        <p:spPr/>
        <p:txBody>
          <a:bodyPr/>
          <a:lstStyle/>
          <a:p>
            <a:r>
              <a:rPr lang="fr-FR" dirty="0" smtClean="0"/>
              <a:t>+</a:t>
            </a:r>
            <a:endParaRPr lang="en-GB" dirty="0"/>
          </a:p>
        </p:txBody>
      </p:sp>
      <p:sp>
        <p:nvSpPr>
          <p:cNvPr id="41" name="ZoneTexte 40"/>
          <p:cNvSpPr txBox="1"/>
          <p:nvPr/>
        </p:nvSpPr>
        <p:spPr>
          <a:xfrm>
            <a:off x="4916096" y="4900630"/>
            <a:ext cx="4094243" cy="230832"/>
          </a:xfrm>
          <a:prstGeom prst="rect">
            <a:avLst/>
          </a:prstGeom>
          <a:solidFill>
            <a:schemeClr val="bg1"/>
          </a:solidFill>
        </p:spPr>
        <p:txBody>
          <a:bodyPr wrap="square" rtlCol="0" anchor="b">
            <a:spAutoFit/>
          </a:bodyPr>
          <a:lstStyle/>
          <a:p>
            <a:r>
              <a:rPr lang="en-GB" sz="900" dirty="0" smtClean="0">
                <a:latin typeface="Arial Narrow" panose="020B0606020202030204" pitchFamily="34" charset="0"/>
              </a:rPr>
              <a:t>PQ </a:t>
            </a:r>
            <a:r>
              <a:rPr lang="en-GB" sz="900" dirty="0">
                <a:latin typeface="Arial Narrow" panose="020B0606020202030204" pitchFamily="34" charset="0"/>
              </a:rPr>
              <a:t>dashboard </a:t>
            </a:r>
            <a:r>
              <a:rPr lang="en-GB" sz="900" dirty="0">
                <a:latin typeface="Arial Narrow" panose="020B0606020202030204" pitchFamily="34" charset="0"/>
                <a:hlinkClick r:id="rId3"/>
              </a:rPr>
              <a:t>https://pqd.mercator-ocean.fr/?</a:t>
            </a:r>
            <a:r>
              <a:rPr lang="en-GB" sz="900" dirty="0" smtClean="0">
                <a:latin typeface="Arial Narrow" panose="020B0606020202030204" pitchFamily="34" charset="0"/>
                <a:hlinkClick r:id="rId3"/>
              </a:rPr>
              <a:t>pk_vid=5688911fd2e6aba41618843139d0ce1a</a:t>
            </a:r>
            <a:endParaRPr lang="en-GB" sz="900" dirty="0">
              <a:latin typeface="Arial Narrow" panose="020B0606020202030204" pitchFamily="34" charset="0"/>
            </a:endParaRPr>
          </a:p>
        </p:txBody>
      </p:sp>
      <p:pic>
        <p:nvPicPr>
          <p:cNvPr id="44" name="Picture 5"/>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l="45826" t="12485" r="27023" b="24377"/>
          <a:stretch/>
        </p:blipFill>
        <p:spPr bwMode="auto">
          <a:xfrm>
            <a:off x="7676952" y="3702169"/>
            <a:ext cx="1364321" cy="12399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 name="Titre 1"/>
          <p:cNvSpPr txBox="1">
            <a:spLocks/>
          </p:cNvSpPr>
          <p:nvPr/>
        </p:nvSpPr>
        <p:spPr>
          <a:xfrm>
            <a:off x="867704" y="51470"/>
            <a:ext cx="8096784" cy="563104"/>
          </a:xfrm>
          <a:prstGeom prst="rect">
            <a:avLst/>
          </a:prstGeom>
          <a:solidFill>
            <a:srgbClr val="0B6192"/>
          </a:solidFill>
        </p:spPr>
        <p:txBody>
          <a:bodyPr vert="horz" lIns="91440" tIns="45720" rIns="91440" bIns="45720" rtlCol="0" anchor="ctr">
            <a:noAutofit/>
          </a:bodyPr>
          <a:lstStyle>
            <a:lvl1pPr algn="l" defTabSz="914400" rtl="0" eaLnBrk="1" latinLnBrk="0" hangingPunct="1">
              <a:spcBef>
                <a:spcPct val="0"/>
              </a:spcBef>
              <a:buNone/>
              <a:defRPr sz="1800" b="0" kern="1200" spc="700" baseline="0">
                <a:solidFill>
                  <a:schemeClr val="bg1"/>
                </a:solidFill>
                <a:latin typeface="+mj-lt"/>
                <a:ea typeface="+mj-ea"/>
                <a:cs typeface="+mj-cs"/>
              </a:defRPr>
            </a:lvl1pPr>
          </a:lstStyle>
          <a:p>
            <a:r>
              <a:rPr lang="en-GB" sz="1200" b="1" dirty="0" smtClean="0"/>
              <a:t>VERIFICATION &amp; COMMUNICATION OF THE SCIENTIFIC QUALITY OF OPERATIONAL OCEANOGRAPHY PRODUCTS OF THE COPERNICUS MARINE SERVICE</a:t>
            </a:r>
            <a:endParaRPr lang="en-GB" sz="1200" dirty="0"/>
          </a:p>
        </p:txBody>
      </p:sp>
      <p:sp>
        <p:nvSpPr>
          <p:cNvPr id="46" name="Pentagone 45"/>
          <p:cNvSpPr/>
          <p:nvPr/>
        </p:nvSpPr>
        <p:spPr>
          <a:xfrm rot="10136268">
            <a:off x="5770291" y="2248634"/>
            <a:ext cx="2270123" cy="1026652"/>
          </a:xfrm>
          <a:prstGeom prst="homePlate">
            <a:avLst/>
          </a:prstGeom>
          <a:no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7" name="Pentagone 46"/>
          <p:cNvSpPr/>
          <p:nvPr/>
        </p:nvSpPr>
        <p:spPr>
          <a:xfrm rot="11359228">
            <a:off x="4968187" y="3691856"/>
            <a:ext cx="2451916" cy="1060376"/>
          </a:xfrm>
          <a:prstGeom prst="homePlate">
            <a:avLst/>
          </a:prstGeom>
          <a:noFill/>
          <a:ln w="3810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8" name="Rectangle 126">
            <a:extLst>
              <a:ext uri="{FF2B5EF4-FFF2-40B4-BE49-F238E27FC236}">
                <a16:creationId xmlns="" xmlns:a16="http://schemas.microsoft.com/office/drawing/2014/main" id="{5FAD7B53-584B-4113-8686-2FBADD6DCB5D}"/>
              </a:ext>
            </a:extLst>
          </p:cNvPr>
          <p:cNvSpPr/>
          <p:nvPr/>
        </p:nvSpPr>
        <p:spPr>
          <a:xfrm rot="20870923">
            <a:off x="5927694" y="2102188"/>
            <a:ext cx="1421214" cy="248119"/>
          </a:xfrm>
          <a:prstGeom prst="rect">
            <a:avLst/>
          </a:prstGeom>
          <a:solidFill>
            <a:srgbClr val="FFFF00"/>
          </a:solidFill>
          <a:ln>
            <a:solidFill>
              <a:srgbClr val="92D050"/>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400" dirty="0">
                <a:latin typeface="Arial Narrow" panose="020B0606020202030204" pitchFamily="34" charset="0"/>
              </a:rPr>
              <a:t>CMEMS PQ Docs</a:t>
            </a:r>
          </a:p>
        </p:txBody>
      </p:sp>
      <p:sp>
        <p:nvSpPr>
          <p:cNvPr id="49" name="Rectangle 126">
            <a:extLst>
              <a:ext uri="{FF2B5EF4-FFF2-40B4-BE49-F238E27FC236}">
                <a16:creationId xmlns="" xmlns:a16="http://schemas.microsoft.com/office/drawing/2014/main" id="{547B634F-5EBD-4ECB-B957-6A3B5D5C8EB9}"/>
              </a:ext>
            </a:extLst>
          </p:cNvPr>
          <p:cNvSpPr/>
          <p:nvPr/>
        </p:nvSpPr>
        <p:spPr>
          <a:xfrm rot="577478">
            <a:off x="5865418" y="3514075"/>
            <a:ext cx="1569562" cy="248555"/>
          </a:xfrm>
          <a:prstGeom prst="rect">
            <a:avLst/>
          </a:prstGeom>
          <a:solidFill>
            <a:srgbClr val="FFFF00"/>
          </a:solidFill>
          <a:ln>
            <a:solidFill>
              <a:srgbClr val="92D050"/>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400" dirty="0">
                <a:latin typeface="Arial Narrow" panose="020B0606020202030204" pitchFamily="34" charset="0"/>
              </a:rPr>
              <a:t>CMEMS PQ WWWs</a:t>
            </a:r>
          </a:p>
        </p:txBody>
      </p:sp>
      <p:cxnSp>
        <p:nvCxnSpPr>
          <p:cNvPr id="50" name="Connecteur droit avec flèche 49"/>
          <p:cNvCxnSpPr>
            <a:stCxn id="47" idx="3"/>
          </p:cNvCxnSpPr>
          <p:nvPr/>
        </p:nvCxnSpPr>
        <p:spPr>
          <a:xfrm flipH="1" flipV="1">
            <a:off x="4385398" y="3638352"/>
            <a:ext cx="598974" cy="385140"/>
          </a:xfrm>
          <a:prstGeom prst="straightConnector1">
            <a:avLst/>
          </a:prstGeom>
          <a:ln w="28575">
            <a:solidFill>
              <a:schemeClr val="accent5"/>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1" name="Connecteur droit avec flèche 50"/>
          <p:cNvCxnSpPr/>
          <p:nvPr/>
        </p:nvCxnSpPr>
        <p:spPr>
          <a:xfrm flipH="1">
            <a:off x="2470868" y="1063731"/>
            <a:ext cx="8374" cy="2290815"/>
          </a:xfrm>
          <a:prstGeom prst="straightConnector1">
            <a:avLst/>
          </a:prstGeom>
          <a:ln w="57150">
            <a:solidFill>
              <a:schemeClr val="tx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2" name="Organigramme : Processus 51">
            <a:extLst>
              <a:ext uri="{FF2B5EF4-FFF2-40B4-BE49-F238E27FC236}">
                <a16:creationId xmlns="" xmlns:a16="http://schemas.microsoft.com/office/drawing/2014/main" id="{5E6A5DA7-1905-439A-ACA0-8183CF55C56C}"/>
              </a:ext>
            </a:extLst>
          </p:cNvPr>
          <p:cNvSpPr/>
          <p:nvPr/>
        </p:nvSpPr>
        <p:spPr>
          <a:xfrm>
            <a:off x="755576" y="828314"/>
            <a:ext cx="3430585" cy="303276"/>
          </a:xfrm>
          <a:prstGeom prst="flowChartProces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600" b="1" dirty="0" smtClean="0">
                <a:latin typeface="Arial Narrow" panose="020B0606020202030204" pitchFamily="34" charset="0"/>
              </a:rPr>
              <a:t>Production product quality </a:t>
            </a:r>
            <a:r>
              <a:rPr lang="en-US" sz="1600" b="1" dirty="0">
                <a:latin typeface="Arial Narrow" panose="020B0606020202030204" pitchFamily="34" charset="0"/>
              </a:rPr>
              <a:t>info</a:t>
            </a:r>
          </a:p>
        </p:txBody>
      </p:sp>
      <p:sp>
        <p:nvSpPr>
          <p:cNvPr id="53" name="Organigramme : Processus 52">
            <a:extLst>
              <a:ext uri="{FF2B5EF4-FFF2-40B4-BE49-F238E27FC236}">
                <a16:creationId xmlns="" xmlns:a16="http://schemas.microsoft.com/office/drawing/2014/main" id="{5E6A5DA7-1905-439A-ACA0-8183CF55C56C}"/>
              </a:ext>
            </a:extLst>
          </p:cNvPr>
          <p:cNvSpPr/>
          <p:nvPr/>
        </p:nvSpPr>
        <p:spPr>
          <a:xfrm>
            <a:off x="539553" y="2032534"/>
            <a:ext cx="3879380" cy="1011796"/>
          </a:xfrm>
          <a:prstGeom prst="flowChartProcess">
            <a:avLst/>
          </a:prstGeom>
        </p:spPr>
        <p:style>
          <a:lnRef idx="2">
            <a:schemeClr val="accent2">
              <a:shade val="50000"/>
            </a:schemeClr>
          </a:lnRef>
          <a:fillRef idx="1">
            <a:schemeClr val="accent2"/>
          </a:fillRef>
          <a:effectRef idx="0">
            <a:schemeClr val="accent2"/>
          </a:effectRef>
          <a:fontRef idx="minor">
            <a:schemeClr val="lt1"/>
          </a:fontRef>
        </p:style>
        <p:txBody>
          <a:bodyPr rtlCol="0" anchor="t"/>
          <a:lstStyle/>
          <a:p>
            <a:r>
              <a:rPr lang="en-US" sz="1600" b="1" dirty="0" smtClean="0">
                <a:latin typeface="Arial Narrow" panose="020B0606020202030204" pitchFamily="34" charset="0"/>
              </a:rPr>
              <a:t>       Op. Evaluation of PQ</a:t>
            </a:r>
            <a:endParaRPr lang="en-US" sz="1600" b="1" dirty="0">
              <a:latin typeface="Arial Narrow" panose="020B0606020202030204" pitchFamily="34" charset="0"/>
            </a:endParaRPr>
          </a:p>
        </p:txBody>
      </p:sp>
      <p:sp>
        <p:nvSpPr>
          <p:cNvPr id="54" name="Organigramme : Processus 53">
            <a:extLst>
              <a:ext uri="{FF2B5EF4-FFF2-40B4-BE49-F238E27FC236}">
                <a16:creationId xmlns="" xmlns:a16="http://schemas.microsoft.com/office/drawing/2014/main" id="{5E6A5DA7-1905-439A-ACA0-8183CF55C56C}"/>
              </a:ext>
            </a:extLst>
          </p:cNvPr>
          <p:cNvSpPr/>
          <p:nvPr/>
        </p:nvSpPr>
        <p:spPr>
          <a:xfrm>
            <a:off x="539554" y="4198168"/>
            <a:ext cx="3879379" cy="570586"/>
          </a:xfrm>
          <a:prstGeom prst="flowChartProcess">
            <a:avLst/>
          </a:prstGeom>
          <a:ln>
            <a:solidFill>
              <a:schemeClr val="accent5"/>
            </a:solidFill>
          </a:ln>
        </p:spPr>
        <p:style>
          <a:lnRef idx="2">
            <a:schemeClr val="accent4">
              <a:shade val="50000"/>
            </a:schemeClr>
          </a:lnRef>
          <a:fillRef idx="1">
            <a:schemeClr val="accent4"/>
          </a:fillRef>
          <a:effectRef idx="0">
            <a:schemeClr val="accent4"/>
          </a:effectRef>
          <a:fontRef idx="minor">
            <a:schemeClr val="lt1"/>
          </a:fontRef>
        </p:style>
        <p:txBody>
          <a:bodyPr rtlCol="0" anchor="t"/>
          <a:lstStyle/>
          <a:p>
            <a:pPr algn="ctr"/>
            <a:r>
              <a:rPr lang="en-US" sz="1600" b="1" dirty="0">
                <a:latin typeface="Arial Narrow" panose="020B0606020202030204" pitchFamily="34" charset="0"/>
              </a:rPr>
              <a:t>END USERS </a:t>
            </a:r>
          </a:p>
          <a:p>
            <a:pPr algn="ctr"/>
            <a:r>
              <a:rPr lang="en-US" sz="1200" dirty="0">
                <a:latin typeface="Arial Narrow" panose="020B0606020202030204" pitchFamily="34" charset="0"/>
              </a:rPr>
              <a:t>Scientific </a:t>
            </a:r>
            <a:r>
              <a:rPr lang="en-US" sz="1200" dirty="0" smtClean="0">
                <a:latin typeface="Arial Narrow" panose="020B0606020202030204" pitchFamily="34" charset="0"/>
              </a:rPr>
              <a:t>community, </a:t>
            </a:r>
            <a:r>
              <a:rPr lang="en-US" sz="1200" dirty="0">
                <a:latin typeface="Arial Narrow" panose="020B0606020202030204" pitchFamily="34" charset="0"/>
              </a:rPr>
              <a:t>private/ </a:t>
            </a:r>
            <a:r>
              <a:rPr lang="en-US" sz="1200" dirty="0" smtClean="0">
                <a:latin typeface="Arial Narrow" panose="020B0606020202030204" pitchFamily="34" charset="0"/>
              </a:rPr>
              <a:t>public, </a:t>
            </a:r>
            <a:r>
              <a:rPr lang="en-US" sz="1200" dirty="0" err="1" smtClean="0">
                <a:latin typeface="Arial Narrow" panose="020B0606020202030204" pitchFamily="34" charset="0"/>
              </a:rPr>
              <a:t>gvt</a:t>
            </a:r>
            <a:r>
              <a:rPr lang="en-US" sz="1200" dirty="0" smtClean="0">
                <a:latin typeface="Arial Narrow" panose="020B0606020202030204" pitchFamily="34" charset="0"/>
              </a:rPr>
              <a:t>. </a:t>
            </a:r>
            <a:r>
              <a:rPr lang="en-US" sz="1200" dirty="0">
                <a:latin typeface="Arial Narrow" panose="020B0606020202030204" pitchFamily="34" charset="0"/>
              </a:rPr>
              <a:t>advisors/ policy makers </a:t>
            </a:r>
          </a:p>
        </p:txBody>
      </p:sp>
      <p:sp>
        <p:nvSpPr>
          <p:cNvPr id="55" name="Organigramme : Processus 54">
            <a:extLst>
              <a:ext uri="{FF2B5EF4-FFF2-40B4-BE49-F238E27FC236}">
                <a16:creationId xmlns="" xmlns:a16="http://schemas.microsoft.com/office/drawing/2014/main" id="{5E6A5DA7-1905-439A-ACA0-8183CF55C56C}"/>
              </a:ext>
            </a:extLst>
          </p:cNvPr>
          <p:cNvSpPr/>
          <p:nvPr/>
        </p:nvSpPr>
        <p:spPr>
          <a:xfrm>
            <a:off x="912865" y="2701035"/>
            <a:ext cx="2569965" cy="271285"/>
          </a:xfrm>
          <a:prstGeom prst="flowChartProcess">
            <a:avLst/>
          </a:prstGeom>
          <a:solidFill>
            <a:schemeClr val="tx2">
              <a:lumMod val="60000"/>
              <a:lumOff val="40000"/>
            </a:schemeClr>
          </a:solidFill>
          <a:ln>
            <a:solidFill>
              <a:schemeClr val="accent5"/>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400" b="1" dirty="0">
                <a:latin typeface="Arial Narrow" panose="020B0606020202030204" pitchFamily="34" charset="0"/>
              </a:rPr>
              <a:t>Driven by end users</a:t>
            </a:r>
          </a:p>
        </p:txBody>
      </p:sp>
      <p:sp>
        <p:nvSpPr>
          <p:cNvPr id="56" name="Organigramme : Processus 55">
            <a:extLst>
              <a:ext uri="{FF2B5EF4-FFF2-40B4-BE49-F238E27FC236}">
                <a16:creationId xmlns="" xmlns:a16="http://schemas.microsoft.com/office/drawing/2014/main" id="{5E6A5DA7-1905-439A-ACA0-8183CF55C56C}"/>
              </a:ext>
            </a:extLst>
          </p:cNvPr>
          <p:cNvSpPr/>
          <p:nvPr/>
        </p:nvSpPr>
        <p:spPr>
          <a:xfrm>
            <a:off x="912866" y="2370080"/>
            <a:ext cx="2569964" cy="287657"/>
          </a:xfrm>
          <a:prstGeom prst="flowChartProcess">
            <a:avLst/>
          </a:prstGeom>
          <a:solidFill>
            <a:schemeClr val="tx2">
              <a:lumMod val="60000"/>
              <a:lumOff val="40000"/>
            </a:schemeClr>
          </a:solidFill>
          <a:ln>
            <a:solidFill>
              <a:schemeClr val="accent5"/>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400" b="1" dirty="0" smtClean="0">
                <a:latin typeface="Arial Narrow" panose="020B0606020202030204" pitchFamily="34" charset="0"/>
              </a:rPr>
              <a:t>Scientific expert knowledge</a:t>
            </a:r>
            <a:endParaRPr lang="en-US" sz="1400" b="1" dirty="0">
              <a:latin typeface="Arial Narrow" panose="020B0606020202030204" pitchFamily="34" charset="0"/>
            </a:endParaRPr>
          </a:p>
        </p:txBody>
      </p:sp>
      <p:sp>
        <p:nvSpPr>
          <p:cNvPr id="58" name="Rectangle 57"/>
          <p:cNvSpPr/>
          <p:nvPr/>
        </p:nvSpPr>
        <p:spPr>
          <a:xfrm>
            <a:off x="1171737" y="1308655"/>
            <a:ext cx="1527262" cy="182975"/>
          </a:xfrm>
          <a:prstGeom prst="rect">
            <a:avLst/>
          </a:prstGeom>
          <a:solidFill>
            <a:srgbClr val="00B050"/>
          </a:solidFill>
          <a:ln>
            <a:solidFill>
              <a:srgbClr val="25408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200" b="1" dirty="0">
                <a:latin typeface="Arial Narrow" panose="020B0606020202030204" pitchFamily="34" charset="0"/>
              </a:rPr>
              <a:t>Pre-op </a:t>
            </a:r>
            <a:r>
              <a:rPr lang="en-US" sz="1200" b="1" dirty="0" smtClean="0">
                <a:latin typeface="Arial Narrow" panose="020B0606020202030204" pitchFamily="34" charset="0"/>
              </a:rPr>
              <a:t>Qualification</a:t>
            </a:r>
            <a:endParaRPr lang="en-US" sz="1200" dirty="0">
              <a:latin typeface="Arial Narrow" panose="020B0606020202030204" pitchFamily="34" charset="0"/>
            </a:endParaRPr>
          </a:p>
        </p:txBody>
      </p:sp>
      <p:sp>
        <p:nvSpPr>
          <p:cNvPr id="60" name="Rectangle 59"/>
          <p:cNvSpPr/>
          <p:nvPr/>
        </p:nvSpPr>
        <p:spPr>
          <a:xfrm>
            <a:off x="2978773" y="2099150"/>
            <a:ext cx="1305195" cy="182976"/>
          </a:xfrm>
          <a:prstGeom prst="rect">
            <a:avLst/>
          </a:prstGeom>
          <a:solidFill>
            <a:srgbClr val="00B050"/>
          </a:solidFill>
          <a:ln>
            <a:solidFill>
              <a:srgbClr val="25408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200" b="1" dirty="0" smtClean="0">
                <a:latin typeface="Arial Narrow" panose="020B0606020202030204" pitchFamily="34" charset="0"/>
              </a:rPr>
              <a:t>Op </a:t>
            </a:r>
            <a:r>
              <a:rPr lang="en-US" sz="1200" b="1" dirty="0">
                <a:latin typeface="Arial Narrow" panose="020B0606020202030204" pitchFamily="34" charset="0"/>
              </a:rPr>
              <a:t>validation</a:t>
            </a:r>
            <a:endParaRPr lang="en-US" sz="1200" dirty="0">
              <a:latin typeface="Arial Narrow" panose="020B0606020202030204" pitchFamily="34" charset="0"/>
            </a:endParaRPr>
          </a:p>
        </p:txBody>
      </p:sp>
      <p:sp>
        <p:nvSpPr>
          <p:cNvPr id="61" name="Flèche vers le bas 60"/>
          <p:cNvSpPr/>
          <p:nvPr/>
        </p:nvSpPr>
        <p:spPr>
          <a:xfrm>
            <a:off x="2374040" y="3867894"/>
            <a:ext cx="244693" cy="295557"/>
          </a:xfrm>
          <a:prstGeom prst="downArrow">
            <a:avLst/>
          </a:prstGeom>
          <a:ln w="57150">
            <a:solidFill>
              <a:schemeClr val="tx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2" name="Organigramme : Processus 61">
            <a:extLst>
              <a:ext uri="{FF2B5EF4-FFF2-40B4-BE49-F238E27FC236}">
                <a16:creationId xmlns="" xmlns:a16="http://schemas.microsoft.com/office/drawing/2014/main" id="{5E6A5DA7-1905-439A-ACA0-8183CF55C56C}"/>
              </a:ext>
            </a:extLst>
          </p:cNvPr>
          <p:cNvSpPr/>
          <p:nvPr/>
        </p:nvSpPr>
        <p:spPr>
          <a:xfrm>
            <a:off x="539552" y="3354546"/>
            <a:ext cx="4032448" cy="516769"/>
          </a:xfrm>
          <a:prstGeom prst="flowChartProcess">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600" b="1" dirty="0" smtClean="0">
                <a:latin typeface="Arial Narrow" panose="020B0606020202030204" pitchFamily="34" charset="0"/>
              </a:rPr>
              <a:t>Regular dissemination of quality information (metrics/ reports)</a:t>
            </a:r>
            <a:endParaRPr lang="en-US" sz="1600" b="1" dirty="0">
              <a:latin typeface="Arial Narrow" panose="020B0606020202030204" pitchFamily="34" charset="0"/>
            </a:endParaRPr>
          </a:p>
        </p:txBody>
      </p:sp>
      <p:sp>
        <p:nvSpPr>
          <p:cNvPr id="63" name="ZoneTexte 62"/>
          <p:cNvSpPr txBox="1"/>
          <p:nvPr/>
        </p:nvSpPr>
        <p:spPr>
          <a:xfrm>
            <a:off x="767526" y="771550"/>
            <a:ext cx="442750" cy="369332"/>
          </a:xfrm>
          <a:prstGeom prst="rect">
            <a:avLst/>
          </a:prstGeom>
          <a:noFill/>
        </p:spPr>
        <p:txBody>
          <a:bodyPr wrap="none" rtlCol="0">
            <a:spAutoFit/>
          </a:bodyPr>
          <a:lstStyle/>
          <a:p>
            <a:r>
              <a:rPr lang="fr-FR" dirty="0" smtClean="0"/>
              <a:t>(1)</a:t>
            </a:r>
            <a:endParaRPr lang="en-GB" dirty="0"/>
          </a:p>
        </p:txBody>
      </p:sp>
      <p:sp>
        <p:nvSpPr>
          <p:cNvPr id="65" name="ZoneTexte 64"/>
          <p:cNvSpPr txBox="1"/>
          <p:nvPr/>
        </p:nvSpPr>
        <p:spPr>
          <a:xfrm>
            <a:off x="474212" y="1973104"/>
            <a:ext cx="442750" cy="369332"/>
          </a:xfrm>
          <a:prstGeom prst="rect">
            <a:avLst/>
          </a:prstGeom>
          <a:noFill/>
        </p:spPr>
        <p:txBody>
          <a:bodyPr wrap="none" rtlCol="0">
            <a:spAutoFit/>
          </a:bodyPr>
          <a:lstStyle/>
          <a:p>
            <a:r>
              <a:rPr lang="fr-FR" dirty="0" smtClean="0">
                <a:solidFill>
                  <a:schemeClr val="bg1"/>
                </a:solidFill>
              </a:rPr>
              <a:t>(3)</a:t>
            </a:r>
            <a:endParaRPr lang="en-GB" dirty="0">
              <a:solidFill>
                <a:schemeClr val="bg1"/>
              </a:solidFill>
            </a:endParaRPr>
          </a:p>
        </p:txBody>
      </p:sp>
      <p:sp>
        <p:nvSpPr>
          <p:cNvPr id="66" name="ZoneTexte 65"/>
          <p:cNvSpPr txBox="1"/>
          <p:nvPr/>
        </p:nvSpPr>
        <p:spPr>
          <a:xfrm>
            <a:off x="524947" y="3523684"/>
            <a:ext cx="442750" cy="369332"/>
          </a:xfrm>
          <a:prstGeom prst="rect">
            <a:avLst/>
          </a:prstGeom>
          <a:noFill/>
        </p:spPr>
        <p:txBody>
          <a:bodyPr wrap="none" rtlCol="0">
            <a:spAutoFit/>
          </a:bodyPr>
          <a:lstStyle/>
          <a:p>
            <a:r>
              <a:rPr lang="fr-FR" dirty="0" smtClean="0">
                <a:solidFill>
                  <a:schemeClr val="bg1"/>
                </a:solidFill>
              </a:rPr>
              <a:t>(4)</a:t>
            </a:r>
            <a:endParaRPr lang="en-GB" dirty="0">
              <a:solidFill>
                <a:schemeClr val="bg1"/>
              </a:solidFill>
            </a:endParaRPr>
          </a:p>
        </p:txBody>
      </p:sp>
      <p:sp>
        <p:nvSpPr>
          <p:cNvPr id="67" name="ZoneTexte 66"/>
          <p:cNvSpPr txBox="1"/>
          <p:nvPr/>
        </p:nvSpPr>
        <p:spPr>
          <a:xfrm>
            <a:off x="580978" y="4155926"/>
            <a:ext cx="442750" cy="369332"/>
          </a:xfrm>
          <a:prstGeom prst="rect">
            <a:avLst/>
          </a:prstGeom>
          <a:noFill/>
        </p:spPr>
        <p:txBody>
          <a:bodyPr wrap="none" rtlCol="0">
            <a:spAutoFit/>
          </a:bodyPr>
          <a:lstStyle/>
          <a:p>
            <a:r>
              <a:rPr lang="fr-FR" dirty="0" smtClean="0">
                <a:solidFill>
                  <a:schemeClr val="bg1"/>
                </a:solidFill>
              </a:rPr>
              <a:t>(5)</a:t>
            </a:r>
            <a:endParaRPr lang="en-GB" dirty="0">
              <a:solidFill>
                <a:schemeClr val="bg1"/>
              </a:solidFill>
            </a:endParaRPr>
          </a:p>
        </p:txBody>
      </p:sp>
      <p:sp>
        <p:nvSpPr>
          <p:cNvPr id="68" name="Rectangle 67"/>
          <p:cNvSpPr/>
          <p:nvPr/>
        </p:nvSpPr>
        <p:spPr>
          <a:xfrm>
            <a:off x="5106422" y="686582"/>
            <a:ext cx="3930074" cy="1284992"/>
          </a:xfrm>
          <a:prstGeom prst="rect">
            <a:avLst/>
          </a:prstGeom>
          <a:solidFill>
            <a:schemeClr val="accent4"/>
          </a:solidFill>
          <a:ln w="28575">
            <a:solidFill>
              <a:schemeClr val="accent4">
                <a:lumMod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70" name="Organigramme : Processus 4">
            <a:extLst>
              <a:ext uri="{FF2B5EF4-FFF2-40B4-BE49-F238E27FC236}">
                <a16:creationId xmlns="" xmlns:a16="http://schemas.microsoft.com/office/drawing/2014/main" id="{F83742DB-D662-4E5C-A2AD-42843B1D0D55}"/>
              </a:ext>
            </a:extLst>
          </p:cNvPr>
          <p:cNvSpPr/>
          <p:nvPr/>
        </p:nvSpPr>
        <p:spPr>
          <a:xfrm>
            <a:off x="5173512" y="1329078"/>
            <a:ext cx="890710" cy="732748"/>
          </a:xfrm>
          <a:prstGeom prst="flowChartProcess">
            <a:avLst/>
          </a:prstGeom>
          <a:ln w="28575">
            <a:solidFill>
              <a:schemeClr val="tx1">
                <a:lumMod val="75000"/>
                <a:lumOff val="2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300" b="1" dirty="0">
                <a:latin typeface="Arial Narrow" panose="020B0606020202030204" pitchFamily="34" charset="0"/>
              </a:rPr>
              <a:t>PQ T</a:t>
            </a:r>
            <a:r>
              <a:rPr lang="en-US" sz="1300" b="1" dirty="0" smtClean="0">
                <a:latin typeface="Arial Narrow" panose="020B0606020202030204" pitchFamily="34" charset="0"/>
              </a:rPr>
              <a:t>eams </a:t>
            </a:r>
          </a:p>
          <a:p>
            <a:pPr algn="ctr"/>
            <a:r>
              <a:rPr lang="en-US" sz="1000" dirty="0" smtClean="0">
                <a:latin typeface="Arial Narrow" panose="020B0606020202030204" pitchFamily="34" charset="0"/>
              </a:rPr>
              <a:t>(@ CMEMS</a:t>
            </a:r>
            <a:endParaRPr lang="en-US" sz="1000" dirty="0">
              <a:latin typeface="Arial Narrow" panose="020B0606020202030204" pitchFamily="34" charset="0"/>
            </a:endParaRPr>
          </a:p>
          <a:p>
            <a:pPr algn="ctr"/>
            <a:r>
              <a:rPr lang="en-US" sz="1000" dirty="0" smtClean="0">
                <a:latin typeface="Arial Narrow" panose="020B0606020202030204" pitchFamily="34" charset="0"/>
              </a:rPr>
              <a:t>producers)</a:t>
            </a:r>
            <a:endParaRPr lang="en-US" sz="1000" dirty="0">
              <a:latin typeface="Arial Narrow" panose="020B0606020202030204" pitchFamily="34" charset="0"/>
            </a:endParaRPr>
          </a:p>
        </p:txBody>
      </p:sp>
      <p:sp>
        <p:nvSpPr>
          <p:cNvPr id="71" name="Organigramme : Processus 70">
            <a:extLst>
              <a:ext uri="{FF2B5EF4-FFF2-40B4-BE49-F238E27FC236}">
                <a16:creationId xmlns="" xmlns:a16="http://schemas.microsoft.com/office/drawing/2014/main" id="{5E6A5DA7-1905-439A-ACA0-8183CF55C56C}"/>
              </a:ext>
            </a:extLst>
          </p:cNvPr>
          <p:cNvSpPr/>
          <p:nvPr/>
        </p:nvSpPr>
        <p:spPr>
          <a:xfrm>
            <a:off x="5292080" y="869836"/>
            <a:ext cx="3672407" cy="268761"/>
          </a:xfrm>
          <a:prstGeom prst="flowChartProcess">
            <a:avLst/>
          </a:prstGeom>
          <a:solidFill>
            <a:schemeClr val="tx1"/>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300" b="1" dirty="0" smtClean="0">
                <a:latin typeface="Arial Narrow" panose="020B0606020202030204" pitchFamily="34" charset="0"/>
              </a:rPr>
              <a:t>CMEMS </a:t>
            </a:r>
            <a:r>
              <a:rPr lang="en-US" sz="1300" b="1" dirty="0">
                <a:latin typeface="Arial Narrow" panose="020B0606020202030204" pitchFamily="34" charset="0"/>
              </a:rPr>
              <a:t>PQ </a:t>
            </a:r>
            <a:r>
              <a:rPr lang="en-US" sz="1300" b="1" dirty="0" smtClean="0">
                <a:latin typeface="Arial Narrow" panose="020B0606020202030204" pitchFamily="34" charset="0"/>
              </a:rPr>
              <a:t>Coordination Team </a:t>
            </a:r>
            <a:r>
              <a:rPr lang="en-US" sz="1300" dirty="0" smtClean="0">
                <a:latin typeface="Arial Narrow" panose="020B0606020202030204" pitchFamily="34" charset="0"/>
              </a:rPr>
              <a:t>(</a:t>
            </a:r>
            <a:r>
              <a:rPr lang="en-US" sz="1300" dirty="0" err="1" smtClean="0">
                <a:latin typeface="Arial Narrow" panose="020B0606020202030204" pitchFamily="34" charset="0"/>
              </a:rPr>
              <a:t>MOi</a:t>
            </a:r>
            <a:r>
              <a:rPr lang="en-US" sz="1300" dirty="0" smtClean="0">
                <a:latin typeface="Arial Narrow" panose="020B0606020202030204" pitchFamily="34" charset="0"/>
              </a:rPr>
              <a:t>)</a:t>
            </a:r>
            <a:endParaRPr lang="en-US" sz="1300" dirty="0">
              <a:latin typeface="Arial Narrow" panose="020B0606020202030204" pitchFamily="34" charset="0"/>
            </a:endParaRPr>
          </a:p>
        </p:txBody>
      </p:sp>
      <p:sp>
        <p:nvSpPr>
          <p:cNvPr id="72" name="Organigramme : Processus 71">
            <a:extLst>
              <a:ext uri="{FF2B5EF4-FFF2-40B4-BE49-F238E27FC236}">
                <a16:creationId xmlns="" xmlns:a16="http://schemas.microsoft.com/office/drawing/2014/main" id="{CC07B198-8898-43C9-835C-D9E7E2C8E197}"/>
              </a:ext>
            </a:extLst>
          </p:cNvPr>
          <p:cNvSpPr/>
          <p:nvPr/>
        </p:nvSpPr>
        <p:spPr>
          <a:xfrm>
            <a:off x="6107509" y="1177337"/>
            <a:ext cx="2880319" cy="732748"/>
          </a:xfrm>
          <a:prstGeom prst="flowChartProcess">
            <a:avLst/>
          </a:prstGeom>
          <a:solidFill>
            <a:schemeClr val="accent2">
              <a:lumMod val="75000"/>
            </a:schemeClr>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r>
              <a:rPr lang="en-US" sz="1300" b="1" dirty="0" smtClean="0">
                <a:latin typeface="Arial Narrow" panose="020B0606020202030204" pitchFamily="34" charset="0"/>
              </a:rPr>
              <a:t>CMEMS </a:t>
            </a:r>
            <a:r>
              <a:rPr lang="en-US" sz="1300" b="1" dirty="0">
                <a:latin typeface="Arial Narrow" panose="020B0606020202030204" pitchFamily="34" charset="0"/>
              </a:rPr>
              <a:t>PQ Working Group</a:t>
            </a:r>
          </a:p>
          <a:p>
            <a:r>
              <a:rPr lang="en-US" sz="1000" dirty="0" smtClean="0">
                <a:latin typeface="Arial Narrow" panose="020B0606020202030204" pitchFamily="34" charset="0"/>
              </a:rPr>
              <a:t>&gt;</a:t>
            </a:r>
            <a:r>
              <a:rPr lang="en-US" sz="1000" dirty="0">
                <a:latin typeface="Arial Narrow" panose="020B0606020202030204" pitchFamily="34" charset="0"/>
              </a:rPr>
              <a:t>50 Sci. experts; </a:t>
            </a:r>
            <a:r>
              <a:rPr lang="en-US" sz="1000" dirty="0" err="1">
                <a:latin typeface="Arial Narrow" panose="020B0606020202030204" pitchFamily="34" charset="0"/>
              </a:rPr>
              <a:t>Obs</a:t>
            </a:r>
            <a:r>
              <a:rPr lang="en-US" sz="1000" dirty="0">
                <a:latin typeface="Arial Narrow" panose="020B0606020202030204" pitchFamily="34" charset="0"/>
              </a:rPr>
              <a:t> &amp; </a:t>
            </a:r>
            <a:r>
              <a:rPr lang="en-US" sz="1000" dirty="0" smtClean="0">
                <a:latin typeface="Arial Narrow" panose="020B0606020202030204" pitchFamily="34" charset="0"/>
              </a:rPr>
              <a:t>model</a:t>
            </a:r>
          </a:p>
          <a:p>
            <a:r>
              <a:rPr lang="en-US" sz="1000" dirty="0" smtClean="0">
                <a:latin typeface="Arial Narrow" panose="020B0606020202030204" pitchFamily="34" charset="0"/>
              </a:rPr>
              <a:t>Blue</a:t>
            </a:r>
            <a:r>
              <a:rPr lang="en-US" sz="1000" dirty="0">
                <a:latin typeface="Arial Narrow" panose="020B0606020202030204" pitchFamily="34" charset="0"/>
              </a:rPr>
              <a:t>, Green, </a:t>
            </a:r>
            <a:r>
              <a:rPr lang="en-US" sz="1000" dirty="0" smtClean="0">
                <a:latin typeface="Arial Narrow" panose="020B0606020202030204" pitchFamily="34" charset="0"/>
              </a:rPr>
              <a:t>White</a:t>
            </a:r>
          </a:p>
          <a:p>
            <a:r>
              <a:rPr lang="en-US" sz="1000" dirty="0" smtClean="0">
                <a:latin typeface="Arial Narrow" panose="020B0606020202030204" pitchFamily="34" charset="0"/>
              </a:rPr>
              <a:t>All </a:t>
            </a:r>
            <a:r>
              <a:rPr lang="en-US" sz="1000" dirty="0">
                <a:latin typeface="Arial Narrow" panose="020B0606020202030204" pitchFamily="34" charset="0"/>
              </a:rPr>
              <a:t>regions </a:t>
            </a:r>
            <a:r>
              <a:rPr lang="en-US" sz="1000" dirty="0" smtClean="0">
                <a:latin typeface="Arial Narrow" panose="020B0606020202030204" pitchFamily="34" charset="0"/>
              </a:rPr>
              <a:t>covered</a:t>
            </a:r>
          </a:p>
        </p:txBody>
      </p:sp>
      <p:sp>
        <p:nvSpPr>
          <p:cNvPr id="73" name="Rectangle 72"/>
          <p:cNvSpPr/>
          <p:nvPr/>
        </p:nvSpPr>
        <p:spPr>
          <a:xfrm>
            <a:off x="5126130" y="631469"/>
            <a:ext cx="1919384" cy="208493"/>
          </a:xfrm>
          <a:prstGeom prst="rect">
            <a:avLst/>
          </a:prstGeom>
          <a:ln>
            <a:solidFill>
              <a:schemeClr val="accent4">
                <a:lumMod val="50000"/>
              </a:schemeClr>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1300" dirty="0">
                <a:solidFill>
                  <a:schemeClr val="tx1"/>
                </a:solidFill>
                <a:latin typeface="Arial Narrow" panose="020B0606020202030204" pitchFamily="34" charset="0"/>
              </a:rPr>
              <a:t>A multi-disciplinary team</a:t>
            </a:r>
            <a:endParaRPr lang="en-US" sz="1300" b="1" dirty="0">
              <a:solidFill>
                <a:schemeClr val="tx1"/>
              </a:solidFill>
              <a:latin typeface="Arial Narrow" panose="020B0606020202030204" pitchFamily="34" charset="0"/>
            </a:endParaRPr>
          </a:p>
        </p:txBody>
      </p:sp>
      <p:sp>
        <p:nvSpPr>
          <p:cNvPr id="74" name="Organigramme : Terminateur 73"/>
          <p:cNvSpPr/>
          <p:nvPr/>
        </p:nvSpPr>
        <p:spPr>
          <a:xfrm rot="20894197">
            <a:off x="6136590" y="2276648"/>
            <a:ext cx="1774110" cy="468052"/>
          </a:xfrm>
          <a:prstGeom prst="flowChartTermina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100" dirty="0">
                <a:latin typeface="Arial Narrow" panose="020B0606020202030204" pitchFamily="34" charset="0"/>
              </a:rPr>
              <a:t>CMEMS Internal PQ Plans: </a:t>
            </a:r>
            <a:r>
              <a:rPr lang="en-US" sz="1100" dirty="0" err="1">
                <a:latin typeface="Arial Narrow" panose="020B0606020202030204" pitchFamily="34" charset="0"/>
              </a:rPr>
              <a:t>ScVP</a:t>
            </a:r>
            <a:r>
              <a:rPr lang="en-US" sz="1100" dirty="0">
                <a:latin typeface="Arial Narrow" panose="020B0606020202030204" pitchFamily="34" charset="0"/>
              </a:rPr>
              <a:t>, </a:t>
            </a:r>
            <a:r>
              <a:rPr lang="en-US" sz="1100" dirty="0" err="1">
                <a:latin typeface="Arial Narrow" panose="020B0606020202030204" pitchFamily="34" charset="0"/>
              </a:rPr>
              <a:t>ScQP</a:t>
            </a:r>
            <a:r>
              <a:rPr lang="en-US" sz="1100" dirty="0">
                <a:latin typeface="Arial Narrow" panose="020B0606020202030204" pitchFamily="34" charset="0"/>
              </a:rPr>
              <a:t>, </a:t>
            </a:r>
            <a:r>
              <a:rPr lang="en-US" sz="1100" dirty="0" err="1">
                <a:latin typeface="Arial Narrow" panose="020B0606020202030204" pitchFamily="34" charset="0"/>
              </a:rPr>
              <a:t>ScMYVP</a:t>
            </a:r>
            <a:endParaRPr lang="en-US" sz="1100" dirty="0">
              <a:latin typeface="Arial Narrow" panose="020B0606020202030204" pitchFamily="34" charset="0"/>
            </a:endParaRPr>
          </a:p>
        </p:txBody>
      </p:sp>
      <p:sp>
        <p:nvSpPr>
          <p:cNvPr id="75" name="Organigramme : Terminateur 74"/>
          <p:cNvSpPr/>
          <p:nvPr/>
        </p:nvSpPr>
        <p:spPr>
          <a:xfrm rot="20927407">
            <a:off x="6207209" y="2778229"/>
            <a:ext cx="1843008" cy="410380"/>
          </a:xfrm>
          <a:prstGeom prst="flowChartTerminator">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100" dirty="0">
                <a:latin typeface="Arial Narrow" panose="020B0606020202030204" pitchFamily="34" charset="0"/>
              </a:rPr>
              <a:t>Delivery External PQ Docs: QUIDs, SQOs</a:t>
            </a:r>
          </a:p>
        </p:txBody>
      </p:sp>
      <p:sp>
        <p:nvSpPr>
          <p:cNvPr id="78" name="Rogner un rectangle avec un coin diagonal 77"/>
          <p:cNvSpPr/>
          <p:nvPr/>
        </p:nvSpPr>
        <p:spPr>
          <a:xfrm rot="576334">
            <a:off x="5553863" y="3790966"/>
            <a:ext cx="1862090" cy="501146"/>
          </a:xfrm>
          <a:prstGeom prst="snip2Diag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100" dirty="0">
                <a:latin typeface="Arial Narrow" panose="020B0606020202030204" pitchFamily="34" charset="0"/>
              </a:rPr>
              <a:t>Operational </a:t>
            </a:r>
            <a:r>
              <a:rPr lang="en-US" sz="1100" dirty="0" smtClean="0">
                <a:latin typeface="Arial Narrow" panose="020B0606020202030204" pitchFamily="34" charset="0"/>
              </a:rPr>
              <a:t>delivery</a:t>
            </a:r>
          </a:p>
          <a:p>
            <a:pPr algn="ctr"/>
            <a:r>
              <a:rPr lang="en-US" sz="1100" dirty="0" smtClean="0">
                <a:latin typeface="Arial Narrow" panose="020B0606020202030204" pitchFamily="34" charset="0"/>
              </a:rPr>
              <a:t>@ CMEMS PQ-Dashboard </a:t>
            </a:r>
            <a:r>
              <a:rPr lang="en-US" sz="1000" dirty="0" smtClean="0">
                <a:latin typeface="Arial Narrow" panose="020B0606020202030204" pitchFamily="34" charset="0"/>
              </a:rPr>
              <a:t>(monthly/ daily)</a:t>
            </a:r>
            <a:endParaRPr lang="en-US" sz="1000" dirty="0">
              <a:latin typeface="Arial Narrow" panose="020B0606020202030204" pitchFamily="34" charset="0"/>
            </a:endParaRPr>
          </a:p>
        </p:txBody>
      </p:sp>
      <p:sp>
        <p:nvSpPr>
          <p:cNvPr id="79" name="Rogner un rectangle avec un coin diagonal 78"/>
          <p:cNvSpPr/>
          <p:nvPr/>
        </p:nvSpPr>
        <p:spPr>
          <a:xfrm rot="586056">
            <a:off x="5421763" y="4308614"/>
            <a:ext cx="1908238" cy="433288"/>
          </a:xfrm>
          <a:prstGeom prst="snip2Diag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100" dirty="0">
                <a:latin typeface="Arial Narrow" panose="020B0606020202030204" pitchFamily="34" charset="0"/>
              </a:rPr>
              <a:t>Operational delivery @ CMEMS PQ webpage (</a:t>
            </a:r>
            <a:r>
              <a:rPr lang="en-US" sz="1100" dirty="0" smtClean="0">
                <a:latin typeface="Arial Narrow" panose="020B0606020202030204" pitchFamily="34" charset="0"/>
              </a:rPr>
              <a:t>internal/optional</a:t>
            </a:r>
            <a:r>
              <a:rPr lang="en-US" sz="1100" dirty="0">
                <a:latin typeface="Arial Narrow" panose="020B0606020202030204" pitchFamily="34" charset="0"/>
              </a:rPr>
              <a:t>)</a:t>
            </a:r>
          </a:p>
        </p:txBody>
      </p:sp>
      <p:sp>
        <p:nvSpPr>
          <p:cNvPr id="84" name="Organigramme : Terminateur 83"/>
          <p:cNvSpPr/>
          <p:nvPr/>
        </p:nvSpPr>
        <p:spPr>
          <a:xfrm>
            <a:off x="912865" y="1585019"/>
            <a:ext cx="3506068" cy="338659"/>
          </a:xfrm>
          <a:prstGeom prst="flowChartTerminator">
            <a:avLst/>
          </a:prstGeom>
          <a:solidFill>
            <a:srgbClr val="00B050"/>
          </a:solidFill>
          <a:ln>
            <a:solidFill>
              <a:srgbClr val="25408F"/>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1400" b="1" dirty="0">
                <a:latin typeface="Arial Narrow" panose="020B0606020202030204" pitchFamily="34" charset="0"/>
              </a:rPr>
              <a:t>Op. generation of Assessment &amp; metrics</a:t>
            </a:r>
            <a:endParaRPr lang="en-US" sz="1400" dirty="0">
              <a:latin typeface="Arial Narrow" panose="020B0606020202030204" pitchFamily="34" charset="0"/>
            </a:endParaRPr>
          </a:p>
        </p:txBody>
      </p:sp>
      <p:sp>
        <p:nvSpPr>
          <p:cNvPr id="85" name="ZoneTexte 84"/>
          <p:cNvSpPr txBox="1"/>
          <p:nvPr/>
        </p:nvSpPr>
        <p:spPr>
          <a:xfrm>
            <a:off x="546151" y="1438626"/>
            <a:ext cx="442750" cy="369332"/>
          </a:xfrm>
          <a:prstGeom prst="rect">
            <a:avLst/>
          </a:prstGeom>
          <a:noFill/>
        </p:spPr>
        <p:txBody>
          <a:bodyPr wrap="none" rtlCol="0">
            <a:spAutoFit/>
          </a:bodyPr>
          <a:lstStyle/>
          <a:p>
            <a:r>
              <a:rPr lang="fr-FR" dirty="0" smtClean="0"/>
              <a:t>(2)</a:t>
            </a:r>
            <a:endParaRPr lang="en-GB" dirty="0"/>
          </a:p>
        </p:txBody>
      </p:sp>
      <p:cxnSp>
        <p:nvCxnSpPr>
          <p:cNvPr id="113" name="Connecteur en angle 112"/>
          <p:cNvCxnSpPr>
            <a:stCxn id="70" idx="1"/>
            <a:endCxn id="52" idx="0"/>
          </p:cNvCxnSpPr>
          <p:nvPr/>
        </p:nvCxnSpPr>
        <p:spPr>
          <a:xfrm rot="10800000">
            <a:off x="2470870" y="828314"/>
            <a:ext cx="2702643" cy="867138"/>
          </a:xfrm>
          <a:prstGeom prst="bentConnector4">
            <a:avLst>
              <a:gd name="adj1" fmla="val 18266"/>
              <a:gd name="adj2" fmla="val 119919"/>
            </a:avLst>
          </a:prstGeom>
          <a:ln w="38100">
            <a:solidFill>
              <a:schemeClr val="tx1">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4" name="Connecteur droit avec flèche 113"/>
          <p:cNvCxnSpPr/>
          <p:nvPr/>
        </p:nvCxnSpPr>
        <p:spPr>
          <a:xfrm flipH="1">
            <a:off x="4626006" y="3932265"/>
            <a:ext cx="36004" cy="182454"/>
          </a:xfrm>
          <a:prstGeom prst="straightConnector1">
            <a:avLst/>
          </a:prstGeom>
          <a:ln w="19050">
            <a:solidFill>
              <a:srgbClr val="FFC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5" name="Connecteur droit avec flèche 114"/>
          <p:cNvCxnSpPr/>
          <p:nvPr/>
        </p:nvCxnSpPr>
        <p:spPr>
          <a:xfrm flipH="1">
            <a:off x="4802387" y="2131646"/>
            <a:ext cx="15492" cy="171107"/>
          </a:xfrm>
          <a:prstGeom prst="straightConnector1">
            <a:avLst/>
          </a:prstGeom>
          <a:ln w="19050">
            <a:solidFill>
              <a:srgbClr val="FFC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6" name="Connecteur droit avec flèche 115"/>
          <p:cNvCxnSpPr/>
          <p:nvPr/>
        </p:nvCxnSpPr>
        <p:spPr>
          <a:xfrm flipH="1">
            <a:off x="4761984" y="2864308"/>
            <a:ext cx="1385" cy="216024"/>
          </a:xfrm>
          <a:prstGeom prst="straightConnector1">
            <a:avLst/>
          </a:prstGeom>
          <a:ln w="19050">
            <a:solidFill>
              <a:srgbClr val="FFC00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117" name="ZoneTexte 116"/>
          <p:cNvSpPr txBox="1"/>
          <p:nvPr/>
        </p:nvSpPr>
        <p:spPr>
          <a:xfrm>
            <a:off x="444694" y="4942076"/>
            <a:ext cx="1531164" cy="230832"/>
          </a:xfrm>
          <a:prstGeom prst="rect">
            <a:avLst/>
          </a:prstGeom>
          <a:noFill/>
        </p:spPr>
        <p:txBody>
          <a:bodyPr wrap="square" rtlCol="0" anchor="b">
            <a:spAutoFit/>
          </a:bodyPr>
          <a:lstStyle/>
          <a:p>
            <a:r>
              <a:rPr lang="en-GB" sz="900" dirty="0" smtClean="0">
                <a:latin typeface="Arial Narrow" panose="020B0606020202030204" pitchFamily="34" charset="0"/>
                <a:hlinkClick r:id="rId5"/>
              </a:rPr>
              <a:t>https</a:t>
            </a:r>
            <a:r>
              <a:rPr lang="en-GB" sz="900" dirty="0">
                <a:latin typeface="Arial Narrow" panose="020B0606020202030204" pitchFamily="34" charset="0"/>
                <a:hlinkClick r:id="rId5"/>
              </a:rPr>
              <a:t>://</a:t>
            </a:r>
            <a:r>
              <a:rPr lang="en-GB" sz="900" dirty="0" smtClean="0">
                <a:latin typeface="Arial Narrow" panose="020B0606020202030204" pitchFamily="34" charset="0"/>
                <a:hlinkClick r:id="rId5"/>
              </a:rPr>
              <a:t>marine.copernicus.eu</a:t>
            </a:r>
            <a:r>
              <a:rPr lang="en-GB" sz="900" dirty="0" smtClean="0">
                <a:latin typeface="Arial Narrow" panose="020B0606020202030204" pitchFamily="34" charset="0"/>
              </a:rPr>
              <a:t>/</a:t>
            </a:r>
            <a:endParaRPr lang="en-GB" sz="900" dirty="0">
              <a:latin typeface="Arial Narrow" panose="020B0606020202030204" pitchFamily="34" charset="0"/>
            </a:endParaRPr>
          </a:p>
        </p:txBody>
      </p:sp>
      <p:pic>
        <p:nvPicPr>
          <p:cNvPr id="119" name="Espace réservé du contenu 3"/>
          <p:cNvPicPr>
            <a:picLocks noChangeAspect="1"/>
          </p:cNvPicPr>
          <p:nvPr/>
        </p:nvPicPr>
        <p:blipFill rotWithShape="1">
          <a:blip r:embed="rId6" cstate="print">
            <a:extLst>
              <a:ext uri="{28A0092B-C50C-407E-A947-70E740481C1C}">
                <a14:useLocalDpi xmlns:a14="http://schemas.microsoft.com/office/drawing/2010/main"/>
              </a:ext>
            </a:extLst>
          </a:blip>
          <a:srcRect l="13689" t="38912" r="8334" b="7073"/>
          <a:stretch/>
        </p:blipFill>
        <p:spPr>
          <a:xfrm>
            <a:off x="7965021" y="1387450"/>
            <a:ext cx="1071474" cy="556932"/>
          </a:xfrm>
          <a:prstGeom prst="rect">
            <a:avLst/>
          </a:prstGeom>
        </p:spPr>
      </p:pic>
      <p:pic>
        <p:nvPicPr>
          <p:cNvPr id="120" name="Picture 11"/>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8399077" y="2133960"/>
            <a:ext cx="611262" cy="8698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1" name="Picture 10"/>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8149316" y="2301655"/>
            <a:ext cx="555392" cy="8065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0" name="Connecteur droit avec flèche 79"/>
          <p:cNvCxnSpPr/>
          <p:nvPr/>
        </p:nvCxnSpPr>
        <p:spPr>
          <a:xfrm flipH="1">
            <a:off x="4767045" y="1695452"/>
            <a:ext cx="237003" cy="0"/>
          </a:xfrm>
          <a:prstGeom prst="straightConnector1">
            <a:avLst/>
          </a:prstGeom>
          <a:ln w="28575">
            <a:solidFill>
              <a:schemeClr val="tx1">
                <a:lumMod val="75000"/>
                <a:lumOff val="2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1" name="Connecteur droit avec flèche 80"/>
          <p:cNvCxnSpPr>
            <a:stCxn id="46" idx="3"/>
          </p:cNvCxnSpPr>
          <p:nvPr/>
        </p:nvCxnSpPr>
        <p:spPr>
          <a:xfrm flipH="1">
            <a:off x="4421461" y="2979749"/>
            <a:ext cx="1369920" cy="454764"/>
          </a:xfrm>
          <a:prstGeom prst="straightConnector1">
            <a:avLst/>
          </a:prstGeom>
          <a:ln w="28575">
            <a:solidFill>
              <a:schemeClr val="accent5"/>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33264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 20"/>
          <p:cNvPicPr>
            <a:picLocks noChangeAspect="1"/>
          </p:cNvPicPr>
          <p:nvPr/>
        </p:nvPicPr>
        <p:blipFill rotWithShape="1">
          <a:blip r:embed="rId3">
            <a:extLst>
              <a:ext uri="{28A0092B-C50C-407E-A947-70E740481C1C}">
                <a14:useLocalDpi xmlns:a14="http://schemas.microsoft.com/office/drawing/2010/main"/>
              </a:ext>
            </a:extLst>
          </a:blip>
          <a:srcRect l="4994" b="4033"/>
          <a:stretch/>
        </p:blipFill>
        <p:spPr>
          <a:xfrm>
            <a:off x="1296563" y="608505"/>
            <a:ext cx="5999474" cy="4195493"/>
          </a:xfrm>
          <a:prstGeom prst="rect">
            <a:avLst/>
          </a:prstGeom>
        </p:spPr>
      </p:pic>
      <p:sp>
        <p:nvSpPr>
          <p:cNvPr id="3" name="Titre 2"/>
          <p:cNvSpPr>
            <a:spLocks noGrp="1"/>
          </p:cNvSpPr>
          <p:nvPr>
            <p:ph type="title"/>
          </p:nvPr>
        </p:nvSpPr>
        <p:spPr/>
        <p:txBody>
          <a:bodyPr/>
          <a:lstStyle/>
          <a:p>
            <a:r>
              <a:rPr lang="fr-BE" b="1" dirty="0"/>
              <a:t>How to </a:t>
            </a:r>
            <a:r>
              <a:rPr lang="fr-BE" b="1" dirty="0" err="1"/>
              <a:t>measure</a:t>
            </a:r>
            <a:r>
              <a:rPr lang="fr-BE" b="1" dirty="0"/>
              <a:t> </a:t>
            </a:r>
            <a:r>
              <a:rPr lang="fr-BE" b="1" dirty="0" err="1"/>
              <a:t>product</a:t>
            </a:r>
            <a:r>
              <a:rPr lang="fr-BE" b="1" dirty="0"/>
              <a:t> </a:t>
            </a:r>
            <a:r>
              <a:rPr lang="fr-BE" b="1" dirty="0" err="1"/>
              <a:t>quality</a:t>
            </a:r>
            <a:r>
              <a:rPr lang="fr-BE" b="1" dirty="0"/>
              <a:t>?</a:t>
            </a:r>
          </a:p>
        </p:txBody>
      </p:sp>
      <p:sp>
        <p:nvSpPr>
          <p:cNvPr id="5" name="ZoneTexte 4"/>
          <p:cNvSpPr txBox="1"/>
          <p:nvPr/>
        </p:nvSpPr>
        <p:spPr>
          <a:xfrm>
            <a:off x="39763" y="1035481"/>
            <a:ext cx="1288626" cy="923330"/>
          </a:xfrm>
          <a:prstGeom prst="rect">
            <a:avLst/>
          </a:prstGeom>
          <a:solidFill>
            <a:schemeClr val="bg1"/>
          </a:solidFill>
        </p:spPr>
        <p:txBody>
          <a:bodyPr wrap="square" rtlCol="0">
            <a:spAutoFit/>
          </a:bodyPr>
          <a:lstStyle/>
          <a:p>
            <a:r>
              <a:rPr lang="fr-FR" b="1" dirty="0" err="1"/>
              <a:t>m</a:t>
            </a:r>
            <a:r>
              <a:rPr lang="fr-FR" b="1" dirty="0" err="1" smtClean="0"/>
              <a:t>etrics</a:t>
            </a:r>
            <a:endParaRPr lang="fr-FR" b="1" dirty="0" smtClean="0"/>
          </a:p>
          <a:p>
            <a:r>
              <a:rPr lang="fr-FR" sz="1200" b="1" i="1" dirty="0" err="1"/>
              <a:t>f</a:t>
            </a:r>
            <a:r>
              <a:rPr lang="fr-FR" sz="1200" b="1" i="1" dirty="0" err="1" smtClean="0"/>
              <a:t>ollowing</a:t>
            </a:r>
            <a:r>
              <a:rPr lang="fr-FR" sz="1200" b="1" i="1" dirty="0" smtClean="0"/>
              <a:t> GODAE international standards</a:t>
            </a:r>
          </a:p>
        </p:txBody>
      </p:sp>
      <p:sp>
        <p:nvSpPr>
          <p:cNvPr id="6" name="ZoneTexte 5"/>
          <p:cNvSpPr txBox="1"/>
          <p:nvPr/>
        </p:nvSpPr>
        <p:spPr>
          <a:xfrm>
            <a:off x="0" y="3506037"/>
            <a:ext cx="1363885" cy="1015663"/>
          </a:xfrm>
          <a:prstGeom prst="rect">
            <a:avLst/>
          </a:prstGeom>
          <a:solidFill>
            <a:schemeClr val="bg1"/>
          </a:solidFill>
        </p:spPr>
        <p:txBody>
          <a:bodyPr wrap="square" rtlCol="0">
            <a:spAutoFit/>
          </a:bodyPr>
          <a:lstStyle/>
          <a:p>
            <a:r>
              <a:rPr lang="fr-FR" b="1" dirty="0" smtClean="0"/>
              <a:t>feedback</a:t>
            </a:r>
          </a:p>
          <a:p>
            <a:r>
              <a:rPr lang="fr-FR" sz="1400" b="1" i="1" dirty="0"/>
              <a:t>v</a:t>
            </a:r>
            <a:r>
              <a:rPr lang="fr-FR" sz="1400" b="1" i="1" dirty="0" smtClean="0"/>
              <a:t>ia service desk</a:t>
            </a:r>
          </a:p>
          <a:p>
            <a:r>
              <a:rPr lang="fr-FR" sz="1400" b="1" i="1" dirty="0"/>
              <a:t>v</a:t>
            </a:r>
            <a:r>
              <a:rPr lang="fr-FR" sz="1400" b="1" i="1" dirty="0" smtClean="0"/>
              <a:t>ia </a:t>
            </a:r>
            <a:r>
              <a:rPr lang="fr-FR" sz="1400" b="1" i="1" dirty="0" err="1" smtClean="0"/>
              <a:t>scientific</a:t>
            </a:r>
            <a:r>
              <a:rPr lang="fr-FR" sz="1400" b="1" i="1" dirty="0" smtClean="0"/>
              <a:t> collaborations</a:t>
            </a:r>
            <a:endParaRPr lang="en-GB" sz="1400" b="1" i="1" dirty="0"/>
          </a:p>
        </p:txBody>
      </p:sp>
      <p:cxnSp>
        <p:nvCxnSpPr>
          <p:cNvPr id="10" name="Connecteur droit avec flèche 9"/>
          <p:cNvCxnSpPr/>
          <p:nvPr/>
        </p:nvCxnSpPr>
        <p:spPr>
          <a:xfrm flipH="1" flipV="1">
            <a:off x="6771730" y="3498741"/>
            <a:ext cx="590521" cy="47021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9" name="Connecteur droit avec flèche 8"/>
          <p:cNvCxnSpPr/>
          <p:nvPr/>
        </p:nvCxnSpPr>
        <p:spPr>
          <a:xfrm>
            <a:off x="1115616" y="4095387"/>
            <a:ext cx="299017" cy="75804"/>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8" name="Connecteur droit avec flèche 7"/>
          <p:cNvCxnSpPr/>
          <p:nvPr/>
        </p:nvCxnSpPr>
        <p:spPr>
          <a:xfrm flipV="1">
            <a:off x="681942" y="1889404"/>
            <a:ext cx="576064" cy="87058"/>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sp>
        <p:nvSpPr>
          <p:cNvPr id="7" name="ZoneTexte 6"/>
          <p:cNvSpPr txBox="1"/>
          <p:nvPr/>
        </p:nvSpPr>
        <p:spPr>
          <a:xfrm>
            <a:off x="6746167" y="3939902"/>
            <a:ext cx="1944216" cy="738664"/>
          </a:xfrm>
          <a:prstGeom prst="rect">
            <a:avLst/>
          </a:prstGeom>
          <a:solidFill>
            <a:schemeClr val="bg1"/>
          </a:solidFill>
        </p:spPr>
        <p:txBody>
          <a:bodyPr wrap="square" rtlCol="0">
            <a:spAutoFit/>
          </a:bodyPr>
          <a:lstStyle/>
          <a:p>
            <a:r>
              <a:rPr lang="fr-FR" b="1" dirty="0" err="1"/>
              <a:t>h</a:t>
            </a:r>
            <a:r>
              <a:rPr lang="fr-FR" b="1" dirty="0" err="1" smtClean="0"/>
              <a:t>uman</a:t>
            </a:r>
            <a:r>
              <a:rPr lang="fr-FR" b="1" dirty="0" smtClean="0"/>
              <a:t> expertise</a:t>
            </a:r>
          </a:p>
          <a:p>
            <a:r>
              <a:rPr lang="fr-FR" sz="1200" b="1" i="1" dirty="0" smtClean="0"/>
              <a:t>In all production centres</a:t>
            </a:r>
          </a:p>
          <a:p>
            <a:r>
              <a:rPr lang="fr-FR" sz="1200" b="1" i="1" dirty="0" smtClean="0"/>
              <a:t>Feedback </a:t>
            </a:r>
            <a:r>
              <a:rPr lang="fr-FR" sz="1200" b="1" i="1" dirty="0" err="1" smtClean="0"/>
              <a:t>from</a:t>
            </a:r>
            <a:r>
              <a:rPr lang="fr-FR" sz="1200" b="1" i="1" dirty="0" smtClean="0"/>
              <a:t> </a:t>
            </a:r>
            <a:r>
              <a:rPr lang="fr-FR" sz="1200" b="1" i="1" dirty="0" err="1" smtClean="0"/>
              <a:t>users</a:t>
            </a:r>
            <a:endParaRPr lang="fr-FR" sz="1200" b="1" i="1" dirty="0" smtClean="0"/>
          </a:p>
        </p:txBody>
      </p:sp>
      <p:sp>
        <p:nvSpPr>
          <p:cNvPr id="12" name="Espace réservé du contenu 1"/>
          <p:cNvSpPr txBox="1">
            <a:spLocks/>
          </p:cNvSpPr>
          <p:nvPr/>
        </p:nvSpPr>
        <p:spPr>
          <a:xfrm>
            <a:off x="7236296" y="2139702"/>
            <a:ext cx="1778241" cy="694527"/>
          </a:xfrm>
          <a:prstGeom prst="rect">
            <a:avLst/>
          </a:prstGeom>
          <a:solidFill>
            <a:schemeClr val="accent3">
              <a:lumMod val="20000"/>
              <a:lumOff val="80000"/>
            </a:schemeClr>
          </a:solidFill>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100" dirty="0" smtClean="0">
                <a:latin typeface="Arial" panose="020B0604020202020204" pitchFamily="34" charset="0"/>
                <a:cs typeface="Arial" panose="020B0604020202020204" pitchFamily="34" charset="0"/>
              </a:rPr>
              <a:t>Achieved regular delivery of PQ metrics </a:t>
            </a:r>
          </a:p>
          <a:p>
            <a:pPr marL="0" lvl="1" indent="0">
              <a:buNone/>
            </a:pPr>
            <a:r>
              <a:rPr lang="en-US" sz="1100" dirty="0" smtClean="0">
                <a:latin typeface="Arial" panose="020B0604020202020204" pitchFamily="34" charset="0"/>
                <a:cs typeface="Arial" panose="020B0604020202020204" pitchFamily="34" charset="0"/>
              </a:rPr>
              <a:t>- CLASS4</a:t>
            </a:r>
            <a:r>
              <a:rPr lang="en-US" sz="1100" dirty="0">
                <a:latin typeface="Arial" panose="020B0604020202020204" pitchFamily="34" charset="0"/>
                <a:cs typeface="Arial" panose="020B0604020202020204" pitchFamily="34" charset="0"/>
              </a:rPr>
              <a:t> </a:t>
            </a:r>
            <a:r>
              <a:rPr lang="en-US" sz="1100" dirty="0" smtClean="0">
                <a:latin typeface="Arial" panose="020B0604020202020204" pitchFamily="34" charset="0"/>
                <a:cs typeface="Arial" panose="020B0604020202020204" pitchFamily="34" charset="0"/>
              </a:rPr>
              <a:t>&amp; CLASS2</a:t>
            </a:r>
          </a:p>
        </p:txBody>
      </p:sp>
    </p:spTree>
    <p:extLst>
      <p:ext uri="{BB962C8B-B14F-4D97-AF65-F5344CB8AC3E}">
        <p14:creationId xmlns:p14="http://schemas.microsoft.com/office/powerpoint/2010/main" val="6507349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Rectangle 10">
            <a:extLst>
              <a:ext uri="{FF2B5EF4-FFF2-40B4-BE49-F238E27FC236}">
                <a16:creationId xmlns:a16="http://schemas.microsoft.com/office/drawing/2014/main" xmlns="" id="{CA14B0B8-C52D-47C5-9874-0EC6F9ACC52F}"/>
              </a:ext>
            </a:extLst>
          </p:cNvPr>
          <p:cNvSpPr/>
          <p:nvPr/>
        </p:nvSpPr>
        <p:spPr>
          <a:xfrm>
            <a:off x="89737" y="2751153"/>
            <a:ext cx="8904989" cy="2359119"/>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600" dirty="0"/>
          </a:p>
        </p:txBody>
      </p:sp>
      <p:sp>
        <p:nvSpPr>
          <p:cNvPr id="34" name="Titre 33"/>
          <p:cNvSpPr>
            <a:spLocks noGrp="1"/>
          </p:cNvSpPr>
          <p:nvPr>
            <p:ph type="title"/>
          </p:nvPr>
        </p:nvSpPr>
        <p:spPr>
          <a:xfrm>
            <a:off x="865130" y="51470"/>
            <a:ext cx="8129595" cy="432048"/>
          </a:xfrm>
        </p:spPr>
        <p:txBody>
          <a:bodyPr/>
          <a:lstStyle/>
          <a:p>
            <a:r>
              <a:rPr lang="fr-FR" sz="1200" b="1" dirty="0" smtClean="0"/>
              <a:t>THE COMPLEXITY OF THE CROSS-CUTTING INTERACTIONS &amp; CONNECTIONS</a:t>
            </a:r>
            <a:endParaRPr lang="en-GB" sz="1200" b="1" dirty="0"/>
          </a:p>
        </p:txBody>
      </p:sp>
      <p:sp>
        <p:nvSpPr>
          <p:cNvPr id="72" name="Rectangle 122">
            <a:extLst>
              <a:ext uri="{FF2B5EF4-FFF2-40B4-BE49-F238E27FC236}">
                <a16:creationId xmlns:a16="http://schemas.microsoft.com/office/drawing/2014/main" xmlns="" id="{79058D77-E2BF-439A-8895-0E7BC6532362}"/>
              </a:ext>
            </a:extLst>
          </p:cNvPr>
          <p:cNvSpPr/>
          <p:nvPr/>
        </p:nvSpPr>
        <p:spPr>
          <a:xfrm>
            <a:off x="89737" y="653206"/>
            <a:ext cx="8904989" cy="2062560"/>
          </a:xfrm>
          <a:prstGeom prst="rect">
            <a:avLst/>
          </a:prstGeom>
          <a:solidFill>
            <a:schemeClr val="accent3">
              <a:lumMod val="20000"/>
              <a:lumOff val="80000"/>
            </a:schemeClr>
          </a:solidFill>
          <a:ln w="63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7" name="Organigramme : Affichage 2">
            <a:extLst>
              <a:ext uri="{FF2B5EF4-FFF2-40B4-BE49-F238E27FC236}">
                <a16:creationId xmlns:a16="http://schemas.microsoft.com/office/drawing/2014/main" xmlns="" id="{B47008CE-49F4-4F34-A59B-C77F721A4C41}"/>
              </a:ext>
            </a:extLst>
          </p:cNvPr>
          <p:cNvSpPr/>
          <p:nvPr/>
        </p:nvSpPr>
        <p:spPr>
          <a:xfrm>
            <a:off x="6806146" y="3394093"/>
            <a:ext cx="1936187" cy="461391"/>
          </a:xfrm>
          <a:prstGeom prst="flowChartDisplay">
            <a:avLst/>
          </a:prstGeom>
          <a:solidFill>
            <a:srgbClr val="4F81B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CMEMS</a:t>
            </a:r>
          </a:p>
          <a:p>
            <a:pPr algn="ctr"/>
            <a:r>
              <a:rPr lang="en-US" sz="1400" dirty="0"/>
              <a:t> PQ-Dashboard</a:t>
            </a:r>
          </a:p>
        </p:txBody>
      </p:sp>
      <p:sp>
        <p:nvSpPr>
          <p:cNvPr id="78" name="Organigramme : Processus 4">
            <a:extLst>
              <a:ext uri="{FF2B5EF4-FFF2-40B4-BE49-F238E27FC236}">
                <a16:creationId xmlns:a16="http://schemas.microsoft.com/office/drawing/2014/main" xmlns="" id="{F83742DB-D662-4E5C-A2AD-42843B1D0D55}"/>
              </a:ext>
            </a:extLst>
          </p:cNvPr>
          <p:cNvSpPr/>
          <p:nvPr/>
        </p:nvSpPr>
        <p:spPr>
          <a:xfrm>
            <a:off x="174119" y="3342937"/>
            <a:ext cx="1085514" cy="1272018"/>
          </a:xfrm>
          <a:prstGeom prst="flowChartProces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t>PQ team </a:t>
            </a:r>
          </a:p>
          <a:p>
            <a:pPr algn="ctr"/>
            <a:r>
              <a:rPr lang="en-US" sz="1200" dirty="0"/>
              <a:t>@ CMEMS</a:t>
            </a:r>
          </a:p>
          <a:p>
            <a:pPr algn="ctr"/>
            <a:r>
              <a:rPr lang="en-US" sz="1200" dirty="0"/>
              <a:t>Production </a:t>
            </a:r>
            <a:r>
              <a:rPr lang="en-US" sz="1200" dirty="0" err="1"/>
              <a:t>centres</a:t>
            </a:r>
            <a:endParaRPr lang="en-US" sz="1200" dirty="0"/>
          </a:p>
          <a:p>
            <a:pPr algn="ctr"/>
            <a:r>
              <a:rPr lang="en-US" sz="1200" dirty="0"/>
              <a:t>(MFC/TAC)</a:t>
            </a:r>
          </a:p>
        </p:txBody>
      </p:sp>
      <p:sp>
        <p:nvSpPr>
          <p:cNvPr id="82" name="Organigramme : Préparation 81">
            <a:extLst>
              <a:ext uri="{FF2B5EF4-FFF2-40B4-BE49-F238E27FC236}">
                <a16:creationId xmlns:a16="http://schemas.microsoft.com/office/drawing/2014/main" xmlns="" id="{7BC62AD7-DC57-4E9F-9DF5-1E08745A5B24}"/>
              </a:ext>
            </a:extLst>
          </p:cNvPr>
          <p:cNvSpPr/>
          <p:nvPr/>
        </p:nvSpPr>
        <p:spPr>
          <a:xfrm>
            <a:off x="1791976" y="3190857"/>
            <a:ext cx="2179073" cy="961310"/>
          </a:xfrm>
          <a:prstGeom prst="flowChartPreparation">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1200" dirty="0"/>
          </a:p>
          <a:p>
            <a:pPr algn="ctr"/>
            <a:r>
              <a:rPr lang="en-US" sz="1400" b="1" dirty="0"/>
              <a:t>Qualification</a:t>
            </a:r>
            <a:r>
              <a:rPr lang="en-US" sz="1600" dirty="0"/>
              <a:t> </a:t>
            </a:r>
            <a:r>
              <a:rPr lang="en-US" sz="1100" dirty="0"/>
              <a:t>New products</a:t>
            </a:r>
          </a:p>
          <a:p>
            <a:pPr algn="ctr"/>
            <a:r>
              <a:rPr lang="en-US" sz="1100" dirty="0"/>
              <a:t>OR </a:t>
            </a:r>
          </a:p>
          <a:p>
            <a:pPr algn="ctr"/>
            <a:r>
              <a:rPr lang="en-US" sz="1100" dirty="0"/>
              <a:t>Major updates (change release)</a:t>
            </a:r>
          </a:p>
          <a:p>
            <a:pPr algn="ctr"/>
            <a:endParaRPr lang="en-US" sz="1200" dirty="0"/>
          </a:p>
        </p:txBody>
      </p:sp>
      <p:sp>
        <p:nvSpPr>
          <p:cNvPr id="85" name="Organigramme : Processus 84">
            <a:extLst>
              <a:ext uri="{FF2B5EF4-FFF2-40B4-BE49-F238E27FC236}">
                <a16:creationId xmlns:a16="http://schemas.microsoft.com/office/drawing/2014/main" xmlns="" id="{CC07B198-8898-43C9-835C-D9E7E2C8E197}"/>
              </a:ext>
            </a:extLst>
          </p:cNvPr>
          <p:cNvSpPr/>
          <p:nvPr/>
        </p:nvSpPr>
        <p:spPr>
          <a:xfrm>
            <a:off x="207232" y="680680"/>
            <a:ext cx="2828779" cy="1134667"/>
          </a:xfrm>
          <a:prstGeom prst="flowChartProces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a:p>
            <a:pPr algn="ctr"/>
            <a:r>
              <a:rPr lang="en-US" sz="1400" b="1" dirty="0"/>
              <a:t>CMEMS PQ Working Group</a:t>
            </a:r>
          </a:p>
          <a:p>
            <a:pPr algn="ctr"/>
            <a:r>
              <a:rPr lang="en-US" sz="1300" dirty="0"/>
              <a:t>All MFC/TACs represented </a:t>
            </a:r>
          </a:p>
          <a:p>
            <a:pPr algn="ctr"/>
            <a:r>
              <a:rPr lang="en-US" sz="1300" dirty="0"/>
              <a:t>(&gt;50 Sci. PQ experts) </a:t>
            </a:r>
          </a:p>
          <a:p>
            <a:pPr algn="ctr"/>
            <a:r>
              <a:rPr lang="en-US" sz="1300" dirty="0"/>
              <a:t>All products (Blue, Green, White); </a:t>
            </a:r>
            <a:r>
              <a:rPr lang="en-US" sz="1300" dirty="0" err="1"/>
              <a:t>Obs</a:t>
            </a:r>
            <a:r>
              <a:rPr lang="en-US" sz="1300" dirty="0"/>
              <a:t> &amp; model; All regions </a:t>
            </a:r>
            <a:r>
              <a:rPr lang="en-US" sz="1300" dirty="0" smtClean="0"/>
              <a:t>covered</a:t>
            </a:r>
            <a:endParaRPr lang="en-US" sz="1300" dirty="0"/>
          </a:p>
          <a:p>
            <a:pPr algn="ctr"/>
            <a:endParaRPr lang="en-US" dirty="0"/>
          </a:p>
        </p:txBody>
      </p:sp>
      <p:sp>
        <p:nvSpPr>
          <p:cNvPr id="86" name="Rectangle 11">
            <a:extLst>
              <a:ext uri="{FF2B5EF4-FFF2-40B4-BE49-F238E27FC236}">
                <a16:creationId xmlns:a16="http://schemas.microsoft.com/office/drawing/2014/main" xmlns="" id="{95454BF4-7EBA-4434-93DE-E1B866C23D6E}"/>
              </a:ext>
            </a:extLst>
          </p:cNvPr>
          <p:cNvSpPr/>
          <p:nvPr/>
        </p:nvSpPr>
        <p:spPr>
          <a:xfrm>
            <a:off x="5580112" y="4859899"/>
            <a:ext cx="3268919" cy="250374"/>
          </a:xfrm>
          <a:prstGeom prst="rect">
            <a:avLst/>
          </a:prstGeom>
          <a:ln>
            <a:solidFill>
              <a:schemeClr val="accent4"/>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b="1" dirty="0"/>
              <a:t>CMEMS PQ </a:t>
            </a:r>
            <a:r>
              <a:rPr lang="en-US" b="1" dirty="0" smtClean="0"/>
              <a:t>Communication</a:t>
            </a:r>
            <a:endParaRPr lang="en-US" b="1" dirty="0"/>
          </a:p>
        </p:txBody>
      </p:sp>
      <p:cxnSp>
        <p:nvCxnSpPr>
          <p:cNvPr id="87" name="Connecteur en angle 40">
            <a:extLst>
              <a:ext uri="{FF2B5EF4-FFF2-40B4-BE49-F238E27FC236}">
                <a16:creationId xmlns:a16="http://schemas.microsoft.com/office/drawing/2014/main" xmlns="" id="{D517B6B1-2AB7-46E9-B725-C6B4833C5558}"/>
              </a:ext>
            </a:extLst>
          </p:cNvPr>
          <p:cNvCxnSpPr>
            <a:cxnSpLocks/>
          </p:cNvCxnSpPr>
          <p:nvPr/>
        </p:nvCxnSpPr>
        <p:spPr>
          <a:xfrm rot="5400000" flipH="1" flipV="1">
            <a:off x="264136" y="2143233"/>
            <a:ext cx="1527590" cy="832739"/>
          </a:xfrm>
          <a:prstGeom prst="bentConnector3">
            <a:avLst>
              <a:gd name="adj1" fmla="val 50000"/>
            </a:avLst>
          </a:prstGeom>
          <a:ln w="9525">
            <a:solidFill>
              <a:schemeClr val="accent3">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88" name="ZoneTexte 34">
            <a:extLst>
              <a:ext uri="{FF2B5EF4-FFF2-40B4-BE49-F238E27FC236}">
                <a16:creationId xmlns:a16="http://schemas.microsoft.com/office/drawing/2014/main" xmlns="" id="{76C04003-2EBE-4B48-BDD6-189CECF9C2A9}"/>
              </a:ext>
            </a:extLst>
          </p:cNvPr>
          <p:cNvSpPr txBox="1"/>
          <p:nvPr/>
        </p:nvSpPr>
        <p:spPr>
          <a:xfrm>
            <a:off x="384166" y="2134536"/>
            <a:ext cx="1046761" cy="492443"/>
          </a:xfrm>
          <a:prstGeom prst="rect">
            <a:avLst/>
          </a:prstGeom>
          <a:noFill/>
        </p:spPr>
        <p:txBody>
          <a:bodyPr wrap="none" rtlCol="0">
            <a:spAutoFit/>
          </a:bodyPr>
          <a:lstStyle/>
          <a:p>
            <a:r>
              <a:rPr lang="en-GB" sz="1300" dirty="0"/>
              <a:t>Participation</a:t>
            </a:r>
          </a:p>
          <a:p>
            <a:r>
              <a:rPr lang="en-GB" sz="1300" dirty="0"/>
              <a:t>&amp; expertise</a:t>
            </a:r>
          </a:p>
        </p:txBody>
      </p:sp>
      <p:cxnSp>
        <p:nvCxnSpPr>
          <p:cNvPr id="89" name="Connecteur droit avec flèche 38">
            <a:extLst>
              <a:ext uri="{FF2B5EF4-FFF2-40B4-BE49-F238E27FC236}">
                <a16:creationId xmlns:a16="http://schemas.microsoft.com/office/drawing/2014/main" xmlns="" id="{47782B21-9F01-4052-A236-7B4662BA78D1}"/>
              </a:ext>
            </a:extLst>
          </p:cNvPr>
          <p:cNvCxnSpPr>
            <a:cxnSpLocks/>
          </p:cNvCxnSpPr>
          <p:nvPr/>
        </p:nvCxnSpPr>
        <p:spPr>
          <a:xfrm flipH="1">
            <a:off x="3044342" y="870074"/>
            <a:ext cx="4099885" cy="0"/>
          </a:xfrm>
          <a:prstGeom prst="straightConnector1">
            <a:avLst/>
          </a:prstGeom>
          <a:ln w="9525">
            <a:solidFill>
              <a:schemeClr val="accent3">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90" name="ZoneTexte 61">
            <a:extLst>
              <a:ext uri="{FF2B5EF4-FFF2-40B4-BE49-F238E27FC236}">
                <a16:creationId xmlns:a16="http://schemas.microsoft.com/office/drawing/2014/main" xmlns="" id="{4063BDE4-F434-45ED-9DA2-3037168A0547}"/>
              </a:ext>
            </a:extLst>
          </p:cNvPr>
          <p:cNvSpPr txBox="1"/>
          <p:nvPr/>
        </p:nvSpPr>
        <p:spPr>
          <a:xfrm>
            <a:off x="3603749" y="616942"/>
            <a:ext cx="926792" cy="292388"/>
          </a:xfrm>
          <a:prstGeom prst="rect">
            <a:avLst/>
          </a:prstGeom>
          <a:noFill/>
        </p:spPr>
        <p:txBody>
          <a:bodyPr wrap="none" rtlCol="0">
            <a:spAutoFit/>
          </a:bodyPr>
          <a:lstStyle/>
          <a:p>
            <a:r>
              <a:rPr lang="en-GB" sz="1300" dirty="0" smtClean="0"/>
              <a:t>Facilitation</a:t>
            </a:r>
            <a:endParaRPr lang="en-GB" sz="1300" dirty="0"/>
          </a:p>
        </p:txBody>
      </p:sp>
      <p:sp>
        <p:nvSpPr>
          <p:cNvPr id="103" name="Rectangle 135">
            <a:extLst>
              <a:ext uri="{FF2B5EF4-FFF2-40B4-BE49-F238E27FC236}">
                <a16:creationId xmlns:a16="http://schemas.microsoft.com/office/drawing/2014/main" xmlns="" id="{4CC9B139-9162-426D-BCC2-259551CF7841}"/>
              </a:ext>
            </a:extLst>
          </p:cNvPr>
          <p:cNvSpPr/>
          <p:nvPr/>
        </p:nvSpPr>
        <p:spPr>
          <a:xfrm>
            <a:off x="4565849" y="1293068"/>
            <a:ext cx="1723704" cy="2070770"/>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1" name="Connecteur droit avec flèche 41">
            <a:extLst>
              <a:ext uri="{FF2B5EF4-FFF2-40B4-BE49-F238E27FC236}">
                <a16:creationId xmlns:a16="http://schemas.microsoft.com/office/drawing/2014/main" xmlns="" id="{33949EE0-C8AF-412E-B499-6377BEF4606C}"/>
              </a:ext>
            </a:extLst>
          </p:cNvPr>
          <p:cNvCxnSpPr>
            <a:cxnSpLocks/>
            <a:stCxn id="85" idx="2"/>
          </p:cNvCxnSpPr>
          <p:nvPr/>
        </p:nvCxnSpPr>
        <p:spPr>
          <a:xfrm>
            <a:off x="1621622" y="1815347"/>
            <a:ext cx="3046097" cy="1019673"/>
          </a:xfrm>
          <a:prstGeom prst="straightConnector1">
            <a:avLst/>
          </a:prstGeom>
          <a:ln w="9525">
            <a:solidFill>
              <a:schemeClr val="accent3">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2" name="Connecteur droit avec flèche 50">
            <a:extLst>
              <a:ext uri="{FF2B5EF4-FFF2-40B4-BE49-F238E27FC236}">
                <a16:creationId xmlns:a16="http://schemas.microsoft.com/office/drawing/2014/main" xmlns="" id="{C7A49290-91DA-4AB2-AAA8-D9BD0E07E6EE}"/>
              </a:ext>
            </a:extLst>
          </p:cNvPr>
          <p:cNvCxnSpPr>
            <a:cxnSpLocks/>
          </p:cNvCxnSpPr>
          <p:nvPr/>
        </p:nvCxnSpPr>
        <p:spPr>
          <a:xfrm flipH="1">
            <a:off x="6228410" y="1397958"/>
            <a:ext cx="1105790" cy="397849"/>
          </a:xfrm>
          <a:prstGeom prst="straightConnector1">
            <a:avLst/>
          </a:prstGeom>
          <a:ln w="9525">
            <a:solidFill>
              <a:schemeClr val="accent3">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3" name="Connecteur droit avec flèche 58">
            <a:extLst>
              <a:ext uri="{FF2B5EF4-FFF2-40B4-BE49-F238E27FC236}">
                <a16:creationId xmlns:a16="http://schemas.microsoft.com/office/drawing/2014/main" xmlns="" id="{15998569-242B-4FBF-99A8-E35D022C8BA3}"/>
              </a:ext>
            </a:extLst>
          </p:cNvPr>
          <p:cNvCxnSpPr>
            <a:cxnSpLocks/>
          </p:cNvCxnSpPr>
          <p:nvPr/>
        </p:nvCxnSpPr>
        <p:spPr>
          <a:xfrm flipH="1">
            <a:off x="8208869" y="1397958"/>
            <a:ext cx="16056" cy="1603639"/>
          </a:xfrm>
          <a:prstGeom prst="straightConnector1">
            <a:avLst/>
          </a:prstGeom>
          <a:ln w="9525">
            <a:solidFill>
              <a:schemeClr val="accent3">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4" name="Connecteur droit avec flèche 69">
            <a:extLst>
              <a:ext uri="{FF2B5EF4-FFF2-40B4-BE49-F238E27FC236}">
                <a16:creationId xmlns:a16="http://schemas.microsoft.com/office/drawing/2014/main" xmlns="" id="{322CB08E-A317-48BE-8949-402A48C11A38}"/>
              </a:ext>
            </a:extLst>
          </p:cNvPr>
          <p:cNvCxnSpPr>
            <a:cxnSpLocks/>
            <a:stCxn id="100" idx="3"/>
          </p:cNvCxnSpPr>
          <p:nvPr/>
        </p:nvCxnSpPr>
        <p:spPr>
          <a:xfrm flipV="1">
            <a:off x="5890602" y="3741715"/>
            <a:ext cx="1082014" cy="213432"/>
          </a:xfrm>
          <a:prstGeom prst="straightConnector1">
            <a:avLst/>
          </a:prstGeom>
          <a:ln w="9525">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2" name="Connecteur droit avec flèche 60">
            <a:extLst>
              <a:ext uri="{FF2B5EF4-FFF2-40B4-BE49-F238E27FC236}">
                <a16:creationId xmlns:a16="http://schemas.microsoft.com/office/drawing/2014/main" xmlns="" id="{62F52F38-A786-4CBC-8CEB-41987EFFF016}"/>
              </a:ext>
            </a:extLst>
          </p:cNvPr>
          <p:cNvCxnSpPr>
            <a:cxnSpLocks/>
          </p:cNvCxnSpPr>
          <p:nvPr/>
        </p:nvCxnSpPr>
        <p:spPr>
          <a:xfrm flipV="1">
            <a:off x="3819024" y="4152167"/>
            <a:ext cx="723207" cy="291791"/>
          </a:xfrm>
          <a:prstGeom prst="straightConnector1">
            <a:avLst/>
          </a:prstGeom>
          <a:ln w="9525">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5" name="Connecteur droit avec flèche 84">
            <a:extLst>
              <a:ext uri="{FF2B5EF4-FFF2-40B4-BE49-F238E27FC236}">
                <a16:creationId xmlns:a16="http://schemas.microsoft.com/office/drawing/2014/main" xmlns="" id="{D2A47D8E-FB89-42C5-8E7A-3BD0F11D18D2}"/>
              </a:ext>
            </a:extLst>
          </p:cNvPr>
          <p:cNvCxnSpPr>
            <a:cxnSpLocks/>
            <a:stCxn id="78" idx="3"/>
          </p:cNvCxnSpPr>
          <p:nvPr/>
        </p:nvCxnSpPr>
        <p:spPr>
          <a:xfrm flipV="1">
            <a:off x="1259633" y="3765688"/>
            <a:ext cx="648071" cy="213258"/>
          </a:xfrm>
          <a:prstGeom prst="straightConnector1">
            <a:avLst/>
          </a:prstGeom>
          <a:ln w="9525">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6" name="Connecteur droit avec flèche 86">
            <a:extLst>
              <a:ext uri="{FF2B5EF4-FFF2-40B4-BE49-F238E27FC236}">
                <a16:creationId xmlns:a16="http://schemas.microsoft.com/office/drawing/2014/main" xmlns="" id="{E3488D92-4D4A-4BFF-B911-5D74D4ACA62A}"/>
              </a:ext>
            </a:extLst>
          </p:cNvPr>
          <p:cNvCxnSpPr>
            <a:cxnSpLocks/>
            <a:stCxn id="78" idx="3"/>
          </p:cNvCxnSpPr>
          <p:nvPr/>
        </p:nvCxnSpPr>
        <p:spPr>
          <a:xfrm>
            <a:off x="1259633" y="3978946"/>
            <a:ext cx="742895" cy="465012"/>
          </a:xfrm>
          <a:prstGeom prst="straightConnector1">
            <a:avLst/>
          </a:prstGeom>
          <a:ln w="9525">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83" name="Organigramme : Préparation 82">
            <a:extLst>
              <a:ext uri="{FF2B5EF4-FFF2-40B4-BE49-F238E27FC236}">
                <a16:creationId xmlns:a16="http://schemas.microsoft.com/office/drawing/2014/main" xmlns="" id="{54F788B5-9C7D-4760-AD50-C159C1BD7E96}"/>
              </a:ext>
            </a:extLst>
          </p:cNvPr>
          <p:cNvSpPr/>
          <p:nvPr/>
        </p:nvSpPr>
        <p:spPr>
          <a:xfrm>
            <a:off x="1804632" y="4227934"/>
            <a:ext cx="2166417" cy="674931"/>
          </a:xfrm>
          <a:prstGeom prst="flowChartPreparation">
            <a:avLst/>
          </a:prstGeom>
          <a:solidFill>
            <a:srgbClr val="4F81B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Validation</a:t>
            </a:r>
          </a:p>
          <a:p>
            <a:pPr algn="ctr"/>
            <a:r>
              <a:rPr lang="en-US" sz="1100" dirty="0"/>
              <a:t>Approved Products</a:t>
            </a:r>
          </a:p>
          <a:p>
            <a:pPr algn="ctr"/>
            <a:r>
              <a:rPr lang="en-US" sz="1100" dirty="0"/>
              <a:t>(In Ops)</a:t>
            </a:r>
          </a:p>
        </p:txBody>
      </p:sp>
      <p:sp>
        <p:nvSpPr>
          <p:cNvPr id="97" name="Rectangle 126">
            <a:extLst>
              <a:ext uri="{FF2B5EF4-FFF2-40B4-BE49-F238E27FC236}">
                <a16:creationId xmlns:a16="http://schemas.microsoft.com/office/drawing/2014/main" xmlns="" id="{48DE8FD6-67E1-4070-9257-A5D1B4F546AF}"/>
              </a:ext>
            </a:extLst>
          </p:cNvPr>
          <p:cNvSpPr/>
          <p:nvPr/>
        </p:nvSpPr>
        <p:spPr>
          <a:xfrm>
            <a:off x="5401986" y="511664"/>
            <a:ext cx="3517275" cy="266861"/>
          </a:xfrm>
          <a:prstGeom prst="rect">
            <a:avLst/>
          </a:prstGeom>
          <a:solidFill>
            <a:schemeClr val="accent3">
              <a:lumMod val="20000"/>
              <a:lumOff val="80000"/>
            </a:schemeClr>
          </a:solidFill>
          <a:ln>
            <a:solidFill>
              <a:schemeClr val="accent4"/>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b="1" dirty="0"/>
              <a:t>CMEMS PQ Cross-cutting Activity </a:t>
            </a:r>
          </a:p>
        </p:txBody>
      </p:sp>
      <p:cxnSp>
        <p:nvCxnSpPr>
          <p:cNvPr id="98" name="Connecteur droit avec flèche 81">
            <a:extLst>
              <a:ext uri="{FF2B5EF4-FFF2-40B4-BE49-F238E27FC236}">
                <a16:creationId xmlns:a16="http://schemas.microsoft.com/office/drawing/2014/main" xmlns="" id="{7446DEC5-8765-4313-9BB1-F1C784B096A3}"/>
              </a:ext>
            </a:extLst>
          </p:cNvPr>
          <p:cNvCxnSpPr>
            <a:cxnSpLocks/>
          </p:cNvCxnSpPr>
          <p:nvPr/>
        </p:nvCxnSpPr>
        <p:spPr>
          <a:xfrm flipH="1">
            <a:off x="6223720" y="1354715"/>
            <a:ext cx="1550519" cy="949732"/>
          </a:xfrm>
          <a:prstGeom prst="straightConnector1">
            <a:avLst/>
          </a:prstGeom>
          <a:ln w="9525">
            <a:solidFill>
              <a:schemeClr val="accent3">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99" name="Organigramme : Document 1">
            <a:extLst>
              <a:ext uri="{FF2B5EF4-FFF2-40B4-BE49-F238E27FC236}">
                <a16:creationId xmlns:a16="http://schemas.microsoft.com/office/drawing/2014/main" xmlns="" id="{C4E7F9E2-31CA-4F8D-ADBA-32F016AD12ED}"/>
              </a:ext>
            </a:extLst>
          </p:cNvPr>
          <p:cNvSpPr/>
          <p:nvPr/>
        </p:nvSpPr>
        <p:spPr>
          <a:xfrm>
            <a:off x="4641469" y="2832253"/>
            <a:ext cx="1586941" cy="486630"/>
          </a:xfrm>
          <a:prstGeom prst="flowChartDocumen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1500" b="1" dirty="0"/>
              <a:t>PQ Docs</a:t>
            </a:r>
            <a:r>
              <a:rPr lang="en-US" sz="1500" b="1" dirty="0" smtClean="0"/>
              <a:t>: </a:t>
            </a:r>
            <a:r>
              <a:rPr lang="en-US" sz="1100" dirty="0" smtClean="0"/>
              <a:t>QUIDs</a:t>
            </a:r>
            <a:r>
              <a:rPr lang="en-US" sz="1100" dirty="0"/>
              <a:t>, </a:t>
            </a:r>
            <a:r>
              <a:rPr lang="en-US" sz="1100" dirty="0" smtClean="0"/>
              <a:t>SQOs (</a:t>
            </a:r>
            <a:r>
              <a:rPr lang="en-US" sz="1100" dirty="0"/>
              <a:t>reviewed)</a:t>
            </a:r>
          </a:p>
        </p:txBody>
      </p:sp>
      <p:sp>
        <p:nvSpPr>
          <p:cNvPr id="100" name="Organigramme : Données stockées 5">
            <a:extLst>
              <a:ext uri="{FF2B5EF4-FFF2-40B4-BE49-F238E27FC236}">
                <a16:creationId xmlns:a16="http://schemas.microsoft.com/office/drawing/2014/main" xmlns="" id="{85E3D4CB-E61B-4807-B160-AA37F9980423}"/>
              </a:ext>
            </a:extLst>
          </p:cNvPr>
          <p:cNvSpPr/>
          <p:nvPr/>
        </p:nvSpPr>
        <p:spPr>
          <a:xfrm>
            <a:off x="4483109" y="3612033"/>
            <a:ext cx="1688991" cy="686228"/>
          </a:xfrm>
          <a:prstGeom prst="flowChartOnlineStorage">
            <a:avLst/>
          </a:prstGeom>
          <a:solidFill>
            <a:srgbClr val="4F81B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PQ metrics </a:t>
            </a:r>
            <a:r>
              <a:rPr lang="en-US" sz="1100" dirty="0"/>
              <a:t>(Daily/Monthly)  Metrics delivery</a:t>
            </a:r>
          </a:p>
        </p:txBody>
      </p:sp>
      <p:sp>
        <p:nvSpPr>
          <p:cNvPr id="101" name="Organigramme : Document 51">
            <a:extLst>
              <a:ext uri="{FF2B5EF4-FFF2-40B4-BE49-F238E27FC236}">
                <a16:creationId xmlns:a16="http://schemas.microsoft.com/office/drawing/2014/main" xmlns="" id="{63B149E1-DD8E-4F4F-864B-B65C8A6CF2F7}"/>
              </a:ext>
            </a:extLst>
          </p:cNvPr>
          <p:cNvSpPr/>
          <p:nvPr/>
        </p:nvSpPr>
        <p:spPr>
          <a:xfrm>
            <a:off x="4620509" y="2234730"/>
            <a:ext cx="1607901" cy="457284"/>
          </a:xfrm>
          <a:prstGeom prst="flowChartDocumen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100" dirty="0"/>
              <a:t>Internal PQ Docs:</a:t>
            </a:r>
          </a:p>
          <a:p>
            <a:pPr algn="ctr"/>
            <a:r>
              <a:rPr lang="en-US" sz="1100" dirty="0" err="1"/>
              <a:t>ScVP</a:t>
            </a:r>
            <a:r>
              <a:rPr lang="en-US" sz="1100" dirty="0"/>
              <a:t>, </a:t>
            </a:r>
            <a:r>
              <a:rPr lang="en-US" sz="1100" dirty="0" err="1"/>
              <a:t>ScQP</a:t>
            </a:r>
            <a:r>
              <a:rPr lang="en-US" sz="1100" dirty="0"/>
              <a:t>, </a:t>
            </a:r>
            <a:r>
              <a:rPr lang="en-US" sz="1100" dirty="0" err="1"/>
              <a:t>ScMYVP</a:t>
            </a:r>
            <a:endParaRPr lang="en-US" sz="1100" dirty="0"/>
          </a:p>
        </p:txBody>
      </p:sp>
      <p:sp>
        <p:nvSpPr>
          <p:cNvPr id="104" name="Organigramme : Affichage 3">
            <a:extLst>
              <a:ext uri="{FF2B5EF4-FFF2-40B4-BE49-F238E27FC236}">
                <a16:creationId xmlns:a16="http://schemas.microsoft.com/office/drawing/2014/main" xmlns="" id="{554ADCF3-D0A7-471D-9A9F-2290807C91CD}"/>
              </a:ext>
            </a:extLst>
          </p:cNvPr>
          <p:cNvSpPr/>
          <p:nvPr/>
        </p:nvSpPr>
        <p:spPr>
          <a:xfrm>
            <a:off x="6806146" y="3898149"/>
            <a:ext cx="2100998" cy="619445"/>
          </a:xfrm>
          <a:prstGeom prst="flowChartDisplay">
            <a:avLst/>
          </a:prstGeom>
          <a:solidFill>
            <a:srgbClr val="4F81B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t>CMEMS element</a:t>
            </a:r>
            <a:endParaRPr lang="en-US" sz="1400" dirty="0"/>
          </a:p>
          <a:p>
            <a:pPr algn="ctr"/>
            <a:r>
              <a:rPr lang="en-US" sz="1400" dirty="0"/>
              <a:t>PQ webpage </a:t>
            </a:r>
            <a:r>
              <a:rPr lang="en-US" sz="1100" i="1" dirty="0"/>
              <a:t>(optional)</a:t>
            </a:r>
          </a:p>
        </p:txBody>
      </p:sp>
      <p:sp>
        <p:nvSpPr>
          <p:cNvPr id="105" name="Organigramme : Document 51">
            <a:extLst>
              <a:ext uri="{FF2B5EF4-FFF2-40B4-BE49-F238E27FC236}">
                <a16:creationId xmlns:a16="http://schemas.microsoft.com/office/drawing/2014/main" xmlns="" id="{0EAD528C-70C7-4A13-BFDE-ECDE38A91CA3}"/>
              </a:ext>
            </a:extLst>
          </p:cNvPr>
          <p:cNvSpPr/>
          <p:nvPr/>
        </p:nvSpPr>
        <p:spPr>
          <a:xfrm>
            <a:off x="4622720" y="1701754"/>
            <a:ext cx="1605690" cy="468526"/>
          </a:xfrm>
          <a:prstGeom prst="flowChartDocumen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1100" dirty="0"/>
              <a:t>CMEMS PQ Strategy </a:t>
            </a:r>
          </a:p>
          <a:p>
            <a:pPr algn="ctr"/>
            <a:r>
              <a:rPr lang="en-US" sz="1100" dirty="0"/>
              <a:t>PQ Management Plan</a:t>
            </a:r>
          </a:p>
        </p:txBody>
      </p:sp>
      <p:sp>
        <p:nvSpPr>
          <p:cNvPr id="106" name="ZoneTexte 53">
            <a:extLst>
              <a:ext uri="{FF2B5EF4-FFF2-40B4-BE49-F238E27FC236}">
                <a16:creationId xmlns:a16="http://schemas.microsoft.com/office/drawing/2014/main" xmlns="" id="{4788FE64-8522-4E9C-BA24-6C5F485C29B0}"/>
              </a:ext>
            </a:extLst>
          </p:cNvPr>
          <p:cNvSpPr txBox="1"/>
          <p:nvPr/>
        </p:nvSpPr>
        <p:spPr>
          <a:xfrm rot="19200157">
            <a:off x="6252726" y="2085327"/>
            <a:ext cx="1092495" cy="292388"/>
          </a:xfrm>
          <a:prstGeom prst="rect">
            <a:avLst/>
          </a:prstGeom>
          <a:noFill/>
        </p:spPr>
        <p:txBody>
          <a:bodyPr wrap="square" rtlCol="0">
            <a:spAutoFit/>
          </a:bodyPr>
          <a:lstStyle/>
          <a:p>
            <a:r>
              <a:rPr lang="en-GB" sz="1300" dirty="0" smtClean="0"/>
              <a:t>Acceptance</a:t>
            </a:r>
            <a:endParaRPr lang="en-GB" sz="1300" dirty="0"/>
          </a:p>
        </p:txBody>
      </p:sp>
      <p:cxnSp>
        <p:nvCxnSpPr>
          <p:cNvPr id="107" name="Connecteur droit avec flèche 81">
            <a:extLst>
              <a:ext uri="{FF2B5EF4-FFF2-40B4-BE49-F238E27FC236}">
                <a16:creationId xmlns:a16="http://schemas.microsoft.com/office/drawing/2014/main" xmlns="" id="{E0285FE3-1DAE-475C-B022-5D432BA49E26}"/>
              </a:ext>
            </a:extLst>
          </p:cNvPr>
          <p:cNvCxnSpPr>
            <a:cxnSpLocks/>
            <a:stCxn id="84" idx="2"/>
          </p:cNvCxnSpPr>
          <p:nvPr/>
        </p:nvCxnSpPr>
        <p:spPr>
          <a:xfrm flipH="1">
            <a:off x="6228410" y="1419622"/>
            <a:ext cx="1814976" cy="1396438"/>
          </a:xfrm>
          <a:prstGeom prst="straightConnector1">
            <a:avLst/>
          </a:prstGeom>
          <a:ln w="9525">
            <a:solidFill>
              <a:schemeClr val="accent3">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8" name="Connecteur droit avec flèche 38">
            <a:extLst>
              <a:ext uri="{FF2B5EF4-FFF2-40B4-BE49-F238E27FC236}">
                <a16:creationId xmlns:a16="http://schemas.microsoft.com/office/drawing/2014/main" xmlns="" id="{BEA68131-AE7B-49D1-AC29-0B0B4A3D8CAB}"/>
              </a:ext>
            </a:extLst>
          </p:cNvPr>
          <p:cNvCxnSpPr>
            <a:cxnSpLocks/>
          </p:cNvCxnSpPr>
          <p:nvPr/>
        </p:nvCxnSpPr>
        <p:spPr>
          <a:xfrm flipH="1">
            <a:off x="3044342" y="1059227"/>
            <a:ext cx="4113564" cy="219172"/>
          </a:xfrm>
          <a:prstGeom prst="straightConnector1">
            <a:avLst/>
          </a:prstGeom>
          <a:ln w="9525">
            <a:solidFill>
              <a:schemeClr val="accent3">
                <a:lumMod val="75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09" name="ZoneTexte 61">
            <a:extLst>
              <a:ext uri="{FF2B5EF4-FFF2-40B4-BE49-F238E27FC236}">
                <a16:creationId xmlns:a16="http://schemas.microsoft.com/office/drawing/2014/main" xmlns="" id="{C4666CDA-ED21-4D22-9DC8-4AF23B491647}"/>
              </a:ext>
            </a:extLst>
          </p:cNvPr>
          <p:cNvSpPr txBox="1"/>
          <p:nvPr/>
        </p:nvSpPr>
        <p:spPr>
          <a:xfrm rot="21389619">
            <a:off x="3385862" y="939149"/>
            <a:ext cx="2563715" cy="292388"/>
          </a:xfrm>
          <a:prstGeom prst="rect">
            <a:avLst/>
          </a:prstGeom>
          <a:noFill/>
        </p:spPr>
        <p:txBody>
          <a:bodyPr wrap="none" rtlCol="0">
            <a:spAutoFit/>
          </a:bodyPr>
          <a:lstStyle/>
          <a:p>
            <a:r>
              <a:rPr lang="en-GB" sz="1300" dirty="0">
                <a:solidFill>
                  <a:schemeClr val="tx1">
                    <a:lumMod val="75000"/>
                    <a:lumOff val="25000"/>
                  </a:schemeClr>
                </a:solidFill>
              </a:rPr>
              <a:t>Top-Down &amp; Bottom-Up exchanges</a:t>
            </a:r>
          </a:p>
        </p:txBody>
      </p:sp>
      <p:sp>
        <p:nvSpPr>
          <p:cNvPr id="110" name="ZoneTexte 61">
            <a:extLst>
              <a:ext uri="{FF2B5EF4-FFF2-40B4-BE49-F238E27FC236}">
                <a16:creationId xmlns:a16="http://schemas.microsoft.com/office/drawing/2014/main" xmlns="" id="{2F168C5D-A180-48C2-9E5B-F89337DB5565}"/>
              </a:ext>
            </a:extLst>
          </p:cNvPr>
          <p:cNvSpPr txBox="1"/>
          <p:nvPr/>
        </p:nvSpPr>
        <p:spPr>
          <a:xfrm>
            <a:off x="2002528" y="1797557"/>
            <a:ext cx="1923604" cy="492443"/>
          </a:xfrm>
          <a:prstGeom prst="rect">
            <a:avLst/>
          </a:prstGeom>
          <a:noFill/>
        </p:spPr>
        <p:txBody>
          <a:bodyPr wrap="none" rtlCol="0">
            <a:spAutoFit/>
          </a:bodyPr>
          <a:lstStyle/>
          <a:p>
            <a:r>
              <a:rPr lang="en-GB" sz="1300" dirty="0"/>
              <a:t>Agreements on standards</a:t>
            </a:r>
          </a:p>
          <a:p>
            <a:r>
              <a:rPr lang="en-GB" sz="1300" dirty="0"/>
              <a:t> &amp; evolutions</a:t>
            </a:r>
          </a:p>
        </p:txBody>
      </p:sp>
      <p:sp>
        <p:nvSpPr>
          <p:cNvPr id="111" name="ZoneTexte 95">
            <a:extLst>
              <a:ext uri="{FF2B5EF4-FFF2-40B4-BE49-F238E27FC236}">
                <a16:creationId xmlns:a16="http://schemas.microsoft.com/office/drawing/2014/main" xmlns="" id="{65E25E38-32C4-417A-87BB-435FB4CD0C4D}"/>
              </a:ext>
            </a:extLst>
          </p:cNvPr>
          <p:cNvSpPr txBox="1"/>
          <p:nvPr/>
        </p:nvSpPr>
        <p:spPr>
          <a:xfrm rot="20688820">
            <a:off x="6149403" y="1327299"/>
            <a:ext cx="1365274" cy="292388"/>
          </a:xfrm>
          <a:prstGeom prst="rect">
            <a:avLst/>
          </a:prstGeom>
          <a:noFill/>
        </p:spPr>
        <p:txBody>
          <a:bodyPr wrap="square" rtlCol="0">
            <a:spAutoFit/>
          </a:bodyPr>
          <a:lstStyle/>
          <a:p>
            <a:r>
              <a:rPr lang="en-GB" sz="1300" dirty="0"/>
              <a:t>Management </a:t>
            </a:r>
          </a:p>
        </p:txBody>
      </p:sp>
      <p:sp>
        <p:nvSpPr>
          <p:cNvPr id="112" name="ZoneTexte 53">
            <a:extLst>
              <a:ext uri="{FF2B5EF4-FFF2-40B4-BE49-F238E27FC236}">
                <a16:creationId xmlns:a16="http://schemas.microsoft.com/office/drawing/2014/main" xmlns="" id="{9672536F-4906-47C6-ACB8-4533F9C1E112}"/>
              </a:ext>
            </a:extLst>
          </p:cNvPr>
          <p:cNvSpPr txBox="1"/>
          <p:nvPr/>
        </p:nvSpPr>
        <p:spPr>
          <a:xfrm rot="20476476">
            <a:off x="6464693" y="1722889"/>
            <a:ext cx="791179" cy="292388"/>
          </a:xfrm>
          <a:prstGeom prst="rect">
            <a:avLst/>
          </a:prstGeom>
          <a:noFill/>
        </p:spPr>
        <p:txBody>
          <a:bodyPr wrap="none" rtlCol="0">
            <a:spAutoFit/>
          </a:bodyPr>
          <a:lstStyle/>
          <a:p>
            <a:r>
              <a:rPr lang="en-GB" sz="1300" dirty="0" smtClean="0"/>
              <a:t>Approval</a:t>
            </a:r>
            <a:endParaRPr lang="en-GB" sz="1300" dirty="0"/>
          </a:p>
        </p:txBody>
      </p:sp>
      <p:cxnSp>
        <p:nvCxnSpPr>
          <p:cNvPr id="113" name="Connecteur droit avec flèche 81">
            <a:extLst>
              <a:ext uri="{FF2B5EF4-FFF2-40B4-BE49-F238E27FC236}">
                <a16:creationId xmlns:a16="http://schemas.microsoft.com/office/drawing/2014/main" xmlns="" id="{0E581751-86F0-4185-8E8B-4308B8017831}"/>
              </a:ext>
            </a:extLst>
          </p:cNvPr>
          <p:cNvCxnSpPr>
            <a:cxnSpLocks/>
            <a:stCxn id="84" idx="2"/>
          </p:cNvCxnSpPr>
          <p:nvPr/>
        </p:nvCxnSpPr>
        <p:spPr>
          <a:xfrm flipH="1">
            <a:off x="6012160" y="1419622"/>
            <a:ext cx="2031226" cy="2192411"/>
          </a:xfrm>
          <a:prstGeom prst="straightConnector1">
            <a:avLst/>
          </a:prstGeom>
          <a:ln w="9525">
            <a:solidFill>
              <a:schemeClr val="accent3">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14" name="Rectangle 126">
            <a:extLst>
              <a:ext uri="{FF2B5EF4-FFF2-40B4-BE49-F238E27FC236}">
                <a16:creationId xmlns:a16="http://schemas.microsoft.com/office/drawing/2014/main" xmlns="" id="{5FAD7B53-584B-4113-8686-2FBADD6DCB5D}"/>
              </a:ext>
            </a:extLst>
          </p:cNvPr>
          <p:cNvSpPr/>
          <p:nvPr/>
        </p:nvSpPr>
        <p:spPr>
          <a:xfrm>
            <a:off x="4620509" y="1354715"/>
            <a:ext cx="1607901" cy="248119"/>
          </a:xfrm>
          <a:prstGeom prst="rect">
            <a:avLst/>
          </a:prstGeom>
          <a:solidFill>
            <a:srgbClr val="FFC000"/>
          </a:solidFill>
          <a:ln>
            <a:solidFill>
              <a:srgbClr val="92D050"/>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00" b="1" dirty="0"/>
              <a:t>CMEMS PQ Docs</a:t>
            </a:r>
          </a:p>
        </p:txBody>
      </p:sp>
      <p:sp>
        <p:nvSpPr>
          <p:cNvPr id="115" name="Rectangle 135">
            <a:extLst>
              <a:ext uri="{FF2B5EF4-FFF2-40B4-BE49-F238E27FC236}">
                <a16:creationId xmlns:a16="http://schemas.microsoft.com/office/drawing/2014/main" xmlns="" id="{3F367991-12F5-4BC2-89C2-75DC27F00048}"/>
              </a:ext>
            </a:extLst>
          </p:cNvPr>
          <p:cNvSpPr/>
          <p:nvPr/>
        </p:nvSpPr>
        <p:spPr>
          <a:xfrm>
            <a:off x="6731822" y="3029469"/>
            <a:ext cx="2203882" cy="1572836"/>
          </a:xfrm>
          <a:prstGeom prst="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6" name="Rectangle 126">
            <a:extLst>
              <a:ext uri="{FF2B5EF4-FFF2-40B4-BE49-F238E27FC236}">
                <a16:creationId xmlns:a16="http://schemas.microsoft.com/office/drawing/2014/main" xmlns="" id="{547B634F-5EBD-4ECB-B957-6A3B5D5C8EB9}"/>
              </a:ext>
            </a:extLst>
          </p:cNvPr>
          <p:cNvSpPr/>
          <p:nvPr/>
        </p:nvSpPr>
        <p:spPr>
          <a:xfrm>
            <a:off x="6890920" y="3097053"/>
            <a:ext cx="1724925" cy="248119"/>
          </a:xfrm>
          <a:prstGeom prst="rect">
            <a:avLst/>
          </a:prstGeom>
          <a:solidFill>
            <a:srgbClr val="FFFF00"/>
          </a:solidFill>
          <a:ln>
            <a:solidFill>
              <a:srgbClr val="92D050"/>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500" b="1" dirty="0"/>
              <a:t>CMEMS PQ WWWs</a:t>
            </a:r>
          </a:p>
        </p:txBody>
      </p:sp>
      <p:sp>
        <p:nvSpPr>
          <p:cNvPr id="117" name="ZoneTexte 68">
            <a:extLst>
              <a:ext uri="{FF2B5EF4-FFF2-40B4-BE49-F238E27FC236}">
                <a16:creationId xmlns:a16="http://schemas.microsoft.com/office/drawing/2014/main" xmlns="" id="{5873DFD8-11DE-47E6-A7C3-332054E04787}"/>
              </a:ext>
            </a:extLst>
          </p:cNvPr>
          <p:cNvSpPr txBox="1"/>
          <p:nvPr/>
        </p:nvSpPr>
        <p:spPr>
          <a:xfrm rot="18945133">
            <a:off x="6493331" y="2338466"/>
            <a:ext cx="1068882" cy="292388"/>
          </a:xfrm>
          <a:prstGeom prst="rect">
            <a:avLst/>
          </a:prstGeom>
          <a:noFill/>
        </p:spPr>
        <p:txBody>
          <a:bodyPr wrap="none" rtlCol="0">
            <a:spAutoFit/>
          </a:bodyPr>
          <a:lstStyle/>
          <a:p>
            <a:r>
              <a:rPr lang="en-GB" sz="1300" dirty="0"/>
              <a:t>C</a:t>
            </a:r>
            <a:r>
              <a:rPr lang="en-GB" sz="1300" dirty="0" smtClean="0"/>
              <a:t>oordination</a:t>
            </a:r>
            <a:endParaRPr lang="en-GB" sz="1300" dirty="0"/>
          </a:p>
        </p:txBody>
      </p:sp>
      <p:sp>
        <p:nvSpPr>
          <p:cNvPr id="118" name="ZoneTexte 77">
            <a:extLst>
              <a:ext uri="{FF2B5EF4-FFF2-40B4-BE49-F238E27FC236}">
                <a16:creationId xmlns:a16="http://schemas.microsoft.com/office/drawing/2014/main" xmlns="" id="{FF5AFB6D-B25F-4519-B716-8951A54101A3}"/>
              </a:ext>
            </a:extLst>
          </p:cNvPr>
          <p:cNvSpPr txBox="1"/>
          <p:nvPr/>
        </p:nvSpPr>
        <p:spPr>
          <a:xfrm rot="16200000">
            <a:off x="7716063" y="1979031"/>
            <a:ext cx="1272784" cy="292388"/>
          </a:xfrm>
          <a:prstGeom prst="rect">
            <a:avLst/>
          </a:prstGeom>
          <a:noFill/>
        </p:spPr>
        <p:txBody>
          <a:bodyPr wrap="none" rtlCol="0">
            <a:spAutoFit/>
          </a:bodyPr>
          <a:lstStyle/>
          <a:p>
            <a:r>
              <a:rPr lang="en-GB" sz="1300" dirty="0"/>
              <a:t>implementation</a:t>
            </a:r>
          </a:p>
        </p:txBody>
      </p:sp>
      <p:sp>
        <p:nvSpPr>
          <p:cNvPr id="119" name="ZoneTexte 95">
            <a:extLst>
              <a:ext uri="{FF2B5EF4-FFF2-40B4-BE49-F238E27FC236}">
                <a16:creationId xmlns:a16="http://schemas.microsoft.com/office/drawing/2014/main" xmlns="" id="{BF71A1EA-0533-426A-84D6-440D8881B17C}"/>
              </a:ext>
            </a:extLst>
          </p:cNvPr>
          <p:cNvSpPr txBox="1"/>
          <p:nvPr/>
        </p:nvSpPr>
        <p:spPr>
          <a:xfrm rot="16200000">
            <a:off x="7514604" y="2038009"/>
            <a:ext cx="1133900" cy="292388"/>
          </a:xfrm>
          <a:prstGeom prst="rect">
            <a:avLst/>
          </a:prstGeom>
          <a:noFill/>
        </p:spPr>
        <p:txBody>
          <a:bodyPr wrap="none" rtlCol="0">
            <a:spAutoFit/>
          </a:bodyPr>
          <a:lstStyle/>
          <a:p>
            <a:r>
              <a:rPr lang="en-GB" sz="1300" dirty="0"/>
              <a:t>Management </a:t>
            </a:r>
          </a:p>
        </p:txBody>
      </p:sp>
      <p:cxnSp>
        <p:nvCxnSpPr>
          <p:cNvPr id="120" name="Connecteur droit avec flèche 69">
            <a:extLst>
              <a:ext uri="{FF2B5EF4-FFF2-40B4-BE49-F238E27FC236}">
                <a16:creationId xmlns:a16="http://schemas.microsoft.com/office/drawing/2014/main" xmlns="" id="{2673ABB7-BA11-4BF4-9E27-5868615C9F25}"/>
              </a:ext>
            </a:extLst>
          </p:cNvPr>
          <p:cNvCxnSpPr>
            <a:cxnSpLocks/>
          </p:cNvCxnSpPr>
          <p:nvPr/>
        </p:nvCxnSpPr>
        <p:spPr>
          <a:xfrm flipV="1">
            <a:off x="3861331" y="4358030"/>
            <a:ext cx="3111285" cy="307698"/>
          </a:xfrm>
          <a:prstGeom prst="straightConnector1">
            <a:avLst/>
          </a:prstGeom>
          <a:ln w="9525">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24" name="ZoneTexte 53">
            <a:extLst>
              <a:ext uri="{FF2B5EF4-FFF2-40B4-BE49-F238E27FC236}">
                <a16:creationId xmlns:a16="http://schemas.microsoft.com/office/drawing/2014/main" xmlns="" id="{9AC8CB42-517C-4257-AB90-BF7149E461DF}"/>
              </a:ext>
            </a:extLst>
          </p:cNvPr>
          <p:cNvSpPr txBox="1"/>
          <p:nvPr/>
        </p:nvSpPr>
        <p:spPr>
          <a:xfrm rot="20801302">
            <a:off x="5783620" y="3566265"/>
            <a:ext cx="1365349" cy="292388"/>
          </a:xfrm>
          <a:prstGeom prst="rect">
            <a:avLst/>
          </a:prstGeom>
          <a:noFill/>
        </p:spPr>
        <p:txBody>
          <a:bodyPr wrap="square" rtlCol="0">
            <a:spAutoFit/>
          </a:bodyPr>
          <a:lstStyle/>
          <a:p>
            <a:r>
              <a:rPr lang="en-GB" sz="1300" dirty="0"/>
              <a:t>Dissemination</a:t>
            </a:r>
          </a:p>
        </p:txBody>
      </p:sp>
      <p:cxnSp>
        <p:nvCxnSpPr>
          <p:cNvPr id="121" name="Connecteur droit avec flèche 90">
            <a:extLst>
              <a:ext uri="{FF2B5EF4-FFF2-40B4-BE49-F238E27FC236}">
                <a16:creationId xmlns:a16="http://schemas.microsoft.com/office/drawing/2014/main" xmlns="" id="{57129343-E36B-436B-9AFE-D8C9526B1900}"/>
              </a:ext>
            </a:extLst>
          </p:cNvPr>
          <p:cNvCxnSpPr>
            <a:cxnSpLocks/>
            <a:endCxn id="99" idx="1"/>
          </p:cNvCxnSpPr>
          <p:nvPr/>
        </p:nvCxnSpPr>
        <p:spPr>
          <a:xfrm flipV="1">
            <a:off x="3772876" y="3075568"/>
            <a:ext cx="868593" cy="405334"/>
          </a:xfrm>
          <a:prstGeom prst="straightConnector1">
            <a:avLst/>
          </a:prstGeom>
          <a:ln w="9525">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22" name="Connecteur droit avec flèche 88">
            <a:extLst>
              <a:ext uri="{FF2B5EF4-FFF2-40B4-BE49-F238E27FC236}">
                <a16:creationId xmlns:a16="http://schemas.microsoft.com/office/drawing/2014/main" xmlns="" id="{12B8AB4E-5CCE-4AF4-83B9-D6479E4FD8BE}"/>
              </a:ext>
            </a:extLst>
          </p:cNvPr>
          <p:cNvCxnSpPr>
            <a:cxnSpLocks/>
            <a:endCxn id="101" idx="1"/>
          </p:cNvCxnSpPr>
          <p:nvPr/>
        </p:nvCxnSpPr>
        <p:spPr>
          <a:xfrm flipV="1">
            <a:off x="3744716" y="2463372"/>
            <a:ext cx="875793" cy="1004458"/>
          </a:xfrm>
          <a:prstGeom prst="straightConnector1">
            <a:avLst/>
          </a:prstGeom>
          <a:ln w="9525">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23" name="Connecteur droit avec flèche 41">
            <a:extLst>
              <a:ext uri="{FF2B5EF4-FFF2-40B4-BE49-F238E27FC236}">
                <a16:creationId xmlns:a16="http://schemas.microsoft.com/office/drawing/2014/main" xmlns="" id="{2D8B41F1-2BD3-4552-A052-35A298E53AB3}"/>
              </a:ext>
            </a:extLst>
          </p:cNvPr>
          <p:cNvCxnSpPr>
            <a:cxnSpLocks/>
            <a:stCxn id="85" idx="2"/>
          </p:cNvCxnSpPr>
          <p:nvPr/>
        </p:nvCxnSpPr>
        <p:spPr>
          <a:xfrm>
            <a:off x="1621622" y="1815347"/>
            <a:ext cx="2920609" cy="1926368"/>
          </a:xfrm>
          <a:prstGeom prst="straightConnector1">
            <a:avLst/>
          </a:prstGeom>
          <a:ln w="9525">
            <a:solidFill>
              <a:schemeClr val="accent3">
                <a:lumMod val="75000"/>
              </a:schemeClr>
            </a:solidFill>
            <a:tailEnd type="arrow"/>
          </a:ln>
        </p:spPr>
        <p:style>
          <a:lnRef idx="1">
            <a:schemeClr val="accent1"/>
          </a:lnRef>
          <a:fillRef idx="0">
            <a:schemeClr val="accent1"/>
          </a:fillRef>
          <a:effectRef idx="0">
            <a:schemeClr val="accent1"/>
          </a:effectRef>
          <a:fontRef idx="minor">
            <a:schemeClr val="tx1"/>
          </a:fontRef>
        </p:style>
      </p:cxnSp>
      <p:sp>
        <p:nvSpPr>
          <p:cNvPr id="125" name="ZoneTexte 53">
            <a:extLst>
              <a:ext uri="{FF2B5EF4-FFF2-40B4-BE49-F238E27FC236}">
                <a16:creationId xmlns:a16="http://schemas.microsoft.com/office/drawing/2014/main" xmlns="" id="{EA42A91B-ADDB-4AD7-9950-59200A488814}"/>
              </a:ext>
            </a:extLst>
          </p:cNvPr>
          <p:cNvSpPr txBox="1"/>
          <p:nvPr/>
        </p:nvSpPr>
        <p:spPr>
          <a:xfrm rot="21296303">
            <a:off x="4553824" y="4468759"/>
            <a:ext cx="1365349" cy="292388"/>
          </a:xfrm>
          <a:prstGeom prst="rect">
            <a:avLst/>
          </a:prstGeom>
          <a:noFill/>
        </p:spPr>
        <p:txBody>
          <a:bodyPr wrap="square" rtlCol="0">
            <a:spAutoFit/>
          </a:bodyPr>
          <a:lstStyle/>
          <a:p>
            <a:r>
              <a:rPr lang="en-GB" sz="1300" dirty="0"/>
              <a:t>Dissemination</a:t>
            </a:r>
          </a:p>
        </p:txBody>
      </p:sp>
      <p:sp>
        <p:nvSpPr>
          <p:cNvPr id="128" name="ZoneTexte 53">
            <a:extLst>
              <a:ext uri="{FF2B5EF4-FFF2-40B4-BE49-F238E27FC236}">
                <a16:creationId xmlns:a16="http://schemas.microsoft.com/office/drawing/2014/main" xmlns="" id="{49A18370-4E46-4E07-B25B-E4FF45E289FB}"/>
              </a:ext>
            </a:extLst>
          </p:cNvPr>
          <p:cNvSpPr txBox="1"/>
          <p:nvPr/>
        </p:nvSpPr>
        <p:spPr>
          <a:xfrm>
            <a:off x="1180164" y="3765688"/>
            <a:ext cx="882913" cy="492443"/>
          </a:xfrm>
          <a:prstGeom prst="rect">
            <a:avLst/>
          </a:prstGeom>
          <a:noFill/>
        </p:spPr>
        <p:txBody>
          <a:bodyPr wrap="square" rtlCol="0">
            <a:spAutoFit/>
          </a:bodyPr>
          <a:lstStyle/>
          <a:p>
            <a:pPr algn="ctr"/>
            <a:r>
              <a:rPr lang="en-GB" sz="1300" dirty="0"/>
              <a:t>PQ </a:t>
            </a:r>
            <a:r>
              <a:rPr lang="en-GB" sz="1300" dirty="0" smtClean="0"/>
              <a:t>activity</a:t>
            </a:r>
            <a:endParaRPr lang="en-GB" sz="1300" dirty="0"/>
          </a:p>
        </p:txBody>
      </p:sp>
      <p:sp>
        <p:nvSpPr>
          <p:cNvPr id="129" name="Rectangle 128"/>
          <p:cNvSpPr/>
          <p:nvPr/>
        </p:nvSpPr>
        <p:spPr>
          <a:xfrm>
            <a:off x="1738055" y="2837304"/>
            <a:ext cx="2286913" cy="2186815"/>
          </a:xfrm>
          <a:prstGeom prst="rect">
            <a:avLst/>
          </a:prstGeom>
          <a:no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r-FR" sz="1600" dirty="0" err="1" smtClean="0">
                <a:solidFill>
                  <a:schemeClr val="tx1"/>
                </a:solidFill>
              </a:rPr>
              <a:t>implementation</a:t>
            </a:r>
            <a:endParaRPr lang="en-GB" sz="1600" dirty="0">
              <a:solidFill>
                <a:schemeClr val="tx1"/>
              </a:solidFill>
            </a:endParaRPr>
          </a:p>
        </p:txBody>
      </p:sp>
      <p:sp>
        <p:nvSpPr>
          <p:cNvPr id="126" name="ZoneTexte 53">
            <a:extLst>
              <a:ext uri="{FF2B5EF4-FFF2-40B4-BE49-F238E27FC236}">
                <a16:creationId xmlns:a16="http://schemas.microsoft.com/office/drawing/2014/main" xmlns="" id="{D609C03D-E022-48C1-BA6B-AEDC669C3086}"/>
              </a:ext>
            </a:extLst>
          </p:cNvPr>
          <p:cNvSpPr txBox="1"/>
          <p:nvPr/>
        </p:nvSpPr>
        <p:spPr>
          <a:xfrm rot="20394034">
            <a:off x="3804279" y="4023430"/>
            <a:ext cx="792265" cy="292388"/>
          </a:xfrm>
          <a:prstGeom prst="rect">
            <a:avLst/>
          </a:prstGeom>
          <a:noFill/>
        </p:spPr>
        <p:txBody>
          <a:bodyPr wrap="square" rtlCol="0">
            <a:spAutoFit/>
          </a:bodyPr>
          <a:lstStyle/>
          <a:p>
            <a:r>
              <a:rPr lang="en-GB" sz="1300" dirty="0"/>
              <a:t>Inputs</a:t>
            </a:r>
          </a:p>
        </p:txBody>
      </p:sp>
      <p:sp>
        <p:nvSpPr>
          <p:cNvPr id="127" name="ZoneTexte 53">
            <a:extLst>
              <a:ext uri="{FF2B5EF4-FFF2-40B4-BE49-F238E27FC236}">
                <a16:creationId xmlns:a16="http://schemas.microsoft.com/office/drawing/2014/main" xmlns="" id="{DF9BBB12-8304-45DC-A751-1546F0DF31D8}"/>
              </a:ext>
            </a:extLst>
          </p:cNvPr>
          <p:cNvSpPr txBox="1"/>
          <p:nvPr/>
        </p:nvSpPr>
        <p:spPr>
          <a:xfrm>
            <a:off x="3890119" y="2757251"/>
            <a:ext cx="710045" cy="323165"/>
          </a:xfrm>
          <a:prstGeom prst="rect">
            <a:avLst/>
          </a:prstGeom>
          <a:noFill/>
        </p:spPr>
        <p:txBody>
          <a:bodyPr wrap="square" rtlCol="0">
            <a:spAutoFit/>
          </a:bodyPr>
          <a:lstStyle/>
          <a:p>
            <a:r>
              <a:rPr lang="en-GB" sz="1500" dirty="0"/>
              <a:t>Inputs</a:t>
            </a:r>
          </a:p>
        </p:txBody>
      </p:sp>
      <p:sp>
        <p:nvSpPr>
          <p:cNvPr id="84" name="Organigramme : Processus 83">
            <a:extLst>
              <a:ext uri="{FF2B5EF4-FFF2-40B4-BE49-F238E27FC236}">
                <a16:creationId xmlns:a16="http://schemas.microsoft.com/office/drawing/2014/main" xmlns="" id="{5E6A5DA7-1905-439A-ACA0-8183CF55C56C}"/>
              </a:ext>
            </a:extLst>
          </p:cNvPr>
          <p:cNvSpPr/>
          <p:nvPr/>
        </p:nvSpPr>
        <p:spPr>
          <a:xfrm>
            <a:off x="7151067" y="843432"/>
            <a:ext cx="1784637" cy="576190"/>
          </a:xfrm>
          <a:prstGeom prst="flowChartProcess">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p>
          <a:p>
            <a:pPr algn="ctr"/>
            <a:r>
              <a:rPr lang="en-US" sz="1400" b="1" dirty="0"/>
              <a:t>CMEMS PQ Coordination Team</a:t>
            </a:r>
          </a:p>
          <a:p>
            <a:pPr algn="ctr"/>
            <a:endParaRPr lang="en-US" dirty="0"/>
          </a:p>
        </p:txBody>
      </p:sp>
    </p:spTree>
    <p:extLst>
      <p:ext uri="{BB962C8B-B14F-4D97-AF65-F5344CB8AC3E}">
        <p14:creationId xmlns:p14="http://schemas.microsoft.com/office/powerpoint/2010/main" val="60636583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4"/>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678248" y="690495"/>
            <a:ext cx="5376213" cy="3038060"/>
          </a:xfrm>
          <a:prstGeom prst="rect">
            <a:avLst/>
          </a:prstGeom>
          <a:solidFill>
            <a:schemeClr val="accent3"/>
          </a:solidFill>
          <a:ln>
            <a:noFill/>
          </a:ln>
          <a:effectLst/>
          <a:extLst/>
        </p:spPr>
      </p:pic>
      <p:sp>
        <p:nvSpPr>
          <p:cNvPr id="22" name="Titre 3"/>
          <p:cNvSpPr txBox="1">
            <a:spLocks/>
          </p:cNvSpPr>
          <p:nvPr/>
        </p:nvSpPr>
        <p:spPr>
          <a:xfrm>
            <a:off x="867704" y="231582"/>
            <a:ext cx="7819096" cy="277539"/>
          </a:xfrm>
          <a:prstGeom prst="rect">
            <a:avLst/>
          </a:prstGeom>
          <a:solidFill>
            <a:srgbClr val="0B6192"/>
          </a:solidFill>
        </p:spPr>
        <p:txBody>
          <a:bodyPr vert="horz" lIns="91440" tIns="45720" rIns="91440" bIns="45720" rtlCol="0" anchor="ctr">
            <a:noAutofit/>
          </a:bodyPr>
          <a:lstStyle>
            <a:lvl1pPr algn="l" defTabSz="914400" rtl="0" eaLnBrk="1" latinLnBrk="0" hangingPunct="1">
              <a:spcBef>
                <a:spcPct val="0"/>
              </a:spcBef>
              <a:buNone/>
              <a:defRPr sz="1800" b="0" kern="1200" spc="700" baseline="0">
                <a:solidFill>
                  <a:schemeClr val="bg1"/>
                </a:solidFill>
                <a:latin typeface="+mj-lt"/>
                <a:ea typeface="+mj-ea"/>
                <a:cs typeface="+mj-cs"/>
              </a:defRPr>
            </a:lvl1pPr>
          </a:lstStyle>
          <a:p>
            <a:r>
              <a:rPr lang="en-GB" dirty="0" smtClean="0"/>
              <a:t>The CMEMS PQ-</a:t>
            </a:r>
            <a:r>
              <a:rPr lang="en-GB" dirty="0" err="1" smtClean="0"/>
              <a:t>Dasboard</a:t>
            </a:r>
            <a:endParaRPr lang="en-GB" dirty="0"/>
          </a:p>
        </p:txBody>
      </p:sp>
      <p:pic>
        <p:nvPicPr>
          <p:cNvPr id="23" name="Picture 2"/>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0" y="699542"/>
            <a:ext cx="3563888" cy="26847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3"/>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107504" y="3363838"/>
            <a:ext cx="2803525" cy="2305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 name="ZoneTexte 24"/>
          <p:cNvSpPr txBox="1"/>
          <p:nvPr/>
        </p:nvSpPr>
        <p:spPr>
          <a:xfrm>
            <a:off x="7884368" y="627534"/>
            <a:ext cx="1199361" cy="276999"/>
          </a:xfrm>
          <a:prstGeom prst="rect">
            <a:avLst/>
          </a:prstGeom>
          <a:solidFill>
            <a:srgbClr val="00B050"/>
          </a:solidFill>
        </p:spPr>
        <p:txBody>
          <a:bodyPr wrap="square" rtlCol="0">
            <a:spAutoFit/>
          </a:bodyPr>
          <a:lstStyle/>
          <a:p>
            <a:pPr algn="ctr"/>
            <a:r>
              <a:rPr lang="en-GB" sz="1200" b="1" dirty="0">
                <a:solidFill>
                  <a:schemeClr val="bg1"/>
                </a:solidFill>
              </a:rPr>
              <a:t>VERSION 2020</a:t>
            </a:r>
          </a:p>
        </p:txBody>
      </p:sp>
      <p:sp>
        <p:nvSpPr>
          <p:cNvPr id="26" name="ZoneTexte 25"/>
          <p:cNvSpPr txBox="1"/>
          <p:nvPr/>
        </p:nvSpPr>
        <p:spPr>
          <a:xfrm>
            <a:off x="2195736" y="627534"/>
            <a:ext cx="1199361" cy="276999"/>
          </a:xfrm>
          <a:prstGeom prst="rect">
            <a:avLst/>
          </a:prstGeom>
          <a:solidFill>
            <a:srgbClr val="FF0000"/>
          </a:solidFill>
        </p:spPr>
        <p:txBody>
          <a:bodyPr wrap="square" rtlCol="0">
            <a:spAutoFit/>
          </a:bodyPr>
          <a:lstStyle/>
          <a:p>
            <a:pPr algn="ctr"/>
            <a:r>
              <a:rPr lang="en-GB" sz="1200" b="1" dirty="0">
                <a:solidFill>
                  <a:schemeClr val="bg1"/>
                </a:solidFill>
              </a:rPr>
              <a:t>VERSION 2015</a:t>
            </a:r>
          </a:p>
        </p:txBody>
      </p:sp>
      <p:pic>
        <p:nvPicPr>
          <p:cNvPr id="27" name="Picture 5"/>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4164278" y="3219822"/>
            <a:ext cx="4922353" cy="19236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 name="ZoneTexte 27"/>
          <p:cNvSpPr txBox="1"/>
          <p:nvPr/>
        </p:nvSpPr>
        <p:spPr>
          <a:xfrm rot="20743771">
            <a:off x="1230381" y="1989760"/>
            <a:ext cx="6746334" cy="646331"/>
          </a:xfrm>
          <a:prstGeom prst="rect">
            <a:avLst/>
          </a:prstGeom>
          <a:solidFill>
            <a:srgbClr val="FFFF00"/>
          </a:solidFill>
        </p:spPr>
        <p:txBody>
          <a:bodyPr wrap="none" rtlCol="0">
            <a:spAutoFit/>
          </a:bodyPr>
          <a:lstStyle/>
          <a:p>
            <a:r>
              <a:rPr lang="en-GB" dirty="0">
                <a:latin typeface="Arial Narrow" panose="020B0606020202030204" pitchFamily="34" charset="0"/>
                <a:hlinkClick r:id="rId7"/>
              </a:rPr>
              <a:t>You can access it in:</a:t>
            </a:r>
          </a:p>
          <a:p>
            <a:r>
              <a:rPr lang="en-GB" dirty="0">
                <a:latin typeface="Arial Narrow" panose="020B0606020202030204" pitchFamily="34" charset="0"/>
                <a:hlinkClick r:id="rId7"/>
              </a:rPr>
              <a:t>https://pqd.mercator-ocean.fr/?</a:t>
            </a:r>
            <a:r>
              <a:rPr lang="en-GB" dirty="0" smtClean="0">
                <a:latin typeface="Arial Narrow" panose="020B0606020202030204" pitchFamily="34" charset="0"/>
                <a:hlinkClick r:id="rId7"/>
              </a:rPr>
              <a:t>pk_vid=5688911fd2e6aba41618843139d0ce1a</a:t>
            </a:r>
            <a:endParaRPr lang="en-GB" dirty="0" smtClean="0">
              <a:latin typeface="Arial Narrow" panose="020B0606020202030204" pitchFamily="34" charset="0"/>
            </a:endParaRPr>
          </a:p>
        </p:txBody>
      </p:sp>
    </p:spTree>
    <p:extLst>
      <p:ext uri="{BB962C8B-B14F-4D97-AF65-F5344CB8AC3E}">
        <p14:creationId xmlns:p14="http://schemas.microsoft.com/office/powerpoint/2010/main" val="218973275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79511" y="976879"/>
            <a:ext cx="5855247" cy="3528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itre 3"/>
          <p:cNvSpPr txBox="1">
            <a:spLocks/>
          </p:cNvSpPr>
          <p:nvPr/>
        </p:nvSpPr>
        <p:spPr>
          <a:xfrm>
            <a:off x="867704" y="231582"/>
            <a:ext cx="7819096" cy="277539"/>
          </a:xfrm>
          <a:prstGeom prst="rect">
            <a:avLst/>
          </a:prstGeom>
          <a:solidFill>
            <a:srgbClr val="0B6192"/>
          </a:solidFill>
        </p:spPr>
        <p:txBody>
          <a:bodyPr vert="horz" lIns="91440" tIns="45720" rIns="91440" bIns="45720" rtlCol="0" anchor="ctr">
            <a:noAutofit/>
          </a:bodyPr>
          <a:lstStyle>
            <a:lvl1pPr algn="l" defTabSz="914400" rtl="0" eaLnBrk="1" latinLnBrk="0" hangingPunct="1">
              <a:spcBef>
                <a:spcPct val="0"/>
              </a:spcBef>
              <a:buNone/>
              <a:defRPr sz="1800" b="0" kern="1200" spc="700" baseline="0">
                <a:solidFill>
                  <a:schemeClr val="bg1"/>
                </a:solidFill>
                <a:latin typeface="+mj-lt"/>
                <a:ea typeface="+mj-ea"/>
                <a:cs typeface="+mj-cs"/>
              </a:defRPr>
            </a:lvl1pPr>
          </a:lstStyle>
          <a:p>
            <a:r>
              <a:rPr lang="en-GB" dirty="0" smtClean="0"/>
              <a:t>The CMEMS PQ-</a:t>
            </a:r>
            <a:r>
              <a:rPr lang="en-GB" dirty="0" err="1" smtClean="0"/>
              <a:t>Dasboard</a:t>
            </a:r>
            <a:endParaRPr lang="en-GB" dirty="0"/>
          </a:p>
        </p:txBody>
      </p:sp>
      <p:sp>
        <p:nvSpPr>
          <p:cNvPr id="7" name="Espace réservé du contenu 1"/>
          <p:cNvSpPr txBox="1">
            <a:spLocks/>
          </p:cNvSpPr>
          <p:nvPr/>
        </p:nvSpPr>
        <p:spPr>
          <a:xfrm>
            <a:off x="6210438" y="915566"/>
            <a:ext cx="2682042" cy="3168352"/>
          </a:xfrm>
          <a:prstGeom prst="rect">
            <a:avLst/>
          </a:prstGeom>
          <a:solidFill>
            <a:schemeClr val="accent3">
              <a:lumMod val="20000"/>
              <a:lumOff val="80000"/>
            </a:schemeClr>
          </a:solidFill>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177800" indent="-177800"/>
            <a:r>
              <a:rPr lang="en-GB" sz="1500" b="1" dirty="0">
                <a:latin typeface="Arial" panose="020B0604020202020204" pitchFamily="34" charset="0"/>
                <a:cs typeface="Arial" panose="020B0604020202020204" pitchFamily="34" charset="0"/>
              </a:rPr>
              <a:t>Number of observations</a:t>
            </a:r>
            <a:r>
              <a:rPr lang="en-GB" sz="1500" dirty="0">
                <a:latin typeface="Arial" panose="020B0604020202020204" pitchFamily="34" charset="0"/>
                <a:cs typeface="Arial" panose="020B0604020202020204" pitchFamily="34" charset="0"/>
              </a:rPr>
              <a:t>  </a:t>
            </a:r>
            <a:r>
              <a:rPr lang="en-GB" sz="1500" b="1" dirty="0">
                <a:latin typeface="Arial" panose="020B0604020202020204" pitchFamily="34" charset="0"/>
                <a:cs typeface="Arial" panose="020B0604020202020204" pitchFamily="34" charset="0"/>
              </a:rPr>
              <a:t>updated daily </a:t>
            </a:r>
            <a:r>
              <a:rPr lang="en-GB" sz="1500" dirty="0">
                <a:latin typeface="Arial" panose="020B0604020202020204" pitchFamily="34" charset="0"/>
                <a:cs typeface="Arial" panose="020B0604020202020204" pitchFamily="34" charset="0"/>
              </a:rPr>
              <a:t>-&gt; a drop in </a:t>
            </a:r>
            <a:r>
              <a:rPr lang="en-GB" sz="1500" dirty="0" err="1">
                <a:latin typeface="Arial" panose="020B0604020202020204" pitchFamily="34" charset="0"/>
                <a:cs typeface="Arial" panose="020B0604020202020204" pitchFamily="34" charset="0"/>
              </a:rPr>
              <a:t>obs</a:t>
            </a:r>
            <a:r>
              <a:rPr lang="en-GB" sz="1500" dirty="0">
                <a:latin typeface="Arial" panose="020B0604020202020204" pitchFamily="34" charset="0"/>
                <a:cs typeface="Arial" panose="020B0604020202020204" pitchFamily="34" charset="0"/>
              </a:rPr>
              <a:t> coverage induces a drop in </a:t>
            </a:r>
            <a:r>
              <a:rPr lang="en-GB" sz="1500" dirty="0" smtClean="0">
                <a:latin typeface="Arial" panose="020B0604020202020204" pitchFamily="34" charset="0"/>
                <a:cs typeface="Arial" panose="020B0604020202020204" pitchFamily="34" charset="0"/>
              </a:rPr>
              <a:t>quality.</a:t>
            </a:r>
            <a:endParaRPr lang="en-GB" sz="1500" dirty="0">
              <a:latin typeface="Arial" panose="020B0604020202020204" pitchFamily="34" charset="0"/>
              <a:cs typeface="Arial" panose="020B0604020202020204" pitchFamily="34" charset="0"/>
            </a:endParaRPr>
          </a:p>
          <a:p>
            <a:pPr marL="285750" indent="-285750"/>
            <a:endParaRPr lang="en-GB" sz="500" dirty="0">
              <a:latin typeface="Arial" panose="020B0604020202020204" pitchFamily="34" charset="0"/>
              <a:cs typeface="Arial" panose="020B0604020202020204" pitchFamily="34" charset="0"/>
            </a:endParaRPr>
          </a:p>
          <a:p>
            <a:pPr marL="177800" indent="-177800"/>
            <a:r>
              <a:rPr lang="en-GB" sz="1500" dirty="0">
                <a:latin typeface="Arial" panose="020B0604020202020204" pitchFamily="34" charset="0"/>
                <a:cs typeface="Arial" panose="020B0604020202020204" pitchFamily="34" charset="0"/>
              </a:rPr>
              <a:t>Valid points in one L3 per </a:t>
            </a:r>
            <a:r>
              <a:rPr lang="en-GB" sz="1500" dirty="0" smtClean="0">
                <a:latin typeface="Arial" panose="020B0604020202020204" pitchFamily="34" charset="0"/>
                <a:cs typeface="Arial" panose="020B0604020202020204" pitchFamily="34" charset="0"/>
              </a:rPr>
              <a:t>parameter.</a:t>
            </a:r>
            <a:endParaRPr lang="en-GB" sz="1500" dirty="0">
              <a:latin typeface="Arial" panose="020B0604020202020204" pitchFamily="34" charset="0"/>
              <a:cs typeface="Arial" panose="020B0604020202020204" pitchFamily="34" charset="0"/>
            </a:endParaRPr>
          </a:p>
          <a:p>
            <a:pPr marL="285750" indent="-285750"/>
            <a:endParaRPr lang="en-GB" sz="500" dirty="0">
              <a:latin typeface="Arial" panose="020B0604020202020204" pitchFamily="34" charset="0"/>
              <a:cs typeface="Arial" panose="020B0604020202020204" pitchFamily="34" charset="0"/>
            </a:endParaRPr>
          </a:p>
          <a:p>
            <a:pPr marL="177800" indent="-177800"/>
            <a:r>
              <a:rPr lang="en-GB" sz="1500" b="1" dirty="0">
                <a:latin typeface="Arial" panose="020B0604020202020204" pitchFamily="34" charset="0"/>
                <a:cs typeface="Arial" panose="020B0604020202020204" pitchFamily="34" charset="0"/>
              </a:rPr>
              <a:t>Missing information -&gt; regular updates are </a:t>
            </a:r>
            <a:r>
              <a:rPr lang="en-GB" sz="1500" b="1" dirty="0" smtClean="0">
                <a:latin typeface="Arial" panose="020B0604020202020204" pitchFamily="34" charset="0"/>
                <a:cs typeface="Arial" panose="020B0604020202020204" pitchFamily="34" charset="0"/>
              </a:rPr>
              <a:t>planned.</a:t>
            </a:r>
            <a:endParaRPr lang="en-GB" sz="1500" b="1" dirty="0">
              <a:latin typeface="Arial" panose="020B0604020202020204" pitchFamily="34" charset="0"/>
              <a:cs typeface="Arial" panose="020B0604020202020204" pitchFamily="34" charset="0"/>
            </a:endParaRPr>
          </a:p>
          <a:p>
            <a:pPr marL="285750" indent="-285750"/>
            <a:endParaRPr lang="en-GB" sz="500" b="1" dirty="0">
              <a:latin typeface="Arial" panose="020B0604020202020204" pitchFamily="34" charset="0"/>
              <a:cs typeface="Arial" panose="020B0604020202020204" pitchFamily="34" charset="0"/>
            </a:endParaRPr>
          </a:p>
          <a:p>
            <a:pPr marL="177800" indent="-177800"/>
            <a:r>
              <a:rPr lang="en-GB" sz="1500" dirty="0">
                <a:latin typeface="Arial" panose="020B0604020202020204" pitchFamily="34" charset="0"/>
                <a:cs typeface="Arial" panose="020B0604020202020204" pitchFamily="34" charset="0"/>
              </a:rPr>
              <a:t>Per area and </a:t>
            </a:r>
            <a:r>
              <a:rPr lang="en-GB" sz="1500" dirty="0" smtClean="0">
                <a:latin typeface="Arial" panose="020B0604020202020204" pitchFamily="34" charset="0"/>
                <a:cs typeface="Arial" panose="020B0604020202020204" pitchFamily="34" charset="0"/>
              </a:rPr>
              <a:t>Blue/White/Green.</a:t>
            </a:r>
            <a:endParaRPr lang="en-GB" sz="15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185920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2"/>
          <p:cNvSpPr txBox="1">
            <a:spLocks/>
          </p:cNvSpPr>
          <p:nvPr/>
        </p:nvSpPr>
        <p:spPr>
          <a:xfrm>
            <a:off x="867704" y="231582"/>
            <a:ext cx="8024776" cy="343559"/>
          </a:xfrm>
          <a:prstGeom prst="rect">
            <a:avLst/>
          </a:prstGeom>
          <a:solidFill>
            <a:srgbClr val="0B6192"/>
          </a:solidFill>
        </p:spPr>
        <p:txBody>
          <a:bodyPr vert="horz" lIns="91440" tIns="45720" rIns="91440" bIns="45720" rtlCol="0" anchor="ctr">
            <a:noAutofit/>
          </a:bodyPr>
          <a:lstStyle>
            <a:defPPr>
              <a:defRPr lang="en-US"/>
            </a:defPPr>
            <a:lvl1pPr>
              <a:spcBef>
                <a:spcPct val="0"/>
              </a:spcBef>
              <a:buNone/>
              <a:defRPr b="0" spc="700" baseline="0">
                <a:solidFill>
                  <a:schemeClr val="bg1"/>
                </a:solidFill>
                <a:latin typeface="+mj-lt"/>
                <a:ea typeface="+mj-ea"/>
                <a:cs typeface="+mj-cs"/>
              </a:defRPr>
            </a:lvl1pPr>
          </a:lstStyle>
          <a:p>
            <a:r>
              <a:rPr lang="fr-FR" dirty="0"/>
              <a:t>CMEMS, </a:t>
            </a:r>
            <a:r>
              <a:rPr lang="fr-FR" dirty="0" err="1"/>
              <a:t>answering</a:t>
            </a:r>
            <a:r>
              <a:rPr lang="fr-FR" dirty="0"/>
              <a:t> user </a:t>
            </a:r>
            <a:r>
              <a:rPr lang="fr-FR" dirty="0" err="1"/>
              <a:t>needs</a:t>
            </a:r>
            <a:r>
              <a:rPr lang="fr-FR" dirty="0"/>
              <a:t> on PQ</a:t>
            </a:r>
            <a:endParaRPr lang="en-GB" dirty="0"/>
          </a:p>
        </p:txBody>
      </p:sp>
      <p:sp>
        <p:nvSpPr>
          <p:cNvPr id="5" name="Espace réservé du contenu 1"/>
          <p:cNvSpPr>
            <a:spLocks noGrp="1"/>
          </p:cNvSpPr>
          <p:nvPr>
            <p:ph idx="4294967295"/>
          </p:nvPr>
        </p:nvSpPr>
        <p:spPr>
          <a:xfrm>
            <a:off x="107504" y="1144035"/>
            <a:ext cx="8460432" cy="3822700"/>
          </a:xfrm>
        </p:spPr>
        <p:txBody>
          <a:bodyPr>
            <a:normAutofit/>
          </a:bodyPr>
          <a:lstStyle/>
          <a:p>
            <a:r>
              <a:rPr lang="fr-FR" dirty="0" err="1"/>
              <a:t>Produce</a:t>
            </a:r>
            <a:r>
              <a:rPr lang="fr-FR" dirty="0"/>
              <a:t> </a:t>
            </a:r>
            <a:r>
              <a:rPr lang="fr-FR" dirty="0" err="1"/>
              <a:t>synthetic</a:t>
            </a:r>
            <a:r>
              <a:rPr lang="fr-FR" dirty="0"/>
              <a:t> </a:t>
            </a:r>
            <a:r>
              <a:rPr lang="fr-FR" dirty="0" err="1"/>
              <a:t>overview</a:t>
            </a:r>
            <a:r>
              <a:rPr lang="fr-FR" dirty="0"/>
              <a:t> of PQ (for </a:t>
            </a:r>
            <a:r>
              <a:rPr lang="fr-FR" dirty="0" err="1"/>
              <a:t>each</a:t>
            </a:r>
            <a:r>
              <a:rPr lang="fr-FR" dirty="0"/>
              <a:t> </a:t>
            </a:r>
            <a:r>
              <a:rPr lang="fr-FR" dirty="0" err="1"/>
              <a:t>product</a:t>
            </a:r>
            <a:r>
              <a:rPr lang="fr-FR" dirty="0" smtClean="0"/>
              <a:t>)</a:t>
            </a:r>
          </a:p>
          <a:p>
            <a:endParaRPr lang="fr-FR" sz="500" dirty="0"/>
          </a:p>
          <a:p>
            <a:r>
              <a:rPr lang="fr-FR" dirty="0" err="1"/>
              <a:t>Produce</a:t>
            </a:r>
            <a:r>
              <a:rPr lang="fr-FR" dirty="0"/>
              <a:t> user </a:t>
            </a:r>
            <a:r>
              <a:rPr lang="fr-FR" dirty="0" err="1"/>
              <a:t>friendly</a:t>
            </a:r>
            <a:r>
              <a:rPr lang="fr-FR" dirty="0"/>
              <a:t> </a:t>
            </a:r>
            <a:r>
              <a:rPr lang="fr-FR" dirty="0" smtClean="0"/>
              <a:t>scores</a:t>
            </a:r>
          </a:p>
          <a:p>
            <a:endParaRPr lang="fr-FR" sz="500" dirty="0"/>
          </a:p>
          <a:p>
            <a:r>
              <a:rPr lang="fr-FR" dirty="0" err="1"/>
              <a:t>Higher</a:t>
            </a:r>
            <a:r>
              <a:rPr lang="fr-FR" dirty="0"/>
              <a:t> </a:t>
            </a:r>
            <a:r>
              <a:rPr lang="fr-FR" dirty="0" err="1"/>
              <a:t>resolution</a:t>
            </a:r>
            <a:r>
              <a:rPr lang="fr-FR" dirty="0"/>
              <a:t> for </a:t>
            </a:r>
            <a:r>
              <a:rPr lang="fr-FR" dirty="0" err="1"/>
              <a:t>error</a:t>
            </a:r>
            <a:r>
              <a:rPr lang="fr-FR" dirty="0"/>
              <a:t> </a:t>
            </a:r>
            <a:r>
              <a:rPr lang="fr-FR" dirty="0" err="1" smtClean="0"/>
              <a:t>estimates</a:t>
            </a:r>
            <a:endParaRPr lang="fr-FR" dirty="0" smtClean="0"/>
          </a:p>
          <a:p>
            <a:endParaRPr lang="fr-FR" sz="500" dirty="0"/>
          </a:p>
          <a:p>
            <a:r>
              <a:rPr lang="fr-FR" dirty="0"/>
              <a:t>More information on </a:t>
            </a:r>
            <a:r>
              <a:rPr lang="fr-FR" dirty="0" err="1"/>
              <a:t>quality</a:t>
            </a:r>
            <a:r>
              <a:rPr lang="fr-FR" dirty="0"/>
              <a:t> </a:t>
            </a:r>
            <a:r>
              <a:rPr lang="fr-FR" dirty="0" smtClean="0"/>
              <a:t>flags</a:t>
            </a:r>
          </a:p>
          <a:p>
            <a:endParaRPr lang="fr-FR" sz="500" dirty="0"/>
          </a:p>
          <a:p>
            <a:r>
              <a:rPr lang="fr-FR" dirty="0" err="1"/>
              <a:t>Add</a:t>
            </a:r>
            <a:r>
              <a:rPr lang="fr-FR" dirty="0"/>
              <a:t> </a:t>
            </a:r>
            <a:r>
              <a:rPr lang="fr-FR" dirty="0" err="1"/>
              <a:t>number</a:t>
            </a:r>
            <a:r>
              <a:rPr lang="fr-FR" dirty="0"/>
              <a:t> of (good) </a:t>
            </a:r>
            <a:r>
              <a:rPr lang="fr-FR" dirty="0" smtClean="0"/>
              <a:t>observations</a:t>
            </a:r>
          </a:p>
          <a:p>
            <a:endParaRPr lang="fr-FR" sz="500" dirty="0"/>
          </a:p>
          <a:p>
            <a:r>
              <a:rPr lang="fr-FR" dirty="0" err="1"/>
              <a:t>Explain</a:t>
            </a:r>
            <a:r>
              <a:rPr lang="fr-FR" dirty="0"/>
              <a:t> </a:t>
            </a:r>
            <a:r>
              <a:rPr lang="fr-FR" dirty="0" err="1"/>
              <a:t>why</a:t>
            </a:r>
            <a:r>
              <a:rPr lang="fr-FR" dirty="0"/>
              <a:t> </a:t>
            </a:r>
            <a:r>
              <a:rPr lang="fr-FR" dirty="0" err="1"/>
              <a:t>some</a:t>
            </a:r>
            <a:r>
              <a:rPr lang="fr-FR" dirty="0"/>
              <a:t> </a:t>
            </a:r>
            <a:r>
              <a:rPr lang="fr-FR" dirty="0" err="1"/>
              <a:t>products</a:t>
            </a:r>
            <a:r>
              <a:rPr lang="fr-FR" dirty="0"/>
              <a:t>/</a:t>
            </a:r>
            <a:r>
              <a:rPr lang="fr-FR" dirty="0" err="1"/>
              <a:t>datasets</a:t>
            </a:r>
            <a:r>
              <a:rPr lang="fr-FR" dirty="0"/>
              <a:t> </a:t>
            </a:r>
            <a:r>
              <a:rPr lang="fr-FR" dirty="0" err="1"/>
              <a:t>may</a:t>
            </a:r>
            <a:r>
              <a:rPr lang="fr-FR" dirty="0"/>
              <a:t> </a:t>
            </a:r>
            <a:r>
              <a:rPr lang="fr-FR" dirty="0" err="1"/>
              <a:t>be</a:t>
            </a:r>
            <a:r>
              <a:rPr lang="fr-FR" dirty="0"/>
              <a:t> « </a:t>
            </a:r>
            <a:r>
              <a:rPr lang="fr-FR" dirty="0" err="1"/>
              <a:t>less</a:t>
            </a:r>
            <a:r>
              <a:rPr lang="fr-FR" dirty="0"/>
              <a:t> » </a:t>
            </a:r>
            <a:r>
              <a:rPr lang="fr-FR" dirty="0" err="1" smtClean="0"/>
              <a:t>validated</a:t>
            </a:r>
            <a:endParaRPr lang="fr-FR" dirty="0" smtClean="0"/>
          </a:p>
          <a:p>
            <a:endParaRPr lang="fr-FR" sz="500" dirty="0"/>
          </a:p>
          <a:p>
            <a:r>
              <a:rPr lang="fr-FR" dirty="0" err="1"/>
              <a:t>Add</a:t>
            </a:r>
            <a:r>
              <a:rPr lang="fr-FR" dirty="0"/>
              <a:t> online </a:t>
            </a:r>
            <a:r>
              <a:rPr lang="fr-FR" dirty="0" err="1"/>
              <a:t>technical</a:t>
            </a:r>
            <a:r>
              <a:rPr lang="fr-FR" dirty="0"/>
              <a:t> lectures </a:t>
            </a:r>
            <a:endParaRPr lang="fr-FR" dirty="0" smtClean="0"/>
          </a:p>
          <a:p>
            <a:endParaRPr lang="fr-FR" sz="500" dirty="0"/>
          </a:p>
          <a:p>
            <a:r>
              <a:rPr lang="fr-FR" dirty="0" err="1"/>
              <a:t>Provide</a:t>
            </a:r>
            <a:r>
              <a:rPr lang="fr-FR" dirty="0"/>
              <a:t> </a:t>
            </a:r>
            <a:r>
              <a:rPr lang="fr-FR" dirty="0" err="1"/>
              <a:t>error</a:t>
            </a:r>
            <a:r>
              <a:rPr lang="fr-FR" dirty="0"/>
              <a:t> </a:t>
            </a:r>
            <a:r>
              <a:rPr lang="fr-FR" dirty="0" err="1"/>
              <a:t>estimates</a:t>
            </a:r>
            <a:r>
              <a:rPr lang="fr-FR" dirty="0"/>
              <a:t> as </a:t>
            </a:r>
            <a:r>
              <a:rPr lang="fr-FR" dirty="0" err="1"/>
              <a:t>dataset</a:t>
            </a:r>
            <a:endParaRPr lang="fr-FR" dirty="0"/>
          </a:p>
          <a:p>
            <a:pPr marL="0" indent="0">
              <a:buNone/>
            </a:pPr>
            <a:endParaRPr lang="fr-FR" dirty="0"/>
          </a:p>
          <a:p>
            <a:endParaRPr lang="fr-FR" dirty="0"/>
          </a:p>
          <a:p>
            <a:endParaRPr lang="fr-FR" dirty="0"/>
          </a:p>
          <a:p>
            <a:endParaRPr lang="fr-FR" dirty="0"/>
          </a:p>
          <a:p>
            <a:endParaRPr lang="en-GB" dirty="0"/>
          </a:p>
        </p:txBody>
      </p:sp>
      <p:sp>
        <p:nvSpPr>
          <p:cNvPr id="6" name="Rectangle 3">
            <a:extLst>
              <a:ext uri="{FF2B5EF4-FFF2-40B4-BE49-F238E27FC236}">
                <a16:creationId xmlns:a16="http://schemas.microsoft.com/office/drawing/2014/main" xmlns="" id="{059D8966-FD52-4936-AB91-510A378DF67A}"/>
              </a:ext>
            </a:extLst>
          </p:cNvPr>
          <p:cNvSpPr/>
          <p:nvPr/>
        </p:nvSpPr>
        <p:spPr>
          <a:xfrm rot="20586161">
            <a:off x="6781076" y="1962881"/>
            <a:ext cx="1954560" cy="626368"/>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sz="1600" b="1" dirty="0"/>
              <a:t>Evolution of PQ QUID docs in 2020</a:t>
            </a:r>
            <a:endParaRPr lang="en-GB" sz="1600" b="1" dirty="0"/>
          </a:p>
        </p:txBody>
      </p:sp>
      <p:sp>
        <p:nvSpPr>
          <p:cNvPr id="7" name="Rectangle 4">
            <a:extLst>
              <a:ext uri="{FF2B5EF4-FFF2-40B4-BE49-F238E27FC236}">
                <a16:creationId xmlns:a16="http://schemas.microsoft.com/office/drawing/2014/main" xmlns="" id="{BE30A312-4D5A-4AFB-AFD1-2990750A37E5}"/>
              </a:ext>
            </a:extLst>
          </p:cNvPr>
          <p:cNvSpPr/>
          <p:nvPr/>
        </p:nvSpPr>
        <p:spPr>
          <a:xfrm rot="20586161">
            <a:off x="6415164" y="664968"/>
            <a:ext cx="1892433" cy="62156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b="1" dirty="0"/>
              <a:t>New PQ-Dashboard in 2020</a:t>
            </a:r>
            <a:endParaRPr lang="en-GB" sz="1600" b="1" dirty="0"/>
          </a:p>
        </p:txBody>
      </p:sp>
      <p:sp>
        <p:nvSpPr>
          <p:cNvPr id="8" name="Rectangle 5">
            <a:extLst>
              <a:ext uri="{FF2B5EF4-FFF2-40B4-BE49-F238E27FC236}">
                <a16:creationId xmlns:a16="http://schemas.microsoft.com/office/drawing/2014/main" xmlns="" id="{8B27D268-8FB0-4A92-AD44-C4917985AB1B}"/>
              </a:ext>
            </a:extLst>
          </p:cNvPr>
          <p:cNvSpPr/>
          <p:nvPr/>
        </p:nvSpPr>
        <p:spPr>
          <a:xfrm rot="20586161">
            <a:off x="6757996" y="2631215"/>
            <a:ext cx="2471377" cy="54040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fr-FR" sz="1600" b="1" dirty="0" err="1"/>
              <a:t>Continuous</a:t>
            </a:r>
            <a:r>
              <a:rPr lang="fr-FR" sz="1600" b="1" dirty="0"/>
              <a:t> </a:t>
            </a:r>
            <a:r>
              <a:rPr lang="fr-FR" sz="1600" b="1" dirty="0" err="1"/>
              <a:t>improvement</a:t>
            </a:r>
            <a:r>
              <a:rPr lang="fr-FR" sz="1600" b="1" dirty="0"/>
              <a:t> of training </a:t>
            </a:r>
            <a:r>
              <a:rPr lang="fr-FR" sz="1600" b="1" dirty="0" err="1"/>
              <a:t>material</a:t>
            </a:r>
            <a:endParaRPr lang="en-GB" sz="1600" b="1" dirty="0"/>
          </a:p>
        </p:txBody>
      </p:sp>
      <p:sp>
        <p:nvSpPr>
          <p:cNvPr id="9" name="Rectangle 6">
            <a:extLst>
              <a:ext uri="{FF2B5EF4-FFF2-40B4-BE49-F238E27FC236}">
                <a16:creationId xmlns:a16="http://schemas.microsoft.com/office/drawing/2014/main" xmlns="" id="{28D0DC22-686B-4C94-AD1B-D8CA1D6D6A91}"/>
              </a:ext>
            </a:extLst>
          </p:cNvPr>
          <p:cNvSpPr/>
          <p:nvPr/>
        </p:nvSpPr>
        <p:spPr>
          <a:xfrm rot="20586161">
            <a:off x="6910495" y="3324978"/>
            <a:ext cx="2380029" cy="597637"/>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fr-FR" sz="1600" b="1" dirty="0" err="1"/>
              <a:t>Continuous</a:t>
            </a:r>
            <a:r>
              <a:rPr lang="fr-FR" sz="1600" b="1" dirty="0"/>
              <a:t> </a:t>
            </a:r>
            <a:r>
              <a:rPr lang="fr-FR" sz="1600" b="1" dirty="0" err="1"/>
              <a:t>improvement</a:t>
            </a:r>
            <a:r>
              <a:rPr lang="fr-FR" sz="1600" b="1" dirty="0"/>
              <a:t> of catalogue</a:t>
            </a:r>
            <a:endParaRPr lang="en-GB" sz="1600" b="1" dirty="0"/>
          </a:p>
        </p:txBody>
      </p:sp>
      <p:sp>
        <p:nvSpPr>
          <p:cNvPr id="10" name="Rectangle 3">
            <a:extLst>
              <a:ext uri="{FF2B5EF4-FFF2-40B4-BE49-F238E27FC236}">
                <a16:creationId xmlns:a16="http://schemas.microsoft.com/office/drawing/2014/main" xmlns="" id="{AFCBB801-7500-4F0E-8A56-BCFDC43862C9}"/>
              </a:ext>
            </a:extLst>
          </p:cNvPr>
          <p:cNvSpPr/>
          <p:nvPr/>
        </p:nvSpPr>
        <p:spPr>
          <a:xfrm rot="20586161">
            <a:off x="6612414" y="1276716"/>
            <a:ext cx="2375060" cy="553864"/>
          </a:xfrm>
          <a:prstGeom prst="rect">
            <a:avLst/>
          </a:prstGeom>
          <a:solidFill>
            <a:srgbClr val="FF00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sz="1600" b="1" dirty="0" err="1"/>
              <a:t>Continuous</a:t>
            </a:r>
            <a:r>
              <a:rPr lang="fr-FR" sz="1600" b="1" dirty="0"/>
              <a:t> </a:t>
            </a:r>
            <a:r>
              <a:rPr lang="fr-FR" sz="1600" b="1" dirty="0" err="1"/>
              <a:t>enhancement</a:t>
            </a:r>
            <a:r>
              <a:rPr lang="fr-FR" sz="1600" b="1" dirty="0"/>
              <a:t> of PQ </a:t>
            </a:r>
            <a:r>
              <a:rPr lang="fr-FR" sz="1600" b="1" dirty="0" err="1"/>
              <a:t>metrics</a:t>
            </a:r>
            <a:endParaRPr lang="en-GB" sz="1600" b="1" dirty="0"/>
          </a:p>
        </p:txBody>
      </p:sp>
      <p:sp>
        <p:nvSpPr>
          <p:cNvPr id="11" name="Explosión: 14 puntos 3">
            <a:extLst>
              <a:ext uri="{FF2B5EF4-FFF2-40B4-BE49-F238E27FC236}">
                <a16:creationId xmlns:a16="http://schemas.microsoft.com/office/drawing/2014/main" xmlns="" id="{1BEB755B-8B80-488C-B8B2-7A2C9CF67358}"/>
              </a:ext>
            </a:extLst>
          </p:cNvPr>
          <p:cNvSpPr/>
          <p:nvPr/>
        </p:nvSpPr>
        <p:spPr>
          <a:xfrm>
            <a:off x="5044040" y="3859520"/>
            <a:ext cx="3312368" cy="1283979"/>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Main PQ working lines</a:t>
            </a:r>
          </a:p>
        </p:txBody>
      </p:sp>
    </p:spTree>
    <p:extLst>
      <p:ext uri="{BB962C8B-B14F-4D97-AF65-F5344CB8AC3E}">
        <p14:creationId xmlns:p14="http://schemas.microsoft.com/office/powerpoint/2010/main" val="25842174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endParaRPr lang="en-GB"/>
          </a:p>
        </p:txBody>
      </p:sp>
      <p:sp>
        <p:nvSpPr>
          <p:cNvPr id="4" name="Carré corné 7">
            <a:extLst>
              <a:ext uri="{FF2B5EF4-FFF2-40B4-BE49-F238E27FC236}">
                <a16:creationId xmlns:a16="http://schemas.microsoft.com/office/drawing/2014/main" xmlns="" id="{7BEB034C-0D89-4D4C-92FA-BD5C86AC9AF8}"/>
              </a:ext>
            </a:extLst>
          </p:cNvPr>
          <p:cNvSpPr/>
          <p:nvPr/>
        </p:nvSpPr>
        <p:spPr>
          <a:xfrm>
            <a:off x="251520" y="843558"/>
            <a:ext cx="4781427" cy="1296144"/>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fr-FR" b="1" dirty="0" err="1">
                <a:solidFill>
                  <a:schemeClr val="accent6">
                    <a:lumMod val="75000"/>
                  </a:schemeClr>
                </a:solidFill>
                <a:latin typeface="Arial" panose="020B0604020202020204" pitchFamily="34" charset="0"/>
                <a:cs typeface="Arial" panose="020B0604020202020204" pitchFamily="34" charset="0"/>
              </a:rPr>
              <a:t>QUality</a:t>
            </a:r>
            <a:r>
              <a:rPr lang="fr-FR" b="1" dirty="0">
                <a:solidFill>
                  <a:schemeClr val="accent6">
                    <a:lumMod val="75000"/>
                  </a:schemeClr>
                </a:solidFill>
                <a:latin typeface="Arial" panose="020B0604020202020204" pitchFamily="34" charset="0"/>
                <a:cs typeface="Arial" panose="020B0604020202020204" pitchFamily="34" charset="0"/>
              </a:rPr>
              <a:t> Information Documentation</a:t>
            </a:r>
          </a:p>
          <a:p>
            <a:pPr marL="87313" indent="-87313" algn="ctr"/>
            <a:endParaRPr lang="fr-FR" sz="1000" b="1" dirty="0">
              <a:solidFill>
                <a:schemeClr val="bg1">
                  <a:lumMod val="50000"/>
                </a:schemeClr>
              </a:solidFill>
              <a:latin typeface="Arial" panose="020B0604020202020204" pitchFamily="34" charset="0"/>
              <a:cs typeface="Arial" panose="020B0604020202020204" pitchFamily="34" charset="0"/>
            </a:endParaRPr>
          </a:p>
          <a:p>
            <a:r>
              <a:rPr lang="en-GB" sz="1400" dirty="0" smtClean="0">
                <a:solidFill>
                  <a:srgbClr val="002060"/>
                </a:solidFill>
                <a:latin typeface="Arial" panose="020B0604020202020204" pitchFamily="34" charset="0"/>
                <a:cs typeface="Arial" panose="020B0604020202020204" pitchFamily="34" charset="0"/>
              </a:rPr>
              <a:t>Quality </a:t>
            </a:r>
            <a:r>
              <a:rPr lang="en-GB" sz="1400" dirty="0">
                <a:solidFill>
                  <a:srgbClr val="002060"/>
                </a:solidFill>
                <a:latin typeface="Arial" panose="020B0604020202020204" pitchFamily="34" charset="0"/>
                <a:cs typeface="Arial" panose="020B0604020202020204" pitchFamily="34" charset="0"/>
              </a:rPr>
              <a:t>information document (QUID):</a:t>
            </a:r>
            <a:endParaRPr lang="fr-FR" sz="1400" i="1" dirty="0">
              <a:solidFill>
                <a:schemeClr val="bg1">
                  <a:lumMod val="50000"/>
                </a:schemeClr>
              </a:solidFill>
              <a:latin typeface="Arial" panose="020B0604020202020204" pitchFamily="34" charset="0"/>
              <a:cs typeface="Arial" panose="020B0604020202020204" pitchFamily="34" charset="0"/>
            </a:endParaRPr>
          </a:p>
          <a:p>
            <a:r>
              <a:rPr lang="fr-FR" sz="1400" i="1" dirty="0" err="1" smtClean="0">
                <a:solidFill>
                  <a:schemeClr val="accent6">
                    <a:lumMod val="75000"/>
                  </a:schemeClr>
                </a:solidFill>
                <a:latin typeface="Arial" panose="020B0604020202020204" pitchFamily="34" charset="0"/>
                <a:cs typeface="Arial" panose="020B0604020202020204" pitchFamily="34" charset="0"/>
              </a:rPr>
              <a:t>Detailed</a:t>
            </a:r>
            <a:r>
              <a:rPr lang="fr-FR" sz="1400" i="1" dirty="0" smtClean="0">
                <a:solidFill>
                  <a:schemeClr val="accent6">
                    <a:lumMod val="75000"/>
                  </a:schemeClr>
                </a:solidFill>
                <a:latin typeface="Arial" panose="020B0604020202020204" pitchFamily="34" charset="0"/>
                <a:cs typeface="Arial" panose="020B0604020202020204" pitchFamily="34" charset="0"/>
              </a:rPr>
              <a:t> </a:t>
            </a:r>
            <a:r>
              <a:rPr lang="fr-FR" sz="1400" i="1" dirty="0">
                <a:solidFill>
                  <a:schemeClr val="accent6">
                    <a:lumMod val="75000"/>
                  </a:schemeClr>
                </a:solidFill>
                <a:latin typeface="Arial" panose="020B0604020202020204" pitchFamily="34" charset="0"/>
                <a:cs typeface="Arial" panose="020B0604020202020204" pitchFamily="34" charset="0"/>
              </a:rPr>
              <a:t>description of </a:t>
            </a:r>
            <a:r>
              <a:rPr lang="fr-FR" sz="1400" i="1" dirty="0" err="1">
                <a:solidFill>
                  <a:schemeClr val="accent6">
                    <a:lumMod val="75000"/>
                  </a:schemeClr>
                </a:solidFill>
                <a:latin typeface="Arial" panose="020B0604020202020204" pitchFamily="34" charset="0"/>
                <a:cs typeface="Arial" panose="020B0604020202020204" pitchFamily="34" charset="0"/>
              </a:rPr>
              <a:t>product</a:t>
            </a:r>
            <a:r>
              <a:rPr lang="fr-FR" sz="1400" i="1" dirty="0">
                <a:solidFill>
                  <a:schemeClr val="accent6">
                    <a:lumMod val="75000"/>
                  </a:schemeClr>
                </a:solidFill>
                <a:latin typeface="Arial" panose="020B0604020202020204" pitchFamily="34" charset="0"/>
                <a:cs typeface="Arial" panose="020B0604020202020204" pitchFamily="34" charset="0"/>
              </a:rPr>
              <a:t> </a:t>
            </a:r>
            <a:r>
              <a:rPr lang="fr-FR" sz="1400" i="1" dirty="0" smtClean="0">
                <a:solidFill>
                  <a:schemeClr val="accent6">
                    <a:lumMod val="75000"/>
                  </a:schemeClr>
                </a:solidFill>
                <a:latin typeface="Arial" panose="020B0604020202020204" pitchFamily="34" charset="0"/>
                <a:cs typeface="Arial" panose="020B0604020202020204" pitchFamily="34" charset="0"/>
              </a:rPr>
              <a:t>+ </a:t>
            </a:r>
            <a:r>
              <a:rPr lang="fr-FR" sz="1400" i="1" dirty="0" err="1" smtClean="0">
                <a:solidFill>
                  <a:schemeClr val="accent6">
                    <a:lumMod val="75000"/>
                  </a:schemeClr>
                </a:solidFill>
                <a:latin typeface="Arial" panose="020B0604020202020204" pitchFamily="34" charset="0"/>
                <a:cs typeface="Arial" panose="020B0604020202020204" pitchFamily="34" charset="0"/>
              </a:rPr>
              <a:t>scientific</a:t>
            </a:r>
            <a:r>
              <a:rPr lang="fr-FR" sz="1400" i="1" dirty="0" smtClean="0">
                <a:solidFill>
                  <a:schemeClr val="accent6">
                    <a:lumMod val="75000"/>
                  </a:schemeClr>
                </a:solidFill>
                <a:latin typeface="Arial" panose="020B0604020202020204" pitchFamily="34" charset="0"/>
                <a:cs typeface="Arial" panose="020B0604020202020204" pitchFamily="34" charset="0"/>
              </a:rPr>
              <a:t> </a:t>
            </a:r>
            <a:r>
              <a:rPr lang="fr-FR" sz="1400" i="1" dirty="0" err="1" smtClean="0">
                <a:solidFill>
                  <a:schemeClr val="accent6">
                    <a:lumMod val="75000"/>
                  </a:schemeClr>
                </a:solidFill>
                <a:latin typeface="Arial" panose="020B0604020202020204" pitchFamily="34" charset="0"/>
                <a:cs typeface="Arial" panose="020B0604020202020204" pitchFamily="34" charset="0"/>
              </a:rPr>
              <a:t>assessment</a:t>
            </a:r>
            <a:r>
              <a:rPr lang="fr-FR" sz="1400" i="1" dirty="0" smtClean="0">
                <a:solidFill>
                  <a:schemeClr val="accent6">
                    <a:lumMod val="75000"/>
                  </a:schemeClr>
                </a:solidFill>
                <a:latin typeface="Arial" panose="020B0604020202020204" pitchFamily="34" charset="0"/>
                <a:cs typeface="Arial" panose="020B0604020202020204" pitchFamily="34" charset="0"/>
              </a:rPr>
              <a:t> + </a:t>
            </a:r>
            <a:r>
              <a:rPr lang="fr-FR" sz="1400" i="1" dirty="0" err="1" smtClean="0">
                <a:solidFill>
                  <a:schemeClr val="accent6">
                    <a:lumMod val="75000"/>
                  </a:schemeClr>
                </a:solidFill>
                <a:latin typeface="Arial" panose="020B0604020202020204" pitchFamily="34" charset="0"/>
                <a:cs typeface="Arial" panose="020B0604020202020204" pitchFamily="34" charset="0"/>
              </a:rPr>
              <a:t>extended</a:t>
            </a:r>
            <a:r>
              <a:rPr lang="fr-FR" sz="1400" i="1" dirty="0" smtClean="0">
                <a:solidFill>
                  <a:schemeClr val="accent6">
                    <a:lumMod val="75000"/>
                  </a:schemeClr>
                </a:solidFill>
                <a:latin typeface="Arial" panose="020B0604020202020204" pitchFamily="34" charset="0"/>
                <a:cs typeface="Arial" panose="020B0604020202020204" pitchFamily="34" charset="0"/>
              </a:rPr>
              <a:t>  </a:t>
            </a:r>
            <a:r>
              <a:rPr lang="fr-FR" sz="1400" i="1" dirty="0">
                <a:solidFill>
                  <a:schemeClr val="accent6">
                    <a:lumMod val="75000"/>
                  </a:schemeClr>
                </a:solidFill>
                <a:latin typeface="Arial" panose="020B0604020202020204" pitchFamily="34" charset="0"/>
                <a:cs typeface="Arial" panose="020B0604020202020204" pitchFamily="34" charset="0"/>
              </a:rPr>
              <a:t>validation </a:t>
            </a:r>
            <a:r>
              <a:rPr lang="fr-FR" sz="1400" i="1" dirty="0" err="1">
                <a:solidFill>
                  <a:schemeClr val="accent6">
                    <a:lumMod val="75000"/>
                  </a:schemeClr>
                </a:solidFill>
                <a:latin typeface="Arial" panose="020B0604020202020204" pitchFamily="34" charset="0"/>
                <a:cs typeface="Arial" panose="020B0604020202020204" pitchFamily="34" charset="0"/>
              </a:rPr>
              <a:t>with</a:t>
            </a:r>
            <a:r>
              <a:rPr lang="fr-FR" sz="1400" i="1" dirty="0">
                <a:solidFill>
                  <a:schemeClr val="accent6">
                    <a:lumMod val="75000"/>
                  </a:schemeClr>
                </a:solidFill>
                <a:latin typeface="Arial" panose="020B0604020202020204" pitchFamily="34" charset="0"/>
                <a:cs typeface="Arial" panose="020B0604020202020204" pitchFamily="34" charset="0"/>
              </a:rPr>
              <a:t> all </a:t>
            </a:r>
            <a:r>
              <a:rPr lang="fr-FR" sz="1400" i="1" dirty="0" err="1">
                <a:solidFill>
                  <a:schemeClr val="accent6">
                    <a:lumMod val="75000"/>
                  </a:schemeClr>
                </a:solidFill>
                <a:latin typeface="Arial" panose="020B0604020202020204" pitchFamily="34" charset="0"/>
                <a:cs typeface="Arial" panose="020B0604020202020204" pitchFamily="34" charset="0"/>
              </a:rPr>
              <a:t>metrics</a:t>
            </a:r>
            <a:r>
              <a:rPr lang="fr-FR" sz="1400" i="1" dirty="0">
                <a:solidFill>
                  <a:schemeClr val="accent6">
                    <a:lumMod val="75000"/>
                  </a:schemeClr>
                </a:solidFill>
                <a:latin typeface="Arial" panose="020B0604020202020204" pitchFamily="34" charset="0"/>
                <a:cs typeface="Arial" panose="020B0604020202020204" pitchFamily="34" charset="0"/>
              </a:rPr>
              <a:t> + </a:t>
            </a:r>
            <a:r>
              <a:rPr lang="fr-FR" sz="1400" i="1" dirty="0" err="1">
                <a:solidFill>
                  <a:schemeClr val="accent6">
                    <a:lumMod val="75000"/>
                  </a:schemeClr>
                </a:solidFill>
                <a:latin typeface="Arial" panose="020B0604020202020204" pitchFamily="34" charset="0"/>
                <a:cs typeface="Arial" panose="020B0604020202020204" pitchFamily="34" charset="0"/>
              </a:rPr>
              <a:t>references</a:t>
            </a:r>
            <a:r>
              <a:rPr lang="fr-FR" sz="1400" i="1" dirty="0" smtClean="0">
                <a:solidFill>
                  <a:schemeClr val="accent6">
                    <a:lumMod val="75000"/>
                  </a:schemeClr>
                </a:solidFill>
                <a:latin typeface="Arial" panose="020B0604020202020204" pitchFamily="34" charset="0"/>
                <a:cs typeface="Arial" panose="020B0604020202020204" pitchFamily="34" charset="0"/>
              </a:rPr>
              <a:t>.</a:t>
            </a:r>
          </a:p>
        </p:txBody>
      </p:sp>
      <p:sp>
        <p:nvSpPr>
          <p:cNvPr id="28" name="Titre 2"/>
          <p:cNvSpPr txBox="1">
            <a:spLocks/>
          </p:cNvSpPr>
          <p:nvPr/>
        </p:nvSpPr>
        <p:spPr>
          <a:xfrm>
            <a:off x="811640" y="195486"/>
            <a:ext cx="8024776" cy="345048"/>
          </a:xfrm>
          <a:prstGeom prst="rect">
            <a:avLst/>
          </a:prstGeom>
          <a:solidFill>
            <a:srgbClr val="0B6192"/>
          </a:solidFill>
        </p:spPr>
        <p:txBody>
          <a:bodyPr vert="horz" lIns="91440" tIns="45720" rIns="91440" bIns="45720" rtlCol="0" anchor="ctr">
            <a:noAutofit/>
          </a:bodyPr>
          <a:lstStyle>
            <a:defPPr>
              <a:defRPr lang="en-US"/>
            </a:defPPr>
            <a:lvl1pPr>
              <a:spcBef>
                <a:spcPct val="0"/>
              </a:spcBef>
              <a:buNone/>
              <a:defRPr b="0" spc="700" baseline="0">
                <a:solidFill>
                  <a:schemeClr val="bg1"/>
                </a:solidFill>
                <a:latin typeface="+mj-lt"/>
                <a:ea typeface="+mj-ea"/>
                <a:cs typeface="+mj-cs"/>
              </a:defRPr>
            </a:lvl1pPr>
          </a:lstStyle>
          <a:p>
            <a:r>
              <a:rPr lang="fr-FR" dirty="0" smtClean="0"/>
              <a:t>PQ – </a:t>
            </a:r>
            <a:r>
              <a:rPr lang="fr-FR" dirty="0" err="1" smtClean="0"/>
              <a:t>product</a:t>
            </a:r>
            <a:r>
              <a:rPr lang="fr-FR" dirty="0" smtClean="0"/>
              <a:t> information doc </a:t>
            </a:r>
            <a:endParaRPr lang="en-GB" dirty="0"/>
          </a:p>
        </p:txBody>
      </p:sp>
      <p:sp>
        <p:nvSpPr>
          <p:cNvPr id="30" name="ZoneTexte 29"/>
          <p:cNvSpPr txBox="1"/>
          <p:nvPr/>
        </p:nvSpPr>
        <p:spPr>
          <a:xfrm>
            <a:off x="199110" y="4011910"/>
            <a:ext cx="5597026" cy="738664"/>
          </a:xfrm>
          <a:prstGeom prst="rect">
            <a:avLst/>
          </a:prstGeom>
          <a:solidFill>
            <a:srgbClr val="FFFFFF">
              <a:alpha val="72157"/>
            </a:srgbClr>
          </a:solidFill>
        </p:spPr>
        <p:txBody>
          <a:bodyPr wrap="square" rtlCol="0">
            <a:spAutoFit/>
          </a:bodyPr>
          <a:lstStyle/>
          <a:p>
            <a:r>
              <a:rPr lang="en-GB" sz="1400" dirty="0"/>
              <a:t>Quality Information Documents are downloaded alongside products:</a:t>
            </a:r>
          </a:p>
          <a:p>
            <a:pPr marL="285750" indent="-285750">
              <a:buFont typeface="Arial" panose="020B0604020202020204" pitchFamily="34" charset="0"/>
              <a:buChar char="•"/>
            </a:pPr>
            <a:r>
              <a:rPr lang="en-GB" sz="1400" dirty="0" smtClean="0"/>
              <a:t>Working </a:t>
            </a:r>
            <a:r>
              <a:rPr lang="en-GB" sz="1400" dirty="0"/>
              <a:t>on a lighter document which evolves with the product “Synthesis </a:t>
            </a:r>
            <a:r>
              <a:rPr lang="en-GB" sz="1400" dirty="0" smtClean="0"/>
              <a:t>Quality </a:t>
            </a:r>
            <a:r>
              <a:rPr lang="en-GB" sz="1400" dirty="0"/>
              <a:t>Overview</a:t>
            </a:r>
            <a:r>
              <a:rPr lang="en-GB" sz="1400" dirty="0" smtClean="0"/>
              <a:t>”.</a:t>
            </a:r>
            <a:endParaRPr lang="en-GB" sz="1400" dirty="0"/>
          </a:p>
        </p:txBody>
      </p:sp>
      <p:sp>
        <p:nvSpPr>
          <p:cNvPr id="31" name="ZoneTexte 30"/>
          <p:cNvSpPr txBox="1"/>
          <p:nvPr/>
        </p:nvSpPr>
        <p:spPr>
          <a:xfrm>
            <a:off x="216000" y="2283718"/>
            <a:ext cx="6013414" cy="1677382"/>
          </a:xfrm>
          <a:prstGeom prst="rect">
            <a:avLst/>
          </a:prstGeom>
          <a:solidFill>
            <a:srgbClr val="FFFFFF">
              <a:alpha val="72157"/>
            </a:srgbClr>
          </a:solidFill>
        </p:spPr>
        <p:txBody>
          <a:bodyPr wrap="square" rtlCol="0">
            <a:spAutoFit/>
          </a:bodyPr>
          <a:lstStyle/>
          <a:p>
            <a:r>
              <a:rPr lang="en-GB" sz="1400" dirty="0"/>
              <a:t>Quality Information Documents reviewed internally:</a:t>
            </a:r>
          </a:p>
          <a:p>
            <a:pPr marL="285750" indent="-285750">
              <a:buFont typeface="Arial" panose="020B0604020202020204" pitchFamily="34" charset="0"/>
              <a:buChar char="•"/>
            </a:pPr>
            <a:r>
              <a:rPr lang="en-GB" sz="1400" dirty="0" smtClean="0"/>
              <a:t>Achieved increased maturity </a:t>
            </a:r>
            <a:r>
              <a:rPr lang="en-GB" sz="1400" dirty="0"/>
              <a:t>of procedures and </a:t>
            </a:r>
            <a:r>
              <a:rPr lang="en-GB" sz="1400" dirty="0" smtClean="0"/>
              <a:t>documents are fit-for-purpose (user oriented);</a:t>
            </a:r>
          </a:p>
          <a:p>
            <a:pPr marL="285750" indent="-285750">
              <a:buFont typeface="Arial" panose="020B0604020202020204" pitchFamily="34" charset="0"/>
              <a:buChar char="•"/>
            </a:pPr>
            <a:r>
              <a:rPr lang="fr-FR" sz="1400" dirty="0" smtClean="0"/>
              <a:t>More </a:t>
            </a:r>
            <a:r>
              <a:rPr lang="fr-FR" sz="1400" dirty="0" err="1" smtClean="0"/>
              <a:t>homogeneous</a:t>
            </a:r>
            <a:r>
              <a:rPr lang="fr-FR" sz="1400" dirty="0" smtClean="0"/>
              <a:t> and </a:t>
            </a:r>
            <a:r>
              <a:rPr lang="fr-FR" sz="1400" dirty="0" err="1" smtClean="0"/>
              <a:t>standardised</a:t>
            </a:r>
            <a:r>
              <a:rPr lang="fr-FR" sz="1400" dirty="0" smtClean="0"/>
              <a:t>;</a:t>
            </a:r>
          </a:p>
          <a:p>
            <a:pPr marL="285750" indent="-285750">
              <a:buFont typeface="Arial" panose="020B0604020202020204" pitchFamily="34" charset="0"/>
              <a:buChar char="•"/>
            </a:pPr>
            <a:endParaRPr lang="en-GB" sz="500" dirty="0"/>
          </a:p>
          <a:p>
            <a:r>
              <a:rPr lang="en-GB" sz="1400" dirty="0" smtClean="0"/>
              <a:t>&gt; Will </a:t>
            </a:r>
            <a:r>
              <a:rPr lang="en-GB" sz="1400" dirty="0"/>
              <a:t>become producers’ reference reports in Copernicus 2, peer review process under </a:t>
            </a:r>
            <a:r>
              <a:rPr lang="en-GB" sz="1400" dirty="0" smtClean="0"/>
              <a:t>evaluation.</a:t>
            </a:r>
          </a:p>
          <a:p>
            <a:r>
              <a:rPr lang="en-GB" sz="1400" dirty="0"/>
              <a:t>&gt; Will increase consistency with other Copernicus services</a:t>
            </a:r>
            <a:r>
              <a:rPr lang="en-GB" sz="1400" dirty="0" smtClean="0"/>
              <a:t>;</a:t>
            </a:r>
            <a:endParaRPr lang="en-GB" sz="1400" dirty="0"/>
          </a:p>
        </p:txBody>
      </p:sp>
      <p:pic>
        <p:nvPicPr>
          <p:cNvPr id="32" name="Image 3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436096" y="627534"/>
            <a:ext cx="3426002" cy="1931682"/>
          </a:xfrm>
          <a:prstGeom prst="rect">
            <a:avLst/>
          </a:prstGeom>
        </p:spPr>
      </p:pic>
      <p:pic>
        <p:nvPicPr>
          <p:cNvPr id="33" name="Image 32"/>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199832" y="2453382"/>
            <a:ext cx="2844512" cy="2037655"/>
          </a:xfrm>
          <a:prstGeom prst="rect">
            <a:avLst/>
          </a:prstGeom>
        </p:spPr>
      </p:pic>
    </p:spTree>
    <p:extLst>
      <p:ext uri="{BB962C8B-B14F-4D97-AF65-F5344CB8AC3E}">
        <p14:creationId xmlns:p14="http://schemas.microsoft.com/office/powerpoint/2010/main" val="241292890"/>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p:txBody>
          <a:bodyPr/>
          <a:lstStyle/>
          <a:p>
            <a:endParaRPr lang="en-GB"/>
          </a:p>
        </p:txBody>
      </p:sp>
      <p:sp>
        <p:nvSpPr>
          <p:cNvPr id="4" name="Titre 2"/>
          <p:cNvSpPr txBox="1">
            <a:spLocks/>
          </p:cNvSpPr>
          <p:nvPr/>
        </p:nvSpPr>
        <p:spPr>
          <a:xfrm>
            <a:off x="827584" y="51470"/>
            <a:ext cx="8064896" cy="576064"/>
          </a:xfrm>
          <a:prstGeom prst="rect">
            <a:avLst/>
          </a:prstGeom>
          <a:solidFill>
            <a:srgbClr val="0B6192"/>
          </a:solidFill>
        </p:spPr>
        <p:txBody>
          <a:bodyPr vert="horz" lIns="91440" tIns="45720" rIns="91440" bIns="45720" rtlCol="0" anchor="ctr">
            <a:noAutofit/>
          </a:bodyPr>
          <a:lstStyle>
            <a:lvl1pPr algn="l" defTabSz="914400" rtl="0" eaLnBrk="1" latinLnBrk="0" hangingPunct="1">
              <a:spcBef>
                <a:spcPct val="0"/>
              </a:spcBef>
              <a:buNone/>
              <a:defRPr sz="1800" b="0" kern="1200" spc="700" baseline="0">
                <a:solidFill>
                  <a:schemeClr val="bg1"/>
                </a:solidFill>
                <a:latin typeface="+mj-lt"/>
                <a:ea typeface="+mj-ea"/>
                <a:cs typeface="+mj-cs"/>
              </a:defRPr>
            </a:lvl1pPr>
          </a:lstStyle>
          <a:p>
            <a:r>
              <a:rPr lang="fr-BE" dirty="0"/>
              <a:t>The</a:t>
            </a:r>
            <a:r>
              <a:rPr lang="fr-BE" dirty="0" smtClean="0"/>
              <a:t> PQ-</a:t>
            </a:r>
            <a:r>
              <a:rPr lang="fr-BE" dirty="0" err="1" smtClean="0"/>
              <a:t>Working</a:t>
            </a:r>
            <a:r>
              <a:rPr lang="fr-BE" dirty="0" smtClean="0"/>
              <a:t> Group (WG)</a:t>
            </a:r>
          </a:p>
          <a:p>
            <a:pPr algn="r"/>
            <a:r>
              <a:rPr lang="fr-BE" dirty="0" smtClean="0"/>
              <a:t>A key CMEMS </a:t>
            </a:r>
            <a:r>
              <a:rPr lang="fr-BE" dirty="0" err="1" smtClean="0"/>
              <a:t>element</a:t>
            </a:r>
            <a:endParaRPr lang="fr-BE" dirty="0"/>
          </a:p>
        </p:txBody>
      </p:sp>
      <p:sp>
        <p:nvSpPr>
          <p:cNvPr id="5" name="ZoneTexte 4"/>
          <p:cNvSpPr txBox="1"/>
          <p:nvPr/>
        </p:nvSpPr>
        <p:spPr>
          <a:xfrm>
            <a:off x="683568" y="699542"/>
            <a:ext cx="4312298" cy="3400931"/>
          </a:xfrm>
          <a:prstGeom prst="rect">
            <a:avLst/>
          </a:prstGeom>
          <a:noFill/>
        </p:spPr>
        <p:txBody>
          <a:bodyPr wrap="square" rtlCol="0">
            <a:spAutoFit/>
          </a:bodyPr>
          <a:lstStyle/>
          <a:p>
            <a:r>
              <a:rPr lang="fr-FR" sz="2000" b="1" u="sng" dirty="0"/>
              <a:t>A WG of ~55 </a:t>
            </a:r>
            <a:r>
              <a:rPr lang="fr-FR" sz="2000" b="1" u="sng" dirty="0" err="1"/>
              <a:t>ocean</a:t>
            </a:r>
            <a:r>
              <a:rPr lang="fr-FR" sz="2000" b="1" u="sng" dirty="0"/>
              <a:t> </a:t>
            </a:r>
            <a:r>
              <a:rPr lang="fr-FR" sz="2000" b="1" u="sng" dirty="0" err="1" smtClean="0"/>
              <a:t>sci</a:t>
            </a:r>
            <a:r>
              <a:rPr lang="fr-FR" sz="2000" b="1" u="sng" dirty="0" smtClean="0"/>
              <a:t>. </a:t>
            </a:r>
            <a:r>
              <a:rPr lang="fr-FR" sz="2000" b="1" u="sng" dirty="0"/>
              <a:t>experts:</a:t>
            </a:r>
          </a:p>
          <a:p>
            <a:endParaRPr lang="fr-FR" sz="700" b="1" u="sng" dirty="0" smtClean="0"/>
          </a:p>
          <a:p>
            <a:endParaRPr lang="fr-FR" sz="700" b="1" u="sng" dirty="0" smtClean="0"/>
          </a:p>
          <a:p>
            <a:pPr marL="285750" indent="-285750">
              <a:buFont typeface="Arial" panose="020B0604020202020204" pitchFamily="34" charset="0"/>
              <a:buChar char="•"/>
            </a:pPr>
            <a:r>
              <a:rPr lang="fr-FR" sz="2000" dirty="0" err="1" smtClean="0"/>
              <a:t>Meet</a:t>
            </a:r>
            <a:r>
              <a:rPr lang="fr-FR" sz="2000" dirty="0" smtClean="0"/>
              <a:t> </a:t>
            </a:r>
            <a:r>
              <a:rPr lang="fr-FR" sz="2000" dirty="0"/>
              <a:t>on </a:t>
            </a:r>
            <a:r>
              <a:rPr lang="fr-FR" sz="2000" dirty="0" smtClean="0"/>
              <a:t>a </a:t>
            </a:r>
            <a:r>
              <a:rPr lang="fr-FR" sz="2000" dirty="0" err="1" smtClean="0"/>
              <a:t>yearly</a:t>
            </a:r>
            <a:r>
              <a:rPr lang="fr-FR" sz="2000" dirty="0" smtClean="0"/>
              <a:t> basis to </a:t>
            </a:r>
            <a:r>
              <a:rPr lang="fr-FR" sz="2000" dirty="0" err="1"/>
              <a:t>agree</a:t>
            </a:r>
            <a:r>
              <a:rPr lang="fr-FR" sz="2000" dirty="0"/>
              <a:t> </a:t>
            </a:r>
            <a:endParaRPr lang="fr-FR" sz="2000" dirty="0" smtClean="0"/>
          </a:p>
          <a:p>
            <a:r>
              <a:rPr lang="fr-FR" sz="2000" dirty="0" smtClean="0"/>
              <a:t>on </a:t>
            </a:r>
            <a:r>
              <a:rPr lang="fr-FR" sz="2000" dirty="0"/>
              <a:t>PQ </a:t>
            </a:r>
            <a:r>
              <a:rPr lang="fr-FR" sz="2000" dirty="0" smtClean="0"/>
              <a:t>actions.</a:t>
            </a:r>
            <a:endParaRPr lang="fr-FR" sz="2000" dirty="0"/>
          </a:p>
          <a:p>
            <a:pPr marL="285750" indent="-285750">
              <a:buFont typeface="Arial" panose="020B0604020202020204" pitchFamily="34" charset="0"/>
              <a:buChar char="•"/>
            </a:pPr>
            <a:endParaRPr lang="fr-FR" sz="2000" dirty="0" smtClean="0"/>
          </a:p>
          <a:p>
            <a:pPr marL="285750" indent="-285750">
              <a:buFont typeface="Arial" panose="020B0604020202020204" pitchFamily="34" charset="0"/>
              <a:buChar char="•"/>
            </a:pPr>
            <a:endParaRPr lang="fr-FR" sz="2000" dirty="0"/>
          </a:p>
          <a:p>
            <a:pPr marL="285750" indent="-285750">
              <a:buFont typeface="Arial" panose="020B0604020202020204" pitchFamily="34" charset="0"/>
              <a:buChar char="•"/>
            </a:pPr>
            <a:endParaRPr lang="fr-FR" sz="2000" dirty="0"/>
          </a:p>
          <a:p>
            <a:pPr marL="285750" indent="-285750">
              <a:buFont typeface="Arial" panose="020B0604020202020204" pitchFamily="34" charset="0"/>
              <a:buChar char="•"/>
            </a:pPr>
            <a:endParaRPr lang="fr-FR" sz="2000" dirty="0"/>
          </a:p>
          <a:p>
            <a:endParaRPr lang="fr-FR" sz="700" dirty="0"/>
          </a:p>
          <a:p>
            <a:endParaRPr lang="fr-FR" sz="700" dirty="0" smtClean="0"/>
          </a:p>
          <a:p>
            <a:pPr marL="285750" indent="-285750">
              <a:buFont typeface="Arial" panose="020B0604020202020204" pitchFamily="34" charset="0"/>
              <a:buChar char="•"/>
            </a:pPr>
            <a:r>
              <a:rPr lang="fr-FR" sz="2000" dirty="0" err="1" smtClean="0"/>
              <a:t>We</a:t>
            </a:r>
            <a:r>
              <a:rPr lang="fr-FR" sz="2000" dirty="0" smtClean="0"/>
              <a:t> exchange </a:t>
            </a:r>
            <a:r>
              <a:rPr lang="fr-FR" sz="2000" dirty="0" err="1"/>
              <a:t>regularly</a:t>
            </a:r>
            <a:r>
              <a:rPr lang="fr-FR" sz="2000" dirty="0"/>
              <a:t> on: </a:t>
            </a:r>
          </a:p>
          <a:p>
            <a:endParaRPr lang="en-GB" sz="2000" dirty="0"/>
          </a:p>
        </p:txBody>
      </p:sp>
      <p:sp>
        <p:nvSpPr>
          <p:cNvPr id="6" name="Rectangle 5"/>
          <p:cNvSpPr/>
          <p:nvPr/>
        </p:nvSpPr>
        <p:spPr>
          <a:xfrm rot="21399964">
            <a:off x="199278" y="1956135"/>
            <a:ext cx="3657334" cy="8877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rabicPeriod"/>
            </a:pPr>
            <a:r>
              <a:rPr lang="fr-FR" sz="1500" dirty="0">
                <a:solidFill>
                  <a:schemeClr val="tx1"/>
                </a:solidFill>
                <a:latin typeface="Arial" panose="020B0604020202020204" pitchFamily="34" charset="0"/>
                <a:cs typeface="Arial" panose="020B0604020202020204" pitchFamily="34" charset="0"/>
              </a:rPr>
              <a:t>Upgrade of validation standards</a:t>
            </a:r>
          </a:p>
          <a:p>
            <a:pPr marL="342900" indent="-342900">
              <a:buFont typeface="+mj-lt"/>
              <a:buAutoNum type="arabicPeriod"/>
            </a:pPr>
            <a:r>
              <a:rPr lang="fr-FR" sz="1500" dirty="0">
                <a:solidFill>
                  <a:schemeClr val="tx1"/>
                </a:solidFill>
                <a:latin typeface="Arial" panose="020B0604020202020204" pitchFamily="34" charset="0"/>
                <a:cs typeface="Arial" panose="020B0604020202020204" pitchFamily="34" charset="0"/>
              </a:rPr>
              <a:t>Evolution of PQ documentation</a:t>
            </a:r>
          </a:p>
          <a:p>
            <a:pPr marL="342900" indent="-342900">
              <a:buFont typeface="+mj-lt"/>
              <a:buAutoNum type="arabicPeriod"/>
            </a:pPr>
            <a:r>
              <a:rPr lang="fr-FR" sz="1500" dirty="0" err="1">
                <a:solidFill>
                  <a:schemeClr val="tx1"/>
                </a:solidFill>
                <a:latin typeface="Arial" panose="020B0604020202020204" pitchFamily="34" charset="0"/>
                <a:cs typeface="Arial" panose="020B0604020202020204" pitchFamily="34" charset="0"/>
              </a:rPr>
              <a:t>Development</a:t>
            </a:r>
            <a:r>
              <a:rPr lang="fr-FR" sz="1500" dirty="0">
                <a:solidFill>
                  <a:schemeClr val="tx1"/>
                </a:solidFill>
                <a:latin typeface="Arial" panose="020B0604020202020204" pitchFamily="34" charset="0"/>
                <a:cs typeface="Arial" panose="020B0604020202020204" pitchFamily="34" charset="0"/>
              </a:rPr>
              <a:t> of PQ-Dashboard</a:t>
            </a:r>
            <a:endParaRPr lang="en-GB" sz="1500" dirty="0">
              <a:solidFill>
                <a:schemeClr val="tx1"/>
              </a:solidFill>
              <a:latin typeface="Arial" panose="020B0604020202020204" pitchFamily="34" charset="0"/>
              <a:cs typeface="Arial" panose="020B0604020202020204" pitchFamily="34" charset="0"/>
            </a:endParaRPr>
          </a:p>
        </p:txBody>
      </p:sp>
      <p:sp>
        <p:nvSpPr>
          <p:cNvPr id="7" name="Rectangle 6"/>
          <p:cNvSpPr/>
          <p:nvPr/>
        </p:nvSpPr>
        <p:spPr>
          <a:xfrm rot="21394330">
            <a:off x="139323" y="3699605"/>
            <a:ext cx="4914974" cy="8862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rabicPeriod"/>
            </a:pPr>
            <a:r>
              <a:rPr lang="fr-FR" sz="1500" dirty="0">
                <a:solidFill>
                  <a:schemeClr val="tx1"/>
                </a:solidFill>
                <a:latin typeface="Arial" panose="020B0604020202020204" pitchFamily="34" charset="0"/>
                <a:cs typeface="Arial" panose="020B0604020202020204" pitchFamily="34" charset="0"/>
              </a:rPr>
              <a:t>CMEMS PQ main topics (</a:t>
            </a:r>
            <a:r>
              <a:rPr lang="fr-FR" sz="1500" dirty="0" err="1">
                <a:solidFill>
                  <a:schemeClr val="tx1"/>
                </a:solidFill>
                <a:latin typeface="Arial" panose="020B0604020202020204" pitchFamily="34" charset="0"/>
                <a:cs typeface="Arial" panose="020B0604020202020204" pitchFamily="34" charset="0"/>
              </a:rPr>
              <a:t>definition</a:t>
            </a:r>
            <a:r>
              <a:rPr lang="fr-FR" sz="1500" dirty="0">
                <a:solidFill>
                  <a:schemeClr val="tx1"/>
                </a:solidFill>
                <a:latin typeface="Arial" panose="020B0604020202020204" pitchFamily="34" charset="0"/>
                <a:cs typeface="Arial" panose="020B0604020202020204" pitchFamily="34" charset="0"/>
              </a:rPr>
              <a:t> of actions)</a:t>
            </a:r>
          </a:p>
          <a:p>
            <a:pPr marL="342900" indent="-342900">
              <a:buFont typeface="+mj-lt"/>
              <a:buAutoNum type="arabicPeriod"/>
            </a:pPr>
            <a:r>
              <a:rPr lang="fr-FR" sz="1500" dirty="0" err="1">
                <a:solidFill>
                  <a:schemeClr val="tx1"/>
                </a:solidFill>
                <a:latin typeface="Arial" panose="020B0604020202020204" pitchFamily="34" charset="0"/>
                <a:cs typeface="Arial" panose="020B0604020202020204" pitchFamily="34" charset="0"/>
              </a:rPr>
              <a:t>Novelties</a:t>
            </a:r>
            <a:r>
              <a:rPr lang="fr-FR" sz="1500" dirty="0">
                <a:solidFill>
                  <a:schemeClr val="tx1"/>
                </a:solidFill>
                <a:latin typeface="Arial" panose="020B0604020202020204" pitchFamily="34" charset="0"/>
                <a:cs typeface="Arial" panose="020B0604020202020204" pitchFamily="34" charset="0"/>
              </a:rPr>
              <a:t> on </a:t>
            </a:r>
            <a:r>
              <a:rPr lang="fr-FR" sz="1500" dirty="0" err="1">
                <a:solidFill>
                  <a:schemeClr val="tx1"/>
                </a:solidFill>
                <a:latin typeface="Arial" panose="020B0604020202020204" pitchFamily="34" charset="0"/>
                <a:cs typeface="Arial" panose="020B0604020202020204" pitchFamily="34" charset="0"/>
              </a:rPr>
              <a:t>reference</a:t>
            </a:r>
            <a:r>
              <a:rPr lang="fr-FR" sz="1500" dirty="0">
                <a:solidFill>
                  <a:schemeClr val="tx1"/>
                </a:solidFill>
                <a:latin typeface="Arial" panose="020B0604020202020204" pitchFamily="34" charset="0"/>
                <a:cs typeface="Arial" panose="020B0604020202020204" pitchFamily="34" charset="0"/>
              </a:rPr>
              <a:t> </a:t>
            </a:r>
            <a:r>
              <a:rPr lang="fr-FR" sz="1500" dirty="0" err="1">
                <a:solidFill>
                  <a:schemeClr val="tx1"/>
                </a:solidFill>
                <a:latin typeface="Arial" panose="020B0604020202020204" pitchFamily="34" charset="0"/>
                <a:cs typeface="Arial" panose="020B0604020202020204" pitchFamily="34" charset="0"/>
              </a:rPr>
              <a:t>obs</a:t>
            </a:r>
            <a:r>
              <a:rPr lang="fr-FR" sz="1500" dirty="0">
                <a:solidFill>
                  <a:schemeClr val="tx1"/>
                </a:solidFill>
                <a:latin typeface="Arial" panose="020B0604020202020204" pitchFamily="34" charset="0"/>
                <a:cs typeface="Arial" panose="020B0604020202020204" pitchFamily="34" charset="0"/>
              </a:rPr>
              <a:t> (i.e. </a:t>
            </a:r>
            <a:r>
              <a:rPr lang="fr-FR" sz="1500" dirty="0" smtClean="0">
                <a:solidFill>
                  <a:schemeClr val="tx1"/>
                </a:solidFill>
                <a:latin typeface="Arial" panose="020B0604020202020204" pitchFamily="34" charset="0"/>
                <a:cs typeface="Arial" panose="020B0604020202020204" pitchFamily="34" charset="0"/>
              </a:rPr>
              <a:t>S-3</a:t>
            </a:r>
            <a:r>
              <a:rPr lang="fr-FR" sz="1500" dirty="0">
                <a:solidFill>
                  <a:schemeClr val="tx1"/>
                </a:solidFill>
                <a:latin typeface="Arial" panose="020B0604020202020204" pitchFamily="34" charset="0"/>
                <a:cs typeface="Arial" panose="020B0604020202020204" pitchFamily="34" charset="0"/>
              </a:rPr>
              <a:t>, BGC-</a:t>
            </a:r>
            <a:r>
              <a:rPr lang="fr-FR" sz="1500" dirty="0" err="1">
                <a:solidFill>
                  <a:schemeClr val="tx1"/>
                </a:solidFill>
                <a:latin typeface="Arial" panose="020B0604020202020204" pitchFamily="34" charset="0"/>
                <a:cs typeface="Arial" panose="020B0604020202020204" pitchFamily="34" charset="0"/>
              </a:rPr>
              <a:t>Argo</a:t>
            </a:r>
            <a:r>
              <a:rPr lang="fr-FR" sz="1500" dirty="0">
                <a:solidFill>
                  <a:schemeClr val="tx1"/>
                </a:solidFill>
                <a:latin typeface="Arial" panose="020B0604020202020204" pitchFamily="34" charset="0"/>
                <a:cs typeface="Arial" panose="020B0604020202020204" pitchFamily="34" charset="0"/>
              </a:rPr>
              <a:t>)</a:t>
            </a:r>
          </a:p>
          <a:p>
            <a:pPr marL="342900" indent="-342900">
              <a:buFont typeface="+mj-lt"/>
              <a:buAutoNum type="arabicPeriod"/>
            </a:pPr>
            <a:r>
              <a:rPr lang="fr-FR" sz="1500" dirty="0">
                <a:solidFill>
                  <a:schemeClr val="tx1"/>
                </a:solidFill>
                <a:latin typeface="Arial" panose="020B0604020202020204" pitchFamily="34" charset="0"/>
                <a:cs typeface="Arial" panose="020B0604020202020204" pitchFamily="34" charset="0"/>
              </a:rPr>
              <a:t>S</a:t>
            </a:r>
            <a:r>
              <a:rPr lang="fr-FR" sz="1500" dirty="0" smtClean="0">
                <a:solidFill>
                  <a:schemeClr val="tx1"/>
                </a:solidFill>
                <a:latin typeface="Arial" panose="020B0604020202020204" pitchFamily="34" charset="0"/>
                <a:cs typeface="Arial" panose="020B0604020202020204" pitchFamily="34" charset="0"/>
              </a:rPr>
              <a:t>cientific issues…</a:t>
            </a:r>
            <a:endParaRPr lang="fr-FR" sz="1500" dirty="0">
              <a:solidFill>
                <a:schemeClr val="tx1"/>
              </a:solidFill>
              <a:latin typeface="Arial" panose="020B0604020202020204" pitchFamily="34" charset="0"/>
              <a:cs typeface="Arial" panose="020B0604020202020204" pitchFamily="34" charset="0"/>
            </a:endParaRPr>
          </a:p>
        </p:txBody>
      </p:sp>
      <p:pic>
        <p:nvPicPr>
          <p:cNvPr id="8" name="Espace réservé du contenu 3"/>
          <p:cNvPicPr>
            <a:picLocks/>
          </p:cNvPicPr>
          <p:nvPr/>
        </p:nvPicPr>
        <p:blipFill rotWithShape="1">
          <a:blip r:embed="rId3" cstate="print">
            <a:extLst>
              <a:ext uri="{28A0092B-C50C-407E-A947-70E740481C1C}">
                <a14:useLocalDpi xmlns:a14="http://schemas.microsoft.com/office/drawing/2010/main"/>
              </a:ext>
            </a:extLst>
          </a:blip>
          <a:srcRect l="9241" t="38912" r="2884" b="3032"/>
          <a:stretch/>
        </p:blipFill>
        <p:spPr>
          <a:xfrm>
            <a:off x="4499992" y="740876"/>
            <a:ext cx="4476751" cy="2219326"/>
          </a:xfrm>
          <a:prstGeom prst="rect">
            <a:avLst/>
          </a:prstGeom>
        </p:spPr>
      </p:pic>
      <p:sp>
        <p:nvSpPr>
          <p:cNvPr id="9" name="CuadroTexto 1">
            <a:extLst>
              <a:ext uri="{FF2B5EF4-FFF2-40B4-BE49-F238E27FC236}">
                <a16:creationId xmlns:a16="http://schemas.microsoft.com/office/drawing/2014/main" xmlns="" id="{C12170DC-0049-463A-B532-E1300FEA71FD}"/>
              </a:ext>
            </a:extLst>
          </p:cNvPr>
          <p:cNvSpPr txBox="1"/>
          <p:nvPr/>
        </p:nvSpPr>
        <p:spPr>
          <a:xfrm>
            <a:off x="5017029" y="2283718"/>
            <a:ext cx="4012637" cy="707886"/>
          </a:xfrm>
          <a:prstGeom prst="rect">
            <a:avLst/>
          </a:prstGeom>
          <a:noFill/>
        </p:spPr>
        <p:txBody>
          <a:bodyPr wrap="none" rtlCol="0">
            <a:spAutoFit/>
          </a:bodyPr>
          <a:lstStyle/>
          <a:p>
            <a:pPr algn="r"/>
            <a:r>
              <a:rPr lang="es-ES_tradnl" sz="2000" b="1" dirty="0">
                <a:solidFill>
                  <a:srgbClr val="FFFF00"/>
                </a:solidFill>
              </a:rPr>
              <a:t>2019 PQ-WG Meeting (OGS; Trieste)</a:t>
            </a:r>
          </a:p>
          <a:p>
            <a:pPr algn="r"/>
            <a:r>
              <a:rPr lang="es-ES_tradnl" sz="2000" b="1" dirty="0">
                <a:solidFill>
                  <a:srgbClr val="FFFF00"/>
                </a:solidFill>
              </a:rPr>
              <a:t>42 </a:t>
            </a:r>
            <a:r>
              <a:rPr lang="es-ES_tradnl" sz="2000" b="1" dirty="0" err="1">
                <a:solidFill>
                  <a:srgbClr val="FFFF00"/>
                </a:solidFill>
              </a:rPr>
              <a:t>Attendees</a:t>
            </a:r>
            <a:endParaRPr lang="en-US" sz="2000" b="1" dirty="0">
              <a:solidFill>
                <a:srgbClr val="FFFF00"/>
              </a:solidFill>
            </a:endParaRPr>
          </a:p>
        </p:txBody>
      </p:sp>
      <p:sp>
        <p:nvSpPr>
          <p:cNvPr id="10" name="CuadroTexto 8">
            <a:extLst>
              <a:ext uri="{FF2B5EF4-FFF2-40B4-BE49-F238E27FC236}">
                <a16:creationId xmlns:a16="http://schemas.microsoft.com/office/drawing/2014/main" xmlns="" id="{2B8043E2-F996-4B71-AABF-AB5FD401C9BD}"/>
              </a:ext>
            </a:extLst>
          </p:cNvPr>
          <p:cNvSpPr txBox="1"/>
          <p:nvPr/>
        </p:nvSpPr>
        <p:spPr>
          <a:xfrm>
            <a:off x="3089514" y="3048031"/>
            <a:ext cx="5940152" cy="584775"/>
          </a:xfrm>
          <a:prstGeom prst="rect">
            <a:avLst/>
          </a:prstGeom>
          <a:noFill/>
        </p:spPr>
        <p:txBody>
          <a:bodyPr wrap="square" rtlCol="0">
            <a:spAutoFit/>
          </a:bodyPr>
          <a:lstStyle/>
          <a:p>
            <a:pPr algn="r"/>
            <a:r>
              <a:rPr lang="es-ES_tradnl" sz="1600" b="1" dirty="0" err="1" smtClean="0">
                <a:solidFill>
                  <a:srgbClr val="FF0000"/>
                </a:solidFill>
              </a:rPr>
              <a:t>The</a:t>
            </a:r>
            <a:r>
              <a:rPr lang="es-ES_tradnl" sz="1600" b="1" dirty="0" smtClean="0">
                <a:solidFill>
                  <a:srgbClr val="FF0000"/>
                </a:solidFill>
              </a:rPr>
              <a:t> </a:t>
            </a:r>
            <a:r>
              <a:rPr lang="es-ES_tradnl" sz="1600" b="1" dirty="0" err="1" smtClean="0">
                <a:solidFill>
                  <a:srgbClr val="FF0000"/>
                </a:solidFill>
              </a:rPr>
              <a:t>last</a:t>
            </a:r>
            <a:r>
              <a:rPr lang="es-ES_tradnl" sz="1600" b="1" dirty="0" smtClean="0">
                <a:solidFill>
                  <a:srgbClr val="FF0000"/>
                </a:solidFill>
              </a:rPr>
              <a:t> PQ-WG Meeting (2020, </a:t>
            </a:r>
            <a:r>
              <a:rPr lang="es-ES_tradnl" sz="1600" b="1" dirty="0" err="1" smtClean="0">
                <a:solidFill>
                  <a:srgbClr val="FF0000"/>
                </a:solidFill>
              </a:rPr>
              <a:t>Irish</a:t>
            </a:r>
            <a:r>
              <a:rPr lang="es-ES_tradnl" sz="1600" b="1" dirty="0" smtClean="0">
                <a:solidFill>
                  <a:srgbClr val="FF0000"/>
                </a:solidFill>
              </a:rPr>
              <a:t> Marine </a:t>
            </a:r>
            <a:r>
              <a:rPr lang="es-ES_tradnl" sz="1600" b="1" dirty="0" err="1" smtClean="0">
                <a:solidFill>
                  <a:srgbClr val="FF0000"/>
                </a:solidFill>
              </a:rPr>
              <a:t>Institute</a:t>
            </a:r>
            <a:r>
              <a:rPr lang="es-ES_tradnl" sz="1600" b="1" dirty="0" smtClean="0">
                <a:solidFill>
                  <a:srgbClr val="FF0000"/>
                </a:solidFill>
              </a:rPr>
              <a:t>)</a:t>
            </a:r>
          </a:p>
          <a:p>
            <a:pPr algn="r"/>
            <a:r>
              <a:rPr lang="es-ES_tradnl" sz="1600" b="1" dirty="0" smtClean="0">
                <a:solidFill>
                  <a:srgbClr val="FF0000"/>
                </a:solidFill>
              </a:rPr>
              <a:t> &gt; on-line &lt; </a:t>
            </a:r>
            <a:r>
              <a:rPr lang="es-ES_tradnl" sz="1600" b="1" dirty="0" err="1" smtClean="0">
                <a:solidFill>
                  <a:srgbClr val="FF0000"/>
                </a:solidFill>
              </a:rPr>
              <a:t>due</a:t>
            </a:r>
            <a:r>
              <a:rPr lang="es-ES_tradnl" sz="1600" b="1" dirty="0" smtClean="0">
                <a:solidFill>
                  <a:srgbClr val="FF0000"/>
                </a:solidFill>
              </a:rPr>
              <a:t> to covid19</a:t>
            </a:r>
            <a:endParaRPr lang="es-ES_tradnl" sz="1600" b="1" dirty="0">
              <a:solidFill>
                <a:srgbClr val="FF0000"/>
              </a:solidFill>
            </a:endParaRPr>
          </a:p>
        </p:txBody>
      </p:sp>
    </p:spTree>
    <p:extLst>
      <p:ext uri="{BB962C8B-B14F-4D97-AF65-F5344CB8AC3E}">
        <p14:creationId xmlns:p14="http://schemas.microsoft.com/office/powerpoint/2010/main" val="399836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dirty="0" smtClean="0"/>
              <a:t>Questions</a:t>
            </a:r>
            <a:endParaRPr lang="en-GB" dirty="0"/>
          </a:p>
        </p:txBody>
      </p:sp>
      <p:sp>
        <p:nvSpPr>
          <p:cNvPr id="3" name="ZoneTexte 2"/>
          <p:cNvSpPr txBox="1"/>
          <p:nvPr/>
        </p:nvSpPr>
        <p:spPr>
          <a:xfrm>
            <a:off x="1475656" y="1491630"/>
            <a:ext cx="7416824" cy="1754326"/>
          </a:xfrm>
          <a:prstGeom prst="rect">
            <a:avLst/>
          </a:prstGeom>
          <a:noFill/>
        </p:spPr>
        <p:txBody>
          <a:bodyPr wrap="square" rtlCol="0">
            <a:spAutoFit/>
          </a:bodyPr>
          <a:lstStyle/>
          <a:p>
            <a:r>
              <a:rPr lang="en-GB" dirty="0">
                <a:latin typeface="Arial Narrow" panose="020B0606020202030204" pitchFamily="34" charset="0"/>
                <a:hlinkClick r:id="rId2"/>
              </a:rPr>
              <a:t>https://pqd.mercator-ocean.fr/?</a:t>
            </a:r>
            <a:r>
              <a:rPr lang="en-GB" dirty="0" smtClean="0">
                <a:latin typeface="Arial Narrow" panose="020B0606020202030204" pitchFamily="34" charset="0"/>
                <a:hlinkClick r:id="rId2"/>
              </a:rPr>
              <a:t>pk_vid=5688911fd2e6aba41618843139d0ce1a</a:t>
            </a:r>
            <a:endParaRPr lang="en-GB" dirty="0" smtClean="0">
              <a:latin typeface="Arial Narrow" panose="020B0606020202030204" pitchFamily="34" charset="0"/>
            </a:endParaRPr>
          </a:p>
          <a:p>
            <a:r>
              <a:rPr lang="en-GB" dirty="0" smtClean="0">
                <a:latin typeface="Arial Narrow" panose="020B0606020202030204" pitchFamily="34" charset="0"/>
                <a:hlinkClick r:id="rId3"/>
              </a:rPr>
              <a:t>https</a:t>
            </a:r>
            <a:r>
              <a:rPr lang="en-GB" dirty="0">
                <a:latin typeface="Arial Narrow" panose="020B0606020202030204" pitchFamily="34" charset="0"/>
                <a:hlinkClick r:id="rId3"/>
              </a:rPr>
              <a:t>://marine.copernicus.eu</a:t>
            </a:r>
            <a:r>
              <a:rPr lang="en-GB" dirty="0">
                <a:latin typeface="Arial Narrow" panose="020B0606020202030204" pitchFamily="34" charset="0"/>
              </a:rPr>
              <a:t>/</a:t>
            </a:r>
          </a:p>
          <a:p>
            <a:endParaRPr lang="fr-FR" dirty="0" smtClean="0">
              <a:hlinkClick r:id="rId4"/>
            </a:endParaRPr>
          </a:p>
          <a:p>
            <a:endParaRPr lang="fr-FR" dirty="0">
              <a:hlinkClick r:id="rId4"/>
            </a:endParaRPr>
          </a:p>
          <a:p>
            <a:r>
              <a:rPr lang="fr-FR" dirty="0" smtClean="0">
                <a:hlinkClick r:id="rId4"/>
              </a:rPr>
              <a:t>Contact us in:</a:t>
            </a:r>
          </a:p>
          <a:p>
            <a:r>
              <a:rPr lang="fr-FR" dirty="0" smtClean="0">
                <a:hlinkClick r:id="rId4"/>
              </a:rPr>
              <a:t>valid.cmems@mercator-ocean.fr</a:t>
            </a:r>
            <a:endParaRPr lang="fr-FR" dirty="0" smtClean="0"/>
          </a:p>
        </p:txBody>
      </p:sp>
    </p:spTree>
    <p:extLst>
      <p:ext uri="{BB962C8B-B14F-4D97-AF65-F5344CB8AC3E}">
        <p14:creationId xmlns:p14="http://schemas.microsoft.com/office/powerpoint/2010/main" val="1747135920"/>
      </p:ext>
    </p:extLst>
  </p:cSld>
  <p:clrMapOvr>
    <a:masterClrMapping/>
  </p:clrMapOvr>
  <p:timing>
    <p:tnLst>
      <p:par>
        <p:cTn id="1" dur="indefinite" restart="never" nodeType="tmRoot"/>
      </p:par>
    </p:tnLst>
  </p:timing>
</p:sld>
</file>

<file path=ppt/theme/theme1.xml><?xml version="1.0" encoding="utf-8"?>
<a:theme xmlns:a="http://schemas.openxmlformats.org/drawingml/2006/main" name="Marine">
  <a:themeElements>
    <a:clrScheme name="Copernicus2">
      <a:dk1>
        <a:srgbClr val="262626"/>
      </a:dk1>
      <a:lt1>
        <a:sysClr val="window" lastClr="FFFFFF"/>
      </a:lt1>
      <a:dk2>
        <a:srgbClr val="25408F"/>
      </a:dk2>
      <a:lt2>
        <a:srgbClr val="0B6192"/>
      </a:lt2>
      <a:accent1>
        <a:srgbClr val="5AC4DD"/>
      </a:accent1>
      <a:accent2>
        <a:srgbClr val="578683"/>
      </a:accent2>
      <a:accent3>
        <a:srgbClr val="B0BF27"/>
      </a:accent3>
      <a:accent4>
        <a:srgbClr val="FAA73F"/>
      </a:accent4>
      <a:accent5>
        <a:srgbClr val="941333"/>
      </a:accent5>
      <a:accent6>
        <a:srgbClr val="925238"/>
      </a:accent6>
      <a:hlink>
        <a:srgbClr val="002060"/>
      </a:hlink>
      <a:folHlink>
        <a:srgbClr val="800080"/>
      </a:folHlink>
    </a:clrScheme>
    <a:fontScheme name="Copernicus">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 xmlns:thm15="http://schemas.microsoft.com/office/thememl/2012/main" name="Copernicus PPT_v12.pptx" id="{70A7B73C-C529-4F0F-9C14-0EFE589D494F}" vid="{A6E4F78D-8856-476E-BA1E-D6D78F0F973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opernicus2">
    <a:dk1>
      <a:srgbClr val="262626"/>
    </a:dk1>
    <a:lt1>
      <a:sysClr val="window" lastClr="FFFFFF"/>
    </a:lt1>
    <a:dk2>
      <a:srgbClr val="25408F"/>
    </a:dk2>
    <a:lt2>
      <a:srgbClr val="0B6192"/>
    </a:lt2>
    <a:accent1>
      <a:srgbClr val="5AC4DD"/>
    </a:accent1>
    <a:accent2>
      <a:srgbClr val="578683"/>
    </a:accent2>
    <a:accent3>
      <a:srgbClr val="B0BF27"/>
    </a:accent3>
    <a:accent4>
      <a:srgbClr val="FAA73F"/>
    </a:accent4>
    <a:accent5>
      <a:srgbClr val="941333"/>
    </a:accent5>
    <a:accent6>
      <a:srgbClr val="925238"/>
    </a:accent6>
    <a:hlink>
      <a:srgbClr val="002060"/>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8572</TotalTime>
  <Words>2144</Words>
  <Application>Microsoft Office PowerPoint</Application>
  <PresentationFormat>Affichage à l'écran (16:9)</PresentationFormat>
  <Paragraphs>383</Paragraphs>
  <Slides>13</Slides>
  <Notes>11</Notes>
  <HiddenSlides>0</HiddenSlides>
  <MMClips>0</MMClips>
  <ScaleCrop>false</ScaleCrop>
  <HeadingPairs>
    <vt:vector size="4" baseType="variant">
      <vt:variant>
        <vt:lpstr>Thème</vt:lpstr>
      </vt:variant>
      <vt:variant>
        <vt:i4>1</vt:i4>
      </vt:variant>
      <vt:variant>
        <vt:lpstr>Titres des diapositives</vt:lpstr>
      </vt:variant>
      <vt:variant>
        <vt:i4>13</vt:i4>
      </vt:variant>
    </vt:vector>
  </HeadingPairs>
  <TitlesOfParts>
    <vt:vector size="14" baseType="lpstr">
      <vt:lpstr>Marine</vt:lpstr>
      <vt:lpstr>VERIFICATION AND COMMUNICATION OF THE SCIENTIFIC QUALITY OF OPERATIONAL OCEANOGRAPHY PRODUCTS OF THE COPERNICUS MARINE SERVICE  Supporting information</vt:lpstr>
      <vt:lpstr>Abstract</vt:lpstr>
      <vt:lpstr>The Copernicus Marine Environment Monitoring Service (CMEMS)&amp; its ecosystem</vt:lpstr>
      <vt:lpstr>CMEMS Product Quality activities</vt:lpstr>
      <vt:lpstr>+</vt:lpstr>
      <vt:lpstr>How to measure product quality?</vt:lpstr>
      <vt:lpstr>THE COMPLEXITY OF THE CROSS-CUTTING INTERACTIONS &amp; CONNECTIONS</vt:lpstr>
      <vt:lpstr>Présentation PowerPoint</vt:lpstr>
      <vt:lpstr>Présentation PowerPoint</vt:lpstr>
      <vt:lpstr>Présentation PowerPoint</vt:lpstr>
      <vt:lpstr>Présentation PowerPoint</vt:lpstr>
      <vt:lpstr>Présentation PowerPoint</vt:lpstr>
      <vt:lpstr>Questions</vt:lpstr>
    </vt:vector>
  </TitlesOfParts>
  <Company>GCG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Style Guide</dc:title>
  <dc:creator>Isabel Garcia Hermosa</dc:creator>
  <cp:lastModifiedBy>RVW</cp:lastModifiedBy>
  <cp:revision>438</cp:revision>
  <dcterms:created xsi:type="dcterms:W3CDTF">2016-09-26T09:16:06Z</dcterms:created>
  <dcterms:modified xsi:type="dcterms:W3CDTF">2021-04-26T15:34:09Z</dcterms:modified>
</cp:coreProperties>
</file>