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ergi ventura caballé" initials="svc" lastIdx="1" clrIdx="0">
    <p:extLst>
      <p:ext uri="{19B8F6BF-5375-455C-9EA6-DF929625EA0E}">
        <p15:presenceInfo xmlns:p15="http://schemas.microsoft.com/office/powerpoint/2012/main" userId="944aeb2aaaa819e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74383" autoAdjust="0"/>
  </p:normalViewPr>
  <p:slideViewPr>
    <p:cSldViewPr snapToGrid="0">
      <p:cViewPr varScale="1">
        <p:scale>
          <a:sx n="81" d="100"/>
          <a:sy n="81" d="100"/>
        </p:scale>
        <p:origin x="1614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4-25T11:50:42.046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16F802-ECA1-4DA7-AE92-EB6B58F8AEBC}" type="datetimeFigureOut">
              <a:rPr lang="en-GB" smtClean="0"/>
              <a:t>25/04/2021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E7757A-C34C-4A26-B73F-904AEA4F72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1842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E7757A-C34C-4A26-B73F-904AEA4F727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2747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E7757A-C34C-4A26-B73F-904AEA4F7277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43628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E7757A-C34C-4A26-B73F-904AEA4F7277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49781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E7757A-C34C-4A26-B73F-904AEA4F7277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66634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E7757A-C34C-4A26-B73F-904AEA4F7277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45865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E7757A-C34C-4A26-B73F-904AEA4F7277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1364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9656D-583F-4014-8012-617027B051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12C3A6-92A2-4B4A-BCBD-76BC3B8AE9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158-DC0F-4CD3-A2F9-2EB6DDB15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6EC94-DA17-4EED-A9A2-0A04EDFDA9AB}" type="datetimeFigureOut">
              <a:rPr lang="en-GB" smtClean="0"/>
              <a:t>25/04/2021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495C6F-62D0-4534-ACC4-1E9ABB3E1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CFAF9C-7A78-4E09-BCAF-4D41431A5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BEA51-EC27-4352-AC59-F02CFE75E4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6251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DB0356-305B-4139-B4E1-2ED7D7784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1F308B-64A6-469F-88A5-837352AE48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5FCEBF-D396-4D3A-BE74-3E120E9B04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6EC94-DA17-4EED-A9A2-0A04EDFDA9AB}" type="datetimeFigureOut">
              <a:rPr lang="en-GB" smtClean="0"/>
              <a:t>25/04/2021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D05E32-2F87-4908-86C9-A978BE1EA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32AA1A-1A9C-4CC8-9C54-A2879A993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BEA51-EC27-4352-AC59-F02CFE75E4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9928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2FF86D-B24B-40C8-A125-FA871D120C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BE1B7B-5AA0-4EB9-A0C6-01BA4A6D11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A8605F-01ED-4B0D-A18A-8C675D2046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6EC94-DA17-4EED-A9A2-0A04EDFDA9AB}" type="datetimeFigureOut">
              <a:rPr lang="en-GB" smtClean="0"/>
              <a:t>25/04/2021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A67B86-BC24-4DDF-94FE-1A52EA878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5532F0-35DC-439F-8D77-A7A111277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BEA51-EC27-4352-AC59-F02CFE75E4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6226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DBB6E3-BE0B-4C43-AA5D-6190C689A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075F30-6E6F-4C5F-A5BE-B96A372BFD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6FE3FC-AA70-4505-8D9D-5ED07A33F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6EC94-DA17-4EED-A9A2-0A04EDFDA9AB}" type="datetimeFigureOut">
              <a:rPr lang="en-GB" smtClean="0"/>
              <a:t>25/04/2021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360F73-D654-48FA-8D78-2B7F95434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5968D5-D6E4-4704-BD70-190DB63AA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BEA51-EC27-4352-AC59-F02CFE75E4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6800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6D708F-5AD3-4502-8CF7-6DE6B83AA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D5DD5C-7A32-4928-B579-5737F1236F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31FA3C-6DA1-4875-B9D3-4C0874CA57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6EC94-DA17-4EED-A9A2-0A04EDFDA9AB}" type="datetimeFigureOut">
              <a:rPr lang="en-GB" smtClean="0"/>
              <a:t>25/04/2021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01F976-29CE-49FB-A599-E3617E823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FC2272-123C-42D8-8FF3-BC7AA6CD6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BEA51-EC27-4352-AC59-F02CFE75E4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0386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9CF6BE-DF51-4A2B-9BF0-F26EBEC32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F96EB2-33FF-4A96-AE7D-FD4D3CF2D6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C32F82-B27F-4547-9465-2224E61F98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ACB5BB-FAE0-4ED9-AA35-4C6CD3593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6EC94-DA17-4EED-A9A2-0A04EDFDA9AB}" type="datetimeFigureOut">
              <a:rPr lang="en-GB" smtClean="0"/>
              <a:t>25/04/2021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4A6E6D-B9C9-416C-824A-E4A881EFF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0A0FAC-5E2B-4A52-8797-6CDB6C851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BEA51-EC27-4352-AC59-F02CFE75E4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0479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40AC70-185D-4A19-98D7-15B3690E7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D2A831-BEBB-426A-A878-CF7F66FD3C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572C83-B402-4C87-8D70-450767F6E6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CA66D0-BB75-41F8-A44B-B02AF5FF23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D7F04C-FF19-4A5D-B4E3-ED042B9B7E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2C46120-09AB-45D8-BD72-B694A5251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6EC94-DA17-4EED-A9A2-0A04EDFDA9AB}" type="datetimeFigureOut">
              <a:rPr lang="en-GB" smtClean="0"/>
              <a:t>25/04/2021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11F9F29-3FC7-4DCD-8CE0-6B50AACE0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E352ED0-09E4-497C-A65C-16B94A785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BEA51-EC27-4352-AC59-F02CFE75E4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6029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F35C2-868C-4339-9DC0-38A0E3641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8208D3D-B722-484E-B136-4C6E715BB2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6EC94-DA17-4EED-A9A2-0A04EDFDA9AB}" type="datetimeFigureOut">
              <a:rPr lang="en-GB" smtClean="0"/>
              <a:t>25/04/2021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687A29-FBC6-4FA0-BF57-6FDC149C4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8E3DA7-3CC8-47CF-B3B5-CFC69CA7F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BEA51-EC27-4352-AC59-F02CFE75E4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5688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CAA0DA2-C403-418F-A628-1EE198FC9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6EC94-DA17-4EED-A9A2-0A04EDFDA9AB}" type="datetimeFigureOut">
              <a:rPr lang="en-GB" smtClean="0"/>
              <a:t>25/04/2021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902A5D-6E9F-44D4-B0AF-CD021A10A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C46DDE-4709-4F1F-8239-932FFC9B1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BEA51-EC27-4352-AC59-F02CFE75E4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1021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27E8FA-1B9D-4B3E-9D13-2E5DB41ED1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952B45-7C56-44D5-9721-20A157C41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790A3C-9CD4-4AE1-9D60-42961AFC25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823051-8787-409B-9E95-D6B35ECB1F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6EC94-DA17-4EED-A9A2-0A04EDFDA9AB}" type="datetimeFigureOut">
              <a:rPr lang="en-GB" smtClean="0"/>
              <a:t>25/04/2021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D03E55-659A-4C67-A2C4-0EBE22AF3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40A4F8-17CF-44AD-8439-1704B68E8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BEA51-EC27-4352-AC59-F02CFE75E4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3457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41A73-F3D3-4CEC-96C0-3334066BD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7A493ED-94A7-47E4-9783-831C762B4B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9B7CC1-7E7B-40F3-AA87-7A4C6108E3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34220E-5D5A-4819-91CA-A747E3839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6EC94-DA17-4EED-A9A2-0A04EDFDA9AB}" type="datetimeFigureOut">
              <a:rPr lang="en-GB" smtClean="0"/>
              <a:t>25/04/2021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AB1470-810A-4C45-9096-E53BE8740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9DDAE7-615C-42DB-AB4F-9882E6123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BEA51-EC27-4352-AC59-F02CFE75E4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9788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38999C1-C7E0-4BA9-A1F3-A3F5843BA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A70D6B-6BD4-4A46-B58C-2DDDCECF39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AA4364-EBA9-4AE0-B603-3F3BA30AA1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26EC94-DA17-4EED-A9A2-0A04EDFDA9AB}" type="datetimeFigureOut">
              <a:rPr lang="en-GB" smtClean="0"/>
              <a:t>25/04/2021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A1D66E-10B4-43E1-9104-814B70A58A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3AA183-42AF-4CB4-8245-80C1EC2AF2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4BEA51-EC27-4352-AC59-F02CFE75E4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3256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comments" Target="../comments/commen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em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6C47918-D14C-441D-8620-CA146B1604A2}"/>
              </a:ext>
            </a:extLst>
          </p:cNvPr>
          <p:cNvSpPr/>
          <p:nvPr/>
        </p:nvSpPr>
        <p:spPr>
          <a:xfrm>
            <a:off x="0" y="0"/>
            <a:ext cx="12192000" cy="11930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0C14F23-FC22-4D8D-A995-259D66978CEB}"/>
              </a:ext>
            </a:extLst>
          </p:cNvPr>
          <p:cNvSpPr/>
          <p:nvPr/>
        </p:nvSpPr>
        <p:spPr>
          <a:xfrm>
            <a:off x="0" y="6348276"/>
            <a:ext cx="12192000" cy="5097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id="{F1A11C2F-97C5-4A01-855C-3480FF0024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5051" y="6422163"/>
            <a:ext cx="1047750" cy="36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C878CA81-8526-4E04-BFD9-0C9EC5DEC6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8647" y="6502580"/>
            <a:ext cx="1362075" cy="16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2271B8A-8440-4AC3-B163-0AF3A83AADEF}"/>
              </a:ext>
            </a:extLst>
          </p:cNvPr>
          <p:cNvSpPr txBox="1"/>
          <p:nvPr/>
        </p:nvSpPr>
        <p:spPr>
          <a:xfrm>
            <a:off x="0" y="-78377"/>
            <a:ext cx="121920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b="1" i="0" dirty="0">
                <a:effectLst/>
                <a:latin typeface="Serif"/>
              </a:rPr>
              <a:t>Assessing heat wave mitigation strategies in a Mediterranean coastal city: how effective are cool roofs and urban green? </a:t>
            </a:r>
          </a:p>
          <a:p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CD3F98-8D0B-44DE-9447-00B076FA8AFA}"/>
              </a:ext>
            </a:extLst>
          </p:cNvPr>
          <p:cNvSpPr txBox="1"/>
          <p:nvPr/>
        </p:nvSpPr>
        <p:spPr>
          <a:xfrm>
            <a:off x="1200966" y="882476"/>
            <a:ext cx="98744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latin typeface="Serif"/>
              </a:rPr>
              <a:t>Sergi Ventura, Alba Badia, Ricard Segura, Joan Gilabert, Carme </a:t>
            </a:r>
            <a:r>
              <a:rPr lang="es-ES" sz="1600" dirty="0" err="1">
                <a:latin typeface="Serif"/>
              </a:rPr>
              <a:t>Llasat</a:t>
            </a:r>
            <a:r>
              <a:rPr lang="es-ES" sz="1600" dirty="0">
                <a:latin typeface="Serif"/>
              </a:rPr>
              <a:t>, Alberto </a:t>
            </a:r>
            <a:r>
              <a:rPr lang="es-ES" sz="1600" dirty="0" err="1">
                <a:latin typeface="Serif"/>
              </a:rPr>
              <a:t>Martilli</a:t>
            </a:r>
            <a:r>
              <a:rPr lang="es-ES" sz="1600" dirty="0">
                <a:latin typeface="Serif"/>
              </a:rPr>
              <a:t> and Gara Villalba</a:t>
            </a:r>
            <a:endParaRPr lang="en-GB" sz="1600" dirty="0">
              <a:latin typeface="Serif"/>
            </a:endParaRPr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8B21E02D-EA5A-44D8-8767-003781DB57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79" y="6517413"/>
            <a:ext cx="2162175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B949001-794B-4021-8A01-6E2EBF658EDC}"/>
              </a:ext>
            </a:extLst>
          </p:cNvPr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5" r="3026"/>
          <a:stretch/>
        </p:blipFill>
        <p:spPr bwMode="auto">
          <a:xfrm>
            <a:off x="8577942" y="1243930"/>
            <a:ext cx="3614057" cy="5058469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2EFE698-D13E-4BEE-B1CB-11E2A2C7F0C1}"/>
              </a:ext>
            </a:extLst>
          </p:cNvPr>
          <p:cNvSpPr txBox="1"/>
          <p:nvPr/>
        </p:nvSpPr>
        <p:spPr>
          <a:xfrm>
            <a:off x="7264480" y="1685751"/>
            <a:ext cx="1361141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b="1" dirty="0">
                <a:latin typeface="Serif"/>
              </a:rPr>
              <a:t>A</a:t>
            </a:r>
            <a:r>
              <a:rPr lang="en-GB" sz="1400" dirty="0">
                <a:latin typeface="Serif"/>
              </a:rPr>
              <a:t>: Cool roof: Albedo up to 0.85 </a:t>
            </a:r>
          </a:p>
          <a:p>
            <a:pPr algn="r"/>
            <a:endParaRPr lang="en-GB" sz="1400" dirty="0">
              <a:latin typeface="Serif"/>
            </a:endParaRPr>
          </a:p>
          <a:p>
            <a:pPr algn="r"/>
            <a:endParaRPr lang="en-GB" sz="1400" dirty="0">
              <a:latin typeface="Serif"/>
            </a:endParaRPr>
          </a:p>
          <a:p>
            <a:pPr algn="r"/>
            <a:r>
              <a:rPr lang="en-GB" sz="1400" b="1" dirty="0">
                <a:latin typeface="Serif"/>
              </a:rPr>
              <a:t>B</a:t>
            </a:r>
            <a:r>
              <a:rPr lang="en-GB" sz="1400" dirty="0">
                <a:latin typeface="Serif"/>
              </a:rPr>
              <a:t>: Greening with increased irrigation to 2L/m</a:t>
            </a:r>
            <a:r>
              <a:rPr lang="en-GB" sz="1400" dirty="0">
                <a:latin typeface="Serif"/>
                <a:cs typeface="Calibri" panose="020F0502020204030204" pitchFamily="34" charset="0"/>
              </a:rPr>
              <a:t>²</a:t>
            </a:r>
            <a:r>
              <a:rPr lang="en-GB" sz="1400" dirty="0">
                <a:latin typeface="Serif"/>
              </a:rPr>
              <a:t>day</a:t>
            </a:r>
          </a:p>
          <a:p>
            <a:pPr algn="r"/>
            <a:endParaRPr lang="en-GB" sz="1400" b="1" dirty="0">
              <a:latin typeface="Serif"/>
            </a:endParaRPr>
          </a:p>
          <a:p>
            <a:pPr algn="r"/>
            <a:endParaRPr lang="en-GB" sz="1400" b="1" dirty="0">
              <a:latin typeface="Serif"/>
            </a:endParaRPr>
          </a:p>
          <a:p>
            <a:pPr algn="r"/>
            <a:r>
              <a:rPr lang="en-GB" sz="1400" b="1" dirty="0">
                <a:latin typeface="Serif"/>
              </a:rPr>
              <a:t>C</a:t>
            </a:r>
            <a:r>
              <a:rPr lang="en-GB" sz="1400" dirty="0">
                <a:latin typeface="Serif"/>
              </a:rPr>
              <a:t>: Greening </a:t>
            </a:r>
          </a:p>
          <a:p>
            <a:pPr algn="r"/>
            <a:r>
              <a:rPr lang="en-GB" sz="1400" dirty="0">
                <a:latin typeface="Serif"/>
              </a:rPr>
              <a:t>with increased irrigation to 5L/m</a:t>
            </a:r>
            <a:r>
              <a:rPr lang="en-GB" sz="1400" dirty="0">
                <a:latin typeface="Serif"/>
                <a:cs typeface="Calibri" panose="020F0502020204030204" pitchFamily="34" charset="0"/>
              </a:rPr>
              <a:t>²</a:t>
            </a:r>
            <a:r>
              <a:rPr lang="en-GB" sz="1400" dirty="0">
                <a:latin typeface="Serif"/>
              </a:rPr>
              <a:t>day</a:t>
            </a:r>
          </a:p>
          <a:p>
            <a:pPr algn="r"/>
            <a:endParaRPr lang="en-GB" sz="1400" dirty="0">
              <a:latin typeface="Serif"/>
            </a:endParaRPr>
          </a:p>
          <a:p>
            <a:pPr algn="r"/>
            <a:r>
              <a:rPr lang="en-GB" sz="1400" b="1" dirty="0">
                <a:latin typeface="Serif"/>
              </a:rPr>
              <a:t>D</a:t>
            </a:r>
            <a:r>
              <a:rPr lang="en-GB" sz="1400" dirty="0">
                <a:latin typeface="Serif"/>
              </a:rPr>
              <a:t>: Combined cool roofs &amp; greening with 5L/m</a:t>
            </a:r>
            <a:r>
              <a:rPr lang="en-GB" sz="1400" dirty="0">
                <a:latin typeface="Serif"/>
                <a:cs typeface="Calibri" panose="020F0502020204030204" pitchFamily="34" charset="0"/>
              </a:rPr>
              <a:t>²</a:t>
            </a:r>
            <a:r>
              <a:rPr lang="en-GB" sz="1400" dirty="0">
                <a:latin typeface="Serif"/>
              </a:rPr>
              <a:t>day</a:t>
            </a:r>
          </a:p>
          <a:p>
            <a:pPr algn="r"/>
            <a:r>
              <a:rPr lang="en-GB" sz="1400" dirty="0">
                <a:latin typeface="Serif"/>
              </a:rPr>
              <a:t>irrigation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49A8EF0-433E-4CE0-A44D-DC2223528F26}"/>
              </a:ext>
            </a:extLst>
          </p:cNvPr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98" r="57804"/>
          <a:stretch/>
        </p:blipFill>
        <p:spPr bwMode="auto">
          <a:xfrm>
            <a:off x="23925" y="1260162"/>
            <a:ext cx="2456623" cy="18459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4592F2F-B39F-418D-981F-7F0740A21C79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42953" t="9431" r="1263" b="4546"/>
          <a:stretch/>
        </p:blipFill>
        <p:spPr>
          <a:xfrm>
            <a:off x="4332537" y="1243931"/>
            <a:ext cx="3082561" cy="170418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198805EE-8FC6-483E-84C1-B7A228696386}"/>
              </a:ext>
            </a:extLst>
          </p:cNvPr>
          <p:cNvSpPr txBox="1"/>
          <p:nvPr/>
        </p:nvSpPr>
        <p:spPr>
          <a:xfrm>
            <a:off x="2307993" y="1214285"/>
            <a:ext cx="21971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00" b="1" dirty="0">
                <a:latin typeface="Serif"/>
              </a:rPr>
              <a:t>Three nested domains used to run WRF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EF26497-EBFA-465B-AA8F-33AA8E211EAE}"/>
              </a:ext>
            </a:extLst>
          </p:cNvPr>
          <p:cNvSpPr txBox="1"/>
          <p:nvPr/>
        </p:nvSpPr>
        <p:spPr>
          <a:xfrm>
            <a:off x="2733127" y="1882792"/>
            <a:ext cx="1635436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300" b="1" dirty="0">
                <a:latin typeface="Serif"/>
              </a:rPr>
              <a:t>Metropolitan Area of Barcelona with each MODIS Land Cover and Local Climate Zone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E2B87625-4179-4E48-9907-CBA5AC9A9432}"/>
              </a:ext>
            </a:extLst>
          </p:cNvPr>
          <p:cNvPicPr/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0" t="11763" r="8533" b="1932"/>
          <a:stretch/>
        </p:blipFill>
        <p:spPr bwMode="auto">
          <a:xfrm>
            <a:off x="2656114" y="2993990"/>
            <a:ext cx="4673665" cy="3331386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CD60D155-4F08-4D85-9CD4-330D6F01A28E}"/>
              </a:ext>
            </a:extLst>
          </p:cNvPr>
          <p:cNvSpPr txBox="1"/>
          <p:nvPr/>
        </p:nvSpPr>
        <p:spPr>
          <a:xfrm>
            <a:off x="231882" y="3488871"/>
            <a:ext cx="2297214" cy="246221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400" b="1" dirty="0">
                <a:latin typeface="Serif"/>
              </a:rPr>
              <a:t>-  </a:t>
            </a:r>
            <a:r>
              <a:rPr lang="en-GB" sz="1400" dirty="0">
                <a:latin typeface="Serif"/>
              </a:rPr>
              <a:t>WRF with the urban scheme BEP+BEM including 11 urban classes, urban surfaces in three dimensions, energy budget and heat fluxes.</a:t>
            </a:r>
          </a:p>
          <a:p>
            <a:r>
              <a:rPr lang="en-GB" sz="1400" b="1" dirty="0">
                <a:latin typeface="Serif"/>
              </a:rPr>
              <a:t>-  </a:t>
            </a:r>
            <a:r>
              <a:rPr lang="en-GB" sz="1400" dirty="0">
                <a:latin typeface="Serif"/>
              </a:rPr>
              <a:t>Heat wave occurred in August 2015.</a:t>
            </a:r>
          </a:p>
          <a:p>
            <a:r>
              <a:rPr lang="en-GB" sz="1400" b="1" dirty="0">
                <a:latin typeface="Serif"/>
              </a:rPr>
              <a:t>-  </a:t>
            </a:r>
            <a:r>
              <a:rPr lang="en-GB" sz="1400" dirty="0">
                <a:latin typeface="Serif"/>
              </a:rPr>
              <a:t>Four mitigation scenarios:</a:t>
            </a:r>
          </a:p>
          <a:p>
            <a:r>
              <a:rPr lang="en-GB" sz="1400" dirty="0">
                <a:latin typeface="Serif"/>
              </a:rPr>
              <a:t>A: -0.67°C / B: -0.15°C</a:t>
            </a:r>
          </a:p>
          <a:p>
            <a:r>
              <a:rPr lang="en-GB" sz="1400" dirty="0">
                <a:latin typeface="Serif"/>
              </a:rPr>
              <a:t>C: -0.61°C/ D: -1.26°C</a:t>
            </a:r>
          </a:p>
        </p:txBody>
      </p:sp>
    </p:spTree>
    <p:extLst>
      <p:ext uri="{BB962C8B-B14F-4D97-AF65-F5344CB8AC3E}">
        <p14:creationId xmlns:p14="http://schemas.microsoft.com/office/powerpoint/2010/main" val="33516706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Diagram&#10;&#10;Description automatically generated">
            <a:extLst>
              <a:ext uri="{FF2B5EF4-FFF2-40B4-BE49-F238E27FC236}">
                <a16:creationId xmlns:a16="http://schemas.microsoft.com/office/drawing/2014/main" id="{9359098D-8017-4B30-9BC7-861737A26427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0086" y="1475828"/>
            <a:ext cx="6741815" cy="365261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6C47918-D14C-441D-8620-CA146B1604A2}"/>
              </a:ext>
            </a:extLst>
          </p:cNvPr>
          <p:cNvSpPr/>
          <p:nvPr/>
        </p:nvSpPr>
        <p:spPr>
          <a:xfrm>
            <a:off x="0" y="0"/>
            <a:ext cx="12192000" cy="11930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0C14F23-FC22-4D8D-A995-259D66978CEB}"/>
              </a:ext>
            </a:extLst>
          </p:cNvPr>
          <p:cNvSpPr/>
          <p:nvPr/>
        </p:nvSpPr>
        <p:spPr>
          <a:xfrm>
            <a:off x="0" y="6348276"/>
            <a:ext cx="12192000" cy="5097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id="{F1A11C2F-97C5-4A01-855C-3480FF0024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5051" y="6422163"/>
            <a:ext cx="1047750" cy="36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C878CA81-8526-4E04-BFD9-0C9EC5DEC6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8647" y="6502580"/>
            <a:ext cx="1362075" cy="16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2271B8A-8440-4AC3-B163-0AF3A83AADEF}"/>
              </a:ext>
            </a:extLst>
          </p:cNvPr>
          <p:cNvSpPr txBox="1"/>
          <p:nvPr/>
        </p:nvSpPr>
        <p:spPr>
          <a:xfrm>
            <a:off x="0" y="-78377"/>
            <a:ext cx="121920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b="1" i="0" dirty="0">
                <a:effectLst/>
                <a:latin typeface="Serif"/>
              </a:rPr>
              <a:t>Assessing heat wave mitigation strategies in a Mediterranean coastal city: how effective are cool roofs and urban green? </a:t>
            </a:r>
          </a:p>
          <a:p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CD3F98-8D0B-44DE-9447-00B076FA8AFA}"/>
              </a:ext>
            </a:extLst>
          </p:cNvPr>
          <p:cNvSpPr txBox="1"/>
          <p:nvPr/>
        </p:nvSpPr>
        <p:spPr>
          <a:xfrm>
            <a:off x="1200966" y="882476"/>
            <a:ext cx="98744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latin typeface="Serif"/>
              </a:rPr>
              <a:t>Sergi Ventura, Alba Badia, Ricard Segura, Joan Gilabert, Carme </a:t>
            </a:r>
            <a:r>
              <a:rPr lang="es-ES" sz="1600" dirty="0" err="1">
                <a:latin typeface="Serif"/>
              </a:rPr>
              <a:t>Llasat</a:t>
            </a:r>
            <a:r>
              <a:rPr lang="es-ES" sz="1600" dirty="0">
                <a:latin typeface="Serif"/>
              </a:rPr>
              <a:t>, Alberto </a:t>
            </a:r>
            <a:r>
              <a:rPr lang="es-ES" sz="1600" dirty="0" err="1">
                <a:latin typeface="Serif"/>
              </a:rPr>
              <a:t>Martilli</a:t>
            </a:r>
            <a:r>
              <a:rPr lang="es-ES" sz="1600" dirty="0">
                <a:latin typeface="Serif"/>
              </a:rPr>
              <a:t> and Gara Villalba</a:t>
            </a:r>
            <a:endParaRPr lang="en-GB" sz="1600" dirty="0">
              <a:latin typeface="Serif"/>
            </a:endParaRPr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8B21E02D-EA5A-44D8-8767-003781DB57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79" y="6517413"/>
            <a:ext cx="2162175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53DF03A-8EE8-4834-B63B-A4AD51D1DB36}"/>
              </a:ext>
            </a:extLst>
          </p:cNvPr>
          <p:cNvSpPr txBox="1"/>
          <p:nvPr/>
        </p:nvSpPr>
        <p:spPr>
          <a:xfrm>
            <a:off x="2925711" y="5120562"/>
            <a:ext cx="6636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effectLst/>
                <a:latin typeface="Serif"/>
                <a:ea typeface="Times New Roman" panose="02020603050405020304" pitchFamily="18" charset="0"/>
              </a:rPr>
              <a:t>A flowchart depicting the roadmap of the study as well as the interactions between different physical parameterizations in the modeling process.</a:t>
            </a:r>
            <a:endParaRPr lang="en-GB" sz="1400" dirty="0">
              <a:latin typeface="Serif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77F1AB-FBB1-49D5-AD64-EEF031BEA50B}"/>
              </a:ext>
            </a:extLst>
          </p:cNvPr>
          <p:cNvSpPr txBox="1"/>
          <p:nvPr/>
        </p:nvSpPr>
        <p:spPr>
          <a:xfrm>
            <a:off x="693972" y="1475828"/>
            <a:ext cx="10139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latin typeface="Serif"/>
              </a:rPr>
              <a:t>Methods</a:t>
            </a:r>
          </a:p>
        </p:txBody>
      </p:sp>
    </p:spTree>
    <p:extLst>
      <p:ext uri="{BB962C8B-B14F-4D97-AF65-F5344CB8AC3E}">
        <p14:creationId xmlns:p14="http://schemas.microsoft.com/office/powerpoint/2010/main" val="17600500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6C47918-D14C-441D-8620-CA146B1604A2}"/>
              </a:ext>
            </a:extLst>
          </p:cNvPr>
          <p:cNvSpPr/>
          <p:nvPr/>
        </p:nvSpPr>
        <p:spPr>
          <a:xfrm>
            <a:off x="0" y="0"/>
            <a:ext cx="12192000" cy="11930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0C14F23-FC22-4D8D-A995-259D66978CEB}"/>
              </a:ext>
            </a:extLst>
          </p:cNvPr>
          <p:cNvSpPr/>
          <p:nvPr/>
        </p:nvSpPr>
        <p:spPr>
          <a:xfrm>
            <a:off x="0" y="6348276"/>
            <a:ext cx="12192000" cy="5097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id="{F1A11C2F-97C5-4A01-855C-3480FF0024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5051" y="6422163"/>
            <a:ext cx="1047750" cy="36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C878CA81-8526-4E04-BFD9-0C9EC5DEC6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8647" y="6502580"/>
            <a:ext cx="1362075" cy="16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2271B8A-8440-4AC3-B163-0AF3A83AADEF}"/>
              </a:ext>
            </a:extLst>
          </p:cNvPr>
          <p:cNvSpPr txBox="1"/>
          <p:nvPr/>
        </p:nvSpPr>
        <p:spPr>
          <a:xfrm>
            <a:off x="0" y="-78377"/>
            <a:ext cx="121920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b="1" i="0" dirty="0">
                <a:effectLst/>
                <a:latin typeface="Serif"/>
              </a:rPr>
              <a:t>Assessing heat wave mitigation strategies in a Mediterranean coastal city: how effective are cool roofs and urban green? </a:t>
            </a:r>
          </a:p>
          <a:p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CD3F98-8D0B-44DE-9447-00B076FA8AFA}"/>
              </a:ext>
            </a:extLst>
          </p:cNvPr>
          <p:cNvSpPr txBox="1"/>
          <p:nvPr/>
        </p:nvSpPr>
        <p:spPr>
          <a:xfrm>
            <a:off x="1200966" y="882476"/>
            <a:ext cx="98744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latin typeface="Serif"/>
              </a:rPr>
              <a:t>Sergi Ventura, Alba Badia, Ricard Segura, Joan Gilabert, Carme </a:t>
            </a:r>
            <a:r>
              <a:rPr lang="es-ES" sz="1600" dirty="0" err="1">
                <a:latin typeface="Serif"/>
              </a:rPr>
              <a:t>Llasat</a:t>
            </a:r>
            <a:r>
              <a:rPr lang="es-ES" sz="1600" dirty="0">
                <a:latin typeface="Serif"/>
              </a:rPr>
              <a:t>, Alberto </a:t>
            </a:r>
            <a:r>
              <a:rPr lang="es-ES" sz="1600" dirty="0" err="1">
                <a:latin typeface="Serif"/>
              </a:rPr>
              <a:t>Martilli</a:t>
            </a:r>
            <a:r>
              <a:rPr lang="es-ES" sz="1600" dirty="0">
                <a:latin typeface="Serif"/>
              </a:rPr>
              <a:t> and Gara Villalba</a:t>
            </a:r>
            <a:endParaRPr lang="en-GB" sz="1600" dirty="0">
              <a:latin typeface="Serif"/>
            </a:endParaRPr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8B21E02D-EA5A-44D8-8767-003781DB57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79" y="6517413"/>
            <a:ext cx="2162175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6FF3CBF-2177-4BB0-A511-E9B662916533}"/>
              </a:ext>
            </a:extLst>
          </p:cNvPr>
          <p:cNvSpPr txBox="1"/>
          <p:nvPr/>
        </p:nvSpPr>
        <p:spPr>
          <a:xfrm>
            <a:off x="398352" y="1462595"/>
            <a:ext cx="29514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latin typeface="Serif"/>
              </a:rPr>
              <a:t>Scenario 1: Increasing cool roofs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0EDBE9-9172-475C-BE25-368F1B5696CF}"/>
              </a:ext>
            </a:extLst>
          </p:cNvPr>
          <p:cNvSpPr txBox="1"/>
          <p:nvPr/>
        </p:nvSpPr>
        <p:spPr>
          <a:xfrm>
            <a:off x="497941" y="1910281"/>
            <a:ext cx="2743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-The “cool roof” scenario increments the albedo of certain rooftops to 0.85 by painting them white. Albedo implemented for LCZ’s 1, 2, 4, 5 and 8. These LCZ have mostly accessible flat roofs.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7411512-45AD-4310-AD44-242559949E06}"/>
              </a:ext>
            </a:extLst>
          </p:cNvPr>
          <p:cNvSpPr txBox="1"/>
          <p:nvPr/>
        </p:nvSpPr>
        <p:spPr>
          <a:xfrm>
            <a:off x="1521278" y="5864474"/>
            <a:ext cx="939749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200" dirty="0" err="1">
                <a:solidFill>
                  <a:schemeClr val="bg2">
                    <a:lumMod val="50000"/>
                  </a:schemeClr>
                </a:solidFill>
                <a:effectLst/>
                <a:latin typeface="Serif"/>
                <a:ea typeface="Times New Roman" panose="02020603050405020304" pitchFamily="18" charset="0"/>
              </a:rPr>
              <a:t>Sharma</a:t>
            </a:r>
            <a:r>
              <a:rPr lang="ca-ES" sz="1200" dirty="0">
                <a:solidFill>
                  <a:schemeClr val="bg2">
                    <a:lumMod val="50000"/>
                  </a:schemeClr>
                </a:solidFill>
                <a:effectLst/>
                <a:latin typeface="Serif"/>
                <a:ea typeface="Times New Roman" panose="02020603050405020304" pitchFamily="18" charset="0"/>
              </a:rPr>
              <a:t>, A., </a:t>
            </a:r>
            <a:r>
              <a:rPr lang="ca-ES" sz="1200" dirty="0" err="1">
                <a:solidFill>
                  <a:schemeClr val="bg2">
                    <a:lumMod val="50000"/>
                  </a:schemeClr>
                </a:solidFill>
                <a:effectLst/>
                <a:latin typeface="Serif"/>
                <a:ea typeface="Times New Roman" panose="02020603050405020304" pitchFamily="18" charset="0"/>
              </a:rPr>
              <a:t>Conry</a:t>
            </a:r>
            <a:r>
              <a:rPr lang="ca-ES" sz="1200" dirty="0">
                <a:solidFill>
                  <a:schemeClr val="bg2">
                    <a:lumMod val="50000"/>
                  </a:schemeClr>
                </a:solidFill>
                <a:effectLst/>
                <a:latin typeface="Serif"/>
                <a:ea typeface="Times New Roman" panose="02020603050405020304" pitchFamily="18" charset="0"/>
              </a:rPr>
              <a:t>, P., Fernando, H.J.S., Hamlet, A.F., </a:t>
            </a:r>
            <a:r>
              <a:rPr lang="ca-ES" sz="1200" dirty="0" err="1">
                <a:solidFill>
                  <a:schemeClr val="bg2">
                    <a:lumMod val="50000"/>
                  </a:schemeClr>
                </a:solidFill>
                <a:effectLst/>
                <a:latin typeface="Serif"/>
                <a:ea typeface="Times New Roman" panose="02020603050405020304" pitchFamily="18" charset="0"/>
              </a:rPr>
              <a:t>Hellmann</a:t>
            </a:r>
            <a:r>
              <a:rPr lang="ca-ES" sz="1200" dirty="0">
                <a:solidFill>
                  <a:schemeClr val="bg2">
                    <a:lumMod val="50000"/>
                  </a:schemeClr>
                </a:solidFill>
                <a:effectLst/>
                <a:latin typeface="Serif"/>
                <a:ea typeface="Times New Roman" panose="02020603050405020304" pitchFamily="18" charset="0"/>
              </a:rPr>
              <a:t>, J.J., </a:t>
            </a:r>
            <a:r>
              <a:rPr lang="ca-ES" sz="1200" dirty="0" err="1">
                <a:solidFill>
                  <a:schemeClr val="bg2">
                    <a:lumMod val="50000"/>
                  </a:schemeClr>
                </a:solidFill>
                <a:effectLst/>
                <a:latin typeface="Serif"/>
                <a:ea typeface="Times New Roman" panose="02020603050405020304" pitchFamily="18" charset="0"/>
              </a:rPr>
              <a:t>Chen</a:t>
            </a:r>
            <a:r>
              <a:rPr lang="ca-ES" sz="1200" dirty="0">
                <a:solidFill>
                  <a:schemeClr val="bg2">
                    <a:lumMod val="50000"/>
                  </a:schemeClr>
                </a:solidFill>
                <a:effectLst/>
                <a:latin typeface="Serif"/>
                <a:ea typeface="Times New Roman" panose="02020603050405020304" pitchFamily="18" charset="0"/>
              </a:rPr>
              <a:t>, F., 2016. Green </a:t>
            </a:r>
            <a:r>
              <a:rPr lang="ca-ES" sz="1200" dirty="0" err="1">
                <a:solidFill>
                  <a:schemeClr val="bg2">
                    <a:lumMod val="50000"/>
                  </a:schemeClr>
                </a:solidFill>
                <a:effectLst/>
                <a:latin typeface="Serif"/>
                <a:ea typeface="Times New Roman" panose="02020603050405020304" pitchFamily="18" charset="0"/>
              </a:rPr>
              <a:t>and</a:t>
            </a:r>
            <a:r>
              <a:rPr lang="ca-ES" sz="1200" dirty="0">
                <a:solidFill>
                  <a:schemeClr val="bg2">
                    <a:lumMod val="50000"/>
                  </a:schemeClr>
                </a:solidFill>
                <a:effectLst/>
                <a:latin typeface="Serif"/>
                <a:ea typeface="Times New Roman" panose="02020603050405020304" pitchFamily="18" charset="0"/>
              </a:rPr>
              <a:t> </a:t>
            </a:r>
            <a:r>
              <a:rPr lang="ca-ES" sz="1200" dirty="0" err="1">
                <a:solidFill>
                  <a:schemeClr val="bg2">
                    <a:lumMod val="50000"/>
                  </a:schemeClr>
                </a:solidFill>
                <a:effectLst/>
                <a:latin typeface="Serif"/>
                <a:ea typeface="Times New Roman" panose="02020603050405020304" pitchFamily="18" charset="0"/>
              </a:rPr>
              <a:t>cool</a:t>
            </a:r>
            <a:r>
              <a:rPr lang="ca-ES" sz="1200" dirty="0">
                <a:solidFill>
                  <a:schemeClr val="bg2">
                    <a:lumMod val="50000"/>
                  </a:schemeClr>
                </a:solidFill>
                <a:effectLst/>
                <a:latin typeface="Serif"/>
                <a:ea typeface="Times New Roman" panose="02020603050405020304" pitchFamily="18" charset="0"/>
              </a:rPr>
              <a:t> </a:t>
            </a:r>
            <a:r>
              <a:rPr lang="ca-ES" sz="1200" dirty="0" err="1">
                <a:solidFill>
                  <a:schemeClr val="bg2">
                    <a:lumMod val="50000"/>
                  </a:schemeClr>
                </a:solidFill>
                <a:effectLst/>
                <a:latin typeface="Serif"/>
                <a:ea typeface="Times New Roman" panose="02020603050405020304" pitchFamily="18" charset="0"/>
              </a:rPr>
              <a:t>roofs</a:t>
            </a:r>
            <a:r>
              <a:rPr lang="ca-ES" sz="1200" dirty="0">
                <a:solidFill>
                  <a:schemeClr val="bg2">
                    <a:lumMod val="50000"/>
                  </a:schemeClr>
                </a:solidFill>
                <a:effectLst/>
                <a:latin typeface="Serif"/>
                <a:ea typeface="Times New Roman" panose="02020603050405020304" pitchFamily="18" charset="0"/>
              </a:rPr>
              <a:t> to </a:t>
            </a:r>
            <a:r>
              <a:rPr lang="ca-ES" sz="1200" dirty="0" err="1">
                <a:solidFill>
                  <a:schemeClr val="bg2">
                    <a:lumMod val="50000"/>
                  </a:schemeClr>
                </a:solidFill>
                <a:effectLst/>
                <a:latin typeface="Serif"/>
                <a:ea typeface="Times New Roman" panose="02020603050405020304" pitchFamily="18" charset="0"/>
              </a:rPr>
              <a:t>mitigate</a:t>
            </a:r>
            <a:r>
              <a:rPr lang="ca-ES" sz="1200" dirty="0">
                <a:solidFill>
                  <a:schemeClr val="bg2">
                    <a:lumMod val="50000"/>
                  </a:schemeClr>
                </a:solidFill>
                <a:effectLst/>
                <a:latin typeface="Serif"/>
                <a:ea typeface="Times New Roman" panose="02020603050405020304" pitchFamily="18" charset="0"/>
              </a:rPr>
              <a:t> </a:t>
            </a:r>
            <a:r>
              <a:rPr lang="ca-ES" sz="1200" dirty="0" err="1">
                <a:solidFill>
                  <a:schemeClr val="bg2">
                    <a:lumMod val="50000"/>
                  </a:schemeClr>
                </a:solidFill>
                <a:effectLst/>
                <a:latin typeface="Serif"/>
                <a:ea typeface="Times New Roman" panose="02020603050405020304" pitchFamily="18" charset="0"/>
              </a:rPr>
              <a:t>urban</a:t>
            </a:r>
            <a:r>
              <a:rPr lang="ca-ES" sz="1200" dirty="0">
                <a:solidFill>
                  <a:schemeClr val="bg2">
                    <a:lumMod val="50000"/>
                  </a:schemeClr>
                </a:solidFill>
                <a:effectLst/>
                <a:latin typeface="Serif"/>
                <a:ea typeface="Times New Roman" panose="02020603050405020304" pitchFamily="18" charset="0"/>
              </a:rPr>
              <a:t> </a:t>
            </a:r>
            <a:r>
              <a:rPr lang="ca-ES" sz="1200" dirty="0" err="1">
                <a:solidFill>
                  <a:schemeClr val="bg2">
                    <a:lumMod val="50000"/>
                  </a:schemeClr>
                </a:solidFill>
                <a:effectLst/>
                <a:latin typeface="Serif"/>
                <a:ea typeface="Times New Roman" panose="02020603050405020304" pitchFamily="18" charset="0"/>
              </a:rPr>
              <a:t>heat</a:t>
            </a:r>
            <a:r>
              <a:rPr lang="ca-ES" sz="1200" dirty="0">
                <a:solidFill>
                  <a:schemeClr val="bg2">
                    <a:lumMod val="50000"/>
                  </a:schemeClr>
                </a:solidFill>
                <a:effectLst/>
                <a:latin typeface="Serif"/>
                <a:ea typeface="Times New Roman" panose="02020603050405020304" pitchFamily="18" charset="0"/>
              </a:rPr>
              <a:t> </a:t>
            </a:r>
            <a:r>
              <a:rPr lang="ca-ES" sz="1200" dirty="0" err="1">
                <a:solidFill>
                  <a:schemeClr val="bg2">
                    <a:lumMod val="50000"/>
                  </a:schemeClr>
                </a:solidFill>
                <a:effectLst/>
                <a:latin typeface="Serif"/>
                <a:ea typeface="Times New Roman" panose="02020603050405020304" pitchFamily="18" charset="0"/>
              </a:rPr>
              <a:t>island</a:t>
            </a:r>
            <a:r>
              <a:rPr lang="ca-ES" sz="1200" dirty="0">
                <a:solidFill>
                  <a:schemeClr val="bg2">
                    <a:lumMod val="50000"/>
                  </a:schemeClr>
                </a:solidFill>
                <a:effectLst/>
                <a:latin typeface="Serif"/>
                <a:ea typeface="Times New Roman" panose="02020603050405020304" pitchFamily="18" charset="0"/>
              </a:rPr>
              <a:t> </a:t>
            </a:r>
            <a:r>
              <a:rPr lang="ca-ES" sz="1200" dirty="0" err="1">
                <a:solidFill>
                  <a:schemeClr val="bg2">
                    <a:lumMod val="50000"/>
                  </a:schemeClr>
                </a:solidFill>
                <a:effectLst/>
                <a:latin typeface="Serif"/>
                <a:ea typeface="Times New Roman" panose="02020603050405020304" pitchFamily="18" charset="0"/>
              </a:rPr>
              <a:t>effects</a:t>
            </a:r>
            <a:r>
              <a:rPr lang="ca-ES" sz="1200" dirty="0">
                <a:solidFill>
                  <a:schemeClr val="bg2">
                    <a:lumMod val="50000"/>
                  </a:schemeClr>
                </a:solidFill>
                <a:effectLst/>
                <a:latin typeface="Serif"/>
                <a:ea typeface="Times New Roman" panose="02020603050405020304" pitchFamily="18" charset="0"/>
              </a:rPr>
              <a:t> in </a:t>
            </a:r>
            <a:r>
              <a:rPr lang="ca-ES" sz="1200" dirty="0" err="1">
                <a:solidFill>
                  <a:schemeClr val="bg2">
                    <a:lumMod val="50000"/>
                  </a:schemeClr>
                </a:solidFill>
                <a:effectLst/>
                <a:latin typeface="Serif"/>
                <a:ea typeface="Times New Roman" panose="02020603050405020304" pitchFamily="18" charset="0"/>
              </a:rPr>
              <a:t>the</a:t>
            </a:r>
            <a:r>
              <a:rPr lang="ca-ES" sz="1200" dirty="0">
                <a:solidFill>
                  <a:schemeClr val="bg2">
                    <a:lumMod val="50000"/>
                  </a:schemeClr>
                </a:solidFill>
                <a:effectLst/>
                <a:latin typeface="Serif"/>
                <a:ea typeface="Times New Roman" panose="02020603050405020304" pitchFamily="18" charset="0"/>
              </a:rPr>
              <a:t> Chicago </a:t>
            </a:r>
            <a:r>
              <a:rPr lang="ca-ES" sz="1200" dirty="0" err="1">
                <a:solidFill>
                  <a:schemeClr val="bg2">
                    <a:lumMod val="50000"/>
                  </a:schemeClr>
                </a:solidFill>
                <a:effectLst/>
                <a:latin typeface="Serif"/>
                <a:ea typeface="Times New Roman" panose="02020603050405020304" pitchFamily="18" charset="0"/>
              </a:rPr>
              <a:t>metropolitan</a:t>
            </a:r>
            <a:r>
              <a:rPr lang="ca-ES" sz="1200" dirty="0">
                <a:solidFill>
                  <a:schemeClr val="bg2">
                    <a:lumMod val="50000"/>
                  </a:schemeClr>
                </a:solidFill>
                <a:effectLst/>
                <a:latin typeface="Serif"/>
                <a:ea typeface="Times New Roman" panose="02020603050405020304" pitchFamily="18" charset="0"/>
              </a:rPr>
              <a:t> </a:t>
            </a:r>
            <a:r>
              <a:rPr lang="ca-ES" sz="1200" dirty="0" err="1">
                <a:solidFill>
                  <a:schemeClr val="bg2">
                    <a:lumMod val="50000"/>
                  </a:schemeClr>
                </a:solidFill>
                <a:effectLst/>
                <a:latin typeface="Serif"/>
                <a:ea typeface="Times New Roman" panose="02020603050405020304" pitchFamily="18" charset="0"/>
              </a:rPr>
              <a:t>area</a:t>
            </a:r>
            <a:r>
              <a:rPr lang="ca-ES" sz="1200" dirty="0">
                <a:solidFill>
                  <a:schemeClr val="bg2">
                    <a:lumMod val="50000"/>
                  </a:schemeClr>
                </a:solidFill>
                <a:effectLst/>
                <a:latin typeface="Serif"/>
                <a:ea typeface="Times New Roman" panose="02020603050405020304" pitchFamily="18" charset="0"/>
              </a:rPr>
              <a:t>: </a:t>
            </a:r>
            <a:r>
              <a:rPr lang="ca-ES" sz="1200" dirty="0" err="1">
                <a:solidFill>
                  <a:schemeClr val="bg2">
                    <a:lumMod val="50000"/>
                  </a:schemeClr>
                </a:solidFill>
                <a:effectLst/>
                <a:latin typeface="Serif"/>
                <a:ea typeface="Times New Roman" panose="02020603050405020304" pitchFamily="18" charset="0"/>
              </a:rPr>
              <a:t>Evaluation</a:t>
            </a:r>
            <a:r>
              <a:rPr lang="ca-ES" sz="1200" dirty="0">
                <a:solidFill>
                  <a:schemeClr val="bg2">
                    <a:lumMod val="50000"/>
                  </a:schemeClr>
                </a:solidFill>
                <a:effectLst/>
                <a:latin typeface="Serif"/>
                <a:ea typeface="Times New Roman" panose="02020603050405020304" pitchFamily="18" charset="0"/>
              </a:rPr>
              <a:t> </a:t>
            </a:r>
            <a:r>
              <a:rPr lang="ca-ES" sz="1200" dirty="0" err="1">
                <a:solidFill>
                  <a:schemeClr val="bg2">
                    <a:lumMod val="50000"/>
                  </a:schemeClr>
                </a:solidFill>
                <a:effectLst/>
                <a:latin typeface="Serif"/>
                <a:ea typeface="Times New Roman" panose="02020603050405020304" pitchFamily="18" charset="0"/>
              </a:rPr>
              <a:t>with</a:t>
            </a:r>
            <a:r>
              <a:rPr lang="ca-ES" sz="1200" dirty="0">
                <a:solidFill>
                  <a:schemeClr val="bg2">
                    <a:lumMod val="50000"/>
                  </a:schemeClr>
                </a:solidFill>
                <a:effectLst/>
                <a:latin typeface="Serif"/>
                <a:ea typeface="Times New Roman" panose="02020603050405020304" pitchFamily="18" charset="0"/>
              </a:rPr>
              <a:t> a regional </a:t>
            </a:r>
            <a:r>
              <a:rPr lang="ca-ES" sz="1200" dirty="0" err="1">
                <a:solidFill>
                  <a:schemeClr val="bg2">
                    <a:lumMod val="50000"/>
                  </a:schemeClr>
                </a:solidFill>
                <a:effectLst/>
                <a:latin typeface="Serif"/>
                <a:ea typeface="Times New Roman" panose="02020603050405020304" pitchFamily="18" charset="0"/>
              </a:rPr>
              <a:t>climate</a:t>
            </a:r>
            <a:r>
              <a:rPr lang="ca-ES" sz="1200" dirty="0">
                <a:solidFill>
                  <a:schemeClr val="bg2">
                    <a:lumMod val="50000"/>
                  </a:schemeClr>
                </a:solidFill>
                <a:effectLst/>
                <a:latin typeface="Serif"/>
                <a:ea typeface="Times New Roman" panose="02020603050405020304" pitchFamily="18" charset="0"/>
              </a:rPr>
              <a:t> model. </a:t>
            </a:r>
            <a:r>
              <a:rPr lang="ca-ES" sz="1200" dirty="0" err="1">
                <a:solidFill>
                  <a:schemeClr val="bg2">
                    <a:lumMod val="50000"/>
                  </a:schemeClr>
                </a:solidFill>
                <a:effectLst/>
                <a:latin typeface="Serif"/>
                <a:ea typeface="Times New Roman" panose="02020603050405020304" pitchFamily="18" charset="0"/>
              </a:rPr>
              <a:t>Environ</a:t>
            </a:r>
            <a:r>
              <a:rPr lang="ca-ES" sz="1200" dirty="0">
                <a:solidFill>
                  <a:schemeClr val="bg2">
                    <a:lumMod val="50000"/>
                  </a:schemeClr>
                </a:solidFill>
                <a:effectLst/>
                <a:latin typeface="Serif"/>
                <a:ea typeface="Times New Roman" panose="02020603050405020304" pitchFamily="18" charset="0"/>
              </a:rPr>
              <a:t>. Res. </a:t>
            </a:r>
            <a:r>
              <a:rPr lang="ca-ES" sz="1200" dirty="0" err="1">
                <a:solidFill>
                  <a:schemeClr val="bg2">
                    <a:lumMod val="50000"/>
                  </a:schemeClr>
                </a:solidFill>
                <a:effectLst/>
                <a:latin typeface="Serif"/>
                <a:ea typeface="Times New Roman" panose="02020603050405020304" pitchFamily="18" charset="0"/>
              </a:rPr>
              <a:t>Lett</a:t>
            </a:r>
            <a:r>
              <a:rPr lang="ca-ES" sz="1200" dirty="0">
                <a:solidFill>
                  <a:schemeClr val="bg2">
                    <a:lumMod val="50000"/>
                  </a:schemeClr>
                </a:solidFill>
                <a:effectLst/>
                <a:latin typeface="Serif"/>
                <a:ea typeface="Times New Roman" panose="02020603050405020304" pitchFamily="18" charset="0"/>
              </a:rPr>
              <a:t>. 11. https://doi.org/10.1088/1748-9326/11/6/064004</a:t>
            </a:r>
            <a:endParaRPr lang="en-GB" sz="1200" dirty="0">
              <a:solidFill>
                <a:schemeClr val="bg2">
                  <a:lumMod val="50000"/>
                </a:schemeClr>
              </a:solidFill>
              <a:effectLst/>
              <a:latin typeface="Serif"/>
              <a:ea typeface="Times New Roman" panose="02020603050405020304" pitchFamily="18" charset="0"/>
            </a:endParaRPr>
          </a:p>
          <a:p>
            <a:endParaRPr lang="en-GB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C51F3FE-20E4-4AD6-9AD7-3E16C5F0FC8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57568" y="1305082"/>
            <a:ext cx="5603662" cy="446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3993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6C47918-D14C-441D-8620-CA146B1604A2}"/>
              </a:ext>
            </a:extLst>
          </p:cNvPr>
          <p:cNvSpPr/>
          <p:nvPr/>
        </p:nvSpPr>
        <p:spPr>
          <a:xfrm>
            <a:off x="0" y="0"/>
            <a:ext cx="12192000" cy="11930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0C14F23-FC22-4D8D-A995-259D66978CEB}"/>
              </a:ext>
            </a:extLst>
          </p:cNvPr>
          <p:cNvSpPr/>
          <p:nvPr/>
        </p:nvSpPr>
        <p:spPr>
          <a:xfrm>
            <a:off x="0" y="6348276"/>
            <a:ext cx="12192000" cy="5097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id="{F1A11C2F-97C5-4A01-855C-3480FF0024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5051" y="6422163"/>
            <a:ext cx="1047750" cy="36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C878CA81-8526-4E04-BFD9-0C9EC5DEC6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8647" y="6502580"/>
            <a:ext cx="1362075" cy="16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2271B8A-8440-4AC3-B163-0AF3A83AADEF}"/>
              </a:ext>
            </a:extLst>
          </p:cNvPr>
          <p:cNvSpPr txBox="1"/>
          <p:nvPr/>
        </p:nvSpPr>
        <p:spPr>
          <a:xfrm>
            <a:off x="0" y="-78377"/>
            <a:ext cx="121920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b="1" i="0" dirty="0">
                <a:effectLst/>
                <a:latin typeface="Serif"/>
              </a:rPr>
              <a:t>Assessing heat wave mitigation strategies in a Mediterranean coastal city: how effective are cool roofs and urban green? </a:t>
            </a:r>
          </a:p>
          <a:p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CD3F98-8D0B-44DE-9447-00B076FA8AFA}"/>
              </a:ext>
            </a:extLst>
          </p:cNvPr>
          <p:cNvSpPr txBox="1"/>
          <p:nvPr/>
        </p:nvSpPr>
        <p:spPr>
          <a:xfrm>
            <a:off x="1200966" y="882476"/>
            <a:ext cx="98744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latin typeface="Serif"/>
              </a:rPr>
              <a:t>Sergi Ventura, Alba Badia, Ricard Segura, Joan Gilabert, Carme </a:t>
            </a:r>
            <a:r>
              <a:rPr lang="es-ES" sz="1600" dirty="0" err="1">
                <a:latin typeface="Serif"/>
              </a:rPr>
              <a:t>Llasat</a:t>
            </a:r>
            <a:r>
              <a:rPr lang="es-ES" sz="1600" dirty="0">
                <a:latin typeface="Serif"/>
              </a:rPr>
              <a:t>, Alberto </a:t>
            </a:r>
            <a:r>
              <a:rPr lang="es-ES" sz="1600" dirty="0" err="1">
                <a:latin typeface="Serif"/>
              </a:rPr>
              <a:t>Martilli</a:t>
            </a:r>
            <a:r>
              <a:rPr lang="es-ES" sz="1600" dirty="0">
                <a:latin typeface="Serif"/>
              </a:rPr>
              <a:t> and Gara Villalba</a:t>
            </a:r>
            <a:endParaRPr lang="en-GB" sz="1600" dirty="0">
              <a:latin typeface="Serif"/>
            </a:endParaRPr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8B21E02D-EA5A-44D8-8767-003781DB57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79" y="6517413"/>
            <a:ext cx="2162175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6FF3CBF-2177-4BB0-A511-E9B662916533}"/>
              </a:ext>
            </a:extLst>
          </p:cNvPr>
          <p:cNvSpPr txBox="1"/>
          <p:nvPr/>
        </p:nvSpPr>
        <p:spPr>
          <a:xfrm>
            <a:off x="398352" y="1462595"/>
            <a:ext cx="29514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latin typeface="Serif"/>
              </a:rPr>
              <a:t>Scenarios 2 and 3: Greening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0EDBE9-9172-475C-BE25-368F1B5696CF}"/>
              </a:ext>
            </a:extLst>
          </p:cNvPr>
          <p:cNvSpPr txBox="1"/>
          <p:nvPr/>
        </p:nvSpPr>
        <p:spPr>
          <a:xfrm>
            <a:off x="497941" y="1910281"/>
            <a:ext cx="27432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Serif"/>
              </a:rPr>
              <a:t>-Urban green areas increased according to the targets set by the Urban Master Plan (PDU) of the AMB. Addition of 6 urban parks and green areas with a total of 255.64 ha by 2030.</a:t>
            </a:r>
          </a:p>
          <a:p>
            <a:r>
              <a:rPr lang="en-GB" sz="1400" dirty="0">
                <a:latin typeface="Serif"/>
              </a:rPr>
              <a:t>-Vegetation fraction increases from 32.54 to 35.92 </a:t>
            </a:r>
          </a:p>
          <a:p>
            <a:r>
              <a:rPr lang="en-GB" sz="1400" dirty="0">
                <a:latin typeface="Serif"/>
              </a:rPr>
              <a:t>-Urban fraction decreases from 53.04 to 48.68</a:t>
            </a:r>
          </a:p>
          <a:p>
            <a:r>
              <a:rPr lang="en-GB" sz="1400" dirty="0">
                <a:latin typeface="Serif"/>
              </a:rPr>
              <a:t>-Daily irrigation of 2L/m</a:t>
            </a:r>
            <a:r>
              <a:rPr lang="en-US" sz="1400" dirty="0">
                <a:solidFill>
                  <a:srgbClr val="000000"/>
                </a:solidFill>
                <a:effectLst/>
                <a:latin typeface="Serif"/>
                <a:ea typeface="Times New Roman" panose="02020603050405020304" pitchFamily="18" charset="0"/>
              </a:rPr>
              <a:t>²</a:t>
            </a:r>
            <a:r>
              <a:rPr lang="en-GB" sz="1400" dirty="0">
                <a:latin typeface="Serif"/>
              </a:rPr>
              <a:t> and 5L/m</a:t>
            </a:r>
            <a:r>
              <a:rPr lang="en-US" sz="1400" dirty="0">
                <a:solidFill>
                  <a:srgbClr val="000000"/>
                </a:solidFill>
                <a:effectLst/>
                <a:latin typeface="Serif"/>
                <a:ea typeface="Times New Roman" panose="02020603050405020304" pitchFamily="18" charset="0"/>
              </a:rPr>
              <a:t>²</a:t>
            </a:r>
            <a:r>
              <a:rPr lang="en-GB" sz="1400" dirty="0">
                <a:latin typeface="Serif"/>
              </a:rPr>
              <a:t> respectively from 4:00 to 5:00 UTC (</a:t>
            </a:r>
            <a:r>
              <a:rPr lang="en-GB" sz="1400" dirty="0" err="1">
                <a:latin typeface="Serif"/>
              </a:rPr>
              <a:t>Ajuntament</a:t>
            </a:r>
            <a:r>
              <a:rPr lang="en-GB" sz="1400" dirty="0">
                <a:latin typeface="Serif"/>
              </a:rPr>
              <a:t> de Barcelona)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C51F3FE-20E4-4AD6-9AD7-3E16C5F0FC8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49782" y="1462595"/>
            <a:ext cx="4951566" cy="446185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B4C56E2-F6F3-42B0-B021-72484EF62367}"/>
              </a:ext>
            </a:extLst>
          </p:cNvPr>
          <p:cNvSpPr txBox="1"/>
          <p:nvPr/>
        </p:nvSpPr>
        <p:spPr>
          <a:xfrm>
            <a:off x="8597496" y="1401084"/>
            <a:ext cx="29514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latin typeface="Serif"/>
              </a:rPr>
              <a:t>Scenario 4: Combined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F1EC0B1-854B-4EB9-A7FD-E23F19653A07}"/>
              </a:ext>
            </a:extLst>
          </p:cNvPr>
          <p:cNvSpPr txBox="1"/>
          <p:nvPr/>
        </p:nvSpPr>
        <p:spPr>
          <a:xfrm>
            <a:off x="8597496" y="1896194"/>
            <a:ext cx="2743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Serif"/>
              </a:rPr>
              <a:t>-Combination of the cool roofs and the additional urban green space, with 5L/m</a:t>
            </a:r>
            <a:r>
              <a:rPr lang="en-US" sz="1400" dirty="0">
                <a:solidFill>
                  <a:srgbClr val="000000"/>
                </a:solidFill>
                <a:effectLst/>
                <a:latin typeface="Serif"/>
                <a:ea typeface="Times New Roman" panose="02020603050405020304" pitchFamily="18" charset="0"/>
              </a:rPr>
              <a:t>² irrigation.</a:t>
            </a:r>
            <a:endParaRPr lang="en-GB" sz="1400" dirty="0">
              <a:latin typeface="Serif"/>
            </a:endParaRPr>
          </a:p>
        </p:txBody>
      </p:sp>
    </p:spTree>
    <p:extLst>
      <p:ext uri="{BB962C8B-B14F-4D97-AF65-F5344CB8AC3E}">
        <p14:creationId xmlns:p14="http://schemas.microsoft.com/office/powerpoint/2010/main" val="17926482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6C47918-D14C-441D-8620-CA146B1604A2}"/>
              </a:ext>
            </a:extLst>
          </p:cNvPr>
          <p:cNvSpPr/>
          <p:nvPr/>
        </p:nvSpPr>
        <p:spPr>
          <a:xfrm>
            <a:off x="0" y="0"/>
            <a:ext cx="12192000" cy="11930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0C14F23-FC22-4D8D-A995-259D66978CEB}"/>
              </a:ext>
            </a:extLst>
          </p:cNvPr>
          <p:cNvSpPr/>
          <p:nvPr/>
        </p:nvSpPr>
        <p:spPr>
          <a:xfrm>
            <a:off x="0" y="6348276"/>
            <a:ext cx="12192000" cy="5097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id="{F1A11C2F-97C5-4A01-855C-3480FF0024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5051" y="6422163"/>
            <a:ext cx="1047750" cy="36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C878CA81-8526-4E04-BFD9-0C9EC5DEC6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8647" y="6502580"/>
            <a:ext cx="1362075" cy="16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2271B8A-8440-4AC3-B163-0AF3A83AADEF}"/>
              </a:ext>
            </a:extLst>
          </p:cNvPr>
          <p:cNvSpPr txBox="1"/>
          <p:nvPr/>
        </p:nvSpPr>
        <p:spPr>
          <a:xfrm>
            <a:off x="0" y="-78377"/>
            <a:ext cx="121920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b="1" i="0" dirty="0">
                <a:effectLst/>
                <a:latin typeface="Serif"/>
              </a:rPr>
              <a:t>Assessing heat wave mitigation strategies in a Mediterranean coastal city: how effective are cool roofs and urban green? </a:t>
            </a:r>
          </a:p>
          <a:p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CD3F98-8D0B-44DE-9447-00B076FA8AFA}"/>
              </a:ext>
            </a:extLst>
          </p:cNvPr>
          <p:cNvSpPr txBox="1"/>
          <p:nvPr/>
        </p:nvSpPr>
        <p:spPr>
          <a:xfrm>
            <a:off x="1200966" y="882476"/>
            <a:ext cx="98744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latin typeface="Serif"/>
              </a:rPr>
              <a:t>Sergi Ventura, Alba Badia, Ricard Segura, Joan Gilabert, Carme </a:t>
            </a:r>
            <a:r>
              <a:rPr lang="es-ES" sz="1600" dirty="0" err="1">
                <a:latin typeface="Serif"/>
              </a:rPr>
              <a:t>Llasat</a:t>
            </a:r>
            <a:r>
              <a:rPr lang="es-ES" sz="1600" dirty="0">
                <a:latin typeface="Serif"/>
              </a:rPr>
              <a:t>, Alberto </a:t>
            </a:r>
            <a:r>
              <a:rPr lang="es-ES" sz="1600" dirty="0" err="1">
                <a:latin typeface="Serif"/>
              </a:rPr>
              <a:t>Martilli</a:t>
            </a:r>
            <a:r>
              <a:rPr lang="es-ES" sz="1600" dirty="0">
                <a:latin typeface="Serif"/>
              </a:rPr>
              <a:t> and Gara Villalba</a:t>
            </a:r>
            <a:endParaRPr lang="en-GB" sz="1600" dirty="0">
              <a:latin typeface="Serif"/>
            </a:endParaRPr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8B21E02D-EA5A-44D8-8767-003781DB57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79" y="6517413"/>
            <a:ext cx="2162175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6FF3CBF-2177-4BB0-A511-E9B662916533}"/>
              </a:ext>
            </a:extLst>
          </p:cNvPr>
          <p:cNvSpPr txBox="1"/>
          <p:nvPr/>
        </p:nvSpPr>
        <p:spPr>
          <a:xfrm>
            <a:off x="525101" y="1415690"/>
            <a:ext cx="2951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Serif"/>
              </a:rPr>
              <a:t>Results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573F020-67B4-4CDB-AD6B-B8076248E333}"/>
              </a:ext>
            </a:extLst>
          </p:cNvPr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5" r="3026"/>
          <a:stretch/>
        </p:blipFill>
        <p:spPr bwMode="auto">
          <a:xfrm>
            <a:off x="3595516" y="1261797"/>
            <a:ext cx="3614057" cy="5058469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EA24951-E770-4AED-955C-18D911830D20}"/>
              </a:ext>
            </a:extLst>
          </p:cNvPr>
          <p:cNvSpPr txBox="1"/>
          <p:nvPr/>
        </p:nvSpPr>
        <p:spPr>
          <a:xfrm>
            <a:off x="2282054" y="1703618"/>
            <a:ext cx="1361141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b="1" dirty="0">
                <a:latin typeface="Serif"/>
              </a:rPr>
              <a:t>A</a:t>
            </a:r>
            <a:r>
              <a:rPr lang="en-GB" sz="1400" dirty="0">
                <a:latin typeface="Serif"/>
              </a:rPr>
              <a:t>: Cool roof: Albedo up to 0.85 </a:t>
            </a:r>
          </a:p>
          <a:p>
            <a:pPr algn="r"/>
            <a:endParaRPr lang="en-GB" sz="1400" dirty="0">
              <a:latin typeface="Serif"/>
            </a:endParaRPr>
          </a:p>
          <a:p>
            <a:pPr algn="r"/>
            <a:endParaRPr lang="en-GB" sz="1400" dirty="0">
              <a:latin typeface="Serif"/>
            </a:endParaRPr>
          </a:p>
          <a:p>
            <a:pPr algn="r"/>
            <a:r>
              <a:rPr lang="en-GB" sz="1400" b="1" dirty="0">
                <a:latin typeface="Serif"/>
              </a:rPr>
              <a:t>B</a:t>
            </a:r>
            <a:r>
              <a:rPr lang="en-GB" sz="1400" dirty="0">
                <a:latin typeface="Serif"/>
              </a:rPr>
              <a:t>: Greening with increased irrigation to 2L/m</a:t>
            </a:r>
            <a:r>
              <a:rPr lang="en-GB" sz="1400" dirty="0">
                <a:latin typeface="Serif"/>
                <a:cs typeface="Calibri" panose="020F0502020204030204" pitchFamily="34" charset="0"/>
              </a:rPr>
              <a:t>²</a:t>
            </a:r>
            <a:r>
              <a:rPr lang="en-GB" sz="1400" dirty="0">
                <a:latin typeface="Serif"/>
              </a:rPr>
              <a:t>day</a:t>
            </a:r>
          </a:p>
          <a:p>
            <a:pPr algn="r"/>
            <a:endParaRPr lang="en-GB" sz="1400" b="1" dirty="0">
              <a:latin typeface="Serif"/>
            </a:endParaRPr>
          </a:p>
          <a:p>
            <a:pPr algn="r"/>
            <a:endParaRPr lang="en-GB" sz="1400" b="1" dirty="0">
              <a:latin typeface="Serif"/>
            </a:endParaRPr>
          </a:p>
          <a:p>
            <a:pPr algn="r"/>
            <a:r>
              <a:rPr lang="en-GB" sz="1400" b="1" dirty="0">
                <a:latin typeface="Serif"/>
              </a:rPr>
              <a:t>C</a:t>
            </a:r>
            <a:r>
              <a:rPr lang="en-GB" sz="1400" dirty="0">
                <a:latin typeface="Serif"/>
              </a:rPr>
              <a:t>: Greening </a:t>
            </a:r>
          </a:p>
          <a:p>
            <a:pPr algn="r"/>
            <a:r>
              <a:rPr lang="en-GB" sz="1400" dirty="0">
                <a:latin typeface="Serif"/>
              </a:rPr>
              <a:t>with increased irrigation to 5L/m</a:t>
            </a:r>
            <a:r>
              <a:rPr lang="en-GB" sz="1400" dirty="0">
                <a:latin typeface="Serif"/>
                <a:cs typeface="Calibri" panose="020F0502020204030204" pitchFamily="34" charset="0"/>
              </a:rPr>
              <a:t>²</a:t>
            </a:r>
            <a:r>
              <a:rPr lang="en-GB" sz="1400" dirty="0">
                <a:latin typeface="Serif"/>
              </a:rPr>
              <a:t>day</a:t>
            </a:r>
          </a:p>
          <a:p>
            <a:pPr algn="r"/>
            <a:endParaRPr lang="en-GB" sz="1400" dirty="0">
              <a:latin typeface="Serif"/>
            </a:endParaRPr>
          </a:p>
          <a:p>
            <a:pPr algn="r"/>
            <a:r>
              <a:rPr lang="en-GB" sz="1400" b="1" dirty="0">
                <a:latin typeface="Serif"/>
              </a:rPr>
              <a:t>D</a:t>
            </a:r>
            <a:r>
              <a:rPr lang="en-GB" sz="1400" dirty="0">
                <a:latin typeface="Serif"/>
              </a:rPr>
              <a:t>: Combined cool roofs &amp; greening with 5L/m</a:t>
            </a:r>
            <a:r>
              <a:rPr lang="en-GB" sz="1400" dirty="0">
                <a:latin typeface="Serif"/>
                <a:cs typeface="Calibri" panose="020F0502020204030204" pitchFamily="34" charset="0"/>
              </a:rPr>
              <a:t>²</a:t>
            </a:r>
            <a:r>
              <a:rPr lang="en-GB" sz="1400" dirty="0">
                <a:latin typeface="Serif"/>
              </a:rPr>
              <a:t>day</a:t>
            </a:r>
          </a:p>
          <a:p>
            <a:pPr algn="r"/>
            <a:r>
              <a:rPr lang="en-GB" sz="1400" dirty="0">
                <a:latin typeface="Serif"/>
              </a:rPr>
              <a:t>irrigation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5A4D43-EF69-4C36-B842-650BCC2CD632}"/>
              </a:ext>
            </a:extLst>
          </p:cNvPr>
          <p:cNvSpPr txBox="1"/>
          <p:nvPr/>
        </p:nvSpPr>
        <p:spPr>
          <a:xfrm>
            <a:off x="7439723" y="1617561"/>
            <a:ext cx="2877897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Serif"/>
              </a:rPr>
              <a:t>A: -0.41°C </a:t>
            </a:r>
          </a:p>
          <a:p>
            <a:r>
              <a:rPr lang="en-GB" sz="1400" dirty="0">
                <a:latin typeface="Serif"/>
              </a:rPr>
              <a:t>Highest reduction of 3.83°C at day (15:00 local time) and 1.63°C at night (7:00 local time)</a:t>
            </a:r>
          </a:p>
          <a:p>
            <a:endParaRPr lang="en-GB" sz="1400" dirty="0">
              <a:latin typeface="Serif"/>
            </a:endParaRPr>
          </a:p>
          <a:p>
            <a:endParaRPr lang="en-GB" sz="1400" dirty="0">
              <a:latin typeface="Serif"/>
            </a:endParaRPr>
          </a:p>
          <a:p>
            <a:r>
              <a:rPr lang="en-GB" sz="1400" b="1" dirty="0">
                <a:latin typeface="Serif"/>
              </a:rPr>
              <a:t>B: -0.14°C </a:t>
            </a:r>
          </a:p>
          <a:p>
            <a:r>
              <a:rPr lang="en-GB" sz="1400" dirty="0">
                <a:latin typeface="Serif"/>
              </a:rPr>
              <a:t>Highest reduction of 1.7°C at day (13:00 local time) and 1.24°C at night (5:00 local time)</a:t>
            </a:r>
          </a:p>
          <a:p>
            <a:endParaRPr lang="en-GB" sz="1400" dirty="0">
              <a:latin typeface="Serif"/>
            </a:endParaRPr>
          </a:p>
          <a:p>
            <a:endParaRPr lang="en-GB" sz="1400" dirty="0">
              <a:latin typeface="Serif"/>
            </a:endParaRPr>
          </a:p>
          <a:p>
            <a:r>
              <a:rPr lang="en-GB" sz="1400" b="1" dirty="0">
                <a:latin typeface="Serif"/>
              </a:rPr>
              <a:t>C: -0.41°C</a:t>
            </a:r>
          </a:p>
          <a:p>
            <a:r>
              <a:rPr lang="en-GB" sz="1400" dirty="0">
                <a:latin typeface="Serif"/>
              </a:rPr>
              <a:t>Highest reduction of 2.46°C at day (17:00 local time) and 1.44°C at night (3:00 local time)</a:t>
            </a:r>
          </a:p>
          <a:p>
            <a:endParaRPr lang="en-GB" sz="1400" dirty="0">
              <a:latin typeface="Serif"/>
            </a:endParaRPr>
          </a:p>
          <a:p>
            <a:r>
              <a:rPr lang="en-GB" sz="1400" b="1" dirty="0">
                <a:latin typeface="Serif"/>
              </a:rPr>
              <a:t>D: -0.8°C</a:t>
            </a:r>
          </a:p>
          <a:p>
            <a:r>
              <a:rPr lang="en-GB" sz="1400" dirty="0">
                <a:latin typeface="Serif"/>
              </a:rPr>
              <a:t>Highest reduction of 4.73°C at day (15:00 local time) and 1.88°C at night (21:00 local time)</a:t>
            </a:r>
          </a:p>
          <a:p>
            <a:endParaRPr lang="en-GB" sz="1400" b="1" dirty="0">
              <a:latin typeface="Serif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63085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6C47918-D14C-441D-8620-CA146B1604A2}"/>
              </a:ext>
            </a:extLst>
          </p:cNvPr>
          <p:cNvSpPr/>
          <p:nvPr/>
        </p:nvSpPr>
        <p:spPr>
          <a:xfrm>
            <a:off x="0" y="0"/>
            <a:ext cx="12192000" cy="11930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0C14F23-FC22-4D8D-A995-259D66978CEB}"/>
              </a:ext>
            </a:extLst>
          </p:cNvPr>
          <p:cNvSpPr/>
          <p:nvPr/>
        </p:nvSpPr>
        <p:spPr>
          <a:xfrm>
            <a:off x="0" y="6348276"/>
            <a:ext cx="12192000" cy="5097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id="{F1A11C2F-97C5-4A01-855C-3480FF0024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5051" y="6422163"/>
            <a:ext cx="1047750" cy="36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C878CA81-8526-4E04-BFD9-0C9EC5DEC6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8647" y="6502580"/>
            <a:ext cx="1362075" cy="16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2271B8A-8440-4AC3-B163-0AF3A83AADEF}"/>
              </a:ext>
            </a:extLst>
          </p:cNvPr>
          <p:cNvSpPr txBox="1"/>
          <p:nvPr/>
        </p:nvSpPr>
        <p:spPr>
          <a:xfrm>
            <a:off x="0" y="-78377"/>
            <a:ext cx="121920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b="1" i="0" dirty="0">
                <a:effectLst/>
                <a:latin typeface="Serif"/>
              </a:rPr>
              <a:t>Assessing heat wave mitigation strategies in a Mediterranean coastal city: how effective are cool roofs and urban green? </a:t>
            </a:r>
          </a:p>
          <a:p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CD3F98-8D0B-44DE-9447-00B076FA8AFA}"/>
              </a:ext>
            </a:extLst>
          </p:cNvPr>
          <p:cNvSpPr txBox="1"/>
          <p:nvPr/>
        </p:nvSpPr>
        <p:spPr>
          <a:xfrm>
            <a:off x="1200966" y="882476"/>
            <a:ext cx="98744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latin typeface="Serif"/>
              </a:rPr>
              <a:t>Sergi Ventura, Alba Badia, Ricard Segura, Joan Gilabert, Carme </a:t>
            </a:r>
            <a:r>
              <a:rPr lang="es-ES" sz="1600" dirty="0" err="1">
                <a:latin typeface="Serif"/>
              </a:rPr>
              <a:t>Llasat</a:t>
            </a:r>
            <a:r>
              <a:rPr lang="es-ES" sz="1600" dirty="0">
                <a:latin typeface="Serif"/>
              </a:rPr>
              <a:t>, Alberto </a:t>
            </a:r>
            <a:r>
              <a:rPr lang="es-ES" sz="1600" dirty="0" err="1">
                <a:latin typeface="Serif"/>
              </a:rPr>
              <a:t>Martilli</a:t>
            </a:r>
            <a:r>
              <a:rPr lang="es-ES" sz="1600" dirty="0">
                <a:latin typeface="Serif"/>
              </a:rPr>
              <a:t> and Gara Villalba</a:t>
            </a:r>
            <a:endParaRPr lang="en-GB" sz="1600" dirty="0">
              <a:latin typeface="Serif"/>
            </a:endParaRPr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8B21E02D-EA5A-44D8-8767-003781DB57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79" y="6517413"/>
            <a:ext cx="2162175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35A4D43-EF69-4C36-B842-650BCC2CD632}"/>
              </a:ext>
            </a:extLst>
          </p:cNvPr>
          <p:cNvSpPr txBox="1"/>
          <p:nvPr/>
        </p:nvSpPr>
        <p:spPr>
          <a:xfrm>
            <a:off x="3160415" y="1424868"/>
            <a:ext cx="200986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dirty="0">
                <a:latin typeface="Serif"/>
              </a:rPr>
              <a:t>2m temperature profile of various LCZ’s for the three scenarios during the three hottest days of the simulation </a:t>
            </a:r>
            <a:endParaRPr lang="en-GB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9F7A329-D12C-4EE1-9D1B-429EB0BC4CD9}"/>
              </a:ext>
            </a:extLst>
          </p:cNvPr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8855" r="9251" b="2111"/>
          <a:stretch/>
        </p:blipFill>
        <p:spPr bwMode="auto">
          <a:xfrm>
            <a:off x="5170284" y="1266907"/>
            <a:ext cx="6618083" cy="50164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190C508-4308-4730-A55D-2B9DA030C5BF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03" y="3047340"/>
            <a:ext cx="4173220" cy="313245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C8AB04D-2298-4B4D-B27C-B1A26AE3A214}"/>
              </a:ext>
            </a:extLst>
          </p:cNvPr>
          <p:cNvSpPr txBox="1"/>
          <p:nvPr/>
        </p:nvSpPr>
        <p:spPr>
          <a:xfrm>
            <a:off x="419629" y="2792475"/>
            <a:ext cx="2504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Serif"/>
              </a:rPr>
              <a:t>Urban boundary layer height for the different scenarios</a:t>
            </a:r>
          </a:p>
        </p:txBody>
      </p:sp>
    </p:spTree>
    <p:extLst>
      <p:ext uri="{BB962C8B-B14F-4D97-AF65-F5344CB8AC3E}">
        <p14:creationId xmlns:p14="http://schemas.microsoft.com/office/powerpoint/2010/main" val="41942143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734</TotalTime>
  <Words>812</Words>
  <Application>Microsoft Office PowerPoint</Application>
  <PresentationFormat>Widescreen</PresentationFormat>
  <Paragraphs>75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Serif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sergi ventura caballé</dc:creator>
  <cp:lastModifiedBy>sergi ventura caballé</cp:lastModifiedBy>
  <cp:revision>31</cp:revision>
  <dcterms:created xsi:type="dcterms:W3CDTF">2021-04-19T07:41:29Z</dcterms:created>
  <dcterms:modified xsi:type="dcterms:W3CDTF">2021-04-25T10:54:12Z</dcterms:modified>
</cp:coreProperties>
</file>