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3" r:id="rId3"/>
    <p:sldId id="274" r:id="rId4"/>
    <p:sldId id="261" r:id="rId5"/>
    <p:sldId id="262" r:id="rId6"/>
    <p:sldId id="256" r:id="rId7"/>
    <p:sldId id="270" r:id="rId8"/>
    <p:sldId id="276" r:id="rId9"/>
    <p:sldId id="263" r:id="rId10"/>
    <p:sldId id="277" r:id="rId11"/>
    <p:sldId id="266"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08" autoAdjust="0"/>
    <p:restoredTop sz="94660"/>
  </p:normalViewPr>
  <p:slideViewPr>
    <p:cSldViewPr>
      <p:cViewPr varScale="1">
        <p:scale>
          <a:sx n="67" d="100"/>
          <a:sy n="67" d="100"/>
        </p:scale>
        <p:origin x="1404"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G:\1_&#1056;&#1072;&#1073;&#1086;&#1090;&#1072;\&#1048;&#1060;&#1040;\2016\&#1058;&#1091;&#1085;&#1076;&#1088;&#1072;%202016\&#1040;&#1087;&#1072;&#1090;&#1080;&#1090;&#1099;%20&#1082;&#1086;&#1085;&#1092;&#1077;&#1088;&#1077;&#1085;&#1094;&#1080;&#1103;\&#1042;&#1082;&#1083;&#1072;&#1076;%20&#1077;&#1089;&#1090;&#1077;&#1089;&#1090;&#1074;&#1077;&#1085;&#1085;&#1099;&#1093;%20&#1080;&#1089;&#1090;&#1086;&#1095;&#1085;&#1080;&#1082;&#1086;&#1074;%20&#1076;&#1080;&#1072;&#1075;&#1088;&#1072;&#1084;&#1084;&#1072;.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1050;&#1086;&#1085;&#1092;&#1077;&#1088;&#1077;&#1085;&#1094;&#1080;&#1080;%20&#1080;%20&#1090;.&#1076;\&#1052;&#1086;&#1089;&#1082;&#1074;&#1072;-2020%20&#1048;&#1060;&#1040;\1_&#1054;&#1079;&#1077;&#1088;&#1072;_&#1089;&#1091;&#1090;&#1086;&#1095;&#1085;&#1099;&#1077;_&#1051;&#1050;_&#1080;&#1089;&#1087;&#1088;&#1072;&#1074;&#1083;&#1077;&#1085;&#1085;&#1099;&#1077;.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1050;&#1086;&#1085;&#1092;&#1077;&#1088;&#1077;&#1085;&#1094;&#1080;&#1080;%20&#1080;%20&#1090;.&#1076;\&#1052;&#1086;&#1089;&#1082;&#1074;&#1072;-2020%20&#1048;&#1060;&#1040;\1_&#1054;&#1079;&#1077;&#1088;&#1072;_&#1089;&#1091;&#1090;&#1086;&#1095;&#1085;&#1099;&#1077;_&#1051;&#1050;_&#1080;&#1089;&#1087;&#1088;&#1072;&#1074;&#1083;&#1077;&#1085;&#1085;&#1099;&#1077;.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1050;&#1086;&#1085;&#1092;&#1077;&#1088;&#1077;&#1085;&#1094;&#1080;&#1080;%20&#1080;%20&#1090;.&#1076;\&#1052;&#1086;&#1089;&#1082;&#1074;&#1072;-2020%20&#1048;&#1060;&#1040;\1_&#1054;&#1079;&#1077;&#1088;&#1072;_&#1089;&#1091;&#1090;&#1086;&#1095;&#1085;&#1099;&#1077;_&#1051;&#1050;_&#1080;&#1089;&#1087;&#1088;&#1072;&#1074;&#1083;&#1077;&#1085;&#1085;&#1099;&#1077;.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1050;&#1086;&#1085;&#1092;&#1077;&#1088;&#1077;&#1085;&#1094;&#1080;&#1080;%20&#1080;%20&#1090;.&#1076;\&#1052;&#1086;&#1089;&#1082;&#1074;&#1072;-2020%20&#1048;&#1060;&#1040;\1_&#1054;&#1079;&#1077;&#1088;&#1072;_&#1089;&#1091;&#1090;&#1086;&#1095;&#1085;&#1099;&#1077;_&#1051;&#1050;_&#1080;&#1089;&#1087;&#1088;&#1072;&#1074;&#1083;&#1077;&#1085;&#1085;&#1099;&#1077;.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1050;&#1086;&#1085;&#1092;&#1077;&#1088;&#1077;&#1085;&#1094;&#1080;&#1080;%20&#1080;%20&#1090;.&#1076;\&#1052;&#1086;&#1089;&#1082;&#1074;&#1072;-2020%20&#1048;&#1060;&#1040;\1_&#1054;&#1079;&#1077;&#1088;&#1072;_&#1089;&#1091;&#1090;&#1086;&#1095;&#1085;&#1099;&#1077;_&#1051;&#1050;_&#1080;&#1089;&#1087;&#1088;&#1072;&#1074;&#1083;&#1077;&#1085;&#1085;&#1099;&#107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19"/>
    </mc:Choice>
    <mc:Fallback>
      <c:style val="19"/>
    </mc:Fallback>
  </mc:AlternateContent>
  <c:chart>
    <c:autoTitleDeleted val="1"/>
    <c:plotArea>
      <c:layout>
        <c:manualLayout>
          <c:layoutTarget val="inner"/>
          <c:xMode val="edge"/>
          <c:yMode val="edge"/>
          <c:x val="9.8045932401126953E-2"/>
          <c:y val="2.6561591080059573E-2"/>
          <c:w val="0.8897778909453119"/>
          <c:h val="0.76629611765605021"/>
        </c:manualLayout>
      </c:layout>
      <c:barChart>
        <c:barDir val="col"/>
        <c:grouping val="clustered"/>
        <c:varyColors val="0"/>
        <c:ser>
          <c:idx val="0"/>
          <c:order val="0"/>
          <c:tx>
            <c:strRef>
              <c:f>range!$A$5:$A$11</c:f>
              <c:strCache>
                <c:ptCount val="1"/>
                <c:pt idx="0">
                  <c:v>Болота Геологические источники Озёра Насекомые, живущие в земле Океаны, эстуарии и реки Дикие животные Пожары</c:v>
                </c:pt>
              </c:strCache>
            </c:strRef>
          </c:tx>
          <c:invertIfNegative val="0"/>
          <c:dLbls>
            <c:dLbl>
              <c:idx val="0"/>
              <c:layout>
                <c:manualLayout>
                  <c:x val="2.7152554483744193E-2"/>
                  <c:y val="6.2695924764889898E-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2.7589328679987712E-2"/>
                  <c:y val="1.0308821046491924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2.7589224835390738E-2"/>
                  <c:y val="5.9883961873186901E-3"/>
                </c:manualLayout>
              </c:layout>
              <c:spPr>
                <a:ln>
                  <a:noFill/>
                </a:ln>
              </c:spPr>
              <c:txPr>
                <a:bodyPr/>
                <a:lstStyle/>
                <a:p>
                  <a:pPr>
                    <a:defRPr b="1" u="sng"/>
                  </a:pPr>
                  <a:endParaRPr lang="ru-RU"/>
                </a:p>
              </c:txPr>
              <c:dLblPos val="outEnd"/>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9566087428427709E-2"/>
                  <c:y val="5.9885496769044224E-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2.374302865259351E-2"/>
                  <c:y val="1.0168224585961843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2.1105479734000086E-2"/>
                  <c:y val="1.2258138785283276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spPr>
              <a:ln>
                <a:noFill/>
              </a:ln>
            </c:sp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errBars>
            <c:errBarType val="both"/>
            <c:errValType val="cust"/>
            <c:noEndCap val="0"/>
            <c:plus>
              <c:numRef>
                <c:f>range!$H$5:$H$11</c:f>
                <c:numCache>
                  <c:formatCode>General</c:formatCode>
                  <c:ptCount val="7"/>
                  <c:pt idx="0">
                    <c:v>35.699999999999989</c:v>
                  </c:pt>
                  <c:pt idx="1">
                    <c:v>11</c:v>
                  </c:pt>
                  <c:pt idx="2">
                    <c:v>20</c:v>
                  </c:pt>
                  <c:pt idx="3">
                    <c:v>2</c:v>
                  </c:pt>
                  <c:pt idx="4">
                    <c:v>6.5</c:v>
                  </c:pt>
                  <c:pt idx="5">
                    <c:v>7</c:v>
                  </c:pt>
                  <c:pt idx="6">
                    <c:v>1.5</c:v>
                  </c:pt>
                </c:numCache>
              </c:numRef>
            </c:plus>
            <c:minus>
              <c:numRef>
                <c:f>range!$G$5:$G$11</c:f>
                <c:numCache>
                  <c:formatCode>General</c:formatCode>
                  <c:ptCount val="7"/>
                  <c:pt idx="0">
                    <c:v>146.30000000000001</c:v>
                  </c:pt>
                  <c:pt idx="1">
                    <c:v>11</c:v>
                  </c:pt>
                  <c:pt idx="2">
                    <c:v>20</c:v>
                  </c:pt>
                  <c:pt idx="3">
                    <c:v>18</c:v>
                  </c:pt>
                  <c:pt idx="4">
                    <c:v>6.8</c:v>
                  </c:pt>
                  <c:pt idx="5">
                    <c:v>6</c:v>
                  </c:pt>
                  <c:pt idx="6">
                    <c:v>1.5</c:v>
                  </c:pt>
                </c:numCache>
              </c:numRef>
            </c:minus>
          </c:errBars>
          <c:cat>
            <c:strRef>
              <c:f>range!$B$5:$B$11</c:f>
              <c:strCache>
                <c:ptCount val="7"/>
                <c:pt idx="0">
                  <c:v>wetlands</c:v>
                </c:pt>
                <c:pt idx="1">
                  <c:v>geologic sources</c:v>
                </c:pt>
                <c:pt idx="2">
                  <c:v>lakes</c:v>
                </c:pt>
                <c:pt idx="3">
                  <c:v>terrestrials arthropods</c:v>
                </c:pt>
                <c:pt idx="4">
                  <c:v>oceans, estuaries and rivers</c:v>
                </c:pt>
                <c:pt idx="5">
                  <c:v>wild animals</c:v>
                </c:pt>
                <c:pt idx="6">
                  <c:v>wildfires</c:v>
                </c:pt>
              </c:strCache>
            </c:strRef>
          </c:cat>
          <c:val>
            <c:numRef>
              <c:f>range!$C$5:$C$11</c:f>
              <c:numCache>
                <c:formatCode>General</c:formatCode>
                <c:ptCount val="7"/>
                <c:pt idx="0">
                  <c:v>170.3</c:v>
                </c:pt>
                <c:pt idx="1">
                  <c:v>53</c:v>
                </c:pt>
                <c:pt idx="2">
                  <c:v>30</c:v>
                </c:pt>
                <c:pt idx="3">
                  <c:v>20</c:v>
                </c:pt>
                <c:pt idx="4">
                  <c:v>9.1</c:v>
                </c:pt>
                <c:pt idx="5">
                  <c:v>8</c:v>
                </c:pt>
                <c:pt idx="6">
                  <c:v>3.5</c:v>
                </c:pt>
              </c:numCache>
            </c:numRef>
          </c:val>
        </c:ser>
        <c:dLbls>
          <c:dLblPos val="outEnd"/>
          <c:showLegendKey val="0"/>
          <c:showVal val="1"/>
          <c:showCatName val="0"/>
          <c:showSerName val="0"/>
          <c:showPercent val="0"/>
          <c:showBubbleSize val="0"/>
        </c:dLbls>
        <c:gapWidth val="150"/>
        <c:axId val="648208536"/>
        <c:axId val="648199912"/>
      </c:barChart>
      <c:catAx>
        <c:axId val="648208536"/>
        <c:scaling>
          <c:orientation val="minMax"/>
        </c:scaling>
        <c:delete val="0"/>
        <c:axPos val="b"/>
        <c:numFmt formatCode="General" sourceLinked="0"/>
        <c:majorTickMark val="out"/>
        <c:minorTickMark val="none"/>
        <c:tickLblPos val="nextTo"/>
        <c:crossAx val="648199912"/>
        <c:crosses val="autoZero"/>
        <c:auto val="1"/>
        <c:lblAlgn val="ctr"/>
        <c:lblOffset val="100"/>
        <c:noMultiLvlLbl val="0"/>
      </c:catAx>
      <c:valAx>
        <c:axId val="648199912"/>
        <c:scaling>
          <c:orientation val="minMax"/>
          <c:max val="220"/>
          <c:min val="0"/>
        </c:scaling>
        <c:delete val="0"/>
        <c:axPos val="l"/>
        <c:majorGridlines/>
        <c:title>
          <c:tx>
            <c:rich>
              <a:bodyPr rot="-5400000" vert="horz"/>
              <a:lstStyle/>
              <a:p>
                <a:pPr>
                  <a:defRPr b="0"/>
                </a:pPr>
                <a:r>
                  <a:rPr lang="en-US" b="0"/>
                  <a:t>methane</a:t>
                </a:r>
                <a:r>
                  <a:rPr lang="en-US" b="0" baseline="0"/>
                  <a:t> emission, Tg CH</a:t>
                </a:r>
                <a:r>
                  <a:rPr lang="en-US" b="0" baseline="-25000"/>
                  <a:t>4</a:t>
                </a:r>
                <a:r>
                  <a:rPr lang="en-US" b="0" baseline="0"/>
                  <a:t>/year</a:t>
                </a:r>
                <a:endParaRPr lang="ru-RU" b="0"/>
              </a:p>
            </c:rich>
          </c:tx>
          <c:layout/>
          <c:overlay val="0"/>
        </c:title>
        <c:numFmt formatCode="General" sourceLinked="1"/>
        <c:majorTickMark val="out"/>
        <c:minorTickMark val="none"/>
        <c:tickLblPos val="nextTo"/>
        <c:crossAx val="648208536"/>
        <c:crosses val="autoZero"/>
        <c:crossBetween val="between"/>
      </c:valAx>
    </c:plotArea>
    <c:plotVisOnly val="1"/>
    <c:dispBlanksAs val="gap"/>
    <c:showDLblsOverMax val="0"/>
  </c:chart>
  <c:spPr>
    <a:solidFill>
      <a:schemeClr val="bg1"/>
    </a:solidFill>
  </c:spPr>
  <c:txPr>
    <a:bodyPr/>
    <a:lstStyle/>
    <a:p>
      <a:pPr>
        <a:defRPr sz="1800"/>
      </a:pPr>
      <a:endParaRPr lang="ru-R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62701328710516"/>
          <c:y val="5.0570782587134475E-2"/>
          <c:w val="0.79424015759795219"/>
          <c:h val="0.80328978930382344"/>
        </c:manualLayout>
      </c:layout>
      <c:scatterChart>
        <c:scatterStyle val="lineMarker"/>
        <c:varyColors val="0"/>
        <c:ser>
          <c:idx val="1"/>
          <c:order val="0"/>
          <c:tx>
            <c:v>измеренные</c:v>
          </c:tx>
          <c:spPr>
            <a:ln w="25400" cap="rnd">
              <a:noFill/>
              <a:round/>
            </a:ln>
            <a:effectLst/>
          </c:spPr>
          <c:marker>
            <c:symbol val="circle"/>
            <c:size val="8"/>
            <c:spPr>
              <a:solidFill>
                <a:schemeClr val="accent5"/>
              </a:solidFill>
              <a:ln w="9525">
                <a:solidFill>
                  <a:schemeClr val="accent5"/>
                </a:solidFill>
              </a:ln>
              <a:effectLst/>
            </c:spPr>
          </c:marker>
          <c:xVal>
            <c:numRef>
              <c:f>Суточные!$N$4:$N$15</c:f>
              <c:numCache>
                <c:formatCode>0.000</c:formatCode>
                <c:ptCount val="12"/>
                <c:pt idx="0">
                  <c:v>23.365000000000002</c:v>
                </c:pt>
                <c:pt idx="1">
                  <c:v>1.2749999999999997</c:v>
                </c:pt>
                <c:pt idx="2">
                  <c:v>3.29</c:v>
                </c:pt>
                <c:pt idx="3">
                  <c:v>5.2649999999999988</c:v>
                </c:pt>
                <c:pt idx="4">
                  <c:v>7.2750000000000004</c:v>
                </c:pt>
                <c:pt idx="5">
                  <c:v>9.2399999999999984</c:v>
                </c:pt>
                <c:pt idx="6">
                  <c:v>11.239999999999998</c:v>
                </c:pt>
                <c:pt idx="7">
                  <c:v>13.25</c:v>
                </c:pt>
                <c:pt idx="8">
                  <c:v>15.315000000000003</c:v>
                </c:pt>
                <c:pt idx="9">
                  <c:v>17.284999999999997</c:v>
                </c:pt>
                <c:pt idx="10">
                  <c:v>19.274999999999999</c:v>
                </c:pt>
                <c:pt idx="11">
                  <c:v>21.264999999999997</c:v>
                </c:pt>
              </c:numCache>
            </c:numRef>
          </c:xVal>
          <c:yVal>
            <c:numRef>
              <c:f>Суточные!$Q$4:$Q$15</c:f>
              <c:numCache>
                <c:formatCode>0.000</c:formatCode>
                <c:ptCount val="12"/>
                <c:pt idx="0">
                  <c:v>2.0000000000000004E-2</c:v>
                </c:pt>
                <c:pt idx="1">
                  <c:v>0.05</c:v>
                </c:pt>
                <c:pt idx="2">
                  <c:v>2.0000000000000004E-2</c:v>
                </c:pt>
                <c:pt idx="3">
                  <c:v>1.4999999999999998E-2</c:v>
                </c:pt>
                <c:pt idx="4">
                  <c:v>2.5000000000000001E-2</c:v>
                </c:pt>
                <c:pt idx="5">
                  <c:v>6.0000000000000005E-2</c:v>
                </c:pt>
                <c:pt idx="6">
                  <c:v>0.1</c:v>
                </c:pt>
                <c:pt idx="7">
                  <c:v>8.5000000000000034E-2</c:v>
                </c:pt>
                <c:pt idx="8">
                  <c:v>0.11499999999999998</c:v>
                </c:pt>
                <c:pt idx="9">
                  <c:v>9.0000000000000011E-2</c:v>
                </c:pt>
                <c:pt idx="10">
                  <c:v>6.5000000000000002E-2</c:v>
                </c:pt>
                <c:pt idx="11">
                  <c:v>0.05</c:v>
                </c:pt>
              </c:numCache>
            </c:numRef>
          </c:yVal>
          <c:smooth val="0"/>
        </c:ser>
        <c:ser>
          <c:idx val="0"/>
          <c:order val="1"/>
          <c:tx>
            <c:v>смоделированные</c:v>
          </c:tx>
          <c:spPr>
            <a:ln w="25400" cap="rnd">
              <a:noFill/>
              <a:round/>
            </a:ln>
            <a:effectLst/>
          </c:spPr>
          <c:marker>
            <c:symbol val="circle"/>
            <c:size val="8"/>
            <c:spPr>
              <a:solidFill>
                <a:srgbClr val="FF0000"/>
              </a:solidFill>
              <a:ln w="9525">
                <a:solidFill>
                  <a:srgbClr val="FF0000"/>
                </a:solidFill>
              </a:ln>
              <a:effectLst/>
            </c:spPr>
          </c:marker>
          <c:xVal>
            <c:numRef>
              <c:f>Суточные!$N$4:$N$15</c:f>
              <c:numCache>
                <c:formatCode>0.000</c:formatCode>
                <c:ptCount val="12"/>
                <c:pt idx="0">
                  <c:v>23.365000000000002</c:v>
                </c:pt>
                <c:pt idx="1">
                  <c:v>1.2749999999999997</c:v>
                </c:pt>
                <c:pt idx="2">
                  <c:v>3.29</c:v>
                </c:pt>
                <c:pt idx="3">
                  <c:v>5.2649999999999988</c:v>
                </c:pt>
                <c:pt idx="4">
                  <c:v>7.2750000000000004</c:v>
                </c:pt>
                <c:pt idx="5">
                  <c:v>9.2399999999999984</c:v>
                </c:pt>
                <c:pt idx="6">
                  <c:v>11.239999999999998</c:v>
                </c:pt>
                <c:pt idx="7">
                  <c:v>13.25</c:v>
                </c:pt>
                <c:pt idx="8">
                  <c:v>15.315000000000003</c:v>
                </c:pt>
                <c:pt idx="9">
                  <c:v>17.284999999999997</c:v>
                </c:pt>
                <c:pt idx="10">
                  <c:v>19.274999999999999</c:v>
                </c:pt>
                <c:pt idx="11">
                  <c:v>21.264999999999997</c:v>
                </c:pt>
              </c:numCache>
            </c:numRef>
          </c:xVal>
          <c:yVal>
            <c:numRef>
              <c:f>Суточные!$Y$4:$Y$15</c:f>
              <c:numCache>
                <c:formatCode>0.000</c:formatCode>
                <c:ptCount val="12"/>
                <c:pt idx="0">
                  <c:v>3.3801151917449347E-2</c:v>
                </c:pt>
                <c:pt idx="1">
                  <c:v>2.7809546821020763E-2</c:v>
                </c:pt>
                <c:pt idx="2">
                  <c:v>2.6735548013479295E-2</c:v>
                </c:pt>
                <c:pt idx="3">
                  <c:v>3.1517873938675695E-2</c:v>
                </c:pt>
                <c:pt idx="4">
                  <c:v>2.97172538164166E-2</c:v>
                </c:pt>
                <c:pt idx="5">
                  <c:v>5.1733850932042906E-2</c:v>
                </c:pt>
                <c:pt idx="6">
                  <c:v>8.1262535484790052E-2</c:v>
                </c:pt>
                <c:pt idx="7">
                  <c:v>0.11044652345504882</c:v>
                </c:pt>
                <c:pt idx="8">
                  <c:v>0.10346504583846394</c:v>
                </c:pt>
                <c:pt idx="9">
                  <c:v>8.8505548736705034E-2</c:v>
                </c:pt>
                <c:pt idx="10">
                  <c:v>6.5003257965530734E-2</c:v>
                </c:pt>
                <c:pt idx="11">
                  <c:v>4.5001863203427729E-2</c:v>
                </c:pt>
              </c:numCache>
            </c:numRef>
          </c:yVal>
          <c:smooth val="0"/>
        </c:ser>
        <c:dLbls>
          <c:showLegendKey val="0"/>
          <c:showVal val="0"/>
          <c:showCatName val="0"/>
          <c:showSerName val="0"/>
          <c:showPercent val="0"/>
          <c:showBubbleSize val="0"/>
        </c:dLbls>
        <c:axId val="684031136"/>
        <c:axId val="684026824"/>
      </c:scatterChart>
      <c:valAx>
        <c:axId val="68403113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vert="horz"/>
          <a:lstStyle/>
          <a:p>
            <a:pPr>
              <a:defRPr/>
            </a:pPr>
            <a:endParaRPr lang="ru-RU"/>
          </a:p>
        </c:txPr>
        <c:crossAx val="684026824"/>
        <c:crosses val="autoZero"/>
        <c:crossBetween val="midCat"/>
      </c:valAx>
      <c:valAx>
        <c:axId val="684026824"/>
        <c:scaling>
          <c:orientation val="minMax"/>
          <c:max val="0.12000000000000001"/>
        </c:scaling>
        <c:delete val="0"/>
        <c:axPos val="l"/>
        <c:majorGridlines>
          <c:spPr>
            <a:ln w="9525" cap="flat" cmpd="sng" algn="ctr">
              <a:solidFill>
                <a:schemeClr val="tx1">
                  <a:lumMod val="15000"/>
                  <a:lumOff val="85000"/>
                </a:schemeClr>
              </a:solidFill>
              <a:round/>
            </a:ln>
            <a:effectLst/>
          </c:spPr>
        </c:majorGridlines>
        <c:title>
          <c:tx>
            <c:rich>
              <a:bodyPr rot="-5400000" vert="horz"/>
              <a:lstStyle/>
              <a:p>
                <a:pPr>
                  <a:defRPr/>
                </a:pPr>
                <a:r>
                  <a:rPr lang="en-US" dirty="0"/>
                  <a:t>flux,  </a:t>
                </a:r>
                <a:r>
                  <a:rPr lang="en-US" dirty="0" err="1"/>
                  <a:t>mgC</a:t>
                </a:r>
                <a:r>
                  <a:rPr lang="en-US" dirty="0"/>
                  <a:t> m</a:t>
                </a:r>
                <a:r>
                  <a:rPr lang="en-US" baseline="30000" dirty="0"/>
                  <a:t>-2</a:t>
                </a:r>
                <a:r>
                  <a:rPr lang="en-US" dirty="0"/>
                  <a:t> h</a:t>
                </a:r>
                <a:r>
                  <a:rPr lang="en-US" baseline="30000" dirty="0"/>
                  <a:t>-1</a:t>
                </a:r>
                <a:endParaRPr lang="ru-RU" baseline="30000" dirty="0"/>
              </a:p>
            </c:rich>
          </c:tx>
          <c:layout/>
          <c:overlay val="0"/>
          <c:spPr>
            <a:noFill/>
            <a:ln>
              <a:noFill/>
            </a:ln>
            <a:effectLst/>
          </c:spPr>
        </c:title>
        <c:numFmt formatCode="0.00" sourceLinked="0"/>
        <c:majorTickMark val="none"/>
        <c:minorTickMark val="none"/>
        <c:tickLblPos val="nextTo"/>
        <c:spPr>
          <a:noFill/>
          <a:ln w="9525" cap="flat" cmpd="sng" algn="ctr">
            <a:solidFill>
              <a:schemeClr val="tx1">
                <a:lumMod val="25000"/>
                <a:lumOff val="75000"/>
              </a:schemeClr>
            </a:solidFill>
            <a:round/>
          </a:ln>
          <a:effectLst/>
        </c:spPr>
        <c:txPr>
          <a:bodyPr rot="-60000000" vert="horz"/>
          <a:lstStyle/>
          <a:p>
            <a:pPr>
              <a:defRPr/>
            </a:pPr>
            <a:endParaRPr lang="ru-RU"/>
          </a:p>
        </c:txPr>
        <c:crossAx val="684031136"/>
        <c:crosses val="autoZero"/>
        <c:crossBetween val="midCat"/>
      </c:valAx>
      <c:spPr>
        <a:noFill/>
        <a:ln>
          <a:noFill/>
        </a:ln>
        <a:effectLst/>
      </c:spPr>
    </c:plotArea>
    <c:plotVisOnly val="1"/>
    <c:dispBlanksAs val="gap"/>
    <c:showDLblsOverMax val="0"/>
  </c:chart>
  <c:spPr>
    <a:noFill/>
    <a:ln w="9525" cap="flat" cmpd="sng" algn="ctr">
      <a:noFill/>
      <a:round/>
    </a:ln>
    <a:effectLst/>
  </c:spPr>
  <c:txPr>
    <a:bodyPr/>
    <a:lstStyle/>
    <a:p>
      <a:pPr>
        <a:defRPr sz="1800" b="0"/>
      </a:pPr>
      <a:endParaRPr lang="ru-RU"/>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771320616134425"/>
          <c:y val="3.8972225839980647E-2"/>
          <c:w val="0.82125586666588146"/>
          <c:h val="0.71896578753783635"/>
        </c:manualLayout>
      </c:layout>
      <c:scatterChart>
        <c:scatterStyle val="lineMarker"/>
        <c:varyColors val="0"/>
        <c:ser>
          <c:idx val="1"/>
          <c:order val="0"/>
          <c:tx>
            <c:v>измеренные</c:v>
          </c:tx>
          <c:spPr>
            <a:ln w="25400" cap="rnd">
              <a:noFill/>
              <a:round/>
            </a:ln>
            <a:effectLst/>
          </c:spPr>
          <c:marker>
            <c:symbol val="circle"/>
            <c:size val="8"/>
            <c:spPr>
              <a:solidFill>
                <a:schemeClr val="accent5"/>
              </a:solidFill>
              <a:ln w="9525">
                <a:solidFill>
                  <a:schemeClr val="accent5"/>
                </a:solidFill>
              </a:ln>
              <a:effectLst/>
            </c:spPr>
          </c:marker>
          <c:xVal>
            <c:numRef>
              <c:f>Суточные!$N$30:$N$41</c:f>
              <c:numCache>
                <c:formatCode>0.000</c:formatCode>
                <c:ptCount val="12"/>
                <c:pt idx="0">
                  <c:v>23.41</c:v>
                </c:pt>
                <c:pt idx="1">
                  <c:v>1.32</c:v>
                </c:pt>
                <c:pt idx="2">
                  <c:v>3.3250000000000002</c:v>
                </c:pt>
                <c:pt idx="3">
                  <c:v>5.3100000000000005</c:v>
                </c:pt>
                <c:pt idx="4">
                  <c:v>7.32</c:v>
                </c:pt>
                <c:pt idx="5">
                  <c:v>9.2749999999999986</c:v>
                </c:pt>
                <c:pt idx="6">
                  <c:v>11.274999999999999</c:v>
                </c:pt>
                <c:pt idx="7">
                  <c:v>13.305</c:v>
                </c:pt>
                <c:pt idx="8">
                  <c:v>15.364999999999998</c:v>
                </c:pt>
                <c:pt idx="9">
                  <c:v>17.34</c:v>
                </c:pt>
                <c:pt idx="10">
                  <c:v>19.32</c:v>
                </c:pt>
                <c:pt idx="11">
                  <c:v>21.305</c:v>
                </c:pt>
              </c:numCache>
            </c:numRef>
          </c:xVal>
          <c:yVal>
            <c:numRef>
              <c:f>Суточные!$Q$30:$Q$41</c:f>
              <c:numCache>
                <c:formatCode>0.000</c:formatCode>
                <c:ptCount val="12"/>
                <c:pt idx="0">
                  <c:v>0.04</c:v>
                </c:pt>
                <c:pt idx="1">
                  <c:v>0</c:v>
                </c:pt>
                <c:pt idx="2">
                  <c:v>4.4999999999999998E-2</c:v>
                </c:pt>
                <c:pt idx="3">
                  <c:v>0.02</c:v>
                </c:pt>
                <c:pt idx="4">
                  <c:v>0.06</c:v>
                </c:pt>
                <c:pt idx="5">
                  <c:v>0.11</c:v>
                </c:pt>
                <c:pt idx="6">
                  <c:v>0.15</c:v>
                </c:pt>
                <c:pt idx="7">
                  <c:v>0.14000000000000001</c:v>
                </c:pt>
                <c:pt idx="8">
                  <c:v>0.14499999999999999</c:v>
                </c:pt>
                <c:pt idx="9">
                  <c:v>0.1</c:v>
                </c:pt>
                <c:pt idx="10">
                  <c:v>5.5E-2</c:v>
                </c:pt>
                <c:pt idx="11">
                  <c:v>0.13500000000000001</c:v>
                </c:pt>
              </c:numCache>
            </c:numRef>
          </c:yVal>
          <c:smooth val="0"/>
        </c:ser>
        <c:ser>
          <c:idx val="0"/>
          <c:order val="1"/>
          <c:tx>
            <c:v>смоделированные</c:v>
          </c:tx>
          <c:spPr>
            <a:ln w="25400" cap="rnd">
              <a:noFill/>
              <a:round/>
            </a:ln>
            <a:effectLst/>
          </c:spPr>
          <c:marker>
            <c:symbol val="circle"/>
            <c:size val="8"/>
            <c:spPr>
              <a:solidFill>
                <a:srgbClr val="FF0000"/>
              </a:solidFill>
              <a:ln w="9525">
                <a:solidFill>
                  <a:srgbClr val="FF0000"/>
                </a:solidFill>
              </a:ln>
              <a:effectLst/>
            </c:spPr>
          </c:marker>
          <c:xVal>
            <c:numRef>
              <c:f>Суточные!$N$30:$N$41</c:f>
              <c:numCache>
                <c:formatCode>0.000</c:formatCode>
                <c:ptCount val="12"/>
                <c:pt idx="0">
                  <c:v>23.41</c:v>
                </c:pt>
                <c:pt idx="1">
                  <c:v>1.32</c:v>
                </c:pt>
                <c:pt idx="2">
                  <c:v>3.3250000000000002</c:v>
                </c:pt>
                <c:pt idx="3">
                  <c:v>5.3100000000000005</c:v>
                </c:pt>
                <c:pt idx="4">
                  <c:v>7.32</c:v>
                </c:pt>
                <c:pt idx="5">
                  <c:v>9.2749999999999986</c:v>
                </c:pt>
                <c:pt idx="6">
                  <c:v>11.274999999999999</c:v>
                </c:pt>
                <c:pt idx="7">
                  <c:v>13.305</c:v>
                </c:pt>
                <c:pt idx="8">
                  <c:v>15.364999999999998</c:v>
                </c:pt>
                <c:pt idx="9">
                  <c:v>17.34</c:v>
                </c:pt>
                <c:pt idx="10">
                  <c:v>19.32</c:v>
                </c:pt>
                <c:pt idx="11">
                  <c:v>21.305</c:v>
                </c:pt>
              </c:numCache>
            </c:numRef>
          </c:xVal>
          <c:yVal>
            <c:numRef>
              <c:f>Суточные!$X$30:$X$41</c:f>
              <c:numCache>
                <c:formatCode>0.000</c:formatCode>
                <c:ptCount val="12"/>
                <c:pt idx="0">
                  <c:v>3.8631669018701416E-2</c:v>
                </c:pt>
                <c:pt idx="1">
                  <c:v>2.4977658572927372E-2</c:v>
                </c:pt>
                <c:pt idx="2">
                  <c:v>2.6395921495776319E-2</c:v>
                </c:pt>
                <c:pt idx="3">
                  <c:v>4.2954659991362103E-2</c:v>
                </c:pt>
                <c:pt idx="4">
                  <c:v>7.0385418279450412E-2</c:v>
                </c:pt>
                <c:pt idx="5">
                  <c:v>0.10029983771694874</c:v>
                </c:pt>
                <c:pt idx="6">
                  <c:v>0.12656848255778952</c:v>
                </c:pt>
                <c:pt idx="7">
                  <c:v>0.14169780211711341</c:v>
                </c:pt>
                <c:pt idx="8">
                  <c:v>0.1404342771615753</c:v>
                </c:pt>
                <c:pt idx="9">
                  <c:v>0.12423880025840886</c:v>
                </c:pt>
                <c:pt idx="10">
                  <c:v>9.7084601472079646E-2</c:v>
                </c:pt>
                <c:pt idx="11">
                  <c:v>6.6330871447042E-2</c:v>
                </c:pt>
              </c:numCache>
            </c:numRef>
          </c:yVal>
          <c:smooth val="0"/>
        </c:ser>
        <c:dLbls>
          <c:showLegendKey val="0"/>
          <c:showVal val="0"/>
          <c:showCatName val="0"/>
          <c:showSerName val="0"/>
          <c:showPercent val="0"/>
          <c:showBubbleSize val="0"/>
        </c:dLbls>
        <c:axId val="546297336"/>
        <c:axId val="543631520"/>
      </c:scatterChart>
      <c:valAx>
        <c:axId val="546297336"/>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vert="horz"/>
              <a:lstStyle/>
              <a:p>
                <a:pPr>
                  <a:defRPr/>
                </a:pPr>
                <a:r>
                  <a:rPr lang="en-US"/>
                  <a:t>running hour, h</a:t>
                </a:r>
                <a:endParaRPr lang="ru-RU"/>
              </a:p>
            </c:rich>
          </c:tx>
          <c:layout/>
          <c:overlay val="0"/>
          <c:spPr>
            <a:noFill/>
            <a:ln>
              <a:noFill/>
            </a:ln>
            <a:effectLst/>
          </c:spPr>
        </c:title>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vert="horz"/>
          <a:lstStyle/>
          <a:p>
            <a:pPr>
              <a:defRPr/>
            </a:pPr>
            <a:endParaRPr lang="ru-RU"/>
          </a:p>
        </c:txPr>
        <c:crossAx val="543631520"/>
        <c:crosses val="autoZero"/>
        <c:crossBetween val="midCat"/>
      </c:valAx>
      <c:valAx>
        <c:axId val="54363152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vert="horz"/>
              <a:lstStyle/>
              <a:p>
                <a:pPr>
                  <a:defRPr/>
                </a:pPr>
                <a:r>
                  <a:rPr lang="en-US" sz="1800" b="0" i="0" baseline="0" dirty="0" smtClean="0">
                    <a:effectLst/>
                  </a:rPr>
                  <a:t>flux,  </a:t>
                </a:r>
                <a:r>
                  <a:rPr lang="en-US" sz="1800" b="0" i="0" baseline="0" dirty="0" err="1" smtClean="0">
                    <a:effectLst/>
                  </a:rPr>
                  <a:t>mgC</a:t>
                </a:r>
                <a:r>
                  <a:rPr lang="en-US" sz="1800" b="0" i="0" baseline="0" dirty="0" smtClean="0">
                    <a:effectLst/>
                  </a:rPr>
                  <a:t> m</a:t>
                </a:r>
                <a:r>
                  <a:rPr lang="en-US" sz="1800" b="0" i="0" baseline="30000" dirty="0" smtClean="0">
                    <a:effectLst/>
                  </a:rPr>
                  <a:t>-2</a:t>
                </a:r>
                <a:r>
                  <a:rPr lang="en-US" sz="1800" b="0" i="0" baseline="0" dirty="0" smtClean="0">
                    <a:effectLst/>
                  </a:rPr>
                  <a:t> h</a:t>
                </a:r>
                <a:r>
                  <a:rPr lang="en-US" sz="1800" b="0" i="0" baseline="30000" dirty="0" smtClean="0">
                    <a:effectLst/>
                  </a:rPr>
                  <a:t>-1</a:t>
                </a:r>
                <a:endParaRPr lang="ru-RU" dirty="0">
                  <a:effectLst/>
                </a:endParaRPr>
              </a:p>
            </c:rich>
          </c:tx>
          <c:layout/>
          <c:overlay val="0"/>
          <c:spPr>
            <a:noFill/>
            <a:ln>
              <a:noFill/>
            </a:ln>
            <a:effectLst/>
          </c:spPr>
        </c:title>
        <c:numFmt formatCode="0.00" sourceLinked="0"/>
        <c:majorTickMark val="none"/>
        <c:minorTickMark val="none"/>
        <c:tickLblPos val="nextTo"/>
        <c:spPr>
          <a:noFill/>
          <a:ln w="9525" cap="flat" cmpd="sng" algn="ctr">
            <a:solidFill>
              <a:schemeClr val="tx1">
                <a:lumMod val="25000"/>
                <a:lumOff val="75000"/>
              </a:schemeClr>
            </a:solidFill>
            <a:round/>
          </a:ln>
          <a:effectLst/>
        </c:spPr>
        <c:txPr>
          <a:bodyPr rot="-60000000" vert="horz"/>
          <a:lstStyle/>
          <a:p>
            <a:pPr>
              <a:defRPr/>
            </a:pPr>
            <a:endParaRPr lang="ru-RU"/>
          </a:p>
        </c:txPr>
        <c:crossAx val="546297336"/>
        <c:crosses val="autoZero"/>
        <c:crossBetween val="midCat"/>
      </c:valAx>
      <c:spPr>
        <a:noFill/>
        <a:ln>
          <a:noFill/>
        </a:ln>
        <a:effectLst/>
      </c:spPr>
    </c:plotArea>
    <c:plotVisOnly val="1"/>
    <c:dispBlanksAs val="gap"/>
    <c:showDLblsOverMax val="0"/>
  </c:chart>
  <c:spPr>
    <a:noFill/>
    <a:ln w="9525" cap="flat" cmpd="sng" algn="ctr">
      <a:noFill/>
      <a:round/>
    </a:ln>
    <a:effectLst/>
  </c:spPr>
  <c:txPr>
    <a:bodyPr/>
    <a:lstStyle/>
    <a:p>
      <a:pPr>
        <a:defRPr sz="1800" b="0"/>
      </a:pPr>
      <a:endParaRPr lang="ru-RU"/>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62701328710516"/>
          <c:y val="5.0570782587134475E-2"/>
          <c:w val="0.79424015759795219"/>
          <c:h val="0.80328978930382344"/>
        </c:manualLayout>
      </c:layout>
      <c:scatterChart>
        <c:scatterStyle val="lineMarker"/>
        <c:varyColors val="0"/>
        <c:ser>
          <c:idx val="1"/>
          <c:order val="0"/>
          <c:tx>
            <c:v>измеренные</c:v>
          </c:tx>
          <c:spPr>
            <a:ln w="25400" cap="rnd">
              <a:noFill/>
              <a:round/>
            </a:ln>
            <a:effectLst/>
          </c:spPr>
          <c:marker>
            <c:symbol val="circle"/>
            <c:size val="8"/>
            <c:spPr>
              <a:solidFill>
                <a:schemeClr val="accent5"/>
              </a:solidFill>
              <a:ln w="9525">
                <a:solidFill>
                  <a:schemeClr val="accent5"/>
                </a:solidFill>
              </a:ln>
              <a:effectLst/>
            </c:spPr>
          </c:marker>
          <c:xVal>
            <c:numRef>
              <c:f>Суточные!$N$4:$N$15</c:f>
              <c:numCache>
                <c:formatCode>0.000</c:formatCode>
                <c:ptCount val="12"/>
                <c:pt idx="0">
                  <c:v>23.365000000000002</c:v>
                </c:pt>
                <c:pt idx="1">
                  <c:v>1.2749999999999997</c:v>
                </c:pt>
                <c:pt idx="2">
                  <c:v>3.29</c:v>
                </c:pt>
                <c:pt idx="3">
                  <c:v>5.2649999999999988</c:v>
                </c:pt>
                <c:pt idx="4">
                  <c:v>7.2750000000000004</c:v>
                </c:pt>
                <c:pt idx="5">
                  <c:v>9.2399999999999984</c:v>
                </c:pt>
                <c:pt idx="6">
                  <c:v>11.239999999999998</c:v>
                </c:pt>
                <c:pt idx="7">
                  <c:v>13.25</c:v>
                </c:pt>
                <c:pt idx="8">
                  <c:v>15.315000000000003</c:v>
                </c:pt>
                <c:pt idx="9">
                  <c:v>17.284999999999997</c:v>
                </c:pt>
                <c:pt idx="10">
                  <c:v>19.274999999999999</c:v>
                </c:pt>
                <c:pt idx="11">
                  <c:v>21.264999999999997</c:v>
                </c:pt>
              </c:numCache>
            </c:numRef>
          </c:xVal>
          <c:yVal>
            <c:numRef>
              <c:f>Суточные!$Q$4:$Q$15</c:f>
              <c:numCache>
                <c:formatCode>0.000</c:formatCode>
                <c:ptCount val="12"/>
                <c:pt idx="0">
                  <c:v>2.0000000000000004E-2</c:v>
                </c:pt>
                <c:pt idx="1">
                  <c:v>0.05</c:v>
                </c:pt>
                <c:pt idx="2">
                  <c:v>2.0000000000000004E-2</c:v>
                </c:pt>
                <c:pt idx="3">
                  <c:v>1.4999999999999998E-2</c:v>
                </c:pt>
                <c:pt idx="4">
                  <c:v>2.5000000000000001E-2</c:v>
                </c:pt>
                <c:pt idx="5">
                  <c:v>6.0000000000000005E-2</c:v>
                </c:pt>
                <c:pt idx="6">
                  <c:v>0.1</c:v>
                </c:pt>
                <c:pt idx="7">
                  <c:v>8.5000000000000034E-2</c:v>
                </c:pt>
                <c:pt idx="8">
                  <c:v>0.11499999999999998</c:v>
                </c:pt>
                <c:pt idx="9">
                  <c:v>9.0000000000000011E-2</c:v>
                </c:pt>
                <c:pt idx="10">
                  <c:v>6.5000000000000002E-2</c:v>
                </c:pt>
                <c:pt idx="11">
                  <c:v>0.05</c:v>
                </c:pt>
              </c:numCache>
            </c:numRef>
          </c:yVal>
          <c:smooth val="0"/>
        </c:ser>
        <c:ser>
          <c:idx val="0"/>
          <c:order val="1"/>
          <c:tx>
            <c:v>смоделированные</c:v>
          </c:tx>
          <c:spPr>
            <a:ln w="25400" cap="rnd">
              <a:noFill/>
              <a:round/>
            </a:ln>
            <a:effectLst/>
          </c:spPr>
          <c:marker>
            <c:symbol val="circle"/>
            <c:size val="8"/>
            <c:spPr>
              <a:solidFill>
                <a:srgbClr val="FF0000"/>
              </a:solidFill>
              <a:ln w="9525">
                <a:solidFill>
                  <a:srgbClr val="FF0000"/>
                </a:solidFill>
              </a:ln>
              <a:effectLst/>
            </c:spPr>
          </c:marker>
          <c:xVal>
            <c:numRef>
              <c:f>Суточные!$N$4:$N$15</c:f>
              <c:numCache>
                <c:formatCode>0.000</c:formatCode>
                <c:ptCount val="12"/>
                <c:pt idx="0">
                  <c:v>23.365000000000002</c:v>
                </c:pt>
                <c:pt idx="1">
                  <c:v>1.2749999999999997</c:v>
                </c:pt>
                <c:pt idx="2">
                  <c:v>3.29</c:v>
                </c:pt>
                <c:pt idx="3">
                  <c:v>5.2649999999999988</c:v>
                </c:pt>
                <c:pt idx="4">
                  <c:v>7.2750000000000004</c:v>
                </c:pt>
                <c:pt idx="5">
                  <c:v>9.2399999999999984</c:v>
                </c:pt>
                <c:pt idx="6">
                  <c:v>11.239999999999998</c:v>
                </c:pt>
                <c:pt idx="7">
                  <c:v>13.25</c:v>
                </c:pt>
                <c:pt idx="8">
                  <c:v>15.315000000000003</c:v>
                </c:pt>
                <c:pt idx="9">
                  <c:v>17.284999999999997</c:v>
                </c:pt>
                <c:pt idx="10">
                  <c:v>19.274999999999999</c:v>
                </c:pt>
                <c:pt idx="11">
                  <c:v>21.264999999999997</c:v>
                </c:pt>
              </c:numCache>
            </c:numRef>
          </c:xVal>
          <c:yVal>
            <c:numRef>
              <c:f>Суточные!$Y$4:$Y$15</c:f>
              <c:numCache>
                <c:formatCode>0.000</c:formatCode>
                <c:ptCount val="12"/>
                <c:pt idx="0">
                  <c:v>3.3801151917449347E-2</c:v>
                </c:pt>
                <c:pt idx="1">
                  <c:v>2.7809546821020763E-2</c:v>
                </c:pt>
                <c:pt idx="2">
                  <c:v>2.6735548013479295E-2</c:v>
                </c:pt>
                <c:pt idx="3">
                  <c:v>3.1517873938675695E-2</c:v>
                </c:pt>
                <c:pt idx="4">
                  <c:v>2.97172538164166E-2</c:v>
                </c:pt>
                <c:pt idx="5">
                  <c:v>5.1733850932042906E-2</c:v>
                </c:pt>
                <c:pt idx="6">
                  <c:v>8.1262535484790052E-2</c:v>
                </c:pt>
                <c:pt idx="7">
                  <c:v>0.11044652345504882</c:v>
                </c:pt>
                <c:pt idx="8">
                  <c:v>0.10346504583846394</c:v>
                </c:pt>
                <c:pt idx="9">
                  <c:v>8.8505548736705034E-2</c:v>
                </c:pt>
                <c:pt idx="10">
                  <c:v>6.5003257965530734E-2</c:v>
                </c:pt>
                <c:pt idx="11">
                  <c:v>4.5001863203427729E-2</c:v>
                </c:pt>
              </c:numCache>
            </c:numRef>
          </c:yVal>
          <c:smooth val="0"/>
        </c:ser>
        <c:dLbls>
          <c:showLegendKey val="0"/>
          <c:showVal val="0"/>
          <c:showCatName val="0"/>
          <c:showSerName val="0"/>
          <c:showPercent val="0"/>
          <c:showBubbleSize val="0"/>
        </c:dLbls>
        <c:axId val="419019848"/>
        <c:axId val="419021808"/>
      </c:scatterChart>
      <c:valAx>
        <c:axId val="419019848"/>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vert="horz"/>
          <a:lstStyle/>
          <a:p>
            <a:pPr>
              <a:defRPr/>
            </a:pPr>
            <a:endParaRPr lang="ru-RU"/>
          </a:p>
        </c:txPr>
        <c:crossAx val="419021808"/>
        <c:crosses val="autoZero"/>
        <c:crossBetween val="midCat"/>
      </c:valAx>
      <c:valAx>
        <c:axId val="419021808"/>
        <c:scaling>
          <c:orientation val="minMax"/>
          <c:max val="0.12000000000000001"/>
        </c:scaling>
        <c:delete val="0"/>
        <c:axPos val="l"/>
        <c:majorGridlines>
          <c:spPr>
            <a:ln w="9525" cap="flat" cmpd="sng" algn="ctr">
              <a:solidFill>
                <a:schemeClr val="tx1">
                  <a:lumMod val="15000"/>
                  <a:lumOff val="85000"/>
                </a:schemeClr>
              </a:solidFill>
              <a:round/>
            </a:ln>
            <a:effectLst/>
          </c:spPr>
        </c:majorGridlines>
        <c:title>
          <c:tx>
            <c:rich>
              <a:bodyPr rot="-5400000" vert="horz"/>
              <a:lstStyle/>
              <a:p>
                <a:pPr>
                  <a:defRPr/>
                </a:pPr>
                <a:r>
                  <a:rPr lang="en-US"/>
                  <a:t>flux,  mgC m-2 h-1</a:t>
                </a:r>
                <a:endParaRPr lang="ru-RU"/>
              </a:p>
            </c:rich>
          </c:tx>
          <c:layout/>
          <c:overlay val="0"/>
          <c:spPr>
            <a:noFill/>
            <a:ln>
              <a:noFill/>
            </a:ln>
            <a:effectLst/>
          </c:spPr>
        </c:title>
        <c:numFmt formatCode="0.00" sourceLinked="0"/>
        <c:majorTickMark val="none"/>
        <c:minorTickMark val="none"/>
        <c:tickLblPos val="nextTo"/>
        <c:spPr>
          <a:noFill/>
          <a:ln w="9525" cap="flat" cmpd="sng" algn="ctr">
            <a:solidFill>
              <a:schemeClr val="tx1">
                <a:lumMod val="25000"/>
                <a:lumOff val="75000"/>
              </a:schemeClr>
            </a:solidFill>
            <a:round/>
          </a:ln>
          <a:effectLst/>
        </c:spPr>
        <c:txPr>
          <a:bodyPr rot="-60000000" vert="horz"/>
          <a:lstStyle/>
          <a:p>
            <a:pPr>
              <a:defRPr/>
            </a:pPr>
            <a:endParaRPr lang="ru-RU"/>
          </a:p>
        </c:txPr>
        <c:crossAx val="419019848"/>
        <c:crosses val="autoZero"/>
        <c:crossBetween val="midCat"/>
      </c:valAx>
      <c:spPr>
        <a:noFill/>
        <a:ln>
          <a:noFill/>
        </a:ln>
        <a:effectLst/>
      </c:spPr>
    </c:plotArea>
    <c:plotVisOnly val="1"/>
    <c:dispBlanksAs val="gap"/>
    <c:showDLblsOverMax val="0"/>
  </c:chart>
  <c:spPr>
    <a:noFill/>
    <a:ln w="9525" cap="flat" cmpd="sng" algn="ctr">
      <a:noFill/>
      <a:round/>
    </a:ln>
    <a:effectLst/>
  </c:spPr>
  <c:txPr>
    <a:bodyPr/>
    <a:lstStyle/>
    <a:p>
      <a:pPr>
        <a:defRPr sz="1800" b="0"/>
      </a:pPr>
      <a:endParaRPr lang="ru-RU"/>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771320616134425"/>
          <c:y val="3.8972225839980647E-2"/>
          <c:w val="0.82125586666588146"/>
          <c:h val="0.76272410337279573"/>
        </c:manualLayout>
      </c:layout>
      <c:scatterChart>
        <c:scatterStyle val="lineMarker"/>
        <c:varyColors val="0"/>
        <c:ser>
          <c:idx val="1"/>
          <c:order val="0"/>
          <c:tx>
            <c:v>измеренные</c:v>
          </c:tx>
          <c:spPr>
            <a:ln w="25400" cap="rnd">
              <a:noFill/>
              <a:round/>
            </a:ln>
            <a:effectLst/>
          </c:spPr>
          <c:marker>
            <c:symbol val="circle"/>
            <c:size val="8"/>
            <c:spPr>
              <a:solidFill>
                <a:schemeClr val="accent5"/>
              </a:solidFill>
              <a:ln w="9525">
                <a:solidFill>
                  <a:schemeClr val="accent5"/>
                </a:solidFill>
              </a:ln>
              <a:effectLst/>
            </c:spPr>
          </c:marker>
          <c:xVal>
            <c:numRef>
              <c:f>Суточные!$N$30:$N$41</c:f>
              <c:numCache>
                <c:formatCode>0.000</c:formatCode>
                <c:ptCount val="12"/>
                <c:pt idx="0">
                  <c:v>23.41</c:v>
                </c:pt>
                <c:pt idx="1">
                  <c:v>1.32</c:v>
                </c:pt>
                <c:pt idx="2">
                  <c:v>3.3250000000000002</c:v>
                </c:pt>
                <c:pt idx="3">
                  <c:v>5.3100000000000005</c:v>
                </c:pt>
                <c:pt idx="4">
                  <c:v>7.32</c:v>
                </c:pt>
                <c:pt idx="5">
                  <c:v>9.2749999999999986</c:v>
                </c:pt>
                <c:pt idx="6">
                  <c:v>11.274999999999999</c:v>
                </c:pt>
                <c:pt idx="7">
                  <c:v>13.305</c:v>
                </c:pt>
                <c:pt idx="8">
                  <c:v>15.364999999999998</c:v>
                </c:pt>
                <c:pt idx="9">
                  <c:v>17.34</c:v>
                </c:pt>
                <c:pt idx="10">
                  <c:v>19.32</c:v>
                </c:pt>
                <c:pt idx="11">
                  <c:v>21.305</c:v>
                </c:pt>
              </c:numCache>
            </c:numRef>
          </c:xVal>
          <c:yVal>
            <c:numRef>
              <c:f>Суточные!$Q$30:$Q$41</c:f>
              <c:numCache>
                <c:formatCode>0.000</c:formatCode>
                <c:ptCount val="12"/>
                <c:pt idx="0">
                  <c:v>0.04</c:v>
                </c:pt>
                <c:pt idx="1">
                  <c:v>0</c:v>
                </c:pt>
                <c:pt idx="2">
                  <c:v>4.4999999999999998E-2</c:v>
                </c:pt>
                <c:pt idx="3">
                  <c:v>0.02</c:v>
                </c:pt>
                <c:pt idx="4">
                  <c:v>0.06</c:v>
                </c:pt>
                <c:pt idx="5">
                  <c:v>0.11</c:v>
                </c:pt>
                <c:pt idx="6">
                  <c:v>0.15</c:v>
                </c:pt>
                <c:pt idx="7">
                  <c:v>0.14000000000000001</c:v>
                </c:pt>
                <c:pt idx="8">
                  <c:v>0.14499999999999999</c:v>
                </c:pt>
                <c:pt idx="9">
                  <c:v>0.1</c:v>
                </c:pt>
                <c:pt idx="10">
                  <c:v>5.5E-2</c:v>
                </c:pt>
                <c:pt idx="11">
                  <c:v>0.13500000000000001</c:v>
                </c:pt>
              </c:numCache>
            </c:numRef>
          </c:yVal>
          <c:smooth val="0"/>
        </c:ser>
        <c:ser>
          <c:idx val="0"/>
          <c:order val="1"/>
          <c:tx>
            <c:v>смоделированные</c:v>
          </c:tx>
          <c:spPr>
            <a:ln w="25400" cap="rnd">
              <a:noFill/>
              <a:round/>
            </a:ln>
            <a:effectLst/>
          </c:spPr>
          <c:marker>
            <c:symbol val="circle"/>
            <c:size val="8"/>
            <c:spPr>
              <a:solidFill>
                <a:srgbClr val="FF0000"/>
              </a:solidFill>
              <a:ln w="9525">
                <a:solidFill>
                  <a:srgbClr val="FF0000"/>
                </a:solidFill>
              </a:ln>
              <a:effectLst/>
            </c:spPr>
          </c:marker>
          <c:xVal>
            <c:numRef>
              <c:f>Суточные!$N$30:$N$41</c:f>
              <c:numCache>
                <c:formatCode>0.000</c:formatCode>
                <c:ptCount val="12"/>
                <c:pt idx="0">
                  <c:v>23.41</c:v>
                </c:pt>
                <c:pt idx="1">
                  <c:v>1.32</c:v>
                </c:pt>
                <c:pt idx="2">
                  <c:v>3.3250000000000002</c:v>
                </c:pt>
                <c:pt idx="3">
                  <c:v>5.3100000000000005</c:v>
                </c:pt>
                <c:pt idx="4">
                  <c:v>7.32</c:v>
                </c:pt>
                <c:pt idx="5">
                  <c:v>9.2749999999999986</c:v>
                </c:pt>
                <c:pt idx="6">
                  <c:v>11.274999999999999</c:v>
                </c:pt>
                <c:pt idx="7">
                  <c:v>13.305</c:v>
                </c:pt>
                <c:pt idx="8">
                  <c:v>15.364999999999998</c:v>
                </c:pt>
                <c:pt idx="9">
                  <c:v>17.34</c:v>
                </c:pt>
                <c:pt idx="10">
                  <c:v>19.32</c:v>
                </c:pt>
                <c:pt idx="11">
                  <c:v>21.305</c:v>
                </c:pt>
              </c:numCache>
            </c:numRef>
          </c:xVal>
          <c:yVal>
            <c:numRef>
              <c:f>Суточные!$X$30:$X$41</c:f>
              <c:numCache>
                <c:formatCode>0.000</c:formatCode>
                <c:ptCount val="12"/>
                <c:pt idx="0">
                  <c:v>3.8631669018701416E-2</c:v>
                </c:pt>
                <c:pt idx="1">
                  <c:v>2.4977658572927372E-2</c:v>
                </c:pt>
                <c:pt idx="2">
                  <c:v>2.6395921495776319E-2</c:v>
                </c:pt>
                <c:pt idx="3">
                  <c:v>4.2954659991362103E-2</c:v>
                </c:pt>
                <c:pt idx="4">
                  <c:v>7.0385418279450412E-2</c:v>
                </c:pt>
                <c:pt idx="5">
                  <c:v>0.10029983771694874</c:v>
                </c:pt>
                <c:pt idx="6">
                  <c:v>0.12656848255778952</c:v>
                </c:pt>
                <c:pt idx="7">
                  <c:v>0.14169780211711341</c:v>
                </c:pt>
                <c:pt idx="8">
                  <c:v>0.1404342771615753</c:v>
                </c:pt>
                <c:pt idx="9">
                  <c:v>0.12423880025840886</c:v>
                </c:pt>
                <c:pt idx="10">
                  <c:v>9.7084601472079646E-2</c:v>
                </c:pt>
                <c:pt idx="11">
                  <c:v>6.6330871447042E-2</c:v>
                </c:pt>
              </c:numCache>
            </c:numRef>
          </c:yVal>
          <c:smooth val="0"/>
        </c:ser>
        <c:dLbls>
          <c:showLegendKey val="0"/>
          <c:showVal val="0"/>
          <c:showCatName val="0"/>
          <c:showSerName val="0"/>
          <c:showPercent val="0"/>
          <c:showBubbleSize val="0"/>
        </c:dLbls>
        <c:axId val="419026904"/>
        <c:axId val="419030824"/>
      </c:scatterChart>
      <c:valAx>
        <c:axId val="419026904"/>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vert="horz"/>
              <a:lstStyle/>
              <a:p>
                <a:pPr>
                  <a:defRPr/>
                </a:pPr>
                <a:r>
                  <a:rPr lang="en-US"/>
                  <a:t>running hour, h</a:t>
                </a:r>
                <a:endParaRPr lang="ru-RU"/>
              </a:p>
            </c:rich>
          </c:tx>
          <c:layout/>
          <c:overlay val="0"/>
          <c:spPr>
            <a:noFill/>
            <a:ln>
              <a:noFill/>
            </a:ln>
            <a:effectLst/>
          </c:spPr>
        </c:title>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vert="horz"/>
          <a:lstStyle/>
          <a:p>
            <a:pPr>
              <a:defRPr/>
            </a:pPr>
            <a:endParaRPr lang="ru-RU"/>
          </a:p>
        </c:txPr>
        <c:crossAx val="419030824"/>
        <c:crosses val="autoZero"/>
        <c:crossBetween val="midCat"/>
      </c:valAx>
      <c:valAx>
        <c:axId val="4190308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vert="horz"/>
              <a:lstStyle/>
              <a:p>
                <a:pPr>
                  <a:defRPr/>
                </a:pPr>
                <a:r>
                  <a:rPr lang="en-US"/>
                  <a:t>flux,  mgC m-2 h-1</a:t>
                </a:r>
                <a:endParaRPr lang="ru-RU"/>
              </a:p>
            </c:rich>
          </c:tx>
          <c:layout/>
          <c:overlay val="0"/>
          <c:spPr>
            <a:noFill/>
            <a:ln>
              <a:noFill/>
            </a:ln>
            <a:effectLst/>
          </c:spPr>
        </c:title>
        <c:numFmt formatCode="0.00" sourceLinked="0"/>
        <c:majorTickMark val="none"/>
        <c:minorTickMark val="none"/>
        <c:tickLblPos val="nextTo"/>
        <c:spPr>
          <a:noFill/>
          <a:ln w="9525" cap="flat" cmpd="sng" algn="ctr">
            <a:solidFill>
              <a:schemeClr val="tx1">
                <a:lumMod val="25000"/>
                <a:lumOff val="75000"/>
              </a:schemeClr>
            </a:solidFill>
            <a:round/>
          </a:ln>
          <a:effectLst/>
        </c:spPr>
        <c:txPr>
          <a:bodyPr rot="-60000000" vert="horz"/>
          <a:lstStyle/>
          <a:p>
            <a:pPr>
              <a:defRPr/>
            </a:pPr>
            <a:endParaRPr lang="ru-RU"/>
          </a:p>
        </c:txPr>
        <c:crossAx val="419026904"/>
        <c:crosses val="autoZero"/>
        <c:crossBetween val="midCat"/>
      </c:valAx>
      <c:spPr>
        <a:noFill/>
        <a:ln>
          <a:noFill/>
        </a:ln>
        <a:effectLst/>
      </c:spPr>
    </c:plotArea>
    <c:plotVisOnly val="1"/>
    <c:dispBlanksAs val="gap"/>
    <c:showDLblsOverMax val="0"/>
  </c:chart>
  <c:spPr>
    <a:noFill/>
    <a:ln w="9525" cap="flat" cmpd="sng" algn="ctr">
      <a:noFill/>
      <a:round/>
    </a:ln>
    <a:effectLst/>
  </c:spPr>
  <c:txPr>
    <a:bodyPr/>
    <a:lstStyle/>
    <a:p>
      <a:pPr>
        <a:defRPr sz="1600" b="0"/>
      </a:pPr>
      <a:endParaRPr lang="ru-RU"/>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62701328710516"/>
          <c:y val="5.0570782587134475E-2"/>
          <c:w val="0.79424015759795219"/>
          <c:h val="0.80328978930382344"/>
        </c:manualLayout>
      </c:layout>
      <c:scatterChart>
        <c:scatterStyle val="lineMarker"/>
        <c:varyColors val="0"/>
        <c:ser>
          <c:idx val="1"/>
          <c:order val="0"/>
          <c:tx>
            <c:v>измеренные</c:v>
          </c:tx>
          <c:spPr>
            <a:ln w="25400" cap="rnd">
              <a:noFill/>
              <a:round/>
            </a:ln>
            <a:effectLst/>
          </c:spPr>
          <c:marker>
            <c:symbol val="circle"/>
            <c:size val="8"/>
            <c:spPr>
              <a:solidFill>
                <a:schemeClr val="accent5"/>
              </a:solidFill>
              <a:ln w="9525">
                <a:solidFill>
                  <a:schemeClr val="accent5"/>
                </a:solidFill>
              </a:ln>
              <a:effectLst/>
            </c:spPr>
          </c:marker>
          <c:xVal>
            <c:numRef>
              <c:f>Суточные!$N$4:$N$15</c:f>
              <c:numCache>
                <c:formatCode>0.000</c:formatCode>
                <c:ptCount val="12"/>
                <c:pt idx="0">
                  <c:v>23.365000000000002</c:v>
                </c:pt>
                <c:pt idx="1">
                  <c:v>1.2749999999999997</c:v>
                </c:pt>
                <c:pt idx="2">
                  <c:v>3.29</c:v>
                </c:pt>
                <c:pt idx="3">
                  <c:v>5.2649999999999988</c:v>
                </c:pt>
                <c:pt idx="4">
                  <c:v>7.2750000000000004</c:v>
                </c:pt>
                <c:pt idx="5">
                  <c:v>9.2399999999999984</c:v>
                </c:pt>
                <c:pt idx="6">
                  <c:v>11.239999999999998</c:v>
                </c:pt>
                <c:pt idx="7">
                  <c:v>13.25</c:v>
                </c:pt>
                <c:pt idx="8">
                  <c:v>15.315000000000003</c:v>
                </c:pt>
                <c:pt idx="9">
                  <c:v>17.284999999999997</c:v>
                </c:pt>
                <c:pt idx="10">
                  <c:v>19.274999999999999</c:v>
                </c:pt>
                <c:pt idx="11">
                  <c:v>21.264999999999997</c:v>
                </c:pt>
              </c:numCache>
            </c:numRef>
          </c:xVal>
          <c:yVal>
            <c:numRef>
              <c:f>Суточные!$Q$4:$Q$15</c:f>
              <c:numCache>
                <c:formatCode>0.000</c:formatCode>
                <c:ptCount val="12"/>
                <c:pt idx="0">
                  <c:v>2.0000000000000004E-2</c:v>
                </c:pt>
                <c:pt idx="1">
                  <c:v>0.05</c:v>
                </c:pt>
                <c:pt idx="2">
                  <c:v>2.0000000000000004E-2</c:v>
                </c:pt>
                <c:pt idx="3">
                  <c:v>1.4999999999999998E-2</c:v>
                </c:pt>
                <c:pt idx="4">
                  <c:v>2.5000000000000001E-2</c:v>
                </c:pt>
                <c:pt idx="5">
                  <c:v>6.0000000000000005E-2</c:v>
                </c:pt>
                <c:pt idx="6">
                  <c:v>0.1</c:v>
                </c:pt>
                <c:pt idx="7">
                  <c:v>8.5000000000000034E-2</c:v>
                </c:pt>
                <c:pt idx="8">
                  <c:v>0.11499999999999998</c:v>
                </c:pt>
                <c:pt idx="9">
                  <c:v>9.0000000000000011E-2</c:v>
                </c:pt>
                <c:pt idx="10">
                  <c:v>6.5000000000000002E-2</c:v>
                </c:pt>
                <c:pt idx="11">
                  <c:v>0.05</c:v>
                </c:pt>
              </c:numCache>
            </c:numRef>
          </c:yVal>
          <c:smooth val="0"/>
        </c:ser>
        <c:ser>
          <c:idx val="0"/>
          <c:order val="1"/>
          <c:tx>
            <c:v>смоделированные</c:v>
          </c:tx>
          <c:spPr>
            <a:ln w="25400" cap="rnd">
              <a:noFill/>
              <a:round/>
            </a:ln>
            <a:effectLst/>
          </c:spPr>
          <c:marker>
            <c:symbol val="circle"/>
            <c:size val="8"/>
            <c:spPr>
              <a:solidFill>
                <a:srgbClr val="FF0000"/>
              </a:solidFill>
              <a:ln w="9525">
                <a:solidFill>
                  <a:srgbClr val="FF0000"/>
                </a:solidFill>
              </a:ln>
              <a:effectLst/>
            </c:spPr>
          </c:marker>
          <c:xVal>
            <c:numRef>
              <c:f>Суточные!$N$4:$N$15</c:f>
              <c:numCache>
                <c:formatCode>0.000</c:formatCode>
                <c:ptCount val="12"/>
                <c:pt idx="0">
                  <c:v>23.365000000000002</c:v>
                </c:pt>
                <c:pt idx="1">
                  <c:v>1.2749999999999997</c:v>
                </c:pt>
                <c:pt idx="2">
                  <c:v>3.29</c:v>
                </c:pt>
                <c:pt idx="3">
                  <c:v>5.2649999999999988</c:v>
                </c:pt>
                <c:pt idx="4">
                  <c:v>7.2750000000000004</c:v>
                </c:pt>
                <c:pt idx="5">
                  <c:v>9.2399999999999984</c:v>
                </c:pt>
                <c:pt idx="6">
                  <c:v>11.239999999999998</c:v>
                </c:pt>
                <c:pt idx="7">
                  <c:v>13.25</c:v>
                </c:pt>
                <c:pt idx="8">
                  <c:v>15.315000000000003</c:v>
                </c:pt>
                <c:pt idx="9">
                  <c:v>17.284999999999997</c:v>
                </c:pt>
                <c:pt idx="10">
                  <c:v>19.274999999999999</c:v>
                </c:pt>
                <c:pt idx="11">
                  <c:v>21.264999999999997</c:v>
                </c:pt>
              </c:numCache>
            </c:numRef>
          </c:xVal>
          <c:yVal>
            <c:numRef>
              <c:f>Суточные!$Y$4:$Y$15</c:f>
              <c:numCache>
                <c:formatCode>0.000</c:formatCode>
                <c:ptCount val="12"/>
                <c:pt idx="0">
                  <c:v>3.3801151917449347E-2</c:v>
                </c:pt>
                <c:pt idx="1">
                  <c:v>2.7809546821020763E-2</c:v>
                </c:pt>
                <c:pt idx="2">
                  <c:v>2.6735548013479295E-2</c:v>
                </c:pt>
                <c:pt idx="3">
                  <c:v>3.1517873938675695E-2</c:v>
                </c:pt>
                <c:pt idx="4">
                  <c:v>2.97172538164166E-2</c:v>
                </c:pt>
                <c:pt idx="5">
                  <c:v>5.1733850932042906E-2</c:v>
                </c:pt>
                <c:pt idx="6">
                  <c:v>8.1262535484790052E-2</c:v>
                </c:pt>
                <c:pt idx="7">
                  <c:v>0.11044652345504882</c:v>
                </c:pt>
                <c:pt idx="8">
                  <c:v>0.10346504583846394</c:v>
                </c:pt>
                <c:pt idx="9">
                  <c:v>8.8505548736705034E-2</c:v>
                </c:pt>
                <c:pt idx="10">
                  <c:v>6.5003257965530734E-2</c:v>
                </c:pt>
                <c:pt idx="11">
                  <c:v>4.5001863203427729E-2</c:v>
                </c:pt>
              </c:numCache>
            </c:numRef>
          </c:yVal>
          <c:smooth val="0"/>
        </c:ser>
        <c:dLbls>
          <c:showLegendKey val="0"/>
          <c:showVal val="0"/>
          <c:showCatName val="0"/>
          <c:showSerName val="0"/>
          <c:showPercent val="0"/>
          <c:showBubbleSize val="0"/>
        </c:dLbls>
        <c:axId val="683586240"/>
        <c:axId val="683585848"/>
      </c:scatterChart>
      <c:valAx>
        <c:axId val="683586240"/>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vert="horz"/>
          <a:lstStyle/>
          <a:p>
            <a:pPr>
              <a:defRPr/>
            </a:pPr>
            <a:endParaRPr lang="ru-RU"/>
          </a:p>
        </c:txPr>
        <c:crossAx val="683585848"/>
        <c:crosses val="autoZero"/>
        <c:crossBetween val="midCat"/>
      </c:valAx>
      <c:valAx>
        <c:axId val="683585848"/>
        <c:scaling>
          <c:orientation val="minMax"/>
          <c:max val="0.12000000000000001"/>
        </c:scaling>
        <c:delete val="0"/>
        <c:axPos val="l"/>
        <c:majorGridlines>
          <c:spPr>
            <a:ln w="9525" cap="flat" cmpd="sng" algn="ctr">
              <a:solidFill>
                <a:schemeClr val="tx1">
                  <a:lumMod val="15000"/>
                  <a:lumOff val="85000"/>
                </a:schemeClr>
              </a:solidFill>
              <a:round/>
            </a:ln>
            <a:effectLst/>
          </c:spPr>
        </c:majorGridlines>
        <c:title>
          <c:tx>
            <c:rich>
              <a:bodyPr rot="-5400000" vert="horz"/>
              <a:lstStyle/>
              <a:p>
                <a:pPr>
                  <a:defRPr/>
                </a:pPr>
                <a:r>
                  <a:rPr lang="en-US" dirty="0"/>
                  <a:t>flux,  </a:t>
                </a:r>
                <a:r>
                  <a:rPr lang="en-US" dirty="0" err="1"/>
                  <a:t>mgC</a:t>
                </a:r>
                <a:r>
                  <a:rPr lang="en-US" dirty="0"/>
                  <a:t> m</a:t>
                </a:r>
                <a:r>
                  <a:rPr lang="en-US" baseline="30000" dirty="0"/>
                  <a:t>-2</a:t>
                </a:r>
                <a:r>
                  <a:rPr lang="en-US" dirty="0"/>
                  <a:t> h</a:t>
                </a:r>
                <a:r>
                  <a:rPr lang="en-US" baseline="30000" dirty="0"/>
                  <a:t>-1</a:t>
                </a:r>
                <a:endParaRPr lang="ru-RU" baseline="30000" dirty="0"/>
              </a:p>
            </c:rich>
          </c:tx>
          <c:layout/>
          <c:overlay val="0"/>
          <c:spPr>
            <a:noFill/>
            <a:ln>
              <a:noFill/>
            </a:ln>
            <a:effectLst/>
          </c:spPr>
        </c:title>
        <c:numFmt formatCode="0.00" sourceLinked="0"/>
        <c:majorTickMark val="none"/>
        <c:minorTickMark val="none"/>
        <c:tickLblPos val="nextTo"/>
        <c:spPr>
          <a:noFill/>
          <a:ln w="9525" cap="flat" cmpd="sng" algn="ctr">
            <a:solidFill>
              <a:schemeClr val="tx1">
                <a:lumMod val="25000"/>
                <a:lumOff val="75000"/>
              </a:schemeClr>
            </a:solidFill>
            <a:round/>
          </a:ln>
          <a:effectLst/>
        </c:spPr>
        <c:txPr>
          <a:bodyPr rot="-60000000" vert="horz"/>
          <a:lstStyle/>
          <a:p>
            <a:pPr>
              <a:defRPr/>
            </a:pPr>
            <a:endParaRPr lang="ru-RU"/>
          </a:p>
        </c:txPr>
        <c:crossAx val="683586240"/>
        <c:crosses val="autoZero"/>
        <c:crossBetween val="midCat"/>
      </c:valAx>
      <c:spPr>
        <a:noFill/>
        <a:ln>
          <a:noFill/>
        </a:ln>
        <a:effectLst/>
      </c:spPr>
    </c:plotArea>
    <c:plotVisOnly val="1"/>
    <c:dispBlanksAs val="gap"/>
    <c:showDLblsOverMax val="0"/>
  </c:chart>
  <c:spPr>
    <a:noFill/>
    <a:ln w="9525" cap="flat" cmpd="sng" algn="ctr">
      <a:noFill/>
      <a:round/>
    </a:ln>
    <a:effectLst/>
  </c:spPr>
  <c:txPr>
    <a:bodyPr/>
    <a:lstStyle/>
    <a:p>
      <a:pPr>
        <a:defRPr sz="1800" b="0"/>
      </a:pPr>
      <a:endParaRPr lang="ru-RU"/>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9"/>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28.04.2021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28.04.2021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4"/>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28.04.2021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28.04.2021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28.04.2021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28.04.2021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28.04.2021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2"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28.04.2021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28.04.2021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28.04.2021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42"/>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42"/>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28.04.2021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28.04.2021</a:t>
            </a:fld>
            <a:endParaRPr lang="ru-RU"/>
          </a:p>
        </p:txBody>
      </p:sp>
      <p:sp>
        <p:nvSpPr>
          <p:cNvPr id="5" name="Нижний колонтитул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Поле 2019\Ямал_ИКЗ\Фото и видео\Фото_Казанцев\IMG_20190820_035658.jpg"/>
          <p:cNvPicPr>
            <a:picLocks noChangeAspect="1" noChangeArrowheads="1"/>
          </p:cNvPicPr>
          <p:nvPr/>
        </p:nvPicPr>
        <p:blipFill>
          <a:blip r:embed="rId2" cstate="print"/>
          <a:srcRect/>
          <a:stretch>
            <a:fillRect/>
          </a:stretch>
        </p:blipFill>
        <p:spPr bwMode="auto">
          <a:xfrm>
            <a:off x="0" y="-27384"/>
            <a:ext cx="9144000" cy="6858000"/>
          </a:xfrm>
          <a:prstGeom prst="rect">
            <a:avLst/>
          </a:prstGeom>
          <a:noFill/>
        </p:spPr>
      </p:pic>
      <p:sp>
        <p:nvSpPr>
          <p:cNvPr id="7" name="TextBox 6"/>
          <p:cNvSpPr txBox="1"/>
          <p:nvPr/>
        </p:nvSpPr>
        <p:spPr>
          <a:xfrm>
            <a:off x="179512" y="1052740"/>
            <a:ext cx="8964488" cy="1461939"/>
          </a:xfrm>
          <a:prstGeom prst="rect">
            <a:avLst/>
          </a:prstGeom>
          <a:noFill/>
          <a:ln>
            <a:noFill/>
          </a:ln>
        </p:spPr>
        <p:txBody>
          <a:bodyPr wrap="square" rtlCol="0">
            <a:spAutoFit/>
          </a:bodyPr>
          <a:lstStyle/>
          <a:p>
            <a:pPr algn="ctr"/>
            <a:r>
              <a:rPr lang="en-US" sz="3200" b="1" dirty="0">
                <a:ln w="0"/>
                <a:cs typeface="Arial" pitchFamily="34" charset="0"/>
              </a:rPr>
              <a:t>Features of the diffusive CH</a:t>
            </a:r>
            <a:r>
              <a:rPr lang="en-US" sz="3200" b="1" baseline="-25000" dirty="0">
                <a:ln w="0"/>
                <a:cs typeface="Arial" pitchFamily="34" charset="0"/>
              </a:rPr>
              <a:t>4</a:t>
            </a:r>
            <a:r>
              <a:rPr lang="en-US" sz="3200" b="1" dirty="0">
                <a:ln w="0"/>
                <a:cs typeface="Arial" pitchFamily="34" charset="0"/>
              </a:rPr>
              <a:t> emission measurements on lakes by chamber method</a:t>
            </a:r>
          </a:p>
          <a:p>
            <a:endParaRPr lang="ru-RU" sz="2500" b="1" dirty="0">
              <a:ln>
                <a:solidFill>
                  <a:schemeClr val="tx1"/>
                </a:solidFill>
              </a:ln>
            </a:endParaRPr>
          </a:p>
        </p:txBody>
      </p:sp>
      <p:sp>
        <p:nvSpPr>
          <p:cNvPr id="8" name="TextBox 7"/>
          <p:cNvSpPr txBox="1"/>
          <p:nvPr/>
        </p:nvSpPr>
        <p:spPr>
          <a:xfrm>
            <a:off x="0" y="4509122"/>
            <a:ext cx="9144000" cy="1061829"/>
          </a:xfrm>
          <a:prstGeom prst="rect">
            <a:avLst/>
          </a:prstGeom>
          <a:noFill/>
        </p:spPr>
        <p:txBody>
          <a:bodyPr wrap="square" rtlCol="0">
            <a:spAutoFit/>
          </a:bodyPr>
          <a:lstStyle/>
          <a:p>
            <a:pPr algn="ctr">
              <a:lnSpc>
                <a:spcPct val="150000"/>
              </a:lnSpc>
            </a:pPr>
            <a:r>
              <a:rPr lang="en-US" altLang="ru-RU" sz="2200" dirty="0">
                <a:solidFill>
                  <a:schemeClr val="bg1"/>
                </a:solidFill>
                <a:ea typeface="Tahoma" panose="020B0604030504040204" pitchFamily="34" charset="0"/>
                <a:cs typeface="Arial" panose="020B0604020202020204" pitchFamily="34" charset="0"/>
              </a:rPr>
              <a:t>Liudmila Krivenok (krivenok@ifaran.ru) and Vladimir Kazantsev</a:t>
            </a:r>
          </a:p>
          <a:p>
            <a:pPr algn="ctr">
              <a:lnSpc>
                <a:spcPct val="150000"/>
              </a:lnSpc>
            </a:pPr>
            <a:r>
              <a:rPr lang="en-US" sz="2000" i="1" dirty="0">
                <a:solidFill>
                  <a:schemeClr val="bg1"/>
                </a:solidFill>
                <a:ea typeface="Tahoma" panose="020B0604030504040204" pitchFamily="34" charset="0"/>
                <a:cs typeface="Arial" panose="020B0604020202020204" pitchFamily="34" charset="0"/>
              </a:rPr>
              <a:t>A.M. </a:t>
            </a:r>
            <a:r>
              <a:rPr lang="en-US" sz="2000" i="1" dirty="0" err="1">
                <a:solidFill>
                  <a:schemeClr val="bg1"/>
                </a:solidFill>
                <a:ea typeface="Tahoma" panose="020B0604030504040204" pitchFamily="34" charset="0"/>
                <a:cs typeface="Arial" panose="020B0604020202020204" pitchFamily="34" charset="0"/>
              </a:rPr>
              <a:t>Obukhov</a:t>
            </a:r>
            <a:r>
              <a:rPr lang="en-US" sz="2000" i="1" dirty="0">
                <a:solidFill>
                  <a:schemeClr val="bg1"/>
                </a:solidFill>
                <a:ea typeface="Tahoma" panose="020B0604030504040204" pitchFamily="34" charset="0"/>
                <a:cs typeface="Arial" panose="020B0604020202020204" pitchFamily="34" charset="0"/>
              </a:rPr>
              <a:t> Institute of Atmospheric Physics RAS, Moscow, Russia</a:t>
            </a:r>
            <a:endParaRPr lang="ru-RU" sz="2200" i="1" dirty="0"/>
          </a:p>
        </p:txBody>
      </p:sp>
      <p:sp>
        <p:nvSpPr>
          <p:cNvPr id="2" name="Прямоугольник 1"/>
          <p:cNvSpPr/>
          <p:nvPr/>
        </p:nvSpPr>
        <p:spPr>
          <a:xfrm>
            <a:off x="0" y="6113524"/>
            <a:ext cx="8953028" cy="717095"/>
          </a:xfrm>
          <a:prstGeom prst="rect">
            <a:avLst/>
          </a:prstGeom>
          <a:ln>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113521"/>
            <a:ext cx="2686446" cy="739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Прямоугольник 10"/>
          <p:cNvSpPr/>
          <p:nvPr/>
        </p:nvSpPr>
        <p:spPr>
          <a:xfrm>
            <a:off x="7217602" y="6113519"/>
            <a:ext cx="1926401" cy="753052"/>
          </a:xfrm>
          <a:prstGeom prst="rect">
            <a:avLst/>
          </a:prstGeom>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91440" rIns="182880" bIns="91440" numCol="1" spcCol="0" rtlCol="0" fromWordArt="0" anchor="ctr" anchorCtr="0" forceAA="0" compatLnSpc="1">
            <a:prstTxWarp prst="textNoShape">
              <a:avLst/>
            </a:prstTxWarp>
            <a:noAutofit/>
          </a:bodyPr>
          <a:lstStyle/>
          <a:p>
            <a:pPr algn="ctr"/>
            <a:endParaRPr lang="ru-RU" sz="6400"/>
          </a:p>
        </p:txBody>
      </p:sp>
      <p:pic>
        <p:nvPicPr>
          <p:cNvPr id="12" name="Рисунок 11" descr="logo.gif"/>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53099" y="6100816"/>
            <a:ext cx="1855409" cy="76535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Диаграмма 3"/>
          <p:cNvGraphicFramePr>
            <a:graphicFrameLocks/>
          </p:cNvGraphicFramePr>
          <p:nvPr>
            <p:extLst>
              <p:ext uri="{D42A27DB-BD31-4B8C-83A1-F6EECF244321}">
                <p14:modId xmlns:p14="http://schemas.microsoft.com/office/powerpoint/2010/main" val="3103419118"/>
              </p:ext>
            </p:extLst>
          </p:nvPr>
        </p:nvGraphicFramePr>
        <p:xfrm>
          <a:off x="18901" y="1473506"/>
          <a:ext cx="9070974" cy="5354436"/>
        </p:xfrm>
        <a:graphic>
          <a:graphicData uri="http://schemas.openxmlformats.org/drawingml/2006/chart">
            <c:chart xmlns:c="http://schemas.openxmlformats.org/drawingml/2006/chart" xmlns:r="http://schemas.openxmlformats.org/officeDocument/2006/relationships" r:id="rId2"/>
          </a:graphicData>
        </a:graphic>
      </p:graphicFrame>
      <p:sp>
        <p:nvSpPr>
          <p:cNvPr id="5" name="Подзаголовок 2"/>
          <p:cNvSpPr txBox="1">
            <a:spLocks/>
          </p:cNvSpPr>
          <p:nvPr/>
        </p:nvSpPr>
        <p:spPr bwMode="auto">
          <a:xfrm>
            <a:off x="73027" y="10889"/>
            <a:ext cx="9070974"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ru-RU" sz="3200" b="1" dirty="0">
                <a:latin typeface="+mn-lt"/>
                <a:cs typeface="Arial" panose="020B0604020202020204" pitchFamily="34" charset="0"/>
              </a:rPr>
              <a:t>Methane emission from lakes</a:t>
            </a:r>
            <a:endParaRPr lang="ru-RU" altLang="ru-RU" sz="3200" b="1" dirty="0">
              <a:latin typeface="+mn-lt"/>
              <a:cs typeface="Arial" panose="020B0604020202020204" pitchFamily="34" charset="0"/>
            </a:endParaRPr>
          </a:p>
        </p:txBody>
      </p:sp>
      <p:sp>
        <p:nvSpPr>
          <p:cNvPr id="6" name="Прямоугольник 5"/>
          <p:cNvSpPr/>
          <p:nvPr/>
        </p:nvSpPr>
        <p:spPr>
          <a:xfrm>
            <a:off x="157459" y="649117"/>
            <a:ext cx="8932416" cy="738664"/>
          </a:xfrm>
          <a:prstGeom prst="rect">
            <a:avLst/>
          </a:prstGeom>
        </p:spPr>
        <p:txBody>
          <a:bodyPr wrap="square">
            <a:spAutoFit/>
          </a:bodyPr>
          <a:lstStyle/>
          <a:p>
            <a:r>
              <a:rPr lang="en-US" sz="2100" dirty="0">
                <a:ea typeface="Calibri" panose="020F0502020204030204" pitchFamily="34" charset="0"/>
              </a:rPr>
              <a:t>Methane is one of the main greenhouse gases in the atmosphere. Lakes are the third-largest natural source of methane on a global scale</a:t>
            </a:r>
            <a:r>
              <a:rPr lang="en-US" sz="2100" dirty="0">
                <a:solidFill>
                  <a:srgbClr val="222222"/>
                </a:solidFill>
                <a:ea typeface="Calibri" panose="020F0502020204030204" pitchFamily="34" charset="0"/>
              </a:rPr>
              <a:t> [</a:t>
            </a:r>
            <a:r>
              <a:rPr lang="en-US" sz="2100" dirty="0" err="1">
                <a:solidFill>
                  <a:srgbClr val="222222"/>
                </a:solidFill>
                <a:ea typeface="Calibri" panose="020F0502020204030204" pitchFamily="34" charset="0"/>
              </a:rPr>
              <a:t>Kirschke</a:t>
            </a:r>
            <a:r>
              <a:rPr lang="en-US" sz="2100" dirty="0">
                <a:solidFill>
                  <a:srgbClr val="222222"/>
                </a:solidFill>
                <a:ea typeface="Calibri" panose="020F0502020204030204" pitchFamily="34" charset="0"/>
              </a:rPr>
              <a:t> et al., 2013].</a:t>
            </a:r>
            <a:endParaRPr lang="ru-RU" sz="2100" dirty="0"/>
          </a:p>
        </p:txBody>
      </p:sp>
      <p:sp>
        <p:nvSpPr>
          <p:cNvPr id="7" name="Подзаголовок 2"/>
          <p:cNvSpPr txBox="1">
            <a:spLocks/>
          </p:cNvSpPr>
          <p:nvPr/>
        </p:nvSpPr>
        <p:spPr bwMode="auto">
          <a:xfrm>
            <a:off x="-612576" y="6481619"/>
            <a:ext cx="3384376"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ru-RU" sz="1800" dirty="0">
                <a:latin typeface="+mn-lt"/>
                <a:cs typeface="Arial" panose="020B0604020202020204" pitchFamily="34" charset="0"/>
              </a:rPr>
              <a:t>[</a:t>
            </a:r>
            <a:r>
              <a:rPr lang="en-US" altLang="ru-RU" sz="1800" dirty="0">
                <a:latin typeface="+mn-lt"/>
                <a:cs typeface="Arial" panose="020B0604020202020204" pitchFamily="34" charset="0"/>
              </a:rPr>
              <a:t>Anderson et al., 2010]</a:t>
            </a:r>
            <a:endParaRPr lang="ru-RU" altLang="ru-RU" sz="1800" dirty="0">
              <a:latin typeface="+mn-lt"/>
              <a:cs typeface="Arial" panose="020B0604020202020204" pitchFamily="34" charset="0"/>
            </a:endParaRPr>
          </a:p>
        </p:txBody>
      </p:sp>
    </p:spTree>
    <p:extLst>
      <p:ext uri="{BB962C8B-B14F-4D97-AF65-F5344CB8AC3E}">
        <p14:creationId xmlns:p14="http://schemas.microsoft.com/office/powerpoint/2010/main" val="19640427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rotWithShape="1">
          <a:blip r:embed="rId2" cstate="print">
            <a:extLst>
              <a:ext uri="{28A0092B-C50C-407E-A947-70E740481C1C}">
                <a14:useLocalDpi xmlns:a14="http://schemas.microsoft.com/office/drawing/2010/main" val="0"/>
              </a:ext>
            </a:extLst>
          </a:blip>
          <a:srcRect l="7369" t="23144" r="44767" b="1112"/>
          <a:stretch/>
        </p:blipFill>
        <p:spPr>
          <a:xfrm>
            <a:off x="2411760" y="4149080"/>
            <a:ext cx="4676724" cy="2592288"/>
          </a:xfrm>
          <a:prstGeom prst="rect">
            <a:avLst/>
          </a:prstGeom>
        </p:spPr>
      </p:pic>
      <p:sp>
        <p:nvSpPr>
          <p:cNvPr id="4" name="Подзаголовок 2"/>
          <p:cNvSpPr txBox="1">
            <a:spLocks/>
          </p:cNvSpPr>
          <p:nvPr/>
        </p:nvSpPr>
        <p:spPr bwMode="auto">
          <a:xfrm>
            <a:off x="73027" y="10888"/>
            <a:ext cx="9070974" cy="1172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ru-RU" sz="3200" b="1" dirty="0">
                <a:latin typeface="+mn-lt"/>
                <a:cs typeface="Arial" panose="020B0604020202020204" pitchFamily="34" charset="0"/>
              </a:rPr>
              <a:t>Methane emission from </a:t>
            </a:r>
            <a:r>
              <a:rPr lang="en-US" altLang="ru-RU" sz="3200" b="1" dirty="0" smtClean="0">
                <a:latin typeface="+mn-lt"/>
                <a:cs typeface="Arial" panose="020B0604020202020204" pitchFamily="34" charset="0"/>
              </a:rPr>
              <a:t>lakes</a:t>
            </a:r>
            <a:r>
              <a:rPr lang="ru-RU" altLang="ru-RU" sz="3200" b="1" dirty="0" smtClean="0">
                <a:latin typeface="+mn-lt"/>
                <a:cs typeface="Arial" panose="020B0604020202020204" pitchFamily="34" charset="0"/>
              </a:rPr>
              <a:t> </a:t>
            </a:r>
            <a:r>
              <a:rPr lang="en-US" altLang="ru-RU" sz="3200" b="1" dirty="0" smtClean="0">
                <a:latin typeface="+mn-lt"/>
                <a:cs typeface="Arial" panose="020B0604020202020204" pitchFamily="34" charset="0"/>
              </a:rPr>
              <a:t>during open-water period</a:t>
            </a:r>
            <a:endParaRPr lang="ru-RU" altLang="ru-RU" sz="3200" b="1" dirty="0">
              <a:latin typeface="+mn-lt"/>
              <a:cs typeface="Arial" panose="020B0604020202020204" pitchFamily="34" charset="0"/>
            </a:endParaRPr>
          </a:p>
        </p:txBody>
      </p:sp>
      <p:sp>
        <p:nvSpPr>
          <p:cNvPr id="5" name="Прямоугольник 4"/>
          <p:cNvSpPr/>
          <p:nvPr/>
        </p:nvSpPr>
        <p:spPr>
          <a:xfrm>
            <a:off x="342293" y="1330830"/>
            <a:ext cx="8532441" cy="2677656"/>
          </a:xfrm>
          <a:prstGeom prst="rect">
            <a:avLst/>
          </a:prstGeom>
        </p:spPr>
        <p:txBody>
          <a:bodyPr wrap="square">
            <a:spAutoFit/>
          </a:bodyPr>
          <a:lstStyle/>
          <a:p>
            <a:pPr marL="342900" indent="-342900">
              <a:buFont typeface="Arial" panose="020B0604020202020204" pitchFamily="34" charset="0"/>
              <a:buChar char="•"/>
            </a:pPr>
            <a:r>
              <a:rPr lang="en-US" sz="2400" dirty="0" smtClean="0"/>
              <a:t>Chamber </a:t>
            </a:r>
            <a:r>
              <a:rPr lang="en-US" sz="2400" dirty="0"/>
              <a:t>method is quite often applied in the GHG emission measurements from freshwater ecosystems. </a:t>
            </a:r>
          </a:p>
          <a:p>
            <a:pPr marL="342900" indent="-342900">
              <a:buFont typeface="Arial" panose="020B0604020202020204" pitchFamily="34" charset="0"/>
              <a:buChar char="•"/>
            </a:pPr>
            <a:r>
              <a:rPr lang="en-US" sz="2400" dirty="0" smtClean="0"/>
              <a:t>In such cases it </a:t>
            </a:r>
            <a:r>
              <a:rPr lang="en-US" sz="2400" dirty="0"/>
              <a:t>is important to divide diffusive and bubble pathways of CH</a:t>
            </a:r>
            <a:r>
              <a:rPr lang="en-US" sz="2400" baseline="-25000" dirty="0"/>
              <a:t>4</a:t>
            </a:r>
            <a:r>
              <a:rPr lang="en-US" sz="2400" dirty="0"/>
              <a:t> emission. </a:t>
            </a:r>
          </a:p>
          <a:p>
            <a:pPr marL="342900" indent="-342900">
              <a:buFont typeface="Arial" panose="020B0604020202020204" pitchFamily="34" charset="0"/>
              <a:buChar char="•"/>
            </a:pPr>
            <a:r>
              <a:rPr lang="en-US" sz="2400" dirty="0" smtClean="0"/>
              <a:t>Customary </a:t>
            </a:r>
            <a:r>
              <a:rPr lang="en-US" sz="2400" dirty="0"/>
              <a:t>floating chambers with plastic shields underside are not blocking diffusive transfer but preventing gas bubbles from entering into the chamber.</a:t>
            </a:r>
          </a:p>
        </p:txBody>
      </p:sp>
    </p:spTree>
    <p:extLst>
      <p:ext uri="{BB962C8B-B14F-4D97-AF65-F5344CB8AC3E}">
        <p14:creationId xmlns:p14="http://schemas.microsoft.com/office/powerpoint/2010/main" val="1921736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Рисунок 20" descr="LK-002.jpg"/>
          <p:cNvPicPr>
            <a:picLocks noChangeAspect="1"/>
          </p:cNvPicPr>
          <p:nvPr/>
        </p:nvPicPr>
        <p:blipFill>
          <a:blip r:embed="rId2" cstate="print"/>
          <a:stretch>
            <a:fillRect/>
          </a:stretch>
        </p:blipFill>
        <p:spPr>
          <a:xfrm>
            <a:off x="3851920" y="3861048"/>
            <a:ext cx="5052430" cy="2880320"/>
          </a:xfrm>
          <a:prstGeom prst="rect">
            <a:avLst/>
          </a:prstGeom>
        </p:spPr>
      </p:pic>
      <p:pic>
        <p:nvPicPr>
          <p:cNvPr id="10243" name="Рисунок 3" descr="West-Siberian plain.jpg"/>
          <p:cNvPicPr>
            <a:picLocks noChangeAspect="1"/>
          </p:cNvPicPr>
          <p:nvPr/>
        </p:nvPicPr>
        <p:blipFill>
          <a:blip r:embed="rId3" cstate="print"/>
          <a:srcRect/>
          <a:stretch>
            <a:fillRect/>
          </a:stretch>
        </p:blipFill>
        <p:spPr bwMode="auto">
          <a:xfrm>
            <a:off x="340996" y="562769"/>
            <a:ext cx="4843463" cy="2808288"/>
          </a:xfrm>
          <a:prstGeom prst="rect">
            <a:avLst/>
          </a:prstGeom>
          <a:noFill/>
          <a:ln w="9525">
            <a:solidFill>
              <a:schemeClr val="tx1"/>
            </a:solidFill>
            <a:miter lim="800000"/>
            <a:headEnd/>
            <a:tailEnd/>
          </a:ln>
        </p:spPr>
      </p:pic>
      <p:pic>
        <p:nvPicPr>
          <p:cNvPr id="10244" name="Рисунок 5" descr="Yanao_eng.jpg"/>
          <p:cNvPicPr>
            <a:picLocks noChangeAspect="1"/>
          </p:cNvPicPr>
          <p:nvPr/>
        </p:nvPicPr>
        <p:blipFill>
          <a:blip r:embed="rId4" cstate="print"/>
          <a:srcRect/>
          <a:stretch>
            <a:fillRect/>
          </a:stretch>
        </p:blipFill>
        <p:spPr bwMode="auto">
          <a:xfrm>
            <a:off x="323532" y="3394067"/>
            <a:ext cx="3443617" cy="3419313"/>
          </a:xfrm>
          <a:prstGeom prst="rect">
            <a:avLst/>
          </a:prstGeom>
          <a:noFill/>
          <a:ln w="9525">
            <a:solidFill>
              <a:schemeClr val="tx1"/>
            </a:solidFill>
            <a:miter lim="800000"/>
            <a:headEnd/>
            <a:tailEnd/>
          </a:ln>
        </p:spPr>
      </p:pic>
      <p:sp>
        <p:nvSpPr>
          <p:cNvPr id="7" name="Прямоугольник 6"/>
          <p:cNvSpPr/>
          <p:nvPr/>
        </p:nvSpPr>
        <p:spPr>
          <a:xfrm>
            <a:off x="2285364" y="1427961"/>
            <a:ext cx="576263" cy="71913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cxnSp>
        <p:nvCxnSpPr>
          <p:cNvPr id="8" name="Прямая соединительная линия 7"/>
          <p:cNvCxnSpPr/>
          <p:nvPr/>
        </p:nvCxnSpPr>
        <p:spPr>
          <a:xfrm>
            <a:off x="2861627" y="1427961"/>
            <a:ext cx="918289" cy="192903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Прямая соединительная линия 9"/>
          <p:cNvCxnSpPr/>
          <p:nvPr/>
        </p:nvCxnSpPr>
        <p:spPr>
          <a:xfrm>
            <a:off x="2861627" y="2147094"/>
            <a:ext cx="270217" cy="120989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Прямая соединительная линия 17"/>
          <p:cNvCxnSpPr/>
          <p:nvPr/>
        </p:nvCxnSpPr>
        <p:spPr>
          <a:xfrm flipH="1">
            <a:off x="1763688" y="2147094"/>
            <a:ext cx="521672" cy="120989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Прямая соединительная линия 26"/>
          <p:cNvCxnSpPr/>
          <p:nvPr/>
        </p:nvCxnSpPr>
        <p:spPr>
          <a:xfrm flipH="1">
            <a:off x="323528" y="1427961"/>
            <a:ext cx="1961832" cy="192903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34" name="5-конечная звезда 33"/>
          <p:cNvSpPr/>
          <p:nvPr/>
        </p:nvSpPr>
        <p:spPr>
          <a:xfrm>
            <a:off x="1187628" y="4293100"/>
            <a:ext cx="144463" cy="144777"/>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cxnSp>
        <p:nvCxnSpPr>
          <p:cNvPr id="5" name="Прямая соединительная линия 4"/>
          <p:cNvCxnSpPr/>
          <p:nvPr/>
        </p:nvCxnSpPr>
        <p:spPr>
          <a:xfrm>
            <a:off x="3158749" y="5243353"/>
            <a:ext cx="35025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TextBox 53"/>
          <p:cNvSpPr txBox="1">
            <a:spLocks noChangeArrowheads="1"/>
          </p:cNvSpPr>
          <p:nvPr/>
        </p:nvSpPr>
        <p:spPr bwMode="auto">
          <a:xfrm>
            <a:off x="5270909" y="611104"/>
            <a:ext cx="3779912" cy="2308324"/>
          </a:xfrm>
          <a:prstGeom prst="rect">
            <a:avLst/>
          </a:prstGeom>
          <a:noFill/>
          <a:ln w="9525">
            <a:noFill/>
            <a:miter lim="800000"/>
            <a:headEnd/>
            <a:tailEnd/>
          </a:ln>
        </p:spPr>
        <p:txBody>
          <a:bodyPr wrap="square">
            <a:spAutoFit/>
          </a:bodyPr>
          <a:lstStyle/>
          <a:p>
            <a:pPr algn="just">
              <a:defRPr/>
            </a:pPr>
            <a:r>
              <a:rPr lang="en-US" dirty="0" err="1"/>
              <a:t>Vaskiny</a:t>
            </a:r>
            <a:r>
              <a:rPr lang="en-US" dirty="0"/>
              <a:t> </a:t>
            </a:r>
            <a:r>
              <a:rPr lang="en-US" dirty="0" err="1"/>
              <a:t>Dachi</a:t>
            </a:r>
            <a:r>
              <a:rPr lang="en-US" dirty="0"/>
              <a:t> field station (68.8663° N, 70.3040° E, Central Yamal, Western Siberia, Russia).</a:t>
            </a:r>
            <a:endParaRPr lang="ru-RU" dirty="0"/>
          </a:p>
          <a:p>
            <a:pPr>
              <a:defRPr/>
            </a:pPr>
            <a:r>
              <a:rPr lang="en-GB" dirty="0">
                <a:cs typeface="Arial" pitchFamily="34" charset="0"/>
              </a:rPr>
              <a:t>Measurements were conducted 19-20 </a:t>
            </a:r>
            <a:r>
              <a:rPr lang="en-US" dirty="0">
                <a:cs typeface="Arial" pitchFamily="34" charset="0"/>
              </a:rPr>
              <a:t>August </a:t>
            </a:r>
            <a:r>
              <a:rPr lang="ru-RU" dirty="0">
                <a:cs typeface="Arial" pitchFamily="34" charset="0"/>
              </a:rPr>
              <a:t>201</a:t>
            </a:r>
            <a:r>
              <a:rPr lang="en-GB" dirty="0">
                <a:cs typeface="Arial" pitchFamily="34" charset="0"/>
              </a:rPr>
              <a:t>9</a:t>
            </a:r>
            <a:r>
              <a:rPr lang="ru-RU" dirty="0">
                <a:cs typeface="Arial" pitchFamily="34" charset="0"/>
              </a:rPr>
              <a:t>. </a:t>
            </a:r>
            <a:br>
              <a:rPr lang="ru-RU" dirty="0">
                <a:cs typeface="Arial" pitchFamily="34" charset="0"/>
              </a:rPr>
            </a:br>
            <a:r>
              <a:rPr lang="en-US" dirty="0">
                <a:cs typeface="Arial" pitchFamily="34" charset="0"/>
              </a:rPr>
              <a:t>Average lake depth 2 m, at the measurement point </a:t>
            </a:r>
            <a:r>
              <a:rPr lang="ru-RU" dirty="0">
                <a:cs typeface="Arial" pitchFamily="34" charset="0"/>
              </a:rPr>
              <a:t>1</a:t>
            </a:r>
            <a:r>
              <a:rPr lang="en-US" dirty="0">
                <a:cs typeface="Arial" pitchFamily="34" charset="0"/>
              </a:rPr>
              <a:t>.</a:t>
            </a:r>
            <a:r>
              <a:rPr lang="ru-RU" dirty="0">
                <a:cs typeface="Arial" pitchFamily="34" charset="0"/>
              </a:rPr>
              <a:t>6 </a:t>
            </a:r>
            <a:r>
              <a:rPr lang="en-US" dirty="0">
                <a:cs typeface="Arial" pitchFamily="34" charset="0"/>
              </a:rPr>
              <a:t>m</a:t>
            </a:r>
            <a:r>
              <a:rPr lang="ru-RU" dirty="0">
                <a:cs typeface="Arial" pitchFamily="34" charset="0"/>
              </a:rPr>
              <a:t>. </a:t>
            </a:r>
            <a:endParaRPr lang="en-US" dirty="0">
              <a:cs typeface="Arial" pitchFamily="34" charset="0"/>
            </a:endParaRPr>
          </a:p>
          <a:p>
            <a:pPr>
              <a:defRPr/>
            </a:pPr>
            <a:r>
              <a:rPr lang="en-US" dirty="0">
                <a:cs typeface="Arial" pitchFamily="34" charset="0"/>
              </a:rPr>
              <a:t>Lake size: </a:t>
            </a:r>
            <a:r>
              <a:rPr lang="ru-RU" dirty="0">
                <a:cs typeface="Arial" pitchFamily="34" charset="0"/>
              </a:rPr>
              <a:t>280х210 </a:t>
            </a:r>
            <a:r>
              <a:rPr lang="en-US" dirty="0">
                <a:cs typeface="Arial" pitchFamily="34" charset="0"/>
              </a:rPr>
              <a:t>m</a:t>
            </a:r>
            <a:r>
              <a:rPr lang="ru-RU" dirty="0">
                <a:cs typeface="Arial" pitchFamily="34" charset="0"/>
              </a:rPr>
              <a:t>.</a:t>
            </a:r>
          </a:p>
        </p:txBody>
      </p:sp>
      <p:sp>
        <p:nvSpPr>
          <p:cNvPr id="15" name="Овал 14"/>
          <p:cNvSpPr/>
          <p:nvPr/>
        </p:nvSpPr>
        <p:spPr>
          <a:xfrm>
            <a:off x="5364088" y="5157192"/>
            <a:ext cx="1296144" cy="864096"/>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2" name="Прямая со стрелкой 11"/>
          <p:cNvCxnSpPr>
            <a:stCxn id="25" idx="2"/>
            <a:endCxn id="15" idx="0"/>
          </p:cNvCxnSpPr>
          <p:nvPr/>
        </p:nvCxnSpPr>
        <p:spPr>
          <a:xfrm flipH="1">
            <a:off x="6012160" y="3813725"/>
            <a:ext cx="324036" cy="134347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5" name="TextBox 53"/>
          <p:cNvSpPr txBox="1">
            <a:spLocks noChangeArrowheads="1"/>
          </p:cNvSpPr>
          <p:nvPr/>
        </p:nvSpPr>
        <p:spPr bwMode="auto">
          <a:xfrm>
            <a:off x="4932040" y="3429004"/>
            <a:ext cx="2808312" cy="384721"/>
          </a:xfrm>
          <a:prstGeom prst="rect">
            <a:avLst/>
          </a:prstGeom>
          <a:noFill/>
          <a:ln w="9525">
            <a:noFill/>
            <a:miter lim="800000"/>
            <a:headEnd/>
            <a:tailEnd/>
          </a:ln>
        </p:spPr>
        <p:txBody>
          <a:bodyPr wrap="square">
            <a:spAutoFit/>
          </a:bodyPr>
          <a:lstStyle/>
          <a:p>
            <a:pPr algn="ctr">
              <a:defRPr/>
            </a:pPr>
            <a:r>
              <a:rPr lang="ru-RU" sz="1900" dirty="0">
                <a:cs typeface="Arial" pitchFamily="34" charset="0"/>
              </a:rPr>
              <a:t> </a:t>
            </a:r>
            <a:r>
              <a:rPr lang="en-US" sz="1900" b="1" dirty="0">
                <a:cs typeface="Arial" pitchFamily="34" charset="0"/>
              </a:rPr>
              <a:t>thermokarst lake LK-005</a:t>
            </a:r>
            <a:endParaRPr lang="ru-RU" sz="1900" b="1" dirty="0">
              <a:cs typeface="Arial" pitchFamily="34" charset="0"/>
            </a:endParaRPr>
          </a:p>
        </p:txBody>
      </p:sp>
      <p:sp>
        <p:nvSpPr>
          <p:cNvPr id="19" name="Заголовок 1"/>
          <p:cNvSpPr txBox="1">
            <a:spLocks/>
          </p:cNvSpPr>
          <p:nvPr/>
        </p:nvSpPr>
        <p:spPr bwMode="auto">
          <a:xfrm>
            <a:off x="34925" y="-6350"/>
            <a:ext cx="9144000" cy="54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Calibri" pitchFamily="34" charset="0"/>
              </a:defRPr>
            </a:lvl1pPr>
            <a:lvl2pPr marL="742950" indent="-285750">
              <a:defRPr sz="2400">
                <a:solidFill>
                  <a:schemeClr val="tx1"/>
                </a:solidFill>
                <a:latin typeface="Calibri" pitchFamily="34" charset="0"/>
              </a:defRPr>
            </a:lvl2pPr>
            <a:lvl3pPr>
              <a:defRPr sz="2000">
                <a:solidFill>
                  <a:schemeClr val="tx1"/>
                </a:solidFill>
                <a:latin typeface="Calibri" pitchFamily="34" charset="0"/>
              </a:defRPr>
            </a:lvl3pPr>
            <a:lvl4pPr>
              <a:defRPr>
                <a:solidFill>
                  <a:schemeClr val="tx1"/>
                </a:solidFill>
                <a:latin typeface="Calibri" pitchFamily="34" charset="0"/>
              </a:defRPr>
            </a:lvl4pPr>
            <a:lvl5pPr>
              <a:defRPr>
                <a:solidFill>
                  <a:schemeClr val="tx1"/>
                </a:solidFill>
                <a:latin typeface="Calibri" pitchFamily="34" charset="0"/>
              </a:defRPr>
            </a:lvl5pPr>
            <a:lvl6pPr eaLnBrk="0" fontAlgn="base" hangingPunct="0">
              <a:spcAft>
                <a:spcPct val="0"/>
              </a:spcAft>
              <a:buFont typeface="Arial" charset="0"/>
              <a:defRPr>
                <a:solidFill>
                  <a:schemeClr val="tx1"/>
                </a:solidFill>
                <a:latin typeface="Calibri" pitchFamily="34" charset="0"/>
              </a:defRPr>
            </a:lvl6pPr>
            <a:lvl7pPr eaLnBrk="0" fontAlgn="base" hangingPunct="0">
              <a:spcAft>
                <a:spcPct val="0"/>
              </a:spcAft>
              <a:buFont typeface="Arial" charset="0"/>
              <a:defRPr>
                <a:solidFill>
                  <a:schemeClr val="tx1"/>
                </a:solidFill>
                <a:latin typeface="Calibri" pitchFamily="34" charset="0"/>
              </a:defRPr>
            </a:lvl7pPr>
            <a:lvl8pPr eaLnBrk="0" fontAlgn="base" hangingPunct="0">
              <a:spcAft>
                <a:spcPct val="0"/>
              </a:spcAft>
              <a:buFont typeface="Arial" charset="0"/>
              <a:defRPr>
                <a:solidFill>
                  <a:schemeClr val="tx1"/>
                </a:solidFill>
                <a:latin typeface="Calibri" pitchFamily="34" charset="0"/>
              </a:defRPr>
            </a:lvl8pPr>
            <a:lvl9pPr eaLnBrk="0" fontAlgn="base" hangingPunct="0">
              <a:spcAft>
                <a:spcPct val="0"/>
              </a:spcAft>
              <a:buFont typeface="Arial" charset="0"/>
              <a:defRPr>
                <a:solidFill>
                  <a:schemeClr val="tx1"/>
                </a:solidFill>
                <a:latin typeface="Calibri" pitchFamily="34" charset="0"/>
              </a:defRPr>
            </a:lvl9pPr>
          </a:lstStyle>
          <a:p>
            <a:pPr algn="ctr" eaLnBrk="1" hangingPunct="1"/>
            <a:r>
              <a:rPr lang="en-US" altLang="ru-RU" b="1" dirty="0">
                <a:latin typeface="+mn-lt"/>
                <a:cs typeface="Arial" charset="0"/>
              </a:rPr>
              <a:t>Study object</a:t>
            </a:r>
            <a:endParaRPr lang="ru-RU" altLang="ru-RU" b="1" dirty="0">
              <a:latin typeface="+mn-lt"/>
              <a:cs typeface="Arial" charset="0"/>
            </a:endParaRPr>
          </a:p>
        </p:txBody>
      </p:sp>
      <p:cxnSp>
        <p:nvCxnSpPr>
          <p:cNvPr id="24" name="Прямая со стрелкой 23"/>
          <p:cNvCxnSpPr>
            <a:endCxn id="21" idx="1"/>
          </p:cNvCxnSpPr>
          <p:nvPr/>
        </p:nvCxnSpPr>
        <p:spPr>
          <a:xfrm>
            <a:off x="1308014" y="4437112"/>
            <a:ext cx="2543906" cy="864096"/>
          </a:xfrm>
          <a:prstGeom prst="straightConnector1">
            <a:avLst/>
          </a:prstGeom>
          <a:ln w="25400">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09628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bwMode="auto">
          <a:xfrm>
            <a:off x="0" y="-1"/>
            <a:ext cx="9144000" cy="620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Calibri" pitchFamily="34" charset="0"/>
              </a:defRPr>
            </a:lvl1pPr>
            <a:lvl2pPr marL="742950" indent="-285750">
              <a:defRPr sz="2400">
                <a:solidFill>
                  <a:schemeClr val="tx1"/>
                </a:solidFill>
                <a:latin typeface="Calibri" pitchFamily="34" charset="0"/>
              </a:defRPr>
            </a:lvl2pPr>
            <a:lvl3pPr>
              <a:defRPr sz="2000">
                <a:solidFill>
                  <a:schemeClr val="tx1"/>
                </a:solidFill>
                <a:latin typeface="Calibri" pitchFamily="34" charset="0"/>
              </a:defRPr>
            </a:lvl3pPr>
            <a:lvl4pPr>
              <a:defRPr>
                <a:solidFill>
                  <a:schemeClr val="tx1"/>
                </a:solidFill>
                <a:latin typeface="Calibri" pitchFamily="34" charset="0"/>
              </a:defRPr>
            </a:lvl4pPr>
            <a:lvl5pPr>
              <a:defRPr>
                <a:solidFill>
                  <a:schemeClr val="tx1"/>
                </a:solidFill>
                <a:latin typeface="Calibri" pitchFamily="34" charset="0"/>
              </a:defRPr>
            </a:lvl5pPr>
            <a:lvl6pPr eaLnBrk="0" fontAlgn="base" hangingPunct="0">
              <a:spcAft>
                <a:spcPct val="0"/>
              </a:spcAft>
              <a:buFont typeface="Arial" charset="0"/>
              <a:defRPr>
                <a:solidFill>
                  <a:schemeClr val="tx1"/>
                </a:solidFill>
                <a:latin typeface="Calibri" pitchFamily="34" charset="0"/>
              </a:defRPr>
            </a:lvl6pPr>
            <a:lvl7pPr eaLnBrk="0" fontAlgn="base" hangingPunct="0">
              <a:spcAft>
                <a:spcPct val="0"/>
              </a:spcAft>
              <a:buFont typeface="Arial" charset="0"/>
              <a:defRPr>
                <a:solidFill>
                  <a:schemeClr val="tx1"/>
                </a:solidFill>
                <a:latin typeface="Calibri" pitchFamily="34" charset="0"/>
              </a:defRPr>
            </a:lvl7pPr>
            <a:lvl8pPr eaLnBrk="0" fontAlgn="base" hangingPunct="0">
              <a:spcAft>
                <a:spcPct val="0"/>
              </a:spcAft>
              <a:buFont typeface="Arial" charset="0"/>
              <a:defRPr>
                <a:solidFill>
                  <a:schemeClr val="tx1"/>
                </a:solidFill>
                <a:latin typeface="Calibri" pitchFamily="34" charset="0"/>
              </a:defRPr>
            </a:lvl8pPr>
            <a:lvl9pPr eaLnBrk="0" fontAlgn="base" hangingPunct="0">
              <a:spcAft>
                <a:spcPct val="0"/>
              </a:spcAft>
              <a:buFont typeface="Arial" charset="0"/>
              <a:defRPr>
                <a:solidFill>
                  <a:schemeClr val="tx1"/>
                </a:solidFill>
                <a:latin typeface="Calibri" pitchFamily="34" charset="0"/>
              </a:defRPr>
            </a:lvl9pPr>
          </a:lstStyle>
          <a:p>
            <a:pPr algn="ctr" eaLnBrk="1" hangingPunct="1"/>
            <a:r>
              <a:rPr lang="en-US" altLang="ru-RU" sz="3200" b="1" dirty="0">
                <a:latin typeface="+mn-lt"/>
                <a:cs typeface="Arial" charset="0"/>
              </a:rPr>
              <a:t>Field methods</a:t>
            </a:r>
            <a:endParaRPr lang="ru-RU" altLang="ru-RU" sz="3200" b="1" dirty="0">
              <a:latin typeface="+mn-lt"/>
              <a:cs typeface="Arial" charset="0"/>
            </a:endParaRPr>
          </a:p>
        </p:txBody>
      </p:sp>
      <p:sp>
        <p:nvSpPr>
          <p:cNvPr id="3" name="TextBox 53"/>
          <p:cNvSpPr txBox="1">
            <a:spLocks noChangeArrowheads="1"/>
          </p:cNvSpPr>
          <p:nvPr/>
        </p:nvSpPr>
        <p:spPr bwMode="auto">
          <a:xfrm>
            <a:off x="-27595" y="620688"/>
            <a:ext cx="4722242" cy="3785652"/>
          </a:xfrm>
          <a:prstGeom prst="rect">
            <a:avLst/>
          </a:prstGeom>
          <a:noFill/>
          <a:ln w="9525">
            <a:noFill/>
            <a:miter lim="800000"/>
            <a:headEnd/>
            <a:tailEnd/>
          </a:ln>
        </p:spPr>
        <p:txBody>
          <a:bodyPr wrap="square">
            <a:spAutoFit/>
          </a:bodyPr>
          <a:lstStyle/>
          <a:p>
            <a:pPr marL="457200"/>
            <a:r>
              <a:rPr lang="en-US" sz="2000" dirty="0">
                <a:cs typeface="Arial" pitchFamily="34" charset="0"/>
              </a:rPr>
              <a:t>To compare results of customary and modified chambers, samples were taken in parallel from chambers with and without shields (two chambers of each type) every two hours during the </a:t>
            </a:r>
            <a:r>
              <a:rPr lang="en-US" sz="2000" dirty="0" smtClean="0">
                <a:cs typeface="Arial" pitchFamily="34" charset="0"/>
              </a:rPr>
              <a:t>day with the exposure time of 30 min for single flux. </a:t>
            </a:r>
            <a:r>
              <a:rPr lang="en-US" sz="2000" dirty="0">
                <a:cs typeface="Arial" pitchFamily="34" charset="0"/>
              </a:rPr>
              <a:t>Sampling </a:t>
            </a:r>
            <a:r>
              <a:rPr lang="en-US" sz="2000" dirty="0" smtClean="0">
                <a:cs typeface="Arial" pitchFamily="34" charset="0"/>
              </a:rPr>
              <a:t>was </a:t>
            </a:r>
            <a:r>
              <a:rPr lang="en-US" sz="2000" dirty="0">
                <a:cs typeface="Arial" pitchFamily="34" charset="0"/>
              </a:rPr>
              <a:t>conducted according to [</a:t>
            </a:r>
            <a:r>
              <a:rPr lang="en-US" sz="2000" dirty="0" err="1">
                <a:cs typeface="Arial" pitchFamily="34" charset="0"/>
              </a:rPr>
              <a:t>Bastviken</a:t>
            </a:r>
            <a:r>
              <a:rPr lang="en-US" sz="2000" dirty="0">
                <a:cs typeface="Arial" pitchFamily="34" charset="0"/>
              </a:rPr>
              <a:t> et al., 2010</a:t>
            </a:r>
            <a:r>
              <a:rPr lang="en-US" sz="2000" dirty="0" smtClean="0">
                <a:cs typeface="Arial" pitchFamily="34" charset="0"/>
              </a:rPr>
              <a:t>].</a:t>
            </a:r>
          </a:p>
          <a:p>
            <a:pPr marL="457200"/>
            <a:r>
              <a:rPr lang="en-US" sz="2000" dirty="0" smtClean="0">
                <a:cs typeface="Arial" pitchFamily="34" charset="0"/>
              </a:rPr>
              <a:t>Additional parameters were measured: bottom and surface water temperature, EC, pH, air temperature, wind velocity, atmospheric pressure. </a:t>
            </a:r>
            <a:endParaRPr lang="en-US" sz="2000" dirty="0">
              <a:cs typeface="Arial" pitchFamily="34" charset="0"/>
            </a:endParaRPr>
          </a:p>
        </p:txBody>
      </p:sp>
      <p:pic>
        <p:nvPicPr>
          <p:cNvPr id="2050" name="Picture 2" descr="F:\Поле 2019\Ямал_ИКЗ\Фото и видео\Фото_Люда\IMG_20190816_115411.jpg"/>
          <p:cNvPicPr>
            <a:picLocks noChangeAspect="1" noChangeArrowheads="1"/>
          </p:cNvPicPr>
          <p:nvPr/>
        </p:nvPicPr>
        <p:blipFill>
          <a:blip r:embed="rId2" cstate="print"/>
          <a:srcRect/>
          <a:stretch>
            <a:fillRect/>
          </a:stretch>
        </p:blipFill>
        <p:spPr bwMode="auto">
          <a:xfrm>
            <a:off x="4967536" y="584684"/>
            <a:ext cx="4176464" cy="3132348"/>
          </a:xfrm>
          <a:prstGeom prst="rect">
            <a:avLst/>
          </a:prstGeom>
          <a:noFill/>
        </p:spPr>
      </p:pic>
      <p:pic>
        <p:nvPicPr>
          <p:cNvPr id="2051" name="Picture 3" descr="F:\Поле 2019\Ханты-Мансийск\Фото\IMG_0697.JPG"/>
          <p:cNvPicPr>
            <a:picLocks noChangeAspect="1" noChangeArrowheads="1"/>
          </p:cNvPicPr>
          <p:nvPr/>
        </p:nvPicPr>
        <p:blipFill rotWithShape="1">
          <a:blip r:embed="rId3" cstate="print"/>
          <a:srcRect r="26948"/>
          <a:stretch/>
        </p:blipFill>
        <p:spPr bwMode="auto">
          <a:xfrm>
            <a:off x="5543600" y="3701008"/>
            <a:ext cx="3024336" cy="3104964"/>
          </a:xfrm>
          <a:prstGeom prst="rect">
            <a:avLst/>
          </a:prstGeom>
          <a:noFill/>
        </p:spPr>
      </p:pic>
    </p:spTree>
    <p:extLst>
      <p:ext uri="{BB962C8B-B14F-4D97-AF65-F5344CB8AC3E}">
        <p14:creationId xmlns:p14="http://schemas.microsoft.com/office/powerpoint/2010/main" val="5049932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bwMode="auto">
          <a:xfrm>
            <a:off x="12005" y="104074"/>
            <a:ext cx="9144000" cy="620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Calibri" pitchFamily="34" charset="0"/>
              </a:defRPr>
            </a:lvl1pPr>
            <a:lvl2pPr marL="742950" indent="-285750">
              <a:defRPr sz="2400">
                <a:solidFill>
                  <a:schemeClr val="tx1"/>
                </a:solidFill>
                <a:latin typeface="Calibri" pitchFamily="34" charset="0"/>
              </a:defRPr>
            </a:lvl2pPr>
            <a:lvl3pPr>
              <a:defRPr sz="2000">
                <a:solidFill>
                  <a:schemeClr val="tx1"/>
                </a:solidFill>
                <a:latin typeface="Calibri" pitchFamily="34" charset="0"/>
              </a:defRPr>
            </a:lvl3pPr>
            <a:lvl4pPr>
              <a:defRPr>
                <a:solidFill>
                  <a:schemeClr val="tx1"/>
                </a:solidFill>
                <a:latin typeface="Calibri" pitchFamily="34" charset="0"/>
              </a:defRPr>
            </a:lvl4pPr>
            <a:lvl5pPr>
              <a:defRPr>
                <a:solidFill>
                  <a:schemeClr val="tx1"/>
                </a:solidFill>
                <a:latin typeface="Calibri" pitchFamily="34" charset="0"/>
              </a:defRPr>
            </a:lvl5pPr>
            <a:lvl6pPr eaLnBrk="0" fontAlgn="base" hangingPunct="0">
              <a:spcAft>
                <a:spcPct val="0"/>
              </a:spcAft>
              <a:buFont typeface="Arial" charset="0"/>
              <a:defRPr>
                <a:solidFill>
                  <a:schemeClr val="tx1"/>
                </a:solidFill>
                <a:latin typeface="Calibri" pitchFamily="34" charset="0"/>
              </a:defRPr>
            </a:lvl6pPr>
            <a:lvl7pPr eaLnBrk="0" fontAlgn="base" hangingPunct="0">
              <a:spcAft>
                <a:spcPct val="0"/>
              </a:spcAft>
              <a:buFont typeface="Arial" charset="0"/>
              <a:defRPr>
                <a:solidFill>
                  <a:schemeClr val="tx1"/>
                </a:solidFill>
                <a:latin typeface="Calibri" pitchFamily="34" charset="0"/>
              </a:defRPr>
            </a:lvl7pPr>
            <a:lvl8pPr eaLnBrk="0" fontAlgn="base" hangingPunct="0">
              <a:spcAft>
                <a:spcPct val="0"/>
              </a:spcAft>
              <a:buFont typeface="Arial" charset="0"/>
              <a:defRPr>
                <a:solidFill>
                  <a:schemeClr val="tx1"/>
                </a:solidFill>
                <a:latin typeface="Calibri" pitchFamily="34" charset="0"/>
              </a:defRPr>
            </a:lvl8pPr>
            <a:lvl9pPr eaLnBrk="0" fontAlgn="base" hangingPunct="0">
              <a:spcAft>
                <a:spcPct val="0"/>
              </a:spcAft>
              <a:buFont typeface="Arial" charset="0"/>
              <a:defRPr>
                <a:solidFill>
                  <a:schemeClr val="tx1"/>
                </a:solidFill>
                <a:latin typeface="Calibri" pitchFamily="34" charset="0"/>
              </a:defRPr>
            </a:lvl9pPr>
          </a:lstStyle>
          <a:p>
            <a:pPr algn="ctr" eaLnBrk="1" hangingPunct="1"/>
            <a:r>
              <a:rPr lang="en-US" altLang="ru-RU" b="1" dirty="0">
                <a:latin typeface="+mn-lt"/>
                <a:cs typeface="Arial" charset="0"/>
              </a:rPr>
              <a:t>Laboratory methods</a:t>
            </a:r>
            <a:endParaRPr lang="ru-RU" altLang="ru-RU" b="1" dirty="0">
              <a:latin typeface="+mn-lt"/>
              <a:cs typeface="Arial" charset="0"/>
            </a:endParaRPr>
          </a:p>
        </p:txBody>
      </p:sp>
      <p:pic>
        <p:nvPicPr>
          <p:cNvPr id="5" name="Рисунок 4" descr="IMG_20170918_100328.jpg"/>
          <p:cNvPicPr>
            <a:picLocks noChangeAspect="1"/>
          </p:cNvPicPr>
          <p:nvPr/>
        </p:nvPicPr>
        <p:blipFill>
          <a:blip r:embed="rId2" cstate="print"/>
          <a:stretch>
            <a:fillRect/>
          </a:stretch>
        </p:blipFill>
        <p:spPr>
          <a:xfrm>
            <a:off x="1899644" y="3546182"/>
            <a:ext cx="3972216" cy="2979162"/>
          </a:xfrm>
          <a:prstGeom prst="rect">
            <a:avLst/>
          </a:prstGeom>
        </p:spPr>
      </p:pic>
      <p:sp>
        <p:nvSpPr>
          <p:cNvPr id="6" name="TextBox 53"/>
          <p:cNvSpPr txBox="1">
            <a:spLocks noChangeArrowheads="1"/>
          </p:cNvSpPr>
          <p:nvPr/>
        </p:nvSpPr>
        <p:spPr bwMode="auto">
          <a:xfrm>
            <a:off x="-10244" y="718877"/>
            <a:ext cx="5011387" cy="2554545"/>
          </a:xfrm>
          <a:prstGeom prst="rect">
            <a:avLst/>
          </a:prstGeom>
          <a:noFill/>
          <a:ln w="9525">
            <a:noFill/>
            <a:miter lim="800000"/>
            <a:headEnd/>
            <a:tailEnd/>
          </a:ln>
        </p:spPr>
        <p:txBody>
          <a:bodyPr wrap="square">
            <a:spAutoFit/>
          </a:bodyPr>
          <a:lstStyle/>
          <a:p>
            <a:pPr marL="457200" indent="-457200" algn="just"/>
            <a:r>
              <a:rPr lang="ru-RU" sz="2000" dirty="0">
                <a:cs typeface="Arial" pitchFamily="34" charset="0"/>
              </a:rPr>
              <a:t> 	</a:t>
            </a:r>
            <a:r>
              <a:rPr lang="en-US" sz="2000" dirty="0"/>
              <a:t>The methane concentrations in samples were determined in the laboratory by a Crystal 5000.2 gas chromatograph with a flame ionization detector</a:t>
            </a:r>
            <a:r>
              <a:rPr lang="en-US" sz="2000" dirty="0" smtClean="0"/>
              <a:t>. Fluxes were calculated according to [</a:t>
            </a:r>
            <a:r>
              <a:rPr lang="en-US" sz="2000" dirty="0" err="1">
                <a:cs typeface="Arial" pitchFamily="34" charset="0"/>
              </a:rPr>
              <a:t>Bastviken</a:t>
            </a:r>
            <a:r>
              <a:rPr lang="en-US" sz="2000" dirty="0">
                <a:cs typeface="Arial" pitchFamily="34" charset="0"/>
              </a:rPr>
              <a:t> et al., 2010</a:t>
            </a:r>
            <a:r>
              <a:rPr lang="en-US" sz="2000" dirty="0" smtClean="0"/>
              <a:t>] </a:t>
            </a:r>
            <a:r>
              <a:rPr lang="en-US" sz="2000" dirty="0" smtClean="0">
                <a:cs typeface="Arial" pitchFamily="34" charset="0"/>
              </a:rPr>
              <a:t>using the coefficient of gas exchange between water and atmosphere.</a:t>
            </a:r>
            <a:endParaRPr lang="en-US" sz="2000" dirty="0">
              <a:cs typeface="Arial" pitchFamily="34" charset="0"/>
            </a:endParaRPr>
          </a:p>
        </p:txBody>
      </p:sp>
      <p:pic>
        <p:nvPicPr>
          <p:cNvPr id="7" name="Picture 11" descr="J:\Мои фотографии\2013\август (Москва)\DSC01775.JPG"/>
          <p:cNvPicPr>
            <a:picLocks noChangeAspect="1" noChangeArrowheads="1"/>
          </p:cNvPicPr>
          <p:nvPr/>
        </p:nvPicPr>
        <p:blipFill>
          <a:blip r:embed="rId3" cstate="print"/>
          <a:srcRect l="10228" r="8720" b="-4407"/>
          <a:stretch>
            <a:fillRect/>
          </a:stretch>
        </p:blipFill>
        <p:spPr bwMode="auto">
          <a:xfrm>
            <a:off x="5796136" y="994125"/>
            <a:ext cx="3096344" cy="299254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bwMode="auto">
          <a:xfrm>
            <a:off x="0" y="-1"/>
            <a:ext cx="9144000" cy="620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Calibri" pitchFamily="34" charset="0"/>
              </a:defRPr>
            </a:lvl1pPr>
            <a:lvl2pPr marL="742950" indent="-285750">
              <a:defRPr sz="2400">
                <a:solidFill>
                  <a:schemeClr val="tx1"/>
                </a:solidFill>
                <a:latin typeface="Calibri" pitchFamily="34" charset="0"/>
              </a:defRPr>
            </a:lvl2pPr>
            <a:lvl3pPr>
              <a:defRPr sz="2000">
                <a:solidFill>
                  <a:schemeClr val="tx1"/>
                </a:solidFill>
                <a:latin typeface="Calibri" pitchFamily="34" charset="0"/>
              </a:defRPr>
            </a:lvl3pPr>
            <a:lvl4pPr>
              <a:defRPr>
                <a:solidFill>
                  <a:schemeClr val="tx1"/>
                </a:solidFill>
                <a:latin typeface="Calibri" pitchFamily="34" charset="0"/>
              </a:defRPr>
            </a:lvl4pPr>
            <a:lvl5pPr>
              <a:defRPr>
                <a:solidFill>
                  <a:schemeClr val="tx1"/>
                </a:solidFill>
                <a:latin typeface="Calibri" pitchFamily="34" charset="0"/>
              </a:defRPr>
            </a:lvl5pPr>
            <a:lvl6pPr eaLnBrk="0" fontAlgn="base" hangingPunct="0">
              <a:spcAft>
                <a:spcPct val="0"/>
              </a:spcAft>
              <a:buFont typeface="Arial" charset="0"/>
              <a:defRPr>
                <a:solidFill>
                  <a:schemeClr val="tx1"/>
                </a:solidFill>
                <a:latin typeface="Calibri" pitchFamily="34" charset="0"/>
              </a:defRPr>
            </a:lvl6pPr>
            <a:lvl7pPr eaLnBrk="0" fontAlgn="base" hangingPunct="0">
              <a:spcAft>
                <a:spcPct val="0"/>
              </a:spcAft>
              <a:buFont typeface="Arial" charset="0"/>
              <a:defRPr>
                <a:solidFill>
                  <a:schemeClr val="tx1"/>
                </a:solidFill>
                <a:latin typeface="Calibri" pitchFamily="34" charset="0"/>
              </a:defRPr>
            </a:lvl7pPr>
            <a:lvl8pPr eaLnBrk="0" fontAlgn="base" hangingPunct="0">
              <a:spcAft>
                <a:spcPct val="0"/>
              </a:spcAft>
              <a:buFont typeface="Arial" charset="0"/>
              <a:defRPr>
                <a:solidFill>
                  <a:schemeClr val="tx1"/>
                </a:solidFill>
                <a:latin typeface="Calibri" pitchFamily="34" charset="0"/>
              </a:defRPr>
            </a:lvl8pPr>
            <a:lvl9pPr eaLnBrk="0" fontAlgn="base" hangingPunct="0">
              <a:spcAft>
                <a:spcPct val="0"/>
              </a:spcAft>
              <a:buFont typeface="Arial" charset="0"/>
              <a:defRPr>
                <a:solidFill>
                  <a:schemeClr val="tx1"/>
                </a:solidFill>
                <a:latin typeface="Calibri" pitchFamily="34" charset="0"/>
              </a:defRPr>
            </a:lvl9pPr>
          </a:lstStyle>
          <a:p>
            <a:pPr algn="ctr" eaLnBrk="1" hangingPunct="1"/>
            <a:r>
              <a:rPr lang="en-US" altLang="ru-RU" b="1" dirty="0">
                <a:latin typeface="+mn-lt"/>
                <a:cs typeface="Arial" charset="0"/>
              </a:rPr>
              <a:t>Results</a:t>
            </a:r>
            <a:endParaRPr lang="ru-RU" altLang="ru-RU" b="1" dirty="0">
              <a:latin typeface="+mn-lt"/>
              <a:cs typeface="Arial" charset="0"/>
            </a:endParaRPr>
          </a:p>
        </p:txBody>
      </p:sp>
      <p:sp>
        <p:nvSpPr>
          <p:cNvPr id="7" name="Прямоугольник 6"/>
          <p:cNvSpPr/>
          <p:nvPr/>
        </p:nvSpPr>
        <p:spPr>
          <a:xfrm>
            <a:off x="1662" y="417711"/>
            <a:ext cx="9143999" cy="430887"/>
          </a:xfrm>
          <a:prstGeom prst="rect">
            <a:avLst/>
          </a:prstGeom>
        </p:spPr>
        <p:txBody>
          <a:bodyPr wrap="square">
            <a:spAutoFit/>
          </a:bodyPr>
          <a:lstStyle/>
          <a:p>
            <a:pPr algn="ctr"/>
            <a:r>
              <a:rPr lang="en-US" sz="2200" dirty="0"/>
              <a:t>Diurnal dynamics of the CH</a:t>
            </a:r>
            <a:r>
              <a:rPr lang="en-US" sz="2200" baseline="-25000" dirty="0"/>
              <a:t>4</a:t>
            </a:r>
            <a:r>
              <a:rPr lang="en-US" sz="2200" dirty="0"/>
              <a:t> fluxes (chamber </a:t>
            </a:r>
            <a:r>
              <a:rPr lang="en-US" sz="2200" b="1" dirty="0"/>
              <a:t>with shield</a:t>
            </a:r>
            <a:r>
              <a:rPr lang="en-US" sz="2200" dirty="0"/>
              <a:t>)</a:t>
            </a:r>
            <a:endParaRPr lang="ru-RU" sz="2200" dirty="0"/>
          </a:p>
        </p:txBody>
      </p:sp>
      <p:graphicFrame>
        <p:nvGraphicFramePr>
          <p:cNvPr id="10" name="Диаграмма 9"/>
          <p:cNvGraphicFramePr>
            <a:graphicFrameLocks/>
          </p:cNvGraphicFramePr>
          <p:nvPr>
            <p:extLst>
              <p:ext uri="{D42A27DB-BD31-4B8C-83A1-F6EECF244321}">
                <p14:modId xmlns:p14="http://schemas.microsoft.com/office/powerpoint/2010/main" val="275199577"/>
              </p:ext>
            </p:extLst>
          </p:nvPr>
        </p:nvGraphicFramePr>
        <p:xfrm>
          <a:off x="483133" y="806410"/>
          <a:ext cx="7702564" cy="2631852"/>
        </p:xfrm>
        <a:graphic>
          <a:graphicData uri="http://schemas.openxmlformats.org/drawingml/2006/chart">
            <c:chart xmlns:c="http://schemas.openxmlformats.org/drawingml/2006/chart" xmlns:r="http://schemas.openxmlformats.org/officeDocument/2006/relationships" r:id="rId2"/>
          </a:graphicData>
        </a:graphic>
      </p:graphicFrame>
      <p:sp>
        <p:nvSpPr>
          <p:cNvPr id="11" name="Прямоугольник 10"/>
          <p:cNvSpPr/>
          <p:nvPr/>
        </p:nvSpPr>
        <p:spPr>
          <a:xfrm>
            <a:off x="7812360" y="908724"/>
            <a:ext cx="1715494" cy="646331"/>
          </a:xfrm>
          <a:prstGeom prst="rect">
            <a:avLst/>
          </a:prstGeom>
          <a:noFill/>
        </p:spPr>
        <p:txBody>
          <a:bodyPr wrap="square">
            <a:spAutoFit/>
          </a:bodyPr>
          <a:lstStyle/>
          <a:p>
            <a:r>
              <a:rPr lang="en-US" b="1" dirty="0">
                <a:solidFill>
                  <a:schemeClr val="tx2">
                    <a:lumMod val="60000"/>
                    <a:lumOff val="40000"/>
                  </a:schemeClr>
                </a:solidFill>
              </a:rPr>
              <a:t>•</a:t>
            </a:r>
            <a:r>
              <a:rPr lang="en-US" b="1" dirty="0">
                <a:solidFill>
                  <a:srgbClr val="FF0000"/>
                </a:solidFill>
              </a:rPr>
              <a:t> </a:t>
            </a:r>
            <a:r>
              <a:rPr lang="en-US" dirty="0"/>
              <a:t>measured</a:t>
            </a:r>
          </a:p>
          <a:p>
            <a:r>
              <a:rPr lang="en-US" b="1" dirty="0">
                <a:solidFill>
                  <a:srgbClr val="FF0000"/>
                </a:solidFill>
              </a:rPr>
              <a:t>• </a:t>
            </a:r>
            <a:r>
              <a:rPr lang="en-US" dirty="0"/>
              <a:t>modeled</a:t>
            </a:r>
            <a:endParaRPr lang="ru-RU" dirty="0"/>
          </a:p>
        </p:txBody>
      </p:sp>
      <p:sp>
        <p:nvSpPr>
          <p:cNvPr id="12" name="Прямоугольник 11"/>
          <p:cNvSpPr/>
          <p:nvPr/>
        </p:nvSpPr>
        <p:spPr>
          <a:xfrm>
            <a:off x="0" y="3376110"/>
            <a:ext cx="9144000" cy="430887"/>
          </a:xfrm>
          <a:prstGeom prst="rect">
            <a:avLst/>
          </a:prstGeom>
        </p:spPr>
        <p:txBody>
          <a:bodyPr wrap="square">
            <a:spAutoFit/>
          </a:bodyPr>
          <a:lstStyle/>
          <a:p>
            <a:pPr algn="ctr"/>
            <a:r>
              <a:rPr lang="en-US" sz="2200" dirty="0"/>
              <a:t>Diurnal dynamics of the CH</a:t>
            </a:r>
            <a:r>
              <a:rPr lang="en-US" sz="2200" baseline="-25000" dirty="0"/>
              <a:t>4</a:t>
            </a:r>
            <a:r>
              <a:rPr lang="en-US" sz="2200" dirty="0"/>
              <a:t> fluxes (chamber </a:t>
            </a:r>
            <a:r>
              <a:rPr lang="en-US" sz="2200" b="1" dirty="0"/>
              <a:t>without shield</a:t>
            </a:r>
            <a:r>
              <a:rPr lang="en-US" sz="2200" dirty="0"/>
              <a:t>)</a:t>
            </a:r>
            <a:endParaRPr lang="ru-RU" sz="2200" dirty="0"/>
          </a:p>
        </p:txBody>
      </p:sp>
      <p:graphicFrame>
        <p:nvGraphicFramePr>
          <p:cNvPr id="13" name="Диаграмма 12"/>
          <p:cNvGraphicFramePr>
            <a:graphicFrameLocks/>
          </p:cNvGraphicFramePr>
          <p:nvPr>
            <p:extLst>
              <p:ext uri="{D42A27DB-BD31-4B8C-83A1-F6EECF244321}">
                <p14:modId xmlns:p14="http://schemas.microsoft.com/office/powerpoint/2010/main" val="1303336965"/>
              </p:ext>
            </p:extLst>
          </p:nvPr>
        </p:nvGraphicFramePr>
        <p:xfrm>
          <a:off x="685271" y="3806997"/>
          <a:ext cx="7471876" cy="2968542"/>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bwMode="auto">
          <a:xfrm>
            <a:off x="0" y="-1"/>
            <a:ext cx="9144000" cy="620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Calibri" pitchFamily="34" charset="0"/>
              </a:defRPr>
            </a:lvl1pPr>
            <a:lvl2pPr marL="742950" indent="-285750">
              <a:defRPr sz="2400">
                <a:solidFill>
                  <a:schemeClr val="tx1"/>
                </a:solidFill>
                <a:latin typeface="Calibri" pitchFamily="34" charset="0"/>
              </a:defRPr>
            </a:lvl2pPr>
            <a:lvl3pPr>
              <a:defRPr sz="2000">
                <a:solidFill>
                  <a:schemeClr val="tx1"/>
                </a:solidFill>
                <a:latin typeface="Calibri" pitchFamily="34" charset="0"/>
              </a:defRPr>
            </a:lvl3pPr>
            <a:lvl4pPr>
              <a:defRPr>
                <a:solidFill>
                  <a:schemeClr val="tx1"/>
                </a:solidFill>
                <a:latin typeface="Calibri" pitchFamily="34" charset="0"/>
              </a:defRPr>
            </a:lvl4pPr>
            <a:lvl5pPr>
              <a:defRPr>
                <a:solidFill>
                  <a:schemeClr val="tx1"/>
                </a:solidFill>
                <a:latin typeface="Calibri" pitchFamily="34" charset="0"/>
              </a:defRPr>
            </a:lvl5pPr>
            <a:lvl6pPr eaLnBrk="0" fontAlgn="base" hangingPunct="0">
              <a:spcAft>
                <a:spcPct val="0"/>
              </a:spcAft>
              <a:buFont typeface="Arial" charset="0"/>
              <a:defRPr>
                <a:solidFill>
                  <a:schemeClr val="tx1"/>
                </a:solidFill>
                <a:latin typeface="Calibri" pitchFamily="34" charset="0"/>
              </a:defRPr>
            </a:lvl6pPr>
            <a:lvl7pPr eaLnBrk="0" fontAlgn="base" hangingPunct="0">
              <a:spcAft>
                <a:spcPct val="0"/>
              </a:spcAft>
              <a:buFont typeface="Arial" charset="0"/>
              <a:defRPr>
                <a:solidFill>
                  <a:schemeClr val="tx1"/>
                </a:solidFill>
                <a:latin typeface="Calibri" pitchFamily="34" charset="0"/>
              </a:defRPr>
            </a:lvl7pPr>
            <a:lvl8pPr eaLnBrk="0" fontAlgn="base" hangingPunct="0">
              <a:spcAft>
                <a:spcPct val="0"/>
              </a:spcAft>
              <a:buFont typeface="Arial" charset="0"/>
              <a:defRPr>
                <a:solidFill>
                  <a:schemeClr val="tx1"/>
                </a:solidFill>
                <a:latin typeface="Calibri" pitchFamily="34" charset="0"/>
              </a:defRPr>
            </a:lvl8pPr>
            <a:lvl9pPr eaLnBrk="0" fontAlgn="base" hangingPunct="0">
              <a:spcAft>
                <a:spcPct val="0"/>
              </a:spcAft>
              <a:buFont typeface="Arial" charset="0"/>
              <a:defRPr>
                <a:solidFill>
                  <a:schemeClr val="tx1"/>
                </a:solidFill>
                <a:latin typeface="Calibri" pitchFamily="34" charset="0"/>
              </a:defRPr>
            </a:lvl9pPr>
          </a:lstStyle>
          <a:p>
            <a:pPr algn="ctr" eaLnBrk="1" hangingPunct="1"/>
            <a:r>
              <a:rPr lang="en-US" altLang="ru-RU" b="1" dirty="0">
                <a:latin typeface="+mn-lt"/>
                <a:cs typeface="Arial" charset="0"/>
              </a:rPr>
              <a:t>Results</a:t>
            </a:r>
            <a:endParaRPr lang="ru-RU" altLang="ru-RU" b="1" dirty="0">
              <a:latin typeface="+mn-lt"/>
              <a:cs typeface="Arial" charset="0"/>
            </a:endParaRPr>
          </a:p>
        </p:txBody>
      </p:sp>
      <p:sp>
        <p:nvSpPr>
          <p:cNvPr id="7" name="Прямоугольник 6"/>
          <p:cNvSpPr/>
          <p:nvPr/>
        </p:nvSpPr>
        <p:spPr>
          <a:xfrm>
            <a:off x="4" y="404668"/>
            <a:ext cx="9143999" cy="430887"/>
          </a:xfrm>
          <a:prstGeom prst="rect">
            <a:avLst/>
          </a:prstGeom>
        </p:spPr>
        <p:txBody>
          <a:bodyPr wrap="square">
            <a:spAutoFit/>
          </a:bodyPr>
          <a:lstStyle/>
          <a:p>
            <a:pPr algn="ctr"/>
            <a:r>
              <a:rPr lang="en-US" sz="2200" dirty="0"/>
              <a:t>Diurnal dynamics of the CH</a:t>
            </a:r>
            <a:r>
              <a:rPr lang="en-US" sz="2200" baseline="-25000" dirty="0"/>
              <a:t>4</a:t>
            </a:r>
            <a:r>
              <a:rPr lang="en-US" sz="2200" dirty="0"/>
              <a:t> fluxes (chamber </a:t>
            </a:r>
            <a:r>
              <a:rPr lang="en-US" sz="2200" b="1" dirty="0"/>
              <a:t>with shield</a:t>
            </a:r>
            <a:r>
              <a:rPr lang="en-US" sz="2200" dirty="0"/>
              <a:t>)</a:t>
            </a:r>
            <a:endParaRPr lang="ru-RU" sz="2200" dirty="0"/>
          </a:p>
        </p:txBody>
      </p:sp>
      <p:graphicFrame>
        <p:nvGraphicFramePr>
          <p:cNvPr id="10" name="Диаграмма 9"/>
          <p:cNvGraphicFramePr>
            <a:graphicFrameLocks/>
          </p:cNvGraphicFramePr>
          <p:nvPr>
            <p:extLst/>
          </p:nvPr>
        </p:nvGraphicFramePr>
        <p:xfrm>
          <a:off x="483133" y="806410"/>
          <a:ext cx="7702564" cy="2631852"/>
        </p:xfrm>
        <a:graphic>
          <a:graphicData uri="http://schemas.openxmlformats.org/drawingml/2006/chart">
            <c:chart xmlns:c="http://schemas.openxmlformats.org/drawingml/2006/chart" xmlns:r="http://schemas.openxmlformats.org/officeDocument/2006/relationships" r:id="rId2"/>
          </a:graphicData>
        </a:graphic>
      </p:graphicFrame>
      <p:sp>
        <p:nvSpPr>
          <p:cNvPr id="11" name="Прямоугольник 10"/>
          <p:cNvSpPr/>
          <p:nvPr/>
        </p:nvSpPr>
        <p:spPr>
          <a:xfrm>
            <a:off x="7812360" y="908724"/>
            <a:ext cx="1715494" cy="646331"/>
          </a:xfrm>
          <a:prstGeom prst="rect">
            <a:avLst/>
          </a:prstGeom>
          <a:noFill/>
        </p:spPr>
        <p:txBody>
          <a:bodyPr wrap="square">
            <a:spAutoFit/>
          </a:bodyPr>
          <a:lstStyle/>
          <a:p>
            <a:r>
              <a:rPr lang="en-US" b="1" dirty="0">
                <a:solidFill>
                  <a:schemeClr val="tx2">
                    <a:lumMod val="60000"/>
                    <a:lumOff val="40000"/>
                  </a:schemeClr>
                </a:solidFill>
              </a:rPr>
              <a:t>•</a:t>
            </a:r>
            <a:r>
              <a:rPr lang="en-US" b="1" dirty="0">
                <a:solidFill>
                  <a:srgbClr val="FF0000"/>
                </a:solidFill>
              </a:rPr>
              <a:t> </a:t>
            </a:r>
            <a:r>
              <a:rPr lang="en-US" dirty="0"/>
              <a:t>measured</a:t>
            </a:r>
          </a:p>
          <a:p>
            <a:r>
              <a:rPr lang="en-US" b="1" dirty="0">
                <a:solidFill>
                  <a:srgbClr val="FF0000"/>
                </a:solidFill>
              </a:rPr>
              <a:t>• </a:t>
            </a:r>
            <a:r>
              <a:rPr lang="en-US" dirty="0"/>
              <a:t>modeled</a:t>
            </a:r>
            <a:endParaRPr lang="ru-RU" dirty="0"/>
          </a:p>
        </p:txBody>
      </p:sp>
      <p:sp>
        <p:nvSpPr>
          <p:cNvPr id="12" name="Прямоугольник 11"/>
          <p:cNvSpPr/>
          <p:nvPr/>
        </p:nvSpPr>
        <p:spPr>
          <a:xfrm>
            <a:off x="0" y="3408791"/>
            <a:ext cx="9144000" cy="430887"/>
          </a:xfrm>
          <a:prstGeom prst="rect">
            <a:avLst/>
          </a:prstGeom>
        </p:spPr>
        <p:txBody>
          <a:bodyPr wrap="square">
            <a:spAutoFit/>
          </a:bodyPr>
          <a:lstStyle/>
          <a:p>
            <a:pPr algn="ctr"/>
            <a:r>
              <a:rPr lang="en-US" sz="2200" dirty="0"/>
              <a:t>Diurnal dynamics of the CH</a:t>
            </a:r>
            <a:r>
              <a:rPr lang="en-US" sz="2200" baseline="-25000" dirty="0"/>
              <a:t>4</a:t>
            </a:r>
            <a:r>
              <a:rPr lang="en-US" sz="2200" dirty="0"/>
              <a:t> fluxes (chamber </a:t>
            </a:r>
            <a:r>
              <a:rPr lang="en-US" sz="2200" b="1" dirty="0"/>
              <a:t>without shield</a:t>
            </a:r>
            <a:r>
              <a:rPr lang="en-US" sz="2200" dirty="0"/>
              <a:t>)</a:t>
            </a:r>
            <a:endParaRPr lang="ru-RU" sz="2200" dirty="0"/>
          </a:p>
        </p:txBody>
      </p:sp>
      <p:graphicFrame>
        <p:nvGraphicFramePr>
          <p:cNvPr id="13" name="Диаграмма 12"/>
          <p:cNvGraphicFramePr>
            <a:graphicFrameLocks/>
          </p:cNvGraphicFramePr>
          <p:nvPr>
            <p:extLst/>
          </p:nvPr>
        </p:nvGraphicFramePr>
        <p:xfrm>
          <a:off x="685271" y="3873233"/>
          <a:ext cx="7471876" cy="2902305"/>
        </p:xfrm>
        <a:graphic>
          <a:graphicData uri="http://schemas.openxmlformats.org/drawingml/2006/chart">
            <c:chart xmlns:c="http://schemas.openxmlformats.org/drawingml/2006/chart" xmlns:r="http://schemas.openxmlformats.org/officeDocument/2006/relationships" r:id="rId3"/>
          </a:graphicData>
        </a:graphic>
      </p:graphicFrame>
      <p:sp>
        <p:nvSpPr>
          <p:cNvPr id="8" name="Скругленный прямоугольник 7"/>
          <p:cNvSpPr/>
          <p:nvPr/>
        </p:nvSpPr>
        <p:spPr>
          <a:xfrm>
            <a:off x="1187624" y="1938416"/>
            <a:ext cx="7200800" cy="3371136"/>
          </a:xfrm>
          <a:prstGeom prst="round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marL="342900" indent="-342900">
              <a:buFont typeface="Arial" panose="020B0604020202020204" pitchFamily="34" charset="0"/>
              <a:buChar char="•"/>
            </a:pPr>
            <a:r>
              <a:rPr lang="en-US" sz="2400" dirty="0"/>
              <a:t>According to the sign test for the 0.05 p-level, methane fluxes measured using chambers with and without shields differ statistically significant considering their diurnal dynamics. At the same time, within the group of fluxes measured by the same type of chambers, no statistically significant differences were found, and mean and median flux values are higher for chambers without shields.</a:t>
            </a:r>
          </a:p>
        </p:txBody>
      </p:sp>
    </p:spTree>
    <p:extLst>
      <p:ext uri="{BB962C8B-B14F-4D97-AF65-F5344CB8AC3E}">
        <p14:creationId xmlns:p14="http://schemas.microsoft.com/office/powerpoint/2010/main" val="12562990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bwMode="auto">
          <a:xfrm>
            <a:off x="0" y="-1"/>
            <a:ext cx="9144000" cy="620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Calibri" pitchFamily="34" charset="0"/>
              </a:defRPr>
            </a:lvl1pPr>
            <a:lvl2pPr marL="742950" indent="-285750">
              <a:defRPr sz="2400">
                <a:solidFill>
                  <a:schemeClr val="tx1"/>
                </a:solidFill>
                <a:latin typeface="Calibri" pitchFamily="34" charset="0"/>
              </a:defRPr>
            </a:lvl2pPr>
            <a:lvl3pPr>
              <a:defRPr sz="2000">
                <a:solidFill>
                  <a:schemeClr val="tx1"/>
                </a:solidFill>
                <a:latin typeface="Calibri" pitchFamily="34" charset="0"/>
              </a:defRPr>
            </a:lvl3pPr>
            <a:lvl4pPr>
              <a:defRPr>
                <a:solidFill>
                  <a:schemeClr val="tx1"/>
                </a:solidFill>
                <a:latin typeface="Calibri" pitchFamily="34" charset="0"/>
              </a:defRPr>
            </a:lvl4pPr>
            <a:lvl5pPr>
              <a:defRPr>
                <a:solidFill>
                  <a:schemeClr val="tx1"/>
                </a:solidFill>
                <a:latin typeface="Calibri" pitchFamily="34" charset="0"/>
              </a:defRPr>
            </a:lvl5pPr>
            <a:lvl6pPr eaLnBrk="0" fontAlgn="base" hangingPunct="0">
              <a:spcAft>
                <a:spcPct val="0"/>
              </a:spcAft>
              <a:buFont typeface="Arial" charset="0"/>
              <a:defRPr>
                <a:solidFill>
                  <a:schemeClr val="tx1"/>
                </a:solidFill>
                <a:latin typeface="Calibri" pitchFamily="34" charset="0"/>
              </a:defRPr>
            </a:lvl6pPr>
            <a:lvl7pPr eaLnBrk="0" fontAlgn="base" hangingPunct="0">
              <a:spcAft>
                <a:spcPct val="0"/>
              </a:spcAft>
              <a:buFont typeface="Arial" charset="0"/>
              <a:defRPr>
                <a:solidFill>
                  <a:schemeClr val="tx1"/>
                </a:solidFill>
                <a:latin typeface="Calibri" pitchFamily="34" charset="0"/>
              </a:defRPr>
            </a:lvl7pPr>
            <a:lvl8pPr eaLnBrk="0" fontAlgn="base" hangingPunct="0">
              <a:spcAft>
                <a:spcPct val="0"/>
              </a:spcAft>
              <a:buFont typeface="Arial" charset="0"/>
              <a:defRPr>
                <a:solidFill>
                  <a:schemeClr val="tx1"/>
                </a:solidFill>
                <a:latin typeface="Calibri" pitchFamily="34" charset="0"/>
              </a:defRPr>
            </a:lvl8pPr>
            <a:lvl9pPr eaLnBrk="0" fontAlgn="base" hangingPunct="0">
              <a:spcAft>
                <a:spcPct val="0"/>
              </a:spcAft>
              <a:buFont typeface="Arial" charset="0"/>
              <a:defRPr>
                <a:solidFill>
                  <a:schemeClr val="tx1"/>
                </a:solidFill>
                <a:latin typeface="Calibri" pitchFamily="34" charset="0"/>
              </a:defRPr>
            </a:lvl9pPr>
          </a:lstStyle>
          <a:p>
            <a:pPr algn="ctr" eaLnBrk="1" hangingPunct="1"/>
            <a:r>
              <a:rPr lang="en-US" altLang="ru-RU" sz="2400" b="1" dirty="0">
                <a:latin typeface="Arial" charset="0"/>
                <a:cs typeface="Arial" charset="0"/>
              </a:rPr>
              <a:t>R</a:t>
            </a:r>
            <a:r>
              <a:rPr lang="en-US" altLang="ru-RU" sz="2400" b="1" dirty="0" smtClean="0">
                <a:latin typeface="Arial" charset="0"/>
                <a:cs typeface="Arial" charset="0"/>
              </a:rPr>
              <a:t>esults</a:t>
            </a:r>
            <a:endParaRPr lang="ru-RU" altLang="ru-RU" sz="2400" b="1" dirty="0">
              <a:latin typeface="Arial" charset="0"/>
              <a:cs typeface="Arial" charset="0"/>
            </a:endParaRPr>
          </a:p>
        </p:txBody>
      </p:sp>
      <p:sp>
        <p:nvSpPr>
          <p:cNvPr id="10" name="Прямоугольник 9"/>
          <p:cNvSpPr/>
          <p:nvPr/>
        </p:nvSpPr>
        <p:spPr>
          <a:xfrm>
            <a:off x="0" y="4797156"/>
            <a:ext cx="9144000" cy="2031325"/>
          </a:xfrm>
          <a:prstGeom prst="rect">
            <a:avLst/>
          </a:prstGeom>
        </p:spPr>
        <p:txBody>
          <a:bodyPr wrap="square">
            <a:spAutoFit/>
          </a:bodyPr>
          <a:lstStyle/>
          <a:p>
            <a:pPr algn="ctr"/>
            <a:r>
              <a:rPr lang="ru-RU" dirty="0" smtClean="0"/>
              <a:t>F</a:t>
            </a:r>
            <a:r>
              <a:rPr lang="ru-RU" dirty="0"/>
              <a:t>=(0.048±0.005)+(0.003±0.0004)*</a:t>
            </a:r>
            <a:r>
              <a:rPr lang="ru-RU" dirty="0" err="1"/>
              <a:t>T</a:t>
            </a:r>
            <a:r>
              <a:rPr lang="ru-RU" b="1" baseline="-25000" dirty="0" err="1"/>
              <a:t>air</a:t>
            </a:r>
            <a:r>
              <a:rPr lang="ru-RU" dirty="0"/>
              <a:t>*</a:t>
            </a:r>
            <a:r>
              <a:rPr lang="ru-RU" dirty="0" err="1"/>
              <a:t>sin</a:t>
            </a:r>
            <a:r>
              <a:rPr lang="ru-RU" dirty="0"/>
              <a:t>(2π*((-3.041±0.567)-h)*24</a:t>
            </a:r>
            <a:r>
              <a:rPr lang="ru-RU" b="1" baseline="30000" dirty="0"/>
              <a:t>-1</a:t>
            </a:r>
            <a:r>
              <a:rPr lang="ru-RU" dirty="0" smtClean="0"/>
              <a:t>),</a:t>
            </a:r>
            <a:endParaRPr lang="en-US" dirty="0" smtClean="0"/>
          </a:p>
          <a:p>
            <a:r>
              <a:rPr lang="en-US" dirty="0"/>
              <a:t>F – methane flux, </a:t>
            </a:r>
            <a:r>
              <a:rPr lang="en-US" dirty="0" err="1"/>
              <a:t>mgC</a:t>
            </a:r>
            <a:r>
              <a:rPr lang="en-US" sz="2400" b="1" baseline="-16000" dirty="0"/>
              <a:t> </a:t>
            </a:r>
            <a:r>
              <a:rPr lang="en-US" dirty="0"/>
              <a:t>m</a:t>
            </a:r>
            <a:r>
              <a:rPr lang="en-US" b="1" baseline="30000" dirty="0"/>
              <a:t>-2</a:t>
            </a:r>
            <a:r>
              <a:rPr lang="en-US" sz="2400" b="1" baseline="-16000" dirty="0"/>
              <a:t> </a:t>
            </a:r>
            <a:r>
              <a:rPr lang="en-US" dirty="0"/>
              <a:t>h</a:t>
            </a:r>
            <a:r>
              <a:rPr lang="en-US" b="1" baseline="30000" dirty="0"/>
              <a:t>-1</a:t>
            </a:r>
            <a:r>
              <a:rPr lang="en-US" dirty="0"/>
              <a:t>;</a:t>
            </a:r>
          </a:p>
          <a:p>
            <a:r>
              <a:rPr lang="en-US" dirty="0" err="1"/>
              <a:t>T</a:t>
            </a:r>
            <a:r>
              <a:rPr lang="en-US" b="1" baseline="-25000" dirty="0" err="1"/>
              <a:t>air</a:t>
            </a:r>
            <a:r>
              <a:rPr lang="en-US" dirty="0"/>
              <a:t> – air temperature, </a:t>
            </a:r>
            <a:r>
              <a:rPr lang="en-US" dirty="0">
                <a:latin typeface="Calibri" panose="020F0502020204030204" pitchFamily="34" charset="0"/>
              </a:rPr>
              <a:t>°</a:t>
            </a:r>
            <a:r>
              <a:rPr lang="en-US" dirty="0"/>
              <a:t>C;</a:t>
            </a:r>
          </a:p>
          <a:p>
            <a:r>
              <a:rPr lang="el-GR" dirty="0"/>
              <a:t>π</a:t>
            </a:r>
            <a:r>
              <a:rPr lang="en-US" dirty="0"/>
              <a:t> </a:t>
            </a:r>
            <a:r>
              <a:rPr lang="en-US" b="1" dirty="0">
                <a:latin typeface="Times New Roman"/>
                <a:cs typeface="Times New Roman"/>
              </a:rPr>
              <a:t>≈</a:t>
            </a:r>
            <a:r>
              <a:rPr lang="en-US" dirty="0">
                <a:latin typeface="Times New Roman"/>
                <a:cs typeface="Times New Roman"/>
              </a:rPr>
              <a:t> </a:t>
            </a:r>
            <a:r>
              <a:rPr lang="en-US" dirty="0"/>
              <a:t>3.1416;</a:t>
            </a:r>
          </a:p>
          <a:p>
            <a:r>
              <a:rPr lang="en-US" dirty="0"/>
              <a:t>h – running hour, h;</a:t>
            </a:r>
          </a:p>
          <a:p>
            <a:r>
              <a:rPr lang="en-US" dirty="0"/>
              <a:t>U – Theil coefficient. </a:t>
            </a:r>
            <a:r>
              <a:rPr lang="en-US" dirty="0" smtClean="0"/>
              <a:t>U=0.10 (rather good approximation quality)</a:t>
            </a:r>
          </a:p>
          <a:p>
            <a:r>
              <a:rPr lang="en-US" dirty="0" smtClean="0"/>
              <a:t>Average fluxes varies from </a:t>
            </a:r>
            <a:r>
              <a:rPr lang="ru-RU" dirty="0" smtClean="0"/>
              <a:t>0.02 </a:t>
            </a:r>
            <a:r>
              <a:rPr lang="en-US" dirty="0" smtClean="0"/>
              <a:t>to</a:t>
            </a:r>
            <a:r>
              <a:rPr lang="ru-RU" dirty="0" smtClean="0"/>
              <a:t> </a:t>
            </a:r>
            <a:r>
              <a:rPr lang="ru-RU" dirty="0"/>
              <a:t>0.12 </a:t>
            </a:r>
            <a:r>
              <a:rPr lang="en-US" dirty="0" err="1"/>
              <a:t>mgC</a:t>
            </a:r>
            <a:r>
              <a:rPr lang="en-US" dirty="0"/>
              <a:t> m</a:t>
            </a:r>
            <a:r>
              <a:rPr lang="en-US" baseline="30000" dirty="0"/>
              <a:t>-2</a:t>
            </a:r>
            <a:r>
              <a:rPr lang="en-US" dirty="0"/>
              <a:t> </a:t>
            </a:r>
            <a:r>
              <a:rPr lang="en-US" dirty="0" smtClean="0"/>
              <a:t>h</a:t>
            </a:r>
            <a:r>
              <a:rPr lang="en-US" baseline="30000" dirty="0" smtClean="0"/>
              <a:t>-1</a:t>
            </a:r>
            <a:r>
              <a:rPr lang="ru-RU" dirty="0" smtClean="0"/>
              <a:t>.</a:t>
            </a:r>
            <a:endParaRPr lang="ru-RU" dirty="0">
              <a:latin typeface="Arial" pitchFamily="34" charset="0"/>
              <a:cs typeface="Arial" pitchFamily="34" charset="0"/>
            </a:endParaRPr>
          </a:p>
        </p:txBody>
      </p:sp>
      <p:graphicFrame>
        <p:nvGraphicFramePr>
          <p:cNvPr id="8" name="Диаграмма 7"/>
          <p:cNvGraphicFramePr>
            <a:graphicFrameLocks/>
          </p:cNvGraphicFramePr>
          <p:nvPr>
            <p:extLst>
              <p:ext uri="{D42A27DB-BD31-4B8C-83A1-F6EECF244321}">
                <p14:modId xmlns:p14="http://schemas.microsoft.com/office/powerpoint/2010/main" val="2025321573"/>
              </p:ext>
            </p:extLst>
          </p:nvPr>
        </p:nvGraphicFramePr>
        <p:xfrm>
          <a:off x="0" y="1232611"/>
          <a:ext cx="7545251" cy="3414678"/>
        </p:xfrm>
        <a:graphic>
          <a:graphicData uri="http://schemas.openxmlformats.org/drawingml/2006/chart">
            <c:chart xmlns:c="http://schemas.openxmlformats.org/drawingml/2006/chart" xmlns:r="http://schemas.openxmlformats.org/officeDocument/2006/relationships" r:id="rId2"/>
          </a:graphicData>
        </a:graphic>
      </p:graphicFrame>
      <p:sp>
        <p:nvSpPr>
          <p:cNvPr id="9" name="Прямоугольник 8"/>
          <p:cNvSpPr/>
          <p:nvPr/>
        </p:nvSpPr>
        <p:spPr>
          <a:xfrm>
            <a:off x="7428506" y="1320007"/>
            <a:ext cx="1715494" cy="646331"/>
          </a:xfrm>
          <a:prstGeom prst="rect">
            <a:avLst/>
          </a:prstGeom>
          <a:noFill/>
        </p:spPr>
        <p:txBody>
          <a:bodyPr wrap="square">
            <a:spAutoFit/>
          </a:bodyPr>
          <a:lstStyle/>
          <a:p>
            <a:r>
              <a:rPr lang="en-US" b="1" dirty="0">
                <a:solidFill>
                  <a:schemeClr val="tx2">
                    <a:lumMod val="60000"/>
                    <a:lumOff val="40000"/>
                  </a:schemeClr>
                </a:solidFill>
              </a:rPr>
              <a:t>•</a:t>
            </a:r>
            <a:r>
              <a:rPr lang="en-US" b="1" dirty="0">
                <a:solidFill>
                  <a:srgbClr val="FF0000"/>
                </a:solidFill>
              </a:rPr>
              <a:t> </a:t>
            </a:r>
            <a:r>
              <a:rPr lang="en-US" dirty="0"/>
              <a:t>measured</a:t>
            </a:r>
          </a:p>
          <a:p>
            <a:r>
              <a:rPr lang="en-US" b="1" dirty="0">
                <a:solidFill>
                  <a:srgbClr val="FF0000"/>
                </a:solidFill>
              </a:rPr>
              <a:t>• </a:t>
            </a:r>
            <a:r>
              <a:rPr lang="en-US" dirty="0"/>
              <a:t>modeled</a:t>
            </a:r>
            <a:endParaRPr lang="ru-RU" dirty="0"/>
          </a:p>
        </p:txBody>
      </p:sp>
      <p:sp>
        <p:nvSpPr>
          <p:cNvPr id="11" name="Прямоугольник 10"/>
          <p:cNvSpPr/>
          <p:nvPr/>
        </p:nvSpPr>
        <p:spPr>
          <a:xfrm>
            <a:off x="1" y="645606"/>
            <a:ext cx="9143999" cy="430887"/>
          </a:xfrm>
          <a:prstGeom prst="rect">
            <a:avLst/>
          </a:prstGeom>
        </p:spPr>
        <p:txBody>
          <a:bodyPr wrap="square">
            <a:spAutoFit/>
          </a:bodyPr>
          <a:lstStyle/>
          <a:p>
            <a:pPr algn="ctr"/>
            <a:r>
              <a:rPr lang="en-US" sz="2200" dirty="0"/>
              <a:t>Diurnal dynamics of the CH</a:t>
            </a:r>
            <a:r>
              <a:rPr lang="en-US" sz="2200" baseline="-25000" dirty="0"/>
              <a:t>4</a:t>
            </a:r>
            <a:r>
              <a:rPr lang="en-US" sz="2200" dirty="0"/>
              <a:t> fluxes (chamber </a:t>
            </a:r>
            <a:r>
              <a:rPr lang="en-US" sz="2200" b="1" dirty="0"/>
              <a:t>with shield</a:t>
            </a:r>
            <a:r>
              <a:rPr lang="en-US" sz="2200" dirty="0"/>
              <a:t>)</a:t>
            </a:r>
            <a:endParaRPr lang="ru-RU" sz="2200" dirty="0"/>
          </a:p>
        </p:txBody>
      </p:sp>
      <p:sp>
        <p:nvSpPr>
          <p:cNvPr id="12" name="TextBox 11"/>
          <p:cNvSpPr txBox="1"/>
          <p:nvPr/>
        </p:nvSpPr>
        <p:spPr>
          <a:xfrm>
            <a:off x="1187624" y="4462623"/>
            <a:ext cx="5976664" cy="369332"/>
          </a:xfrm>
          <a:prstGeom prst="rect">
            <a:avLst/>
          </a:prstGeom>
          <a:noFill/>
        </p:spPr>
        <p:txBody>
          <a:bodyPr wrap="square" rtlCol="0">
            <a:spAutoFit/>
          </a:bodyPr>
          <a:lstStyle/>
          <a:p>
            <a:pPr algn="ctr"/>
            <a:r>
              <a:rPr lang="en-US" dirty="0" smtClean="0"/>
              <a:t>running hour</a:t>
            </a:r>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9144000" cy="461665"/>
          </a:xfrm>
          <a:prstGeom prst="rect">
            <a:avLst/>
          </a:prstGeom>
        </p:spPr>
        <p:txBody>
          <a:bodyPr wrap="square">
            <a:spAutoFit/>
          </a:bodyPr>
          <a:lstStyle/>
          <a:p>
            <a:pPr algn="ctr"/>
            <a:r>
              <a:rPr lang="en-US" sz="2400" b="1" dirty="0" smtClean="0"/>
              <a:t>Results of 2016: diurnal </a:t>
            </a:r>
            <a:r>
              <a:rPr lang="en-US" sz="2400" b="1" dirty="0" smtClean="0"/>
              <a:t>dynamic of </a:t>
            </a:r>
            <a:r>
              <a:rPr lang="en-US" sz="2400" b="1" dirty="0" smtClean="0"/>
              <a:t>CH</a:t>
            </a:r>
            <a:r>
              <a:rPr lang="en-US" sz="2400" b="1" baseline="-25000" dirty="0" smtClean="0"/>
              <a:t>4</a:t>
            </a:r>
            <a:r>
              <a:rPr lang="en-US" sz="2400" b="1" dirty="0" smtClean="0"/>
              <a:t> fluxes</a:t>
            </a:r>
            <a:r>
              <a:rPr lang="ru-RU" sz="2400" b="1" dirty="0" smtClean="0"/>
              <a:t> </a:t>
            </a:r>
            <a:r>
              <a:rPr lang="en-US" sz="2400" b="1" dirty="0" smtClean="0"/>
              <a:t>for thermokarst lake</a:t>
            </a:r>
            <a:endParaRPr lang="ru-RU" sz="2400" dirty="0"/>
          </a:p>
        </p:txBody>
      </p:sp>
      <p:sp>
        <p:nvSpPr>
          <p:cNvPr id="6" name="TextBox 5"/>
          <p:cNvSpPr txBox="1"/>
          <p:nvPr/>
        </p:nvSpPr>
        <p:spPr>
          <a:xfrm>
            <a:off x="233772" y="4488343"/>
            <a:ext cx="8676456" cy="2646878"/>
          </a:xfrm>
          <a:prstGeom prst="rect">
            <a:avLst/>
          </a:prstGeom>
          <a:noFill/>
        </p:spPr>
        <p:txBody>
          <a:bodyPr wrap="square" rtlCol="0">
            <a:spAutoFit/>
          </a:bodyPr>
          <a:lstStyle/>
          <a:p>
            <a:pPr algn="ctr"/>
            <a:r>
              <a:rPr lang="en-US" dirty="0">
                <a:latin typeface="Arial" pitchFamily="34" charset="0"/>
                <a:cs typeface="Arial" pitchFamily="34" charset="0"/>
              </a:rPr>
              <a:t>F=(0.47±0.01)+(0.012±0.001)∙</a:t>
            </a:r>
            <a:r>
              <a:rPr lang="en-US" dirty="0" err="1">
                <a:latin typeface="Arial" pitchFamily="34" charset="0"/>
                <a:cs typeface="Arial" pitchFamily="34" charset="0"/>
              </a:rPr>
              <a:t>T</a:t>
            </a:r>
            <a:r>
              <a:rPr lang="en-US" baseline="-25000" dirty="0" err="1">
                <a:latin typeface="Arial" pitchFamily="34" charset="0"/>
                <a:cs typeface="Arial" pitchFamily="34" charset="0"/>
              </a:rPr>
              <a:t>air</a:t>
            </a:r>
            <a:r>
              <a:rPr lang="en-US" dirty="0" err="1">
                <a:latin typeface="Arial" pitchFamily="34" charset="0"/>
                <a:cs typeface="Arial" pitchFamily="34" charset="0"/>
              </a:rPr>
              <a:t>∙sin</a:t>
            </a:r>
            <a:r>
              <a:rPr lang="ru-RU" dirty="0">
                <a:latin typeface="Arial" pitchFamily="34" charset="0"/>
                <a:cs typeface="Arial" pitchFamily="34" charset="0"/>
              </a:rPr>
              <a:t>(</a:t>
            </a:r>
            <a:r>
              <a:rPr lang="en-US" dirty="0">
                <a:latin typeface="Arial" pitchFamily="34" charset="0"/>
                <a:cs typeface="Arial" pitchFamily="34" charset="0"/>
              </a:rPr>
              <a:t>[</a:t>
            </a:r>
            <a:r>
              <a:rPr lang="ru-RU" dirty="0">
                <a:latin typeface="Arial" pitchFamily="34" charset="0"/>
                <a:cs typeface="Arial" pitchFamily="34" charset="0"/>
              </a:rPr>
              <a:t>𝝅</a:t>
            </a:r>
            <a:r>
              <a:rPr lang="en-US" dirty="0">
                <a:latin typeface="Arial" pitchFamily="34" charset="0"/>
                <a:cs typeface="Arial" pitchFamily="34" charset="0"/>
              </a:rPr>
              <a:t>∙(1.14±0.11-h)/24]</a:t>
            </a:r>
            <a:r>
              <a:rPr lang="en-US" baseline="30000" dirty="0">
                <a:latin typeface="Arial" pitchFamily="34" charset="0"/>
                <a:cs typeface="Arial" pitchFamily="34" charset="0"/>
              </a:rPr>
              <a:t>2</a:t>
            </a:r>
            <a:r>
              <a:rPr lang="ru-RU" dirty="0" smtClean="0">
                <a:latin typeface="Arial" pitchFamily="34" charset="0"/>
                <a:cs typeface="Arial" pitchFamily="34" charset="0"/>
              </a:rPr>
              <a:t>)</a:t>
            </a:r>
            <a:endParaRPr lang="en-US" dirty="0" smtClean="0">
              <a:latin typeface="Arial" pitchFamily="34" charset="0"/>
              <a:cs typeface="Arial" pitchFamily="34" charset="0"/>
            </a:endParaRPr>
          </a:p>
          <a:p>
            <a:pPr algn="ctr"/>
            <a:endParaRPr lang="ru-RU" dirty="0">
              <a:latin typeface="Arial" pitchFamily="34" charset="0"/>
              <a:cs typeface="Arial" pitchFamily="34" charset="0"/>
            </a:endParaRPr>
          </a:p>
          <a:p>
            <a:r>
              <a:rPr lang="en-US" dirty="0" smtClean="0"/>
              <a:t>F – methane flux, </a:t>
            </a:r>
            <a:r>
              <a:rPr lang="en-US" dirty="0" err="1" smtClean="0"/>
              <a:t>mgC</a:t>
            </a:r>
            <a:r>
              <a:rPr lang="en-US" sz="2400" b="1" baseline="-16000" dirty="0" smtClean="0"/>
              <a:t> </a:t>
            </a:r>
            <a:r>
              <a:rPr lang="en-US" dirty="0" smtClean="0"/>
              <a:t>m</a:t>
            </a:r>
            <a:r>
              <a:rPr lang="en-US" b="1" baseline="30000" dirty="0" smtClean="0"/>
              <a:t>-2</a:t>
            </a:r>
            <a:r>
              <a:rPr lang="en-US" sz="2400" b="1" baseline="-16000" dirty="0" smtClean="0"/>
              <a:t> </a:t>
            </a:r>
            <a:r>
              <a:rPr lang="en-US" dirty="0" smtClean="0"/>
              <a:t>h</a:t>
            </a:r>
            <a:r>
              <a:rPr lang="en-US" b="1" baseline="30000" dirty="0" smtClean="0"/>
              <a:t>-1</a:t>
            </a:r>
            <a:r>
              <a:rPr lang="en-US" dirty="0" smtClean="0"/>
              <a:t>;</a:t>
            </a:r>
          </a:p>
          <a:p>
            <a:r>
              <a:rPr lang="en-US" dirty="0" err="1" smtClean="0"/>
              <a:t>T</a:t>
            </a:r>
            <a:r>
              <a:rPr lang="en-US" b="1" baseline="-25000" dirty="0" err="1" smtClean="0"/>
              <a:t>air</a:t>
            </a:r>
            <a:r>
              <a:rPr lang="en-US" dirty="0" smtClean="0"/>
              <a:t> </a:t>
            </a:r>
            <a:r>
              <a:rPr lang="en-US" dirty="0" smtClean="0"/>
              <a:t>– air temperature, </a:t>
            </a:r>
            <a:r>
              <a:rPr lang="en-US" dirty="0" smtClean="0">
                <a:latin typeface="Calibri" panose="020F0502020204030204" pitchFamily="34" charset="0"/>
              </a:rPr>
              <a:t>°</a:t>
            </a:r>
            <a:r>
              <a:rPr lang="en-US" dirty="0" smtClean="0"/>
              <a:t>C</a:t>
            </a:r>
            <a:r>
              <a:rPr lang="en-US" dirty="0" smtClean="0"/>
              <a:t>;</a:t>
            </a:r>
          </a:p>
          <a:p>
            <a:r>
              <a:rPr lang="el-GR" dirty="0" smtClean="0"/>
              <a:t>π</a:t>
            </a:r>
            <a:r>
              <a:rPr lang="en-US" dirty="0" smtClean="0"/>
              <a:t> </a:t>
            </a:r>
            <a:r>
              <a:rPr lang="en-US" b="1" dirty="0" smtClean="0">
                <a:latin typeface="Times New Roman"/>
                <a:cs typeface="Times New Roman"/>
              </a:rPr>
              <a:t>≈</a:t>
            </a:r>
            <a:r>
              <a:rPr lang="en-US" dirty="0" smtClean="0">
                <a:latin typeface="Times New Roman"/>
                <a:cs typeface="Times New Roman"/>
              </a:rPr>
              <a:t> </a:t>
            </a:r>
            <a:r>
              <a:rPr lang="en-US" dirty="0" smtClean="0"/>
              <a:t>3.1416;</a:t>
            </a:r>
          </a:p>
          <a:p>
            <a:r>
              <a:rPr lang="en-US" dirty="0" smtClean="0"/>
              <a:t>h </a:t>
            </a:r>
            <a:r>
              <a:rPr lang="en-US" dirty="0" smtClean="0"/>
              <a:t>– running hour, </a:t>
            </a:r>
            <a:r>
              <a:rPr lang="en-US" dirty="0" smtClean="0"/>
              <a:t>h;</a:t>
            </a:r>
            <a:endParaRPr lang="en-US" dirty="0" smtClean="0"/>
          </a:p>
          <a:p>
            <a:r>
              <a:rPr lang="en-US" dirty="0" smtClean="0"/>
              <a:t>U – </a:t>
            </a:r>
            <a:r>
              <a:rPr lang="en-US" dirty="0" err="1" smtClean="0"/>
              <a:t>Theil</a:t>
            </a:r>
            <a:r>
              <a:rPr lang="en-US" dirty="0" smtClean="0"/>
              <a:t> coefficient. Coefficient of approximation quality</a:t>
            </a:r>
            <a:r>
              <a:rPr lang="en-US" dirty="0" smtClean="0"/>
              <a:t>. U=0.03</a:t>
            </a:r>
          </a:p>
          <a:p>
            <a:r>
              <a:rPr lang="en-US" dirty="0" err="1" smtClean="0">
                <a:cs typeface="Arial" pitchFamily="34" charset="0"/>
              </a:rPr>
              <a:t>T</a:t>
            </a:r>
            <a:r>
              <a:rPr lang="en-US" baseline="-25000" dirty="0" err="1" smtClean="0">
                <a:cs typeface="Arial" pitchFamily="34" charset="0"/>
              </a:rPr>
              <a:t>air</a:t>
            </a:r>
            <a:r>
              <a:rPr lang="ru-RU" dirty="0" smtClean="0">
                <a:cs typeface="Arial" pitchFamily="34" charset="0"/>
              </a:rPr>
              <a:t> </a:t>
            </a:r>
            <a:r>
              <a:rPr lang="en-US" dirty="0">
                <a:cs typeface="Arial" pitchFamily="34" charset="0"/>
              </a:rPr>
              <a:t>[14.4; 24.9], p&lt; 0.05.</a:t>
            </a:r>
          </a:p>
          <a:p>
            <a:endParaRPr lang="ru-RU" sz="2000" b="1" dirty="0"/>
          </a:p>
        </p:txBody>
      </p:sp>
      <p:pic>
        <p:nvPicPr>
          <p:cNvPr id="9" name="Рисунок 8"/>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477847"/>
            <a:ext cx="8064895" cy="4010496"/>
          </a:xfrm>
          <a:prstGeom prst="rect">
            <a:avLst/>
          </a:prstGeom>
          <a:noFill/>
        </p:spPr>
      </p:pic>
      <p:sp>
        <p:nvSpPr>
          <p:cNvPr id="10" name="TextBox 9"/>
          <p:cNvSpPr txBox="1"/>
          <p:nvPr/>
        </p:nvSpPr>
        <p:spPr>
          <a:xfrm>
            <a:off x="6819387" y="6488668"/>
            <a:ext cx="2352567" cy="369332"/>
          </a:xfrm>
          <a:prstGeom prst="rect">
            <a:avLst/>
          </a:prstGeom>
          <a:noFill/>
        </p:spPr>
        <p:txBody>
          <a:bodyPr wrap="none" rtlCol="0">
            <a:spAutoFit/>
          </a:bodyPr>
          <a:lstStyle/>
          <a:p>
            <a:r>
              <a:rPr lang="en-US" dirty="0" smtClean="0"/>
              <a:t>[Kazantsev et al., 2018]</a:t>
            </a:r>
            <a:endParaRPr lang="ru-RU" dirty="0"/>
          </a:p>
        </p:txBody>
      </p:sp>
    </p:spTree>
    <p:extLst>
      <p:ext uri="{BB962C8B-B14F-4D97-AF65-F5344CB8AC3E}">
        <p14:creationId xmlns:p14="http://schemas.microsoft.com/office/powerpoint/2010/main" val="25024964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noGrp="1"/>
          </p:cNvSpPr>
          <p:nvPr>
            <p:ph type="title"/>
          </p:nvPr>
        </p:nvSpPr>
        <p:spPr bwMode="auto">
          <a:xfrm>
            <a:off x="0" y="130622"/>
            <a:ext cx="9144000" cy="49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defRPr sz="2800">
                <a:solidFill>
                  <a:schemeClr val="tx1"/>
                </a:solidFill>
                <a:latin typeface="Calibri" pitchFamily="34" charset="0"/>
              </a:defRPr>
            </a:lvl1pPr>
            <a:lvl2pPr marL="742950" indent="-285750">
              <a:defRPr sz="2400">
                <a:solidFill>
                  <a:schemeClr val="tx1"/>
                </a:solidFill>
                <a:latin typeface="Calibri" pitchFamily="34" charset="0"/>
              </a:defRPr>
            </a:lvl2pPr>
            <a:lvl3pPr>
              <a:defRPr sz="2000">
                <a:solidFill>
                  <a:schemeClr val="tx1"/>
                </a:solidFill>
                <a:latin typeface="Calibri" pitchFamily="34" charset="0"/>
              </a:defRPr>
            </a:lvl3pPr>
            <a:lvl4pPr>
              <a:defRPr>
                <a:solidFill>
                  <a:schemeClr val="tx1"/>
                </a:solidFill>
                <a:latin typeface="Calibri" pitchFamily="34" charset="0"/>
              </a:defRPr>
            </a:lvl4pPr>
            <a:lvl5pPr>
              <a:defRPr>
                <a:solidFill>
                  <a:schemeClr val="tx1"/>
                </a:solidFill>
                <a:latin typeface="Calibri" pitchFamily="34" charset="0"/>
              </a:defRPr>
            </a:lvl5pPr>
            <a:lvl6pPr eaLnBrk="0" fontAlgn="base" hangingPunct="0">
              <a:spcAft>
                <a:spcPct val="0"/>
              </a:spcAft>
              <a:buFont typeface="Arial" charset="0"/>
              <a:defRPr>
                <a:solidFill>
                  <a:schemeClr val="tx1"/>
                </a:solidFill>
                <a:latin typeface="Calibri" pitchFamily="34" charset="0"/>
              </a:defRPr>
            </a:lvl6pPr>
            <a:lvl7pPr eaLnBrk="0" fontAlgn="base" hangingPunct="0">
              <a:spcAft>
                <a:spcPct val="0"/>
              </a:spcAft>
              <a:buFont typeface="Arial" charset="0"/>
              <a:defRPr>
                <a:solidFill>
                  <a:schemeClr val="tx1"/>
                </a:solidFill>
                <a:latin typeface="Calibri" pitchFamily="34" charset="0"/>
              </a:defRPr>
            </a:lvl7pPr>
            <a:lvl8pPr eaLnBrk="0" fontAlgn="base" hangingPunct="0">
              <a:spcAft>
                <a:spcPct val="0"/>
              </a:spcAft>
              <a:buFont typeface="Arial" charset="0"/>
              <a:defRPr>
                <a:solidFill>
                  <a:schemeClr val="tx1"/>
                </a:solidFill>
                <a:latin typeface="Calibri" pitchFamily="34" charset="0"/>
              </a:defRPr>
            </a:lvl8pPr>
            <a:lvl9pPr eaLnBrk="0" fontAlgn="base" hangingPunct="0">
              <a:spcAft>
                <a:spcPct val="0"/>
              </a:spcAft>
              <a:buFont typeface="Arial" charset="0"/>
              <a:defRPr>
                <a:solidFill>
                  <a:schemeClr val="tx1"/>
                </a:solidFill>
                <a:latin typeface="Calibri" pitchFamily="34" charset="0"/>
              </a:defRPr>
            </a:lvl9pPr>
          </a:lstStyle>
          <a:p>
            <a:pPr algn="ctr" eaLnBrk="1" hangingPunct="1"/>
            <a:r>
              <a:rPr lang="en-US" altLang="ru-RU" sz="3600" b="1" dirty="0">
                <a:latin typeface="+mn-lt"/>
                <a:cs typeface="Arial" charset="0"/>
              </a:rPr>
              <a:t>To sum up:</a:t>
            </a:r>
            <a:endParaRPr lang="ru-RU" altLang="ru-RU" sz="3600" b="1" dirty="0">
              <a:latin typeface="+mn-lt"/>
              <a:cs typeface="Arial" charset="0"/>
            </a:endParaRPr>
          </a:p>
        </p:txBody>
      </p:sp>
      <p:sp>
        <p:nvSpPr>
          <p:cNvPr id="6" name="TextBox 5"/>
          <p:cNvSpPr txBox="1"/>
          <p:nvPr/>
        </p:nvSpPr>
        <p:spPr>
          <a:xfrm>
            <a:off x="161764" y="801577"/>
            <a:ext cx="8820472" cy="2554545"/>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t>Methane </a:t>
            </a:r>
            <a:r>
              <a:rPr lang="en-US" sz="2000" dirty="0"/>
              <a:t>fluxes measured using chambers with and without shields differ statistically significant considering their diurnal dynamics. </a:t>
            </a:r>
            <a:r>
              <a:rPr lang="en-US" sz="2000" dirty="0" smtClean="0"/>
              <a:t>Observed </a:t>
            </a:r>
            <a:r>
              <a:rPr lang="en-US" sz="2000" dirty="0"/>
              <a:t>differences are not due to natural variability, but due to the contribution of bubble component to the fluxes measured by chambers without shields</a:t>
            </a:r>
            <a:r>
              <a:rPr lang="en-US" sz="2000" dirty="0"/>
              <a:t>.</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The diurnal dynamic of CH</a:t>
            </a:r>
            <a:r>
              <a:rPr lang="en-US" sz="2000" baseline="-25000" dirty="0"/>
              <a:t>4</a:t>
            </a:r>
            <a:r>
              <a:rPr lang="en-US" sz="2000" dirty="0"/>
              <a:t> fluxes from </a:t>
            </a:r>
            <a:r>
              <a:rPr lang="en-US" sz="2000" dirty="0" smtClean="0"/>
              <a:t>thermokarst lakes </a:t>
            </a:r>
            <a:r>
              <a:rPr lang="en-US" sz="2000" dirty="0"/>
              <a:t>is important to make representative </a:t>
            </a:r>
            <a:r>
              <a:rPr lang="en-US" sz="2000" dirty="0"/>
              <a:t>assessments and can be described by the harmonic regression</a:t>
            </a:r>
            <a:r>
              <a:rPr lang="ru-RU" sz="2000" dirty="0"/>
              <a:t> </a:t>
            </a:r>
            <a:r>
              <a:rPr lang="en-US" sz="2000" dirty="0"/>
              <a:t>on air temperature and running hour.</a:t>
            </a:r>
          </a:p>
        </p:txBody>
      </p:sp>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58008" y="3537012"/>
            <a:ext cx="4427984" cy="3320988"/>
          </a:xfrm>
          <a:prstGeom prst="rect">
            <a:avLst/>
          </a:prstGeom>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1276</TotalTime>
  <Words>664</Words>
  <Application>Microsoft Office PowerPoint</Application>
  <PresentationFormat>Экран (4:3)</PresentationFormat>
  <Paragraphs>71</Paragraphs>
  <Slides>11</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11</vt:i4>
      </vt:variant>
    </vt:vector>
  </HeadingPairs>
  <TitlesOfParts>
    <vt:vector size="16" baseType="lpstr">
      <vt:lpstr>Arial</vt:lpstr>
      <vt:lpstr>Calibri</vt:lpstr>
      <vt:lpstr>Tahoma</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To sum up:</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Людмила</cp:lastModifiedBy>
  <cp:revision>95</cp:revision>
  <dcterms:created xsi:type="dcterms:W3CDTF">2018-05-11T14:49:11Z</dcterms:created>
  <dcterms:modified xsi:type="dcterms:W3CDTF">2021-04-28T06:15:24Z</dcterms:modified>
</cp:coreProperties>
</file>