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4" r:id="rId1"/>
  </p:sldMasterIdLst>
  <p:notesMasterIdLst>
    <p:notesMasterId r:id="rId21"/>
  </p:notesMasterIdLst>
  <p:handoutMasterIdLst>
    <p:handoutMasterId r:id="rId22"/>
  </p:handoutMasterIdLst>
  <p:sldIdLst>
    <p:sldId id="265" r:id="rId2"/>
    <p:sldId id="340" r:id="rId3"/>
    <p:sldId id="341" r:id="rId4"/>
    <p:sldId id="342" r:id="rId5"/>
    <p:sldId id="343" r:id="rId6"/>
    <p:sldId id="344" r:id="rId7"/>
    <p:sldId id="345" r:id="rId8"/>
    <p:sldId id="346" r:id="rId9"/>
    <p:sldId id="347" r:id="rId10"/>
    <p:sldId id="348" r:id="rId11"/>
    <p:sldId id="349" r:id="rId12"/>
    <p:sldId id="350" r:id="rId13"/>
    <p:sldId id="351" r:id="rId14"/>
    <p:sldId id="352" r:id="rId15"/>
    <p:sldId id="353" r:id="rId16"/>
    <p:sldId id="354" r:id="rId17"/>
    <p:sldId id="355" r:id="rId18"/>
    <p:sldId id="356" r:id="rId19"/>
    <p:sldId id="357" r:id="rId20"/>
  </p:sldIdLst>
  <p:sldSz cx="9144000" cy="5143500" type="screen16x9"/>
  <p:notesSz cx="6718300" cy="9867900"/>
  <p:embeddedFontLst>
    <p:embeddedFont>
      <p:font typeface="Arial Black" panose="020B0A04020102020204" pitchFamily="34" charset="0"/>
      <p:bold r:id="rId23"/>
    </p:embeddedFont>
    <p:embeddedFont>
      <p:font typeface="Arial Bold" panose="020B0704020202020204" pitchFamily="34" charset="0"/>
      <p:bold r:id="rId24"/>
    </p:embeddedFont>
    <p:embeddedFont>
      <p:font typeface="Cambria Math" panose="02040503050406030204" pitchFamily="18" charset="0"/>
      <p:regular r:id="rId25"/>
    </p:embeddedFont>
    <p:embeddedFont>
      <p:font typeface="Effra" panose="020B0604020202020204" charset="0"/>
      <p:regular r:id="rId26"/>
      <p:bold r:id="rId27"/>
      <p:italic r:id="rId28"/>
      <p:boldItalic r:id="rId29"/>
    </p:embeddedFont>
  </p:embeddedFontLst>
  <p:defaultTextStyle>
    <a:defPPr>
      <a:defRPr lang="en-GB"/>
    </a:defPPr>
    <a:lvl1pPr algn="l" rtl="0" fontAlgn="base">
      <a:spcBef>
        <a:spcPct val="0"/>
      </a:spcBef>
      <a:spcAft>
        <a:spcPct val="0"/>
      </a:spcAft>
      <a:defRPr sz="2000" kern="1200">
        <a:solidFill>
          <a:schemeClr val="tx2"/>
        </a:solidFill>
        <a:latin typeface="+mn-lt"/>
        <a:ea typeface="+mn-ea"/>
        <a:cs typeface="+mn-cs"/>
      </a:defRPr>
    </a:lvl1pPr>
    <a:lvl2pPr marL="457200" algn="l" rtl="0" fontAlgn="base">
      <a:spcBef>
        <a:spcPct val="0"/>
      </a:spcBef>
      <a:spcAft>
        <a:spcPct val="0"/>
      </a:spcAft>
      <a:defRPr sz="2000" kern="1200">
        <a:solidFill>
          <a:schemeClr val="tx2"/>
        </a:solidFill>
        <a:latin typeface="+mn-lt"/>
        <a:ea typeface="+mn-ea"/>
        <a:cs typeface="+mn-cs"/>
      </a:defRPr>
    </a:lvl2pPr>
    <a:lvl3pPr marL="914400" algn="l" rtl="0" fontAlgn="base">
      <a:spcBef>
        <a:spcPct val="0"/>
      </a:spcBef>
      <a:spcAft>
        <a:spcPct val="0"/>
      </a:spcAft>
      <a:defRPr sz="2000" kern="1200">
        <a:solidFill>
          <a:schemeClr val="tx2"/>
        </a:solidFill>
        <a:latin typeface="+mn-lt"/>
        <a:ea typeface="+mn-ea"/>
        <a:cs typeface="+mn-cs"/>
      </a:defRPr>
    </a:lvl3pPr>
    <a:lvl4pPr marL="1371600" algn="l" rtl="0" fontAlgn="base">
      <a:spcBef>
        <a:spcPct val="0"/>
      </a:spcBef>
      <a:spcAft>
        <a:spcPct val="0"/>
      </a:spcAft>
      <a:defRPr sz="2000" kern="1200">
        <a:solidFill>
          <a:schemeClr val="tx2"/>
        </a:solidFill>
        <a:latin typeface="+mn-lt"/>
        <a:ea typeface="+mn-ea"/>
        <a:cs typeface="+mn-cs"/>
      </a:defRPr>
    </a:lvl4pPr>
    <a:lvl5pPr marL="1828800" algn="l" rtl="0" fontAlgn="base">
      <a:spcBef>
        <a:spcPct val="0"/>
      </a:spcBef>
      <a:spcAft>
        <a:spcPct val="0"/>
      </a:spcAft>
      <a:defRPr sz="2000" kern="1200">
        <a:solidFill>
          <a:schemeClr val="tx2"/>
        </a:solidFill>
        <a:latin typeface="+mn-lt"/>
        <a:ea typeface="+mn-ea"/>
        <a:cs typeface="+mn-cs"/>
      </a:defRPr>
    </a:lvl5pPr>
    <a:lvl6pPr marL="2286000" algn="l" defTabSz="914400" rtl="0" eaLnBrk="1" latinLnBrk="0" hangingPunct="1">
      <a:defRPr sz="2000" kern="1200">
        <a:solidFill>
          <a:schemeClr val="tx2"/>
        </a:solidFill>
        <a:latin typeface="+mn-lt"/>
        <a:ea typeface="+mn-ea"/>
        <a:cs typeface="+mn-cs"/>
      </a:defRPr>
    </a:lvl6pPr>
    <a:lvl7pPr marL="2743200" algn="l" defTabSz="914400" rtl="0" eaLnBrk="1" latinLnBrk="0" hangingPunct="1">
      <a:defRPr sz="2000" kern="1200">
        <a:solidFill>
          <a:schemeClr val="tx2"/>
        </a:solidFill>
        <a:latin typeface="+mn-lt"/>
        <a:ea typeface="+mn-ea"/>
        <a:cs typeface="+mn-cs"/>
      </a:defRPr>
    </a:lvl7pPr>
    <a:lvl8pPr marL="3200400" algn="l" defTabSz="914400" rtl="0" eaLnBrk="1" latinLnBrk="0" hangingPunct="1">
      <a:defRPr sz="2000" kern="1200">
        <a:solidFill>
          <a:schemeClr val="tx2"/>
        </a:solidFill>
        <a:latin typeface="+mn-lt"/>
        <a:ea typeface="+mn-ea"/>
        <a:cs typeface="+mn-cs"/>
      </a:defRPr>
    </a:lvl8pPr>
    <a:lvl9pPr marL="3657600" algn="l" defTabSz="914400" rtl="0" eaLnBrk="1" latinLnBrk="0" hangingPunct="1">
      <a:defRPr sz="2000" kern="1200">
        <a:solidFill>
          <a:schemeClr val="tx2"/>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08">
          <p15:clr>
            <a:srgbClr val="A4A3A4"/>
          </p15:clr>
        </p15:guide>
        <p15:guide id="2" pos="211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anuele Silvio Gentile" initials="ESG" lastIdx="2" clrIdx="0">
    <p:extLst>
      <p:ext uri="{19B8F6BF-5375-455C-9EA6-DF929625EA0E}">
        <p15:presenceInfo xmlns:p15="http://schemas.microsoft.com/office/powerpoint/2012/main" userId="S::xn802866@student.reading.ac.uk::27fbcb8f-a234-43ce-9e5c-2c1534f9fe9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0FE9A"/>
    <a:srgbClr val="FFFF66"/>
    <a:srgbClr val="FFCC66"/>
    <a:srgbClr val="000000"/>
    <a:srgbClr val="D799A1"/>
    <a:srgbClr val="BF0071"/>
    <a:srgbClr val="7EAF35"/>
    <a:srgbClr val="F3F3F3"/>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26" autoAdjust="0"/>
    <p:restoredTop sz="93780" autoAdjust="0"/>
  </p:normalViewPr>
  <p:slideViewPr>
    <p:cSldViewPr showGuides="1">
      <p:cViewPr varScale="1">
        <p:scale>
          <a:sx n="84" d="100"/>
          <a:sy n="84" d="100"/>
        </p:scale>
        <p:origin x="713" y="24"/>
      </p:cViewPr>
      <p:guideLst>
        <p:guide orient="horz" pos="1620"/>
        <p:guide pos="2880"/>
      </p:guideLst>
    </p:cSldViewPr>
  </p:slideViewPr>
  <p:notesTextViewPr>
    <p:cViewPr>
      <p:scale>
        <a:sx n="100" d="100"/>
        <a:sy n="100" d="100"/>
      </p:scale>
      <p:origin x="0" y="0"/>
    </p:cViewPr>
  </p:notesTextViewPr>
  <p:notesViewPr>
    <p:cSldViewPr showGuides="1">
      <p:cViewPr varScale="1">
        <p:scale>
          <a:sx n="51" d="100"/>
          <a:sy n="51" d="100"/>
        </p:scale>
        <p:origin x="2988" y="90"/>
      </p:cViewPr>
      <p:guideLst>
        <p:guide orient="horz" pos="3108"/>
        <p:guide pos="211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9778" name="Rectangle 2"/>
          <p:cNvSpPr>
            <a:spLocks noGrp="1" noChangeArrowheads="1"/>
          </p:cNvSpPr>
          <p:nvPr>
            <p:ph type="hdr" sz="quarter"/>
          </p:nvPr>
        </p:nvSpPr>
        <p:spPr bwMode="auto">
          <a:xfrm>
            <a:off x="0" y="0"/>
            <a:ext cx="29114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34" tIns="45716" rIns="91434" bIns="45716" numCol="1" anchor="ctr" anchorCtr="0" compatLnSpc="1">
            <a:prstTxWarp prst="textNoShape">
              <a:avLst/>
            </a:prstTxWarp>
          </a:bodyPr>
          <a:lstStyle>
            <a:lvl1pPr>
              <a:defRPr sz="1200">
                <a:solidFill>
                  <a:schemeClr val="bg1"/>
                </a:solidFill>
              </a:defRPr>
            </a:lvl1pPr>
          </a:lstStyle>
          <a:p>
            <a:endParaRPr lang="en-GB" altLang="en-US" dirty="0">
              <a:latin typeface="Arial" panose="020B0604020202020204" pitchFamily="34" charset="0"/>
              <a:cs typeface="Arial" panose="020B0604020202020204" pitchFamily="34" charset="0"/>
            </a:endParaRPr>
          </a:p>
        </p:txBody>
      </p:sp>
      <p:sp>
        <p:nvSpPr>
          <p:cNvPr id="459779" name="Rectangle 3"/>
          <p:cNvSpPr>
            <a:spLocks noGrp="1" noChangeArrowheads="1"/>
          </p:cNvSpPr>
          <p:nvPr>
            <p:ph type="dt" sz="quarter" idx="1"/>
          </p:nvPr>
        </p:nvSpPr>
        <p:spPr bwMode="auto">
          <a:xfrm>
            <a:off x="3806825" y="0"/>
            <a:ext cx="29114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34" tIns="45716" rIns="91434" bIns="45716" numCol="1" anchor="ctr" anchorCtr="0" compatLnSpc="1">
            <a:prstTxWarp prst="textNoShape">
              <a:avLst/>
            </a:prstTxWarp>
          </a:bodyPr>
          <a:lstStyle>
            <a:lvl1pPr algn="r">
              <a:defRPr sz="1200">
                <a:solidFill>
                  <a:schemeClr val="bg1"/>
                </a:solidFill>
              </a:defRPr>
            </a:lvl1pPr>
          </a:lstStyle>
          <a:p>
            <a:r>
              <a:rPr lang="en-GB" altLang="en-US" dirty="0" err="1">
                <a:latin typeface="Arial" panose="020B0604020202020204" pitchFamily="34" charset="0"/>
                <a:cs typeface="Arial" panose="020B0604020202020204" pitchFamily="34" charset="0"/>
              </a:rPr>
              <a:t>Ar</a:t>
            </a:r>
            <a:endParaRPr lang="en-GB" altLang="en-US" dirty="0">
              <a:latin typeface="Arial" panose="020B0604020202020204" pitchFamily="34" charset="0"/>
              <a:cs typeface="Arial" panose="020B0604020202020204" pitchFamily="34" charset="0"/>
            </a:endParaRPr>
          </a:p>
          <a:p>
            <a:endParaRPr lang="en-GB" altLang="en-US" dirty="0">
              <a:latin typeface="Arial" panose="020B0604020202020204" pitchFamily="34" charset="0"/>
              <a:cs typeface="Arial" panose="020B0604020202020204" pitchFamily="34" charset="0"/>
            </a:endParaRPr>
          </a:p>
        </p:txBody>
      </p:sp>
      <p:sp>
        <p:nvSpPr>
          <p:cNvPr id="459780" name="Rectangle 4"/>
          <p:cNvSpPr>
            <a:spLocks noGrp="1" noChangeArrowheads="1"/>
          </p:cNvSpPr>
          <p:nvPr>
            <p:ph type="ftr" sz="quarter" idx="2"/>
          </p:nvPr>
        </p:nvSpPr>
        <p:spPr bwMode="auto">
          <a:xfrm>
            <a:off x="0" y="9374188"/>
            <a:ext cx="29114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34" tIns="45716" rIns="91434" bIns="45716" numCol="1" anchor="b" anchorCtr="0" compatLnSpc="1">
            <a:prstTxWarp prst="textNoShape">
              <a:avLst/>
            </a:prstTxWarp>
          </a:bodyPr>
          <a:lstStyle>
            <a:lvl1pPr>
              <a:defRPr sz="1200">
                <a:solidFill>
                  <a:schemeClr val="bg1"/>
                </a:solidFill>
              </a:defRPr>
            </a:lvl1pPr>
          </a:lstStyle>
          <a:p>
            <a:endParaRPr lang="en-GB" altLang="en-US" dirty="0">
              <a:latin typeface="Arial" panose="020B0604020202020204" pitchFamily="34" charset="0"/>
              <a:cs typeface="Arial" panose="020B0604020202020204" pitchFamily="34" charset="0"/>
            </a:endParaRPr>
          </a:p>
        </p:txBody>
      </p:sp>
      <p:sp>
        <p:nvSpPr>
          <p:cNvPr id="459781" name="Rectangle 5"/>
          <p:cNvSpPr>
            <a:spLocks noGrp="1" noChangeArrowheads="1"/>
          </p:cNvSpPr>
          <p:nvPr>
            <p:ph type="sldNum" sz="quarter" idx="3"/>
          </p:nvPr>
        </p:nvSpPr>
        <p:spPr bwMode="auto">
          <a:xfrm>
            <a:off x="3806825" y="9374188"/>
            <a:ext cx="291147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34" tIns="45716" rIns="91434" bIns="45716" numCol="1" anchor="b" anchorCtr="0" compatLnSpc="1">
            <a:prstTxWarp prst="textNoShape">
              <a:avLst/>
            </a:prstTxWarp>
          </a:bodyPr>
          <a:lstStyle>
            <a:lvl1pPr algn="r">
              <a:defRPr sz="1200">
                <a:solidFill>
                  <a:schemeClr val="bg1"/>
                </a:solidFill>
              </a:defRPr>
            </a:lvl1pPr>
          </a:lstStyle>
          <a:p>
            <a:fld id="{6BDED6D5-33CC-49C8-A14A-4660977D1BEE}" type="slidenum">
              <a:rPr lang="en-GB" altLang="en-US">
                <a:latin typeface="Arial" panose="020B0604020202020204" pitchFamily="34" charset="0"/>
                <a:cs typeface="Arial" panose="020B0604020202020204" pitchFamily="34" charset="0"/>
              </a:rPr>
              <a:pPr/>
              <a:t>‹#›</a:t>
            </a:fld>
            <a:endParaRPr lang="en-GB"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349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114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6" rIns="91434" bIns="45716" numCol="1" anchor="t" anchorCtr="0" compatLnSpc="1">
            <a:prstTxWarp prst="textNoShape">
              <a:avLst/>
            </a:prstTxWarp>
          </a:bodyPr>
          <a:lstStyle>
            <a:lvl1pPr>
              <a:defRPr sz="1200">
                <a:latin typeface="Arial" panose="020B0604020202020204" pitchFamily="34" charset="0"/>
                <a:cs typeface="Arial" panose="020B0604020202020204" pitchFamily="34" charset="0"/>
              </a:defRPr>
            </a:lvl1pPr>
          </a:lstStyle>
          <a:p>
            <a:endParaRPr lang="en-GB" altLang="en-US" dirty="0"/>
          </a:p>
        </p:txBody>
      </p:sp>
      <p:sp>
        <p:nvSpPr>
          <p:cNvPr id="9219" name="Rectangle 3"/>
          <p:cNvSpPr>
            <a:spLocks noGrp="1" noChangeArrowheads="1"/>
          </p:cNvSpPr>
          <p:nvPr>
            <p:ph type="dt" idx="1"/>
          </p:nvPr>
        </p:nvSpPr>
        <p:spPr bwMode="auto">
          <a:xfrm>
            <a:off x="3805238" y="0"/>
            <a:ext cx="29114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6" rIns="91434" bIns="45716" numCol="1" anchor="t" anchorCtr="0" compatLnSpc="1">
            <a:prstTxWarp prst="textNoShape">
              <a:avLst/>
            </a:prstTxWarp>
          </a:bodyPr>
          <a:lstStyle>
            <a:lvl1pPr algn="r">
              <a:defRPr sz="1200">
                <a:latin typeface="Arial" panose="020B0604020202020204" pitchFamily="34" charset="0"/>
                <a:cs typeface="Arial" panose="020B0604020202020204" pitchFamily="34" charset="0"/>
              </a:defRPr>
            </a:lvl1pPr>
          </a:lstStyle>
          <a:p>
            <a:endParaRPr lang="en-GB" altLang="en-US" dirty="0"/>
          </a:p>
        </p:txBody>
      </p:sp>
      <p:sp>
        <p:nvSpPr>
          <p:cNvPr id="9220" name="Rectangle 4"/>
          <p:cNvSpPr>
            <a:spLocks noGrp="1" noRot="1" noChangeAspect="1" noChangeArrowheads="1" noTextEdit="1"/>
          </p:cNvSpPr>
          <p:nvPr>
            <p:ph type="sldImg" idx="2"/>
          </p:nvPr>
        </p:nvSpPr>
        <p:spPr bwMode="auto">
          <a:xfrm>
            <a:off x="71438" y="739775"/>
            <a:ext cx="6578600" cy="370046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21" name="Rectangle 5"/>
          <p:cNvSpPr>
            <a:spLocks noGrp="1" noChangeArrowheads="1"/>
          </p:cNvSpPr>
          <p:nvPr>
            <p:ph type="body" sz="quarter" idx="3"/>
          </p:nvPr>
        </p:nvSpPr>
        <p:spPr bwMode="auto">
          <a:xfrm>
            <a:off x="671513" y="4687888"/>
            <a:ext cx="5375275" cy="4440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6" rIns="91434" bIns="45716" numCol="1" anchor="t" anchorCtr="0" compatLnSpc="1">
            <a:prstTxWarp prst="textNoShape">
              <a:avLst/>
            </a:prstTxWarp>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sp>
        <p:nvSpPr>
          <p:cNvPr id="9222" name="Rectangle 6"/>
          <p:cNvSpPr>
            <a:spLocks noGrp="1" noChangeArrowheads="1"/>
          </p:cNvSpPr>
          <p:nvPr>
            <p:ph type="ftr" sz="quarter" idx="4"/>
          </p:nvPr>
        </p:nvSpPr>
        <p:spPr bwMode="auto">
          <a:xfrm>
            <a:off x="0" y="9372600"/>
            <a:ext cx="29114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6" rIns="91434" bIns="45716" numCol="1" anchor="b" anchorCtr="0" compatLnSpc="1">
            <a:prstTxWarp prst="textNoShape">
              <a:avLst/>
            </a:prstTxWarp>
          </a:bodyPr>
          <a:lstStyle>
            <a:lvl1pPr>
              <a:defRPr sz="1200">
                <a:latin typeface="Arial" panose="020B0604020202020204" pitchFamily="34" charset="0"/>
                <a:cs typeface="Arial" panose="020B0604020202020204" pitchFamily="34" charset="0"/>
              </a:defRPr>
            </a:lvl1pPr>
          </a:lstStyle>
          <a:p>
            <a:endParaRPr lang="en-GB" altLang="en-US" dirty="0"/>
          </a:p>
        </p:txBody>
      </p:sp>
      <p:sp>
        <p:nvSpPr>
          <p:cNvPr id="9223" name="Rectangle 7"/>
          <p:cNvSpPr>
            <a:spLocks noGrp="1" noChangeArrowheads="1"/>
          </p:cNvSpPr>
          <p:nvPr>
            <p:ph type="sldNum" sz="quarter" idx="5"/>
          </p:nvPr>
        </p:nvSpPr>
        <p:spPr bwMode="auto">
          <a:xfrm>
            <a:off x="3805238" y="9372600"/>
            <a:ext cx="291147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6" rIns="91434" bIns="45716" numCol="1" anchor="b" anchorCtr="0" compatLnSpc="1">
            <a:prstTxWarp prst="textNoShape">
              <a:avLst/>
            </a:prstTxWarp>
          </a:bodyPr>
          <a:lstStyle>
            <a:lvl1pPr algn="r">
              <a:defRPr sz="1200">
                <a:latin typeface="Arial" panose="020B0604020202020204" pitchFamily="34" charset="0"/>
                <a:cs typeface="Arial" panose="020B0604020202020204" pitchFamily="34" charset="0"/>
              </a:defRPr>
            </a:lvl1pPr>
          </a:lstStyle>
          <a:p>
            <a:fld id="{A3ADB805-8BF7-47B5-B5FB-292FECAF2630}" type="slidenum">
              <a:rPr lang="en-GB" altLang="en-US" smtClean="0"/>
              <a:pPr/>
              <a:t>‹#›</a:t>
            </a:fld>
            <a:endParaRPr lang="en-GB" altLang="en-US" dirty="0"/>
          </a:p>
        </p:txBody>
      </p:sp>
    </p:spTree>
    <p:extLst>
      <p:ext uri="{BB962C8B-B14F-4D97-AF65-F5344CB8AC3E}">
        <p14:creationId xmlns:p14="http://schemas.microsoft.com/office/powerpoint/2010/main" val="186465418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3ADB805-8BF7-47B5-B5FB-292FECAF2630}" type="slidenum">
              <a:rPr lang="en-GB" altLang="en-US" smtClean="0"/>
              <a:pPr/>
              <a:t>1</a:t>
            </a:fld>
            <a:endParaRPr lang="en-GB" altLang="en-US" dirty="0"/>
          </a:p>
        </p:txBody>
      </p:sp>
    </p:spTree>
    <p:extLst>
      <p:ext uri="{BB962C8B-B14F-4D97-AF65-F5344CB8AC3E}">
        <p14:creationId xmlns:p14="http://schemas.microsoft.com/office/powerpoint/2010/main" val="3076186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3ADB805-8BF7-47B5-B5FB-292FECAF2630}" type="slidenum">
              <a:rPr lang="en-GB" altLang="en-US" smtClean="0"/>
              <a:pPr/>
              <a:t>2</a:t>
            </a:fld>
            <a:endParaRPr lang="en-GB" altLang="en-US" dirty="0"/>
          </a:p>
        </p:txBody>
      </p:sp>
    </p:spTree>
    <p:extLst>
      <p:ext uri="{BB962C8B-B14F-4D97-AF65-F5344CB8AC3E}">
        <p14:creationId xmlns:p14="http://schemas.microsoft.com/office/powerpoint/2010/main" val="307741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5" name="Slide Number Placeholder 4"/>
          <p:cNvSpPr>
            <a:spLocks noGrp="1"/>
          </p:cNvSpPr>
          <p:nvPr>
            <p:ph type="sldNum" sz="quarter" idx="10"/>
          </p:nvPr>
        </p:nvSpPr>
        <p:spPr/>
        <p:txBody>
          <a:bodyPr/>
          <a:lstStyle>
            <a:lvl1pPr>
              <a:defRPr/>
            </a:lvl1pPr>
          </a:lstStyle>
          <a:p>
            <a:fld id="{7D9A8A42-CDD3-483B-A525-DE73108F9D72}" type="slidenum">
              <a:rPr lang="en-GB" altLang="en-US"/>
              <a:pPr/>
              <a:t>‹#›</a:t>
            </a:fld>
            <a:endParaRPr lang="en-GB" altLang="en-US" dirty="0"/>
          </a:p>
        </p:txBody>
      </p:sp>
      <p:sp>
        <p:nvSpPr>
          <p:cNvPr id="6" name="Content Placeholder 2"/>
          <p:cNvSpPr>
            <a:spLocks noGrp="1"/>
          </p:cNvSpPr>
          <p:nvPr>
            <p:ph idx="11"/>
          </p:nvPr>
        </p:nvSpPr>
        <p:spPr>
          <a:xfrm>
            <a:off x="424800" y="1660500"/>
            <a:ext cx="3888000" cy="3240000"/>
          </a:xfrm>
        </p:spPr>
        <p:txBody>
          <a:bodyPr/>
          <a:lstStyle>
            <a:lvl1pPr>
              <a:buClr>
                <a:schemeClr val="accent1"/>
              </a:buClr>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Content Placeholder 2"/>
          <p:cNvSpPr>
            <a:spLocks noGrp="1"/>
          </p:cNvSpPr>
          <p:nvPr>
            <p:ph idx="12"/>
          </p:nvPr>
        </p:nvSpPr>
        <p:spPr>
          <a:xfrm>
            <a:off x="4581327" y="1660500"/>
            <a:ext cx="3888000" cy="3240000"/>
          </a:xfrm>
        </p:spPr>
        <p:txBody>
          <a:bodyPr/>
          <a:lstStyle>
            <a:lvl1pPr>
              <a:buClr>
                <a:schemeClr val="accent1"/>
              </a:buClr>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55090379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buClr>
                <a:schemeClr val="accent1"/>
              </a:buClr>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Slide Number Placeholder 3"/>
          <p:cNvSpPr>
            <a:spLocks noGrp="1"/>
          </p:cNvSpPr>
          <p:nvPr>
            <p:ph type="sldNum" sz="quarter" idx="10"/>
          </p:nvPr>
        </p:nvSpPr>
        <p:spPr/>
        <p:txBody>
          <a:bodyPr/>
          <a:lstStyle>
            <a:lvl1pPr>
              <a:defRPr/>
            </a:lvl1pPr>
          </a:lstStyle>
          <a:p>
            <a:fld id="{DCF6A46F-80AB-49F3-8C7E-9717ED945456}" type="slidenum">
              <a:rPr lang="en-GB" altLang="en-US"/>
              <a:pPr/>
              <a:t>‹#›</a:t>
            </a:fld>
            <a:endParaRPr lang="en-GB" altLang="en-US" dirty="0"/>
          </a:p>
        </p:txBody>
      </p:sp>
    </p:spTree>
    <p:extLst>
      <p:ext uri="{BB962C8B-B14F-4D97-AF65-F5344CB8AC3E}">
        <p14:creationId xmlns:p14="http://schemas.microsoft.com/office/powerpoint/2010/main" val="963104412"/>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userDrawn="1">
  <p:cSld name="Title Slide (Grey)">
    <p:spTree>
      <p:nvGrpSpPr>
        <p:cNvPr id="1" name=""/>
        <p:cNvGrpSpPr/>
        <p:nvPr/>
      </p:nvGrpSpPr>
      <p:grpSpPr>
        <a:xfrm>
          <a:off x="0" y="0"/>
          <a:ext cx="0" cy="0"/>
          <a:chOff x="0" y="0"/>
          <a:chExt cx="0" cy="0"/>
        </a:xfrm>
      </p:grpSpPr>
      <p:sp>
        <p:nvSpPr>
          <p:cNvPr id="26" name="Rectangle 25"/>
          <p:cNvSpPr/>
          <p:nvPr/>
        </p:nvSpPr>
        <p:spPr bwMode="hidden">
          <a:xfrm>
            <a:off x="0" y="3429000"/>
            <a:ext cx="9144000" cy="1714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3" name="Rectangle 22"/>
          <p:cNvSpPr/>
          <p:nvPr/>
        </p:nvSpPr>
        <p:spPr bwMode="hidden">
          <a:xfrm>
            <a:off x="0" y="0"/>
            <a:ext cx="9144000" cy="1714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t" anchorCtr="0"/>
          <a:lstStyle/>
          <a:p>
            <a:pPr algn="ctr" fontAlgn="auto">
              <a:spcBef>
                <a:spcPts val="0"/>
              </a:spcBef>
              <a:spcAft>
                <a:spcPts val="0"/>
              </a:spcAft>
              <a:defRPr/>
            </a:pPr>
            <a:endParaRPr lang="en-GB"/>
          </a:p>
        </p:txBody>
      </p:sp>
      <p:sp>
        <p:nvSpPr>
          <p:cNvPr id="3083" name="Rectangle 11"/>
          <p:cNvSpPr>
            <a:spLocks noGrp="1" noChangeArrowheads="1"/>
          </p:cNvSpPr>
          <p:nvPr>
            <p:ph type="ctrTitle"/>
          </p:nvPr>
        </p:nvSpPr>
        <p:spPr>
          <a:xfrm>
            <a:off x="424800" y="857250"/>
            <a:ext cx="8280000" cy="689850"/>
          </a:xfrm>
        </p:spPr>
        <p:txBody>
          <a:bodyPr wrap="none"/>
          <a:lstStyle>
            <a:lvl1pPr>
              <a:lnSpc>
                <a:spcPct val="90000"/>
              </a:lnSpc>
              <a:tabLst>
                <a:tab pos="4038600" algn="l"/>
              </a:tabLst>
              <a:defRPr sz="3800" cap="none" baseline="0">
                <a:solidFill>
                  <a:schemeClr val="bg1"/>
                </a:solidFill>
              </a:defRPr>
            </a:lvl1pPr>
          </a:lstStyle>
          <a:p>
            <a:pPr lvl="0"/>
            <a:r>
              <a:rPr lang="en-US" altLang="en-US" noProof="0" dirty="0"/>
              <a:t>Click to edit Master title style</a:t>
            </a:r>
            <a:endParaRPr lang="en-GB" altLang="en-US" noProof="0" dirty="0"/>
          </a:p>
        </p:txBody>
      </p:sp>
      <p:sp>
        <p:nvSpPr>
          <p:cNvPr id="3084" name="Rectangle 12"/>
          <p:cNvSpPr>
            <a:spLocks noGrp="1" noChangeArrowheads="1"/>
          </p:cNvSpPr>
          <p:nvPr>
            <p:ph type="subTitle" idx="1"/>
          </p:nvPr>
        </p:nvSpPr>
        <p:spPr>
          <a:xfrm>
            <a:off x="424800" y="3489852"/>
            <a:ext cx="8280000" cy="694134"/>
          </a:xfrm>
        </p:spPr>
        <p:txBody>
          <a:bodyPr/>
          <a:lstStyle>
            <a:lvl1pPr marL="0" indent="0">
              <a:buFontTx/>
              <a:buNone/>
              <a:defRPr sz="2000">
                <a:solidFill>
                  <a:schemeClr val="bg1"/>
                </a:solidFill>
              </a:defRPr>
            </a:lvl1pPr>
          </a:lstStyle>
          <a:p>
            <a:pPr lvl="0"/>
            <a:r>
              <a:rPr lang="en-US" altLang="en-US" noProof="0" dirty="0"/>
              <a:t>Click to edit Master subtitle style</a:t>
            </a:r>
            <a:endParaRPr lang="en-GB" altLang="en-US" noProof="0" dirty="0"/>
          </a:p>
        </p:txBody>
      </p:sp>
      <p:sp>
        <p:nvSpPr>
          <p:cNvPr id="27" name="Rectangle 13"/>
          <p:cNvSpPr>
            <a:spLocks noGrp="1" noChangeArrowheads="1"/>
          </p:cNvSpPr>
          <p:nvPr>
            <p:ph type="sldNum" sz="quarter" idx="4"/>
          </p:nvPr>
        </p:nvSpPr>
        <p:spPr bwMode="auto">
          <a:xfrm>
            <a:off x="8028526" y="4677984"/>
            <a:ext cx="676275" cy="18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200">
                <a:solidFill>
                  <a:schemeClr val="bg2"/>
                </a:solidFill>
                <a:latin typeface="+mn-lt"/>
              </a:defRPr>
            </a:lvl1pPr>
          </a:lstStyle>
          <a:p>
            <a:fld id="{44C01B32-D1A0-401C-8867-70456BBB1E87}" type="slidenum">
              <a:rPr lang="en-GB" altLang="en-US" smtClean="0"/>
              <a:pPr/>
              <a:t>‹#›</a:t>
            </a:fld>
            <a:endParaRPr lang="en-GB" altLang="en-US" dirty="0"/>
          </a:p>
        </p:txBody>
      </p:sp>
      <p:sp>
        <p:nvSpPr>
          <p:cNvPr id="28" name="TextBox 27"/>
          <p:cNvSpPr txBox="1">
            <a:spLocks noChangeArrowheads="1"/>
          </p:cNvSpPr>
          <p:nvPr/>
        </p:nvSpPr>
        <p:spPr bwMode="auto">
          <a:xfrm>
            <a:off x="1928500" y="4907638"/>
            <a:ext cx="67691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r>
              <a:rPr lang="en-GB" altLang="en-US" sz="1200" dirty="0">
                <a:solidFill>
                  <a:schemeClr val="bg1"/>
                </a:solidFill>
                <a:latin typeface="Arial" panose="020B0604020202020204" pitchFamily="34" charset="0"/>
                <a:cs typeface="Arial" panose="020B0604020202020204" pitchFamily="34" charset="0"/>
              </a:rPr>
              <a:t>LIMITLESS </a:t>
            </a:r>
            <a:r>
              <a:rPr lang="en-GB" altLang="en-US" sz="1200" dirty="0">
                <a:solidFill>
                  <a:schemeClr val="bg1"/>
                </a:solidFill>
                <a:latin typeface="Arial Black" panose="020B0A04020102020204" pitchFamily="34" charset="0"/>
                <a:cs typeface="Arial" panose="020B0604020202020204" pitchFamily="34" charset="0"/>
              </a:rPr>
              <a:t>POTENTIAL</a:t>
            </a:r>
            <a:r>
              <a:rPr lang="en-GB" altLang="en-US" sz="1200" dirty="0">
                <a:solidFill>
                  <a:schemeClr val="bg1"/>
                </a:solidFill>
                <a:latin typeface="Arial" panose="020B0604020202020204" pitchFamily="34" charset="0"/>
                <a:cs typeface="Arial" panose="020B0604020202020204" pitchFamily="34" charset="0"/>
              </a:rPr>
              <a:t> | LIMITLESS </a:t>
            </a:r>
            <a:r>
              <a:rPr lang="en-GB" altLang="en-US" sz="1200" dirty="0">
                <a:solidFill>
                  <a:schemeClr val="bg1"/>
                </a:solidFill>
                <a:latin typeface="Arial Black" panose="020B0A04020102020204" pitchFamily="34" charset="0"/>
                <a:cs typeface="Arial" panose="020B0604020202020204" pitchFamily="34" charset="0"/>
              </a:rPr>
              <a:t>OPPORTUNITIES</a:t>
            </a:r>
            <a:r>
              <a:rPr lang="en-GB" altLang="en-US" sz="1200" dirty="0">
                <a:solidFill>
                  <a:schemeClr val="bg1"/>
                </a:solidFill>
                <a:latin typeface="Arial" panose="020B0604020202020204" pitchFamily="34" charset="0"/>
                <a:cs typeface="Arial" panose="020B0604020202020204" pitchFamily="34" charset="0"/>
              </a:rPr>
              <a:t> | LIMITLESS </a:t>
            </a:r>
            <a:r>
              <a:rPr lang="en-GB" altLang="en-US" sz="1200" dirty="0">
                <a:solidFill>
                  <a:schemeClr val="bg1"/>
                </a:solidFill>
                <a:latin typeface="Arial Black" panose="020B0A04020102020204" pitchFamily="34" charset="0"/>
                <a:cs typeface="Arial" panose="020B0604020202020204" pitchFamily="34" charset="0"/>
              </a:rPr>
              <a:t>IMPACT</a:t>
            </a:r>
          </a:p>
        </p:txBody>
      </p:sp>
      <p:sp>
        <p:nvSpPr>
          <p:cNvPr id="29" name="Date Placeholder 1"/>
          <p:cNvSpPr>
            <a:spLocks noGrp="1"/>
          </p:cNvSpPr>
          <p:nvPr>
            <p:ph type="dt" sz="half" idx="2"/>
          </p:nvPr>
        </p:nvSpPr>
        <p:spPr>
          <a:xfrm>
            <a:off x="424800" y="4677984"/>
            <a:ext cx="2133600" cy="189000"/>
          </a:xfrm>
          <a:prstGeom prst="rect">
            <a:avLst/>
          </a:prstGeom>
        </p:spPr>
        <p:txBody>
          <a:bodyPr vert="horz" lIns="0" tIns="0" rIns="0" bIns="0" rtlCol="0" anchor="t" anchorCtr="0"/>
          <a:lstStyle>
            <a:lvl1pPr algn="l">
              <a:defRPr sz="1200">
                <a:solidFill>
                  <a:schemeClr val="bg2"/>
                </a:solidFill>
                <a:latin typeface="Arial" panose="020B0604020202020204" pitchFamily="34" charset="0"/>
                <a:cs typeface="Arial" panose="020B0604020202020204" pitchFamily="34" charset="0"/>
              </a:defRPr>
            </a:lvl1pPr>
          </a:lstStyle>
          <a:p>
            <a:r>
              <a:rPr lang="en-GB" dirty="0"/>
              <a:t>Wednesday, 11 June 2014</a:t>
            </a:r>
          </a:p>
        </p:txBody>
      </p:sp>
      <p:pic>
        <p:nvPicPr>
          <p:cNvPr id="15" name="Picture 4"/>
          <p:cNvPicPr>
            <a:picLocks noChangeAspect="1"/>
          </p:cNvPicPr>
          <p:nvPr userDrawn="1"/>
        </p:nvPicPr>
        <p:blipFill>
          <a:blip r:embed="rId2">
            <a:extLst>
              <a:ext uri="{28A0092B-C50C-407E-A947-70E740481C1C}">
                <a14:useLocalDpi xmlns:a14="http://schemas.microsoft.com/office/drawing/2010/main" val="0"/>
              </a:ext>
            </a:extLst>
          </a:blip>
          <a:srcRect l="13858" t="424" r="7953" b="22234"/>
          <a:stretch>
            <a:fillRect/>
          </a:stretch>
        </p:blipFill>
        <p:spPr bwMode="auto">
          <a:xfrm>
            <a:off x="0" y="1714500"/>
            <a:ext cx="9144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3" hasCustomPrompt="1"/>
          </p:nvPr>
        </p:nvSpPr>
        <p:spPr>
          <a:xfrm>
            <a:off x="417512" y="0"/>
            <a:ext cx="2858344" cy="696496"/>
          </a:xfrm>
          <a:solidFill>
            <a:schemeClr val="accent1"/>
          </a:solidFill>
        </p:spPr>
        <p:txBody>
          <a:bodyPr wrap="square" lIns="72000" tIns="288000" rIns="72000" bIns="36000">
            <a:spAutoFit/>
          </a:bodyPr>
          <a:lstStyle>
            <a:lvl1pPr marL="0" indent="0">
              <a:buNone/>
              <a:defRPr sz="1200">
                <a:solidFill>
                  <a:schemeClr val="bg1"/>
                </a:solidFill>
                <a:latin typeface="Arial" panose="020B0604020202020204" pitchFamily="34" charset="0"/>
                <a:cs typeface="Arial" panose="020B0604020202020204" pitchFamily="34" charset="0"/>
              </a:defRPr>
            </a:lvl1pPr>
          </a:lstStyle>
          <a:p>
            <a:pPr lvl="0"/>
            <a:r>
              <a:rPr lang="en-US" dirty="0"/>
              <a:t>Unit name here, max 2 line, adjust width of box if required</a:t>
            </a:r>
            <a:endParaRPr lang="en-GB" dirty="0"/>
          </a:p>
        </p:txBody>
      </p:sp>
      <p:sp>
        <p:nvSpPr>
          <p:cNvPr id="8" name="Picture Placeholder 7"/>
          <p:cNvSpPr>
            <a:spLocks noGrp="1"/>
          </p:cNvSpPr>
          <p:nvPr>
            <p:ph type="pic" sz="quarter" idx="16" hasCustomPrompt="1"/>
          </p:nvPr>
        </p:nvSpPr>
        <p:spPr>
          <a:xfrm>
            <a:off x="0" y="1714500"/>
            <a:ext cx="9144000" cy="1714500"/>
          </a:xfrm>
        </p:spPr>
        <p:txBody>
          <a:bodyPr/>
          <a:lstStyle>
            <a:lvl1pPr marL="0" indent="0">
              <a:buNone/>
              <a:defRPr sz="1000">
                <a:solidFill>
                  <a:schemeClr val="bg1"/>
                </a:solidFill>
              </a:defRPr>
            </a:lvl1pPr>
          </a:lstStyle>
          <a:p>
            <a:r>
              <a:rPr lang="en-US" dirty="0"/>
              <a:t>Click icon to add picture. Visit www.reading.ac.uk/imagebank for more.</a:t>
            </a:r>
          </a:p>
        </p:txBody>
      </p:sp>
      <p:sp>
        <p:nvSpPr>
          <p:cNvPr id="17" name="TextBox 16"/>
          <p:cNvSpPr txBox="1"/>
          <p:nvPr userDrawn="1"/>
        </p:nvSpPr>
        <p:spPr>
          <a:xfrm>
            <a:off x="424800" y="4985181"/>
            <a:ext cx="2016224" cy="123111"/>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20000"/>
              </a:spcBef>
              <a:spcAft>
                <a:spcPct val="0"/>
              </a:spcAft>
              <a:buClr>
                <a:srgbClr val="D2002E"/>
              </a:buClr>
              <a:buSzTx/>
              <a:buFont typeface="Arial" charset="0"/>
              <a:buNone/>
              <a:tabLst/>
              <a:defRPr/>
            </a:pPr>
            <a:r>
              <a:rPr kumimoji="0" lang="en-GB" sz="800" b="0" i="0" u="none" strike="noStrike" kern="0" cap="none" spc="0" normalizeH="0" baseline="0" noProof="0" dirty="0">
                <a:ln>
                  <a:noFill/>
                </a:ln>
                <a:solidFill>
                  <a:schemeClr val="bg2"/>
                </a:solidFill>
                <a:effectLst/>
                <a:uLnTx/>
                <a:uFillTx/>
                <a:latin typeface="Arial" panose="020B0604020202020204" pitchFamily="34" charset="0"/>
                <a:cs typeface="Arial" panose="020B0604020202020204" pitchFamily="34" charset="0"/>
              </a:rPr>
              <a:t>Copyright University of Reading</a:t>
            </a:r>
          </a:p>
        </p:txBody>
      </p:sp>
      <p:pic>
        <p:nvPicPr>
          <p:cNvPr id="16" name="Picture 55"/>
          <p:cNvPicPr>
            <a:picLocks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hidden">
          <a:xfrm>
            <a:off x="7524755" y="329747"/>
            <a:ext cx="1184275" cy="386560"/>
          </a:xfrm>
          <a:prstGeom prst="rect">
            <a:avLst/>
          </a:prstGeom>
          <a:noFill/>
          <a:ln>
            <a:noFill/>
          </a:ln>
        </p:spPr>
      </p:pic>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preserve="1" userDrawn="1">
  <p:cSld name="Title Slide (Colour)">
    <p:spTree>
      <p:nvGrpSpPr>
        <p:cNvPr id="1" name=""/>
        <p:cNvGrpSpPr/>
        <p:nvPr/>
      </p:nvGrpSpPr>
      <p:grpSpPr>
        <a:xfrm>
          <a:off x="0" y="0"/>
          <a:ext cx="0" cy="0"/>
          <a:chOff x="0" y="0"/>
          <a:chExt cx="0" cy="0"/>
        </a:xfrm>
      </p:grpSpPr>
      <p:sp>
        <p:nvSpPr>
          <p:cNvPr id="26" name="Rectangle 25"/>
          <p:cNvSpPr/>
          <p:nvPr userDrawn="1"/>
        </p:nvSpPr>
        <p:spPr bwMode="hidden">
          <a:xfrm>
            <a:off x="0" y="3429000"/>
            <a:ext cx="9144000" cy="171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22" name="Picture 4"/>
          <p:cNvPicPr>
            <a:picLocks noChangeAspect="1"/>
          </p:cNvPicPr>
          <p:nvPr userDrawn="1"/>
        </p:nvPicPr>
        <p:blipFill>
          <a:blip r:embed="rId2">
            <a:extLst>
              <a:ext uri="{28A0092B-C50C-407E-A947-70E740481C1C}">
                <a14:useLocalDpi xmlns:a14="http://schemas.microsoft.com/office/drawing/2010/main" val="0"/>
              </a:ext>
            </a:extLst>
          </a:blip>
          <a:srcRect l="13858" t="424" r="7953" b="22234"/>
          <a:stretch>
            <a:fillRect/>
          </a:stretch>
        </p:blipFill>
        <p:spPr bwMode="auto">
          <a:xfrm>
            <a:off x="0" y="1714500"/>
            <a:ext cx="9144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p:nvPr userDrawn="1"/>
        </p:nvSpPr>
        <p:spPr bwMode="hidden">
          <a:xfrm>
            <a:off x="0" y="0"/>
            <a:ext cx="9144000" cy="171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3084" name="Rectangle 12"/>
          <p:cNvSpPr>
            <a:spLocks noGrp="1" noChangeArrowheads="1"/>
          </p:cNvSpPr>
          <p:nvPr>
            <p:ph type="subTitle" idx="1"/>
          </p:nvPr>
        </p:nvSpPr>
        <p:spPr>
          <a:xfrm>
            <a:off x="424800" y="3489852"/>
            <a:ext cx="7920038" cy="694134"/>
          </a:xfrm>
        </p:spPr>
        <p:txBody>
          <a:bodyPr/>
          <a:lstStyle>
            <a:lvl1pPr marL="0" indent="0">
              <a:buFontTx/>
              <a:buNone/>
              <a:defRPr sz="2000">
                <a:solidFill>
                  <a:schemeClr val="bg1"/>
                </a:solidFill>
              </a:defRPr>
            </a:lvl1pPr>
          </a:lstStyle>
          <a:p>
            <a:pPr lvl="0"/>
            <a:r>
              <a:rPr lang="en-US" altLang="en-US" noProof="0"/>
              <a:t>Click to edit Master subtitle style</a:t>
            </a:r>
            <a:endParaRPr lang="en-GB" altLang="en-US" noProof="0" dirty="0"/>
          </a:p>
        </p:txBody>
      </p:sp>
      <p:sp>
        <p:nvSpPr>
          <p:cNvPr id="27" name="Rectangle 13"/>
          <p:cNvSpPr>
            <a:spLocks noGrp="1" noChangeArrowheads="1"/>
          </p:cNvSpPr>
          <p:nvPr>
            <p:ph type="sldNum" sz="quarter" idx="4"/>
          </p:nvPr>
        </p:nvSpPr>
        <p:spPr bwMode="auto">
          <a:xfrm>
            <a:off x="8028526" y="4677984"/>
            <a:ext cx="676275" cy="18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200">
                <a:solidFill>
                  <a:schemeClr val="bg2"/>
                </a:solidFill>
                <a:latin typeface="+mn-lt"/>
              </a:defRPr>
            </a:lvl1pPr>
          </a:lstStyle>
          <a:p>
            <a:fld id="{44C01B32-D1A0-401C-8867-70456BBB1E87}" type="slidenum">
              <a:rPr lang="en-GB" altLang="en-US" smtClean="0"/>
              <a:pPr/>
              <a:t>‹#›</a:t>
            </a:fld>
            <a:endParaRPr lang="en-GB" altLang="en-US" dirty="0"/>
          </a:p>
        </p:txBody>
      </p:sp>
      <p:sp>
        <p:nvSpPr>
          <p:cNvPr id="28" name="TextBox 27"/>
          <p:cNvSpPr txBox="1">
            <a:spLocks noChangeArrowheads="1"/>
          </p:cNvSpPr>
          <p:nvPr userDrawn="1"/>
        </p:nvSpPr>
        <p:spPr bwMode="auto">
          <a:xfrm>
            <a:off x="1928500" y="4907638"/>
            <a:ext cx="67691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r>
              <a:rPr lang="en-GB" altLang="en-US" sz="1200" dirty="0">
                <a:solidFill>
                  <a:schemeClr val="bg1"/>
                </a:solidFill>
                <a:latin typeface="Arial" panose="020B0604020202020204" pitchFamily="34" charset="0"/>
                <a:cs typeface="Arial" panose="020B0604020202020204" pitchFamily="34" charset="0"/>
              </a:rPr>
              <a:t>LIMITLESS </a:t>
            </a:r>
            <a:r>
              <a:rPr lang="en-GB" altLang="en-US" sz="1200" dirty="0">
                <a:solidFill>
                  <a:schemeClr val="bg1"/>
                </a:solidFill>
                <a:latin typeface="Arial Black" panose="020B0A04020102020204" pitchFamily="34" charset="0"/>
                <a:cs typeface="Arial" panose="020B0604020202020204" pitchFamily="34" charset="0"/>
              </a:rPr>
              <a:t>POTENTIAL</a:t>
            </a:r>
            <a:r>
              <a:rPr lang="en-GB" altLang="en-US" sz="1200" dirty="0">
                <a:solidFill>
                  <a:schemeClr val="bg1"/>
                </a:solidFill>
                <a:latin typeface="Arial" panose="020B0604020202020204" pitchFamily="34" charset="0"/>
                <a:cs typeface="Arial" panose="020B0604020202020204" pitchFamily="34" charset="0"/>
              </a:rPr>
              <a:t> | LIMITLESS </a:t>
            </a:r>
            <a:r>
              <a:rPr lang="en-GB" altLang="en-US" sz="1200" dirty="0">
                <a:solidFill>
                  <a:schemeClr val="bg1"/>
                </a:solidFill>
                <a:latin typeface="Arial Black" panose="020B0A04020102020204" pitchFamily="34" charset="0"/>
                <a:cs typeface="Arial" panose="020B0604020202020204" pitchFamily="34" charset="0"/>
              </a:rPr>
              <a:t>OPPORTUNITIES</a:t>
            </a:r>
            <a:r>
              <a:rPr lang="en-GB" altLang="en-US" sz="1200" dirty="0">
                <a:solidFill>
                  <a:schemeClr val="bg1"/>
                </a:solidFill>
                <a:latin typeface="Arial" panose="020B0604020202020204" pitchFamily="34" charset="0"/>
                <a:cs typeface="Arial" panose="020B0604020202020204" pitchFamily="34" charset="0"/>
              </a:rPr>
              <a:t> | LIMITLESS </a:t>
            </a:r>
            <a:r>
              <a:rPr lang="en-GB" altLang="en-US" sz="1200" dirty="0">
                <a:solidFill>
                  <a:schemeClr val="bg1"/>
                </a:solidFill>
                <a:latin typeface="Arial Black" panose="020B0A04020102020204" pitchFamily="34" charset="0"/>
                <a:cs typeface="Arial" panose="020B0604020202020204" pitchFamily="34" charset="0"/>
              </a:rPr>
              <a:t>IMPACT</a:t>
            </a:r>
          </a:p>
        </p:txBody>
      </p:sp>
      <p:sp>
        <p:nvSpPr>
          <p:cNvPr id="14" name="Rectangle 11"/>
          <p:cNvSpPr>
            <a:spLocks noGrp="1" noChangeArrowheads="1"/>
          </p:cNvSpPr>
          <p:nvPr>
            <p:ph type="ctrTitle"/>
          </p:nvPr>
        </p:nvSpPr>
        <p:spPr>
          <a:xfrm>
            <a:off x="424800" y="857250"/>
            <a:ext cx="8280000" cy="689850"/>
          </a:xfrm>
        </p:spPr>
        <p:txBody>
          <a:bodyPr wrap="none"/>
          <a:lstStyle>
            <a:lvl1pPr>
              <a:lnSpc>
                <a:spcPct val="90000"/>
              </a:lnSpc>
              <a:tabLst>
                <a:tab pos="4038600" algn="l"/>
              </a:tabLst>
              <a:defRPr sz="3800" cap="all" baseline="0">
                <a:solidFill>
                  <a:schemeClr val="bg1"/>
                </a:solidFill>
              </a:defRPr>
            </a:lvl1pPr>
          </a:lstStyle>
          <a:p>
            <a:pPr lvl="0"/>
            <a:r>
              <a:rPr lang="en-US" altLang="en-US" noProof="0" dirty="0"/>
              <a:t>Click to edit Master title style</a:t>
            </a:r>
            <a:endParaRPr lang="en-GB" altLang="en-US" noProof="0" dirty="0"/>
          </a:p>
        </p:txBody>
      </p:sp>
      <p:sp>
        <p:nvSpPr>
          <p:cNvPr id="16" name="Footer Placeholder 2"/>
          <p:cNvSpPr>
            <a:spLocks noGrp="1"/>
          </p:cNvSpPr>
          <p:nvPr>
            <p:ph type="ftr" sz="quarter" idx="3"/>
          </p:nvPr>
        </p:nvSpPr>
        <p:spPr>
          <a:xfrm>
            <a:off x="3124200" y="4677984"/>
            <a:ext cx="2895600" cy="189000"/>
          </a:xfrm>
          <a:prstGeom prst="rect">
            <a:avLst/>
          </a:prstGeom>
        </p:spPr>
        <p:txBody>
          <a:bodyPr vert="horz" lIns="0" tIns="0" rIns="0" bIns="0" rtlCol="0" anchor="t" anchorCtr="0"/>
          <a:lstStyle>
            <a:lvl1pPr algn="ctr">
              <a:defRPr sz="1200">
                <a:solidFill>
                  <a:schemeClr val="bg2"/>
                </a:solidFill>
                <a:latin typeface="Arial Bold" panose="020B0704020202020204" pitchFamily="34" charset="0"/>
                <a:cs typeface="Arial Bold" panose="020B0704020202020204" pitchFamily="34" charset="0"/>
              </a:defRPr>
            </a:lvl1pPr>
          </a:lstStyle>
          <a:p>
            <a:r>
              <a:rPr lang="en-GB" dirty="0"/>
              <a:t>Copyright University of Reading</a:t>
            </a:r>
          </a:p>
        </p:txBody>
      </p:sp>
      <p:sp>
        <p:nvSpPr>
          <p:cNvPr id="17" name="Date Placeholder 1"/>
          <p:cNvSpPr>
            <a:spLocks noGrp="1"/>
          </p:cNvSpPr>
          <p:nvPr>
            <p:ph type="dt" sz="half" idx="2"/>
          </p:nvPr>
        </p:nvSpPr>
        <p:spPr>
          <a:xfrm>
            <a:off x="424800" y="4677984"/>
            <a:ext cx="2133600" cy="189000"/>
          </a:xfrm>
          <a:prstGeom prst="rect">
            <a:avLst/>
          </a:prstGeom>
        </p:spPr>
        <p:txBody>
          <a:bodyPr vert="horz" lIns="0" tIns="0" rIns="0" bIns="0" rtlCol="0" anchor="t" anchorCtr="0"/>
          <a:lstStyle>
            <a:lvl1pPr algn="l">
              <a:defRPr sz="1200">
                <a:solidFill>
                  <a:schemeClr val="bg2"/>
                </a:solidFill>
                <a:latin typeface="+mn-lt"/>
              </a:defRPr>
            </a:lvl1pPr>
          </a:lstStyle>
          <a:p>
            <a:r>
              <a:rPr lang="en-GB" dirty="0"/>
              <a:t>Wednesday, 11 June 2014</a:t>
            </a:r>
          </a:p>
        </p:txBody>
      </p:sp>
      <p:sp>
        <p:nvSpPr>
          <p:cNvPr id="19" name="TextBox 18"/>
          <p:cNvSpPr txBox="1"/>
          <p:nvPr userDrawn="1"/>
        </p:nvSpPr>
        <p:spPr>
          <a:xfrm>
            <a:off x="424800" y="4985181"/>
            <a:ext cx="2016224" cy="123111"/>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20000"/>
              </a:spcBef>
              <a:spcAft>
                <a:spcPct val="0"/>
              </a:spcAft>
              <a:buClr>
                <a:srgbClr val="D2002E"/>
              </a:buClr>
              <a:buSzTx/>
              <a:buFont typeface="Arial" charset="0"/>
              <a:buNone/>
              <a:tabLst/>
              <a:defRPr/>
            </a:pPr>
            <a:r>
              <a:rPr kumimoji="0" lang="en-GB" sz="800" b="0" i="0" u="none" strike="noStrike" kern="0" cap="none" spc="0" normalizeH="0" baseline="0" noProof="0" dirty="0">
                <a:ln>
                  <a:noFill/>
                </a:ln>
                <a:solidFill>
                  <a:schemeClr val="bg2"/>
                </a:solidFill>
                <a:effectLst/>
                <a:uLnTx/>
                <a:uFillTx/>
                <a:latin typeface="Arial" panose="020B0604020202020204" pitchFamily="34" charset="0"/>
                <a:cs typeface="Arial" panose="020B0604020202020204" pitchFamily="34" charset="0"/>
              </a:rPr>
              <a:t>Copyright University of Reading</a:t>
            </a:r>
          </a:p>
        </p:txBody>
      </p:sp>
      <p:pic>
        <p:nvPicPr>
          <p:cNvPr id="18" name="Picture 55"/>
          <p:cNvPicPr>
            <a:picLocks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hidden">
          <a:xfrm>
            <a:off x="7524755" y="329747"/>
            <a:ext cx="1184275" cy="386560"/>
          </a:xfrm>
          <a:prstGeom prst="rect">
            <a:avLst/>
          </a:prstGeom>
          <a:noFill/>
          <a:ln>
            <a:noFill/>
          </a:ln>
        </p:spPr>
      </p:pic>
      <p:sp>
        <p:nvSpPr>
          <p:cNvPr id="20" name="Text Placeholder 2"/>
          <p:cNvSpPr>
            <a:spLocks noGrp="1"/>
          </p:cNvSpPr>
          <p:nvPr>
            <p:ph type="body" sz="quarter" idx="13" hasCustomPrompt="1"/>
          </p:nvPr>
        </p:nvSpPr>
        <p:spPr>
          <a:xfrm>
            <a:off x="417512" y="0"/>
            <a:ext cx="2858344" cy="696496"/>
          </a:xfrm>
          <a:solidFill>
            <a:schemeClr val="accent1"/>
          </a:solidFill>
        </p:spPr>
        <p:txBody>
          <a:bodyPr wrap="square" lIns="72000" tIns="288000" rIns="72000" bIns="36000">
            <a:spAutoFit/>
          </a:bodyPr>
          <a:lstStyle>
            <a:lvl1pPr marL="0" indent="0">
              <a:buNone/>
              <a:defRPr sz="1200">
                <a:solidFill>
                  <a:schemeClr val="bg1"/>
                </a:solidFill>
                <a:latin typeface="Arial Bold" panose="020B0704020202020204" pitchFamily="34" charset="0"/>
                <a:cs typeface="Arial Bold" panose="020B0704020202020204" pitchFamily="34" charset="0"/>
              </a:defRPr>
            </a:lvl1pPr>
          </a:lstStyle>
          <a:p>
            <a:pPr lvl="0"/>
            <a:r>
              <a:rPr lang="en-US" dirty="0"/>
              <a:t>Unit name here, max 2 line, adjust width of box if required</a:t>
            </a:r>
            <a:endParaRPr lang="en-GB" dirty="0"/>
          </a:p>
        </p:txBody>
      </p:sp>
      <p:sp>
        <p:nvSpPr>
          <p:cNvPr id="24" name="Picture Placeholder 7"/>
          <p:cNvSpPr>
            <a:spLocks noGrp="1"/>
          </p:cNvSpPr>
          <p:nvPr>
            <p:ph type="pic" sz="quarter" idx="16" hasCustomPrompt="1"/>
          </p:nvPr>
        </p:nvSpPr>
        <p:spPr>
          <a:xfrm>
            <a:off x="0" y="1714500"/>
            <a:ext cx="9144000" cy="1714500"/>
          </a:xfrm>
        </p:spPr>
        <p:txBody>
          <a:bodyPr/>
          <a:lstStyle>
            <a:lvl1pPr marL="0" indent="0">
              <a:buNone/>
              <a:defRPr sz="1000">
                <a:solidFill>
                  <a:schemeClr val="bg1"/>
                </a:solidFill>
              </a:defRPr>
            </a:lvl1pPr>
          </a:lstStyle>
          <a:p>
            <a:r>
              <a:rPr lang="en-US" dirty="0"/>
              <a:t>Click icon to add picture. Visit www.reading.ac.uk/imagebank for more.</a:t>
            </a:r>
          </a:p>
        </p:txBody>
      </p:sp>
    </p:spTree>
    <p:extLst>
      <p:ext uri="{BB962C8B-B14F-4D97-AF65-F5344CB8AC3E}">
        <p14:creationId xmlns:p14="http://schemas.microsoft.com/office/powerpoint/2010/main" val="2691051544"/>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Grey)">
    <p:spTree>
      <p:nvGrpSpPr>
        <p:cNvPr id="1" name=""/>
        <p:cNvGrpSpPr/>
        <p:nvPr/>
      </p:nvGrpSpPr>
      <p:grpSpPr>
        <a:xfrm>
          <a:off x="0" y="0"/>
          <a:ext cx="0" cy="0"/>
          <a:chOff x="0" y="0"/>
          <a:chExt cx="0" cy="0"/>
        </a:xfrm>
      </p:grpSpPr>
      <p:sp>
        <p:nvSpPr>
          <p:cNvPr id="5" name="Rectangle 4"/>
          <p:cNvSpPr/>
          <p:nvPr userDrawn="1"/>
        </p:nvSpPr>
        <p:spPr bwMode="hidden">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Slide Number Placeholder 3"/>
          <p:cNvSpPr>
            <a:spLocks noGrp="1"/>
          </p:cNvSpPr>
          <p:nvPr>
            <p:ph type="sldNum" sz="quarter" idx="10"/>
          </p:nvPr>
        </p:nvSpPr>
        <p:spPr/>
        <p:txBody>
          <a:bodyPr/>
          <a:lstStyle>
            <a:lvl1pPr>
              <a:defRPr>
                <a:solidFill>
                  <a:schemeClr val="bg1"/>
                </a:solidFill>
              </a:defRPr>
            </a:lvl1pPr>
          </a:lstStyle>
          <a:p>
            <a:fld id="{DCF6A46F-80AB-49F3-8C7E-9717ED945456}" type="slidenum">
              <a:rPr lang="en-GB" altLang="en-US" smtClean="0"/>
              <a:pPr/>
              <a:t>‹#›</a:t>
            </a:fld>
            <a:endParaRPr lang="en-GB" altLang="en-US" dirty="0"/>
          </a:p>
        </p:txBody>
      </p:sp>
      <p:sp>
        <p:nvSpPr>
          <p:cNvPr id="8" name="TextBox 7"/>
          <p:cNvSpPr txBox="1">
            <a:spLocks noChangeArrowheads="1"/>
          </p:cNvSpPr>
          <p:nvPr userDrawn="1"/>
        </p:nvSpPr>
        <p:spPr bwMode="auto">
          <a:xfrm>
            <a:off x="1928500" y="4907638"/>
            <a:ext cx="67691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r>
              <a:rPr lang="en-GB" altLang="en-US" sz="1200" dirty="0">
                <a:solidFill>
                  <a:schemeClr val="bg1"/>
                </a:solidFill>
                <a:latin typeface="Arial" panose="020B0604020202020204" pitchFamily="34" charset="0"/>
                <a:cs typeface="Arial" panose="020B0604020202020204" pitchFamily="34" charset="0"/>
              </a:rPr>
              <a:t>LIMITLESS </a:t>
            </a:r>
            <a:r>
              <a:rPr lang="en-GB" altLang="en-US" sz="1200" dirty="0">
                <a:solidFill>
                  <a:schemeClr val="bg1"/>
                </a:solidFill>
                <a:latin typeface="Arial Black" panose="020B0A04020102020204" pitchFamily="34" charset="0"/>
                <a:cs typeface="Arial" panose="020B0604020202020204" pitchFamily="34" charset="0"/>
              </a:rPr>
              <a:t>POTENTIAL</a:t>
            </a:r>
            <a:r>
              <a:rPr lang="en-GB" altLang="en-US" sz="1200" dirty="0">
                <a:solidFill>
                  <a:schemeClr val="bg1"/>
                </a:solidFill>
                <a:latin typeface="Arial" panose="020B0604020202020204" pitchFamily="34" charset="0"/>
                <a:cs typeface="Arial" panose="020B0604020202020204" pitchFamily="34" charset="0"/>
              </a:rPr>
              <a:t> | LIMITLESS </a:t>
            </a:r>
            <a:r>
              <a:rPr lang="en-GB" altLang="en-US" sz="1200" dirty="0">
                <a:solidFill>
                  <a:schemeClr val="bg1"/>
                </a:solidFill>
                <a:latin typeface="Arial Black" panose="020B0A04020102020204" pitchFamily="34" charset="0"/>
                <a:cs typeface="Arial" panose="020B0604020202020204" pitchFamily="34" charset="0"/>
              </a:rPr>
              <a:t>OPPORTUNITIES</a:t>
            </a:r>
            <a:r>
              <a:rPr lang="en-GB" altLang="en-US" sz="1200" dirty="0">
                <a:solidFill>
                  <a:schemeClr val="bg1"/>
                </a:solidFill>
                <a:latin typeface="Arial" panose="020B0604020202020204" pitchFamily="34" charset="0"/>
                <a:cs typeface="Arial" panose="020B0604020202020204" pitchFamily="34" charset="0"/>
              </a:rPr>
              <a:t> | LIMITLESS </a:t>
            </a:r>
            <a:r>
              <a:rPr lang="en-GB" altLang="en-US" sz="1200" dirty="0">
                <a:solidFill>
                  <a:schemeClr val="bg1"/>
                </a:solidFill>
                <a:latin typeface="Arial Black" panose="020B0A04020102020204" pitchFamily="34" charset="0"/>
                <a:cs typeface="Arial" panose="020B0604020202020204" pitchFamily="34" charset="0"/>
              </a:rPr>
              <a:t>IMPACT</a:t>
            </a:r>
          </a:p>
        </p:txBody>
      </p:sp>
      <p:pic>
        <p:nvPicPr>
          <p:cNvPr id="9" name="Picture 55"/>
          <p:cNvPicPr>
            <a:picLocks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hidden">
          <a:xfrm>
            <a:off x="7524755" y="329747"/>
            <a:ext cx="1184275" cy="386560"/>
          </a:xfrm>
          <a:prstGeom prst="rect">
            <a:avLst/>
          </a:prstGeom>
          <a:noFill/>
          <a:ln>
            <a:noFill/>
          </a:ln>
        </p:spPr>
      </p:pic>
    </p:spTree>
    <p:extLst>
      <p:ext uri="{BB962C8B-B14F-4D97-AF65-F5344CB8AC3E}">
        <p14:creationId xmlns:p14="http://schemas.microsoft.com/office/powerpoint/2010/main" val="249850555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Grey)">
    <p:spTree>
      <p:nvGrpSpPr>
        <p:cNvPr id="1" name=""/>
        <p:cNvGrpSpPr/>
        <p:nvPr/>
      </p:nvGrpSpPr>
      <p:grpSpPr>
        <a:xfrm>
          <a:off x="0" y="0"/>
          <a:ext cx="0" cy="0"/>
          <a:chOff x="0" y="0"/>
          <a:chExt cx="0" cy="0"/>
        </a:xfrm>
      </p:grpSpPr>
      <p:sp>
        <p:nvSpPr>
          <p:cNvPr id="6" name="Rectangle 5"/>
          <p:cNvSpPr/>
          <p:nvPr userDrawn="1"/>
        </p:nvSpPr>
        <p:spPr bwMode="hidden">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endParaRPr lang="en-GB" dirty="0"/>
          </a:p>
        </p:txBody>
      </p:sp>
      <p:sp>
        <p:nvSpPr>
          <p:cNvPr id="5" name="Slide Number Placeholder 4"/>
          <p:cNvSpPr>
            <a:spLocks noGrp="1"/>
          </p:cNvSpPr>
          <p:nvPr>
            <p:ph type="sldNum" sz="quarter" idx="10"/>
          </p:nvPr>
        </p:nvSpPr>
        <p:spPr/>
        <p:txBody>
          <a:bodyPr/>
          <a:lstStyle>
            <a:lvl1pPr>
              <a:defRPr>
                <a:solidFill>
                  <a:schemeClr val="bg1"/>
                </a:solidFill>
              </a:defRPr>
            </a:lvl1pPr>
          </a:lstStyle>
          <a:p>
            <a:fld id="{7D9A8A42-CDD3-483B-A525-DE73108F9D72}" type="slidenum">
              <a:rPr lang="en-GB" altLang="en-US" smtClean="0"/>
              <a:pPr/>
              <a:t>‹#›</a:t>
            </a:fld>
            <a:endParaRPr lang="en-GB" altLang="en-US" dirty="0"/>
          </a:p>
        </p:txBody>
      </p:sp>
      <p:sp>
        <p:nvSpPr>
          <p:cNvPr id="8" name="TextBox 7"/>
          <p:cNvSpPr txBox="1">
            <a:spLocks noChangeArrowheads="1"/>
          </p:cNvSpPr>
          <p:nvPr userDrawn="1"/>
        </p:nvSpPr>
        <p:spPr bwMode="auto">
          <a:xfrm>
            <a:off x="1928500" y="4907638"/>
            <a:ext cx="67691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r>
              <a:rPr lang="en-GB" altLang="en-US" sz="1200" dirty="0">
                <a:solidFill>
                  <a:schemeClr val="bg1"/>
                </a:solidFill>
                <a:latin typeface="Arial" panose="020B0604020202020204" pitchFamily="34" charset="0"/>
                <a:cs typeface="Arial" panose="020B0604020202020204" pitchFamily="34" charset="0"/>
              </a:rPr>
              <a:t>LIMITLESS </a:t>
            </a:r>
            <a:r>
              <a:rPr lang="en-GB" altLang="en-US" sz="1200" dirty="0">
                <a:solidFill>
                  <a:schemeClr val="bg1"/>
                </a:solidFill>
                <a:latin typeface="Arial Black" panose="020B0A04020102020204" pitchFamily="34" charset="0"/>
                <a:cs typeface="Arial" panose="020B0604020202020204" pitchFamily="34" charset="0"/>
              </a:rPr>
              <a:t>POTENTIAL</a:t>
            </a:r>
            <a:r>
              <a:rPr lang="en-GB" altLang="en-US" sz="1200" dirty="0">
                <a:solidFill>
                  <a:schemeClr val="bg1"/>
                </a:solidFill>
                <a:latin typeface="Arial" panose="020B0604020202020204" pitchFamily="34" charset="0"/>
                <a:cs typeface="Arial" panose="020B0604020202020204" pitchFamily="34" charset="0"/>
              </a:rPr>
              <a:t> | LIMITLESS </a:t>
            </a:r>
            <a:r>
              <a:rPr lang="en-GB" altLang="en-US" sz="1200" dirty="0">
                <a:solidFill>
                  <a:schemeClr val="bg1"/>
                </a:solidFill>
                <a:latin typeface="Arial Black" panose="020B0A04020102020204" pitchFamily="34" charset="0"/>
                <a:cs typeface="Arial" panose="020B0604020202020204" pitchFamily="34" charset="0"/>
              </a:rPr>
              <a:t>OPPORTUNITIES</a:t>
            </a:r>
            <a:r>
              <a:rPr lang="en-GB" altLang="en-US" sz="1200" dirty="0">
                <a:solidFill>
                  <a:schemeClr val="bg1"/>
                </a:solidFill>
                <a:latin typeface="Arial" panose="020B0604020202020204" pitchFamily="34" charset="0"/>
                <a:cs typeface="Arial" panose="020B0604020202020204" pitchFamily="34" charset="0"/>
              </a:rPr>
              <a:t> | LIMITLESS </a:t>
            </a:r>
            <a:r>
              <a:rPr lang="en-GB" altLang="en-US" sz="1200" dirty="0">
                <a:solidFill>
                  <a:schemeClr val="bg1"/>
                </a:solidFill>
                <a:latin typeface="Arial Black" panose="020B0A04020102020204" pitchFamily="34" charset="0"/>
                <a:cs typeface="Arial" panose="020B0604020202020204" pitchFamily="34" charset="0"/>
              </a:rPr>
              <a:t>IMPACT</a:t>
            </a:r>
          </a:p>
        </p:txBody>
      </p:sp>
      <p:sp>
        <p:nvSpPr>
          <p:cNvPr id="9" name="Content Placeholder 2"/>
          <p:cNvSpPr>
            <a:spLocks noGrp="1"/>
          </p:cNvSpPr>
          <p:nvPr>
            <p:ph idx="11"/>
          </p:nvPr>
        </p:nvSpPr>
        <p:spPr>
          <a:xfrm>
            <a:off x="424800" y="1660500"/>
            <a:ext cx="3888000" cy="3240000"/>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p:cNvSpPr>
            <a:spLocks noGrp="1"/>
          </p:cNvSpPr>
          <p:nvPr>
            <p:ph idx="12"/>
          </p:nvPr>
        </p:nvSpPr>
        <p:spPr>
          <a:xfrm>
            <a:off x="4581327" y="1660500"/>
            <a:ext cx="3888000" cy="3240000"/>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1" name="Picture 55"/>
          <p:cNvPicPr>
            <a:picLocks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hidden">
          <a:xfrm>
            <a:off x="7524755" y="329747"/>
            <a:ext cx="1184275" cy="386560"/>
          </a:xfrm>
          <a:prstGeom prst="rect">
            <a:avLst/>
          </a:prstGeom>
          <a:noFill/>
          <a:ln>
            <a:noFill/>
          </a:ln>
        </p:spPr>
      </p:pic>
    </p:spTree>
    <p:extLst>
      <p:ext uri="{BB962C8B-B14F-4D97-AF65-F5344CB8AC3E}">
        <p14:creationId xmlns:p14="http://schemas.microsoft.com/office/powerpoint/2010/main" val="164484830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8CAE96E1-FE19-476C-9CF0-3BB4903735D9}" type="slidenum">
              <a:rPr lang="en-GB" altLang="en-US"/>
              <a:pPr/>
              <a:t>‹#›</a:t>
            </a:fld>
            <a:endParaRPr lang="en-GB" altLang="en-US"/>
          </a:p>
        </p:txBody>
      </p:sp>
      <p:sp>
        <p:nvSpPr>
          <p:cNvPr id="3" name="Rectangle 2"/>
          <p:cNvSpPr/>
          <p:nvPr userDrawn="1"/>
        </p:nvSpPr>
        <p:spPr bwMode="hidden">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6" name="Content Placeholder 5"/>
          <p:cNvSpPr>
            <a:spLocks noGrp="1"/>
          </p:cNvSpPr>
          <p:nvPr>
            <p:ph sz="quarter" idx="11"/>
          </p:nvPr>
        </p:nvSpPr>
        <p:spPr>
          <a:xfrm>
            <a:off x="424800" y="357504"/>
            <a:ext cx="8280000" cy="4428492"/>
          </a:xfrm>
        </p:spPr>
        <p:txBody>
          <a:bodyPr/>
          <a:lstStyle>
            <a:lvl1pPr>
              <a:buClr>
                <a:schemeClr val="accent1"/>
              </a:buClr>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1899214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colour)">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8CAE96E1-FE19-476C-9CF0-3BB4903735D9}" type="slidenum">
              <a:rPr lang="en-GB" altLang="en-US"/>
              <a:pPr/>
              <a:t>‹#›</a:t>
            </a:fld>
            <a:endParaRPr lang="en-GB" altLang="en-US"/>
          </a:p>
        </p:txBody>
      </p:sp>
      <p:sp>
        <p:nvSpPr>
          <p:cNvPr id="3" name="Rectangle 2"/>
          <p:cNvSpPr/>
          <p:nvPr userDrawn="1"/>
        </p:nvSpPr>
        <p:spPr bwMode="hidden">
          <a:xfrm>
            <a:off x="0" y="0"/>
            <a:ext cx="9144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 name="Content Placeholder 5"/>
          <p:cNvSpPr>
            <a:spLocks noGrp="1"/>
          </p:cNvSpPr>
          <p:nvPr>
            <p:ph sz="quarter" idx="11"/>
          </p:nvPr>
        </p:nvSpPr>
        <p:spPr>
          <a:xfrm>
            <a:off x="424800" y="357504"/>
            <a:ext cx="8280000" cy="4428492"/>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0921445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preserve="1" userDrawn="1">
  <p:cSld name="Section splash (Colour)">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3" name="Rectangle 2"/>
          <p:cNvSpPr/>
          <p:nvPr userDrawn="1"/>
        </p:nvSpPr>
        <p:spPr bwMode="hidden">
          <a:xfrm>
            <a:off x="0" y="0"/>
            <a:ext cx="9144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6" name="Picture Placeholder 12"/>
          <p:cNvSpPr>
            <a:spLocks noGrp="1"/>
          </p:cNvSpPr>
          <p:nvPr>
            <p:ph type="pic" sz="quarter" idx="11"/>
          </p:nvPr>
        </p:nvSpPr>
        <p:spPr>
          <a:xfrm>
            <a:off x="0" y="0"/>
            <a:ext cx="9144000" cy="3327834"/>
          </a:xfrm>
          <a:ln>
            <a:noFill/>
          </a:ln>
        </p:spPr>
        <p:txBody>
          <a:bodyPr/>
          <a:lstStyle/>
          <a:p>
            <a:r>
              <a:rPr lang="en-US" dirty="0"/>
              <a:t>Click icon to add picture</a:t>
            </a:r>
            <a:endParaRPr lang="en-GB" dirty="0"/>
          </a:p>
        </p:txBody>
      </p:sp>
      <p:sp>
        <p:nvSpPr>
          <p:cNvPr id="9" name="TextBox 8"/>
          <p:cNvSpPr txBox="1">
            <a:spLocks noChangeArrowheads="1"/>
          </p:cNvSpPr>
          <p:nvPr userDrawn="1"/>
        </p:nvSpPr>
        <p:spPr bwMode="auto">
          <a:xfrm>
            <a:off x="-238125" y="2931790"/>
            <a:ext cx="1020286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GB" altLang="en-US" sz="9600" b="0" dirty="0">
                <a:solidFill>
                  <a:schemeClr val="bg1"/>
                </a:solidFill>
                <a:latin typeface="Arial Bold" panose="020B0704020202020204" pitchFamily="34" charset="0"/>
                <a:cs typeface="Arial Bold" panose="020B0704020202020204" pitchFamily="34" charset="0"/>
              </a:rPr>
              <a:t>LIMITLESS</a:t>
            </a:r>
          </a:p>
        </p:txBody>
      </p:sp>
      <p:sp>
        <p:nvSpPr>
          <p:cNvPr id="10" name="Text Placeholder 10"/>
          <p:cNvSpPr>
            <a:spLocks noGrp="1"/>
          </p:cNvSpPr>
          <p:nvPr>
            <p:ph type="body" sz="quarter" idx="16" hasCustomPrompt="1"/>
          </p:nvPr>
        </p:nvSpPr>
        <p:spPr>
          <a:xfrm>
            <a:off x="251520" y="2859822"/>
            <a:ext cx="2304000" cy="360000"/>
          </a:xfrm>
          <a:solidFill>
            <a:schemeClr val="bg1"/>
          </a:solidFill>
        </p:spPr>
        <p:txBody>
          <a:bodyPr lIns="90000" tIns="46800" rIns="90000" bIns="46800">
            <a:noAutofit/>
          </a:bodyPr>
          <a:lstStyle>
            <a:lvl1pPr marL="0" indent="0">
              <a:buNone/>
              <a:defRPr sz="1600" cap="all" baseline="0">
                <a:solidFill>
                  <a:schemeClr val="tx1"/>
                </a:solidFill>
                <a:latin typeface="Arial Bold" panose="020B0704020202020204" pitchFamily="34" charset="0"/>
                <a:cs typeface="Arial Bold" panose="020B0704020202020204" pitchFamily="34" charset="0"/>
              </a:defRPr>
            </a:lvl1pPr>
          </a:lstStyle>
          <a:p>
            <a:pPr lvl="0"/>
            <a:r>
              <a:rPr lang="en-US" dirty="0"/>
              <a:t>Education is</a:t>
            </a:r>
            <a:endParaRPr lang="en-GB" dirty="0"/>
          </a:p>
        </p:txBody>
      </p:sp>
      <p:sp>
        <p:nvSpPr>
          <p:cNvPr id="12" name="Text Placeholder 10"/>
          <p:cNvSpPr>
            <a:spLocks noGrp="1"/>
          </p:cNvSpPr>
          <p:nvPr>
            <p:ph type="body" sz="quarter" idx="17" hasCustomPrompt="1"/>
          </p:nvPr>
        </p:nvSpPr>
        <p:spPr>
          <a:xfrm>
            <a:off x="251520" y="4227934"/>
            <a:ext cx="5328592" cy="360000"/>
          </a:xfrm>
          <a:solidFill>
            <a:schemeClr val="bg1"/>
          </a:solidFill>
        </p:spPr>
        <p:txBody>
          <a:bodyPr lIns="90000" tIns="46800" rIns="90000" bIns="46800"/>
          <a:lstStyle>
            <a:lvl1pPr marL="0" indent="0">
              <a:buNone/>
              <a:defRPr sz="1600" cap="all" baseline="0">
                <a:solidFill>
                  <a:schemeClr val="tx1"/>
                </a:solidFill>
                <a:latin typeface="Arial Bold" panose="020B0704020202020204" pitchFamily="34" charset="0"/>
                <a:cs typeface="Arial Bold" panose="020B0704020202020204" pitchFamily="34" charset="0"/>
              </a:defRPr>
            </a:lvl1pPr>
          </a:lstStyle>
          <a:p>
            <a:pPr lvl="0"/>
            <a:r>
              <a:rPr lang="en-US" dirty="0"/>
              <a:t>Make the box longer for longer phrases</a:t>
            </a:r>
            <a:endParaRPr lang="en-GB" dirty="0"/>
          </a:p>
        </p:txBody>
      </p:sp>
    </p:spTree>
    <p:extLst>
      <p:ext uri="{BB962C8B-B14F-4D97-AF65-F5344CB8AC3E}">
        <p14:creationId xmlns:p14="http://schemas.microsoft.com/office/powerpoint/2010/main" val="168952631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splash (Whit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8CAE96E1-FE19-476C-9CF0-3BB4903735D9}" type="slidenum">
              <a:rPr lang="en-GB" altLang="en-US"/>
              <a:pPr/>
              <a:t>‹#›</a:t>
            </a:fld>
            <a:endParaRPr lang="en-GB" altLang="en-US"/>
          </a:p>
        </p:txBody>
      </p:sp>
      <p:sp>
        <p:nvSpPr>
          <p:cNvPr id="3" name="Rectangle 2"/>
          <p:cNvSpPr/>
          <p:nvPr userDrawn="1"/>
        </p:nvSpPr>
        <p:spPr bwMode="hidden">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6" name="Picture Placeholder 12"/>
          <p:cNvSpPr>
            <a:spLocks noGrp="1"/>
          </p:cNvSpPr>
          <p:nvPr>
            <p:ph type="pic" sz="quarter" idx="11"/>
          </p:nvPr>
        </p:nvSpPr>
        <p:spPr>
          <a:xfrm>
            <a:off x="0" y="0"/>
            <a:ext cx="9144000" cy="3327834"/>
          </a:xfrm>
          <a:ln>
            <a:noFill/>
          </a:ln>
        </p:spPr>
        <p:txBody>
          <a:bodyPr/>
          <a:lstStyle/>
          <a:p>
            <a:r>
              <a:rPr lang="en-US"/>
              <a:t>Click icon to add picture</a:t>
            </a:r>
            <a:endParaRPr lang="en-GB" dirty="0"/>
          </a:p>
        </p:txBody>
      </p:sp>
      <p:sp>
        <p:nvSpPr>
          <p:cNvPr id="8" name="TextBox 7"/>
          <p:cNvSpPr txBox="1">
            <a:spLocks noChangeArrowheads="1"/>
          </p:cNvSpPr>
          <p:nvPr userDrawn="1"/>
        </p:nvSpPr>
        <p:spPr bwMode="auto">
          <a:xfrm>
            <a:off x="-238125" y="2931790"/>
            <a:ext cx="1020286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GB" altLang="en-US" sz="9600" b="0" dirty="0">
                <a:solidFill>
                  <a:schemeClr val="tx1"/>
                </a:solidFill>
                <a:latin typeface="Arial Bold" panose="020B0704020202020204" pitchFamily="34" charset="0"/>
                <a:cs typeface="Arial Bold" panose="020B0704020202020204" pitchFamily="34" charset="0"/>
              </a:rPr>
              <a:t>LIMITLESS</a:t>
            </a:r>
          </a:p>
        </p:txBody>
      </p:sp>
      <p:sp>
        <p:nvSpPr>
          <p:cNvPr id="9" name="Text Placeholder 10"/>
          <p:cNvSpPr>
            <a:spLocks noGrp="1"/>
          </p:cNvSpPr>
          <p:nvPr>
            <p:ph type="body" sz="quarter" idx="16" hasCustomPrompt="1"/>
          </p:nvPr>
        </p:nvSpPr>
        <p:spPr>
          <a:xfrm>
            <a:off x="251520" y="2859822"/>
            <a:ext cx="2304000" cy="360000"/>
          </a:xfrm>
          <a:solidFill>
            <a:schemeClr val="accent1"/>
          </a:solidFill>
        </p:spPr>
        <p:txBody>
          <a:bodyPr lIns="90000" tIns="46800" rIns="90000" bIns="46800">
            <a:noAutofit/>
          </a:bodyPr>
          <a:lstStyle>
            <a:lvl1pPr marL="0" indent="0">
              <a:buNone/>
              <a:defRPr sz="1600" cap="all" baseline="0">
                <a:solidFill>
                  <a:schemeClr val="bg1"/>
                </a:solidFill>
                <a:latin typeface="Arial Bold" panose="020B0704020202020204" pitchFamily="34" charset="0"/>
                <a:cs typeface="Arial Bold" panose="020B0704020202020204" pitchFamily="34" charset="0"/>
              </a:defRPr>
            </a:lvl1pPr>
          </a:lstStyle>
          <a:p>
            <a:pPr lvl="0"/>
            <a:r>
              <a:rPr lang="en-US" dirty="0"/>
              <a:t>Education is</a:t>
            </a:r>
            <a:endParaRPr lang="en-GB" dirty="0"/>
          </a:p>
        </p:txBody>
      </p:sp>
      <p:sp>
        <p:nvSpPr>
          <p:cNvPr id="10" name="Text Placeholder 10"/>
          <p:cNvSpPr>
            <a:spLocks noGrp="1"/>
          </p:cNvSpPr>
          <p:nvPr>
            <p:ph type="body" sz="quarter" idx="17" hasCustomPrompt="1"/>
          </p:nvPr>
        </p:nvSpPr>
        <p:spPr>
          <a:xfrm>
            <a:off x="251520" y="4227934"/>
            <a:ext cx="5256584" cy="360000"/>
          </a:xfrm>
          <a:solidFill>
            <a:schemeClr val="accent1"/>
          </a:solidFill>
        </p:spPr>
        <p:txBody>
          <a:bodyPr lIns="90000" tIns="46800" rIns="90000" bIns="46800"/>
          <a:lstStyle>
            <a:lvl1pPr marL="0" indent="0">
              <a:buNone/>
              <a:defRPr sz="1600" cap="all" baseline="0">
                <a:solidFill>
                  <a:schemeClr val="bg1"/>
                </a:solidFill>
                <a:latin typeface="Arial Bold" panose="020B0704020202020204" pitchFamily="34" charset="0"/>
                <a:cs typeface="Arial Bold" panose="020B0704020202020204" pitchFamily="34" charset="0"/>
              </a:defRPr>
            </a:lvl1pPr>
          </a:lstStyle>
          <a:p>
            <a:pPr lvl="0"/>
            <a:r>
              <a:rPr lang="en-US" dirty="0"/>
              <a:t>Make the box longer for longer phrases</a:t>
            </a:r>
            <a:endParaRPr lang="en-GB" dirty="0"/>
          </a:p>
        </p:txBody>
      </p:sp>
    </p:spTree>
    <p:extLst>
      <p:ext uri="{BB962C8B-B14F-4D97-AF65-F5344CB8AC3E}">
        <p14:creationId xmlns:p14="http://schemas.microsoft.com/office/powerpoint/2010/main" val="399838063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preserve="1" userDrawn="1">
  <p:cSld name="Image and subtitle (Colour)">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3" name="Rectangle 2"/>
          <p:cNvSpPr/>
          <p:nvPr userDrawn="1"/>
        </p:nvSpPr>
        <p:spPr bwMode="hidden">
          <a:xfrm>
            <a:off x="0" y="0"/>
            <a:ext cx="9144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6" name="Picture Placeholder 12"/>
          <p:cNvSpPr>
            <a:spLocks noGrp="1"/>
          </p:cNvSpPr>
          <p:nvPr>
            <p:ph type="pic" sz="quarter" idx="11"/>
          </p:nvPr>
        </p:nvSpPr>
        <p:spPr>
          <a:xfrm>
            <a:off x="0" y="0"/>
            <a:ext cx="9144000" cy="4248153"/>
          </a:xfrm>
          <a:solidFill>
            <a:schemeClr val="bg1"/>
          </a:solidFill>
          <a:ln>
            <a:noFill/>
          </a:ln>
        </p:spPr>
        <p:txBody>
          <a:bodyPr/>
          <a:lstStyle/>
          <a:p>
            <a:r>
              <a:rPr lang="en-US"/>
              <a:t>Click icon to add picture</a:t>
            </a:r>
            <a:endParaRPr lang="en-GB" dirty="0"/>
          </a:p>
        </p:txBody>
      </p:sp>
      <p:sp>
        <p:nvSpPr>
          <p:cNvPr id="14" name="Title 1"/>
          <p:cNvSpPr>
            <a:spLocks noGrp="1"/>
          </p:cNvSpPr>
          <p:nvPr>
            <p:ph type="title" hasCustomPrompt="1"/>
          </p:nvPr>
        </p:nvSpPr>
        <p:spPr>
          <a:xfrm>
            <a:off x="251520" y="4339402"/>
            <a:ext cx="8568952" cy="716624"/>
          </a:xfrm>
        </p:spPr>
        <p:txBody>
          <a:bodyPr wrap="square" anchor="t" anchorCtr="0"/>
          <a:lstStyle>
            <a:lvl1pPr>
              <a:lnSpc>
                <a:spcPct val="80000"/>
              </a:lnSpc>
              <a:defRPr sz="2800">
                <a:solidFill>
                  <a:schemeClr val="bg1"/>
                </a:solidFill>
              </a:defRPr>
            </a:lvl1pPr>
          </a:lstStyle>
          <a:p>
            <a:r>
              <a:rPr lang="en-US" dirty="0"/>
              <a:t>Click to edit Master title style on two lines maximum</a:t>
            </a:r>
            <a:endParaRPr lang="en-GB" dirty="0"/>
          </a:p>
        </p:txBody>
      </p:sp>
    </p:spTree>
    <p:extLst>
      <p:ext uri="{BB962C8B-B14F-4D97-AF65-F5344CB8AC3E}">
        <p14:creationId xmlns:p14="http://schemas.microsoft.com/office/powerpoint/2010/main" val="328228258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Image and subtitle (Gre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3" name="Rectangle 2"/>
          <p:cNvSpPr/>
          <p:nvPr userDrawn="1"/>
        </p:nvSpPr>
        <p:spPr bwMode="hidden">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6" name="Picture Placeholder 12"/>
          <p:cNvSpPr>
            <a:spLocks noGrp="1"/>
          </p:cNvSpPr>
          <p:nvPr>
            <p:ph type="pic" sz="quarter" idx="11"/>
          </p:nvPr>
        </p:nvSpPr>
        <p:spPr>
          <a:xfrm>
            <a:off x="0" y="0"/>
            <a:ext cx="9144000" cy="4248153"/>
          </a:xfrm>
          <a:solidFill>
            <a:schemeClr val="bg1"/>
          </a:solidFill>
          <a:ln>
            <a:noFill/>
          </a:ln>
        </p:spPr>
        <p:txBody>
          <a:bodyPr/>
          <a:lstStyle/>
          <a:p>
            <a:r>
              <a:rPr lang="en-US"/>
              <a:t>Click icon to add picture</a:t>
            </a:r>
            <a:endParaRPr lang="en-GB" dirty="0"/>
          </a:p>
        </p:txBody>
      </p:sp>
      <p:sp>
        <p:nvSpPr>
          <p:cNvPr id="14" name="Title 1"/>
          <p:cNvSpPr>
            <a:spLocks noGrp="1"/>
          </p:cNvSpPr>
          <p:nvPr>
            <p:ph type="title" hasCustomPrompt="1"/>
          </p:nvPr>
        </p:nvSpPr>
        <p:spPr>
          <a:xfrm>
            <a:off x="251520" y="4339402"/>
            <a:ext cx="8568952" cy="716624"/>
          </a:xfrm>
        </p:spPr>
        <p:txBody>
          <a:bodyPr wrap="square" anchor="t" anchorCtr="0"/>
          <a:lstStyle>
            <a:lvl1pPr>
              <a:lnSpc>
                <a:spcPct val="80000"/>
              </a:lnSpc>
              <a:defRPr sz="2800" baseline="0">
                <a:solidFill>
                  <a:schemeClr val="bg1"/>
                </a:solidFill>
              </a:defRPr>
            </a:lvl1pPr>
          </a:lstStyle>
          <a:p>
            <a:r>
              <a:rPr lang="en-US" dirty="0"/>
              <a:t>Click to edit Master title style on two lines maximum</a:t>
            </a:r>
            <a:endParaRPr lang="en-GB" dirty="0"/>
          </a:p>
        </p:txBody>
      </p:sp>
    </p:spTree>
    <p:extLst>
      <p:ext uri="{BB962C8B-B14F-4D97-AF65-F5344CB8AC3E}">
        <p14:creationId xmlns:p14="http://schemas.microsoft.com/office/powerpoint/2010/main" val="318466386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Image and subtitle (Whit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3" name="Rectangle 2"/>
          <p:cNvSpPr/>
          <p:nvPr userDrawn="1"/>
        </p:nvSpPr>
        <p:spPr bwMode="hidden">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6" name="Picture Placeholder 12"/>
          <p:cNvSpPr>
            <a:spLocks noGrp="1"/>
          </p:cNvSpPr>
          <p:nvPr>
            <p:ph type="pic" sz="quarter" idx="11"/>
          </p:nvPr>
        </p:nvSpPr>
        <p:spPr>
          <a:xfrm>
            <a:off x="0" y="0"/>
            <a:ext cx="9144000" cy="4248153"/>
          </a:xfrm>
          <a:solidFill>
            <a:schemeClr val="bg1"/>
          </a:solidFill>
          <a:ln>
            <a:noFill/>
          </a:ln>
        </p:spPr>
        <p:txBody>
          <a:bodyPr/>
          <a:lstStyle/>
          <a:p>
            <a:r>
              <a:rPr lang="en-US"/>
              <a:t>Click icon to add picture</a:t>
            </a:r>
            <a:endParaRPr lang="en-GB" dirty="0"/>
          </a:p>
        </p:txBody>
      </p:sp>
      <p:sp>
        <p:nvSpPr>
          <p:cNvPr id="9" name="Title 1"/>
          <p:cNvSpPr>
            <a:spLocks noGrp="1"/>
          </p:cNvSpPr>
          <p:nvPr>
            <p:ph type="title" hasCustomPrompt="1"/>
          </p:nvPr>
        </p:nvSpPr>
        <p:spPr>
          <a:xfrm>
            <a:off x="251520" y="4339402"/>
            <a:ext cx="8568952" cy="716624"/>
          </a:xfrm>
        </p:spPr>
        <p:txBody>
          <a:bodyPr wrap="square" anchor="t" anchorCtr="0"/>
          <a:lstStyle>
            <a:lvl1pPr>
              <a:lnSpc>
                <a:spcPct val="80000"/>
              </a:lnSpc>
              <a:defRPr sz="2800">
                <a:solidFill>
                  <a:schemeClr val="accent1"/>
                </a:solidFill>
              </a:defRPr>
            </a:lvl1pPr>
          </a:lstStyle>
          <a:p>
            <a:r>
              <a:rPr lang="en-US" dirty="0"/>
              <a:t>Click to edit Master title style on two lines maximum</a:t>
            </a:r>
            <a:endParaRPr lang="en-GB" dirty="0"/>
          </a:p>
        </p:txBody>
      </p:sp>
    </p:spTree>
    <p:extLst>
      <p:ext uri="{BB962C8B-B14F-4D97-AF65-F5344CB8AC3E}">
        <p14:creationId xmlns:p14="http://schemas.microsoft.com/office/powerpoint/2010/main" val="3328170634"/>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preserve="1" userDrawn="1">
  <p:cSld name="Image and sidebar (Re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6" name="Picture Placeholder 12"/>
          <p:cNvSpPr>
            <a:spLocks noGrp="1"/>
          </p:cNvSpPr>
          <p:nvPr>
            <p:ph type="pic" sz="quarter" idx="11"/>
          </p:nvPr>
        </p:nvSpPr>
        <p:spPr>
          <a:xfrm>
            <a:off x="1" y="0"/>
            <a:ext cx="6095769" cy="5158053"/>
          </a:xfrm>
          <a:solidFill>
            <a:schemeClr val="bg1"/>
          </a:solidFill>
          <a:ln>
            <a:noFill/>
          </a:ln>
        </p:spPr>
        <p:txBody>
          <a:bodyPr/>
          <a:lstStyle/>
          <a:p>
            <a:r>
              <a:rPr lang="en-US"/>
              <a:t>Click icon to add picture</a:t>
            </a:r>
            <a:endParaRPr lang="en-GB" dirty="0"/>
          </a:p>
        </p:txBody>
      </p:sp>
      <p:sp>
        <p:nvSpPr>
          <p:cNvPr id="4" name="Rectangle 3"/>
          <p:cNvSpPr/>
          <p:nvPr userDrawn="1"/>
        </p:nvSpPr>
        <p:spPr bwMode="auto">
          <a:xfrm>
            <a:off x="6095769" y="0"/>
            <a:ext cx="3045600" cy="5158053"/>
          </a:xfrm>
          <a:prstGeom prst="rect">
            <a:avLst/>
          </a:prstGeom>
          <a:solidFill>
            <a:schemeClr val="accent1"/>
          </a:solidFill>
          <a:ln w="38100">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err="1">
              <a:ln>
                <a:noFill/>
              </a:ln>
              <a:solidFill>
                <a:schemeClr val="bg1"/>
              </a:solidFill>
              <a:effectLst/>
              <a:latin typeface="+mn-lt"/>
            </a:endParaRPr>
          </a:p>
        </p:txBody>
      </p:sp>
      <p:sp>
        <p:nvSpPr>
          <p:cNvPr id="8" name="Title 1"/>
          <p:cNvSpPr>
            <a:spLocks noGrp="1"/>
          </p:cNvSpPr>
          <p:nvPr>
            <p:ph type="title"/>
          </p:nvPr>
        </p:nvSpPr>
        <p:spPr>
          <a:xfrm>
            <a:off x="6300192" y="249492"/>
            <a:ext cx="2592288" cy="1297608"/>
          </a:xfrm>
        </p:spPr>
        <p:txBody>
          <a:bodyPr wrap="square"/>
          <a:lstStyle>
            <a:lvl1pPr>
              <a:lnSpc>
                <a:spcPct val="80000"/>
              </a:lnSpc>
              <a:defRPr sz="2800">
                <a:solidFill>
                  <a:schemeClr val="bg1"/>
                </a:solidFill>
              </a:defRPr>
            </a:lvl1pPr>
          </a:lstStyle>
          <a:p>
            <a:r>
              <a:rPr lang="en-US" dirty="0"/>
              <a:t>Click to edit Master title style</a:t>
            </a:r>
            <a:endParaRPr lang="en-GB" dirty="0"/>
          </a:p>
        </p:txBody>
      </p:sp>
      <p:sp>
        <p:nvSpPr>
          <p:cNvPr id="9" name="Content Placeholder 2"/>
          <p:cNvSpPr>
            <a:spLocks noGrp="1"/>
          </p:cNvSpPr>
          <p:nvPr>
            <p:ph idx="1"/>
          </p:nvPr>
        </p:nvSpPr>
        <p:spPr>
          <a:xfrm>
            <a:off x="6300192" y="1660500"/>
            <a:ext cx="2592288" cy="2970000"/>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5605677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preserve="1" userDrawn="1">
  <p:cSld name="Image and sidebar (Grey)">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6" name="Picture Placeholder 12"/>
          <p:cNvSpPr>
            <a:spLocks noGrp="1"/>
          </p:cNvSpPr>
          <p:nvPr>
            <p:ph type="pic" sz="quarter" idx="11"/>
          </p:nvPr>
        </p:nvSpPr>
        <p:spPr>
          <a:xfrm>
            <a:off x="1" y="0"/>
            <a:ext cx="6095769" cy="5158053"/>
          </a:xfrm>
          <a:solidFill>
            <a:schemeClr val="bg1"/>
          </a:solidFill>
          <a:ln>
            <a:noFill/>
          </a:ln>
        </p:spPr>
        <p:txBody>
          <a:bodyPr/>
          <a:lstStyle/>
          <a:p>
            <a:r>
              <a:rPr lang="en-US"/>
              <a:t>Click icon to add picture</a:t>
            </a:r>
            <a:endParaRPr lang="en-GB" dirty="0"/>
          </a:p>
        </p:txBody>
      </p:sp>
      <p:sp>
        <p:nvSpPr>
          <p:cNvPr id="4" name="Rectangle 3"/>
          <p:cNvSpPr/>
          <p:nvPr userDrawn="1"/>
        </p:nvSpPr>
        <p:spPr bwMode="auto">
          <a:xfrm>
            <a:off x="6095769" y="0"/>
            <a:ext cx="3045600" cy="5158053"/>
          </a:xfrm>
          <a:prstGeom prst="rect">
            <a:avLst/>
          </a:prstGeom>
          <a:solidFill>
            <a:schemeClr val="tx1"/>
          </a:solidFill>
          <a:ln w="38100">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err="1">
              <a:ln>
                <a:noFill/>
              </a:ln>
              <a:solidFill>
                <a:schemeClr val="bg1"/>
              </a:solidFill>
              <a:effectLst/>
              <a:latin typeface="+mn-lt"/>
            </a:endParaRPr>
          </a:p>
        </p:txBody>
      </p:sp>
      <p:sp>
        <p:nvSpPr>
          <p:cNvPr id="8" name="Title 1"/>
          <p:cNvSpPr>
            <a:spLocks noGrp="1"/>
          </p:cNvSpPr>
          <p:nvPr>
            <p:ph type="title"/>
          </p:nvPr>
        </p:nvSpPr>
        <p:spPr>
          <a:xfrm>
            <a:off x="6300192" y="249492"/>
            <a:ext cx="2592288" cy="1297608"/>
          </a:xfrm>
        </p:spPr>
        <p:txBody>
          <a:bodyPr wrap="square"/>
          <a:lstStyle>
            <a:lvl1pPr>
              <a:lnSpc>
                <a:spcPct val="80000"/>
              </a:lnSpc>
              <a:defRPr sz="2800">
                <a:solidFill>
                  <a:schemeClr val="bg1"/>
                </a:solidFill>
              </a:defRPr>
            </a:lvl1pPr>
          </a:lstStyle>
          <a:p>
            <a:r>
              <a:rPr lang="en-US" dirty="0"/>
              <a:t>Click to edit Master title style</a:t>
            </a:r>
            <a:endParaRPr lang="en-GB" dirty="0"/>
          </a:p>
        </p:txBody>
      </p:sp>
      <p:sp>
        <p:nvSpPr>
          <p:cNvPr id="9" name="Content Placeholder 2"/>
          <p:cNvSpPr>
            <a:spLocks noGrp="1"/>
          </p:cNvSpPr>
          <p:nvPr>
            <p:ph idx="1"/>
          </p:nvPr>
        </p:nvSpPr>
        <p:spPr>
          <a:xfrm>
            <a:off x="6300192" y="1660500"/>
            <a:ext cx="2592288" cy="2970000"/>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04465384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preserve="1" userDrawn="1">
  <p:cSld name="Image and sidebar (Whit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8CAE96E1-FE19-476C-9CF0-3BB4903735D9}" type="slidenum">
              <a:rPr lang="en-GB" altLang="en-US" smtClean="0"/>
              <a:pPr/>
              <a:t>‹#›</a:t>
            </a:fld>
            <a:endParaRPr lang="en-GB" altLang="en-US"/>
          </a:p>
        </p:txBody>
      </p:sp>
      <p:sp>
        <p:nvSpPr>
          <p:cNvPr id="6" name="Picture Placeholder 12"/>
          <p:cNvSpPr>
            <a:spLocks noGrp="1"/>
          </p:cNvSpPr>
          <p:nvPr>
            <p:ph type="pic" sz="quarter" idx="11"/>
          </p:nvPr>
        </p:nvSpPr>
        <p:spPr>
          <a:xfrm>
            <a:off x="1" y="0"/>
            <a:ext cx="6095769" cy="5158053"/>
          </a:xfrm>
          <a:solidFill>
            <a:schemeClr val="bg1"/>
          </a:solidFill>
          <a:ln>
            <a:noFill/>
          </a:ln>
        </p:spPr>
        <p:txBody>
          <a:bodyPr/>
          <a:lstStyle/>
          <a:p>
            <a:r>
              <a:rPr lang="en-US"/>
              <a:t>Click icon to add picture</a:t>
            </a:r>
            <a:endParaRPr lang="en-GB" dirty="0"/>
          </a:p>
        </p:txBody>
      </p:sp>
      <p:sp>
        <p:nvSpPr>
          <p:cNvPr id="4" name="Rectangle 3"/>
          <p:cNvSpPr/>
          <p:nvPr userDrawn="1"/>
        </p:nvSpPr>
        <p:spPr bwMode="auto">
          <a:xfrm>
            <a:off x="6095769" y="0"/>
            <a:ext cx="3045600" cy="5158053"/>
          </a:xfrm>
          <a:prstGeom prst="rect">
            <a:avLst/>
          </a:prstGeom>
          <a:solidFill>
            <a:schemeClr val="bg1"/>
          </a:solidFill>
          <a:ln w="38100">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err="1">
              <a:ln>
                <a:noFill/>
              </a:ln>
              <a:solidFill>
                <a:schemeClr val="bg1"/>
              </a:solidFill>
              <a:effectLst/>
              <a:latin typeface="+mn-lt"/>
            </a:endParaRPr>
          </a:p>
        </p:txBody>
      </p:sp>
      <p:sp>
        <p:nvSpPr>
          <p:cNvPr id="8" name="Title 1"/>
          <p:cNvSpPr>
            <a:spLocks noGrp="1"/>
          </p:cNvSpPr>
          <p:nvPr>
            <p:ph type="title"/>
          </p:nvPr>
        </p:nvSpPr>
        <p:spPr>
          <a:xfrm>
            <a:off x="6300192" y="249492"/>
            <a:ext cx="2592288" cy="1297608"/>
          </a:xfrm>
        </p:spPr>
        <p:txBody>
          <a:bodyPr wrap="square"/>
          <a:lstStyle>
            <a:lvl1pPr>
              <a:lnSpc>
                <a:spcPct val="80000"/>
              </a:lnSpc>
              <a:defRPr sz="2800">
                <a:solidFill>
                  <a:schemeClr val="accent1"/>
                </a:solidFill>
              </a:defRPr>
            </a:lvl1pPr>
          </a:lstStyle>
          <a:p>
            <a:r>
              <a:rPr lang="en-US" dirty="0"/>
              <a:t>Click to edit Master title style</a:t>
            </a:r>
            <a:endParaRPr lang="en-GB" dirty="0"/>
          </a:p>
        </p:txBody>
      </p:sp>
      <p:sp>
        <p:nvSpPr>
          <p:cNvPr id="9" name="Content Placeholder 2"/>
          <p:cNvSpPr>
            <a:spLocks noGrp="1"/>
          </p:cNvSpPr>
          <p:nvPr>
            <p:ph idx="1"/>
          </p:nvPr>
        </p:nvSpPr>
        <p:spPr>
          <a:xfrm>
            <a:off x="6300192" y="1660500"/>
            <a:ext cx="2592288" cy="2970000"/>
          </a:xfrm>
        </p:spPr>
        <p:txBody>
          <a:bodyPr/>
          <a:lstStyle>
            <a:lvl1pPr marL="180000" marR="0" indent="-180000" algn="l" defTabSz="914400" rtl="0" eaLnBrk="1" fontAlgn="base" latinLnBrk="0" hangingPunct="1">
              <a:lnSpc>
                <a:spcPct val="100000"/>
              </a:lnSpc>
              <a:spcBef>
                <a:spcPct val="20000"/>
              </a:spcBef>
              <a:spcAft>
                <a:spcPct val="0"/>
              </a:spcAft>
              <a:buClr>
                <a:schemeClr val="accent1"/>
              </a:buClr>
              <a:buSzTx/>
              <a:buFont typeface="Arial" charset="0"/>
              <a:buChar char="•"/>
              <a:tabLst/>
              <a:defRPr lang="en-GB" sz="2000" baseline="0" dirty="0">
                <a:solidFill>
                  <a:schemeClr val="tx2"/>
                </a:solidFill>
                <a:latin typeface="Arial" panose="020B0604020202020204" pitchFamily="34" charset="0"/>
                <a:ea typeface="+mn-ea"/>
                <a:cs typeface="Arial" panose="020B0604020202020204" pitchFamily="34" charset="0"/>
              </a:defRPr>
            </a:lvl1pPr>
            <a:lvl2pPr marL="180000" marR="0" indent="-180000" algn="l" defTabSz="914400" rtl="0" eaLnBrk="1" fontAlgn="base" latinLnBrk="0" hangingPunct="1">
              <a:lnSpc>
                <a:spcPct val="100000"/>
              </a:lnSpc>
              <a:spcBef>
                <a:spcPct val="20000"/>
              </a:spcBef>
              <a:spcAft>
                <a:spcPct val="0"/>
              </a:spcAft>
              <a:buClr>
                <a:srgbClr val="63656A"/>
              </a:buClr>
              <a:buSzTx/>
              <a:buFont typeface="Effra" panose="020B0603020203020204" pitchFamily="34" charset="0"/>
              <a:buChar char="•"/>
              <a:tabLst/>
              <a:defRPr>
                <a:solidFill>
                  <a:schemeClr val="tx2"/>
                </a:solidFill>
              </a:defRPr>
            </a:lvl2pPr>
            <a:lvl3pPr marL="18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a:solidFill>
                  <a:schemeClr val="tx2"/>
                </a:solidFill>
              </a:defRPr>
            </a:lvl3pPr>
            <a:lvl4pPr marL="18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gt;"/>
              <a:tabLst/>
              <a:defRPr>
                <a:solidFill>
                  <a:schemeClr val="tx2"/>
                </a:solidFill>
              </a:defRPr>
            </a:lvl4pPr>
            <a:lvl5pPr marL="18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a:solidFill>
                  <a:schemeClr val="tx2"/>
                </a:solidFill>
              </a:defRPr>
            </a:lvl5pPr>
          </a:lstStyle>
          <a:p>
            <a:pPr lvl="0"/>
            <a:r>
              <a:rPr lang="en-US" dirty="0"/>
              <a:t>Edit Master text styles</a:t>
            </a:r>
          </a:p>
          <a:p>
            <a:pPr marL="180000" marR="0" lvl="0" indent="-180000" algn="l" defTabSz="914400" rtl="0" eaLnBrk="1" fontAlgn="base" latinLnBrk="0" hangingPunct="1">
              <a:lnSpc>
                <a:spcPct val="100000"/>
              </a:lnSpc>
              <a:spcBef>
                <a:spcPct val="20000"/>
              </a:spcBef>
              <a:spcAft>
                <a:spcPct val="0"/>
              </a:spcAft>
              <a:buClr>
                <a:schemeClr val="accent1"/>
              </a:buClr>
              <a:buSzTx/>
              <a:buFont typeface="Arial" charset="0"/>
              <a:buChar char="•"/>
              <a:tabLst/>
            </a:pPr>
            <a:r>
              <a:rPr lang="en-US" dirty="0"/>
              <a:t>Second level</a:t>
            </a:r>
          </a:p>
          <a:p>
            <a:pPr marL="180000" marR="0" lvl="0" indent="-180000" algn="l" defTabSz="914400" rtl="0" eaLnBrk="1" fontAlgn="base" latinLnBrk="0" hangingPunct="1">
              <a:lnSpc>
                <a:spcPct val="100000"/>
              </a:lnSpc>
              <a:spcBef>
                <a:spcPct val="20000"/>
              </a:spcBef>
              <a:spcAft>
                <a:spcPct val="0"/>
              </a:spcAft>
              <a:buClr>
                <a:schemeClr val="accent1"/>
              </a:buClr>
              <a:buSzTx/>
              <a:buFont typeface="Arial" charset="0"/>
              <a:buChar char="•"/>
              <a:tabLst/>
            </a:pPr>
            <a:r>
              <a:rPr lang="en-US" dirty="0"/>
              <a:t>Third level</a:t>
            </a:r>
          </a:p>
          <a:p>
            <a:pPr marL="180000" marR="0" lvl="0" indent="-180000" algn="l" defTabSz="914400" rtl="0" eaLnBrk="1" fontAlgn="base" latinLnBrk="0" hangingPunct="1">
              <a:lnSpc>
                <a:spcPct val="100000"/>
              </a:lnSpc>
              <a:spcBef>
                <a:spcPct val="20000"/>
              </a:spcBef>
              <a:spcAft>
                <a:spcPct val="0"/>
              </a:spcAft>
              <a:buClr>
                <a:schemeClr val="accent1"/>
              </a:buClr>
              <a:buSzTx/>
              <a:buFont typeface="Arial" charset="0"/>
              <a:buChar char="•"/>
              <a:tabLst/>
            </a:pPr>
            <a:r>
              <a:rPr lang="en-US" dirty="0"/>
              <a:t>Fourth level</a:t>
            </a:r>
          </a:p>
          <a:p>
            <a:pPr marL="180000" marR="0" lvl="0" indent="-180000" algn="l" defTabSz="914400" rtl="0" eaLnBrk="1" fontAlgn="base" latinLnBrk="0" hangingPunct="1">
              <a:lnSpc>
                <a:spcPct val="100000"/>
              </a:lnSpc>
              <a:spcBef>
                <a:spcPct val="20000"/>
              </a:spcBef>
              <a:spcAft>
                <a:spcPct val="0"/>
              </a:spcAft>
              <a:buClr>
                <a:schemeClr val="accent1"/>
              </a:buClr>
              <a:buSzTx/>
              <a:buFont typeface="Arial" charset="0"/>
              <a:buChar char="•"/>
              <a:tabLst/>
            </a:pPr>
            <a:r>
              <a:rPr lang="en-US" dirty="0"/>
              <a:t>Fifth level</a:t>
            </a:r>
            <a:endParaRPr lang="en-GB" dirty="0"/>
          </a:p>
        </p:txBody>
      </p:sp>
    </p:spTree>
    <p:extLst>
      <p:ext uri="{BB962C8B-B14F-4D97-AF65-F5344CB8AC3E}">
        <p14:creationId xmlns:p14="http://schemas.microsoft.com/office/powerpoint/2010/main" val="30716924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preserve="1" userDrawn="1">
  <p:cSld name="Timetable (Colour)">
    <p:spTree>
      <p:nvGrpSpPr>
        <p:cNvPr id="1" name=""/>
        <p:cNvGrpSpPr/>
        <p:nvPr/>
      </p:nvGrpSpPr>
      <p:grpSpPr>
        <a:xfrm>
          <a:off x="0" y="0"/>
          <a:ext cx="0" cy="0"/>
          <a:chOff x="0" y="0"/>
          <a:chExt cx="0" cy="0"/>
        </a:xfrm>
      </p:grpSpPr>
      <p:sp>
        <p:nvSpPr>
          <p:cNvPr id="3" name="Rectangle 2"/>
          <p:cNvSpPr/>
          <p:nvPr userDrawn="1"/>
        </p:nvSpPr>
        <p:spPr bwMode="hidden">
          <a:xfrm>
            <a:off x="0" y="0"/>
            <a:ext cx="9144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7" name="Rectangle 6"/>
          <p:cNvSpPr/>
          <p:nvPr userDrawn="1"/>
        </p:nvSpPr>
        <p:spPr bwMode="auto">
          <a:xfrm>
            <a:off x="0" y="897564"/>
            <a:ext cx="9144000" cy="4245936"/>
          </a:xfrm>
          <a:prstGeom prst="rect">
            <a:avLst/>
          </a:prstGeom>
          <a:solidFill>
            <a:schemeClr val="bg1"/>
          </a:solidFill>
          <a:ln w="38100">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err="1">
              <a:ln>
                <a:noFill/>
              </a:ln>
              <a:solidFill>
                <a:schemeClr val="bg1"/>
              </a:solidFill>
              <a:effectLst/>
              <a:latin typeface="+mn-lt"/>
            </a:endParaRPr>
          </a:p>
        </p:txBody>
      </p:sp>
      <p:sp>
        <p:nvSpPr>
          <p:cNvPr id="14" name="Title 1"/>
          <p:cNvSpPr>
            <a:spLocks noGrp="1"/>
          </p:cNvSpPr>
          <p:nvPr>
            <p:ph type="title" hasCustomPrompt="1"/>
          </p:nvPr>
        </p:nvSpPr>
        <p:spPr>
          <a:xfrm>
            <a:off x="251520" y="141480"/>
            <a:ext cx="8568952" cy="716624"/>
          </a:xfrm>
        </p:spPr>
        <p:txBody>
          <a:bodyPr wrap="square" anchor="b" anchorCtr="0"/>
          <a:lstStyle>
            <a:lvl1pPr>
              <a:lnSpc>
                <a:spcPct val="80000"/>
              </a:lnSpc>
              <a:defRPr sz="3600" baseline="0">
                <a:solidFill>
                  <a:schemeClr val="bg1"/>
                </a:solidFill>
              </a:defRPr>
            </a:lvl1pPr>
          </a:lstStyle>
          <a:p>
            <a:r>
              <a:rPr lang="en-US" dirty="0"/>
              <a:t>Timetable (suggest 3 columns)</a:t>
            </a:r>
            <a:endParaRPr lang="en-GB" dirty="0"/>
          </a:p>
        </p:txBody>
      </p:sp>
      <p:sp>
        <p:nvSpPr>
          <p:cNvPr id="5" name="Table Placeholder 4"/>
          <p:cNvSpPr>
            <a:spLocks noGrp="1"/>
          </p:cNvSpPr>
          <p:nvPr>
            <p:ph type="tbl" sz="quarter" idx="11"/>
          </p:nvPr>
        </p:nvSpPr>
        <p:spPr>
          <a:xfrm>
            <a:off x="251520" y="1113588"/>
            <a:ext cx="8568952" cy="3850640"/>
          </a:xfrm>
        </p:spPr>
        <p:txBody>
          <a:bodyPr/>
          <a:lstStyle/>
          <a:p>
            <a:r>
              <a:rPr lang="en-US"/>
              <a:t>Click icon to add table</a:t>
            </a:r>
            <a:endParaRPr lang="en-GB"/>
          </a:p>
        </p:txBody>
      </p:sp>
    </p:spTree>
    <p:extLst>
      <p:ext uri="{BB962C8B-B14F-4D97-AF65-F5344CB8AC3E}">
        <p14:creationId xmlns:p14="http://schemas.microsoft.com/office/powerpoint/2010/main" val="403731190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preserve="1" userDrawn="1">
  <p:cSld name="Timetable (Grey)">
    <p:spTree>
      <p:nvGrpSpPr>
        <p:cNvPr id="1" name=""/>
        <p:cNvGrpSpPr/>
        <p:nvPr/>
      </p:nvGrpSpPr>
      <p:grpSpPr>
        <a:xfrm>
          <a:off x="0" y="0"/>
          <a:ext cx="0" cy="0"/>
          <a:chOff x="0" y="0"/>
          <a:chExt cx="0" cy="0"/>
        </a:xfrm>
      </p:grpSpPr>
      <p:sp>
        <p:nvSpPr>
          <p:cNvPr id="3" name="Rectangle 2"/>
          <p:cNvSpPr/>
          <p:nvPr userDrawn="1"/>
        </p:nvSpPr>
        <p:spPr bwMode="hidden">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7" name="Rectangle 6"/>
          <p:cNvSpPr/>
          <p:nvPr userDrawn="1"/>
        </p:nvSpPr>
        <p:spPr bwMode="auto">
          <a:xfrm>
            <a:off x="0" y="897564"/>
            <a:ext cx="9144000" cy="4245936"/>
          </a:xfrm>
          <a:prstGeom prst="rect">
            <a:avLst/>
          </a:prstGeom>
          <a:solidFill>
            <a:schemeClr val="bg1"/>
          </a:solidFill>
          <a:ln w="38100">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err="1">
              <a:ln>
                <a:noFill/>
              </a:ln>
              <a:solidFill>
                <a:schemeClr val="bg1"/>
              </a:solidFill>
              <a:effectLst/>
              <a:latin typeface="+mn-lt"/>
            </a:endParaRPr>
          </a:p>
        </p:txBody>
      </p:sp>
      <p:sp>
        <p:nvSpPr>
          <p:cNvPr id="14" name="Title 1"/>
          <p:cNvSpPr>
            <a:spLocks noGrp="1"/>
          </p:cNvSpPr>
          <p:nvPr>
            <p:ph type="title" hasCustomPrompt="1"/>
          </p:nvPr>
        </p:nvSpPr>
        <p:spPr>
          <a:xfrm>
            <a:off x="251520" y="141480"/>
            <a:ext cx="8568952" cy="716624"/>
          </a:xfrm>
        </p:spPr>
        <p:txBody>
          <a:bodyPr wrap="square" anchor="b" anchorCtr="0"/>
          <a:lstStyle>
            <a:lvl1pPr>
              <a:lnSpc>
                <a:spcPct val="80000"/>
              </a:lnSpc>
              <a:defRPr sz="3600" baseline="0">
                <a:solidFill>
                  <a:schemeClr val="bg1"/>
                </a:solidFill>
              </a:defRPr>
            </a:lvl1pPr>
          </a:lstStyle>
          <a:p>
            <a:r>
              <a:rPr lang="en-US" dirty="0"/>
              <a:t>Timetable (suggest 3 columns)</a:t>
            </a:r>
            <a:endParaRPr lang="en-GB" dirty="0"/>
          </a:p>
        </p:txBody>
      </p:sp>
      <p:sp>
        <p:nvSpPr>
          <p:cNvPr id="5" name="Table Placeholder 4"/>
          <p:cNvSpPr>
            <a:spLocks noGrp="1"/>
          </p:cNvSpPr>
          <p:nvPr>
            <p:ph type="tbl" sz="quarter" idx="11"/>
          </p:nvPr>
        </p:nvSpPr>
        <p:spPr>
          <a:xfrm>
            <a:off x="251520" y="1113588"/>
            <a:ext cx="8568952" cy="3850640"/>
          </a:xfrm>
        </p:spPr>
        <p:txBody>
          <a:bodyPr/>
          <a:lstStyle/>
          <a:p>
            <a:r>
              <a:rPr lang="en-US"/>
              <a:t>Click icon to add table</a:t>
            </a:r>
            <a:endParaRPr lang="en-GB"/>
          </a:p>
        </p:txBody>
      </p:sp>
    </p:spTree>
    <p:extLst>
      <p:ext uri="{BB962C8B-B14F-4D97-AF65-F5344CB8AC3E}">
        <p14:creationId xmlns:p14="http://schemas.microsoft.com/office/powerpoint/2010/main" val="178512318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preserve="1" userDrawn="1">
  <p:cSld name="Timetable (White)">
    <p:spTree>
      <p:nvGrpSpPr>
        <p:cNvPr id="1" name=""/>
        <p:cNvGrpSpPr/>
        <p:nvPr/>
      </p:nvGrpSpPr>
      <p:grpSpPr>
        <a:xfrm>
          <a:off x="0" y="0"/>
          <a:ext cx="0" cy="0"/>
          <a:chOff x="0" y="0"/>
          <a:chExt cx="0" cy="0"/>
        </a:xfrm>
      </p:grpSpPr>
      <p:sp>
        <p:nvSpPr>
          <p:cNvPr id="3" name="Rectangle 2"/>
          <p:cNvSpPr/>
          <p:nvPr userDrawn="1"/>
        </p:nvSpPr>
        <p:spPr bwMode="hidden">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7" name="Rectangle 6"/>
          <p:cNvSpPr/>
          <p:nvPr userDrawn="1"/>
        </p:nvSpPr>
        <p:spPr bwMode="auto">
          <a:xfrm>
            <a:off x="0" y="897564"/>
            <a:ext cx="9144000" cy="4245936"/>
          </a:xfrm>
          <a:prstGeom prst="rect">
            <a:avLst/>
          </a:prstGeom>
          <a:solidFill>
            <a:schemeClr val="bg1"/>
          </a:solidFill>
          <a:ln w="38100">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err="1">
              <a:ln>
                <a:noFill/>
              </a:ln>
              <a:solidFill>
                <a:schemeClr val="bg1"/>
              </a:solidFill>
              <a:effectLst/>
              <a:latin typeface="+mn-lt"/>
            </a:endParaRPr>
          </a:p>
        </p:txBody>
      </p:sp>
      <p:sp>
        <p:nvSpPr>
          <p:cNvPr id="14" name="Title 1"/>
          <p:cNvSpPr>
            <a:spLocks noGrp="1"/>
          </p:cNvSpPr>
          <p:nvPr>
            <p:ph type="title" hasCustomPrompt="1"/>
          </p:nvPr>
        </p:nvSpPr>
        <p:spPr>
          <a:xfrm>
            <a:off x="251520" y="141480"/>
            <a:ext cx="8568952" cy="716624"/>
          </a:xfrm>
        </p:spPr>
        <p:txBody>
          <a:bodyPr wrap="square" anchor="b" anchorCtr="0"/>
          <a:lstStyle>
            <a:lvl1pPr>
              <a:lnSpc>
                <a:spcPct val="80000"/>
              </a:lnSpc>
              <a:defRPr sz="3600" baseline="0">
                <a:solidFill>
                  <a:schemeClr val="accent1"/>
                </a:solidFill>
              </a:defRPr>
            </a:lvl1pPr>
          </a:lstStyle>
          <a:p>
            <a:r>
              <a:rPr lang="en-US" dirty="0"/>
              <a:t>Timetable (suggest 3 columns)</a:t>
            </a:r>
            <a:endParaRPr lang="en-GB" dirty="0"/>
          </a:p>
        </p:txBody>
      </p:sp>
      <p:sp>
        <p:nvSpPr>
          <p:cNvPr id="5" name="Table Placeholder 4"/>
          <p:cNvSpPr>
            <a:spLocks noGrp="1"/>
          </p:cNvSpPr>
          <p:nvPr>
            <p:ph type="tbl" sz="quarter" idx="11"/>
          </p:nvPr>
        </p:nvSpPr>
        <p:spPr>
          <a:xfrm>
            <a:off x="251520" y="1113588"/>
            <a:ext cx="8568952" cy="3850640"/>
          </a:xfrm>
        </p:spPr>
        <p:txBody>
          <a:bodyPr/>
          <a:lstStyle/>
          <a:p>
            <a:r>
              <a:rPr lang="en-US"/>
              <a:t>Click icon to add table</a:t>
            </a:r>
            <a:endParaRPr lang="en-GB"/>
          </a:p>
        </p:txBody>
      </p:sp>
    </p:spTree>
    <p:extLst>
      <p:ext uri="{BB962C8B-B14F-4D97-AF65-F5344CB8AC3E}">
        <p14:creationId xmlns:p14="http://schemas.microsoft.com/office/powerpoint/2010/main" val="178512318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4.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alphaModFix amt="27000"/>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24800" y="926100"/>
            <a:ext cx="8280000" cy="62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b" anchorCtr="0" compatLnSpc="1">
            <a:prstTxWarp prst="textNoShape">
              <a:avLst/>
            </a:prstTxWarp>
          </a:bodyPr>
          <a:lstStyle/>
          <a:p>
            <a:pPr lvl="0"/>
            <a:r>
              <a:rPr lang="en-US" altLang="en-US" dirty="0"/>
              <a:t>Click to edit Master title style</a:t>
            </a:r>
            <a:endParaRPr lang="en-GB" altLang="en-US" dirty="0"/>
          </a:p>
        </p:txBody>
      </p:sp>
      <p:sp>
        <p:nvSpPr>
          <p:cNvPr id="1027" name="Rectangle 3"/>
          <p:cNvSpPr>
            <a:spLocks noGrp="1" noChangeArrowheads="1"/>
          </p:cNvSpPr>
          <p:nvPr>
            <p:ph type="body" idx="1"/>
          </p:nvPr>
        </p:nvSpPr>
        <p:spPr bwMode="auto">
          <a:xfrm>
            <a:off x="424800" y="1660500"/>
            <a:ext cx="8280000" cy="297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37" name="Rectangle 13"/>
          <p:cNvSpPr>
            <a:spLocks noGrp="1" noChangeArrowheads="1"/>
          </p:cNvSpPr>
          <p:nvPr>
            <p:ph type="sldNum" sz="quarter" idx="4"/>
          </p:nvPr>
        </p:nvSpPr>
        <p:spPr bwMode="auto">
          <a:xfrm>
            <a:off x="8028526" y="4677984"/>
            <a:ext cx="676275" cy="18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200">
                <a:solidFill>
                  <a:schemeClr val="tx1"/>
                </a:solidFill>
                <a:latin typeface="Arial" panose="020B0604020202020204" pitchFamily="34" charset="0"/>
                <a:cs typeface="Arial" panose="020B0604020202020204" pitchFamily="34" charset="0"/>
              </a:defRPr>
            </a:lvl1pPr>
          </a:lstStyle>
          <a:p>
            <a:fld id="{44C01B32-D1A0-401C-8867-70456BBB1E87}" type="slidenum">
              <a:rPr lang="en-GB" altLang="en-US" smtClean="0"/>
              <a:pPr/>
              <a:t>‹#›</a:t>
            </a:fld>
            <a:endParaRPr lang="en-GB" altLang="en-US" dirty="0"/>
          </a:p>
        </p:txBody>
      </p:sp>
      <p:sp>
        <p:nvSpPr>
          <p:cNvPr id="9" name="TextBox 8"/>
          <p:cNvSpPr txBox="1">
            <a:spLocks noChangeArrowheads="1"/>
          </p:cNvSpPr>
          <p:nvPr/>
        </p:nvSpPr>
        <p:spPr bwMode="auto">
          <a:xfrm>
            <a:off x="1928500" y="4907638"/>
            <a:ext cx="67691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r>
              <a:rPr lang="en-GB" altLang="en-US" sz="1200" dirty="0">
                <a:solidFill>
                  <a:schemeClr val="tx1"/>
                </a:solidFill>
                <a:latin typeface="Arial" panose="020B0604020202020204" pitchFamily="34" charset="0"/>
                <a:cs typeface="Arial" panose="020B0604020202020204" pitchFamily="34" charset="0"/>
              </a:rPr>
              <a:t>LIMITLESS </a:t>
            </a:r>
            <a:r>
              <a:rPr lang="en-GB" altLang="en-US" sz="1200" dirty="0">
                <a:solidFill>
                  <a:schemeClr val="tx1"/>
                </a:solidFill>
                <a:latin typeface="Arial Black" panose="020B0A04020102020204" pitchFamily="34" charset="0"/>
                <a:cs typeface="Arial" panose="020B0604020202020204" pitchFamily="34" charset="0"/>
              </a:rPr>
              <a:t>POTENTIAL</a:t>
            </a:r>
            <a:r>
              <a:rPr lang="en-GB" altLang="en-US" sz="1200" dirty="0">
                <a:solidFill>
                  <a:schemeClr val="tx1"/>
                </a:solidFill>
                <a:latin typeface="Arial" panose="020B0604020202020204" pitchFamily="34" charset="0"/>
                <a:cs typeface="Arial" panose="020B0604020202020204" pitchFamily="34" charset="0"/>
              </a:rPr>
              <a:t> | LIMITLESS </a:t>
            </a:r>
            <a:r>
              <a:rPr lang="en-GB" altLang="en-US" sz="1200" dirty="0">
                <a:solidFill>
                  <a:schemeClr val="tx1"/>
                </a:solidFill>
                <a:latin typeface="Arial Black" panose="020B0A04020102020204" pitchFamily="34" charset="0"/>
                <a:cs typeface="Arial" panose="020B0604020202020204" pitchFamily="34" charset="0"/>
              </a:rPr>
              <a:t>OPPORTUNITIES</a:t>
            </a:r>
            <a:r>
              <a:rPr lang="en-GB" altLang="en-US" sz="1200" dirty="0">
                <a:solidFill>
                  <a:schemeClr val="tx1"/>
                </a:solidFill>
                <a:latin typeface="Arial" panose="020B0604020202020204" pitchFamily="34" charset="0"/>
                <a:cs typeface="Arial" panose="020B0604020202020204" pitchFamily="34" charset="0"/>
              </a:rPr>
              <a:t> | LIMITLESS </a:t>
            </a:r>
            <a:r>
              <a:rPr lang="en-GB" altLang="en-US" sz="1200" dirty="0">
                <a:solidFill>
                  <a:schemeClr val="tx1"/>
                </a:solidFill>
                <a:latin typeface="Arial Black" panose="020B0A04020102020204" pitchFamily="34" charset="0"/>
                <a:cs typeface="Arial" panose="020B0604020202020204" pitchFamily="34" charset="0"/>
              </a:rPr>
              <a:t>IMPACT</a:t>
            </a:r>
          </a:p>
        </p:txBody>
      </p:sp>
      <p:pic>
        <p:nvPicPr>
          <p:cNvPr id="10" name="Picture 53" descr="Device-black"/>
          <p:cNvPicPr>
            <a:picLocks noChangeArrowheads="1"/>
          </p:cNvPicPr>
          <p:nvPr userDrawn="1"/>
        </p:nvPicPr>
        <p:blipFill>
          <a:blip r:embed="rId22" cstate="print">
            <a:extLst>
              <a:ext uri="{28A0092B-C50C-407E-A947-70E740481C1C}">
                <a14:useLocalDpi xmlns:a14="http://schemas.microsoft.com/office/drawing/2010/main" val="0"/>
              </a:ext>
            </a:extLst>
          </a:blip>
          <a:srcRect/>
          <a:stretch>
            <a:fillRect/>
          </a:stretch>
        </p:blipFill>
        <p:spPr bwMode="auto">
          <a:xfrm>
            <a:off x="7524755" y="328614"/>
            <a:ext cx="1184275" cy="38319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0" descr="Device-wine"/>
          <p:cNvPicPr>
            <a:picLocks noChangeArrowheads="1"/>
          </p:cNvPicPr>
          <p:nvPr userDrawn="1"/>
        </p:nvPicPr>
        <p:blipFill>
          <a:blip r:embed="rId23" cstate="print">
            <a:extLst>
              <a:ext uri="{28A0092B-C50C-407E-A947-70E740481C1C}">
                <a14:useLocalDpi xmlns:a14="http://schemas.microsoft.com/office/drawing/2010/main" val="0"/>
              </a:ext>
            </a:extLst>
          </a:blip>
          <a:srcRect/>
          <a:stretch>
            <a:fillRect/>
          </a:stretch>
        </p:blipFill>
        <p:spPr bwMode="hidden">
          <a:xfrm>
            <a:off x="7524755" y="328614"/>
            <a:ext cx="1184275" cy="380619"/>
          </a:xfrm>
          <a:prstGeom prst="rect">
            <a:avLst/>
          </a:prstGeom>
          <a:solidFill>
            <a:schemeClr val="accent1"/>
          </a:solidFill>
        </p:spPr>
      </p:pic>
      <p:pic>
        <p:nvPicPr>
          <p:cNvPr id="12" name="Picture 55" descr="Device-white"/>
          <p:cNvPicPr>
            <a:picLocks noChangeArrowheads="1"/>
          </p:cNvPicPr>
          <p:nvPr userDrawn="1"/>
        </p:nvPicPr>
        <p:blipFill>
          <a:blip r:embed="rId24" cstate="print">
            <a:extLst>
              <a:ext uri="{28A0092B-C50C-407E-A947-70E740481C1C}">
                <a14:useLocalDpi xmlns:a14="http://schemas.microsoft.com/office/drawing/2010/main" val="0"/>
              </a:ext>
            </a:extLst>
          </a:blip>
          <a:srcRect/>
          <a:stretch>
            <a:fillRect/>
          </a:stretch>
        </p:blipFill>
        <p:spPr bwMode="hidden">
          <a:xfrm>
            <a:off x="7524755" y="328614"/>
            <a:ext cx="1184275" cy="38319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9" r:id="rId1"/>
    <p:sldLayoutId id="2147483697" r:id="rId2"/>
    <p:sldLayoutId id="2147483705" r:id="rId3"/>
    <p:sldLayoutId id="2147483696" r:id="rId4"/>
    <p:sldLayoutId id="2147483698" r:id="rId5"/>
    <p:sldLayoutId id="2147483700" r:id="rId6"/>
    <p:sldLayoutId id="2147483701" r:id="rId7"/>
    <p:sldLayoutId id="2147483702" r:id="rId8"/>
    <p:sldLayoutId id="2147483706" r:id="rId9"/>
    <p:sldLayoutId id="2147483707" r:id="rId10"/>
    <p:sldLayoutId id="2147483708" r:id="rId11"/>
    <p:sldLayoutId id="2147483713" r:id="rId12"/>
    <p:sldLayoutId id="2147483709" r:id="rId13"/>
    <p:sldLayoutId id="2147483710" r:id="rId14"/>
    <p:sldLayoutId id="2147483711" r:id="rId15"/>
    <p:sldLayoutId id="2147483712" r:id="rId16"/>
    <p:sldLayoutId id="2147483714" r:id="rId17"/>
    <p:sldLayoutId id="2147483715" r:id="rId18"/>
    <p:sldLayoutId id="2147483716" r:id="rId19"/>
  </p:sldLayoutIdLst>
  <p:transition>
    <p:fade/>
  </p:transition>
  <p:hf hdr="0" ftr="0" dt="0"/>
  <p:txStyles>
    <p:titleStyle>
      <a:lvl1pPr algn="l" rtl="0" eaLnBrk="1" fontAlgn="base" hangingPunct="1">
        <a:spcBef>
          <a:spcPct val="0"/>
        </a:spcBef>
        <a:spcAft>
          <a:spcPct val="0"/>
        </a:spcAft>
        <a:defRPr sz="3800" b="1" cap="all" baseline="0">
          <a:solidFill>
            <a:schemeClr val="accent1"/>
          </a:solidFill>
          <a:latin typeface="Arial Bold" panose="020B0704020202020204" pitchFamily="34" charset="0"/>
          <a:ea typeface="+mj-ea"/>
          <a:cs typeface="Arial Bold" panose="020B0704020202020204" pitchFamily="34" charset="0"/>
        </a:defRPr>
      </a:lvl1pPr>
      <a:lvl2pPr algn="l" rtl="0" eaLnBrk="1" fontAlgn="base" hangingPunct="1">
        <a:spcBef>
          <a:spcPct val="0"/>
        </a:spcBef>
        <a:spcAft>
          <a:spcPct val="0"/>
        </a:spcAft>
        <a:defRPr sz="3600">
          <a:solidFill>
            <a:schemeClr val="tx2"/>
          </a:solidFill>
          <a:latin typeface="+mn-lt"/>
        </a:defRPr>
      </a:lvl2pPr>
      <a:lvl3pPr algn="l" rtl="0" eaLnBrk="1" fontAlgn="base" hangingPunct="1">
        <a:spcBef>
          <a:spcPct val="0"/>
        </a:spcBef>
        <a:spcAft>
          <a:spcPct val="0"/>
        </a:spcAft>
        <a:defRPr sz="3600">
          <a:solidFill>
            <a:schemeClr val="tx2"/>
          </a:solidFill>
          <a:latin typeface="+mn-lt"/>
        </a:defRPr>
      </a:lvl3pPr>
      <a:lvl4pPr algn="l" rtl="0" eaLnBrk="1" fontAlgn="base" hangingPunct="1">
        <a:spcBef>
          <a:spcPct val="0"/>
        </a:spcBef>
        <a:spcAft>
          <a:spcPct val="0"/>
        </a:spcAft>
        <a:defRPr sz="3600">
          <a:solidFill>
            <a:schemeClr val="tx2"/>
          </a:solidFill>
          <a:latin typeface="+mn-lt"/>
        </a:defRPr>
      </a:lvl4pPr>
      <a:lvl5pPr algn="l" rtl="0" eaLnBrk="1" fontAlgn="base" hangingPunct="1">
        <a:spcBef>
          <a:spcPct val="0"/>
        </a:spcBef>
        <a:spcAft>
          <a:spcPct val="0"/>
        </a:spcAft>
        <a:defRPr sz="3600">
          <a:solidFill>
            <a:schemeClr val="tx2"/>
          </a:solidFill>
          <a:latin typeface="+mn-lt"/>
        </a:defRPr>
      </a:lvl5pPr>
      <a:lvl6pPr marL="457200" algn="l" rtl="0" eaLnBrk="1" fontAlgn="base" hangingPunct="1">
        <a:spcBef>
          <a:spcPct val="0"/>
        </a:spcBef>
        <a:spcAft>
          <a:spcPct val="0"/>
        </a:spcAft>
        <a:defRPr sz="3600">
          <a:solidFill>
            <a:schemeClr val="tx2"/>
          </a:solidFill>
          <a:latin typeface="+mn-lt"/>
        </a:defRPr>
      </a:lvl6pPr>
      <a:lvl7pPr marL="914400" algn="l" rtl="0" eaLnBrk="1" fontAlgn="base" hangingPunct="1">
        <a:spcBef>
          <a:spcPct val="0"/>
        </a:spcBef>
        <a:spcAft>
          <a:spcPct val="0"/>
        </a:spcAft>
        <a:defRPr sz="3600">
          <a:solidFill>
            <a:schemeClr val="tx2"/>
          </a:solidFill>
          <a:latin typeface="+mn-lt"/>
        </a:defRPr>
      </a:lvl7pPr>
      <a:lvl8pPr marL="1371600" algn="l" rtl="0" eaLnBrk="1" fontAlgn="base" hangingPunct="1">
        <a:spcBef>
          <a:spcPct val="0"/>
        </a:spcBef>
        <a:spcAft>
          <a:spcPct val="0"/>
        </a:spcAft>
        <a:defRPr sz="3600">
          <a:solidFill>
            <a:schemeClr val="tx2"/>
          </a:solidFill>
          <a:latin typeface="+mn-lt"/>
        </a:defRPr>
      </a:lvl8pPr>
      <a:lvl9pPr marL="1828800" algn="l" rtl="0" eaLnBrk="1" fontAlgn="base" hangingPunct="1">
        <a:spcBef>
          <a:spcPct val="0"/>
        </a:spcBef>
        <a:spcAft>
          <a:spcPct val="0"/>
        </a:spcAft>
        <a:defRPr sz="3600">
          <a:solidFill>
            <a:schemeClr val="tx2"/>
          </a:solidFill>
          <a:latin typeface="+mn-lt"/>
        </a:defRPr>
      </a:lvl9pPr>
    </p:titleStyle>
    <p:bodyStyle>
      <a:lvl1pPr marL="180000" marR="0" indent="-180000" algn="l" defTabSz="914400" rtl="0" eaLnBrk="1" fontAlgn="base" latinLnBrk="0" hangingPunct="1">
        <a:lnSpc>
          <a:spcPct val="100000"/>
        </a:lnSpc>
        <a:spcBef>
          <a:spcPct val="20000"/>
        </a:spcBef>
        <a:spcAft>
          <a:spcPct val="0"/>
        </a:spcAft>
        <a:buClr>
          <a:schemeClr val="accent1"/>
        </a:buClr>
        <a:buSzTx/>
        <a:buFont typeface="Arial" charset="0"/>
        <a:buChar char="•"/>
        <a:tabLst/>
        <a:defRPr sz="2000" baseline="0">
          <a:solidFill>
            <a:schemeClr val="tx2"/>
          </a:solidFill>
          <a:latin typeface="Arial" panose="020B0604020202020204" pitchFamily="34" charset="0"/>
          <a:ea typeface="+mn-ea"/>
          <a:cs typeface="Arial" panose="020B0604020202020204" pitchFamily="34" charset="0"/>
        </a:defRPr>
      </a:lvl1pPr>
      <a:lvl2pPr marL="540000" marR="0" indent="-180000" algn="l" defTabSz="914400" rtl="0" eaLnBrk="1" fontAlgn="base" latinLnBrk="0" hangingPunct="1">
        <a:lnSpc>
          <a:spcPct val="100000"/>
        </a:lnSpc>
        <a:spcBef>
          <a:spcPct val="20000"/>
        </a:spcBef>
        <a:spcAft>
          <a:spcPct val="0"/>
        </a:spcAft>
        <a:buClr>
          <a:srgbClr val="63656A"/>
        </a:buClr>
        <a:buSzTx/>
        <a:buFont typeface="Effra" panose="020B0603020203020204" pitchFamily="34" charset="0"/>
        <a:buChar char="•"/>
        <a:tabLst/>
        <a:defRPr sz="2000" baseline="0">
          <a:solidFill>
            <a:schemeClr val="tx2"/>
          </a:solidFill>
          <a:latin typeface="Arial" panose="020B0604020202020204" pitchFamily="34" charset="0"/>
          <a:cs typeface="Arial" panose="020B0604020202020204" pitchFamily="34" charset="0"/>
        </a:defRPr>
      </a:lvl2pPr>
      <a:lvl3pPr marL="90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sz="2000" baseline="0">
          <a:solidFill>
            <a:schemeClr val="tx2"/>
          </a:solidFill>
          <a:latin typeface="Arial" panose="020B0604020202020204" pitchFamily="34" charset="0"/>
          <a:cs typeface="Arial" panose="020B0604020202020204" pitchFamily="34" charset="0"/>
        </a:defRPr>
      </a:lvl3pPr>
      <a:lvl4pPr marL="126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gt;"/>
        <a:tabLst/>
        <a:defRPr sz="2000" baseline="0">
          <a:solidFill>
            <a:schemeClr val="tx2"/>
          </a:solidFill>
          <a:latin typeface="Arial" panose="020B0604020202020204" pitchFamily="34" charset="0"/>
          <a:cs typeface="Arial" panose="020B0604020202020204" pitchFamily="34" charset="0"/>
        </a:defRPr>
      </a:lvl4pPr>
      <a:lvl5pPr marL="162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sz="2000" baseline="0">
          <a:solidFill>
            <a:schemeClr val="tx2"/>
          </a:solidFill>
          <a:latin typeface="Arial" panose="020B0604020202020204" pitchFamily="34" charset="0"/>
          <a:cs typeface="Arial" panose="020B0604020202020204" pitchFamily="34" charset="0"/>
        </a:defRPr>
      </a:lvl5pPr>
      <a:lvl6pPr marL="25146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6pPr>
      <a:lvl7pPr marL="29718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7pPr>
      <a:lvl8pPr marL="34290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8pPr>
      <a:lvl9pPr marL="38862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1.jpeg"/><Relationship Id="rId7" Type="http://schemas.openxmlformats.org/officeDocument/2006/relationships/slide" Target="slide11.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slide" Target="slide6.xml"/><Relationship Id="rId11" Type="http://schemas.openxmlformats.org/officeDocument/2006/relationships/image" Target="../media/image8.png"/><Relationship Id="rId5" Type="http://schemas.openxmlformats.org/officeDocument/2006/relationships/slide" Target="slide5.xml"/><Relationship Id="rId10" Type="http://schemas.openxmlformats.org/officeDocument/2006/relationships/slide" Target="slide19.xml"/><Relationship Id="rId4" Type="http://schemas.openxmlformats.org/officeDocument/2006/relationships/image" Target="../media/image7.jpeg"/><Relationship Id="rId9" Type="http://schemas.openxmlformats.org/officeDocument/2006/relationships/slide" Target="slide18.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image" Target="../media/image11.jpe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slide" Target="slide1.xml"/></Relationships>
</file>

<file path=ppt/slides/_rels/slide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slide" Target="slide1.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slide" Target="slide1.xml"/></Relationships>
</file>

<file path=ppt/slides/_rels/slide8.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260.png"/><Relationship Id="rId7" Type="http://schemas.openxmlformats.org/officeDocument/2006/relationships/image" Target="../media/image33.png"/><Relationship Id="rId2" Type="http://schemas.openxmlformats.org/officeDocument/2006/relationships/image" Target="../media/image250.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70.png"/></Relationships>
</file>

<file path=ppt/slides/_rels/slide1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image" Target="../media/image43.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C2869B6D-57FE-4912-A360-F074499251D7}"/>
              </a:ext>
            </a:extLst>
          </p:cNvPr>
          <p:cNvSpPr/>
          <p:nvPr/>
        </p:nvSpPr>
        <p:spPr>
          <a:xfrm>
            <a:off x="0" y="3422995"/>
            <a:ext cx="9139674" cy="1704237"/>
          </a:xfrm>
          <a:prstGeom prst="rect">
            <a:avLst/>
          </a:prstGeom>
          <a:solidFill>
            <a:schemeClr val="accent6"/>
          </a:solidFill>
          <a:ln w="38100">
            <a:noFill/>
          </a:ln>
        </p:spPr>
        <p:txBody>
          <a:bodyPr wrap="square" rtlCol="0" anchor="ctr">
            <a:spAutoFit/>
          </a:bodyPr>
          <a:lstStyle/>
          <a:p>
            <a:pPr algn="ctr"/>
            <a:endParaRPr lang="en-GB" dirty="0">
              <a:solidFill>
                <a:schemeClr val="tx2"/>
              </a:solidFill>
              <a:latin typeface="+mn-lt"/>
            </a:endParaRPr>
          </a:p>
        </p:txBody>
      </p:sp>
      <p:sp>
        <p:nvSpPr>
          <p:cNvPr id="38" name="Rectangle 37">
            <a:extLst>
              <a:ext uri="{FF2B5EF4-FFF2-40B4-BE49-F238E27FC236}">
                <a16:creationId xmlns:a16="http://schemas.microsoft.com/office/drawing/2014/main" id="{94578201-ADBA-4ED2-9C96-81498E78F61F}"/>
              </a:ext>
            </a:extLst>
          </p:cNvPr>
          <p:cNvSpPr/>
          <p:nvPr/>
        </p:nvSpPr>
        <p:spPr>
          <a:xfrm>
            <a:off x="4326" y="528"/>
            <a:ext cx="9139674" cy="1704237"/>
          </a:xfrm>
          <a:prstGeom prst="rect">
            <a:avLst/>
          </a:prstGeom>
          <a:solidFill>
            <a:schemeClr val="accent6"/>
          </a:solidFill>
          <a:ln w="38100">
            <a:noFill/>
          </a:ln>
        </p:spPr>
        <p:txBody>
          <a:bodyPr wrap="square" rtlCol="0" anchor="ctr">
            <a:spAutoFit/>
          </a:bodyPr>
          <a:lstStyle/>
          <a:p>
            <a:pPr algn="ctr"/>
            <a:endParaRPr lang="en-GB" dirty="0">
              <a:solidFill>
                <a:schemeClr val="tx2"/>
              </a:solidFill>
              <a:latin typeface="+mn-lt"/>
            </a:endParaRPr>
          </a:p>
        </p:txBody>
      </p:sp>
      <p:sp>
        <p:nvSpPr>
          <p:cNvPr id="36" name="Rectangle 35">
            <a:extLst>
              <a:ext uri="{FF2B5EF4-FFF2-40B4-BE49-F238E27FC236}">
                <a16:creationId xmlns:a16="http://schemas.microsoft.com/office/drawing/2014/main" id="{9047BE96-D4AD-4F27-B8C0-F9574ADF1DB4}"/>
              </a:ext>
            </a:extLst>
          </p:cNvPr>
          <p:cNvSpPr/>
          <p:nvPr/>
        </p:nvSpPr>
        <p:spPr>
          <a:xfrm>
            <a:off x="0" y="1714710"/>
            <a:ext cx="9144000" cy="1721136"/>
          </a:xfrm>
          <a:prstGeom prst="rect">
            <a:avLst/>
          </a:prstGeom>
          <a:blipFill dpi="0" rotWithShape="1">
            <a:blip r:embed="rId3"/>
            <a:srcRect/>
            <a:stretch>
              <a:fillRect/>
            </a:stretch>
          </a:blipFill>
          <a:ln w="38100">
            <a:noFill/>
          </a:ln>
        </p:spPr>
        <p:txBody>
          <a:bodyPr wrap="square" rtlCol="0" anchor="ctr">
            <a:spAutoFit/>
          </a:bodyPr>
          <a:lstStyle/>
          <a:p>
            <a:pPr algn="ctr"/>
            <a:endParaRPr lang="en-GB" dirty="0">
              <a:solidFill>
                <a:schemeClr val="tx2"/>
              </a:solidFill>
              <a:latin typeface="+mn-lt"/>
            </a:endParaRPr>
          </a:p>
        </p:txBody>
      </p:sp>
      <p:sp>
        <p:nvSpPr>
          <p:cNvPr id="12" name="Subtitle 11"/>
          <p:cNvSpPr>
            <a:spLocks noGrp="1"/>
          </p:cNvSpPr>
          <p:nvPr>
            <p:ph type="subTitle" idx="1"/>
          </p:nvPr>
        </p:nvSpPr>
        <p:spPr>
          <a:xfrm>
            <a:off x="417512" y="3849892"/>
            <a:ext cx="8280000" cy="1026114"/>
          </a:xfrm>
        </p:spPr>
        <p:txBody>
          <a:bodyPr/>
          <a:lstStyle/>
          <a:p>
            <a:r>
              <a:rPr lang="en-GB" sz="1800" dirty="0">
                <a:solidFill>
                  <a:srgbClr val="FFFF99"/>
                </a:solidFill>
              </a:rPr>
              <a:t>Emanuele Silvio Gentile</a:t>
            </a:r>
          </a:p>
          <a:p>
            <a:r>
              <a:rPr lang="en-GB" sz="1800" i="1" dirty="0">
                <a:solidFill>
                  <a:srgbClr val="FFFF99"/>
                </a:solidFill>
              </a:rPr>
              <a:t>Supervised by:</a:t>
            </a:r>
          </a:p>
          <a:p>
            <a:r>
              <a:rPr lang="en-GB" sz="1800" dirty="0">
                <a:solidFill>
                  <a:srgbClr val="FFFF99"/>
                </a:solidFill>
              </a:rPr>
              <a:t>Prof. Suzanne Gray, Prof. Janet Barlow, Dr John Edwards and Dr Huw Lewis</a:t>
            </a:r>
          </a:p>
          <a:p>
            <a:endParaRPr lang="en-GB" dirty="0"/>
          </a:p>
        </p:txBody>
      </p:sp>
      <p:sp>
        <p:nvSpPr>
          <p:cNvPr id="2" name="TextBox 1">
            <a:extLst>
              <a:ext uri="{FF2B5EF4-FFF2-40B4-BE49-F238E27FC236}">
                <a16:creationId xmlns:a16="http://schemas.microsoft.com/office/drawing/2014/main" id="{556D1A02-341A-49F3-A2E3-9B5AA9AC1DFC}"/>
              </a:ext>
            </a:extLst>
          </p:cNvPr>
          <p:cNvSpPr txBox="1"/>
          <p:nvPr/>
        </p:nvSpPr>
        <p:spPr>
          <a:xfrm>
            <a:off x="323528" y="698837"/>
            <a:ext cx="6351419" cy="707886"/>
          </a:xfrm>
          <a:prstGeom prst="rect">
            <a:avLst/>
          </a:prstGeom>
          <a:noFill/>
        </p:spPr>
        <p:txBody>
          <a:bodyPr wrap="none" rtlCol="0">
            <a:spAutoFit/>
          </a:bodyPr>
          <a:lstStyle/>
          <a:p>
            <a:r>
              <a:rPr lang="en-GB" b="1" dirty="0">
                <a:solidFill>
                  <a:srgbClr val="FFFF99"/>
                </a:solidFill>
                <a:latin typeface="Arial Bold" panose="020B0704020202020204" pitchFamily="34" charset="0"/>
                <a:ea typeface="+mj-ea"/>
                <a:cs typeface="Arial Bold" panose="020B0704020202020204" pitchFamily="34" charset="0"/>
              </a:rPr>
              <a:t>The impact of atmosphere-ocean-wave on extreme</a:t>
            </a:r>
          </a:p>
          <a:p>
            <a:r>
              <a:rPr lang="en-GB" b="1" dirty="0">
                <a:solidFill>
                  <a:srgbClr val="FFFF99"/>
                </a:solidFill>
                <a:latin typeface="Arial Bold" panose="020B0704020202020204" pitchFamily="34" charset="0"/>
                <a:ea typeface="+mj-ea"/>
                <a:cs typeface="Arial Bold" panose="020B0704020202020204" pitchFamily="34" charset="0"/>
              </a:rPr>
              <a:t> surface wind forecasts</a:t>
            </a:r>
          </a:p>
        </p:txBody>
      </p:sp>
      <p:pic>
        <p:nvPicPr>
          <p:cNvPr id="5" name="Picture 6" descr="Risultato immagini per met office logo&quot;">
            <a:extLst>
              <a:ext uri="{FF2B5EF4-FFF2-40B4-BE49-F238E27FC236}">
                <a16:creationId xmlns:a16="http://schemas.microsoft.com/office/drawing/2014/main" id="{A44BE264-1B91-4620-85F1-B9307FC1844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6256" y="326994"/>
            <a:ext cx="476198" cy="476198"/>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B4BD3C15-8CEB-4F24-A1DF-B589CE89B882}"/>
              </a:ext>
            </a:extLst>
          </p:cNvPr>
          <p:cNvGrpSpPr/>
          <p:nvPr/>
        </p:nvGrpSpPr>
        <p:grpSpPr>
          <a:xfrm>
            <a:off x="499310" y="1869979"/>
            <a:ext cx="8116403" cy="1403542"/>
            <a:chOff x="512225" y="1990068"/>
            <a:chExt cx="8116403" cy="1403542"/>
          </a:xfrm>
        </p:grpSpPr>
        <p:sp>
          <p:nvSpPr>
            <p:cNvPr id="20" name="Flowchart: Terminator 19">
              <a:hlinkClick r:id="rId5" action="ppaction://hlinksldjump"/>
              <a:extLst>
                <a:ext uri="{FF2B5EF4-FFF2-40B4-BE49-F238E27FC236}">
                  <a16:creationId xmlns:a16="http://schemas.microsoft.com/office/drawing/2014/main" id="{D7275B56-754F-40B9-9EF7-27E33D61F502}"/>
                </a:ext>
              </a:extLst>
            </p:cNvPr>
            <p:cNvSpPr/>
            <p:nvPr/>
          </p:nvSpPr>
          <p:spPr>
            <a:xfrm>
              <a:off x="532365" y="2817546"/>
              <a:ext cx="2254280" cy="576064"/>
            </a:xfrm>
            <a:prstGeom prst="flowChartTerminator">
              <a:avLst/>
            </a:prstGeom>
            <a:solidFill>
              <a:schemeClr val="accent6"/>
            </a:solidFill>
            <a:ln w="381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nchor="ctr">
              <a:spAutoFit/>
            </a:bodyPr>
            <a:lstStyle/>
            <a:p>
              <a:pPr algn="ctr"/>
              <a:endParaRPr lang="en-GB" dirty="0">
                <a:solidFill>
                  <a:schemeClr val="tx2"/>
                </a:solidFill>
                <a:latin typeface="+mn-lt"/>
              </a:endParaRPr>
            </a:p>
          </p:txBody>
        </p:sp>
        <p:sp>
          <p:nvSpPr>
            <p:cNvPr id="22" name="Flowchart: Terminator 21">
              <a:hlinkClick r:id="rId6" action="ppaction://hlinksldjump"/>
              <a:extLst>
                <a:ext uri="{FF2B5EF4-FFF2-40B4-BE49-F238E27FC236}">
                  <a16:creationId xmlns:a16="http://schemas.microsoft.com/office/drawing/2014/main" id="{6B53303E-43F5-4B63-84FC-FA89E6F3D9E0}"/>
                </a:ext>
              </a:extLst>
            </p:cNvPr>
            <p:cNvSpPr/>
            <p:nvPr/>
          </p:nvSpPr>
          <p:spPr>
            <a:xfrm>
              <a:off x="3444860" y="1990995"/>
              <a:ext cx="2254280" cy="576064"/>
            </a:xfrm>
            <a:prstGeom prst="flowChartTerminator">
              <a:avLst/>
            </a:prstGeom>
            <a:solidFill>
              <a:schemeClr val="accent6"/>
            </a:solidFill>
            <a:ln w="381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nchor="ctr">
              <a:spAutoFit/>
            </a:bodyPr>
            <a:lstStyle/>
            <a:p>
              <a:pPr algn="ctr"/>
              <a:endParaRPr lang="en-GB" dirty="0">
                <a:solidFill>
                  <a:schemeClr val="tx2"/>
                </a:solidFill>
                <a:latin typeface="+mn-lt"/>
              </a:endParaRPr>
            </a:p>
          </p:txBody>
        </p:sp>
        <p:sp>
          <p:nvSpPr>
            <p:cNvPr id="23" name="TextBox 22">
              <a:hlinkClick r:id="rId6" action="ppaction://hlinksldjump"/>
              <a:extLst>
                <a:ext uri="{FF2B5EF4-FFF2-40B4-BE49-F238E27FC236}">
                  <a16:creationId xmlns:a16="http://schemas.microsoft.com/office/drawing/2014/main" id="{ED0FBB55-4271-4E36-B332-E9FEE4B2429A}"/>
                </a:ext>
              </a:extLst>
            </p:cNvPr>
            <p:cNvSpPr txBox="1"/>
            <p:nvPr/>
          </p:nvSpPr>
          <p:spPr>
            <a:xfrm>
              <a:off x="3170459" y="2016492"/>
              <a:ext cx="2774106" cy="461665"/>
            </a:xfrm>
            <a:prstGeom prst="rect">
              <a:avLst/>
            </a:prstGeom>
            <a:noFill/>
          </p:spPr>
          <p:txBody>
            <a:bodyPr wrap="square" rtlCol="0">
              <a:spAutoFit/>
            </a:bodyPr>
            <a:lstStyle/>
            <a:p>
              <a:pPr algn="ctr"/>
              <a:r>
                <a:rPr lang="en-GB" sz="1200" b="1" dirty="0">
                  <a:solidFill>
                    <a:srgbClr val="FFFF99"/>
                  </a:solidFill>
                </a:rPr>
                <a:t>COUPLED SYSTEM </a:t>
              </a:r>
            </a:p>
            <a:p>
              <a:pPr algn="ctr"/>
              <a:r>
                <a:rPr lang="en-GB" sz="1200" b="1" dirty="0">
                  <a:solidFill>
                    <a:srgbClr val="FFFF99"/>
                  </a:solidFill>
                </a:rPr>
                <a:t>MODELLING FRAMEWORK</a:t>
              </a:r>
            </a:p>
          </p:txBody>
        </p:sp>
        <p:sp>
          <p:nvSpPr>
            <p:cNvPr id="24" name="TextBox 23">
              <a:hlinkClick r:id="rId5" action="ppaction://hlinksldjump"/>
              <a:extLst>
                <a:ext uri="{FF2B5EF4-FFF2-40B4-BE49-F238E27FC236}">
                  <a16:creationId xmlns:a16="http://schemas.microsoft.com/office/drawing/2014/main" id="{35CF8453-D447-437B-9AE5-06BF4548E874}"/>
                </a:ext>
              </a:extLst>
            </p:cNvPr>
            <p:cNvSpPr txBox="1"/>
            <p:nvPr/>
          </p:nvSpPr>
          <p:spPr>
            <a:xfrm>
              <a:off x="760979" y="2864792"/>
              <a:ext cx="1756771" cy="461665"/>
            </a:xfrm>
            <a:prstGeom prst="rect">
              <a:avLst/>
            </a:prstGeom>
            <a:noFill/>
          </p:spPr>
          <p:txBody>
            <a:bodyPr wrap="square" rtlCol="0">
              <a:spAutoFit/>
            </a:bodyPr>
            <a:lstStyle/>
            <a:p>
              <a:pPr algn="ctr"/>
              <a:r>
                <a:rPr lang="en-GB" sz="1200" b="1" dirty="0">
                  <a:solidFill>
                    <a:srgbClr val="FFFF99"/>
                  </a:solidFill>
                </a:rPr>
                <a:t>CASE STUDY OF SEVERE STORMS</a:t>
              </a:r>
            </a:p>
          </p:txBody>
        </p:sp>
        <p:sp>
          <p:nvSpPr>
            <p:cNvPr id="26" name="Flowchart: Terminator 25">
              <a:hlinkClick r:id="rId7" action="ppaction://hlinksldjump"/>
              <a:extLst>
                <a:ext uri="{FF2B5EF4-FFF2-40B4-BE49-F238E27FC236}">
                  <a16:creationId xmlns:a16="http://schemas.microsoft.com/office/drawing/2014/main" id="{E0B0472A-8111-4F46-9460-22AE15E76970}"/>
                </a:ext>
              </a:extLst>
            </p:cNvPr>
            <p:cNvSpPr/>
            <p:nvPr/>
          </p:nvSpPr>
          <p:spPr>
            <a:xfrm>
              <a:off x="3430372" y="2813730"/>
              <a:ext cx="2254280" cy="576064"/>
            </a:xfrm>
            <a:prstGeom prst="flowChartTerminator">
              <a:avLst/>
            </a:prstGeom>
            <a:solidFill>
              <a:schemeClr val="accent6"/>
            </a:solidFill>
            <a:ln w="381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nchor="ctr">
              <a:spAutoFit/>
            </a:bodyPr>
            <a:lstStyle/>
            <a:p>
              <a:pPr algn="ctr"/>
              <a:endParaRPr lang="en-GB" dirty="0">
                <a:solidFill>
                  <a:schemeClr val="tx2"/>
                </a:solidFill>
                <a:latin typeface="+mn-lt"/>
              </a:endParaRPr>
            </a:p>
          </p:txBody>
        </p:sp>
        <p:sp>
          <p:nvSpPr>
            <p:cNvPr id="28" name="TextBox 27">
              <a:hlinkClick r:id="rId7" action="ppaction://hlinksldjump"/>
              <a:extLst>
                <a:ext uri="{FF2B5EF4-FFF2-40B4-BE49-F238E27FC236}">
                  <a16:creationId xmlns:a16="http://schemas.microsoft.com/office/drawing/2014/main" id="{6E7D731C-5319-4A6E-A771-1265CD59496C}"/>
                </a:ext>
              </a:extLst>
            </p:cNvPr>
            <p:cNvSpPr txBox="1"/>
            <p:nvPr/>
          </p:nvSpPr>
          <p:spPr>
            <a:xfrm>
              <a:off x="3444860" y="2957126"/>
              <a:ext cx="2254280" cy="276999"/>
            </a:xfrm>
            <a:prstGeom prst="rect">
              <a:avLst/>
            </a:prstGeom>
            <a:noFill/>
          </p:spPr>
          <p:txBody>
            <a:bodyPr wrap="square" rtlCol="0">
              <a:spAutoFit/>
            </a:bodyPr>
            <a:lstStyle/>
            <a:p>
              <a:pPr algn="ctr"/>
              <a:r>
                <a:rPr lang="en-GB" sz="1200" b="1" dirty="0">
                  <a:solidFill>
                    <a:srgbClr val="FFFF99"/>
                  </a:solidFill>
                </a:rPr>
                <a:t>IMPACT OF COUPLING </a:t>
              </a:r>
            </a:p>
          </p:txBody>
        </p:sp>
        <p:sp>
          <p:nvSpPr>
            <p:cNvPr id="29" name="TextBox 28">
              <a:extLst>
                <a:ext uri="{FF2B5EF4-FFF2-40B4-BE49-F238E27FC236}">
                  <a16:creationId xmlns:a16="http://schemas.microsoft.com/office/drawing/2014/main" id="{111C11AB-6DB9-4E75-BDED-8C9F3E645434}"/>
                </a:ext>
              </a:extLst>
            </p:cNvPr>
            <p:cNvSpPr txBox="1"/>
            <p:nvPr/>
          </p:nvSpPr>
          <p:spPr>
            <a:xfrm>
              <a:off x="7055043" y="2882346"/>
              <a:ext cx="1573585" cy="323165"/>
            </a:xfrm>
            <a:prstGeom prst="rect">
              <a:avLst/>
            </a:prstGeom>
            <a:noFill/>
          </p:spPr>
          <p:txBody>
            <a:bodyPr wrap="square" rtlCol="0">
              <a:spAutoFit/>
            </a:bodyPr>
            <a:lstStyle/>
            <a:p>
              <a:r>
                <a:rPr lang="en-GB" sz="1500" b="1" dirty="0">
                  <a:solidFill>
                    <a:schemeClr val="bg1"/>
                  </a:solidFill>
                </a:rPr>
                <a:t>CONCLUSIONS</a:t>
              </a:r>
              <a:endParaRPr lang="en-GB" sz="1500" b="1" dirty="0">
                <a:solidFill>
                  <a:schemeClr val="bg1"/>
                </a:solidFill>
                <a:latin typeface="+mn-lt"/>
              </a:endParaRPr>
            </a:p>
          </p:txBody>
        </p:sp>
        <p:sp>
          <p:nvSpPr>
            <p:cNvPr id="30" name="Flowchart: Terminator 29">
              <a:hlinkClick r:id="rId8" action="ppaction://hlinksldjump"/>
              <a:extLst>
                <a:ext uri="{FF2B5EF4-FFF2-40B4-BE49-F238E27FC236}">
                  <a16:creationId xmlns:a16="http://schemas.microsoft.com/office/drawing/2014/main" id="{D8CF774D-DB8B-4627-A898-CFAEEA02147D}"/>
                </a:ext>
              </a:extLst>
            </p:cNvPr>
            <p:cNvSpPr/>
            <p:nvPr/>
          </p:nvSpPr>
          <p:spPr>
            <a:xfrm>
              <a:off x="512225" y="1990068"/>
              <a:ext cx="2254280" cy="576064"/>
            </a:xfrm>
            <a:prstGeom prst="flowChartTerminator">
              <a:avLst/>
            </a:prstGeom>
            <a:solidFill>
              <a:schemeClr val="accent6"/>
            </a:solidFill>
            <a:ln w="381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nchor="ctr">
              <a:spAutoFit/>
            </a:bodyPr>
            <a:lstStyle/>
            <a:p>
              <a:pPr algn="ctr"/>
              <a:endParaRPr lang="en-GB" dirty="0">
                <a:solidFill>
                  <a:schemeClr val="tx2"/>
                </a:solidFill>
                <a:latin typeface="+mn-lt"/>
              </a:endParaRPr>
            </a:p>
          </p:txBody>
        </p:sp>
        <p:sp>
          <p:nvSpPr>
            <p:cNvPr id="7" name="TextBox 6">
              <a:hlinkClick r:id="rId8" action="ppaction://hlinksldjump"/>
              <a:extLst>
                <a:ext uri="{FF2B5EF4-FFF2-40B4-BE49-F238E27FC236}">
                  <a16:creationId xmlns:a16="http://schemas.microsoft.com/office/drawing/2014/main" id="{0430A4C1-88D0-4729-A1F2-990D55D38027}"/>
                </a:ext>
              </a:extLst>
            </p:cNvPr>
            <p:cNvSpPr txBox="1"/>
            <p:nvPr/>
          </p:nvSpPr>
          <p:spPr>
            <a:xfrm>
              <a:off x="979332" y="2139600"/>
              <a:ext cx="1234633" cy="276999"/>
            </a:xfrm>
            <a:prstGeom prst="rect">
              <a:avLst/>
            </a:prstGeom>
            <a:noFill/>
          </p:spPr>
          <p:txBody>
            <a:bodyPr wrap="none" rtlCol="0">
              <a:spAutoFit/>
            </a:bodyPr>
            <a:lstStyle/>
            <a:p>
              <a:r>
                <a:rPr lang="en-GB" sz="1200" b="1" dirty="0">
                  <a:solidFill>
                    <a:srgbClr val="FFFF99"/>
                  </a:solidFill>
                </a:rPr>
                <a:t>BACKGROUND</a:t>
              </a:r>
              <a:endParaRPr lang="en-GB" sz="1200" b="1" dirty="0">
                <a:solidFill>
                  <a:srgbClr val="FFFF99"/>
                </a:solidFill>
                <a:latin typeface="+mn-lt"/>
              </a:endParaRPr>
            </a:p>
          </p:txBody>
        </p:sp>
        <p:sp>
          <p:nvSpPr>
            <p:cNvPr id="31" name="Flowchart: Terminator 30">
              <a:hlinkClick r:id="rId9" action="ppaction://hlinksldjump"/>
              <a:extLst>
                <a:ext uri="{FF2B5EF4-FFF2-40B4-BE49-F238E27FC236}">
                  <a16:creationId xmlns:a16="http://schemas.microsoft.com/office/drawing/2014/main" id="{D1B4A580-6785-46C3-B471-C5B20174EB23}"/>
                </a:ext>
              </a:extLst>
            </p:cNvPr>
            <p:cNvSpPr/>
            <p:nvPr/>
          </p:nvSpPr>
          <p:spPr>
            <a:xfrm>
              <a:off x="6352944" y="2003778"/>
              <a:ext cx="2254280" cy="576064"/>
            </a:xfrm>
            <a:prstGeom prst="flowChartTerminator">
              <a:avLst/>
            </a:prstGeom>
            <a:solidFill>
              <a:schemeClr val="accent6"/>
            </a:solidFill>
            <a:ln w="381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nchor="ctr">
              <a:spAutoFit/>
            </a:bodyPr>
            <a:lstStyle/>
            <a:p>
              <a:pPr algn="ctr"/>
              <a:endParaRPr lang="en-GB" dirty="0">
                <a:solidFill>
                  <a:schemeClr val="tx2"/>
                </a:solidFill>
                <a:latin typeface="+mn-lt"/>
              </a:endParaRPr>
            </a:p>
          </p:txBody>
        </p:sp>
        <p:sp>
          <p:nvSpPr>
            <p:cNvPr id="32" name="Flowchart: Terminator 31">
              <a:hlinkClick r:id="rId10" action="ppaction://hlinksldjump"/>
              <a:extLst>
                <a:ext uri="{FF2B5EF4-FFF2-40B4-BE49-F238E27FC236}">
                  <a16:creationId xmlns:a16="http://schemas.microsoft.com/office/drawing/2014/main" id="{49509BA2-0E43-4090-901A-3EB09BBFC54A}"/>
                </a:ext>
              </a:extLst>
            </p:cNvPr>
            <p:cNvSpPr/>
            <p:nvPr/>
          </p:nvSpPr>
          <p:spPr>
            <a:xfrm>
              <a:off x="6352944" y="2810307"/>
              <a:ext cx="2254280" cy="576064"/>
            </a:xfrm>
            <a:prstGeom prst="flowChartTerminator">
              <a:avLst/>
            </a:prstGeom>
            <a:solidFill>
              <a:schemeClr val="accent6"/>
            </a:solidFill>
            <a:ln w="381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nchor="ctr">
              <a:spAutoFit/>
            </a:bodyPr>
            <a:lstStyle/>
            <a:p>
              <a:pPr algn="ctr"/>
              <a:endParaRPr lang="en-GB" dirty="0">
                <a:solidFill>
                  <a:schemeClr val="tx2"/>
                </a:solidFill>
                <a:latin typeface="+mn-lt"/>
              </a:endParaRPr>
            </a:p>
          </p:txBody>
        </p:sp>
        <p:sp>
          <p:nvSpPr>
            <p:cNvPr id="33" name="TextBox 32">
              <a:hlinkClick r:id="rId10" action="ppaction://hlinksldjump"/>
              <a:extLst>
                <a:ext uri="{FF2B5EF4-FFF2-40B4-BE49-F238E27FC236}">
                  <a16:creationId xmlns:a16="http://schemas.microsoft.com/office/drawing/2014/main" id="{EB96C28B-2F3A-4BB9-AE06-83BCD8FE83A1}"/>
                </a:ext>
              </a:extLst>
            </p:cNvPr>
            <p:cNvSpPr txBox="1"/>
            <p:nvPr/>
          </p:nvSpPr>
          <p:spPr>
            <a:xfrm>
              <a:off x="6619928" y="2959840"/>
              <a:ext cx="1755808" cy="276999"/>
            </a:xfrm>
            <a:prstGeom prst="rect">
              <a:avLst/>
            </a:prstGeom>
            <a:noFill/>
          </p:spPr>
          <p:txBody>
            <a:bodyPr wrap="square" rtlCol="0">
              <a:spAutoFit/>
            </a:bodyPr>
            <a:lstStyle/>
            <a:p>
              <a:pPr algn="ctr"/>
              <a:r>
                <a:rPr lang="en-GB" sz="1200" b="1" dirty="0">
                  <a:solidFill>
                    <a:srgbClr val="FFFF99"/>
                  </a:solidFill>
                </a:rPr>
                <a:t>CONCLUSIONS</a:t>
              </a:r>
            </a:p>
          </p:txBody>
        </p:sp>
        <p:sp>
          <p:nvSpPr>
            <p:cNvPr id="34" name="TextBox 33">
              <a:hlinkClick r:id="rId9" action="ppaction://hlinksldjump"/>
              <a:extLst>
                <a:ext uri="{FF2B5EF4-FFF2-40B4-BE49-F238E27FC236}">
                  <a16:creationId xmlns:a16="http://schemas.microsoft.com/office/drawing/2014/main" id="{28F5BAEB-006E-42A4-8224-F70E00C2242B}"/>
                </a:ext>
              </a:extLst>
            </p:cNvPr>
            <p:cNvSpPr txBox="1"/>
            <p:nvPr/>
          </p:nvSpPr>
          <p:spPr>
            <a:xfrm>
              <a:off x="6370692" y="2139599"/>
              <a:ext cx="2254280" cy="276999"/>
            </a:xfrm>
            <a:prstGeom prst="rect">
              <a:avLst/>
            </a:prstGeom>
            <a:noFill/>
          </p:spPr>
          <p:txBody>
            <a:bodyPr wrap="square" rtlCol="0">
              <a:spAutoFit/>
            </a:bodyPr>
            <a:lstStyle/>
            <a:p>
              <a:pPr algn="ctr"/>
              <a:r>
                <a:rPr lang="en-GB" sz="1200" b="1" dirty="0">
                  <a:solidFill>
                    <a:srgbClr val="FFFF99"/>
                  </a:solidFill>
                </a:rPr>
                <a:t>IMPACT ON FORECAST BIAS</a:t>
              </a:r>
            </a:p>
          </p:txBody>
        </p:sp>
      </p:grpSp>
      <p:sp>
        <p:nvSpPr>
          <p:cNvPr id="42" name="TextBox 41">
            <a:extLst>
              <a:ext uri="{FF2B5EF4-FFF2-40B4-BE49-F238E27FC236}">
                <a16:creationId xmlns:a16="http://schemas.microsoft.com/office/drawing/2014/main" id="{A83B655C-39D1-4D44-BAE6-4F35F8054832}"/>
              </a:ext>
            </a:extLst>
          </p:cNvPr>
          <p:cNvSpPr txBox="1"/>
          <p:nvPr/>
        </p:nvSpPr>
        <p:spPr>
          <a:xfrm>
            <a:off x="323528" y="128994"/>
            <a:ext cx="2818913" cy="276999"/>
          </a:xfrm>
          <a:prstGeom prst="rect">
            <a:avLst/>
          </a:prstGeom>
          <a:noFill/>
        </p:spPr>
        <p:txBody>
          <a:bodyPr wrap="none" rtlCol="0">
            <a:spAutoFit/>
          </a:bodyPr>
          <a:lstStyle/>
          <a:p>
            <a:r>
              <a:rPr lang="en-GB" sz="1200" b="1" dirty="0">
                <a:solidFill>
                  <a:srgbClr val="FFFF99"/>
                </a:solidFill>
                <a:latin typeface="Arial Bold" panose="020B0704020202020204" pitchFamily="34" charset="0"/>
                <a:ea typeface="+mj-ea"/>
                <a:cs typeface="Arial Bold" panose="020B0704020202020204" pitchFamily="34" charset="0"/>
              </a:rPr>
              <a:t>Department of Meteorology, 26 April</a:t>
            </a:r>
          </a:p>
        </p:txBody>
      </p:sp>
      <p:pic>
        <p:nvPicPr>
          <p:cNvPr id="43" name="Picture 42">
            <a:extLst>
              <a:ext uri="{FF2B5EF4-FFF2-40B4-BE49-F238E27FC236}">
                <a16:creationId xmlns:a16="http://schemas.microsoft.com/office/drawing/2014/main" id="{602266C2-4373-42B5-904B-3771F2134365}"/>
              </a:ext>
            </a:extLst>
          </p:cNvPr>
          <p:cNvPicPr>
            <a:picLocks noChangeAspect="1"/>
          </p:cNvPicPr>
          <p:nvPr/>
        </p:nvPicPr>
        <p:blipFill rotWithShape="1">
          <a:blip r:embed="rId11"/>
          <a:srcRect l="74909" t="31678" r="18260" b="64457"/>
          <a:stretch/>
        </p:blipFill>
        <p:spPr>
          <a:xfrm>
            <a:off x="7452320" y="326994"/>
            <a:ext cx="1425311" cy="453765"/>
          </a:xfrm>
          <a:prstGeom prst="rect">
            <a:avLst/>
          </a:prstGeom>
        </p:spPr>
      </p:pic>
    </p:spTree>
    <p:extLst>
      <p:ext uri="{BB962C8B-B14F-4D97-AF65-F5344CB8AC3E}">
        <p14:creationId xmlns:p14="http://schemas.microsoft.com/office/powerpoint/2010/main" val="9416704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1D63E12-BB7A-4B3B-9742-F49AB54A18FF}"/>
              </a:ext>
            </a:extLst>
          </p:cNvPr>
          <p:cNvSpPr>
            <a:spLocks noGrp="1"/>
          </p:cNvSpPr>
          <p:nvPr>
            <p:ph type="sldNum" sz="quarter" idx="10"/>
          </p:nvPr>
        </p:nvSpPr>
        <p:spPr/>
        <p:txBody>
          <a:bodyPr/>
          <a:lstStyle/>
          <a:p>
            <a:fld id="{DCF6A46F-80AB-49F3-8C7E-9717ED945456}" type="slidenum">
              <a:rPr lang="en-GB" altLang="en-US" smtClean="0"/>
              <a:pPr/>
              <a:t>2</a:t>
            </a:fld>
            <a:endParaRPr lang="en-GB" altLang="en-US" dirty="0"/>
          </a:p>
        </p:txBody>
      </p:sp>
      <p:sp>
        <p:nvSpPr>
          <p:cNvPr id="12" name="Rectangle 11">
            <a:extLst>
              <a:ext uri="{FF2B5EF4-FFF2-40B4-BE49-F238E27FC236}">
                <a16:creationId xmlns:a16="http://schemas.microsoft.com/office/drawing/2014/main" id="{EB0E1571-AC19-401E-A12A-7F0D622D0A9B}"/>
              </a:ext>
            </a:extLst>
          </p:cNvPr>
          <p:cNvSpPr/>
          <p:nvPr/>
        </p:nvSpPr>
        <p:spPr>
          <a:xfrm>
            <a:off x="1298494" y="787127"/>
            <a:ext cx="1982708" cy="1296144"/>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14" name="Rectangle 13">
            <a:extLst>
              <a:ext uri="{FF2B5EF4-FFF2-40B4-BE49-F238E27FC236}">
                <a16:creationId xmlns:a16="http://schemas.microsoft.com/office/drawing/2014/main" id="{09E86C66-BA09-49ED-BED2-257FC1BD4C61}"/>
              </a:ext>
            </a:extLst>
          </p:cNvPr>
          <p:cNvSpPr/>
          <p:nvPr/>
        </p:nvSpPr>
        <p:spPr>
          <a:xfrm>
            <a:off x="0" y="-20538"/>
            <a:ext cx="606443" cy="5143500"/>
          </a:xfrm>
          <a:prstGeom prst="rect">
            <a:avLst/>
          </a:prstGeom>
          <a:solidFill>
            <a:schemeClr val="accent6"/>
          </a:solidFill>
          <a:ln w="25400">
            <a:solidFill>
              <a:srgbClr val="FFCC66"/>
            </a:solidFill>
          </a:ln>
          <a:scene3d>
            <a:camera prst="orthographicFront"/>
            <a:lightRig rig="threePt" dir="t"/>
          </a:scene3d>
          <a:sp3d>
            <a:bevelB w="139700" h="139700" prst="divot"/>
          </a:sp3d>
        </p:spPr>
        <p:txBody>
          <a:bodyPr wrap="square" rtlCol="0" anchor="ctr">
            <a:spAutoFit/>
          </a:bodyPr>
          <a:lstStyle/>
          <a:p>
            <a:pPr algn="ctr"/>
            <a:endParaRPr lang="en-GB" dirty="0">
              <a:solidFill>
                <a:schemeClr val="tx2"/>
              </a:solidFill>
              <a:latin typeface="+mn-lt"/>
            </a:endParaRPr>
          </a:p>
        </p:txBody>
      </p:sp>
      <p:sp>
        <p:nvSpPr>
          <p:cNvPr id="15" name="TextBox 14">
            <a:extLst>
              <a:ext uri="{FF2B5EF4-FFF2-40B4-BE49-F238E27FC236}">
                <a16:creationId xmlns:a16="http://schemas.microsoft.com/office/drawing/2014/main" id="{08BB5F0F-FF1E-41C3-9D44-67FDF4233890}"/>
              </a:ext>
            </a:extLst>
          </p:cNvPr>
          <p:cNvSpPr txBox="1"/>
          <p:nvPr/>
        </p:nvSpPr>
        <p:spPr>
          <a:xfrm>
            <a:off x="1324220" y="811485"/>
            <a:ext cx="2054716" cy="1169551"/>
          </a:xfrm>
          <a:prstGeom prst="rect">
            <a:avLst/>
          </a:prstGeom>
          <a:noFill/>
        </p:spPr>
        <p:txBody>
          <a:bodyPr wrap="square" rtlCol="0">
            <a:spAutoFit/>
          </a:bodyPr>
          <a:lstStyle/>
          <a:p>
            <a:r>
              <a:rPr lang="en-GB" sz="1000" dirty="0">
                <a:solidFill>
                  <a:srgbClr val="FFFF99"/>
                </a:solidFill>
                <a:latin typeface="Arial" panose="020B0604020202020204" pitchFamily="34" charset="0"/>
                <a:cs typeface="Arial" panose="020B0604020202020204" pitchFamily="34" charset="0"/>
              </a:rPr>
              <a:t>Every year several </a:t>
            </a:r>
          </a:p>
          <a:p>
            <a:r>
              <a:rPr lang="en-GB" sz="1000" dirty="0">
                <a:solidFill>
                  <a:srgbClr val="FFFF99"/>
                </a:solidFill>
                <a:latin typeface="Arial" panose="020B0604020202020204" pitchFamily="34" charset="0"/>
                <a:cs typeface="Arial" panose="020B0604020202020204" pitchFamily="34" charset="0"/>
              </a:rPr>
              <a:t>extra-tropical cyclones (ETCs) cross the British Isles, bringing extreme surface wind speeds that cause widespread damage of varying harshness to lives </a:t>
            </a:r>
          </a:p>
          <a:p>
            <a:r>
              <a:rPr lang="en-GB" sz="1000" dirty="0">
                <a:solidFill>
                  <a:srgbClr val="FFFF99"/>
                </a:solidFill>
                <a:latin typeface="Arial" panose="020B0604020202020204" pitchFamily="34" charset="0"/>
                <a:cs typeface="Arial" panose="020B0604020202020204" pitchFamily="34" charset="0"/>
              </a:rPr>
              <a:t>and livelihoods.</a:t>
            </a:r>
          </a:p>
        </p:txBody>
      </p:sp>
      <p:sp>
        <p:nvSpPr>
          <p:cNvPr id="13" name="TextBox 12">
            <a:extLst>
              <a:ext uri="{FF2B5EF4-FFF2-40B4-BE49-F238E27FC236}">
                <a16:creationId xmlns:a16="http://schemas.microsoft.com/office/drawing/2014/main" id="{78EDADE3-A7BF-4BAD-B494-F52A68C0F8F1}"/>
              </a:ext>
            </a:extLst>
          </p:cNvPr>
          <p:cNvSpPr txBox="1"/>
          <p:nvPr/>
        </p:nvSpPr>
        <p:spPr>
          <a:xfrm rot="16200000">
            <a:off x="-1103338" y="1984579"/>
            <a:ext cx="2746298" cy="400110"/>
          </a:xfrm>
          <a:prstGeom prst="rect">
            <a:avLst/>
          </a:prstGeom>
          <a:noFill/>
        </p:spPr>
        <p:txBody>
          <a:bodyPr wrap="square" rtlCol="0">
            <a:spAutoFit/>
          </a:bodyPr>
          <a:lstStyle/>
          <a:p>
            <a:r>
              <a:rPr lang="en-GB" dirty="0">
                <a:solidFill>
                  <a:srgbClr val="FFFF66"/>
                </a:solidFill>
                <a:latin typeface="+mn-lt"/>
              </a:rPr>
              <a:t>BACKGROUND</a:t>
            </a:r>
          </a:p>
        </p:txBody>
      </p:sp>
      <p:pic>
        <p:nvPicPr>
          <p:cNvPr id="10" name="Picture 9">
            <a:extLst>
              <a:ext uri="{FF2B5EF4-FFF2-40B4-BE49-F238E27FC236}">
                <a16:creationId xmlns:a16="http://schemas.microsoft.com/office/drawing/2014/main" id="{CF80D213-A34E-44A6-B87F-314FBB2093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5772" y="2019600"/>
            <a:ext cx="1368152" cy="768174"/>
          </a:xfrm>
          <a:prstGeom prst="rect">
            <a:avLst/>
          </a:prstGeom>
        </p:spPr>
      </p:pic>
      <p:grpSp>
        <p:nvGrpSpPr>
          <p:cNvPr id="21" name="Group 20">
            <a:extLst>
              <a:ext uri="{FF2B5EF4-FFF2-40B4-BE49-F238E27FC236}">
                <a16:creationId xmlns:a16="http://schemas.microsoft.com/office/drawing/2014/main" id="{EB4EB0C9-676D-4AB6-B280-39413060FACF}"/>
              </a:ext>
            </a:extLst>
          </p:cNvPr>
          <p:cNvGrpSpPr/>
          <p:nvPr/>
        </p:nvGrpSpPr>
        <p:grpSpPr>
          <a:xfrm>
            <a:off x="3467667" y="2113579"/>
            <a:ext cx="2120954" cy="1407038"/>
            <a:chOff x="2739078" y="2355726"/>
            <a:chExt cx="2120954" cy="1407038"/>
          </a:xfrm>
        </p:grpSpPr>
        <p:sp>
          <p:nvSpPr>
            <p:cNvPr id="19" name="Rectangle 18">
              <a:extLst>
                <a:ext uri="{FF2B5EF4-FFF2-40B4-BE49-F238E27FC236}">
                  <a16:creationId xmlns:a16="http://schemas.microsoft.com/office/drawing/2014/main" id="{55002099-80BF-4F01-9139-432FD211A867}"/>
                </a:ext>
              </a:extLst>
            </p:cNvPr>
            <p:cNvSpPr/>
            <p:nvPr/>
          </p:nvSpPr>
          <p:spPr>
            <a:xfrm>
              <a:off x="2739078" y="2355726"/>
              <a:ext cx="2120954" cy="1407038"/>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18" name="TextBox 17">
              <a:extLst>
                <a:ext uri="{FF2B5EF4-FFF2-40B4-BE49-F238E27FC236}">
                  <a16:creationId xmlns:a16="http://schemas.microsoft.com/office/drawing/2014/main" id="{663CE451-7F76-4760-A023-9C027907FF81}"/>
                </a:ext>
              </a:extLst>
            </p:cNvPr>
            <p:cNvSpPr txBox="1"/>
            <p:nvPr/>
          </p:nvSpPr>
          <p:spPr>
            <a:xfrm>
              <a:off x="2815567" y="2397525"/>
              <a:ext cx="1982708" cy="1323439"/>
            </a:xfrm>
            <a:prstGeom prst="rect">
              <a:avLst/>
            </a:prstGeom>
            <a:noFill/>
          </p:spPr>
          <p:txBody>
            <a:bodyPr wrap="square">
              <a:spAutoFit/>
            </a:bodyPr>
            <a:lstStyle/>
            <a:p>
              <a:r>
                <a:rPr lang="en-GB" sz="1000" dirty="0">
                  <a:solidFill>
                    <a:srgbClr val="FFFF99"/>
                  </a:solidFill>
                  <a:latin typeface="Arial" panose="020B0604020202020204" pitchFamily="34" charset="0"/>
                  <a:cs typeface="Arial" panose="020B0604020202020204" pitchFamily="34" charset="0"/>
                </a:rPr>
                <a:t>The severity of the resulting damage can be estimated using the storm index first introduced by </a:t>
              </a:r>
              <a:r>
                <a:rPr lang="en-GB" sz="1000" dirty="0" err="1">
                  <a:solidFill>
                    <a:srgbClr val="FFFF99"/>
                  </a:solidFill>
                  <a:latin typeface="Arial" panose="020B0604020202020204" pitchFamily="34" charset="0"/>
                  <a:cs typeface="Arial" panose="020B0604020202020204" pitchFamily="34" charset="0"/>
                </a:rPr>
                <a:t>Klawa</a:t>
              </a:r>
              <a:r>
                <a:rPr lang="en-GB" sz="1000" dirty="0">
                  <a:solidFill>
                    <a:srgbClr val="FFFF99"/>
                  </a:solidFill>
                  <a:latin typeface="Arial" panose="020B0604020202020204" pitchFamily="34" charset="0"/>
                  <a:cs typeface="Arial" panose="020B0604020202020204" pitchFamily="34" charset="0"/>
                </a:rPr>
                <a:t> and </a:t>
              </a:r>
              <a:r>
                <a:rPr lang="en-GB" sz="1000" dirty="0" err="1">
                  <a:solidFill>
                    <a:srgbClr val="FFFF99"/>
                  </a:solidFill>
                  <a:latin typeface="Arial" panose="020B0604020202020204" pitchFamily="34" charset="0"/>
                  <a:cs typeface="Arial" panose="020B0604020202020204" pitchFamily="34" charset="0"/>
                </a:rPr>
                <a:t>Ulbrich</a:t>
              </a:r>
              <a:r>
                <a:rPr lang="en-GB" sz="1000" dirty="0">
                  <a:solidFill>
                    <a:srgbClr val="FFFF99"/>
                  </a:solidFill>
                  <a:latin typeface="Arial" panose="020B0604020202020204" pitchFamily="34" charset="0"/>
                  <a:cs typeface="Arial" panose="020B0604020202020204" pitchFamily="34" charset="0"/>
                </a:rPr>
                <a:t> (2003), which is proportional to the cube of exceedances of the local 98th percentile of wind speeds. </a:t>
              </a:r>
            </a:p>
          </p:txBody>
        </p:sp>
      </p:grpSp>
      <p:pic>
        <p:nvPicPr>
          <p:cNvPr id="6" name="Picture 2" descr="Risultati immagini per windstorm uk damage">
            <a:extLst>
              <a:ext uri="{FF2B5EF4-FFF2-40B4-BE49-F238E27FC236}">
                <a16:creationId xmlns:a16="http://schemas.microsoft.com/office/drawing/2014/main" id="{DA27079B-6BC6-42FE-A5B6-CBB00E87729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948762" y="3449305"/>
            <a:ext cx="1368152" cy="847615"/>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37521C26-B9EB-45DA-8630-FA419947417C}"/>
              </a:ext>
            </a:extLst>
          </p:cNvPr>
          <p:cNvSpPr/>
          <p:nvPr/>
        </p:nvSpPr>
        <p:spPr>
          <a:xfrm>
            <a:off x="5951453" y="3265217"/>
            <a:ext cx="1948078" cy="1322758"/>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pic>
        <p:nvPicPr>
          <p:cNvPr id="9" name="Picture 8" descr="Risultati immagini per INSURANCE loss">
            <a:extLst>
              <a:ext uri="{FF2B5EF4-FFF2-40B4-BE49-F238E27FC236}">
                <a16:creationId xmlns:a16="http://schemas.microsoft.com/office/drawing/2014/main" id="{B3C4452D-4C3D-4801-960E-79A99B9F1DEE}"/>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283867" y="2621140"/>
            <a:ext cx="1404664" cy="732843"/>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FDCA32A8-DD27-435F-944F-1D4C8036A6BC}"/>
              </a:ext>
            </a:extLst>
          </p:cNvPr>
          <p:cNvSpPr txBox="1"/>
          <p:nvPr/>
        </p:nvSpPr>
        <p:spPr>
          <a:xfrm>
            <a:off x="6012160" y="3363838"/>
            <a:ext cx="1948078" cy="1169551"/>
          </a:xfrm>
          <a:prstGeom prst="rect">
            <a:avLst/>
          </a:prstGeom>
          <a:noFill/>
        </p:spPr>
        <p:txBody>
          <a:bodyPr wrap="square">
            <a:spAutoFit/>
          </a:bodyPr>
          <a:lstStyle/>
          <a:p>
            <a:r>
              <a:rPr lang="en-GB" sz="1000" dirty="0" err="1">
                <a:solidFill>
                  <a:srgbClr val="FFFF99"/>
                </a:solidFill>
                <a:latin typeface="Arial" panose="020B0604020202020204" pitchFamily="34" charset="0"/>
                <a:cs typeface="Arial" panose="020B0604020202020204" pitchFamily="34" charset="0"/>
              </a:rPr>
              <a:t>Skillful</a:t>
            </a:r>
            <a:r>
              <a:rPr lang="en-GB" sz="1000" dirty="0">
                <a:solidFill>
                  <a:srgbClr val="FFFF99"/>
                </a:solidFill>
                <a:latin typeface="Arial" panose="020B0604020202020204" pitchFamily="34" charset="0"/>
                <a:cs typeface="Arial" panose="020B0604020202020204" pitchFamily="34" charset="0"/>
              </a:rPr>
              <a:t> forecasts of </a:t>
            </a:r>
          </a:p>
          <a:p>
            <a:r>
              <a:rPr lang="en-GB" sz="1000" dirty="0">
                <a:solidFill>
                  <a:srgbClr val="FFFF99"/>
                </a:solidFill>
                <a:latin typeface="Arial" panose="020B0604020202020204" pitchFamily="34" charset="0"/>
                <a:cs typeface="Arial" panose="020B0604020202020204" pitchFamily="34" charset="0"/>
              </a:rPr>
              <a:t>extreme surface wind speeds associated with ETCs are critical to providing actionable information to first-line responders as a basis for preparedness to act.</a:t>
            </a:r>
          </a:p>
        </p:txBody>
      </p:sp>
      <p:grpSp>
        <p:nvGrpSpPr>
          <p:cNvPr id="22" name="Group 21">
            <a:extLst>
              <a:ext uri="{FF2B5EF4-FFF2-40B4-BE49-F238E27FC236}">
                <a16:creationId xmlns:a16="http://schemas.microsoft.com/office/drawing/2014/main" id="{C5FA7899-DC13-4FB1-8E80-4485D539F567}"/>
              </a:ext>
            </a:extLst>
          </p:cNvPr>
          <p:cNvGrpSpPr/>
          <p:nvPr/>
        </p:nvGrpSpPr>
        <p:grpSpPr>
          <a:xfrm>
            <a:off x="5588621" y="51470"/>
            <a:ext cx="672906" cy="288032"/>
            <a:chOff x="5540381" y="51470"/>
            <a:chExt cx="672906" cy="288032"/>
          </a:xfrm>
        </p:grpSpPr>
        <p:sp>
          <p:nvSpPr>
            <p:cNvPr id="24" name="Rectangle 23">
              <a:extLst>
                <a:ext uri="{FF2B5EF4-FFF2-40B4-BE49-F238E27FC236}">
                  <a16:creationId xmlns:a16="http://schemas.microsoft.com/office/drawing/2014/main" id="{E71A2478-EBB8-46F9-930A-C21E38E47FBB}"/>
                </a:ext>
              </a:extLst>
            </p:cNvPr>
            <p:cNvSpPr/>
            <p:nvPr/>
          </p:nvSpPr>
          <p:spPr>
            <a:xfrm>
              <a:off x="5540381" y="51470"/>
              <a:ext cx="672906" cy="288032"/>
            </a:xfrm>
            <a:prstGeom prst="rect">
              <a:avLst/>
            </a:prstGeom>
            <a:solidFill>
              <a:schemeClr val="accent6"/>
            </a:solidFill>
            <a:ln w="38100">
              <a:noFill/>
            </a:ln>
          </p:spPr>
          <p:txBody>
            <a:bodyPr wrap="none" rtlCol="0" anchor="ctr">
              <a:spAutoFit/>
            </a:bodyPr>
            <a:lstStyle/>
            <a:p>
              <a:pPr algn="ctr"/>
              <a:endParaRPr lang="en-GB" dirty="0">
                <a:solidFill>
                  <a:schemeClr val="tx2"/>
                </a:solidFill>
                <a:latin typeface="+mn-lt"/>
              </a:endParaRPr>
            </a:p>
          </p:txBody>
        </p:sp>
        <p:sp>
          <p:nvSpPr>
            <p:cNvPr id="25" name="TextBox 24">
              <a:hlinkClick r:id="rId6" action="ppaction://hlinksldjump"/>
              <a:extLst>
                <a:ext uri="{FF2B5EF4-FFF2-40B4-BE49-F238E27FC236}">
                  <a16:creationId xmlns:a16="http://schemas.microsoft.com/office/drawing/2014/main" id="{2583422E-8261-4001-BFA2-518FDD517517}"/>
                </a:ext>
              </a:extLst>
            </p:cNvPr>
            <p:cNvSpPr txBox="1"/>
            <p:nvPr/>
          </p:nvSpPr>
          <p:spPr>
            <a:xfrm>
              <a:off x="5580684" y="72375"/>
              <a:ext cx="575492" cy="246221"/>
            </a:xfrm>
            <a:prstGeom prst="rect">
              <a:avLst/>
            </a:prstGeom>
            <a:noFill/>
          </p:spPr>
          <p:txBody>
            <a:bodyPr wrap="square" rtlCol="0">
              <a:spAutoFit/>
            </a:bodyPr>
            <a:lstStyle/>
            <a:p>
              <a:r>
                <a:rPr lang="en-GB" sz="1000" dirty="0">
                  <a:solidFill>
                    <a:srgbClr val="FFFF99"/>
                  </a:solidFill>
                  <a:latin typeface="Arial" panose="020B0604020202020204" pitchFamily="34" charset="0"/>
                  <a:cs typeface="Arial" panose="020B0604020202020204" pitchFamily="34" charset="0"/>
                </a:rPr>
                <a:t>MENU</a:t>
              </a:r>
            </a:p>
          </p:txBody>
        </p:sp>
      </p:grpSp>
    </p:spTree>
    <p:extLst>
      <p:ext uri="{BB962C8B-B14F-4D97-AF65-F5344CB8AC3E}">
        <p14:creationId xmlns:p14="http://schemas.microsoft.com/office/powerpoint/2010/main" val="383577125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1D63E12-BB7A-4B3B-9742-F49AB54A18FF}"/>
              </a:ext>
            </a:extLst>
          </p:cNvPr>
          <p:cNvSpPr>
            <a:spLocks noGrp="1"/>
          </p:cNvSpPr>
          <p:nvPr>
            <p:ph type="sldNum" sz="quarter" idx="10"/>
          </p:nvPr>
        </p:nvSpPr>
        <p:spPr/>
        <p:txBody>
          <a:bodyPr/>
          <a:lstStyle/>
          <a:p>
            <a:fld id="{DCF6A46F-80AB-49F3-8C7E-9717ED945456}" type="slidenum">
              <a:rPr lang="en-GB" altLang="en-US" smtClean="0"/>
              <a:pPr/>
              <a:t>3</a:t>
            </a:fld>
            <a:endParaRPr lang="en-GB" altLang="en-US" dirty="0"/>
          </a:p>
        </p:txBody>
      </p:sp>
      <p:sp>
        <p:nvSpPr>
          <p:cNvPr id="14" name="Rectangle 13">
            <a:extLst>
              <a:ext uri="{FF2B5EF4-FFF2-40B4-BE49-F238E27FC236}">
                <a16:creationId xmlns:a16="http://schemas.microsoft.com/office/drawing/2014/main" id="{09E86C66-BA09-49ED-BED2-257FC1BD4C61}"/>
              </a:ext>
            </a:extLst>
          </p:cNvPr>
          <p:cNvSpPr/>
          <p:nvPr/>
        </p:nvSpPr>
        <p:spPr>
          <a:xfrm>
            <a:off x="0" y="-20538"/>
            <a:ext cx="606443" cy="5143500"/>
          </a:xfrm>
          <a:prstGeom prst="rect">
            <a:avLst/>
          </a:prstGeom>
          <a:solidFill>
            <a:schemeClr val="accent6"/>
          </a:solidFill>
          <a:ln w="25400">
            <a:solidFill>
              <a:srgbClr val="FFCC66"/>
            </a:solidFill>
          </a:ln>
          <a:scene3d>
            <a:camera prst="orthographicFront"/>
            <a:lightRig rig="threePt" dir="t"/>
          </a:scene3d>
          <a:sp3d>
            <a:bevelB w="139700" h="139700" prst="divot"/>
          </a:sp3d>
        </p:spPr>
        <p:txBody>
          <a:bodyPr wrap="square" rtlCol="0" anchor="ctr">
            <a:spAutoFit/>
          </a:bodyPr>
          <a:lstStyle/>
          <a:p>
            <a:pPr algn="ctr"/>
            <a:endParaRPr lang="en-GB" dirty="0">
              <a:solidFill>
                <a:schemeClr val="tx2"/>
              </a:solidFill>
              <a:latin typeface="+mn-lt"/>
            </a:endParaRPr>
          </a:p>
        </p:txBody>
      </p:sp>
      <p:sp>
        <p:nvSpPr>
          <p:cNvPr id="13" name="TextBox 12">
            <a:extLst>
              <a:ext uri="{FF2B5EF4-FFF2-40B4-BE49-F238E27FC236}">
                <a16:creationId xmlns:a16="http://schemas.microsoft.com/office/drawing/2014/main" id="{78EDADE3-A7BF-4BAD-B494-F52A68C0F8F1}"/>
              </a:ext>
            </a:extLst>
          </p:cNvPr>
          <p:cNvSpPr txBox="1"/>
          <p:nvPr/>
        </p:nvSpPr>
        <p:spPr>
          <a:xfrm rot="16200000">
            <a:off x="-1103338" y="1984579"/>
            <a:ext cx="2746298" cy="400110"/>
          </a:xfrm>
          <a:prstGeom prst="rect">
            <a:avLst/>
          </a:prstGeom>
          <a:noFill/>
        </p:spPr>
        <p:txBody>
          <a:bodyPr wrap="square" rtlCol="0">
            <a:spAutoFit/>
          </a:bodyPr>
          <a:lstStyle/>
          <a:p>
            <a:r>
              <a:rPr lang="en-GB" dirty="0">
                <a:solidFill>
                  <a:srgbClr val="FFFF66"/>
                </a:solidFill>
                <a:latin typeface="+mn-lt"/>
              </a:rPr>
              <a:t>BACKGROUND</a:t>
            </a:r>
          </a:p>
        </p:txBody>
      </p:sp>
      <p:grpSp>
        <p:nvGrpSpPr>
          <p:cNvPr id="21" name="Group 20">
            <a:extLst>
              <a:ext uri="{FF2B5EF4-FFF2-40B4-BE49-F238E27FC236}">
                <a16:creationId xmlns:a16="http://schemas.microsoft.com/office/drawing/2014/main" id="{EB4EB0C9-676D-4AB6-B280-39413060FACF}"/>
              </a:ext>
            </a:extLst>
          </p:cNvPr>
          <p:cNvGrpSpPr/>
          <p:nvPr/>
        </p:nvGrpSpPr>
        <p:grpSpPr>
          <a:xfrm>
            <a:off x="4042843" y="820315"/>
            <a:ext cx="2032596" cy="2978452"/>
            <a:chOff x="2739078" y="2355725"/>
            <a:chExt cx="2059197" cy="3058009"/>
          </a:xfrm>
        </p:grpSpPr>
        <p:sp>
          <p:nvSpPr>
            <p:cNvPr id="19" name="Rectangle 18">
              <a:extLst>
                <a:ext uri="{FF2B5EF4-FFF2-40B4-BE49-F238E27FC236}">
                  <a16:creationId xmlns:a16="http://schemas.microsoft.com/office/drawing/2014/main" id="{55002099-80BF-4F01-9139-432FD211A867}"/>
                </a:ext>
              </a:extLst>
            </p:cNvPr>
            <p:cNvSpPr/>
            <p:nvPr/>
          </p:nvSpPr>
          <p:spPr>
            <a:xfrm>
              <a:off x="2739078" y="2355725"/>
              <a:ext cx="2059197" cy="3058009"/>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18" name="TextBox 17">
              <a:extLst>
                <a:ext uri="{FF2B5EF4-FFF2-40B4-BE49-F238E27FC236}">
                  <a16:creationId xmlns:a16="http://schemas.microsoft.com/office/drawing/2014/main" id="{663CE451-7F76-4760-A023-9C027907FF81}"/>
                </a:ext>
              </a:extLst>
            </p:cNvPr>
            <p:cNvSpPr txBox="1"/>
            <p:nvPr/>
          </p:nvSpPr>
          <p:spPr>
            <a:xfrm>
              <a:off x="2815567" y="2397525"/>
              <a:ext cx="1982708" cy="2938777"/>
            </a:xfrm>
            <a:prstGeom prst="rect">
              <a:avLst/>
            </a:prstGeom>
            <a:noFill/>
          </p:spPr>
          <p:txBody>
            <a:bodyPr wrap="square">
              <a:spAutoFit/>
            </a:bodyPr>
            <a:lstStyle/>
            <a:p>
              <a:r>
                <a:rPr lang="en-GB" sz="1000" dirty="0">
                  <a:solidFill>
                    <a:srgbClr val="FFFF99"/>
                  </a:solidFill>
                  <a:latin typeface="Arial" panose="020B0604020202020204" pitchFamily="34" charset="0"/>
                  <a:cs typeface="Arial" panose="020B0604020202020204" pitchFamily="34" charset="0"/>
                </a:rPr>
                <a:t>A way to sample and provide guidance on the forecast uncertainty from IC and model errors is to  generate probabilistic realizations of ETC events using ensemble prediction systems (EPS). Model errors arising from approximations of unresolved atmospheric processes can be amplified during the course of the forecast as their impact upscales to larger resolved scales of motion. Correct estimation of model errors in EPS represent a much greater challenge than correct estimation of IC errors. </a:t>
              </a:r>
            </a:p>
          </p:txBody>
        </p:sp>
      </p:grpSp>
      <p:grpSp>
        <p:nvGrpSpPr>
          <p:cNvPr id="5" name="Group 4">
            <a:extLst>
              <a:ext uri="{FF2B5EF4-FFF2-40B4-BE49-F238E27FC236}">
                <a16:creationId xmlns:a16="http://schemas.microsoft.com/office/drawing/2014/main" id="{D537289C-BD1F-40A4-8289-C9B44FF73F19}"/>
              </a:ext>
            </a:extLst>
          </p:cNvPr>
          <p:cNvGrpSpPr/>
          <p:nvPr/>
        </p:nvGrpSpPr>
        <p:grpSpPr>
          <a:xfrm>
            <a:off x="6763590" y="1298438"/>
            <a:ext cx="1980093" cy="1772391"/>
            <a:chOff x="6986199" y="1785392"/>
            <a:chExt cx="1980093" cy="1772391"/>
          </a:xfrm>
        </p:grpSpPr>
        <p:sp>
          <p:nvSpPr>
            <p:cNvPr id="20" name="Rectangle 19">
              <a:extLst>
                <a:ext uri="{FF2B5EF4-FFF2-40B4-BE49-F238E27FC236}">
                  <a16:creationId xmlns:a16="http://schemas.microsoft.com/office/drawing/2014/main" id="{37521C26-B9EB-45DA-8630-FA419947417C}"/>
                </a:ext>
              </a:extLst>
            </p:cNvPr>
            <p:cNvSpPr/>
            <p:nvPr/>
          </p:nvSpPr>
          <p:spPr>
            <a:xfrm>
              <a:off x="6986199" y="1785392"/>
              <a:ext cx="1948078" cy="1772391"/>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23" name="TextBox 22">
              <a:extLst>
                <a:ext uri="{FF2B5EF4-FFF2-40B4-BE49-F238E27FC236}">
                  <a16:creationId xmlns:a16="http://schemas.microsoft.com/office/drawing/2014/main" id="{FDCA32A8-DD27-435F-944F-1D4C8036A6BC}"/>
                </a:ext>
              </a:extLst>
            </p:cNvPr>
            <p:cNvSpPr txBox="1"/>
            <p:nvPr/>
          </p:nvSpPr>
          <p:spPr>
            <a:xfrm>
              <a:off x="7018214" y="1844356"/>
              <a:ext cx="1948078" cy="1631216"/>
            </a:xfrm>
            <a:prstGeom prst="rect">
              <a:avLst/>
            </a:prstGeom>
            <a:noFill/>
          </p:spPr>
          <p:txBody>
            <a:bodyPr wrap="square">
              <a:spAutoFit/>
            </a:bodyPr>
            <a:lstStyle/>
            <a:p>
              <a:r>
                <a:rPr lang="en-GB" sz="1000" dirty="0">
                  <a:solidFill>
                    <a:srgbClr val="FFFF99"/>
                  </a:solidFill>
                  <a:latin typeface="Arial" panose="020B0604020202020204" pitchFamily="34" charset="0"/>
                  <a:cs typeface="Arial" panose="020B0604020202020204" pitchFamily="34" charset="0"/>
                </a:rPr>
                <a:t>A potentially important source of model errors of ETC forecasts are the sea-state independent NWP model parametrizations of air-sea momentum, heat, and moisture fluxes that control, at convective-scale, ETC wind speeds timing and magnitude near the ocean surface.</a:t>
              </a:r>
            </a:p>
          </p:txBody>
        </p:sp>
      </p:grpSp>
      <p:grpSp>
        <p:nvGrpSpPr>
          <p:cNvPr id="3" name="Group 2">
            <a:extLst>
              <a:ext uri="{FF2B5EF4-FFF2-40B4-BE49-F238E27FC236}">
                <a16:creationId xmlns:a16="http://schemas.microsoft.com/office/drawing/2014/main" id="{762A6AB4-5482-4BB7-89FC-819D88E25AE2}"/>
              </a:ext>
            </a:extLst>
          </p:cNvPr>
          <p:cNvGrpSpPr/>
          <p:nvPr/>
        </p:nvGrpSpPr>
        <p:grpSpPr>
          <a:xfrm>
            <a:off x="1129484" y="600425"/>
            <a:ext cx="2032596" cy="2216672"/>
            <a:chOff x="1298494" y="787127"/>
            <a:chExt cx="2032596" cy="2216672"/>
          </a:xfrm>
        </p:grpSpPr>
        <p:sp>
          <p:nvSpPr>
            <p:cNvPr id="12" name="Rectangle 11">
              <a:extLst>
                <a:ext uri="{FF2B5EF4-FFF2-40B4-BE49-F238E27FC236}">
                  <a16:creationId xmlns:a16="http://schemas.microsoft.com/office/drawing/2014/main" id="{EB0E1571-AC19-401E-A12A-7F0D622D0A9B}"/>
                </a:ext>
              </a:extLst>
            </p:cNvPr>
            <p:cNvSpPr/>
            <p:nvPr/>
          </p:nvSpPr>
          <p:spPr>
            <a:xfrm>
              <a:off x="1298494" y="787127"/>
              <a:ext cx="2032596" cy="2216672"/>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16" name="TextBox 15">
              <a:extLst>
                <a:ext uri="{FF2B5EF4-FFF2-40B4-BE49-F238E27FC236}">
                  <a16:creationId xmlns:a16="http://schemas.microsoft.com/office/drawing/2014/main" id="{999C455A-05DD-4CD2-B9F3-3AA95FA763C4}"/>
                </a:ext>
              </a:extLst>
            </p:cNvPr>
            <p:cNvSpPr txBox="1"/>
            <p:nvPr/>
          </p:nvSpPr>
          <p:spPr>
            <a:xfrm>
              <a:off x="1304850" y="811485"/>
              <a:ext cx="2026240" cy="2092881"/>
            </a:xfrm>
            <a:prstGeom prst="rect">
              <a:avLst/>
            </a:prstGeom>
            <a:noFill/>
          </p:spPr>
          <p:txBody>
            <a:bodyPr wrap="square">
              <a:spAutoFit/>
            </a:bodyPr>
            <a:lstStyle/>
            <a:p>
              <a:r>
                <a:rPr lang="en-GB" sz="1000" dirty="0">
                  <a:solidFill>
                    <a:srgbClr val="FFFF99"/>
                  </a:solidFill>
                  <a:latin typeface="Arial" panose="020B0604020202020204" pitchFamily="34" charset="0"/>
                  <a:cs typeface="Arial" panose="020B0604020202020204" pitchFamily="34" charset="0"/>
                </a:rPr>
                <a:t>Because the weather is a chaotic system, small errors in the atmospheric state describing the initial conditions (IC) for the NWP forecast, and small errors in the NWP model physics approximations of atmospheric processes can grow exponentially over time, leading to large uncertainty  in the location and strength of ETC mesoscale weather features such as localised strong winds.</a:t>
              </a:r>
            </a:p>
          </p:txBody>
        </p:sp>
      </p:grpSp>
      <p:pic>
        <p:nvPicPr>
          <p:cNvPr id="22" name="Picture 4" descr="Weather forecasting's post-1987 revolution - BBC News">
            <a:extLst>
              <a:ext uri="{FF2B5EF4-FFF2-40B4-BE49-F238E27FC236}">
                <a16:creationId xmlns:a16="http://schemas.microsoft.com/office/drawing/2014/main" id="{3D05E8E2-55F6-4555-A82A-9FC03A10CC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7524" y="2717664"/>
            <a:ext cx="2331243" cy="1594717"/>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3E0A816E-E4CE-4B11-8B0D-27DD5295F671}"/>
              </a:ext>
            </a:extLst>
          </p:cNvPr>
          <p:cNvSpPr txBox="1"/>
          <p:nvPr/>
        </p:nvSpPr>
        <p:spPr>
          <a:xfrm>
            <a:off x="2987824" y="3970608"/>
            <a:ext cx="3528392" cy="338554"/>
          </a:xfrm>
          <a:prstGeom prst="rect">
            <a:avLst/>
          </a:prstGeom>
          <a:noFill/>
        </p:spPr>
        <p:txBody>
          <a:bodyPr wrap="square" rtlCol="0">
            <a:spAutoFit/>
          </a:bodyPr>
          <a:lstStyle/>
          <a:p>
            <a:r>
              <a:rPr lang="en-GB" sz="1600" b="1" i="1" dirty="0">
                <a:solidFill>
                  <a:schemeClr val="tx2"/>
                </a:solidFill>
                <a:latin typeface="+mn-lt"/>
              </a:rPr>
              <a:t>“Well if you are watching there isn’t!”</a:t>
            </a:r>
          </a:p>
        </p:txBody>
      </p:sp>
      <p:sp>
        <p:nvSpPr>
          <p:cNvPr id="25" name="TextBox 24">
            <a:extLst>
              <a:ext uri="{FF2B5EF4-FFF2-40B4-BE49-F238E27FC236}">
                <a16:creationId xmlns:a16="http://schemas.microsoft.com/office/drawing/2014/main" id="{1B30FF32-C4ED-4FD0-8FA5-AAE304BF56EC}"/>
              </a:ext>
            </a:extLst>
          </p:cNvPr>
          <p:cNvSpPr txBox="1"/>
          <p:nvPr/>
        </p:nvSpPr>
        <p:spPr>
          <a:xfrm>
            <a:off x="1273825" y="4274219"/>
            <a:ext cx="2506088" cy="400110"/>
          </a:xfrm>
          <a:prstGeom prst="rect">
            <a:avLst/>
          </a:prstGeom>
          <a:noFill/>
        </p:spPr>
        <p:txBody>
          <a:bodyPr wrap="square" rtlCol="0">
            <a:spAutoFit/>
          </a:bodyPr>
          <a:lstStyle/>
          <a:p>
            <a:r>
              <a:rPr lang="en-GB" sz="1000" dirty="0"/>
              <a:t>Michael Fish missed forecast of the 1987 Great Storm </a:t>
            </a:r>
            <a:endParaRPr lang="en-GB" sz="1000" dirty="0">
              <a:solidFill>
                <a:schemeClr val="tx2"/>
              </a:solidFill>
              <a:latin typeface="+mn-lt"/>
            </a:endParaRPr>
          </a:p>
        </p:txBody>
      </p:sp>
      <p:grpSp>
        <p:nvGrpSpPr>
          <p:cNvPr id="17" name="Group 16">
            <a:extLst>
              <a:ext uri="{FF2B5EF4-FFF2-40B4-BE49-F238E27FC236}">
                <a16:creationId xmlns:a16="http://schemas.microsoft.com/office/drawing/2014/main" id="{F6959A33-6457-4632-9491-26B0EC2A3EC3}"/>
              </a:ext>
            </a:extLst>
          </p:cNvPr>
          <p:cNvGrpSpPr/>
          <p:nvPr/>
        </p:nvGrpSpPr>
        <p:grpSpPr>
          <a:xfrm>
            <a:off x="5588621" y="51470"/>
            <a:ext cx="672906" cy="288032"/>
            <a:chOff x="5540381" y="51470"/>
            <a:chExt cx="672906" cy="288032"/>
          </a:xfrm>
        </p:grpSpPr>
        <p:sp>
          <p:nvSpPr>
            <p:cNvPr id="26" name="Rectangle 25">
              <a:extLst>
                <a:ext uri="{FF2B5EF4-FFF2-40B4-BE49-F238E27FC236}">
                  <a16:creationId xmlns:a16="http://schemas.microsoft.com/office/drawing/2014/main" id="{0CCAAD53-DE65-470F-9AD8-11721A148A5B}"/>
                </a:ext>
              </a:extLst>
            </p:cNvPr>
            <p:cNvSpPr/>
            <p:nvPr/>
          </p:nvSpPr>
          <p:spPr>
            <a:xfrm>
              <a:off x="5540381" y="51470"/>
              <a:ext cx="672906" cy="288032"/>
            </a:xfrm>
            <a:prstGeom prst="rect">
              <a:avLst/>
            </a:prstGeom>
            <a:solidFill>
              <a:schemeClr val="accent6"/>
            </a:solidFill>
            <a:ln w="38100">
              <a:noFill/>
            </a:ln>
          </p:spPr>
          <p:txBody>
            <a:bodyPr wrap="none" rtlCol="0" anchor="ctr">
              <a:spAutoFit/>
            </a:bodyPr>
            <a:lstStyle/>
            <a:p>
              <a:pPr algn="ctr"/>
              <a:endParaRPr lang="en-GB" dirty="0">
                <a:solidFill>
                  <a:schemeClr val="tx2"/>
                </a:solidFill>
                <a:latin typeface="+mn-lt"/>
              </a:endParaRPr>
            </a:p>
          </p:txBody>
        </p:sp>
        <p:sp>
          <p:nvSpPr>
            <p:cNvPr id="27" name="TextBox 26">
              <a:hlinkClick r:id="rId3" action="ppaction://hlinksldjump"/>
              <a:extLst>
                <a:ext uri="{FF2B5EF4-FFF2-40B4-BE49-F238E27FC236}">
                  <a16:creationId xmlns:a16="http://schemas.microsoft.com/office/drawing/2014/main" id="{A26A16E7-5741-48FC-ADED-A7CBA7037976}"/>
                </a:ext>
              </a:extLst>
            </p:cNvPr>
            <p:cNvSpPr txBox="1"/>
            <p:nvPr/>
          </p:nvSpPr>
          <p:spPr>
            <a:xfrm>
              <a:off x="5580684" y="72375"/>
              <a:ext cx="575492" cy="246221"/>
            </a:xfrm>
            <a:prstGeom prst="rect">
              <a:avLst/>
            </a:prstGeom>
            <a:noFill/>
          </p:spPr>
          <p:txBody>
            <a:bodyPr wrap="square" rtlCol="0">
              <a:spAutoFit/>
            </a:bodyPr>
            <a:lstStyle/>
            <a:p>
              <a:r>
                <a:rPr lang="en-GB" sz="1000" dirty="0">
                  <a:solidFill>
                    <a:srgbClr val="FFFF99"/>
                  </a:solidFill>
                  <a:latin typeface="Arial" panose="020B0604020202020204" pitchFamily="34" charset="0"/>
                  <a:cs typeface="Arial" panose="020B0604020202020204" pitchFamily="34" charset="0"/>
                </a:rPr>
                <a:t>MENU</a:t>
              </a:r>
            </a:p>
          </p:txBody>
        </p:sp>
      </p:grpSp>
    </p:spTree>
    <p:extLst>
      <p:ext uri="{BB962C8B-B14F-4D97-AF65-F5344CB8AC3E}">
        <p14:creationId xmlns:p14="http://schemas.microsoft.com/office/powerpoint/2010/main" val="415069992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1D63E12-BB7A-4B3B-9742-F49AB54A18FF}"/>
              </a:ext>
            </a:extLst>
          </p:cNvPr>
          <p:cNvSpPr>
            <a:spLocks noGrp="1"/>
          </p:cNvSpPr>
          <p:nvPr>
            <p:ph type="sldNum" sz="quarter" idx="10"/>
          </p:nvPr>
        </p:nvSpPr>
        <p:spPr/>
        <p:txBody>
          <a:bodyPr/>
          <a:lstStyle/>
          <a:p>
            <a:fld id="{DCF6A46F-80AB-49F3-8C7E-9717ED945456}" type="slidenum">
              <a:rPr lang="en-GB" altLang="en-US" smtClean="0"/>
              <a:pPr/>
              <a:t>4</a:t>
            </a:fld>
            <a:endParaRPr lang="en-GB" altLang="en-US" dirty="0"/>
          </a:p>
        </p:txBody>
      </p:sp>
      <p:sp>
        <p:nvSpPr>
          <p:cNvPr id="14" name="Rectangle 13">
            <a:extLst>
              <a:ext uri="{FF2B5EF4-FFF2-40B4-BE49-F238E27FC236}">
                <a16:creationId xmlns:a16="http://schemas.microsoft.com/office/drawing/2014/main" id="{09E86C66-BA09-49ED-BED2-257FC1BD4C61}"/>
              </a:ext>
            </a:extLst>
          </p:cNvPr>
          <p:cNvSpPr/>
          <p:nvPr/>
        </p:nvSpPr>
        <p:spPr>
          <a:xfrm>
            <a:off x="0" y="-20538"/>
            <a:ext cx="606443" cy="5143500"/>
          </a:xfrm>
          <a:prstGeom prst="rect">
            <a:avLst/>
          </a:prstGeom>
          <a:solidFill>
            <a:schemeClr val="accent6"/>
          </a:solidFill>
          <a:ln w="25400">
            <a:solidFill>
              <a:srgbClr val="FFCC66"/>
            </a:solidFill>
          </a:ln>
          <a:scene3d>
            <a:camera prst="orthographicFront"/>
            <a:lightRig rig="threePt" dir="t"/>
          </a:scene3d>
          <a:sp3d>
            <a:bevelB w="139700" h="139700" prst="divot"/>
          </a:sp3d>
        </p:spPr>
        <p:txBody>
          <a:bodyPr wrap="square" rtlCol="0" anchor="ctr">
            <a:spAutoFit/>
          </a:bodyPr>
          <a:lstStyle/>
          <a:p>
            <a:pPr algn="ctr"/>
            <a:endParaRPr lang="en-GB" dirty="0">
              <a:solidFill>
                <a:schemeClr val="tx2"/>
              </a:solidFill>
              <a:latin typeface="+mn-lt"/>
            </a:endParaRPr>
          </a:p>
        </p:txBody>
      </p:sp>
      <p:sp>
        <p:nvSpPr>
          <p:cNvPr id="13" name="TextBox 12">
            <a:extLst>
              <a:ext uri="{FF2B5EF4-FFF2-40B4-BE49-F238E27FC236}">
                <a16:creationId xmlns:a16="http://schemas.microsoft.com/office/drawing/2014/main" id="{78EDADE3-A7BF-4BAD-B494-F52A68C0F8F1}"/>
              </a:ext>
            </a:extLst>
          </p:cNvPr>
          <p:cNvSpPr txBox="1"/>
          <p:nvPr/>
        </p:nvSpPr>
        <p:spPr>
          <a:xfrm rot="16200000">
            <a:off x="-1103338" y="1984579"/>
            <a:ext cx="2746298" cy="400110"/>
          </a:xfrm>
          <a:prstGeom prst="rect">
            <a:avLst/>
          </a:prstGeom>
          <a:noFill/>
        </p:spPr>
        <p:txBody>
          <a:bodyPr wrap="square" rtlCol="0">
            <a:spAutoFit/>
          </a:bodyPr>
          <a:lstStyle/>
          <a:p>
            <a:r>
              <a:rPr lang="en-GB" dirty="0">
                <a:solidFill>
                  <a:srgbClr val="FFFF66"/>
                </a:solidFill>
                <a:latin typeface="+mn-lt"/>
              </a:rPr>
              <a:t>BACKGROUND</a:t>
            </a:r>
          </a:p>
        </p:txBody>
      </p:sp>
      <p:grpSp>
        <p:nvGrpSpPr>
          <p:cNvPr id="3" name="Group 2">
            <a:extLst>
              <a:ext uri="{FF2B5EF4-FFF2-40B4-BE49-F238E27FC236}">
                <a16:creationId xmlns:a16="http://schemas.microsoft.com/office/drawing/2014/main" id="{762A6AB4-5482-4BB7-89FC-819D88E25AE2}"/>
              </a:ext>
            </a:extLst>
          </p:cNvPr>
          <p:cNvGrpSpPr/>
          <p:nvPr/>
        </p:nvGrpSpPr>
        <p:grpSpPr>
          <a:xfrm>
            <a:off x="1129484" y="600425"/>
            <a:ext cx="2002356" cy="2043333"/>
            <a:chOff x="1298494" y="787127"/>
            <a:chExt cx="2032596" cy="2216672"/>
          </a:xfrm>
        </p:grpSpPr>
        <p:sp>
          <p:nvSpPr>
            <p:cNvPr id="12" name="Rectangle 11">
              <a:extLst>
                <a:ext uri="{FF2B5EF4-FFF2-40B4-BE49-F238E27FC236}">
                  <a16:creationId xmlns:a16="http://schemas.microsoft.com/office/drawing/2014/main" id="{EB0E1571-AC19-401E-A12A-7F0D622D0A9B}"/>
                </a:ext>
              </a:extLst>
            </p:cNvPr>
            <p:cNvSpPr/>
            <p:nvPr/>
          </p:nvSpPr>
          <p:spPr>
            <a:xfrm>
              <a:off x="1298494" y="787127"/>
              <a:ext cx="2032596" cy="2216672"/>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16" name="TextBox 15">
              <a:extLst>
                <a:ext uri="{FF2B5EF4-FFF2-40B4-BE49-F238E27FC236}">
                  <a16:creationId xmlns:a16="http://schemas.microsoft.com/office/drawing/2014/main" id="{999C455A-05DD-4CD2-B9F3-3AA95FA763C4}"/>
                </a:ext>
              </a:extLst>
            </p:cNvPr>
            <p:cNvSpPr txBox="1"/>
            <p:nvPr/>
          </p:nvSpPr>
          <p:spPr>
            <a:xfrm>
              <a:off x="1304850" y="811485"/>
              <a:ext cx="2026240" cy="2103480"/>
            </a:xfrm>
            <a:prstGeom prst="rect">
              <a:avLst/>
            </a:prstGeom>
            <a:noFill/>
          </p:spPr>
          <p:txBody>
            <a:bodyPr wrap="square">
              <a:spAutoFit/>
            </a:bodyPr>
            <a:lstStyle/>
            <a:p>
              <a:r>
                <a:rPr lang="en-GB" sz="1000" dirty="0">
                  <a:solidFill>
                    <a:srgbClr val="FFFF99"/>
                  </a:solidFill>
                  <a:latin typeface="Arial" panose="020B0604020202020204" pitchFamily="34" charset="0"/>
                  <a:cs typeface="Arial" panose="020B0604020202020204" pitchFamily="34" charset="0"/>
                </a:rPr>
                <a:t>Over the last decade, a number of coupled multi-model simulation systems have been developed to directly integrate the feedbacks between the ocean and wave single-component models and the atmosphere-only models. These systems have shown potential for more accurate predictions of severe weather events, such as extreme surface wind speeds .</a:t>
              </a:r>
            </a:p>
          </p:txBody>
        </p:sp>
      </p:grpSp>
      <p:grpSp>
        <p:nvGrpSpPr>
          <p:cNvPr id="17" name="Group 16">
            <a:extLst>
              <a:ext uri="{FF2B5EF4-FFF2-40B4-BE49-F238E27FC236}">
                <a16:creationId xmlns:a16="http://schemas.microsoft.com/office/drawing/2014/main" id="{F51E33FD-393A-4D50-8FEA-FECC8F1646F5}"/>
              </a:ext>
            </a:extLst>
          </p:cNvPr>
          <p:cNvGrpSpPr/>
          <p:nvPr/>
        </p:nvGrpSpPr>
        <p:grpSpPr>
          <a:xfrm>
            <a:off x="3563888" y="568547"/>
            <a:ext cx="3248258" cy="3965330"/>
            <a:chOff x="6187680" y="891245"/>
            <a:chExt cx="2808312" cy="3965330"/>
          </a:xfrm>
        </p:grpSpPr>
        <p:pic>
          <p:nvPicPr>
            <p:cNvPr id="26" name="Picture 25">
              <a:extLst>
                <a:ext uri="{FF2B5EF4-FFF2-40B4-BE49-F238E27FC236}">
                  <a16:creationId xmlns:a16="http://schemas.microsoft.com/office/drawing/2014/main" id="{33ED6D10-C8B5-4EEF-BC98-490DA034A758}"/>
                </a:ext>
              </a:extLst>
            </p:cNvPr>
            <p:cNvPicPr>
              <a:picLocks noChangeAspect="1"/>
            </p:cNvPicPr>
            <p:nvPr/>
          </p:nvPicPr>
          <p:blipFill rotWithShape="1">
            <a:blip r:embed="rId2"/>
            <a:srcRect l="43032" t="36000" r="43658" b="39173"/>
            <a:stretch/>
          </p:blipFill>
          <p:spPr>
            <a:xfrm>
              <a:off x="6380775" y="3074401"/>
              <a:ext cx="2367690" cy="1728192"/>
            </a:xfrm>
            <a:prstGeom prst="rect">
              <a:avLst/>
            </a:prstGeom>
          </p:spPr>
        </p:pic>
        <p:pic>
          <p:nvPicPr>
            <p:cNvPr id="27" name="Picture 26">
              <a:extLst>
                <a:ext uri="{FF2B5EF4-FFF2-40B4-BE49-F238E27FC236}">
                  <a16:creationId xmlns:a16="http://schemas.microsoft.com/office/drawing/2014/main" id="{0C94CD6D-0B5C-4CBE-BE6E-7DE94F09E4B5}"/>
                </a:ext>
              </a:extLst>
            </p:cNvPr>
            <p:cNvPicPr>
              <a:picLocks noChangeAspect="1"/>
            </p:cNvPicPr>
            <p:nvPr/>
          </p:nvPicPr>
          <p:blipFill rotWithShape="1">
            <a:blip r:embed="rId3"/>
            <a:srcRect l="57875" t="32883" r="28738" b="42077"/>
            <a:stretch/>
          </p:blipFill>
          <p:spPr>
            <a:xfrm>
              <a:off x="6356235" y="1342461"/>
              <a:ext cx="2367690" cy="1666774"/>
            </a:xfrm>
            <a:prstGeom prst="rect">
              <a:avLst/>
            </a:prstGeom>
          </p:spPr>
        </p:pic>
        <p:sp>
          <p:nvSpPr>
            <p:cNvPr id="28" name="TextBox 27">
              <a:extLst>
                <a:ext uri="{FF2B5EF4-FFF2-40B4-BE49-F238E27FC236}">
                  <a16:creationId xmlns:a16="http://schemas.microsoft.com/office/drawing/2014/main" id="{5EF4DC21-4BD8-401E-A9FA-D8D69D4B7FE2}"/>
                </a:ext>
              </a:extLst>
            </p:cNvPr>
            <p:cNvSpPr txBox="1"/>
            <p:nvPr/>
          </p:nvSpPr>
          <p:spPr>
            <a:xfrm>
              <a:off x="6482162" y="945104"/>
              <a:ext cx="2513830" cy="353943"/>
            </a:xfrm>
            <a:prstGeom prst="rect">
              <a:avLst/>
            </a:prstGeom>
            <a:noFill/>
          </p:spPr>
          <p:txBody>
            <a:bodyPr wrap="none" rtlCol="0">
              <a:spAutoFit/>
            </a:bodyPr>
            <a:lstStyle/>
            <a:p>
              <a:r>
                <a:rPr lang="en-GB" sz="1700" b="1" i="1" dirty="0">
                  <a:solidFill>
                    <a:schemeClr val="tx2"/>
                  </a:solidFill>
                  <a:latin typeface="+mn-lt"/>
                </a:rPr>
                <a:t>Lewis et al (2019) results</a:t>
              </a:r>
            </a:p>
          </p:txBody>
        </p:sp>
        <p:sp>
          <p:nvSpPr>
            <p:cNvPr id="29" name="Rectangle 28">
              <a:extLst>
                <a:ext uri="{FF2B5EF4-FFF2-40B4-BE49-F238E27FC236}">
                  <a16:creationId xmlns:a16="http://schemas.microsoft.com/office/drawing/2014/main" id="{2F7BF760-44BE-40AE-AF98-21BAF6099A0F}"/>
                </a:ext>
              </a:extLst>
            </p:cNvPr>
            <p:cNvSpPr/>
            <p:nvPr/>
          </p:nvSpPr>
          <p:spPr>
            <a:xfrm>
              <a:off x="6380774" y="3020419"/>
              <a:ext cx="2367689" cy="82881"/>
            </a:xfrm>
            <a:prstGeom prst="rect">
              <a:avLst/>
            </a:prstGeom>
            <a:solidFill>
              <a:schemeClr val="bg1"/>
            </a:solidFill>
            <a:ln w="38100">
              <a:noFill/>
            </a:ln>
          </p:spPr>
          <p:txBody>
            <a:bodyPr wrap="square" rtlCol="0" anchor="ctr">
              <a:spAutoFit/>
            </a:bodyPr>
            <a:lstStyle/>
            <a:p>
              <a:pPr algn="ctr"/>
              <a:endParaRPr lang="en-GB" dirty="0">
                <a:solidFill>
                  <a:schemeClr val="tx2"/>
                </a:solidFill>
                <a:latin typeface="+mn-lt"/>
              </a:endParaRPr>
            </a:p>
          </p:txBody>
        </p:sp>
        <p:sp>
          <p:nvSpPr>
            <p:cNvPr id="30" name="Rectangle 29">
              <a:extLst>
                <a:ext uri="{FF2B5EF4-FFF2-40B4-BE49-F238E27FC236}">
                  <a16:creationId xmlns:a16="http://schemas.microsoft.com/office/drawing/2014/main" id="{258452EF-29C9-4C63-BD20-B0CEB98415D4}"/>
                </a:ext>
              </a:extLst>
            </p:cNvPr>
            <p:cNvSpPr/>
            <p:nvPr/>
          </p:nvSpPr>
          <p:spPr>
            <a:xfrm>
              <a:off x="6187680" y="891245"/>
              <a:ext cx="2704800" cy="3965330"/>
            </a:xfrm>
            <a:prstGeom prst="rect">
              <a:avLst/>
            </a:prstGeom>
            <a:noFill/>
            <a:ln w="38100">
              <a:solidFill>
                <a:schemeClr val="accent1"/>
              </a:solidFill>
            </a:ln>
          </p:spPr>
          <p:txBody>
            <a:bodyPr wrap="square" rtlCol="0" anchor="ctr">
              <a:spAutoFit/>
            </a:bodyPr>
            <a:lstStyle/>
            <a:p>
              <a:pPr algn="ctr"/>
              <a:endParaRPr lang="en-GB" dirty="0">
                <a:solidFill>
                  <a:schemeClr val="tx2"/>
                </a:solidFill>
                <a:latin typeface="+mn-lt"/>
              </a:endParaRPr>
            </a:p>
          </p:txBody>
        </p:sp>
      </p:grpSp>
      <p:grpSp>
        <p:nvGrpSpPr>
          <p:cNvPr id="31" name="Group 30">
            <a:extLst>
              <a:ext uri="{FF2B5EF4-FFF2-40B4-BE49-F238E27FC236}">
                <a16:creationId xmlns:a16="http://schemas.microsoft.com/office/drawing/2014/main" id="{F7A4F04E-BE75-473E-9B64-39277739A29C}"/>
              </a:ext>
            </a:extLst>
          </p:cNvPr>
          <p:cNvGrpSpPr/>
          <p:nvPr/>
        </p:nvGrpSpPr>
        <p:grpSpPr>
          <a:xfrm>
            <a:off x="1129485" y="2890617"/>
            <a:ext cx="1953468" cy="1787367"/>
            <a:chOff x="1298494" y="787127"/>
            <a:chExt cx="2032596" cy="2216672"/>
          </a:xfrm>
        </p:grpSpPr>
        <p:sp>
          <p:nvSpPr>
            <p:cNvPr id="32" name="Rectangle 31">
              <a:extLst>
                <a:ext uri="{FF2B5EF4-FFF2-40B4-BE49-F238E27FC236}">
                  <a16:creationId xmlns:a16="http://schemas.microsoft.com/office/drawing/2014/main" id="{D41DF142-FF3C-40A2-8919-95278B59E2EA}"/>
                </a:ext>
              </a:extLst>
            </p:cNvPr>
            <p:cNvSpPr/>
            <p:nvPr/>
          </p:nvSpPr>
          <p:spPr>
            <a:xfrm>
              <a:off x="1298494" y="787127"/>
              <a:ext cx="2032596" cy="2216672"/>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33" name="TextBox 32">
              <a:extLst>
                <a:ext uri="{FF2B5EF4-FFF2-40B4-BE49-F238E27FC236}">
                  <a16:creationId xmlns:a16="http://schemas.microsoft.com/office/drawing/2014/main" id="{1C58FB81-E249-49D2-94CC-9B1D0B2BA217}"/>
                </a:ext>
              </a:extLst>
            </p:cNvPr>
            <p:cNvSpPr txBox="1"/>
            <p:nvPr/>
          </p:nvSpPr>
          <p:spPr>
            <a:xfrm>
              <a:off x="1304850" y="811485"/>
              <a:ext cx="2026240" cy="1769595"/>
            </a:xfrm>
            <a:prstGeom prst="rect">
              <a:avLst/>
            </a:prstGeom>
            <a:noFill/>
          </p:spPr>
          <p:txBody>
            <a:bodyPr wrap="square">
              <a:spAutoFit/>
            </a:bodyPr>
            <a:lstStyle/>
            <a:p>
              <a:r>
                <a:rPr lang="en-GB" sz="1000" dirty="0" err="1">
                  <a:solidFill>
                    <a:srgbClr val="FFFF99"/>
                  </a:solidFill>
                  <a:latin typeface="Arial" panose="020B0604020202020204" pitchFamily="34" charset="0"/>
                  <a:cs typeface="Arial" panose="020B0604020202020204" pitchFamily="34" charset="0"/>
                </a:rPr>
                <a:t>Wahle</a:t>
              </a:r>
              <a:r>
                <a:rPr lang="en-GB" sz="1000" dirty="0">
                  <a:solidFill>
                    <a:srgbClr val="FFFF99"/>
                  </a:solidFill>
                  <a:latin typeface="Arial" panose="020B0604020202020204" pitchFamily="34" charset="0"/>
                  <a:cs typeface="Arial" panose="020B0604020202020204" pitchFamily="34" charset="0"/>
                </a:rPr>
                <a:t> et al. (2017) simulated a historical series of winter storms that cross the southern North Sea, demonstrating that coupling to wave reduced wave heights and wind speeds by up to 8% and 3%, respectively, with associated improvements in the forecast skill of the wind speed and wave height. </a:t>
              </a:r>
            </a:p>
          </p:txBody>
        </p:sp>
      </p:grpSp>
      <p:grpSp>
        <p:nvGrpSpPr>
          <p:cNvPr id="34" name="Group 33">
            <a:extLst>
              <a:ext uri="{FF2B5EF4-FFF2-40B4-BE49-F238E27FC236}">
                <a16:creationId xmlns:a16="http://schemas.microsoft.com/office/drawing/2014/main" id="{E2D68D46-3302-41B6-B571-505DD1767A51}"/>
              </a:ext>
            </a:extLst>
          </p:cNvPr>
          <p:cNvGrpSpPr/>
          <p:nvPr/>
        </p:nvGrpSpPr>
        <p:grpSpPr>
          <a:xfrm>
            <a:off x="6660232" y="2203879"/>
            <a:ext cx="1953468" cy="1001629"/>
            <a:chOff x="1298494" y="787127"/>
            <a:chExt cx="2032596" cy="2216672"/>
          </a:xfrm>
        </p:grpSpPr>
        <p:sp>
          <p:nvSpPr>
            <p:cNvPr id="35" name="Rectangle 34">
              <a:extLst>
                <a:ext uri="{FF2B5EF4-FFF2-40B4-BE49-F238E27FC236}">
                  <a16:creationId xmlns:a16="http://schemas.microsoft.com/office/drawing/2014/main" id="{3CC56530-B048-41DC-95D6-E6E66145E473}"/>
                </a:ext>
              </a:extLst>
            </p:cNvPr>
            <p:cNvSpPr/>
            <p:nvPr/>
          </p:nvSpPr>
          <p:spPr>
            <a:xfrm>
              <a:off x="1298494" y="787127"/>
              <a:ext cx="2032596" cy="2216672"/>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36" name="TextBox 35">
              <a:extLst>
                <a:ext uri="{FF2B5EF4-FFF2-40B4-BE49-F238E27FC236}">
                  <a16:creationId xmlns:a16="http://schemas.microsoft.com/office/drawing/2014/main" id="{B60038B6-2423-4F09-823A-2A5FD120FDBF}"/>
                </a:ext>
              </a:extLst>
            </p:cNvPr>
            <p:cNvSpPr txBox="1"/>
            <p:nvPr/>
          </p:nvSpPr>
          <p:spPr>
            <a:xfrm>
              <a:off x="1304850" y="811486"/>
              <a:ext cx="2026240" cy="1907164"/>
            </a:xfrm>
            <a:prstGeom prst="rect">
              <a:avLst/>
            </a:prstGeom>
            <a:noFill/>
          </p:spPr>
          <p:txBody>
            <a:bodyPr wrap="square">
              <a:spAutoFit/>
            </a:bodyPr>
            <a:lstStyle/>
            <a:p>
              <a:r>
                <a:rPr lang="en-GB" sz="1000" dirty="0">
                  <a:solidFill>
                    <a:srgbClr val="FFFF99"/>
                  </a:solidFill>
                  <a:latin typeface="Arial" panose="020B0604020202020204" pitchFamily="34" charset="0"/>
                  <a:cs typeface="Arial" panose="020B0604020202020204" pitchFamily="34" charset="0"/>
                </a:rPr>
                <a:t>Lewis et al (2019) demonstrated that coupling achieves up to 20% forecast skill improvement in windspeeds and wave heights.</a:t>
              </a:r>
            </a:p>
          </p:txBody>
        </p:sp>
      </p:grpSp>
      <p:grpSp>
        <p:nvGrpSpPr>
          <p:cNvPr id="20" name="Group 19">
            <a:extLst>
              <a:ext uri="{FF2B5EF4-FFF2-40B4-BE49-F238E27FC236}">
                <a16:creationId xmlns:a16="http://schemas.microsoft.com/office/drawing/2014/main" id="{510C5892-D8C4-42BC-AB41-4BF133DCD37D}"/>
              </a:ext>
            </a:extLst>
          </p:cNvPr>
          <p:cNvGrpSpPr/>
          <p:nvPr/>
        </p:nvGrpSpPr>
        <p:grpSpPr>
          <a:xfrm>
            <a:off x="5588621" y="51470"/>
            <a:ext cx="672906" cy="288032"/>
            <a:chOff x="5540381" y="51470"/>
            <a:chExt cx="672906" cy="288032"/>
          </a:xfrm>
        </p:grpSpPr>
        <p:sp>
          <p:nvSpPr>
            <p:cNvPr id="21" name="Rectangle 20">
              <a:extLst>
                <a:ext uri="{FF2B5EF4-FFF2-40B4-BE49-F238E27FC236}">
                  <a16:creationId xmlns:a16="http://schemas.microsoft.com/office/drawing/2014/main" id="{F8515658-6449-4977-8BE9-2E79705808C4}"/>
                </a:ext>
              </a:extLst>
            </p:cNvPr>
            <p:cNvSpPr/>
            <p:nvPr/>
          </p:nvSpPr>
          <p:spPr>
            <a:xfrm>
              <a:off x="5540381" y="51470"/>
              <a:ext cx="672906" cy="288032"/>
            </a:xfrm>
            <a:prstGeom prst="rect">
              <a:avLst/>
            </a:prstGeom>
            <a:solidFill>
              <a:schemeClr val="accent6"/>
            </a:solidFill>
            <a:ln w="38100">
              <a:noFill/>
            </a:ln>
          </p:spPr>
          <p:txBody>
            <a:bodyPr wrap="none" rtlCol="0" anchor="ctr">
              <a:spAutoFit/>
            </a:bodyPr>
            <a:lstStyle/>
            <a:p>
              <a:pPr algn="ctr"/>
              <a:endParaRPr lang="en-GB" dirty="0">
                <a:solidFill>
                  <a:schemeClr val="tx2"/>
                </a:solidFill>
                <a:latin typeface="+mn-lt"/>
              </a:endParaRPr>
            </a:p>
          </p:txBody>
        </p:sp>
        <p:sp>
          <p:nvSpPr>
            <p:cNvPr id="22" name="TextBox 21">
              <a:hlinkClick r:id="rId4" action="ppaction://hlinksldjump"/>
              <a:extLst>
                <a:ext uri="{FF2B5EF4-FFF2-40B4-BE49-F238E27FC236}">
                  <a16:creationId xmlns:a16="http://schemas.microsoft.com/office/drawing/2014/main" id="{53AECB0E-7954-4840-BD6B-CC6A671CBBB8}"/>
                </a:ext>
              </a:extLst>
            </p:cNvPr>
            <p:cNvSpPr txBox="1"/>
            <p:nvPr/>
          </p:nvSpPr>
          <p:spPr>
            <a:xfrm>
              <a:off x="5580684" y="72375"/>
              <a:ext cx="575492" cy="246221"/>
            </a:xfrm>
            <a:prstGeom prst="rect">
              <a:avLst/>
            </a:prstGeom>
            <a:noFill/>
          </p:spPr>
          <p:txBody>
            <a:bodyPr wrap="square" rtlCol="0">
              <a:spAutoFit/>
            </a:bodyPr>
            <a:lstStyle/>
            <a:p>
              <a:r>
                <a:rPr lang="en-GB" sz="1000" dirty="0">
                  <a:solidFill>
                    <a:srgbClr val="FFFF99"/>
                  </a:solidFill>
                  <a:latin typeface="Arial" panose="020B0604020202020204" pitchFamily="34" charset="0"/>
                  <a:cs typeface="Arial" panose="020B0604020202020204" pitchFamily="34" charset="0"/>
                </a:rPr>
                <a:t>MENU</a:t>
              </a:r>
            </a:p>
          </p:txBody>
        </p:sp>
      </p:grpSp>
    </p:spTree>
    <p:extLst>
      <p:ext uri="{BB962C8B-B14F-4D97-AF65-F5344CB8AC3E}">
        <p14:creationId xmlns:p14="http://schemas.microsoft.com/office/powerpoint/2010/main" val="175434714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1D63E12-BB7A-4B3B-9742-F49AB54A18FF}"/>
              </a:ext>
            </a:extLst>
          </p:cNvPr>
          <p:cNvSpPr>
            <a:spLocks noGrp="1"/>
          </p:cNvSpPr>
          <p:nvPr>
            <p:ph type="sldNum" sz="quarter" idx="10"/>
          </p:nvPr>
        </p:nvSpPr>
        <p:spPr/>
        <p:txBody>
          <a:bodyPr/>
          <a:lstStyle/>
          <a:p>
            <a:fld id="{DCF6A46F-80AB-49F3-8C7E-9717ED945456}" type="slidenum">
              <a:rPr lang="en-GB" altLang="en-US" smtClean="0"/>
              <a:pPr/>
              <a:t>5</a:t>
            </a:fld>
            <a:endParaRPr lang="en-GB" altLang="en-US" dirty="0"/>
          </a:p>
        </p:txBody>
      </p:sp>
      <p:sp>
        <p:nvSpPr>
          <p:cNvPr id="14" name="Rectangle 13">
            <a:extLst>
              <a:ext uri="{FF2B5EF4-FFF2-40B4-BE49-F238E27FC236}">
                <a16:creationId xmlns:a16="http://schemas.microsoft.com/office/drawing/2014/main" id="{09E86C66-BA09-49ED-BED2-257FC1BD4C61}"/>
              </a:ext>
            </a:extLst>
          </p:cNvPr>
          <p:cNvSpPr/>
          <p:nvPr/>
        </p:nvSpPr>
        <p:spPr>
          <a:xfrm>
            <a:off x="0" y="-20538"/>
            <a:ext cx="606443" cy="5143500"/>
          </a:xfrm>
          <a:prstGeom prst="rect">
            <a:avLst/>
          </a:prstGeom>
          <a:solidFill>
            <a:schemeClr val="accent6"/>
          </a:solidFill>
          <a:ln w="25400">
            <a:solidFill>
              <a:srgbClr val="FFCC66"/>
            </a:solidFill>
          </a:ln>
          <a:scene3d>
            <a:camera prst="orthographicFront"/>
            <a:lightRig rig="threePt" dir="t"/>
          </a:scene3d>
          <a:sp3d>
            <a:bevelB w="139700" h="139700" prst="divot"/>
          </a:sp3d>
        </p:spPr>
        <p:txBody>
          <a:bodyPr wrap="square" rtlCol="0" anchor="ctr">
            <a:spAutoFit/>
          </a:bodyPr>
          <a:lstStyle/>
          <a:p>
            <a:pPr algn="ctr"/>
            <a:endParaRPr lang="en-GB" dirty="0">
              <a:solidFill>
                <a:schemeClr val="tx2"/>
              </a:solidFill>
              <a:latin typeface="+mn-lt"/>
            </a:endParaRPr>
          </a:p>
        </p:txBody>
      </p:sp>
      <p:sp>
        <p:nvSpPr>
          <p:cNvPr id="13" name="TextBox 12">
            <a:extLst>
              <a:ext uri="{FF2B5EF4-FFF2-40B4-BE49-F238E27FC236}">
                <a16:creationId xmlns:a16="http://schemas.microsoft.com/office/drawing/2014/main" id="{78EDADE3-A7BF-4BAD-B494-F52A68C0F8F1}"/>
              </a:ext>
            </a:extLst>
          </p:cNvPr>
          <p:cNvSpPr txBox="1"/>
          <p:nvPr/>
        </p:nvSpPr>
        <p:spPr>
          <a:xfrm rot="16200000">
            <a:off x="-1933690" y="2017497"/>
            <a:ext cx="4482499" cy="400110"/>
          </a:xfrm>
          <a:prstGeom prst="rect">
            <a:avLst/>
          </a:prstGeom>
          <a:noFill/>
        </p:spPr>
        <p:txBody>
          <a:bodyPr wrap="square" rtlCol="0">
            <a:spAutoFit/>
          </a:bodyPr>
          <a:lstStyle/>
          <a:p>
            <a:r>
              <a:rPr lang="en-GB" dirty="0">
                <a:solidFill>
                  <a:srgbClr val="FFFF66"/>
                </a:solidFill>
              </a:rPr>
              <a:t>CASE  STUDY OF SEVER STORMS</a:t>
            </a:r>
            <a:endParaRPr lang="en-GB" dirty="0">
              <a:solidFill>
                <a:srgbClr val="FFFF66"/>
              </a:solidFill>
              <a:latin typeface="+mn-lt"/>
            </a:endParaRPr>
          </a:p>
        </p:txBody>
      </p:sp>
      <p:pic>
        <p:nvPicPr>
          <p:cNvPr id="20" name="Picture 19" descr="Diagram&#10;&#10;Description automatically generated">
            <a:extLst>
              <a:ext uri="{FF2B5EF4-FFF2-40B4-BE49-F238E27FC236}">
                <a16:creationId xmlns:a16="http://schemas.microsoft.com/office/drawing/2014/main" id="{51B053D2-4765-43BD-A1CB-EE96368758FE}"/>
              </a:ext>
            </a:extLst>
          </p:cNvPr>
          <p:cNvPicPr>
            <a:picLocks noChangeAspect="1"/>
          </p:cNvPicPr>
          <p:nvPr/>
        </p:nvPicPr>
        <p:blipFill rotWithShape="1">
          <a:blip r:embed="rId2">
            <a:extLst>
              <a:ext uri="{28A0092B-C50C-407E-A947-70E740481C1C}">
                <a14:useLocalDpi xmlns:a14="http://schemas.microsoft.com/office/drawing/2010/main" val="0"/>
              </a:ext>
            </a:extLst>
          </a:blip>
          <a:srcRect l="23281" t="5694" r="51949" b="69198"/>
          <a:stretch/>
        </p:blipFill>
        <p:spPr>
          <a:xfrm>
            <a:off x="1835696" y="368225"/>
            <a:ext cx="3096344" cy="1850226"/>
          </a:xfrm>
          <a:prstGeom prst="rect">
            <a:avLst/>
          </a:prstGeom>
        </p:spPr>
      </p:pic>
      <p:pic>
        <p:nvPicPr>
          <p:cNvPr id="22" name="Picture 21" descr="Diagram&#10;&#10;Description automatically generated">
            <a:extLst>
              <a:ext uri="{FF2B5EF4-FFF2-40B4-BE49-F238E27FC236}">
                <a16:creationId xmlns:a16="http://schemas.microsoft.com/office/drawing/2014/main" id="{351A5E77-41BD-4DA1-B792-2EE761C0C0EC}"/>
              </a:ext>
            </a:extLst>
          </p:cNvPr>
          <p:cNvPicPr>
            <a:picLocks noChangeAspect="1"/>
          </p:cNvPicPr>
          <p:nvPr/>
        </p:nvPicPr>
        <p:blipFill rotWithShape="1">
          <a:blip r:embed="rId2">
            <a:extLst>
              <a:ext uri="{28A0092B-C50C-407E-A947-70E740481C1C}">
                <a14:useLocalDpi xmlns:a14="http://schemas.microsoft.com/office/drawing/2010/main" val="0"/>
              </a:ext>
            </a:extLst>
          </a:blip>
          <a:srcRect l="23010" t="31178" r="52220" b="43123"/>
          <a:stretch/>
        </p:blipFill>
        <p:spPr>
          <a:xfrm>
            <a:off x="3923928" y="1419622"/>
            <a:ext cx="3096344" cy="1893740"/>
          </a:xfrm>
          <a:prstGeom prst="rect">
            <a:avLst/>
          </a:prstGeom>
        </p:spPr>
      </p:pic>
      <p:pic>
        <p:nvPicPr>
          <p:cNvPr id="23" name="Picture 22" descr="Diagram&#10;&#10;Description automatically generated">
            <a:extLst>
              <a:ext uri="{FF2B5EF4-FFF2-40B4-BE49-F238E27FC236}">
                <a16:creationId xmlns:a16="http://schemas.microsoft.com/office/drawing/2014/main" id="{18315FA5-1414-40E4-87EF-213526747897}"/>
              </a:ext>
            </a:extLst>
          </p:cNvPr>
          <p:cNvPicPr>
            <a:picLocks noChangeAspect="1"/>
          </p:cNvPicPr>
          <p:nvPr/>
        </p:nvPicPr>
        <p:blipFill rotWithShape="1">
          <a:blip r:embed="rId2">
            <a:extLst>
              <a:ext uri="{28A0092B-C50C-407E-A947-70E740481C1C}">
                <a14:useLocalDpi xmlns:a14="http://schemas.microsoft.com/office/drawing/2010/main" val="0"/>
              </a:ext>
            </a:extLst>
          </a:blip>
          <a:srcRect l="51676" t="31302" r="24059" b="43000"/>
          <a:stretch/>
        </p:blipFill>
        <p:spPr>
          <a:xfrm>
            <a:off x="5931213" y="2499742"/>
            <a:ext cx="3033275" cy="1893740"/>
          </a:xfrm>
          <a:prstGeom prst="rect">
            <a:avLst/>
          </a:prstGeom>
        </p:spPr>
      </p:pic>
      <p:grpSp>
        <p:nvGrpSpPr>
          <p:cNvPr id="24" name="Group 23">
            <a:extLst>
              <a:ext uri="{FF2B5EF4-FFF2-40B4-BE49-F238E27FC236}">
                <a16:creationId xmlns:a16="http://schemas.microsoft.com/office/drawing/2014/main" id="{50070595-EB6F-4A71-B879-B0EE24587AED}"/>
              </a:ext>
            </a:extLst>
          </p:cNvPr>
          <p:cNvGrpSpPr/>
          <p:nvPr/>
        </p:nvGrpSpPr>
        <p:grpSpPr>
          <a:xfrm>
            <a:off x="3746641" y="3607234"/>
            <a:ext cx="2072155" cy="1169551"/>
            <a:chOff x="1298494" y="787127"/>
            <a:chExt cx="2066664" cy="2271142"/>
          </a:xfrm>
        </p:grpSpPr>
        <p:sp>
          <p:nvSpPr>
            <p:cNvPr id="25" name="Rectangle 24">
              <a:extLst>
                <a:ext uri="{FF2B5EF4-FFF2-40B4-BE49-F238E27FC236}">
                  <a16:creationId xmlns:a16="http://schemas.microsoft.com/office/drawing/2014/main" id="{A9A78C5C-AD66-42F8-B886-41C36072ACAC}"/>
                </a:ext>
              </a:extLst>
            </p:cNvPr>
            <p:cNvSpPr/>
            <p:nvPr/>
          </p:nvSpPr>
          <p:spPr>
            <a:xfrm>
              <a:off x="1298494" y="787127"/>
              <a:ext cx="2032596" cy="2216672"/>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37" name="TextBox 36">
              <a:extLst>
                <a:ext uri="{FF2B5EF4-FFF2-40B4-BE49-F238E27FC236}">
                  <a16:creationId xmlns:a16="http://schemas.microsoft.com/office/drawing/2014/main" id="{E6B3C728-E8BD-4AB6-AE31-443D6782D530}"/>
                </a:ext>
              </a:extLst>
            </p:cNvPr>
            <p:cNvSpPr txBox="1"/>
            <p:nvPr/>
          </p:nvSpPr>
          <p:spPr>
            <a:xfrm>
              <a:off x="1338918" y="787127"/>
              <a:ext cx="2026240" cy="2271142"/>
            </a:xfrm>
            <a:prstGeom prst="rect">
              <a:avLst/>
            </a:prstGeom>
            <a:noFill/>
          </p:spPr>
          <p:txBody>
            <a:bodyPr wrap="square">
              <a:spAutoFit/>
            </a:bodyPr>
            <a:lstStyle/>
            <a:p>
              <a:r>
                <a:rPr lang="en-GB" sz="1000" dirty="0">
                  <a:solidFill>
                    <a:srgbClr val="FFFF99"/>
                  </a:solidFill>
                  <a:latin typeface="Arial" panose="020B0604020202020204" pitchFamily="34" charset="0"/>
                  <a:cs typeface="Arial" panose="020B0604020202020204" pitchFamily="34" charset="0"/>
                </a:rPr>
                <a:t>Of the three ETCs, Ali had the lowest central mean sea level pressure of 969 </a:t>
              </a:r>
              <a:r>
                <a:rPr lang="en-GB" sz="1000" dirty="0" err="1">
                  <a:solidFill>
                    <a:srgbClr val="FFFF99"/>
                  </a:solidFill>
                  <a:latin typeface="Arial" panose="020B0604020202020204" pitchFamily="34" charset="0"/>
                  <a:cs typeface="Arial" panose="020B0604020202020204" pitchFamily="34" charset="0"/>
                </a:rPr>
                <a:t>hPa</a:t>
              </a:r>
              <a:r>
                <a:rPr lang="en-GB" sz="1000" dirty="0">
                  <a:solidFill>
                    <a:srgbClr val="FFFF99"/>
                  </a:solidFill>
                  <a:latin typeface="Arial" panose="020B0604020202020204" pitchFamily="34" charset="0"/>
                  <a:cs typeface="Arial" panose="020B0604020202020204" pitchFamily="34" charset="0"/>
                </a:rPr>
                <a:t> over the North Sea at 1800 UTC 19 September (not shown), with maximum gusts peaking at 36 m s−1 over the North of the UK.</a:t>
              </a:r>
            </a:p>
          </p:txBody>
        </p:sp>
      </p:grpSp>
      <p:grpSp>
        <p:nvGrpSpPr>
          <p:cNvPr id="31" name="Group 30">
            <a:extLst>
              <a:ext uri="{FF2B5EF4-FFF2-40B4-BE49-F238E27FC236}">
                <a16:creationId xmlns:a16="http://schemas.microsoft.com/office/drawing/2014/main" id="{F7A4F04E-BE75-473E-9B64-39277739A29C}"/>
              </a:ext>
            </a:extLst>
          </p:cNvPr>
          <p:cNvGrpSpPr/>
          <p:nvPr/>
        </p:nvGrpSpPr>
        <p:grpSpPr>
          <a:xfrm>
            <a:off x="1151736" y="2425371"/>
            <a:ext cx="2072156" cy="1191698"/>
            <a:chOff x="1298494" y="787127"/>
            <a:chExt cx="2032597" cy="2216672"/>
          </a:xfrm>
        </p:grpSpPr>
        <p:sp>
          <p:nvSpPr>
            <p:cNvPr id="32" name="Rectangle 31">
              <a:extLst>
                <a:ext uri="{FF2B5EF4-FFF2-40B4-BE49-F238E27FC236}">
                  <a16:creationId xmlns:a16="http://schemas.microsoft.com/office/drawing/2014/main" id="{D41DF142-FF3C-40A2-8919-95278B59E2EA}"/>
                </a:ext>
              </a:extLst>
            </p:cNvPr>
            <p:cNvSpPr/>
            <p:nvPr/>
          </p:nvSpPr>
          <p:spPr>
            <a:xfrm>
              <a:off x="1298494" y="787127"/>
              <a:ext cx="2032596" cy="2216672"/>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33" name="TextBox 32">
              <a:extLst>
                <a:ext uri="{FF2B5EF4-FFF2-40B4-BE49-F238E27FC236}">
                  <a16:creationId xmlns:a16="http://schemas.microsoft.com/office/drawing/2014/main" id="{1C58FB81-E249-49D2-94CC-9B1D0B2BA217}"/>
                </a:ext>
              </a:extLst>
            </p:cNvPr>
            <p:cNvSpPr txBox="1"/>
            <p:nvPr/>
          </p:nvSpPr>
          <p:spPr>
            <a:xfrm>
              <a:off x="1304851" y="811485"/>
              <a:ext cx="2026240" cy="1649828"/>
            </a:xfrm>
            <a:prstGeom prst="rect">
              <a:avLst/>
            </a:prstGeom>
            <a:noFill/>
          </p:spPr>
          <p:txBody>
            <a:bodyPr wrap="square">
              <a:spAutoFit/>
            </a:bodyPr>
            <a:lstStyle/>
            <a:p>
              <a:r>
                <a:rPr lang="en-GB" sz="1000" dirty="0">
                  <a:solidFill>
                    <a:srgbClr val="FFFF99"/>
                  </a:solidFill>
                  <a:latin typeface="Arial" panose="020B0604020202020204" pitchFamily="34" charset="0"/>
                  <a:cs typeface="Arial" panose="020B0604020202020204" pitchFamily="34" charset="0"/>
                </a:rPr>
                <a:t>The sensitivity of extreme surface wind speeds to air–sea surface exchange is investigated in the extreme weather conditions brought by Helene, Ali, and </a:t>
              </a:r>
              <a:r>
                <a:rPr lang="en-GB" sz="1000" dirty="0" err="1">
                  <a:solidFill>
                    <a:srgbClr val="FFFF99"/>
                  </a:solidFill>
                  <a:latin typeface="Arial" panose="020B0604020202020204" pitchFamily="34" charset="0"/>
                  <a:cs typeface="Arial" panose="020B0604020202020204" pitchFamily="34" charset="0"/>
                </a:rPr>
                <a:t>Bronagh</a:t>
              </a:r>
              <a:r>
                <a:rPr lang="en-GB" sz="1000" dirty="0">
                  <a:solidFill>
                    <a:srgbClr val="FFFF99"/>
                  </a:solidFill>
                  <a:latin typeface="Arial" panose="020B0604020202020204" pitchFamily="34" charset="0"/>
                  <a:cs typeface="Arial" panose="020B0604020202020204" pitchFamily="34" charset="0"/>
                </a:rPr>
                <a:t> as they crossed the UK from 17–20 September 2018.</a:t>
              </a:r>
            </a:p>
          </p:txBody>
        </p:sp>
      </p:grpSp>
      <p:grpSp>
        <p:nvGrpSpPr>
          <p:cNvPr id="15" name="Group 14">
            <a:extLst>
              <a:ext uri="{FF2B5EF4-FFF2-40B4-BE49-F238E27FC236}">
                <a16:creationId xmlns:a16="http://schemas.microsoft.com/office/drawing/2014/main" id="{0280B5AE-AC5A-4D0B-A0BD-2C6B6236CDC5}"/>
              </a:ext>
            </a:extLst>
          </p:cNvPr>
          <p:cNvGrpSpPr/>
          <p:nvPr/>
        </p:nvGrpSpPr>
        <p:grpSpPr>
          <a:xfrm>
            <a:off x="5588621" y="51470"/>
            <a:ext cx="672906" cy="288032"/>
            <a:chOff x="5540381" y="51470"/>
            <a:chExt cx="672906" cy="288032"/>
          </a:xfrm>
        </p:grpSpPr>
        <p:sp>
          <p:nvSpPr>
            <p:cNvPr id="16" name="Rectangle 15">
              <a:extLst>
                <a:ext uri="{FF2B5EF4-FFF2-40B4-BE49-F238E27FC236}">
                  <a16:creationId xmlns:a16="http://schemas.microsoft.com/office/drawing/2014/main" id="{74DE2DF0-E15C-4F2A-8C4E-3C0FDE1FFEDE}"/>
                </a:ext>
              </a:extLst>
            </p:cNvPr>
            <p:cNvSpPr/>
            <p:nvPr/>
          </p:nvSpPr>
          <p:spPr>
            <a:xfrm>
              <a:off x="5540381" y="51470"/>
              <a:ext cx="672906" cy="288032"/>
            </a:xfrm>
            <a:prstGeom prst="rect">
              <a:avLst/>
            </a:prstGeom>
            <a:solidFill>
              <a:schemeClr val="accent6"/>
            </a:solidFill>
            <a:ln w="38100">
              <a:noFill/>
            </a:ln>
          </p:spPr>
          <p:txBody>
            <a:bodyPr wrap="none" rtlCol="0" anchor="ctr">
              <a:spAutoFit/>
            </a:bodyPr>
            <a:lstStyle/>
            <a:p>
              <a:pPr algn="ctr"/>
              <a:endParaRPr lang="en-GB" dirty="0">
                <a:solidFill>
                  <a:schemeClr val="tx2"/>
                </a:solidFill>
                <a:latin typeface="+mn-lt"/>
              </a:endParaRPr>
            </a:p>
          </p:txBody>
        </p:sp>
        <p:sp>
          <p:nvSpPr>
            <p:cNvPr id="17" name="TextBox 16">
              <a:hlinkClick r:id="rId3" action="ppaction://hlinksldjump"/>
              <a:extLst>
                <a:ext uri="{FF2B5EF4-FFF2-40B4-BE49-F238E27FC236}">
                  <a16:creationId xmlns:a16="http://schemas.microsoft.com/office/drawing/2014/main" id="{B35F7FE3-3D63-4515-86FF-089B1055D22D}"/>
                </a:ext>
              </a:extLst>
            </p:cNvPr>
            <p:cNvSpPr txBox="1"/>
            <p:nvPr/>
          </p:nvSpPr>
          <p:spPr>
            <a:xfrm>
              <a:off x="5580684" y="72375"/>
              <a:ext cx="575492" cy="246221"/>
            </a:xfrm>
            <a:prstGeom prst="rect">
              <a:avLst/>
            </a:prstGeom>
            <a:noFill/>
          </p:spPr>
          <p:txBody>
            <a:bodyPr wrap="square" rtlCol="0">
              <a:spAutoFit/>
            </a:bodyPr>
            <a:lstStyle/>
            <a:p>
              <a:r>
                <a:rPr lang="en-GB" sz="1000" dirty="0">
                  <a:solidFill>
                    <a:srgbClr val="FFFF99"/>
                  </a:solidFill>
                  <a:latin typeface="Arial" panose="020B0604020202020204" pitchFamily="34" charset="0"/>
                  <a:cs typeface="Arial" panose="020B0604020202020204" pitchFamily="34" charset="0"/>
                </a:rPr>
                <a:t>MENU</a:t>
              </a:r>
            </a:p>
          </p:txBody>
        </p:sp>
      </p:grpSp>
    </p:spTree>
    <p:extLst>
      <p:ext uri="{BB962C8B-B14F-4D97-AF65-F5344CB8AC3E}">
        <p14:creationId xmlns:p14="http://schemas.microsoft.com/office/powerpoint/2010/main" val="314269846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1D63E12-BB7A-4B3B-9742-F49AB54A18FF}"/>
              </a:ext>
            </a:extLst>
          </p:cNvPr>
          <p:cNvSpPr>
            <a:spLocks noGrp="1"/>
          </p:cNvSpPr>
          <p:nvPr>
            <p:ph type="sldNum" sz="quarter" idx="10"/>
          </p:nvPr>
        </p:nvSpPr>
        <p:spPr/>
        <p:txBody>
          <a:bodyPr/>
          <a:lstStyle/>
          <a:p>
            <a:fld id="{DCF6A46F-80AB-49F3-8C7E-9717ED945456}" type="slidenum">
              <a:rPr lang="en-GB" altLang="en-US" smtClean="0"/>
              <a:pPr/>
              <a:t>6</a:t>
            </a:fld>
            <a:endParaRPr lang="en-GB" altLang="en-US" dirty="0"/>
          </a:p>
        </p:txBody>
      </p:sp>
      <p:sp>
        <p:nvSpPr>
          <p:cNvPr id="14" name="Rectangle 13">
            <a:extLst>
              <a:ext uri="{FF2B5EF4-FFF2-40B4-BE49-F238E27FC236}">
                <a16:creationId xmlns:a16="http://schemas.microsoft.com/office/drawing/2014/main" id="{09E86C66-BA09-49ED-BED2-257FC1BD4C61}"/>
              </a:ext>
            </a:extLst>
          </p:cNvPr>
          <p:cNvSpPr/>
          <p:nvPr/>
        </p:nvSpPr>
        <p:spPr>
          <a:xfrm>
            <a:off x="0" y="-20538"/>
            <a:ext cx="606443" cy="5143500"/>
          </a:xfrm>
          <a:prstGeom prst="rect">
            <a:avLst/>
          </a:prstGeom>
          <a:solidFill>
            <a:schemeClr val="accent6"/>
          </a:solidFill>
          <a:ln w="25400">
            <a:solidFill>
              <a:srgbClr val="FFCC66"/>
            </a:solidFill>
          </a:ln>
          <a:scene3d>
            <a:camera prst="orthographicFront"/>
            <a:lightRig rig="threePt" dir="t"/>
          </a:scene3d>
          <a:sp3d>
            <a:bevelB w="139700" h="139700" prst="divot"/>
          </a:sp3d>
        </p:spPr>
        <p:txBody>
          <a:bodyPr wrap="square" rtlCol="0" anchor="ctr">
            <a:spAutoFit/>
          </a:bodyPr>
          <a:lstStyle/>
          <a:p>
            <a:pPr algn="ctr"/>
            <a:endParaRPr lang="en-GB" dirty="0">
              <a:solidFill>
                <a:schemeClr val="tx2"/>
              </a:solidFill>
              <a:latin typeface="+mn-lt"/>
            </a:endParaRPr>
          </a:p>
        </p:txBody>
      </p:sp>
      <p:sp>
        <p:nvSpPr>
          <p:cNvPr id="13" name="TextBox 12">
            <a:extLst>
              <a:ext uri="{FF2B5EF4-FFF2-40B4-BE49-F238E27FC236}">
                <a16:creationId xmlns:a16="http://schemas.microsoft.com/office/drawing/2014/main" id="{78EDADE3-A7BF-4BAD-B494-F52A68C0F8F1}"/>
              </a:ext>
            </a:extLst>
          </p:cNvPr>
          <p:cNvSpPr txBox="1"/>
          <p:nvPr/>
        </p:nvSpPr>
        <p:spPr>
          <a:xfrm rot="16200000">
            <a:off x="-1938029" y="2166437"/>
            <a:ext cx="4482499" cy="400110"/>
          </a:xfrm>
          <a:prstGeom prst="rect">
            <a:avLst/>
          </a:prstGeom>
          <a:noFill/>
        </p:spPr>
        <p:txBody>
          <a:bodyPr wrap="square" rtlCol="0">
            <a:spAutoFit/>
          </a:bodyPr>
          <a:lstStyle/>
          <a:p>
            <a:r>
              <a:rPr lang="en-GB" dirty="0">
                <a:solidFill>
                  <a:srgbClr val="FFFF66"/>
                </a:solidFill>
              </a:rPr>
              <a:t>COUPLED SYSTEM  FRAMEOWRK</a:t>
            </a:r>
            <a:endParaRPr lang="en-GB" dirty="0">
              <a:solidFill>
                <a:srgbClr val="FFFF66"/>
              </a:solidFill>
              <a:latin typeface="+mn-lt"/>
            </a:endParaRPr>
          </a:p>
        </p:txBody>
      </p:sp>
      <p:graphicFrame>
        <p:nvGraphicFramePr>
          <p:cNvPr id="17" name="Table 15">
            <a:extLst>
              <a:ext uri="{FF2B5EF4-FFF2-40B4-BE49-F238E27FC236}">
                <a16:creationId xmlns:a16="http://schemas.microsoft.com/office/drawing/2014/main" id="{E3F6CE9B-7F25-4407-A3CB-807E869E2161}"/>
              </a:ext>
            </a:extLst>
          </p:cNvPr>
          <p:cNvGraphicFramePr>
            <a:graphicFrameLocks noGrp="1"/>
          </p:cNvGraphicFramePr>
          <p:nvPr>
            <p:extLst>
              <p:ext uri="{D42A27DB-BD31-4B8C-83A1-F6EECF244321}">
                <p14:modId xmlns:p14="http://schemas.microsoft.com/office/powerpoint/2010/main" val="756958280"/>
              </p:ext>
            </p:extLst>
          </p:nvPr>
        </p:nvGraphicFramePr>
        <p:xfrm>
          <a:off x="3563888" y="785075"/>
          <a:ext cx="5472608" cy="2040177"/>
        </p:xfrm>
        <a:graphic>
          <a:graphicData uri="http://schemas.openxmlformats.org/drawingml/2006/table">
            <a:tbl>
              <a:tblPr firstRow="1" bandRow="1">
                <a:noFill/>
                <a:tableStyleId>{93296810-A885-4BE3-A3E7-6D5BEEA58F35}</a:tableStyleId>
              </a:tblPr>
              <a:tblGrid>
                <a:gridCol w="1245840">
                  <a:extLst>
                    <a:ext uri="{9D8B030D-6E8A-4147-A177-3AD203B41FA5}">
                      <a16:colId xmlns:a16="http://schemas.microsoft.com/office/drawing/2014/main" val="1079531149"/>
                    </a:ext>
                  </a:extLst>
                </a:gridCol>
                <a:gridCol w="3434680">
                  <a:extLst>
                    <a:ext uri="{9D8B030D-6E8A-4147-A177-3AD203B41FA5}">
                      <a16:colId xmlns:a16="http://schemas.microsoft.com/office/drawing/2014/main" val="4087034291"/>
                    </a:ext>
                  </a:extLst>
                </a:gridCol>
                <a:gridCol w="792088">
                  <a:extLst>
                    <a:ext uri="{9D8B030D-6E8A-4147-A177-3AD203B41FA5}">
                      <a16:colId xmlns:a16="http://schemas.microsoft.com/office/drawing/2014/main" val="3194062323"/>
                    </a:ext>
                  </a:extLst>
                </a:gridCol>
              </a:tblGrid>
              <a:tr h="270963">
                <a:tc>
                  <a:txBody>
                    <a:bodyPr/>
                    <a:lstStyle/>
                    <a:p>
                      <a:r>
                        <a:rPr lang="en-GB" sz="1150" b="1" dirty="0">
                          <a:solidFill>
                            <a:schemeClr val="tx2"/>
                          </a:solidFill>
                        </a:rPr>
                        <a:t>Configuration</a:t>
                      </a:r>
                    </a:p>
                  </a:txBody>
                  <a:tcPr marL="146012" marR="73006" marT="73006" marB="730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150" b="1" dirty="0">
                          <a:solidFill>
                            <a:schemeClr val="tx2"/>
                          </a:solidFill>
                        </a:rPr>
                        <a:t>Components</a:t>
                      </a:r>
                    </a:p>
                  </a:txBody>
                  <a:tcPr marL="146012" marR="73006" marT="73006" marB="730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150" b="1" dirty="0">
                          <a:solidFill>
                            <a:schemeClr val="tx2"/>
                          </a:solidFill>
                        </a:rPr>
                        <a:t>Node hr</a:t>
                      </a:r>
                    </a:p>
                  </a:txBody>
                  <a:tcPr marL="146012" marR="73006" marT="73006" marB="730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3935676"/>
                  </a:ext>
                </a:extLst>
              </a:tr>
              <a:tr h="382152">
                <a:tc>
                  <a:txBody>
                    <a:bodyPr/>
                    <a:lstStyle/>
                    <a:p>
                      <a:r>
                        <a:rPr lang="en-GB" sz="1150" dirty="0">
                          <a:solidFill>
                            <a:schemeClr val="tx2"/>
                          </a:solidFill>
                        </a:rPr>
                        <a:t>Adrag1</a:t>
                      </a:r>
                    </a:p>
                  </a:txBody>
                  <a:tcPr marL="146012" marR="73006" marT="73006" marB="730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EDC">
                        <a:alpha val="20000"/>
                      </a:srgbClr>
                    </a:solidFill>
                  </a:tcPr>
                </a:tc>
                <a:tc>
                  <a:txBody>
                    <a:bodyPr/>
                    <a:lstStyle/>
                    <a:p>
                      <a:r>
                        <a:rPr lang="en-GB" sz="1150" dirty="0">
                          <a:solidFill>
                            <a:schemeClr val="tx2"/>
                          </a:solidFill>
                        </a:rPr>
                        <a:t> Atmosphere-only with UKV drag parametrization</a:t>
                      </a:r>
                    </a:p>
                  </a:txBody>
                  <a:tcPr marL="146012" marR="73006" marT="73006" marB="730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EDC">
                        <a:alpha val="20000"/>
                      </a:srgbClr>
                    </a:solidFill>
                  </a:tcPr>
                </a:tc>
                <a:tc>
                  <a:txBody>
                    <a:bodyPr/>
                    <a:lstStyle/>
                    <a:p>
                      <a:pPr algn="ctr"/>
                      <a:r>
                        <a:rPr lang="en-GB" sz="1150" dirty="0">
                          <a:solidFill>
                            <a:schemeClr val="tx2"/>
                          </a:solidFill>
                        </a:rPr>
                        <a:t>35</a:t>
                      </a:r>
                    </a:p>
                  </a:txBody>
                  <a:tcPr marL="146012" marR="73006" marT="73006" marB="730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EDC">
                        <a:alpha val="20000"/>
                      </a:srgbClr>
                    </a:solidFill>
                  </a:tcPr>
                </a:tc>
                <a:extLst>
                  <a:ext uri="{0D108BD9-81ED-4DB2-BD59-A6C34878D82A}">
                    <a16:rowId xmlns:a16="http://schemas.microsoft.com/office/drawing/2014/main" val="2961934254"/>
                  </a:ext>
                </a:extLst>
              </a:tr>
              <a:tr h="518261">
                <a:tc>
                  <a:txBody>
                    <a:bodyPr/>
                    <a:lstStyle/>
                    <a:p>
                      <a:r>
                        <a:rPr lang="en-GB" sz="1150" dirty="0">
                          <a:solidFill>
                            <a:schemeClr val="tx2"/>
                          </a:solidFill>
                        </a:rPr>
                        <a:t>Adrag2</a:t>
                      </a:r>
                    </a:p>
                  </a:txBody>
                  <a:tcPr marL="146012" marR="73006" marT="73006" marB="730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150" dirty="0">
                          <a:solidFill>
                            <a:schemeClr val="tx2"/>
                          </a:solidFill>
                        </a:rPr>
                        <a:t>Atmosphere-Only with new drag parametrization: COARE4.0 for moderate winds and </a:t>
                      </a:r>
                      <a:r>
                        <a:rPr lang="en-GB" sz="1150" dirty="0" err="1">
                          <a:solidFill>
                            <a:schemeClr val="tx2"/>
                          </a:solidFill>
                        </a:rPr>
                        <a:t>Donelan</a:t>
                      </a:r>
                      <a:r>
                        <a:rPr lang="en-GB" sz="1150" dirty="0">
                          <a:solidFill>
                            <a:schemeClr val="tx2"/>
                          </a:solidFill>
                        </a:rPr>
                        <a:t> (2018) cap and decrease at high winds</a:t>
                      </a:r>
                    </a:p>
                  </a:txBody>
                  <a:tcPr marL="146012" marR="73006" marT="73006" marB="730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50" dirty="0">
                          <a:solidFill>
                            <a:schemeClr val="tx2"/>
                          </a:solidFill>
                        </a:rPr>
                        <a:t>35</a:t>
                      </a:r>
                    </a:p>
                  </a:txBody>
                  <a:tcPr marL="146012" marR="73006" marT="73006" marB="730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8569329"/>
                  </a:ext>
                </a:extLst>
              </a:tr>
              <a:tr h="343689">
                <a:tc>
                  <a:txBody>
                    <a:bodyPr/>
                    <a:lstStyle/>
                    <a:p>
                      <a:r>
                        <a:rPr lang="en-GB" sz="1150" dirty="0">
                          <a:solidFill>
                            <a:schemeClr val="tx2"/>
                          </a:solidFill>
                        </a:rPr>
                        <a:t>A-O</a:t>
                      </a:r>
                    </a:p>
                  </a:txBody>
                  <a:tcPr marL="146012" marR="73006" marT="73006" marB="730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EDC">
                        <a:alpha val="20000"/>
                      </a:srgbClr>
                    </a:solidFill>
                  </a:tcPr>
                </a:tc>
                <a:tc>
                  <a:txBody>
                    <a:bodyPr/>
                    <a:lstStyle/>
                    <a:p>
                      <a:r>
                        <a:rPr lang="en-GB" sz="1150" dirty="0">
                          <a:solidFill>
                            <a:schemeClr val="tx2"/>
                          </a:solidFill>
                        </a:rPr>
                        <a:t>Atmosphere-ocean</a:t>
                      </a:r>
                    </a:p>
                  </a:txBody>
                  <a:tcPr marL="146012" marR="73006" marT="73006" marB="730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EDC">
                        <a:alpha val="20000"/>
                      </a:srgbClr>
                    </a:solidFill>
                  </a:tcPr>
                </a:tc>
                <a:tc>
                  <a:txBody>
                    <a:bodyPr/>
                    <a:lstStyle/>
                    <a:p>
                      <a:pPr algn="ctr"/>
                      <a:r>
                        <a:rPr lang="en-GB" sz="1150" dirty="0">
                          <a:solidFill>
                            <a:schemeClr val="tx2"/>
                          </a:solidFill>
                        </a:rPr>
                        <a:t>38</a:t>
                      </a:r>
                    </a:p>
                  </a:txBody>
                  <a:tcPr marL="146012" marR="73006" marT="73006" marB="730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DEDC">
                        <a:alpha val="20000"/>
                      </a:srgbClr>
                    </a:solidFill>
                  </a:tcPr>
                </a:tc>
                <a:extLst>
                  <a:ext uri="{0D108BD9-81ED-4DB2-BD59-A6C34878D82A}">
                    <a16:rowId xmlns:a16="http://schemas.microsoft.com/office/drawing/2014/main" val="3051815110"/>
                  </a:ext>
                </a:extLst>
              </a:tr>
              <a:tr h="283794">
                <a:tc>
                  <a:txBody>
                    <a:bodyPr/>
                    <a:lstStyle/>
                    <a:p>
                      <a:r>
                        <a:rPr lang="en-GB" sz="1150" dirty="0">
                          <a:solidFill>
                            <a:schemeClr val="tx2"/>
                          </a:solidFill>
                        </a:rPr>
                        <a:t>A-O-W</a:t>
                      </a:r>
                    </a:p>
                  </a:txBody>
                  <a:tcPr marL="146012" marR="73006" marT="73006" marB="730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150" dirty="0">
                          <a:solidFill>
                            <a:schemeClr val="tx2"/>
                          </a:solidFill>
                        </a:rPr>
                        <a:t>Atmosphere-Ocean-Wave</a:t>
                      </a:r>
                    </a:p>
                  </a:txBody>
                  <a:tcPr marL="146012" marR="73006" marT="73006" marB="730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50" dirty="0">
                          <a:solidFill>
                            <a:schemeClr val="tx2"/>
                          </a:solidFill>
                        </a:rPr>
                        <a:t>43</a:t>
                      </a:r>
                    </a:p>
                  </a:txBody>
                  <a:tcPr marL="146012" marR="73006" marT="73006" marB="730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4232313"/>
                  </a:ext>
                </a:extLst>
              </a:tr>
            </a:tbl>
          </a:graphicData>
        </a:graphic>
      </p:graphicFrame>
      <p:grpSp>
        <p:nvGrpSpPr>
          <p:cNvPr id="18" name="Group 17">
            <a:extLst>
              <a:ext uri="{FF2B5EF4-FFF2-40B4-BE49-F238E27FC236}">
                <a16:creationId xmlns:a16="http://schemas.microsoft.com/office/drawing/2014/main" id="{A54A9B8D-DFF2-49A3-A087-AA7588384787}"/>
              </a:ext>
            </a:extLst>
          </p:cNvPr>
          <p:cNvGrpSpPr/>
          <p:nvPr/>
        </p:nvGrpSpPr>
        <p:grpSpPr>
          <a:xfrm>
            <a:off x="889930" y="2963398"/>
            <a:ext cx="4680520" cy="1750068"/>
            <a:chOff x="3709321" y="496492"/>
            <a:chExt cx="3600534" cy="1977965"/>
          </a:xfrm>
        </p:grpSpPr>
        <p:pic>
          <p:nvPicPr>
            <p:cNvPr id="19" name="Picture 18" descr="A screenshot of a video game&#10;&#10;Description automatically generated">
              <a:extLst>
                <a:ext uri="{FF2B5EF4-FFF2-40B4-BE49-F238E27FC236}">
                  <a16:creationId xmlns:a16="http://schemas.microsoft.com/office/drawing/2014/main" id="{08551212-623A-4FF7-B9EF-2F2CE09D3EA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28" t="2811" r="3759" b="10565"/>
            <a:stretch/>
          </p:blipFill>
          <p:spPr>
            <a:xfrm>
              <a:off x="3709321" y="496492"/>
              <a:ext cx="3600534" cy="1977965"/>
            </a:xfrm>
            <a:prstGeom prst="rect">
              <a:avLst/>
            </a:prstGeom>
          </p:spPr>
        </p:pic>
        <p:cxnSp>
          <p:nvCxnSpPr>
            <p:cNvPr id="28" name="Straight Arrow Connector 27">
              <a:extLst>
                <a:ext uri="{FF2B5EF4-FFF2-40B4-BE49-F238E27FC236}">
                  <a16:creationId xmlns:a16="http://schemas.microsoft.com/office/drawing/2014/main" id="{33B420B6-8EBF-4582-91DA-6ABCC1EE3FA2}"/>
                </a:ext>
              </a:extLst>
            </p:cNvPr>
            <p:cNvCxnSpPr/>
            <p:nvPr/>
          </p:nvCxnSpPr>
          <p:spPr bwMode="auto">
            <a:xfrm>
              <a:off x="5148064" y="753709"/>
              <a:ext cx="1070660" cy="0"/>
            </a:xfrm>
            <a:prstGeom prst="straightConnector1">
              <a:avLst/>
            </a:prstGeom>
            <a:noFill/>
            <a:ln w="6350" cap="flat" cmpd="sng" algn="ctr">
              <a:solidFill>
                <a:srgbClr val="FF0000"/>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9" name="Straight Arrow Connector 28">
              <a:extLst>
                <a:ext uri="{FF2B5EF4-FFF2-40B4-BE49-F238E27FC236}">
                  <a16:creationId xmlns:a16="http://schemas.microsoft.com/office/drawing/2014/main" id="{D0CE4DF7-C04B-4FC3-BC3E-66D920D94DF9}"/>
                </a:ext>
              </a:extLst>
            </p:cNvPr>
            <p:cNvCxnSpPr/>
            <p:nvPr/>
          </p:nvCxnSpPr>
          <p:spPr bwMode="auto">
            <a:xfrm flipH="1" flipV="1">
              <a:off x="5157785" y="932384"/>
              <a:ext cx="1029481" cy="1"/>
            </a:xfrm>
            <a:prstGeom prst="straightConnector1">
              <a:avLst/>
            </a:prstGeom>
            <a:noFill/>
            <a:ln w="6350" cap="flat" cmpd="sng" algn="ctr">
              <a:solidFill>
                <a:srgbClr val="0070C0"/>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pic>
        <p:nvPicPr>
          <p:cNvPr id="34" name="Picture 33">
            <a:extLst>
              <a:ext uri="{FF2B5EF4-FFF2-40B4-BE49-F238E27FC236}">
                <a16:creationId xmlns:a16="http://schemas.microsoft.com/office/drawing/2014/main" id="{80396257-D839-4929-B174-A415F442D68D}"/>
              </a:ext>
            </a:extLst>
          </p:cNvPr>
          <p:cNvPicPr>
            <a:picLocks noChangeAspect="1"/>
          </p:cNvPicPr>
          <p:nvPr/>
        </p:nvPicPr>
        <p:blipFill rotWithShape="1">
          <a:blip r:embed="rId3"/>
          <a:srcRect l="52125" t="39735" r="22948" b="29194"/>
          <a:stretch/>
        </p:blipFill>
        <p:spPr>
          <a:xfrm>
            <a:off x="5796136" y="2988399"/>
            <a:ext cx="3073337" cy="1710366"/>
          </a:xfrm>
          <a:prstGeom prst="rect">
            <a:avLst/>
          </a:prstGeom>
        </p:spPr>
      </p:pic>
      <p:sp>
        <p:nvSpPr>
          <p:cNvPr id="35" name="TextBox 34">
            <a:extLst>
              <a:ext uri="{FF2B5EF4-FFF2-40B4-BE49-F238E27FC236}">
                <a16:creationId xmlns:a16="http://schemas.microsoft.com/office/drawing/2014/main" id="{7FF64207-3EDB-4115-8625-35087B2F752D}"/>
              </a:ext>
            </a:extLst>
          </p:cNvPr>
          <p:cNvSpPr txBox="1"/>
          <p:nvPr/>
        </p:nvSpPr>
        <p:spPr>
          <a:xfrm>
            <a:off x="6589144" y="2931790"/>
            <a:ext cx="1439382" cy="200055"/>
          </a:xfrm>
          <a:prstGeom prst="rect">
            <a:avLst/>
          </a:prstGeom>
          <a:noFill/>
        </p:spPr>
        <p:txBody>
          <a:bodyPr wrap="square" rtlCol="0">
            <a:spAutoFit/>
          </a:bodyPr>
          <a:lstStyle/>
          <a:p>
            <a:r>
              <a:rPr lang="en-GB" sz="700" b="1" dirty="0"/>
              <a:t>UKC4 DOMAIN</a:t>
            </a:r>
          </a:p>
        </p:txBody>
      </p:sp>
      <p:grpSp>
        <p:nvGrpSpPr>
          <p:cNvPr id="38" name="Group 37">
            <a:extLst>
              <a:ext uri="{FF2B5EF4-FFF2-40B4-BE49-F238E27FC236}">
                <a16:creationId xmlns:a16="http://schemas.microsoft.com/office/drawing/2014/main" id="{C399F6F9-0EB1-4A53-BD5D-945801FFE4F2}"/>
              </a:ext>
            </a:extLst>
          </p:cNvPr>
          <p:cNvGrpSpPr/>
          <p:nvPr/>
        </p:nvGrpSpPr>
        <p:grpSpPr>
          <a:xfrm>
            <a:off x="459866" y="270146"/>
            <a:ext cx="2741423" cy="2624179"/>
            <a:chOff x="923998" y="787127"/>
            <a:chExt cx="2436426" cy="4881225"/>
          </a:xfrm>
        </p:grpSpPr>
        <p:sp>
          <p:nvSpPr>
            <p:cNvPr id="39" name="Rectangle 38">
              <a:extLst>
                <a:ext uri="{FF2B5EF4-FFF2-40B4-BE49-F238E27FC236}">
                  <a16:creationId xmlns:a16="http://schemas.microsoft.com/office/drawing/2014/main" id="{6D9680D5-5646-4AFC-8C50-DEE5D6BAD5D9}"/>
                </a:ext>
              </a:extLst>
            </p:cNvPr>
            <p:cNvSpPr/>
            <p:nvPr/>
          </p:nvSpPr>
          <p:spPr>
            <a:xfrm>
              <a:off x="1298495" y="787127"/>
              <a:ext cx="2061929" cy="4881225"/>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40" name="TextBox 39">
              <a:extLst>
                <a:ext uri="{FF2B5EF4-FFF2-40B4-BE49-F238E27FC236}">
                  <a16:creationId xmlns:a16="http://schemas.microsoft.com/office/drawing/2014/main" id="{E7081A99-7F67-40EF-A024-3A2558BDFAC1}"/>
                </a:ext>
              </a:extLst>
            </p:cNvPr>
            <p:cNvSpPr txBox="1"/>
            <p:nvPr/>
          </p:nvSpPr>
          <p:spPr>
            <a:xfrm>
              <a:off x="923998" y="805162"/>
              <a:ext cx="2436426" cy="4751699"/>
            </a:xfrm>
            <a:prstGeom prst="rect">
              <a:avLst/>
            </a:prstGeom>
            <a:noFill/>
          </p:spPr>
          <p:txBody>
            <a:bodyPr wrap="square">
              <a:spAutoFit/>
            </a:bodyPr>
            <a:lstStyle/>
            <a:p>
              <a:pPr lvl="1"/>
              <a:r>
                <a:rPr lang="en-GB" sz="1000" dirty="0">
                  <a:solidFill>
                    <a:srgbClr val="FFFF99"/>
                  </a:solidFill>
                  <a:latin typeface="Arial" panose="020B0604020202020204" pitchFamily="34" charset="0"/>
                  <a:cs typeface="Arial" panose="020B0604020202020204" pitchFamily="34" charset="0"/>
                </a:rPr>
                <a:t>SET UP</a:t>
              </a:r>
            </a:p>
            <a:p>
              <a:pPr lvl="1"/>
              <a:endParaRPr lang="en-GB" sz="1000" dirty="0">
                <a:solidFill>
                  <a:srgbClr val="FFFF99"/>
                </a:solidFill>
                <a:latin typeface="Arial" panose="020B0604020202020204" pitchFamily="34" charset="0"/>
                <a:cs typeface="Arial" panose="020B0604020202020204" pitchFamily="34" charset="0"/>
              </a:endParaRPr>
            </a:p>
            <a:p>
              <a:pPr lvl="1"/>
              <a:r>
                <a:rPr lang="en-GB" sz="1000" dirty="0">
                  <a:solidFill>
                    <a:srgbClr val="FFFF99"/>
                  </a:solidFill>
                  <a:latin typeface="Arial" panose="020B0604020202020204" pitchFamily="34" charset="0"/>
                  <a:cs typeface="Arial" panose="020B0604020202020204" pitchFamily="34" charset="0"/>
                </a:rPr>
                <a:t>CASE STUDY PERIOD: 16--20 of Sept 2018 </a:t>
              </a:r>
            </a:p>
            <a:p>
              <a:pPr lvl="1"/>
              <a:endParaRPr lang="en-GB" sz="1000" dirty="0">
                <a:solidFill>
                  <a:srgbClr val="FFFF99"/>
                </a:solidFill>
                <a:latin typeface="Arial" panose="020B0604020202020204" pitchFamily="34" charset="0"/>
                <a:cs typeface="Arial" panose="020B0604020202020204" pitchFamily="34" charset="0"/>
              </a:endParaRPr>
            </a:p>
            <a:p>
              <a:pPr lvl="1"/>
              <a:r>
                <a:rPr lang="en-GB" sz="1000" dirty="0">
                  <a:solidFill>
                    <a:srgbClr val="FFFF99"/>
                  </a:solidFill>
                  <a:latin typeface="Arial" panose="020B0604020202020204" pitchFamily="34" charset="0"/>
                  <a:cs typeface="Arial" panose="020B0604020202020204" pitchFamily="34" charset="0"/>
                </a:rPr>
                <a:t>MODEL: UKC4 SYSTEM  by Met Office</a:t>
              </a:r>
            </a:p>
            <a:p>
              <a:pPr marL="342900" lvl="1" indent="0">
                <a:buNone/>
              </a:pPr>
              <a:endParaRPr lang="en-GB" sz="1000" dirty="0">
                <a:solidFill>
                  <a:srgbClr val="FFFF99"/>
                </a:solidFill>
                <a:latin typeface="Arial" panose="020B0604020202020204" pitchFamily="34" charset="0"/>
                <a:cs typeface="Arial" panose="020B0604020202020204" pitchFamily="34" charset="0"/>
              </a:endParaRPr>
            </a:p>
            <a:p>
              <a:pPr lvl="1"/>
              <a:r>
                <a:rPr lang="en-GB" sz="1000" dirty="0">
                  <a:solidFill>
                    <a:srgbClr val="FFFF99"/>
                  </a:solidFill>
                  <a:latin typeface="Arial" panose="020B0604020202020204" pitchFamily="34" charset="0"/>
                  <a:cs typeface="Arial" panose="020B0604020202020204" pitchFamily="34" charset="0"/>
                </a:rPr>
                <a:t>START TIME: 0000 UTC 16/09/2018</a:t>
              </a:r>
            </a:p>
            <a:p>
              <a:pPr lvl="1"/>
              <a:endParaRPr lang="en-GB" sz="1000" dirty="0">
                <a:solidFill>
                  <a:srgbClr val="FFFF99"/>
                </a:solidFill>
                <a:latin typeface="Arial" panose="020B0604020202020204" pitchFamily="34" charset="0"/>
                <a:cs typeface="Arial" panose="020B0604020202020204" pitchFamily="34" charset="0"/>
              </a:endParaRPr>
            </a:p>
            <a:p>
              <a:pPr lvl="1"/>
              <a:r>
                <a:rPr lang="en-GB" sz="1000" dirty="0">
                  <a:solidFill>
                    <a:srgbClr val="FFFF99"/>
                  </a:solidFill>
                  <a:latin typeface="Arial" panose="020B0604020202020204" pitchFamily="34" charset="0"/>
                  <a:cs typeface="Arial" panose="020B0604020202020204" pitchFamily="34" charset="0"/>
                </a:rPr>
                <a:t>MODEL RESOLUTION: 1.5km x 1.5km</a:t>
              </a:r>
            </a:p>
            <a:p>
              <a:pPr lvl="1"/>
              <a:endParaRPr lang="en-GB" sz="1000" dirty="0">
                <a:solidFill>
                  <a:srgbClr val="FFFF99"/>
                </a:solidFill>
                <a:latin typeface="Arial" panose="020B0604020202020204" pitchFamily="34" charset="0"/>
                <a:cs typeface="Arial" panose="020B0604020202020204" pitchFamily="34" charset="0"/>
              </a:endParaRPr>
            </a:p>
            <a:p>
              <a:pPr lvl="1"/>
              <a:r>
                <a:rPr lang="en-GB" sz="1000" dirty="0">
                  <a:solidFill>
                    <a:srgbClr val="FFFF99"/>
                  </a:solidFill>
                  <a:latin typeface="Arial" panose="020B0604020202020204" pitchFamily="34" charset="0"/>
                  <a:cs typeface="Arial" panose="020B0604020202020204" pitchFamily="34" charset="0"/>
                </a:rPr>
                <a:t>MODEL TIME STEP: 60s</a:t>
              </a:r>
            </a:p>
            <a:p>
              <a:pPr lvl="1"/>
              <a:endParaRPr lang="en-GB" sz="1000" dirty="0">
                <a:solidFill>
                  <a:srgbClr val="FFFF99"/>
                </a:solidFill>
                <a:latin typeface="Arial" panose="020B0604020202020204" pitchFamily="34" charset="0"/>
                <a:cs typeface="Arial" panose="020B0604020202020204" pitchFamily="34" charset="0"/>
              </a:endParaRPr>
            </a:p>
            <a:p>
              <a:pPr lvl="1"/>
              <a:r>
                <a:rPr lang="en-GB" sz="1000" dirty="0">
                  <a:solidFill>
                    <a:srgbClr val="FFFF99"/>
                  </a:solidFill>
                  <a:latin typeface="Arial" panose="020B0604020202020204" pitchFamily="34" charset="0"/>
                  <a:cs typeface="Arial" panose="020B0604020202020204" pitchFamily="34" charset="0"/>
                </a:rPr>
                <a:t>COUPLING FREQUENCY: hourly</a:t>
              </a:r>
            </a:p>
          </p:txBody>
        </p:sp>
      </p:grpSp>
      <p:grpSp>
        <p:nvGrpSpPr>
          <p:cNvPr id="15" name="Group 14">
            <a:extLst>
              <a:ext uri="{FF2B5EF4-FFF2-40B4-BE49-F238E27FC236}">
                <a16:creationId xmlns:a16="http://schemas.microsoft.com/office/drawing/2014/main" id="{0C6F46CA-B474-4A09-A23E-06780FAA7F56}"/>
              </a:ext>
            </a:extLst>
          </p:cNvPr>
          <p:cNvGrpSpPr/>
          <p:nvPr/>
        </p:nvGrpSpPr>
        <p:grpSpPr>
          <a:xfrm>
            <a:off x="5588621" y="51470"/>
            <a:ext cx="672906" cy="288032"/>
            <a:chOff x="5540381" y="51470"/>
            <a:chExt cx="672906" cy="288032"/>
          </a:xfrm>
        </p:grpSpPr>
        <p:sp>
          <p:nvSpPr>
            <p:cNvPr id="16" name="Rectangle 15">
              <a:extLst>
                <a:ext uri="{FF2B5EF4-FFF2-40B4-BE49-F238E27FC236}">
                  <a16:creationId xmlns:a16="http://schemas.microsoft.com/office/drawing/2014/main" id="{2AE0468C-E6A7-4360-935A-D42324179C22}"/>
                </a:ext>
              </a:extLst>
            </p:cNvPr>
            <p:cNvSpPr/>
            <p:nvPr/>
          </p:nvSpPr>
          <p:spPr>
            <a:xfrm>
              <a:off x="5540381" y="51470"/>
              <a:ext cx="672906" cy="288032"/>
            </a:xfrm>
            <a:prstGeom prst="rect">
              <a:avLst/>
            </a:prstGeom>
            <a:solidFill>
              <a:schemeClr val="accent6"/>
            </a:solidFill>
            <a:ln w="38100">
              <a:noFill/>
            </a:ln>
          </p:spPr>
          <p:txBody>
            <a:bodyPr wrap="none" rtlCol="0" anchor="ctr">
              <a:spAutoFit/>
            </a:bodyPr>
            <a:lstStyle/>
            <a:p>
              <a:pPr algn="ctr"/>
              <a:endParaRPr lang="en-GB" dirty="0">
                <a:solidFill>
                  <a:schemeClr val="tx2"/>
                </a:solidFill>
                <a:latin typeface="+mn-lt"/>
              </a:endParaRPr>
            </a:p>
          </p:txBody>
        </p:sp>
        <p:sp>
          <p:nvSpPr>
            <p:cNvPr id="20" name="TextBox 19">
              <a:hlinkClick r:id="rId4" action="ppaction://hlinksldjump"/>
              <a:extLst>
                <a:ext uri="{FF2B5EF4-FFF2-40B4-BE49-F238E27FC236}">
                  <a16:creationId xmlns:a16="http://schemas.microsoft.com/office/drawing/2014/main" id="{3109954D-CB87-4000-AE39-B8C5E3D636E0}"/>
                </a:ext>
              </a:extLst>
            </p:cNvPr>
            <p:cNvSpPr txBox="1"/>
            <p:nvPr/>
          </p:nvSpPr>
          <p:spPr>
            <a:xfrm>
              <a:off x="5580684" y="72375"/>
              <a:ext cx="575492" cy="246221"/>
            </a:xfrm>
            <a:prstGeom prst="rect">
              <a:avLst/>
            </a:prstGeom>
            <a:noFill/>
          </p:spPr>
          <p:txBody>
            <a:bodyPr wrap="square" rtlCol="0">
              <a:spAutoFit/>
            </a:bodyPr>
            <a:lstStyle/>
            <a:p>
              <a:r>
                <a:rPr lang="en-GB" sz="1000" dirty="0">
                  <a:solidFill>
                    <a:srgbClr val="FFFF99"/>
                  </a:solidFill>
                  <a:latin typeface="Arial" panose="020B0604020202020204" pitchFamily="34" charset="0"/>
                  <a:cs typeface="Arial" panose="020B0604020202020204" pitchFamily="34" charset="0"/>
                </a:rPr>
                <a:t>MENU</a:t>
              </a:r>
            </a:p>
          </p:txBody>
        </p:sp>
      </p:grpSp>
    </p:spTree>
    <p:extLst>
      <p:ext uri="{BB962C8B-B14F-4D97-AF65-F5344CB8AC3E}">
        <p14:creationId xmlns:p14="http://schemas.microsoft.com/office/powerpoint/2010/main" val="142646194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Rectangle 91">
            <a:extLst>
              <a:ext uri="{FF2B5EF4-FFF2-40B4-BE49-F238E27FC236}">
                <a16:creationId xmlns:a16="http://schemas.microsoft.com/office/drawing/2014/main" id="{AB306942-D2A0-4FE2-9CA8-79FA733A166F}"/>
              </a:ext>
            </a:extLst>
          </p:cNvPr>
          <p:cNvSpPr/>
          <p:nvPr/>
        </p:nvSpPr>
        <p:spPr>
          <a:xfrm>
            <a:off x="6277694" y="4270119"/>
            <a:ext cx="1676295" cy="620147"/>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90" name="Rectangle 89">
            <a:extLst>
              <a:ext uri="{FF2B5EF4-FFF2-40B4-BE49-F238E27FC236}">
                <a16:creationId xmlns:a16="http://schemas.microsoft.com/office/drawing/2014/main" id="{4BBC03B8-E90F-45B0-99B0-439179318B31}"/>
              </a:ext>
            </a:extLst>
          </p:cNvPr>
          <p:cNvSpPr/>
          <p:nvPr/>
        </p:nvSpPr>
        <p:spPr>
          <a:xfrm>
            <a:off x="6709576" y="2187912"/>
            <a:ext cx="1822864" cy="892553"/>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89" name="Rectangle 88">
            <a:extLst>
              <a:ext uri="{FF2B5EF4-FFF2-40B4-BE49-F238E27FC236}">
                <a16:creationId xmlns:a16="http://schemas.microsoft.com/office/drawing/2014/main" id="{CB94567A-FFA9-4885-A584-4D6B4D788E8B}"/>
              </a:ext>
            </a:extLst>
          </p:cNvPr>
          <p:cNvSpPr/>
          <p:nvPr/>
        </p:nvSpPr>
        <p:spPr>
          <a:xfrm>
            <a:off x="6695736" y="1198296"/>
            <a:ext cx="1404656" cy="632037"/>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88" name="Rectangle 87">
            <a:extLst>
              <a:ext uri="{FF2B5EF4-FFF2-40B4-BE49-F238E27FC236}">
                <a16:creationId xmlns:a16="http://schemas.microsoft.com/office/drawing/2014/main" id="{4A115F83-D85D-4BD2-8235-3262D4185289}"/>
              </a:ext>
            </a:extLst>
          </p:cNvPr>
          <p:cNvSpPr/>
          <p:nvPr/>
        </p:nvSpPr>
        <p:spPr>
          <a:xfrm>
            <a:off x="1204507" y="4529330"/>
            <a:ext cx="1270236" cy="458593"/>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86" name="Rectangle 85">
            <a:extLst>
              <a:ext uri="{FF2B5EF4-FFF2-40B4-BE49-F238E27FC236}">
                <a16:creationId xmlns:a16="http://schemas.microsoft.com/office/drawing/2014/main" id="{D80DE849-E3AF-445C-840F-6CD4F4275B30}"/>
              </a:ext>
            </a:extLst>
          </p:cNvPr>
          <p:cNvSpPr/>
          <p:nvPr/>
        </p:nvSpPr>
        <p:spPr>
          <a:xfrm>
            <a:off x="879481" y="2211611"/>
            <a:ext cx="1676295" cy="620147"/>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85" name="Rectangle 84">
            <a:extLst>
              <a:ext uri="{FF2B5EF4-FFF2-40B4-BE49-F238E27FC236}">
                <a16:creationId xmlns:a16="http://schemas.microsoft.com/office/drawing/2014/main" id="{283D7745-864B-4BA8-B88D-EF8956D1A4B2}"/>
              </a:ext>
            </a:extLst>
          </p:cNvPr>
          <p:cNvSpPr/>
          <p:nvPr/>
        </p:nvSpPr>
        <p:spPr>
          <a:xfrm>
            <a:off x="875145" y="967068"/>
            <a:ext cx="1922599" cy="667493"/>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84" name="Rectangle 83">
            <a:extLst>
              <a:ext uri="{FF2B5EF4-FFF2-40B4-BE49-F238E27FC236}">
                <a16:creationId xmlns:a16="http://schemas.microsoft.com/office/drawing/2014/main" id="{2EB63D55-C893-44AA-B2BA-20701A881775}"/>
              </a:ext>
            </a:extLst>
          </p:cNvPr>
          <p:cNvSpPr/>
          <p:nvPr/>
        </p:nvSpPr>
        <p:spPr>
          <a:xfrm>
            <a:off x="697303" y="417817"/>
            <a:ext cx="6651164" cy="371569"/>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4" name="Slide Number Placeholder 3">
            <a:extLst>
              <a:ext uri="{FF2B5EF4-FFF2-40B4-BE49-F238E27FC236}">
                <a16:creationId xmlns:a16="http://schemas.microsoft.com/office/drawing/2014/main" id="{B1D63E12-BB7A-4B3B-9742-F49AB54A18FF}"/>
              </a:ext>
            </a:extLst>
          </p:cNvPr>
          <p:cNvSpPr>
            <a:spLocks noGrp="1"/>
          </p:cNvSpPr>
          <p:nvPr>
            <p:ph type="sldNum" sz="quarter" idx="10"/>
          </p:nvPr>
        </p:nvSpPr>
        <p:spPr/>
        <p:txBody>
          <a:bodyPr/>
          <a:lstStyle/>
          <a:p>
            <a:fld id="{DCF6A46F-80AB-49F3-8C7E-9717ED945456}" type="slidenum">
              <a:rPr lang="en-GB" altLang="en-US" smtClean="0"/>
              <a:pPr/>
              <a:t>7</a:t>
            </a:fld>
            <a:endParaRPr lang="en-GB" altLang="en-US" dirty="0"/>
          </a:p>
        </p:txBody>
      </p:sp>
      <p:sp>
        <p:nvSpPr>
          <p:cNvPr id="14" name="Rectangle 13">
            <a:extLst>
              <a:ext uri="{FF2B5EF4-FFF2-40B4-BE49-F238E27FC236}">
                <a16:creationId xmlns:a16="http://schemas.microsoft.com/office/drawing/2014/main" id="{09E86C66-BA09-49ED-BED2-257FC1BD4C61}"/>
              </a:ext>
            </a:extLst>
          </p:cNvPr>
          <p:cNvSpPr/>
          <p:nvPr/>
        </p:nvSpPr>
        <p:spPr>
          <a:xfrm>
            <a:off x="0" y="-20538"/>
            <a:ext cx="606443" cy="5143500"/>
          </a:xfrm>
          <a:prstGeom prst="rect">
            <a:avLst/>
          </a:prstGeom>
          <a:solidFill>
            <a:schemeClr val="accent6"/>
          </a:solidFill>
          <a:ln w="25400">
            <a:solidFill>
              <a:srgbClr val="FFCC66"/>
            </a:solidFill>
          </a:ln>
          <a:scene3d>
            <a:camera prst="orthographicFront"/>
            <a:lightRig rig="threePt" dir="t"/>
          </a:scene3d>
          <a:sp3d>
            <a:bevelB w="139700" h="139700" prst="divot"/>
          </a:sp3d>
        </p:spPr>
        <p:txBody>
          <a:bodyPr wrap="square" rtlCol="0" anchor="ctr">
            <a:spAutoFit/>
          </a:bodyPr>
          <a:lstStyle/>
          <a:p>
            <a:pPr algn="ctr"/>
            <a:endParaRPr lang="en-GB" dirty="0">
              <a:solidFill>
                <a:schemeClr val="tx2"/>
              </a:solidFill>
              <a:latin typeface="+mn-lt"/>
            </a:endParaRPr>
          </a:p>
        </p:txBody>
      </p:sp>
      <p:sp>
        <p:nvSpPr>
          <p:cNvPr id="13" name="TextBox 12">
            <a:extLst>
              <a:ext uri="{FF2B5EF4-FFF2-40B4-BE49-F238E27FC236}">
                <a16:creationId xmlns:a16="http://schemas.microsoft.com/office/drawing/2014/main" id="{78EDADE3-A7BF-4BAD-B494-F52A68C0F8F1}"/>
              </a:ext>
            </a:extLst>
          </p:cNvPr>
          <p:cNvSpPr txBox="1"/>
          <p:nvPr/>
        </p:nvSpPr>
        <p:spPr>
          <a:xfrm rot="16200000">
            <a:off x="-1938029" y="2166437"/>
            <a:ext cx="4482499" cy="400110"/>
          </a:xfrm>
          <a:prstGeom prst="rect">
            <a:avLst/>
          </a:prstGeom>
          <a:noFill/>
        </p:spPr>
        <p:txBody>
          <a:bodyPr wrap="square" rtlCol="0">
            <a:spAutoFit/>
          </a:bodyPr>
          <a:lstStyle/>
          <a:p>
            <a:r>
              <a:rPr lang="en-GB" dirty="0">
                <a:solidFill>
                  <a:srgbClr val="FFFF66"/>
                </a:solidFill>
              </a:rPr>
              <a:t>COUPLED SYSTEM  FRAMEOWRK</a:t>
            </a:r>
            <a:endParaRPr lang="en-GB" dirty="0">
              <a:solidFill>
                <a:srgbClr val="FFFF66"/>
              </a:solidFill>
              <a:latin typeface="+mn-lt"/>
            </a:endParaRPr>
          </a:p>
        </p:txBody>
      </p:sp>
      <p:sp>
        <p:nvSpPr>
          <p:cNvPr id="55" name="Content Placeholder 7">
            <a:extLst>
              <a:ext uri="{FF2B5EF4-FFF2-40B4-BE49-F238E27FC236}">
                <a16:creationId xmlns:a16="http://schemas.microsoft.com/office/drawing/2014/main" id="{803C7F7B-E234-409A-982F-98198F9C76E8}"/>
              </a:ext>
            </a:extLst>
          </p:cNvPr>
          <p:cNvSpPr>
            <a:spLocks noGrp="1"/>
          </p:cNvSpPr>
          <p:nvPr>
            <p:ph idx="1"/>
          </p:nvPr>
        </p:nvSpPr>
        <p:spPr>
          <a:xfrm>
            <a:off x="707837" y="399206"/>
            <a:ext cx="6651164" cy="324575"/>
          </a:xfrm>
        </p:spPr>
        <p:txBody>
          <a:bodyPr/>
          <a:lstStyle/>
          <a:p>
            <a:pPr marL="0" indent="0">
              <a:buNone/>
            </a:pPr>
            <a:r>
              <a:rPr lang="en-GB" kern="1200" dirty="0">
                <a:solidFill>
                  <a:srgbClr val="FFFF99"/>
                </a:solidFill>
              </a:rPr>
              <a:t>Neutral Drag Coefficient dependence on 10-m wind speed</a:t>
            </a:r>
          </a:p>
        </p:txBody>
      </p:sp>
      <p:pic>
        <p:nvPicPr>
          <p:cNvPr id="56" name="Picture 55" descr="Chart, line chart&#10;&#10;Description automatically generated">
            <a:extLst>
              <a:ext uri="{FF2B5EF4-FFF2-40B4-BE49-F238E27FC236}">
                <a16:creationId xmlns:a16="http://schemas.microsoft.com/office/drawing/2014/main" id="{D93D7036-3821-45B2-B637-9C07549F1C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1801" y="3030600"/>
            <a:ext cx="3384376" cy="1883398"/>
          </a:xfrm>
          <a:prstGeom prst="rect">
            <a:avLst/>
          </a:prstGeom>
        </p:spPr>
      </p:pic>
      <p:grpSp>
        <p:nvGrpSpPr>
          <p:cNvPr id="57" name="Group 56">
            <a:extLst>
              <a:ext uri="{FF2B5EF4-FFF2-40B4-BE49-F238E27FC236}">
                <a16:creationId xmlns:a16="http://schemas.microsoft.com/office/drawing/2014/main" id="{657D3A27-3F63-4A83-9672-AD78D49F5098}"/>
              </a:ext>
            </a:extLst>
          </p:cNvPr>
          <p:cNvGrpSpPr/>
          <p:nvPr/>
        </p:nvGrpSpPr>
        <p:grpSpPr>
          <a:xfrm>
            <a:off x="827315" y="927649"/>
            <a:ext cx="7908853" cy="2157821"/>
            <a:chOff x="827315" y="927649"/>
            <a:chExt cx="7908853" cy="2157821"/>
          </a:xfrm>
        </p:grpSpPr>
        <p:pic>
          <p:nvPicPr>
            <p:cNvPr id="58" name="Picture 57">
              <a:extLst>
                <a:ext uri="{FF2B5EF4-FFF2-40B4-BE49-F238E27FC236}">
                  <a16:creationId xmlns:a16="http://schemas.microsoft.com/office/drawing/2014/main" id="{E668B3E9-B89C-4CE1-AD6D-4EBEC0307953}"/>
                </a:ext>
              </a:extLst>
            </p:cNvPr>
            <p:cNvPicPr>
              <a:picLocks noChangeAspect="1"/>
            </p:cNvPicPr>
            <p:nvPr/>
          </p:nvPicPr>
          <p:blipFill rotWithShape="1">
            <a:blip r:embed="rId3"/>
            <a:srcRect l="22530" t="27847" r="51976" b="33792"/>
            <a:stretch/>
          </p:blipFill>
          <p:spPr>
            <a:xfrm>
              <a:off x="2684004" y="927649"/>
              <a:ext cx="3502233" cy="2083516"/>
            </a:xfrm>
            <a:prstGeom prst="rect">
              <a:avLst/>
            </a:prstGeom>
          </p:spPr>
        </p:pic>
        <p:sp>
          <p:nvSpPr>
            <p:cNvPr id="61" name="TextBox 60">
              <a:extLst>
                <a:ext uri="{FF2B5EF4-FFF2-40B4-BE49-F238E27FC236}">
                  <a16:creationId xmlns:a16="http://schemas.microsoft.com/office/drawing/2014/main" id="{046D9131-1E88-4982-BCB6-AB9B0F17D804}"/>
                </a:ext>
              </a:extLst>
            </p:cNvPr>
            <p:cNvSpPr txBox="1"/>
            <p:nvPr/>
          </p:nvSpPr>
          <p:spPr>
            <a:xfrm>
              <a:off x="6722055" y="2192918"/>
              <a:ext cx="2014113" cy="892552"/>
            </a:xfrm>
            <a:prstGeom prst="rect">
              <a:avLst/>
            </a:prstGeom>
            <a:noFill/>
          </p:spPr>
          <p:txBody>
            <a:bodyPr wrap="square" rtlCol="0">
              <a:spAutoFit/>
            </a:bodyPr>
            <a:lstStyle/>
            <a:p>
              <a:r>
                <a:rPr lang="en-GB" sz="1300" dirty="0">
                  <a:solidFill>
                    <a:srgbClr val="FFFF99"/>
                  </a:solidFill>
                  <a:latin typeface="Arial" panose="020B0604020202020204" pitchFamily="34" charset="0"/>
                  <a:cs typeface="Arial" panose="020B0604020202020204" pitchFamily="34" charset="0"/>
                </a:rPr>
                <a:t>MODERATE WINDS, GROWING WAVES CATCHING UP WITH THE WIND</a:t>
              </a:r>
            </a:p>
          </p:txBody>
        </p:sp>
        <p:cxnSp>
          <p:nvCxnSpPr>
            <p:cNvPr id="62" name="Straight Arrow Connector 61">
              <a:extLst>
                <a:ext uri="{FF2B5EF4-FFF2-40B4-BE49-F238E27FC236}">
                  <a16:creationId xmlns:a16="http://schemas.microsoft.com/office/drawing/2014/main" id="{F3100FDB-D013-4ACF-973E-E48404D87334}"/>
                </a:ext>
              </a:extLst>
            </p:cNvPr>
            <p:cNvCxnSpPr>
              <a:cxnSpLocks/>
            </p:cNvCxnSpPr>
            <p:nvPr/>
          </p:nvCxnSpPr>
          <p:spPr>
            <a:xfrm flipV="1">
              <a:off x="1825114" y="2519884"/>
              <a:ext cx="1199239" cy="2308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784E0B2F-03A0-49B2-B215-4637717E2E54}"/>
                </a:ext>
              </a:extLst>
            </p:cNvPr>
            <p:cNvCxnSpPr>
              <a:cxnSpLocks/>
              <a:stCxn id="60" idx="1"/>
            </p:cNvCxnSpPr>
            <p:nvPr/>
          </p:nvCxnSpPr>
          <p:spPr>
            <a:xfrm flipH="1">
              <a:off x="5796963" y="1508545"/>
              <a:ext cx="850386" cy="19158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B4D498C8-6400-437C-88C3-B4976835BF07}"/>
                </a:ext>
              </a:extLst>
            </p:cNvPr>
            <p:cNvCxnSpPr>
              <a:cxnSpLocks/>
            </p:cNvCxnSpPr>
            <p:nvPr/>
          </p:nvCxnSpPr>
          <p:spPr>
            <a:xfrm flipH="1" flipV="1">
              <a:off x="4167723" y="2377860"/>
              <a:ext cx="2541853" cy="17222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65" name="Oval 64">
              <a:extLst>
                <a:ext uri="{FF2B5EF4-FFF2-40B4-BE49-F238E27FC236}">
                  <a16:creationId xmlns:a16="http://schemas.microsoft.com/office/drawing/2014/main" id="{7E476CCB-B6B2-429C-AA19-804D08C72910}"/>
                </a:ext>
              </a:extLst>
            </p:cNvPr>
            <p:cNvSpPr/>
            <p:nvPr/>
          </p:nvSpPr>
          <p:spPr>
            <a:xfrm rot="16690481">
              <a:off x="2911867" y="2306694"/>
              <a:ext cx="460290" cy="3875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Oval 65">
              <a:extLst>
                <a:ext uri="{FF2B5EF4-FFF2-40B4-BE49-F238E27FC236}">
                  <a16:creationId xmlns:a16="http://schemas.microsoft.com/office/drawing/2014/main" id="{D3795022-876E-4531-A41E-70927BA1F375}"/>
                </a:ext>
              </a:extLst>
            </p:cNvPr>
            <p:cNvSpPr/>
            <p:nvPr/>
          </p:nvSpPr>
          <p:spPr>
            <a:xfrm rot="19931881">
              <a:off x="3252349" y="2049909"/>
              <a:ext cx="1618016" cy="3957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7" name="Oval 66">
              <a:extLst>
                <a:ext uri="{FF2B5EF4-FFF2-40B4-BE49-F238E27FC236}">
                  <a16:creationId xmlns:a16="http://schemas.microsoft.com/office/drawing/2014/main" id="{3CE4B811-D7D9-4A68-A676-98D86E6F03A2}"/>
                </a:ext>
              </a:extLst>
            </p:cNvPr>
            <p:cNvSpPr/>
            <p:nvPr/>
          </p:nvSpPr>
          <p:spPr>
            <a:xfrm rot="21365592">
              <a:off x="4785470" y="1697086"/>
              <a:ext cx="1079036" cy="3957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58">
              <a:extLst>
                <a:ext uri="{FF2B5EF4-FFF2-40B4-BE49-F238E27FC236}">
                  <a16:creationId xmlns:a16="http://schemas.microsoft.com/office/drawing/2014/main" id="{E5CE6DE9-A688-4500-85A1-FD34F24E5E3D}"/>
                </a:ext>
              </a:extLst>
            </p:cNvPr>
            <p:cNvSpPr txBox="1"/>
            <p:nvPr/>
          </p:nvSpPr>
          <p:spPr>
            <a:xfrm>
              <a:off x="827315" y="2220944"/>
              <a:ext cx="1822251" cy="492443"/>
            </a:xfrm>
            <a:prstGeom prst="rect">
              <a:avLst/>
            </a:prstGeom>
            <a:noFill/>
          </p:spPr>
          <p:txBody>
            <a:bodyPr wrap="square" rtlCol="0">
              <a:spAutoFit/>
            </a:bodyPr>
            <a:lstStyle/>
            <a:p>
              <a:r>
                <a:rPr lang="en-GB" sz="1300" dirty="0">
                  <a:solidFill>
                    <a:srgbClr val="FFFF99"/>
                  </a:solidFill>
                  <a:latin typeface="Arial" panose="020B0604020202020204" pitchFamily="34" charset="0"/>
                  <a:cs typeface="Arial" panose="020B0604020202020204" pitchFamily="34" charset="0"/>
                </a:rPr>
                <a:t>LOW WINDS, CALM SEA STATE</a:t>
              </a:r>
            </a:p>
          </p:txBody>
        </p:sp>
        <p:sp>
          <p:nvSpPr>
            <p:cNvPr id="60" name="TextBox 59">
              <a:extLst>
                <a:ext uri="{FF2B5EF4-FFF2-40B4-BE49-F238E27FC236}">
                  <a16:creationId xmlns:a16="http://schemas.microsoft.com/office/drawing/2014/main" id="{37B86B37-EF46-4C96-BF2A-6963D6758F0C}"/>
                </a:ext>
              </a:extLst>
            </p:cNvPr>
            <p:cNvSpPr txBox="1"/>
            <p:nvPr/>
          </p:nvSpPr>
          <p:spPr>
            <a:xfrm>
              <a:off x="6647349" y="1262323"/>
              <a:ext cx="1813083" cy="492443"/>
            </a:xfrm>
            <a:prstGeom prst="rect">
              <a:avLst/>
            </a:prstGeom>
            <a:noFill/>
          </p:spPr>
          <p:txBody>
            <a:bodyPr wrap="square" rtlCol="0">
              <a:spAutoFit/>
            </a:bodyPr>
            <a:lstStyle/>
            <a:p>
              <a:r>
                <a:rPr lang="en-GB" sz="1300" dirty="0">
                  <a:solidFill>
                    <a:srgbClr val="FFFF99"/>
                  </a:solidFill>
                  <a:latin typeface="Arial" panose="020B0604020202020204" pitchFamily="34" charset="0"/>
                  <a:cs typeface="Arial" panose="020B0604020202020204" pitchFamily="34" charset="0"/>
                </a:rPr>
                <a:t>HIGH WINDS, LARGE WAVES</a:t>
              </a:r>
            </a:p>
          </p:txBody>
        </p:sp>
      </p:grpSp>
      <p:sp>
        <p:nvSpPr>
          <p:cNvPr id="68" name="TextBox 67">
            <a:extLst>
              <a:ext uri="{FF2B5EF4-FFF2-40B4-BE49-F238E27FC236}">
                <a16:creationId xmlns:a16="http://schemas.microsoft.com/office/drawing/2014/main" id="{F2F3C51A-1C77-4C52-AC83-2DFC2EB0205E}"/>
              </a:ext>
            </a:extLst>
          </p:cNvPr>
          <p:cNvSpPr txBox="1"/>
          <p:nvPr/>
        </p:nvSpPr>
        <p:spPr>
          <a:xfrm>
            <a:off x="827315" y="973221"/>
            <a:ext cx="2311535" cy="353943"/>
          </a:xfrm>
          <a:prstGeom prst="rect">
            <a:avLst/>
          </a:prstGeom>
          <a:noFill/>
        </p:spPr>
        <p:txBody>
          <a:bodyPr wrap="square" rtlCol="0">
            <a:spAutoFit/>
          </a:bodyPr>
          <a:lstStyle/>
          <a:p>
            <a:r>
              <a:rPr lang="en-GB" sz="1700" dirty="0">
                <a:solidFill>
                  <a:srgbClr val="FFFF99"/>
                </a:solidFill>
                <a:latin typeface="Arial" panose="020B0604020202020204" pitchFamily="34" charset="0"/>
                <a:cs typeface="Arial" panose="020B0604020202020204" pitchFamily="34" charset="0"/>
              </a:rPr>
              <a:t>Laboratory results</a:t>
            </a:r>
          </a:p>
        </p:txBody>
      </p:sp>
      <p:cxnSp>
        <p:nvCxnSpPr>
          <p:cNvPr id="72" name="Straight Arrow Connector 71">
            <a:extLst>
              <a:ext uri="{FF2B5EF4-FFF2-40B4-BE49-F238E27FC236}">
                <a16:creationId xmlns:a16="http://schemas.microsoft.com/office/drawing/2014/main" id="{081589B9-89AA-4A38-9AEC-7C4BEC7D07F1}"/>
              </a:ext>
            </a:extLst>
          </p:cNvPr>
          <p:cNvCxnSpPr>
            <a:cxnSpLocks/>
          </p:cNvCxnSpPr>
          <p:nvPr/>
        </p:nvCxnSpPr>
        <p:spPr>
          <a:xfrm flipH="1">
            <a:off x="5796963" y="3542835"/>
            <a:ext cx="575239" cy="15962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9269258A-3CAB-40F0-B539-7A8AE66DC9F7}"/>
              </a:ext>
            </a:extLst>
          </p:cNvPr>
          <p:cNvSpPr txBox="1"/>
          <p:nvPr/>
        </p:nvSpPr>
        <p:spPr>
          <a:xfrm>
            <a:off x="6278265" y="4380085"/>
            <a:ext cx="1859168" cy="492443"/>
          </a:xfrm>
          <a:prstGeom prst="rect">
            <a:avLst/>
          </a:prstGeom>
          <a:noFill/>
        </p:spPr>
        <p:txBody>
          <a:bodyPr wrap="square" rtlCol="0">
            <a:spAutoFit/>
          </a:bodyPr>
          <a:lstStyle/>
          <a:p>
            <a:r>
              <a:rPr lang="en-GB" sz="1300" dirty="0" err="1">
                <a:solidFill>
                  <a:srgbClr val="FFFF99"/>
                </a:solidFill>
                <a:latin typeface="Arial" panose="020B0604020202020204" pitchFamily="34" charset="0"/>
                <a:cs typeface="Arial" panose="020B0604020202020204" pitchFamily="34" charset="0"/>
              </a:rPr>
              <a:t>Donelan</a:t>
            </a:r>
            <a:r>
              <a:rPr lang="en-GB" sz="1300" dirty="0">
                <a:solidFill>
                  <a:srgbClr val="FFFF99"/>
                </a:solidFill>
                <a:latin typeface="Arial" panose="020B0604020202020204" pitchFamily="34" charset="0"/>
                <a:cs typeface="Arial" panose="020B0604020202020204" pitchFamily="34" charset="0"/>
              </a:rPr>
              <a:t> (2018) cap and decrease</a:t>
            </a:r>
          </a:p>
        </p:txBody>
      </p:sp>
      <p:cxnSp>
        <p:nvCxnSpPr>
          <p:cNvPr id="75" name="Straight Arrow Connector 74">
            <a:extLst>
              <a:ext uri="{FF2B5EF4-FFF2-40B4-BE49-F238E27FC236}">
                <a16:creationId xmlns:a16="http://schemas.microsoft.com/office/drawing/2014/main" id="{45753538-3D1C-4922-8203-B94E801F4F02}"/>
              </a:ext>
            </a:extLst>
          </p:cNvPr>
          <p:cNvCxnSpPr>
            <a:cxnSpLocks/>
            <a:stCxn id="74" idx="1"/>
          </p:cNvCxnSpPr>
          <p:nvPr/>
        </p:nvCxnSpPr>
        <p:spPr>
          <a:xfrm flipH="1" flipV="1">
            <a:off x="4797789" y="3721891"/>
            <a:ext cx="1480476" cy="904416"/>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AFA3CAA4-4571-4E3E-9749-3770937EC438}"/>
              </a:ext>
            </a:extLst>
          </p:cNvPr>
          <p:cNvSpPr txBox="1"/>
          <p:nvPr/>
        </p:nvSpPr>
        <p:spPr>
          <a:xfrm>
            <a:off x="1207278" y="1272628"/>
            <a:ext cx="1859168" cy="276999"/>
          </a:xfrm>
          <a:prstGeom prst="rect">
            <a:avLst/>
          </a:prstGeom>
          <a:noFill/>
        </p:spPr>
        <p:txBody>
          <a:bodyPr wrap="square" rtlCol="0">
            <a:spAutoFit/>
          </a:bodyPr>
          <a:lstStyle/>
          <a:p>
            <a:r>
              <a:rPr lang="en-GB" sz="1200" dirty="0" err="1">
                <a:solidFill>
                  <a:srgbClr val="FFFF99"/>
                </a:solidFill>
                <a:latin typeface="Arial" panose="020B0604020202020204" pitchFamily="34" charset="0"/>
                <a:cs typeface="Arial" panose="020B0604020202020204" pitchFamily="34" charset="0"/>
              </a:rPr>
              <a:t>Donelan</a:t>
            </a:r>
            <a:r>
              <a:rPr lang="en-GB" sz="1200" dirty="0">
                <a:solidFill>
                  <a:srgbClr val="FFFF99"/>
                </a:solidFill>
                <a:latin typeface="Arial" panose="020B0604020202020204" pitchFamily="34" charset="0"/>
                <a:cs typeface="Arial" panose="020B0604020202020204" pitchFamily="34" charset="0"/>
              </a:rPr>
              <a:t> (2002)</a:t>
            </a:r>
          </a:p>
        </p:txBody>
      </p:sp>
      <p:sp>
        <p:nvSpPr>
          <p:cNvPr id="77" name="TextBox 76">
            <a:extLst>
              <a:ext uri="{FF2B5EF4-FFF2-40B4-BE49-F238E27FC236}">
                <a16:creationId xmlns:a16="http://schemas.microsoft.com/office/drawing/2014/main" id="{2571F02D-90BE-4072-87BA-28BAF825A265}"/>
              </a:ext>
            </a:extLst>
          </p:cNvPr>
          <p:cNvSpPr txBox="1"/>
          <p:nvPr/>
        </p:nvSpPr>
        <p:spPr>
          <a:xfrm>
            <a:off x="1309038" y="4612268"/>
            <a:ext cx="1859168" cy="292388"/>
          </a:xfrm>
          <a:prstGeom prst="rect">
            <a:avLst/>
          </a:prstGeom>
          <a:noFill/>
        </p:spPr>
        <p:txBody>
          <a:bodyPr wrap="square" rtlCol="0">
            <a:spAutoFit/>
          </a:bodyPr>
          <a:lstStyle/>
          <a:p>
            <a:r>
              <a:rPr lang="en-GB" sz="1300" dirty="0">
                <a:solidFill>
                  <a:srgbClr val="FFFF99"/>
                </a:solidFill>
                <a:latin typeface="Arial" panose="020B0604020202020204" pitchFamily="34" charset="0"/>
                <a:cs typeface="Arial" panose="020B0604020202020204" pitchFamily="34" charset="0"/>
              </a:rPr>
              <a:t>COARE4.0</a:t>
            </a:r>
          </a:p>
        </p:txBody>
      </p:sp>
      <p:cxnSp>
        <p:nvCxnSpPr>
          <p:cNvPr id="78" name="Straight Arrow Connector 77">
            <a:extLst>
              <a:ext uri="{FF2B5EF4-FFF2-40B4-BE49-F238E27FC236}">
                <a16:creationId xmlns:a16="http://schemas.microsoft.com/office/drawing/2014/main" id="{0928D966-2DEE-4E1F-97C3-1FDFAE39392D}"/>
              </a:ext>
            </a:extLst>
          </p:cNvPr>
          <p:cNvCxnSpPr>
            <a:cxnSpLocks/>
          </p:cNvCxnSpPr>
          <p:nvPr/>
        </p:nvCxnSpPr>
        <p:spPr>
          <a:xfrm flipV="1">
            <a:off x="2350469" y="4117573"/>
            <a:ext cx="1137348" cy="48919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627A1557-17C2-4A8A-8714-CCAA1AEF86CE}"/>
              </a:ext>
            </a:extLst>
          </p:cNvPr>
          <p:cNvCxnSpPr/>
          <p:nvPr/>
        </p:nvCxnSpPr>
        <p:spPr bwMode="auto">
          <a:xfrm>
            <a:off x="4209637" y="3291830"/>
            <a:ext cx="27211" cy="1440160"/>
          </a:xfrm>
          <a:prstGeom prst="line">
            <a:avLst/>
          </a:prstGeom>
          <a:noFill/>
          <a:ln w="9525"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80" name="TextBox 79">
            <a:extLst>
              <a:ext uri="{FF2B5EF4-FFF2-40B4-BE49-F238E27FC236}">
                <a16:creationId xmlns:a16="http://schemas.microsoft.com/office/drawing/2014/main" id="{DE8AC0FB-81DF-4232-B5AC-5EFE66E45EDE}"/>
              </a:ext>
            </a:extLst>
          </p:cNvPr>
          <p:cNvSpPr txBox="1"/>
          <p:nvPr/>
        </p:nvSpPr>
        <p:spPr>
          <a:xfrm>
            <a:off x="4167723" y="4210776"/>
            <a:ext cx="1859168" cy="307777"/>
          </a:xfrm>
          <a:prstGeom prst="rect">
            <a:avLst/>
          </a:prstGeom>
          <a:noFill/>
        </p:spPr>
        <p:txBody>
          <a:bodyPr wrap="square" rtlCol="0">
            <a:spAutoFit/>
          </a:bodyPr>
          <a:lstStyle/>
          <a:p>
            <a:r>
              <a:rPr lang="en-GB" sz="1400" dirty="0"/>
              <a:t>27 m/s</a:t>
            </a:r>
          </a:p>
        </p:txBody>
      </p:sp>
      <p:sp>
        <p:nvSpPr>
          <p:cNvPr id="81" name="Oval 80">
            <a:extLst>
              <a:ext uri="{FF2B5EF4-FFF2-40B4-BE49-F238E27FC236}">
                <a16:creationId xmlns:a16="http://schemas.microsoft.com/office/drawing/2014/main" id="{BFF1D9BA-4ADE-4F6D-8252-379C7698EC90}"/>
              </a:ext>
            </a:extLst>
          </p:cNvPr>
          <p:cNvSpPr/>
          <p:nvPr/>
        </p:nvSpPr>
        <p:spPr>
          <a:xfrm rot="18487233">
            <a:off x="3274442" y="3573325"/>
            <a:ext cx="1113000" cy="395723"/>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Oval 81">
            <a:extLst>
              <a:ext uri="{FF2B5EF4-FFF2-40B4-BE49-F238E27FC236}">
                <a16:creationId xmlns:a16="http://schemas.microsoft.com/office/drawing/2014/main" id="{E28F2CE6-4D56-4364-8EA7-26AB9D06951B}"/>
              </a:ext>
            </a:extLst>
          </p:cNvPr>
          <p:cNvSpPr/>
          <p:nvPr/>
        </p:nvSpPr>
        <p:spPr>
          <a:xfrm rot="1521532">
            <a:off x="4193294" y="3302189"/>
            <a:ext cx="1021117" cy="395723"/>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7" name="Rectangle 86">
            <a:extLst>
              <a:ext uri="{FF2B5EF4-FFF2-40B4-BE49-F238E27FC236}">
                <a16:creationId xmlns:a16="http://schemas.microsoft.com/office/drawing/2014/main" id="{529098C4-340D-44F9-B8A3-965A0E65E331}"/>
              </a:ext>
            </a:extLst>
          </p:cNvPr>
          <p:cNvSpPr/>
          <p:nvPr/>
        </p:nvSpPr>
        <p:spPr>
          <a:xfrm>
            <a:off x="873988" y="3193490"/>
            <a:ext cx="1676295" cy="620147"/>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69" name="TextBox 68">
            <a:extLst>
              <a:ext uri="{FF2B5EF4-FFF2-40B4-BE49-F238E27FC236}">
                <a16:creationId xmlns:a16="http://schemas.microsoft.com/office/drawing/2014/main" id="{5E47E261-FA95-4589-B5DD-D6D8EFD3CF92}"/>
              </a:ext>
            </a:extLst>
          </p:cNvPr>
          <p:cNvSpPr txBox="1"/>
          <p:nvPr/>
        </p:nvSpPr>
        <p:spPr>
          <a:xfrm>
            <a:off x="746203" y="3209666"/>
            <a:ext cx="1753672" cy="492443"/>
          </a:xfrm>
          <a:prstGeom prst="rect">
            <a:avLst/>
          </a:prstGeom>
          <a:noFill/>
        </p:spPr>
        <p:txBody>
          <a:bodyPr wrap="square" rtlCol="0">
            <a:spAutoFit/>
          </a:bodyPr>
          <a:lstStyle/>
          <a:p>
            <a:pPr algn="ctr"/>
            <a:r>
              <a:rPr lang="en-GB" sz="1300" dirty="0">
                <a:solidFill>
                  <a:srgbClr val="FFFF99"/>
                </a:solidFill>
                <a:latin typeface="Arial" panose="020B0604020202020204" pitchFamily="34" charset="0"/>
                <a:cs typeface="Arial" panose="020B0604020202020204" pitchFamily="34" charset="0"/>
              </a:rPr>
              <a:t>UKC4 parameterizations</a:t>
            </a:r>
          </a:p>
        </p:txBody>
      </p:sp>
      <p:sp>
        <p:nvSpPr>
          <p:cNvPr id="91" name="Rectangle 90">
            <a:extLst>
              <a:ext uri="{FF2B5EF4-FFF2-40B4-BE49-F238E27FC236}">
                <a16:creationId xmlns:a16="http://schemas.microsoft.com/office/drawing/2014/main" id="{FE5831A4-4F19-4B8B-A661-7E6C7A2B984F}"/>
              </a:ext>
            </a:extLst>
          </p:cNvPr>
          <p:cNvSpPr/>
          <p:nvPr/>
        </p:nvSpPr>
        <p:spPr>
          <a:xfrm>
            <a:off x="6381685" y="3250910"/>
            <a:ext cx="1572304" cy="507286"/>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73" name="TextBox 72">
            <a:extLst>
              <a:ext uri="{FF2B5EF4-FFF2-40B4-BE49-F238E27FC236}">
                <a16:creationId xmlns:a16="http://schemas.microsoft.com/office/drawing/2014/main" id="{07F9CC3D-1065-4CA9-A201-FAE7A75CC332}"/>
              </a:ext>
            </a:extLst>
          </p:cNvPr>
          <p:cNvSpPr txBox="1"/>
          <p:nvPr/>
        </p:nvSpPr>
        <p:spPr>
          <a:xfrm>
            <a:off x="6410572" y="3230149"/>
            <a:ext cx="1726861" cy="492443"/>
          </a:xfrm>
          <a:prstGeom prst="rect">
            <a:avLst/>
          </a:prstGeom>
          <a:noFill/>
        </p:spPr>
        <p:txBody>
          <a:bodyPr wrap="square" rtlCol="0">
            <a:spAutoFit/>
          </a:bodyPr>
          <a:lstStyle/>
          <a:p>
            <a:r>
              <a:rPr lang="en-GB" sz="1300" dirty="0">
                <a:solidFill>
                  <a:srgbClr val="FFFF99"/>
                </a:solidFill>
                <a:latin typeface="Arial" panose="020B0604020202020204" pitchFamily="34" charset="0"/>
                <a:cs typeface="Arial" panose="020B0604020202020204" pitchFamily="34" charset="0"/>
              </a:rPr>
              <a:t>Hsu et al (2017) plateau value</a:t>
            </a:r>
          </a:p>
        </p:txBody>
      </p:sp>
      <p:grpSp>
        <p:nvGrpSpPr>
          <p:cNvPr id="46" name="Group 45">
            <a:extLst>
              <a:ext uri="{FF2B5EF4-FFF2-40B4-BE49-F238E27FC236}">
                <a16:creationId xmlns:a16="http://schemas.microsoft.com/office/drawing/2014/main" id="{8E306B1B-BDB8-454B-B3F9-C6B6A4D5AA16}"/>
              </a:ext>
            </a:extLst>
          </p:cNvPr>
          <p:cNvGrpSpPr/>
          <p:nvPr/>
        </p:nvGrpSpPr>
        <p:grpSpPr>
          <a:xfrm>
            <a:off x="5588621" y="51470"/>
            <a:ext cx="672906" cy="288032"/>
            <a:chOff x="5540381" y="51470"/>
            <a:chExt cx="672906" cy="288032"/>
          </a:xfrm>
        </p:grpSpPr>
        <p:sp>
          <p:nvSpPr>
            <p:cNvPr id="47" name="Rectangle 46">
              <a:extLst>
                <a:ext uri="{FF2B5EF4-FFF2-40B4-BE49-F238E27FC236}">
                  <a16:creationId xmlns:a16="http://schemas.microsoft.com/office/drawing/2014/main" id="{F1B731BB-5799-4416-9D0B-E72A599F129D}"/>
                </a:ext>
              </a:extLst>
            </p:cNvPr>
            <p:cNvSpPr/>
            <p:nvPr/>
          </p:nvSpPr>
          <p:spPr>
            <a:xfrm>
              <a:off x="5540381" y="51470"/>
              <a:ext cx="672906" cy="288032"/>
            </a:xfrm>
            <a:prstGeom prst="rect">
              <a:avLst/>
            </a:prstGeom>
            <a:solidFill>
              <a:schemeClr val="accent6"/>
            </a:solidFill>
            <a:ln w="38100">
              <a:noFill/>
            </a:ln>
          </p:spPr>
          <p:txBody>
            <a:bodyPr wrap="none" rtlCol="0" anchor="ctr">
              <a:spAutoFit/>
            </a:bodyPr>
            <a:lstStyle/>
            <a:p>
              <a:pPr algn="ctr"/>
              <a:endParaRPr lang="en-GB" dirty="0">
                <a:solidFill>
                  <a:schemeClr val="tx2"/>
                </a:solidFill>
                <a:latin typeface="+mn-lt"/>
              </a:endParaRPr>
            </a:p>
          </p:txBody>
        </p:sp>
        <p:sp>
          <p:nvSpPr>
            <p:cNvPr id="48" name="TextBox 47">
              <a:hlinkClick r:id="rId4" action="ppaction://hlinksldjump"/>
              <a:extLst>
                <a:ext uri="{FF2B5EF4-FFF2-40B4-BE49-F238E27FC236}">
                  <a16:creationId xmlns:a16="http://schemas.microsoft.com/office/drawing/2014/main" id="{7DD2B760-DCDC-45E5-B0DD-CFC50591DC8D}"/>
                </a:ext>
              </a:extLst>
            </p:cNvPr>
            <p:cNvSpPr txBox="1"/>
            <p:nvPr/>
          </p:nvSpPr>
          <p:spPr>
            <a:xfrm>
              <a:off x="5580684" y="72375"/>
              <a:ext cx="575492" cy="246221"/>
            </a:xfrm>
            <a:prstGeom prst="rect">
              <a:avLst/>
            </a:prstGeom>
            <a:noFill/>
          </p:spPr>
          <p:txBody>
            <a:bodyPr wrap="square" rtlCol="0">
              <a:spAutoFit/>
            </a:bodyPr>
            <a:lstStyle/>
            <a:p>
              <a:r>
                <a:rPr lang="en-GB" sz="1000" dirty="0">
                  <a:solidFill>
                    <a:srgbClr val="FFFF99"/>
                  </a:solidFill>
                  <a:latin typeface="Arial" panose="020B0604020202020204" pitchFamily="34" charset="0"/>
                  <a:cs typeface="Arial" panose="020B0604020202020204" pitchFamily="34" charset="0"/>
                </a:rPr>
                <a:t>MENU</a:t>
              </a:r>
            </a:p>
          </p:txBody>
        </p:sp>
      </p:grpSp>
    </p:spTree>
    <p:extLst>
      <p:ext uri="{BB962C8B-B14F-4D97-AF65-F5344CB8AC3E}">
        <p14:creationId xmlns:p14="http://schemas.microsoft.com/office/powerpoint/2010/main" val="223673773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ectangle 93">
            <a:extLst>
              <a:ext uri="{FF2B5EF4-FFF2-40B4-BE49-F238E27FC236}">
                <a16:creationId xmlns:a16="http://schemas.microsoft.com/office/drawing/2014/main" id="{24EB4D7C-7292-42F8-998B-7F5ECB4F9097}"/>
              </a:ext>
            </a:extLst>
          </p:cNvPr>
          <p:cNvSpPr/>
          <p:nvPr/>
        </p:nvSpPr>
        <p:spPr>
          <a:xfrm>
            <a:off x="698992" y="823275"/>
            <a:ext cx="3304101" cy="1222578"/>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93" name="Rectangle 92">
            <a:extLst>
              <a:ext uri="{FF2B5EF4-FFF2-40B4-BE49-F238E27FC236}">
                <a16:creationId xmlns:a16="http://schemas.microsoft.com/office/drawing/2014/main" id="{76ACF414-27DF-4777-916F-7250F34410E5}"/>
              </a:ext>
            </a:extLst>
          </p:cNvPr>
          <p:cNvSpPr/>
          <p:nvPr/>
        </p:nvSpPr>
        <p:spPr>
          <a:xfrm>
            <a:off x="6856733" y="1168048"/>
            <a:ext cx="2041803" cy="324010"/>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83" name="Rectangle 82">
            <a:extLst>
              <a:ext uri="{FF2B5EF4-FFF2-40B4-BE49-F238E27FC236}">
                <a16:creationId xmlns:a16="http://schemas.microsoft.com/office/drawing/2014/main" id="{41F17042-B656-422F-8C84-054E3D8206B9}"/>
              </a:ext>
            </a:extLst>
          </p:cNvPr>
          <p:cNvSpPr/>
          <p:nvPr/>
        </p:nvSpPr>
        <p:spPr>
          <a:xfrm>
            <a:off x="4467882" y="1167620"/>
            <a:ext cx="1977760" cy="324010"/>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4" name="Slide Number Placeholder 3">
            <a:extLst>
              <a:ext uri="{FF2B5EF4-FFF2-40B4-BE49-F238E27FC236}">
                <a16:creationId xmlns:a16="http://schemas.microsoft.com/office/drawing/2014/main" id="{B1D63E12-BB7A-4B3B-9742-F49AB54A18FF}"/>
              </a:ext>
            </a:extLst>
          </p:cNvPr>
          <p:cNvSpPr>
            <a:spLocks noGrp="1"/>
          </p:cNvSpPr>
          <p:nvPr>
            <p:ph type="sldNum" sz="quarter" idx="10"/>
          </p:nvPr>
        </p:nvSpPr>
        <p:spPr/>
        <p:txBody>
          <a:bodyPr/>
          <a:lstStyle/>
          <a:p>
            <a:fld id="{DCF6A46F-80AB-49F3-8C7E-9717ED945456}" type="slidenum">
              <a:rPr lang="en-GB" altLang="en-US" smtClean="0"/>
              <a:pPr/>
              <a:t>8</a:t>
            </a:fld>
            <a:endParaRPr lang="en-GB" altLang="en-US" dirty="0"/>
          </a:p>
        </p:txBody>
      </p:sp>
      <p:sp>
        <p:nvSpPr>
          <p:cNvPr id="14" name="Rectangle 13">
            <a:extLst>
              <a:ext uri="{FF2B5EF4-FFF2-40B4-BE49-F238E27FC236}">
                <a16:creationId xmlns:a16="http://schemas.microsoft.com/office/drawing/2014/main" id="{09E86C66-BA09-49ED-BED2-257FC1BD4C61}"/>
              </a:ext>
            </a:extLst>
          </p:cNvPr>
          <p:cNvSpPr/>
          <p:nvPr/>
        </p:nvSpPr>
        <p:spPr>
          <a:xfrm>
            <a:off x="0" y="-20538"/>
            <a:ext cx="606443" cy="5143500"/>
          </a:xfrm>
          <a:prstGeom prst="rect">
            <a:avLst/>
          </a:prstGeom>
          <a:solidFill>
            <a:schemeClr val="accent6"/>
          </a:solidFill>
          <a:ln w="25400">
            <a:solidFill>
              <a:srgbClr val="FFCC66"/>
            </a:solidFill>
          </a:ln>
          <a:scene3d>
            <a:camera prst="orthographicFront"/>
            <a:lightRig rig="threePt" dir="t"/>
          </a:scene3d>
          <a:sp3d>
            <a:bevelB w="139700" h="139700" prst="divot"/>
          </a:sp3d>
        </p:spPr>
        <p:txBody>
          <a:bodyPr wrap="square" rtlCol="0" anchor="ctr">
            <a:spAutoFit/>
          </a:bodyPr>
          <a:lstStyle/>
          <a:p>
            <a:pPr algn="ctr"/>
            <a:endParaRPr lang="en-GB" dirty="0">
              <a:solidFill>
                <a:schemeClr val="tx2"/>
              </a:solidFill>
              <a:latin typeface="+mn-lt"/>
            </a:endParaRPr>
          </a:p>
        </p:txBody>
      </p:sp>
      <p:sp>
        <p:nvSpPr>
          <p:cNvPr id="13" name="TextBox 12">
            <a:extLst>
              <a:ext uri="{FF2B5EF4-FFF2-40B4-BE49-F238E27FC236}">
                <a16:creationId xmlns:a16="http://schemas.microsoft.com/office/drawing/2014/main" id="{78EDADE3-A7BF-4BAD-B494-F52A68C0F8F1}"/>
              </a:ext>
            </a:extLst>
          </p:cNvPr>
          <p:cNvSpPr txBox="1"/>
          <p:nvPr/>
        </p:nvSpPr>
        <p:spPr>
          <a:xfrm rot="16200000">
            <a:off x="-1938029" y="2166437"/>
            <a:ext cx="4482499" cy="400110"/>
          </a:xfrm>
          <a:prstGeom prst="rect">
            <a:avLst/>
          </a:prstGeom>
          <a:noFill/>
        </p:spPr>
        <p:txBody>
          <a:bodyPr wrap="square" rtlCol="0">
            <a:spAutoFit/>
          </a:bodyPr>
          <a:lstStyle/>
          <a:p>
            <a:r>
              <a:rPr lang="en-GB" dirty="0">
                <a:solidFill>
                  <a:srgbClr val="FFFF66"/>
                </a:solidFill>
              </a:rPr>
              <a:t>COUPLED SYSTEM  FRAMEOWRK</a:t>
            </a:r>
            <a:endParaRPr lang="en-GB" dirty="0">
              <a:solidFill>
                <a:srgbClr val="FFFF66"/>
              </a:solidFill>
              <a:latin typeface="+mn-lt"/>
            </a:endParaRPr>
          </a:p>
        </p:txBody>
      </p:sp>
      <p:grpSp>
        <p:nvGrpSpPr>
          <p:cNvPr id="42" name="Group 41">
            <a:extLst>
              <a:ext uri="{FF2B5EF4-FFF2-40B4-BE49-F238E27FC236}">
                <a16:creationId xmlns:a16="http://schemas.microsoft.com/office/drawing/2014/main" id="{B6463D66-196D-4104-A677-66F8729E1E26}"/>
              </a:ext>
            </a:extLst>
          </p:cNvPr>
          <p:cNvGrpSpPr/>
          <p:nvPr/>
        </p:nvGrpSpPr>
        <p:grpSpPr>
          <a:xfrm>
            <a:off x="4362147" y="1167619"/>
            <a:ext cx="4668599" cy="2660487"/>
            <a:chOff x="259773" y="571026"/>
            <a:chExt cx="8564946" cy="3974877"/>
          </a:xfrm>
        </p:grpSpPr>
        <p:pic>
          <p:nvPicPr>
            <p:cNvPr id="43" name="Picture 42">
              <a:extLst>
                <a:ext uri="{FF2B5EF4-FFF2-40B4-BE49-F238E27FC236}">
                  <a16:creationId xmlns:a16="http://schemas.microsoft.com/office/drawing/2014/main" id="{8BB0534F-5558-4C1A-BF8D-5B1B7C589A96}"/>
                </a:ext>
              </a:extLst>
            </p:cNvPr>
            <p:cNvPicPr>
              <a:picLocks noChangeAspect="1"/>
            </p:cNvPicPr>
            <p:nvPr/>
          </p:nvPicPr>
          <p:blipFill rotWithShape="1">
            <a:blip r:embed="rId2"/>
            <a:srcRect l="24773" t="34547" r="48749" b="41411"/>
            <a:stretch/>
          </p:blipFill>
          <p:spPr>
            <a:xfrm>
              <a:off x="259773" y="1207936"/>
              <a:ext cx="4072667" cy="3337967"/>
            </a:xfrm>
            <a:prstGeom prst="rect">
              <a:avLst/>
            </a:prstGeom>
          </p:spPr>
        </p:pic>
        <p:pic>
          <p:nvPicPr>
            <p:cNvPr id="44" name="Picture 43">
              <a:extLst>
                <a:ext uri="{FF2B5EF4-FFF2-40B4-BE49-F238E27FC236}">
                  <a16:creationId xmlns:a16="http://schemas.microsoft.com/office/drawing/2014/main" id="{0418C167-9007-4A7E-8410-9C6459A0D20C}"/>
                </a:ext>
              </a:extLst>
            </p:cNvPr>
            <p:cNvPicPr>
              <a:picLocks noChangeAspect="1"/>
            </p:cNvPicPr>
            <p:nvPr/>
          </p:nvPicPr>
          <p:blipFill rotWithShape="1">
            <a:blip r:embed="rId2"/>
            <a:srcRect l="25578" t="63131" r="50036" b="12825"/>
            <a:stretch/>
          </p:blipFill>
          <p:spPr>
            <a:xfrm>
              <a:off x="4811562" y="1207936"/>
              <a:ext cx="3968043" cy="3337967"/>
            </a:xfrm>
            <a:prstGeom prst="rect">
              <a:avLst/>
            </a:prstGeom>
          </p:spPr>
        </p:pic>
        <p:sp>
          <p:nvSpPr>
            <p:cNvPr id="46" name="TextBox 45">
              <a:extLst>
                <a:ext uri="{FF2B5EF4-FFF2-40B4-BE49-F238E27FC236}">
                  <a16:creationId xmlns:a16="http://schemas.microsoft.com/office/drawing/2014/main" id="{11ECAC0B-24B6-4E1B-9393-27FB164CC9C1}"/>
                </a:ext>
              </a:extLst>
            </p:cNvPr>
            <p:cNvSpPr txBox="1"/>
            <p:nvPr/>
          </p:nvSpPr>
          <p:spPr>
            <a:xfrm>
              <a:off x="4766444" y="615000"/>
              <a:ext cx="4058275" cy="413848"/>
            </a:xfrm>
            <a:prstGeom prst="rect">
              <a:avLst/>
            </a:prstGeom>
            <a:noFill/>
          </p:spPr>
          <p:txBody>
            <a:bodyPr wrap="square" rtlCol="0">
              <a:spAutoFit/>
            </a:bodyPr>
            <a:lstStyle/>
            <a:p>
              <a:r>
                <a:rPr lang="en-GB" sz="1200" dirty="0">
                  <a:solidFill>
                    <a:srgbClr val="FFFF99"/>
                  </a:solidFill>
                  <a:latin typeface="Arial" panose="020B0604020202020204" pitchFamily="34" charset="0"/>
                  <a:cs typeface="Arial" panose="020B0604020202020204" pitchFamily="34" charset="0"/>
                </a:rPr>
                <a:t>Heat and moisture exchange</a:t>
              </a:r>
            </a:p>
          </p:txBody>
        </p:sp>
        <p:cxnSp>
          <p:nvCxnSpPr>
            <p:cNvPr id="47" name="Straight Connector 46">
              <a:extLst>
                <a:ext uri="{FF2B5EF4-FFF2-40B4-BE49-F238E27FC236}">
                  <a16:creationId xmlns:a16="http://schemas.microsoft.com/office/drawing/2014/main" id="{030746B5-AD55-42FD-A768-869F0AC0A538}"/>
                </a:ext>
              </a:extLst>
            </p:cNvPr>
            <p:cNvCxnSpPr>
              <a:cxnSpLocks/>
            </p:cNvCxnSpPr>
            <p:nvPr/>
          </p:nvCxnSpPr>
          <p:spPr>
            <a:xfrm>
              <a:off x="4452503" y="724708"/>
              <a:ext cx="0" cy="371221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EAB98E44-C529-45FA-8531-4FABA54B7F8D}"/>
                </a:ext>
              </a:extLst>
            </p:cNvPr>
            <p:cNvSpPr/>
            <p:nvPr/>
          </p:nvSpPr>
          <p:spPr>
            <a:xfrm>
              <a:off x="2123729" y="2139702"/>
              <a:ext cx="1584176" cy="1728192"/>
            </a:xfrm>
            <a:prstGeom prst="ellipse">
              <a:avLst/>
            </a:prstGeom>
            <a:noFill/>
            <a:ln w="38100">
              <a:solidFill>
                <a:schemeClr val="accent1"/>
              </a:solidFill>
            </a:ln>
          </p:spPr>
          <p:txBody>
            <a:bodyPr wrap="square" rtlCol="0" anchor="ctr">
              <a:spAutoFit/>
            </a:bodyPr>
            <a:lstStyle/>
            <a:p>
              <a:pPr algn="ctr"/>
              <a:endParaRPr lang="en-GB" dirty="0">
                <a:solidFill>
                  <a:schemeClr val="tx2"/>
                </a:solidFill>
                <a:latin typeface="+mn-lt"/>
              </a:endParaRPr>
            </a:p>
          </p:txBody>
        </p:sp>
        <p:sp>
          <p:nvSpPr>
            <p:cNvPr id="49" name="Oval 48">
              <a:extLst>
                <a:ext uri="{FF2B5EF4-FFF2-40B4-BE49-F238E27FC236}">
                  <a16:creationId xmlns:a16="http://schemas.microsoft.com/office/drawing/2014/main" id="{C73E2587-F9FF-4527-91BA-0B6416648954}"/>
                </a:ext>
              </a:extLst>
            </p:cNvPr>
            <p:cNvSpPr/>
            <p:nvPr/>
          </p:nvSpPr>
          <p:spPr>
            <a:xfrm>
              <a:off x="6732240" y="2283718"/>
              <a:ext cx="1690172" cy="1728192"/>
            </a:xfrm>
            <a:prstGeom prst="ellipse">
              <a:avLst/>
            </a:prstGeom>
            <a:noFill/>
            <a:ln w="38100">
              <a:solidFill>
                <a:schemeClr val="accent1"/>
              </a:solidFill>
            </a:ln>
          </p:spPr>
          <p:txBody>
            <a:bodyPr wrap="square" rtlCol="0" anchor="ctr">
              <a:spAutoFit/>
            </a:bodyPr>
            <a:lstStyle/>
            <a:p>
              <a:pPr algn="ctr"/>
              <a:endParaRPr lang="en-GB" dirty="0">
                <a:solidFill>
                  <a:schemeClr val="tx2"/>
                </a:solidFill>
                <a:latin typeface="+mn-lt"/>
              </a:endParaRPr>
            </a:p>
          </p:txBody>
        </p:sp>
        <p:cxnSp>
          <p:nvCxnSpPr>
            <p:cNvPr id="50" name="Straight Connector 49">
              <a:extLst>
                <a:ext uri="{FF2B5EF4-FFF2-40B4-BE49-F238E27FC236}">
                  <a16:creationId xmlns:a16="http://schemas.microsoft.com/office/drawing/2014/main" id="{CA91EBBE-649A-4B1B-A166-E33C39DA3E4F}"/>
                </a:ext>
              </a:extLst>
            </p:cNvPr>
            <p:cNvCxnSpPr/>
            <p:nvPr/>
          </p:nvCxnSpPr>
          <p:spPr bwMode="auto">
            <a:xfrm flipV="1">
              <a:off x="6300192" y="3754748"/>
              <a:ext cx="663452" cy="617202"/>
            </a:xfrm>
            <a:prstGeom prst="line">
              <a:avLst/>
            </a:prstGeom>
            <a:noFill/>
            <a:ln w="38100"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1" name="Straight Connector 50">
              <a:extLst>
                <a:ext uri="{FF2B5EF4-FFF2-40B4-BE49-F238E27FC236}">
                  <a16:creationId xmlns:a16="http://schemas.microsoft.com/office/drawing/2014/main" id="{912611C7-9688-426A-ADF3-79FB7643DBD0}"/>
                </a:ext>
              </a:extLst>
            </p:cNvPr>
            <p:cNvCxnSpPr/>
            <p:nvPr/>
          </p:nvCxnSpPr>
          <p:spPr bwMode="auto">
            <a:xfrm flipV="1">
              <a:off x="1748808" y="3680677"/>
              <a:ext cx="663452" cy="617202"/>
            </a:xfrm>
            <a:prstGeom prst="line">
              <a:avLst/>
            </a:prstGeom>
            <a:noFill/>
            <a:ln w="38100"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45" name="TextBox 44">
              <a:extLst>
                <a:ext uri="{FF2B5EF4-FFF2-40B4-BE49-F238E27FC236}">
                  <a16:creationId xmlns:a16="http://schemas.microsoft.com/office/drawing/2014/main" id="{E73401FC-0CB2-435D-9A93-4D76ACB2C46C}"/>
                </a:ext>
              </a:extLst>
            </p:cNvPr>
            <p:cNvSpPr txBox="1"/>
            <p:nvPr/>
          </p:nvSpPr>
          <p:spPr>
            <a:xfrm>
              <a:off x="556306" y="571026"/>
              <a:ext cx="3836165" cy="413848"/>
            </a:xfrm>
            <a:prstGeom prst="rect">
              <a:avLst/>
            </a:prstGeom>
            <a:noFill/>
          </p:spPr>
          <p:txBody>
            <a:bodyPr wrap="square" rtlCol="0">
              <a:spAutoFit/>
            </a:bodyPr>
            <a:lstStyle/>
            <a:p>
              <a:r>
                <a:rPr lang="en-GB" sz="1200" dirty="0">
                  <a:solidFill>
                    <a:srgbClr val="FFFF99"/>
                  </a:solidFill>
                  <a:latin typeface="Arial" panose="020B0604020202020204" pitchFamily="34" charset="0"/>
                  <a:cs typeface="Arial" panose="020B0604020202020204" pitchFamily="34" charset="0"/>
                </a:rPr>
                <a:t>Momentum exchange</a:t>
              </a:r>
            </a:p>
          </p:txBody>
        </p:sp>
      </p:grpSp>
      <mc:AlternateContent xmlns:mc="http://schemas.openxmlformats.org/markup-compatibility/2006">
        <mc:Choice xmlns:a14="http://schemas.microsoft.com/office/drawing/2010/main" Requires="a14">
          <p:sp>
            <p:nvSpPr>
              <p:cNvPr id="52" name="Content Placeholder 7">
                <a:extLst>
                  <a:ext uri="{FF2B5EF4-FFF2-40B4-BE49-F238E27FC236}">
                    <a16:creationId xmlns:a16="http://schemas.microsoft.com/office/drawing/2014/main" id="{43CDEF8E-444C-4AE1-BC4B-C1DCDCBBD7AC}"/>
                  </a:ext>
                </a:extLst>
              </p:cNvPr>
              <p:cNvSpPr>
                <a:spLocks noGrp="1"/>
              </p:cNvSpPr>
              <p:nvPr>
                <p:ph idx="1"/>
              </p:nvPr>
            </p:nvSpPr>
            <p:spPr>
              <a:xfrm>
                <a:off x="764437" y="893986"/>
                <a:ext cx="3213842" cy="1151867"/>
              </a:xfrm>
            </p:spPr>
            <p:txBody>
              <a:bodyPr/>
              <a:lstStyle/>
              <a:p>
                <a:pPr marL="0" indent="0">
                  <a:buNone/>
                </a:pPr>
                <a:r>
                  <a:rPr lang="en-GB" sz="1300" kern="1200" dirty="0">
                    <a:solidFill>
                      <a:srgbClr val="FFFF99"/>
                    </a:solidFill>
                  </a:rPr>
                  <a:t>Assume that the </a:t>
                </a:r>
                <a:r>
                  <a:rPr lang="en-GB" sz="1300" kern="1200" dirty="0" err="1">
                    <a:solidFill>
                      <a:srgbClr val="FFFF99"/>
                    </a:solidFill>
                  </a:rPr>
                  <a:t>Monin</a:t>
                </a:r>
                <a:r>
                  <a:rPr lang="en-GB" sz="1300" kern="1200" dirty="0">
                    <a:solidFill>
                      <a:srgbClr val="FFFF99"/>
                    </a:solidFill>
                  </a:rPr>
                  <a:t>–</a:t>
                </a:r>
                <a:r>
                  <a:rPr lang="en-GB" sz="1300" kern="1200" dirty="0" err="1">
                    <a:solidFill>
                      <a:srgbClr val="FFFF99"/>
                    </a:solidFill>
                  </a:rPr>
                  <a:t>Obukhov</a:t>
                </a:r>
                <a:r>
                  <a:rPr lang="en-GB" sz="1300" kern="1200" dirty="0">
                    <a:solidFill>
                      <a:srgbClr val="FFFF99"/>
                    </a:solidFill>
                  </a:rPr>
                  <a:t> similarity theory in the surface layer. </a:t>
                </a:r>
              </a:p>
              <a:p>
                <a:pPr marL="0" indent="0">
                  <a:buNone/>
                </a:pPr>
                <a:r>
                  <a:rPr lang="en-GB" sz="1300" kern="1200" dirty="0">
                    <a:solidFill>
                      <a:srgbClr val="FFFF99"/>
                    </a:solidFill>
                  </a:rPr>
                  <a:t> </a:t>
                </a:r>
              </a:p>
              <a:p>
                <a:pPr marL="0" indent="0">
                  <a:buNone/>
                </a:pPr>
                <a:r>
                  <a:rPr lang="en-GB" sz="1300" kern="1200" dirty="0">
                    <a:solidFill>
                      <a:srgbClr val="FFFF99"/>
                    </a:solidFill>
                  </a:rPr>
                  <a:t>Gradients of  </a:t>
                </a:r>
                <a14:m>
                  <m:oMath xmlns:m="http://schemas.openxmlformats.org/officeDocument/2006/math">
                    <m:r>
                      <a:rPr lang="en-GB" sz="1300" kern="1200">
                        <a:solidFill>
                          <a:srgbClr val="FFFF99"/>
                        </a:solidFill>
                        <a:latin typeface="Cambria Math" panose="02040503050406030204" pitchFamily="18" charset="0"/>
                      </a:rPr>
                      <m:t>𝒗</m:t>
                    </m:r>
                  </m:oMath>
                </a14:m>
                <a:r>
                  <a:rPr lang="en-GB" sz="1300" kern="1200" dirty="0">
                    <a:solidFill>
                      <a:srgbClr val="FFFF99"/>
                    </a:solidFill>
                  </a:rPr>
                  <a:t>, </a:t>
                </a:r>
                <a14:m>
                  <m:oMath xmlns:m="http://schemas.openxmlformats.org/officeDocument/2006/math">
                    <m:r>
                      <a:rPr lang="en-GB" sz="1300" kern="1200" dirty="0">
                        <a:solidFill>
                          <a:srgbClr val="FFFF99"/>
                        </a:solidFill>
                        <a:latin typeface="Cambria Math" panose="02040503050406030204" pitchFamily="18" charset="0"/>
                      </a:rPr>
                      <m:t>𝑇</m:t>
                    </m:r>
                  </m:oMath>
                </a14:m>
                <a:r>
                  <a:rPr lang="en-GB" sz="1300" kern="1200" dirty="0">
                    <a:solidFill>
                      <a:srgbClr val="FFFF99"/>
                    </a:solidFill>
                  </a:rPr>
                  <a:t>, </a:t>
                </a:r>
                <a14:m>
                  <m:oMath xmlns:m="http://schemas.openxmlformats.org/officeDocument/2006/math">
                    <m:r>
                      <a:rPr lang="en-GB" sz="1300" kern="1200">
                        <a:solidFill>
                          <a:srgbClr val="FFFF99"/>
                        </a:solidFill>
                        <a:latin typeface="Cambria Math" panose="02040503050406030204" pitchFamily="18" charset="0"/>
                      </a:rPr>
                      <m:t>𝑞</m:t>
                    </m:r>
                  </m:oMath>
                </a14:m>
                <a:r>
                  <a:rPr lang="en-GB" sz="1300" kern="1200" dirty="0">
                    <a:solidFill>
                      <a:srgbClr val="FFFF99"/>
                    </a:solidFill>
                  </a:rPr>
                  <a:t> depend on air-sea turbulent fluxes as:</a:t>
                </a:r>
              </a:p>
            </p:txBody>
          </p:sp>
        </mc:Choice>
        <mc:Fallback>
          <p:sp>
            <p:nvSpPr>
              <p:cNvPr id="52" name="Content Placeholder 7">
                <a:extLst>
                  <a:ext uri="{FF2B5EF4-FFF2-40B4-BE49-F238E27FC236}">
                    <a16:creationId xmlns:a16="http://schemas.microsoft.com/office/drawing/2014/main" id="{43CDEF8E-444C-4AE1-BC4B-C1DCDCBBD7AC}"/>
                  </a:ext>
                </a:extLst>
              </p:cNvPr>
              <p:cNvSpPr>
                <a:spLocks noGrp="1" noRot="1" noChangeAspect="1" noMove="1" noResize="1" noEditPoints="1" noAdjustHandles="1" noChangeArrowheads="1" noChangeShapeType="1" noTextEdit="1"/>
              </p:cNvSpPr>
              <p:nvPr>
                <p:ph idx="1"/>
              </p:nvPr>
            </p:nvSpPr>
            <p:spPr>
              <a:xfrm>
                <a:off x="764437" y="893986"/>
                <a:ext cx="3213842" cy="1151867"/>
              </a:xfrm>
              <a:blipFill>
                <a:blip r:embed="rId3"/>
                <a:stretch>
                  <a:fillRect l="-3030" t="-4762" r="-2083" b="-1058"/>
                </a:stretch>
              </a:blipFill>
            </p:spPr>
            <p:txBody>
              <a:bodyPr/>
              <a:lstStyle/>
              <a:p>
                <a:r>
                  <a:rPr lang="en-GB">
                    <a:noFill/>
                  </a:rPr>
                  <a:t> </a:t>
                </a:r>
              </a:p>
            </p:txBody>
          </p:sp>
        </mc:Fallback>
      </mc:AlternateContent>
      <p:grpSp>
        <p:nvGrpSpPr>
          <p:cNvPr id="53" name="Group 52">
            <a:extLst>
              <a:ext uri="{FF2B5EF4-FFF2-40B4-BE49-F238E27FC236}">
                <a16:creationId xmlns:a16="http://schemas.microsoft.com/office/drawing/2014/main" id="{233B5892-F65E-41FE-947A-356A7E62AA55}"/>
              </a:ext>
            </a:extLst>
          </p:cNvPr>
          <p:cNvGrpSpPr/>
          <p:nvPr/>
        </p:nvGrpSpPr>
        <p:grpSpPr>
          <a:xfrm>
            <a:off x="943852" y="2488869"/>
            <a:ext cx="2855012" cy="2283615"/>
            <a:chOff x="611559" y="1779662"/>
            <a:chExt cx="2964937" cy="2283615"/>
          </a:xfrm>
        </p:grpSpPr>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C0A23AA4-CB42-4E39-964A-178ACF696BD6}"/>
                    </a:ext>
                  </a:extLst>
                </p:cNvPr>
                <p:cNvSpPr txBox="1"/>
                <p:nvPr/>
              </p:nvSpPr>
              <p:spPr>
                <a:xfrm>
                  <a:off x="611560" y="1779662"/>
                  <a:ext cx="2099083" cy="5746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800" i="1" smtClean="0">
                                <a:solidFill>
                                  <a:schemeClr val="accent2">
                                    <a:lumMod val="75000"/>
                                  </a:schemeClr>
                                </a:solidFill>
                                <a:latin typeface="Cambria Math" panose="02040503050406030204" pitchFamily="18" charset="0"/>
                              </a:rPr>
                            </m:ctrlPr>
                          </m:fPr>
                          <m:num>
                            <m:r>
                              <a:rPr lang="en-GB" sz="1800" b="0" i="1" smtClean="0">
                                <a:solidFill>
                                  <a:schemeClr val="accent2">
                                    <a:lumMod val="75000"/>
                                  </a:schemeClr>
                                </a:solidFill>
                                <a:latin typeface="Cambria Math" panose="02040503050406030204" pitchFamily="18" charset="0"/>
                              </a:rPr>
                              <m:t>𝜕</m:t>
                            </m:r>
                            <m:r>
                              <a:rPr lang="en-GB" sz="1800" b="1" i="1" smtClean="0">
                                <a:solidFill>
                                  <a:schemeClr val="accent2">
                                    <a:lumMod val="75000"/>
                                  </a:schemeClr>
                                </a:solidFill>
                                <a:latin typeface="Cambria Math" panose="02040503050406030204" pitchFamily="18" charset="0"/>
                              </a:rPr>
                              <m:t>𝒗</m:t>
                            </m:r>
                          </m:num>
                          <m:den>
                            <m:r>
                              <a:rPr lang="en-GB" sz="1800" b="0" i="1" smtClean="0">
                                <a:solidFill>
                                  <a:schemeClr val="accent2">
                                    <a:lumMod val="75000"/>
                                  </a:schemeClr>
                                </a:solidFill>
                                <a:latin typeface="Cambria Math" panose="02040503050406030204" pitchFamily="18" charset="0"/>
                              </a:rPr>
                              <m:t>𝜕</m:t>
                            </m:r>
                            <m:r>
                              <a:rPr lang="en-GB" sz="1800" b="0" i="1" smtClean="0">
                                <a:solidFill>
                                  <a:schemeClr val="accent2">
                                    <a:lumMod val="75000"/>
                                  </a:schemeClr>
                                </a:solidFill>
                                <a:latin typeface="Cambria Math" panose="02040503050406030204" pitchFamily="18" charset="0"/>
                              </a:rPr>
                              <m:t>𝑧</m:t>
                            </m:r>
                          </m:den>
                        </m:f>
                        <m:r>
                          <a:rPr lang="en-GB" sz="1800" b="0" i="1" smtClean="0">
                            <a:solidFill>
                              <a:schemeClr val="accent2">
                                <a:lumMod val="75000"/>
                              </a:schemeClr>
                            </a:solidFill>
                            <a:latin typeface="Cambria Math" panose="02040503050406030204" pitchFamily="18" charset="0"/>
                          </a:rPr>
                          <m:t>= </m:t>
                        </m:r>
                        <m:f>
                          <m:fPr>
                            <m:ctrlPr>
                              <a:rPr lang="en-GB" sz="1800" b="0" i="1" smtClean="0">
                                <a:solidFill>
                                  <a:schemeClr val="accent2">
                                    <a:lumMod val="75000"/>
                                  </a:schemeClr>
                                </a:solidFill>
                                <a:latin typeface="Cambria Math" panose="02040503050406030204" pitchFamily="18" charset="0"/>
                              </a:rPr>
                            </m:ctrlPr>
                          </m:fPr>
                          <m:num>
                            <m:sSub>
                              <m:sSubPr>
                                <m:ctrlPr>
                                  <a:rPr lang="en-GB" sz="1800" b="0" i="1" smtClean="0">
                                    <a:solidFill>
                                      <a:schemeClr val="accent2">
                                        <a:lumMod val="75000"/>
                                      </a:schemeClr>
                                    </a:solidFill>
                                    <a:latin typeface="Cambria Math" panose="02040503050406030204" pitchFamily="18" charset="0"/>
                                  </a:rPr>
                                </m:ctrlPr>
                              </m:sSubPr>
                              <m:e>
                                <m:r>
                                  <a:rPr lang="en-GB" sz="1800" b="0" i="1" smtClean="0">
                                    <a:solidFill>
                                      <a:schemeClr val="accent2">
                                        <a:lumMod val="75000"/>
                                      </a:schemeClr>
                                    </a:solidFill>
                                    <a:latin typeface="Cambria Math" panose="02040503050406030204" pitchFamily="18" charset="0"/>
                                  </a:rPr>
                                  <m:t>𝜏</m:t>
                                </m:r>
                              </m:e>
                              <m:sub>
                                <m:r>
                                  <a:rPr lang="en-GB" sz="1800" b="0" i="1" smtClean="0">
                                    <a:solidFill>
                                      <a:schemeClr val="accent2">
                                        <a:lumMod val="75000"/>
                                      </a:schemeClr>
                                    </a:solidFill>
                                    <a:latin typeface="Cambria Math" panose="02040503050406030204" pitchFamily="18" charset="0"/>
                                  </a:rPr>
                                  <m:t>0</m:t>
                                </m:r>
                              </m:sub>
                            </m:sSub>
                          </m:num>
                          <m:den>
                            <m:sSub>
                              <m:sSubPr>
                                <m:ctrlPr>
                                  <a:rPr lang="en-GB" sz="1800" b="0" i="1" smtClean="0">
                                    <a:solidFill>
                                      <a:schemeClr val="accent2">
                                        <a:lumMod val="75000"/>
                                      </a:schemeClr>
                                    </a:solidFill>
                                    <a:latin typeface="Cambria Math" panose="02040503050406030204" pitchFamily="18" charset="0"/>
                                  </a:rPr>
                                </m:ctrlPr>
                              </m:sSubPr>
                              <m:e>
                                <m:r>
                                  <a:rPr lang="en-GB" sz="1800" b="0" i="1" smtClean="0">
                                    <a:solidFill>
                                      <a:schemeClr val="accent2">
                                        <a:lumMod val="75000"/>
                                      </a:schemeClr>
                                    </a:solidFill>
                                    <a:latin typeface="Cambria Math" panose="02040503050406030204" pitchFamily="18" charset="0"/>
                                  </a:rPr>
                                  <m:t>𝜌</m:t>
                                </m:r>
                              </m:e>
                              <m:sub>
                                <m:r>
                                  <a:rPr lang="en-GB" sz="1800" b="0" i="1" smtClean="0">
                                    <a:solidFill>
                                      <a:schemeClr val="accent2">
                                        <a:lumMod val="75000"/>
                                      </a:schemeClr>
                                    </a:solidFill>
                                    <a:latin typeface="Cambria Math" panose="02040503050406030204" pitchFamily="18" charset="0"/>
                                  </a:rPr>
                                  <m:t>0</m:t>
                                </m:r>
                              </m:sub>
                            </m:sSub>
                            <m:sSub>
                              <m:sSubPr>
                                <m:ctrlPr>
                                  <a:rPr lang="en-GB" sz="1800" b="0" i="1" smtClean="0">
                                    <a:solidFill>
                                      <a:schemeClr val="accent2">
                                        <a:lumMod val="75000"/>
                                      </a:schemeClr>
                                    </a:solidFill>
                                    <a:latin typeface="Cambria Math" panose="02040503050406030204" pitchFamily="18" charset="0"/>
                                  </a:rPr>
                                </m:ctrlPr>
                              </m:sSubPr>
                              <m:e>
                                <m:r>
                                  <a:rPr lang="en-GB" sz="1800" b="0" i="1" smtClean="0">
                                    <a:solidFill>
                                      <a:schemeClr val="accent2">
                                        <a:lumMod val="75000"/>
                                      </a:schemeClr>
                                    </a:solidFill>
                                    <a:latin typeface="Cambria Math" panose="02040503050406030204" pitchFamily="18" charset="0"/>
                                  </a:rPr>
                                  <m:t>𝑢</m:t>
                                </m:r>
                              </m:e>
                              <m:sub>
                                <m:r>
                                  <a:rPr lang="en-GB" sz="1800" b="0" i="1" smtClean="0">
                                    <a:solidFill>
                                      <a:schemeClr val="accent2">
                                        <a:lumMod val="75000"/>
                                      </a:schemeClr>
                                    </a:solidFill>
                                    <a:latin typeface="Cambria Math" panose="02040503050406030204" pitchFamily="18" charset="0"/>
                                  </a:rPr>
                                  <m:t>∗</m:t>
                                </m:r>
                              </m:sub>
                            </m:sSub>
                          </m:den>
                        </m:f>
                        <m:f>
                          <m:fPr>
                            <m:ctrlPr>
                              <a:rPr lang="en-GB" sz="1800" b="0" i="1" smtClean="0">
                                <a:solidFill>
                                  <a:schemeClr val="accent2">
                                    <a:lumMod val="75000"/>
                                  </a:schemeClr>
                                </a:solidFill>
                                <a:latin typeface="Cambria Math" panose="02040503050406030204" pitchFamily="18" charset="0"/>
                              </a:rPr>
                            </m:ctrlPr>
                          </m:fPr>
                          <m:num>
                            <m:sSub>
                              <m:sSubPr>
                                <m:ctrlPr>
                                  <a:rPr lang="en-GB" sz="1800" b="0" i="1" smtClean="0">
                                    <a:solidFill>
                                      <a:schemeClr val="accent2">
                                        <a:lumMod val="75000"/>
                                      </a:schemeClr>
                                    </a:solidFill>
                                    <a:latin typeface="Cambria Math" panose="02040503050406030204" pitchFamily="18" charset="0"/>
                                  </a:rPr>
                                </m:ctrlPr>
                              </m:sSubPr>
                              <m:e>
                                <m:r>
                                  <a:rPr lang="en-GB" sz="1800" b="0" i="1" smtClean="0">
                                    <a:solidFill>
                                      <a:schemeClr val="accent2">
                                        <a:lumMod val="75000"/>
                                      </a:schemeClr>
                                    </a:solidFill>
                                    <a:latin typeface="Cambria Math" panose="02040503050406030204" pitchFamily="18" charset="0"/>
                                    <a:ea typeface="Cambria Math" panose="02040503050406030204" pitchFamily="18" charset="0"/>
                                  </a:rPr>
                                  <m:t>𝜙</m:t>
                                </m:r>
                              </m:e>
                              <m:sub>
                                <m:r>
                                  <a:rPr lang="en-GB" sz="1800" b="0" i="1" smtClean="0">
                                    <a:solidFill>
                                      <a:schemeClr val="accent2">
                                        <a:lumMod val="75000"/>
                                      </a:schemeClr>
                                    </a:solidFill>
                                    <a:latin typeface="Cambria Math" panose="02040503050406030204" pitchFamily="18" charset="0"/>
                                  </a:rPr>
                                  <m:t>𝑚</m:t>
                                </m:r>
                              </m:sub>
                            </m:sSub>
                            <m:r>
                              <a:rPr lang="en-GB" sz="1800" b="0" i="1" smtClean="0">
                                <a:solidFill>
                                  <a:schemeClr val="accent2">
                                    <a:lumMod val="75000"/>
                                  </a:schemeClr>
                                </a:solidFill>
                                <a:latin typeface="Cambria Math" panose="02040503050406030204" pitchFamily="18" charset="0"/>
                              </a:rPr>
                              <m:t>(</m:t>
                            </m:r>
                            <m:r>
                              <a:rPr lang="en-GB" sz="1800" b="0" i="1" smtClean="0">
                                <a:solidFill>
                                  <a:schemeClr val="accent2">
                                    <a:lumMod val="75000"/>
                                  </a:schemeClr>
                                </a:solidFill>
                                <a:latin typeface="Cambria Math" panose="02040503050406030204" pitchFamily="18" charset="0"/>
                              </a:rPr>
                              <m:t>𝑧</m:t>
                            </m:r>
                            <m:r>
                              <a:rPr lang="en-GB" sz="1800" b="0" i="1" smtClean="0">
                                <a:solidFill>
                                  <a:schemeClr val="accent2">
                                    <a:lumMod val="75000"/>
                                  </a:schemeClr>
                                </a:solidFill>
                                <a:latin typeface="Cambria Math" panose="02040503050406030204" pitchFamily="18" charset="0"/>
                              </a:rPr>
                              <m:t>/</m:t>
                            </m:r>
                            <m:r>
                              <a:rPr lang="en-GB" sz="1800" b="0" i="1" smtClean="0">
                                <a:solidFill>
                                  <a:schemeClr val="accent2">
                                    <a:lumMod val="75000"/>
                                  </a:schemeClr>
                                </a:solidFill>
                                <a:latin typeface="Cambria Math" panose="02040503050406030204" pitchFamily="18" charset="0"/>
                              </a:rPr>
                              <m:t>𝐿</m:t>
                            </m:r>
                            <m:r>
                              <a:rPr lang="en-GB" sz="1800" b="0" i="1" smtClean="0">
                                <a:solidFill>
                                  <a:schemeClr val="accent2">
                                    <a:lumMod val="75000"/>
                                  </a:schemeClr>
                                </a:solidFill>
                                <a:latin typeface="Cambria Math" panose="02040503050406030204" pitchFamily="18" charset="0"/>
                              </a:rPr>
                              <m:t>)</m:t>
                            </m:r>
                          </m:num>
                          <m:den>
                            <m:r>
                              <a:rPr lang="en-GB" sz="1800" b="0" i="1" smtClean="0">
                                <a:solidFill>
                                  <a:schemeClr val="accent2">
                                    <a:lumMod val="75000"/>
                                  </a:schemeClr>
                                </a:solidFill>
                                <a:latin typeface="Cambria Math" panose="02040503050406030204" pitchFamily="18" charset="0"/>
                              </a:rPr>
                              <m:t>𝑘𝑧</m:t>
                            </m:r>
                          </m:den>
                        </m:f>
                      </m:oMath>
                    </m:oMathPara>
                  </a14:m>
                  <a:endParaRPr lang="en-GB" sz="1800" dirty="0">
                    <a:solidFill>
                      <a:schemeClr val="tx2"/>
                    </a:solidFill>
                  </a:endParaRPr>
                </a:p>
              </p:txBody>
            </p:sp>
          </mc:Choice>
          <mc:Fallback xmlns="">
            <p:sp>
              <p:nvSpPr>
                <p:cNvPr id="27" name="TextBox 26">
                  <a:extLst>
                    <a:ext uri="{FF2B5EF4-FFF2-40B4-BE49-F238E27FC236}">
                      <a16:creationId xmlns:a16="http://schemas.microsoft.com/office/drawing/2014/main" id="{A0D387D8-720D-4235-BD0D-ECACBA78061C}"/>
                    </a:ext>
                  </a:extLst>
                </p:cNvPr>
                <p:cNvSpPr txBox="1">
                  <a:spLocks noRot="1" noChangeAspect="1" noMove="1" noResize="1" noEditPoints="1" noAdjustHandles="1" noChangeArrowheads="1" noChangeShapeType="1" noTextEdit="1"/>
                </p:cNvSpPr>
                <p:nvPr/>
              </p:nvSpPr>
              <p:spPr>
                <a:xfrm>
                  <a:off x="611560" y="1779662"/>
                  <a:ext cx="2099083" cy="574644"/>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D9806BA1-8CDB-46B2-8B93-7201926FF6CC}"/>
                    </a:ext>
                  </a:extLst>
                </p:cNvPr>
                <p:cNvSpPr txBox="1"/>
                <p:nvPr/>
              </p:nvSpPr>
              <p:spPr>
                <a:xfrm>
                  <a:off x="611559" y="2653385"/>
                  <a:ext cx="2964937" cy="6048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800" i="1" smtClean="0">
                                <a:solidFill>
                                  <a:schemeClr val="accent2">
                                    <a:lumMod val="75000"/>
                                  </a:schemeClr>
                                </a:solidFill>
                                <a:latin typeface="Cambria Math" panose="02040503050406030204" pitchFamily="18" charset="0"/>
                              </a:rPr>
                            </m:ctrlPr>
                          </m:fPr>
                          <m:num>
                            <m:r>
                              <a:rPr lang="en-GB" sz="1800" b="0" i="1" smtClean="0">
                                <a:solidFill>
                                  <a:schemeClr val="accent2">
                                    <a:lumMod val="75000"/>
                                  </a:schemeClr>
                                </a:solidFill>
                                <a:latin typeface="Cambria Math" panose="02040503050406030204" pitchFamily="18" charset="0"/>
                              </a:rPr>
                              <m:t>𝜕</m:t>
                            </m:r>
                            <m:r>
                              <a:rPr lang="en-GB" sz="1800" b="0" i="1" smtClean="0">
                                <a:solidFill>
                                  <a:schemeClr val="accent2">
                                    <a:lumMod val="75000"/>
                                  </a:schemeClr>
                                </a:solidFill>
                                <a:latin typeface="Cambria Math" panose="02040503050406030204" pitchFamily="18" charset="0"/>
                              </a:rPr>
                              <m:t>𝑇</m:t>
                            </m:r>
                          </m:num>
                          <m:den>
                            <m:r>
                              <a:rPr lang="en-GB" sz="1800" b="0" i="1" smtClean="0">
                                <a:solidFill>
                                  <a:schemeClr val="accent2">
                                    <a:lumMod val="75000"/>
                                  </a:schemeClr>
                                </a:solidFill>
                                <a:latin typeface="Cambria Math" panose="02040503050406030204" pitchFamily="18" charset="0"/>
                              </a:rPr>
                              <m:t>𝜕</m:t>
                            </m:r>
                            <m:r>
                              <a:rPr lang="en-GB" sz="1800" b="0" i="1" smtClean="0">
                                <a:solidFill>
                                  <a:schemeClr val="accent2">
                                    <a:lumMod val="75000"/>
                                  </a:schemeClr>
                                </a:solidFill>
                                <a:latin typeface="Cambria Math" panose="02040503050406030204" pitchFamily="18" charset="0"/>
                              </a:rPr>
                              <m:t>𝑧</m:t>
                            </m:r>
                          </m:den>
                        </m:f>
                        <m:r>
                          <a:rPr lang="en-GB" sz="1800" b="0" i="1" smtClean="0">
                            <a:solidFill>
                              <a:schemeClr val="accent2">
                                <a:lumMod val="75000"/>
                              </a:schemeClr>
                            </a:solidFill>
                            <a:latin typeface="Cambria Math" panose="02040503050406030204" pitchFamily="18" charset="0"/>
                          </a:rPr>
                          <m:t>+</m:t>
                        </m:r>
                        <m:f>
                          <m:fPr>
                            <m:ctrlPr>
                              <a:rPr lang="en-GB" sz="1800" i="1">
                                <a:solidFill>
                                  <a:schemeClr val="accent2">
                                    <a:lumMod val="75000"/>
                                  </a:schemeClr>
                                </a:solidFill>
                                <a:latin typeface="Cambria Math" panose="02040503050406030204" pitchFamily="18" charset="0"/>
                              </a:rPr>
                            </m:ctrlPr>
                          </m:fPr>
                          <m:num>
                            <m:r>
                              <a:rPr lang="en-GB" sz="1800" b="0" i="1" smtClean="0">
                                <a:solidFill>
                                  <a:schemeClr val="accent2">
                                    <a:lumMod val="75000"/>
                                  </a:schemeClr>
                                </a:solidFill>
                                <a:latin typeface="Cambria Math" panose="02040503050406030204" pitchFamily="18" charset="0"/>
                              </a:rPr>
                              <m:t>𝑔</m:t>
                            </m:r>
                          </m:num>
                          <m:den>
                            <m:sSub>
                              <m:sSubPr>
                                <m:ctrlPr>
                                  <a:rPr lang="en-GB" sz="1800" i="1" smtClean="0">
                                    <a:solidFill>
                                      <a:schemeClr val="accent2">
                                        <a:lumMod val="75000"/>
                                      </a:schemeClr>
                                    </a:solidFill>
                                    <a:latin typeface="Cambria Math" panose="02040503050406030204" pitchFamily="18" charset="0"/>
                                  </a:rPr>
                                </m:ctrlPr>
                              </m:sSubPr>
                              <m:e>
                                <m:r>
                                  <a:rPr lang="en-GB" sz="1800" b="0" i="1" smtClean="0">
                                    <a:solidFill>
                                      <a:schemeClr val="accent2">
                                        <a:lumMod val="75000"/>
                                      </a:schemeClr>
                                    </a:solidFill>
                                    <a:latin typeface="Cambria Math" panose="02040503050406030204" pitchFamily="18" charset="0"/>
                                  </a:rPr>
                                  <m:t>𝑐</m:t>
                                </m:r>
                              </m:e>
                              <m:sub>
                                <m:r>
                                  <a:rPr lang="en-GB" sz="1800" b="0" i="1" smtClean="0">
                                    <a:solidFill>
                                      <a:schemeClr val="accent2">
                                        <a:lumMod val="75000"/>
                                      </a:schemeClr>
                                    </a:solidFill>
                                    <a:latin typeface="Cambria Math" panose="02040503050406030204" pitchFamily="18" charset="0"/>
                                  </a:rPr>
                                  <m:t>𝑝</m:t>
                                </m:r>
                              </m:sub>
                            </m:sSub>
                          </m:den>
                        </m:f>
                        <m:r>
                          <a:rPr lang="en-GB" sz="1800" b="0" i="1" smtClean="0">
                            <a:solidFill>
                              <a:schemeClr val="accent2">
                                <a:lumMod val="75000"/>
                              </a:schemeClr>
                            </a:solidFill>
                            <a:latin typeface="Cambria Math" panose="02040503050406030204" pitchFamily="18" charset="0"/>
                          </a:rPr>
                          <m:t>=−</m:t>
                        </m:r>
                        <m:f>
                          <m:fPr>
                            <m:ctrlPr>
                              <a:rPr lang="en-GB" sz="1800" b="0" i="1" smtClean="0">
                                <a:solidFill>
                                  <a:schemeClr val="accent2">
                                    <a:lumMod val="75000"/>
                                  </a:schemeClr>
                                </a:solidFill>
                                <a:latin typeface="Cambria Math" panose="02040503050406030204" pitchFamily="18" charset="0"/>
                              </a:rPr>
                            </m:ctrlPr>
                          </m:fPr>
                          <m:num>
                            <m:sSub>
                              <m:sSubPr>
                                <m:ctrlPr>
                                  <a:rPr lang="en-GB" sz="1800" b="0" i="1" smtClean="0">
                                    <a:solidFill>
                                      <a:schemeClr val="accent2">
                                        <a:lumMod val="75000"/>
                                      </a:schemeClr>
                                    </a:solidFill>
                                    <a:latin typeface="Cambria Math" panose="02040503050406030204" pitchFamily="18" charset="0"/>
                                  </a:rPr>
                                </m:ctrlPr>
                              </m:sSubPr>
                              <m:e>
                                <m:r>
                                  <a:rPr lang="en-GB" sz="1800" b="0" i="1" smtClean="0">
                                    <a:solidFill>
                                      <a:schemeClr val="accent2">
                                        <a:lumMod val="75000"/>
                                      </a:schemeClr>
                                    </a:solidFill>
                                    <a:latin typeface="Cambria Math" panose="02040503050406030204" pitchFamily="18" charset="0"/>
                                  </a:rPr>
                                  <m:t>𝐻</m:t>
                                </m:r>
                              </m:e>
                              <m:sub>
                                <m:r>
                                  <a:rPr lang="en-GB" sz="1800" b="0" i="1" smtClean="0">
                                    <a:solidFill>
                                      <a:schemeClr val="accent2">
                                        <a:lumMod val="75000"/>
                                      </a:schemeClr>
                                    </a:solidFill>
                                    <a:latin typeface="Cambria Math" panose="02040503050406030204" pitchFamily="18" charset="0"/>
                                  </a:rPr>
                                  <m:t>0</m:t>
                                </m:r>
                              </m:sub>
                            </m:sSub>
                          </m:num>
                          <m:den>
                            <m:sSub>
                              <m:sSubPr>
                                <m:ctrlPr>
                                  <a:rPr lang="en-GB" sz="1800" b="0" i="1" smtClean="0">
                                    <a:solidFill>
                                      <a:schemeClr val="accent2">
                                        <a:lumMod val="75000"/>
                                      </a:schemeClr>
                                    </a:solidFill>
                                    <a:latin typeface="Cambria Math" panose="02040503050406030204" pitchFamily="18" charset="0"/>
                                  </a:rPr>
                                </m:ctrlPr>
                              </m:sSubPr>
                              <m:e>
                                <m:sSub>
                                  <m:sSubPr>
                                    <m:ctrlPr>
                                      <a:rPr lang="en-GB" sz="1800" b="0" i="1" smtClean="0">
                                        <a:solidFill>
                                          <a:schemeClr val="accent2">
                                            <a:lumMod val="75000"/>
                                          </a:schemeClr>
                                        </a:solidFill>
                                        <a:latin typeface="Cambria Math" panose="02040503050406030204" pitchFamily="18" charset="0"/>
                                      </a:rPr>
                                    </m:ctrlPr>
                                  </m:sSubPr>
                                  <m:e>
                                    <m:r>
                                      <a:rPr lang="en-GB" sz="1800" b="0" i="1" smtClean="0">
                                        <a:solidFill>
                                          <a:schemeClr val="accent2">
                                            <a:lumMod val="75000"/>
                                          </a:schemeClr>
                                        </a:solidFill>
                                        <a:latin typeface="Cambria Math" panose="02040503050406030204" pitchFamily="18" charset="0"/>
                                      </a:rPr>
                                      <m:t>𝑐</m:t>
                                    </m:r>
                                  </m:e>
                                  <m:sub>
                                    <m:r>
                                      <a:rPr lang="en-GB" sz="1800" b="0" i="1" smtClean="0">
                                        <a:solidFill>
                                          <a:schemeClr val="accent2">
                                            <a:lumMod val="75000"/>
                                          </a:schemeClr>
                                        </a:solidFill>
                                        <a:latin typeface="Cambria Math" panose="02040503050406030204" pitchFamily="18" charset="0"/>
                                      </a:rPr>
                                      <m:t>𝑝</m:t>
                                    </m:r>
                                  </m:sub>
                                </m:sSub>
                                <m:r>
                                  <a:rPr lang="en-GB" sz="1800" b="0" i="1" smtClean="0">
                                    <a:solidFill>
                                      <a:schemeClr val="accent2">
                                        <a:lumMod val="75000"/>
                                      </a:schemeClr>
                                    </a:solidFill>
                                    <a:latin typeface="Cambria Math" panose="02040503050406030204" pitchFamily="18" charset="0"/>
                                  </a:rPr>
                                  <m:t>𝜌</m:t>
                                </m:r>
                              </m:e>
                              <m:sub>
                                <m:r>
                                  <a:rPr lang="en-GB" sz="1800" b="0" i="1" smtClean="0">
                                    <a:solidFill>
                                      <a:schemeClr val="accent2">
                                        <a:lumMod val="75000"/>
                                      </a:schemeClr>
                                    </a:solidFill>
                                    <a:latin typeface="Cambria Math" panose="02040503050406030204" pitchFamily="18" charset="0"/>
                                  </a:rPr>
                                  <m:t>0</m:t>
                                </m:r>
                              </m:sub>
                            </m:sSub>
                            <m:sSub>
                              <m:sSubPr>
                                <m:ctrlPr>
                                  <a:rPr lang="en-GB" sz="1800" b="0" i="1" smtClean="0">
                                    <a:solidFill>
                                      <a:schemeClr val="accent2">
                                        <a:lumMod val="75000"/>
                                      </a:schemeClr>
                                    </a:solidFill>
                                    <a:latin typeface="Cambria Math" panose="02040503050406030204" pitchFamily="18" charset="0"/>
                                  </a:rPr>
                                </m:ctrlPr>
                              </m:sSubPr>
                              <m:e>
                                <m:r>
                                  <a:rPr lang="en-GB" sz="1800" b="0" i="1" smtClean="0">
                                    <a:solidFill>
                                      <a:schemeClr val="accent2">
                                        <a:lumMod val="75000"/>
                                      </a:schemeClr>
                                    </a:solidFill>
                                    <a:latin typeface="Cambria Math" panose="02040503050406030204" pitchFamily="18" charset="0"/>
                                  </a:rPr>
                                  <m:t>𝑢</m:t>
                                </m:r>
                              </m:e>
                              <m:sub>
                                <m:r>
                                  <a:rPr lang="en-GB" sz="1800" b="0" i="1" smtClean="0">
                                    <a:solidFill>
                                      <a:schemeClr val="accent2">
                                        <a:lumMod val="75000"/>
                                      </a:schemeClr>
                                    </a:solidFill>
                                    <a:latin typeface="Cambria Math" panose="02040503050406030204" pitchFamily="18" charset="0"/>
                                  </a:rPr>
                                  <m:t>∗</m:t>
                                </m:r>
                              </m:sub>
                            </m:sSub>
                          </m:den>
                        </m:f>
                        <m:f>
                          <m:fPr>
                            <m:ctrlPr>
                              <a:rPr lang="en-GB" sz="1800" b="0" i="1" smtClean="0">
                                <a:solidFill>
                                  <a:schemeClr val="accent2">
                                    <a:lumMod val="75000"/>
                                  </a:schemeClr>
                                </a:solidFill>
                                <a:latin typeface="Cambria Math" panose="02040503050406030204" pitchFamily="18" charset="0"/>
                              </a:rPr>
                            </m:ctrlPr>
                          </m:fPr>
                          <m:num>
                            <m:sSub>
                              <m:sSubPr>
                                <m:ctrlPr>
                                  <a:rPr lang="en-GB" sz="1800" b="0" i="1" smtClean="0">
                                    <a:solidFill>
                                      <a:schemeClr val="accent2">
                                        <a:lumMod val="75000"/>
                                      </a:schemeClr>
                                    </a:solidFill>
                                    <a:latin typeface="Cambria Math" panose="02040503050406030204" pitchFamily="18" charset="0"/>
                                  </a:rPr>
                                </m:ctrlPr>
                              </m:sSubPr>
                              <m:e>
                                <m:r>
                                  <a:rPr lang="en-GB" sz="1800" b="0" i="1" smtClean="0">
                                    <a:solidFill>
                                      <a:schemeClr val="accent2">
                                        <a:lumMod val="75000"/>
                                      </a:schemeClr>
                                    </a:solidFill>
                                    <a:latin typeface="Cambria Math" panose="02040503050406030204" pitchFamily="18" charset="0"/>
                                    <a:ea typeface="Cambria Math" panose="02040503050406030204" pitchFamily="18" charset="0"/>
                                  </a:rPr>
                                  <m:t>𝜙</m:t>
                                </m:r>
                              </m:e>
                              <m:sub>
                                <m:r>
                                  <a:rPr lang="en-GB" sz="1800" b="0" i="1" smtClean="0">
                                    <a:solidFill>
                                      <a:schemeClr val="accent2">
                                        <a:lumMod val="75000"/>
                                      </a:schemeClr>
                                    </a:solidFill>
                                    <a:latin typeface="Cambria Math" panose="02040503050406030204" pitchFamily="18" charset="0"/>
                                    <a:ea typeface="Cambria Math" panose="02040503050406030204" pitchFamily="18" charset="0"/>
                                  </a:rPr>
                                  <m:t>h</m:t>
                                </m:r>
                              </m:sub>
                            </m:sSub>
                            <m:r>
                              <a:rPr lang="en-GB" sz="1800" b="0" i="1" smtClean="0">
                                <a:solidFill>
                                  <a:schemeClr val="accent2">
                                    <a:lumMod val="75000"/>
                                  </a:schemeClr>
                                </a:solidFill>
                                <a:latin typeface="Cambria Math" panose="02040503050406030204" pitchFamily="18" charset="0"/>
                              </a:rPr>
                              <m:t>(</m:t>
                            </m:r>
                            <m:r>
                              <a:rPr lang="en-GB" sz="1800" b="0" i="1" smtClean="0">
                                <a:solidFill>
                                  <a:schemeClr val="accent2">
                                    <a:lumMod val="75000"/>
                                  </a:schemeClr>
                                </a:solidFill>
                                <a:latin typeface="Cambria Math" panose="02040503050406030204" pitchFamily="18" charset="0"/>
                              </a:rPr>
                              <m:t>𝑧</m:t>
                            </m:r>
                            <m:r>
                              <a:rPr lang="en-GB" sz="1800" b="0" i="1" smtClean="0">
                                <a:solidFill>
                                  <a:schemeClr val="accent2">
                                    <a:lumMod val="75000"/>
                                  </a:schemeClr>
                                </a:solidFill>
                                <a:latin typeface="Cambria Math" panose="02040503050406030204" pitchFamily="18" charset="0"/>
                              </a:rPr>
                              <m:t>/</m:t>
                            </m:r>
                            <m:r>
                              <a:rPr lang="en-GB" sz="1800" b="0" i="1" smtClean="0">
                                <a:solidFill>
                                  <a:schemeClr val="accent2">
                                    <a:lumMod val="75000"/>
                                  </a:schemeClr>
                                </a:solidFill>
                                <a:latin typeface="Cambria Math" panose="02040503050406030204" pitchFamily="18" charset="0"/>
                              </a:rPr>
                              <m:t>𝐿</m:t>
                            </m:r>
                            <m:r>
                              <a:rPr lang="en-GB" sz="1800" b="0" i="1" smtClean="0">
                                <a:solidFill>
                                  <a:schemeClr val="accent2">
                                    <a:lumMod val="75000"/>
                                  </a:schemeClr>
                                </a:solidFill>
                                <a:latin typeface="Cambria Math" panose="02040503050406030204" pitchFamily="18" charset="0"/>
                              </a:rPr>
                              <m:t>)</m:t>
                            </m:r>
                          </m:num>
                          <m:den>
                            <m:r>
                              <a:rPr lang="en-GB" sz="1800" b="0" i="1" smtClean="0">
                                <a:solidFill>
                                  <a:schemeClr val="accent2">
                                    <a:lumMod val="75000"/>
                                  </a:schemeClr>
                                </a:solidFill>
                                <a:latin typeface="Cambria Math" panose="02040503050406030204" pitchFamily="18" charset="0"/>
                              </a:rPr>
                              <m:t>𝑘𝑧</m:t>
                            </m:r>
                          </m:den>
                        </m:f>
                      </m:oMath>
                    </m:oMathPara>
                  </a14:m>
                  <a:endParaRPr lang="en-GB" sz="1800" dirty="0">
                    <a:solidFill>
                      <a:schemeClr val="tx2"/>
                    </a:solidFill>
                  </a:endParaRPr>
                </a:p>
              </p:txBody>
            </p:sp>
          </mc:Choice>
          <mc:Fallback xmlns="">
            <p:sp>
              <p:nvSpPr>
                <p:cNvPr id="28" name="TextBox 27">
                  <a:extLst>
                    <a:ext uri="{FF2B5EF4-FFF2-40B4-BE49-F238E27FC236}">
                      <a16:creationId xmlns:a16="http://schemas.microsoft.com/office/drawing/2014/main" id="{C110C678-EFA4-4D01-9F27-5FC85F90CE18}"/>
                    </a:ext>
                  </a:extLst>
                </p:cNvPr>
                <p:cNvSpPr txBox="1">
                  <a:spLocks noRot="1" noChangeAspect="1" noMove="1" noResize="1" noEditPoints="1" noAdjustHandles="1" noChangeArrowheads="1" noChangeShapeType="1" noTextEdit="1"/>
                </p:cNvSpPr>
                <p:nvPr/>
              </p:nvSpPr>
              <p:spPr>
                <a:xfrm>
                  <a:off x="611559" y="2653385"/>
                  <a:ext cx="2964937" cy="604846"/>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A931E1AB-F493-40A2-A64D-9F08FF18AEDC}"/>
                    </a:ext>
                  </a:extLst>
                </p:cNvPr>
                <p:cNvSpPr txBox="1"/>
                <p:nvPr/>
              </p:nvSpPr>
              <p:spPr>
                <a:xfrm>
                  <a:off x="611560" y="3488633"/>
                  <a:ext cx="2215412" cy="5746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800" i="1" smtClean="0">
                                <a:solidFill>
                                  <a:schemeClr val="accent2">
                                    <a:lumMod val="75000"/>
                                  </a:schemeClr>
                                </a:solidFill>
                                <a:latin typeface="Cambria Math" panose="02040503050406030204" pitchFamily="18" charset="0"/>
                              </a:rPr>
                            </m:ctrlPr>
                          </m:fPr>
                          <m:num>
                            <m:r>
                              <a:rPr lang="en-GB" sz="1800" b="0" i="1" smtClean="0">
                                <a:solidFill>
                                  <a:schemeClr val="accent2">
                                    <a:lumMod val="75000"/>
                                  </a:schemeClr>
                                </a:solidFill>
                                <a:latin typeface="Cambria Math" panose="02040503050406030204" pitchFamily="18" charset="0"/>
                              </a:rPr>
                              <m:t>𝜕</m:t>
                            </m:r>
                            <m:r>
                              <a:rPr lang="en-GB" sz="1800" b="0" i="1" smtClean="0">
                                <a:solidFill>
                                  <a:schemeClr val="accent2">
                                    <a:lumMod val="75000"/>
                                  </a:schemeClr>
                                </a:solidFill>
                                <a:latin typeface="Cambria Math" panose="02040503050406030204" pitchFamily="18" charset="0"/>
                              </a:rPr>
                              <m:t>𝑞</m:t>
                            </m:r>
                          </m:num>
                          <m:den>
                            <m:r>
                              <a:rPr lang="en-GB" sz="1800" b="0" i="1" smtClean="0">
                                <a:solidFill>
                                  <a:schemeClr val="accent2">
                                    <a:lumMod val="75000"/>
                                  </a:schemeClr>
                                </a:solidFill>
                                <a:latin typeface="Cambria Math" panose="02040503050406030204" pitchFamily="18" charset="0"/>
                              </a:rPr>
                              <m:t>𝜕</m:t>
                            </m:r>
                            <m:r>
                              <a:rPr lang="en-GB" sz="1800" b="0" i="1" smtClean="0">
                                <a:solidFill>
                                  <a:schemeClr val="accent2">
                                    <a:lumMod val="75000"/>
                                  </a:schemeClr>
                                </a:solidFill>
                                <a:latin typeface="Cambria Math" panose="02040503050406030204" pitchFamily="18" charset="0"/>
                              </a:rPr>
                              <m:t>𝑧</m:t>
                            </m:r>
                          </m:den>
                        </m:f>
                        <m:r>
                          <a:rPr lang="en-GB" sz="1800" b="0" i="1" smtClean="0">
                            <a:solidFill>
                              <a:schemeClr val="accent2">
                                <a:lumMod val="75000"/>
                              </a:schemeClr>
                            </a:solidFill>
                            <a:latin typeface="Cambria Math" panose="02040503050406030204" pitchFamily="18" charset="0"/>
                          </a:rPr>
                          <m:t>=−</m:t>
                        </m:r>
                        <m:f>
                          <m:fPr>
                            <m:ctrlPr>
                              <a:rPr lang="en-GB" sz="1800" b="0" i="1" smtClean="0">
                                <a:solidFill>
                                  <a:schemeClr val="accent2">
                                    <a:lumMod val="75000"/>
                                  </a:schemeClr>
                                </a:solidFill>
                                <a:latin typeface="Cambria Math" panose="02040503050406030204" pitchFamily="18" charset="0"/>
                              </a:rPr>
                            </m:ctrlPr>
                          </m:fPr>
                          <m:num>
                            <m:sSub>
                              <m:sSubPr>
                                <m:ctrlPr>
                                  <a:rPr lang="en-GB" sz="1800" b="0" i="1" smtClean="0">
                                    <a:solidFill>
                                      <a:schemeClr val="accent2">
                                        <a:lumMod val="75000"/>
                                      </a:schemeClr>
                                    </a:solidFill>
                                    <a:latin typeface="Cambria Math" panose="02040503050406030204" pitchFamily="18" charset="0"/>
                                  </a:rPr>
                                </m:ctrlPr>
                              </m:sSubPr>
                              <m:e>
                                <m:r>
                                  <a:rPr lang="en-GB" sz="1800" b="0" i="1" smtClean="0">
                                    <a:solidFill>
                                      <a:schemeClr val="accent2">
                                        <a:lumMod val="75000"/>
                                      </a:schemeClr>
                                    </a:solidFill>
                                    <a:latin typeface="Cambria Math" panose="02040503050406030204" pitchFamily="18" charset="0"/>
                                  </a:rPr>
                                  <m:t>𝐸</m:t>
                                </m:r>
                              </m:e>
                              <m:sub>
                                <m:r>
                                  <a:rPr lang="en-GB" sz="1800" b="0" i="1" smtClean="0">
                                    <a:solidFill>
                                      <a:schemeClr val="accent2">
                                        <a:lumMod val="75000"/>
                                      </a:schemeClr>
                                    </a:solidFill>
                                    <a:latin typeface="Cambria Math" panose="02040503050406030204" pitchFamily="18" charset="0"/>
                                  </a:rPr>
                                  <m:t>0</m:t>
                                </m:r>
                              </m:sub>
                            </m:sSub>
                          </m:num>
                          <m:den>
                            <m:sSub>
                              <m:sSubPr>
                                <m:ctrlPr>
                                  <a:rPr lang="en-GB" sz="1800" b="0" i="1" smtClean="0">
                                    <a:solidFill>
                                      <a:schemeClr val="accent2">
                                        <a:lumMod val="75000"/>
                                      </a:schemeClr>
                                    </a:solidFill>
                                    <a:latin typeface="Cambria Math" panose="02040503050406030204" pitchFamily="18" charset="0"/>
                                  </a:rPr>
                                </m:ctrlPr>
                              </m:sSubPr>
                              <m:e>
                                <m:r>
                                  <a:rPr lang="en-GB" sz="1800" b="0" i="1" smtClean="0">
                                    <a:solidFill>
                                      <a:schemeClr val="accent2">
                                        <a:lumMod val="75000"/>
                                      </a:schemeClr>
                                    </a:solidFill>
                                    <a:latin typeface="Cambria Math" panose="02040503050406030204" pitchFamily="18" charset="0"/>
                                  </a:rPr>
                                  <m:t>𝜌</m:t>
                                </m:r>
                              </m:e>
                              <m:sub>
                                <m:r>
                                  <a:rPr lang="en-GB" sz="1800" b="0" i="1" smtClean="0">
                                    <a:solidFill>
                                      <a:schemeClr val="accent2">
                                        <a:lumMod val="75000"/>
                                      </a:schemeClr>
                                    </a:solidFill>
                                    <a:latin typeface="Cambria Math" panose="02040503050406030204" pitchFamily="18" charset="0"/>
                                  </a:rPr>
                                  <m:t>0</m:t>
                                </m:r>
                              </m:sub>
                            </m:sSub>
                            <m:sSub>
                              <m:sSubPr>
                                <m:ctrlPr>
                                  <a:rPr lang="en-GB" sz="1800" b="0" i="1" smtClean="0">
                                    <a:solidFill>
                                      <a:schemeClr val="accent2">
                                        <a:lumMod val="75000"/>
                                      </a:schemeClr>
                                    </a:solidFill>
                                    <a:latin typeface="Cambria Math" panose="02040503050406030204" pitchFamily="18" charset="0"/>
                                  </a:rPr>
                                </m:ctrlPr>
                              </m:sSubPr>
                              <m:e>
                                <m:r>
                                  <a:rPr lang="en-GB" sz="1800" b="0" i="1" smtClean="0">
                                    <a:solidFill>
                                      <a:schemeClr val="accent2">
                                        <a:lumMod val="75000"/>
                                      </a:schemeClr>
                                    </a:solidFill>
                                    <a:latin typeface="Cambria Math" panose="02040503050406030204" pitchFamily="18" charset="0"/>
                                  </a:rPr>
                                  <m:t>𝑢</m:t>
                                </m:r>
                              </m:e>
                              <m:sub>
                                <m:r>
                                  <a:rPr lang="en-GB" sz="1800" b="0" i="1" smtClean="0">
                                    <a:solidFill>
                                      <a:schemeClr val="accent2">
                                        <a:lumMod val="75000"/>
                                      </a:schemeClr>
                                    </a:solidFill>
                                    <a:latin typeface="Cambria Math" panose="02040503050406030204" pitchFamily="18" charset="0"/>
                                  </a:rPr>
                                  <m:t>∗</m:t>
                                </m:r>
                              </m:sub>
                            </m:sSub>
                          </m:den>
                        </m:f>
                        <m:f>
                          <m:fPr>
                            <m:ctrlPr>
                              <a:rPr lang="en-GB" sz="1800" b="0" i="1" smtClean="0">
                                <a:solidFill>
                                  <a:schemeClr val="accent2">
                                    <a:lumMod val="75000"/>
                                  </a:schemeClr>
                                </a:solidFill>
                                <a:latin typeface="Cambria Math" panose="02040503050406030204" pitchFamily="18" charset="0"/>
                              </a:rPr>
                            </m:ctrlPr>
                          </m:fPr>
                          <m:num>
                            <m:sSub>
                              <m:sSubPr>
                                <m:ctrlPr>
                                  <a:rPr lang="en-GB" sz="1800" b="0" i="1" smtClean="0">
                                    <a:solidFill>
                                      <a:schemeClr val="accent2">
                                        <a:lumMod val="75000"/>
                                      </a:schemeClr>
                                    </a:solidFill>
                                    <a:latin typeface="Cambria Math" panose="02040503050406030204" pitchFamily="18" charset="0"/>
                                  </a:rPr>
                                </m:ctrlPr>
                              </m:sSubPr>
                              <m:e>
                                <m:r>
                                  <a:rPr lang="en-GB" sz="1800" b="0" i="1" smtClean="0">
                                    <a:solidFill>
                                      <a:schemeClr val="accent2">
                                        <a:lumMod val="75000"/>
                                      </a:schemeClr>
                                    </a:solidFill>
                                    <a:latin typeface="Cambria Math" panose="02040503050406030204" pitchFamily="18" charset="0"/>
                                    <a:ea typeface="Cambria Math" panose="02040503050406030204" pitchFamily="18" charset="0"/>
                                  </a:rPr>
                                  <m:t>𝜙</m:t>
                                </m:r>
                              </m:e>
                              <m:sub>
                                <m:r>
                                  <a:rPr lang="en-GB" sz="1800" b="0" i="1" smtClean="0">
                                    <a:solidFill>
                                      <a:schemeClr val="accent2">
                                        <a:lumMod val="75000"/>
                                      </a:schemeClr>
                                    </a:solidFill>
                                    <a:latin typeface="Cambria Math" panose="02040503050406030204" pitchFamily="18" charset="0"/>
                                    <a:ea typeface="Cambria Math" panose="02040503050406030204" pitchFamily="18" charset="0"/>
                                  </a:rPr>
                                  <m:t>h</m:t>
                                </m:r>
                              </m:sub>
                            </m:sSub>
                            <m:r>
                              <a:rPr lang="en-GB" sz="1800" b="0" i="1" smtClean="0">
                                <a:solidFill>
                                  <a:schemeClr val="accent2">
                                    <a:lumMod val="75000"/>
                                  </a:schemeClr>
                                </a:solidFill>
                                <a:latin typeface="Cambria Math" panose="02040503050406030204" pitchFamily="18" charset="0"/>
                              </a:rPr>
                              <m:t>(</m:t>
                            </m:r>
                            <m:r>
                              <a:rPr lang="en-GB" sz="1800" b="0" i="1" smtClean="0">
                                <a:solidFill>
                                  <a:schemeClr val="accent2">
                                    <a:lumMod val="75000"/>
                                  </a:schemeClr>
                                </a:solidFill>
                                <a:latin typeface="Cambria Math" panose="02040503050406030204" pitchFamily="18" charset="0"/>
                              </a:rPr>
                              <m:t>𝑧</m:t>
                            </m:r>
                            <m:r>
                              <a:rPr lang="en-GB" sz="1800" b="0" i="1" smtClean="0">
                                <a:solidFill>
                                  <a:schemeClr val="accent2">
                                    <a:lumMod val="75000"/>
                                  </a:schemeClr>
                                </a:solidFill>
                                <a:latin typeface="Cambria Math" panose="02040503050406030204" pitchFamily="18" charset="0"/>
                              </a:rPr>
                              <m:t>/</m:t>
                            </m:r>
                            <m:r>
                              <a:rPr lang="en-GB" sz="1800" b="0" i="1" smtClean="0">
                                <a:solidFill>
                                  <a:schemeClr val="accent2">
                                    <a:lumMod val="75000"/>
                                  </a:schemeClr>
                                </a:solidFill>
                                <a:latin typeface="Cambria Math" panose="02040503050406030204" pitchFamily="18" charset="0"/>
                              </a:rPr>
                              <m:t>𝐿</m:t>
                            </m:r>
                            <m:r>
                              <a:rPr lang="en-GB" sz="1800" b="0" i="1" smtClean="0">
                                <a:solidFill>
                                  <a:schemeClr val="accent2">
                                    <a:lumMod val="75000"/>
                                  </a:schemeClr>
                                </a:solidFill>
                                <a:latin typeface="Cambria Math" panose="02040503050406030204" pitchFamily="18" charset="0"/>
                              </a:rPr>
                              <m:t>)</m:t>
                            </m:r>
                          </m:num>
                          <m:den>
                            <m:r>
                              <a:rPr lang="en-GB" sz="1800" b="0" i="1" smtClean="0">
                                <a:solidFill>
                                  <a:schemeClr val="accent2">
                                    <a:lumMod val="75000"/>
                                  </a:schemeClr>
                                </a:solidFill>
                                <a:latin typeface="Cambria Math" panose="02040503050406030204" pitchFamily="18" charset="0"/>
                              </a:rPr>
                              <m:t>𝑘𝑧</m:t>
                            </m:r>
                          </m:den>
                        </m:f>
                      </m:oMath>
                    </m:oMathPara>
                  </a14:m>
                  <a:endParaRPr lang="en-GB" sz="1800" dirty="0">
                    <a:solidFill>
                      <a:schemeClr val="tx2"/>
                    </a:solidFill>
                  </a:endParaRPr>
                </a:p>
              </p:txBody>
            </p:sp>
          </mc:Choice>
          <mc:Fallback xmlns="">
            <p:sp>
              <p:nvSpPr>
                <p:cNvPr id="29" name="TextBox 28">
                  <a:extLst>
                    <a:ext uri="{FF2B5EF4-FFF2-40B4-BE49-F238E27FC236}">
                      <a16:creationId xmlns:a16="http://schemas.microsoft.com/office/drawing/2014/main" id="{0E37D246-2713-4EF2-844E-509C9BBEB298}"/>
                    </a:ext>
                  </a:extLst>
                </p:cNvPr>
                <p:cNvSpPr txBox="1">
                  <a:spLocks noRot="1" noChangeAspect="1" noMove="1" noResize="1" noEditPoints="1" noAdjustHandles="1" noChangeArrowheads="1" noChangeShapeType="1" noTextEdit="1"/>
                </p:cNvSpPr>
                <p:nvPr/>
              </p:nvSpPr>
              <p:spPr>
                <a:xfrm>
                  <a:off x="611560" y="3488633"/>
                  <a:ext cx="2215412" cy="574644"/>
                </a:xfrm>
                <a:prstGeom prst="rect">
                  <a:avLst/>
                </a:prstGeom>
                <a:blipFill>
                  <a:blip r:embed="rId7"/>
                  <a:stretch>
                    <a:fillRect/>
                  </a:stretch>
                </a:blipFill>
              </p:spPr>
              <p:txBody>
                <a:bodyPr/>
                <a:lstStyle/>
                <a:p>
                  <a:r>
                    <a:rPr lang="en-GB">
                      <a:noFill/>
                    </a:rPr>
                    <a:t> </a:t>
                  </a:r>
                </a:p>
              </p:txBody>
            </p:sp>
          </mc:Fallback>
        </mc:AlternateContent>
      </p:grpSp>
      <p:grpSp>
        <p:nvGrpSpPr>
          <p:cNvPr id="25" name="Group 24">
            <a:extLst>
              <a:ext uri="{FF2B5EF4-FFF2-40B4-BE49-F238E27FC236}">
                <a16:creationId xmlns:a16="http://schemas.microsoft.com/office/drawing/2014/main" id="{BC748D19-E66A-44BE-B2AD-5BBDA9D46596}"/>
              </a:ext>
            </a:extLst>
          </p:cNvPr>
          <p:cNvGrpSpPr/>
          <p:nvPr/>
        </p:nvGrpSpPr>
        <p:grpSpPr>
          <a:xfrm>
            <a:off x="5588621" y="51470"/>
            <a:ext cx="672906" cy="288032"/>
            <a:chOff x="5540381" y="51470"/>
            <a:chExt cx="672906" cy="288032"/>
          </a:xfrm>
        </p:grpSpPr>
        <p:sp>
          <p:nvSpPr>
            <p:cNvPr id="26" name="Rectangle 25">
              <a:extLst>
                <a:ext uri="{FF2B5EF4-FFF2-40B4-BE49-F238E27FC236}">
                  <a16:creationId xmlns:a16="http://schemas.microsoft.com/office/drawing/2014/main" id="{400646A4-FD46-4E28-AF63-B1362980A426}"/>
                </a:ext>
              </a:extLst>
            </p:cNvPr>
            <p:cNvSpPr/>
            <p:nvPr/>
          </p:nvSpPr>
          <p:spPr>
            <a:xfrm>
              <a:off x="5540381" y="51470"/>
              <a:ext cx="672906" cy="288032"/>
            </a:xfrm>
            <a:prstGeom prst="rect">
              <a:avLst/>
            </a:prstGeom>
            <a:solidFill>
              <a:schemeClr val="accent6"/>
            </a:solidFill>
            <a:ln w="38100">
              <a:noFill/>
            </a:ln>
          </p:spPr>
          <p:txBody>
            <a:bodyPr wrap="none" rtlCol="0" anchor="ctr">
              <a:spAutoFit/>
            </a:bodyPr>
            <a:lstStyle/>
            <a:p>
              <a:pPr algn="ctr"/>
              <a:endParaRPr lang="en-GB" dirty="0">
                <a:solidFill>
                  <a:schemeClr val="tx2"/>
                </a:solidFill>
                <a:latin typeface="+mn-lt"/>
              </a:endParaRPr>
            </a:p>
          </p:txBody>
        </p:sp>
        <p:sp>
          <p:nvSpPr>
            <p:cNvPr id="27" name="TextBox 26">
              <a:hlinkClick r:id="rId8" action="ppaction://hlinksldjump"/>
              <a:extLst>
                <a:ext uri="{FF2B5EF4-FFF2-40B4-BE49-F238E27FC236}">
                  <a16:creationId xmlns:a16="http://schemas.microsoft.com/office/drawing/2014/main" id="{92FB0D61-39EB-4803-90DD-8FC389ABE2C9}"/>
                </a:ext>
              </a:extLst>
            </p:cNvPr>
            <p:cNvSpPr txBox="1"/>
            <p:nvPr/>
          </p:nvSpPr>
          <p:spPr>
            <a:xfrm>
              <a:off x="5580684" y="72375"/>
              <a:ext cx="575492" cy="246221"/>
            </a:xfrm>
            <a:prstGeom prst="rect">
              <a:avLst/>
            </a:prstGeom>
            <a:noFill/>
          </p:spPr>
          <p:txBody>
            <a:bodyPr wrap="square" rtlCol="0">
              <a:spAutoFit/>
            </a:bodyPr>
            <a:lstStyle/>
            <a:p>
              <a:r>
                <a:rPr lang="en-GB" sz="1000" dirty="0">
                  <a:solidFill>
                    <a:srgbClr val="FFFF99"/>
                  </a:solidFill>
                  <a:latin typeface="Arial" panose="020B0604020202020204" pitchFamily="34" charset="0"/>
                  <a:cs typeface="Arial" panose="020B0604020202020204" pitchFamily="34" charset="0"/>
                </a:rPr>
                <a:t>MENU</a:t>
              </a:r>
            </a:p>
          </p:txBody>
        </p:sp>
      </p:grpSp>
    </p:spTree>
    <p:extLst>
      <p:ext uri="{BB962C8B-B14F-4D97-AF65-F5344CB8AC3E}">
        <p14:creationId xmlns:p14="http://schemas.microsoft.com/office/powerpoint/2010/main" val="292616460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id="{4CDD216D-4CCE-44FD-9CBB-EB7EE4BDD1C0}"/>
              </a:ext>
            </a:extLst>
          </p:cNvPr>
          <p:cNvSpPr/>
          <p:nvPr/>
        </p:nvSpPr>
        <p:spPr>
          <a:xfrm>
            <a:off x="4439340" y="1611623"/>
            <a:ext cx="3217869" cy="750846"/>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62" name="Rectangle 61">
            <a:extLst>
              <a:ext uri="{FF2B5EF4-FFF2-40B4-BE49-F238E27FC236}">
                <a16:creationId xmlns:a16="http://schemas.microsoft.com/office/drawing/2014/main" id="{10134883-95E5-4D0F-AD1D-25DCB6D8E800}"/>
              </a:ext>
            </a:extLst>
          </p:cNvPr>
          <p:cNvSpPr/>
          <p:nvPr/>
        </p:nvSpPr>
        <p:spPr>
          <a:xfrm>
            <a:off x="772469" y="3696824"/>
            <a:ext cx="2283640" cy="261366"/>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61" name="Rectangle 60">
            <a:extLst>
              <a:ext uri="{FF2B5EF4-FFF2-40B4-BE49-F238E27FC236}">
                <a16:creationId xmlns:a16="http://schemas.microsoft.com/office/drawing/2014/main" id="{4F70E0F7-E799-48DA-966C-78692CDE279B}"/>
              </a:ext>
            </a:extLst>
          </p:cNvPr>
          <p:cNvSpPr/>
          <p:nvPr/>
        </p:nvSpPr>
        <p:spPr>
          <a:xfrm>
            <a:off x="772941" y="2422177"/>
            <a:ext cx="2358899" cy="321473"/>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60" name="Rectangle 59">
            <a:extLst>
              <a:ext uri="{FF2B5EF4-FFF2-40B4-BE49-F238E27FC236}">
                <a16:creationId xmlns:a16="http://schemas.microsoft.com/office/drawing/2014/main" id="{90FF8508-BB78-4532-85D7-B3D0D7A2AD27}"/>
              </a:ext>
            </a:extLst>
          </p:cNvPr>
          <p:cNvSpPr/>
          <p:nvPr/>
        </p:nvSpPr>
        <p:spPr>
          <a:xfrm>
            <a:off x="768830" y="1512453"/>
            <a:ext cx="2248690" cy="218208"/>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4" name="Slide Number Placeholder 3">
            <a:extLst>
              <a:ext uri="{FF2B5EF4-FFF2-40B4-BE49-F238E27FC236}">
                <a16:creationId xmlns:a16="http://schemas.microsoft.com/office/drawing/2014/main" id="{B1D63E12-BB7A-4B3B-9742-F49AB54A18FF}"/>
              </a:ext>
            </a:extLst>
          </p:cNvPr>
          <p:cNvSpPr>
            <a:spLocks noGrp="1"/>
          </p:cNvSpPr>
          <p:nvPr>
            <p:ph type="sldNum" sz="quarter" idx="10"/>
          </p:nvPr>
        </p:nvSpPr>
        <p:spPr/>
        <p:txBody>
          <a:bodyPr/>
          <a:lstStyle/>
          <a:p>
            <a:fld id="{DCF6A46F-80AB-49F3-8C7E-9717ED945456}" type="slidenum">
              <a:rPr lang="en-GB" altLang="en-US" smtClean="0"/>
              <a:pPr/>
              <a:t>9</a:t>
            </a:fld>
            <a:endParaRPr lang="en-GB" altLang="en-US" dirty="0"/>
          </a:p>
        </p:txBody>
      </p:sp>
      <p:sp>
        <p:nvSpPr>
          <p:cNvPr id="14" name="Rectangle 13">
            <a:extLst>
              <a:ext uri="{FF2B5EF4-FFF2-40B4-BE49-F238E27FC236}">
                <a16:creationId xmlns:a16="http://schemas.microsoft.com/office/drawing/2014/main" id="{09E86C66-BA09-49ED-BED2-257FC1BD4C61}"/>
              </a:ext>
            </a:extLst>
          </p:cNvPr>
          <p:cNvSpPr/>
          <p:nvPr/>
        </p:nvSpPr>
        <p:spPr>
          <a:xfrm>
            <a:off x="0" y="-20538"/>
            <a:ext cx="606443" cy="5143500"/>
          </a:xfrm>
          <a:prstGeom prst="rect">
            <a:avLst/>
          </a:prstGeom>
          <a:solidFill>
            <a:schemeClr val="accent6"/>
          </a:solidFill>
          <a:ln w="25400">
            <a:solidFill>
              <a:srgbClr val="FFCC66"/>
            </a:solidFill>
          </a:ln>
          <a:scene3d>
            <a:camera prst="orthographicFront"/>
            <a:lightRig rig="threePt" dir="t"/>
          </a:scene3d>
          <a:sp3d>
            <a:bevelB w="139700" h="139700" prst="divot"/>
          </a:sp3d>
        </p:spPr>
        <p:txBody>
          <a:bodyPr wrap="square" rtlCol="0" anchor="ctr">
            <a:spAutoFit/>
          </a:bodyPr>
          <a:lstStyle/>
          <a:p>
            <a:pPr algn="ctr"/>
            <a:endParaRPr lang="en-GB" dirty="0">
              <a:solidFill>
                <a:schemeClr val="tx2"/>
              </a:solidFill>
              <a:latin typeface="+mn-lt"/>
            </a:endParaRPr>
          </a:p>
        </p:txBody>
      </p:sp>
      <p:sp>
        <p:nvSpPr>
          <p:cNvPr id="13" name="TextBox 12">
            <a:extLst>
              <a:ext uri="{FF2B5EF4-FFF2-40B4-BE49-F238E27FC236}">
                <a16:creationId xmlns:a16="http://schemas.microsoft.com/office/drawing/2014/main" id="{78EDADE3-A7BF-4BAD-B494-F52A68C0F8F1}"/>
              </a:ext>
            </a:extLst>
          </p:cNvPr>
          <p:cNvSpPr txBox="1"/>
          <p:nvPr/>
        </p:nvSpPr>
        <p:spPr>
          <a:xfrm rot="16200000">
            <a:off x="-1938029" y="2166437"/>
            <a:ext cx="4482499" cy="400110"/>
          </a:xfrm>
          <a:prstGeom prst="rect">
            <a:avLst/>
          </a:prstGeom>
          <a:noFill/>
        </p:spPr>
        <p:txBody>
          <a:bodyPr wrap="square" rtlCol="0">
            <a:spAutoFit/>
          </a:bodyPr>
          <a:lstStyle/>
          <a:p>
            <a:r>
              <a:rPr lang="en-GB" dirty="0">
                <a:solidFill>
                  <a:srgbClr val="FFFF66"/>
                </a:solidFill>
              </a:rPr>
              <a:t>COUPLED SYSTEM  FRAMEOWRK</a:t>
            </a:r>
            <a:endParaRPr lang="en-GB" dirty="0">
              <a:solidFill>
                <a:srgbClr val="FFFF66"/>
              </a:solidFill>
              <a:latin typeface="+mn-lt"/>
            </a:endParaRP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160EB89B-1F7A-456B-AFE7-581396AF1B4E}"/>
                  </a:ext>
                </a:extLst>
              </p:cNvPr>
              <p:cNvSpPr txBox="1"/>
              <p:nvPr/>
            </p:nvSpPr>
            <p:spPr>
              <a:xfrm>
                <a:off x="1281352" y="863433"/>
                <a:ext cx="2437462" cy="58779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700" b="0" i="1" smtClean="0">
                          <a:solidFill>
                            <a:schemeClr val="accent2">
                              <a:lumMod val="75000"/>
                            </a:schemeClr>
                          </a:solidFill>
                          <a:latin typeface="Cambria Math" panose="02040503050406030204" pitchFamily="18" charset="0"/>
                        </a:rPr>
                        <m:t>𝑈</m:t>
                      </m:r>
                      <m:r>
                        <a:rPr lang="en-GB" sz="1700" b="0" i="1" smtClean="0">
                          <a:solidFill>
                            <a:schemeClr val="accent2">
                              <a:lumMod val="75000"/>
                            </a:schemeClr>
                          </a:solidFill>
                          <a:latin typeface="Cambria Math" panose="02040503050406030204" pitchFamily="18" charset="0"/>
                        </a:rPr>
                        <m:t>= </m:t>
                      </m:r>
                      <m:f>
                        <m:fPr>
                          <m:ctrlPr>
                            <a:rPr lang="en-GB" sz="1700" b="0" i="1" smtClean="0">
                              <a:solidFill>
                                <a:schemeClr val="accent2">
                                  <a:lumMod val="75000"/>
                                </a:schemeClr>
                              </a:solidFill>
                              <a:latin typeface="Cambria Math" panose="02040503050406030204" pitchFamily="18" charset="0"/>
                            </a:rPr>
                          </m:ctrlPr>
                        </m:fPr>
                        <m:num>
                          <m:sSub>
                            <m:sSubPr>
                              <m:ctrlPr>
                                <a:rPr lang="en-GB" sz="1700" b="0" i="1" smtClean="0">
                                  <a:solidFill>
                                    <a:schemeClr val="accent2">
                                      <a:lumMod val="75000"/>
                                    </a:schemeClr>
                                  </a:solidFill>
                                  <a:latin typeface="Cambria Math" panose="02040503050406030204" pitchFamily="18" charset="0"/>
                                </a:rPr>
                              </m:ctrlPr>
                            </m:sSubPr>
                            <m:e>
                              <m:r>
                                <a:rPr lang="en-GB" sz="1700" b="0" i="1" smtClean="0">
                                  <a:solidFill>
                                    <a:schemeClr val="accent2">
                                      <a:lumMod val="75000"/>
                                    </a:schemeClr>
                                  </a:solidFill>
                                  <a:latin typeface="Cambria Math" panose="02040503050406030204" pitchFamily="18" charset="0"/>
                                </a:rPr>
                                <m:t>𝑢</m:t>
                              </m:r>
                            </m:e>
                            <m:sub>
                              <m:r>
                                <a:rPr lang="en-GB" sz="1700" b="0" i="1" smtClean="0">
                                  <a:solidFill>
                                    <a:schemeClr val="accent2">
                                      <a:lumMod val="75000"/>
                                    </a:schemeClr>
                                  </a:solidFill>
                                  <a:latin typeface="Cambria Math" panose="02040503050406030204" pitchFamily="18" charset="0"/>
                                </a:rPr>
                                <m:t>∗</m:t>
                              </m:r>
                            </m:sub>
                          </m:sSub>
                        </m:num>
                        <m:den>
                          <m:r>
                            <a:rPr lang="en-GB" sz="1700" b="0" i="1" smtClean="0">
                              <a:solidFill>
                                <a:schemeClr val="accent2">
                                  <a:lumMod val="75000"/>
                                </a:schemeClr>
                              </a:solidFill>
                              <a:latin typeface="Cambria Math" panose="02040503050406030204" pitchFamily="18" charset="0"/>
                            </a:rPr>
                            <m:t>𝑘</m:t>
                          </m:r>
                        </m:den>
                      </m:f>
                      <m:d>
                        <m:dPr>
                          <m:begChr m:val="["/>
                          <m:endChr m:val="]"/>
                          <m:ctrlPr>
                            <a:rPr lang="en-GB" sz="1700" b="0" i="1" smtClean="0">
                              <a:solidFill>
                                <a:schemeClr val="accent2">
                                  <a:lumMod val="75000"/>
                                </a:schemeClr>
                              </a:solidFill>
                              <a:latin typeface="Cambria Math" panose="02040503050406030204" pitchFamily="18" charset="0"/>
                            </a:rPr>
                          </m:ctrlPr>
                        </m:dPr>
                        <m:e>
                          <m:func>
                            <m:funcPr>
                              <m:ctrlPr>
                                <a:rPr lang="en-GB" sz="1700" i="1">
                                  <a:solidFill>
                                    <a:schemeClr val="accent2">
                                      <a:lumMod val="75000"/>
                                    </a:schemeClr>
                                  </a:solidFill>
                                  <a:latin typeface="Cambria Math" panose="02040503050406030204" pitchFamily="18" charset="0"/>
                                </a:rPr>
                              </m:ctrlPr>
                            </m:funcPr>
                            <m:fName>
                              <m:r>
                                <m:rPr>
                                  <m:sty m:val="p"/>
                                </m:rPr>
                                <a:rPr lang="en-GB" sz="1700">
                                  <a:solidFill>
                                    <a:schemeClr val="accent2">
                                      <a:lumMod val="75000"/>
                                    </a:schemeClr>
                                  </a:solidFill>
                                  <a:latin typeface="Cambria Math" panose="02040503050406030204" pitchFamily="18" charset="0"/>
                                </a:rPr>
                                <m:t>log</m:t>
                              </m:r>
                            </m:fName>
                            <m:e>
                              <m:d>
                                <m:dPr>
                                  <m:ctrlPr>
                                    <a:rPr lang="en-GB" sz="1700" i="1">
                                      <a:solidFill>
                                        <a:schemeClr val="accent2">
                                          <a:lumMod val="75000"/>
                                        </a:schemeClr>
                                      </a:solidFill>
                                      <a:latin typeface="Cambria Math" panose="02040503050406030204" pitchFamily="18" charset="0"/>
                                    </a:rPr>
                                  </m:ctrlPr>
                                </m:dPr>
                                <m:e>
                                  <m:f>
                                    <m:fPr>
                                      <m:ctrlPr>
                                        <a:rPr lang="en-GB" sz="1700" i="1">
                                          <a:solidFill>
                                            <a:schemeClr val="accent2">
                                              <a:lumMod val="75000"/>
                                            </a:schemeClr>
                                          </a:solidFill>
                                          <a:latin typeface="Cambria Math" panose="02040503050406030204" pitchFamily="18" charset="0"/>
                                        </a:rPr>
                                      </m:ctrlPr>
                                    </m:fPr>
                                    <m:num>
                                      <m:r>
                                        <a:rPr lang="en-GB" sz="1700" i="1">
                                          <a:solidFill>
                                            <a:schemeClr val="accent2">
                                              <a:lumMod val="75000"/>
                                            </a:schemeClr>
                                          </a:solidFill>
                                          <a:latin typeface="Cambria Math" panose="02040503050406030204" pitchFamily="18" charset="0"/>
                                        </a:rPr>
                                        <m:t>𝑧</m:t>
                                      </m:r>
                                    </m:num>
                                    <m:den>
                                      <m:sSub>
                                        <m:sSubPr>
                                          <m:ctrlPr>
                                            <a:rPr lang="en-GB" sz="1700" i="1">
                                              <a:solidFill>
                                                <a:schemeClr val="accent2">
                                                  <a:lumMod val="75000"/>
                                                </a:schemeClr>
                                              </a:solidFill>
                                              <a:latin typeface="Cambria Math" panose="02040503050406030204" pitchFamily="18" charset="0"/>
                                            </a:rPr>
                                          </m:ctrlPr>
                                        </m:sSubPr>
                                        <m:e>
                                          <m:r>
                                            <a:rPr lang="en-GB" sz="1700" i="1">
                                              <a:solidFill>
                                                <a:schemeClr val="accent2">
                                                  <a:lumMod val="75000"/>
                                                </a:schemeClr>
                                              </a:solidFill>
                                              <a:latin typeface="Cambria Math" panose="02040503050406030204" pitchFamily="18" charset="0"/>
                                            </a:rPr>
                                            <m:t>𝑧</m:t>
                                          </m:r>
                                        </m:e>
                                        <m:sub>
                                          <m:r>
                                            <a:rPr lang="en-GB" sz="1700" i="1">
                                              <a:solidFill>
                                                <a:schemeClr val="accent2">
                                                  <a:lumMod val="75000"/>
                                                </a:schemeClr>
                                              </a:solidFill>
                                              <a:latin typeface="Cambria Math" panose="02040503050406030204" pitchFamily="18" charset="0"/>
                                            </a:rPr>
                                            <m:t>0</m:t>
                                          </m:r>
                                          <m:r>
                                            <a:rPr lang="en-GB" sz="1700" i="1">
                                              <a:solidFill>
                                                <a:schemeClr val="accent2">
                                                  <a:lumMod val="75000"/>
                                                </a:schemeClr>
                                              </a:solidFill>
                                              <a:latin typeface="Cambria Math" panose="02040503050406030204" pitchFamily="18" charset="0"/>
                                            </a:rPr>
                                            <m:t>𝑚</m:t>
                                          </m:r>
                                        </m:sub>
                                      </m:sSub>
                                    </m:den>
                                  </m:f>
                                </m:e>
                              </m:d>
                            </m:e>
                          </m:func>
                          <m:r>
                            <a:rPr lang="en-GB" sz="1700" i="1">
                              <a:solidFill>
                                <a:schemeClr val="accent2">
                                  <a:lumMod val="75000"/>
                                </a:schemeClr>
                              </a:solidFill>
                              <a:latin typeface="Cambria Math" panose="02040503050406030204" pitchFamily="18" charset="0"/>
                            </a:rPr>
                            <m:t>−</m:t>
                          </m:r>
                          <m:sSub>
                            <m:sSubPr>
                              <m:ctrlPr>
                                <a:rPr lang="en-GB" sz="1700" i="1">
                                  <a:solidFill>
                                    <a:schemeClr val="accent2">
                                      <a:lumMod val="75000"/>
                                    </a:schemeClr>
                                  </a:solidFill>
                                  <a:latin typeface="Cambria Math" panose="02040503050406030204" pitchFamily="18" charset="0"/>
                                </a:rPr>
                              </m:ctrlPr>
                            </m:sSubPr>
                            <m:e>
                              <m:r>
                                <m:rPr>
                                  <m:sty m:val="p"/>
                                </m:rPr>
                                <a:rPr lang="el-GR" sz="1700" i="1">
                                  <a:solidFill>
                                    <a:schemeClr val="accent2">
                                      <a:lumMod val="75000"/>
                                    </a:schemeClr>
                                  </a:solidFill>
                                  <a:latin typeface="Cambria Math" panose="02040503050406030204" pitchFamily="18" charset="0"/>
                                  <a:ea typeface="Cambria Math" panose="02040503050406030204" pitchFamily="18" charset="0"/>
                                </a:rPr>
                                <m:t>Ψ</m:t>
                              </m:r>
                            </m:e>
                            <m:sub>
                              <m:r>
                                <a:rPr lang="en-GB" sz="1700" i="1">
                                  <a:solidFill>
                                    <a:schemeClr val="accent2">
                                      <a:lumMod val="75000"/>
                                    </a:schemeClr>
                                  </a:solidFill>
                                  <a:latin typeface="Cambria Math" panose="02040503050406030204" pitchFamily="18" charset="0"/>
                                </a:rPr>
                                <m:t>𝑚</m:t>
                              </m:r>
                            </m:sub>
                          </m:sSub>
                        </m:e>
                      </m:d>
                    </m:oMath>
                  </m:oMathPara>
                </a14:m>
                <a:endParaRPr lang="en-GB" sz="1700" dirty="0">
                  <a:solidFill>
                    <a:schemeClr val="accent2">
                      <a:lumMod val="75000"/>
                    </a:schemeClr>
                  </a:solidFill>
                </a:endParaRPr>
              </a:p>
            </p:txBody>
          </p:sp>
        </mc:Choice>
        <mc:Fallback xmlns="">
          <p:sp>
            <p:nvSpPr>
              <p:cNvPr id="27" name="TextBox 26">
                <a:extLst>
                  <a:ext uri="{FF2B5EF4-FFF2-40B4-BE49-F238E27FC236}">
                    <a16:creationId xmlns:a16="http://schemas.microsoft.com/office/drawing/2014/main" id="{160EB89B-1F7A-456B-AFE7-581396AF1B4E}"/>
                  </a:ext>
                </a:extLst>
              </p:cNvPr>
              <p:cNvSpPr txBox="1">
                <a:spLocks noRot="1" noChangeAspect="1" noMove="1" noResize="1" noEditPoints="1" noAdjustHandles="1" noChangeArrowheads="1" noChangeShapeType="1" noTextEdit="1"/>
              </p:cNvSpPr>
              <p:nvPr/>
            </p:nvSpPr>
            <p:spPr>
              <a:xfrm>
                <a:off x="1281352" y="863433"/>
                <a:ext cx="2437462" cy="587790"/>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0A6D2555-8A8F-40D4-A846-068285D339EC}"/>
                  </a:ext>
                </a:extLst>
              </p:cNvPr>
              <p:cNvSpPr txBox="1"/>
              <p:nvPr/>
            </p:nvSpPr>
            <p:spPr>
              <a:xfrm>
                <a:off x="1260379" y="1773819"/>
                <a:ext cx="2476960" cy="5373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00" i="1" smtClean="0">
                              <a:solidFill>
                                <a:schemeClr val="accent2">
                                  <a:lumMod val="75000"/>
                                </a:schemeClr>
                              </a:solidFill>
                              <a:latin typeface="Cambria Math" panose="02040503050406030204" pitchFamily="18" charset="0"/>
                            </a:rPr>
                          </m:ctrlPr>
                        </m:sSubPr>
                        <m:e>
                          <m:r>
                            <a:rPr lang="en-GB" sz="1700" b="0" i="1" smtClean="0">
                              <a:solidFill>
                                <a:schemeClr val="accent2">
                                  <a:lumMod val="75000"/>
                                </a:schemeClr>
                              </a:solidFill>
                              <a:latin typeface="Cambria Math" panose="02040503050406030204" pitchFamily="18" charset="0"/>
                            </a:rPr>
                            <m:t>𝑧</m:t>
                          </m:r>
                        </m:e>
                        <m:sub>
                          <m:r>
                            <a:rPr lang="en-GB" sz="1700" b="0" i="1" smtClean="0">
                              <a:solidFill>
                                <a:schemeClr val="accent2">
                                  <a:lumMod val="75000"/>
                                </a:schemeClr>
                              </a:solidFill>
                              <a:latin typeface="Cambria Math" panose="02040503050406030204" pitchFamily="18" charset="0"/>
                            </a:rPr>
                            <m:t>0</m:t>
                          </m:r>
                          <m:r>
                            <a:rPr lang="en-GB" sz="1700" b="0" i="1" smtClean="0">
                              <a:solidFill>
                                <a:schemeClr val="accent2">
                                  <a:lumMod val="75000"/>
                                </a:schemeClr>
                              </a:solidFill>
                              <a:latin typeface="Cambria Math" panose="02040503050406030204" pitchFamily="18" charset="0"/>
                            </a:rPr>
                            <m:t>𝑚</m:t>
                          </m:r>
                        </m:sub>
                      </m:sSub>
                      <m:r>
                        <a:rPr lang="en-GB" sz="1700" b="0" i="1" smtClean="0">
                          <a:solidFill>
                            <a:schemeClr val="accent2">
                              <a:lumMod val="75000"/>
                            </a:schemeClr>
                          </a:solidFill>
                          <a:latin typeface="Cambria Math" panose="02040503050406030204" pitchFamily="18" charset="0"/>
                        </a:rPr>
                        <m:t>(</m:t>
                      </m:r>
                      <m:r>
                        <a:rPr lang="en-GB" sz="1700" b="0" i="1" smtClean="0">
                          <a:solidFill>
                            <a:schemeClr val="accent2">
                              <a:lumMod val="75000"/>
                            </a:schemeClr>
                          </a:solidFill>
                          <a:latin typeface="Cambria Math" panose="02040503050406030204" pitchFamily="18" charset="0"/>
                        </a:rPr>
                        <m:t>𝑠𝑒𝑎</m:t>
                      </m:r>
                      <m:r>
                        <a:rPr lang="en-GB" sz="1700" b="0" i="1" smtClean="0">
                          <a:solidFill>
                            <a:schemeClr val="accent2">
                              <a:lumMod val="75000"/>
                            </a:schemeClr>
                          </a:solidFill>
                          <a:latin typeface="Cambria Math" panose="02040503050406030204" pitchFamily="18" charset="0"/>
                        </a:rPr>
                        <m:t>)= </m:t>
                      </m:r>
                      <m:f>
                        <m:fPr>
                          <m:ctrlPr>
                            <a:rPr lang="en-GB" sz="1700" b="0" i="1" smtClean="0">
                              <a:solidFill>
                                <a:schemeClr val="accent2">
                                  <a:lumMod val="75000"/>
                                </a:schemeClr>
                              </a:solidFill>
                              <a:latin typeface="Cambria Math" panose="02040503050406030204" pitchFamily="18" charset="0"/>
                            </a:rPr>
                          </m:ctrlPr>
                        </m:fPr>
                        <m:num>
                          <m:r>
                            <a:rPr lang="en-GB" sz="1700" b="0" i="1" smtClean="0">
                              <a:solidFill>
                                <a:schemeClr val="accent2">
                                  <a:lumMod val="75000"/>
                                </a:schemeClr>
                              </a:solidFill>
                              <a:latin typeface="Cambria Math" panose="02040503050406030204" pitchFamily="18" charset="0"/>
                            </a:rPr>
                            <m:t>0.11</m:t>
                          </m:r>
                          <m:r>
                            <a:rPr lang="en-GB" sz="1700" b="0" i="1" smtClean="0">
                              <a:solidFill>
                                <a:schemeClr val="accent2">
                                  <a:lumMod val="75000"/>
                                </a:schemeClr>
                              </a:solidFill>
                              <a:latin typeface="Cambria Math" panose="02040503050406030204" pitchFamily="18" charset="0"/>
                              <a:ea typeface="Cambria Math" panose="02040503050406030204" pitchFamily="18" charset="0"/>
                            </a:rPr>
                            <m:t>𝜈</m:t>
                          </m:r>
                        </m:num>
                        <m:den>
                          <m:sSub>
                            <m:sSubPr>
                              <m:ctrlPr>
                                <a:rPr lang="en-GB" sz="1700" b="0" i="1" smtClean="0">
                                  <a:solidFill>
                                    <a:schemeClr val="accent2">
                                      <a:lumMod val="75000"/>
                                    </a:schemeClr>
                                  </a:solidFill>
                                  <a:latin typeface="Cambria Math" panose="02040503050406030204" pitchFamily="18" charset="0"/>
                                </a:rPr>
                              </m:ctrlPr>
                            </m:sSubPr>
                            <m:e>
                              <m:r>
                                <a:rPr lang="en-GB" sz="1700" b="0" i="1" smtClean="0">
                                  <a:solidFill>
                                    <a:schemeClr val="accent2">
                                      <a:lumMod val="75000"/>
                                    </a:schemeClr>
                                  </a:solidFill>
                                  <a:latin typeface="Cambria Math" panose="02040503050406030204" pitchFamily="18" charset="0"/>
                                </a:rPr>
                                <m:t>𝑢</m:t>
                              </m:r>
                            </m:e>
                            <m:sub>
                              <m:r>
                                <a:rPr lang="en-GB" sz="1700" b="0" i="1" smtClean="0">
                                  <a:solidFill>
                                    <a:schemeClr val="accent2">
                                      <a:lumMod val="75000"/>
                                    </a:schemeClr>
                                  </a:solidFill>
                                  <a:latin typeface="Cambria Math" panose="02040503050406030204" pitchFamily="18" charset="0"/>
                                </a:rPr>
                                <m:t>∗</m:t>
                              </m:r>
                            </m:sub>
                          </m:sSub>
                        </m:den>
                      </m:f>
                      <m:r>
                        <a:rPr lang="en-GB" sz="1700" b="0" i="1" smtClean="0">
                          <a:solidFill>
                            <a:schemeClr val="accent2">
                              <a:lumMod val="75000"/>
                            </a:schemeClr>
                          </a:solidFill>
                          <a:latin typeface="Cambria Math" panose="02040503050406030204" pitchFamily="18" charset="0"/>
                        </a:rPr>
                        <m:t>+ </m:t>
                      </m:r>
                      <m:f>
                        <m:fPr>
                          <m:ctrlPr>
                            <a:rPr lang="en-GB" sz="1700" b="0" i="1" smtClean="0">
                              <a:solidFill>
                                <a:schemeClr val="accent2">
                                  <a:lumMod val="75000"/>
                                </a:schemeClr>
                              </a:solidFill>
                              <a:latin typeface="Cambria Math" panose="02040503050406030204" pitchFamily="18" charset="0"/>
                            </a:rPr>
                          </m:ctrlPr>
                        </m:fPr>
                        <m:num>
                          <m:r>
                            <a:rPr lang="en-GB" sz="1700" b="0" i="1" smtClean="0">
                              <a:solidFill>
                                <a:schemeClr val="accent2">
                                  <a:lumMod val="75000"/>
                                </a:schemeClr>
                              </a:solidFill>
                              <a:latin typeface="Cambria Math" panose="02040503050406030204" pitchFamily="18" charset="0"/>
                            </a:rPr>
                            <m:t>𝛼</m:t>
                          </m:r>
                        </m:num>
                        <m:den>
                          <m:r>
                            <a:rPr lang="en-GB" sz="1700" b="0" i="1" smtClean="0">
                              <a:solidFill>
                                <a:schemeClr val="accent2">
                                  <a:lumMod val="75000"/>
                                </a:schemeClr>
                              </a:solidFill>
                              <a:latin typeface="Cambria Math" panose="02040503050406030204" pitchFamily="18" charset="0"/>
                            </a:rPr>
                            <m:t>𝑔</m:t>
                          </m:r>
                        </m:den>
                      </m:f>
                      <m:sSubSup>
                        <m:sSubSupPr>
                          <m:ctrlPr>
                            <a:rPr lang="en-GB" sz="1700" b="0" i="1" smtClean="0">
                              <a:solidFill>
                                <a:schemeClr val="accent2">
                                  <a:lumMod val="75000"/>
                                </a:schemeClr>
                              </a:solidFill>
                              <a:latin typeface="Cambria Math" panose="02040503050406030204" pitchFamily="18" charset="0"/>
                            </a:rPr>
                          </m:ctrlPr>
                        </m:sSubSupPr>
                        <m:e>
                          <m:r>
                            <a:rPr lang="en-GB" sz="1700" b="0" i="1" smtClean="0">
                              <a:solidFill>
                                <a:schemeClr val="accent2">
                                  <a:lumMod val="75000"/>
                                </a:schemeClr>
                              </a:solidFill>
                              <a:latin typeface="Cambria Math" panose="02040503050406030204" pitchFamily="18" charset="0"/>
                            </a:rPr>
                            <m:t>𝑢</m:t>
                          </m:r>
                        </m:e>
                        <m:sub>
                          <m:r>
                            <a:rPr lang="en-GB" sz="1700" b="0" i="1" smtClean="0">
                              <a:solidFill>
                                <a:schemeClr val="accent2">
                                  <a:lumMod val="75000"/>
                                </a:schemeClr>
                              </a:solidFill>
                              <a:latin typeface="Cambria Math" panose="02040503050406030204" pitchFamily="18" charset="0"/>
                            </a:rPr>
                            <m:t>∗</m:t>
                          </m:r>
                        </m:sub>
                        <m:sup>
                          <m:r>
                            <a:rPr lang="en-GB" sz="1700" b="0" i="1" smtClean="0">
                              <a:solidFill>
                                <a:schemeClr val="accent2">
                                  <a:lumMod val="75000"/>
                                </a:schemeClr>
                              </a:solidFill>
                              <a:latin typeface="Cambria Math" panose="02040503050406030204" pitchFamily="18" charset="0"/>
                            </a:rPr>
                            <m:t>2</m:t>
                          </m:r>
                        </m:sup>
                      </m:sSubSup>
                    </m:oMath>
                  </m:oMathPara>
                </a14:m>
                <a:endParaRPr lang="en-GB" sz="1700" dirty="0">
                  <a:solidFill>
                    <a:schemeClr val="tx2"/>
                  </a:solidFill>
                </a:endParaRPr>
              </a:p>
            </p:txBody>
          </p:sp>
        </mc:Choice>
        <mc:Fallback xmlns="">
          <p:sp>
            <p:nvSpPr>
              <p:cNvPr id="28" name="TextBox 27">
                <a:extLst>
                  <a:ext uri="{FF2B5EF4-FFF2-40B4-BE49-F238E27FC236}">
                    <a16:creationId xmlns:a16="http://schemas.microsoft.com/office/drawing/2014/main" id="{0A6D2555-8A8F-40D4-A846-068285D339EC}"/>
                  </a:ext>
                </a:extLst>
              </p:cNvPr>
              <p:cNvSpPr txBox="1">
                <a:spLocks noRot="1" noChangeAspect="1" noMove="1" noResize="1" noEditPoints="1" noAdjustHandles="1" noChangeArrowheads="1" noChangeShapeType="1" noTextEdit="1"/>
              </p:cNvSpPr>
              <p:nvPr/>
            </p:nvSpPr>
            <p:spPr>
              <a:xfrm>
                <a:off x="1260379" y="1773819"/>
                <a:ext cx="2476960" cy="53732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EBEC6A44-42BE-4996-B0FD-1663EF51E8F9}"/>
                  </a:ext>
                </a:extLst>
              </p:cNvPr>
              <p:cNvSpPr txBox="1"/>
              <p:nvPr/>
            </p:nvSpPr>
            <p:spPr>
              <a:xfrm>
                <a:off x="1207506" y="2702730"/>
                <a:ext cx="2384179" cy="88306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00" b="0" i="1" smtClean="0">
                              <a:solidFill>
                                <a:schemeClr val="accent2">
                                  <a:lumMod val="75000"/>
                                </a:schemeClr>
                              </a:solidFill>
                              <a:latin typeface="Cambria Math" panose="02040503050406030204" pitchFamily="18" charset="0"/>
                            </a:rPr>
                          </m:ctrlPr>
                        </m:sSubPr>
                        <m:e>
                          <m:r>
                            <a:rPr lang="en-GB" sz="1700" b="0" i="1" smtClean="0">
                              <a:solidFill>
                                <a:schemeClr val="accent2">
                                  <a:lumMod val="75000"/>
                                </a:schemeClr>
                              </a:solidFill>
                              <a:latin typeface="Cambria Math" panose="02040503050406030204" pitchFamily="18" charset="0"/>
                            </a:rPr>
                            <m:t>𝐶</m:t>
                          </m:r>
                        </m:e>
                        <m:sub>
                          <m:r>
                            <a:rPr lang="en-GB" sz="1700" b="0" i="1" smtClean="0">
                              <a:solidFill>
                                <a:schemeClr val="accent2">
                                  <a:lumMod val="75000"/>
                                </a:schemeClr>
                              </a:solidFill>
                              <a:latin typeface="Cambria Math" panose="02040503050406030204" pitchFamily="18" charset="0"/>
                            </a:rPr>
                            <m:t>𝐷</m:t>
                          </m:r>
                        </m:sub>
                      </m:sSub>
                      <m:r>
                        <a:rPr lang="en-GB" sz="1700" b="0" i="1" smtClean="0">
                          <a:solidFill>
                            <a:schemeClr val="accent2">
                              <a:lumMod val="75000"/>
                            </a:schemeClr>
                          </a:solidFill>
                          <a:latin typeface="Cambria Math" panose="02040503050406030204" pitchFamily="18" charset="0"/>
                        </a:rPr>
                        <m:t>=</m:t>
                      </m:r>
                      <m:sSup>
                        <m:sSupPr>
                          <m:ctrlPr>
                            <a:rPr lang="en-GB" sz="1700" b="0" i="1" smtClean="0">
                              <a:solidFill>
                                <a:schemeClr val="accent2">
                                  <a:lumMod val="75000"/>
                                </a:schemeClr>
                              </a:solidFill>
                              <a:latin typeface="Cambria Math" panose="02040503050406030204" pitchFamily="18" charset="0"/>
                            </a:rPr>
                          </m:ctrlPr>
                        </m:sSupPr>
                        <m:e>
                          <m:d>
                            <m:dPr>
                              <m:begChr m:val="["/>
                              <m:endChr m:val="]"/>
                              <m:ctrlPr>
                                <a:rPr lang="en-GB" sz="1700" b="0" i="1" smtClean="0">
                                  <a:solidFill>
                                    <a:schemeClr val="accent2">
                                      <a:lumMod val="75000"/>
                                    </a:schemeClr>
                                  </a:solidFill>
                                  <a:latin typeface="Cambria Math" panose="02040503050406030204" pitchFamily="18" charset="0"/>
                                </a:rPr>
                              </m:ctrlPr>
                            </m:dPr>
                            <m:e>
                              <m:f>
                                <m:fPr>
                                  <m:ctrlPr>
                                    <a:rPr lang="en-GB" sz="1700" i="1">
                                      <a:solidFill>
                                        <a:schemeClr val="accent2">
                                          <a:lumMod val="75000"/>
                                        </a:schemeClr>
                                      </a:solidFill>
                                      <a:latin typeface="Cambria Math" panose="02040503050406030204" pitchFamily="18" charset="0"/>
                                    </a:rPr>
                                  </m:ctrlPr>
                                </m:fPr>
                                <m:num>
                                  <m:r>
                                    <a:rPr lang="en-GB" sz="1700" i="1">
                                      <a:solidFill>
                                        <a:schemeClr val="accent2">
                                          <a:lumMod val="75000"/>
                                        </a:schemeClr>
                                      </a:solidFill>
                                      <a:latin typeface="Cambria Math" panose="02040503050406030204" pitchFamily="18" charset="0"/>
                                    </a:rPr>
                                    <m:t>𝑘</m:t>
                                  </m:r>
                                </m:num>
                                <m:den>
                                  <m:func>
                                    <m:funcPr>
                                      <m:ctrlPr>
                                        <a:rPr lang="en-GB" sz="1700" i="1">
                                          <a:solidFill>
                                            <a:schemeClr val="accent2">
                                              <a:lumMod val="75000"/>
                                            </a:schemeClr>
                                          </a:solidFill>
                                          <a:latin typeface="Cambria Math" panose="02040503050406030204" pitchFamily="18" charset="0"/>
                                        </a:rPr>
                                      </m:ctrlPr>
                                    </m:funcPr>
                                    <m:fName>
                                      <m:r>
                                        <m:rPr>
                                          <m:sty m:val="p"/>
                                        </m:rPr>
                                        <a:rPr lang="en-GB" sz="1700">
                                          <a:solidFill>
                                            <a:schemeClr val="accent2">
                                              <a:lumMod val="75000"/>
                                            </a:schemeClr>
                                          </a:solidFill>
                                          <a:latin typeface="Cambria Math" panose="02040503050406030204" pitchFamily="18" charset="0"/>
                                        </a:rPr>
                                        <m:t>log</m:t>
                                      </m:r>
                                    </m:fName>
                                    <m:e>
                                      <m:d>
                                        <m:dPr>
                                          <m:ctrlPr>
                                            <a:rPr lang="en-GB" sz="1700" i="1">
                                              <a:solidFill>
                                                <a:schemeClr val="accent2">
                                                  <a:lumMod val="75000"/>
                                                </a:schemeClr>
                                              </a:solidFill>
                                              <a:latin typeface="Cambria Math" panose="02040503050406030204" pitchFamily="18" charset="0"/>
                                            </a:rPr>
                                          </m:ctrlPr>
                                        </m:dPr>
                                        <m:e>
                                          <m:f>
                                            <m:fPr>
                                              <m:ctrlPr>
                                                <a:rPr lang="en-GB" sz="1700" i="1">
                                                  <a:solidFill>
                                                    <a:schemeClr val="accent2">
                                                      <a:lumMod val="75000"/>
                                                    </a:schemeClr>
                                                  </a:solidFill>
                                                  <a:latin typeface="Cambria Math" panose="02040503050406030204" pitchFamily="18" charset="0"/>
                                                </a:rPr>
                                              </m:ctrlPr>
                                            </m:fPr>
                                            <m:num>
                                              <m:r>
                                                <a:rPr lang="en-GB" sz="1700" i="1">
                                                  <a:solidFill>
                                                    <a:schemeClr val="accent2">
                                                      <a:lumMod val="75000"/>
                                                    </a:schemeClr>
                                                  </a:solidFill>
                                                  <a:latin typeface="Cambria Math" panose="02040503050406030204" pitchFamily="18" charset="0"/>
                                                </a:rPr>
                                                <m:t>𝑧</m:t>
                                              </m:r>
                                            </m:num>
                                            <m:den>
                                              <m:sSub>
                                                <m:sSubPr>
                                                  <m:ctrlPr>
                                                    <a:rPr lang="en-GB" sz="1700" i="1">
                                                      <a:solidFill>
                                                        <a:schemeClr val="accent2">
                                                          <a:lumMod val="75000"/>
                                                        </a:schemeClr>
                                                      </a:solidFill>
                                                      <a:latin typeface="Cambria Math" panose="02040503050406030204" pitchFamily="18" charset="0"/>
                                                    </a:rPr>
                                                  </m:ctrlPr>
                                                </m:sSubPr>
                                                <m:e>
                                                  <m:r>
                                                    <a:rPr lang="en-GB" sz="1700" i="1">
                                                      <a:solidFill>
                                                        <a:schemeClr val="accent2">
                                                          <a:lumMod val="75000"/>
                                                        </a:schemeClr>
                                                      </a:solidFill>
                                                      <a:latin typeface="Cambria Math" panose="02040503050406030204" pitchFamily="18" charset="0"/>
                                                    </a:rPr>
                                                    <m:t>𝑧</m:t>
                                                  </m:r>
                                                </m:e>
                                                <m:sub>
                                                  <m:r>
                                                    <a:rPr lang="en-GB" sz="1700" i="1">
                                                      <a:solidFill>
                                                        <a:schemeClr val="accent2">
                                                          <a:lumMod val="75000"/>
                                                        </a:schemeClr>
                                                      </a:solidFill>
                                                      <a:latin typeface="Cambria Math" panose="02040503050406030204" pitchFamily="18" charset="0"/>
                                                    </a:rPr>
                                                    <m:t>0</m:t>
                                                  </m:r>
                                                  <m:r>
                                                    <a:rPr lang="en-GB" sz="1700" i="1">
                                                      <a:solidFill>
                                                        <a:schemeClr val="accent2">
                                                          <a:lumMod val="75000"/>
                                                        </a:schemeClr>
                                                      </a:solidFill>
                                                      <a:latin typeface="Cambria Math" panose="02040503050406030204" pitchFamily="18" charset="0"/>
                                                    </a:rPr>
                                                    <m:t>𝑚</m:t>
                                                  </m:r>
                                                </m:sub>
                                              </m:sSub>
                                            </m:den>
                                          </m:f>
                                        </m:e>
                                      </m:d>
                                    </m:e>
                                  </m:func>
                                  <m:r>
                                    <a:rPr lang="en-GB" sz="1700" i="1">
                                      <a:solidFill>
                                        <a:schemeClr val="accent2">
                                          <a:lumMod val="75000"/>
                                        </a:schemeClr>
                                      </a:solidFill>
                                      <a:latin typeface="Cambria Math" panose="02040503050406030204" pitchFamily="18" charset="0"/>
                                    </a:rPr>
                                    <m:t>−</m:t>
                                  </m:r>
                                  <m:sSub>
                                    <m:sSubPr>
                                      <m:ctrlPr>
                                        <a:rPr lang="en-GB" sz="1700" i="1">
                                          <a:solidFill>
                                            <a:schemeClr val="accent2">
                                              <a:lumMod val="75000"/>
                                            </a:schemeClr>
                                          </a:solidFill>
                                          <a:latin typeface="Cambria Math" panose="02040503050406030204" pitchFamily="18" charset="0"/>
                                        </a:rPr>
                                      </m:ctrlPr>
                                    </m:sSubPr>
                                    <m:e>
                                      <m:r>
                                        <m:rPr>
                                          <m:sty m:val="p"/>
                                        </m:rPr>
                                        <a:rPr lang="el-GR" sz="1700" i="1">
                                          <a:solidFill>
                                            <a:schemeClr val="accent2">
                                              <a:lumMod val="75000"/>
                                            </a:schemeClr>
                                          </a:solidFill>
                                          <a:latin typeface="Cambria Math" panose="02040503050406030204" pitchFamily="18" charset="0"/>
                                          <a:ea typeface="Cambria Math" panose="02040503050406030204" pitchFamily="18" charset="0"/>
                                        </a:rPr>
                                        <m:t>Ψ</m:t>
                                      </m:r>
                                    </m:e>
                                    <m:sub>
                                      <m:r>
                                        <a:rPr lang="en-GB" sz="1700" i="1">
                                          <a:solidFill>
                                            <a:schemeClr val="accent2">
                                              <a:lumMod val="75000"/>
                                            </a:schemeClr>
                                          </a:solidFill>
                                          <a:latin typeface="Cambria Math" panose="02040503050406030204" pitchFamily="18" charset="0"/>
                                        </a:rPr>
                                        <m:t>𝑚</m:t>
                                      </m:r>
                                    </m:sub>
                                  </m:sSub>
                                </m:den>
                              </m:f>
                            </m:e>
                          </m:d>
                        </m:e>
                        <m:sup>
                          <m:r>
                            <a:rPr lang="en-GB" sz="1700" b="0" i="1" smtClean="0">
                              <a:solidFill>
                                <a:schemeClr val="accent2">
                                  <a:lumMod val="75000"/>
                                </a:schemeClr>
                              </a:solidFill>
                              <a:latin typeface="Cambria Math" panose="02040503050406030204" pitchFamily="18" charset="0"/>
                            </a:rPr>
                            <m:t>2</m:t>
                          </m:r>
                        </m:sup>
                      </m:sSup>
                    </m:oMath>
                  </m:oMathPara>
                </a14:m>
                <a:endParaRPr lang="en-GB" sz="1700" dirty="0">
                  <a:solidFill>
                    <a:schemeClr val="tx2"/>
                  </a:solidFill>
                </a:endParaRPr>
              </a:p>
            </p:txBody>
          </p:sp>
        </mc:Choice>
        <mc:Fallback xmlns="">
          <p:sp>
            <p:nvSpPr>
              <p:cNvPr id="29" name="TextBox 28">
                <a:extLst>
                  <a:ext uri="{FF2B5EF4-FFF2-40B4-BE49-F238E27FC236}">
                    <a16:creationId xmlns:a16="http://schemas.microsoft.com/office/drawing/2014/main" id="{EBEC6A44-42BE-4996-B0FD-1663EF51E8F9}"/>
                  </a:ext>
                </a:extLst>
              </p:cNvPr>
              <p:cNvSpPr txBox="1">
                <a:spLocks noRot="1" noChangeAspect="1" noMove="1" noResize="1" noEditPoints="1" noAdjustHandles="1" noChangeArrowheads="1" noChangeShapeType="1" noTextEdit="1"/>
              </p:cNvSpPr>
              <p:nvPr/>
            </p:nvSpPr>
            <p:spPr>
              <a:xfrm>
                <a:off x="1207506" y="2702730"/>
                <a:ext cx="2384179" cy="883062"/>
              </a:xfrm>
              <a:prstGeom prst="rect">
                <a:avLst/>
              </a:prstGeom>
              <a:blipFill>
                <a:blip r:embed="rId4"/>
                <a:stretch>
                  <a:fillRect/>
                </a:stretch>
              </a:blipFill>
            </p:spPr>
            <p:txBody>
              <a:bodyPr/>
              <a:lstStyle/>
              <a:p>
                <a:r>
                  <a:rPr lang="en-GB">
                    <a:noFill/>
                  </a:rPr>
                  <a:t> </a:t>
                </a:r>
              </a:p>
            </p:txBody>
          </p:sp>
        </mc:Fallback>
      </mc:AlternateContent>
      <p:sp>
        <p:nvSpPr>
          <p:cNvPr id="30" name="Content Placeholder 7">
            <a:extLst>
              <a:ext uri="{FF2B5EF4-FFF2-40B4-BE49-F238E27FC236}">
                <a16:creationId xmlns:a16="http://schemas.microsoft.com/office/drawing/2014/main" id="{95291ECA-E446-45F6-AF2A-9C6182C60A2E}"/>
              </a:ext>
            </a:extLst>
          </p:cNvPr>
          <p:cNvSpPr txBox="1">
            <a:spLocks/>
          </p:cNvSpPr>
          <p:nvPr/>
        </p:nvSpPr>
        <p:spPr bwMode="auto">
          <a:xfrm>
            <a:off x="860593" y="3726890"/>
            <a:ext cx="2384179" cy="247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180000" marR="0" indent="-180000" algn="l" defTabSz="914400" rtl="0" eaLnBrk="1" fontAlgn="base" latinLnBrk="0" hangingPunct="1">
              <a:lnSpc>
                <a:spcPct val="100000"/>
              </a:lnSpc>
              <a:spcBef>
                <a:spcPct val="20000"/>
              </a:spcBef>
              <a:spcAft>
                <a:spcPct val="0"/>
              </a:spcAft>
              <a:buClr>
                <a:schemeClr val="accent1"/>
              </a:buClr>
              <a:buSzTx/>
              <a:buFont typeface="Arial" charset="0"/>
              <a:buChar char="•"/>
              <a:tabLst/>
              <a:defRPr sz="2000" baseline="0">
                <a:solidFill>
                  <a:schemeClr val="tx2"/>
                </a:solidFill>
                <a:latin typeface="Arial" panose="020B0604020202020204" pitchFamily="34" charset="0"/>
                <a:ea typeface="+mn-ea"/>
                <a:cs typeface="Arial" panose="020B0604020202020204" pitchFamily="34" charset="0"/>
              </a:defRPr>
            </a:lvl1pPr>
            <a:lvl2pPr marL="540000" marR="0" indent="-180000" algn="l" defTabSz="914400" rtl="0" eaLnBrk="1" fontAlgn="base" latinLnBrk="0" hangingPunct="1">
              <a:lnSpc>
                <a:spcPct val="100000"/>
              </a:lnSpc>
              <a:spcBef>
                <a:spcPct val="20000"/>
              </a:spcBef>
              <a:spcAft>
                <a:spcPct val="0"/>
              </a:spcAft>
              <a:buClr>
                <a:srgbClr val="63656A"/>
              </a:buClr>
              <a:buSzTx/>
              <a:buFont typeface="Effra" panose="020B0603020203020204" pitchFamily="34" charset="0"/>
              <a:buChar char="•"/>
              <a:tabLst/>
              <a:defRPr sz="2000" baseline="0">
                <a:solidFill>
                  <a:schemeClr val="tx2"/>
                </a:solidFill>
                <a:latin typeface="Arial" panose="020B0604020202020204" pitchFamily="34" charset="0"/>
                <a:cs typeface="Arial" panose="020B0604020202020204" pitchFamily="34" charset="0"/>
              </a:defRPr>
            </a:lvl2pPr>
            <a:lvl3pPr marL="90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sz="2000" baseline="0">
                <a:solidFill>
                  <a:schemeClr val="tx2"/>
                </a:solidFill>
                <a:latin typeface="Arial" panose="020B0604020202020204" pitchFamily="34" charset="0"/>
                <a:cs typeface="Arial" panose="020B0604020202020204" pitchFamily="34" charset="0"/>
              </a:defRPr>
            </a:lvl3pPr>
            <a:lvl4pPr marL="126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gt;"/>
              <a:tabLst/>
              <a:defRPr sz="2000" baseline="0">
                <a:solidFill>
                  <a:schemeClr val="tx2"/>
                </a:solidFill>
                <a:latin typeface="Arial" panose="020B0604020202020204" pitchFamily="34" charset="0"/>
                <a:cs typeface="Arial" panose="020B0604020202020204" pitchFamily="34" charset="0"/>
              </a:defRPr>
            </a:lvl4pPr>
            <a:lvl5pPr marL="162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sz="2000" baseline="0">
                <a:solidFill>
                  <a:schemeClr val="tx2"/>
                </a:solidFill>
                <a:latin typeface="Arial" panose="020B0604020202020204" pitchFamily="34" charset="0"/>
                <a:cs typeface="Arial" panose="020B0604020202020204" pitchFamily="34" charset="0"/>
              </a:defRPr>
            </a:lvl5pPr>
            <a:lvl6pPr marL="25146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6pPr>
            <a:lvl7pPr marL="29718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7pPr>
            <a:lvl8pPr marL="34290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8pPr>
            <a:lvl9pPr marL="38862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9pPr>
          </a:lstStyle>
          <a:p>
            <a:pPr marL="0" indent="0">
              <a:buNone/>
            </a:pPr>
            <a:r>
              <a:rPr lang="en-GB" sz="1300" dirty="0">
                <a:solidFill>
                  <a:srgbClr val="FFFF99"/>
                </a:solidFill>
              </a:rPr>
              <a:t>Scalar transfer Coefficient</a:t>
            </a:r>
          </a:p>
          <a:p>
            <a:pPr marL="0" indent="0">
              <a:buFont typeface="Arial" charset="0"/>
              <a:buNone/>
            </a:pPr>
            <a:endParaRPr lang="en-GB" kern="0" dirty="0"/>
          </a:p>
          <a:p>
            <a:endParaRPr lang="en-GB" kern="0" dirty="0"/>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EC5BE977-81D8-420D-AADA-818A54ED0259}"/>
                  </a:ext>
                </a:extLst>
              </p:cNvPr>
              <p:cNvSpPr txBox="1"/>
              <p:nvPr/>
            </p:nvSpPr>
            <p:spPr>
              <a:xfrm>
                <a:off x="1207506" y="3930390"/>
                <a:ext cx="3936719" cy="7832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700" b="0" i="1" smtClean="0">
                              <a:solidFill>
                                <a:schemeClr val="accent2">
                                  <a:lumMod val="75000"/>
                                </a:schemeClr>
                              </a:solidFill>
                              <a:latin typeface="Cambria Math" panose="02040503050406030204" pitchFamily="18" charset="0"/>
                            </a:rPr>
                          </m:ctrlPr>
                        </m:sSubPr>
                        <m:e>
                          <m:r>
                            <a:rPr lang="en-GB" sz="1700" b="0" i="1" smtClean="0">
                              <a:solidFill>
                                <a:schemeClr val="accent2">
                                  <a:lumMod val="75000"/>
                                </a:schemeClr>
                              </a:solidFill>
                              <a:latin typeface="Cambria Math" panose="02040503050406030204" pitchFamily="18" charset="0"/>
                            </a:rPr>
                            <m:t>𝐶</m:t>
                          </m:r>
                        </m:e>
                        <m:sub>
                          <m:r>
                            <a:rPr lang="en-GB" sz="1700" b="0" i="1" smtClean="0">
                              <a:solidFill>
                                <a:schemeClr val="accent2">
                                  <a:lumMod val="75000"/>
                                </a:schemeClr>
                              </a:solidFill>
                              <a:latin typeface="Cambria Math" panose="02040503050406030204" pitchFamily="18" charset="0"/>
                            </a:rPr>
                            <m:t>h</m:t>
                          </m:r>
                        </m:sub>
                      </m:sSub>
                      <m:r>
                        <a:rPr lang="en-GB" sz="1700" b="0" i="1" smtClean="0">
                          <a:solidFill>
                            <a:schemeClr val="accent2">
                              <a:lumMod val="75000"/>
                            </a:schemeClr>
                          </a:solidFill>
                          <a:latin typeface="Cambria Math" panose="02040503050406030204" pitchFamily="18" charset="0"/>
                        </a:rPr>
                        <m:t>= </m:t>
                      </m:r>
                      <m:f>
                        <m:fPr>
                          <m:ctrlPr>
                            <a:rPr lang="en-GB" sz="1700" b="0" i="1" smtClean="0">
                              <a:solidFill>
                                <a:schemeClr val="accent2">
                                  <a:lumMod val="75000"/>
                                </a:schemeClr>
                              </a:solidFill>
                              <a:latin typeface="Cambria Math" panose="02040503050406030204" pitchFamily="18" charset="0"/>
                            </a:rPr>
                          </m:ctrlPr>
                        </m:fPr>
                        <m:num>
                          <m:sSup>
                            <m:sSupPr>
                              <m:ctrlPr>
                                <a:rPr lang="en-GB" sz="1700" b="0" i="1" smtClean="0">
                                  <a:solidFill>
                                    <a:schemeClr val="accent2">
                                      <a:lumMod val="75000"/>
                                    </a:schemeClr>
                                  </a:solidFill>
                                  <a:latin typeface="Cambria Math" panose="02040503050406030204" pitchFamily="18" charset="0"/>
                                </a:rPr>
                              </m:ctrlPr>
                            </m:sSupPr>
                            <m:e>
                              <m:r>
                                <a:rPr lang="en-GB" sz="1700" b="0" i="1" smtClean="0">
                                  <a:solidFill>
                                    <a:schemeClr val="accent2">
                                      <a:lumMod val="75000"/>
                                    </a:schemeClr>
                                  </a:solidFill>
                                  <a:latin typeface="Cambria Math" panose="02040503050406030204" pitchFamily="18" charset="0"/>
                                </a:rPr>
                                <m:t>𝑘</m:t>
                              </m:r>
                            </m:e>
                            <m:sup>
                              <m:r>
                                <a:rPr lang="en-GB" sz="1700" b="0" i="1" smtClean="0">
                                  <a:solidFill>
                                    <a:schemeClr val="accent2">
                                      <a:lumMod val="75000"/>
                                    </a:schemeClr>
                                  </a:solidFill>
                                  <a:latin typeface="Cambria Math" panose="02040503050406030204" pitchFamily="18" charset="0"/>
                                </a:rPr>
                                <m:t>2</m:t>
                              </m:r>
                            </m:sup>
                          </m:sSup>
                        </m:num>
                        <m:den>
                          <m:r>
                            <a:rPr lang="en-GB" sz="1700" b="0" i="1" smtClean="0">
                              <a:solidFill>
                                <a:schemeClr val="accent2">
                                  <a:lumMod val="75000"/>
                                </a:schemeClr>
                              </a:solidFill>
                              <a:latin typeface="Cambria Math" panose="02040503050406030204" pitchFamily="18" charset="0"/>
                            </a:rPr>
                            <m:t>(</m:t>
                          </m:r>
                          <m:func>
                            <m:funcPr>
                              <m:ctrlPr>
                                <a:rPr lang="en-GB" sz="1700" b="0" i="1" smtClean="0">
                                  <a:solidFill>
                                    <a:schemeClr val="accent2">
                                      <a:lumMod val="75000"/>
                                    </a:schemeClr>
                                  </a:solidFill>
                                  <a:latin typeface="Cambria Math" panose="02040503050406030204" pitchFamily="18" charset="0"/>
                                </a:rPr>
                              </m:ctrlPr>
                            </m:funcPr>
                            <m:fName>
                              <m:r>
                                <m:rPr>
                                  <m:sty m:val="p"/>
                                </m:rPr>
                                <a:rPr lang="en-GB" sz="1700" b="0" i="0" smtClean="0">
                                  <a:solidFill>
                                    <a:schemeClr val="accent2">
                                      <a:lumMod val="75000"/>
                                    </a:schemeClr>
                                  </a:solidFill>
                                  <a:latin typeface="Cambria Math" panose="02040503050406030204" pitchFamily="18" charset="0"/>
                                </a:rPr>
                                <m:t>log</m:t>
                              </m:r>
                            </m:fName>
                            <m:e>
                              <m:d>
                                <m:dPr>
                                  <m:ctrlPr>
                                    <a:rPr lang="en-GB" sz="1700" b="0" i="1" smtClean="0">
                                      <a:solidFill>
                                        <a:schemeClr val="accent2">
                                          <a:lumMod val="75000"/>
                                        </a:schemeClr>
                                      </a:solidFill>
                                      <a:latin typeface="Cambria Math" panose="02040503050406030204" pitchFamily="18" charset="0"/>
                                    </a:rPr>
                                  </m:ctrlPr>
                                </m:dPr>
                                <m:e>
                                  <m:f>
                                    <m:fPr>
                                      <m:ctrlPr>
                                        <a:rPr lang="en-GB" sz="1700" b="0" i="1" smtClean="0">
                                          <a:solidFill>
                                            <a:schemeClr val="accent2">
                                              <a:lumMod val="75000"/>
                                            </a:schemeClr>
                                          </a:solidFill>
                                          <a:latin typeface="Cambria Math" panose="02040503050406030204" pitchFamily="18" charset="0"/>
                                        </a:rPr>
                                      </m:ctrlPr>
                                    </m:fPr>
                                    <m:num>
                                      <m:r>
                                        <a:rPr lang="en-GB" sz="1700" b="0" i="1" smtClean="0">
                                          <a:solidFill>
                                            <a:schemeClr val="accent2">
                                              <a:lumMod val="75000"/>
                                            </a:schemeClr>
                                          </a:solidFill>
                                          <a:latin typeface="Cambria Math" panose="02040503050406030204" pitchFamily="18" charset="0"/>
                                        </a:rPr>
                                        <m:t>𝑧</m:t>
                                      </m:r>
                                    </m:num>
                                    <m:den>
                                      <m:sSub>
                                        <m:sSubPr>
                                          <m:ctrlPr>
                                            <a:rPr lang="en-GB" sz="1700" b="0" i="1" smtClean="0">
                                              <a:solidFill>
                                                <a:schemeClr val="accent2">
                                                  <a:lumMod val="75000"/>
                                                </a:schemeClr>
                                              </a:solidFill>
                                              <a:latin typeface="Cambria Math" panose="02040503050406030204" pitchFamily="18" charset="0"/>
                                            </a:rPr>
                                          </m:ctrlPr>
                                        </m:sSubPr>
                                        <m:e>
                                          <m:r>
                                            <a:rPr lang="en-GB" sz="1700" b="0" i="1" smtClean="0">
                                              <a:solidFill>
                                                <a:schemeClr val="accent2">
                                                  <a:lumMod val="75000"/>
                                                </a:schemeClr>
                                              </a:solidFill>
                                              <a:latin typeface="Cambria Math" panose="02040503050406030204" pitchFamily="18" charset="0"/>
                                            </a:rPr>
                                            <m:t>𝑧</m:t>
                                          </m:r>
                                        </m:e>
                                        <m:sub>
                                          <m:r>
                                            <a:rPr lang="en-GB" sz="1700" b="0" i="1" smtClean="0">
                                              <a:solidFill>
                                                <a:schemeClr val="accent2">
                                                  <a:lumMod val="75000"/>
                                                </a:schemeClr>
                                              </a:solidFill>
                                              <a:latin typeface="Cambria Math" panose="02040503050406030204" pitchFamily="18" charset="0"/>
                                            </a:rPr>
                                            <m:t>0</m:t>
                                          </m:r>
                                          <m:r>
                                            <a:rPr lang="en-GB" sz="1700" b="0" i="1" smtClean="0">
                                              <a:solidFill>
                                                <a:schemeClr val="accent2">
                                                  <a:lumMod val="75000"/>
                                                </a:schemeClr>
                                              </a:solidFill>
                                              <a:latin typeface="Cambria Math" panose="02040503050406030204" pitchFamily="18" charset="0"/>
                                            </a:rPr>
                                            <m:t>𝑚</m:t>
                                          </m:r>
                                        </m:sub>
                                      </m:sSub>
                                    </m:den>
                                  </m:f>
                                </m:e>
                              </m:d>
                            </m:e>
                          </m:func>
                          <m:r>
                            <a:rPr lang="en-GB" sz="1700" b="0" i="1" smtClean="0">
                              <a:solidFill>
                                <a:schemeClr val="accent2">
                                  <a:lumMod val="75000"/>
                                </a:schemeClr>
                              </a:solidFill>
                              <a:latin typeface="Cambria Math" panose="02040503050406030204" pitchFamily="18" charset="0"/>
                            </a:rPr>
                            <m:t>− </m:t>
                          </m:r>
                          <m:sSub>
                            <m:sSubPr>
                              <m:ctrlPr>
                                <a:rPr lang="en-GB" sz="1700" b="0" i="1" smtClean="0">
                                  <a:solidFill>
                                    <a:schemeClr val="accent2">
                                      <a:lumMod val="75000"/>
                                    </a:schemeClr>
                                  </a:solidFill>
                                  <a:latin typeface="Cambria Math" panose="02040503050406030204" pitchFamily="18" charset="0"/>
                                </a:rPr>
                              </m:ctrlPr>
                            </m:sSubPr>
                            <m:e>
                              <m:r>
                                <m:rPr>
                                  <m:sty m:val="p"/>
                                </m:rPr>
                                <a:rPr lang="el-GR" sz="1700" b="0" i="1" smtClean="0">
                                  <a:solidFill>
                                    <a:schemeClr val="accent2">
                                      <a:lumMod val="75000"/>
                                    </a:schemeClr>
                                  </a:solidFill>
                                  <a:latin typeface="Cambria Math" panose="02040503050406030204" pitchFamily="18" charset="0"/>
                                  <a:ea typeface="Cambria Math" panose="02040503050406030204" pitchFamily="18" charset="0"/>
                                </a:rPr>
                                <m:t>Ψ</m:t>
                              </m:r>
                            </m:e>
                            <m:sub>
                              <m:r>
                                <a:rPr lang="en-GB" sz="1700" b="0" i="1" smtClean="0">
                                  <a:solidFill>
                                    <a:schemeClr val="accent2">
                                      <a:lumMod val="75000"/>
                                    </a:schemeClr>
                                  </a:solidFill>
                                  <a:latin typeface="Cambria Math" panose="02040503050406030204" pitchFamily="18" charset="0"/>
                                </a:rPr>
                                <m:t>𝑚</m:t>
                              </m:r>
                            </m:sub>
                          </m:sSub>
                          <m:r>
                            <a:rPr lang="en-GB" sz="1700" i="1">
                              <a:solidFill>
                                <a:schemeClr val="accent2">
                                  <a:lumMod val="75000"/>
                                </a:schemeClr>
                              </a:solidFill>
                              <a:latin typeface="Cambria Math" panose="02040503050406030204" pitchFamily="18" charset="0"/>
                            </a:rPr>
                            <m:t>)(</m:t>
                          </m:r>
                          <m:func>
                            <m:funcPr>
                              <m:ctrlPr>
                                <a:rPr lang="en-GB" sz="1700" i="1">
                                  <a:solidFill>
                                    <a:schemeClr val="accent2">
                                      <a:lumMod val="75000"/>
                                    </a:schemeClr>
                                  </a:solidFill>
                                  <a:latin typeface="Cambria Math" panose="02040503050406030204" pitchFamily="18" charset="0"/>
                                </a:rPr>
                              </m:ctrlPr>
                            </m:funcPr>
                            <m:fName>
                              <m:r>
                                <m:rPr>
                                  <m:sty m:val="p"/>
                                </m:rPr>
                                <a:rPr lang="en-GB" sz="1700">
                                  <a:solidFill>
                                    <a:schemeClr val="accent2">
                                      <a:lumMod val="75000"/>
                                    </a:schemeClr>
                                  </a:solidFill>
                                  <a:latin typeface="Cambria Math" panose="02040503050406030204" pitchFamily="18" charset="0"/>
                                </a:rPr>
                                <m:t>log</m:t>
                              </m:r>
                            </m:fName>
                            <m:e>
                              <m:d>
                                <m:dPr>
                                  <m:ctrlPr>
                                    <a:rPr lang="en-GB" sz="1700" i="1">
                                      <a:solidFill>
                                        <a:schemeClr val="accent2">
                                          <a:lumMod val="75000"/>
                                        </a:schemeClr>
                                      </a:solidFill>
                                      <a:latin typeface="Cambria Math" panose="02040503050406030204" pitchFamily="18" charset="0"/>
                                    </a:rPr>
                                  </m:ctrlPr>
                                </m:dPr>
                                <m:e>
                                  <m:f>
                                    <m:fPr>
                                      <m:ctrlPr>
                                        <a:rPr lang="en-GB" sz="1700" i="1">
                                          <a:solidFill>
                                            <a:schemeClr val="accent2">
                                              <a:lumMod val="75000"/>
                                            </a:schemeClr>
                                          </a:solidFill>
                                          <a:latin typeface="Cambria Math" panose="02040503050406030204" pitchFamily="18" charset="0"/>
                                        </a:rPr>
                                      </m:ctrlPr>
                                    </m:fPr>
                                    <m:num>
                                      <m:r>
                                        <a:rPr lang="en-GB" sz="1700" i="1">
                                          <a:solidFill>
                                            <a:schemeClr val="accent2">
                                              <a:lumMod val="75000"/>
                                            </a:schemeClr>
                                          </a:solidFill>
                                          <a:latin typeface="Cambria Math" panose="02040503050406030204" pitchFamily="18" charset="0"/>
                                        </a:rPr>
                                        <m:t>𝑧</m:t>
                                      </m:r>
                                    </m:num>
                                    <m:den>
                                      <m:sSub>
                                        <m:sSubPr>
                                          <m:ctrlPr>
                                            <a:rPr lang="en-GB" sz="1700" i="1">
                                              <a:solidFill>
                                                <a:schemeClr val="accent2">
                                                  <a:lumMod val="75000"/>
                                                </a:schemeClr>
                                              </a:solidFill>
                                              <a:latin typeface="Cambria Math" panose="02040503050406030204" pitchFamily="18" charset="0"/>
                                            </a:rPr>
                                          </m:ctrlPr>
                                        </m:sSubPr>
                                        <m:e>
                                          <m:r>
                                            <a:rPr lang="en-GB" sz="1700" i="1">
                                              <a:solidFill>
                                                <a:schemeClr val="accent2">
                                                  <a:lumMod val="75000"/>
                                                </a:schemeClr>
                                              </a:solidFill>
                                              <a:latin typeface="Cambria Math" panose="02040503050406030204" pitchFamily="18" charset="0"/>
                                            </a:rPr>
                                            <m:t>𝑧</m:t>
                                          </m:r>
                                        </m:e>
                                        <m:sub>
                                          <m:r>
                                            <a:rPr lang="en-GB" sz="1700" i="1">
                                              <a:solidFill>
                                                <a:schemeClr val="accent2">
                                                  <a:lumMod val="75000"/>
                                                </a:schemeClr>
                                              </a:solidFill>
                                              <a:latin typeface="Cambria Math" panose="02040503050406030204" pitchFamily="18" charset="0"/>
                                            </a:rPr>
                                            <m:t>0</m:t>
                                          </m:r>
                                          <m:r>
                                            <a:rPr lang="en-GB" sz="1700" b="0" i="1" smtClean="0">
                                              <a:solidFill>
                                                <a:schemeClr val="accent2">
                                                  <a:lumMod val="75000"/>
                                                </a:schemeClr>
                                              </a:solidFill>
                                              <a:latin typeface="Cambria Math" panose="02040503050406030204" pitchFamily="18" charset="0"/>
                                            </a:rPr>
                                            <m:t>h</m:t>
                                          </m:r>
                                        </m:sub>
                                      </m:sSub>
                                    </m:den>
                                  </m:f>
                                </m:e>
                              </m:d>
                            </m:e>
                          </m:func>
                          <m:r>
                            <a:rPr lang="en-GB" sz="1700" i="1">
                              <a:solidFill>
                                <a:schemeClr val="accent2">
                                  <a:lumMod val="75000"/>
                                </a:schemeClr>
                              </a:solidFill>
                              <a:latin typeface="Cambria Math" panose="02040503050406030204" pitchFamily="18" charset="0"/>
                            </a:rPr>
                            <m:t>− </m:t>
                          </m:r>
                          <m:sSub>
                            <m:sSubPr>
                              <m:ctrlPr>
                                <a:rPr lang="en-GB" sz="1700" i="1">
                                  <a:solidFill>
                                    <a:schemeClr val="accent2">
                                      <a:lumMod val="75000"/>
                                    </a:schemeClr>
                                  </a:solidFill>
                                  <a:latin typeface="Cambria Math" panose="02040503050406030204" pitchFamily="18" charset="0"/>
                                </a:rPr>
                              </m:ctrlPr>
                            </m:sSubPr>
                            <m:e>
                              <m:r>
                                <m:rPr>
                                  <m:sty m:val="p"/>
                                </m:rPr>
                                <a:rPr lang="el-GR" sz="1700" i="1">
                                  <a:solidFill>
                                    <a:schemeClr val="accent2">
                                      <a:lumMod val="75000"/>
                                    </a:schemeClr>
                                  </a:solidFill>
                                  <a:latin typeface="Cambria Math" panose="02040503050406030204" pitchFamily="18" charset="0"/>
                                  <a:ea typeface="Cambria Math" panose="02040503050406030204" pitchFamily="18" charset="0"/>
                                </a:rPr>
                                <m:t>Ψ</m:t>
                              </m:r>
                            </m:e>
                            <m:sub>
                              <m:r>
                                <a:rPr lang="en-GB" sz="1700" b="0" i="1" smtClean="0">
                                  <a:solidFill>
                                    <a:schemeClr val="accent2">
                                      <a:lumMod val="75000"/>
                                    </a:schemeClr>
                                  </a:solidFill>
                                  <a:latin typeface="Cambria Math" panose="02040503050406030204" pitchFamily="18" charset="0"/>
                                  <a:ea typeface="Cambria Math" panose="02040503050406030204" pitchFamily="18" charset="0"/>
                                </a:rPr>
                                <m:t>h</m:t>
                              </m:r>
                            </m:sub>
                          </m:sSub>
                          <m:r>
                            <a:rPr lang="en-GB" sz="1700" i="1">
                              <a:solidFill>
                                <a:schemeClr val="accent2">
                                  <a:lumMod val="75000"/>
                                </a:schemeClr>
                              </a:solidFill>
                              <a:latin typeface="Cambria Math" panose="02040503050406030204" pitchFamily="18" charset="0"/>
                            </a:rPr>
                            <m:t>)</m:t>
                          </m:r>
                        </m:den>
                      </m:f>
                    </m:oMath>
                  </m:oMathPara>
                </a14:m>
                <a:endParaRPr lang="en-GB" sz="1700" dirty="0">
                  <a:solidFill>
                    <a:schemeClr val="tx2"/>
                  </a:solidFill>
                </a:endParaRPr>
              </a:p>
            </p:txBody>
          </p:sp>
        </mc:Choice>
        <mc:Fallback xmlns="">
          <p:sp>
            <p:nvSpPr>
              <p:cNvPr id="31" name="TextBox 30">
                <a:extLst>
                  <a:ext uri="{FF2B5EF4-FFF2-40B4-BE49-F238E27FC236}">
                    <a16:creationId xmlns:a16="http://schemas.microsoft.com/office/drawing/2014/main" id="{EC5BE977-81D8-420D-AADA-818A54ED0259}"/>
                  </a:ext>
                </a:extLst>
              </p:cNvPr>
              <p:cNvSpPr txBox="1">
                <a:spLocks noRot="1" noChangeAspect="1" noMove="1" noResize="1" noEditPoints="1" noAdjustHandles="1" noChangeArrowheads="1" noChangeShapeType="1" noTextEdit="1"/>
              </p:cNvSpPr>
              <p:nvPr/>
            </p:nvSpPr>
            <p:spPr>
              <a:xfrm>
                <a:off x="1207506" y="3930390"/>
                <a:ext cx="3936719" cy="783291"/>
              </a:xfrm>
              <a:prstGeom prst="rect">
                <a:avLst/>
              </a:prstGeom>
              <a:blipFill>
                <a:blip r:embed="rId5"/>
                <a:stretch>
                  <a:fillRect/>
                </a:stretch>
              </a:blipFill>
            </p:spPr>
            <p:txBody>
              <a:bodyPr/>
              <a:lstStyle/>
              <a:p>
                <a:r>
                  <a:rPr lang="en-GB">
                    <a:noFill/>
                  </a:rPr>
                  <a:t> </a:t>
                </a:r>
              </a:p>
            </p:txBody>
          </p:sp>
        </mc:Fallback>
      </mc:AlternateContent>
      <p:cxnSp>
        <p:nvCxnSpPr>
          <p:cNvPr id="32" name="Straight Arrow Connector 31">
            <a:extLst>
              <a:ext uri="{FF2B5EF4-FFF2-40B4-BE49-F238E27FC236}">
                <a16:creationId xmlns:a16="http://schemas.microsoft.com/office/drawing/2014/main" id="{67F24FF8-CC7D-4099-B1BE-B9D9A7FDA762}"/>
              </a:ext>
            </a:extLst>
          </p:cNvPr>
          <p:cNvCxnSpPr/>
          <p:nvPr/>
        </p:nvCxnSpPr>
        <p:spPr bwMode="auto">
          <a:xfrm>
            <a:off x="3737339" y="1157328"/>
            <a:ext cx="1841585" cy="0"/>
          </a:xfrm>
          <a:prstGeom prst="straightConnector1">
            <a:avLst/>
          </a:prstGeom>
          <a:noFill/>
          <a:ln w="9525" cap="flat" cmpd="sng" algn="ctr">
            <a:solidFill>
              <a:schemeClr val="accent1"/>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36" name="Straight Arrow Connector 35">
            <a:extLst>
              <a:ext uri="{FF2B5EF4-FFF2-40B4-BE49-F238E27FC236}">
                <a16:creationId xmlns:a16="http://schemas.microsoft.com/office/drawing/2014/main" id="{5AF7887D-BBAB-4666-951D-B5EC534DAF01}"/>
              </a:ext>
            </a:extLst>
          </p:cNvPr>
          <p:cNvCxnSpPr>
            <a:stCxn id="37" idx="6"/>
          </p:cNvCxnSpPr>
          <p:nvPr/>
        </p:nvCxnSpPr>
        <p:spPr bwMode="auto">
          <a:xfrm>
            <a:off x="3491475" y="1890491"/>
            <a:ext cx="902585" cy="0"/>
          </a:xfrm>
          <a:prstGeom prst="straightConnector1">
            <a:avLst/>
          </a:prstGeom>
          <a:noFill/>
          <a:ln w="9525" cap="flat" cmpd="sng" algn="ctr">
            <a:solidFill>
              <a:schemeClr val="accent1"/>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7" name="Oval 36">
            <a:extLst>
              <a:ext uri="{FF2B5EF4-FFF2-40B4-BE49-F238E27FC236}">
                <a16:creationId xmlns:a16="http://schemas.microsoft.com/office/drawing/2014/main" id="{E5C21CAA-677C-46EF-9607-46D491985166}"/>
              </a:ext>
            </a:extLst>
          </p:cNvPr>
          <p:cNvSpPr/>
          <p:nvPr/>
        </p:nvSpPr>
        <p:spPr>
          <a:xfrm>
            <a:off x="3289965" y="1791128"/>
            <a:ext cx="201510" cy="198726"/>
          </a:xfrm>
          <a:prstGeom prst="ellipse">
            <a:avLst/>
          </a:prstGeom>
          <a:noFill/>
          <a:ln w="9525">
            <a:solidFill>
              <a:schemeClr val="accent1"/>
            </a:solidFill>
          </a:ln>
        </p:spPr>
        <p:txBody>
          <a:bodyPr wrap="square" rtlCol="0" anchor="ctr">
            <a:spAutoFit/>
          </a:bodyPr>
          <a:lstStyle/>
          <a:p>
            <a:pPr algn="ctr"/>
            <a:endParaRPr lang="en-GB" dirty="0">
              <a:solidFill>
                <a:schemeClr val="tx2"/>
              </a:solidFill>
              <a:latin typeface="+mn-lt"/>
            </a:endParaRP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ABB253D-8EC2-4603-8A73-E026F72C7E50}"/>
                  </a:ext>
                </a:extLst>
              </p:cNvPr>
              <p:cNvSpPr txBox="1"/>
              <p:nvPr/>
            </p:nvSpPr>
            <p:spPr>
              <a:xfrm>
                <a:off x="4468245" y="1621557"/>
                <a:ext cx="3217869" cy="692497"/>
              </a:xfrm>
              <a:prstGeom prst="rect">
                <a:avLst/>
              </a:prstGeom>
              <a:noFill/>
            </p:spPr>
            <p:txBody>
              <a:bodyPr wrap="none" rtlCol="0">
                <a:spAutoFit/>
              </a:bodyPr>
              <a:lstStyle/>
              <a:p>
                <a:r>
                  <a:rPr lang="en-GB" sz="1300" dirty="0">
                    <a:solidFill>
                      <a:srgbClr val="FFFF99"/>
                    </a:solidFill>
                    <a:latin typeface="Arial" panose="020B0604020202020204" pitchFamily="34" charset="0"/>
                    <a:cs typeface="Arial" panose="020B0604020202020204" pitchFamily="34" charset="0"/>
                  </a:rPr>
                  <a:t>Charnock coefficients</a:t>
                </a:r>
              </a:p>
              <a:p>
                <a:pPr marL="342900" indent="-342900">
                  <a:buFont typeface="Arial" panose="020B0604020202020204" pitchFamily="34" charset="0"/>
                  <a:buChar char="•"/>
                </a:pPr>
                <a:r>
                  <a:rPr lang="en-GB" sz="1300" dirty="0">
                    <a:solidFill>
                      <a:srgbClr val="FFFF99"/>
                    </a:solidFill>
                    <a:latin typeface="Arial" panose="020B0604020202020204" pitchFamily="34" charset="0"/>
                    <a:cs typeface="Arial" panose="020B0604020202020204" pitchFamily="34" charset="0"/>
                  </a:rPr>
                  <a:t>Adrag1 and A-O empirical </a:t>
                </a:r>
                <a14:m>
                  <m:oMath xmlns:m="http://schemas.openxmlformats.org/officeDocument/2006/math">
                    <m:r>
                      <a:rPr lang="en-GB" sz="1300">
                        <a:solidFill>
                          <a:srgbClr val="FFFF99"/>
                        </a:solidFill>
                        <a:latin typeface="Cambria Math" panose="02040503050406030204" pitchFamily="18" charset="0"/>
                      </a:rPr>
                      <m:t>𝛼</m:t>
                    </m:r>
                    <m:r>
                      <a:rPr lang="en-GB" sz="1300">
                        <a:solidFill>
                          <a:srgbClr val="FFFF99"/>
                        </a:solidFill>
                        <a:latin typeface="Cambria Math" panose="02040503050406030204" pitchFamily="18" charset="0"/>
                      </a:rPr>
                      <m:t>=0.011</m:t>
                    </m:r>
                  </m:oMath>
                </a14:m>
                <a:endParaRPr lang="en-GB" sz="1300" dirty="0">
                  <a:solidFill>
                    <a:srgbClr val="FFFF99"/>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1300" dirty="0">
                    <a:solidFill>
                      <a:srgbClr val="FFFF99"/>
                    </a:solidFill>
                    <a:latin typeface="Arial" panose="020B0604020202020204" pitchFamily="34" charset="0"/>
                    <a:cs typeface="Arial" panose="020B0604020202020204" pitchFamily="34" charset="0"/>
                  </a:rPr>
                  <a:t>A-O-W </a:t>
                </a:r>
                <a14:m>
                  <m:oMath xmlns:m="http://schemas.openxmlformats.org/officeDocument/2006/math">
                    <m:r>
                      <a:rPr lang="en-GB" sz="1300">
                        <a:solidFill>
                          <a:srgbClr val="FFFF99"/>
                        </a:solidFill>
                        <a:latin typeface="Cambria Math" panose="02040503050406030204" pitchFamily="18" charset="0"/>
                      </a:rPr>
                      <m:t>𝛼</m:t>
                    </m:r>
                  </m:oMath>
                </a14:m>
                <a:r>
                  <a:rPr lang="en-GB" sz="1300" dirty="0">
                    <a:solidFill>
                      <a:srgbClr val="FFFF99"/>
                    </a:solidFill>
                    <a:latin typeface="Arial" panose="020B0604020202020204" pitchFamily="34" charset="0"/>
                    <a:cs typeface="Arial" panose="020B0604020202020204" pitchFamily="34" charset="0"/>
                  </a:rPr>
                  <a:t> from WAVEWATCH III</a:t>
                </a:r>
              </a:p>
            </p:txBody>
          </p:sp>
        </mc:Choice>
        <mc:Fallback xmlns="">
          <p:sp>
            <p:nvSpPr>
              <p:cNvPr id="40" name="TextBox 39">
                <a:extLst>
                  <a:ext uri="{FF2B5EF4-FFF2-40B4-BE49-F238E27FC236}">
                    <a16:creationId xmlns:a16="http://schemas.microsoft.com/office/drawing/2014/main" id="{3ABB253D-8EC2-4603-8A73-E026F72C7E50}"/>
                  </a:ext>
                </a:extLst>
              </p:cNvPr>
              <p:cNvSpPr txBox="1">
                <a:spLocks noRot="1" noChangeAspect="1" noMove="1" noResize="1" noEditPoints="1" noAdjustHandles="1" noChangeArrowheads="1" noChangeShapeType="1" noTextEdit="1"/>
              </p:cNvSpPr>
              <p:nvPr/>
            </p:nvSpPr>
            <p:spPr>
              <a:xfrm>
                <a:off x="4468245" y="1621557"/>
                <a:ext cx="3217869" cy="692497"/>
              </a:xfrm>
              <a:prstGeom prst="rect">
                <a:avLst/>
              </a:prstGeom>
              <a:blipFill>
                <a:blip r:embed="rId6"/>
                <a:stretch>
                  <a:fillRect l="-379" t="-877" b="-6140"/>
                </a:stretch>
              </a:blipFill>
            </p:spPr>
            <p:txBody>
              <a:bodyPr/>
              <a:lstStyle/>
              <a:p>
                <a:r>
                  <a:rPr lang="en-GB">
                    <a:noFill/>
                  </a:rPr>
                  <a:t> </a:t>
                </a:r>
              </a:p>
            </p:txBody>
          </p:sp>
        </mc:Fallback>
      </mc:AlternateContent>
      <p:cxnSp>
        <p:nvCxnSpPr>
          <p:cNvPr id="55" name="Straight Arrow Connector 54">
            <a:extLst>
              <a:ext uri="{FF2B5EF4-FFF2-40B4-BE49-F238E27FC236}">
                <a16:creationId xmlns:a16="http://schemas.microsoft.com/office/drawing/2014/main" id="{A339D596-A853-4298-B200-483B988711A0}"/>
              </a:ext>
            </a:extLst>
          </p:cNvPr>
          <p:cNvCxnSpPr>
            <a:cxnSpLocks/>
          </p:cNvCxnSpPr>
          <p:nvPr/>
        </p:nvCxnSpPr>
        <p:spPr bwMode="auto">
          <a:xfrm>
            <a:off x="3705349" y="3675966"/>
            <a:ext cx="2326694" cy="0"/>
          </a:xfrm>
          <a:prstGeom prst="straightConnector1">
            <a:avLst/>
          </a:prstGeom>
          <a:noFill/>
          <a:ln w="9525" cap="flat" cmpd="sng" algn="ctr">
            <a:solidFill>
              <a:schemeClr val="accent1"/>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59" name="Rectangle 58">
            <a:extLst>
              <a:ext uri="{FF2B5EF4-FFF2-40B4-BE49-F238E27FC236}">
                <a16:creationId xmlns:a16="http://schemas.microsoft.com/office/drawing/2014/main" id="{B043C009-6D2A-4A6F-9ECF-362D67C77D86}"/>
              </a:ext>
            </a:extLst>
          </p:cNvPr>
          <p:cNvSpPr/>
          <p:nvPr/>
        </p:nvSpPr>
        <p:spPr>
          <a:xfrm>
            <a:off x="793914" y="565948"/>
            <a:ext cx="1041782" cy="297485"/>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26" name="Content Placeholder 7">
            <a:extLst>
              <a:ext uri="{FF2B5EF4-FFF2-40B4-BE49-F238E27FC236}">
                <a16:creationId xmlns:a16="http://schemas.microsoft.com/office/drawing/2014/main" id="{33BFB332-9306-455D-A7C6-4D7869D8B1CA}"/>
              </a:ext>
            </a:extLst>
          </p:cNvPr>
          <p:cNvSpPr>
            <a:spLocks noGrp="1"/>
          </p:cNvSpPr>
          <p:nvPr>
            <p:ph idx="1"/>
          </p:nvPr>
        </p:nvSpPr>
        <p:spPr>
          <a:xfrm>
            <a:off x="837222" y="569158"/>
            <a:ext cx="3631023" cy="2214071"/>
          </a:xfrm>
        </p:spPr>
        <p:txBody>
          <a:bodyPr/>
          <a:lstStyle/>
          <a:p>
            <a:pPr marL="0" indent="0">
              <a:buNone/>
            </a:pPr>
            <a:r>
              <a:rPr lang="en-GB" sz="1300" kern="1200" dirty="0">
                <a:solidFill>
                  <a:srgbClr val="FFFF99"/>
                </a:solidFill>
              </a:rPr>
              <a:t>Wind speed </a:t>
            </a:r>
          </a:p>
          <a:p>
            <a:pPr marL="0" indent="0">
              <a:buNone/>
            </a:pPr>
            <a:endParaRPr lang="en-GB" sz="1300" kern="1200" dirty="0">
              <a:solidFill>
                <a:srgbClr val="FFFF99"/>
              </a:solidFill>
            </a:endParaRPr>
          </a:p>
          <a:p>
            <a:pPr marL="0" indent="0">
              <a:buNone/>
            </a:pPr>
            <a:endParaRPr lang="en-GB" sz="1300" kern="1200" dirty="0">
              <a:solidFill>
                <a:srgbClr val="FFFF99"/>
              </a:solidFill>
            </a:endParaRPr>
          </a:p>
          <a:p>
            <a:pPr marL="0" indent="0">
              <a:buNone/>
            </a:pPr>
            <a:endParaRPr lang="en-GB" sz="1300" kern="1200" dirty="0">
              <a:solidFill>
                <a:srgbClr val="FFFF99"/>
              </a:solidFill>
            </a:endParaRPr>
          </a:p>
          <a:p>
            <a:pPr marL="0" indent="0">
              <a:buNone/>
            </a:pPr>
            <a:r>
              <a:rPr lang="en-GB" sz="1300" kern="1200" dirty="0">
                <a:solidFill>
                  <a:srgbClr val="FFFF99"/>
                </a:solidFill>
              </a:rPr>
              <a:t>Momentum roughness length</a:t>
            </a:r>
          </a:p>
          <a:p>
            <a:pPr marL="0" indent="0">
              <a:buNone/>
            </a:pPr>
            <a:endParaRPr lang="en-GB" sz="1300" kern="1200" dirty="0">
              <a:solidFill>
                <a:srgbClr val="FFFF99"/>
              </a:solidFill>
            </a:endParaRPr>
          </a:p>
          <a:p>
            <a:pPr marL="0" indent="0">
              <a:buNone/>
            </a:pPr>
            <a:endParaRPr lang="en-GB" sz="1300" kern="1200" dirty="0">
              <a:solidFill>
                <a:srgbClr val="FFFF99"/>
              </a:solidFill>
            </a:endParaRPr>
          </a:p>
          <a:p>
            <a:pPr marL="0" indent="0">
              <a:buNone/>
            </a:pPr>
            <a:endParaRPr lang="en-GB" sz="1300" kern="1200" dirty="0">
              <a:solidFill>
                <a:srgbClr val="FFFF99"/>
              </a:solidFill>
            </a:endParaRPr>
          </a:p>
          <a:p>
            <a:pPr marL="0" indent="0">
              <a:buNone/>
            </a:pPr>
            <a:r>
              <a:rPr lang="en-GB" sz="1300" kern="1200" dirty="0">
                <a:solidFill>
                  <a:srgbClr val="FFFF99"/>
                </a:solidFill>
              </a:rPr>
              <a:t>Momentum transfer coefficient </a:t>
            </a:r>
          </a:p>
          <a:p>
            <a:pPr marL="0" indent="0">
              <a:buNone/>
            </a:pPr>
            <a:endParaRPr lang="en-GB" sz="1600" dirty="0"/>
          </a:p>
          <a:p>
            <a:pPr marL="0" indent="0">
              <a:buNone/>
            </a:pPr>
            <a:endParaRPr lang="en-GB" sz="1600" dirty="0"/>
          </a:p>
          <a:p>
            <a:endParaRPr lang="en-GB" dirty="0"/>
          </a:p>
        </p:txBody>
      </p:sp>
      <p:sp>
        <p:nvSpPr>
          <p:cNvPr id="63" name="Rectangle 62">
            <a:extLst>
              <a:ext uri="{FF2B5EF4-FFF2-40B4-BE49-F238E27FC236}">
                <a16:creationId xmlns:a16="http://schemas.microsoft.com/office/drawing/2014/main" id="{E7967946-6E1D-43E0-A2BC-5C73FCA9CAFC}"/>
              </a:ext>
            </a:extLst>
          </p:cNvPr>
          <p:cNvSpPr/>
          <p:nvPr/>
        </p:nvSpPr>
        <p:spPr>
          <a:xfrm>
            <a:off x="5597448" y="994212"/>
            <a:ext cx="2142903" cy="393022"/>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34" name="TextBox 33">
            <a:extLst>
              <a:ext uri="{FF2B5EF4-FFF2-40B4-BE49-F238E27FC236}">
                <a16:creationId xmlns:a16="http://schemas.microsoft.com/office/drawing/2014/main" id="{874A2C1E-83DF-4D8A-94A4-5F574CD0A8D2}"/>
              </a:ext>
            </a:extLst>
          </p:cNvPr>
          <p:cNvSpPr txBox="1"/>
          <p:nvPr/>
        </p:nvSpPr>
        <p:spPr>
          <a:xfrm>
            <a:off x="5578924" y="902212"/>
            <a:ext cx="2211353" cy="538609"/>
          </a:xfrm>
          <a:prstGeom prst="rect">
            <a:avLst/>
          </a:prstGeom>
          <a:noFill/>
        </p:spPr>
        <p:txBody>
          <a:bodyPr wrap="square" rtlCol="0">
            <a:spAutoFit/>
          </a:bodyPr>
          <a:lstStyle/>
          <a:p>
            <a:r>
              <a:rPr lang="en-GB" sz="1300" dirty="0">
                <a:solidFill>
                  <a:srgbClr val="FFFF99"/>
                </a:solidFill>
                <a:latin typeface="Arial" panose="020B0604020202020204" pitchFamily="34" charset="0"/>
                <a:cs typeface="Arial" panose="020B0604020202020204" pitchFamily="34" charset="0"/>
              </a:rPr>
              <a:t>Used</a:t>
            </a:r>
            <a:r>
              <a:rPr lang="en-GB" sz="1600" dirty="0">
                <a:latin typeface="Arial" panose="020B0604020202020204" pitchFamily="34" charset="0"/>
                <a:cs typeface="Arial" panose="020B0604020202020204" pitchFamily="34" charset="0"/>
              </a:rPr>
              <a:t> </a:t>
            </a:r>
            <a:r>
              <a:rPr lang="en-GB" sz="1300" dirty="0">
                <a:solidFill>
                  <a:srgbClr val="FFFF99"/>
                </a:solidFill>
                <a:latin typeface="Arial" panose="020B0604020202020204" pitchFamily="34" charset="0"/>
                <a:cs typeface="Arial" panose="020B0604020202020204" pitchFamily="34" charset="0"/>
              </a:rPr>
              <a:t>to calculate the 10-m wind speed</a:t>
            </a:r>
          </a:p>
        </p:txBody>
      </p:sp>
      <p:sp>
        <p:nvSpPr>
          <p:cNvPr id="64" name="Rectangle 63">
            <a:extLst>
              <a:ext uri="{FF2B5EF4-FFF2-40B4-BE49-F238E27FC236}">
                <a16:creationId xmlns:a16="http://schemas.microsoft.com/office/drawing/2014/main" id="{DBC3A855-C23A-4828-974C-C9DF0CE353A3}"/>
              </a:ext>
            </a:extLst>
          </p:cNvPr>
          <p:cNvSpPr/>
          <p:nvPr/>
        </p:nvSpPr>
        <p:spPr>
          <a:xfrm>
            <a:off x="6030519" y="3075806"/>
            <a:ext cx="2010391" cy="1008109"/>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3A8173F3-4891-473E-9AB1-F0B2E24BF839}"/>
                  </a:ext>
                </a:extLst>
              </p:cNvPr>
              <p:cNvSpPr txBox="1"/>
              <p:nvPr/>
            </p:nvSpPr>
            <p:spPr>
              <a:xfrm>
                <a:off x="6030519" y="3140744"/>
                <a:ext cx="2118682" cy="892552"/>
              </a:xfrm>
              <a:prstGeom prst="rect">
                <a:avLst/>
              </a:prstGeom>
              <a:noFill/>
            </p:spPr>
            <p:txBody>
              <a:bodyPr wrap="square" rtlCol="0">
                <a:spAutoFit/>
              </a:bodyPr>
              <a:lstStyle/>
              <a:p>
                <a:r>
                  <a:rPr lang="en-GB" sz="1300" dirty="0">
                    <a:solidFill>
                      <a:srgbClr val="FFFF99"/>
                    </a:solidFill>
                    <a:latin typeface="Arial" panose="020B0604020202020204" pitchFamily="34" charset="0"/>
                    <a:cs typeface="Arial" panose="020B0604020202020204" pitchFamily="34" charset="0"/>
                  </a:rPr>
                  <a:t>Over the sea latent heat flux dominate, therefore </a:t>
                </a:r>
                <a14:m>
                  <m:oMath xmlns:m="http://schemas.openxmlformats.org/officeDocument/2006/math">
                    <m:sSub>
                      <m:sSubPr>
                        <m:ctrlPr>
                          <a:rPr lang="en-GB" sz="1300" i="1">
                            <a:solidFill>
                              <a:srgbClr val="FFFF99"/>
                            </a:solidFill>
                            <a:latin typeface="Cambria Math" panose="02040503050406030204" pitchFamily="18" charset="0"/>
                            <a:cs typeface="Arial" panose="020B0604020202020204" pitchFamily="34" charset="0"/>
                          </a:rPr>
                        </m:ctrlPr>
                      </m:sSubPr>
                      <m:e>
                        <m:r>
                          <a:rPr lang="en-GB" sz="1300">
                            <a:solidFill>
                              <a:srgbClr val="FFFF99"/>
                            </a:solidFill>
                            <a:latin typeface="Cambria Math" panose="02040503050406030204" pitchFamily="18" charset="0"/>
                            <a:cs typeface="Arial" panose="020B0604020202020204" pitchFamily="34" charset="0"/>
                          </a:rPr>
                          <m:t>𝐶</m:t>
                        </m:r>
                      </m:e>
                      <m:sub>
                        <m:r>
                          <a:rPr lang="en-GB" sz="1300">
                            <a:solidFill>
                              <a:srgbClr val="FFFF99"/>
                            </a:solidFill>
                            <a:latin typeface="Cambria Math" panose="02040503050406030204" pitchFamily="18" charset="0"/>
                            <a:cs typeface="Arial" panose="020B0604020202020204" pitchFamily="34" charset="0"/>
                          </a:rPr>
                          <m:t>h</m:t>
                        </m:r>
                      </m:sub>
                    </m:sSub>
                    <m:r>
                      <a:rPr lang="en-GB" sz="1300">
                        <a:solidFill>
                          <a:srgbClr val="FFFF99"/>
                        </a:solidFill>
                        <a:latin typeface="Cambria Math" panose="02040503050406030204" pitchFamily="18" charset="0"/>
                        <a:cs typeface="Arial" panose="020B0604020202020204" pitchFamily="34" charset="0"/>
                      </a:rPr>
                      <m:t> </m:t>
                    </m:r>
                  </m:oMath>
                </a14:m>
                <a:r>
                  <a:rPr lang="en-GB" sz="1300" dirty="0">
                    <a:solidFill>
                      <a:srgbClr val="FFFF99"/>
                    </a:solidFill>
                    <a:latin typeface="Arial" panose="020B0604020202020204" pitchFamily="34" charset="0"/>
                    <a:cs typeface="Arial" panose="020B0604020202020204" pitchFamily="34" charset="0"/>
                  </a:rPr>
                  <a:t>is the moisture transfer coefficient </a:t>
                </a:r>
                <a14:m>
                  <m:oMath xmlns:m="http://schemas.openxmlformats.org/officeDocument/2006/math">
                    <m:sSub>
                      <m:sSubPr>
                        <m:ctrlPr>
                          <a:rPr lang="en-GB" sz="1300" i="1">
                            <a:solidFill>
                              <a:srgbClr val="FFFF99"/>
                            </a:solidFill>
                            <a:latin typeface="Cambria Math" panose="02040503050406030204" pitchFamily="18" charset="0"/>
                            <a:cs typeface="Arial" panose="020B0604020202020204" pitchFamily="34" charset="0"/>
                          </a:rPr>
                        </m:ctrlPr>
                      </m:sSubPr>
                      <m:e>
                        <m:r>
                          <a:rPr lang="en-GB" sz="1300">
                            <a:solidFill>
                              <a:srgbClr val="FFFF99"/>
                            </a:solidFill>
                            <a:latin typeface="Cambria Math" panose="02040503050406030204" pitchFamily="18" charset="0"/>
                            <a:cs typeface="Arial" panose="020B0604020202020204" pitchFamily="34" charset="0"/>
                          </a:rPr>
                          <m:t>𝐶</m:t>
                        </m:r>
                      </m:e>
                      <m:sub>
                        <m:r>
                          <a:rPr lang="en-GB" sz="1300">
                            <a:solidFill>
                              <a:srgbClr val="FFFF99"/>
                            </a:solidFill>
                            <a:latin typeface="Cambria Math" panose="02040503050406030204" pitchFamily="18" charset="0"/>
                            <a:cs typeface="Arial" panose="020B0604020202020204" pitchFamily="34" charset="0"/>
                          </a:rPr>
                          <m:t>𝐸</m:t>
                        </m:r>
                      </m:sub>
                    </m:sSub>
                  </m:oMath>
                </a14:m>
                <a:endParaRPr lang="en-GB" sz="1300" dirty="0">
                  <a:solidFill>
                    <a:srgbClr val="FFFF99"/>
                  </a:solidFill>
                  <a:latin typeface="Arial" panose="020B0604020202020204" pitchFamily="34" charset="0"/>
                  <a:cs typeface="Arial" panose="020B0604020202020204" pitchFamily="34" charset="0"/>
                </a:endParaRPr>
              </a:p>
            </p:txBody>
          </p:sp>
        </mc:Choice>
        <mc:Fallback xmlns="">
          <p:sp>
            <p:nvSpPr>
              <p:cNvPr id="57" name="TextBox 56">
                <a:extLst>
                  <a:ext uri="{FF2B5EF4-FFF2-40B4-BE49-F238E27FC236}">
                    <a16:creationId xmlns:a16="http://schemas.microsoft.com/office/drawing/2014/main" id="{3A8173F3-4891-473E-9AB1-F0B2E24BF839}"/>
                  </a:ext>
                </a:extLst>
              </p:cNvPr>
              <p:cNvSpPr txBox="1">
                <a:spLocks noRot="1" noChangeAspect="1" noMove="1" noResize="1" noEditPoints="1" noAdjustHandles="1" noChangeArrowheads="1" noChangeShapeType="1" noTextEdit="1"/>
              </p:cNvSpPr>
              <p:nvPr/>
            </p:nvSpPr>
            <p:spPr>
              <a:xfrm>
                <a:off x="6030519" y="3140744"/>
                <a:ext cx="2118682" cy="892552"/>
              </a:xfrm>
              <a:prstGeom prst="rect">
                <a:avLst/>
              </a:prstGeom>
              <a:blipFill>
                <a:blip r:embed="rId7"/>
                <a:stretch>
                  <a:fillRect l="-287" t="-680" r="-287" b="-4762"/>
                </a:stretch>
              </a:blipFill>
            </p:spPr>
            <p:txBody>
              <a:bodyPr/>
              <a:lstStyle/>
              <a:p>
                <a:r>
                  <a:rPr lang="en-GB">
                    <a:noFill/>
                  </a:rPr>
                  <a:t> </a:t>
                </a:r>
              </a:p>
            </p:txBody>
          </p:sp>
        </mc:Fallback>
      </mc:AlternateContent>
      <p:grpSp>
        <p:nvGrpSpPr>
          <p:cNvPr id="25" name="Group 24">
            <a:extLst>
              <a:ext uri="{FF2B5EF4-FFF2-40B4-BE49-F238E27FC236}">
                <a16:creationId xmlns:a16="http://schemas.microsoft.com/office/drawing/2014/main" id="{834CCE6E-4098-4CBA-BAF4-C38D3A0F4416}"/>
              </a:ext>
            </a:extLst>
          </p:cNvPr>
          <p:cNvGrpSpPr/>
          <p:nvPr/>
        </p:nvGrpSpPr>
        <p:grpSpPr>
          <a:xfrm>
            <a:off x="5588621" y="123478"/>
            <a:ext cx="672906" cy="288032"/>
            <a:chOff x="5540381" y="51470"/>
            <a:chExt cx="672906" cy="288032"/>
          </a:xfrm>
        </p:grpSpPr>
        <p:sp>
          <p:nvSpPr>
            <p:cNvPr id="33" name="Rectangle 32">
              <a:extLst>
                <a:ext uri="{FF2B5EF4-FFF2-40B4-BE49-F238E27FC236}">
                  <a16:creationId xmlns:a16="http://schemas.microsoft.com/office/drawing/2014/main" id="{C35AF9EF-452F-4870-9C02-D33CAA5EBB49}"/>
                </a:ext>
              </a:extLst>
            </p:cNvPr>
            <p:cNvSpPr/>
            <p:nvPr/>
          </p:nvSpPr>
          <p:spPr>
            <a:xfrm>
              <a:off x="5540381" y="51470"/>
              <a:ext cx="672906" cy="288032"/>
            </a:xfrm>
            <a:prstGeom prst="rect">
              <a:avLst/>
            </a:prstGeom>
            <a:solidFill>
              <a:schemeClr val="accent6"/>
            </a:solidFill>
            <a:ln w="38100">
              <a:noFill/>
            </a:ln>
          </p:spPr>
          <p:txBody>
            <a:bodyPr wrap="none" rtlCol="0" anchor="ctr">
              <a:spAutoFit/>
            </a:bodyPr>
            <a:lstStyle/>
            <a:p>
              <a:pPr algn="ctr"/>
              <a:endParaRPr lang="en-GB" dirty="0">
                <a:solidFill>
                  <a:schemeClr val="tx2"/>
                </a:solidFill>
                <a:latin typeface="+mn-lt"/>
              </a:endParaRPr>
            </a:p>
          </p:txBody>
        </p:sp>
        <p:sp>
          <p:nvSpPr>
            <p:cNvPr id="35" name="TextBox 34">
              <a:hlinkClick r:id="rId8" action="ppaction://hlinksldjump"/>
              <a:extLst>
                <a:ext uri="{FF2B5EF4-FFF2-40B4-BE49-F238E27FC236}">
                  <a16:creationId xmlns:a16="http://schemas.microsoft.com/office/drawing/2014/main" id="{2BC759B3-E17C-449A-9312-61B3CA3B88B5}"/>
                </a:ext>
              </a:extLst>
            </p:cNvPr>
            <p:cNvSpPr txBox="1"/>
            <p:nvPr/>
          </p:nvSpPr>
          <p:spPr>
            <a:xfrm>
              <a:off x="5580684" y="72375"/>
              <a:ext cx="575492" cy="246221"/>
            </a:xfrm>
            <a:prstGeom prst="rect">
              <a:avLst/>
            </a:prstGeom>
            <a:noFill/>
          </p:spPr>
          <p:txBody>
            <a:bodyPr wrap="square" rtlCol="0">
              <a:spAutoFit/>
            </a:bodyPr>
            <a:lstStyle/>
            <a:p>
              <a:r>
                <a:rPr lang="en-GB" sz="1000" dirty="0">
                  <a:solidFill>
                    <a:srgbClr val="FFFF99"/>
                  </a:solidFill>
                  <a:latin typeface="Arial" panose="020B0604020202020204" pitchFamily="34" charset="0"/>
                  <a:cs typeface="Arial" panose="020B0604020202020204" pitchFamily="34" charset="0"/>
                </a:rPr>
                <a:t>MENU</a:t>
              </a:r>
            </a:p>
          </p:txBody>
        </p:sp>
      </p:grpSp>
    </p:spTree>
    <p:extLst>
      <p:ext uri="{BB962C8B-B14F-4D97-AF65-F5344CB8AC3E}">
        <p14:creationId xmlns:p14="http://schemas.microsoft.com/office/powerpoint/2010/main" val="177750958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CC862C77-F913-4C16-B51F-E54E18A8B6AA}"/>
              </a:ext>
            </a:extLst>
          </p:cNvPr>
          <p:cNvSpPr/>
          <p:nvPr/>
        </p:nvSpPr>
        <p:spPr>
          <a:xfrm>
            <a:off x="5148674" y="2221239"/>
            <a:ext cx="3095734" cy="854567"/>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58" name="Rectangle 57">
            <a:extLst>
              <a:ext uri="{FF2B5EF4-FFF2-40B4-BE49-F238E27FC236}">
                <a16:creationId xmlns:a16="http://schemas.microsoft.com/office/drawing/2014/main" id="{412563FF-C264-43E9-B140-5FF4F3FE757B}"/>
              </a:ext>
            </a:extLst>
          </p:cNvPr>
          <p:cNvSpPr/>
          <p:nvPr/>
        </p:nvSpPr>
        <p:spPr>
          <a:xfrm>
            <a:off x="819277" y="3974034"/>
            <a:ext cx="3320340" cy="757956"/>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56" name="Rectangle 55">
            <a:extLst>
              <a:ext uri="{FF2B5EF4-FFF2-40B4-BE49-F238E27FC236}">
                <a16:creationId xmlns:a16="http://schemas.microsoft.com/office/drawing/2014/main" id="{3CBC5BF6-6C25-4395-88D9-39C0EA5153F9}"/>
              </a:ext>
            </a:extLst>
          </p:cNvPr>
          <p:cNvSpPr/>
          <p:nvPr/>
        </p:nvSpPr>
        <p:spPr>
          <a:xfrm>
            <a:off x="781711" y="447036"/>
            <a:ext cx="2638161" cy="577209"/>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4" name="Slide Number Placeholder 3">
            <a:extLst>
              <a:ext uri="{FF2B5EF4-FFF2-40B4-BE49-F238E27FC236}">
                <a16:creationId xmlns:a16="http://schemas.microsoft.com/office/drawing/2014/main" id="{B1D63E12-BB7A-4B3B-9742-F49AB54A18FF}"/>
              </a:ext>
            </a:extLst>
          </p:cNvPr>
          <p:cNvSpPr>
            <a:spLocks noGrp="1"/>
          </p:cNvSpPr>
          <p:nvPr>
            <p:ph type="sldNum" sz="quarter" idx="10"/>
          </p:nvPr>
        </p:nvSpPr>
        <p:spPr/>
        <p:txBody>
          <a:bodyPr/>
          <a:lstStyle/>
          <a:p>
            <a:fld id="{DCF6A46F-80AB-49F3-8C7E-9717ED945456}" type="slidenum">
              <a:rPr lang="en-GB" altLang="en-US" smtClean="0"/>
              <a:pPr/>
              <a:t>10</a:t>
            </a:fld>
            <a:endParaRPr lang="en-GB" altLang="en-US" dirty="0"/>
          </a:p>
        </p:txBody>
      </p:sp>
      <p:sp>
        <p:nvSpPr>
          <p:cNvPr id="14" name="Rectangle 13">
            <a:extLst>
              <a:ext uri="{FF2B5EF4-FFF2-40B4-BE49-F238E27FC236}">
                <a16:creationId xmlns:a16="http://schemas.microsoft.com/office/drawing/2014/main" id="{09E86C66-BA09-49ED-BED2-257FC1BD4C61}"/>
              </a:ext>
            </a:extLst>
          </p:cNvPr>
          <p:cNvSpPr/>
          <p:nvPr/>
        </p:nvSpPr>
        <p:spPr>
          <a:xfrm>
            <a:off x="0" y="-20538"/>
            <a:ext cx="606443" cy="5143500"/>
          </a:xfrm>
          <a:prstGeom prst="rect">
            <a:avLst/>
          </a:prstGeom>
          <a:solidFill>
            <a:schemeClr val="accent6"/>
          </a:solidFill>
          <a:ln w="25400">
            <a:solidFill>
              <a:srgbClr val="FFCC66"/>
            </a:solidFill>
          </a:ln>
          <a:scene3d>
            <a:camera prst="orthographicFront"/>
            <a:lightRig rig="threePt" dir="t"/>
          </a:scene3d>
          <a:sp3d>
            <a:bevelB w="139700" h="139700" prst="divot"/>
          </a:sp3d>
        </p:spPr>
        <p:txBody>
          <a:bodyPr wrap="square" rtlCol="0" anchor="ctr">
            <a:spAutoFit/>
          </a:bodyPr>
          <a:lstStyle/>
          <a:p>
            <a:pPr algn="ctr"/>
            <a:endParaRPr lang="en-GB" dirty="0">
              <a:solidFill>
                <a:schemeClr val="tx2"/>
              </a:solidFill>
              <a:latin typeface="+mn-lt"/>
            </a:endParaRPr>
          </a:p>
        </p:txBody>
      </p:sp>
      <p:sp>
        <p:nvSpPr>
          <p:cNvPr id="13" name="TextBox 12">
            <a:extLst>
              <a:ext uri="{FF2B5EF4-FFF2-40B4-BE49-F238E27FC236}">
                <a16:creationId xmlns:a16="http://schemas.microsoft.com/office/drawing/2014/main" id="{78EDADE3-A7BF-4BAD-B494-F52A68C0F8F1}"/>
              </a:ext>
            </a:extLst>
          </p:cNvPr>
          <p:cNvSpPr txBox="1"/>
          <p:nvPr/>
        </p:nvSpPr>
        <p:spPr>
          <a:xfrm rot="16200000">
            <a:off x="-1938029" y="2166437"/>
            <a:ext cx="4482499" cy="400110"/>
          </a:xfrm>
          <a:prstGeom prst="rect">
            <a:avLst/>
          </a:prstGeom>
          <a:noFill/>
        </p:spPr>
        <p:txBody>
          <a:bodyPr wrap="square" rtlCol="0">
            <a:spAutoFit/>
          </a:bodyPr>
          <a:lstStyle/>
          <a:p>
            <a:r>
              <a:rPr lang="en-GB" dirty="0">
                <a:solidFill>
                  <a:srgbClr val="FFFF66"/>
                </a:solidFill>
              </a:rPr>
              <a:t>COUPLED SYSTEM  FRAMEOWRK</a:t>
            </a:r>
            <a:endParaRPr lang="en-GB" dirty="0">
              <a:solidFill>
                <a:srgbClr val="FFFF66"/>
              </a:solidFill>
              <a:latin typeface="+mn-lt"/>
            </a:endParaRPr>
          </a:p>
        </p:txBody>
      </p:sp>
      <p:sp>
        <p:nvSpPr>
          <p:cNvPr id="35" name="Content Placeholder 7">
            <a:extLst>
              <a:ext uri="{FF2B5EF4-FFF2-40B4-BE49-F238E27FC236}">
                <a16:creationId xmlns:a16="http://schemas.microsoft.com/office/drawing/2014/main" id="{94BA9652-617C-4161-990F-4F48DF5CE4D1}"/>
              </a:ext>
            </a:extLst>
          </p:cNvPr>
          <p:cNvSpPr>
            <a:spLocks noGrp="1"/>
          </p:cNvSpPr>
          <p:nvPr>
            <p:ph idx="1"/>
          </p:nvPr>
        </p:nvSpPr>
        <p:spPr>
          <a:xfrm>
            <a:off x="891574" y="558702"/>
            <a:ext cx="2494239" cy="428872"/>
          </a:xfrm>
        </p:spPr>
        <p:txBody>
          <a:bodyPr/>
          <a:lstStyle/>
          <a:p>
            <a:pPr marL="0" indent="0">
              <a:buNone/>
            </a:pPr>
            <a:r>
              <a:rPr lang="en-GB" sz="1300" kern="1200" dirty="0">
                <a:solidFill>
                  <a:srgbClr val="FFFF99"/>
                </a:solidFill>
              </a:rPr>
              <a:t>Parametrize momentum, heat and moisture turbulent fluxes as</a:t>
            </a:r>
          </a:p>
          <a:p>
            <a:pPr marL="0" indent="0">
              <a:buNone/>
            </a:pPr>
            <a:endParaRPr lang="en-GB" dirty="0"/>
          </a:p>
          <a:p>
            <a:pPr marL="0" indent="0">
              <a:buNone/>
            </a:pPr>
            <a:endParaRPr lang="en-GB" dirty="0"/>
          </a:p>
          <a:p>
            <a:pPr marL="0" indent="0">
              <a:buNone/>
            </a:pPr>
            <a:endParaRPr lang="en-GB" dirty="0"/>
          </a:p>
          <a:p>
            <a:endParaRPr lang="en-GB" dirty="0"/>
          </a:p>
          <a:p>
            <a:endParaRPr lang="en-GB" dirty="0"/>
          </a:p>
          <a:p>
            <a:pPr marL="1440000" lvl="4" indent="0">
              <a:buNone/>
            </a:pPr>
            <a:endParaRPr lang="en-GB" dirty="0"/>
          </a:p>
        </p:txBody>
      </p:sp>
      <p:grpSp>
        <p:nvGrpSpPr>
          <p:cNvPr id="38" name="Group 37">
            <a:extLst>
              <a:ext uri="{FF2B5EF4-FFF2-40B4-BE49-F238E27FC236}">
                <a16:creationId xmlns:a16="http://schemas.microsoft.com/office/drawing/2014/main" id="{348978A3-9C62-4CE1-BDE6-6EA9D1918C84}"/>
              </a:ext>
            </a:extLst>
          </p:cNvPr>
          <p:cNvGrpSpPr/>
          <p:nvPr/>
        </p:nvGrpSpPr>
        <p:grpSpPr>
          <a:xfrm>
            <a:off x="816344" y="1426136"/>
            <a:ext cx="4294574" cy="2371658"/>
            <a:chOff x="4046328" y="2067557"/>
            <a:chExt cx="4294574" cy="2371658"/>
          </a:xfrm>
        </p:grpSpPr>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2B99EE5F-3E08-4C4C-8E31-900D5ACBD936}"/>
                    </a:ext>
                  </a:extLst>
                </p:cNvPr>
                <p:cNvSpPr txBox="1"/>
                <p:nvPr/>
              </p:nvSpPr>
              <p:spPr>
                <a:xfrm>
                  <a:off x="4121558" y="2067557"/>
                  <a:ext cx="1574470" cy="5772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i="1" smtClean="0">
                                <a:solidFill>
                                  <a:schemeClr val="accent2">
                                    <a:lumMod val="75000"/>
                                  </a:schemeClr>
                                </a:solidFill>
                                <a:latin typeface="Cambria Math" panose="02040503050406030204" pitchFamily="18" charset="0"/>
                              </a:rPr>
                            </m:ctrlPr>
                          </m:fPr>
                          <m:num>
                            <m:sSub>
                              <m:sSubPr>
                                <m:ctrlPr>
                                  <a:rPr lang="en-GB" i="1" smtClean="0">
                                    <a:solidFill>
                                      <a:schemeClr val="accent2">
                                        <a:lumMod val="75000"/>
                                      </a:schemeClr>
                                    </a:solidFill>
                                    <a:latin typeface="Cambria Math" panose="02040503050406030204" pitchFamily="18" charset="0"/>
                                  </a:rPr>
                                </m:ctrlPr>
                              </m:sSubPr>
                              <m:e>
                                <m:r>
                                  <a:rPr lang="en-GB" b="0" i="1" smtClean="0">
                                    <a:solidFill>
                                      <a:schemeClr val="accent2">
                                        <a:lumMod val="75000"/>
                                      </a:schemeClr>
                                    </a:solidFill>
                                    <a:latin typeface="Cambria Math" panose="02040503050406030204" pitchFamily="18" charset="0"/>
                                  </a:rPr>
                                  <m:t>𝜏</m:t>
                                </m:r>
                              </m:e>
                              <m:sub>
                                <m:r>
                                  <a:rPr lang="en-GB" b="0" i="1" smtClean="0">
                                    <a:solidFill>
                                      <a:schemeClr val="accent2">
                                        <a:lumMod val="75000"/>
                                      </a:schemeClr>
                                    </a:solidFill>
                                    <a:latin typeface="Cambria Math" panose="02040503050406030204" pitchFamily="18" charset="0"/>
                                  </a:rPr>
                                  <m:t>0</m:t>
                                </m:r>
                              </m:sub>
                            </m:sSub>
                          </m:num>
                          <m:den>
                            <m:sSub>
                              <m:sSubPr>
                                <m:ctrlPr>
                                  <a:rPr lang="en-GB" i="1" smtClean="0">
                                    <a:solidFill>
                                      <a:schemeClr val="accent2">
                                        <a:lumMod val="75000"/>
                                      </a:schemeClr>
                                    </a:solidFill>
                                    <a:latin typeface="Cambria Math" panose="02040503050406030204" pitchFamily="18" charset="0"/>
                                  </a:rPr>
                                </m:ctrlPr>
                              </m:sSubPr>
                              <m:e>
                                <m:r>
                                  <a:rPr lang="en-GB" b="0" i="1" smtClean="0">
                                    <a:solidFill>
                                      <a:schemeClr val="accent2">
                                        <a:lumMod val="75000"/>
                                      </a:schemeClr>
                                    </a:solidFill>
                                    <a:latin typeface="Cambria Math" panose="02040503050406030204" pitchFamily="18" charset="0"/>
                                  </a:rPr>
                                  <m:t>𝜌</m:t>
                                </m:r>
                              </m:e>
                              <m:sub>
                                <m:r>
                                  <a:rPr lang="en-GB" b="0" i="1" smtClean="0">
                                    <a:solidFill>
                                      <a:schemeClr val="accent2">
                                        <a:lumMod val="75000"/>
                                      </a:schemeClr>
                                    </a:solidFill>
                                    <a:latin typeface="Cambria Math" panose="02040503050406030204" pitchFamily="18" charset="0"/>
                                  </a:rPr>
                                  <m:t>0</m:t>
                                </m:r>
                              </m:sub>
                            </m:sSub>
                          </m:den>
                        </m:f>
                        <m:r>
                          <a:rPr lang="en-GB" b="0" i="1" smtClean="0">
                            <a:solidFill>
                              <a:schemeClr val="accent2">
                                <a:lumMod val="75000"/>
                              </a:schemeClr>
                            </a:solidFill>
                            <a:latin typeface="Cambria Math" panose="02040503050406030204" pitchFamily="18" charset="0"/>
                          </a:rPr>
                          <m:t>= </m:t>
                        </m:r>
                        <m:sSub>
                          <m:sSubPr>
                            <m:ctrlPr>
                              <a:rPr lang="en-GB" b="0" i="1" smtClean="0">
                                <a:solidFill>
                                  <a:schemeClr val="accent2">
                                    <a:lumMod val="75000"/>
                                  </a:schemeClr>
                                </a:solidFill>
                                <a:latin typeface="Cambria Math" panose="02040503050406030204" pitchFamily="18" charset="0"/>
                              </a:rPr>
                            </m:ctrlPr>
                          </m:sSubPr>
                          <m:e>
                            <m:r>
                              <a:rPr lang="en-GB" b="0" i="1" smtClean="0">
                                <a:solidFill>
                                  <a:schemeClr val="accent2">
                                    <a:lumMod val="75000"/>
                                  </a:schemeClr>
                                </a:solidFill>
                                <a:latin typeface="Cambria Math" panose="02040503050406030204" pitchFamily="18" charset="0"/>
                              </a:rPr>
                              <m:t>𝐶</m:t>
                            </m:r>
                          </m:e>
                          <m:sub>
                            <m:r>
                              <a:rPr lang="en-GB" b="0" i="1" smtClean="0">
                                <a:solidFill>
                                  <a:schemeClr val="accent2">
                                    <a:lumMod val="75000"/>
                                  </a:schemeClr>
                                </a:solidFill>
                                <a:latin typeface="Cambria Math" panose="02040503050406030204" pitchFamily="18" charset="0"/>
                              </a:rPr>
                              <m:t>𝐷</m:t>
                            </m:r>
                          </m:sub>
                        </m:sSub>
                        <m:sSup>
                          <m:sSupPr>
                            <m:ctrlPr>
                              <a:rPr lang="en-GB" b="0" i="1" smtClean="0">
                                <a:solidFill>
                                  <a:schemeClr val="accent2">
                                    <a:lumMod val="75000"/>
                                  </a:schemeClr>
                                </a:solidFill>
                                <a:latin typeface="Cambria Math" panose="02040503050406030204" pitchFamily="18" charset="0"/>
                              </a:rPr>
                            </m:ctrlPr>
                          </m:sSupPr>
                          <m:e>
                            <m:r>
                              <a:rPr lang="en-GB" i="1">
                                <a:solidFill>
                                  <a:schemeClr val="accent2">
                                    <a:lumMod val="75000"/>
                                  </a:schemeClr>
                                </a:solidFill>
                                <a:latin typeface="Cambria Math" panose="02040503050406030204" pitchFamily="18" charset="0"/>
                              </a:rPr>
                              <m:t>|</m:t>
                            </m:r>
                            <m:r>
                              <a:rPr lang="en-GB" i="1">
                                <a:solidFill>
                                  <a:schemeClr val="accent2">
                                    <a:lumMod val="75000"/>
                                  </a:schemeClr>
                                </a:solidFill>
                                <a:latin typeface="Cambria Math" panose="02040503050406030204" pitchFamily="18" charset="0"/>
                              </a:rPr>
                              <m:t>𝛥</m:t>
                            </m:r>
                            <m:r>
                              <a:rPr lang="en-GB" b="1" i="1">
                                <a:solidFill>
                                  <a:schemeClr val="accent2">
                                    <a:lumMod val="75000"/>
                                  </a:schemeClr>
                                </a:solidFill>
                                <a:latin typeface="Cambria Math" panose="02040503050406030204" pitchFamily="18" charset="0"/>
                              </a:rPr>
                              <m:t>𝒗</m:t>
                            </m:r>
                            <m:r>
                              <a:rPr lang="en-GB" i="1">
                                <a:solidFill>
                                  <a:schemeClr val="accent2">
                                    <a:lumMod val="75000"/>
                                  </a:schemeClr>
                                </a:solidFill>
                                <a:latin typeface="Cambria Math" panose="02040503050406030204" pitchFamily="18" charset="0"/>
                              </a:rPr>
                              <m:t>|</m:t>
                            </m:r>
                          </m:e>
                          <m:sup>
                            <m:r>
                              <a:rPr lang="en-GB" b="0" i="1" smtClean="0">
                                <a:solidFill>
                                  <a:schemeClr val="accent2">
                                    <a:lumMod val="75000"/>
                                  </a:schemeClr>
                                </a:solidFill>
                                <a:latin typeface="Cambria Math" panose="02040503050406030204" pitchFamily="18" charset="0"/>
                              </a:rPr>
                              <m:t>2</m:t>
                            </m:r>
                          </m:sup>
                        </m:sSup>
                      </m:oMath>
                    </m:oMathPara>
                  </a14:m>
                  <a:endParaRPr lang="en-GB" dirty="0">
                    <a:solidFill>
                      <a:schemeClr val="tx2"/>
                    </a:solidFill>
                    <a:latin typeface="+mn-lt"/>
                  </a:endParaRPr>
                </a:p>
              </p:txBody>
            </p:sp>
          </mc:Choice>
          <mc:Fallback xmlns="">
            <p:sp>
              <p:nvSpPr>
                <p:cNvPr id="7" name="TextBox 6">
                  <a:extLst>
                    <a:ext uri="{FF2B5EF4-FFF2-40B4-BE49-F238E27FC236}">
                      <a16:creationId xmlns:a16="http://schemas.microsoft.com/office/drawing/2014/main" id="{43E21C45-09ED-466C-A060-EB5742F05D19}"/>
                    </a:ext>
                  </a:extLst>
                </p:cNvPr>
                <p:cNvSpPr txBox="1">
                  <a:spLocks noRot="1" noChangeAspect="1" noMove="1" noResize="1" noEditPoints="1" noAdjustHandles="1" noChangeArrowheads="1" noChangeShapeType="1" noTextEdit="1"/>
                </p:cNvSpPr>
                <p:nvPr/>
              </p:nvSpPr>
              <p:spPr>
                <a:xfrm>
                  <a:off x="4121558" y="2067557"/>
                  <a:ext cx="1574470" cy="577209"/>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BC5F83D8-D08E-44C9-A42D-BB62B13EE865}"/>
                    </a:ext>
                  </a:extLst>
                </p:cNvPr>
                <p:cNvSpPr txBox="1"/>
                <p:nvPr/>
              </p:nvSpPr>
              <p:spPr>
                <a:xfrm>
                  <a:off x="4046328" y="2912671"/>
                  <a:ext cx="4294574" cy="66197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i="1" smtClean="0">
                                <a:solidFill>
                                  <a:schemeClr val="accent2">
                                    <a:lumMod val="75000"/>
                                  </a:schemeClr>
                                </a:solidFill>
                                <a:latin typeface="Cambria Math" panose="02040503050406030204" pitchFamily="18" charset="0"/>
                              </a:rPr>
                            </m:ctrlPr>
                          </m:fPr>
                          <m:num>
                            <m:sSub>
                              <m:sSubPr>
                                <m:ctrlPr>
                                  <a:rPr lang="en-GB" i="1" smtClean="0">
                                    <a:solidFill>
                                      <a:schemeClr val="accent2">
                                        <a:lumMod val="75000"/>
                                      </a:schemeClr>
                                    </a:solidFill>
                                    <a:latin typeface="Cambria Math" panose="02040503050406030204" pitchFamily="18" charset="0"/>
                                  </a:rPr>
                                </m:ctrlPr>
                              </m:sSubPr>
                              <m:e>
                                <m:r>
                                  <a:rPr lang="en-GB" b="0" i="1" smtClean="0">
                                    <a:solidFill>
                                      <a:schemeClr val="accent2">
                                        <a:lumMod val="75000"/>
                                      </a:schemeClr>
                                    </a:solidFill>
                                    <a:latin typeface="Cambria Math" panose="02040503050406030204" pitchFamily="18" charset="0"/>
                                  </a:rPr>
                                  <m:t>𝐻</m:t>
                                </m:r>
                              </m:e>
                              <m:sub>
                                <m:r>
                                  <a:rPr lang="en-GB" b="0" i="1" smtClean="0">
                                    <a:solidFill>
                                      <a:schemeClr val="accent2">
                                        <a:lumMod val="75000"/>
                                      </a:schemeClr>
                                    </a:solidFill>
                                    <a:latin typeface="Cambria Math" panose="02040503050406030204" pitchFamily="18" charset="0"/>
                                  </a:rPr>
                                  <m:t>0</m:t>
                                </m:r>
                              </m:sub>
                            </m:sSub>
                          </m:num>
                          <m:den>
                            <m:sSub>
                              <m:sSubPr>
                                <m:ctrlPr>
                                  <a:rPr lang="en-GB" i="1" smtClean="0">
                                    <a:solidFill>
                                      <a:schemeClr val="accent2">
                                        <a:lumMod val="75000"/>
                                      </a:schemeClr>
                                    </a:solidFill>
                                    <a:latin typeface="Cambria Math" panose="02040503050406030204" pitchFamily="18" charset="0"/>
                                  </a:rPr>
                                </m:ctrlPr>
                              </m:sSubPr>
                              <m:e>
                                <m:r>
                                  <a:rPr lang="en-GB" b="0" i="1" smtClean="0">
                                    <a:solidFill>
                                      <a:schemeClr val="accent2">
                                        <a:lumMod val="75000"/>
                                      </a:schemeClr>
                                    </a:solidFill>
                                    <a:latin typeface="Cambria Math" panose="02040503050406030204" pitchFamily="18" charset="0"/>
                                  </a:rPr>
                                  <m:t>𝑐</m:t>
                                </m:r>
                              </m:e>
                              <m:sub>
                                <m:r>
                                  <a:rPr lang="en-GB" b="0" i="1" smtClean="0">
                                    <a:solidFill>
                                      <a:schemeClr val="accent2">
                                        <a:lumMod val="75000"/>
                                      </a:schemeClr>
                                    </a:solidFill>
                                    <a:latin typeface="Cambria Math" panose="02040503050406030204" pitchFamily="18" charset="0"/>
                                  </a:rPr>
                                  <m:t>𝑝</m:t>
                                </m:r>
                              </m:sub>
                            </m:sSub>
                            <m:sSub>
                              <m:sSubPr>
                                <m:ctrlPr>
                                  <a:rPr lang="en-GB" i="1" smtClean="0">
                                    <a:solidFill>
                                      <a:schemeClr val="accent2">
                                        <a:lumMod val="75000"/>
                                      </a:schemeClr>
                                    </a:solidFill>
                                    <a:latin typeface="Cambria Math" panose="02040503050406030204" pitchFamily="18" charset="0"/>
                                  </a:rPr>
                                </m:ctrlPr>
                              </m:sSubPr>
                              <m:e>
                                <m:r>
                                  <a:rPr lang="en-GB" b="0" i="1" smtClean="0">
                                    <a:solidFill>
                                      <a:schemeClr val="accent2">
                                        <a:lumMod val="75000"/>
                                      </a:schemeClr>
                                    </a:solidFill>
                                    <a:latin typeface="Cambria Math" panose="02040503050406030204" pitchFamily="18" charset="0"/>
                                  </a:rPr>
                                  <m:t>𝜌</m:t>
                                </m:r>
                              </m:e>
                              <m:sub>
                                <m:r>
                                  <a:rPr lang="en-GB" b="0" i="1" smtClean="0">
                                    <a:solidFill>
                                      <a:schemeClr val="accent2">
                                        <a:lumMod val="75000"/>
                                      </a:schemeClr>
                                    </a:solidFill>
                                    <a:latin typeface="Cambria Math" panose="02040503050406030204" pitchFamily="18" charset="0"/>
                                  </a:rPr>
                                  <m:t>0</m:t>
                                </m:r>
                              </m:sub>
                            </m:sSub>
                          </m:den>
                        </m:f>
                        <m:r>
                          <a:rPr lang="en-GB" b="0" i="1" smtClean="0">
                            <a:solidFill>
                              <a:schemeClr val="accent2">
                                <a:lumMod val="75000"/>
                              </a:schemeClr>
                            </a:solidFill>
                            <a:latin typeface="Cambria Math" panose="02040503050406030204" pitchFamily="18" charset="0"/>
                          </a:rPr>
                          <m:t>=−</m:t>
                        </m:r>
                        <m:sSub>
                          <m:sSubPr>
                            <m:ctrlPr>
                              <a:rPr lang="en-GB" b="0" i="1" smtClean="0">
                                <a:solidFill>
                                  <a:schemeClr val="accent2">
                                    <a:lumMod val="75000"/>
                                  </a:schemeClr>
                                </a:solidFill>
                                <a:latin typeface="Cambria Math" panose="02040503050406030204" pitchFamily="18" charset="0"/>
                              </a:rPr>
                            </m:ctrlPr>
                          </m:sSubPr>
                          <m:e>
                            <m:r>
                              <a:rPr lang="en-GB" b="0" i="1" smtClean="0">
                                <a:solidFill>
                                  <a:schemeClr val="accent2">
                                    <a:lumMod val="75000"/>
                                  </a:schemeClr>
                                </a:solidFill>
                                <a:latin typeface="Cambria Math" panose="02040503050406030204" pitchFamily="18" charset="0"/>
                              </a:rPr>
                              <m:t>𝐶</m:t>
                            </m:r>
                          </m:e>
                          <m:sub>
                            <m:r>
                              <a:rPr lang="en-GB" b="0" i="1" smtClean="0">
                                <a:solidFill>
                                  <a:schemeClr val="accent2">
                                    <a:lumMod val="75000"/>
                                  </a:schemeClr>
                                </a:solidFill>
                                <a:latin typeface="Cambria Math" panose="02040503050406030204" pitchFamily="18" charset="0"/>
                              </a:rPr>
                              <m:t>h</m:t>
                            </m:r>
                          </m:sub>
                        </m:sSub>
                        <m:r>
                          <a:rPr lang="en-GB" b="0" i="1" smtClean="0">
                            <a:solidFill>
                              <a:schemeClr val="accent2">
                                <a:lumMod val="75000"/>
                              </a:schemeClr>
                            </a:solidFill>
                            <a:latin typeface="Cambria Math" panose="02040503050406030204" pitchFamily="18" charset="0"/>
                          </a:rPr>
                          <m:t>𝑈</m:t>
                        </m:r>
                        <m:r>
                          <a:rPr lang="en-GB" b="0" i="1" smtClean="0">
                            <a:solidFill>
                              <a:schemeClr val="accent2">
                                <a:lumMod val="75000"/>
                              </a:schemeClr>
                            </a:solidFill>
                            <a:latin typeface="Cambria Math" panose="02040503050406030204" pitchFamily="18" charset="0"/>
                          </a:rPr>
                          <m:t>(</m:t>
                        </m:r>
                        <m:r>
                          <a:rPr lang="en-GB" i="1">
                            <a:solidFill>
                              <a:schemeClr val="accent2">
                                <a:lumMod val="75000"/>
                              </a:schemeClr>
                            </a:solidFill>
                            <a:latin typeface="Cambria Math" panose="02040503050406030204" pitchFamily="18" charset="0"/>
                          </a:rPr>
                          <m:t>𝛥</m:t>
                        </m:r>
                        <m:r>
                          <a:rPr lang="en-GB" b="0" i="1" smtClean="0">
                            <a:solidFill>
                              <a:schemeClr val="accent2">
                                <a:lumMod val="75000"/>
                              </a:schemeClr>
                            </a:solidFill>
                            <a:latin typeface="Cambria Math" panose="02040503050406030204" pitchFamily="18" charset="0"/>
                          </a:rPr>
                          <m:t>𝑇</m:t>
                        </m:r>
                        <m:r>
                          <a:rPr lang="en-GB" b="0" i="1" smtClean="0">
                            <a:solidFill>
                              <a:schemeClr val="accent2">
                                <a:lumMod val="75000"/>
                              </a:schemeClr>
                            </a:solidFill>
                            <a:latin typeface="Cambria Math" panose="02040503050406030204" pitchFamily="18" charset="0"/>
                          </a:rPr>
                          <m:t>+</m:t>
                        </m:r>
                        <m:f>
                          <m:fPr>
                            <m:ctrlPr>
                              <a:rPr lang="en-GB" b="0" i="1" smtClean="0">
                                <a:solidFill>
                                  <a:schemeClr val="accent2">
                                    <a:lumMod val="75000"/>
                                  </a:schemeClr>
                                </a:solidFill>
                                <a:latin typeface="Cambria Math" panose="02040503050406030204" pitchFamily="18" charset="0"/>
                              </a:rPr>
                            </m:ctrlPr>
                          </m:fPr>
                          <m:num>
                            <m:r>
                              <a:rPr lang="en-GB" b="0" i="1" smtClean="0">
                                <a:solidFill>
                                  <a:schemeClr val="accent2">
                                    <a:lumMod val="75000"/>
                                  </a:schemeClr>
                                </a:solidFill>
                                <a:latin typeface="Cambria Math" panose="02040503050406030204" pitchFamily="18" charset="0"/>
                              </a:rPr>
                              <m:t>𝑔</m:t>
                            </m:r>
                          </m:num>
                          <m:den>
                            <m:sSub>
                              <m:sSubPr>
                                <m:ctrlPr>
                                  <a:rPr lang="en-GB" b="0" i="1" smtClean="0">
                                    <a:solidFill>
                                      <a:schemeClr val="accent2">
                                        <a:lumMod val="75000"/>
                                      </a:schemeClr>
                                    </a:solidFill>
                                    <a:latin typeface="Cambria Math" panose="02040503050406030204" pitchFamily="18" charset="0"/>
                                  </a:rPr>
                                </m:ctrlPr>
                              </m:sSubPr>
                              <m:e>
                                <m:r>
                                  <a:rPr lang="en-GB" b="0" i="1" smtClean="0">
                                    <a:solidFill>
                                      <a:schemeClr val="accent2">
                                        <a:lumMod val="75000"/>
                                      </a:schemeClr>
                                    </a:solidFill>
                                    <a:latin typeface="Cambria Math" panose="02040503050406030204" pitchFamily="18" charset="0"/>
                                  </a:rPr>
                                  <m:t>𝑐</m:t>
                                </m:r>
                              </m:e>
                              <m:sub>
                                <m:r>
                                  <a:rPr lang="en-GB" b="0" i="1" smtClean="0">
                                    <a:solidFill>
                                      <a:schemeClr val="accent2">
                                        <a:lumMod val="75000"/>
                                      </a:schemeClr>
                                    </a:solidFill>
                                    <a:latin typeface="Cambria Math" panose="02040503050406030204" pitchFamily="18" charset="0"/>
                                  </a:rPr>
                                  <m:t>𝑝</m:t>
                                </m:r>
                              </m:sub>
                            </m:sSub>
                          </m:den>
                        </m:f>
                        <m:r>
                          <a:rPr lang="en-GB" b="0" i="1" smtClean="0">
                            <a:solidFill>
                              <a:schemeClr val="accent2">
                                <a:lumMod val="75000"/>
                              </a:schemeClr>
                            </a:solidFill>
                            <a:latin typeface="Cambria Math" panose="02040503050406030204" pitchFamily="18" charset="0"/>
                          </a:rPr>
                          <m:t>(</m:t>
                        </m:r>
                        <m:sSub>
                          <m:sSubPr>
                            <m:ctrlPr>
                              <a:rPr lang="en-GB" b="0" i="1" smtClean="0">
                                <a:solidFill>
                                  <a:schemeClr val="accent2">
                                    <a:lumMod val="75000"/>
                                  </a:schemeClr>
                                </a:solidFill>
                                <a:latin typeface="Cambria Math" panose="02040503050406030204" pitchFamily="18" charset="0"/>
                              </a:rPr>
                            </m:ctrlPr>
                          </m:sSubPr>
                          <m:e>
                            <m:r>
                              <a:rPr lang="en-GB" b="0" i="1" smtClean="0">
                                <a:solidFill>
                                  <a:schemeClr val="accent2">
                                    <a:lumMod val="75000"/>
                                  </a:schemeClr>
                                </a:solidFill>
                                <a:latin typeface="Cambria Math" panose="02040503050406030204" pitchFamily="18" charset="0"/>
                              </a:rPr>
                              <m:t>𝑧</m:t>
                            </m:r>
                          </m:e>
                          <m:sub>
                            <m:r>
                              <a:rPr lang="en-GB" b="0" i="1" smtClean="0">
                                <a:solidFill>
                                  <a:schemeClr val="accent2">
                                    <a:lumMod val="75000"/>
                                  </a:schemeClr>
                                </a:solidFill>
                                <a:latin typeface="Cambria Math" panose="02040503050406030204" pitchFamily="18" charset="0"/>
                              </a:rPr>
                              <m:t>1</m:t>
                            </m:r>
                          </m:sub>
                        </m:sSub>
                        <m:r>
                          <a:rPr lang="en-GB" b="0" i="1" smtClean="0">
                            <a:solidFill>
                              <a:schemeClr val="accent2">
                                <a:lumMod val="75000"/>
                              </a:schemeClr>
                            </a:solidFill>
                            <a:latin typeface="Cambria Math" panose="02040503050406030204" pitchFamily="18" charset="0"/>
                          </a:rPr>
                          <m:t>+</m:t>
                        </m:r>
                        <m:sSub>
                          <m:sSubPr>
                            <m:ctrlPr>
                              <a:rPr lang="en-GB" b="0" i="1" smtClean="0">
                                <a:solidFill>
                                  <a:schemeClr val="accent2">
                                    <a:lumMod val="75000"/>
                                  </a:schemeClr>
                                </a:solidFill>
                                <a:latin typeface="Cambria Math" panose="02040503050406030204" pitchFamily="18" charset="0"/>
                              </a:rPr>
                            </m:ctrlPr>
                          </m:sSubPr>
                          <m:e>
                            <m:r>
                              <a:rPr lang="en-GB" b="0" i="1" smtClean="0">
                                <a:solidFill>
                                  <a:schemeClr val="accent2">
                                    <a:lumMod val="75000"/>
                                  </a:schemeClr>
                                </a:solidFill>
                                <a:latin typeface="Cambria Math" panose="02040503050406030204" pitchFamily="18" charset="0"/>
                              </a:rPr>
                              <m:t>𝑧</m:t>
                            </m:r>
                          </m:e>
                          <m:sub>
                            <m:r>
                              <a:rPr lang="en-GB" b="0" i="1" smtClean="0">
                                <a:solidFill>
                                  <a:schemeClr val="accent2">
                                    <a:lumMod val="75000"/>
                                  </a:schemeClr>
                                </a:solidFill>
                                <a:latin typeface="Cambria Math" panose="02040503050406030204" pitchFamily="18" charset="0"/>
                              </a:rPr>
                              <m:t>0</m:t>
                            </m:r>
                          </m:sub>
                        </m:sSub>
                        <m:r>
                          <a:rPr lang="en-GB" b="0" i="1" smtClean="0">
                            <a:solidFill>
                              <a:schemeClr val="accent2">
                                <a:lumMod val="75000"/>
                              </a:schemeClr>
                            </a:solidFill>
                            <a:latin typeface="Cambria Math" panose="02040503050406030204" pitchFamily="18" charset="0"/>
                          </a:rPr>
                          <m:t>−</m:t>
                        </m:r>
                        <m:sSub>
                          <m:sSubPr>
                            <m:ctrlPr>
                              <a:rPr lang="en-GB" b="0" i="1" smtClean="0">
                                <a:solidFill>
                                  <a:schemeClr val="accent2">
                                    <a:lumMod val="75000"/>
                                  </a:schemeClr>
                                </a:solidFill>
                                <a:latin typeface="Cambria Math" panose="02040503050406030204" pitchFamily="18" charset="0"/>
                              </a:rPr>
                            </m:ctrlPr>
                          </m:sSubPr>
                          <m:e>
                            <m:r>
                              <a:rPr lang="en-GB" b="0" i="1" smtClean="0">
                                <a:solidFill>
                                  <a:schemeClr val="accent2">
                                    <a:lumMod val="75000"/>
                                  </a:schemeClr>
                                </a:solidFill>
                                <a:latin typeface="Cambria Math" panose="02040503050406030204" pitchFamily="18" charset="0"/>
                              </a:rPr>
                              <m:t>𝑧</m:t>
                            </m:r>
                          </m:e>
                          <m:sub>
                            <m:r>
                              <a:rPr lang="en-GB" b="0" i="1" smtClean="0">
                                <a:solidFill>
                                  <a:schemeClr val="accent2">
                                    <a:lumMod val="75000"/>
                                  </a:schemeClr>
                                </a:solidFill>
                                <a:latin typeface="Cambria Math" panose="02040503050406030204" pitchFamily="18" charset="0"/>
                              </a:rPr>
                              <m:t>0</m:t>
                            </m:r>
                            <m:r>
                              <a:rPr lang="en-GB" b="0" i="1" smtClean="0">
                                <a:solidFill>
                                  <a:schemeClr val="accent2">
                                    <a:lumMod val="75000"/>
                                  </a:schemeClr>
                                </a:solidFill>
                                <a:latin typeface="Cambria Math" panose="02040503050406030204" pitchFamily="18" charset="0"/>
                              </a:rPr>
                              <m:t>h</m:t>
                            </m:r>
                          </m:sub>
                        </m:sSub>
                        <m:r>
                          <a:rPr lang="en-GB" b="0" i="1" smtClean="0">
                            <a:solidFill>
                              <a:schemeClr val="accent2">
                                <a:lumMod val="75000"/>
                              </a:schemeClr>
                            </a:solidFill>
                            <a:latin typeface="Cambria Math" panose="02040503050406030204" pitchFamily="18" charset="0"/>
                          </a:rPr>
                          <m:t>))</m:t>
                        </m:r>
                      </m:oMath>
                    </m:oMathPara>
                  </a14:m>
                  <a:endParaRPr lang="en-GB" dirty="0">
                    <a:solidFill>
                      <a:schemeClr val="tx2"/>
                    </a:solidFill>
                    <a:latin typeface="+mn-lt"/>
                  </a:endParaRPr>
                </a:p>
              </p:txBody>
            </p:sp>
          </mc:Choice>
          <mc:Fallback xmlns="">
            <p:sp>
              <p:nvSpPr>
                <p:cNvPr id="9" name="TextBox 8">
                  <a:extLst>
                    <a:ext uri="{FF2B5EF4-FFF2-40B4-BE49-F238E27FC236}">
                      <a16:creationId xmlns:a16="http://schemas.microsoft.com/office/drawing/2014/main" id="{274D9486-60F7-451B-8767-5D7BDCF1F98A}"/>
                    </a:ext>
                  </a:extLst>
                </p:cNvPr>
                <p:cNvSpPr txBox="1">
                  <a:spLocks noRot="1" noChangeAspect="1" noMove="1" noResize="1" noEditPoints="1" noAdjustHandles="1" noChangeArrowheads="1" noChangeShapeType="1" noTextEdit="1"/>
                </p:cNvSpPr>
                <p:nvPr/>
              </p:nvSpPr>
              <p:spPr>
                <a:xfrm>
                  <a:off x="4046328" y="2912671"/>
                  <a:ext cx="4294574" cy="661976"/>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F38288AC-1366-4365-AF7C-3B7D742EC60A}"/>
                    </a:ext>
                  </a:extLst>
                </p:cNvPr>
                <p:cNvSpPr txBox="1"/>
                <p:nvPr/>
              </p:nvSpPr>
              <p:spPr>
                <a:xfrm>
                  <a:off x="4083541" y="3810773"/>
                  <a:ext cx="1583767" cy="6284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i="1" smtClean="0">
                                <a:solidFill>
                                  <a:schemeClr val="accent2">
                                    <a:lumMod val="75000"/>
                                  </a:schemeClr>
                                </a:solidFill>
                                <a:latin typeface="Cambria Math" panose="02040503050406030204" pitchFamily="18" charset="0"/>
                              </a:rPr>
                            </m:ctrlPr>
                          </m:fPr>
                          <m:num>
                            <m:sSub>
                              <m:sSubPr>
                                <m:ctrlPr>
                                  <a:rPr lang="en-GB" i="1" smtClean="0">
                                    <a:solidFill>
                                      <a:schemeClr val="accent2">
                                        <a:lumMod val="75000"/>
                                      </a:schemeClr>
                                    </a:solidFill>
                                    <a:latin typeface="Cambria Math" panose="02040503050406030204" pitchFamily="18" charset="0"/>
                                  </a:rPr>
                                </m:ctrlPr>
                              </m:sSubPr>
                              <m:e>
                                <m:r>
                                  <a:rPr lang="en-GB" b="0" i="1" smtClean="0">
                                    <a:solidFill>
                                      <a:schemeClr val="accent2">
                                        <a:lumMod val="75000"/>
                                      </a:schemeClr>
                                    </a:solidFill>
                                    <a:latin typeface="Cambria Math" panose="02040503050406030204" pitchFamily="18" charset="0"/>
                                  </a:rPr>
                                  <m:t>𝐸</m:t>
                                </m:r>
                              </m:e>
                              <m:sub>
                                <m:r>
                                  <a:rPr lang="en-GB" b="0" i="1" smtClean="0">
                                    <a:solidFill>
                                      <a:schemeClr val="accent2">
                                        <a:lumMod val="75000"/>
                                      </a:schemeClr>
                                    </a:solidFill>
                                    <a:latin typeface="Cambria Math" panose="02040503050406030204" pitchFamily="18" charset="0"/>
                                  </a:rPr>
                                  <m:t>0</m:t>
                                </m:r>
                              </m:sub>
                            </m:sSub>
                          </m:num>
                          <m:den>
                            <m:sSub>
                              <m:sSubPr>
                                <m:ctrlPr>
                                  <a:rPr lang="en-GB" b="0" i="1" smtClean="0">
                                    <a:solidFill>
                                      <a:schemeClr val="accent2">
                                        <a:lumMod val="75000"/>
                                      </a:schemeClr>
                                    </a:solidFill>
                                    <a:latin typeface="Cambria Math" panose="02040503050406030204" pitchFamily="18" charset="0"/>
                                  </a:rPr>
                                </m:ctrlPr>
                              </m:sSubPr>
                              <m:e>
                                <m:r>
                                  <a:rPr lang="en-GB" b="0" i="1" smtClean="0">
                                    <a:solidFill>
                                      <a:schemeClr val="accent2">
                                        <a:lumMod val="75000"/>
                                      </a:schemeClr>
                                    </a:solidFill>
                                    <a:latin typeface="Cambria Math" panose="02040503050406030204" pitchFamily="18" charset="0"/>
                                  </a:rPr>
                                  <m:t>𝜌</m:t>
                                </m:r>
                              </m:e>
                              <m:sub>
                                <m:r>
                                  <a:rPr lang="en-GB" b="0" i="1" smtClean="0">
                                    <a:solidFill>
                                      <a:schemeClr val="accent2">
                                        <a:lumMod val="75000"/>
                                      </a:schemeClr>
                                    </a:solidFill>
                                    <a:latin typeface="Cambria Math" panose="02040503050406030204" pitchFamily="18" charset="0"/>
                                  </a:rPr>
                                  <m:t>0</m:t>
                                </m:r>
                              </m:sub>
                            </m:sSub>
                          </m:den>
                        </m:f>
                        <m:r>
                          <a:rPr lang="en-GB" b="0" i="1" smtClean="0">
                            <a:solidFill>
                              <a:schemeClr val="accent2">
                                <a:lumMod val="75000"/>
                              </a:schemeClr>
                            </a:solidFill>
                            <a:latin typeface="Cambria Math" panose="02040503050406030204" pitchFamily="18" charset="0"/>
                          </a:rPr>
                          <m:t>=−</m:t>
                        </m:r>
                        <m:sSub>
                          <m:sSubPr>
                            <m:ctrlPr>
                              <a:rPr lang="en-GB" b="0" i="1" smtClean="0">
                                <a:solidFill>
                                  <a:schemeClr val="accent2">
                                    <a:lumMod val="75000"/>
                                  </a:schemeClr>
                                </a:solidFill>
                                <a:latin typeface="Cambria Math" panose="02040503050406030204" pitchFamily="18" charset="0"/>
                              </a:rPr>
                            </m:ctrlPr>
                          </m:sSubPr>
                          <m:e>
                            <m:r>
                              <a:rPr lang="en-GB" b="0" i="1" smtClean="0">
                                <a:solidFill>
                                  <a:schemeClr val="accent2">
                                    <a:lumMod val="75000"/>
                                  </a:schemeClr>
                                </a:solidFill>
                                <a:latin typeface="Cambria Math" panose="02040503050406030204" pitchFamily="18" charset="0"/>
                              </a:rPr>
                              <m:t>𝐶</m:t>
                            </m:r>
                          </m:e>
                          <m:sub>
                            <m:r>
                              <a:rPr lang="en-GB" b="0" i="1" smtClean="0">
                                <a:solidFill>
                                  <a:schemeClr val="accent2">
                                    <a:lumMod val="75000"/>
                                  </a:schemeClr>
                                </a:solidFill>
                                <a:latin typeface="Cambria Math" panose="02040503050406030204" pitchFamily="18" charset="0"/>
                              </a:rPr>
                              <m:t>h</m:t>
                            </m:r>
                          </m:sub>
                        </m:sSub>
                        <m:r>
                          <a:rPr lang="en-GB" b="0" i="1" smtClean="0">
                            <a:solidFill>
                              <a:schemeClr val="accent2">
                                <a:lumMod val="75000"/>
                              </a:schemeClr>
                            </a:solidFill>
                            <a:latin typeface="Cambria Math" panose="02040503050406030204" pitchFamily="18" charset="0"/>
                          </a:rPr>
                          <m:t>𝑈</m:t>
                        </m:r>
                        <m:r>
                          <m:rPr>
                            <m:sty m:val="p"/>
                          </m:rPr>
                          <a:rPr lang="el-GR" b="0" i="1" smtClean="0">
                            <a:solidFill>
                              <a:schemeClr val="accent2">
                                <a:lumMod val="75000"/>
                              </a:schemeClr>
                            </a:solidFill>
                            <a:latin typeface="Cambria Math" panose="02040503050406030204" pitchFamily="18" charset="0"/>
                            <a:ea typeface="Cambria Math" panose="02040503050406030204" pitchFamily="18" charset="0"/>
                          </a:rPr>
                          <m:t>Δ</m:t>
                        </m:r>
                        <m:r>
                          <a:rPr lang="en-GB" b="0" i="1" smtClean="0">
                            <a:solidFill>
                              <a:schemeClr val="accent2">
                                <a:lumMod val="75000"/>
                              </a:schemeClr>
                            </a:solidFill>
                            <a:latin typeface="Cambria Math" panose="02040503050406030204" pitchFamily="18" charset="0"/>
                            <a:ea typeface="Cambria Math" panose="02040503050406030204" pitchFamily="18" charset="0"/>
                          </a:rPr>
                          <m:t>𝑞</m:t>
                        </m:r>
                      </m:oMath>
                    </m:oMathPara>
                  </a14:m>
                  <a:endParaRPr lang="en-GB" dirty="0">
                    <a:solidFill>
                      <a:schemeClr val="tx2"/>
                    </a:solidFill>
                    <a:latin typeface="+mn-lt"/>
                  </a:endParaRPr>
                </a:p>
              </p:txBody>
            </p:sp>
          </mc:Choice>
          <mc:Fallback xmlns="">
            <p:sp>
              <p:nvSpPr>
                <p:cNvPr id="10" name="TextBox 9">
                  <a:extLst>
                    <a:ext uri="{FF2B5EF4-FFF2-40B4-BE49-F238E27FC236}">
                      <a16:creationId xmlns:a16="http://schemas.microsoft.com/office/drawing/2014/main" id="{FFD56329-EE81-4D8D-A20C-99E0BF8747CE}"/>
                    </a:ext>
                  </a:extLst>
                </p:cNvPr>
                <p:cNvSpPr txBox="1">
                  <a:spLocks noRot="1" noChangeAspect="1" noMove="1" noResize="1" noEditPoints="1" noAdjustHandles="1" noChangeArrowheads="1" noChangeShapeType="1" noTextEdit="1"/>
                </p:cNvSpPr>
                <p:nvPr/>
              </p:nvSpPr>
              <p:spPr>
                <a:xfrm>
                  <a:off x="4083541" y="3810773"/>
                  <a:ext cx="1583767" cy="628442"/>
                </a:xfrm>
                <a:prstGeom prst="rect">
                  <a:avLst/>
                </a:prstGeom>
                <a:blipFill>
                  <a:blip r:embed="rId4"/>
                  <a:stretch>
                    <a:fillRect/>
                  </a:stretch>
                </a:blipFill>
              </p:spPr>
              <p:txBody>
                <a:bodyPr/>
                <a:lstStyle/>
                <a:p>
                  <a:r>
                    <a:rPr lang="en-GB">
                      <a:noFill/>
                    </a:rPr>
                    <a:t> </a:t>
                  </a:r>
                </a:p>
              </p:txBody>
            </p:sp>
          </mc:Fallback>
        </mc:AlternateContent>
      </p:grpSp>
      <p:sp>
        <p:nvSpPr>
          <p:cNvPr id="43" name="TextBox 42">
            <a:extLst>
              <a:ext uri="{FF2B5EF4-FFF2-40B4-BE49-F238E27FC236}">
                <a16:creationId xmlns:a16="http://schemas.microsoft.com/office/drawing/2014/main" id="{1063D7AA-0473-497E-985D-DB97A2F55DE8}"/>
              </a:ext>
            </a:extLst>
          </p:cNvPr>
          <p:cNvSpPr txBox="1"/>
          <p:nvPr/>
        </p:nvSpPr>
        <p:spPr>
          <a:xfrm>
            <a:off x="5148674" y="2208356"/>
            <a:ext cx="1660170" cy="784830"/>
          </a:xfrm>
          <a:prstGeom prst="rect">
            <a:avLst/>
          </a:prstGeom>
          <a:noFill/>
        </p:spPr>
        <p:txBody>
          <a:bodyPr wrap="square" rtlCol="0">
            <a:spAutoFit/>
          </a:bodyPr>
          <a:lstStyle/>
          <a:p>
            <a:r>
              <a:rPr lang="en-GB" sz="1500" dirty="0">
                <a:solidFill>
                  <a:srgbClr val="FFFF99"/>
                </a:solidFill>
                <a:latin typeface="Arial" panose="020B0604020202020204" pitchFamily="34" charset="0"/>
                <a:cs typeface="Arial" panose="020B0604020202020204" pitchFamily="34" charset="0"/>
              </a:rPr>
              <a:t>Persisted SST</a:t>
            </a:r>
            <a:endParaRPr lang="en-GB" sz="1500" dirty="0">
              <a:latin typeface="Arial" panose="020B0604020202020204" pitchFamily="34" charset="0"/>
              <a:cs typeface="Arial" panose="020B0604020202020204" pitchFamily="34" charset="0"/>
            </a:endParaRPr>
          </a:p>
          <a:p>
            <a:endParaRPr lang="en-GB" sz="1500" dirty="0">
              <a:latin typeface="Arial" panose="020B0604020202020204" pitchFamily="34" charset="0"/>
              <a:cs typeface="Arial" panose="020B0604020202020204" pitchFamily="34" charset="0"/>
            </a:endParaRPr>
          </a:p>
          <a:p>
            <a:r>
              <a:rPr lang="en-GB" sz="1500" dirty="0">
                <a:solidFill>
                  <a:srgbClr val="FFFF99"/>
                </a:solidFill>
                <a:latin typeface="Arial" panose="020B0604020202020204" pitchFamily="34" charset="0"/>
                <a:cs typeface="Arial" panose="020B0604020202020204" pitchFamily="34" charset="0"/>
              </a:rPr>
              <a:t>Dynamic SST </a:t>
            </a:r>
          </a:p>
        </p:txBody>
      </p:sp>
      <p:grpSp>
        <p:nvGrpSpPr>
          <p:cNvPr id="44" name="Group 43">
            <a:extLst>
              <a:ext uri="{FF2B5EF4-FFF2-40B4-BE49-F238E27FC236}">
                <a16:creationId xmlns:a16="http://schemas.microsoft.com/office/drawing/2014/main" id="{029D2A4C-3E7C-4682-9E8E-4081C7CAB158}"/>
              </a:ext>
            </a:extLst>
          </p:cNvPr>
          <p:cNvGrpSpPr/>
          <p:nvPr/>
        </p:nvGrpSpPr>
        <p:grpSpPr>
          <a:xfrm>
            <a:off x="6618521" y="2239585"/>
            <a:ext cx="1387111" cy="664329"/>
            <a:chOff x="7236296" y="2667309"/>
            <a:chExt cx="1387111" cy="664329"/>
          </a:xfrm>
        </p:grpSpPr>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922B575F-2E84-4308-B289-F31ECD9D77BB}"/>
                    </a:ext>
                  </a:extLst>
                </p:cNvPr>
                <p:cNvSpPr txBox="1"/>
                <p:nvPr/>
              </p:nvSpPr>
              <p:spPr>
                <a:xfrm>
                  <a:off x="7236296" y="2667309"/>
                  <a:ext cx="1250150" cy="2308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sz="1500">
                            <a:solidFill>
                              <a:srgbClr val="FFFF99"/>
                            </a:solidFill>
                            <a:latin typeface="Cambria Math" panose="02040503050406030204" pitchFamily="18" charset="0"/>
                            <a:cs typeface="Arial" panose="020B0604020202020204" pitchFamily="34" charset="0"/>
                          </a:rPr>
                          <m:t>Δ</m:t>
                        </m:r>
                        <m:r>
                          <a:rPr lang="en-GB" sz="1500">
                            <a:solidFill>
                              <a:srgbClr val="FFFF99"/>
                            </a:solidFill>
                            <a:latin typeface="Cambria Math" panose="02040503050406030204" pitchFamily="18" charset="0"/>
                            <a:cs typeface="Arial" panose="020B0604020202020204" pitchFamily="34" charset="0"/>
                          </a:rPr>
                          <m:t>𝑇</m:t>
                        </m:r>
                        <m:r>
                          <a:rPr lang="en-GB" sz="1500">
                            <a:solidFill>
                              <a:srgbClr val="FFFF99"/>
                            </a:solidFill>
                            <a:latin typeface="Cambria Math" panose="02040503050406030204" pitchFamily="18" charset="0"/>
                            <a:cs typeface="Arial" panose="020B0604020202020204" pitchFamily="34" charset="0"/>
                          </a:rPr>
                          <m:t>= </m:t>
                        </m:r>
                        <m:sSub>
                          <m:sSubPr>
                            <m:ctrlPr>
                              <a:rPr lang="en-GB" sz="1500" i="1">
                                <a:solidFill>
                                  <a:srgbClr val="FFFF99"/>
                                </a:solidFill>
                                <a:latin typeface="Cambria Math" panose="02040503050406030204" pitchFamily="18" charset="0"/>
                                <a:cs typeface="Arial" panose="020B0604020202020204" pitchFamily="34" charset="0"/>
                              </a:rPr>
                            </m:ctrlPr>
                          </m:sSubPr>
                          <m:e>
                            <m:r>
                              <a:rPr lang="en-GB" sz="1500">
                                <a:solidFill>
                                  <a:srgbClr val="FFFF99"/>
                                </a:solidFill>
                                <a:latin typeface="Cambria Math" panose="02040503050406030204" pitchFamily="18" charset="0"/>
                                <a:cs typeface="Arial" panose="020B0604020202020204" pitchFamily="34" charset="0"/>
                              </a:rPr>
                              <m:t>𝑇</m:t>
                            </m:r>
                          </m:e>
                          <m:sub>
                            <m:r>
                              <a:rPr lang="en-GB" sz="1500">
                                <a:solidFill>
                                  <a:srgbClr val="FFFF99"/>
                                </a:solidFill>
                                <a:latin typeface="Cambria Math" panose="02040503050406030204" pitchFamily="18" charset="0"/>
                                <a:cs typeface="Arial" panose="020B0604020202020204" pitchFamily="34" charset="0"/>
                              </a:rPr>
                              <m:t>1</m:t>
                            </m:r>
                          </m:sub>
                        </m:sSub>
                        <m:r>
                          <a:rPr lang="en-GB" sz="1500">
                            <a:solidFill>
                              <a:srgbClr val="FFFF99"/>
                            </a:solidFill>
                            <a:latin typeface="Cambria Math" panose="02040503050406030204" pitchFamily="18" charset="0"/>
                            <a:cs typeface="Arial" panose="020B0604020202020204" pitchFamily="34" charset="0"/>
                          </a:rPr>
                          <m:t> − </m:t>
                        </m:r>
                        <m:sSub>
                          <m:sSubPr>
                            <m:ctrlPr>
                              <a:rPr lang="en-GB" sz="1500" i="1">
                                <a:solidFill>
                                  <a:srgbClr val="FFFF99"/>
                                </a:solidFill>
                                <a:latin typeface="Cambria Math" panose="02040503050406030204" pitchFamily="18" charset="0"/>
                                <a:cs typeface="Arial" panose="020B0604020202020204" pitchFamily="34" charset="0"/>
                              </a:rPr>
                            </m:ctrlPr>
                          </m:sSubPr>
                          <m:e>
                            <m:r>
                              <a:rPr lang="en-GB" sz="1500">
                                <a:solidFill>
                                  <a:srgbClr val="FFFF99"/>
                                </a:solidFill>
                                <a:latin typeface="Cambria Math" panose="02040503050406030204" pitchFamily="18" charset="0"/>
                                <a:cs typeface="Arial" panose="020B0604020202020204" pitchFamily="34" charset="0"/>
                              </a:rPr>
                              <m:t>𝑇</m:t>
                            </m:r>
                          </m:e>
                          <m:sub>
                            <m:r>
                              <a:rPr lang="en-GB" sz="1500">
                                <a:solidFill>
                                  <a:srgbClr val="FFFF99"/>
                                </a:solidFill>
                                <a:latin typeface="Cambria Math" panose="02040503050406030204" pitchFamily="18" charset="0"/>
                                <a:cs typeface="Arial" panose="020B0604020202020204" pitchFamily="34" charset="0"/>
                              </a:rPr>
                              <m:t>0</m:t>
                            </m:r>
                          </m:sub>
                        </m:sSub>
                      </m:oMath>
                    </m:oMathPara>
                  </a14:m>
                  <a:endParaRPr lang="en-GB" sz="1500" dirty="0">
                    <a:solidFill>
                      <a:srgbClr val="FFFF99"/>
                    </a:solidFill>
                    <a:latin typeface="Arial" panose="020B0604020202020204" pitchFamily="34" charset="0"/>
                    <a:cs typeface="Arial" panose="020B0604020202020204" pitchFamily="34" charset="0"/>
                  </a:endParaRPr>
                </a:p>
              </p:txBody>
            </p:sp>
          </mc:Choice>
          <mc:Fallback xmlns="">
            <p:sp>
              <p:nvSpPr>
                <p:cNvPr id="45" name="TextBox 44">
                  <a:extLst>
                    <a:ext uri="{FF2B5EF4-FFF2-40B4-BE49-F238E27FC236}">
                      <a16:creationId xmlns:a16="http://schemas.microsoft.com/office/drawing/2014/main" id="{922B575F-2E84-4308-B289-F31ECD9D77BB}"/>
                    </a:ext>
                  </a:extLst>
                </p:cNvPr>
                <p:cNvSpPr txBox="1">
                  <a:spLocks noRot="1" noChangeAspect="1" noMove="1" noResize="1" noEditPoints="1" noAdjustHandles="1" noChangeArrowheads="1" noChangeShapeType="1" noTextEdit="1"/>
                </p:cNvSpPr>
                <p:nvPr/>
              </p:nvSpPr>
              <p:spPr>
                <a:xfrm>
                  <a:off x="7236296" y="2667309"/>
                  <a:ext cx="1250150" cy="230832"/>
                </a:xfrm>
                <a:prstGeom prst="rect">
                  <a:avLst/>
                </a:prstGeom>
                <a:blipFill>
                  <a:blip r:embed="rId5"/>
                  <a:stretch>
                    <a:fillRect l="-2927" r="-976" b="-157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AD19BE10-26F1-4E97-B162-1A1024ED6A67}"/>
                    </a:ext>
                  </a:extLst>
                </p:cNvPr>
                <p:cNvSpPr txBox="1"/>
                <p:nvPr/>
              </p:nvSpPr>
              <p:spPr>
                <a:xfrm>
                  <a:off x="7236296" y="3100806"/>
                  <a:ext cx="1387111" cy="2308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sz="1500">
                            <a:solidFill>
                              <a:srgbClr val="FFFF99"/>
                            </a:solidFill>
                            <a:latin typeface="Cambria Math" panose="02040503050406030204" pitchFamily="18" charset="0"/>
                            <a:cs typeface="Arial" panose="020B0604020202020204" pitchFamily="34" charset="0"/>
                          </a:rPr>
                          <m:t>Δ</m:t>
                        </m:r>
                        <m:r>
                          <a:rPr lang="en-GB" sz="1500">
                            <a:solidFill>
                              <a:srgbClr val="FFFF99"/>
                            </a:solidFill>
                            <a:latin typeface="Cambria Math" panose="02040503050406030204" pitchFamily="18" charset="0"/>
                            <a:cs typeface="Arial" panose="020B0604020202020204" pitchFamily="34" charset="0"/>
                          </a:rPr>
                          <m:t>𝑇</m:t>
                        </m:r>
                        <m:r>
                          <a:rPr lang="en-GB" sz="1500">
                            <a:solidFill>
                              <a:srgbClr val="FFFF99"/>
                            </a:solidFill>
                            <a:latin typeface="Cambria Math" panose="02040503050406030204" pitchFamily="18" charset="0"/>
                            <a:cs typeface="Arial" panose="020B0604020202020204" pitchFamily="34" charset="0"/>
                          </a:rPr>
                          <m:t>= </m:t>
                        </m:r>
                        <m:sSub>
                          <m:sSubPr>
                            <m:ctrlPr>
                              <a:rPr lang="en-GB" sz="1500" i="1">
                                <a:solidFill>
                                  <a:srgbClr val="FFFF99"/>
                                </a:solidFill>
                                <a:latin typeface="Cambria Math" panose="02040503050406030204" pitchFamily="18" charset="0"/>
                                <a:cs typeface="Arial" panose="020B0604020202020204" pitchFamily="34" charset="0"/>
                              </a:rPr>
                            </m:ctrlPr>
                          </m:sSubPr>
                          <m:e>
                            <m:r>
                              <a:rPr lang="en-GB" sz="1500">
                                <a:solidFill>
                                  <a:srgbClr val="FFFF99"/>
                                </a:solidFill>
                                <a:latin typeface="Cambria Math" panose="02040503050406030204" pitchFamily="18" charset="0"/>
                                <a:cs typeface="Arial" panose="020B0604020202020204" pitchFamily="34" charset="0"/>
                              </a:rPr>
                              <m:t>𝑇</m:t>
                            </m:r>
                          </m:e>
                          <m:sub>
                            <m:r>
                              <a:rPr lang="en-GB" sz="1500">
                                <a:solidFill>
                                  <a:srgbClr val="FFFF99"/>
                                </a:solidFill>
                                <a:latin typeface="Cambria Math" panose="02040503050406030204" pitchFamily="18" charset="0"/>
                                <a:cs typeface="Arial" panose="020B0604020202020204" pitchFamily="34" charset="0"/>
                              </a:rPr>
                              <m:t>1</m:t>
                            </m:r>
                          </m:sub>
                        </m:sSub>
                        <m:r>
                          <a:rPr lang="en-GB" sz="1500">
                            <a:solidFill>
                              <a:srgbClr val="FFFF99"/>
                            </a:solidFill>
                            <a:latin typeface="Cambria Math" panose="02040503050406030204" pitchFamily="18" charset="0"/>
                            <a:cs typeface="Arial" panose="020B0604020202020204" pitchFamily="34" charset="0"/>
                          </a:rPr>
                          <m:t> −</m:t>
                        </m:r>
                        <m:r>
                          <a:rPr lang="en-GB" sz="1500">
                            <a:solidFill>
                              <a:srgbClr val="FFFF99"/>
                            </a:solidFill>
                            <a:latin typeface="Cambria Math" panose="02040503050406030204" pitchFamily="18" charset="0"/>
                            <a:cs typeface="Arial" panose="020B0604020202020204" pitchFamily="34" charset="0"/>
                          </a:rPr>
                          <m:t>𝑇</m:t>
                        </m:r>
                        <m:r>
                          <a:rPr lang="en-GB" sz="1500">
                            <a:solidFill>
                              <a:srgbClr val="FFFF99"/>
                            </a:solidFill>
                            <a:latin typeface="Cambria Math" panose="02040503050406030204" pitchFamily="18" charset="0"/>
                            <a:cs typeface="Arial" panose="020B0604020202020204" pitchFamily="34" charset="0"/>
                          </a:rPr>
                          <m:t>(</m:t>
                        </m:r>
                        <m:r>
                          <a:rPr lang="en-GB" sz="1500">
                            <a:solidFill>
                              <a:srgbClr val="FFFF99"/>
                            </a:solidFill>
                            <a:latin typeface="Cambria Math" panose="02040503050406030204" pitchFamily="18" charset="0"/>
                            <a:cs typeface="Arial" panose="020B0604020202020204" pitchFamily="34" charset="0"/>
                          </a:rPr>
                          <m:t>𝑡</m:t>
                        </m:r>
                        <m:r>
                          <a:rPr lang="en-GB" sz="1500">
                            <a:solidFill>
                              <a:srgbClr val="FFFF99"/>
                            </a:solidFill>
                            <a:latin typeface="Cambria Math" panose="02040503050406030204" pitchFamily="18" charset="0"/>
                            <a:cs typeface="Arial" panose="020B0604020202020204" pitchFamily="34" charset="0"/>
                          </a:rPr>
                          <m:t>)</m:t>
                        </m:r>
                      </m:oMath>
                    </m:oMathPara>
                  </a14:m>
                  <a:endParaRPr lang="en-GB" sz="1500" dirty="0">
                    <a:solidFill>
                      <a:srgbClr val="FFFF99"/>
                    </a:solidFill>
                    <a:latin typeface="Arial" panose="020B0604020202020204" pitchFamily="34" charset="0"/>
                    <a:cs typeface="Arial" panose="020B0604020202020204" pitchFamily="34" charset="0"/>
                  </a:endParaRPr>
                </a:p>
              </p:txBody>
            </p:sp>
          </mc:Choice>
          <mc:Fallback xmlns="">
            <p:sp>
              <p:nvSpPr>
                <p:cNvPr id="46" name="TextBox 45">
                  <a:extLst>
                    <a:ext uri="{FF2B5EF4-FFF2-40B4-BE49-F238E27FC236}">
                      <a16:creationId xmlns:a16="http://schemas.microsoft.com/office/drawing/2014/main" id="{AD19BE10-26F1-4E97-B162-1A1024ED6A67}"/>
                    </a:ext>
                  </a:extLst>
                </p:cNvPr>
                <p:cNvSpPr txBox="1">
                  <a:spLocks noRot="1" noChangeAspect="1" noMove="1" noResize="1" noEditPoints="1" noAdjustHandles="1" noChangeArrowheads="1" noChangeShapeType="1" noTextEdit="1"/>
                </p:cNvSpPr>
                <p:nvPr/>
              </p:nvSpPr>
              <p:spPr>
                <a:xfrm>
                  <a:off x="7236296" y="3100806"/>
                  <a:ext cx="1387111" cy="230832"/>
                </a:xfrm>
                <a:prstGeom prst="rect">
                  <a:avLst/>
                </a:prstGeom>
                <a:blipFill>
                  <a:blip r:embed="rId6"/>
                  <a:stretch>
                    <a:fillRect l="-2643" r="-4405" b="-36842"/>
                  </a:stretch>
                </a:blipFill>
              </p:spPr>
              <p:txBody>
                <a:bodyPr/>
                <a:lstStyle/>
                <a:p>
                  <a:r>
                    <a:rPr lang="en-GB">
                      <a:noFill/>
                    </a:rPr>
                    <a:t> </a:t>
                  </a:r>
                </a:p>
              </p:txBody>
            </p:sp>
          </mc:Fallback>
        </mc:AlternateContent>
      </p:grpSp>
      <p:sp>
        <p:nvSpPr>
          <p:cNvPr id="47" name="Content Placeholder 7">
            <a:extLst>
              <a:ext uri="{FF2B5EF4-FFF2-40B4-BE49-F238E27FC236}">
                <a16:creationId xmlns:a16="http://schemas.microsoft.com/office/drawing/2014/main" id="{1B808C70-686D-42B6-8AF4-F6B5989EEE99}"/>
              </a:ext>
            </a:extLst>
          </p:cNvPr>
          <p:cNvSpPr txBox="1">
            <a:spLocks/>
          </p:cNvSpPr>
          <p:nvPr/>
        </p:nvSpPr>
        <p:spPr bwMode="auto">
          <a:xfrm>
            <a:off x="891574" y="4011910"/>
            <a:ext cx="3188803" cy="480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180000" marR="0" indent="-180000" algn="l" defTabSz="914400" rtl="0" eaLnBrk="1" fontAlgn="base" latinLnBrk="0" hangingPunct="1">
              <a:lnSpc>
                <a:spcPct val="100000"/>
              </a:lnSpc>
              <a:spcBef>
                <a:spcPct val="20000"/>
              </a:spcBef>
              <a:spcAft>
                <a:spcPct val="0"/>
              </a:spcAft>
              <a:buClr>
                <a:schemeClr val="accent1"/>
              </a:buClr>
              <a:buSzTx/>
              <a:buFont typeface="Arial" charset="0"/>
              <a:buChar char="•"/>
              <a:tabLst/>
              <a:defRPr sz="2000" baseline="0">
                <a:solidFill>
                  <a:schemeClr val="tx2"/>
                </a:solidFill>
                <a:latin typeface="Arial" panose="020B0604020202020204" pitchFamily="34" charset="0"/>
                <a:ea typeface="+mn-ea"/>
                <a:cs typeface="Arial" panose="020B0604020202020204" pitchFamily="34" charset="0"/>
              </a:defRPr>
            </a:lvl1pPr>
            <a:lvl2pPr marL="540000" marR="0" indent="-180000" algn="l" defTabSz="914400" rtl="0" eaLnBrk="1" fontAlgn="base" latinLnBrk="0" hangingPunct="1">
              <a:lnSpc>
                <a:spcPct val="100000"/>
              </a:lnSpc>
              <a:spcBef>
                <a:spcPct val="20000"/>
              </a:spcBef>
              <a:spcAft>
                <a:spcPct val="0"/>
              </a:spcAft>
              <a:buClr>
                <a:srgbClr val="63656A"/>
              </a:buClr>
              <a:buSzTx/>
              <a:buFont typeface="Effra" panose="020B0603020203020204" pitchFamily="34" charset="0"/>
              <a:buChar char="•"/>
              <a:tabLst/>
              <a:defRPr sz="2000" baseline="0">
                <a:solidFill>
                  <a:schemeClr val="tx2"/>
                </a:solidFill>
                <a:latin typeface="Arial" panose="020B0604020202020204" pitchFamily="34" charset="0"/>
                <a:cs typeface="Arial" panose="020B0604020202020204" pitchFamily="34" charset="0"/>
              </a:defRPr>
            </a:lvl2pPr>
            <a:lvl3pPr marL="90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sz="2000" baseline="0">
                <a:solidFill>
                  <a:schemeClr val="tx2"/>
                </a:solidFill>
                <a:latin typeface="Arial" panose="020B0604020202020204" pitchFamily="34" charset="0"/>
                <a:cs typeface="Arial" panose="020B0604020202020204" pitchFamily="34" charset="0"/>
              </a:defRPr>
            </a:lvl3pPr>
            <a:lvl4pPr marL="126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gt;"/>
              <a:tabLst/>
              <a:defRPr sz="2000" baseline="0">
                <a:solidFill>
                  <a:schemeClr val="tx2"/>
                </a:solidFill>
                <a:latin typeface="Arial" panose="020B0604020202020204" pitchFamily="34" charset="0"/>
                <a:cs typeface="Arial" panose="020B0604020202020204" pitchFamily="34" charset="0"/>
              </a:defRPr>
            </a:lvl4pPr>
            <a:lvl5pPr marL="1620000" marR="0" indent="-180000" algn="l" defTabSz="914400" rtl="0" eaLnBrk="1" fontAlgn="base" latinLnBrk="0" hangingPunct="1">
              <a:lnSpc>
                <a:spcPct val="100000"/>
              </a:lnSpc>
              <a:spcBef>
                <a:spcPct val="20000"/>
              </a:spcBef>
              <a:spcAft>
                <a:spcPct val="0"/>
              </a:spcAft>
              <a:buClrTx/>
              <a:buSzTx/>
              <a:buFont typeface="Effra" panose="020B0603020203020204" pitchFamily="34" charset="0"/>
              <a:buChar char="-"/>
              <a:tabLst/>
              <a:defRPr sz="2000" baseline="0">
                <a:solidFill>
                  <a:schemeClr val="tx2"/>
                </a:solidFill>
                <a:latin typeface="Arial" panose="020B0604020202020204" pitchFamily="34" charset="0"/>
                <a:cs typeface="Arial" panose="020B0604020202020204" pitchFamily="34" charset="0"/>
              </a:defRPr>
            </a:lvl5pPr>
            <a:lvl6pPr marL="25146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6pPr>
            <a:lvl7pPr marL="29718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7pPr>
            <a:lvl8pPr marL="34290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8pPr>
            <a:lvl9pPr marL="3886200" indent="-228600" algn="l" rtl="0" eaLnBrk="1" fontAlgn="base" hangingPunct="1">
              <a:lnSpc>
                <a:spcPct val="110000"/>
              </a:lnSpc>
              <a:spcBef>
                <a:spcPct val="10000"/>
              </a:spcBef>
              <a:spcAft>
                <a:spcPct val="0"/>
              </a:spcAft>
              <a:buClr>
                <a:schemeClr val="tx2"/>
              </a:buClr>
              <a:buFont typeface="Effra" pitchFamily="2" charset="0"/>
              <a:buChar char="»"/>
              <a:defRPr sz="2000">
                <a:solidFill>
                  <a:schemeClr val="tx1"/>
                </a:solidFill>
                <a:latin typeface="+mn-lt"/>
              </a:defRPr>
            </a:lvl9pPr>
          </a:lstStyle>
          <a:p>
            <a:pPr marL="0" indent="0">
              <a:buNone/>
            </a:pPr>
            <a:r>
              <a:rPr lang="en-GB" sz="1300" dirty="0">
                <a:solidFill>
                  <a:srgbClr val="FFFF99"/>
                </a:solidFill>
              </a:rPr>
              <a:t>Buoyancy flux accounts for moisture and heat flux via virtual potential temperature</a:t>
            </a:r>
          </a:p>
          <a:p>
            <a:pPr marL="0" indent="0">
              <a:buNone/>
            </a:pPr>
            <a:r>
              <a:rPr lang="en-GB" sz="1300" dirty="0">
                <a:solidFill>
                  <a:srgbClr val="FFFF99"/>
                </a:solidFill>
              </a:rPr>
              <a:t>Dictates overlying BL stability   </a:t>
            </a:r>
            <a:endParaRPr lang="en-GB" kern="0" dirty="0"/>
          </a:p>
          <a:p>
            <a:pPr marL="0" indent="0">
              <a:buFont typeface="Arial" charset="0"/>
              <a:buNone/>
            </a:pPr>
            <a:endParaRPr lang="en-GB" kern="0" dirty="0"/>
          </a:p>
          <a:p>
            <a:endParaRPr lang="en-GB" kern="0" dirty="0"/>
          </a:p>
          <a:p>
            <a:endParaRPr lang="en-GB" kern="0" dirty="0"/>
          </a:p>
          <a:p>
            <a:pPr marL="1440000" lvl="4" indent="0">
              <a:buFont typeface="Effra" panose="020B0603020203020204" pitchFamily="34" charset="0"/>
              <a:buNone/>
            </a:pPr>
            <a:endParaRPr lang="en-GB" kern="0" dirty="0"/>
          </a:p>
        </p:txBody>
      </p:sp>
      <p:sp>
        <p:nvSpPr>
          <p:cNvPr id="48" name="Oval 47">
            <a:extLst>
              <a:ext uri="{FF2B5EF4-FFF2-40B4-BE49-F238E27FC236}">
                <a16:creationId xmlns:a16="http://schemas.microsoft.com/office/drawing/2014/main" id="{AF0A0D4B-712D-4EAD-AAE4-888862DFC1C5}"/>
              </a:ext>
            </a:extLst>
          </p:cNvPr>
          <p:cNvSpPr/>
          <p:nvPr/>
        </p:nvSpPr>
        <p:spPr>
          <a:xfrm>
            <a:off x="1818628" y="1417941"/>
            <a:ext cx="648072" cy="577209"/>
          </a:xfrm>
          <a:prstGeom prst="ellipse">
            <a:avLst/>
          </a:prstGeom>
          <a:noFill/>
          <a:ln w="9525">
            <a:solidFill>
              <a:schemeClr val="accent1"/>
            </a:solidFill>
          </a:ln>
        </p:spPr>
        <p:txBody>
          <a:bodyPr wrap="none" rtlCol="0" anchor="ctr">
            <a:spAutoFit/>
          </a:bodyPr>
          <a:lstStyle/>
          <a:p>
            <a:pPr algn="ctr"/>
            <a:endParaRPr lang="en-GB" dirty="0">
              <a:solidFill>
                <a:schemeClr val="tx2"/>
              </a:solidFill>
              <a:latin typeface="+mn-lt"/>
            </a:endParaRPr>
          </a:p>
        </p:txBody>
      </p:sp>
      <p:cxnSp>
        <p:nvCxnSpPr>
          <p:cNvPr id="49" name="Straight Arrow Connector 48">
            <a:extLst>
              <a:ext uri="{FF2B5EF4-FFF2-40B4-BE49-F238E27FC236}">
                <a16:creationId xmlns:a16="http://schemas.microsoft.com/office/drawing/2014/main" id="{06F51AC3-4DBB-4930-8002-D6D1906B872E}"/>
              </a:ext>
            </a:extLst>
          </p:cNvPr>
          <p:cNvCxnSpPr>
            <a:stCxn id="48" idx="6"/>
          </p:cNvCxnSpPr>
          <p:nvPr/>
        </p:nvCxnSpPr>
        <p:spPr bwMode="auto">
          <a:xfrm flipV="1">
            <a:off x="2466700" y="1588949"/>
            <a:ext cx="2020776" cy="117597"/>
          </a:xfrm>
          <a:prstGeom prst="straightConnector1">
            <a:avLst/>
          </a:prstGeom>
          <a:noFill/>
          <a:ln w="9525" cap="flat" cmpd="sng" algn="ctr">
            <a:solidFill>
              <a:schemeClr val="accent1"/>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419B7D9D-63AD-4E4F-BCE0-9BBDF6DE4DB0}"/>
                  </a:ext>
                </a:extLst>
              </p:cNvPr>
              <p:cNvSpPr txBox="1"/>
              <p:nvPr/>
            </p:nvSpPr>
            <p:spPr>
              <a:xfrm>
                <a:off x="4213724" y="1307703"/>
                <a:ext cx="2223366" cy="40613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GB" b="0" i="1" smtClean="0">
                              <a:solidFill>
                                <a:schemeClr val="accent2">
                                  <a:lumMod val="75000"/>
                                </a:schemeClr>
                              </a:solidFill>
                              <a:latin typeface="Cambria Math" panose="02040503050406030204" pitchFamily="18" charset="0"/>
                            </a:rPr>
                          </m:ctrlPr>
                        </m:sSupPr>
                        <m:e>
                          <m:r>
                            <a:rPr lang="en-GB" i="1">
                              <a:solidFill>
                                <a:schemeClr val="accent2">
                                  <a:lumMod val="75000"/>
                                </a:schemeClr>
                              </a:solidFill>
                              <a:latin typeface="Cambria Math" panose="02040503050406030204" pitchFamily="18" charset="0"/>
                            </a:rPr>
                            <m:t>|</m:t>
                          </m:r>
                          <m:r>
                            <a:rPr lang="en-GB" i="1">
                              <a:solidFill>
                                <a:schemeClr val="accent2">
                                  <a:lumMod val="75000"/>
                                </a:schemeClr>
                              </a:solidFill>
                              <a:latin typeface="Cambria Math" panose="02040503050406030204" pitchFamily="18" charset="0"/>
                            </a:rPr>
                            <m:t>𝛥</m:t>
                          </m:r>
                          <m:r>
                            <a:rPr lang="en-GB" b="1" i="1">
                              <a:solidFill>
                                <a:schemeClr val="accent2">
                                  <a:lumMod val="75000"/>
                                </a:schemeClr>
                              </a:solidFill>
                              <a:latin typeface="Cambria Math" panose="02040503050406030204" pitchFamily="18" charset="0"/>
                            </a:rPr>
                            <m:t>𝒗</m:t>
                          </m:r>
                          <m:r>
                            <a:rPr lang="en-GB" i="1">
                              <a:solidFill>
                                <a:schemeClr val="accent2">
                                  <a:lumMod val="75000"/>
                                </a:schemeClr>
                              </a:solidFill>
                              <a:latin typeface="Cambria Math" panose="02040503050406030204" pitchFamily="18" charset="0"/>
                            </a:rPr>
                            <m:t>|</m:t>
                          </m:r>
                        </m:e>
                        <m:sup>
                          <m:r>
                            <a:rPr lang="en-GB" b="0" i="1" smtClean="0">
                              <a:solidFill>
                                <a:schemeClr val="accent2">
                                  <a:lumMod val="75000"/>
                                </a:schemeClr>
                              </a:solidFill>
                              <a:latin typeface="Cambria Math" panose="02040503050406030204" pitchFamily="18" charset="0"/>
                            </a:rPr>
                            <m:t>2</m:t>
                          </m:r>
                        </m:sup>
                      </m:sSup>
                      <m:r>
                        <a:rPr lang="en-GB" i="1">
                          <a:solidFill>
                            <a:schemeClr val="accent2">
                              <a:lumMod val="75000"/>
                            </a:schemeClr>
                          </a:solidFill>
                          <a:latin typeface="Cambria Math" panose="02040503050406030204" pitchFamily="18" charset="0"/>
                          <a:ea typeface="Cambria Math" panose="02040503050406030204" pitchFamily="18" charset="0"/>
                        </a:rPr>
                        <m:t>≈</m:t>
                      </m:r>
                      <m:r>
                        <a:rPr lang="en-GB" b="0" i="1" smtClean="0">
                          <a:solidFill>
                            <a:schemeClr val="accent2">
                              <a:lumMod val="75000"/>
                            </a:schemeClr>
                          </a:solidFill>
                          <a:latin typeface="Cambria Math" panose="02040503050406030204" pitchFamily="18" charset="0"/>
                          <a:ea typeface="Cambria Math" panose="02040503050406030204" pitchFamily="18" charset="0"/>
                        </a:rPr>
                        <m:t> </m:t>
                      </m:r>
                      <m:sSubSup>
                        <m:sSubSupPr>
                          <m:ctrlPr>
                            <a:rPr lang="en-GB" b="0" i="1" smtClean="0">
                              <a:solidFill>
                                <a:schemeClr val="accent2">
                                  <a:lumMod val="75000"/>
                                </a:schemeClr>
                              </a:solidFill>
                              <a:latin typeface="Cambria Math" panose="02040503050406030204" pitchFamily="18" charset="0"/>
                              <a:ea typeface="Cambria Math" panose="02040503050406030204" pitchFamily="18" charset="0"/>
                            </a:rPr>
                          </m:ctrlPr>
                        </m:sSubSupPr>
                        <m:e>
                          <m:r>
                            <a:rPr lang="en-GB" b="0" i="1" smtClean="0">
                              <a:solidFill>
                                <a:schemeClr val="accent2">
                                  <a:lumMod val="75000"/>
                                </a:schemeClr>
                              </a:solidFill>
                              <a:latin typeface="Cambria Math" panose="02040503050406030204" pitchFamily="18" charset="0"/>
                              <a:ea typeface="Cambria Math" panose="02040503050406030204" pitchFamily="18" charset="0"/>
                            </a:rPr>
                            <m:t>𝑈</m:t>
                          </m:r>
                        </m:e>
                        <m:sub>
                          <m:r>
                            <a:rPr lang="en-GB" b="0" i="1" smtClean="0">
                              <a:solidFill>
                                <a:schemeClr val="accent2">
                                  <a:lumMod val="75000"/>
                                </a:schemeClr>
                              </a:solidFill>
                              <a:latin typeface="Cambria Math" panose="02040503050406030204" pitchFamily="18" charset="0"/>
                              <a:ea typeface="Cambria Math" panose="02040503050406030204" pitchFamily="18" charset="0"/>
                            </a:rPr>
                            <m:t>10</m:t>
                          </m:r>
                        </m:sub>
                        <m:sup>
                          <m:r>
                            <a:rPr lang="en-GB" b="0" i="1" smtClean="0">
                              <a:solidFill>
                                <a:schemeClr val="accent2">
                                  <a:lumMod val="75000"/>
                                </a:schemeClr>
                              </a:solidFill>
                              <a:latin typeface="Cambria Math" panose="02040503050406030204" pitchFamily="18" charset="0"/>
                              <a:ea typeface="Cambria Math" panose="02040503050406030204" pitchFamily="18" charset="0"/>
                            </a:rPr>
                            <m:t>2</m:t>
                          </m:r>
                        </m:sup>
                      </m:sSubSup>
                    </m:oMath>
                  </m:oMathPara>
                </a14:m>
                <a:endParaRPr lang="en-GB" dirty="0"/>
              </a:p>
            </p:txBody>
          </p:sp>
        </mc:Choice>
        <mc:Fallback xmlns="">
          <p:sp>
            <p:nvSpPr>
              <p:cNvPr id="50" name="TextBox 49">
                <a:extLst>
                  <a:ext uri="{FF2B5EF4-FFF2-40B4-BE49-F238E27FC236}">
                    <a16:creationId xmlns:a16="http://schemas.microsoft.com/office/drawing/2014/main" id="{419B7D9D-63AD-4E4F-BCE0-9BBDF6DE4DB0}"/>
                  </a:ext>
                </a:extLst>
              </p:cNvPr>
              <p:cNvSpPr txBox="1">
                <a:spLocks noRot="1" noChangeAspect="1" noMove="1" noResize="1" noEditPoints="1" noAdjustHandles="1" noChangeArrowheads="1" noChangeShapeType="1" noTextEdit="1"/>
              </p:cNvSpPr>
              <p:nvPr/>
            </p:nvSpPr>
            <p:spPr>
              <a:xfrm>
                <a:off x="4213724" y="1307703"/>
                <a:ext cx="2223366" cy="406137"/>
              </a:xfrm>
              <a:prstGeom prst="rect">
                <a:avLst/>
              </a:prstGeom>
              <a:blipFill>
                <a:blip r:embed="rId7"/>
                <a:stretch>
                  <a:fillRect b="-16667"/>
                </a:stretch>
              </a:blipFill>
            </p:spPr>
            <p:txBody>
              <a:bodyPr/>
              <a:lstStyle/>
              <a:p>
                <a:r>
                  <a:rPr lang="en-GB">
                    <a:noFill/>
                  </a:rPr>
                  <a:t> </a:t>
                </a:r>
              </a:p>
            </p:txBody>
          </p:sp>
        </mc:Fallback>
      </mc:AlternateContent>
      <p:sp>
        <p:nvSpPr>
          <p:cNvPr id="67" name="Rectangle 66">
            <a:extLst>
              <a:ext uri="{FF2B5EF4-FFF2-40B4-BE49-F238E27FC236}">
                <a16:creationId xmlns:a16="http://schemas.microsoft.com/office/drawing/2014/main" id="{8A0BE99A-C374-40F7-8673-A6F485D62787}"/>
              </a:ext>
            </a:extLst>
          </p:cNvPr>
          <p:cNvSpPr/>
          <p:nvPr/>
        </p:nvSpPr>
        <p:spPr>
          <a:xfrm>
            <a:off x="6091715" y="1195874"/>
            <a:ext cx="2512734" cy="577209"/>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53" name="TextBox 52">
            <a:extLst>
              <a:ext uri="{FF2B5EF4-FFF2-40B4-BE49-F238E27FC236}">
                <a16:creationId xmlns:a16="http://schemas.microsoft.com/office/drawing/2014/main" id="{DD78644F-E544-41C1-9FC3-2107F833D6DE}"/>
              </a:ext>
            </a:extLst>
          </p:cNvPr>
          <p:cNvSpPr txBox="1"/>
          <p:nvPr/>
        </p:nvSpPr>
        <p:spPr>
          <a:xfrm>
            <a:off x="6091714" y="1234280"/>
            <a:ext cx="2440726" cy="492443"/>
          </a:xfrm>
          <a:prstGeom prst="rect">
            <a:avLst/>
          </a:prstGeom>
          <a:noFill/>
        </p:spPr>
        <p:txBody>
          <a:bodyPr wrap="square" rtlCol="0">
            <a:spAutoFit/>
          </a:bodyPr>
          <a:lstStyle/>
          <a:p>
            <a:r>
              <a:rPr lang="en-GB" sz="1300" dirty="0">
                <a:solidFill>
                  <a:srgbClr val="FFFF99"/>
                </a:solidFill>
                <a:latin typeface="Arial" panose="020B0604020202020204" pitchFamily="34" charset="0"/>
                <a:cs typeface="Arial" panose="020B0604020202020204" pitchFamily="34" charset="0"/>
              </a:rPr>
              <a:t>Under strong winds conditions surface currents negligible </a:t>
            </a:r>
          </a:p>
        </p:txBody>
      </p:sp>
      <p:grpSp>
        <p:nvGrpSpPr>
          <p:cNvPr id="23" name="Group 22">
            <a:extLst>
              <a:ext uri="{FF2B5EF4-FFF2-40B4-BE49-F238E27FC236}">
                <a16:creationId xmlns:a16="http://schemas.microsoft.com/office/drawing/2014/main" id="{F9426843-E797-435A-8811-1EB519703E61}"/>
              </a:ext>
            </a:extLst>
          </p:cNvPr>
          <p:cNvGrpSpPr/>
          <p:nvPr/>
        </p:nvGrpSpPr>
        <p:grpSpPr>
          <a:xfrm>
            <a:off x="5588621" y="51470"/>
            <a:ext cx="672906" cy="288032"/>
            <a:chOff x="5540381" y="51470"/>
            <a:chExt cx="672906" cy="288032"/>
          </a:xfrm>
        </p:grpSpPr>
        <p:sp>
          <p:nvSpPr>
            <p:cNvPr id="24" name="Rectangle 23">
              <a:extLst>
                <a:ext uri="{FF2B5EF4-FFF2-40B4-BE49-F238E27FC236}">
                  <a16:creationId xmlns:a16="http://schemas.microsoft.com/office/drawing/2014/main" id="{D5853233-52F3-4CF5-B6C8-4BEC390DE4E5}"/>
                </a:ext>
              </a:extLst>
            </p:cNvPr>
            <p:cNvSpPr/>
            <p:nvPr/>
          </p:nvSpPr>
          <p:spPr>
            <a:xfrm>
              <a:off x="5540381" y="51470"/>
              <a:ext cx="672906" cy="288032"/>
            </a:xfrm>
            <a:prstGeom prst="rect">
              <a:avLst/>
            </a:prstGeom>
            <a:solidFill>
              <a:schemeClr val="accent6"/>
            </a:solidFill>
            <a:ln w="38100">
              <a:noFill/>
            </a:ln>
          </p:spPr>
          <p:txBody>
            <a:bodyPr wrap="none" rtlCol="0" anchor="ctr">
              <a:spAutoFit/>
            </a:bodyPr>
            <a:lstStyle/>
            <a:p>
              <a:pPr algn="ctr"/>
              <a:endParaRPr lang="en-GB" dirty="0">
                <a:solidFill>
                  <a:schemeClr val="tx2"/>
                </a:solidFill>
                <a:latin typeface="+mn-lt"/>
              </a:endParaRPr>
            </a:p>
          </p:txBody>
        </p:sp>
        <p:sp>
          <p:nvSpPr>
            <p:cNvPr id="25" name="TextBox 24">
              <a:hlinkClick r:id="rId8" action="ppaction://hlinksldjump"/>
              <a:extLst>
                <a:ext uri="{FF2B5EF4-FFF2-40B4-BE49-F238E27FC236}">
                  <a16:creationId xmlns:a16="http://schemas.microsoft.com/office/drawing/2014/main" id="{A41FD73D-BF30-4639-9D94-042F1E188C65}"/>
                </a:ext>
              </a:extLst>
            </p:cNvPr>
            <p:cNvSpPr txBox="1"/>
            <p:nvPr/>
          </p:nvSpPr>
          <p:spPr>
            <a:xfrm>
              <a:off x="5580684" y="72375"/>
              <a:ext cx="575492" cy="246221"/>
            </a:xfrm>
            <a:prstGeom prst="rect">
              <a:avLst/>
            </a:prstGeom>
            <a:noFill/>
          </p:spPr>
          <p:txBody>
            <a:bodyPr wrap="square" rtlCol="0">
              <a:spAutoFit/>
            </a:bodyPr>
            <a:lstStyle/>
            <a:p>
              <a:r>
                <a:rPr lang="en-GB" sz="1000" dirty="0">
                  <a:solidFill>
                    <a:srgbClr val="FFFF99"/>
                  </a:solidFill>
                  <a:latin typeface="Arial" panose="020B0604020202020204" pitchFamily="34" charset="0"/>
                  <a:cs typeface="Arial" panose="020B0604020202020204" pitchFamily="34" charset="0"/>
                </a:rPr>
                <a:t>MENU</a:t>
              </a:r>
            </a:p>
          </p:txBody>
        </p:sp>
      </p:grpSp>
    </p:spTree>
    <p:extLst>
      <p:ext uri="{BB962C8B-B14F-4D97-AF65-F5344CB8AC3E}">
        <p14:creationId xmlns:p14="http://schemas.microsoft.com/office/powerpoint/2010/main" val="271594425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550BC3A2-2017-4D02-B909-43C6991A005D}"/>
              </a:ext>
            </a:extLst>
          </p:cNvPr>
          <p:cNvSpPr/>
          <p:nvPr/>
        </p:nvSpPr>
        <p:spPr>
          <a:xfrm>
            <a:off x="899592" y="135231"/>
            <a:ext cx="4849075" cy="577209"/>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4" name="Slide Number Placeholder 3">
            <a:extLst>
              <a:ext uri="{FF2B5EF4-FFF2-40B4-BE49-F238E27FC236}">
                <a16:creationId xmlns:a16="http://schemas.microsoft.com/office/drawing/2014/main" id="{B1D63E12-BB7A-4B3B-9742-F49AB54A18FF}"/>
              </a:ext>
            </a:extLst>
          </p:cNvPr>
          <p:cNvSpPr>
            <a:spLocks noGrp="1"/>
          </p:cNvSpPr>
          <p:nvPr>
            <p:ph type="sldNum" sz="quarter" idx="10"/>
          </p:nvPr>
        </p:nvSpPr>
        <p:spPr/>
        <p:txBody>
          <a:bodyPr/>
          <a:lstStyle/>
          <a:p>
            <a:fld id="{DCF6A46F-80AB-49F3-8C7E-9717ED945456}" type="slidenum">
              <a:rPr lang="en-GB" altLang="en-US" smtClean="0"/>
              <a:pPr/>
              <a:t>11</a:t>
            </a:fld>
            <a:endParaRPr lang="en-GB" altLang="en-US" dirty="0"/>
          </a:p>
        </p:txBody>
      </p:sp>
      <p:sp>
        <p:nvSpPr>
          <p:cNvPr id="14" name="Rectangle 13">
            <a:extLst>
              <a:ext uri="{FF2B5EF4-FFF2-40B4-BE49-F238E27FC236}">
                <a16:creationId xmlns:a16="http://schemas.microsoft.com/office/drawing/2014/main" id="{09E86C66-BA09-49ED-BED2-257FC1BD4C61}"/>
              </a:ext>
            </a:extLst>
          </p:cNvPr>
          <p:cNvSpPr/>
          <p:nvPr/>
        </p:nvSpPr>
        <p:spPr>
          <a:xfrm>
            <a:off x="0" y="-20538"/>
            <a:ext cx="606443" cy="5143500"/>
          </a:xfrm>
          <a:prstGeom prst="rect">
            <a:avLst/>
          </a:prstGeom>
          <a:solidFill>
            <a:schemeClr val="accent6"/>
          </a:solidFill>
          <a:ln w="25400">
            <a:solidFill>
              <a:srgbClr val="FFCC66"/>
            </a:solidFill>
          </a:ln>
          <a:scene3d>
            <a:camera prst="orthographicFront"/>
            <a:lightRig rig="threePt" dir="t"/>
          </a:scene3d>
          <a:sp3d>
            <a:bevelB w="139700" h="139700" prst="divot"/>
          </a:sp3d>
        </p:spPr>
        <p:txBody>
          <a:bodyPr wrap="square" rtlCol="0" anchor="ctr">
            <a:spAutoFit/>
          </a:bodyPr>
          <a:lstStyle/>
          <a:p>
            <a:pPr algn="ctr"/>
            <a:endParaRPr lang="en-GB" dirty="0">
              <a:solidFill>
                <a:schemeClr val="tx2"/>
              </a:solidFill>
              <a:latin typeface="+mn-lt"/>
            </a:endParaRPr>
          </a:p>
        </p:txBody>
      </p:sp>
      <p:sp>
        <p:nvSpPr>
          <p:cNvPr id="13" name="TextBox 12">
            <a:extLst>
              <a:ext uri="{FF2B5EF4-FFF2-40B4-BE49-F238E27FC236}">
                <a16:creationId xmlns:a16="http://schemas.microsoft.com/office/drawing/2014/main" id="{78EDADE3-A7BF-4BAD-B494-F52A68C0F8F1}"/>
              </a:ext>
            </a:extLst>
          </p:cNvPr>
          <p:cNvSpPr txBox="1"/>
          <p:nvPr/>
        </p:nvSpPr>
        <p:spPr>
          <a:xfrm rot="16200000">
            <a:off x="-2268530" y="2342621"/>
            <a:ext cx="5143501" cy="400110"/>
          </a:xfrm>
          <a:prstGeom prst="rect">
            <a:avLst/>
          </a:prstGeom>
          <a:noFill/>
        </p:spPr>
        <p:txBody>
          <a:bodyPr wrap="square" rtlCol="0">
            <a:spAutoFit/>
          </a:bodyPr>
          <a:lstStyle/>
          <a:p>
            <a:pPr algn="ctr"/>
            <a:r>
              <a:rPr lang="en-GB" dirty="0">
                <a:solidFill>
                  <a:srgbClr val="FFFF66"/>
                </a:solidFill>
              </a:rPr>
              <a:t>IMPACT  OF  COUPLING</a:t>
            </a:r>
            <a:endParaRPr lang="en-GB" dirty="0">
              <a:solidFill>
                <a:srgbClr val="FFFF66"/>
              </a:solidFill>
              <a:latin typeface="+mn-lt"/>
            </a:endParaRPr>
          </a:p>
        </p:txBody>
      </p:sp>
      <p:pic>
        <p:nvPicPr>
          <p:cNvPr id="24" name="Picture 23" descr="Map&#10;&#10;Description automatically generated">
            <a:extLst>
              <a:ext uri="{FF2B5EF4-FFF2-40B4-BE49-F238E27FC236}">
                <a16:creationId xmlns:a16="http://schemas.microsoft.com/office/drawing/2014/main" id="{1CF1E6D5-9B50-4961-A655-95430DDDA4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843558"/>
            <a:ext cx="4921083" cy="3834426"/>
          </a:xfrm>
          <a:prstGeom prst="rect">
            <a:avLst/>
          </a:prstGeom>
        </p:spPr>
      </p:pic>
      <p:sp>
        <p:nvSpPr>
          <p:cNvPr id="25" name="TextBox 24">
            <a:extLst>
              <a:ext uri="{FF2B5EF4-FFF2-40B4-BE49-F238E27FC236}">
                <a16:creationId xmlns:a16="http://schemas.microsoft.com/office/drawing/2014/main" id="{0D582062-68A4-46EF-A389-02109FF7F592}"/>
              </a:ext>
            </a:extLst>
          </p:cNvPr>
          <p:cNvSpPr txBox="1"/>
          <p:nvPr/>
        </p:nvSpPr>
        <p:spPr>
          <a:xfrm>
            <a:off x="606441" y="177613"/>
            <a:ext cx="5466450" cy="492443"/>
          </a:xfrm>
          <a:prstGeom prst="rect">
            <a:avLst/>
          </a:prstGeom>
          <a:noFill/>
        </p:spPr>
        <p:txBody>
          <a:bodyPr wrap="square" rtlCol="0">
            <a:spAutoFit/>
          </a:bodyPr>
          <a:lstStyle/>
          <a:p>
            <a:pPr algn="ctr"/>
            <a:r>
              <a:rPr lang="en-GB" sz="1300" dirty="0">
                <a:solidFill>
                  <a:srgbClr val="FFFF99"/>
                </a:solidFill>
                <a:latin typeface="Arial" panose="020B0604020202020204" pitchFamily="34" charset="0"/>
                <a:cs typeface="Arial" panose="020B0604020202020204" pitchFamily="34" charset="0"/>
              </a:rPr>
              <a:t>In-situ</a:t>
            </a:r>
            <a:r>
              <a:rPr lang="en-GB" sz="1200" dirty="0">
                <a:latin typeface="Arial" panose="020B0604020202020204" pitchFamily="34" charset="0"/>
                <a:cs typeface="Arial" panose="020B0604020202020204" pitchFamily="34" charset="0"/>
              </a:rPr>
              <a:t> </a:t>
            </a:r>
            <a:r>
              <a:rPr lang="en-GB" sz="1300" dirty="0">
                <a:solidFill>
                  <a:srgbClr val="FFFF99"/>
                </a:solidFill>
                <a:latin typeface="Arial" panose="020B0604020202020204" pitchFamily="34" charset="0"/>
                <a:cs typeface="Arial" panose="020B0604020202020204" pitchFamily="34" charset="0"/>
              </a:rPr>
              <a:t>10m Winds, Gusts, SSTs overlaid on corresponding model variables averaged on 19 September 2018 </a:t>
            </a:r>
          </a:p>
        </p:txBody>
      </p:sp>
      <p:sp>
        <p:nvSpPr>
          <p:cNvPr id="31" name="Rectangle 30">
            <a:extLst>
              <a:ext uri="{FF2B5EF4-FFF2-40B4-BE49-F238E27FC236}">
                <a16:creationId xmlns:a16="http://schemas.microsoft.com/office/drawing/2014/main" id="{28EDD2DA-0421-4F56-B301-3C133B4D00E1}"/>
              </a:ext>
            </a:extLst>
          </p:cNvPr>
          <p:cNvSpPr/>
          <p:nvPr/>
        </p:nvSpPr>
        <p:spPr>
          <a:xfrm>
            <a:off x="5891879" y="843558"/>
            <a:ext cx="2712569" cy="1368152"/>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29" name="TextBox 28">
            <a:extLst>
              <a:ext uri="{FF2B5EF4-FFF2-40B4-BE49-F238E27FC236}">
                <a16:creationId xmlns:a16="http://schemas.microsoft.com/office/drawing/2014/main" id="{1FB4D705-B309-4120-8FB6-7783D49D63D2}"/>
              </a:ext>
            </a:extLst>
          </p:cNvPr>
          <p:cNvSpPr txBox="1"/>
          <p:nvPr/>
        </p:nvSpPr>
        <p:spPr>
          <a:xfrm>
            <a:off x="5891879" y="843558"/>
            <a:ext cx="2812922" cy="1292662"/>
          </a:xfrm>
          <a:prstGeom prst="rect">
            <a:avLst/>
          </a:prstGeom>
          <a:noFill/>
        </p:spPr>
        <p:txBody>
          <a:bodyPr wrap="square">
            <a:spAutoFit/>
          </a:bodyPr>
          <a:lstStyle/>
          <a:p>
            <a:pPr>
              <a:spcBef>
                <a:spcPct val="20000"/>
              </a:spcBef>
              <a:buClr>
                <a:schemeClr val="accent1"/>
              </a:buClr>
            </a:pPr>
            <a:r>
              <a:rPr lang="en-GB" sz="1300" dirty="0">
                <a:solidFill>
                  <a:srgbClr val="FFFF99"/>
                </a:solidFill>
                <a:latin typeface="Arial" panose="020B0604020202020204" pitchFamily="34" charset="0"/>
                <a:cs typeface="Arial" panose="020B0604020202020204" pitchFamily="34" charset="0"/>
              </a:rPr>
              <a:t>Adrag1 configuration overestimates 10-m wind, gust, and SST, at most of the observation sites. 10-m wind speeds are overestimated by up to 5 m/s while SST values are overestimated by up to 1.5 K. </a:t>
            </a:r>
          </a:p>
        </p:txBody>
      </p:sp>
      <p:sp>
        <p:nvSpPr>
          <p:cNvPr id="36" name="Rectangle 35">
            <a:extLst>
              <a:ext uri="{FF2B5EF4-FFF2-40B4-BE49-F238E27FC236}">
                <a16:creationId xmlns:a16="http://schemas.microsoft.com/office/drawing/2014/main" id="{B60F7ACC-2DEA-4A2F-80AC-FACC14654D3A}"/>
              </a:ext>
            </a:extLst>
          </p:cNvPr>
          <p:cNvSpPr/>
          <p:nvPr/>
        </p:nvSpPr>
        <p:spPr>
          <a:xfrm>
            <a:off x="5891879" y="2385212"/>
            <a:ext cx="2686131" cy="2202762"/>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33" name="TextBox 32">
            <a:extLst>
              <a:ext uri="{FF2B5EF4-FFF2-40B4-BE49-F238E27FC236}">
                <a16:creationId xmlns:a16="http://schemas.microsoft.com/office/drawing/2014/main" id="{8E18E65D-11FC-4E30-BC11-69FEFD78FB06}"/>
              </a:ext>
            </a:extLst>
          </p:cNvPr>
          <p:cNvSpPr txBox="1"/>
          <p:nvPr/>
        </p:nvSpPr>
        <p:spPr>
          <a:xfrm>
            <a:off x="5891878" y="2359075"/>
            <a:ext cx="2686131" cy="2292935"/>
          </a:xfrm>
          <a:prstGeom prst="rect">
            <a:avLst/>
          </a:prstGeom>
          <a:noFill/>
        </p:spPr>
        <p:txBody>
          <a:bodyPr wrap="square">
            <a:spAutoFit/>
          </a:bodyPr>
          <a:lstStyle/>
          <a:p>
            <a:pPr>
              <a:spcBef>
                <a:spcPct val="20000"/>
              </a:spcBef>
              <a:buClr>
                <a:schemeClr val="accent1"/>
              </a:buClr>
            </a:pPr>
            <a:r>
              <a:rPr lang="en-GB" sz="1300" dirty="0">
                <a:solidFill>
                  <a:srgbClr val="FFFF99"/>
                </a:solidFill>
                <a:latin typeface="Arial" panose="020B0604020202020204" pitchFamily="34" charset="0"/>
                <a:cs typeface="Arial" panose="020B0604020202020204" pitchFamily="34" charset="0"/>
              </a:rPr>
              <a:t>The biases are consistent with Lewis et al. (2019), who reported results over a longer time period relative to a month-long autumn case study. The size of the bias across the domain suggests that the atmosphere-only Adrag1 forecast may not provide a satisfactory representation of the air–sea interactions at high wind speeds.</a:t>
            </a:r>
          </a:p>
        </p:txBody>
      </p:sp>
      <p:grpSp>
        <p:nvGrpSpPr>
          <p:cNvPr id="12" name="Group 11">
            <a:extLst>
              <a:ext uri="{FF2B5EF4-FFF2-40B4-BE49-F238E27FC236}">
                <a16:creationId xmlns:a16="http://schemas.microsoft.com/office/drawing/2014/main" id="{425D653D-188E-47B9-A538-F9836AE340C5}"/>
              </a:ext>
            </a:extLst>
          </p:cNvPr>
          <p:cNvGrpSpPr/>
          <p:nvPr/>
        </p:nvGrpSpPr>
        <p:grpSpPr>
          <a:xfrm>
            <a:off x="6075851" y="20529"/>
            <a:ext cx="672906" cy="288032"/>
            <a:chOff x="5540381" y="51470"/>
            <a:chExt cx="672906" cy="288032"/>
          </a:xfrm>
        </p:grpSpPr>
        <p:sp>
          <p:nvSpPr>
            <p:cNvPr id="15" name="Rectangle 14">
              <a:extLst>
                <a:ext uri="{FF2B5EF4-FFF2-40B4-BE49-F238E27FC236}">
                  <a16:creationId xmlns:a16="http://schemas.microsoft.com/office/drawing/2014/main" id="{EA448680-30CC-47E9-AC48-F9BB052102AF}"/>
                </a:ext>
              </a:extLst>
            </p:cNvPr>
            <p:cNvSpPr/>
            <p:nvPr/>
          </p:nvSpPr>
          <p:spPr>
            <a:xfrm>
              <a:off x="5540381" y="51470"/>
              <a:ext cx="672906" cy="288032"/>
            </a:xfrm>
            <a:prstGeom prst="rect">
              <a:avLst/>
            </a:prstGeom>
            <a:solidFill>
              <a:schemeClr val="accent6"/>
            </a:solidFill>
            <a:ln w="38100">
              <a:noFill/>
            </a:ln>
          </p:spPr>
          <p:txBody>
            <a:bodyPr wrap="none" rtlCol="0" anchor="ctr">
              <a:spAutoFit/>
            </a:bodyPr>
            <a:lstStyle/>
            <a:p>
              <a:pPr algn="ctr"/>
              <a:endParaRPr lang="en-GB" dirty="0">
                <a:solidFill>
                  <a:schemeClr val="tx2"/>
                </a:solidFill>
                <a:latin typeface="+mn-lt"/>
              </a:endParaRPr>
            </a:p>
          </p:txBody>
        </p:sp>
        <p:sp>
          <p:nvSpPr>
            <p:cNvPr id="16" name="TextBox 15">
              <a:hlinkClick r:id="rId3" action="ppaction://hlinksldjump"/>
              <a:extLst>
                <a:ext uri="{FF2B5EF4-FFF2-40B4-BE49-F238E27FC236}">
                  <a16:creationId xmlns:a16="http://schemas.microsoft.com/office/drawing/2014/main" id="{148417A5-102B-4582-9C11-159C2BF6E0C7}"/>
                </a:ext>
              </a:extLst>
            </p:cNvPr>
            <p:cNvSpPr txBox="1"/>
            <p:nvPr/>
          </p:nvSpPr>
          <p:spPr>
            <a:xfrm>
              <a:off x="5580684" y="72375"/>
              <a:ext cx="575492" cy="246221"/>
            </a:xfrm>
            <a:prstGeom prst="rect">
              <a:avLst/>
            </a:prstGeom>
            <a:noFill/>
          </p:spPr>
          <p:txBody>
            <a:bodyPr wrap="square" rtlCol="0">
              <a:spAutoFit/>
            </a:bodyPr>
            <a:lstStyle/>
            <a:p>
              <a:r>
                <a:rPr lang="en-GB" sz="1000" dirty="0">
                  <a:solidFill>
                    <a:srgbClr val="FFFF99"/>
                  </a:solidFill>
                  <a:latin typeface="Arial" panose="020B0604020202020204" pitchFamily="34" charset="0"/>
                  <a:cs typeface="Arial" panose="020B0604020202020204" pitchFamily="34" charset="0"/>
                </a:rPr>
                <a:t>MENU</a:t>
              </a:r>
            </a:p>
          </p:txBody>
        </p:sp>
      </p:grpSp>
    </p:spTree>
    <p:extLst>
      <p:ext uri="{BB962C8B-B14F-4D97-AF65-F5344CB8AC3E}">
        <p14:creationId xmlns:p14="http://schemas.microsoft.com/office/powerpoint/2010/main" val="163780041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9A472936-122C-444F-A88B-E393BA2FA478}"/>
              </a:ext>
            </a:extLst>
          </p:cNvPr>
          <p:cNvSpPr/>
          <p:nvPr/>
        </p:nvSpPr>
        <p:spPr>
          <a:xfrm>
            <a:off x="5525170" y="3592719"/>
            <a:ext cx="3179630" cy="1085265"/>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4" name="Slide Number Placeholder 3">
            <a:extLst>
              <a:ext uri="{FF2B5EF4-FFF2-40B4-BE49-F238E27FC236}">
                <a16:creationId xmlns:a16="http://schemas.microsoft.com/office/drawing/2014/main" id="{B1D63E12-BB7A-4B3B-9742-F49AB54A18FF}"/>
              </a:ext>
            </a:extLst>
          </p:cNvPr>
          <p:cNvSpPr>
            <a:spLocks noGrp="1"/>
          </p:cNvSpPr>
          <p:nvPr>
            <p:ph type="sldNum" sz="quarter" idx="10"/>
          </p:nvPr>
        </p:nvSpPr>
        <p:spPr/>
        <p:txBody>
          <a:bodyPr/>
          <a:lstStyle/>
          <a:p>
            <a:fld id="{DCF6A46F-80AB-49F3-8C7E-9717ED945456}" type="slidenum">
              <a:rPr lang="en-GB" altLang="en-US" smtClean="0"/>
              <a:pPr/>
              <a:t>12</a:t>
            </a:fld>
            <a:endParaRPr lang="en-GB" altLang="en-US" dirty="0"/>
          </a:p>
        </p:txBody>
      </p:sp>
      <p:sp>
        <p:nvSpPr>
          <p:cNvPr id="14" name="Rectangle 13">
            <a:extLst>
              <a:ext uri="{FF2B5EF4-FFF2-40B4-BE49-F238E27FC236}">
                <a16:creationId xmlns:a16="http://schemas.microsoft.com/office/drawing/2014/main" id="{09E86C66-BA09-49ED-BED2-257FC1BD4C61}"/>
              </a:ext>
            </a:extLst>
          </p:cNvPr>
          <p:cNvSpPr/>
          <p:nvPr/>
        </p:nvSpPr>
        <p:spPr>
          <a:xfrm>
            <a:off x="0" y="-20538"/>
            <a:ext cx="606443" cy="5143500"/>
          </a:xfrm>
          <a:prstGeom prst="rect">
            <a:avLst/>
          </a:prstGeom>
          <a:solidFill>
            <a:schemeClr val="accent6"/>
          </a:solidFill>
          <a:ln w="25400">
            <a:solidFill>
              <a:srgbClr val="FFCC66"/>
            </a:solidFill>
          </a:ln>
          <a:scene3d>
            <a:camera prst="orthographicFront"/>
            <a:lightRig rig="threePt" dir="t"/>
          </a:scene3d>
          <a:sp3d>
            <a:bevelB w="139700" h="139700" prst="divot"/>
          </a:sp3d>
        </p:spPr>
        <p:txBody>
          <a:bodyPr wrap="square" rtlCol="0" anchor="ctr">
            <a:spAutoFit/>
          </a:bodyPr>
          <a:lstStyle/>
          <a:p>
            <a:pPr algn="ctr"/>
            <a:endParaRPr lang="en-GB" dirty="0">
              <a:solidFill>
                <a:schemeClr val="tx2"/>
              </a:solidFill>
              <a:latin typeface="+mn-lt"/>
            </a:endParaRPr>
          </a:p>
        </p:txBody>
      </p:sp>
      <p:pic>
        <p:nvPicPr>
          <p:cNvPr id="15" name="Picture 14" descr="Chart, line chart, histogram&#10;&#10;Description automatically generated">
            <a:extLst>
              <a:ext uri="{FF2B5EF4-FFF2-40B4-BE49-F238E27FC236}">
                <a16:creationId xmlns:a16="http://schemas.microsoft.com/office/drawing/2014/main" id="{E8594757-E4DF-4576-970A-D9BA5A32FC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9099" y="1059582"/>
            <a:ext cx="4606997" cy="3462648"/>
          </a:xfrm>
          <a:prstGeom prst="rect">
            <a:avLst/>
          </a:prstGeom>
        </p:spPr>
      </p:pic>
      <p:sp>
        <p:nvSpPr>
          <p:cNvPr id="16" name="TextBox 15">
            <a:extLst>
              <a:ext uri="{FF2B5EF4-FFF2-40B4-BE49-F238E27FC236}">
                <a16:creationId xmlns:a16="http://schemas.microsoft.com/office/drawing/2014/main" id="{2D4BAF16-042B-4F8D-BCAE-ADB2A0DAA9A4}"/>
              </a:ext>
            </a:extLst>
          </p:cNvPr>
          <p:cNvSpPr txBox="1"/>
          <p:nvPr/>
        </p:nvSpPr>
        <p:spPr>
          <a:xfrm rot="16200000">
            <a:off x="-2268530" y="2342621"/>
            <a:ext cx="5143501" cy="400110"/>
          </a:xfrm>
          <a:prstGeom prst="rect">
            <a:avLst/>
          </a:prstGeom>
          <a:noFill/>
        </p:spPr>
        <p:txBody>
          <a:bodyPr wrap="square" rtlCol="0">
            <a:spAutoFit/>
          </a:bodyPr>
          <a:lstStyle/>
          <a:p>
            <a:pPr algn="ctr"/>
            <a:r>
              <a:rPr lang="en-GB" dirty="0">
                <a:solidFill>
                  <a:srgbClr val="FFFF66"/>
                </a:solidFill>
              </a:rPr>
              <a:t>IMPACT  OF  COUPLING</a:t>
            </a:r>
            <a:endParaRPr lang="en-GB" dirty="0">
              <a:solidFill>
                <a:srgbClr val="FFFF66"/>
              </a:solidFill>
              <a:latin typeface="+mn-lt"/>
            </a:endParaRPr>
          </a:p>
        </p:txBody>
      </p:sp>
      <p:sp>
        <p:nvSpPr>
          <p:cNvPr id="17" name="Rectangle 16">
            <a:extLst>
              <a:ext uri="{FF2B5EF4-FFF2-40B4-BE49-F238E27FC236}">
                <a16:creationId xmlns:a16="http://schemas.microsoft.com/office/drawing/2014/main" id="{738F1C5E-EB3C-4CA9-A16C-E9813B19B6A8}"/>
              </a:ext>
            </a:extLst>
          </p:cNvPr>
          <p:cNvSpPr/>
          <p:nvPr/>
        </p:nvSpPr>
        <p:spPr>
          <a:xfrm>
            <a:off x="783687" y="377117"/>
            <a:ext cx="4606998" cy="577209"/>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12" name="TextBox 11">
            <a:extLst>
              <a:ext uri="{FF2B5EF4-FFF2-40B4-BE49-F238E27FC236}">
                <a16:creationId xmlns:a16="http://schemas.microsoft.com/office/drawing/2014/main" id="{9E91346A-F06E-4F46-83DB-B6E8B389F308}"/>
              </a:ext>
            </a:extLst>
          </p:cNvPr>
          <p:cNvSpPr txBox="1"/>
          <p:nvPr/>
        </p:nvSpPr>
        <p:spPr>
          <a:xfrm>
            <a:off x="811794" y="397722"/>
            <a:ext cx="4408278" cy="492443"/>
          </a:xfrm>
          <a:prstGeom prst="rect">
            <a:avLst/>
          </a:prstGeom>
          <a:noFill/>
        </p:spPr>
        <p:txBody>
          <a:bodyPr wrap="square" rtlCol="0">
            <a:spAutoFit/>
          </a:bodyPr>
          <a:lstStyle/>
          <a:p>
            <a:r>
              <a:rPr lang="en-GB" sz="1300" dirty="0">
                <a:solidFill>
                  <a:srgbClr val="FFFF99"/>
                </a:solidFill>
                <a:latin typeface="Arial" panose="020B0604020202020204" pitchFamily="34" charset="0"/>
                <a:cs typeface="Arial" panose="020B0604020202020204" pitchFamily="34" charset="0"/>
              </a:rPr>
              <a:t>Timeseries of 98th percentile of 10m winds, gusts and mean SST 17 – 20 September 2018 </a:t>
            </a:r>
          </a:p>
        </p:txBody>
      </p:sp>
      <p:sp>
        <p:nvSpPr>
          <p:cNvPr id="19" name="Rectangle 18">
            <a:extLst>
              <a:ext uri="{FF2B5EF4-FFF2-40B4-BE49-F238E27FC236}">
                <a16:creationId xmlns:a16="http://schemas.microsoft.com/office/drawing/2014/main" id="{739C9C1F-01B6-430E-841B-078F0860E2D9}"/>
              </a:ext>
            </a:extLst>
          </p:cNvPr>
          <p:cNvSpPr/>
          <p:nvPr/>
        </p:nvSpPr>
        <p:spPr>
          <a:xfrm>
            <a:off x="5525171" y="796943"/>
            <a:ext cx="3151286" cy="1342759"/>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20" name="TextBox 19">
            <a:extLst>
              <a:ext uri="{FF2B5EF4-FFF2-40B4-BE49-F238E27FC236}">
                <a16:creationId xmlns:a16="http://schemas.microsoft.com/office/drawing/2014/main" id="{684F418E-68E2-4B96-AF93-FBA26A335768}"/>
              </a:ext>
            </a:extLst>
          </p:cNvPr>
          <p:cNvSpPr txBox="1"/>
          <p:nvPr/>
        </p:nvSpPr>
        <p:spPr>
          <a:xfrm>
            <a:off x="5464413" y="786778"/>
            <a:ext cx="3329462" cy="1483483"/>
          </a:xfrm>
          <a:prstGeom prst="rect">
            <a:avLst/>
          </a:prstGeom>
          <a:noFill/>
        </p:spPr>
        <p:txBody>
          <a:bodyPr wrap="square">
            <a:spAutoFit/>
          </a:bodyPr>
          <a:lstStyle/>
          <a:p>
            <a:r>
              <a:rPr lang="en-GB" sz="1130" dirty="0">
                <a:solidFill>
                  <a:srgbClr val="FFFF99"/>
                </a:solidFill>
                <a:latin typeface="Arial" panose="020B0604020202020204" pitchFamily="34" charset="0"/>
                <a:cs typeface="Arial" panose="020B0604020202020204" pitchFamily="34" charset="0"/>
              </a:rPr>
              <a:t>The 98th percentile of the A–O–W and Adrag2 10-m wind speeds are consistently lower than those simulated by Adrag1 and A–O with maximum differences of up to 2 m/s at peak time. Helene, Ali, and </a:t>
            </a:r>
            <a:r>
              <a:rPr lang="en-GB" sz="1130" dirty="0" err="1">
                <a:solidFill>
                  <a:srgbClr val="FFFF99"/>
                </a:solidFill>
                <a:latin typeface="Arial" panose="020B0604020202020204" pitchFamily="34" charset="0"/>
                <a:cs typeface="Arial" panose="020B0604020202020204" pitchFamily="34" charset="0"/>
              </a:rPr>
              <a:t>Bronagh</a:t>
            </a:r>
            <a:r>
              <a:rPr lang="en-GB" sz="1130" dirty="0">
                <a:solidFill>
                  <a:srgbClr val="FFFF99"/>
                </a:solidFill>
                <a:latin typeface="Arial" panose="020B0604020202020204" pitchFamily="34" charset="0"/>
                <a:cs typeface="Arial" panose="020B0604020202020204" pitchFamily="34" charset="0"/>
              </a:rPr>
              <a:t> extreme surface wind speeds are equally sensitive to the Adrag2 new drag parametrization and to coupling to waves.</a:t>
            </a:r>
          </a:p>
          <a:p>
            <a:endParaRPr lang="en-GB" sz="1130" dirty="0">
              <a:solidFill>
                <a:srgbClr val="FFFF99"/>
              </a:solidFill>
              <a:latin typeface="Arial" panose="020B0604020202020204" pitchFamily="34" charset="0"/>
              <a:cs typeface="Arial" panose="020B0604020202020204" pitchFamily="34" charset="0"/>
            </a:endParaRPr>
          </a:p>
        </p:txBody>
      </p:sp>
      <p:sp>
        <p:nvSpPr>
          <p:cNvPr id="27" name="Rectangle 26">
            <a:extLst>
              <a:ext uri="{FF2B5EF4-FFF2-40B4-BE49-F238E27FC236}">
                <a16:creationId xmlns:a16="http://schemas.microsoft.com/office/drawing/2014/main" id="{40E56DDE-F643-4C13-B6FE-EE585CF736D7}"/>
              </a:ext>
            </a:extLst>
          </p:cNvPr>
          <p:cNvSpPr/>
          <p:nvPr/>
        </p:nvSpPr>
        <p:spPr>
          <a:xfrm>
            <a:off x="5525171" y="2320984"/>
            <a:ext cx="3179629" cy="1155509"/>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23" name="TextBox 22">
            <a:extLst>
              <a:ext uri="{FF2B5EF4-FFF2-40B4-BE49-F238E27FC236}">
                <a16:creationId xmlns:a16="http://schemas.microsoft.com/office/drawing/2014/main" id="{435E3B41-1965-4E73-A7D9-5616CB9ACE8B}"/>
              </a:ext>
            </a:extLst>
          </p:cNvPr>
          <p:cNvSpPr txBox="1"/>
          <p:nvPr/>
        </p:nvSpPr>
        <p:spPr>
          <a:xfrm>
            <a:off x="5497544" y="2340797"/>
            <a:ext cx="3017705" cy="1135696"/>
          </a:xfrm>
          <a:prstGeom prst="rect">
            <a:avLst/>
          </a:prstGeom>
          <a:noFill/>
        </p:spPr>
        <p:txBody>
          <a:bodyPr wrap="square">
            <a:spAutoFit/>
          </a:bodyPr>
          <a:lstStyle/>
          <a:p>
            <a:r>
              <a:rPr lang="en-GB" sz="1130" dirty="0">
                <a:solidFill>
                  <a:srgbClr val="FFFF99"/>
                </a:solidFill>
                <a:latin typeface="Arial" panose="020B0604020202020204" pitchFamily="34" charset="0"/>
                <a:cs typeface="Arial" panose="020B0604020202020204" pitchFamily="34" charset="0"/>
              </a:rPr>
              <a:t>the slight reduction of 0.5ms−1 in 98th percentile of the A–O–W and Adrag2 simulated gusts could be accounted for by the reduction of 10-m wind speed upon coupling to waves and change in the drag parametrization. </a:t>
            </a:r>
          </a:p>
        </p:txBody>
      </p:sp>
      <p:sp>
        <p:nvSpPr>
          <p:cNvPr id="28" name="TextBox 27">
            <a:extLst>
              <a:ext uri="{FF2B5EF4-FFF2-40B4-BE49-F238E27FC236}">
                <a16:creationId xmlns:a16="http://schemas.microsoft.com/office/drawing/2014/main" id="{8D52FA2B-5621-48D3-839D-3E1C03D4F31E}"/>
              </a:ext>
            </a:extLst>
          </p:cNvPr>
          <p:cNvSpPr txBox="1"/>
          <p:nvPr/>
        </p:nvSpPr>
        <p:spPr>
          <a:xfrm>
            <a:off x="5490984" y="3567503"/>
            <a:ext cx="3017705" cy="1135696"/>
          </a:xfrm>
          <a:prstGeom prst="rect">
            <a:avLst/>
          </a:prstGeom>
          <a:noFill/>
        </p:spPr>
        <p:txBody>
          <a:bodyPr wrap="square">
            <a:spAutoFit/>
          </a:bodyPr>
          <a:lstStyle/>
          <a:p>
            <a:r>
              <a:rPr lang="en-GB" sz="1130" dirty="0">
                <a:solidFill>
                  <a:srgbClr val="FFFF99"/>
                </a:solidFill>
                <a:latin typeface="Arial" panose="020B0604020202020204" pitchFamily="34" charset="0"/>
                <a:cs typeface="Arial" panose="020B0604020202020204" pitchFamily="34" charset="0"/>
              </a:rPr>
              <a:t>The SSTs in the A–O and A–O–W simulations generally decrease with time by more than 0.5 K over the five days (Fig. 5c). The SST changes are primarily a consequence of the ocean coupling rather than the additional wave coupling. </a:t>
            </a:r>
          </a:p>
        </p:txBody>
      </p:sp>
      <p:grpSp>
        <p:nvGrpSpPr>
          <p:cNvPr id="18" name="Group 17">
            <a:extLst>
              <a:ext uri="{FF2B5EF4-FFF2-40B4-BE49-F238E27FC236}">
                <a16:creationId xmlns:a16="http://schemas.microsoft.com/office/drawing/2014/main" id="{4DF92DF5-C19A-4037-92BB-1F100DDB65E0}"/>
              </a:ext>
            </a:extLst>
          </p:cNvPr>
          <p:cNvGrpSpPr/>
          <p:nvPr/>
        </p:nvGrpSpPr>
        <p:grpSpPr>
          <a:xfrm>
            <a:off x="5588621" y="51470"/>
            <a:ext cx="672906" cy="288032"/>
            <a:chOff x="5540381" y="51470"/>
            <a:chExt cx="672906" cy="288032"/>
          </a:xfrm>
        </p:grpSpPr>
        <p:sp>
          <p:nvSpPr>
            <p:cNvPr id="21" name="Rectangle 20">
              <a:extLst>
                <a:ext uri="{FF2B5EF4-FFF2-40B4-BE49-F238E27FC236}">
                  <a16:creationId xmlns:a16="http://schemas.microsoft.com/office/drawing/2014/main" id="{6CD516C7-227D-4684-8232-DECEF749D873}"/>
                </a:ext>
              </a:extLst>
            </p:cNvPr>
            <p:cNvSpPr/>
            <p:nvPr/>
          </p:nvSpPr>
          <p:spPr>
            <a:xfrm>
              <a:off x="5540381" y="51470"/>
              <a:ext cx="672906" cy="288032"/>
            </a:xfrm>
            <a:prstGeom prst="rect">
              <a:avLst/>
            </a:prstGeom>
            <a:solidFill>
              <a:schemeClr val="accent6"/>
            </a:solidFill>
            <a:ln w="38100">
              <a:noFill/>
            </a:ln>
          </p:spPr>
          <p:txBody>
            <a:bodyPr wrap="none" rtlCol="0" anchor="ctr">
              <a:spAutoFit/>
            </a:bodyPr>
            <a:lstStyle/>
            <a:p>
              <a:pPr algn="ctr"/>
              <a:endParaRPr lang="en-GB" dirty="0">
                <a:solidFill>
                  <a:schemeClr val="tx2"/>
                </a:solidFill>
                <a:latin typeface="+mn-lt"/>
              </a:endParaRPr>
            </a:p>
          </p:txBody>
        </p:sp>
        <p:sp>
          <p:nvSpPr>
            <p:cNvPr id="22" name="TextBox 21">
              <a:hlinkClick r:id="rId3" action="ppaction://hlinksldjump"/>
              <a:extLst>
                <a:ext uri="{FF2B5EF4-FFF2-40B4-BE49-F238E27FC236}">
                  <a16:creationId xmlns:a16="http://schemas.microsoft.com/office/drawing/2014/main" id="{798D03DC-C016-4F93-A54A-C86958B051D3}"/>
                </a:ext>
              </a:extLst>
            </p:cNvPr>
            <p:cNvSpPr txBox="1"/>
            <p:nvPr/>
          </p:nvSpPr>
          <p:spPr>
            <a:xfrm>
              <a:off x="5580684" y="72375"/>
              <a:ext cx="575492" cy="246221"/>
            </a:xfrm>
            <a:prstGeom prst="rect">
              <a:avLst/>
            </a:prstGeom>
            <a:noFill/>
          </p:spPr>
          <p:txBody>
            <a:bodyPr wrap="square" rtlCol="0">
              <a:spAutoFit/>
            </a:bodyPr>
            <a:lstStyle/>
            <a:p>
              <a:r>
                <a:rPr lang="en-GB" sz="1000" dirty="0">
                  <a:solidFill>
                    <a:srgbClr val="FFFF99"/>
                  </a:solidFill>
                  <a:latin typeface="Arial" panose="020B0604020202020204" pitchFamily="34" charset="0"/>
                  <a:cs typeface="Arial" panose="020B0604020202020204" pitchFamily="34" charset="0"/>
                </a:rPr>
                <a:t>MENU</a:t>
              </a:r>
            </a:p>
          </p:txBody>
        </p:sp>
      </p:grpSp>
    </p:spTree>
    <p:extLst>
      <p:ext uri="{BB962C8B-B14F-4D97-AF65-F5344CB8AC3E}">
        <p14:creationId xmlns:p14="http://schemas.microsoft.com/office/powerpoint/2010/main" val="323810096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1D63E12-BB7A-4B3B-9742-F49AB54A18FF}"/>
              </a:ext>
            </a:extLst>
          </p:cNvPr>
          <p:cNvSpPr>
            <a:spLocks noGrp="1"/>
          </p:cNvSpPr>
          <p:nvPr>
            <p:ph type="sldNum" sz="quarter" idx="10"/>
          </p:nvPr>
        </p:nvSpPr>
        <p:spPr/>
        <p:txBody>
          <a:bodyPr/>
          <a:lstStyle/>
          <a:p>
            <a:fld id="{DCF6A46F-80AB-49F3-8C7E-9717ED945456}" type="slidenum">
              <a:rPr lang="en-GB" altLang="en-US" smtClean="0"/>
              <a:pPr/>
              <a:t>13</a:t>
            </a:fld>
            <a:endParaRPr lang="en-GB" altLang="en-US" dirty="0"/>
          </a:p>
        </p:txBody>
      </p:sp>
      <p:sp>
        <p:nvSpPr>
          <p:cNvPr id="14" name="Rectangle 13">
            <a:extLst>
              <a:ext uri="{FF2B5EF4-FFF2-40B4-BE49-F238E27FC236}">
                <a16:creationId xmlns:a16="http://schemas.microsoft.com/office/drawing/2014/main" id="{09E86C66-BA09-49ED-BED2-257FC1BD4C61}"/>
              </a:ext>
            </a:extLst>
          </p:cNvPr>
          <p:cNvSpPr/>
          <p:nvPr/>
        </p:nvSpPr>
        <p:spPr>
          <a:xfrm>
            <a:off x="0" y="-20538"/>
            <a:ext cx="606443" cy="5143500"/>
          </a:xfrm>
          <a:prstGeom prst="rect">
            <a:avLst/>
          </a:prstGeom>
          <a:solidFill>
            <a:schemeClr val="accent6"/>
          </a:solidFill>
          <a:ln w="25400">
            <a:solidFill>
              <a:srgbClr val="FFCC66"/>
            </a:solidFill>
          </a:ln>
          <a:scene3d>
            <a:camera prst="orthographicFront"/>
            <a:lightRig rig="threePt" dir="t"/>
          </a:scene3d>
          <a:sp3d>
            <a:bevelB w="139700" h="139700" prst="divot"/>
          </a:sp3d>
        </p:spPr>
        <p:txBody>
          <a:bodyPr wrap="square" rtlCol="0" anchor="ctr">
            <a:spAutoFit/>
          </a:bodyPr>
          <a:lstStyle/>
          <a:p>
            <a:pPr algn="ctr"/>
            <a:endParaRPr lang="en-GB" dirty="0">
              <a:solidFill>
                <a:schemeClr val="tx2"/>
              </a:solidFill>
              <a:latin typeface="+mn-lt"/>
            </a:endParaRPr>
          </a:p>
        </p:txBody>
      </p:sp>
      <p:sp>
        <p:nvSpPr>
          <p:cNvPr id="16" name="TextBox 15">
            <a:extLst>
              <a:ext uri="{FF2B5EF4-FFF2-40B4-BE49-F238E27FC236}">
                <a16:creationId xmlns:a16="http://schemas.microsoft.com/office/drawing/2014/main" id="{2D4BAF16-042B-4F8D-BCAE-ADB2A0DAA9A4}"/>
              </a:ext>
            </a:extLst>
          </p:cNvPr>
          <p:cNvSpPr txBox="1"/>
          <p:nvPr/>
        </p:nvSpPr>
        <p:spPr>
          <a:xfrm rot="16200000">
            <a:off x="-2268530" y="2342621"/>
            <a:ext cx="5143501" cy="400110"/>
          </a:xfrm>
          <a:prstGeom prst="rect">
            <a:avLst/>
          </a:prstGeom>
          <a:noFill/>
        </p:spPr>
        <p:txBody>
          <a:bodyPr wrap="square" rtlCol="0">
            <a:spAutoFit/>
          </a:bodyPr>
          <a:lstStyle/>
          <a:p>
            <a:pPr algn="ctr"/>
            <a:r>
              <a:rPr lang="en-GB" dirty="0">
                <a:solidFill>
                  <a:srgbClr val="FFFF66"/>
                </a:solidFill>
              </a:rPr>
              <a:t>IMPACT  OF  COUPLING</a:t>
            </a:r>
            <a:endParaRPr lang="en-GB" dirty="0">
              <a:solidFill>
                <a:srgbClr val="FFFF66"/>
              </a:solidFill>
              <a:latin typeface="+mn-lt"/>
            </a:endParaRPr>
          </a:p>
        </p:txBody>
      </p:sp>
      <p:sp>
        <p:nvSpPr>
          <p:cNvPr id="17" name="Rectangle 16">
            <a:extLst>
              <a:ext uri="{FF2B5EF4-FFF2-40B4-BE49-F238E27FC236}">
                <a16:creationId xmlns:a16="http://schemas.microsoft.com/office/drawing/2014/main" id="{738F1C5E-EB3C-4CA9-A16C-E9813B19B6A8}"/>
              </a:ext>
            </a:extLst>
          </p:cNvPr>
          <p:cNvSpPr/>
          <p:nvPr/>
        </p:nvSpPr>
        <p:spPr>
          <a:xfrm>
            <a:off x="783687" y="377117"/>
            <a:ext cx="4577559" cy="538449"/>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12" name="TextBox 11">
            <a:extLst>
              <a:ext uri="{FF2B5EF4-FFF2-40B4-BE49-F238E27FC236}">
                <a16:creationId xmlns:a16="http://schemas.microsoft.com/office/drawing/2014/main" id="{9E91346A-F06E-4F46-83DB-B6E8B389F308}"/>
              </a:ext>
            </a:extLst>
          </p:cNvPr>
          <p:cNvSpPr txBox="1"/>
          <p:nvPr/>
        </p:nvSpPr>
        <p:spPr>
          <a:xfrm>
            <a:off x="811794" y="397722"/>
            <a:ext cx="4408278" cy="692497"/>
          </a:xfrm>
          <a:prstGeom prst="rect">
            <a:avLst/>
          </a:prstGeom>
          <a:noFill/>
        </p:spPr>
        <p:txBody>
          <a:bodyPr wrap="square" rtlCol="0">
            <a:spAutoFit/>
          </a:bodyPr>
          <a:lstStyle/>
          <a:p>
            <a:r>
              <a:rPr lang="en-GB" sz="1300" dirty="0">
                <a:solidFill>
                  <a:srgbClr val="FFFF99"/>
                </a:solidFill>
                <a:latin typeface="Arial" panose="020B0604020202020204" pitchFamily="34" charset="0"/>
                <a:cs typeface="Arial" panose="020B0604020202020204" pitchFamily="34" charset="0"/>
              </a:rPr>
              <a:t>Mean 10m winds, gusts and SSTs averaged over 19 September 2018. </a:t>
            </a:r>
          </a:p>
          <a:p>
            <a:r>
              <a:rPr lang="en-GB" sz="1300" dirty="0">
                <a:solidFill>
                  <a:srgbClr val="FFFF99"/>
                </a:solidFill>
                <a:latin typeface="Arial" panose="020B0604020202020204" pitchFamily="34" charset="0"/>
                <a:cs typeface="Arial" panose="020B0604020202020204" pitchFamily="34" charset="0"/>
              </a:rPr>
              <a:t> </a:t>
            </a:r>
          </a:p>
        </p:txBody>
      </p:sp>
      <p:sp>
        <p:nvSpPr>
          <p:cNvPr id="19" name="Rectangle 18">
            <a:extLst>
              <a:ext uri="{FF2B5EF4-FFF2-40B4-BE49-F238E27FC236}">
                <a16:creationId xmlns:a16="http://schemas.microsoft.com/office/drawing/2014/main" id="{739C9C1F-01B6-430E-841B-078F0860E2D9}"/>
              </a:ext>
            </a:extLst>
          </p:cNvPr>
          <p:cNvSpPr/>
          <p:nvPr/>
        </p:nvSpPr>
        <p:spPr>
          <a:xfrm>
            <a:off x="5525171" y="796944"/>
            <a:ext cx="3179629" cy="1375564"/>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pic>
        <p:nvPicPr>
          <p:cNvPr id="10" name="Picture 9" descr="Map&#10;&#10;Description automatically generated">
            <a:extLst>
              <a:ext uri="{FF2B5EF4-FFF2-40B4-BE49-F238E27FC236}">
                <a16:creationId xmlns:a16="http://schemas.microsoft.com/office/drawing/2014/main" id="{827BB20D-43A2-40B6-B644-FBBF114C89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0408" y="980345"/>
            <a:ext cx="4453257" cy="3786037"/>
          </a:xfrm>
          <a:prstGeom prst="rect">
            <a:avLst/>
          </a:prstGeom>
        </p:spPr>
      </p:pic>
      <p:sp>
        <p:nvSpPr>
          <p:cNvPr id="13" name="TextBox 12">
            <a:extLst>
              <a:ext uri="{FF2B5EF4-FFF2-40B4-BE49-F238E27FC236}">
                <a16:creationId xmlns:a16="http://schemas.microsoft.com/office/drawing/2014/main" id="{0F69DF80-9BA4-45B1-BA7A-F936ABC33CC6}"/>
              </a:ext>
            </a:extLst>
          </p:cNvPr>
          <p:cNvSpPr txBox="1"/>
          <p:nvPr/>
        </p:nvSpPr>
        <p:spPr>
          <a:xfrm>
            <a:off x="5525169" y="773762"/>
            <a:ext cx="3179631" cy="1421928"/>
          </a:xfrm>
          <a:prstGeom prst="rect">
            <a:avLst/>
          </a:prstGeom>
          <a:noFill/>
        </p:spPr>
        <p:txBody>
          <a:bodyPr wrap="square">
            <a:spAutoFit/>
          </a:bodyPr>
          <a:lstStyle/>
          <a:p>
            <a:r>
              <a:rPr lang="en-GB" sz="960" dirty="0">
                <a:solidFill>
                  <a:srgbClr val="FFFF99"/>
                </a:solidFill>
                <a:latin typeface="Arial" panose="020B0604020202020204" pitchFamily="34" charset="0"/>
                <a:cs typeface="Arial" panose="020B0604020202020204" pitchFamily="34" charset="0"/>
              </a:rPr>
              <a:t>The largest magnitude for the 10-m wind-speed differences between the A–O and Adrag1 simulations are found to the north of Ali’s track, possibly associated with slightly different positioning of the bent-back front (i.e. different frontal structure) in the two simulations. However, the overall lack of coherency of the wind-speed differences is consistent with the negligible impact of ocean coupling seen in the domain-average time series. </a:t>
            </a:r>
          </a:p>
        </p:txBody>
      </p:sp>
      <p:sp>
        <p:nvSpPr>
          <p:cNvPr id="21" name="Rectangle 20">
            <a:extLst>
              <a:ext uri="{FF2B5EF4-FFF2-40B4-BE49-F238E27FC236}">
                <a16:creationId xmlns:a16="http://schemas.microsoft.com/office/drawing/2014/main" id="{9680590E-D657-4ABF-B268-AC69E82D28E0}"/>
              </a:ext>
            </a:extLst>
          </p:cNvPr>
          <p:cNvSpPr/>
          <p:nvPr/>
        </p:nvSpPr>
        <p:spPr>
          <a:xfrm>
            <a:off x="5527354" y="2277108"/>
            <a:ext cx="3179629" cy="2400876"/>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18" name="TextBox 17">
            <a:extLst>
              <a:ext uri="{FF2B5EF4-FFF2-40B4-BE49-F238E27FC236}">
                <a16:creationId xmlns:a16="http://schemas.microsoft.com/office/drawing/2014/main" id="{84616C02-083E-4B49-BFE9-2203A7E90374}"/>
              </a:ext>
            </a:extLst>
          </p:cNvPr>
          <p:cNvSpPr txBox="1"/>
          <p:nvPr/>
        </p:nvSpPr>
        <p:spPr>
          <a:xfrm>
            <a:off x="5509355" y="2262755"/>
            <a:ext cx="3124688" cy="2622256"/>
          </a:xfrm>
          <a:prstGeom prst="rect">
            <a:avLst/>
          </a:prstGeom>
          <a:noFill/>
        </p:spPr>
        <p:txBody>
          <a:bodyPr wrap="square">
            <a:spAutoFit/>
          </a:bodyPr>
          <a:lstStyle/>
          <a:p>
            <a:r>
              <a:rPr lang="en-GB" sz="960" dirty="0">
                <a:solidFill>
                  <a:srgbClr val="FFFF99"/>
                </a:solidFill>
                <a:latin typeface="Arial" panose="020B0604020202020204" pitchFamily="34" charset="0"/>
                <a:cs typeface="Arial" panose="020B0604020202020204" pitchFamily="34" charset="0"/>
              </a:rPr>
              <a:t>In contrast, compared with the 10-m wind speed in the partially coupled A–O simulation, the fully coupled A–O–W 10-m wind speeds are consistently decreased, by up to 2 m s−1, in the high-wind-speed region extending south of the track of Ali. Also, gusts are generally decreased by coupling to both the ocean and additionally to waves south of Ali’s track, particularly in the North Sea, although only by up to 1 m/s. The dominant impact of coupling on SSTs is the result of coupling to the ocean component with reductions across most of the ocean regions peaking at ≈2.2 K. Coupling to waves impact is smaller and localized with a 0.5-K increase in the Dogger Bank region, characterized by shallow bathymetry. The Ocean stratified after surface heating through summer so oceanic mixing implies surface cooling.</a:t>
            </a:r>
          </a:p>
          <a:p>
            <a:endParaRPr lang="en-GB" sz="960" dirty="0">
              <a:solidFill>
                <a:srgbClr val="FFFF99"/>
              </a:solidFill>
              <a:latin typeface="Arial" panose="020B0604020202020204" pitchFamily="34" charset="0"/>
              <a:cs typeface="Arial" panose="020B0604020202020204" pitchFamily="34" charset="0"/>
            </a:endParaRPr>
          </a:p>
        </p:txBody>
      </p:sp>
      <p:grpSp>
        <p:nvGrpSpPr>
          <p:cNvPr id="15" name="Group 14">
            <a:extLst>
              <a:ext uri="{FF2B5EF4-FFF2-40B4-BE49-F238E27FC236}">
                <a16:creationId xmlns:a16="http://schemas.microsoft.com/office/drawing/2014/main" id="{1B5C2BFF-A57F-46F1-8BFD-C01FFD686021}"/>
              </a:ext>
            </a:extLst>
          </p:cNvPr>
          <p:cNvGrpSpPr/>
          <p:nvPr/>
        </p:nvGrpSpPr>
        <p:grpSpPr>
          <a:xfrm>
            <a:off x="5588621" y="51470"/>
            <a:ext cx="672906" cy="288032"/>
            <a:chOff x="5540381" y="51470"/>
            <a:chExt cx="672906" cy="288032"/>
          </a:xfrm>
        </p:grpSpPr>
        <p:sp>
          <p:nvSpPr>
            <p:cNvPr id="20" name="Rectangle 19">
              <a:extLst>
                <a:ext uri="{FF2B5EF4-FFF2-40B4-BE49-F238E27FC236}">
                  <a16:creationId xmlns:a16="http://schemas.microsoft.com/office/drawing/2014/main" id="{D3FD3929-21B6-41AB-AFA8-07329B77EB13}"/>
                </a:ext>
              </a:extLst>
            </p:cNvPr>
            <p:cNvSpPr/>
            <p:nvPr/>
          </p:nvSpPr>
          <p:spPr>
            <a:xfrm>
              <a:off x="5540381" y="51470"/>
              <a:ext cx="672906" cy="288032"/>
            </a:xfrm>
            <a:prstGeom prst="rect">
              <a:avLst/>
            </a:prstGeom>
            <a:solidFill>
              <a:schemeClr val="accent6"/>
            </a:solidFill>
            <a:ln w="38100">
              <a:noFill/>
            </a:ln>
          </p:spPr>
          <p:txBody>
            <a:bodyPr wrap="none" rtlCol="0" anchor="ctr">
              <a:spAutoFit/>
            </a:bodyPr>
            <a:lstStyle/>
            <a:p>
              <a:pPr algn="ctr"/>
              <a:endParaRPr lang="en-GB" dirty="0">
                <a:solidFill>
                  <a:schemeClr val="tx2"/>
                </a:solidFill>
                <a:latin typeface="+mn-lt"/>
              </a:endParaRPr>
            </a:p>
          </p:txBody>
        </p:sp>
        <p:sp>
          <p:nvSpPr>
            <p:cNvPr id="22" name="TextBox 21">
              <a:hlinkClick r:id="rId3" action="ppaction://hlinksldjump"/>
              <a:extLst>
                <a:ext uri="{FF2B5EF4-FFF2-40B4-BE49-F238E27FC236}">
                  <a16:creationId xmlns:a16="http://schemas.microsoft.com/office/drawing/2014/main" id="{F7AC97E1-CAAC-472F-8934-18A4D017EB71}"/>
                </a:ext>
              </a:extLst>
            </p:cNvPr>
            <p:cNvSpPr txBox="1"/>
            <p:nvPr/>
          </p:nvSpPr>
          <p:spPr>
            <a:xfrm>
              <a:off x="5580684" y="72375"/>
              <a:ext cx="575492" cy="246221"/>
            </a:xfrm>
            <a:prstGeom prst="rect">
              <a:avLst/>
            </a:prstGeom>
            <a:noFill/>
          </p:spPr>
          <p:txBody>
            <a:bodyPr wrap="square" rtlCol="0">
              <a:spAutoFit/>
            </a:bodyPr>
            <a:lstStyle/>
            <a:p>
              <a:r>
                <a:rPr lang="en-GB" sz="1000" dirty="0">
                  <a:solidFill>
                    <a:srgbClr val="FFFF99"/>
                  </a:solidFill>
                  <a:latin typeface="Arial" panose="020B0604020202020204" pitchFamily="34" charset="0"/>
                  <a:cs typeface="Arial" panose="020B0604020202020204" pitchFamily="34" charset="0"/>
                </a:rPr>
                <a:t>MENU</a:t>
              </a:r>
            </a:p>
          </p:txBody>
        </p:sp>
      </p:grpSp>
    </p:spTree>
    <p:extLst>
      <p:ext uri="{BB962C8B-B14F-4D97-AF65-F5344CB8AC3E}">
        <p14:creationId xmlns:p14="http://schemas.microsoft.com/office/powerpoint/2010/main" val="364223936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925330D-E902-466E-8D77-18FE3E7B3AF1}"/>
              </a:ext>
            </a:extLst>
          </p:cNvPr>
          <p:cNvSpPr/>
          <p:nvPr/>
        </p:nvSpPr>
        <p:spPr>
          <a:xfrm>
            <a:off x="5492155" y="2926409"/>
            <a:ext cx="3212645" cy="1751575"/>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25" name="Rectangle 24">
            <a:extLst>
              <a:ext uri="{FF2B5EF4-FFF2-40B4-BE49-F238E27FC236}">
                <a16:creationId xmlns:a16="http://schemas.microsoft.com/office/drawing/2014/main" id="{1A65B0FD-DB29-482A-AD0B-EC6C6998D54B}"/>
              </a:ext>
            </a:extLst>
          </p:cNvPr>
          <p:cNvSpPr/>
          <p:nvPr/>
        </p:nvSpPr>
        <p:spPr>
          <a:xfrm>
            <a:off x="5499735" y="1580205"/>
            <a:ext cx="3205065" cy="1207569"/>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4" name="Slide Number Placeholder 3">
            <a:extLst>
              <a:ext uri="{FF2B5EF4-FFF2-40B4-BE49-F238E27FC236}">
                <a16:creationId xmlns:a16="http://schemas.microsoft.com/office/drawing/2014/main" id="{B1D63E12-BB7A-4B3B-9742-F49AB54A18FF}"/>
              </a:ext>
            </a:extLst>
          </p:cNvPr>
          <p:cNvSpPr>
            <a:spLocks noGrp="1"/>
          </p:cNvSpPr>
          <p:nvPr>
            <p:ph type="sldNum" sz="quarter" idx="10"/>
          </p:nvPr>
        </p:nvSpPr>
        <p:spPr/>
        <p:txBody>
          <a:bodyPr/>
          <a:lstStyle/>
          <a:p>
            <a:fld id="{DCF6A46F-80AB-49F3-8C7E-9717ED945456}" type="slidenum">
              <a:rPr lang="en-GB" altLang="en-US" smtClean="0"/>
              <a:pPr/>
              <a:t>14</a:t>
            </a:fld>
            <a:endParaRPr lang="en-GB" altLang="en-US" dirty="0"/>
          </a:p>
        </p:txBody>
      </p:sp>
      <p:sp>
        <p:nvSpPr>
          <p:cNvPr id="14" name="Rectangle 13">
            <a:extLst>
              <a:ext uri="{FF2B5EF4-FFF2-40B4-BE49-F238E27FC236}">
                <a16:creationId xmlns:a16="http://schemas.microsoft.com/office/drawing/2014/main" id="{09E86C66-BA09-49ED-BED2-257FC1BD4C61}"/>
              </a:ext>
            </a:extLst>
          </p:cNvPr>
          <p:cNvSpPr/>
          <p:nvPr/>
        </p:nvSpPr>
        <p:spPr>
          <a:xfrm>
            <a:off x="0" y="-20538"/>
            <a:ext cx="606443" cy="5143500"/>
          </a:xfrm>
          <a:prstGeom prst="rect">
            <a:avLst/>
          </a:prstGeom>
          <a:solidFill>
            <a:schemeClr val="accent6"/>
          </a:solidFill>
          <a:ln w="25400">
            <a:solidFill>
              <a:srgbClr val="FFCC66"/>
            </a:solidFill>
          </a:ln>
          <a:scene3d>
            <a:camera prst="orthographicFront"/>
            <a:lightRig rig="threePt" dir="t"/>
          </a:scene3d>
          <a:sp3d>
            <a:bevelB w="139700" h="139700" prst="divot"/>
          </a:sp3d>
        </p:spPr>
        <p:txBody>
          <a:bodyPr wrap="square" rtlCol="0" anchor="ctr">
            <a:spAutoFit/>
          </a:bodyPr>
          <a:lstStyle/>
          <a:p>
            <a:pPr algn="ctr"/>
            <a:endParaRPr lang="en-GB" dirty="0">
              <a:solidFill>
                <a:schemeClr val="tx2"/>
              </a:solidFill>
              <a:latin typeface="+mn-lt"/>
            </a:endParaRPr>
          </a:p>
        </p:txBody>
      </p:sp>
      <p:sp>
        <p:nvSpPr>
          <p:cNvPr id="16" name="TextBox 15">
            <a:extLst>
              <a:ext uri="{FF2B5EF4-FFF2-40B4-BE49-F238E27FC236}">
                <a16:creationId xmlns:a16="http://schemas.microsoft.com/office/drawing/2014/main" id="{2D4BAF16-042B-4F8D-BCAE-ADB2A0DAA9A4}"/>
              </a:ext>
            </a:extLst>
          </p:cNvPr>
          <p:cNvSpPr txBox="1"/>
          <p:nvPr/>
        </p:nvSpPr>
        <p:spPr>
          <a:xfrm rot="16200000">
            <a:off x="-2268530" y="2365704"/>
            <a:ext cx="5143501" cy="353943"/>
          </a:xfrm>
          <a:prstGeom prst="rect">
            <a:avLst/>
          </a:prstGeom>
          <a:noFill/>
        </p:spPr>
        <p:txBody>
          <a:bodyPr wrap="square" rtlCol="0">
            <a:spAutoFit/>
          </a:bodyPr>
          <a:lstStyle/>
          <a:p>
            <a:pPr algn="ctr"/>
            <a:r>
              <a:rPr lang="en-GB" sz="1700" dirty="0">
                <a:solidFill>
                  <a:srgbClr val="FFFF66"/>
                </a:solidFill>
              </a:rPr>
              <a:t>IMPACT  OF  COUPLING</a:t>
            </a:r>
            <a:endParaRPr lang="en-GB" sz="1700" dirty="0">
              <a:solidFill>
                <a:srgbClr val="FFFF66"/>
              </a:solidFill>
              <a:latin typeface="+mn-lt"/>
            </a:endParaRPr>
          </a:p>
        </p:txBody>
      </p:sp>
      <p:sp>
        <p:nvSpPr>
          <p:cNvPr id="17" name="Rectangle 16">
            <a:extLst>
              <a:ext uri="{FF2B5EF4-FFF2-40B4-BE49-F238E27FC236}">
                <a16:creationId xmlns:a16="http://schemas.microsoft.com/office/drawing/2014/main" id="{738F1C5E-EB3C-4CA9-A16C-E9813B19B6A8}"/>
              </a:ext>
            </a:extLst>
          </p:cNvPr>
          <p:cNvSpPr/>
          <p:nvPr/>
        </p:nvSpPr>
        <p:spPr>
          <a:xfrm>
            <a:off x="1431561" y="437797"/>
            <a:ext cx="2890025" cy="422013"/>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12" name="TextBox 11">
            <a:extLst>
              <a:ext uri="{FF2B5EF4-FFF2-40B4-BE49-F238E27FC236}">
                <a16:creationId xmlns:a16="http://schemas.microsoft.com/office/drawing/2014/main" id="{9E91346A-F06E-4F46-83DB-B6E8B389F308}"/>
              </a:ext>
            </a:extLst>
          </p:cNvPr>
          <p:cNvSpPr txBox="1"/>
          <p:nvPr/>
        </p:nvSpPr>
        <p:spPr>
          <a:xfrm>
            <a:off x="1605757" y="494154"/>
            <a:ext cx="3473782" cy="692497"/>
          </a:xfrm>
          <a:prstGeom prst="rect">
            <a:avLst/>
          </a:prstGeom>
          <a:noFill/>
        </p:spPr>
        <p:txBody>
          <a:bodyPr wrap="square" rtlCol="0">
            <a:spAutoFit/>
          </a:bodyPr>
          <a:lstStyle/>
          <a:p>
            <a:r>
              <a:rPr lang="en-GB" sz="1300" dirty="0">
                <a:solidFill>
                  <a:srgbClr val="FFFF99"/>
                </a:solidFill>
                <a:latin typeface="Arial" panose="020B0604020202020204" pitchFamily="34" charset="0"/>
                <a:cs typeface="Arial" panose="020B0604020202020204" pitchFamily="34" charset="0"/>
              </a:rPr>
              <a:t>1800 UTC 19 September 2018</a:t>
            </a:r>
          </a:p>
          <a:p>
            <a:endParaRPr lang="en-GB" sz="1300" dirty="0">
              <a:solidFill>
                <a:srgbClr val="FFFF99"/>
              </a:solidFill>
              <a:latin typeface="Arial" panose="020B0604020202020204" pitchFamily="34" charset="0"/>
              <a:cs typeface="Arial" panose="020B0604020202020204" pitchFamily="34" charset="0"/>
            </a:endParaRPr>
          </a:p>
          <a:p>
            <a:r>
              <a:rPr lang="en-GB" sz="1300" dirty="0">
                <a:solidFill>
                  <a:srgbClr val="FFFF99"/>
                </a:solidFill>
                <a:latin typeface="Arial" panose="020B0604020202020204" pitchFamily="34" charset="0"/>
                <a:cs typeface="Arial" panose="020B0604020202020204" pitchFamily="34" charset="0"/>
              </a:rPr>
              <a:t> </a:t>
            </a:r>
          </a:p>
        </p:txBody>
      </p:sp>
      <p:sp>
        <p:nvSpPr>
          <p:cNvPr id="19" name="Rectangle 18">
            <a:extLst>
              <a:ext uri="{FF2B5EF4-FFF2-40B4-BE49-F238E27FC236}">
                <a16:creationId xmlns:a16="http://schemas.microsoft.com/office/drawing/2014/main" id="{739C9C1F-01B6-430E-841B-078F0860E2D9}"/>
              </a:ext>
            </a:extLst>
          </p:cNvPr>
          <p:cNvSpPr/>
          <p:nvPr/>
        </p:nvSpPr>
        <p:spPr>
          <a:xfrm>
            <a:off x="5499735" y="796943"/>
            <a:ext cx="3205065" cy="622679"/>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13" name="TextBox 12">
            <a:extLst>
              <a:ext uri="{FF2B5EF4-FFF2-40B4-BE49-F238E27FC236}">
                <a16:creationId xmlns:a16="http://schemas.microsoft.com/office/drawing/2014/main" id="{0F69DF80-9BA4-45B1-BA7A-F936ABC33CC6}"/>
              </a:ext>
            </a:extLst>
          </p:cNvPr>
          <p:cNvSpPr txBox="1"/>
          <p:nvPr/>
        </p:nvSpPr>
        <p:spPr>
          <a:xfrm>
            <a:off x="5452158" y="826359"/>
            <a:ext cx="3367311" cy="683264"/>
          </a:xfrm>
          <a:prstGeom prst="rect">
            <a:avLst/>
          </a:prstGeom>
          <a:noFill/>
        </p:spPr>
        <p:txBody>
          <a:bodyPr wrap="square">
            <a:spAutoFit/>
          </a:bodyPr>
          <a:lstStyle/>
          <a:p>
            <a:r>
              <a:rPr lang="en-GB" sz="960" dirty="0">
                <a:solidFill>
                  <a:srgbClr val="FFFF99"/>
                </a:solidFill>
                <a:latin typeface="Arial" panose="020B0604020202020204" pitchFamily="34" charset="0"/>
                <a:cs typeface="Arial" panose="020B0604020202020204" pitchFamily="34" charset="0"/>
              </a:rPr>
              <a:t>The MABL simulated by Adrag1 is unstable at this point and time, being characterized by a negative near-surface gradient of potential temperature and a strong wind shear.</a:t>
            </a:r>
          </a:p>
          <a:p>
            <a:endParaRPr lang="en-GB" sz="960" dirty="0">
              <a:solidFill>
                <a:srgbClr val="FFFF99"/>
              </a:solidFill>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A01BBF1A-14F6-4E55-9258-D1C1EDD9D7AE}"/>
              </a:ext>
            </a:extLst>
          </p:cNvPr>
          <p:cNvGrpSpPr/>
          <p:nvPr/>
        </p:nvGrpSpPr>
        <p:grpSpPr>
          <a:xfrm>
            <a:off x="818061" y="743970"/>
            <a:ext cx="4213900" cy="4328253"/>
            <a:chOff x="-1940" y="506677"/>
            <a:chExt cx="4213900" cy="4328253"/>
          </a:xfrm>
        </p:grpSpPr>
        <p:pic>
          <p:nvPicPr>
            <p:cNvPr id="15" name="Picture 14" descr="Diagram&#10;&#10;Description automatically generated">
              <a:extLst>
                <a:ext uri="{FF2B5EF4-FFF2-40B4-BE49-F238E27FC236}">
                  <a16:creationId xmlns:a16="http://schemas.microsoft.com/office/drawing/2014/main" id="{392F554F-D8AD-47C7-970D-D6BCF16413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699542"/>
              <a:ext cx="4176464" cy="4135388"/>
            </a:xfrm>
            <a:prstGeom prst="rect">
              <a:avLst/>
            </a:prstGeom>
          </p:spPr>
        </p:pic>
        <p:sp>
          <p:nvSpPr>
            <p:cNvPr id="18" name="TextBox 17">
              <a:extLst>
                <a:ext uri="{FF2B5EF4-FFF2-40B4-BE49-F238E27FC236}">
                  <a16:creationId xmlns:a16="http://schemas.microsoft.com/office/drawing/2014/main" id="{643EF98B-08EE-45A2-90F8-7D8D2C5F3A7E}"/>
                </a:ext>
              </a:extLst>
            </p:cNvPr>
            <p:cNvSpPr txBox="1"/>
            <p:nvPr/>
          </p:nvSpPr>
          <p:spPr>
            <a:xfrm>
              <a:off x="930948" y="506677"/>
              <a:ext cx="2344908" cy="276999"/>
            </a:xfrm>
            <a:prstGeom prst="rect">
              <a:avLst/>
            </a:prstGeom>
            <a:noFill/>
          </p:spPr>
          <p:txBody>
            <a:bodyPr wrap="square" rtlCol="0">
              <a:spAutoFit/>
            </a:bodyPr>
            <a:lstStyle/>
            <a:p>
              <a:endParaRPr lang="en-GB" sz="1200"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E0C5D29C-FAF8-4A7F-B2E3-DCF6F0B355E6}"/>
                </a:ext>
              </a:extLst>
            </p:cNvPr>
            <p:cNvSpPr txBox="1"/>
            <p:nvPr/>
          </p:nvSpPr>
          <p:spPr>
            <a:xfrm>
              <a:off x="-1940" y="1707654"/>
              <a:ext cx="1080120" cy="646331"/>
            </a:xfrm>
            <a:prstGeom prst="rect">
              <a:avLst/>
            </a:prstGeom>
            <a:noFill/>
          </p:spPr>
          <p:txBody>
            <a:bodyPr wrap="square">
              <a:spAutoFit/>
            </a:bodyPr>
            <a:lstStyle/>
            <a:p>
              <a:r>
                <a:rPr lang="en-GB" sz="1200" dirty="0">
                  <a:latin typeface="Arial" panose="020B0604020202020204" pitchFamily="34" charset="0"/>
                  <a:cs typeface="Arial" panose="020B0604020202020204" pitchFamily="34" charset="0"/>
                </a:rPr>
                <a:t>Point within Ali’s cold sector</a:t>
              </a:r>
            </a:p>
          </p:txBody>
        </p:sp>
        <p:cxnSp>
          <p:nvCxnSpPr>
            <p:cNvPr id="21" name="Straight Arrow Connector 20">
              <a:extLst>
                <a:ext uri="{FF2B5EF4-FFF2-40B4-BE49-F238E27FC236}">
                  <a16:creationId xmlns:a16="http://schemas.microsoft.com/office/drawing/2014/main" id="{338D61AA-D188-4490-950D-B83E10D4359F}"/>
                </a:ext>
              </a:extLst>
            </p:cNvPr>
            <p:cNvCxnSpPr/>
            <p:nvPr/>
          </p:nvCxnSpPr>
          <p:spPr bwMode="auto">
            <a:xfrm flipV="1">
              <a:off x="611560" y="1275606"/>
              <a:ext cx="1584176" cy="432048"/>
            </a:xfrm>
            <a:prstGeom prst="straightConnector1">
              <a:avLst/>
            </a:prstGeom>
            <a:noFill/>
            <a:ln w="38100" cap="flat" cmpd="sng" algn="ctr">
              <a:solidFill>
                <a:schemeClr val="tx2"/>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2" name="Rectangle 21">
              <a:extLst>
                <a:ext uri="{FF2B5EF4-FFF2-40B4-BE49-F238E27FC236}">
                  <a16:creationId xmlns:a16="http://schemas.microsoft.com/office/drawing/2014/main" id="{382401FD-9CC5-40DF-8C1B-F58F441026D3}"/>
                </a:ext>
              </a:extLst>
            </p:cNvPr>
            <p:cNvSpPr/>
            <p:nvPr/>
          </p:nvSpPr>
          <p:spPr>
            <a:xfrm>
              <a:off x="56261" y="1712064"/>
              <a:ext cx="817286" cy="586098"/>
            </a:xfrm>
            <a:prstGeom prst="rect">
              <a:avLst/>
            </a:prstGeom>
            <a:noFill/>
            <a:ln w="9525">
              <a:solidFill>
                <a:schemeClr val="accent1"/>
              </a:solidFill>
            </a:ln>
          </p:spPr>
          <p:txBody>
            <a:bodyPr wrap="square" rtlCol="0" anchor="ctr">
              <a:spAutoFit/>
            </a:bodyPr>
            <a:lstStyle/>
            <a:p>
              <a:pPr algn="ctr"/>
              <a:endParaRPr lang="en-GB" dirty="0">
                <a:solidFill>
                  <a:schemeClr val="tx2"/>
                </a:solidFill>
                <a:latin typeface="+mn-lt"/>
              </a:endParaRPr>
            </a:p>
          </p:txBody>
        </p:sp>
      </p:grpSp>
      <p:sp>
        <p:nvSpPr>
          <p:cNvPr id="23" name="TextBox 22">
            <a:extLst>
              <a:ext uri="{FF2B5EF4-FFF2-40B4-BE49-F238E27FC236}">
                <a16:creationId xmlns:a16="http://schemas.microsoft.com/office/drawing/2014/main" id="{FBBC821B-CA71-4BB6-8D4B-2518649A890F}"/>
              </a:ext>
            </a:extLst>
          </p:cNvPr>
          <p:cNvSpPr txBox="1"/>
          <p:nvPr/>
        </p:nvSpPr>
        <p:spPr>
          <a:xfrm>
            <a:off x="5452157" y="1556310"/>
            <a:ext cx="3367311" cy="1274195"/>
          </a:xfrm>
          <a:prstGeom prst="rect">
            <a:avLst/>
          </a:prstGeom>
          <a:noFill/>
        </p:spPr>
        <p:txBody>
          <a:bodyPr wrap="square">
            <a:spAutoFit/>
          </a:bodyPr>
          <a:lstStyle/>
          <a:p>
            <a:r>
              <a:rPr lang="en-GB" sz="960" dirty="0">
                <a:solidFill>
                  <a:srgbClr val="FFFF99"/>
                </a:solidFill>
                <a:latin typeface="Arial" panose="020B0604020202020204" pitchFamily="34" charset="0"/>
                <a:cs typeface="Arial" panose="020B0604020202020204" pitchFamily="34" charset="0"/>
              </a:rPr>
              <a:t>The A–O configuration yields a weaker near-surface gradient of potential temperature than that simulated by the Adrag1 configuration, leading to a MABL height of 780 m, reduced from the 1100 m diagnosed in the Adrag1 simulation. The decreased MABL instability simulated by the A–O configuration is most likely caused by the reduction of SST in the region of the North Sea located underneath the cold sector. </a:t>
            </a:r>
          </a:p>
        </p:txBody>
      </p:sp>
      <p:sp>
        <p:nvSpPr>
          <p:cNvPr id="24" name="TextBox 23">
            <a:extLst>
              <a:ext uri="{FF2B5EF4-FFF2-40B4-BE49-F238E27FC236}">
                <a16:creationId xmlns:a16="http://schemas.microsoft.com/office/drawing/2014/main" id="{B15C41C1-D5E2-447F-A8FF-73EB823AE88E}"/>
              </a:ext>
            </a:extLst>
          </p:cNvPr>
          <p:cNvSpPr txBox="1"/>
          <p:nvPr/>
        </p:nvSpPr>
        <p:spPr>
          <a:xfrm>
            <a:off x="5418611" y="2877192"/>
            <a:ext cx="3367311" cy="1865126"/>
          </a:xfrm>
          <a:prstGeom prst="rect">
            <a:avLst/>
          </a:prstGeom>
          <a:noFill/>
        </p:spPr>
        <p:txBody>
          <a:bodyPr wrap="square">
            <a:spAutoFit/>
          </a:bodyPr>
          <a:lstStyle/>
          <a:p>
            <a:r>
              <a:rPr lang="en-GB" sz="960" dirty="0">
                <a:solidFill>
                  <a:srgbClr val="FFFF99"/>
                </a:solidFill>
                <a:latin typeface="Arial" panose="020B0604020202020204" pitchFamily="34" charset="0"/>
                <a:cs typeface="Arial" panose="020B0604020202020204" pitchFamily="34" charset="0"/>
              </a:rPr>
              <a:t>Coupling to the wave model and changing the atmospheric drag parametrization both reduce the potential temperature gradients near the surface, leading to a small reduction in instability (comparing A–O to A–O–W) and a larger change from an unstable (Adrag1) to a neutral (Adrag2) surface layer, as inferred from the vertical potential temperature gradients. These changes are associated with similar magnitude increases in the wind-shear turbulence and hence with diagnosed MABL height. The increased turbulent eddies likely enhance momentum transfer from the air to the sea, leading to the noted reduction in near-surface wind speed. </a:t>
            </a:r>
          </a:p>
        </p:txBody>
      </p:sp>
      <p:grpSp>
        <p:nvGrpSpPr>
          <p:cNvPr id="27" name="Group 26">
            <a:extLst>
              <a:ext uri="{FF2B5EF4-FFF2-40B4-BE49-F238E27FC236}">
                <a16:creationId xmlns:a16="http://schemas.microsoft.com/office/drawing/2014/main" id="{D2F1AB12-566A-41EE-876A-316030C43AEC}"/>
              </a:ext>
            </a:extLst>
          </p:cNvPr>
          <p:cNvGrpSpPr/>
          <p:nvPr/>
        </p:nvGrpSpPr>
        <p:grpSpPr>
          <a:xfrm>
            <a:off x="5588621" y="51470"/>
            <a:ext cx="672906" cy="288032"/>
            <a:chOff x="5540381" y="51470"/>
            <a:chExt cx="672906" cy="288032"/>
          </a:xfrm>
        </p:grpSpPr>
        <p:sp>
          <p:nvSpPr>
            <p:cNvPr id="28" name="Rectangle 27">
              <a:extLst>
                <a:ext uri="{FF2B5EF4-FFF2-40B4-BE49-F238E27FC236}">
                  <a16:creationId xmlns:a16="http://schemas.microsoft.com/office/drawing/2014/main" id="{0898B0D7-0FF1-4615-89FB-F2D1CD3E3EF0}"/>
                </a:ext>
              </a:extLst>
            </p:cNvPr>
            <p:cNvSpPr/>
            <p:nvPr/>
          </p:nvSpPr>
          <p:spPr>
            <a:xfrm>
              <a:off x="5540381" y="51470"/>
              <a:ext cx="672906" cy="288032"/>
            </a:xfrm>
            <a:prstGeom prst="rect">
              <a:avLst/>
            </a:prstGeom>
            <a:solidFill>
              <a:schemeClr val="accent6"/>
            </a:solidFill>
            <a:ln w="38100">
              <a:noFill/>
            </a:ln>
          </p:spPr>
          <p:txBody>
            <a:bodyPr wrap="none" rtlCol="0" anchor="ctr">
              <a:spAutoFit/>
            </a:bodyPr>
            <a:lstStyle/>
            <a:p>
              <a:pPr algn="ctr"/>
              <a:endParaRPr lang="en-GB" dirty="0">
                <a:solidFill>
                  <a:schemeClr val="tx2"/>
                </a:solidFill>
                <a:latin typeface="+mn-lt"/>
              </a:endParaRPr>
            </a:p>
          </p:txBody>
        </p:sp>
        <p:sp>
          <p:nvSpPr>
            <p:cNvPr id="29" name="TextBox 28">
              <a:hlinkClick r:id="rId3" action="ppaction://hlinksldjump"/>
              <a:extLst>
                <a:ext uri="{FF2B5EF4-FFF2-40B4-BE49-F238E27FC236}">
                  <a16:creationId xmlns:a16="http://schemas.microsoft.com/office/drawing/2014/main" id="{0467B8FA-BD82-419C-9F0A-D94D6005EA1E}"/>
                </a:ext>
              </a:extLst>
            </p:cNvPr>
            <p:cNvSpPr txBox="1"/>
            <p:nvPr/>
          </p:nvSpPr>
          <p:spPr>
            <a:xfrm>
              <a:off x="5580684" y="72375"/>
              <a:ext cx="575492" cy="246221"/>
            </a:xfrm>
            <a:prstGeom prst="rect">
              <a:avLst/>
            </a:prstGeom>
            <a:noFill/>
          </p:spPr>
          <p:txBody>
            <a:bodyPr wrap="square" rtlCol="0">
              <a:spAutoFit/>
            </a:bodyPr>
            <a:lstStyle/>
            <a:p>
              <a:r>
                <a:rPr lang="en-GB" sz="1000" dirty="0">
                  <a:solidFill>
                    <a:srgbClr val="FFFF99"/>
                  </a:solidFill>
                  <a:latin typeface="Arial" panose="020B0604020202020204" pitchFamily="34" charset="0"/>
                  <a:cs typeface="Arial" panose="020B0604020202020204" pitchFamily="34" charset="0"/>
                </a:rPr>
                <a:t>MENU</a:t>
              </a:r>
            </a:p>
          </p:txBody>
        </p:sp>
      </p:grpSp>
    </p:spTree>
    <p:extLst>
      <p:ext uri="{BB962C8B-B14F-4D97-AF65-F5344CB8AC3E}">
        <p14:creationId xmlns:p14="http://schemas.microsoft.com/office/powerpoint/2010/main" val="272249363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666023F8-8A19-4C68-9A9B-B8D5B6310C0E}"/>
              </a:ext>
            </a:extLst>
          </p:cNvPr>
          <p:cNvSpPr/>
          <p:nvPr/>
        </p:nvSpPr>
        <p:spPr>
          <a:xfrm>
            <a:off x="5430083" y="3328390"/>
            <a:ext cx="3274718" cy="1115568"/>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4" name="Slide Number Placeholder 3">
            <a:extLst>
              <a:ext uri="{FF2B5EF4-FFF2-40B4-BE49-F238E27FC236}">
                <a16:creationId xmlns:a16="http://schemas.microsoft.com/office/drawing/2014/main" id="{B1D63E12-BB7A-4B3B-9742-F49AB54A18FF}"/>
              </a:ext>
            </a:extLst>
          </p:cNvPr>
          <p:cNvSpPr>
            <a:spLocks noGrp="1"/>
          </p:cNvSpPr>
          <p:nvPr>
            <p:ph type="sldNum" sz="quarter" idx="10"/>
          </p:nvPr>
        </p:nvSpPr>
        <p:spPr/>
        <p:txBody>
          <a:bodyPr/>
          <a:lstStyle/>
          <a:p>
            <a:fld id="{DCF6A46F-80AB-49F3-8C7E-9717ED945456}" type="slidenum">
              <a:rPr lang="en-GB" altLang="en-US" smtClean="0"/>
              <a:pPr/>
              <a:t>15</a:t>
            </a:fld>
            <a:endParaRPr lang="en-GB" altLang="en-US" dirty="0"/>
          </a:p>
        </p:txBody>
      </p:sp>
      <p:sp>
        <p:nvSpPr>
          <p:cNvPr id="14" name="Rectangle 13">
            <a:extLst>
              <a:ext uri="{FF2B5EF4-FFF2-40B4-BE49-F238E27FC236}">
                <a16:creationId xmlns:a16="http://schemas.microsoft.com/office/drawing/2014/main" id="{09E86C66-BA09-49ED-BED2-257FC1BD4C61}"/>
              </a:ext>
            </a:extLst>
          </p:cNvPr>
          <p:cNvSpPr/>
          <p:nvPr/>
        </p:nvSpPr>
        <p:spPr>
          <a:xfrm>
            <a:off x="0" y="-20538"/>
            <a:ext cx="606443" cy="5143500"/>
          </a:xfrm>
          <a:prstGeom prst="rect">
            <a:avLst/>
          </a:prstGeom>
          <a:solidFill>
            <a:schemeClr val="accent6"/>
          </a:solidFill>
          <a:ln w="25400">
            <a:solidFill>
              <a:srgbClr val="FFCC66"/>
            </a:solidFill>
          </a:ln>
          <a:scene3d>
            <a:camera prst="orthographicFront"/>
            <a:lightRig rig="threePt" dir="t"/>
          </a:scene3d>
          <a:sp3d>
            <a:bevelB w="139700" h="139700" prst="divot"/>
          </a:sp3d>
        </p:spPr>
        <p:txBody>
          <a:bodyPr wrap="square" rtlCol="0" anchor="ctr">
            <a:spAutoFit/>
          </a:bodyPr>
          <a:lstStyle/>
          <a:p>
            <a:pPr algn="ctr"/>
            <a:endParaRPr lang="en-GB" dirty="0">
              <a:solidFill>
                <a:schemeClr val="tx2"/>
              </a:solidFill>
              <a:latin typeface="+mn-lt"/>
            </a:endParaRPr>
          </a:p>
        </p:txBody>
      </p:sp>
      <p:sp>
        <p:nvSpPr>
          <p:cNvPr id="17" name="Rectangle 16">
            <a:extLst>
              <a:ext uri="{FF2B5EF4-FFF2-40B4-BE49-F238E27FC236}">
                <a16:creationId xmlns:a16="http://schemas.microsoft.com/office/drawing/2014/main" id="{738F1C5E-EB3C-4CA9-A16C-E9813B19B6A8}"/>
              </a:ext>
            </a:extLst>
          </p:cNvPr>
          <p:cNvSpPr/>
          <p:nvPr/>
        </p:nvSpPr>
        <p:spPr>
          <a:xfrm>
            <a:off x="745871" y="205521"/>
            <a:ext cx="4603286" cy="710045"/>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19" name="Rectangle 18">
            <a:extLst>
              <a:ext uri="{FF2B5EF4-FFF2-40B4-BE49-F238E27FC236}">
                <a16:creationId xmlns:a16="http://schemas.microsoft.com/office/drawing/2014/main" id="{739C9C1F-01B6-430E-841B-078F0860E2D9}"/>
              </a:ext>
            </a:extLst>
          </p:cNvPr>
          <p:cNvSpPr/>
          <p:nvPr/>
        </p:nvSpPr>
        <p:spPr>
          <a:xfrm>
            <a:off x="5430083" y="796943"/>
            <a:ext cx="3246374" cy="714042"/>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13" name="TextBox 12">
            <a:extLst>
              <a:ext uri="{FF2B5EF4-FFF2-40B4-BE49-F238E27FC236}">
                <a16:creationId xmlns:a16="http://schemas.microsoft.com/office/drawing/2014/main" id="{0F69DF80-9BA4-45B1-BA7A-F936ABC33CC6}"/>
              </a:ext>
            </a:extLst>
          </p:cNvPr>
          <p:cNvSpPr txBox="1"/>
          <p:nvPr/>
        </p:nvSpPr>
        <p:spPr>
          <a:xfrm>
            <a:off x="5403916" y="779828"/>
            <a:ext cx="3367311" cy="714042"/>
          </a:xfrm>
          <a:prstGeom prst="rect">
            <a:avLst/>
          </a:prstGeom>
          <a:noFill/>
        </p:spPr>
        <p:txBody>
          <a:bodyPr wrap="square">
            <a:spAutoFit/>
          </a:bodyPr>
          <a:lstStyle/>
          <a:p>
            <a:r>
              <a:rPr lang="en-GB" sz="1010" dirty="0">
                <a:solidFill>
                  <a:srgbClr val="FFFF99"/>
                </a:solidFill>
                <a:latin typeface="Arial" panose="020B0604020202020204" pitchFamily="34" charset="0"/>
                <a:cs typeface="Arial" panose="020B0604020202020204" pitchFamily="34" charset="0"/>
              </a:rPr>
              <a:t>Coupling to waves enhances momentum fluxes in the whole region extending south of the track of Ali, where reductions in the range of moderate to extreme 10-m wind speeds occur. </a:t>
            </a:r>
          </a:p>
        </p:txBody>
      </p:sp>
      <p:pic>
        <p:nvPicPr>
          <p:cNvPr id="23" name="Picture 22" descr="Map&#10;&#10;Description automatically generated">
            <a:extLst>
              <a:ext uri="{FF2B5EF4-FFF2-40B4-BE49-F238E27FC236}">
                <a16:creationId xmlns:a16="http://schemas.microsoft.com/office/drawing/2014/main" id="{BAE678EC-4B9D-4AA3-AF30-7D39D11D74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589" y="1059582"/>
            <a:ext cx="4536386" cy="3595094"/>
          </a:xfrm>
          <a:prstGeom prst="rect">
            <a:avLst/>
          </a:prstGeom>
        </p:spPr>
      </p:pic>
      <p:sp>
        <p:nvSpPr>
          <p:cNvPr id="24" name="TextBox 23">
            <a:extLst>
              <a:ext uri="{FF2B5EF4-FFF2-40B4-BE49-F238E27FC236}">
                <a16:creationId xmlns:a16="http://schemas.microsoft.com/office/drawing/2014/main" id="{7E6379B7-54B2-439D-AC9E-BA2DCB890C28}"/>
              </a:ext>
            </a:extLst>
          </p:cNvPr>
          <p:cNvSpPr txBox="1"/>
          <p:nvPr/>
        </p:nvSpPr>
        <p:spPr>
          <a:xfrm>
            <a:off x="705987" y="214294"/>
            <a:ext cx="4712428" cy="692497"/>
          </a:xfrm>
          <a:prstGeom prst="rect">
            <a:avLst/>
          </a:prstGeom>
          <a:noFill/>
        </p:spPr>
        <p:txBody>
          <a:bodyPr wrap="square" rtlCol="0">
            <a:spAutoFit/>
          </a:bodyPr>
          <a:lstStyle/>
          <a:p>
            <a:pPr algn="ctr"/>
            <a:r>
              <a:rPr lang="en-GB" sz="1300" dirty="0">
                <a:solidFill>
                  <a:srgbClr val="FFFF99"/>
                </a:solidFill>
                <a:latin typeface="Arial" panose="020B0604020202020204" pitchFamily="34" charset="0"/>
                <a:cs typeface="Arial" panose="020B0604020202020204" pitchFamily="34" charset="0"/>
              </a:rPr>
              <a:t>Mean A-O-W Wave Age and A-O-W – A-O Charnock, momentum flux, momentum roughness length averaged over 19 September 2018. </a:t>
            </a:r>
          </a:p>
        </p:txBody>
      </p:sp>
      <p:sp>
        <p:nvSpPr>
          <p:cNvPr id="25" name="TextBox 24">
            <a:extLst>
              <a:ext uri="{FF2B5EF4-FFF2-40B4-BE49-F238E27FC236}">
                <a16:creationId xmlns:a16="http://schemas.microsoft.com/office/drawing/2014/main" id="{C12B3C10-D174-41D8-BD02-0B825CCA2E08}"/>
              </a:ext>
            </a:extLst>
          </p:cNvPr>
          <p:cNvSpPr txBox="1"/>
          <p:nvPr/>
        </p:nvSpPr>
        <p:spPr>
          <a:xfrm rot="16200000">
            <a:off x="-2268530" y="2342621"/>
            <a:ext cx="5143501" cy="400110"/>
          </a:xfrm>
          <a:prstGeom prst="rect">
            <a:avLst/>
          </a:prstGeom>
          <a:noFill/>
        </p:spPr>
        <p:txBody>
          <a:bodyPr wrap="square" rtlCol="0">
            <a:spAutoFit/>
          </a:bodyPr>
          <a:lstStyle/>
          <a:p>
            <a:pPr algn="ctr"/>
            <a:r>
              <a:rPr lang="en-GB" dirty="0">
                <a:solidFill>
                  <a:srgbClr val="FFFF66"/>
                </a:solidFill>
              </a:rPr>
              <a:t>IMPACT  OF  COUPLING ON</a:t>
            </a:r>
            <a:endParaRPr lang="en-GB" dirty="0">
              <a:solidFill>
                <a:srgbClr val="FFFF66"/>
              </a:solidFill>
              <a:latin typeface="+mn-lt"/>
            </a:endParaRPr>
          </a:p>
        </p:txBody>
      </p:sp>
      <p:sp>
        <p:nvSpPr>
          <p:cNvPr id="27" name="TextBox 26">
            <a:extLst>
              <a:ext uri="{FF2B5EF4-FFF2-40B4-BE49-F238E27FC236}">
                <a16:creationId xmlns:a16="http://schemas.microsoft.com/office/drawing/2014/main" id="{18EC36AE-AB4A-469A-94B5-89DB1E53A703}"/>
              </a:ext>
            </a:extLst>
          </p:cNvPr>
          <p:cNvSpPr txBox="1"/>
          <p:nvPr/>
        </p:nvSpPr>
        <p:spPr>
          <a:xfrm>
            <a:off x="5403915" y="3373726"/>
            <a:ext cx="3367311" cy="1024896"/>
          </a:xfrm>
          <a:prstGeom prst="rect">
            <a:avLst/>
          </a:prstGeom>
          <a:noFill/>
        </p:spPr>
        <p:txBody>
          <a:bodyPr wrap="square">
            <a:spAutoFit/>
          </a:bodyPr>
          <a:lstStyle/>
          <a:p>
            <a:r>
              <a:rPr lang="en-GB" sz="1010" dirty="0">
                <a:solidFill>
                  <a:srgbClr val="FFFF99"/>
                </a:solidFill>
                <a:latin typeface="Arial" panose="020B0604020202020204" pitchFamily="34" charset="0"/>
                <a:cs typeface="Arial" panose="020B0604020202020204" pitchFamily="34" charset="0"/>
              </a:rPr>
              <a:t>The increase in the z0 is associated with a larger momentum loss at the air–sea interface compared with the A–O simulation, resulting in lower wind speeds. This suggests that the waves give rise to a force proportional to the wave-induced stress, which effectively acts as frictional drag at the air–sea interface. </a:t>
            </a:r>
          </a:p>
        </p:txBody>
      </p:sp>
      <p:sp>
        <p:nvSpPr>
          <p:cNvPr id="28" name="Rectangle 27">
            <a:extLst>
              <a:ext uri="{FF2B5EF4-FFF2-40B4-BE49-F238E27FC236}">
                <a16:creationId xmlns:a16="http://schemas.microsoft.com/office/drawing/2014/main" id="{6D4630DE-E18A-4F4A-86BA-BD10E79ACB6D}"/>
              </a:ext>
            </a:extLst>
          </p:cNvPr>
          <p:cNvSpPr/>
          <p:nvPr/>
        </p:nvSpPr>
        <p:spPr>
          <a:xfrm>
            <a:off x="5430083" y="1635646"/>
            <a:ext cx="3274718" cy="1512168"/>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26" name="TextBox 25">
            <a:extLst>
              <a:ext uri="{FF2B5EF4-FFF2-40B4-BE49-F238E27FC236}">
                <a16:creationId xmlns:a16="http://schemas.microsoft.com/office/drawing/2014/main" id="{014CDC8D-BE34-4829-90C6-FDC24E7123EB}"/>
              </a:ext>
            </a:extLst>
          </p:cNvPr>
          <p:cNvSpPr txBox="1"/>
          <p:nvPr/>
        </p:nvSpPr>
        <p:spPr>
          <a:xfrm>
            <a:off x="5403915" y="1652761"/>
            <a:ext cx="3367311" cy="1491177"/>
          </a:xfrm>
          <a:prstGeom prst="rect">
            <a:avLst/>
          </a:prstGeom>
          <a:noFill/>
        </p:spPr>
        <p:txBody>
          <a:bodyPr wrap="square">
            <a:spAutoFit/>
          </a:bodyPr>
          <a:lstStyle/>
          <a:p>
            <a:r>
              <a:rPr lang="en-GB" sz="1010" dirty="0">
                <a:solidFill>
                  <a:srgbClr val="FFFF99"/>
                </a:solidFill>
                <a:latin typeface="Arial" panose="020B0604020202020204" pitchFamily="34" charset="0"/>
                <a:cs typeface="Arial" panose="020B0604020202020204" pitchFamily="34" charset="0"/>
              </a:rPr>
              <a:t>The young wave ages, corresponding to cp/u∗ values less than 20, indicate that the sea is covered by young growing waves that enhance the Charnock coefficients by up to 0.02 , which means that the Charnock coefficients increase nearly three times from the constant value α = 0.011 used by the Adrag1 and A–O simulations to α = 0.031, with corresponding enhancements in the roughness length z0 by up to 1.5 × 10−3 m.</a:t>
            </a:r>
          </a:p>
        </p:txBody>
      </p:sp>
      <p:grpSp>
        <p:nvGrpSpPr>
          <p:cNvPr id="15" name="Group 14">
            <a:extLst>
              <a:ext uri="{FF2B5EF4-FFF2-40B4-BE49-F238E27FC236}">
                <a16:creationId xmlns:a16="http://schemas.microsoft.com/office/drawing/2014/main" id="{104CBF46-5937-4F26-B9A4-F41479925048}"/>
              </a:ext>
            </a:extLst>
          </p:cNvPr>
          <p:cNvGrpSpPr/>
          <p:nvPr/>
        </p:nvGrpSpPr>
        <p:grpSpPr>
          <a:xfrm>
            <a:off x="5588621" y="51470"/>
            <a:ext cx="672906" cy="288032"/>
            <a:chOff x="5540381" y="51470"/>
            <a:chExt cx="672906" cy="288032"/>
          </a:xfrm>
        </p:grpSpPr>
        <p:sp>
          <p:nvSpPr>
            <p:cNvPr id="16" name="Rectangle 15">
              <a:extLst>
                <a:ext uri="{FF2B5EF4-FFF2-40B4-BE49-F238E27FC236}">
                  <a16:creationId xmlns:a16="http://schemas.microsoft.com/office/drawing/2014/main" id="{7F11FDDA-01E5-444C-89B6-58217877615D}"/>
                </a:ext>
              </a:extLst>
            </p:cNvPr>
            <p:cNvSpPr/>
            <p:nvPr/>
          </p:nvSpPr>
          <p:spPr>
            <a:xfrm>
              <a:off x="5540381" y="51470"/>
              <a:ext cx="672906" cy="288032"/>
            </a:xfrm>
            <a:prstGeom prst="rect">
              <a:avLst/>
            </a:prstGeom>
            <a:solidFill>
              <a:schemeClr val="accent6"/>
            </a:solidFill>
            <a:ln w="38100">
              <a:noFill/>
            </a:ln>
          </p:spPr>
          <p:txBody>
            <a:bodyPr wrap="none" rtlCol="0" anchor="ctr">
              <a:spAutoFit/>
            </a:bodyPr>
            <a:lstStyle/>
            <a:p>
              <a:pPr algn="ctr"/>
              <a:endParaRPr lang="en-GB" dirty="0">
                <a:solidFill>
                  <a:schemeClr val="tx2"/>
                </a:solidFill>
                <a:latin typeface="+mn-lt"/>
              </a:endParaRPr>
            </a:p>
          </p:txBody>
        </p:sp>
        <p:sp>
          <p:nvSpPr>
            <p:cNvPr id="18" name="TextBox 17">
              <a:hlinkClick r:id="rId3" action="ppaction://hlinksldjump"/>
              <a:extLst>
                <a:ext uri="{FF2B5EF4-FFF2-40B4-BE49-F238E27FC236}">
                  <a16:creationId xmlns:a16="http://schemas.microsoft.com/office/drawing/2014/main" id="{83D925FE-2876-49F1-A763-A75B7FE916F2}"/>
                </a:ext>
              </a:extLst>
            </p:cNvPr>
            <p:cNvSpPr txBox="1"/>
            <p:nvPr/>
          </p:nvSpPr>
          <p:spPr>
            <a:xfrm>
              <a:off x="5580684" y="72375"/>
              <a:ext cx="575492" cy="246221"/>
            </a:xfrm>
            <a:prstGeom prst="rect">
              <a:avLst/>
            </a:prstGeom>
            <a:noFill/>
          </p:spPr>
          <p:txBody>
            <a:bodyPr wrap="square" rtlCol="0">
              <a:spAutoFit/>
            </a:bodyPr>
            <a:lstStyle/>
            <a:p>
              <a:r>
                <a:rPr lang="en-GB" sz="1000" dirty="0">
                  <a:solidFill>
                    <a:srgbClr val="FFFF99"/>
                  </a:solidFill>
                  <a:latin typeface="Arial" panose="020B0604020202020204" pitchFamily="34" charset="0"/>
                  <a:cs typeface="Arial" panose="020B0604020202020204" pitchFamily="34" charset="0"/>
                </a:rPr>
                <a:t>MENU</a:t>
              </a:r>
            </a:p>
          </p:txBody>
        </p:sp>
      </p:grpSp>
    </p:spTree>
    <p:extLst>
      <p:ext uri="{BB962C8B-B14F-4D97-AF65-F5344CB8AC3E}">
        <p14:creationId xmlns:p14="http://schemas.microsoft.com/office/powerpoint/2010/main" val="418198933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1D63E12-BB7A-4B3B-9742-F49AB54A18FF}"/>
              </a:ext>
            </a:extLst>
          </p:cNvPr>
          <p:cNvSpPr>
            <a:spLocks noGrp="1"/>
          </p:cNvSpPr>
          <p:nvPr>
            <p:ph type="sldNum" sz="quarter" idx="10"/>
          </p:nvPr>
        </p:nvSpPr>
        <p:spPr/>
        <p:txBody>
          <a:bodyPr/>
          <a:lstStyle/>
          <a:p>
            <a:fld id="{DCF6A46F-80AB-49F3-8C7E-9717ED945456}" type="slidenum">
              <a:rPr lang="en-GB" altLang="en-US" smtClean="0"/>
              <a:pPr/>
              <a:t>16</a:t>
            </a:fld>
            <a:endParaRPr lang="en-GB" altLang="en-US" dirty="0"/>
          </a:p>
        </p:txBody>
      </p:sp>
      <p:sp>
        <p:nvSpPr>
          <p:cNvPr id="14" name="Rectangle 13">
            <a:extLst>
              <a:ext uri="{FF2B5EF4-FFF2-40B4-BE49-F238E27FC236}">
                <a16:creationId xmlns:a16="http://schemas.microsoft.com/office/drawing/2014/main" id="{09E86C66-BA09-49ED-BED2-257FC1BD4C61}"/>
              </a:ext>
            </a:extLst>
          </p:cNvPr>
          <p:cNvSpPr/>
          <p:nvPr/>
        </p:nvSpPr>
        <p:spPr>
          <a:xfrm>
            <a:off x="0" y="-20538"/>
            <a:ext cx="606443" cy="5143500"/>
          </a:xfrm>
          <a:prstGeom prst="rect">
            <a:avLst/>
          </a:prstGeom>
          <a:solidFill>
            <a:schemeClr val="accent6"/>
          </a:solidFill>
          <a:ln w="25400">
            <a:solidFill>
              <a:srgbClr val="FFCC66"/>
            </a:solidFill>
          </a:ln>
          <a:scene3d>
            <a:camera prst="orthographicFront"/>
            <a:lightRig rig="threePt" dir="t"/>
          </a:scene3d>
          <a:sp3d>
            <a:bevelB w="139700" h="139700" prst="divot"/>
          </a:sp3d>
        </p:spPr>
        <p:txBody>
          <a:bodyPr wrap="square" rtlCol="0" anchor="ctr">
            <a:spAutoFit/>
          </a:bodyPr>
          <a:lstStyle/>
          <a:p>
            <a:pPr algn="ctr"/>
            <a:endParaRPr lang="en-GB" dirty="0">
              <a:solidFill>
                <a:schemeClr val="tx2"/>
              </a:solidFill>
              <a:latin typeface="+mn-lt"/>
            </a:endParaRPr>
          </a:p>
        </p:txBody>
      </p:sp>
      <p:sp>
        <p:nvSpPr>
          <p:cNvPr id="17" name="Rectangle 16">
            <a:extLst>
              <a:ext uri="{FF2B5EF4-FFF2-40B4-BE49-F238E27FC236}">
                <a16:creationId xmlns:a16="http://schemas.microsoft.com/office/drawing/2014/main" id="{738F1C5E-EB3C-4CA9-A16C-E9813B19B6A8}"/>
              </a:ext>
            </a:extLst>
          </p:cNvPr>
          <p:cNvSpPr/>
          <p:nvPr/>
        </p:nvSpPr>
        <p:spPr>
          <a:xfrm>
            <a:off x="753305" y="339502"/>
            <a:ext cx="4595852" cy="576064"/>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19" name="Rectangle 18">
            <a:extLst>
              <a:ext uri="{FF2B5EF4-FFF2-40B4-BE49-F238E27FC236}">
                <a16:creationId xmlns:a16="http://schemas.microsoft.com/office/drawing/2014/main" id="{739C9C1F-01B6-430E-841B-078F0860E2D9}"/>
              </a:ext>
            </a:extLst>
          </p:cNvPr>
          <p:cNvSpPr/>
          <p:nvPr/>
        </p:nvSpPr>
        <p:spPr>
          <a:xfrm>
            <a:off x="5430081" y="901755"/>
            <a:ext cx="3030350" cy="2095579"/>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13" name="TextBox 12">
            <a:extLst>
              <a:ext uri="{FF2B5EF4-FFF2-40B4-BE49-F238E27FC236}">
                <a16:creationId xmlns:a16="http://schemas.microsoft.com/office/drawing/2014/main" id="{0F69DF80-9BA4-45B1-BA7A-F936ABC33CC6}"/>
              </a:ext>
            </a:extLst>
          </p:cNvPr>
          <p:cNvSpPr txBox="1"/>
          <p:nvPr/>
        </p:nvSpPr>
        <p:spPr>
          <a:xfrm>
            <a:off x="5400334" y="901755"/>
            <a:ext cx="3089842" cy="2086725"/>
          </a:xfrm>
          <a:prstGeom prst="rect">
            <a:avLst/>
          </a:prstGeom>
          <a:noFill/>
        </p:spPr>
        <p:txBody>
          <a:bodyPr wrap="square">
            <a:spAutoFit/>
          </a:bodyPr>
          <a:lstStyle/>
          <a:p>
            <a:r>
              <a:rPr lang="en-GB" sz="1080" dirty="0">
                <a:solidFill>
                  <a:srgbClr val="FFFF99"/>
                </a:solidFill>
                <a:latin typeface="Arial" panose="020B0604020202020204" pitchFamily="34" charset="0"/>
                <a:cs typeface="Arial" panose="020B0604020202020204" pitchFamily="34" charset="0"/>
              </a:rPr>
              <a:t>The new drag parametrization used in the Adrag2 simulation enhances the momentum fluxes in the whole region south of the track of Ali compared with those in the A–O simulation, leading to a reduction in the moderate to extreme surface wind speeds, which is similar to that found by comparing the A–O–W and the A–O simulations. The new drag parametrization must produce a frictional surface stress at the air–sea interface, which is comparable in size to that induced by the growing young waves in the A–O–W simulation.</a:t>
            </a:r>
          </a:p>
        </p:txBody>
      </p:sp>
      <p:sp>
        <p:nvSpPr>
          <p:cNvPr id="24" name="TextBox 23">
            <a:extLst>
              <a:ext uri="{FF2B5EF4-FFF2-40B4-BE49-F238E27FC236}">
                <a16:creationId xmlns:a16="http://schemas.microsoft.com/office/drawing/2014/main" id="{7E6379B7-54B2-439D-AC9E-BA2DCB890C28}"/>
              </a:ext>
            </a:extLst>
          </p:cNvPr>
          <p:cNvSpPr txBox="1"/>
          <p:nvPr/>
        </p:nvSpPr>
        <p:spPr>
          <a:xfrm>
            <a:off x="610464" y="388774"/>
            <a:ext cx="4802117" cy="692497"/>
          </a:xfrm>
          <a:prstGeom prst="rect">
            <a:avLst/>
          </a:prstGeom>
          <a:noFill/>
        </p:spPr>
        <p:txBody>
          <a:bodyPr wrap="square" rtlCol="0">
            <a:spAutoFit/>
          </a:bodyPr>
          <a:lstStyle/>
          <a:p>
            <a:pPr algn="ctr"/>
            <a:r>
              <a:rPr lang="en-GB" sz="1300" dirty="0">
                <a:solidFill>
                  <a:srgbClr val="FFFF99"/>
                </a:solidFill>
                <a:latin typeface="Arial" panose="020B0604020202020204" pitchFamily="34" charset="0"/>
                <a:cs typeface="Arial" panose="020B0604020202020204" pitchFamily="34" charset="0"/>
              </a:rPr>
              <a:t>Adrag2 – A-O 10m Wind, gusts, momentum flux, momentum surface roughness length over 19 September 2018</a:t>
            </a:r>
          </a:p>
          <a:p>
            <a:pPr algn="ctr"/>
            <a:endParaRPr lang="en-GB" sz="1300" dirty="0">
              <a:solidFill>
                <a:srgbClr val="FFFF99"/>
              </a:solidFill>
              <a:latin typeface="Arial" panose="020B0604020202020204" pitchFamily="34" charset="0"/>
              <a:cs typeface="Arial" panose="020B0604020202020204" pitchFamily="34" charset="0"/>
            </a:endParaRPr>
          </a:p>
        </p:txBody>
      </p:sp>
      <p:pic>
        <p:nvPicPr>
          <p:cNvPr id="11" name="Picture 10" descr="Map&#10;&#10;Description automatically generated">
            <a:extLst>
              <a:ext uri="{FF2B5EF4-FFF2-40B4-BE49-F238E27FC236}">
                <a16:creationId xmlns:a16="http://schemas.microsoft.com/office/drawing/2014/main" id="{A96417E4-CC16-4DE8-A218-0801315A61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305" y="1109441"/>
            <a:ext cx="4518248" cy="3484343"/>
          </a:xfrm>
          <a:prstGeom prst="rect">
            <a:avLst/>
          </a:prstGeom>
        </p:spPr>
      </p:pic>
      <p:sp>
        <p:nvSpPr>
          <p:cNvPr id="12" name="TextBox 11">
            <a:extLst>
              <a:ext uri="{FF2B5EF4-FFF2-40B4-BE49-F238E27FC236}">
                <a16:creationId xmlns:a16="http://schemas.microsoft.com/office/drawing/2014/main" id="{A15DF619-DEA7-4144-B719-BBA809B85413}"/>
              </a:ext>
            </a:extLst>
          </p:cNvPr>
          <p:cNvSpPr txBox="1"/>
          <p:nvPr/>
        </p:nvSpPr>
        <p:spPr>
          <a:xfrm rot="16200000">
            <a:off x="-2268530" y="2342621"/>
            <a:ext cx="5143501" cy="400110"/>
          </a:xfrm>
          <a:prstGeom prst="rect">
            <a:avLst/>
          </a:prstGeom>
          <a:noFill/>
        </p:spPr>
        <p:txBody>
          <a:bodyPr wrap="square" rtlCol="0">
            <a:spAutoFit/>
          </a:bodyPr>
          <a:lstStyle/>
          <a:p>
            <a:pPr algn="ctr"/>
            <a:r>
              <a:rPr lang="en-GB" dirty="0">
                <a:solidFill>
                  <a:srgbClr val="FFFF66"/>
                </a:solidFill>
              </a:rPr>
              <a:t>IMPACT  OF  COUPLING </a:t>
            </a:r>
            <a:endParaRPr lang="en-GB" dirty="0">
              <a:solidFill>
                <a:srgbClr val="FFFF66"/>
              </a:solidFill>
              <a:latin typeface="+mn-lt"/>
            </a:endParaRPr>
          </a:p>
        </p:txBody>
      </p:sp>
      <p:sp>
        <p:nvSpPr>
          <p:cNvPr id="18" name="Rectangle 17">
            <a:extLst>
              <a:ext uri="{FF2B5EF4-FFF2-40B4-BE49-F238E27FC236}">
                <a16:creationId xmlns:a16="http://schemas.microsoft.com/office/drawing/2014/main" id="{74158FBE-354D-49E5-81DC-6B519E4DAA18}"/>
              </a:ext>
            </a:extLst>
          </p:cNvPr>
          <p:cNvSpPr/>
          <p:nvPr/>
        </p:nvSpPr>
        <p:spPr>
          <a:xfrm>
            <a:off x="5430081" y="3361670"/>
            <a:ext cx="3030349" cy="1370319"/>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15" name="TextBox 14">
            <a:extLst>
              <a:ext uri="{FF2B5EF4-FFF2-40B4-BE49-F238E27FC236}">
                <a16:creationId xmlns:a16="http://schemas.microsoft.com/office/drawing/2014/main" id="{1C10F480-42B3-49EA-92BC-3473BE0B280A}"/>
              </a:ext>
            </a:extLst>
          </p:cNvPr>
          <p:cNvSpPr txBox="1"/>
          <p:nvPr/>
        </p:nvSpPr>
        <p:spPr>
          <a:xfrm>
            <a:off x="5412581" y="3389753"/>
            <a:ext cx="3089841" cy="1255728"/>
          </a:xfrm>
          <a:prstGeom prst="rect">
            <a:avLst/>
          </a:prstGeom>
          <a:noFill/>
        </p:spPr>
        <p:txBody>
          <a:bodyPr wrap="square">
            <a:spAutoFit/>
          </a:bodyPr>
          <a:lstStyle/>
          <a:p>
            <a:r>
              <a:rPr lang="en-GB" sz="1080" dirty="0">
                <a:solidFill>
                  <a:srgbClr val="FFFF99"/>
                </a:solidFill>
                <a:latin typeface="Arial" panose="020B0604020202020204" pitchFamily="34" charset="0"/>
                <a:cs typeface="Arial" panose="020B0604020202020204" pitchFamily="34" charset="0"/>
              </a:rPr>
              <a:t>Compared with the impacts on the 10-m wind speed, both coupling to waves and using the Adrag2 new drag parametrization reduces the gusts less in the regions contiguous with the track of Ali. In these regions, the balancing effects of reduction of 10m winds and enhanced gustiness.</a:t>
            </a:r>
          </a:p>
        </p:txBody>
      </p:sp>
      <p:grpSp>
        <p:nvGrpSpPr>
          <p:cNvPr id="16" name="Group 15">
            <a:extLst>
              <a:ext uri="{FF2B5EF4-FFF2-40B4-BE49-F238E27FC236}">
                <a16:creationId xmlns:a16="http://schemas.microsoft.com/office/drawing/2014/main" id="{DC891449-3F3A-48B1-96C1-39F8699C18E6}"/>
              </a:ext>
            </a:extLst>
          </p:cNvPr>
          <p:cNvGrpSpPr/>
          <p:nvPr/>
        </p:nvGrpSpPr>
        <p:grpSpPr>
          <a:xfrm>
            <a:off x="5588621" y="51470"/>
            <a:ext cx="672906" cy="288032"/>
            <a:chOff x="5540381" y="51470"/>
            <a:chExt cx="672906" cy="288032"/>
          </a:xfrm>
        </p:grpSpPr>
        <p:sp>
          <p:nvSpPr>
            <p:cNvPr id="20" name="Rectangle 19">
              <a:extLst>
                <a:ext uri="{FF2B5EF4-FFF2-40B4-BE49-F238E27FC236}">
                  <a16:creationId xmlns:a16="http://schemas.microsoft.com/office/drawing/2014/main" id="{68181171-98A1-42DD-9A5F-202DBC32A7F3}"/>
                </a:ext>
              </a:extLst>
            </p:cNvPr>
            <p:cNvSpPr/>
            <p:nvPr/>
          </p:nvSpPr>
          <p:spPr>
            <a:xfrm>
              <a:off x="5540381" y="51470"/>
              <a:ext cx="672906" cy="288032"/>
            </a:xfrm>
            <a:prstGeom prst="rect">
              <a:avLst/>
            </a:prstGeom>
            <a:solidFill>
              <a:schemeClr val="accent6"/>
            </a:solidFill>
            <a:ln w="38100">
              <a:noFill/>
            </a:ln>
          </p:spPr>
          <p:txBody>
            <a:bodyPr wrap="none" rtlCol="0" anchor="ctr">
              <a:spAutoFit/>
            </a:bodyPr>
            <a:lstStyle/>
            <a:p>
              <a:pPr algn="ctr"/>
              <a:endParaRPr lang="en-GB" dirty="0">
                <a:solidFill>
                  <a:schemeClr val="tx2"/>
                </a:solidFill>
                <a:latin typeface="+mn-lt"/>
              </a:endParaRPr>
            </a:p>
          </p:txBody>
        </p:sp>
        <p:sp>
          <p:nvSpPr>
            <p:cNvPr id="21" name="TextBox 20">
              <a:hlinkClick r:id="rId3" action="ppaction://hlinksldjump"/>
              <a:extLst>
                <a:ext uri="{FF2B5EF4-FFF2-40B4-BE49-F238E27FC236}">
                  <a16:creationId xmlns:a16="http://schemas.microsoft.com/office/drawing/2014/main" id="{61E4EAEB-6F88-4764-AD87-7698B1BFBEEA}"/>
                </a:ext>
              </a:extLst>
            </p:cNvPr>
            <p:cNvSpPr txBox="1"/>
            <p:nvPr/>
          </p:nvSpPr>
          <p:spPr>
            <a:xfrm>
              <a:off x="5580684" y="72375"/>
              <a:ext cx="575492" cy="246221"/>
            </a:xfrm>
            <a:prstGeom prst="rect">
              <a:avLst/>
            </a:prstGeom>
            <a:noFill/>
          </p:spPr>
          <p:txBody>
            <a:bodyPr wrap="square" rtlCol="0">
              <a:spAutoFit/>
            </a:bodyPr>
            <a:lstStyle/>
            <a:p>
              <a:r>
                <a:rPr lang="en-GB" sz="1000" dirty="0">
                  <a:solidFill>
                    <a:srgbClr val="FFFF99"/>
                  </a:solidFill>
                  <a:latin typeface="Arial" panose="020B0604020202020204" pitchFamily="34" charset="0"/>
                  <a:cs typeface="Arial" panose="020B0604020202020204" pitchFamily="34" charset="0"/>
                </a:rPr>
                <a:t>MENU</a:t>
              </a:r>
            </a:p>
          </p:txBody>
        </p:sp>
      </p:grpSp>
    </p:spTree>
    <p:extLst>
      <p:ext uri="{BB962C8B-B14F-4D97-AF65-F5344CB8AC3E}">
        <p14:creationId xmlns:p14="http://schemas.microsoft.com/office/powerpoint/2010/main" val="149252527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1D63E12-BB7A-4B3B-9742-F49AB54A18FF}"/>
              </a:ext>
            </a:extLst>
          </p:cNvPr>
          <p:cNvSpPr>
            <a:spLocks noGrp="1"/>
          </p:cNvSpPr>
          <p:nvPr>
            <p:ph type="sldNum" sz="quarter" idx="10"/>
          </p:nvPr>
        </p:nvSpPr>
        <p:spPr/>
        <p:txBody>
          <a:bodyPr/>
          <a:lstStyle/>
          <a:p>
            <a:fld id="{DCF6A46F-80AB-49F3-8C7E-9717ED945456}" type="slidenum">
              <a:rPr lang="en-GB" altLang="en-US" smtClean="0"/>
              <a:pPr/>
              <a:t>17</a:t>
            </a:fld>
            <a:endParaRPr lang="en-GB" altLang="en-US" dirty="0"/>
          </a:p>
        </p:txBody>
      </p:sp>
      <p:sp>
        <p:nvSpPr>
          <p:cNvPr id="14" name="Rectangle 13">
            <a:extLst>
              <a:ext uri="{FF2B5EF4-FFF2-40B4-BE49-F238E27FC236}">
                <a16:creationId xmlns:a16="http://schemas.microsoft.com/office/drawing/2014/main" id="{09E86C66-BA09-49ED-BED2-257FC1BD4C61}"/>
              </a:ext>
            </a:extLst>
          </p:cNvPr>
          <p:cNvSpPr/>
          <p:nvPr/>
        </p:nvSpPr>
        <p:spPr>
          <a:xfrm>
            <a:off x="0" y="-20538"/>
            <a:ext cx="606443" cy="5143500"/>
          </a:xfrm>
          <a:prstGeom prst="rect">
            <a:avLst/>
          </a:prstGeom>
          <a:solidFill>
            <a:schemeClr val="accent6"/>
          </a:solidFill>
          <a:ln w="25400">
            <a:solidFill>
              <a:srgbClr val="FFCC66"/>
            </a:solidFill>
          </a:ln>
          <a:scene3d>
            <a:camera prst="orthographicFront"/>
            <a:lightRig rig="threePt" dir="t"/>
          </a:scene3d>
          <a:sp3d>
            <a:bevelB w="139700" h="139700" prst="divot"/>
          </a:sp3d>
        </p:spPr>
        <p:txBody>
          <a:bodyPr wrap="square" rtlCol="0" anchor="ctr">
            <a:spAutoFit/>
          </a:bodyPr>
          <a:lstStyle/>
          <a:p>
            <a:pPr algn="ctr"/>
            <a:endParaRPr lang="en-GB" dirty="0">
              <a:solidFill>
                <a:schemeClr val="tx2"/>
              </a:solidFill>
              <a:latin typeface="+mn-lt"/>
            </a:endParaRPr>
          </a:p>
        </p:txBody>
      </p:sp>
      <p:sp>
        <p:nvSpPr>
          <p:cNvPr id="17" name="Rectangle 16">
            <a:extLst>
              <a:ext uri="{FF2B5EF4-FFF2-40B4-BE49-F238E27FC236}">
                <a16:creationId xmlns:a16="http://schemas.microsoft.com/office/drawing/2014/main" id="{738F1C5E-EB3C-4CA9-A16C-E9813B19B6A8}"/>
              </a:ext>
            </a:extLst>
          </p:cNvPr>
          <p:cNvSpPr/>
          <p:nvPr/>
        </p:nvSpPr>
        <p:spPr>
          <a:xfrm>
            <a:off x="753305" y="339502"/>
            <a:ext cx="4595852" cy="576064"/>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19" name="Rectangle 18">
            <a:extLst>
              <a:ext uri="{FF2B5EF4-FFF2-40B4-BE49-F238E27FC236}">
                <a16:creationId xmlns:a16="http://schemas.microsoft.com/office/drawing/2014/main" id="{739C9C1F-01B6-430E-841B-078F0860E2D9}"/>
              </a:ext>
            </a:extLst>
          </p:cNvPr>
          <p:cNvSpPr/>
          <p:nvPr/>
        </p:nvSpPr>
        <p:spPr>
          <a:xfrm>
            <a:off x="5466351" y="812680"/>
            <a:ext cx="3238449" cy="747621"/>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24" name="TextBox 23">
            <a:extLst>
              <a:ext uri="{FF2B5EF4-FFF2-40B4-BE49-F238E27FC236}">
                <a16:creationId xmlns:a16="http://schemas.microsoft.com/office/drawing/2014/main" id="{7E6379B7-54B2-439D-AC9E-BA2DCB890C28}"/>
              </a:ext>
            </a:extLst>
          </p:cNvPr>
          <p:cNvSpPr txBox="1"/>
          <p:nvPr/>
        </p:nvSpPr>
        <p:spPr>
          <a:xfrm>
            <a:off x="647934" y="386166"/>
            <a:ext cx="4802117" cy="723275"/>
          </a:xfrm>
          <a:prstGeom prst="rect">
            <a:avLst/>
          </a:prstGeom>
          <a:noFill/>
        </p:spPr>
        <p:txBody>
          <a:bodyPr wrap="square" rtlCol="0">
            <a:spAutoFit/>
          </a:bodyPr>
          <a:lstStyle/>
          <a:p>
            <a:pPr algn="ctr"/>
            <a:r>
              <a:rPr lang="en-GB" sz="1300" dirty="0">
                <a:solidFill>
                  <a:srgbClr val="FFFF99"/>
                </a:solidFill>
                <a:latin typeface="Arial" panose="020B0604020202020204" pitchFamily="34" charset="0"/>
                <a:cs typeface="Arial" panose="020B0604020202020204" pitchFamily="34" charset="0"/>
              </a:rPr>
              <a:t>Drag</a:t>
            </a:r>
            <a:r>
              <a:rPr lang="en-GB" sz="1400" dirty="0">
                <a:latin typeface="Arial" panose="020B0604020202020204" pitchFamily="34" charset="0"/>
                <a:cs typeface="Arial" panose="020B0604020202020204" pitchFamily="34" charset="0"/>
              </a:rPr>
              <a:t> </a:t>
            </a:r>
            <a:r>
              <a:rPr lang="en-GB" sz="1300" dirty="0">
                <a:solidFill>
                  <a:srgbClr val="FFFF99"/>
                </a:solidFill>
                <a:latin typeface="Arial" panose="020B0604020202020204" pitchFamily="34" charset="0"/>
                <a:cs typeface="Arial" panose="020B0604020202020204" pitchFamily="34" charset="0"/>
              </a:rPr>
              <a:t>coefficient dependence on 10m wind speed for a point in the North Sea and in the North Atlantic</a:t>
            </a:r>
          </a:p>
          <a:p>
            <a:pPr algn="ctr"/>
            <a:endParaRPr lang="en-GB" sz="1300" dirty="0">
              <a:solidFill>
                <a:srgbClr val="FFFF99"/>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907583E8-4AF7-4EF1-953D-903EFE77A020}"/>
              </a:ext>
            </a:extLst>
          </p:cNvPr>
          <p:cNvSpPr txBox="1"/>
          <p:nvPr/>
        </p:nvSpPr>
        <p:spPr>
          <a:xfrm rot="16200000">
            <a:off x="-2268530" y="2342621"/>
            <a:ext cx="5143501" cy="400110"/>
          </a:xfrm>
          <a:prstGeom prst="rect">
            <a:avLst/>
          </a:prstGeom>
          <a:noFill/>
        </p:spPr>
        <p:txBody>
          <a:bodyPr wrap="square" rtlCol="0">
            <a:spAutoFit/>
          </a:bodyPr>
          <a:lstStyle/>
          <a:p>
            <a:pPr algn="ctr"/>
            <a:r>
              <a:rPr lang="en-GB" dirty="0">
                <a:solidFill>
                  <a:srgbClr val="FFFF66"/>
                </a:solidFill>
              </a:rPr>
              <a:t>IMPACT OF COUPLING ON</a:t>
            </a:r>
            <a:endParaRPr lang="en-GB" dirty="0">
              <a:solidFill>
                <a:srgbClr val="FFFF66"/>
              </a:solidFill>
              <a:latin typeface="+mn-lt"/>
            </a:endParaRPr>
          </a:p>
        </p:txBody>
      </p:sp>
      <p:grpSp>
        <p:nvGrpSpPr>
          <p:cNvPr id="12" name="Group 11">
            <a:extLst>
              <a:ext uri="{FF2B5EF4-FFF2-40B4-BE49-F238E27FC236}">
                <a16:creationId xmlns:a16="http://schemas.microsoft.com/office/drawing/2014/main" id="{3D7DC4F7-1282-45AA-A4E8-DF8B5ED84058}"/>
              </a:ext>
            </a:extLst>
          </p:cNvPr>
          <p:cNvGrpSpPr/>
          <p:nvPr/>
        </p:nvGrpSpPr>
        <p:grpSpPr>
          <a:xfrm>
            <a:off x="756009" y="962230"/>
            <a:ext cx="4547823" cy="3913776"/>
            <a:chOff x="323528" y="987574"/>
            <a:chExt cx="4032447" cy="3802089"/>
          </a:xfrm>
        </p:grpSpPr>
        <p:pic>
          <p:nvPicPr>
            <p:cNvPr id="15" name="Picture 14" descr="Chart&#10;&#10;Description automatically generated">
              <a:extLst>
                <a:ext uri="{FF2B5EF4-FFF2-40B4-BE49-F238E27FC236}">
                  <a16:creationId xmlns:a16="http://schemas.microsoft.com/office/drawing/2014/main" id="{2DAECF30-15AC-42AF-87AE-8F4C26BFCE13}"/>
                </a:ext>
              </a:extLst>
            </p:cNvPr>
            <p:cNvPicPr>
              <a:picLocks noChangeAspect="1"/>
            </p:cNvPicPr>
            <p:nvPr/>
          </p:nvPicPr>
          <p:blipFill rotWithShape="1">
            <a:blip r:embed="rId2">
              <a:extLst>
                <a:ext uri="{28A0092B-C50C-407E-A947-70E740481C1C}">
                  <a14:useLocalDpi xmlns:a14="http://schemas.microsoft.com/office/drawing/2010/main" val="0"/>
                </a:ext>
              </a:extLst>
            </a:blip>
            <a:srcRect r="50696"/>
            <a:stretch/>
          </p:blipFill>
          <p:spPr>
            <a:xfrm>
              <a:off x="335014" y="987574"/>
              <a:ext cx="4020961" cy="1872208"/>
            </a:xfrm>
            <a:prstGeom prst="rect">
              <a:avLst/>
            </a:prstGeom>
          </p:spPr>
        </p:pic>
        <p:pic>
          <p:nvPicPr>
            <p:cNvPr id="18" name="Picture 17" descr="Chart&#10;&#10;Description automatically generated">
              <a:extLst>
                <a:ext uri="{FF2B5EF4-FFF2-40B4-BE49-F238E27FC236}">
                  <a16:creationId xmlns:a16="http://schemas.microsoft.com/office/drawing/2014/main" id="{E78CEC40-8238-4387-8CFB-0840FE4E46B8}"/>
                </a:ext>
              </a:extLst>
            </p:cNvPr>
            <p:cNvPicPr>
              <a:picLocks noChangeAspect="1"/>
            </p:cNvPicPr>
            <p:nvPr/>
          </p:nvPicPr>
          <p:blipFill rotWithShape="1">
            <a:blip r:embed="rId2">
              <a:extLst>
                <a:ext uri="{28A0092B-C50C-407E-A947-70E740481C1C}">
                  <a14:useLocalDpi xmlns:a14="http://schemas.microsoft.com/office/drawing/2010/main" val="0"/>
                </a:ext>
              </a:extLst>
            </a:blip>
            <a:srcRect l="50696"/>
            <a:stretch/>
          </p:blipFill>
          <p:spPr>
            <a:xfrm>
              <a:off x="323528" y="2931790"/>
              <a:ext cx="4032447" cy="1857873"/>
            </a:xfrm>
            <a:prstGeom prst="rect">
              <a:avLst/>
            </a:prstGeom>
          </p:spPr>
        </p:pic>
      </p:grpSp>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id="{40D8933C-4EFC-4359-9804-9EE3FA9B062A}"/>
                  </a:ext>
                </a:extLst>
              </p:cNvPr>
              <p:cNvSpPr txBox="1"/>
              <p:nvPr/>
            </p:nvSpPr>
            <p:spPr>
              <a:xfrm>
                <a:off x="5436423" y="806774"/>
                <a:ext cx="3189966" cy="692497"/>
              </a:xfrm>
              <a:prstGeom prst="rect">
                <a:avLst/>
              </a:prstGeom>
              <a:noFill/>
            </p:spPr>
            <p:txBody>
              <a:bodyPr wrap="square">
                <a:spAutoFit/>
              </a:bodyPr>
              <a:lstStyle/>
              <a:p>
                <a14:m>
                  <m:oMath xmlns:m="http://schemas.openxmlformats.org/officeDocument/2006/math">
                    <m:sSub>
                      <m:sSubPr>
                        <m:ctrlPr>
                          <a:rPr lang="en-GB" sz="1300" i="1">
                            <a:solidFill>
                              <a:srgbClr val="FFFF99"/>
                            </a:solidFill>
                            <a:latin typeface="Cambria Math" panose="02040503050406030204" pitchFamily="18" charset="0"/>
                            <a:cs typeface="Arial" panose="020B0604020202020204" pitchFamily="34" charset="0"/>
                          </a:rPr>
                        </m:ctrlPr>
                      </m:sSubPr>
                      <m:e>
                        <m:r>
                          <a:rPr lang="en-GB" sz="1300">
                            <a:solidFill>
                              <a:srgbClr val="FFFF99"/>
                            </a:solidFill>
                            <a:latin typeface="Cambria Math" panose="02040503050406030204" pitchFamily="18" charset="0"/>
                            <a:cs typeface="Arial" panose="020B0604020202020204" pitchFamily="34" charset="0"/>
                          </a:rPr>
                          <m:t>𝐶</m:t>
                        </m:r>
                      </m:e>
                      <m:sub>
                        <m:r>
                          <a:rPr lang="en-GB" sz="1300">
                            <a:solidFill>
                              <a:srgbClr val="FFFF99"/>
                            </a:solidFill>
                            <a:latin typeface="Cambria Math" panose="02040503050406030204" pitchFamily="18" charset="0"/>
                            <a:cs typeface="Arial" panose="020B0604020202020204" pitchFamily="34" charset="0"/>
                          </a:rPr>
                          <m:t>𝐷</m:t>
                        </m:r>
                      </m:sub>
                    </m:sSub>
                  </m:oMath>
                </a14:m>
                <a:r>
                  <a:rPr lang="en-GB" sz="1300" dirty="0">
                    <a:solidFill>
                      <a:srgbClr val="FFFF99"/>
                    </a:solidFill>
                    <a:latin typeface="Arial" panose="020B0604020202020204" pitchFamily="34" charset="0"/>
                    <a:cs typeface="Arial" panose="020B0604020202020204" pitchFamily="34" charset="0"/>
                  </a:rPr>
                  <a:t> in Adrag2 and A-O-W is characterised by a steeper increase for-27 m/s, explain larger sea-surface stress.</a:t>
                </a:r>
              </a:p>
            </p:txBody>
          </p:sp>
        </mc:Choice>
        <mc:Fallback>
          <p:sp>
            <p:nvSpPr>
              <p:cNvPr id="20" name="TextBox 19">
                <a:extLst>
                  <a:ext uri="{FF2B5EF4-FFF2-40B4-BE49-F238E27FC236}">
                    <a16:creationId xmlns:a16="http://schemas.microsoft.com/office/drawing/2014/main" id="{40D8933C-4EFC-4359-9804-9EE3FA9B062A}"/>
                  </a:ext>
                </a:extLst>
              </p:cNvPr>
              <p:cNvSpPr txBox="1">
                <a:spLocks noRot="1" noChangeAspect="1" noMove="1" noResize="1" noEditPoints="1" noAdjustHandles="1" noChangeArrowheads="1" noChangeShapeType="1" noTextEdit="1"/>
              </p:cNvSpPr>
              <p:nvPr/>
            </p:nvSpPr>
            <p:spPr>
              <a:xfrm>
                <a:off x="5436423" y="806774"/>
                <a:ext cx="3189966" cy="692497"/>
              </a:xfrm>
              <a:prstGeom prst="rect">
                <a:avLst/>
              </a:prstGeom>
              <a:blipFill>
                <a:blip r:embed="rId3"/>
                <a:stretch>
                  <a:fillRect l="-382" t="-877" r="-1338" b="-6140"/>
                </a:stretch>
              </a:blipFill>
            </p:spPr>
            <p:txBody>
              <a:bodyPr/>
              <a:lstStyle/>
              <a:p>
                <a:r>
                  <a:rPr lang="en-GB">
                    <a:noFill/>
                  </a:rPr>
                  <a:t> </a:t>
                </a:r>
              </a:p>
            </p:txBody>
          </p:sp>
        </mc:Fallback>
      </mc:AlternateContent>
      <p:sp>
        <p:nvSpPr>
          <p:cNvPr id="21" name="Rectangle 20">
            <a:extLst>
              <a:ext uri="{FF2B5EF4-FFF2-40B4-BE49-F238E27FC236}">
                <a16:creationId xmlns:a16="http://schemas.microsoft.com/office/drawing/2014/main" id="{231554B0-AE05-4686-9F33-4AACFE6A91D1}"/>
              </a:ext>
            </a:extLst>
          </p:cNvPr>
          <p:cNvSpPr/>
          <p:nvPr/>
        </p:nvSpPr>
        <p:spPr>
          <a:xfrm>
            <a:off x="5466352" y="1707655"/>
            <a:ext cx="3238447" cy="648072"/>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716764AF-915C-4170-B800-7910A231CA5A}"/>
                  </a:ext>
                </a:extLst>
              </p:cNvPr>
              <p:cNvSpPr txBox="1"/>
              <p:nvPr/>
            </p:nvSpPr>
            <p:spPr>
              <a:xfrm>
                <a:off x="5436423" y="1683419"/>
                <a:ext cx="3189966" cy="692497"/>
              </a:xfrm>
              <a:prstGeom prst="rect">
                <a:avLst/>
              </a:prstGeom>
              <a:noFill/>
            </p:spPr>
            <p:txBody>
              <a:bodyPr wrap="square">
                <a:spAutoFit/>
              </a:bodyPr>
              <a:lstStyle/>
              <a:p>
                <a14:m>
                  <m:oMath xmlns:m="http://schemas.openxmlformats.org/officeDocument/2006/math">
                    <m:sSub>
                      <m:sSubPr>
                        <m:ctrlPr>
                          <a:rPr lang="en-GB" sz="1300" i="1">
                            <a:solidFill>
                              <a:srgbClr val="FFFF99"/>
                            </a:solidFill>
                            <a:latin typeface="Cambria Math" panose="02040503050406030204" pitchFamily="18" charset="0"/>
                            <a:cs typeface="Arial" panose="020B0604020202020204" pitchFamily="34" charset="0"/>
                          </a:rPr>
                        </m:ctrlPr>
                      </m:sSubPr>
                      <m:e>
                        <m:r>
                          <a:rPr lang="en-GB" sz="1300">
                            <a:solidFill>
                              <a:srgbClr val="FFFF99"/>
                            </a:solidFill>
                            <a:latin typeface="Cambria Math" panose="02040503050406030204" pitchFamily="18" charset="0"/>
                            <a:cs typeface="Arial" panose="020B0604020202020204" pitchFamily="34" charset="0"/>
                          </a:rPr>
                          <m:t>𝐶</m:t>
                        </m:r>
                      </m:e>
                      <m:sub>
                        <m:r>
                          <a:rPr lang="en-GB" sz="1300">
                            <a:solidFill>
                              <a:srgbClr val="FFFF99"/>
                            </a:solidFill>
                            <a:latin typeface="Cambria Math" panose="02040503050406030204" pitchFamily="18" charset="0"/>
                            <a:cs typeface="Arial" panose="020B0604020202020204" pitchFamily="34" charset="0"/>
                          </a:rPr>
                          <m:t>𝐷</m:t>
                        </m:r>
                      </m:sub>
                    </m:sSub>
                  </m:oMath>
                </a14:m>
                <a:r>
                  <a:rPr lang="en-GB" sz="1300" dirty="0">
                    <a:solidFill>
                      <a:srgbClr val="FFFF99"/>
                    </a:solidFill>
                    <a:latin typeface="Arial" panose="020B0604020202020204" pitchFamily="34" charset="0"/>
                    <a:cs typeface="Arial" panose="020B0604020202020204" pitchFamily="34" charset="0"/>
                  </a:rPr>
                  <a:t> in Adrag2 is slightly steeper than A-O-W, explain corresponding reductions in 10-m wind.</a:t>
                </a:r>
              </a:p>
            </p:txBody>
          </p:sp>
        </mc:Choice>
        <mc:Fallback>
          <p:sp>
            <p:nvSpPr>
              <p:cNvPr id="22" name="TextBox 21">
                <a:extLst>
                  <a:ext uri="{FF2B5EF4-FFF2-40B4-BE49-F238E27FC236}">
                    <a16:creationId xmlns:a16="http://schemas.microsoft.com/office/drawing/2014/main" id="{716764AF-915C-4170-B800-7910A231CA5A}"/>
                  </a:ext>
                </a:extLst>
              </p:cNvPr>
              <p:cNvSpPr txBox="1">
                <a:spLocks noRot="1" noChangeAspect="1" noMove="1" noResize="1" noEditPoints="1" noAdjustHandles="1" noChangeArrowheads="1" noChangeShapeType="1" noTextEdit="1"/>
              </p:cNvSpPr>
              <p:nvPr/>
            </p:nvSpPr>
            <p:spPr>
              <a:xfrm>
                <a:off x="5436423" y="1683419"/>
                <a:ext cx="3189966" cy="692497"/>
              </a:xfrm>
              <a:prstGeom prst="rect">
                <a:avLst/>
              </a:prstGeom>
              <a:blipFill>
                <a:blip r:embed="rId4"/>
                <a:stretch>
                  <a:fillRect l="-382" t="-877" b="-6140"/>
                </a:stretch>
              </a:blipFill>
            </p:spPr>
            <p:txBody>
              <a:bodyPr/>
              <a:lstStyle/>
              <a:p>
                <a:r>
                  <a:rPr lang="en-GB">
                    <a:noFill/>
                  </a:rPr>
                  <a:t> </a:t>
                </a:r>
              </a:p>
            </p:txBody>
          </p:sp>
        </mc:Fallback>
      </mc:AlternateContent>
      <p:sp>
        <p:nvSpPr>
          <p:cNvPr id="26" name="Rectangle 25">
            <a:extLst>
              <a:ext uri="{FF2B5EF4-FFF2-40B4-BE49-F238E27FC236}">
                <a16:creationId xmlns:a16="http://schemas.microsoft.com/office/drawing/2014/main" id="{9070AE2F-A996-4E98-9425-9495A7E91D17}"/>
              </a:ext>
            </a:extLst>
          </p:cNvPr>
          <p:cNvSpPr/>
          <p:nvPr/>
        </p:nvSpPr>
        <p:spPr>
          <a:xfrm>
            <a:off x="5459865" y="2548491"/>
            <a:ext cx="3238447" cy="648072"/>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27" name="TextBox 26">
            <a:extLst>
              <a:ext uri="{FF2B5EF4-FFF2-40B4-BE49-F238E27FC236}">
                <a16:creationId xmlns:a16="http://schemas.microsoft.com/office/drawing/2014/main" id="{A9AFEA3F-115C-4232-9ED9-6041D1D3D468}"/>
              </a:ext>
            </a:extLst>
          </p:cNvPr>
          <p:cNvSpPr txBox="1"/>
          <p:nvPr/>
        </p:nvSpPr>
        <p:spPr>
          <a:xfrm>
            <a:off x="5466351" y="2550214"/>
            <a:ext cx="2994081" cy="692497"/>
          </a:xfrm>
          <a:prstGeom prst="rect">
            <a:avLst/>
          </a:prstGeom>
          <a:noFill/>
        </p:spPr>
        <p:txBody>
          <a:bodyPr wrap="square">
            <a:spAutoFit/>
          </a:bodyPr>
          <a:lstStyle/>
          <a:p>
            <a:r>
              <a:rPr lang="en-GB" sz="1300" dirty="0">
                <a:solidFill>
                  <a:srgbClr val="FFFF99"/>
                </a:solidFill>
                <a:latin typeface="Arial" panose="020B0604020202020204" pitchFamily="34" charset="0"/>
                <a:cs typeface="Arial" panose="020B0604020202020204" pitchFamily="34" charset="0"/>
              </a:rPr>
              <a:t>It is not possible to quantify impact of Adrag2 cap due to same reductions in 10-m wind speed.</a:t>
            </a:r>
          </a:p>
        </p:txBody>
      </p:sp>
      <p:sp>
        <p:nvSpPr>
          <p:cNvPr id="28" name="Rectangle 27">
            <a:extLst>
              <a:ext uri="{FF2B5EF4-FFF2-40B4-BE49-F238E27FC236}">
                <a16:creationId xmlns:a16="http://schemas.microsoft.com/office/drawing/2014/main" id="{81979BEA-D2DF-41D8-ABD1-09CC55976FB7}"/>
              </a:ext>
            </a:extLst>
          </p:cNvPr>
          <p:cNvSpPr/>
          <p:nvPr/>
        </p:nvSpPr>
        <p:spPr>
          <a:xfrm>
            <a:off x="5459865" y="3416047"/>
            <a:ext cx="3238447" cy="592470"/>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mc:AlternateContent xmlns:mc="http://schemas.openxmlformats.org/markup-compatibility/2006">
        <mc:Choice xmlns:a14="http://schemas.microsoft.com/office/drawing/2010/main" Requires="a14">
          <p:sp>
            <p:nvSpPr>
              <p:cNvPr id="29" name="TextBox 28">
                <a:extLst>
                  <a:ext uri="{FF2B5EF4-FFF2-40B4-BE49-F238E27FC236}">
                    <a16:creationId xmlns:a16="http://schemas.microsoft.com/office/drawing/2014/main" id="{ED546DA5-3409-4ACE-B167-694B0098D1AB}"/>
                  </a:ext>
                </a:extLst>
              </p:cNvPr>
              <p:cNvSpPr txBox="1"/>
              <p:nvPr/>
            </p:nvSpPr>
            <p:spPr>
              <a:xfrm>
                <a:off x="5450051" y="3453963"/>
                <a:ext cx="3176338" cy="492443"/>
              </a:xfrm>
              <a:prstGeom prst="rect">
                <a:avLst/>
              </a:prstGeom>
              <a:noFill/>
            </p:spPr>
            <p:txBody>
              <a:bodyPr wrap="square">
                <a:spAutoFit/>
              </a:bodyPr>
              <a:lstStyle/>
              <a:p>
                <a14:m>
                  <m:oMath xmlns:m="http://schemas.openxmlformats.org/officeDocument/2006/math">
                    <m:sSub>
                      <m:sSubPr>
                        <m:ctrlPr>
                          <a:rPr lang="en-GB" sz="1300" i="1">
                            <a:solidFill>
                              <a:srgbClr val="FFFF99"/>
                            </a:solidFill>
                            <a:latin typeface="Cambria Math" panose="02040503050406030204" pitchFamily="18" charset="0"/>
                            <a:cs typeface="Arial" panose="020B0604020202020204" pitchFamily="34" charset="0"/>
                          </a:rPr>
                        </m:ctrlPr>
                      </m:sSubPr>
                      <m:e>
                        <m:r>
                          <a:rPr lang="en-GB" sz="1300">
                            <a:solidFill>
                              <a:srgbClr val="FFFF99"/>
                            </a:solidFill>
                            <a:latin typeface="Cambria Math" panose="02040503050406030204" pitchFamily="18" charset="0"/>
                            <a:cs typeface="Arial" panose="020B0604020202020204" pitchFamily="34" charset="0"/>
                          </a:rPr>
                          <m:t>𝐶</m:t>
                        </m:r>
                      </m:e>
                      <m:sub>
                        <m:r>
                          <a:rPr lang="en-GB" sz="1300">
                            <a:solidFill>
                              <a:srgbClr val="FFFF99"/>
                            </a:solidFill>
                            <a:latin typeface="Cambria Math" panose="02040503050406030204" pitchFamily="18" charset="0"/>
                            <a:cs typeface="Arial" panose="020B0604020202020204" pitchFamily="34" charset="0"/>
                          </a:rPr>
                          <m:t>𝐷</m:t>
                        </m:r>
                      </m:sub>
                    </m:sSub>
                  </m:oMath>
                </a14:m>
                <a:r>
                  <a:rPr lang="en-GB" sz="1300" dirty="0">
                    <a:solidFill>
                      <a:srgbClr val="FFFF99"/>
                    </a:solidFill>
                    <a:latin typeface="Arial" panose="020B0604020202020204" pitchFamily="34" charset="0"/>
                    <a:cs typeface="Arial" panose="020B0604020202020204" pitchFamily="34" charset="0"/>
                  </a:rPr>
                  <a:t> in A-O-W plateau above 27 m s-1, though slightly lower than Adrag2.</a:t>
                </a:r>
              </a:p>
            </p:txBody>
          </p:sp>
        </mc:Choice>
        <mc:Fallback>
          <p:sp>
            <p:nvSpPr>
              <p:cNvPr id="29" name="TextBox 28">
                <a:extLst>
                  <a:ext uri="{FF2B5EF4-FFF2-40B4-BE49-F238E27FC236}">
                    <a16:creationId xmlns:a16="http://schemas.microsoft.com/office/drawing/2014/main" id="{ED546DA5-3409-4ACE-B167-694B0098D1AB}"/>
                  </a:ext>
                </a:extLst>
              </p:cNvPr>
              <p:cNvSpPr txBox="1">
                <a:spLocks noRot="1" noChangeAspect="1" noMove="1" noResize="1" noEditPoints="1" noAdjustHandles="1" noChangeArrowheads="1" noChangeShapeType="1" noTextEdit="1"/>
              </p:cNvSpPr>
              <p:nvPr/>
            </p:nvSpPr>
            <p:spPr>
              <a:xfrm>
                <a:off x="5450051" y="3453963"/>
                <a:ext cx="3176338" cy="492443"/>
              </a:xfrm>
              <a:prstGeom prst="rect">
                <a:avLst/>
              </a:prstGeom>
              <a:blipFill>
                <a:blip r:embed="rId5"/>
                <a:stretch>
                  <a:fillRect l="-192" t="-1250" b="-11250"/>
                </a:stretch>
              </a:blipFill>
            </p:spPr>
            <p:txBody>
              <a:bodyPr/>
              <a:lstStyle/>
              <a:p>
                <a:r>
                  <a:rPr lang="en-GB">
                    <a:noFill/>
                  </a:rPr>
                  <a:t> </a:t>
                </a:r>
              </a:p>
            </p:txBody>
          </p:sp>
        </mc:Fallback>
      </mc:AlternateContent>
      <p:sp>
        <p:nvSpPr>
          <p:cNvPr id="31" name="Rectangle 30">
            <a:extLst>
              <a:ext uri="{FF2B5EF4-FFF2-40B4-BE49-F238E27FC236}">
                <a16:creationId xmlns:a16="http://schemas.microsoft.com/office/drawing/2014/main" id="{700FC0C0-BE72-40BF-AF91-4E53E3A71ED1}"/>
              </a:ext>
            </a:extLst>
          </p:cNvPr>
          <p:cNvSpPr/>
          <p:nvPr/>
        </p:nvSpPr>
        <p:spPr>
          <a:xfrm>
            <a:off x="5474093" y="4181853"/>
            <a:ext cx="2626299" cy="632487"/>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30" name="TextBox 29">
            <a:extLst>
              <a:ext uri="{FF2B5EF4-FFF2-40B4-BE49-F238E27FC236}">
                <a16:creationId xmlns:a16="http://schemas.microsoft.com/office/drawing/2014/main" id="{75A9B968-C0A7-4224-A1D9-996C869FF309}"/>
              </a:ext>
            </a:extLst>
          </p:cNvPr>
          <p:cNvSpPr txBox="1"/>
          <p:nvPr/>
        </p:nvSpPr>
        <p:spPr>
          <a:xfrm>
            <a:off x="5436423" y="4167350"/>
            <a:ext cx="2842323" cy="692497"/>
          </a:xfrm>
          <a:prstGeom prst="rect">
            <a:avLst/>
          </a:prstGeom>
          <a:noFill/>
        </p:spPr>
        <p:txBody>
          <a:bodyPr wrap="square">
            <a:spAutoFit/>
          </a:bodyPr>
          <a:lstStyle/>
          <a:p>
            <a:r>
              <a:rPr lang="en-GB" sz="1300" dirty="0">
                <a:solidFill>
                  <a:srgbClr val="FFFF99"/>
                </a:solidFill>
                <a:latin typeface="Arial" panose="020B0604020202020204" pitchFamily="34" charset="0"/>
                <a:cs typeface="Arial" panose="020B0604020202020204" pitchFamily="34" charset="0"/>
              </a:rPr>
              <a:t>Adrag2 likely capable of mimicking physics of A-O-W coupling for simulated wind speeds.</a:t>
            </a:r>
          </a:p>
        </p:txBody>
      </p:sp>
      <p:grpSp>
        <p:nvGrpSpPr>
          <p:cNvPr id="23" name="Group 22">
            <a:extLst>
              <a:ext uri="{FF2B5EF4-FFF2-40B4-BE49-F238E27FC236}">
                <a16:creationId xmlns:a16="http://schemas.microsoft.com/office/drawing/2014/main" id="{AE486851-14CB-4E14-899E-BC7172A41459}"/>
              </a:ext>
            </a:extLst>
          </p:cNvPr>
          <p:cNvGrpSpPr/>
          <p:nvPr/>
        </p:nvGrpSpPr>
        <p:grpSpPr>
          <a:xfrm>
            <a:off x="5588621" y="51470"/>
            <a:ext cx="672906" cy="288032"/>
            <a:chOff x="5540381" y="51470"/>
            <a:chExt cx="672906" cy="288032"/>
          </a:xfrm>
        </p:grpSpPr>
        <p:sp>
          <p:nvSpPr>
            <p:cNvPr id="25" name="Rectangle 24">
              <a:extLst>
                <a:ext uri="{FF2B5EF4-FFF2-40B4-BE49-F238E27FC236}">
                  <a16:creationId xmlns:a16="http://schemas.microsoft.com/office/drawing/2014/main" id="{B306B07C-CDEB-4F78-B9D2-1D9B3A615904}"/>
                </a:ext>
              </a:extLst>
            </p:cNvPr>
            <p:cNvSpPr/>
            <p:nvPr/>
          </p:nvSpPr>
          <p:spPr>
            <a:xfrm>
              <a:off x="5540381" y="51470"/>
              <a:ext cx="672906" cy="288032"/>
            </a:xfrm>
            <a:prstGeom prst="rect">
              <a:avLst/>
            </a:prstGeom>
            <a:solidFill>
              <a:schemeClr val="accent6"/>
            </a:solidFill>
            <a:ln w="38100">
              <a:noFill/>
            </a:ln>
          </p:spPr>
          <p:txBody>
            <a:bodyPr wrap="none" rtlCol="0" anchor="ctr">
              <a:spAutoFit/>
            </a:bodyPr>
            <a:lstStyle/>
            <a:p>
              <a:pPr algn="ctr"/>
              <a:endParaRPr lang="en-GB" dirty="0">
                <a:solidFill>
                  <a:schemeClr val="tx2"/>
                </a:solidFill>
                <a:latin typeface="+mn-lt"/>
              </a:endParaRPr>
            </a:p>
          </p:txBody>
        </p:sp>
        <p:sp>
          <p:nvSpPr>
            <p:cNvPr id="32" name="TextBox 31">
              <a:hlinkClick r:id="rId6" action="ppaction://hlinksldjump"/>
              <a:extLst>
                <a:ext uri="{FF2B5EF4-FFF2-40B4-BE49-F238E27FC236}">
                  <a16:creationId xmlns:a16="http://schemas.microsoft.com/office/drawing/2014/main" id="{6276098D-9533-4CBE-8E9A-6EC9CFD04BEA}"/>
                </a:ext>
              </a:extLst>
            </p:cNvPr>
            <p:cNvSpPr txBox="1"/>
            <p:nvPr/>
          </p:nvSpPr>
          <p:spPr>
            <a:xfrm>
              <a:off x="5580684" y="72375"/>
              <a:ext cx="575492" cy="246221"/>
            </a:xfrm>
            <a:prstGeom prst="rect">
              <a:avLst/>
            </a:prstGeom>
            <a:noFill/>
          </p:spPr>
          <p:txBody>
            <a:bodyPr wrap="square" rtlCol="0">
              <a:spAutoFit/>
            </a:bodyPr>
            <a:lstStyle/>
            <a:p>
              <a:r>
                <a:rPr lang="en-GB" sz="1000" dirty="0">
                  <a:solidFill>
                    <a:srgbClr val="FFFF99"/>
                  </a:solidFill>
                  <a:latin typeface="Arial" panose="020B0604020202020204" pitchFamily="34" charset="0"/>
                  <a:cs typeface="Arial" panose="020B0604020202020204" pitchFamily="34" charset="0"/>
                </a:rPr>
                <a:t>MENU</a:t>
              </a:r>
            </a:p>
          </p:txBody>
        </p:sp>
      </p:grpSp>
    </p:spTree>
    <p:extLst>
      <p:ext uri="{BB962C8B-B14F-4D97-AF65-F5344CB8AC3E}">
        <p14:creationId xmlns:p14="http://schemas.microsoft.com/office/powerpoint/2010/main" val="350087670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BFFEF8C0-4A49-460E-998F-5174E8093314}"/>
              </a:ext>
            </a:extLst>
          </p:cNvPr>
          <p:cNvSpPr/>
          <p:nvPr/>
        </p:nvSpPr>
        <p:spPr>
          <a:xfrm>
            <a:off x="5493744" y="3400798"/>
            <a:ext cx="3247416" cy="1144079"/>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36" name="Rectangle 35">
            <a:extLst>
              <a:ext uri="{FF2B5EF4-FFF2-40B4-BE49-F238E27FC236}">
                <a16:creationId xmlns:a16="http://schemas.microsoft.com/office/drawing/2014/main" id="{E85754B0-C0E8-4BBE-86D2-0A660A85D614}"/>
              </a:ext>
            </a:extLst>
          </p:cNvPr>
          <p:cNvSpPr/>
          <p:nvPr/>
        </p:nvSpPr>
        <p:spPr>
          <a:xfrm>
            <a:off x="5511924" y="2220576"/>
            <a:ext cx="3211056" cy="817432"/>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4" name="Slide Number Placeholder 3">
            <a:extLst>
              <a:ext uri="{FF2B5EF4-FFF2-40B4-BE49-F238E27FC236}">
                <a16:creationId xmlns:a16="http://schemas.microsoft.com/office/drawing/2014/main" id="{B1D63E12-BB7A-4B3B-9742-F49AB54A18FF}"/>
              </a:ext>
            </a:extLst>
          </p:cNvPr>
          <p:cNvSpPr>
            <a:spLocks noGrp="1"/>
          </p:cNvSpPr>
          <p:nvPr>
            <p:ph type="sldNum" sz="quarter" idx="10"/>
          </p:nvPr>
        </p:nvSpPr>
        <p:spPr/>
        <p:txBody>
          <a:bodyPr/>
          <a:lstStyle/>
          <a:p>
            <a:fld id="{DCF6A46F-80AB-49F3-8C7E-9717ED945456}" type="slidenum">
              <a:rPr lang="en-GB" altLang="en-US" smtClean="0"/>
              <a:pPr/>
              <a:t>18</a:t>
            </a:fld>
            <a:endParaRPr lang="en-GB" altLang="en-US" dirty="0"/>
          </a:p>
        </p:txBody>
      </p:sp>
      <p:sp>
        <p:nvSpPr>
          <p:cNvPr id="14" name="Rectangle 13">
            <a:extLst>
              <a:ext uri="{FF2B5EF4-FFF2-40B4-BE49-F238E27FC236}">
                <a16:creationId xmlns:a16="http://schemas.microsoft.com/office/drawing/2014/main" id="{09E86C66-BA09-49ED-BED2-257FC1BD4C61}"/>
              </a:ext>
            </a:extLst>
          </p:cNvPr>
          <p:cNvSpPr/>
          <p:nvPr/>
        </p:nvSpPr>
        <p:spPr>
          <a:xfrm>
            <a:off x="0" y="-20538"/>
            <a:ext cx="606443" cy="5143500"/>
          </a:xfrm>
          <a:prstGeom prst="rect">
            <a:avLst/>
          </a:prstGeom>
          <a:solidFill>
            <a:schemeClr val="accent6"/>
          </a:solidFill>
          <a:ln w="25400">
            <a:solidFill>
              <a:srgbClr val="FFCC66"/>
            </a:solidFill>
          </a:ln>
          <a:scene3d>
            <a:camera prst="orthographicFront"/>
            <a:lightRig rig="threePt" dir="t"/>
          </a:scene3d>
          <a:sp3d>
            <a:bevelB w="139700" h="139700" prst="divot"/>
          </a:sp3d>
        </p:spPr>
        <p:txBody>
          <a:bodyPr wrap="square" rtlCol="0" anchor="ctr">
            <a:spAutoFit/>
          </a:bodyPr>
          <a:lstStyle/>
          <a:p>
            <a:pPr algn="ctr"/>
            <a:endParaRPr lang="en-GB" dirty="0">
              <a:solidFill>
                <a:schemeClr val="tx2"/>
              </a:solidFill>
              <a:latin typeface="+mn-lt"/>
            </a:endParaRPr>
          </a:p>
        </p:txBody>
      </p:sp>
      <p:sp>
        <p:nvSpPr>
          <p:cNvPr id="17" name="Rectangle 16">
            <a:extLst>
              <a:ext uri="{FF2B5EF4-FFF2-40B4-BE49-F238E27FC236}">
                <a16:creationId xmlns:a16="http://schemas.microsoft.com/office/drawing/2014/main" id="{738F1C5E-EB3C-4CA9-A16C-E9813B19B6A8}"/>
              </a:ext>
            </a:extLst>
          </p:cNvPr>
          <p:cNvSpPr/>
          <p:nvPr/>
        </p:nvSpPr>
        <p:spPr>
          <a:xfrm>
            <a:off x="753305" y="339502"/>
            <a:ext cx="4595852" cy="576064"/>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10" name="TextBox 9">
            <a:extLst>
              <a:ext uri="{FF2B5EF4-FFF2-40B4-BE49-F238E27FC236}">
                <a16:creationId xmlns:a16="http://schemas.microsoft.com/office/drawing/2014/main" id="{907583E8-4AF7-4EF1-953D-903EFE77A020}"/>
              </a:ext>
            </a:extLst>
          </p:cNvPr>
          <p:cNvSpPr txBox="1"/>
          <p:nvPr/>
        </p:nvSpPr>
        <p:spPr>
          <a:xfrm rot="16200000">
            <a:off x="-2268530" y="2342621"/>
            <a:ext cx="5143501" cy="400110"/>
          </a:xfrm>
          <a:prstGeom prst="rect">
            <a:avLst/>
          </a:prstGeom>
          <a:noFill/>
        </p:spPr>
        <p:txBody>
          <a:bodyPr wrap="square" rtlCol="0">
            <a:spAutoFit/>
          </a:bodyPr>
          <a:lstStyle/>
          <a:p>
            <a:pPr algn="ctr"/>
            <a:r>
              <a:rPr lang="en-GB" dirty="0">
                <a:solidFill>
                  <a:srgbClr val="FFFF66"/>
                </a:solidFill>
              </a:rPr>
              <a:t>IMPACT  ON  FORECAST BIAS</a:t>
            </a:r>
            <a:endParaRPr lang="en-GB" dirty="0">
              <a:solidFill>
                <a:srgbClr val="FFFF66"/>
              </a:solidFill>
              <a:latin typeface="+mn-lt"/>
            </a:endParaRPr>
          </a:p>
        </p:txBody>
      </p:sp>
      <p:pic>
        <p:nvPicPr>
          <p:cNvPr id="23" name="Picture 22" descr="Scatter chart&#10;&#10;Description automatically generated">
            <a:extLst>
              <a:ext uri="{FF2B5EF4-FFF2-40B4-BE49-F238E27FC236}">
                <a16:creationId xmlns:a16="http://schemas.microsoft.com/office/drawing/2014/main" id="{A0A52D84-CB82-4CBC-A9B9-7444B92306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3304" y="962230"/>
            <a:ext cx="4593579" cy="3909961"/>
          </a:xfrm>
          <a:prstGeom prst="rect">
            <a:avLst/>
          </a:prstGeom>
        </p:spPr>
      </p:pic>
      <p:sp>
        <p:nvSpPr>
          <p:cNvPr id="25" name="Rectangle 24">
            <a:extLst>
              <a:ext uri="{FF2B5EF4-FFF2-40B4-BE49-F238E27FC236}">
                <a16:creationId xmlns:a16="http://schemas.microsoft.com/office/drawing/2014/main" id="{5A1F4A32-8A64-4905-933A-23EFE19E12FD}"/>
              </a:ext>
            </a:extLst>
          </p:cNvPr>
          <p:cNvSpPr/>
          <p:nvPr/>
        </p:nvSpPr>
        <p:spPr>
          <a:xfrm>
            <a:off x="971600" y="481340"/>
            <a:ext cx="3960440" cy="292388"/>
          </a:xfrm>
          <a:prstGeom prst="rect">
            <a:avLst/>
          </a:prstGeom>
        </p:spPr>
        <p:txBody>
          <a:bodyPr wrap="square">
            <a:spAutoFit/>
          </a:bodyPr>
          <a:lstStyle/>
          <a:p>
            <a:pPr algn="ctr"/>
            <a:r>
              <a:rPr lang="en-GB" sz="1300" dirty="0">
                <a:solidFill>
                  <a:srgbClr val="FFFF99"/>
                </a:solidFill>
                <a:latin typeface="Arial" panose="020B0604020202020204" pitchFamily="34" charset="0"/>
                <a:cs typeface="Arial" panose="020B0604020202020204" pitchFamily="34" charset="0"/>
              </a:rPr>
              <a:t>Percentage difference in 10m wind RMSE statistic</a:t>
            </a:r>
          </a:p>
        </p:txBody>
      </p:sp>
      <p:sp>
        <p:nvSpPr>
          <p:cNvPr id="32" name="Rectangle 31">
            <a:extLst>
              <a:ext uri="{FF2B5EF4-FFF2-40B4-BE49-F238E27FC236}">
                <a16:creationId xmlns:a16="http://schemas.microsoft.com/office/drawing/2014/main" id="{4C0E7F17-BB4F-4C4B-BC98-C8563CC34284}"/>
              </a:ext>
            </a:extLst>
          </p:cNvPr>
          <p:cNvSpPr/>
          <p:nvPr/>
        </p:nvSpPr>
        <p:spPr>
          <a:xfrm>
            <a:off x="5493745" y="962230"/>
            <a:ext cx="3211056" cy="817432"/>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35" name="TextBox 34">
            <a:extLst>
              <a:ext uri="{FF2B5EF4-FFF2-40B4-BE49-F238E27FC236}">
                <a16:creationId xmlns:a16="http://schemas.microsoft.com/office/drawing/2014/main" id="{242234D5-1255-4679-806D-26CAF3340BEA}"/>
              </a:ext>
            </a:extLst>
          </p:cNvPr>
          <p:cNvSpPr txBox="1"/>
          <p:nvPr/>
        </p:nvSpPr>
        <p:spPr>
          <a:xfrm>
            <a:off x="5493744" y="935562"/>
            <a:ext cx="3211057" cy="1015663"/>
          </a:xfrm>
          <a:prstGeom prst="rect">
            <a:avLst/>
          </a:prstGeom>
          <a:noFill/>
        </p:spPr>
        <p:txBody>
          <a:bodyPr wrap="square">
            <a:spAutoFit/>
          </a:bodyPr>
          <a:lstStyle/>
          <a:p>
            <a:r>
              <a:rPr lang="en-GB" sz="1000" dirty="0">
                <a:solidFill>
                  <a:srgbClr val="FFFF99"/>
                </a:solidFill>
                <a:latin typeface="Arial" panose="020B0604020202020204" pitchFamily="34" charset="0"/>
                <a:cs typeface="Arial" panose="020B0604020202020204" pitchFamily="34" charset="0"/>
              </a:rPr>
              <a:t>The prevalence of light over dark coloured dots in Fig.  a, suggests that partially coupling to ocean neither appreciably improves nor degrades the 10-m wind-speed forecast compared with the atmosphere-only configuration.</a:t>
            </a:r>
          </a:p>
          <a:p>
            <a:endParaRPr lang="en-GB" sz="1000" dirty="0">
              <a:solidFill>
                <a:srgbClr val="FFFF99"/>
              </a:solidFill>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8444E422-2086-4C63-92C3-7A13FB95A2DD}"/>
              </a:ext>
            </a:extLst>
          </p:cNvPr>
          <p:cNvSpPr txBox="1"/>
          <p:nvPr/>
        </p:nvSpPr>
        <p:spPr>
          <a:xfrm>
            <a:off x="5462812" y="3465007"/>
            <a:ext cx="3260168" cy="1015663"/>
          </a:xfrm>
          <a:prstGeom prst="rect">
            <a:avLst/>
          </a:prstGeom>
          <a:noFill/>
        </p:spPr>
        <p:txBody>
          <a:bodyPr wrap="square">
            <a:spAutoFit/>
          </a:bodyPr>
          <a:lstStyle/>
          <a:p>
            <a:r>
              <a:rPr lang="en-GB" sz="1000" dirty="0">
                <a:solidFill>
                  <a:srgbClr val="FFFF99"/>
                </a:solidFill>
                <a:latin typeface="Arial" panose="020B0604020202020204" pitchFamily="34" charset="0"/>
                <a:cs typeface="Arial" panose="020B0604020202020204" pitchFamily="34" charset="0"/>
              </a:rPr>
              <a:t>For most of the observation sites, the atmosphere-only Adrag2 simulation with the new drag parametrization is able to achieve the same improvement in 10-m wind-speed-forecast skill as that obtained from fully coupling the atmosphere to ocean and waves (A–O–W) with the benefit of saving 25% of the computational cost.</a:t>
            </a:r>
          </a:p>
        </p:txBody>
      </p:sp>
      <p:sp>
        <p:nvSpPr>
          <p:cNvPr id="40" name="TextBox 39">
            <a:extLst>
              <a:ext uri="{FF2B5EF4-FFF2-40B4-BE49-F238E27FC236}">
                <a16:creationId xmlns:a16="http://schemas.microsoft.com/office/drawing/2014/main" id="{0AA4A4AB-0101-443E-AF5A-2A5B5CC20F67}"/>
              </a:ext>
            </a:extLst>
          </p:cNvPr>
          <p:cNvSpPr txBox="1"/>
          <p:nvPr/>
        </p:nvSpPr>
        <p:spPr>
          <a:xfrm>
            <a:off x="5493744" y="2214486"/>
            <a:ext cx="3184367" cy="861774"/>
          </a:xfrm>
          <a:prstGeom prst="rect">
            <a:avLst/>
          </a:prstGeom>
          <a:noFill/>
        </p:spPr>
        <p:txBody>
          <a:bodyPr wrap="square">
            <a:spAutoFit/>
          </a:bodyPr>
          <a:lstStyle/>
          <a:p>
            <a:r>
              <a:rPr lang="en-GB" sz="1000" dirty="0">
                <a:solidFill>
                  <a:srgbClr val="FFFF99"/>
                </a:solidFill>
                <a:latin typeface="Arial" panose="020B0604020202020204" pitchFamily="34" charset="0"/>
                <a:cs typeface="Arial" panose="020B0604020202020204" pitchFamily="34" charset="0"/>
              </a:rPr>
              <a:t>In contrast, the prevalence of dark green dots over the North Sea in Fig. b highlights that coupling to waves improves the 10-m wind-speed-forecast skill by up to 20% over the ocean-grid cells (comparing the A–O–W and A–O simulations).</a:t>
            </a:r>
          </a:p>
        </p:txBody>
      </p:sp>
      <p:grpSp>
        <p:nvGrpSpPr>
          <p:cNvPr id="15" name="Group 14">
            <a:extLst>
              <a:ext uri="{FF2B5EF4-FFF2-40B4-BE49-F238E27FC236}">
                <a16:creationId xmlns:a16="http://schemas.microsoft.com/office/drawing/2014/main" id="{301EA253-6316-4A48-8233-F86E15AF39BE}"/>
              </a:ext>
            </a:extLst>
          </p:cNvPr>
          <p:cNvGrpSpPr/>
          <p:nvPr/>
        </p:nvGrpSpPr>
        <p:grpSpPr>
          <a:xfrm>
            <a:off x="5588621" y="51470"/>
            <a:ext cx="672906" cy="288032"/>
            <a:chOff x="5540381" y="51470"/>
            <a:chExt cx="672906" cy="288032"/>
          </a:xfrm>
        </p:grpSpPr>
        <p:sp>
          <p:nvSpPr>
            <p:cNvPr id="16" name="Rectangle 15">
              <a:extLst>
                <a:ext uri="{FF2B5EF4-FFF2-40B4-BE49-F238E27FC236}">
                  <a16:creationId xmlns:a16="http://schemas.microsoft.com/office/drawing/2014/main" id="{1225232C-6AFE-4748-A639-52277996202D}"/>
                </a:ext>
              </a:extLst>
            </p:cNvPr>
            <p:cNvSpPr/>
            <p:nvPr/>
          </p:nvSpPr>
          <p:spPr>
            <a:xfrm>
              <a:off x="5540381" y="51470"/>
              <a:ext cx="672906" cy="288032"/>
            </a:xfrm>
            <a:prstGeom prst="rect">
              <a:avLst/>
            </a:prstGeom>
            <a:solidFill>
              <a:schemeClr val="accent6"/>
            </a:solidFill>
            <a:ln w="38100">
              <a:noFill/>
            </a:ln>
          </p:spPr>
          <p:txBody>
            <a:bodyPr wrap="none" rtlCol="0" anchor="ctr">
              <a:spAutoFit/>
            </a:bodyPr>
            <a:lstStyle/>
            <a:p>
              <a:pPr algn="ctr"/>
              <a:endParaRPr lang="en-GB" dirty="0">
                <a:solidFill>
                  <a:schemeClr val="tx2"/>
                </a:solidFill>
                <a:latin typeface="+mn-lt"/>
              </a:endParaRPr>
            </a:p>
          </p:txBody>
        </p:sp>
        <p:sp>
          <p:nvSpPr>
            <p:cNvPr id="18" name="TextBox 17">
              <a:hlinkClick r:id="rId3" action="ppaction://hlinksldjump"/>
              <a:extLst>
                <a:ext uri="{FF2B5EF4-FFF2-40B4-BE49-F238E27FC236}">
                  <a16:creationId xmlns:a16="http://schemas.microsoft.com/office/drawing/2014/main" id="{2E4CDAC7-3225-4C5E-8E76-84BB86CDBC67}"/>
                </a:ext>
              </a:extLst>
            </p:cNvPr>
            <p:cNvSpPr txBox="1"/>
            <p:nvPr/>
          </p:nvSpPr>
          <p:spPr>
            <a:xfrm>
              <a:off x="5580684" y="72375"/>
              <a:ext cx="575492" cy="246221"/>
            </a:xfrm>
            <a:prstGeom prst="rect">
              <a:avLst/>
            </a:prstGeom>
            <a:noFill/>
          </p:spPr>
          <p:txBody>
            <a:bodyPr wrap="square" rtlCol="0">
              <a:spAutoFit/>
            </a:bodyPr>
            <a:lstStyle/>
            <a:p>
              <a:r>
                <a:rPr lang="en-GB" sz="1000" dirty="0">
                  <a:solidFill>
                    <a:srgbClr val="FFFF99"/>
                  </a:solidFill>
                  <a:latin typeface="Arial" panose="020B0604020202020204" pitchFamily="34" charset="0"/>
                  <a:cs typeface="Arial" panose="020B0604020202020204" pitchFamily="34" charset="0"/>
                </a:rPr>
                <a:t>MENU</a:t>
              </a:r>
            </a:p>
          </p:txBody>
        </p:sp>
      </p:grpSp>
    </p:spTree>
    <p:extLst>
      <p:ext uri="{BB962C8B-B14F-4D97-AF65-F5344CB8AC3E}">
        <p14:creationId xmlns:p14="http://schemas.microsoft.com/office/powerpoint/2010/main" val="145944761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1D63E12-BB7A-4B3B-9742-F49AB54A18FF}"/>
              </a:ext>
            </a:extLst>
          </p:cNvPr>
          <p:cNvSpPr>
            <a:spLocks noGrp="1"/>
          </p:cNvSpPr>
          <p:nvPr>
            <p:ph type="sldNum" sz="quarter" idx="10"/>
          </p:nvPr>
        </p:nvSpPr>
        <p:spPr/>
        <p:txBody>
          <a:bodyPr/>
          <a:lstStyle/>
          <a:p>
            <a:fld id="{DCF6A46F-80AB-49F3-8C7E-9717ED945456}" type="slidenum">
              <a:rPr lang="en-GB" altLang="en-US" smtClean="0"/>
              <a:pPr/>
              <a:t>19</a:t>
            </a:fld>
            <a:endParaRPr lang="en-GB" altLang="en-US" dirty="0"/>
          </a:p>
        </p:txBody>
      </p:sp>
      <p:sp>
        <p:nvSpPr>
          <p:cNvPr id="14" name="Rectangle 13">
            <a:extLst>
              <a:ext uri="{FF2B5EF4-FFF2-40B4-BE49-F238E27FC236}">
                <a16:creationId xmlns:a16="http://schemas.microsoft.com/office/drawing/2014/main" id="{09E86C66-BA09-49ED-BED2-257FC1BD4C61}"/>
              </a:ext>
            </a:extLst>
          </p:cNvPr>
          <p:cNvSpPr/>
          <p:nvPr/>
        </p:nvSpPr>
        <p:spPr>
          <a:xfrm>
            <a:off x="0" y="-20538"/>
            <a:ext cx="606443" cy="5143500"/>
          </a:xfrm>
          <a:prstGeom prst="rect">
            <a:avLst/>
          </a:prstGeom>
          <a:solidFill>
            <a:schemeClr val="accent6"/>
          </a:solidFill>
          <a:ln w="25400">
            <a:solidFill>
              <a:srgbClr val="FFCC66"/>
            </a:solidFill>
          </a:ln>
          <a:scene3d>
            <a:camera prst="orthographicFront"/>
            <a:lightRig rig="threePt" dir="t"/>
          </a:scene3d>
          <a:sp3d>
            <a:bevelB w="139700" h="139700" prst="divot"/>
          </a:sp3d>
        </p:spPr>
        <p:txBody>
          <a:bodyPr wrap="square" rtlCol="0" anchor="ctr">
            <a:spAutoFit/>
          </a:bodyPr>
          <a:lstStyle/>
          <a:p>
            <a:pPr algn="ctr"/>
            <a:endParaRPr lang="en-GB" dirty="0">
              <a:solidFill>
                <a:schemeClr val="tx2"/>
              </a:solidFill>
              <a:latin typeface="+mn-lt"/>
            </a:endParaRPr>
          </a:p>
        </p:txBody>
      </p:sp>
      <p:sp>
        <p:nvSpPr>
          <p:cNvPr id="10" name="TextBox 9">
            <a:extLst>
              <a:ext uri="{FF2B5EF4-FFF2-40B4-BE49-F238E27FC236}">
                <a16:creationId xmlns:a16="http://schemas.microsoft.com/office/drawing/2014/main" id="{907583E8-4AF7-4EF1-953D-903EFE77A020}"/>
              </a:ext>
            </a:extLst>
          </p:cNvPr>
          <p:cNvSpPr txBox="1"/>
          <p:nvPr/>
        </p:nvSpPr>
        <p:spPr>
          <a:xfrm rot="16200000">
            <a:off x="-2268530" y="2342621"/>
            <a:ext cx="5143501" cy="400110"/>
          </a:xfrm>
          <a:prstGeom prst="rect">
            <a:avLst/>
          </a:prstGeom>
          <a:noFill/>
        </p:spPr>
        <p:txBody>
          <a:bodyPr wrap="square" rtlCol="0">
            <a:spAutoFit/>
          </a:bodyPr>
          <a:lstStyle/>
          <a:p>
            <a:pPr algn="ctr"/>
            <a:r>
              <a:rPr lang="en-GB" dirty="0">
                <a:solidFill>
                  <a:srgbClr val="FFFF66"/>
                </a:solidFill>
              </a:rPr>
              <a:t>CONCLUSIONS</a:t>
            </a:r>
            <a:endParaRPr lang="en-GB" dirty="0">
              <a:solidFill>
                <a:srgbClr val="FFFF66"/>
              </a:solidFill>
              <a:latin typeface="+mn-lt"/>
            </a:endParaRPr>
          </a:p>
        </p:txBody>
      </p:sp>
      <p:sp>
        <p:nvSpPr>
          <p:cNvPr id="11" name="Rectangle 10">
            <a:extLst>
              <a:ext uri="{FF2B5EF4-FFF2-40B4-BE49-F238E27FC236}">
                <a16:creationId xmlns:a16="http://schemas.microsoft.com/office/drawing/2014/main" id="{C63AA7BB-E6A9-4AFF-9F6B-9C4294130F81}"/>
              </a:ext>
            </a:extLst>
          </p:cNvPr>
          <p:cNvSpPr/>
          <p:nvPr/>
        </p:nvSpPr>
        <p:spPr>
          <a:xfrm>
            <a:off x="755576" y="771550"/>
            <a:ext cx="2016224" cy="1512168"/>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12" name="TextBox 11">
            <a:extLst>
              <a:ext uri="{FF2B5EF4-FFF2-40B4-BE49-F238E27FC236}">
                <a16:creationId xmlns:a16="http://schemas.microsoft.com/office/drawing/2014/main" id="{1E0255B8-B2A0-4B3E-83AE-F2E76666FB76}"/>
              </a:ext>
            </a:extLst>
          </p:cNvPr>
          <p:cNvSpPr txBox="1"/>
          <p:nvPr/>
        </p:nvSpPr>
        <p:spPr>
          <a:xfrm>
            <a:off x="827584" y="843558"/>
            <a:ext cx="1800200" cy="1323439"/>
          </a:xfrm>
          <a:prstGeom prst="rect">
            <a:avLst/>
          </a:prstGeom>
          <a:noFill/>
        </p:spPr>
        <p:txBody>
          <a:bodyPr wrap="square">
            <a:spAutoFit/>
          </a:bodyPr>
          <a:lstStyle/>
          <a:p>
            <a:r>
              <a:rPr lang="en-GB" sz="1000" dirty="0">
                <a:solidFill>
                  <a:srgbClr val="FFFF99"/>
                </a:solidFill>
                <a:latin typeface="Arial" panose="020B0604020202020204" pitchFamily="34" charset="0"/>
                <a:cs typeface="Arial" panose="020B0604020202020204" pitchFamily="34" charset="0"/>
              </a:rPr>
              <a:t>There is a positive  bias for winds, gusts and SSTs in ETC weather conditions.</a:t>
            </a:r>
          </a:p>
          <a:p>
            <a:endParaRPr lang="en-GB" sz="1000" dirty="0">
              <a:solidFill>
                <a:srgbClr val="FFFF99"/>
              </a:solidFill>
              <a:latin typeface="Arial" panose="020B0604020202020204" pitchFamily="34" charset="0"/>
              <a:cs typeface="Arial" panose="020B0604020202020204" pitchFamily="34" charset="0"/>
            </a:endParaRPr>
          </a:p>
          <a:p>
            <a:r>
              <a:rPr lang="en-GB" sz="1000" dirty="0">
                <a:solidFill>
                  <a:srgbClr val="FFFF99"/>
                </a:solidFill>
                <a:latin typeface="Arial" panose="020B0604020202020204" pitchFamily="34" charset="0"/>
                <a:cs typeface="Arial" panose="020B0604020202020204" pitchFamily="34" charset="0"/>
              </a:rPr>
              <a:t>Atmosphere-only Adrag1 produces an unsatisfactory representation of the atmospheric state.</a:t>
            </a:r>
          </a:p>
        </p:txBody>
      </p:sp>
      <p:pic>
        <p:nvPicPr>
          <p:cNvPr id="13" name="Picture 12" descr="Diagram&#10;&#10;Description automatically generated">
            <a:extLst>
              <a:ext uri="{FF2B5EF4-FFF2-40B4-BE49-F238E27FC236}">
                <a16:creationId xmlns:a16="http://schemas.microsoft.com/office/drawing/2014/main" id="{BB804BFE-2056-4E5D-ADA1-F6BDF9E0148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2290" t="31141" r="51957" b="43000"/>
          <a:stretch/>
        </p:blipFill>
        <p:spPr>
          <a:xfrm rot="20830987">
            <a:off x="2584656" y="410703"/>
            <a:ext cx="1282590" cy="770573"/>
          </a:xfrm>
          <a:prstGeom prst="rect">
            <a:avLst/>
          </a:prstGeom>
        </p:spPr>
      </p:pic>
      <p:pic>
        <p:nvPicPr>
          <p:cNvPr id="15" name="Picture 14" descr="A picture containing diagram&#10;&#10;Description automatically generated">
            <a:extLst>
              <a:ext uri="{FF2B5EF4-FFF2-40B4-BE49-F238E27FC236}">
                <a16:creationId xmlns:a16="http://schemas.microsoft.com/office/drawing/2014/main" id="{86E1254C-A5E7-4E68-8944-6B5FFE154BB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592" t="5201" r="50089" b="78273"/>
          <a:stretch/>
        </p:blipFill>
        <p:spPr>
          <a:xfrm rot="464233">
            <a:off x="2623071" y="1558378"/>
            <a:ext cx="1404981" cy="839545"/>
          </a:xfrm>
          <a:prstGeom prst="rect">
            <a:avLst/>
          </a:prstGeom>
        </p:spPr>
      </p:pic>
      <p:sp>
        <p:nvSpPr>
          <p:cNvPr id="18" name="Rectangle 17">
            <a:extLst>
              <a:ext uri="{FF2B5EF4-FFF2-40B4-BE49-F238E27FC236}">
                <a16:creationId xmlns:a16="http://schemas.microsoft.com/office/drawing/2014/main" id="{01265E7F-06C5-42B9-BC5A-2FE0E54782D5}"/>
              </a:ext>
            </a:extLst>
          </p:cNvPr>
          <p:cNvSpPr/>
          <p:nvPr/>
        </p:nvSpPr>
        <p:spPr>
          <a:xfrm>
            <a:off x="827584" y="3158904"/>
            <a:ext cx="2016224" cy="1512168"/>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16" name="TextBox 15">
            <a:extLst>
              <a:ext uri="{FF2B5EF4-FFF2-40B4-BE49-F238E27FC236}">
                <a16:creationId xmlns:a16="http://schemas.microsoft.com/office/drawing/2014/main" id="{78CABBD5-0F9F-416C-B69C-412EC8FB33B1}"/>
              </a:ext>
            </a:extLst>
          </p:cNvPr>
          <p:cNvSpPr txBox="1"/>
          <p:nvPr/>
        </p:nvSpPr>
        <p:spPr>
          <a:xfrm>
            <a:off x="869504" y="3219822"/>
            <a:ext cx="1728192" cy="1323439"/>
          </a:xfrm>
          <a:prstGeom prst="rect">
            <a:avLst/>
          </a:prstGeom>
          <a:noFill/>
        </p:spPr>
        <p:txBody>
          <a:bodyPr wrap="square">
            <a:spAutoFit/>
          </a:bodyPr>
          <a:lstStyle/>
          <a:p>
            <a:r>
              <a:rPr lang="en-GB" sz="1000" dirty="0">
                <a:solidFill>
                  <a:srgbClr val="FFFF99"/>
                </a:solidFill>
                <a:latin typeface="Arial" panose="020B0604020202020204" pitchFamily="34" charset="0"/>
                <a:cs typeface="Arial" panose="020B0604020202020204" pitchFamily="34" charset="0"/>
              </a:rPr>
              <a:t>A-O-W and Adrag2 enhanced drag + enhanced air-sea momentum flux reduces 10m wind values. </a:t>
            </a:r>
          </a:p>
          <a:p>
            <a:endParaRPr lang="en-GB" sz="1000" dirty="0">
              <a:solidFill>
                <a:srgbClr val="FFFF99"/>
              </a:solidFill>
              <a:latin typeface="Arial" panose="020B0604020202020204" pitchFamily="34" charset="0"/>
              <a:cs typeface="Arial" panose="020B0604020202020204" pitchFamily="34" charset="0"/>
            </a:endParaRPr>
          </a:p>
          <a:p>
            <a:r>
              <a:rPr lang="en-GB" sz="1000" dirty="0">
                <a:solidFill>
                  <a:srgbClr val="FFFF99"/>
                </a:solidFill>
                <a:latin typeface="Arial" panose="020B0604020202020204" pitchFamily="34" charset="0"/>
                <a:cs typeface="Arial" panose="020B0604020202020204" pitchFamily="34" charset="0"/>
              </a:rPr>
              <a:t>Adrag2 captures A-O-W physics saving 20% computational cost.</a:t>
            </a:r>
          </a:p>
        </p:txBody>
      </p:sp>
      <p:pic>
        <p:nvPicPr>
          <p:cNvPr id="19" name="Picture 18" descr="A picture containing text&#10;&#10;Description automatically generated">
            <a:extLst>
              <a:ext uri="{FF2B5EF4-FFF2-40B4-BE49-F238E27FC236}">
                <a16:creationId xmlns:a16="http://schemas.microsoft.com/office/drawing/2014/main" id="{2426B3C2-B2E3-4E1F-9DA5-E7498E8CBD2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0854" t="5201" r="8329" b="76273"/>
          <a:stretch/>
        </p:blipFill>
        <p:spPr>
          <a:xfrm rot="834689">
            <a:off x="2671757" y="2685990"/>
            <a:ext cx="1606192" cy="812042"/>
          </a:xfrm>
          <a:prstGeom prst="rect">
            <a:avLst/>
          </a:prstGeom>
        </p:spPr>
      </p:pic>
      <p:pic>
        <p:nvPicPr>
          <p:cNvPr id="20" name="Picture 19" descr="Chart&#10;&#10;Description automatically generated">
            <a:extLst>
              <a:ext uri="{FF2B5EF4-FFF2-40B4-BE49-F238E27FC236}">
                <a16:creationId xmlns:a16="http://schemas.microsoft.com/office/drawing/2014/main" id="{80B6CADC-5E27-414C-AFF5-AACF3601C2A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0319" t="4837" r="8330" b="70937"/>
          <a:stretch/>
        </p:blipFill>
        <p:spPr>
          <a:xfrm rot="20685309">
            <a:off x="2547833" y="3849512"/>
            <a:ext cx="1510741" cy="782220"/>
          </a:xfrm>
          <a:prstGeom prst="rect">
            <a:avLst/>
          </a:prstGeom>
        </p:spPr>
      </p:pic>
      <p:sp>
        <p:nvSpPr>
          <p:cNvPr id="21" name="Rectangle 20">
            <a:extLst>
              <a:ext uri="{FF2B5EF4-FFF2-40B4-BE49-F238E27FC236}">
                <a16:creationId xmlns:a16="http://schemas.microsoft.com/office/drawing/2014/main" id="{1DE1DEE9-CF08-4505-AF8A-85B349170760}"/>
              </a:ext>
            </a:extLst>
          </p:cNvPr>
          <p:cNvSpPr/>
          <p:nvPr/>
        </p:nvSpPr>
        <p:spPr>
          <a:xfrm>
            <a:off x="4474232" y="1099171"/>
            <a:ext cx="1897970" cy="1169552"/>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24" name="TextBox 23">
            <a:extLst>
              <a:ext uri="{FF2B5EF4-FFF2-40B4-BE49-F238E27FC236}">
                <a16:creationId xmlns:a16="http://schemas.microsoft.com/office/drawing/2014/main" id="{4B9590DA-1EA4-48D1-A785-8EE19D453E18}"/>
              </a:ext>
            </a:extLst>
          </p:cNvPr>
          <p:cNvSpPr txBox="1"/>
          <p:nvPr/>
        </p:nvSpPr>
        <p:spPr>
          <a:xfrm>
            <a:off x="4491902" y="1114167"/>
            <a:ext cx="2016224" cy="1169551"/>
          </a:xfrm>
          <a:prstGeom prst="rect">
            <a:avLst/>
          </a:prstGeom>
          <a:noFill/>
        </p:spPr>
        <p:txBody>
          <a:bodyPr wrap="square">
            <a:spAutoFit/>
          </a:bodyPr>
          <a:lstStyle/>
          <a:p>
            <a:r>
              <a:rPr lang="en-GB" sz="1000" dirty="0">
                <a:solidFill>
                  <a:srgbClr val="FFFF99"/>
                </a:solidFill>
                <a:latin typeface="Arial" panose="020B0604020202020204" pitchFamily="34" charset="0"/>
                <a:cs typeface="Arial" panose="020B0604020202020204" pitchFamily="34" charset="0"/>
              </a:rPr>
              <a:t>A-O reduces SST up to 0.5 K.</a:t>
            </a:r>
          </a:p>
          <a:p>
            <a:endParaRPr lang="en-GB" sz="1000" dirty="0">
              <a:solidFill>
                <a:srgbClr val="FFFF99"/>
              </a:solidFill>
              <a:latin typeface="Arial" panose="020B0604020202020204" pitchFamily="34" charset="0"/>
              <a:cs typeface="Arial" panose="020B0604020202020204" pitchFamily="34" charset="0"/>
            </a:endParaRPr>
          </a:p>
          <a:p>
            <a:r>
              <a:rPr lang="en-GB" sz="1000" dirty="0">
                <a:solidFill>
                  <a:srgbClr val="FFFF99"/>
                </a:solidFill>
                <a:latin typeface="Arial" panose="020B0604020202020204" pitchFamily="34" charset="0"/>
                <a:cs typeface="Arial" panose="020B0604020202020204" pitchFamily="34" charset="0"/>
              </a:rPr>
              <a:t>A-O-W reduces extreme 10m wind up to 3 m/s. </a:t>
            </a:r>
          </a:p>
          <a:p>
            <a:endParaRPr lang="en-GB" sz="1000" dirty="0">
              <a:solidFill>
                <a:srgbClr val="FFFF99"/>
              </a:solidFill>
              <a:latin typeface="Arial" panose="020B0604020202020204" pitchFamily="34" charset="0"/>
              <a:cs typeface="Arial" panose="020B0604020202020204" pitchFamily="34" charset="0"/>
            </a:endParaRPr>
          </a:p>
          <a:p>
            <a:r>
              <a:rPr lang="en-GB" sz="1000" dirty="0">
                <a:solidFill>
                  <a:srgbClr val="FFFF99"/>
                </a:solidFill>
                <a:latin typeface="Arial" panose="020B0604020202020204" pitchFamily="34" charset="0"/>
                <a:cs typeface="Arial" panose="020B0604020202020204" pitchFamily="34" charset="0"/>
              </a:rPr>
              <a:t>Adrag2 impact on 10m winds ~ A-O-W.</a:t>
            </a:r>
          </a:p>
        </p:txBody>
      </p:sp>
      <p:pic>
        <p:nvPicPr>
          <p:cNvPr id="26" name="Picture 25" descr="Chart&#10;&#10;Description automatically generated">
            <a:extLst>
              <a:ext uri="{FF2B5EF4-FFF2-40B4-BE49-F238E27FC236}">
                <a16:creationId xmlns:a16="http://schemas.microsoft.com/office/drawing/2014/main" id="{28FBC6D7-A97E-4682-90B5-44A95C36CF6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370" t="4721" r="50147" b="74288"/>
          <a:stretch/>
        </p:blipFill>
        <p:spPr>
          <a:xfrm rot="20830377">
            <a:off x="6349559" y="1041159"/>
            <a:ext cx="1807875" cy="1346712"/>
          </a:xfrm>
          <a:prstGeom prst="rect">
            <a:avLst/>
          </a:prstGeom>
        </p:spPr>
      </p:pic>
      <p:sp>
        <p:nvSpPr>
          <p:cNvPr id="27" name="Rectangle 26">
            <a:extLst>
              <a:ext uri="{FF2B5EF4-FFF2-40B4-BE49-F238E27FC236}">
                <a16:creationId xmlns:a16="http://schemas.microsoft.com/office/drawing/2014/main" id="{A142D1B3-2CD1-443B-B9F7-3C77791C002C}"/>
              </a:ext>
            </a:extLst>
          </p:cNvPr>
          <p:cNvSpPr/>
          <p:nvPr/>
        </p:nvSpPr>
        <p:spPr>
          <a:xfrm>
            <a:off x="4572000" y="3065934"/>
            <a:ext cx="1981022" cy="1477327"/>
          </a:xfrm>
          <a:prstGeom prst="rect">
            <a:avLst/>
          </a:prstGeom>
          <a:solidFill>
            <a:schemeClr val="accent6">
              <a:alpha val="65000"/>
            </a:schemeClr>
          </a:solidFill>
          <a:ln w="38100">
            <a:noFill/>
          </a:ln>
        </p:spPr>
        <p:txBody>
          <a:bodyPr wrap="square" rtlCol="0" anchor="ctr">
            <a:spAutoFit/>
          </a:bodyPr>
          <a:lstStyle/>
          <a:p>
            <a:pPr algn="ctr"/>
            <a:endParaRPr lang="en-GB" dirty="0">
              <a:solidFill>
                <a:schemeClr val="tx2"/>
              </a:solidFill>
              <a:latin typeface="+mn-lt"/>
            </a:endParaRPr>
          </a:p>
        </p:txBody>
      </p:sp>
      <p:sp>
        <p:nvSpPr>
          <p:cNvPr id="29" name="TextBox 28">
            <a:extLst>
              <a:ext uri="{FF2B5EF4-FFF2-40B4-BE49-F238E27FC236}">
                <a16:creationId xmlns:a16="http://schemas.microsoft.com/office/drawing/2014/main" id="{D68F205E-702A-4E7B-9DD9-6F5FAFDBC890}"/>
              </a:ext>
            </a:extLst>
          </p:cNvPr>
          <p:cNvSpPr txBox="1"/>
          <p:nvPr/>
        </p:nvSpPr>
        <p:spPr>
          <a:xfrm>
            <a:off x="4592318" y="3065933"/>
            <a:ext cx="1981022" cy="1477328"/>
          </a:xfrm>
          <a:prstGeom prst="rect">
            <a:avLst/>
          </a:prstGeom>
          <a:noFill/>
        </p:spPr>
        <p:txBody>
          <a:bodyPr wrap="square">
            <a:spAutoFit/>
          </a:bodyPr>
          <a:lstStyle/>
          <a:p>
            <a:r>
              <a:rPr lang="en-GB" sz="1000" dirty="0">
                <a:solidFill>
                  <a:srgbClr val="FFFF99"/>
                </a:solidFill>
                <a:latin typeface="Arial" panose="020B0604020202020204" pitchFamily="34" charset="0"/>
                <a:cs typeface="Arial" panose="020B0604020202020204" pitchFamily="34" charset="0"/>
              </a:rPr>
              <a:t>A-O-W  ~ 20% 10m winds RMSE improvement compared to A-O. </a:t>
            </a:r>
          </a:p>
          <a:p>
            <a:endParaRPr lang="en-GB" sz="1000" dirty="0">
              <a:solidFill>
                <a:srgbClr val="FFFF99"/>
              </a:solidFill>
              <a:latin typeface="Arial" panose="020B0604020202020204" pitchFamily="34" charset="0"/>
              <a:cs typeface="Arial" panose="020B0604020202020204" pitchFamily="34" charset="0"/>
            </a:endParaRPr>
          </a:p>
          <a:p>
            <a:r>
              <a:rPr lang="en-GB" sz="1000" dirty="0">
                <a:solidFill>
                  <a:srgbClr val="FFFF99"/>
                </a:solidFill>
                <a:latin typeface="Arial" panose="020B0604020202020204" pitchFamily="34" charset="0"/>
                <a:cs typeface="Arial" panose="020B0604020202020204" pitchFamily="34" charset="0"/>
              </a:rPr>
              <a:t>Adrag2 ~ A-O-W , test for  operational implementation. </a:t>
            </a:r>
          </a:p>
          <a:p>
            <a:endParaRPr lang="en-GB" sz="1000" dirty="0">
              <a:solidFill>
                <a:srgbClr val="FFFF99"/>
              </a:solidFill>
              <a:latin typeface="Arial" panose="020B0604020202020204" pitchFamily="34" charset="0"/>
              <a:cs typeface="Arial" panose="020B0604020202020204" pitchFamily="34" charset="0"/>
            </a:endParaRPr>
          </a:p>
          <a:p>
            <a:r>
              <a:rPr lang="en-GB" sz="1000" dirty="0">
                <a:solidFill>
                  <a:srgbClr val="FFFF99"/>
                </a:solidFill>
                <a:latin typeface="Arial" panose="020B0604020202020204" pitchFamily="34" charset="0"/>
                <a:cs typeface="Arial" panose="020B0604020202020204" pitchFamily="34" charset="0"/>
              </a:rPr>
              <a:t>Small improvements relative to overall bias.</a:t>
            </a:r>
          </a:p>
        </p:txBody>
      </p:sp>
      <p:pic>
        <p:nvPicPr>
          <p:cNvPr id="30" name="Picture 29">
            <a:extLst>
              <a:ext uri="{FF2B5EF4-FFF2-40B4-BE49-F238E27FC236}">
                <a16:creationId xmlns:a16="http://schemas.microsoft.com/office/drawing/2014/main" id="{24C355F3-462F-41DF-AA08-42ABAAE9E08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2051" t="32060" r="23225" b="40199"/>
          <a:stretch/>
        </p:blipFill>
        <p:spPr>
          <a:xfrm rot="951108">
            <a:off x="6534636" y="3061015"/>
            <a:ext cx="1662391" cy="1105600"/>
          </a:xfrm>
          <a:prstGeom prst="rect">
            <a:avLst/>
          </a:prstGeom>
        </p:spPr>
      </p:pic>
      <p:grpSp>
        <p:nvGrpSpPr>
          <p:cNvPr id="22" name="Group 21">
            <a:extLst>
              <a:ext uri="{FF2B5EF4-FFF2-40B4-BE49-F238E27FC236}">
                <a16:creationId xmlns:a16="http://schemas.microsoft.com/office/drawing/2014/main" id="{9934F5ED-9160-468C-A319-CF62174482FF}"/>
              </a:ext>
            </a:extLst>
          </p:cNvPr>
          <p:cNvGrpSpPr/>
          <p:nvPr/>
        </p:nvGrpSpPr>
        <p:grpSpPr>
          <a:xfrm>
            <a:off x="5588621" y="51470"/>
            <a:ext cx="672906" cy="288032"/>
            <a:chOff x="5540381" y="51470"/>
            <a:chExt cx="672906" cy="288032"/>
          </a:xfrm>
        </p:grpSpPr>
        <p:sp>
          <p:nvSpPr>
            <p:cNvPr id="23" name="Rectangle 22">
              <a:extLst>
                <a:ext uri="{FF2B5EF4-FFF2-40B4-BE49-F238E27FC236}">
                  <a16:creationId xmlns:a16="http://schemas.microsoft.com/office/drawing/2014/main" id="{A3D20080-3231-4D9A-A689-BC5E4A1E85D3}"/>
                </a:ext>
              </a:extLst>
            </p:cNvPr>
            <p:cNvSpPr/>
            <p:nvPr/>
          </p:nvSpPr>
          <p:spPr>
            <a:xfrm>
              <a:off x="5540381" y="51470"/>
              <a:ext cx="672906" cy="288032"/>
            </a:xfrm>
            <a:prstGeom prst="rect">
              <a:avLst/>
            </a:prstGeom>
            <a:solidFill>
              <a:schemeClr val="accent6"/>
            </a:solidFill>
            <a:ln w="38100">
              <a:noFill/>
            </a:ln>
          </p:spPr>
          <p:txBody>
            <a:bodyPr wrap="none" rtlCol="0" anchor="ctr">
              <a:spAutoFit/>
            </a:bodyPr>
            <a:lstStyle/>
            <a:p>
              <a:pPr algn="ctr"/>
              <a:endParaRPr lang="en-GB" dirty="0">
                <a:solidFill>
                  <a:schemeClr val="tx2"/>
                </a:solidFill>
                <a:latin typeface="+mn-lt"/>
              </a:endParaRPr>
            </a:p>
          </p:txBody>
        </p:sp>
        <p:sp>
          <p:nvSpPr>
            <p:cNvPr id="25" name="TextBox 24">
              <a:hlinkClick r:id="rId8" action="ppaction://hlinksldjump"/>
              <a:extLst>
                <a:ext uri="{FF2B5EF4-FFF2-40B4-BE49-F238E27FC236}">
                  <a16:creationId xmlns:a16="http://schemas.microsoft.com/office/drawing/2014/main" id="{5BC04FF8-1FC7-40ED-91D2-2857A122BB36}"/>
                </a:ext>
              </a:extLst>
            </p:cNvPr>
            <p:cNvSpPr txBox="1"/>
            <p:nvPr/>
          </p:nvSpPr>
          <p:spPr>
            <a:xfrm>
              <a:off x="5580684" y="72375"/>
              <a:ext cx="575492" cy="246221"/>
            </a:xfrm>
            <a:prstGeom prst="rect">
              <a:avLst/>
            </a:prstGeom>
            <a:noFill/>
          </p:spPr>
          <p:txBody>
            <a:bodyPr wrap="square" rtlCol="0">
              <a:spAutoFit/>
            </a:bodyPr>
            <a:lstStyle/>
            <a:p>
              <a:r>
                <a:rPr lang="en-GB" sz="1000" dirty="0">
                  <a:solidFill>
                    <a:srgbClr val="FFFF99"/>
                  </a:solidFill>
                  <a:latin typeface="Arial" panose="020B0604020202020204" pitchFamily="34" charset="0"/>
                  <a:cs typeface="Arial" panose="020B0604020202020204" pitchFamily="34" charset="0"/>
                </a:rPr>
                <a:t>MENU</a:t>
              </a:r>
            </a:p>
          </p:txBody>
        </p:sp>
      </p:grpSp>
    </p:spTree>
    <p:extLst>
      <p:ext uri="{BB962C8B-B14F-4D97-AF65-F5344CB8AC3E}">
        <p14:creationId xmlns:p14="http://schemas.microsoft.com/office/powerpoint/2010/main" val="297629119"/>
      </p:ext>
    </p:extLst>
  </p:cSld>
  <p:clrMapOvr>
    <a:masterClrMapping/>
  </p:clrMapOvr>
  <p:transition>
    <p:fade/>
  </p:transition>
</p:sld>
</file>

<file path=ppt/theme/theme1.xml><?xml version="1.0" encoding="utf-8"?>
<a:theme xmlns:a="http://schemas.openxmlformats.org/drawingml/2006/main" name="UoR Theme">
  <a:themeElements>
    <a:clrScheme name="LIMITLESS - Red">
      <a:dk1>
        <a:srgbClr val="50535A"/>
      </a:dk1>
      <a:lt1>
        <a:srgbClr val="FFFFFF"/>
      </a:lt1>
      <a:dk2>
        <a:srgbClr val="000000"/>
      </a:dk2>
      <a:lt2>
        <a:srgbClr val="E0E0E1"/>
      </a:lt2>
      <a:accent1>
        <a:srgbClr val="D2002E"/>
      </a:accent1>
      <a:accent2>
        <a:srgbClr val="EF7945"/>
      </a:accent2>
      <a:accent3>
        <a:srgbClr val="009A84"/>
      </a:accent3>
      <a:accent4>
        <a:srgbClr val="8ABD24"/>
      </a:accent4>
      <a:accent5>
        <a:srgbClr val="00AEEF"/>
      </a:accent5>
      <a:accent6>
        <a:srgbClr val="79679C"/>
      </a:accent6>
      <a:hlink>
        <a:srgbClr val="D2002E"/>
      </a:hlink>
      <a:folHlink>
        <a:srgbClr val="747478"/>
      </a:folHlink>
    </a:clrScheme>
    <a:fontScheme name="Custom 1">
      <a:majorFont>
        <a:latin typeface="Effra Bold"/>
        <a:ea typeface=""/>
        <a:cs typeface=""/>
      </a:majorFont>
      <a:minorFont>
        <a:latin typeface="Effr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8100">
          <a:solidFill>
            <a:schemeClr val="accent1"/>
          </a:solidFill>
        </a:ln>
      </a:spPr>
      <a:bodyPr wrap="none">
        <a:spAutoFit/>
      </a:bodyPr>
      <a:lstStyle>
        <a:defPPr>
          <a:defRPr dirty="0">
            <a:solidFill>
              <a:schemeClr val="tx2"/>
            </a:solidFill>
            <a:latin typeface="+mn-lt"/>
          </a:defRPr>
        </a:defPPr>
      </a:lstStyle>
    </a:spDef>
    <a:lnDef>
      <a:spPr bwMode="auto">
        <a:noFill/>
        <a:ln w="38100"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a:lstStyle/>
    </a:lnDef>
    <a:txDef>
      <a:spPr>
        <a:noFill/>
      </a:spPr>
      <a:bodyPr wrap="square" rtlCol="0">
        <a:spAutoFit/>
      </a:bodyPr>
      <a:lstStyle>
        <a:defPPr>
          <a:defRPr dirty="0" smtClean="0">
            <a:solidFill>
              <a:schemeClr val="tx2"/>
            </a:solidFill>
            <a:latin typeface="+mn-lt"/>
          </a:defRPr>
        </a:defPPr>
      </a:lstStyle>
    </a:txDef>
  </a:objectDefaults>
  <a:extraClrSchemeLst>
    <a:extraClrScheme>
      <a:clrScheme name="UoR - Red">
        <a:dk1>
          <a:srgbClr val="50535A"/>
        </a:dk1>
        <a:lt1>
          <a:srgbClr val="FFFFFF"/>
        </a:lt1>
        <a:dk2>
          <a:srgbClr val="000000"/>
        </a:dk2>
        <a:lt2>
          <a:srgbClr val="E0E0E1"/>
        </a:lt2>
        <a:accent1>
          <a:srgbClr val="D2002E"/>
        </a:accent1>
        <a:accent2>
          <a:srgbClr val="EF7945"/>
        </a:accent2>
        <a:accent3>
          <a:srgbClr val="009A84"/>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Orange">
        <a:dk1>
          <a:srgbClr val="50535A"/>
        </a:dk1>
        <a:lt1>
          <a:srgbClr val="FFFFFF"/>
        </a:lt1>
        <a:dk2>
          <a:srgbClr val="000000"/>
        </a:dk2>
        <a:lt2>
          <a:srgbClr val="E0E0E1"/>
        </a:lt2>
        <a:accent1>
          <a:srgbClr val="EF7945"/>
        </a:accent1>
        <a:accent2>
          <a:srgbClr val="D2002E"/>
        </a:accent2>
        <a:accent3>
          <a:srgbClr val="009A84"/>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Jade">
        <a:dk1>
          <a:srgbClr val="50535A"/>
        </a:dk1>
        <a:lt1>
          <a:srgbClr val="FFFFFF"/>
        </a:lt1>
        <a:dk2>
          <a:srgbClr val="000000"/>
        </a:dk2>
        <a:lt2>
          <a:srgbClr val="E0E0E1"/>
        </a:lt2>
        <a:accent1>
          <a:srgbClr val="009A84"/>
        </a:accent1>
        <a:accent2>
          <a:srgbClr val="EF7945"/>
        </a:accent2>
        <a:accent3>
          <a:srgbClr val="D2002E"/>
        </a:accent3>
        <a:accent4>
          <a:srgbClr val="8ABD24"/>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Green">
        <a:dk1>
          <a:srgbClr val="50535A"/>
        </a:dk1>
        <a:lt1>
          <a:srgbClr val="FFFFFF"/>
        </a:lt1>
        <a:dk2>
          <a:srgbClr val="000000"/>
        </a:dk2>
        <a:lt2>
          <a:srgbClr val="E0E0E1"/>
        </a:lt2>
        <a:accent1>
          <a:srgbClr val="8ABD24"/>
        </a:accent1>
        <a:accent2>
          <a:srgbClr val="EF7945"/>
        </a:accent2>
        <a:accent3>
          <a:srgbClr val="009A84"/>
        </a:accent3>
        <a:accent4>
          <a:srgbClr val="D2002E"/>
        </a:accent4>
        <a:accent5>
          <a:srgbClr val="00AEEF"/>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Cyan">
        <a:dk1>
          <a:srgbClr val="50535A"/>
        </a:dk1>
        <a:lt1>
          <a:srgbClr val="FFFFFF"/>
        </a:lt1>
        <a:dk2>
          <a:srgbClr val="000000"/>
        </a:dk2>
        <a:lt2>
          <a:srgbClr val="E0E0E1"/>
        </a:lt2>
        <a:accent1>
          <a:srgbClr val="00AEEF"/>
        </a:accent1>
        <a:accent2>
          <a:srgbClr val="EF7945"/>
        </a:accent2>
        <a:accent3>
          <a:srgbClr val="009A84"/>
        </a:accent3>
        <a:accent4>
          <a:srgbClr val="8ABD24"/>
        </a:accent4>
        <a:accent5>
          <a:srgbClr val="D2002E"/>
        </a:accent5>
        <a:accent6>
          <a:srgbClr val="79679C"/>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Purple">
        <a:dk1>
          <a:srgbClr val="50535A"/>
        </a:dk1>
        <a:lt1>
          <a:srgbClr val="FFFFFF"/>
        </a:lt1>
        <a:dk2>
          <a:srgbClr val="000000"/>
        </a:dk2>
        <a:lt2>
          <a:srgbClr val="E0E0E1"/>
        </a:lt2>
        <a:accent1>
          <a:srgbClr val="79679C"/>
        </a:accent1>
        <a:accent2>
          <a:srgbClr val="EF7945"/>
        </a:accent2>
        <a:accent3>
          <a:srgbClr val="009A84"/>
        </a:accent3>
        <a:accent4>
          <a:srgbClr val="8ABD24"/>
        </a:accent4>
        <a:accent5>
          <a:srgbClr val="00AEEF"/>
        </a:accent5>
        <a:accent6>
          <a:srgbClr val="D2002E"/>
        </a:accent6>
        <a:hlink>
          <a:srgbClr val="D2002E"/>
        </a:hlink>
        <a:folHlink>
          <a:srgbClr val="50535A"/>
        </a:folHlink>
      </a:clrScheme>
      <a:clrMap bg1="lt1" tx1="dk1" bg2="lt2" tx2="dk2" accent1="accent1" accent2="accent2" accent3="accent3" accent4="accent4" accent5="accent5" accent6="accent6" hlink="hlink" folHlink="folHlink"/>
    </a:extraClrScheme>
    <a:extraClrScheme>
      <a:clrScheme name="UoR - Pink">
        <a:dk1>
          <a:srgbClr val="50535A"/>
        </a:dk1>
        <a:lt1>
          <a:srgbClr val="FFFFFF"/>
        </a:lt1>
        <a:dk2>
          <a:srgbClr val="000000"/>
        </a:dk2>
        <a:lt2>
          <a:srgbClr val="E0E0E1"/>
        </a:lt2>
        <a:accent1>
          <a:srgbClr val="E6007E"/>
        </a:accent1>
        <a:accent2>
          <a:srgbClr val="EF7945"/>
        </a:accent2>
        <a:accent3>
          <a:srgbClr val="009A84"/>
        </a:accent3>
        <a:accent4>
          <a:srgbClr val="8ABD24"/>
        </a:accent4>
        <a:accent5>
          <a:srgbClr val="00AEEF"/>
        </a:accent5>
        <a:accent6>
          <a:srgbClr val="D2002E"/>
        </a:accent6>
        <a:hlink>
          <a:srgbClr val="D2002E"/>
        </a:hlink>
        <a:folHlink>
          <a:srgbClr val="50535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37173</TotalTime>
  <Words>2514</Words>
  <Application>Microsoft Office PowerPoint</Application>
  <PresentationFormat>On-screen Show (16:9)</PresentationFormat>
  <Paragraphs>225</Paragraphs>
  <Slides>19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Effra</vt:lpstr>
      <vt:lpstr>Arial Bold</vt:lpstr>
      <vt:lpstr>Cambria Math</vt:lpstr>
      <vt:lpstr>Arial</vt:lpstr>
      <vt:lpstr>Arial Black</vt:lpstr>
      <vt:lpstr>UoR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Reading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Greta Carey</dc:creator>
  <cp:lastModifiedBy>Emanuele Silvio Gentile</cp:lastModifiedBy>
  <cp:revision>259</cp:revision>
  <cp:lastPrinted>2006-09-19T14:59:33Z</cp:lastPrinted>
  <dcterms:created xsi:type="dcterms:W3CDTF">2017-06-27T10:46:01Z</dcterms:created>
  <dcterms:modified xsi:type="dcterms:W3CDTF">2021-04-26T16:04:00Z</dcterms:modified>
</cp:coreProperties>
</file>