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2" r:id="rId3"/>
    <p:sldId id="256" r:id="rId4"/>
    <p:sldId id="261" r:id="rId5"/>
    <p:sldId id="258" r:id="rId6"/>
    <p:sldId id="259" r:id="rId7"/>
    <p:sldId id="260" r:id="rId8"/>
    <p:sldId id="263" r:id="rId9"/>
    <p:sldId id="264" r:id="rId10"/>
    <p:sldId id="265" r:id="rId11"/>
    <p:sldId id="262" r:id="rId12"/>
    <p:sldId id="266" r:id="rId13"/>
    <p:sldId id="274" r:id="rId14"/>
    <p:sldId id="268" r:id="rId15"/>
    <p:sldId id="269" r:id="rId16"/>
    <p:sldId id="270" r:id="rId17"/>
    <p:sldId id="27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1" d="100"/>
          <a:sy n="81" d="100"/>
        </p:scale>
        <p:origin x="64" y="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3E3D1-C041-4106-A8B4-919CD3A68211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AE4E2-EB63-4F64-8A39-D6353E1A5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5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</a:t>
            </a:r>
            <a:r>
              <a:rPr lang="en-US" baseline="0" dirty="0"/>
              <a:t> I will talk about machine learning methods for 3D geological model construction.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0C272-2320-4033-B79C-B356FDFC6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39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9767-004A-4CA5-9BF3-0DBD21DB7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D8E7A-ED9D-46EC-8793-DD84B83D2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96D53-B70B-4BF0-96AF-3EE99247D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5E21A-250D-4C2C-A9EF-50764943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0807F-56C0-4297-B399-14AD51C9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5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3175-26AB-4E35-AC54-F1AB6F78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B2A94-8C31-4484-AA19-3D9CA948E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F4C0D-1598-4E79-8A8C-34BB3AF3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EE343-0754-4D10-8055-BEFA6E7C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BB56C-92E4-4459-9805-462F492A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4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8899D4-9AA4-49FE-95DC-CAD975029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F0705-D68D-44E3-BF6C-9CF8E92FE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C6403-A4D8-46CC-B6A6-F18F6D48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6C1E6-F361-4641-B741-26675EF2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C1081-F537-45EA-BE5B-9590E6DB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9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D02C-77C8-48B3-84C6-F81C0C64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2AA0F-0093-46A7-B450-9F625DC1B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AC5D-F4A8-4056-908A-88873B56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44961-3561-4292-B691-1A140E11A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EF185-F734-4DAB-86D7-DA4155964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7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EFDB0-2F0E-43A0-B097-9B2FCC41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401FD-42D9-44F4-A9F0-765CED679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218-0543-4174-9CEB-000DABAB6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AD5E0-CEAD-4915-BE4B-73C8CF34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9A1A4-62B5-446F-BEEF-02994FF0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9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9F8F-90EE-49C2-8016-AB5D160B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FBFE1-A1BF-40F9-8D7B-E253A8B2E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F8CE4-9013-45C4-9143-83273D83C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7FA00-A535-4CCF-872B-990871E64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2A6DB-CC57-4593-B3DB-0FE283E06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67AAB-8067-45C5-B8C9-941B316D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0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DB670-545A-4D8B-8EC8-4382717DF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E0343-1BF6-40A9-9A4B-2339DA2A0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C2046-ABCB-4D75-82C0-732DC5223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677B9-4161-4AD6-B186-B325FB781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42272D-5DED-4945-8DDE-1C86A4B9B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3A7627-0899-4FE7-88A8-958993F7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73055D-A074-4E84-8AA7-9987976D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0943A-218C-4842-B61F-9D9290A5F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0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7835-85A0-44CE-A6DC-4106A9B2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EA8C37-7A58-4DD5-84EF-220FFBBDB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60CCF-2F82-4C43-ABE4-588973C1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D99C-AC80-44C5-A64B-8A4BE1D4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BBF58-3823-4E04-A5AC-9BE22CFB7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6BFF4-8D31-40B1-A532-F1F38255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4F12C-DC0C-496B-8E93-4FCFEAB78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F89B-2D3F-4DB1-98E4-14FCB3FE4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1BD5-C586-4F58-A5E2-AA1EB69D9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4562A-1D0A-4F00-8304-02C288E3B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4137F-F124-42B2-A57A-AD99F787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D04AF-3D67-45D5-8036-A659FE0C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5EB43-A39B-472B-A884-A5DAA767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7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479E-300D-41B1-8E00-961FA90B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A74BB-179A-4B35-8AB0-59F841C1E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BB18B-1C5A-481A-A573-A12388D39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A3570-01F4-47CD-814D-031C69A3B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CCC72-36ED-4EC1-9C71-E295D8109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7031B-CE09-4DBD-9CE4-65742E87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1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51C144-FB5F-42A8-BD19-99EC6AD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5C6EB-4E97-4D02-A1B7-ACBD8C075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DCC2F-C673-4FC9-9EC2-183918CBA8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2AF6A-C902-42A7-A19D-51910F2517A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CA7C5-96C1-4C94-8D84-A40C37586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242D-E0DE-4958-AA47-4F467EEA9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D80B-B0D0-4045-B498-95E3A89DD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4CC01C-B01E-4C7D-911C-011F66E65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55" y="5067335"/>
            <a:ext cx="1609483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0C2E09-535F-48EA-BE9A-5691B360D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432" y="5259530"/>
            <a:ext cx="2072499" cy="1559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40335A-7FCE-43CA-9EF5-BC59ACD42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931" y="5630238"/>
            <a:ext cx="5410514" cy="1040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12C503-7296-4EA0-ACEA-71CB4AB0D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156" y="5587523"/>
            <a:ext cx="2432515" cy="96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F04FC9-14EC-4C5F-A0B5-FFADF2008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7199"/>
            <a:ext cx="12192000" cy="150399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Using Graph Neural Networks for 3-D Structural Geological Modelling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D1683A-DA60-4B40-AAF5-856C65011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026" y="4931049"/>
            <a:ext cx="11205948" cy="405759"/>
          </a:xfrm>
        </p:spPr>
        <p:txBody>
          <a:bodyPr>
            <a:normAutofit/>
          </a:bodyPr>
          <a:lstStyle/>
          <a:p>
            <a:r>
              <a:rPr lang="en-US" sz="2000" dirty="0"/>
              <a:t>Michael Hillier, Florian </a:t>
            </a:r>
            <a:r>
              <a:rPr lang="en-US" sz="2000" dirty="0" err="1"/>
              <a:t>Wellmann</a:t>
            </a:r>
            <a:r>
              <a:rPr lang="en-US" sz="2000" dirty="0"/>
              <a:t>, </a:t>
            </a:r>
            <a:r>
              <a:rPr lang="en-US" sz="2000" dirty="0" err="1"/>
              <a:t>Boyan</a:t>
            </a:r>
            <a:r>
              <a:rPr lang="en-US" sz="2000" dirty="0"/>
              <a:t> </a:t>
            </a:r>
            <a:r>
              <a:rPr lang="en-US" sz="2000" dirty="0" err="1"/>
              <a:t>Brodaric</a:t>
            </a:r>
            <a:r>
              <a:rPr lang="en-US" sz="2000" dirty="0"/>
              <a:t>, Eric de Kemp, and Ernst Schetselaar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5EA1C9-216F-4984-8281-A4B25F217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061" y="1659618"/>
            <a:ext cx="9437877" cy="33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DF76-82A5-4734-8799-D11B52B17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6"/>
            <a:ext cx="10515600" cy="88323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Generation of Node Embeddings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67532-4E20-4721-B6C1-08D30F1C9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93" y="1065476"/>
            <a:ext cx="10515600" cy="1603375"/>
          </a:xfrm>
        </p:spPr>
        <p:txBody>
          <a:bodyPr>
            <a:normAutofit/>
          </a:bodyPr>
          <a:lstStyle/>
          <a:p>
            <a:r>
              <a:rPr lang="en-US" sz="2400" dirty="0"/>
              <a:t>Application of recursive graph convolutions.</a:t>
            </a:r>
          </a:p>
          <a:p>
            <a:r>
              <a:rPr lang="en-US" sz="2400" dirty="0"/>
              <a:t>Graph convolution is an operation that aggregates/combines the representations (e.g. embeddings) of </a:t>
            </a:r>
            <a:r>
              <a:rPr lang="en-US" sz="2400" dirty="0" err="1"/>
              <a:t>neighbouring</a:t>
            </a:r>
            <a:r>
              <a:rPr lang="en-US" sz="2400" dirty="0"/>
              <a:t> nodes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960D7DC3-A721-482A-A26C-BE612467CD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12" y="2370967"/>
            <a:ext cx="6566578" cy="3795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AA287-A36B-4CEA-B1AF-40E8B16B9704}"/>
              </a:ext>
            </a:extLst>
          </p:cNvPr>
          <p:cNvSpPr txBox="1"/>
          <p:nvPr/>
        </p:nvSpPr>
        <p:spPr>
          <a:xfrm>
            <a:off x="165726" y="2582585"/>
            <a:ext cx="4993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deeper the network, the further information is being propagated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 the start of the algorithm, the node embeddings are initialized to the node features (input data).</a:t>
            </a:r>
          </a:p>
        </p:txBody>
      </p:sp>
    </p:spTree>
    <p:extLst>
      <p:ext uri="{BB962C8B-B14F-4D97-AF65-F5344CB8AC3E}">
        <p14:creationId xmlns:p14="http://schemas.microsoft.com/office/powerpoint/2010/main" val="760142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B79A6-BA38-4981-9FD5-231BA484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Graph Neural Network Applications:</a:t>
            </a:r>
            <a:b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Three-dimensional Geologic Modelling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FD363-9A06-416B-B3DC-87F836D73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769" y="1690688"/>
            <a:ext cx="4006440" cy="24539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48FC1A-7229-404C-8227-4821A9769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12" y="1726399"/>
            <a:ext cx="3919357" cy="24539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9162E8-8038-4901-BD95-664CCB8F9EC0}"/>
              </a:ext>
            </a:extLst>
          </p:cNvPr>
          <p:cNvSpPr txBox="1"/>
          <p:nvPr/>
        </p:nvSpPr>
        <p:spPr>
          <a:xfrm>
            <a:off x="982105" y="4198200"/>
            <a:ext cx="10224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Benefits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Model both continuous (implicit scalar fields) and discrete (lithostratigraphic) features simultaneously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requirement to solve large interpolation matrices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Provides an expressive framework for incorporating constraints through loss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Ability to scale for massive and complex modelling</a:t>
            </a:r>
          </a:p>
        </p:txBody>
      </p:sp>
    </p:spTree>
    <p:extLst>
      <p:ext uri="{BB962C8B-B14F-4D97-AF65-F5344CB8AC3E}">
        <p14:creationId xmlns:p14="http://schemas.microsoft.com/office/powerpoint/2010/main" val="2762355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B79A6-BA38-4981-9FD5-231BA4848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Graph Neural Network Applications: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Three-dimensional Geologic Modelling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99CB9-3203-48D9-B7BB-859D5A29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4" y="1864336"/>
            <a:ext cx="5101015" cy="3487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71AF2-30A9-4305-B5DE-4F3F0632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161" y="1864336"/>
            <a:ext cx="5767316" cy="34872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1F02C69-ACD7-4D0E-9499-9463F9EEC4BF}"/>
                  </a:ext>
                </a:extLst>
              </p:cNvPr>
              <p:cNvSpPr/>
              <p:nvPr/>
            </p:nvSpPr>
            <p:spPr>
              <a:xfrm>
                <a:off x="619654" y="6245612"/>
                <a:ext cx="36660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node embeddings e.g.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1F02C69-ACD7-4D0E-9499-9463F9EEC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54" y="6245612"/>
                <a:ext cx="3666099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BECD58C-C3EE-431A-8EC6-34CC5029624F}"/>
              </a:ext>
            </a:extLst>
          </p:cNvPr>
          <p:cNvGrpSpPr/>
          <p:nvPr/>
        </p:nvGrpSpPr>
        <p:grpSpPr>
          <a:xfrm>
            <a:off x="893270" y="5930433"/>
            <a:ext cx="757866" cy="315179"/>
            <a:chOff x="893270" y="5779254"/>
            <a:chExt cx="757866" cy="31517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CBBCC0-3773-4271-B63C-2D78FD686F46}"/>
                </a:ext>
              </a:extLst>
            </p:cNvPr>
            <p:cNvCxnSpPr/>
            <p:nvPr/>
          </p:nvCxnSpPr>
          <p:spPr>
            <a:xfrm>
              <a:off x="893270" y="5779254"/>
              <a:ext cx="0" cy="3151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274087-9BEA-4C24-A8F3-A7F7D8409EAD}"/>
                </a:ext>
              </a:extLst>
            </p:cNvPr>
            <p:cNvCxnSpPr/>
            <p:nvPr/>
          </p:nvCxnSpPr>
          <p:spPr>
            <a:xfrm>
              <a:off x="893270" y="5779254"/>
              <a:ext cx="75786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03F80A-D50C-40B0-9ED4-822C454965A2}"/>
              </a:ext>
            </a:extLst>
          </p:cNvPr>
          <p:cNvSpPr txBox="1"/>
          <p:nvPr/>
        </p:nvSpPr>
        <p:spPr>
          <a:xfrm>
            <a:off x="1592781" y="5790943"/>
            <a:ext cx="2517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 0’s embedding (e.g. input layer)</a:t>
            </a:r>
          </a:p>
        </p:txBody>
      </p:sp>
    </p:spTree>
    <p:extLst>
      <p:ext uri="{BB962C8B-B14F-4D97-AF65-F5344CB8AC3E}">
        <p14:creationId xmlns:p14="http://schemas.microsoft.com/office/powerpoint/2010/main" val="2632126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D44C327-5630-4B87-8249-6EC72D1360D0}"/>
              </a:ext>
            </a:extLst>
          </p:cNvPr>
          <p:cNvGrpSpPr/>
          <p:nvPr/>
        </p:nvGrpSpPr>
        <p:grpSpPr>
          <a:xfrm>
            <a:off x="457080" y="1257865"/>
            <a:ext cx="6097059" cy="4713288"/>
            <a:chOff x="567266" y="1060979"/>
            <a:chExt cx="6097059" cy="47132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B78320-B7D2-408D-B30A-0715FABE2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8875" y="1060979"/>
              <a:ext cx="5505450" cy="353377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CC9688D-7376-4A15-893D-1EADAE927443}"/>
                </a:ext>
              </a:extLst>
            </p:cNvPr>
            <p:cNvSpPr/>
            <p:nvPr/>
          </p:nvSpPr>
          <p:spPr>
            <a:xfrm>
              <a:off x="567266" y="3440008"/>
              <a:ext cx="4851400" cy="2004691"/>
            </a:xfrm>
            <a:custGeom>
              <a:avLst/>
              <a:gdLst>
                <a:gd name="connsiteX0" fmla="*/ 0 w 4851400"/>
                <a:gd name="connsiteY0" fmla="*/ 953858 h 2004691"/>
                <a:gd name="connsiteX1" fmla="*/ 406400 w 4851400"/>
                <a:gd name="connsiteY1" fmla="*/ 293458 h 2004691"/>
                <a:gd name="connsiteX2" fmla="*/ 838200 w 4851400"/>
                <a:gd name="connsiteY2" fmla="*/ 5591 h 2004691"/>
                <a:gd name="connsiteX3" fmla="*/ 1016000 w 4851400"/>
                <a:gd name="connsiteY3" fmla="*/ 124125 h 2004691"/>
                <a:gd name="connsiteX4" fmla="*/ 1016000 w 4851400"/>
                <a:gd name="connsiteY4" fmla="*/ 378125 h 2004691"/>
                <a:gd name="connsiteX5" fmla="*/ 914400 w 4851400"/>
                <a:gd name="connsiteY5" fmla="*/ 776058 h 2004691"/>
                <a:gd name="connsiteX6" fmla="*/ 787400 w 4851400"/>
                <a:gd name="connsiteY6" fmla="*/ 1216325 h 2004691"/>
                <a:gd name="connsiteX7" fmla="*/ 821267 w 4851400"/>
                <a:gd name="connsiteY7" fmla="*/ 1588858 h 2004691"/>
                <a:gd name="connsiteX8" fmla="*/ 1049867 w 4851400"/>
                <a:gd name="connsiteY8" fmla="*/ 1851325 h 2004691"/>
                <a:gd name="connsiteX9" fmla="*/ 1371600 w 4851400"/>
                <a:gd name="connsiteY9" fmla="*/ 1893658 h 2004691"/>
                <a:gd name="connsiteX10" fmla="*/ 1778000 w 4851400"/>
                <a:gd name="connsiteY10" fmla="*/ 1690458 h 2004691"/>
                <a:gd name="connsiteX11" fmla="*/ 2184400 w 4851400"/>
                <a:gd name="connsiteY11" fmla="*/ 1300991 h 2004691"/>
                <a:gd name="connsiteX12" fmla="*/ 2573867 w 4851400"/>
                <a:gd name="connsiteY12" fmla="*/ 852258 h 2004691"/>
                <a:gd name="connsiteX13" fmla="*/ 2929467 w 4851400"/>
                <a:gd name="connsiteY13" fmla="*/ 530525 h 2004691"/>
                <a:gd name="connsiteX14" fmla="*/ 3268134 w 4851400"/>
                <a:gd name="connsiteY14" fmla="*/ 395058 h 2004691"/>
                <a:gd name="connsiteX15" fmla="*/ 3556000 w 4851400"/>
                <a:gd name="connsiteY15" fmla="*/ 420458 h 2004691"/>
                <a:gd name="connsiteX16" fmla="*/ 3657600 w 4851400"/>
                <a:gd name="connsiteY16" fmla="*/ 547458 h 2004691"/>
                <a:gd name="connsiteX17" fmla="*/ 3632200 w 4851400"/>
                <a:gd name="connsiteY17" fmla="*/ 708325 h 2004691"/>
                <a:gd name="connsiteX18" fmla="*/ 3496734 w 4851400"/>
                <a:gd name="connsiteY18" fmla="*/ 869191 h 2004691"/>
                <a:gd name="connsiteX19" fmla="*/ 3073400 w 4851400"/>
                <a:gd name="connsiteY19" fmla="*/ 1309458 h 2004691"/>
                <a:gd name="connsiteX20" fmla="*/ 2887134 w 4851400"/>
                <a:gd name="connsiteY20" fmla="*/ 1665058 h 2004691"/>
                <a:gd name="connsiteX21" fmla="*/ 2954867 w 4851400"/>
                <a:gd name="connsiteY21" fmla="*/ 1944458 h 2004691"/>
                <a:gd name="connsiteX22" fmla="*/ 3479800 w 4851400"/>
                <a:gd name="connsiteY22" fmla="*/ 1995258 h 2004691"/>
                <a:gd name="connsiteX23" fmla="*/ 4174067 w 4851400"/>
                <a:gd name="connsiteY23" fmla="*/ 1808991 h 2004691"/>
                <a:gd name="connsiteX24" fmla="*/ 4851400 w 4851400"/>
                <a:gd name="connsiteY24" fmla="*/ 1487258 h 200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51400" h="2004691">
                  <a:moveTo>
                    <a:pt x="0" y="953858"/>
                  </a:moveTo>
                  <a:cubicBezTo>
                    <a:pt x="133350" y="702680"/>
                    <a:pt x="266700" y="451502"/>
                    <a:pt x="406400" y="293458"/>
                  </a:cubicBezTo>
                  <a:cubicBezTo>
                    <a:pt x="546100" y="135413"/>
                    <a:pt x="736600" y="33813"/>
                    <a:pt x="838200" y="5591"/>
                  </a:cubicBezTo>
                  <a:cubicBezTo>
                    <a:pt x="939800" y="-22631"/>
                    <a:pt x="986367" y="62036"/>
                    <a:pt x="1016000" y="124125"/>
                  </a:cubicBezTo>
                  <a:cubicBezTo>
                    <a:pt x="1045633" y="186214"/>
                    <a:pt x="1032933" y="269470"/>
                    <a:pt x="1016000" y="378125"/>
                  </a:cubicBezTo>
                  <a:cubicBezTo>
                    <a:pt x="999067" y="486780"/>
                    <a:pt x="952500" y="636358"/>
                    <a:pt x="914400" y="776058"/>
                  </a:cubicBezTo>
                  <a:cubicBezTo>
                    <a:pt x="876300" y="915758"/>
                    <a:pt x="802922" y="1080858"/>
                    <a:pt x="787400" y="1216325"/>
                  </a:cubicBezTo>
                  <a:cubicBezTo>
                    <a:pt x="771878" y="1351792"/>
                    <a:pt x="777523" y="1483025"/>
                    <a:pt x="821267" y="1588858"/>
                  </a:cubicBezTo>
                  <a:cubicBezTo>
                    <a:pt x="865011" y="1694691"/>
                    <a:pt x="958145" y="1800525"/>
                    <a:pt x="1049867" y="1851325"/>
                  </a:cubicBezTo>
                  <a:cubicBezTo>
                    <a:pt x="1141589" y="1902125"/>
                    <a:pt x="1250245" y="1920469"/>
                    <a:pt x="1371600" y="1893658"/>
                  </a:cubicBezTo>
                  <a:cubicBezTo>
                    <a:pt x="1492955" y="1866847"/>
                    <a:pt x="1642533" y="1789236"/>
                    <a:pt x="1778000" y="1690458"/>
                  </a:cubicBezTo>
                  <a:cubicBezTo>
                    <a:pt x="1913467" y="1591680"/>
                    <a:pt x="2051756" y="1440691"/>
                    <a:pt x="2184400" y="1300991"/>
                  </a:cubicBezTo>
                  <a:cubicBezTo>
                    <a:pt x="2317045" y="1161291"/>
                    <a:pt x="2449689" y="980669"/>
                    <a:pt x="2573867" y="852258"/>
                  </a:cubicBezTo>
                  <a:cubicBezTo>
                    <a:pt x="2698045" y="723847"/>
                    <a:pt x="2813756" y="606725"/>
                    <a:pt x="2929467" y="530525"/>
                  </a:cubicBezTo>
                  <a:cubicBezTo>
                    <a:pt x="3045178" y="454325"/>
                    <a:pt x="3163712" y="413402"/>
                    <a:pt x="3268134" y="395058"/>
                  </a:cubicBezTo>
                  <a:cubicBezTo>
                    <a:pt x="3372556" y="376714"/>
                    <a:pt x="3491089" y="395058"/>
                    <a:pt x="3556000" y="420458"/>
                  </a:cubicBezTo>
                  <a:cubicBezTo>
                    <a:pt x="3620911" y="445858"/>
                    <a:pt x="3644900" y="499480"/>
                    <a:pt x="3657600" y="547458"/>
                  </a:cubicBezTo>
                  <a:cubicBezTo>
                    <a:pt x="3670300" y="595436"/>
                    <a:pt x="3659011" y="654703"/>
                    <a:pt x="3632200" y="708325"/>
                  </a:cubicBezTo>
                  <a:cubicBezTo>
                    <a:pt x="3605389" y="761947"/>
                    <a:pt x="3589867" y="769002"/>
                    <a:pt x="3496734" y="869191"/>
                  </a:cubicBezTo>
                  <a:cubicBezTo>
                    <a:pt x="3403601" y="969380"/>
                    <a:pt x="3175000" y="1176814"/>
                    <a:pt x="3073400" y="1309458"/>
                  </a:cubicBezTo>
                  <a:cubicBezTo>
                    <a:pt x="2971800" y="1442103"/>
                    <a:pt x="2906889" y="1559225"/>
                    <a:pt x="2887134" y="1665058"/>
                  </a:cubicBezTo>
                  <a:cubicBezTo>
                    <a:pt x="2867379" y="1770891"/>
                    <a:pt x="2856089" y="1889425"/>
                    <a:pt x="2954867" y="1944458"/>
                  </a:cubicBezTo>
                  <a:cubicBezTo>
                    <a:pt x="3053645" y="1999491"/>
                    <a:pt x="3276600" y="2017836"/>
                    <a:pt x="3479800" y="1995258"/>
                  </a:cubicBezTo>
                  <a:cubicBezTo>
                    <a:pt x="3683000" y="1972680"/>
                    <a:pt x="3945467" y="1893658"/>
                    <a:pt x="4174067" y="1808991"/>
                  </a:cubicBezTo>
                  <a:cubicBezTo>
                    <a:pt x="4402667" y="1724324"/>
                    <a:pt x="4627033" y="1605791"/>
                    <a:pt x="4851400" y="1487258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D658E3-0664-4330-9755-B5EBCF67B5E9}"/>
                </a:ext>
              </a:extLst>
            </p:cNvPr>
            <p:cNvSpPr/>
            <p:nvPr/>
          </p:nvSpPr>
          <p:spPr>
            <a:xfrm>
              <a:off x="4318000" y="3997853"/>
              <a:ext cx="702734" cy="889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23327B-490F-4AE9-BF42-49240308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869427">
              <a:off x="4188354" y="4284470"/>
              <a:ext cx="504825" cy="59055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3BAEEB-F540-46BD-B6A8-ABF05BCA9D5F}"/>
                </a:ext>
              </a:extLst>
            </p:cNvPr>
            <p:cNvSpPr/>
            <p:nvPr/>
          </p:nvSpPr>
          <p:spPr>
            <a:xfrm>
              <a:off x="736600" y="4870003"/>
              <a:ext cx="127000" cy="1337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E713E6-1165-4C66-BE31-38175E083F00}"/>
                </a:ext>
              </a:extLst>
            </p:cNvPr>
            <p:cNvSpPr/>
            <p:nvPr/>
          </p:nvSpPr>
          <p:spPr>
            <a:xfrm>
              <a:off x="3936079" y="3997853"/>
              <a:ext cx="127000" cy="1337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AF8B10-B223-411F-9CA0-C710A1EAAA27}"/>
                </a:ext>
              </a:extLst>
            </p:cNvPr>
            <p:cNvSpPr/>
            <p:nvPr/>
          </p:nvSpPr>
          <p:spPr>
            <a:xfrm>
              <a:off x="3784600" y="5640470"/>
              <a:ext cx="127000" cy="1337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8CD12A-C1E7-45EA-87B5-D525805A2AF9}"/>
                </a:ext>
              </a:extLst>
            </p:cNvPr>
            <p:cNvSpPr/>
            <p:nvPr/>
          </p:nvSpPr>
          <p:spPr>
            <a:xfrm>
              <a:off x="2235200" y="2590063"/>
              <a:ext cx="211666" cy="21431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9E1449-FD67-4318-BD73-CCA26F08711A}"/>
                </a:ext>
              </a:extLst>
            </p:cNvPr>
            <p:cNvSpPr/>
            <p:nvPr/>
          </p:nvSpPr>
          <p:spPr>
            <a:xfrm>
              <a:off x="2683933" y="3614530"/>
              <a:ext cx="211666" cy="21431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58B454-E2E0-4689-9D48-D3E881D6C9CB}"/>
                </a:ext>
              </a:extLst>
            </p:cNvPr>
            <p:cNvSpPr/>
            <p:nvPr/>
          </p:nvSpPr>
          <p:spPr>
            <a:xfrm>
              <a:off x="5207000" y="2375751"/>
              <a:ext cx="211666" cy="21431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DC97C1-C3A6-4E80-AA97-811831E6E2B9}"/>
                </a:ext>
              </a:extLst>
            </p:cNvPr>
            <p:cNvSpPr/>
            <p:nvPr/>
          </p:nvSpPr>
          <p:spPr>
            <a:xfrm>
              <a:off x="5101167" y="2720710"/>
              <a:ext cx="211666" cy="21431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757738-B6C6-43C3-A36B-C54B8ED3FC75}"/>
                </a:ext>
              </a:extLst>
            </p:cNvPr>
            <p:cNvSpPr/>
            <p:nvPr/>
          </p:nvSpPr>
          <p:spPr>
            <a:xfrm>
              <a:off x="6010275" y="3440008"/>
              <a:ext cx="211666" cy="21431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C6BD44-BDEA-4C5C-AA61-3EE6F875B62A}"/>
                </a:ext>
              </a:extLst>
            </p:cNvPr>
            <p:cNvSpPr/>
            <p:nvPr/>
          </p:nvSpPr>
          <p:spPr>
            <a:xfrm>
              <a:off x="630767" y="3940694"/>
              <a:ext cx="211666" cy="21431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0727FD-01A0-475D-9B66-952F26321F3E}"/>
                </a:ext>
              </a:extLst>
            </p:cNvPr>
            <p:cNvSpPr/>
            <p:nvPr/>
          </p:nvSpPr>
          <p:spPr>
            <a:xfrm>
              <a:off x="1494367" y="3783541"/>
              <a:ext cx="211666" cy="21431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2A55F8-D7DA-4291-AF00-75F0FFC005A3}"/>
                </a:ext>
              </a:extLst>
            </p:cNvPr>
            <p:cNvSpPr/>
            <p:nvPr/>
          </p:nvSpPr>
          <p:spPr>
            <a:xfrm>
              <a:off x="5169822" y="4886853"/>
              <a:ext cx="211666" cy="21431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7EE0172-7EF6-4FB2-BB5E-7B0009598466}"/>
                </a:ext>
              </a:extLst>
            </p:cNvPr>
            <p:cNvSpPr/>
            <p:nvPr/>
          </p:nvSpPr>
          <p:spPr>
            <a:xfrm>
              <a:off x="1600200" y="5221117"/>
              <a:ext cx="211666" cy="21431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2DBD0CD-3458-4557-BE9A-654907691DBA}"/>
              </a:ext>
            </a:extLst>
          </p:cNvPr>
          <p:cNvSpPr/>
          <p:nvPr/>
        </p:nvSpPr>
        <p:spPr>
          <a:xfrm>
            <a:off x="10523688" y="2297398"/>
            <a:ext cx="211666" cy="2143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7D5957C-E34F-4A3F-A292-DD76B8EB0545}"/>
              </a:ext>
            </a:extLst>
          </p:cNvPr>
          <p:cNvSpPr/>
          <p:nvPr/>
        </p:nvSpPr>
        <p:spPr>
          <a:xfrm>
            <a:off x="10523688" y="3122705"/>
            <a:ext cx="211666" cy="21431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314595-890F-4CFD-BF0B-B3EEFC5160E2}"/>
              </a:ext>
            </a:extLst>
          </p:cNvPr>
          <p:cNvSpPr/>
          <p:nvPr/>
        </p:nvSpPr>
        <p:spPr>
          <a:xfrm>
            <a:off x="10523688" y="2579843"/>
            <a:ext cx="211666" cy="214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A15040-1C98-4E68-967B-18151C8F8597}"/>
              </a:ext>
            </a:extLst>
          </p:cNvPr>
          <p:cNvSpPr/>
          <p:nvPr/>
        </p:nvSpPr>
        <p:spPr>
          <a:xfrm>
            <a:off x="10523688" y="2823384"/>
            <a:ext cx="211666" cy="21431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92A7745-FDF7-4812-A05C-52F4DB64596F}"/>
              </a:ext>
            </a:extLst>
          </p:cNvPr>
          <p:cNvSpPr/>
          <p:nvPr/>
        </p:nvSpPr>
        <p:spPr>
          <a:xfrm>
            <a:off x="10527922" y="1982719"/>
            <a:ext cx="211666" cy="2143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7C499A-A4B8-4A9D-926C-A036D3D2DC9B}"/>
              </a:ext>
            </a:extLst>
          </p:cNvPr>
          <p:cNvSpPr txBox="1"/>
          <p:nvPr/>
        </p:nvSpPr>
        <p:spPr>
          <a:xfrm>
            <a:off x="7545326" y="1164369"/>
            <a:ext cx="4141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Stratigraphic Data        </a:t>
            </a:r>
            <a:r>
              <a:rPr lang="en-US" dirty="0"/>
              <a:t> </a:t>
            </a:r>
            <a:r>
              <a:rPr lang="en-US" b="1" dirty="0"/>
              <a:t>Stratigraphic Point</a:t>
            </a:r>
          </a:p>
          <a:p>
            <a:r>
              <a:rPr lang="en-US" b="1" dirty="0"/>
              <a:t>                                                Constraint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765DE4-4F0A-48CF-BE71-F8594BC0B602}"/>
              </a:ext>
            </a:extLst>
          </p:cNvPr>
          <p:cNvSpPr/>
          <p:nvPr/>
        </p:nvSpPr>
        <p:spPr>
          <a:xfrm>
            <a:off x="7944317" y="1991186"/>
            <a:ext cx="1329267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D63597-5F72-4E40-847E-000E31F5AE85}"/>
              </a:ext>
            </a:extLst>
          </p:cNvPr>
          <p:cNvCxnSpPr/>
          <p:nvPr/>
        </p:nvCxnSpPr>
        <p:spPr>
          <a:xfrm>
            <a:off x="7724184" y="2427333"/>
            <a:ext cx="1727200" cy="0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46EEDC8-E7F2-4268-A1D0-0D8AC5E79632}"/>
              </a:ext>
            </a:extLst>
          </p:cNvPr>
          <p:cNvSpPr/>
          <p:nvPr/>
        </p:nvSpPr>
        <p:spPr>
          <a:xfrm>
            <a:off x="7944317" y="2508516"/>
            <a:ext cx="1329267" cy="3693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D0BF75-5528-47C0-A212-01562FCEACA1}"/>
              </a:ext>
            </a:extLst>
          </p:cNvPr>
          <p:cNvCxnSpPr/>
          <p:nvPr/>
        </p:nvCxnSpPr>
        <p:spPr>
          <a:xfrm>
            <a:off x="7745350" y="2930985"/>
            <a:ext cx="1727200" cy="0"/>
          </a:xfrm>
          <a:prstGeom prst="line">
            <a:avLst/>
          </a:prstGeom>
          <a:ln w="762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6656F14-ED7F-41E6-863C-CCDBE4723E18}"/>
              </a:ext>
            </a:extLst>
          </p:cNvPr>
          <p:cNvSpPr/>
          <p:nvPr/>
        </p:nvSpPr>
        <p:spPr>
          <a:xfrm>
            <a:off x="7944317" y="3012167"/>
            <a:ext cx="132926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4F405FBD-2C58-4E39-AFBC-2BF3B35122D4}"/>
              </a:ext>
            </a:extLst>
          </p:cNvPr>
          <p:cNvSpPr/>
          <p:nvPr/>
        </p:nvSpPr>
        <p:spPr>
          <a:xfrm>
            <a:off x="7281800" y="1991186"/>
            <a:ext cx="263526" cy="1437814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EDA383-BE07-4A85-AC33-66AA32D86BEF}"/>
              </a:ext>
            </a:extLst>
          </p:cNvPr>
          <p:cNvSpPr txBox="1"/>
          <p:nvPr/>
        </p:nvSpPr>
        <p:spPr>
          <a:xfrm>
            <a:off x="6402677" y="1798053"/>
            <a:ext cx="96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Younger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39869C4-9307-4730-896E-E890FBA82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88" y="261061"/>
            <a:ext cx="10515600" cy="644691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Geological Constraints</a:t>
            </a:r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20BBE04-547C-4BD9-B131-1E8C96362604}"/>
              </a:ext>
            </a:extLst>
          </p:cNvPr>
          <p:cNvCxnSpPr/>
          <p:nvPr/>
        </p:nvCxnSpPr>
        <p:spPr>
          <a:xfrm>
            <a:off x="7545326" y="1871133"/>
            <a:ext cx="41634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E07B678-C06A-4E5C-879E-0F34B2328A20}"/>
              </a:ext>
            </a:extLst>
          </p:cNvPr>
          <p:cNvCxnSpPr>
            <a:cxnSpLocks/>
          </p:cNvCxnSpPr>
          <p:nvPr/>
        </p:nvCxnSpPr>
        <p:spPr>
          <a:xfrm>
            <a:off x="9678926" y="1164369"/>
            <a:ext cx="0" cy="23831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35B5CF5-EB06-4F5C-B5F0-095A36821061}"/>
              </a:ext>
            </a:extLst>
          </p:cNvPr>
          <p:cNvCxnSpPr/>
          <p:nvPr/>
        </p:nvCxnSpPr>
        <p:spPr>
          <a:xfrm>
            <a:off x="7545326" y="4582071"/>
            <a:ext cx="41634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59F6CB-9852-4DCE-BDA5-7E061DCC8DB6}"/>
              </a:ext>
            </a:extLst>
          </p:cNvPr>
          <p:cNvCxnSpPr>
            <a:cxnSpLocks/>
          </p:cNvCxnSpPr>
          <p:nvPr/>
        </p:nvCxnSpPr>
        <p:spPr>
          <a:xfrm>
            <a:off x="9678926" y="3875307"/>
            <a:ext cx="0" cy="23831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DED45EF-99B5-4CDA-9113-8F079FBF69A2}"/>
              </a:ext>
            </a:extLst>
          </p:cNvPr>
          <p:cNvSpPr txBox="1"/>
          <p:nvPr/>
        </p:nvSpPr>
        <p:spPr>
          <a:xfrm>
            <a:off x="7545326" y="3898732"/>
            <a:ext cx="4027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Orientation Data           Orientation Point</a:t>
            </a:r>
          </a:p>
          <a:p>
            <a:r>
              <a:rPr lang="en-US" b="1" dirty="0"/>
              <a:t>                                               Constraint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4E3800B-E42A-40A7-987C-CF5F3FA6A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4639239"/>
            <a:ext cx="1828800" cy="6953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050825-39B2-4078-8092-74824A19E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4733" y="5419304"/>
            <a:ext cx="409575" cy="6286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7C56C93-0C8E-477E-80F1-EF66AB4E39D0}"/>
              </a:ext>
            </a:extLst>
          </p:cNvPr>
          <p:cNvSpPr txBox="1"/>
          <p:nvPr/>
        </p:nvSpPr>
        <p:spPr>
          <a:xfrm>
            <a:off x="7597425" y="4647538"/>
            <a:ext cx="190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Planar Orientation</a:t>
            </a:r>
          </a:p>
          <a:p>
            <a:pPr algn="ctr"/>
            <a:r>
              <a:rPr lang="en-US" dirty="0"/>
              <a:t>(has polarity)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A410BB-B2B6-4BD9-8489-8406C1EEC3DB}"/>
              </a:ext>
            </a:extLst>
          </p:cNvPr>
          <p:cNvSpPr txBox="1"/>
          <p:nvPr/>
        </p:nvSpPr>
        <p:spPr>
          <a:xfrm>
            <a:off x="7454421" y="5562753"/>
            <a:ext cx="2194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Linear Orientation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2C0683-01AB-4C32-AD5C-D15DC2B36663}"/>
              </a:ext>
            </a:extLst>
          </p:cNvPr>
          <p:cNvSpPr txBox="1"/>
          <p:nvPr/>
        </p:nvSpPr>
        <p:spPr>
          <a:xfrm>
            <a:off x="7987671" y="1990842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 Unit 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E43F7A-1B1B-4569-8ADC-2252BE6EFDC0}"/>
              </a:ext>
            </a:extLst>
          </p:cNvPr>
          <p:cNvSpPr txBox="1"/>
          <p:nvPr/>
        </p:nvSpPr>
        <p:spPr>
          <a:xfrm>
            <a:off x="7978747" y="2507782"/>
            <a:ext cx="12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 Unit 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A102B0-C69F-4865-B6FB-DE5C17A11AA9}"/>
              </a:ext>
            </a:extLst>
          </p:cNvPr>
          <p:cNvSpPr txBox="1"/>
          <p:nvPr/>
        </p:nvSpPr>
        <p:spPr>
          <a:xfrm>
            <a:off x="7987671" y="3017514"/>
            <a:ext cx="125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 Unit 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6EF122-F1E3-46E4-AD47-B2CFD9D12984}"/>
              </a:ext>
            </a:extLst>
          </p:cNvPr>
          <p:cNvSpPr txBox="1"/>
          <p:nvPr/>
        </p:nvSpPr>
        <p:spPr>
          <a:xfrm>
            <a:off x="351247" y="6142271"/>
            <a:ext cx="318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from Hillier et al. 2014</a:t>
            </a:r>
          </a:p>
        </p:txBody>
      </p:sp>
    </p:spTree>
    <p:extLst>
      <p:ext uri="{BB962C8B-B14F-4D97-AF65-F5344CB8AC3E}">
        <p14:creationId xmlns:p14="http://schemas.microsoft.com/office/powerpoint/2010/main" val="37599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9EFF2-B80E-4693-B938-773DB56C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9794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Modelling Results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EC205-7650-4464-A1A0-8309D10CF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83" y="1761560"/>
            <a:ext cx="5133357" cy="3709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BC61F2-AF71-4EC4-9BDB-0026BA7D5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61" y="129607"/>
            <a:ext cx="5485227" cy="3221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FEF71-B94C-43D1-96F8-0014924F7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861" y="3429000"/>
            <a:ext cx="5485227" cy="3341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64BCA9-A26B-43C2-924F-A5408C327306}"/>
              </a:ext>
            </a:extLst>
          </p:cNvPr>
          <p:cNvSpPr txBox="1"/>
          <p:nvPr/>
        </p:nvSpPr>
        <p:spPr>
          <a:xfrm>
            <a:off x="1925052" y="5471488"/>
            <a:ext cx="1922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Synthetic Model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E80CCB-46ED-4315-A3AB-BDCFCA5B21FE}"/>
              </a:ext>
            </a:extLst>
          </p:cNvPr>
          <p:cNvSpPr txBox="1"/>
          <p:nvPr/>
        </p:nvSpPr>
        <p:spPr>
          <a:xfrm>
            <a:off x="5677302" y="1499950"/>
            <a:ext cx="974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GNN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183A38-8631-41F5-A87C-5D313049C0EC}"/>
              </a:ext>
            </a:extLst>
          </p:cNvPr>
          <p:cNvSpPr txBox="1"/>
          <p:nvPr/>
        </p:nvSpPr>
        <p:spPr>
          <a:xfrm>
            <a:off x="5677302" y="4675168"/>
            <a:ext cx="974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RBF</a:t>
            </a:r>
          </a:p>
        </p:txBody>
      </p:sp>
    </p:spTree>
    <p:extLst>
      <p:ext uri="{BB962C8B-B14F-4D97-AF65-F5344CB8AC3E}">
        <p14:creationId xmlns:p14="http://schemas.microsoft.com/office/powerpoint/2010/main" val="1446861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DD1FF0-3EE2-4079-896C-20DC10E9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590" y="76368"/>
            <a:ext cx="4426819" cy="828408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Modelling Results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B7343-3D3D-430B-9110-26D483573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495" y="904776"/>
            <a:ext cx="7786036" cy="1737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03B9F-1698-4E84-9485-63710D544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495" y="2823033"/>
            <a:ext cx="7786036" cy="2025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843E0-A738-4249-9323-8AED4678E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495" y="5028974"/>
            <a:ext cx="7786036" cy="1591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07374B-0818-4A85-AE58-1082D2E899B8}"/>
              </a:ext>
            </a:extLst>
          </p:cNvPr>
          <p:cNvSpPr txBox="1"/>
          <p:nvPr/>
        </p:nvSpPr>
        <p:spPr>
          <a:xfrm>
            <a:off x="245551" y="1573384"/>
            <a:ext cx="2228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Real World Dataset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D592C8-C301-4160-AA85-CDB8C78A428C}"/>
              </a:ext>
            </a:extLst>
          </p:cNvPr>
          <p:cNvSpPr txBox="1"/>
          <p:nvPr/>
        </p:nvSpPr>
        <p:spPr>
          <a:xfrm>
            <a:off x="1017621" y="3635483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GNN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98CAA-D5BE-4054-B7F2-158678C11619}"/>
              </a:ext>
            </a:extLst>
          </p:cNvPr>
          <p:cNvSpPr txBox="1"/>
          <p:nvPr/>
        </p:nvSpPr>
        <p:spPr>
          <a:xfrm>
            <a:off x="1064909" y="5624589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RBF</a:t>
            </a:r>
          </a:p>
        </p:txBody>
      </p:sp>
    </p:spTree>
    <p:extLst>
      <p:ext uri="{BB962C8B-B14F-4D97-AF65-F5344CB8AC3E}">
        <p14:creationId xmlns:p14="http://schemas.microsoft.com/office/powerpoint/2010/main" val="2581212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DC59-C720-4F04-A3A5-7403783D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40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Modelling Results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6E692-8C21-4FAE-BA75-3A22BB564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32" y="1755446"/>
            <a:ext cx="3623979" cy="447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976CB-6469-4BAD-A7B4-E9266BCED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29" y="1753111"/>
            <a:ext cx="3552332" cy="4479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B0CC01-26E0-49C1-848A-FB466F3F9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801" y="1747683"/>
            <a:ext cx="3664894" cy="4484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3D4F6-9722-486C-960E-41C1D4ADD667}"/>
              </a:ext>
            </a:extLst>
          </p:cNvPr>
          <p:cNvSpPr txBox="1"/>
          <p:nvPr/>
        </p:nvSpPr>
        <p:spPr>
          <a:xfrm>
            <a:off x="1159103" y="1347573"/>
            <a:ext cx="1922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Synthetic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D7D0BC-AE19-44F3-B1B3-A51BEB961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532" y="1347573"/>
            <a:ext cx="816935" cy="536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D4F4BA-80A8-45A3-8D04-352DED24F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2553" y="1347573"/>
            <a:ext cx="719390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4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C964-28B6-4778-B708-6D708B4B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27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3B6A7-C102-491B-B876-5DA19608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704707"/>
          </a:xfrm>
        </p:spPr>
        <p:txBody>
          <a:bodyPr>
            <a:normAutofit/>
          </a:bodyPr>
          <a:lstStyle/>
          <a:p>
            <a:r>
              <a:rPr lang="en-US" dirty="0"/>
              <a:t>GNN models provide promising framework for constraining 3D geological models</a:t>
            </a:r>
          </a:p>
          <a:p>
            <a:pPr lvl="1"/>
            <a:r>
              <a:rPr lang="en-US" dirty="0"/>
              <a:t>Manuscript in accepted, subject to minor revisions</a:t>
            </a:r>
          </a:p>
          <a:p>
            <a:r>
              <a:rPr lang="en-US" dirty="0"/>
              <a:t>Expressive framework made possible by incorporating constraints through loss functions</a:t>
            </a:r>
          </a:p>
          <a:p>
            <a:pPr lvl="1"/>
            <a:r>
              <a:rPr lang="en-US" dirty="0"/>
              <a:t>Only requirement is geological property/feature must be computable on the model</a:t>
            </a:r>
          </a:p>
          <a:p>
            <a:r>
              <a:rPr lang="en-US" dirty="0"/>
              <a:t>Provides a foundation for knowledge constraints expressible as a graph for future work.</a:t>
            </a:r>
          </a:p>
          <a:p>
            <a:pPr lvl="1"/>
            <a:r>
              <a:rPr lang="en-US" dirty="0"/>
              <a:t>Topology, knowledge graphs</a:t>
            </a:r>
          </a:p>
          <a:p>
            <a:r>
              <a:rPr lang="en-US" dirty="0"/>
              <a:t>Leverage cloud computing infrastructure using big data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36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F7666-CD4E-4317-AE7C-6AC23D058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96"/>
            <a:ext cx="10515600" cy="58314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References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DB59C-91AD-4AC4-8556-677EFBFEBBA5}"/>
              </a:ext>
            </a:extLst>
          </p:cNvPr>
          <p:cNvSpPr txBox="1"/>
          <p:nvPr/>
        </p:nvSpPr>
        <p:spPr>
          <a:xfrm>
            <a:off x="1227666" y="1158395"/>
            <a:ext cx="10126133" cy="435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Thiele ST, </a:t>
            </a:r>
            <a:r>
              <a:rPr lang="en-CA" sz="18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Jessel</a:t>
            </a:r>
            <a:r>
              <a:rPr lang="en-CA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MW, Lindsay M, </a:t>
            </a:r>
            <a:r>
              <a:rPr lang="en-CA" sz="18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Ogarko</a:t>
            </a:r>
            <a:r>
              <a:rPr lang="en-CA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V, </a:t>
            </a:r>
            <a:r>
              <a:rPr lang="en-CA" sz="18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Wellmann</a:t>
            </a:r>
            <a:r>
              <a:rPr lang="en-CA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F, </a:t>
            </a:r>
            <a:r>
              <a:rPr lang="en-CA" sz="18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Pakyuz</a:t>
            </a:r>
            <a:r>
              <a:rPr lang="en-CA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-Charrier E (2016) The topology of geology 1: Topological analysis. J Struct Geo 91:27-38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Zitnik</a:t>
            </a:r>
            <a:r>
              <a:rPr lang="en-CA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Agrawal M, </a:t>
            </a:r>
            <a:r>
              <a:rPr lang="en-CA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Leskovec</a:t>
            </a:r>
            <a:r>
              <a:rPr lang="en-CA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 (2018) Modeling polypharmacy side effects with graph convolutional networks. Bioinformatics 34(13):i457-i466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13141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Bronstein MM, Bruna J, </a:t>
            </a:r>
            <a:r>
              <a:rPr lang="en-US" sz="1800" dirty="0" err="1">
                <a:solidFill>
                  <a:srgbClr val="13141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LeCun</a:t>
            </a:r>
            <a:r>
              <a:rPr lang="en-US" sz="1800" dirty="0">
                <a:solidFill>
                  <a:srgbClr val="13141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Y, </a:t>
            </a:r>
            <a:r>
              <a:rPr lang="en-US" sz="1800" dirty="0" err="1">
                <a:solidFill>
                  <a:srgbClr val="13141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Szlam</a:t>
            </a:r>
            <a:r>
              <a:rPr lang="en-US" sz="1800" dirty="0">
                <a:solidFill>
                  <a:srgbClr val="13141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1800" dirty="0" err="1">
                <a:solidFill>
                  <a:srgbClr val="13141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Vandergheynst</a:t>
            </a:r>
            <a:r>
              <a:rPr lang="en-US" sz="1800" dirty="0">
                <a:solidFill>
                  <a:srgbClr val="13141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 (2017) Geometric deep learning: going beyond Euclidean data. IEEE Signal Process Mag 34 (4):18-42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Hillier MJ, Schetselaar EM, de Kemp EA, Perron G (2014) Three-Dimensional Modelling of Geological Surfaces Using Generalized Interpolation with Radial Basis Functions. Math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Geosci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46(8): 931-953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CA" sz="180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CA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2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6CDE-D605-4BDF-995E-35AB9F41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Implicit Approaches: Limitations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DD71C-BC98-4037-941C-3298E505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1870869"/>
          </a:xfrm>
        </p:spPr>
        <p:txBody>
          <a:bodyPr/>
          <a:lstStyle/>
          <a:p>
            <a:r>
              <a:rPr lang="en-US" sz="2400" dirty="0"/>
              <a:t>Implicit-based approaches are the most widely used method for producing 3D geological models</a:t>
            </a:r>
          </a:p>
          <a:p>
            <a:r>
              <a:rPr lang="en-US" sz="2400" dirty="0"/>
              <a:t>In complex settings, resultant models are not geologically plausible</a:t>
            </a:r>
          </a:p>
          <a:p>
            <a:pPr lvl="1"/>
            <a:r>
              <a:rPr lang="en-US" dirty="0"/>
              <a:t>Geological inconsistences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69924-3EF2-4BB0-9D3E-39A9FD8E1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480" y="2542443"/>
            <a:ext cx="3414816" cy="3885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DF339B-8D80-4B20-99A5-22663EC4C361}"/>
              </a:ext>
            </a:extLst>
          </p:cNvPr>
          <p:cNvSpPr txBox="1"/>
          <p:nvPr/>
        </p:nvSpPr>
        <p:spPr>
          <a:xfrm>
            <a:off x="9852225" y="3787736"/>
            <a:ext cx="1818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Mathematically valid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40F636-6AC5-48A6-8500-37635C45F1D5}"/>
              </a:ext>
            </a:extLst>
          </p:cNvPr>
          <p:cNvSpPr/>
          <p:nvPr/>
        </p:nvSpPr>
        <p:spPr>
          <a:xfrm>
            <a:off x="10080610" y="4409813"/>
            <a:ext cx="14549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Geologically valid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ADD2A-DEBA-44EC-8E89-1AFBA8E57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452" y="3678238"/>
            <a:ext cx="481974" cy="499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5F241-BFAA-4B1D-A0B6-124C44782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7626" y="4314074"/>
            <a:ext cx="493625" cy="49925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DB4FE8E-7822-4AE8-8DF4-024A1127617A}"/>
              </a:ext>
            </a:extLst>
          </p:cNvPr>
          <p:cNvSpPr/>
          <p:nvPr/>
        </p:nvSpPr>
        <p:spPr>
          <a:xfrm>
            <a:off x="6336955" y="4095513"/>
            <a:ext cx="3418840" cy="1075619"/>
          </a:xfrm>
          <a:custGeom>
            <a:avLst/>
            <a:gdLst>
              <a:gd name="connsiteX0" fmla="*/ 0 w 3418840"/>
              <a:gd name="connsiteY0" fmla="*/ 1075619 h 1075619"/>
              <a:gd name="connsiteX1" fmla="*/ 264160 w 3418840"/>
              <a:gd name="connsiteY1" fmla="*/ 1055299 h 1075619"/>
              <a:gd name="connsiteX2" fmla="*/ 731520 w 3418840"/>
              <a:gd name="connsiteY2" fmla="*/ 1004499 h 1075619"/>
              <a:gd name="connsiteX3" fmla="*/ 975360 w 3418840"/>
              <a:gd name="connsiteY3" fmla="*/ 892739 h 1075619"/>
              <a:gd name="connsiteX4" fmla="*/ 1076960 w 3418840"/>
              <a:gd name="connsiteY4" fmla="*/ 735259 h 1075619"/>
              <a:gd name="connsiteX5" fmla="*/ 1046480 w 3418840"/>
              <a:gd name="connsiteY5" fmla="*/ 547299 h 1075619"/>
              <a:gd name="connsiteX6" fmla="*/ 894080 w 3418840"/>
              <a:gd name="connsiteY6" fmla="*/ 333939 h 1075619"/>
              <a:gd name="connsiteX7" fmla="*/ 838200 w 3418840"/>
              <a:gd name="connsiteY7" fmla="*/ 166299 h 1075619"/>
              <a:gd name="connsiteX8" fmla="*/ 883920 w 3418840"/>
              <a:gd name="connsiteY8" fmla="*/ 29139 h 1075619"/>
              <a:gd name="connsiteX9" fmla="*/ 1005840 w 3418840"/>
              <a:gd name="connsiteY9" fmla="*/ 24059 h 1075619"/>
              <a:gd name="connsiteX10" fmla="*/ 1219200 w 3418840"/>
              <a:gd name="connsiteY10" fmla="*/ 293299 h 1075619"/>
              <a:gd name="connsiteX11" fmla="*/ 1341120 w 3418840"/>
              <a:gd name="connsiteY11" fmla="*/ 491419 h 1075619"/>
              <a:gd name="connsiteX12" fmla="*/ 1463040 w 3418840"/>
              <a:gd name="connsiteY12" fmla="*/ 628579 h 1075619"/>
              <a:gd name="connsiteX13" fmla="*/ 1661160 w 3418840"/>
              <a:gd name="connsiteY13" fmla="*/ 740339 h 1075619"/>
              <a:gd name="connsiteX14" fmla="*/ 1803400 w 3418840"/>
              <a:gd name="connsiteY14" fmla="*/ 760659 h 1075619"/>
              <a:gd name="connsiteX15" fmla="*/ 2042160 w 3418840"/>
              <a:gd name="connsiteY15" fmla="*/ 684459 h 1075619"/>
              <a:gd name="connsiteX16" fmla="*/ 2194560 w 3418840"/>
              <a:gd name="connsiteY16" fmla="*/ 516819 h 1075619"/>
              <a:gd name="connsiteX17" fmla="*/ 2260600 w 3418840"/>
              <a:gd name="connsiteY17" fmla="*/ 339019 h 1075619"/>
              <a:gd name="connsiteX18" fmla="*/ 2346960 w 3418840"/>
              <a:gd name="connsiteY18" fmla="*/ 156139 h 1075619"/>
              <a:gd name="connsiteX19" fmla="*/ 2443480 w 3418840"/>
              <a:gd name="connsiteY19" fmla="*/ 64699 h 1075619"/>
              <a:gd name="connsiteX20" fmla="*/ 2560320 w 3418840"/>
              <a:gd name="connsiteY20" fmla="*/ 115499 h 1075619"/>
              <a:gd name="connsiteX21" fmla="*/ 2560320 w 3418840"/>
              <a:gd name="connsiteY21" fmla="*/ 359339 h 1075619"/>
              <a:gd name="connsiteX22" fmla="*/ 2545080 w 3418840"/>
              <a:gd name="connsiteY22" fmla="*/ 521899 h 1075619"/>
              <a:gd name="connsiteX23" fmla="*/ 2489200 w 3418840"/>
              <a:gd name="connsiteY23" fmla="*/ 689539 h 1075619"/>
              <a:gd name="connsiteX24" fmla="*/ 2484120 w 3418840"/>
              <a:gd name="connsiteY24" fmla="*/ 816539 h 1075619"/>
              <a:gd name="connsiteX25" fmla="*/ 2555240 w 3418840"/>
              <a:gd name="connsiteY25" fmla="*/ 872419 h 1075619"/>
              <a:gd name="connsiteX26" fmla="*/ 2727960 w 3418840"/>
              <a:gd name="connsiteY26" fmla="*/ 948619 h 1075619"/>
              <a:gd name="connsiteX27" fmla="*/ 3139440 w 3418840"/>
              <a:gd name="connsiteY27" fmla="*/ 1024819 h 1075619"/>
              <a:gd name="connsiteX28" fmla="*/ 3418840 w 3418840"/>
              <a:gd name="connsiteY28" fmla="*/ 1070539 h 107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18840" h="1075619">
                <a:moveTo>
                  <a:pt x="0" y="1075619"/>
                </a:moveTo>
                <a:cubicBezTo>
                  <a:pt x="71120" y="1071385"/>
                  <a:pt x="142240" y="1067152"/>
                  <a:pt x="264160" y="1055299"/>
                </a:cubicBezTo>
                <a:cubicBezTo>
                  <a:pt x="386080" y="1043446"/>
                  <a:pt x="612987" y="1031592"/>
                  <a:pt x="731520" y="1004499"/>
                </a:cubicBezTo>
                <a:cubicBezTo>
                  <a:pt x="850053" y="977406"/>
                  <a:pt x="917787" y="937612"/>
                  <a:pt x="975360" y="892739"/>
                </a:cubicBezTo>
                <a:cubicBezTo>
                  <a:pt x="1032933" y="847866"/>
                  <a:pt x="1065107" y="792832"/>
                  <a:pt x="1076960" y="735259"/>
                </a:cubicBezTo>
                <a:cubicBezTo>
                  <a:pt x="1088813" y="677686"/>
                  <a:pt x="1076960" y="614186"/>
                  <a:pt x="1046480" y="547299"/>
                </a:cubicBezTo>
                <a:cubicBezTo>
                  <a:pt x="1016000" y="480412"/>
                  <a:pt x="928793" y="397439"/>
                  <a:pt x="894080" y="333939"/>
                </a:cubicBezTo>
                <a:cubicBezTo>
                  <a:pt x="859367" y="270439"/>
                  <a:pt x="839893" y="217099"/>
                  <a:pt x="838200" y="166299"/>
                </a:cubicBezTo>
                <a:cubicBezTo>
                  <a:pt x="836507" y="115499"/>
                  <a:pt x="855980" y="52846"/>
                  <a:pt x="883920" y="29139"/>
                </a:cubicBezTo>
                <a:cubicBezTo>
                  <a:pt x="911860" y="5432"/>
                  <a:pt x="949960" y="-19968"/>
                  <a:pt x="1005840" y="24059"/>
                </a:cubicBezTo>
                <a:cubicBezTo>
                  <a:pt x="1061720" y="68086"/>
                  <a:pt x="1163320" y="215406"/>
                  <a:pt x="1219200" y="293299"/>
                </a:cubicBezTo>
                <a:cubicBezTo>
                  <a:pt x="1275080" y="371192"/>
                  <a:pt x="1300480" y="435539"/>
                  <a:pt x="1341120" y="491419"/>
                </a:cubicBezTo>
                <a:cubicBezTo>
                  <a:pt x="1381760" y="547299"/>
                  <a:pt x="1409700" y="587092"/>
                  <a:pt x="1463040" y="628579"/>
                </a:cubicBezTo>
                <a:cubicBezTo>
                  <a:pt x="1516380" y="670066"/>
                  <a:pt x="1604433" y="718326"/>
                  <a:pt x="1661160" y="740339"/>
                </a:cubicBezTo>
                <a:cubicBezTo>
                  <a:pt x="1717887" y="762352"/>
                  <a:pt x="1739900" y="769972"/>
                  <a:pt x="1803400" y="760659"/>
                </a:cubicBezTo>
                <a:cubicBezTo>
                  <a:pt x="1866900" y="751346"/>
                  <a:pt x="1976967" y="725099"/>
                  <a:pt x="2042160" y="684459"/>
                </a:cubicBezTo>
                <a:cubicBezTo>
                  <a:pt x="2107353" y="643819"/>
                  <a:pt x="2158153" y="574392"/>
                  <a:pt x="2194560" y="516819"/>
                </a:cubicBezTo>
                <a:cubicBezTo>
                  <a:pt x="2230967" y="459246"/>
                  <a:pt x="2235200" y="399132"/>
                  <a:pt x="2260600" y="339019"/>
                </a:cubicBezTo>
                <a:cubicBezTo>
                  <a:pt x="2286000" y="278906"/>
                  <a:pt x="2316480" y="201859"/>
                  <a:pt x="2346960" y="156139"/>
                </a:cubicBezTo>
                <a:cubicBezTo>
                  <a:pt x="2377440" y="110419"/>
                  <a:pt x="2407920" y="71472"/>
                  <a:pt x="2443480" y="64699"/>
                </a:cubicBezTo>
                <a:cubicBezTo>
                  <a:pt x="2479040" y="57926"/>
                  <a:pt x="2540847" y="66392"/>
                  <a:pt x="2560320" y="115499"/>
                </a:cubicBezTo>
                <a:cubicBezTo>
                  <a:pt x="2579793" y="164606"/>
                  <a:pt x="2562860" y="291606"/>
                  <a:pt x="2560320" y="359339"/>
                </a:cubicBezTo>
                <a:cubicBezTo>
                  <a:pt x="2557780" y="427072"/>
                  <a:pt x="2556933" y="466866"/>
                  <a:pt x="2545080" y="521899"/>
                </a:cubicBezTo>
                <a:cubicBezTo>
                  <a:pt x="2533227" y="576932"/>
                  <a:pt x="2499360" y="640432"/>
                  <a:pt x="2489200" y="689539"/>
                </a:cubicBezTo>
                <a:cubicBezTo>
                  <a:pt x="2479040" y="738646"/>
                  <a:pt x="2473113" y="786059"/>
                  <a:pt x="2484120" y="816539"/>
                </a:cubicBezTo>
                <a:cubicBezTo>
                  <a:pt x="2495127" y="847019"/>
                  <a:pt x="2514600" y="850406"/>
                  <a:pt x="2555240" y="872419"/>
                </a:cubicBezTo>
                <a:cubicBezTo>
                  <a:pt x="2595880" y="894432"/>
                  <a:pt x="2630593" y="923219"/>
                  <a:pt x="2727960" y="948619"/>
                </a:cubicBezTo>
                <a:cubicBezTo>
                  <a:pt x="2825327" y="974019"/>
                  <a:pt x="3024293" y="1004499"/>
                  <a:pt x="3139440" y="1024819"/>
                </a:cubicBezTo>
                <a:cubicBezTo>
                  <a:pt x="3254587" y="1045139"/>
                  <a:pt x="3336713" y="1057839"/>
                  <a:pt x="3418840" y="107053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DBE6C-ECEF-45FA-900A-671E6DAB669A}"/>
              </a:ext>
            </a:extLst>
          </p:cNvPr>
          <p:cNvSpPr txBox="1"/>
          <p:nvPr/>
        </p:nvSpPr>
        <p:spPr>
          <a:xfrm>
            <a:off x="838200" y="2929937"/>
            <a:ext cx="53001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Related to restrictions on the types of data and knowledge constraints that can be incorporated in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Challenges with scaling (e.g. big data)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DB6A51-1531-46D8-B2B0-84CC9C5FC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3208"/>
            <a:ext cx="9144000" cy="100858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Graph Structured Data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0D3DB7-72EF-4988-95CF-A93D1BCB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33" y="2732926"/>
            <a:ext cx="2460088" cy="221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AB0E873-3E09-4616-8B14-B1652591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83" y="2732926"/>
            <a:ext cx="2631899" cy="236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C21FF-CE53-4042-A3F7-0593726FC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715" y="2754513"/>
            <a:ext cx="2462997" cy="2213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E06B9-BAC1-4F0D-AE5A-05AC864BE889}"/>
              </a:ext>
            </a:extLst>
          </p:cNvPr>
          <p:cNvSpPr txBox="1"/>
          <p:nvPr/>
        </p:nvSpPr>
        <p:spPr>
          <a:xfrm>
            <a:off x="9392685" y="244053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4045BC-B58D-4552-AA50-4C45B2ACB899}"/>
              </a:ext>
            </a:extLst>
          </p:cNvPr>
          <p:cNvSpPr txBox="1"/>
          <p:nvPr/>
        </p:nvSpPr>
        <p:spPr>
          <a:xfrm>
            <a:off x="8507395" y="35475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3D6215-0C39-462C-9E6C-1FB1173F55B0}"/>
              </a:ext>
            </a:extLst>
          </p:cNvPr>
          <p:cNvSpPr txBox="1"/>
          <p:nvPr/>
        </p:nvSpPr>
        <p:spPr>
          <a:xfrm>
            <a:off x="10220307" y="3568645"/>
            <a:ext cx="71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41B55-2A99-4708-982C-BD80B0074748}"/>
              </a:ext>
            </a:extLst>
          </p:cNvPr>
          <p:cNvSpPr txBox="1"/>
          <p:nvPr/>
        </p:nvSpPr>
        <p:spPr>
          <a:xfrm>
            <a:off x="1623472" y="5428605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Undirected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3E74B-D89B-41E2-BC28-0683D8745C00}"/>
              </a:ext>
            </a:extLst>
          </p:cNvPr>
          <p:cNvSpPr txBox="1"/>
          <p:nvPr/>
        </p:nvSpPr>
        <p:spPr>
          <a:xfrm>
            <a:off x="5189847" y="5428604"/>
            <a:ext cx="1627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Directed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3FA87-FA60-4CB9-86FB-49BFFE4EA973}"/>
              </a:ext>
            </a:extLst>
          </p:cNvPr>
          <p:cNvSpPr txBox="1"/>
          <p:nvPr/>
        </p:nvSpPr>
        <p:spPr>
          <a:xfrm>
            <a:off x="8677425" y="5428604"/>
            <a:ext cx="1823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Weighted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3918B-2F99-4C3C-A1B3-CCF7874ABF74}"/>
              </a:ext>
            </a:extLst>
          </p:cNvPr>
          <p:cNvSpPr txBox="1"/>
          <p:nvPr/>
        </p:nvSpPr>
        <p:spPr>
          <a:xfrm>
            <a:off x="1491778" y="1417989"/>
            <a:ext cx="9328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Graphs are a collection of nodes connected by a set of edges</a:t>
            </a:r>
          </a:p>
        </p:txBody>
      </p:sp>
    </p:spTree>
    <p:extLst>
      <p:ext uri="{BB962C8B-B14F-4D97-AF65-F5344CB8AC3E}">
        <p14:creationId xmlns:p14="http://schemas.microsoft.com/office/powerpoint/2010/main" val="615734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A072-6101-4300-97EF-6CF62B83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679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Graph Structured Data</a:t>
            </a:r>
            <a:endParaRPr lang="en-US" dirty="0"/>
          </a:p>
        </p:txBody>
      </p:sp>
      <p:pic>
        <p:nvPicPr>
          <p:cNvPr id="4" name="Picture 3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30D40B07-A97D-428C-A20E-2EEDC3D498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11" y="2230922"/>
            <a:ext cx="9951977" cy="326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C24B7-AF64-4D6F-BA60-B5DEA50487E5}"/>
              </a:ext>
            </a:extLst>
          </p:cNvPr>
          <p:cNvSpPr txBox="1"/>
          <p:nvPr/>
        </p:nvSpPr>
        <p:spPr>
          <a:xfrm>
            <a:off x="8539701" y="1769257"/>
            <a:ext cx="235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Adjacency Matrix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20EFA-CE0F-4594-B4E2-BD08BB4D23DD}"/>
              </a:ext>
            </a:extLst>
          </p:cNvPr>
          <p:cNvSpPr txBox="1"/>
          <p:nvPr/>
        </p:nvSpPr>
        <p:spPr>
          <a:xfrm>
            <a:off x="8295138" y="5189644"/>
            <a:ext cx="277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Node Feature Matrix</a:t>
            </a:r>
          </a:p>
        </p:txBody>
      </p:sp>
    </p:spTree>
    <p:extLst>
      <p:ext uri="{BB962C8B-B14F-4D97-AF65-F5344CB8AC3E}">
        <p14:creationId xmlns:p14="http://schemas.microsoft.com/office/powerpoint/2010/main" val="272433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F6962-444E-4F66-8B6E-04EFF25B6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7" y="365126"/>
            <a:ext cx="12647488" cy="9070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Graph Neural Network Applications: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Recommender Systems</a:t>
            </a:r>
            <a:endParaRPr lang="en-US" dirty="0"/>
          </a:p>
        </p:txBody>
      </p:sp>
      <p:pic>
        <p:nvPicPr>
          <p:cNvPr id="2050" name="Picture 2" descr="social media graph">
            <a:extLst>
              <a:ext uri="{FF2B5EF4-FFF2-40B4-BE49-F238E27FC236}">
                <a16:creationId xmlns:a16="http://schemas.microsoft.com/office/drawing/2014/main" id="{20F131AE-8B4B-44AF-A059-702F2214D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4" y="1390744"/>
            <a:ext cx="5556471" cy="486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1CCF07-F983-4005-ACF2-28C3ADE6C29B}"/>
              </a:ext>
            </a:extLst>
          </p:cNvPr>
          <p:cNvSpPr txBox="1"/>
          <p:nvPr/>
        </p:nvSpPr>
        <p:spPr>
          <a:xfrm>
            <a:off x="605637" y="1247462"/>
            <a:ext cx="2227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Social Networks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713DC-E7DD-40D5-B1E5-FD427B95C91E}"/>
              </a:ext>
            </a:extLst>
          </p:cNvPr>
          <p:cNvSpPr txBox="1"/>
          <p:nvPr/>
        </p:nvSpPr>
        <p:spPr>
          <a:xfrm>
            <a:off x="6547313" y="2607710"/>
            <a:ext cx="56446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Recommender System ↔ Link Prediction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Predicting edges between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Recommendation of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Friends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Movies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Interests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8A9ED-D82C-4780-8E4F-6B34B8D84F5C}"/>
              </a:ext>
            </a:extLst>
          </p:cNvPr>
          <p:cNvSpPr txBox="1"/>
          <p:nvPr/>
        </p:nvSpPr>
        <p:spPr>
          <a:xfrm>
            <a:off x="837764" y="6068970"/>
            <a:ext cx="6371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https://neptune.ai/blog/graph-neural-network-and-some-of-gnn-applications</a:t>
            </a:r>
          </a:p>
        </p:txBody>
      </p:sp>
    </p:spTree>
    <p:extLst>
      <p:ext uri="{BB962C8B-B14F-4D97-AF65-F5344CB8AC3E}">
        <p14:creationId xmlns:p14="http://schemas.microsoft.com/office/powerpoint/2010/main" val="1675278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43BF-B77E-48DC-9A9E-1EA9EE58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Graph Neural Network Applications: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Polypharmacy Side Affects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72500-55E9-47BD-8D23-765C6959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643" y="1804084"/>
            <a:ext cx="8473471" cy="4910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9FB420-6CB9-449E-B389-7E1C0E6B8877}"/>
              </a:ext>
            </a:extLst>
          </p:cNvPr>
          <p:cNvSpPr txBox="1"/>
          <p:nvPr/>
        </p:nvSpPr>
        <p:spPr>
          <a:xfrm>
            <a:off x="7772399" y="5782734"/>
            <a:ext cx="173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Zitnik</a:t>
            </a:r>
            <a:r>
              <a:rPr lang="en-US"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4177296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0473-F01A-4DB8-AF02-E1D68BC6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Graph Neural Network Applications: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Geometric Deep Learning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CEDA3-1EF3-44C5-AAAA-D14697F26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1" y="2414382"/>
            <a:ext cx="11195437" cy="285707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C0E81B3-285C-412E-9C92-CE503E77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0"/>
            <a:ext cx="2309854" cy="23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A5C555-BEBF-4611-834A-619F62633705}"/>
              </a:ext>
            </a:extLst>
          </p:cNvPr>
          <p:cNvSpPr txBox="1"/>
          <p:nvPr/>
        </p:nvSpPr>
        <p:spPr>
          <a:xfrm>
            <a:off x="4533840" y="5431644"/>
            <a:ext cx="312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Shape Correspondence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A146A-DECB-4B22-A7AC-F330E0036731}"/>
              </a:ext>
            </a:extLst>
          </p:cNvPr>
          <p:cNvSpPr txBox="1"/>
          <p:nvPr/>
        </p:nvSpPr>
        <p:spPr>
          <a:xfrm>
            <a:off x="9483918" y="524697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Bronstein et al. 2017</a:t>
            </a:r>
          </a:p>
        </p:txBody>
      </p:sp>
    </p:spTree>
    <p:extLst>
      <p:ext uri="{BB962C8B-B14F-4D97-AF65-F5344CB8AC3E}">
        <p14:creationId xmlns:p14="http://schemas.microsoft.com/office/powerpoint/2010/main" val="2419549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17092-8F2D-4663-8E2D-A0D0EF0C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392"/>
            <a:ext cx="10515600" cy="81166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Graph Neural Network Model</a:t>
            </a:r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E96402-B42C-4EFC-A4A5-4CDD8C3EA737}"/>
              </a:ext>
            </a:extLst>
          </p:cNvPr>
          <p:cNvGrpSpPr/>
          <p:nvPr/>
        </p:nvGrpSpPr>
        <p:grpSpPr>
          <a:xfrm>
            <a:off x="747560" y="1622068"/>
            <a:ext cx="5863840" cy="4147042"/>
            <a:chOff x="1304151" y="1581877"/>
            <a:chExt cx="4693995" cy="353522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1673035-F7B7-41DE-8F34-4C69F15A5FB4}"/>
                </a:ext>
              </a:extLst>
            </p:cNvPr>
            <p:cNvSpPr/>
            <p:nvPr/>
          </p:nvSpPr>
          <p:spPr>
            <a:xfrm>
              <a:off x="1608814" y="3034526"/>
              <a:ext cx="172720" cy="198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F4104DC-91C9-4C45-B227-AC3FA0B7D14F}"/>
                </a:ext>
              </a:extLst>
            </p:cNvPr>
            <p:cNvSpPr/>
            <p:nvPr/>
          </p:nvSpPr>
          <p:spPr>
            <a:xfrm>
              <a:off x="1781534" y="3933686"/>
              <a:ext cx="172720" cy="198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6393F92-EC42-48D8-A042-516F49C73CC0}"/>
                </a:ext>
              </a:extLst>
            </p:cNvPr>
            <p:cNvSpPr/>
            <p:nvPr/>
          </p:nvSpPr>
          <p:spPr>
            <a:xfrm>
              <a:off x="2416534" y="2577326"/>
              <a:ext cx="172720" cy="198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96EA0C-A7D1-4057-940D-05F989DB47AD}"/>
                </a:ext>
              </a:extLst>
            </p:cNvPr>
            <p:cNvSpPr/>
            <p:nvPr/>
          </p:nvSpPr>
          <p:spPr>
            <a:xfrm>
              <a:off x="2355574" y="3448546"/>
              <a:ext cx="172720" cy="198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507901-2781-4DC3-A069-A043CEE51527}"/>
                </a:ext>
              </a:extLst>
            </p:cNvPr>
            <p:cNvSpPr/>
            <p:nvPr/>
          </p:nvSpPr>
          <p:spPr>
            <a:xfrm>
              <a:off x="4646654" y="2577326"/>
              <a:ext cx="172720" cy="198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043C60-4BCF-40AE-A9A6-DD3B28D6209D}"/>
                </a:ext>
              </a:extLst>
            </p:cNvPr>
            <p:cNvSpPr/>
            <p:nvPr/>
          </p:nvSpPr>
          <p:spPr>
            <a:xfrm>
              <a:off x="4026894" y="3646666"/>
              <a:ext cx="172720" cy="198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13C9A73-A853-402F-8965-CE9E7B8F00E9}"/>
                </a:ext>
              </a:extLst>
            </p:cNvPr>
            <p:cNvSpPr/>
            <p:nvPr/>
          </p:nvSpPr>
          <p:spPr>
            <a:xfrm>
              <a:off x="5723614" y="2983726"/>
              <a:ext cx="172720" cy="198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B4E972-3EB2-4E7A-94F1-0FA7161160F0}"/>
                </a:ext>
              </a:extLst>
            </p:cNvPr>
            <p:cNvCxnSpPr>
              <a:stCxn id="4" idx="4"/>
              <a:endCxn id="5" idx="0"/>
            </p:cNvCxnSpPr>
            <p:nvPr/>
          </p:nvCxnSpPr>
          <p:spPr>
            <a:xfrm>
              <a:off x="1695174" y="3232646"/>
              <a:ext cx="172720" cy="701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A8268C1-FC6C-4FAD-9455-F1C1D5BF4D9C}"/>
                </a:ext>
              </a:extLst>
            </p:cNvPr>
            <p:cNvCxnSpPr>
              <a:stCxn id="4" idx="7"/>
              <a:endCxn id="6" idx="2"/>
            </p:cNvCxnSpPr>
            <p:nvPr/>
          </p:nvCxnSpPr>
          <p:spPr>
            <a:xfrm flipV="1">
              <a:off x="1756240" y="2676386"/>
              <a:ext cx="660294" cy="3871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35D16C-9D93-46B4-A340-679A1B9C0C22}"/>
                </a:ext>
              </a:extLst>
            </p:cNvPr>
            <p:cNvCxnSpPr>
              <a:stCxn id="4" idx="5"/>
              <a:endCxn id="7" idx="2"/>
            </p:cNvCxnSpPr>
            <p:nvPr/>
          </p:nvCxnSpPr>
          <p:spPr>
            <a:xfrm>
              <a:off x="1756240" y="3203632"/>
              <a:ext cx="599334" cy="3439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69807B-71F2-4B85-8CE4-B4A1E2AB161E}"/>
                </a:ext>
              </a:extLst>
            </p:cNvPr>
            <p:cNvCxnSpPr>
              <a:stCxn id="6" idx="6"/>
              <a:endCxn id="8" idx="2"/>
            </p:cNvCxnSpPr>
            <p:nvPr/>
          </p:nvCxnSpPr>
          <p:spPr>
            <a:xfrm>
              <a:off x="2589254" y="2676386"/>
              <a:ext cx="2057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FE00E5F-5825-4B17-99C4-BE28683F5C58}"/>
                </a:ext>
              </a:extLst>
            </p:cNvPr>
            <p:cNvCxnSpPr>
              <a:stCxn id="7" idx="6"/>
              <a:endCxn id="9" idx="2"/>
            </p:cNvCxnSpPr>
            <p:nvPr/>
          </p:nvCxnSpPr>
          <p:spPr>
            <a:xfrm>
              <a:off x="2528294" y="3547606"/>
              <a:ext cx="1498600" cy="198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ABD4A3-D195-47DA-B20D-07AC813697E2}"/>
                </a:ext>
              </a:extLst>
            </p:cNvPr>
            <p:cNvCxnSpPr>
              <a:cxnSpLocks/>
              <a:stCxn id="8" idx="3"/>
              <a:endCxn id="9" idx="7"/>
            </p:cNvCxnSpPr>
            <p:nvPr/>
          </p:nvCxnSpPr>
          <p:spPr>
            <a:xfrm flipH="1">
              <a:off x="4174320" y="2746432"/>
              <a:ext cx="497628" cy="9292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7990EB-BE3B-4182-A239-EAD78A99245B}"/>
                </a:ext>
              </a:extLst>
            </p:cNvPr>
            <p:cNvCxnSpPr>
              <a:stCxn id="8" idx="6"/>
              <a:endCxn id="10" idx="1"/>
            </p:cNvCxnSpPr>
            <p:nvPr/>
          </p:nvCxnSpPr>
          <p:spPr>
            <a:xfrm>
              <a:off x="4819374" y="2676386"/>
              <a:ext cx="929534" cy="336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0FF7D9-3F98-4FDC-97FC-264585CEFB2B}"/>
                </a:ext>
              </a:extLst>
            </p:cNvPr>
            <p:cNvSpPr txBox="1"/>
            <p:nvPr/>
          </p:nvSpPr>
          <p:spPr>
            <a:xfrm>
              <a:off x="1564407" y="29950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9F246B-D80E-43FC-968F-D8D01B5A8869}"/>
                </a:ext>
              </a:extLst>
            </p:cNvPr>
            <p:cNvSpPr txBox="1"/>
            <p:nvPr/>
          </p:nvSpPr>
          <p:spPr>
            <a:xfrm>
              <a:off x="1735447" y="389424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9745A6-95AE-4DE3-8DB8-A9918194FCD8}"/>
                </a:ext>
              </a:extLst>
            </p:cNvPr>
            <p:cNvSpPr txBox="1"/>
            <p:nvPr/>
          </p:nvSpPr>
          <p:spPr>
            <a:xfrm>
              <a:off x="2375054" y="25378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00E16C-5794-46BC-AF98-C931726F6D3F}"/>
                </a:ext>
              </a:extLst>
            </p:cNvPr>
            <p:cNvSpPr txBox="1"/>
            <p:nvPr/>
          </p:nvSpPr>
          <p:spPr>
            <a:xfrm>
              <a:off x="2305614" y="34091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2C8529-5FC1-47BF-AA38-C0464C8F1652}"/>
                </a:ext>
              </a:extLst>
            </p:cNvPr>
            <p:cNvSpPr txBox="1"/>
            <p:nvPr/>
          </p:nvSpPr>
          <p:spPr>
            <a:xfrm>
              <a:off x="4601774" y="25341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29E9E8-13CF-4516-A59E-5CFDC7648889}"/>
                </a:ext>
              </a:extLst>
            </p:cNvPr>
            <p:cNvSpPr txBox="1"/>
            <p:nvPr/>
          </p:nvSpPr>
          <p:spPr>
            <a:xfrm>
              <a:off x="3981647" y="36115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AAC033-4F28-4B4B-BE4E-CAAD40F17B7D}"/>
                </a:ext>
              </a:extLst>
            </p:cNvPr>
            <p:cNvSpPr txBox="1"/>
            <p:nvPr/>
          </p:nvSpPr>
          <p:spPr>
            <a:xfrm>
              <a:off x="5678367" y="29442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33FCF9-E06F-4CCB-B4CC-163D8CC71790}"/>
                </a:ext>
              </a:extLst>
            </p:cNvPr>
            <p:cNvSpPr/>
            <p:nvPr/>
          </p:nvSpPr>
          <p:spPr>
            <a:xfrm>
              <a:off x="1592628" y="2014916"/>
              <a:ext cx="152400" cy="2235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5A59B66-0A1D-4150-896B-49E15F78375C}"/>
                </a:ext>
              </a:extLst>
            </p:cNvPr>
            <p:cNvSpPr/>
            <p:nvPr/>
          </p:nvSpPr>
          <p:spPr>
            <a:xfrm>
              <a:off x="1592628" y="2230939"/>
              <a:ext cx="152400" cy="22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0F149C-F0B3-41D0-AA5C-742D380E0444}"/>
                </a:ext>
              </a:extLst>
            </p:cNvPr>
            <p:cNvSpPr/>
            <p:nvPr/>
          </p:nvSpPr>
          <p:spPr>
            <a:xfrm>
              <a:off x="1592628" y="2455636"/>
              <a:ext cx="152400" cy="2235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D8AE23-88D7-4DA6-99F1-96192E559E50}"/>
                </a:ext>
              </a:extLst>
            </p:cNvPr>
            <p:cNvSpPr/>
            <p:nvPr/>
          </p:nvSpPr>
          <p:spPr>
            <a:xfrm>
              <a:off x="1592628" y="2674633"/>
              <a:ext cx="152400" cy="2235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B808B01-8184-4D5A-91DF-138824C41E79}"/>
                </a:ext>
              </a:extLst>
            </p:cNvPr>
            <p:cNvSpPr/>
            <p:nvPr/>
          </p:nvSpPr>
          <p:spPr>
            <a:xfrm>
              <a:off x="2426694" y="1622584"/>
              <a:ext cx="152400" cy="2235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72E790-6AA2-4BFE-A264-1A08AF09B657}"/>
                </a:ext>
              </a:extLst>
            </p:cNvPr>
            <p:cNvSpPr/>
            <p:nvPr/>
          </p:nvSpPr>
          <p:spPr>
            <a:xfrm>
              <a:off x="2426694" y="1838607"/>
              <a:ext cx="152400" cy="2235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CC01615-466D-4682-9337-C8FECD299720}"/>
                </a:ext>
              </a:extLst>
            </p:cNvPr>
            <p:cNvSpPr/>
            <p:nvPr/>
          </p:nvSpPr>
          <p:spPr>
            <a:xfrm>
              <a:off x="2426694" y="2063304"/>
              <a:ext cx="152400" cy="2235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0042A0-B80E-46A6-9F7E-AD8B9CF581FB}"/>
                </a:ext>
              </a:extLst>
            </p:cNvPr>
            <p:cNvSpPr/>
            <p:nvPr/>
          </p:nvSpPr>
          <p:spPr>
            <a:xfrm>
              <a:off x="2426694" y="2282301"/>
              <a:ext cx="152400" cy="2235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FBDE9F6-D55A-4F08-A3E9-5977576FCAFB}"/>
                </a:ext>
              </a:extLst>
            </p:cNvPr>
            <p:cNvSpPr/>
            <p:nvPr/>
          </p:nvSpPr>
          <p:spPr>
            <a:xfrm>
              <a:off x="1756240" y="4233885"/>
              <a:ext cx="152400" cy="2235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985EC4B-1431-48A8-B22E-9E37D72A4A20}"/>
                </a:ext>
              </a:extLst>
            </p:cNvPr>
            <p:cNvSpPr/>
            <p:nvPr/>
          </p:nvSpPr>
          <p:spPr>
            <a:xfrm>
              <a:off x="1756240" y="4449908"/>
              <a:ext cx="152400" cy="22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609797C-7D9E-424E-BA7D-99FE87D939BA}"/>
                </a:ext>
              </a:extLst>
            </p:cNvPr>
            <p:cNvSpPr/>
            <p:nvPr/>
          </p:nvSpPr>
          <p:spPr>
            <a:xfrm>
              <a:off x="1756240" y="4674605"/>
              <a:ext cx="152400" cy="223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27D2AD6-07D5-4E87-995D-C8D8FF008317}"/>
                </a:ext>
              </a:extLst>
            </p:cNvPr>
            <p:cNvSpPr/>
            <p:nvPr/>
          </p:nvSpPr>
          <p:spPr>
            <a:xfrm>
              <a:off x="1756240" y="4893602"/>
              <a:ext cx="152400" cy="2235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08B8E55-1000-4AFB-8541-14D8E1B72F98}"/>
                </a:ext>
              </a:extLst>
            </p:cNvPr>
            <p:cNvSpPr/>
            <p:nvPr/>
          </p:nvSpPr>
          <p:spPr>
            <a:xfrm>
              <a:off x="2477677" y="3714995"/>
              <a:ext cx="152400" cy="2235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65B11F1-789A-4CEF-A4B8-F901234C3F25}"/>
                </a:ext>
              </a:extLst>
            </p:cNvPr>
            <p:cNvSpPr/>
            <p:nvPr/>
          </p:nvSpPr>
          <p:spPr>
            <a:xfrm>
              <a:off x="2477677" y="3931018"/>
              <a:ext cx="152400" cy="2235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53725F-DE68-4C5F-ADC7-DDA3167CC381}"/>
                </a:ext>
              </a:extLst>
            </p:cNvPr>
            <p:cNvSpPr/>
            <p:nvPr/>
          </p:nvSpPr>
          <p:spPr>
            <a:xfrm>
              <a:off x="2477677" y="4155715"/>
              <a:ext cx="152400" cy="2235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7F60AE4-04D1-4196-9FD5-00A4B06B81C4}"/>
                </a:ext>
              </a:extLst>
            </p:cNvPr>
            <p:cNvSpPr/>
            <p:nvPr/>
          </p:nvSpPr>
          <p:spPr>
            <a:xfrm>
              <a:off x="2477677" y="4374712"/>
              <a:ext cx="152400" cy="2235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7318C4A-E902-4087-8708-28996A416572}"/>
                </a:ext>
              </a:extLst>
            </p:cNvPr>
            <p:cNvSpPr/>
            <p:nvPr/>
          </p:nvSpPr>
          <p:spPr>
            <a:xfrm>
              <a:off x="4646654" y="1581877"/>
              <a:ext cx="152400" cy="223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C91EC2D-946C-4519-8CD5-1C97D6EC3B80}"/>
                </a:ext>
              </a:extLst>
            </p:cNvPr>
            <p:cNvSpPr/>
            <p:nvPr/>
          </p:nvSpPr>
          <p:spPr>
            <a:xfrm>
              <a:off x="4646654" y="1797900"/>
              <a:ext cx="152400" cy="2235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D1EC75E-BA7E-4152-B95B-37833F344C93}"/>
                </a:ext>
              </a:extLst>
            </p:cNvPr>
            <p:cNvSpPr/>
            <p:nvPr/>
          </p:nvSpPr>
          <p:spPr>
            <a:xfrm>
              <a:off x="4646654" y="2022597"/>
              <a:ext cx="152400" cy="2235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27B116E-C1CF-46C0-B157-60E4B77B5A2C}"/>
                </a:ext>
              </a:extLst>
            </p:cNvPr>
            <p:cNvSpPr/>
            <p:nvPr/>
          </p:nvSpPr>
          <p:spPr>
            <a:xfrm>
              <a:off x="4646654" y="2241594"/>
              <a:ext cx="152400" cy="2235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1D9BC16-1779-4340-B397-F4B9EFD6A3A2}"/>
                </a:ext>
              </a:extLst>
            </p:cNvPr>
            <p:cNvSpPr/>
            <p:nvPr/>
          </p:nvSpPr>
          <p:spPr>
            <a:xfrm>
              <a:off x="4021920" y="3947270"/>
              <a:ext cx="152400" cy="223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1FF97E5-98B5-430F-BC64-7B930383DE2B}"/>
                </a:ext>
              </a:extLst>
            </p:cNvPr>
            <p:cNvSpPr/>
            <p:nvPr/>
          </p:nvSpPr>
          <p:spPr>
            <a:xfrm>
              <a:off x="4021920" y="4163293"/>
              <a:ext cx="152400" cy="22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5FFFC1-29A2-4E7E-9443-588F1EF93B0F}"/>
                </a:ext>
              </a:extLst>
            </p:cNvPr>
            <p:cNvSpPr/>
            <p:nvPr/>
          </p:nvSpPr>
          <p:spPr>
            <a:xfrm>
              <a:off x="4021920" y="4387990"/>
              <a:ext cx="152400" cy="223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05641A-448A-4759-941E-A802F30B759A}"/>
                </a:ext>
              </a:extLst>
            </p:cNvPr>
            <p:cNvSpPr/>
            <p:nvPr/>
          </p:nvSpPr>
          <p:spPr>
            <a:xfrm>
              <a:off x="4021920" y="4606987"/>
              <a:ext cx="152400" cy="2235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546B6F5-2AAB-4C42-BC0B-A0D5EBD6823E}"/>
                </a:ext>
              </a:extLst>
            </p:cNvPr>
            <p:cNvSpPr/>
            <p:nvPr/>
          </p:nvSpPr>
          <p:spPr>
            <a:xfrm>
              <a:off x="5845746" y="3236157"/>
              <a:ext cx="152400" cy="2235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8CDDD6-A5F4-4E95-9565-BA4EF9D7774C}"/>
                </a:ext>
              </a:extLst>
            </p:cNvPr>
            <p:cNvSpPr/>
            <p:nvPr/>
          </p:nvSpPr>
          <p:spPr>
            <a:xfrm>
              <a:off x="5845746" y="3452180"/>
              <a:ext cx="152400" cy="22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10EA510-86DB-4E16-A7EC-8853ACF806C3}"/>
                </a:ext>
              </a:extLst>
            </p:cNvPr>
            <p:cNvSpPr/>
            <p:nvPr/>
          </p:nvSpPr>
          <p:spPr>
            <a:xfrm>
              <a:off x="5845746" y="3676877"/>
              <a:ext cx="152400" cy="223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41DEE79-4D0C-4A94-BA2B-ED8F7A952112}"/>
                </a:ext>
              </a:extLst>
            </p:cNvPr>
            <p:cNvSpPr/>
            <p:nvPr/>
          </p:nvSpPr>
          <p:spPr>
            <a:xfrm>
              <a:off x="5845746" y="3895874"/>
              <a:ext cx="152400" cy="2235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0D2F0F4-5664-4A38-9F83-B753CB50C051}"/>
                    </a:ext>
                  </a:extLst>
                </p:cNvPr>
                <p:cNvSpPr txBox="1"/>
                <p:nvPr/>
              </p:nvSpPr>
              <p:spPr>
                <a:xfrm>
                  <a:off x="1304151" y="2191036"/>
                  <a:ext cx="2884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0D2F0F4-5664-4A38-9F83-B753CB50C0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4151" y="2191036"/>
                  <a:ext cx="288477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6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43789DF-A4F4-49E4-AE29-CE634AA49D64}"/>
                    </a:ext>
                  </a:extLst>
                </p:cNvPr>
                <p:cNvSpPr txBox="1"/>
                <p:nvPr/>
              </p:nvSpPr>
              <p:spPr>
                <a:xfrm>
                  <a:off x="1451051" y="4401017"/>
                  <a:ext cx="28315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43789DF-A4F4-49E4-AE29-CE634AA49D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1051" y="4401017"/>
                  <a:ext cx="28315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D389BA2-1569-46F6-B2ED-947CC834A9E6}"/>
                    </a:ext>
                  </a:extLst>
                </p:cNvPr>
                <p:cNvSpPr txBox="1"/>
                <p:nvPr/>
              </p:nvSpPr>
              <p:spPr>
                <a:xfrm>
                  <a:off x="2206255" y="3988214"/>
                  <a:ext cx="2884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D389BA2-1569-46F6-B2ED-947CC834A9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6255" y="3988214"/>
                  <a:ext cx="288477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63C568F-FF47-418A-B4BB-CED2D5424D34}"/>
                    </a:ext>
                  </a:extLst>
                </p:cNvPr>
                <p:cNvSpPr txBox="1"/>
                <p:nvPr/>
              </p:nvSpPr>
              <p:spPr>
                <a:xfrm>
                  <a:off x="2144605" y="1874867"/>
                  <a:ext cx="2884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63C568F-FF47-418A-B4BB-CED2D5424D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4605" y="1874867"/>
                  <a:ext cx="288477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6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A0BC40A-14F2-408A-92A9-03DFB97FDD55}"/>
                    </a:ext>
                  </a:extLst>
                </p:cNvPr>
                <p:cNvSpPr txBox="1"/>
                <p:nvPr/>
              </p:nvSpPr>
              <p:spPr>
                <a:xfrm>
                  <a:off x="4358177" y="1835983"/>
                  <a:ext cx="2884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A0BC40A-14F2-408A-92A9-03DFB97FDD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177" y="1835983"/>
                  <a:ext cx="288477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2C38B3E-3AE8-481F-8E94-BE69CC7A6F31}"/>
                    </a:ext>
                  </a:extLst>
                </p:cNvPr>
                <p:cNvSpPr txBox="1"/>
                <p:nvPr/>
              </p:nvSpPr>
              <p:spPr>
                <a:xfrm>
                  <a:off x="3733443" y="4206528"/>
                  <a:ext cx="2884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2C38B3E-3AE8-481F-8E94-BE69CC7A6F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3443" y="4206528"/>
                  <a:ext cx="288477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14EA555-1E93-44AE-BF23-65E70C0E0770}"/>
                    </a:ext>
                  </a:extLst>
                </p:cNvPr>
                <p:cNvSpPr txBox="1"/>
                <p:nvPr/>
              </p:nvSpPr>
              <p:spPr>
                <a:xfrm>
                  <a:off x="5562946" y="3532758"/>
                  <a:ext cx="2884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14EA555-1E93-44AE-BF23-65E70C0E07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2946" y="3532758"/>
                  <a:ext cx="288477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6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42F38F6-E5D1-4073-A812-8EE3E0FC27A4}"/>
                </a:ext>
              </a:extLst>
            </p:cNvPr>
            <p:cNvCxnSpPr>
              <a:cxnSpLocks/>
              <a:stCxn id="20" idx="3"/>
              <a:endCxn id="23" idx="1"/>
            </p:cNvCxnSpPr>
            <p:nvPr/>
          </p:nvCxnSpPr>
          <p:spPr>
            <a:xfrm>
              <a:off x="2638268" y="2676386"/>
              <a:ext cx="1343379" cy="10736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620BB09-9381-4CC3-88C2-763D67677B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3612" y="3623957"/>
              <a:ext cx="438560" cy="3466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1D494752-66D7-4426-8710-01D58986EF90}"/>
              </a:ext>
            </a:extLst>
          </p:cNvPr>
          <p:cNvSpPr txBox="1"/>
          <p:nvPr/>
        </p:nvSpPr>
        <p:spPr>
          <a:xfrm>
            <a:off x="7113328" y="2544028"/>
            <a:ext cx="47271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 passing network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abstract representations (embeddings) of nodes and edges which will be used for various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learning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Representations updated in every layer of the network using a node’s neighborhood</a:t>
            </a:r>
          </a:p>
        </p:txBody>
      </p:sp>
    </p:spTree>
    <p:extLst>
      <p:ext uri="{BB962C8B-B14F-4D97-AF65-F5344CB8AC3E}">
        <p14:creationId xmlns:p14="http://schemas.microsoft.com/office/powerpoint/2010/main" val="437334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0D8D-61C7-4D23-80B1-DC872897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Node Embeddings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C1EA8-28BB-4091-973E-3B916FEAA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570"/>
            <a:ext cx="10515600" cy="1722644"/>
          </a:xfrm>
        </p:spPr>
        <p:txBody>
          <a:bodyPr>
            <a:normAutofit/>
          </a:bodyPr>
          <a:lstStyle/>
          <a:p>
            <a:r>
              <a:rPr lang="en-US" sz="2400" dirty="0"/>
              <a:t>Encapsulate the topological structure, structural roles, relevant property information in a compressed form (e.g. low-d vector)</a:t>
            </a:r>
          </a:p>
          <a:p>
            <a:r>
              <a:rPr lang="en-US" sz="2400" dirty="0"/>
              <a:t>Final layer in network will transform embeddings into predictions using simple linear operations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60A070-D3C6-4603-B94E-AF2F92FFD3A0}"/>
              </a:ext>
            </a:extLst>
          </p:cNvPr>
          <p:cNvGrpSpPr/>
          <p:nvPr/>
        </p:nvGrpSpPr>
        <p:grpSpPr>
          <a:xfrm>
            <a:off x="8151410" y="3071948"/>
            <a:ext cx="2817302" cy="535502"/>
            <a:chOff x="3054846" y="3489004"/>
            <a:chExt cx="2468440" cy="3779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414B38-95B2-41E8-A1D7-1523EAFF62E1}"/>
                </a:ext>
              </a:extLst>
            </p:cNvPr>
            <p:cNvSpPr/>
            <p:nvPr/>
          </p:nvSpPr>
          <p:spPr>
            <a:xfrm>
              <a:off x="3054846" y="3489006"/>
              <a:ext cx="308555" cy="3726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EA3855-3967-41C7-A4F5-A7E33EC03485}"/>
                </a:ext>
              </a:extLst>
            </p:cNvPr>
            <p:cNvSpPr/>
            <p:nvPr/>
          </p:nvSpPr>
          <p:spPr>
            <a:xfrm>
              <a:off x="3363401" y="3489006"/>
              <a:ext cx="308555" cy="3726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74F44B-EAD3-4E5D-BE24-B30FC9BD77DA}"/>
                </a:ext>
              </a:extLst>
            </p:cNvPr>
            <p:cNvSpPr/>
            <p:nvPr/>
          </p:nvSpPr>
          <p:spPr>
            <a:xfrm>
              <a:off x="3671956" y="3489005"/>
              <a:ext cx="308555" cy="37264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805F51-6EC6-415D-9444-D267455CD84B}"/>
                </a:ext>
              </a:extLst>
            </p:cNvPr>
            <p:cNvSpPr/>
            <p:nvPr/>
          </p:nvSpPr>
          <p:spPr>
            <a:xfrm>
              <a:off x="3980511" y="3489005"/>
              <a:ext cx="308555" cy="37264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DB2ACA-BEA3-4798-B406-C2EA890C802F}"/>
                </a:ext>
              </a:extLst>
            </p:cNvPr>
            <p:cNvSpPr/>
            <p:nvPr/>
          </p:nvSpPr>
          <p:spPr>
            <a:xfrm>
              <a:off x="4289066" y="3489005"/>
              <a:ext cx="308555" cy="3726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D54FCD-35A9-4C0F-8CCA-1444450854C1}"/>
                </a:ext>
              </a:extLst>
            </p:cNvPr>
            <p:cNvSpPr/>
            <p:nvPr/>
          </p:nvSpPr>
          <p:spPr>
            <a:xfrm>
              <a:off x="4597621" y="3494274"/>
              <a:ext cx="308555" cy="3726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22F5C1-8687-474D-9BFE-9E872FB0580A}"/>
                </a:ext>
              </a:extLst>
            </p:cNvPr>
            <p:cNvSpPr/>
            <p:nvPr/>
          </p:nvSpPr>
          <p:spPr>
            <a:xfrm>
              <a:off x="4906176" y="3489004"/>
              <a:ext cx="308555" cy="372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477099-8108-408C-BF2A-93A64FD8C3E3}"/>
                </a:ext>
              </a:extLst>
            </p:cNvPr>
            <p:cNvSpPr/>
            <p:nvPr/>
          </p:nvSpPr>
          <p:spPr>
            <a:xfrm>
              <a:off x="5214731" y="3489004"/>
              <a:ext cx="308555" cy="3726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FDC438-2E9B-4480-B605-08515F10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67570" y="1931049"/>
            <a:ext cx="394606" cy="2817301"/>
          </a:xfrm>
          <a:prstGeom prst="rect">
            <a:avLst/>
          </a:prstGeom>
        </p:spPr>
      </p:pic>
      <p:pic>
        <p:nvPicPr>
          <p:cNvPr id="4098" name="Picture 2" descr="Face Icon #423608 - Free Icons Library">
            <a:extLst>
              <a:ext uri="{FF2B5EF4-FFF2-40B4-BE49-F238E27FC236}">
                <a16:creationId xmlns:a16="http://schemas.microsoft.com/office/drawing/2014/main" id="{248C58D3-1B44-46F9-AD53-44BD5A37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0" y="2951837"/>
            <a:ext cx="570566" cy="7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BBCCDF0-661B-4CC0-B499-5EF4B14E55C0}"/>
              </a:ext>
            </a:extLst>
          </p:cNvPr>
          <p:cNvGrpSpPr/>
          <p:nvPr/>
        </p:nvGrpSpPr>
        <p:grpSpPr>
          <a:xfrm>
            <a:off x="5709005" y="2736573"/>
            <a:ext cx="1954696" cy="1399430"/>
            <a:chOff x="3674827" y="4136003"/>
            <a:chExt cx="1954696" cy="13994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553166-6BF7-4522-9A1F-897799916CF2}"/>
                </a:ext>
              </a:extLst>
            </p:cNvPr>
            <p:cNvSpPr/>
            <p:nvPr/>
          </p:nvSpPr>
          <p:spPr>
            <a:xfrm>
              <a:off x="4571999" y="4643561"/>
              <a:ext cx="254442" cy="25444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05D8181-67E9-48E1-BB5F-95392122A79F}"/>
                </a:ext>
              </a:extLst>
            </p:cNvPr>
            <p:cNvSpPr/>
            <p:nvPr/>
          </p:nvSpPr>
          <p:spPr>
            <a:xfrm>
              <a:off x="3674827" y="4136003"/>
              <a:ext cx="254442" cy="25444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EA4CE1-AAA3-4665-97B3-90649F957890}"/>
                </a:ext>
              </a:extLst>
            </p:cNvPr>
            <p:cNvSpPr/>
            <p:nvPr/>
          </p:nvSpPr>
          <p:spPr>
            <a:xfrm>
              <a:off x="3674827" y="5280991"/>
              <a:ext cx="254442" cy="25444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30F5975-E720-4D35-8DB8-0BD6FA8ADB2F}"/>
                </a:ext>
              </a:extLst>
            </p:cNvPr>
            <p:cNvSpPr/>
            <p:nvPr/>
          </p:nvSpPr>
          <p:spPr>
            <a:xfrm>
              <a:off x="5375081" y="4136003"/>
              <a:ext cx="254442" cy="25444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1EB3CB-65BC-4F73-B86F-90B88B652362}"/>
                </a:ext>
              </a:extLst>
            </p:cNvPr>
            <p:cNvCxnSpPr>
              <a:stCxn id="19" idx="5"/>
              <a:endCxn id="17" idx="1"/>
            </p:cNvCxnSpPr>
            <p:nvPr/>
          </p:nvCxnSpPr>
          <p:spPr>
            <a:xfrm>
              <a:off x="3892007" y="4353183"/>
              <a:ext cx="717254" cy="3276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82A8DC-65BD-4EAA-BF85-C6BBEC74EFE6}"/>
                </a:ext>
              </a:extLst>
            </p:cNvPr>
            <p:cNvCxnSpPr>
              <a:cxnSpLocks/>
              <a:stCxn id="19" idx="4"/>
              <a:endCxn id="20" idx="0"/>
            </p:cNvCxnSpPr>
            <p:nvPr/>
          </p:nvCxnSpPr>
          <p:spPr>
            <a:xfrm>
              <a:off x="3802048" y="4390445"/>
              <a:ext cx="0" cy="89054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F9C2BC6-7167-4946-A3A8-716D47E75E4A}"/>
                </a:ext>
              </a:extLst>
            </p:cNvPr>
            <p:cNvCxnSpPr>
              <a:cxnSpLocks/>
              <a:stCxn id="20" idx="7"/>
              <a:endCxn id="17" idx="3"/>
            </p:cNvCxnSpPr>
            <p:nvPr/>
          </p:nvCxnSpPr>
          <p:spPr>
            <a:xfrm flipV="1">
              <a:off x="3892007" y="4860741"/>
              <a:ext cx="717254" cy="4575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CB25523-1E57-4A1F-BF7C-F0C8B1286841}"/>
                </a:ext>
              </a:extLst>
            </p:cNvPr>
            <p:cNvCxnSpPr>
              <a:cxnSpLocks/>
              <a:stCxn id="21" idx="3"/>
              <a:endCxn id="17" idx="7"/>
            </p:cNvCxnSpPr>
            <p:nvPr/>
          </p:nvCxnSpPr>
          <p:spPr>
            <a:xfrm flipH="1">
              <a:off x="4789179" y="4353183"/>
              <a:ext cx="623164" cy="3276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C12EF44-8079-4171-8908-647A592FA2DA}"/>
                </a:ext>
              </a:extLst>
            </p:cNvPr>
            <p:cNvSpPr/>
            <p:nvPr/>
          </p:nvSpPr>
          <p:spPr>
            <a:xfrm>
              <a:off x="4468633" y="4542026"/>
              <a:ext cx="461175" cy="45751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Arrow: Curved Up 33">
            <a:extLst>
              <a:ext uri="{FF2B5EF4-FFF2-40B4-BE49-F238E27FC236}">
                <a16:creationId xmlns:a16="http://schemas.microsoft.com/office/drawing/2014/main" id="{E605DFC1-CF84-4CB2-83A6-9497D0E02616}"/>
              </a:ext>
            </a:extLst>
          </p:cNvPr>
          <p:cNvSpPr/>
          <p:nvPr/>
        </p:nvSpPr>
        <p:spPr>
          <a:xfrm>
            <a:off x="720840" y="3775185"/>
            <a:ext cx="1025718" cy="507559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Curved Up 35">
            <a:extLst>
              <a:ext uri="{FF2B5EF4-FFF2-40B4-BE49-F238E27FC236}">
                <a16:creationId xmlns:a16="http://schemas.microsoft.com/office/drawing/2014/main" id="{D5A7565C-EEB0-44F0-86DA-E5F819DF2E20}"/>
              </a:ext>
            </a:extLst>
          </p:cNvPr>
          <p:cNvSpPr/>
          <p:nvPr/>
        </p:nvSpPr>
        <p:spPr>
          <a:xfrm>
            <a:off x="6643440" y="3775184"/>
            <a:ext cx="1769040" cy="507559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C2AA16-6ED2-4928-94CD-BEBB738E238A}"/>
              </a:ext>
            </a:extLst>
          </p:cNvPr>
          <p:cNvSpPr txBox="1"/>
          <p:nvPr/>
        </p:nvSpPr>
        <p:spPr>
          <a:xfrm>
            <a:off x="2102525" y="3824116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DNA sequence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0F8715-93FF-4C94-87A3-661298AB2BEC}"/>
              </a:ext>
            </a:extLst>
          </p:cNvPr>
          <p:cNvSpPr txBox="1"/>
          <p:nvPr/>
        </p:nvSpPr>
        <p:spPr>
          <a:xfrm>
            <a:off x="8503573" y="3831606"/>
            <a:ext cx="246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Graph Node Embedding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4BBB4E-BC8B-406B-B352-B3581D99884A}"/>
              </a:ext>
            </a:extLst>
          </p:cNvPr>
          <p:cNvGrpSpPr/>
          <p:nvPr/>
        </p:nvGrpSpPr>
        <p:grpSpPr>
          <a:xfrm>
            <a:off x="4162579" y="4769685"/>
            <a:ext cx="2817302" cy="535502"/>
            <a:chOff x="3054846" y="3489004"/>
            <a:chExt cx="2468440" cy="37791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BB8381C-E2E8-4049-BBC0-797D69040BAF}"/>
                </a:ext>
              </a:extLst>
            </p:cNvPr>
            <p:cNvSpPr/>
            <p:nvPr/>
          </p:nvSpPr>
          <p:spPr>
            <a:xfrm>
              <a:off x="3054846" y="3489006"/>
              <a:ext cx="308555" cy="3726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79E358F-614B-4180-A88A-F7A2E7222167}"/>
                </a:ext>
              </a:extLst>
            </p:cNvPr>
            <p:cNvSpPr/>
            <p:nvPr/>
          </p:nvSpPr>
          <p:spPr>
            <a:xfrm>
              <a:off x="3363401" y="3489006"/>
              <a:ext cx="308555" cy="3726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2A4A48F-D9AA-48DB-ACE8-69E32F1565C0}"/>
                </a:ext>
              </a:extLst>
            </p:cNvPr>
            <p:cNvSpPr/>
            <p:nvPr/>
          </p:nvSpPr>
          <p:spPr>
            <a:xfrm>
              <a:off x="3671956" y="3489005"/>
              <a:ext cx="308555" cy="37264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50BB9C0-9C00-43EC-876D-1DE7DBD9F00E}"/>
                </a:ext>
              </a:extLst>
            </p:cNvPr>
            <p:cNvSpPr/>
            <p:nvPr/>
          </p:nvSpPr>
          <p:spPr>
            <a:xfrm>
              <a:off x="3980511" y="3489005"/>
              <a:ext cx="308555" cy="37264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3CEEAF0-2EA7-4EA7-A906-36E084FDD901}"/>
                </a:ext>
              </a:extLst>
            </p:cNvPr>
            <p:cNvSpPr/>
            <p:nvPr/>
          </p:nvSpPr>
          <p:spPr>
            <a:xfrm>
              <a:off x="4289066" y="3489005"/>
              <a:ext cx="308555" cy="3726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B879099-8FD1-48BA-B610-24D1143E9ADE}"/>
                </a:ext>
              </a:extLst>
            </p:cNvPr>
            <p:cNvSpPr/>
            <p:nvPr/>
          </p:nvSpPr>
          <p:spPr>
            <a:xfrm>
              <a:off x="4597621" y="3494274"/>
              <a:ext cx="308555" cy="3726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B6CD27F-2CCC-4784-98BC-63A7B8B1DA90}"/>
                </a:ext>
              </a:extLst>
            </p:cNvPr>
            <p:cNvSpPr/>
            <p:nvPr/>
          </p:nvSpPr>
          <p:spPr>
            <a:xfrm>
              <a:off x="4906176" y="3489004"/>
              <a:ext cx="308555" cy="3726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0EEE5BD-AC85-40AE-B726-4859AC9A8CEE}"/>
                </a:ext>
              </a:extLst>
            </p:cNvPr>
            <p:cNvSpPr/>
            <p:nvPr/>
          </p:nvSpPr>
          <p:spPr>
            <a:xfrm>
              <a:off x="5214731" y="3489004"/>
              <a:ext cx="308555" cy="3726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B603F48-8437-4887-A8D4-C6698B1FBD1D}"/>
              </a:ext>
            </a:extLst>
          </p:cNvPr>
          <p:cNvGrpSpPr/>
          <p:nvPr/>
        </p:nvGrpSpPr>
        <p:grpSpPr>
          <a:xfrm>
            <a:off x="4102704" y="5933248"/>
            <a:ext cx="2958941" cy="528037"/>
            <a:chOff x="4113649" y="5682541"/>
            <a:chExt cx="2958941" cy="52803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3646B7-564B-4F4C-8C45-AEEC45CF5013}"/>
                </a:ext>
              </a:extLst>
            </p:cNvPr>
            <p:cNvSpPr/>
            <p:nvPr/>
          </p:nvSpPr>
          <p:spPr>
            <a:xfrm>
              <a:off x="4173524" y="5682544"/>
              <a:ext cx="352163" cy="5280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A92B72E-809B-43ED-B3A4-0DE6D54C05ED}"/>
                </a:ext>
              </a:extLst>
            </p:cNvPr>
            <p:cNvSpPr/>
            <p:nvPr/>
          </p:nvSpPr>
          <p:spPr>
            <a:xfrm>
              <a:off x="4525687" y="5682544"/>
              <a:ext cx="352163" cy="5280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EE9C794-886E-4158-93DB-E669A6A0A664}"/>
                </a:ext>
              </a:extLst>
            </p:cNvPr>
            <p:cNvSpPr/>
            <p:nvPr/>
          </p:nvSpPr>
          <p:spPr>
            <a:xfrm>
              <a:off x="4877849" y="5682542"/>
              <a:ext cx="352163" cy="5280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DDEB08-9D4C-498F-8988-EFC943F562E7}"/>
                </a:ext>
              </a:extLst>
            </p:cNvPr>
            <p:cNvSpPr/>
            <p:nvPr/>
          </p:nvSpPr>
          <p:spPr>
            <a:xfrm>
              <a:off x="5230012" y="5682542"/>
              <a:ext cx="352163" cy="5280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DEBABE3-6C79-43FB-B2AE-91F96A7B9AA7}"/>
                </a:ext>
              </a:extLst>
            </p:cNvPr>
            <p:cNvSpPr/>
            <p:nvPr/>
          </p:nvSpPr>
          <p:spPr>
            <a:xfrm>
              <a:off x="5582175" y="5682542"/>
              <a:ext cx="352163" cy="5280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79AF7DD-2314-429D-9B90-87FE932C629A}"/>
                </a:ext>
              </a:extLst>
            </p:cNvPr>
            <p:cNvSpPr/>
            <p:nvPr/>
          </p:nvSpPr>
          <p:spPr>
            <a:xfrm>
              <a:off x="5934338" y="5682541"/>
              <a:ext cx="352163" cy="5280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FF07452-6E09-4C09-A3C6-A8D6B6C5E3DB}"/>
                </a:ext>
              </a:extLst>
            </p:cNvPr>
            <p:cNvSpPr/>
            <p:nvPr/>
          </p:nvSpPr>
          <p:spPr>
            <a:xfrm>
              <a:off x="6286500" y="5682541"/>
              <a:ext cx="352163" cy="5280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5A8EEBF-36C4-448E-8EC0-01DDE3E79832}"/>
                </a:ext>
              </a:extLst>
            </p:cNvPr>
            <p:cNvSpPr/>
            <p:nvPr/>
          </p:nvSpPr>
          <p:spPr>
            <a:xfrm>
              <a:off x="6638663" y="5682541"/>
              <a:ext cx="352163" cy="5280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9888FF8-5716-41F5-BCAA-1F61502A0F3F}"/>
                </a:ext>
              </a:extLst>
            </p:cNvPr>
            <p:cNvSpPr txBox="1"/>
            <p:nvPr/>
          </p:nvSpPr>
          <p:spPr>
            <a:xfrm>
              <a:off x="4113649" y="5761892"/>
              <a:ext cx="476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8D39EC-D626-4546-A98E-BC189B249F88}"/>
                </a:ext>
              </a:extLst>
            </p:cNvPr>
            <p:cNvSpPr txBox="1"/>
            <p:nvPr/>
          </p:nvSpPr>
          <p:spPr>
            <a:xfrm>
              <a:off x="4523620" y="5761892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A75944F-29F7-45BF-A660-064B94546EB9}"/>
                </a:ext>
              </a:extLst>
            </p:cNvPr>
            <p:cNvSpPr txBox="1"/>
            <p:nvPr/>
          </p:nvSpPr>
          <p:spPr>
            <a:xfrm>
              <a:off x="5945157" y="5761892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5B02D3-8E7B-4E12-841D-CDCFDAC180B8}"/>
                </a:ext>
              </a:extLst>
            </p:cNvPr>
            <p:cNvSpPr txBox="1"/>
            <p:nvPr/>
          </p:nvSpPr>
          <p:spPr>
            <a:xfrm>
              <a:off x="4825306" y="5761091"/>
              <a:ext cx="476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1.7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71A0297-908D-41FD-8C4D-C35F7EA0E24C}"/>
                </a:ext>
              </a:extLst>
            </p:cNvPr>
            <p:cNvSpPr txBox="1"/>
            <p:nvPr/>
          </p:nvSpPr>
          <p:spPr>
            <a:xfrm>
              <a:off x="5172897" y="5761091"/>
              <a:ext cx="476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6.2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9C16CFB-F719-44DB-BCAF-A535E499EAF3}"/>
                </a:ext>
              </a:extLst>
            </p:cNvPr>
            <p:cNvSpPr txBox="1"/>
            <p:nvPr/>
          </p:nvSpPr>
          <p:spPr>
            <a:xfrm>
              <a:off x="5515041" y="5767996"/>
              <a:ext cx="476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4.9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DA60365-1A2F-40C1-8EC9-09471BCEE6A0}"/>
                </a:ext>
              </a:extLst>
            </p:cNvPr>
            <p:cNvSpPr txBox="1"/>
            <p:nvPr/>
          </p:nvSpPr>
          <p:spPr>
            <a:xfrm>
              <a:off x="6224375" y="5755788"/>
              <a:ext cx="476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3.2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102317-36B8-46EF-982C-28108C09CC18}"/>
                </a:ext>
              </a:extLst>
            </p:cNvPr>
            <p:cNvSpPr txBox="1"/>
            <p:nvPr/>
          </p:nvSpPr>
          <p:spPr>
            <a:xfrm>
              <a:off x="6596178" y="5761091"/>
              <a:ext cx="476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2.6</a:t>
              </a:r>
            </a:p>
          </p:txBody>
        </p:sp>
      </p:grpSp>
      <p:sp>
        <p:nvSpPr>
          <p:cNvPr id="4096" name="Arrow: Up-Down 4095">
            <a:extLst>
              <a:ext uri="{FF2B5EF4-FFF2-40B4-BE49-F238E27FC236}">
                <a16:creationId xmlns:a16="http://schemas.microsoft.com/office/drawing/2014/main" id="{199E5E09-F8CF-409F-B28D-668F7058BD08}"/>
              </a:ext>
            </a:extLst>
          </p:cNvPr>
          <p:cNvSpPr/>
          <p:nvPr/>
        </p:nvSpPr>
        <p:spPr>
          <a:xfrm>
            <a:off x="5452969" y="5375468"/>
            <a:ext cx="236522" cy="470702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TextBox 4098">
            <a:extLst>
              <a:ext uri="{FF2B5EF4-FFF2-40B4-BE49-F238E27FC236}">
                <a16:creationId xmlns:a16="http://schemas.microsoft.com/office/drawing/2014/main" id="{BBBCA69E-61AE-4FC5-8264-B4C61F61C26B}"/>
              </a:ext>
            </a:extLst>
          </p:cNvPr>
          <p:cNvSpPr txBox="1"/>
          <p:nvPr/>
        </p:nvSpPr>
        <p:spPr>
          <a:xfrm>
            <a:off x="7134939" y="5975717"/>
            <a:ext cx="4317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Vector representation of Embedding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A9BA687-8D13-4616-BF5A-DE892E04BCE9}"/>
              </a:ext>
            </a:extLst>
          </p:cNvPr>
          <p:cNvSpPr txBox="1"/>
          <p:nvPr/>
        </p:nvSpPr>
        <p:spPr>
          <a:xfrm>
            <a:off x="7083482" y="4833647"/>
            <a:ext cx="431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Visual Representation of Embedding</a:t>
            </a:r>
          </a:p>
        </p:txBody>
      </p:sp>
    </p:spTree>
    <p:extLst>
      <p:ext uri="{BB962C8B-B14F-4D97-AF65-F5344CB8AC3E}">
        <p14:creationId xmlns:p14="http://schemas.microsoft.com/office/powerpoint/2010/main" val="772665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11115</TotalTime>
  <Words>695</Words>
  <Application>Microsoft Office PowerPoint</Application>
  <PresentationFormat>Widescreen</PresentationFormat>
  <Paragraphs>123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Using Graph Neural Networks for 3-D Structural Geological Modelling</vt:lpstr>
      <vt:lpstr>Implicit Approaches: Limitations</vt:lpstr>
      <vt:lpstr>Graph Structured Data</vt:lpstr>
      <vt:lpstr>Graph Structured Data</vt:lpstr>
      <vt:lpstr>Graph Neural Network Applications:  Recommender Systems</vt:lpstr>
      <vt:lpstr>Graph Neural Network Applications: Polypharmacy Side Affects</vt:lpstr>
      <vt:lpstr>Graph Neural Network Applications: Geometric Deep Learning</vt:lpstr>
      <vt:lpstr>Graph Neural Network Model</vt:lpstr>
      <vt:lpstr>Node Embeddings</vt:lpstr>
      <vt:lpstr>Generation of Node Embeddings</vt:lpstr>
      <vt:lpstr>Graph Neural Network Applications: Three-dimensional Geologic Modelling</vt:lpstr>
      <vt:lpstr>Graph Neural Network Applications: Three-dimensional Geologic Modelling</vt:lpstr>
      <vt:lpstr>Geological Constraints</vt:lpstr>
      <vt:lpstr>Modelling Results</vt:lpstr>
      <vt:lpstr>Modelling Results</vt:lpstr>
      <vt:lpstr>Modelling Results</vt:lpstr>
      <vt:lpstr>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Graph Neural Networks for Three-dimensional Structural Geologic Modelling</dc:title>
  <dc:creator>mike hillier</dc:creator>
  <cp:lastModifiedBy>mike hillier</cp:lastModifiedBy>
  <cp:revision>62</cp:revision>
  <dcterms:created xsi:type="dcterms:W3CDTF">2021-03-08T16:19:27Z</dcterms:created>
  <dcterms:modified xsi:type="dcterms:W3CDTF">2021-04-13T19:30:21Z</dcterms:modified>
</cp:coreProperties>
</file>