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0" r:id="rId1"/>
  </p:sldMasterIdLst>
  <p:sldIdLst>
    <p:sldId id="259" r:id="rId2"/>
  </p:sldIdLst>
  <p:sldSz cx="40233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8" d="100"/>
          <a:sy n="18" d="100"/>
        </p:scale>
        <p:origin x="1637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6633" y="12070087"/>
            <a:ext cx="29041984" cy="10861349"/>
          </a:xfrm>
        </p:spPr>
        <p:txBody>
          <a:bodyPr anchor="b">
            <a:normAutofit/>
          </a:bodyPr>
          <a:lstStyle>
            <a:lvl1pPr>
              <a:defRPr sz="237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6633" y="22931427"/>
            <a:ext cx="29041984" cy="5406158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035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046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139561" y="20741561"/>
            <a:ext cx="6140081" cy="3752549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862670" y="21741799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617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8886" y="2995728"/>
            <a:ext cx="28992476" cy="6148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628" y="10241280"/>
            <a:ext cx="29004734" cy="18132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134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6628" y="9957898"/>
            <a:ext cx="29004734" cy="7050240"/>
          </a:xfrm>
        </p:spPr>
        <p:txBody>
          <a:bodyPr anchor="b"/>
          <a:lstStyle>
            <a:lvl1pPr algn="l">
              <a:defRPr sz="17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6628" y="17190720"/>
            <a:ext cx="29004734" cy="4129920"/>
          </a:xfrm>
        </p:spPr>
        <p:txBody>
          <a:bodyPr anchor="t"/>
          <a:lstStyle>
            <a:lvl1pPr marL="0" indent="0" algn="l">
              <a:buNone/>
              <a:defRPr sz="8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55" y="15199332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9403" y="15571874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20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46633" y="10256191"/>
            <a:ext cx="14069136" cy="1808350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484153" y="10256191"/>
            <a:ext cx="14067209" cy="1808350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9403" y="3781361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7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67549" y="10687805"/>
            <a:ext cx="12648222" cy="2766058"/>
          </a:xfrm>
        </p:spPr>
        <p:txBody>
          <a:bodyPr anchor="b">
            <a:noAutofit/>
          </a:bodyPr>
          <a:lstStyle>
            <a:lvl1pPr marL="0" indent="0">
              <a:buNone/>
              <a:defRPr sz="10560" b="0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46626" y="13453865"/>
            <a:ext cx="14069141" cy="149073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4887080" y="10672310"/>
            <a:ext cx="12642252" cy="2766058"/>
          </a:xfrm>
        </p:spPr>
        <p:txBody>
          <a:bodyPr anchor="b">
            <a:noAutofit/>
          </a:bodyPr>
          <a:lstStyle>
            <a:lvl1pPr marL="0" indent="0">
              <a:buNone/>
              <a:defRPr sz="10560" b="0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468346" y="13438371"/>
            <a:ext cx="14060992" cy="1490737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9403" y="3781361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88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8880" y="2995728"/>
            <a:ext cx="28992480" cy="61482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58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51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6626" y="2141222"/>
            <a:ext cx="11570170" cy="4686298"/>
          </a:xfrm>
        </p:spPr>
        <p:txBody>
          <a:bodyPr anchor="b"/>
          <a:lstStyle>
            <a:lvl1pPr algn="l">
              <a:defRPr sz="8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71374" y="2141230"/>
            <a:ext cx="16679986" cy="25991822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6626" y="7673342"/>
            <a:ext cx="11570170" cy="20459693"/>
          </a:xfrm>
        </p:spPr>
        <p:txBody>
          <a:bodyPr/>
          <a:lstStyle>
            <a:lvl1pPr marL="0" indent="0">
              <a:buNone/>
              <a:defRPr sz="616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6628" y="23042880"/>
            <a:ext cx="29004734" cy="2720342"/>
          </a:xfrm>
        </p:spPr>
        <p:txBody>
          <a:bodyPr anchor="b">
            <a:normAutofit/>
          </a:bodyPr>
          <a:lstStyle>
            <a:lvl1pPr algn="l">
              <a:defRPr sz="1056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6628" y="3047832"/>
            <a:ext cx="29004734" cy="18503856"/>
          </a:xfrm>
        </p:spPr>
        <p:txBody>
          <a:bodyPr anchor="t">
            <a:normAutofit/>
          </a:bodyPr>
          <a:lstStyle>
            <a:lvl1pPr marL="0" indent="0" algn="ctr">
              <a:buNone/>
              <a:defRPr sz="7040"/>
            </a:lvl1pPr>
            <a:lvl2pPr marL="2011680" indent="0">
              <a:buNone/>
              <a:defRPr sz="7040"/>
            </a:lvl2pPr>
            <a:lvl3pPr marL="4023360" indent="0">
              <a:buNone/>
              <a:defRPr sz="7040"/>
            </a:lvl3pPr>
            <a:lvl4pPr marL="6035040" indent="0">
              <a:buNone/>
              <a:defRPr sz="7040"/>
            </a:lvl4pPr>
            <a:lvl5pPr marL="8046720" indent="0">
              <a:buNone/>
              <a:defRPr sz="7040"/>
            </a:lvl5pPr>
            <a:lvl6pPr marL="10058400" indent="0">
              <a:buNone/>
              <a:defRPr sz="7040"/>
            </a:lvl6pPr>
            <a:lvl7pPr marL="12070080" indent="0">
              <a:buNone/>
              <a:defRPr sz="7040"/>
            </a:lvl7pPr>
            <a:lvl8pPr marL="14081760" indent="0">
              <a:buNone/>
              <a:defRPr sz="7040"/>
            </a:lvl8pPr>
            <a:lvl9pPr marL="16093440" indent="0">
              <a:buNone/>
              <a:defRPr sz="704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6628" y="25763222"/>
            <a:ext cx="29004734" cy="2369818"/>
          </a:xfrm>
        </p:spPr>
        <p:txBody>
          <a:bodyPr>
            <a:normAutofit/>
          </a:bodyPr>
          <a:lstStyle>
            <a:lvl1pPr marL="0" indent="0">
              <a:buNone/>
              <a:defRPr sz="5280"/>
            </a:lvl1pPr>
            <a:lvl2pPr marL="2011680" indent="0">
              <a:buNone/>
              <a:defRPr sz="5280"/>
            </a:lvl2pPr>
            <a:lvl3pPr marL="4023360" indent="0">
              <a:buNone/>
              <a:defRPr sz="4400"/>
            </a:lvl3pPr>
            <a:lvl4pPr marL="6035040" indent="0">
              <a:buNone/>
              <a:defRPr sz="3960"/>
            </a:lvl4pPr>
            <a:lvl5pPr marL="8046720" indent="0">
              <a:buNone/>
              <a:defRPr sz="3960"/>
            </a:lvl5pPr>
            <a:lvl6pPr marL="10058400" indent="0">
              <a:buNone/>
              <a:defRPr sz="3960"/>
            </a:lvl6pPr>
            <a:lvl7pPr marL="12070080" indent="0">
              <a:buNone/>
              <a:defRPr sz="3960"/>
            </a:lvl7pPr>
            <a:lvl8pPr marL="14081760" indent="0">
              <a:buNone/>
              <a:defRPr sz="3960"/>
            </a:lvl8pPr>
            <a:lvl9pPr marL="16093440" indent="0">
              <a:buNone/>
              <a:defRPr sz="39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23571170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49403" y="23918825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84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6628" y="2926080"/>
            <a:ext cx="29004734" cy="14961792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6628" y="20899421"/>
            <a:ext cx="29004734" cy="7468147"/>
          </a:xfrm>
        </p:spPr>
        <p:txBody>
          <a:bodyPr anchor="ctr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15199332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9403" y="15571874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0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7743" y="2926080"/>
            <a:ext cx="26882183" cy="13898880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30277" y="16824960"/>
            <a:ext cx="24877107" cy="182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70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6628" y="20899421"/>
            <a:ext cx="29004734" cy="7468147"/>
          </a:xfrm>
        </p:spPr>
        <p:txBody>
          <a:bodyPr anchor="ctr">
            <a:normAutofit/>
          </a:bodyPr>
          <a:lstStyle>
            <a:lvl1pPr marL="0" indent="0" algn="l">
              <a:buNone/>
              <a:defRPr sz="792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011680" indent="0">
              <a:buNone/>
              <a:defRPr sz="7920">
                <a:solidFill>
                  <a:schemeClr val="tx1">
                    <a:tint val="75000"/>
                  </a:schemeClr>
                </a:solidFill>
              </a:defRPr>
            </a:lvl2pPr>
            <a:lvl3pPr marL="4023360" indent="0">
              <a:buNone/>
              <a:defRPr sz="7040">
                <a:solidFill>
                  <a:schemeClr val="tx1">
                    <a:tint val="75000"/>
                  </a:schemeClr>
                </a:solidFill>
              </a:defRPr>
            </a:lvl3pPr>
            <a:lvl4pPr marL="60350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4pPr>
            <a:lvl5pPr marL="804672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5pPr>
            <a:lvl6pPr marL="1005840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6pPr>
            <a:lvl7pPr marL="1207008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7pPr>
            <a:lvl8pPr marL="1408176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8pPr>
            <a:lvl9pPr marL="16093440" indent="0">
              <a:buNone/>
              <a:defRPr sz="61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255" y="15199332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49403" y="15571874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56592" y="3110424"/>
            <a:ext cx="2012204" cy="2806925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45947" y="13945469"/>
            <a:ext cx="2012204" cy="2806925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38165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6628" y="11704327"/>
            <a:ext cx="29004734" cy="13079256"/>
          </a:xfrm>
        </p:spPr>
        <p:txBody>
          <a:bodyPr anchor="b">
            <a:normAutofit/>
          </a:bodyPr>
          <a:lstStyle>
            <a:lvl1pPr algn="l">
              <a:defRPr sz="211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6628" y="24871680"/>
            <a:ext cx="29004734" cy="350218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255" y="23571170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49403" y="23918825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65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627743" y="2926080"/>
            <a:ext cx="26882183" cy="13898880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46626" y="20848320"/>
            <a:ext cx="29428485" cy="4023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0560">
                <a:solidFill>
                  <a:schemeClr val="accent1"/>
                </a:solidFill>
              </a:defRPr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6626" y="24871680"/>
            <a:ext cx="29428485" cy="350218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255" y="23571170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49403" y="23918825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956592" y="3110424"/>
            <a:ext cx="2012204" cy="2806925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45947" y="13945469"/>
            <a:ext cx="2012204" cy="2806925"/>
          </a:xfrm>
          <a:prstGeom prst="rect">
            <a:avLst/>
          </a:prstGeom>
        </p:spPr>
        <p:txBody>
          <a:bodyPr vert="horz" lIns="402336" tIns="201168" rIns="402336" bIns="201168" rtlCol="0" anchor="ctr">
            <a:noAutofit/>
          </a:bodyPr>
          <a:lstStyle/>
          <a:p>
            <a:pPr lvl="0"/>
            <a:r>
              <a:rPr lang="en-US" sz="35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8974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6630" y="3011554"/>
            <a:ext cx="29004730" cy="13824096"/>
          </a:xfrm>
        </p:spPr>
        <p:txBody>
          <a:bodyPr anchor="ctr">
            <a:normAutofit/>
          </a:bodyPr>
          <a:lstStyle>
            <a:lvl1pPr algn="l">
              <a:defRPr sz="211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46628" y="20848320"/>
            <a:ext cx="29004734" cy="402336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0560">
                <a:solidFill>
                  <a:schemeClr val="accent1"/>
                </a:solidFill>
              </a:defRPr>
            </a:lvl1pPr>
            <a:lvl2pPr marL="2011680" indent="0">
              <a:buFontTx/>
              <a:buNone/>
              <a:defRPr/>
            </a:lvl2pPr>
            <a:lvl3pPr marL="4023360" indent="0">
              <a:buFontTx/>
              <a:buNone/>
              <a:defRPr/>
            </a:lvl3pPr>
            <a:lvl4pPr marL="6035040" indent="0">
              <a:buFontTx/>
              <a:buNone/>
              <a:defRPr/>
            </a:lvl4pPr>
            <a:lvl5pPr marL="804672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6628" y="24871680"/>
            <a:ext cx="29004734" cy="350218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23571170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249403" y="23918825"/>
            <a:ext cx="2573903" cy="1752600"/>
          </a:xfrm>
        </p:spPr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71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9947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265554" y="3011551"/>
            <a:ext cx="7286981" cy="25362322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6631" y="3011551"/>
            <a:ext cx="20751931" cy="253623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255" y="3413734"/>
            <a:ext cx="5976766" cy="2438424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82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4" y="1097280"/>
            <a:ext cx="8717280" cy="31865414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89852" y="3595"/>
            <a:ext cx="8589997" cy="32892019"/>
            <a:chOff x="6627813" y="196102"/>
            <a:chExt cx="1952625" cy="5677649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610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804672" cy="329184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58880" y="2995728"/>
            <a:ext cx="28992480" cy="61482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46628" y="10241280"/>
            <a:ext cx="29004734" cy="18653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198560" y="29448430"/>
            <a:ext cx="3372072" cy="177682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C9C14-BF36-4EF5-A7E5-59B7930C4ED4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46626" y="29451886"/>
            <a:ext cx="25152547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2249403" y="3781361"/>
            <a:ext cx="2573903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00">
                <a:solidFill>
                  <a:srgbClr val="FEFFFF"/>
                </a:solidFill>
              </a:defRPr>
            </a:lvl1pPr>
          </a:lstStyle>
          <a:p>
            <a:fld id="{0C205BEE-AC8A-4C3D-9A1A-554FE61EB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0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</p:sldLayoutIdLst>
  <p:txStyles>
    <p:titleStyle>
      <a:lvl1pPr algn="l" defTabSz="2011680" rtl="0" eaLnBrk="1" latinLnBrk="0" hangingPunct="1">
        <a:spcBef>
          <a:spcPct val="0"/>
        </a:spcBef>
        <a:buNone/>
        <a:defRPr sz="1584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508760" indent="-150876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79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268980" indent="-125730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70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02920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61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04088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05256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6424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7592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8760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99280" indent="-1005840" algn="l" defTabSz="2011680" rtl="0" eaLnBrk="1" latinLnBrk="0" hangingPunct="1">
        <a:spcBef>
          <a:spcPts val="4400"/>
        </a:spcBef>
        <a:spcAft>
          <a:spcPts val="0"/>
        </a:spcAft>
        <a:buClr>
          <a:schemeClr val="accent1"/>
        </a:buClr>
        <a:buFont typeface="Wingdings 3" charset="2"/>
        <a:buChar char=""/>
        <a:defRPr sz="52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201168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65EBB96-FB9B-4554-A007-D42223BE7743}"/>
              </a:ext>
            </a:extLst>
          </p:cNvPr>
          <p:cNvSpPr/>
          <p:nvPr/>
        </p:nvSpPr>
        <p:spPr>
          <a:xfrm>
            <a:off x="0" y="0"/>
            <a:ext cx="40233600" cy="34036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E937F-B036-4C84-A2A5-5771D177F863}"/>
              </a:ext>
            </a:extLst>
          </p:cNvPr>
          <p:cNvSpPr txBox="1"/>
          <p:nvPr/>
        </p:nvSpPr>
        <p:spPr>
          <a:xfrm>
            <a:off x="5312766" y="663878"/>
            <a:ext cx="29634987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/>
              <a:t>Analyzing the performance of a rain garden over </a:t>
            </a:r>
            <a:br>
              <a:rPr lang="en-US" sz="8800" b="1" dirty="0"/>
            </a:br>
            <a:r>
              <a:rPr lang="en-US" sz="8800" b="1" dirty="0"/>
              <a:t>15 years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97C421-D852-4010-9346-C1CB54645419}"/>
              </a:ext>
            </a:extLst>
          </p:cNvPr>
          <p:cNvSpPr/>
          <p:nvPr/>
        </p:nvSpPr>
        <p:spPr>
          <a:xfrm>
            <a:off x="0" y="3403600"/>
            <a:ext cx="40233600" cy="3127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FFD42D7-D052-44F1-B534-812238D1430A}"/>
              </a:ext>
            </a:extLst>
          </p:cNvPr>
          <p:cNvSpPr/>
          <p:nvPr/>
        </p:nvSpPr>
        <p:spPr>
          <a:xfrm>
            <a:off x="0" y="3403600"/>
            <a:ext cx="812800" cy="295148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DBFAEC-6668-41F3-BFAA-8AA425E79382}"/>
              </a:ext>
            </a:extLst>
          </p:cNvPr>
          <p:cNvSpPr/>
          <p:nvPr/>
        </p:nvSpPr>
        <p:spPr>
          <a:xfrm>
            <a:off x="0" y="3403600"/>
            <a:ext cx="40233600" cy="1505284"/>
          </a:xfrm>
          <a:prstGeom prst="rect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E407AB-447D-4F61-80D7-8EACCEF8B9EB}"/>
              </a:ext>
            </a:extLst>
          </p:cNvPr>
          <p:cNvSpPr txBox="1"/>
          <p:nvPr/>
        </p:nvSpPr>
        <p:spPr>
          <a:xfrm>
            <a:off x="8061158" y="3403600"/>
            <a:ext cx="249053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</a:rPr>
              <a:t>Achira Amur, PhD candidate; Bridget Wadzuk, PhD; Robert Traver, PhD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</a:rPr>
              <a:t>Department of Civil &amp; Environmental Engineering, Villanova University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13735B-1434-414F-B074-2E1CF9DE5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24737" y="742168"/>
            <a:ext cx="4774988" cy="19884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3923797-4A4D-49C9-8AC3-E2BC239D8687}"/>
              </a:ext>
            </a:extLst>
          </p:cNvPr>
          <p:cNvSpPr/>
          <p:nvPr/>
        </p:nvSpPr>
        <p:spPr>
          <a:xfrm>
            <a:off x="10695" y="4908884"/>
            <a:ext cx="40233600" cy="28009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8AE043-8B9B-4262-A8AD-4594D3457846}"/>
              </a:ext>
            </a:extLst>
          </p:cNvPr>
          <p:cNvSpPr/>
          <p:nvPr/>
        </p:nvSpPr>
        <p:spPr>
          <a:xfrm>
            <a:off x="512956" y="6825183"/>
            <a:ext cx="18582896" cy="123350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87AD741-E673-4055-A887-410BC74E9647}"/>
              </a:ext>
            </a:extLst>
          </p:cNvPr>
          <p:cNvSpPr/>
          <p:nvPr/>
        </p:nvSpPr>
        <p:spPr>
          <a:xfrm>
            <a:off x="19457092" y="6975714"/>
            <a:ext cx="20358218" cy="1084947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5B7B6144-425C-4BF8-A52B-7E4F56474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79" y="721051"/>
            <a:ext cx="4774988" cy="1988451"/>
          </a:xfrm>
          <a:prstGeom prst="rect">
            <a:avLst/>
          </a:prstGeom>
        </p:spPr>
      </p:pic>
      <p:sp>
        <p:nvSpPr>
          <p:cNvPr id="105" name="Rectangle 104">
            <a:extLst>
              <a:ext uri="{FF2B5EF4-FFF2-40B4-BE49-F238E27FC236}">
                <a16:creationId xmlns:a16="http://schemas.microsoft.com/office/drawing/2014/main" id="{8B6D430D-4C79-4B2C-AA63-0A02534B254E}"/>
              </a:ext>
            </a:extLst>
          </p:cNvPr>
          <p:cNvSpPr/>
          <p:nvPr/>
        </p:nvSpPr>
        <p:spPr>
          <a:xfrm>
            <a:off x="537779" y="5340283"/>
            <a:ext cx="18558073" cy="10738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A3F04C9-8C4B-41EE-BBC6-912A88BC42A0}"/>
              </a:ext>
            </a:extLst>
          </p:cNvPr>
          <p:cNvSpPr txBox="1"/>
          <p:nvPr/>
        </p:nvSpPr>
        <p:spPr>
          <a:xfrm>
            <a:off x="-4853584" y="5383487"/>
            <a:ext cx="28296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Data Collection at the BTI: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1345559-D310-400F-A427-8B29524856F3}"/>
              </a:ext>
            </a:extLst>
          </p:cNvPr>
          <p:cNvSpPr/>
          <p:nvPr/>
        </p:nvSpPr>
        <p:spPr>
          <a:xfrm>
            <a:off x="19457091" y="27198639"/>
            <a:ext cx="20358218" cy="53326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0B9CC00-5779-4E4E-B50E-1CDE2CBA4E87}"/>
              </a:ext>
            </a:extLst>
          </p:cNvPr>
          <p:cNvSpPr/>
          <p:nvPr/>
        </p:nvSpPr>
        <p:spPr>
          <a:xfrm>
            <a:off x="489582" y="19454498"/>
            <a:ext cx="18606270" cy="12109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41263F6-F8BC-429C-A4AF-88BD597161E0}"/>
              </a:ext>
            </a:extLst>
          </p:cNvPr>
          <p:cNvSpPr txBox="1"/>
          <p:nvPr/>
        </p:nvSpPr>
        <p:spPr>
          <a:xfrm>
            <a:off x="-3991486" y="19603798"/>
            <a:ext cx="28296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Comparison within a bin: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7E4F244-CC32-46F8-AB98-FB7D64D1D6D8}"/>
              </a:ext>
            </a:extLst>
          </p:cNvPr>
          <p:cNvSpPr/>
          <p:nvPr/>
        </p:nvSpPr>
        <p:spPr>
          <a:xfrm>
            <a:off x="489582" y="21109081"/>
            <a:ext cx="18579666" cy="114538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694AF41-9BF5-4254-A6A9-BBE1B190ADAE}"/>
              </a:ext>
            </a:extLst>
          </p:cNvPr>
          <p:cNvSpPr/>
          <p:nvPr/>
        </p:nvSpPr>
        <p:spPr>
          <a:xfrm>
            <a:off x="19622936" y="5320638"/>
            <a:ext cx="20111524" cy="12639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4578DA9-FCEE-4968-A181-10B5027FAB37}"/>
              </a:ext>
            </a:extLst>
          </p:cNvPr>
          <p:cNvSpPr txBox="1"/>
          <p:nvPr/>
        </p:nvSpPr>
        <p:spPr>
          <a:xfrm>
            <a:off x="15460518" y="5539932"/>
            <a:ext cx="28296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Non-Dimensional Comparison: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14804044-396B-4CE4-A4FE-C341F007D391}"/>
              </a:ext>
            </a:extLst>
          </p:cNvPr>
          <p:cNvSpPr/>
          <p:nvPr/>
        </p:nvSpPr>
        <p:spPr>
          <a:xfrm>
            <a:off x="19380719" y="18045598"/>
            <a:ext cx="20434591" cy="71525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6794BDE-F088-4B85-8D66-30C563893A28}"/>
              </a:ext>
            </a:extLst>
          </p:cNvPr>
          <p:cNvSpPr/>
          <p:nvPr/>
        </p:nvSpPr>
        <p:spPr>
          <a:xfrm>
            <a:off x="19411518" y="25540719"/>
            <a:ext cx="20277368" cy="13144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BDBCD3F-2956-4A5E-B776-38841E3D7080}"/>
              </a:ext>
            </a:extLst>
          </p:cNvPr>
          <p:cNvSpPr txBox="1"/>
          <p:nvPr/>
        </p:nvSpPr>
        <p:spPr>
          <a:xfrm>
            <a:off x="15402174" y="25756736"/>
            <a:ext cx="282960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Key Takeaways: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3698A4-8A47-4560-A619-E6A780CB4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675" y="6965777"/>
            <a:ext cx="18343455" cy="9348107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9AC599FE-CA74-4142-AC70-671748944D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5" y="14692222"/>
            <a:ext cx="8712149" cy="445979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5012900B-AADE-447D-B19A-3A77602C98EC}"/>
              </a:ext>
            </a:extLst>
          </p:cNvPr>
          <p:cNvSpPr txBox="1"/>
          <p:nvPr/>
        </p:nvSpPr>
        <p:spPr>
          <a:xfrm>
            <a:off x="9487477" y="16581017"/>
            <a:ext cx="93077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Water Quantity: Rain Gauge, sensors &amp; monitoring wells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Water Quality: Samplers </a:t>
            </a:r>
          </a:p>
        </p:txBody>
      </p:sp>
      <p:pic>
        <p:nvPicPr>
          <p:cNvPr id="21" name="Picture 20" descr="Chart, line chart&#10;&#10;Description automatically generated">
            <a:extLst>
              <a:ext uri="{FF2B5EF4-FFF2-40B4-BE49-F238E27FC236}">
                <a16:creationId xmlns:a16="http://schemas.microsoft.com/office/drawing/2014/main" id="{D1B4D759-C8C5-4642-B662-D1FC890D48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6479" y="7196119"/>
            <a:ext cx="20099443" cy="10278155"/>
          </a:xfrm>
          <a:prstGeom prst="rect">
            <a:avLst/>
          </a:prstGeom>
        </p:spPr>
      </p:pic>
      <p:pic>
        <p:nvPicPr>
          <p:cNvPr id="25" name="Picture 24" descr="Table&#10;&#10;Description automatically generated">
            <a:extLst>
              <a:ext uri="{FF2B5EF4-FFF2-40B4-BE49-F238E27FC236}">
                <a16:creationId xmlns:a16="http://schemas.microsoft.com/office/drawing/2014/main" id="{21E2C97D-DFD4-4D9A-82BA-FFE6EA7C9F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56" y="21314284"/>
            <a:ext cx="18115954" cy="49407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7" name="Picture 26" descr="Table&#10;&#10;Description automatically generated">
            <a:extLst>
              <a:ext uri="{FF2B5EF4-FFF2-40B4-BE49-F238E27FC236}">
                <a16:creationId xmlns:a16="http://schemas.microsoft.com/office/drawing/2014/main" id="{DEB17FEE-E743-4B56-87C8-60DC59A60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273" y="26250155"/>
            <a:ext cx="13494404" cy="46394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AEA28BE-EB5E-450C-8685-EA105E90F89B}"/>
              </a:ext>
            </a:extLst>
          </p:cNvPr>
          <p:cNvSpPr txBox="1"/>
          <p:nvPr/>
        </p:nvSpPr>
        <p:spPr>
          <a:xfrm>
            <a:off x="19718512" y="18216295"/>
            <a:ext cx="19754528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The plot above shows the Non-Dimensional Comparison for each of the storms discretized in the bin of 6-8 hours, 27.94-30.48 mm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The open dots depict the rainfall patterns and the filled in dots show the inflow patterns for the storms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Out of the three plot lines, the green line (event that overflowed) shows a gradual increase over the course of the storm with the other two plot lines showing an abrupt increase towards the end of the storm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400" dirty="0"/>
              <a:t>The inflow plot lines follow the same shape as the rainfall plot lines but are dampened due to their initial interaction with the drainage area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F8953D-EAC1-485D-8D65-E02C1CEC346B}"/>
              </a:ext>
            </a:extLst>
          </p:cNvPr>
          <p:cNvSpPr txBox="1"/>
          <p:nvPr/>
        </p:nvSpPr>
        <p:spPr>
          <a:xfrm>
            <a:off x="812800" y="31084745"/>
            <a:ext cx="179824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 storm highlighted in blue in the table above depicts the storm that overflowed. 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1AA1F6E-1AFB-4EE9-AA73-0860A9EFD2EC}"/>
              </a:ext>
            </a:extLst>
          </p:cNvPr>
          <p:cNvSpPr txBox="1"/>
          <p:nvPr/>
        </p:nvSpPr>
        <p:spPr>
          <a:xfrm>
            <a:off x="19718512" y="27456395"/>
            <a:ext cx="20358217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/>
              <a:t>The BTI does not respond similarly to characteristically similar storms (storms with similar precipitation amounts and event durations)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/>
              <a:t>Only one of the three storms discretized in the same bin overflowed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/>
              <a:t>The rainfall-runoff patterns for the three storms vary significantly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600" dirty="0"/>
              <a:t>The BTI produces a set of hydrographs for a bin with characteristically similar storms rather than one characteristic response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en-US" sz="4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8BD1E-B245-4DC3-A98D-724F0097E755}"/>
              </a:ext>
            </a:extLst>
          </p:cNvPr>
          <p:cNvSpPr txBox="1"/>
          <p:nvPr/>
        </p:nvSpPr>
        <p:spPr>
          <a:xfrm>
            <a:off x="12587312" y="27484111"/>
            <a:ext cx="4759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Calibri" panose="020F0502020204030204" pitchFamily="34" charset="0"/>
                <a:cs typeface="Calibri" panose="020F0502020204030204" pitchFamily="34" charset="0"/>
              </a:rPr>
              <a:t>(Past 72-hour period)</a:t>
            </a:r>
          </a:p>
        </p:txBody>
      </p:sp>
    </p:spTree>
    <p:extLst>
      <p:ext uri="{BB962C8B-B14F-4D97-AF65-F5344CB8AC3E}">
        <p14:creationId xmlns:p14="http://schemas.microsoft.com/office/powerpoint/2010/main" val="127697193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1CACE3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7984</TotalTime>
  <Words>253</Words>
  <Application>Microsoft Office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Century Gothic</vt:lpstr>
      <vt:lpstr>Wingdings 3</vt:lpstr>
      <vt:lpstr>Wisp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Burns mburns35</dc:creator>
  <cp:lastModifiedBy>Achira Amur</cp:lastModifiedBy>
  <cp:revision>110</cp:revision>
  <dcterms:created xsi:type="dcterms:W3CDTF">2019-08-19T16:46:47Z</dcterms:created>
  <dcterms:modified xsi:type="dcterms:W3CDTF">2021-04-24T22:21:11Z</dcterms:modified>
</cp:coreProperties>
</file>