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6" r:id="rId2"/>
    <p:sldId id="308" r:id="rId3"/>
    <p:sldId id="309" r:id="rId4"/>
    <p:sldId id="310" r:id="rId5"/>
    <p:sldId id="311" r:id="rId6"/>
    <p:sldId id="301" r:id="rId7"/>
    <p:sldId id="295" r:id="rId8"/>
    <p:sldId id="302" r:id="rId9"/>
    <p:sldId id="312" r:id="rId10"/>
    <p:sldId id="303" r:id="rId11"/>
    <p:sldId id="304" r:id="rId12"/>
    <p:sldId id="305" r:id="rId13"/>
    <p:sldId id="306" r:id="rId14"/>
    <p:sldId id="258" r:id="rId15"/>
    <p:sldId id="293" r:id="rId16"/>
    <p:sldId id="296" r:id="rId17"/>
    <p:sldId id="307" r:id="rId18"/>
    <p:sldId id="272" r:id="rId19"/>
    <p:sldId id="297" r:id="rId20"/>
    <p:sldId id="298" r:id="rId21"/>
    <p:sldId id="299" r:id="rId22"/>
    <p:sldId id="300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2A3A32"/>
    <a:srgbClr val="2A3B32"/>
    <a:srgbClr val="2C3B35"/>
    <a:srgbClr val="2B3B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55D0DD-828B-429A-A0BF-CB70104762A0}" v="13" dt="2021-04-28T21:22:51.280"/>
    <p1510:client id="{10417A2F-601B-43F7-A7DE-7F67E90E1D18}" v="280" dt="2021-04-28T13:49:46.08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600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34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image" Target="../media/image11.jp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image" Target="../media/image11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A1E689-7112-41FC-B746-D0486198283C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12BF7B05-14EB-4F18-B005-38D6F0A74361}">
      <dgm:prSet phldrT="[Testo]"/>
      <dgm:spPr/>
      <dgm:t>
        <a:bodyPr/>
        <a:lstStyle/>
        <a:p>
          <a:r>
            <a:rPr lang="it-IT" dirty="0" err="1"/>
            <a:t>Terrestrial</a:t>
          </a:r>
          <a:r>
            <a:rPr lang="it-IT" dirty="0"/>
            <a:t> </a:t>
          </a:r>
          <a:r>
            <a:rPr lang="it-IT" dirty="0" err="1"/>
            <a:t>phase</a:t>
          </a:r>
          <a:endParaRPr lang="it-IT" dirty="0"/>
        </a:p>
      </dgm:t>
    </dgm:pt>
    <dgm:pt modelId="{AB0E6ED9-BB36-459D-BFF9-9A0CEE901FE1}" type="parTrans" cxnId="{88B1C243-33A6-4632-B678-F77BF7E36FC7}">
      <dgm:prSet/>
      <dgm:spPr/>
      <dgm:t>
        <a:bodyPr/>
        <a:lstStyle/>
        <a:p>
          <a:endParaRPr lang="it-IT"/>
        </a:p>
      </dgm:t>
    </dgm:pt>
    <dgm:pt modelId="{FB1CBE60-2BE5-4A28-9EB0-127136CF7D84}" type="sibTrans" cxnId="{88B1C243-33A6-4632-B678-F77BF7E36FC7}">
      <dgm:prSet/>
      <dgm:spPr/>
      <dgm:t>
        <a:bodyPr/>
        <a:lstStyle/>
        <a:p>
          <a:endParaRPr lang="it-IT"/>
        </a:p>
      </dgm:t>
    </dgm:pt>
    <dgm:pt modelId="{F490D311-A34A-411A-A57C-D4BB848C687D}">
      <dgm:prSet phldrT="[Testo]"/>
      <dgm:spPr/>
      <dgm:t>
        <a:bodyPr/>
        <a:lstStyle/>
        <a:p>
          <a:r>
            <a:rPr lang="it-IT" dirty="0" err="1"/>
            <a:t>Aquatic</a:t>
          </a:r>
          <a:r>
            <a:rPr lang="it-IT" dirty="0"/>
            <a:t> </a:t>
          </a:r>
          <a:r>
            <a:rPr lang="it-IT" dirty="0" err="1"/>
            <a:t>phase</a:t>
          </a:r>
          <a:endParaRPr lang="it-IT" dirty="0"/>
        </a:p>
      </dgm:t>
    </dgm:pt>
    <dgm:pt modelId="{E61D3E5D-D599-4C8B-9FA7-A9B4AC1B055B}" type="parTrans" cxnId="{F7CE22FA-A16E-4D9E-B760-69CA45A6CCCC}">
      <dgm:prSet/>
      <dgm:spPr/>
      <dgm:t>
        <a:bodyPr/>
        <a:lstStyle/>
        <a:p>
          <a:endParaRPr lang="it-IT"/>
        </a:p>
      </dgm:t>
    </dgm:pt>
    <dgm:pt modelId="{60C7CD5A-C9C5-4F18-877E-B1FD11289A48}" type="sibTrans" cxnId="{F7CE22FA-A16E-4D9E-B760-69CA45A6CCCC}">
      <dgm:prSet/>
      <dgm:spPr/>
      <dgm:t>
        <a:bodyPr/>
        <a:lstStyle/>
        <a:p>
          <a:endParaRPr lang="it-IT"/>
        </a:p>
      </dgm:t>
    </dgm:pt>
    <dgm:pt modelId="{826D86AC-C4B4-4886-8477-542CFC262BA1}" type="pres">
      <dgm:prSet presAssocID="{D9A1E689-7112-41FC-B746-D0486198283C}" presName="cycle" presStyleCnt="0">
        <dgm:presLayoutVars>
          <dgm:dir/>
          <dgm:resizeHandles val="exact"/>
        </dgm:presLayoutVars>
      </dgm:prSet>
      <dgm:spPr/>
    </dgm:pt>
    <dgm:pt modelId="{7BAF3456-2B41-4872-A6CE-832160676F5A}" type="pres">
      <dgm:prSet presAssocID="{12BF7B05-14EB-4F18-B005-38D6F0A74361}" presName="dummy" presStyleCnt="0"/>
      <dgm:spPr/>
    </dgm:pt>
    <dgm:pt modelId="{D7C89252-5BD2-4E6D-B4E2-06F59B66AA81}" type="pres">
      <dgm:prSet presAssocID="{12BF7B05-14EB-4F18-B005-38D6F0A74361}" presName="node" presStyleLbl="revTx" presStyleIdx="0" presStyleCnt="2">
        <dgm:presLayoutVars>
          <dgm:bulletEnabled val="1"/>
        </dgm:presLayoutVars>
      </dgm:prSet>
      <dgm:spPr/>
    </dgm:pt>
    <dgm:pt modelId="{911AC4EF-BC4D-4591-A6EE-AC422DD7E3DD}" type="pres">
      <dgm:prSet presAssocID="{FB1CBE60-2BE5-4A28-9EB0-127136CF7D84}" presName="sibTrans" presStyleLbl="node1" presStyleIdx="0" presStyleCnt="2"/>
      <dgm:spPr/>
    </dgm:pt>
    <dgm:pt modelId="{DF3AE0E4-D6F3-4DF8-ABA9-051EBDDA8D1C}" type="pres">
      <dgm:prSet presAssocID="{F490D311-A34A-411A-A57C-D4BB848C687D}" presName="dummy" presStyleCnt="0"/>
      <dgm:spPr/>
    </dgm:pt>
    <dgm:pt modelId="{6DE7B1C5-B74B-4FB2-B0FF-0793C8E44C65}" type="pres">
      <dgm:prSet presAssocID="{F490D311-A34A-411A-A57C-D4BB848C687D}" presName="node" presStyleLbl="revTx" presStyleIdx="1" presStyleCnt="2">
        <dgm:presLayoutVars>
          <dgm:bulletEnabled val="1"/>
        </dgm:presLayoutVars>
      </dgm:prSet>
      <dgm:spPr/>
    </dgm:pt>
    <dgm:pt modelId="{6235DECE-8328-4393-B73B-DBFE2EF1ABEC}" type="pres">
      <dgm:prSet presAssocID="{60C7CD5A-C9C5-4F18-877E-B1FD11289A48}" presName="sibTrans" presStyleLbl="node1" presStyleIdx="1" presStyleCnt="2"/>
      <dgm:spPr/>
    </dgm:pt>
  </dgm:ptLst>
  <dgm:cxnLst>
    <dgm:cxn modelId="{1B6A3300-A1C2-4C99-9BAF-E0259B8FEA5B}" type="presOf" srcId="{F490D311-A34A-411A-A57C-D4BB848C687D}" destId="{6DE7B1C5-B74B-4FB2-B0FF-0793C8E44C65}" srcOrd="0" destOrd="0" presId="urn:microsoft.com/office/officeart/2005/8/layout/cycle1"/>
    <dgm:cxn modelId="{1A0D4A39-E965-493C-9F93-239ACF6D6A95}" type="presOf" srcId="{12BF7B05-14EB-4F18-B005-38D6F0A74361}" destId="{D7C89252-5BD2-4E6D-B4E2-06F59B66AA81}" srcOrd="0" destOrd="0" presId="urn:microsoft.com/office/officeart/2005/8/layout/cycle1"/>
    <dgm:cxn modelId="{88B1C243-33A6-4632-B678-F77BF7E36FC7}" srcId="{D9A1E689-7112-41FC-B746-D0486198283C}" destId="{12BF7B05-14EB-4F18-B005-38D6F0A74361}" srcOrd="0" destOrd="0" parTransId="{AB0E6ED9-BB36-459D-BFF9-9A0CEE901FE1}" sibTransId="{FB1CBE60-2BE5-4A28-9EB0-127136CF7D84}"/>
    <dgm:cxn modelId="{CCEDE057-A20C-4333-995F-2230BA83C5B3}" type="presOf" srcId="{FB1CBE60-2BE5-4A28-9EB0-127136CF7D84}" destId="{911AC4EF-BC4D-4591-A6EE-AC422DD7E3DD}" srcOrd="0" destOrd="0" presId="urn:microsoft.com/office/officeart/2005/8/layout/cycle1"/>
    <dgm:cxn modelId="{D243CC8A-27BC-401B-848C-BFEB4266ADDF}" type="presOf" srcId="{D9A1E689-7112-41FC-B746-D0486198283C}" destId="{826D86AC-C4B4-4886-8477-542CFC262BA1}" srcOrd="0" destOrd="0" presId="urn:microsoft.com/office/officeart/2005/8/layout/cycle1"/>
    <dgm:cxn modelId="{779248A3-7A23-47C3-A9C9-73343BB050E1}" type="presOf" srcId="{60C7CD5A-C9C5-4F18-877E-B1FD11289A48}" destId="{6235DECE-8328-4393-B73B-DBFE2EF1ABEC}" srcOrd="0" destOrd="0" presId="urn:microsoft.com/office/officeart/2005/8/layout/cycle1"/>
    <dgm:cxn modelId="{F7CE22FA-A16E-4D9E-B760-69CA45A6CCCC}" srcId="{D9A1E689-7112-41FC-B746-D0486198283C}" destId="{F490D311-A34A-411A-A57C-D4BB848C687D}" srcOrd="1" destOrd="0" parTransId="{E61D3E5D-D599-4C8B-9FA7-A9B4AC1B055B}" sibTransId="{60C7CD5A-C9C5-4F18-877E-B1FD11289A48}"/>
    <dgm:cxn modelId="{DA0B1639-649A-4FC3-9832-987345983A86}" type="presParOf" srcId="{826D86AC-C4B4-4886-8477-542CFC262BA1}" destId="{7BAF3456-2B41-4872-A6CE-832160676F5A}" srcOrd="0" destOrd="0" presId="urn:microsoft.com/office/officeart/2005/8/layout/cycle1"/>
    <dgm:cxn modelId="{1983E4B9-3F4B-41B7-8B47-9447B98D4C3C}" type="presParOf" srcId="{826D86AC-C4B4-4886-8477-542CFC262BA1}" destId="{D7C89252-5BD2-4E6D-B4E2-06F59B66AA81}" srcOrd="1" destOrd="0" presId="urn:microsoft.com/office/officeart/2005/8/layout/cycle1"/>
    <dgm:cxn modelId="{6B08FF0D-499C-4D56-8056-AF3AAB4F50A5}" type="presParOf" srcId="{826D86AC-C4B4-4886-8477-542CFC262BA1}" destId="{911AC4EF-BC4D-4591-A6EE-AC422DD7E3DD}" srcOrd="2" destOrd="0" presId="urn:microsoft.com/office/officeart/2005/8/layout/cycle1"/>
    <dgm:cxn modelId="{502C7E35-5343-4D55-889B-160E202A25ED}" type="presParOf" srcId="{826D86AC-C4B4-4886-8477-542CFC262BA1}" destId="{DF3AE0E4-D6F3-4DF8-ABA9-051EBDDA8D1C}" srcOrd="3" destOrd="0" presId="urn:microsoft.com/office/officeart/2005/8/layout/cycle1"/>
    <dgm:cxn modelId="{DEF308D9-6912-4139-8B68-E7CB3640FB0E}" type="presParOf" srcId="{826D86AC-C4B4-4886-8477-542CFC262BA1}" destId="{6DE7B1C5-B74B-4FB2-B0FF-0793C8E44C65}" srcOrd="4" destOrd="0" presId="urn:microsoft.com/office/officeart/2005/8/layout/cycle1"/>
    <dgm:cxn modelId="{BCA5C978-615E-4D5F-B6C1-6F8B43DA202A}" type="presParOf" srcId="{826D86AC-C4B4-4886-8477-542CFC262BA1}" destId="{6235DECE-8328-4393-B73B-DBFE2EF1ABEC}" srcOrd="5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9A1E689-7112-41FC-B746-D0486198283C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12BF7B05-14EB-4F18-B005-38D6F0A74361}">
      <dgm:prSet phldrT="[Testo]"/>
      <dgm:spPr/>
      <dgm:t>
        <a:bodyPr/>
        <a:lstStyle/>
        <a:p>
          <a:r>
            <a:rPr lang="it-IT"/>
            <a:t>River Morphodynamic</a:t>
          </a:r>
          <a:endParaRPr lang="it-IT" dirty="0"/>
        </a:p>
      </dgm:t>
    </dgm:pt>
    <dgm:pt modelId="{AB0E6ED9-BB36-459D-BFF9-9A0CEE901FE1}" type="parTrans" cxnId="{88B1C243-33A6-4632-B678-F77BF7E36FC7}">
      <dgm:prSet/>
      <dgm:spPr/>
      <dgm:t>
        <a:bodyPr/>
        <a:lstStyle/>
        <a:p>
          <a:endParaRPr lang="it-IT"/>
        </a:p>
      </dgm:t>
    </dgm:pt>
    <dgm:pt modelId="{FB1CBE60-2BE5-4A28-9EB0-127136CF7D84}" type="sibTrans" cxnId="{88B1C243-33A6-4632-B678-F77BF7E36FC7}">
      <dgm:prSet/>
      <dgm:spPr/>
      <dgm:t>
        <a:bodyPr/>
        <a:lstStyle/>
        <a:p>
          <a:endParaRPr lang="it-IT"/>
        </a:p>
      </dgm:t>
    </dgm:pt>
    <dgm:pt modelId="{F490D311-A34A-411A-A57C-D4BB848C687D}">
      <dgm:prSet phldrT="[Testo]"/>
      <dgm:spPr/>
      <dgm:t>
        <a:bodyPr/>
        <a:lstStyle/>
        <a:p>
          <a:r>
            <a:rPr lang="it-IT" dirty="0" err="1"/>
            <a:t>Vegetation</a:t>
          </a:r>
          <a:r>
            <a:rPr lang="it-IT" dirty="0"/>
            <a:t> </a:t>
          </a:r>
          <a:r>
            <a:rPr lang="it-IT" dirty="0" err="1"/>
            <a:t>regeneration</a:t>
          </a:r>
          <a:endParaRPr lang="it-IT" dirty="0"/>
        </a:p>
      </dgm:t>
    </dgm:pt>
    <dgm:pt modelId="{60C7CD5A-C9C5-4F18-877E-B1FD11289A48}" type="sibTrans" cxnId="{F7CE22FA-A16E-4D9E-B760-69CA45A6CCCC}">
      <dgm:prSet/>
      <dgm:spPr/>
      <dgm:t>
        <a:bodyPr/>
        <a:lstStyle/>
        <a:p>
          <a:endParaRPr lang="it-IT"/>
        </a:p>
      </dgm:t>
    </dgm:pt>
    <dgm:pt modelId="{E61D3E5D-D599-4C8B-9FA7-A9B4AC1B055B}" type="parTrans" cxnId="{F7CE22FA-A16E-4D9E-B760-69CA45A6CCCC}">
      <dgm:prSet/>
      <dgm:spPr/>
      <dgm:t>
        <a:bodyPr/>
        <a:lstStyle/>
        <a:p>
          <a:endParaRPr lang="it-IT"/>
        </a:p>
      </dgm:t>
    </dgm:pt>
    <dgm:pt modelId="{826D86AC-C4B4-4886-8477-542CFC262BA1}" type="pres">
      <dgm:prSet presAssocID="{D9A1E689-7112-41FC-B746-D0486198283C}" presName="cycle" presStyleCnt="0">
        <dgm:presLayoutVars>
          <dgm:dir/>
          <dgm:resizeHandles val="exact"/>
        </dgm:presLayoutVars>
      </dgm:prSet>
      <dgm:spPr/>
    </dgm:pt>
    <dgm:pt modelId="{7BAF3456-2B41-4872-A6CE-832160676F5A}" type="pres">
      <dgm:prSet presAssocID="{12BF7B05-14EB-4F18-B005-38D6F0A74361}" presName="dummy" presStyleCnt="0"/>
      <dgm:spPr/>
    </dgm:pt>
    <dgm:pt modelId="{D7C89252-5BD2-4E6D-B4E2-06F59B66AA81}" type="pres">
      <dgm:prSet presAssocID="{12BF7B05-14EB-4F18-B005-38D6F0A74361}" presName="node" presStyleLbl="revTx" presStyleIdx="0" presStyleCnt="2">
        <dgm:presLayoutVars>
          <dgm:bulletEnabled val="1"/>
        </dgm:presLayoutVars>
      </dgm:prSet>
      <dgm:spPr/>
    </dgm:pt>
    <dgm:pt modelId="{911AC4EF-BC4D-4591-A6EE-AC422DD7E3DD}" type="pres">
      <dgm:prSet presAssocID="{FB1CBE60-2BE5-4A28-9EB0-127136CF7D84}" presName="sibTrans" presStyleLbl="node1" presStyleIdx="0" presStyleCnt="2"/>
      <dgm:spPr/>
    </dgm:pt>
    <dgm:pt modelId="{DF3AE0E4-D6F3-4DF8-ABA9-051EBDDA8D1C}" type="pres">
      <dgm:prSet presAssocID="{F490D311-A34A-411A-A57C-D4BB848C687D}" presName="dummy" presStyleCnt="0"/>
      <dgm:spPr/>
    </dgm:pt>
    <dgm:pt modelId="{6DE7B1C5-B74B-4FB2-B0FF-0793C8E44C65}" type="pres">
      <dgm:prSet presAssocID="{F490D311-A34A-411A-A57C-D4BB848C687D}" presName="node" presStyleLbl="revTx" presStyleIdx="1" presStyleCnt="2">
        <dgm:presLayoutVars>
          <dgm:bulletEnabled val="1"/>
        </dgm:presLayoutVars>
      </dgm:prSet>
      <dgm:spPr/>
    </dgm:pt>
    <dgm:pt modelId="{6235DECE-8328-4393-B73B-DBFE2EF1ABEC}" type="pres">
      <dgm:prSet presAssocID="{60C7CD5A-C9C5-4F18-877E-B1FD11289A48}" presName="sibTrans" presStyleLbl="node1" presStyleIdx="1" presStyleCnt="2"/>
      <dgm:spPr/>
    </dgm:pt>
  </dgm:ptLst>
  <dgm:cxnLst>
    <dgm:cxn modelId="{1B6A3300-A1C2-4C99-9BAF-E0259B8FEA5B}" type="presOf" srcId="{F490D311-A34A-411A-A57C-D4BB848C687D}" destId="{6DE7B1C5-B74B-4FB2-B0FF-0793C8E44C65}" srcOrd="0" destOrd="0" presId="urn:microsoft.com/office/officeart/2005/8/layout/cycle1"/>
    <dgm:cxn modelId="{1A0D4A39-E965-493C-9F93-239ACF6D6A95}" type="presOf" srcId="{12BF7B05-14EB-4F18-B005-38D6F0A74361}" destId="{D7C89252-5BD2-4E6D-B4E2-06F59B66AA81}" srcOrd="0" destOrd="0" presId="urn:microsoft.com/office/officeart/2005/8/layout/cycle1"/>
    <dgm:cxn modelId="{88B1C243-33A6-4632-B678-F77BF7E36FC7}" srcId="{D9A1E689-7112-41FC-B746-D0486198283C}" destId="{12BF7B05-14EB-4F18-B005-38D6F0A74361}" srcOrd="0" destOrd="0" parTransId="{AB0E6ED9-BB36-459D-BFF9-9A0CEE901FE1}" sibTransId="{FB1CBE60-2BE5-4A28-9EB0-127136CF7D84}"/>
    <dgm:cxn modelId="{CCEDE057-A20C-4333-995F-2230BA83C5B3}" type="presOf" srcId="{FB1CBE60-2BE5-4A28-9EB0-127136CF7D84}" destId="{911AC4EF-BC4D-4591-A6EE-AC422DD7E3DD}" srcOrd="0" destOrd="0" presId="urn:microsoft.com/office/officeart/2005/8/layout/cycle1"/>
    <dgm:cxn modelId="{D243CC8A-27BC-401B-848C-BFEB4266ADDF}" type="presOf" srcId="{D9A1E689-7112-41FC-B746-D0486198283C}" destId="{826D86AC-C4B4-4886-8477-542CFC262BA1}" srcOrd="0" destOrd="0" presId="urn:microsoft.com/office/officeart/2005/8/layout/cycle1"/>
    <dgm:cxn modelId="{779248A3-7A23-47C3-A9C9-73343BB050E1}" type="presOf" srcId="{60C7CD5A-C9C5-4F18-877E-B1FD11289A48}" destId="{6235DECE-8328-4393-B73B-DBFE2EF1ABEC}" srcOrd="0" destOrd="0" presId="urn:microsoft.com/office/officeart/2005/8/layout/cycle1"/>
    <dgm:cxn modelId="{F7CE22FA-A16E-4D9E-B760-69CA45A6CCCC}" srcId="{D9A1E689-7112-41FC-B746-D0486198283C}" destId="{F490D311-A34A-411A-A57C-D4BB848C687D}" srcOrd="1" destOrd="0" parTransId="{E61D3E5D-D599-4C8B-9FA7-A9B4AC1B055B}" sibTransId="{60C7CD5A-C9C5-4F18-877E-B1FD11289A48}"/>
    <dgm:cxn modelId="{DA0B1639-649A-4FC3-9832-987345983A86}" type="presParOf" srcId="{826D86AC-C4B4-4886-8477-542CFC262BA1}" destId="{7BAF3456-2B41-4872-A6CE-832160676F5A}" srcOrd="0" destOrd="0" presId="urn:microsoft.com/office/officeart/2005/8/layout/cycle1"/>
    <dgm:cxn modelId="{1983E4B9-3F4B-41B7-8B47-9447B98D4C3C}" type="presParOf" srcId="{826D86AC-C4B4-4886-8477-542CFC262BA1}" destId="{D7C89252-5BD2-4E6D-B4E2-06F59B66AA81}" srcOrd="1" destOrd="0" presId="urn:microsoft.com/office/officeart/2005/8/layout/cycle1"/>
    <dgm:cxn modelId="{6B08FF0D-499C-4D56-8056-AF3AAB4F50A5}" type="presParOf" srcId="{826D86AC-C4B4-4886-8477-542CFC262BA1}" destId="{911AC4EF-BC4D-4591-A6EE-AC422DD7E3DD}" srcOrd="2" destOrd="0" presId="urn:microsoft.com/office/officeart/2005/8/layout/cycle1"/>
    <dgm:cxn modelId="{502C7E35-5343-4D55-889B-160E202A25ED}" type="presParOf" srcId="{826D86AC-C4B4-4886-8477-542CFC262BA1}" destId="{DF3AE0E4-D6F3-4DF8-ABA9-051EBDDA8D1C}" srcOrd="3" destOrd="0" presId="urn:microsoft.com/office/officeart/2005/8/layout/cycle1"/>
    <dgm:cxn modelId="{DEF308D9-6912-4139-8B68-E7CB3640FB0E}" type="presParOf" srcId="{826D86AC-C4B4-4886-8477-542CFC262BA1}" destId="{6DE7B1C5-B74B-4FB2-B0FF-0793C8E44C65}" srcOrd="4" destOrd="0" presId="urn:microsoft.com/office/officeart/2005/8/layout/cycle1"/>
    <dgm:cxn modelId="{BCA5C978-615E-4D5F-B6C1-6F8B43DA202A}" type="presParOf" srcId="{826D86AC-C4B4-4886-8477-542CFC262BA1}" destId="{6235DECE-8328-4393-B73B-DBFE2EF1ABEC}" srcOrd="5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8A50DB5-BE46-46BD-80E1-80EAAB192DCD}" type="doc">
      <dgm:prSet loTypeId="urn:microsoft.com/office/officeart/2005/8/layout/pList2" loCatId="picture" qsTypeId="urn:microsoft.com/office/officeart/2005/8/quickstyle/simple1" qsCatId="simple" csTypeId="urn:microsoft.com/office/officeart/2005/8/colors/accent1_2" csCatId="accent1" phldr="1"/>
      <dgm:spPr/>
    </dgm:pt>
    <dgm:pt modelId="{CB07000B-B9EA-4B56-AB5F-687C17CFEE46}">
      <dgm:prSet phldrT="[Testo]" custT="1"/>
      <dgm:spPr/>
      <dgm:t>
        <a:bodyPr/>
        <a:lstStyle/>
        <a:p>
          <a:pPr algn="ctr"/>
          <a:r>
            <a:rPr lang="it-IT" sz="2000" b="1" dirty="0"/>
            <a:t>Large Dams and </a:t>
          </a:r>
          <a:r>
            <a:rPr lang="it-IT" sz="2000" b="1" dirty="0" err="1"/>
            <a:t>resevoirs</a:t>
          </a:r>
          <a:r>
            <a:rPr lang="it-IT" sz="2000" b="1" dirty="0"/>
            <a:t>:</a:t>
          </a:r>
        </a:p>
        <a:p>
          <a:pPr algn="l"/>
          <a:r>
            <a:rPr lang="it-IT" sz="1800" dirty="0"/>
            <a:t>- Break </a:t>
          </a:r>
          <a:r>
            <a:rPr lang="it-IT" sz="1800" dirty="0" err="1"/>
            <a:t>sediment-load</a:t>
          </a:r>
          <a:r>
            <a:rPr lang="it-IT" sz="1800" dirty="0"/>
            <a:t> </a:t>
          </a:r>
          <a:r>
            <a:rPr lang="it-IT" sz="1800" dirty="0" err="1"/>
            <a:t>river</a:t>
          </a:r>
          <a:r>
            <a:rPr lang="it-IT" sz="1800" dirty="0"/>
            <a:t> </a:t>
          </a:r>
          <a:r>
            <a:rPr lang="it-IT" sz="1800" dirty="0" err="1"/>
            <a:t>dynamic</a:t>
          </a:r>
          <a:r>
            <a:rPr lang="it-IT" sz="1800" dirty="0"/>
            <a:t> </a:t>
          </a:r>
          <a:r>
            <a:rPr lang="it-IT" sz="1800" dirty="0" err="1"/>
            <a:t>nexus</a:t>
          </a:r>
          <a:r>
            <a:rPr lang="it-IT" sz="1800" dirty="0"/>
            <a:t>.</a:t>
          </a:r>
        </a:p>
        <a:p>
          <a:pPr algn="l"/>
          <a:r>
            <a:rPr lang="it-IT" sz="1800" dirty="0"/>
            <a:t>-  </a:t>
          </a:r>
          <a:r>
            <a:rPr lang="it-IT" sz="1800" dirty="0" err="1"/>
            <a:t>Disturbe</a:t>
          </a:r>
          <a:r>
            <a:rPr lang="it-IT" sz="1800" dirty="0"/>
            <a:t> flood-</a:t>
          </a:r>
          <a:r>
            <a:rPr lang="it-IT" sz="1800" dirty="0" err="1"/>
            <a:t>pulse</a:t>
          </a:r>
          <a:r>
            <a:rPr lang="it-IT" sz="1800" dirty="0"/>
            <a:t> and impact on </a:t>
          </a:r>
          <a:r>
            <a:rPr lang="it-IT" sz="1800" dirty="0" err="1"/>
            <a:t>riparian</a:t>
          </a:r>
          <a:r>
            <a:rPr lang="it-IT" sz="1800" dirty="0"/>
            <a:t> </a:t>
          </a:r>
          <a:r>
            <a:rPr lang="it-IT" sz="1800" dirty="0" err="1"/>
            <a:t>vegetation</a:t>
          </a:r>
          <a:r>
            <a:rPr lang="it-IT" sz="1800" dirty="0"/>
            <a:t> [1]</a:t>
          </a:r>
        </a:p>
      </dgm:t>
    </dgm:pt>
    <dgm:pt modelId="{466AE517-3BFC-4011-8A48-2275C2024283}" type="parTrans" cxnId="{9FA59A60-4425-411C-8E15-D91C2592B7CF}">
      <dgm:prSet/>
      <dgm:spPr/>
      <dgm:t>
        <a:bodyPr/>
        <a:lstStyle/>
        <a:p>
          <a:endParaRPr lang="it-IT"/>
        </a:p>
      </dgm:t>
    </dgm:pt>
    <dgm:pt modelId="{DD4699F6-6EC1-4165-8F18-F381077B02F7}" type="sibTrans" cxnId="{9FA59A60-4425-411C-8E15-D91C2592B7CF}">
      <dgm:prSet/>
      <dgm:spPr/>
      <dgm:t>
        <a:bodyPr/>
        <a:lstStyle/>
        <a:p>
          <a:endParaRPr lang="it-IT"/>
        </a:p>
      </dgm:t>
    </dgm:pt>
    <dgm:pt modelId="{14401DFB-3DCA-41A5-B01E-B2106FB54F3C}">
      <dgm:prSet phldrT="[Testo]" custT="1"/>
      <dgm:spPr/>
      <dgm:t>
        <a:bodyPr/>
        <a:lstStyle/>
        <a:p>
          <a:pPr algn="ctr"/>
          <a:r>
            <a:rPr lang="it-IT" sz="2000" b="1" dirty="0" err="1"/>
            <a:t>Climate</a:t>
          </a:r>
          <a:r>
            <a:rPr lang="it-IT" sz="2000" b="1" dirty="0"/>
            <a:t> </a:t>
          </a:r>
          <a:r>
            <a:rPr lang="it-IT" sz="2000" b="1" dirty="0" err="1"/>
            <a:t>change</a:t>
          </a:r>
          <a:r>
            <a:rPr lang="it-IT" sz="2000" b="1" dirty="0"/>
            <a:t>:</a:t>
          </a:r>
        </a:p>
        <a:p>
          <a:pPr algn="l"/>
          <a:r>
            <a:rPr lang="it-IT" sz="1800" b="0" dirty="0"/>
            <a:t>- </a:t>
          </a:r>
          <a:r>
            <a:rPr lang="it-IT" sz="1800" b="0" dirty="0" err="1"/>
            <a:t>Hydro-climatic</a:t>
          </a:r>
          <a:r>
            <a:rPr lang="it-IT" sz="1800" b="0" dirty="0"/>
            <a:t> </a:t>
          </a:r>
          <a:r>
            <a:rPr lang="it-IT" sz="1800" b="0" dirty="0" err="1"/>
            <a:t>anomalies</a:t>
          </a:r>
          <a:r>
            <a:rPr lang="it-IT" sz="1800" b="0" dirty="0"/>
            <a:t> [2]</a:t>
          </a:r>
        </a:p>
        <a:p>
          <a:pPr algn="l"/>
          <a:r>
            <a:rPr lang="it-IT" sz="1800" b="0" dirty="0"/>
            <a:t>- Extended </a:t>
          </a:r>
          <a:r>
            <a:rPr lang="it-IT" sz="1800" b="0" dirty="0" err="1"/>
            <a:t>drought</a:t>
          </a:r>
          <a:r>
            <a:rPr lang="it-IT" sz="1800" b="0" dirty="0"/>
            <a:t>: </a:t>
          </a:r>
          <a:r>
            <a:rPr lang="it-IT" sz="1800" b="0" dirty="0" err="1"/>
            <a:t>direct</a:t>
          </a:r>
          <a:r>
            <a:rPr lang="it-IT" sz="1800" b="0" dirty="0"/>
            <a:t> </a:t>
          </a:r>
          <a:r>
            <a:rPr lang="it-IT" sz="1800" b="0" dirty="0" err="1"/>
            <a:t>vegetation</a:t>
          </a:r>
          <a:r>
            <a:rPr lang="it-IT" sz="1800" b="0" dirty="0"/>
            <a:t> stress and </a:t>
          </a:r>
          <a:r>
            <a:rPr lang="it-IT" sz="1800" b="0" dirty="0" err="1"/>
            <a:t>fire</a:t>
          </a:r>
          <a:r>
            <a:rPr lang="it-IT" sz="1800" b="0" dirty="0"/>
            <a:t> </a:t>
          </a:r>
          <a:r>
            <a:rPr lang="it-IT" sz="1800" b="0" dirty="0" err="1"/>
            <a:t>vulnerability</a:t>
          </a:r>
          <a:r>
            <a:rPr lang="it-IT" sz="1800" b="0" dirty="0"/>
            <a:t>. [3]</a:t>
          </a:r>
        </a:p>
        <a:p>
          <a:pPr algn="l"/>
          <a:r>
            <a:rPr lang="it-IT" sz="1800" b="0" dirty="0"/>
            <a:t>- M</a:t>
          </a:r>
          <a:r>
            <a:rPr lang="en-US" sz="1800" dirty="0" err="1"/>
            <a:t>ultiannual</a:t>
          </a:r>
          <a:r>
            <a:rPr lang="en-US" sz="1800" dirty="0"/>
            <a:t> period of uninterrupted flooding and tree </a:t>
          </a:r>
          <a:r>
            <a:rPr lang="en-US" sz="1800" dirty="0" err="1"/>
            <a:t>mortaliy</a:t>
          </a:r>
          <a:r>
            <a:rPr lang="en-US" sz="1800" dirty="0"/>
            <a:t> [1]</a:t>
          </a:r>
          <a:endParaRPr lang="it-IT" sz="1800" b="0" dirty="0"/>
        </a:p>
      </dgm:t>
    </dgm:pt>
    <dgm:pt modelId="{39D41478-F89E-44B6-A963-C6BA142CDDD4}" type="parTrans" cxnId="{7BA54712-6872-4180-9FC5-112C9D4B4DF9}">
      <dgm:prSet/>
      <dgm:spPr/>
      <dgm:t>
        <a:bodyPr/>
        <a:lstStyle/>
        <a:p>
          <a:endParaRPr lang="it-IT"/>
        </a:p>
      </dgm:t>
    </dgm:pt>
    <dgm:pt modelId="{9D05C92F-32AE-48C9-8D8E-23B5B553DDA8}" type="sibTrans" cxnId="{7BA54712-6872-4180-9FC5-112C9D4B4DF9}">
      <dgm:prSet/>
      <dgm:spPr/>
      <dgm:t>
        <a:bodyPr/>
        <a:lstStyle/>
        <a:p>
          <a:endParaRPr lang="it-IT"/>
        </a:p>
      </dgm:t>
    </dgm:pt>
    <dgm:pt modelId="{EE4F1217-633E-47A4-857F-1AE4A3F3E702}">
      <dgm:prSet phldrT="[Testo]" custT="1"/>
      <dgm:spPr/>
      <dgm:t>
        <a:bodyPr/>
        <a:lstStyle/>
        <a:p>
          <a:pPr algn="ctr"/>
          <a:r>
            <a:rPr lang="it-IT" sz="2000" b="1" dirty="0"/>
            <a:t>Land-cover </a:t>
          </a:r>
          <a:r>
            <a:rPr lang="it-IT" sz="2000" b="1" dirty="0" err="1"/>
            <a:t>change</a:t>
          </a:r>
          <a:r>
            <a:rPr lang="it-IT" sz="2000" b="1" dirty="0"/>
            <a:t>:</a:t>
          </a:r>
        </a:p>
        <a:p>
          <a:pPr algn="ctr"/>
          <a:endParaRPr lang="it-IT" sz="2000" b="1" dirty="0"/>
        </a:p>
        <a:p>
          <a:pPr algn="l"/>
          <a:r>
            <a:rPr lang="it-IT" sz="2000" b="1" dirty="0"/>
            <a:t>-</a:t>
          </a:r>
          <a:r>
            <a:rPr lang="it-IT" sz="1800" b="0" dirty="0"/>
            <a:t> </a:t>
          </a:r>
          <a:r>
            <a:rPr lang="it-IT" sz="1800" b="0" dirty="0" err="1"/>
            <a:t>Agriculture</a:t>
          </a:r>
          <a:r>
            <a:rPr lang="it-IT" sz="1800" b="0" dirty="0"/>
            <a:t> use of </a:t>
          </a:r>
          <a:r>
            <a:rPr lang="it-IT" sz="1800" b="0" dirty="0" err="1"/>
            <a:t>wetlands</a:t>
          </a:r>
          <a:endParaRPr lang="it-IT" sz="2000" b="1" dirty="0"/>
        </a:p>
      </dgm:t>
    </dgm:pt>
    <dgm:pt modelId="{BC6728C4-E1F3-41BF-A251-127064B24138}" type="parTrans" cxnId="{FEEDC2DD-0A55-4850-9BAF-A6AD390853FF}">
      <dgm:prSet/>
      <dgm:spPr/>
      <dgm:t>
        <a:bodyPr/>
        <a:lstStyle/>
        <a:p>
          <a:endParaRPr lang="it-IT"/>
        </a:p>
      </dgm:t>
    </dgm:pt>
    <dgm:pt modelId="{4D385AEB-60EE-4C09-9FA4-C23D00CFC6B0}" type="sibTrans" cxnId="{FEEDC2DD-0A55-4850-9BAF-A6AD390853FF}">
      <dgm:prSet/>
      <dgm:spPr/>
      <dgm:t>
        <a:bodyPr/>
        <a:lstStyle/>
        <a:p>
          <a:endParaRPr lang="it-IT"/>
        </a:p>
      </dgm:t>
    </dgm:pt>
    <dgm:pt modelId="{D692B277-09A6-40F2-A27D-9347E3981D49}" type="pres">
      <dgm:prSet presAssocID="{F8A50DB5-BE46-46BD-80E1-80EAAB192DCD}" presName="Name0" presStyleCnt="0">
        <dgm:presLayoutVars>
          <dgm:dir/>
          <dgm:resizeHandles val="exact"/>
        </dgm:presLayoutVars>
      </dgm:prSet>
      <dgm:spPr/>
    </dgm:pt>
    <dgm:pt modelId="{8B62E727-8AFD-4EFF-8232-5339C5D37F6C}" type="pres">
      <dgm:prSet presAssocID="{F8A50DB5-BE46-46BD-80E1-80EAAB192DCD}" presName="bkgdShp" presStyleLbl="alignAccFollowNode1" presStyleIdx="0" presStyleCnt="1"/>
      <dgm:spPr/>
    </dgm:pt>
    <dgm:pt modelId="{2432F774-7056-412F-8B56-BB6F8177D889}" type="pres">
      <dgm:prSet presAssocID="{F8A50DB5-BE46-46BD-80E1-80EAAB192DCD}" presName="linComp" presStyleCnt="0"/>
      <dgm:spPr/>
    </dgm:pt>
    <dgm:pt modelId="{4C204283-00B0-43AB-A817-295270953DDC}" type="pres">
      <dgm:prSet presAssocID="{CB07000B-B9EA-4B56-AB5F-687C17CFEE46}" presName="compNode" presStyleCnt="0"/>
      <dgm:spPr/>
    </dgm:pt>
    <dgm:pt modelId="{9945C5EC-C70E-4995-834C-9D24CF992165}" type="pres">
      <dgm:prSet presAssocID="{CB07000B-B9EA-4B56-AB5F-687C17CFEE46}" presName="node" presStyleLbl="node1" presStyleIdx="0" presStyleCnt="3">
        <dgm:presLayoutVars>
          <dgm:bulletEnabled val="1"/>
        </dgm:presLayoutVars>
      </dgm:prSet>
      <dgm:spPr/>
    </dgm:pt>
    <dgm:pt modelId="{39D2AECD-9B17-496B-AB34-638B3A0E4C09}" type="pres">
      <dgm:prSet presAssocID="{CB07000B-B9EA-4B56-AB5F-687C17CFEE46}" presName="invisiNode" presStyleLbl="node1" presStyleIdx="0" presStyleCnt="3"/>
      <dgm:spPr/>
    </dgm:pt>
    <dgm:pt modelId="{CA7D124C-612F-4D35-9D41-2823634A33D3}" type="pres">
      <dgm:prSet presAssocID="{CB07000B-B9EA-4B56-AB5F-687C17CFEE46}" presName="imagNode" presStyleLbl="fgImgPlace1" presStyleIdx="0" presStyleCnt="3" custLinFactNeighborX="-5462" custLinFactNeighborY="49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</dgm:spPr>
    </dgm:pt>
    <dgm:pt modelId="{00E7C99F-F5A5-4F17-A5EB-73BC2D47CDF4}" type="pres">
      <dgm:prSet presAssocID="{DD4699F6-6EC1-4165-8F18-F381077B02F7}" presName="sibTrans" presStyleLbl="sibTrans2D1" presStyleIdx="0" presStyleCnt="0"/>
      <dgm:spPr/>
    </dgm:pt>
    <dgm:pt modelId="{25FC0E4F-A740-4CB0-9F50-55A5C2BD5E28}" type="pres">
      <dgm:prSet presAssocID="{14401DFB-3DCA-41A5-B01E-B2106FB54F3C}" presName="compNode" presStyleCnt="0"/>
      <dgm:spPr/>
    </dgm:pt>
    <dgm:pt modelId="{7E8F9859-95E7-417B-ACDB-D93AD8F2DFF0}" type="pres">
      <dgm:prSet presAssocID="{14401DFB-3DCA-41A5-B01E-B2106FB54F3C}" presName="node" presStyleLbl="node1" presStyleIdx="1" presStyleCnt="3">
        <dgm:presLayoutVars>
          <dgm:bulletEnabled val="1"/>
        </dgm:presLayoutVars>
      </dgm:prSet>
      <dgm:spPr/>
    </dgm:pt>
    <dgm:pt modelId="{BD5EBA56-0F3A-41E3-986D-A5EF2EAE715A}" type="pres">
      <dgm:prSet presAssocID="{14401DFB-3DCA-41A5-B01E-B2106FB54F3C}" presName="invisiNode" presStyleLbl="node1" presStyleIdx="1" presStyleCnt="3"/>
      <dgm:spPr/>
    </dgm:pt>
    <dgm:pt modelId="{BD0C89C0-706E-461D-BEB0-36528CBDA25D}" type="pres">
      <dgm:prSet presAssocID="{14401DFB-3DCA-41A5-B01E-B2106FB54F3C}" presName="imagNode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</dgm:spPr>
    </dgm:pt>
    <dgm:pt modelId="{76E9818B-D94F-44DD-AF2B-DD36D4E110E7}" type="pres">
      <dgm:prSet presAssocID="{9D05C92F-32AE-48C9-8D8E-23B5B553DDA8}" presName="sibTrans" presStyleLbl="sibTrans2D1" presStyleIdx="0" presStyleCnt="0"/>
      <dgm:spPr/>
    </dgm:pt>
    <dgm:pt modelId="{88A78DC7-257D-4C23-9200-9B954848C7D8}" type="pres">
      <dgm:prSet presAssocID="{EE4F1217-633E-47A4-857F-1AE4A3F3E702}" presName="compNode" presStyleCnt="0"/>
      <dgm:spPr/>
    </dgm:pt>
    <dgm:pt modelId="{4B75E875-FD37-45ED-9691-00D54D4AE950}" type="pres">
      <dgm:prSet presAssocID="{EE4F1217-633E-47A4-857F-1AE4A3F3E702}" presName="node" presStyleLbl="node1" presStyleIdx="2" presStyleCnt="3">
        <dgm:presLayoutVars>
          <dgm:bulletEnabled val="1"/>
        </dgm:presLayoutVars>
      </dgm:prSet>
      <dgm:spPr/>
    </dgm:pt>
    <dgm:pt modelId="{78143A33-E3E9-43A5-9B5E-56FAA1CA05C1}" type="pres">
      <dgm:prSet presAssocID="{EE4F1217-633E-47A4-857F-1AE4A3F3E702}" presName="invisiNode" presStyleLbl="node1" presStyleIdx="2" presStyleCnt="3"/>
      <dgm:spPr/>
    </dgm:pt>
    <dgm:pt modelId="{0BE8E508-65D3-4788-A87A-6BE97E865270}" type="pres">
      <dgm:prSet presAssocID="{EE4F1217-633E-47A4-857F-1AE4A3F3E702}" presName="imagNode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5000" b="-25000"/>
          </a:stretch>
        </a:blipFill>
      </dgm:spPr>
    </dgm:pt>
  </dgm:ptLst>
  <dgm:cxnLst>
    <dgm:cxn modelId="{6B38BD03-DB3A-403A-982F-465F79AB0C61}" type="presOf" srcId="{DD4699F6-6EC1-4165-8F18-F381077B02F7}" destId="{00E7C99F-F5A5-4F17-A5EB-73BC2D47CDF4}" srcOrd="0" destOrd="0" presId="urn:microsoft.com/office/officeart/2005/8/layout/pList2"/>
    <dgm:cxn modelId="{7BA54712-6872-4180-9FC5-112C9D4B4DF9}" srcId="{F8A50DB5-BE46-46BD-80E1-80EAAB192DCD}" destId="{14401DFB-3DCA-41A5-B01E-B2106FB54F3C}" srcOrd="1" destOrd="0" parTransId="{39D41478-F89E-44B6-A963-C6BA142CDDD4}" sibTransId="{9D05C92F-32AE-48C9-8D8E-23B5B553DDA8}"/>
    <dgm:cxn modelId="{9FA59A60-4425-411C-8E15-D91C2592B7CF}" srcId="{F8A50DB5-BE46-46BD-80E1-80EAAB192DCD}" destId="{CB07000B-B9EA-4B56-AB5F-687C17CFEE46}" srcOrd="0" destOrd="0" parTransId="{466AE517-3BFC-4011-8A48-2275C2024283}" sibTransId="{DD4699F6-6EC1-4165-8F18-F381077B02F7}"/>
    <dgm:cxn modelId="{58B0C578-437A-46FB-838F-E18F8C7EB87B}" type="presOf" srcId="{9D05C92F-32AE-48C9-8D8E-23B5B553DDA8}" destId="{76E9818B-D94F-44DD-AF2B-DD36D4E110E7}" srcOrd="0" destOrd="0" presId="urn:microsoft.com/office/officeart/2005/8/layout/pList2"/>
    <dgm:cxn modelId="{25C874A7-59D6-4892-9AE7-5E6765672333}" type="presOf" srcId="{EE4F1217-633E-47A4-857F-1AE4A3F3E702}" destId="{4B75E875-FD37-45ED-9691-00D54D4AE950}" srcOrd="0" destOrd="0" presId="urn:microsoft.com/office/officeart/2005/8/layout/pList2"/>
    <dgm:cxn modelId="{D8FF92B7-25B1-4901-A33A-D7DDB6DF3706}" type="presOf" srcId="{F8A50DB5-BE46-46BD-80E1-80EAAB192DCD}" destId="{D692B277-09A6-40F2-A27D-9347E3981D49}" srcOrd="0" destOrd="0" presId="urn:microsoft.com/office/officeart/2005/8/layout/pList2"/>
    <dgm:cxn modelId="{D69E39CD-2C26-454F-9851-8AF881BA7806}" type="presOf" srcId="{14401DFB-3DCA-41A5-B01E-B2106FB54F3C}" destId="{7E8F9859-95E7-417B-ACDB-D93AD8F2DFF0}" srcOrd="0" destOrd="0" presId="urn:microsoft.com/office/officeart/2005/8/layout/pList2"/>
    <dgm:cxn modelId="{FEEDC2DD-0A55-4850-9BAF-A6AD390853FF}" srcId="{F8A50DB5-BE46-46BD-80E1-80EAAB192DCD}" destId="{EE4F1217-633E-47A4-857F-1AE4A3F3E702}" srcOrd="2" destOrd="0" parTransId="{BC6728C4-E1F3-41BF-A251-127064B24138}" sibTransId="{4D385AEB-60EE-4C09-9FA4-C23D00CFC6B0}"/>
    <dgm:cxn modelId="{E97970F0-D74B-41F1-A471-BDD9E1BB0591}" type="presOf" srcId="{CB07000B-B9EA-4B56-AB5F-687C17CFEE46}" destId="{9945C5EC-C70E-4995-834C-9D24CF992165}" srcOrd="0" destOrd="0" presId="urn:microsoft.com/office/officeart/2005/8/layout/pList2"/>
    <dgm:cxn modelId="{4173F726-4607-44DE-A4C3-CB429FFD71F4}" type="presParOf" srcId="{D692B277-09A6-40F2-A27D-9347E3981D49}" destId="{8B62E727-8AFD-4EFF-8232-5339C5D37F6C}" srcOrd="0" destOrd="0" presId="urn:microsoft.com/office/officeart/2005/8/layout/pList2"/>
    <dgm:cxn modelId="{B34E224A-B677-426E-BA24-C5C0E36A5001}" type="presParOf" srcId="{D692B277-09A6-40F2-A27D-9347E3981D49}" destId="{2432F774-7056-412F-8B56-BB6F8177D889}" srcOrd="1" destOrd="0" presId="urn:microsoft.com/office/officeart/2005/8/layout/pList2"/>
    <dgm:cxn modelId="{916B7C38-13F2-4928-989D-E8536886CDA5}" type="presParOf" srcId="{2432F774-7056-412F-8B56-BB6F8177D889}" destId="{4C204283-00B0-43AB-A817-295270953DDC}" srcOrd="0" destOrd="0" presId="urn:microsoft.com/office/officeart/2005/8/layout/pList2"/>
    <dgm:cxn modelId="{62127742-5E14-40AA-9131-BEB174ACA235}" type="presParOf" srcId="{4C204283-00B0-43AB-A817-295270953DDC}" destId="{9945C5EC-C70E-4995-834C-9D24CF992165}" srcOrd="0" destOrd="0" presId="urn:microsoft.com/office/officeart/2005/8/layout/pList2"/>
    <dgm:cxn modelId="{9F35D5D7-442E-4D3E-839F-CF602EA3442D}" type="presParOf" srcId="{4C204283-00B0-43AB-A817-295270953DDC}" destId="{39D2AECD-9B17-496B-AB34-638B3A0E4C09}" srcOrd="1" destOrd="0" presId="urn:microsoft.com/office/officeart/2005/8/layout/pList2"/>
    <dgm:cxn modelId="{06EFD85E-256E-4167-BC9F-B1544DC18CDD}" type="presParOf" srcId="{4C204283-00B0-43AB-A817-295270953DDC}" destId="{CA7D124C-612F-4D35-9D41-2823634A33D3}" srcOrd="2" destOrd="0" presId="urn:microsoft.com/office/officeart/2005/8/layout/pList2"/>
    <dgm:cxn modelId="{A80F4F34-C1D0-4834-8401-982FFAFB8943}" type="presParOf" srcId="{2432F774-7056-412F-8B56-BB6F8177D889}" destId="{00E7C99F-F5A5-4F17-A5EB-73BC2D47CDF4}" srcOrd="1" destOrd="0" presId="urn:microsoft.com/office/officeart/2005/8/layout/pList2"/>
    <dgm:cxn modelId="{F09840AF-C483-4B39-B37F-EC16D2DD1F44}" type="presParOf" srcId="{2432F774-7056-412F-8B56-BB6F8177D889}" destId="{25FC0E4F-A740-4CB0-9F50-55A5C2BD5E28}" srcOrd="2" destOrd="0" presId="urn:microsoft.com/office/officeart/2005/8/layout/pList2"/>
    <dgm:cxn modelId="{8B3A18E2-0BB4-46B5-95A6-461AFEEEBA33}" type="presParOf" srcId="{25FC0E4F-A740-4CB0-9F50-55A5C2BD5E28}" destId="{7E8F9859-95E7-417B-ACDB-D93AD8F2DFF0}" srcOrd="0" destOrd="0" presId="urn:microsoft.com/office/officeart/2005/8/layout/pList2"/>
    <dgm:cxn modelId="{640BFB96-146D-4A24-B39A-9948E13A0556}" type="presParOf" srcId="{25FC0E4F-A740-4CB0-9F50-55A5C2BD5E28}" destId="{BD5EBA56-0F3A-41E3-986D-A5EF2EAE715A}" srcOrd="1" destOrd="0" presId="urn:microsoft.com/office/officeart/2005/8/layout/pList2"/>
    <dgm:cxn modelId="{78F0FC63-99C0-4271-BA3E-4CE45AC2C81F}" type="presParOf" srcId="{25FC0E4F-A740-4CB0-9F50-55A5C2BD5E28}" destId="{BD0C89C0-706E-461D-BEB0-36528CBDA25D}" srcOrd="2" destOrd="0" presId="urn:microsoft.com/office/officeart/2005/8/layout/pList2"/>
    <dgm:cxn modelId="{A785BCB7-1AA9-4B36-87B1-4D837BF95807}" type="presParOf" srcId="{2432F774-7056-412F-8B56-BB6F8177D889}" destId="{76E9818B-D94F-44DD-AF2B-DD36D4E110E7}" srcOrd="3" destOrd="0" presId="urn:microsoft.com/office/officeart/2005/8/layout/pList2"/>
    <dgm:cxn modelId="{849FB8D3-4D7E-40E8-A096-44EB36483923}" type="presParOf" srcId="{2432F774-7056-412F-8B56-BB6F8177D889}" destId="{88A78DC7-257D-4C23-9200-9B954848C7D8}" srcOrd="4" destOrd="0" presId="urn:microsoft.com/office/officeart/2005/8/layout/pList2"/>
    <dgm:cxn modelId="{51F03F9C-A525-4FEA-B732-B8F39F74F43F}" type="presParOf" srcId="{88A78DC7-257D-4C23-9200-9B954848C7D8}" destId="{4B75E875-FD37-45ED-9691-00D54D4AE950}" srcOrd="0" destOrd="0" presId="urn:microsoft.com/office/officeart/2005/8/layout/pList2"/>
    <dgm:cxn modelId="{FB6DE728-261D-41E8-9D0F-0E0965C55050}" type="presParOf" srcId="{88A78DC7-257D-4C23-9200-9B954848C7D8}" destId="{78143A33-E3E9-43A5-9B5E-56FAA1CA05C1}" srcOrd="1" destOrd="0" presId="urn:microsoft.com/office/officeart/2005/8/layout/pList2"/>
    <dgm:cxn modelId="{02F30062-5AD6-4EAF-8A48-B3D1D19705D0}" type="presParOf" srcId="{88A78DC7-257D-4C23-9200-9B954848C7D8}" destId="{0BE8E508-65D3-4788-A87A-6BE97E865270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C89252-5BD2-4E6D-B4E2-06F59B66AA81}">
      <dsp:nvSpPr>
        <dsp:cNvPr id="0" name=""/>
        <dsp:cNvSpPr/>
      </dsp:nvSpPr>
      <dsp:spPr>
        <a:xfrm>
          <a:off x="1999751" y="738088"/>
          <a:ext cx="1222634" cy="12226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 dirty="0" err="1"/>
            <a:t>Terrestrial</a:t>
          </a:r>
          <a:r>
            <a:rPr lang="it-IT" sz="2000" kern="1200" dirty="0"/>
            <a:t> </a:t>
          </a:r>
          <a:r>
            <a:rPr lang="it-IT" sz="2000" kern="1200" dirty="0" err="1"/>
            <a:t>phase</a:t>
          </a:r>
          <a:endParaRPr lang="it-IT" sz="2000" kern="1200" dirty="0"/>
        </a:p>
      </dsp:txBody>
      <dsp:txXfrm>
        <a:off x="1999751" y="738088"/>
        <a:ext cx="1222634" cy="1222634"/>
      </dsp:txXfrm>
    </dsp:sp>
    <dsp:sp modelId="{911AC4EF-BC4D-4591-A6EE-AC422DD7E3DD}">
      <dsp:nvSpPr>
        <dsp:cNvPr id="0" name=""/>
        <dsp:cNvSpPr/>
      </dsp:nvSpPr>
      <dsp:spPr>
        <a:xfrm>
          <a:off x="353244" y="91353"/>
          <a:ext cx="2516105" cy="2516105"/>
        </a:xfrm>
        <a:prstGeom prst="circularArrow">
          <a:avLst>
            <a:gd name="adj1" fmla="val 9476"/>
            <a:gd name="adj2" fmla="val 684290"/>
            <a:gd name="adj3" fmla="val 7854014"/>
            <a:gd name="adj4" fmla="val 2261696"/>
            <a:gd name="adj5" fmla="val 1105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E7B1C5-B74B-4FB2-B0FF-0793C8E44C65}">
      <dsp:nvSpPr>
        <dsp:cNvPr id="0" name=""/>
        <dsp:cNvSpPr/>
      </dsp:nvSpPr>
      <dsp:spPr>
        <a:xfrm>
          <a:off x="208" y="738088"/>
          <a:ext cx="1222634" cy="12226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 dirty="0" err="1"/>
            <a:t>Aquatic</a:t>
          </a:r>
          <a:r>
            <a:rPr lang="it-IT" sz="2000" kern="1200" dirty="0"/>
            <a:t> </a:t>
          </a:r>
          <a:r>
            <a:rPr lang="it-IT" sz="2000" kern="1200" dirty="0" err="1"/>
            <a:t>phase</a:t>
          </a:r>
          <a:endParaRPr lang="it-IT" sz="2000" kern="1200" dirty="0"/>
        </a:p>
      </dsp:txBody>
      <dsp:txXfrm>
        <a:off x="208" y="738088"/>
        <a:ext cx="1222634" cy="1222634"/>
      </dsp:txXfrm>
    </dsp:sp>
    <dsp:sp modelId="{6235DECE-8328-4393-B73B-DBFE2EF1ABEC}">
      <dsp:nvSpPr>
        <dsp:cNvPr id="0" name=""/>
        <dsp:cNvSpPr/>
      </dsp:nvSpPr>
      <dsp:spPr>
        <a:xfrm>
          <a:off x="353244" y="91353"/>
          <a:ext cx="2516105" cy="2516105"/>
        </a:xfrm>
        <a:prstGeom prst="circularArrow">
          <a:avLst>
            <a:gd name="adj1" fmla="val 9476"/>
            <a:gd name="adj2" fmla="val 684290"/>
            <a:gd name="adj3" fmla="val 18654014"/>
            <a:gd name="adj4" fmla="val 13061696"/>
            <a:gd name="adj5" fmla="val 1105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C89252-5BD2-4E6D-B4E2-06F59B66AA81}">
      <dsp:nvSpPr>
        <dsp:cNvPr id="0" name=""/>
        <dsp:cNvSpPr/>
      </dsp:nvSpPr>
      <dsp:spPr>
        <a:xfrm>
          <a:off x="1999751" y="738088"/>
          <a:ext cx="1222634" cy="12226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00" kern="1200"/>
            <a:t>River Morphodynamic</a:t>
          </a:r>
          <a:endParaRPr lang="it-IT" sz="1300" kern="1200" dirty="0"/>
        </a:p>
      </dsp:txBody>
      <dsp:txXfrm>
        <a:off x="1999751" y="738088"/>
        <a:ext cx="1222634" cy="1222634"/>
      </dsp:txXfrm>
    </dsp:sp>
    <dsp:sp modelId="{911AC4EF-BC4D-4591-A6EE-AC422DD7E3DD}">
      <dsp:nvSpPr>
        <dsp:cNvPr id="0" name=""/>
        <dsp:cNvSpPr/>
      </dsp:nvSpPr>
      <dsp:spPr>
        <a:xfrm>
          <a:off x="353244" y="91353"/>
          <a:ext cx="2516105" cy="2516105"/>
        </a:xfrm>
        <a:prstGeom prst="circularArrow">
          <a:avLst>
            <a:gd name="adj1" fmla="val 9476"/>
            <a:gd name="adj2" fmla="val 684290"/>
            <a:gd name="adj3" fmla="val 7854014"/>
            <a:gd name="adj4" fmla="val 2261696"/>
            <a:gd name="adj5" fmla="val 1105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E7B1C5-B74B-4FB2-B0FF-0793C8E44C65}">
      <dsp:nvSpPr>
        <dsp:cNvPr id="0" name=""/>
        <dsp:cNvSpPr/>
      </dsp:nvSpPr>
      <dsp:spPr>
        <a:xfrm>
          <a:off x="208" y="738088"/>
          <a:ext cx="1222634" cy="12226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00" kern="1200" dirty="0" err="1"/>
            <a:t>Vegetation</a:t>
          </a:r>
          <a:r>
            <a:rPr lang="it-IT" sz="1300" kern="1200" dirty="0"/>
            <a:t> </a:t>
          </a:r>
          <a:r>
            <a:rPr lang="it-IT" sz="1300" kern="1200" dirty="0" err="1"/>
            <a:t>regeneration</a:t>
          </a:r>
          <a:endParaRPr lang="it-IT" sz="1300" kern="1200" dirty="0"/>
        </a:p>
      </dsp:txBody>
      <dsp:txXfrm>
        <a:off x="208" y="738088"/>
        <a:ext cx="1222634" cy="1222634"/>
      </dsp:txXfrm>
    </dsp:sp>
    <dsp:sp modelId="{6235DECE-8328-4393-B73B-DBFE2EF1ABEC}">
      <dsp:nvSpPr>
        <dsp:cNvPr id="0" name=""/>
        <dsp:cNvSpPr/>
      </dsp:nvSpPr>
      <dsp:spPr>
        <a:xfrm>
          <a:off x="353244" y="91353"/>
          <a:ext cx="2516105" cy="2516105"/>
        </a:xfrm>
        <a:prstGeom prst="circularArrow">
          <a:avLst>
            <a:gd name="adj1" fmla="val 9476"/>
            <a:gd name="adj2" fmla="val 684290"/>
            <a:gd name="adj3" fmla="val 18654014"/>
            <a:gd name="adj4" fmla="val 13061696"/>
            <a:gd name="adj5" fmla="val 1105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62E727-8AFD-4EFF-8232-5339C5D37F6C}">
      <dsp:nvSpPr>
        <dsp:cNvPr id="0" name=""/>
        <dsp:cNvSpPr/>
      </dsp:nvSpPr>
      <dsp:spPr>
        <a:xfrm>
          <a:off x="0" y="0"/>
          <a:ext cx="10881360" cy="2173986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7D124C-612F-4D35-9D41-2823634A33D3}">
      <dsp:nvSpPr>
        <dsp:cNvPr id="0" name=""/>
        <dsp:cNvSpPr/>
      </dsp:nvSpPr>
      <dsp:spPr>
        <a:xfrm>
          <a:off x="151853" y="297772"/>
          <a:ext cx="3196399" cy="159425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45C5EC-C70E-4995-834C-9D24CF992165}">
      <dsp:nvSpPr>
        <dsp:cNvPr id="0" name=""/>
        <dsp:cNvSpPr/>
      </dsp:nvSpPr>
      <dsp:spPr>
        <a:xfrm rot="10800000">
          <a:off x="326440" y="2173986"/>
          <a:ext cx="3196399" cy="2657094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b="1" kern="1200" dirty="0"/>
            <a:t>Large Dams and </a:t>
          </a:r>
          <a:r>
            <a:rPr lang="it-IT" sz="2000" b="1" kern="1200" dirty="0" err="1"/>
            <a:t>resevoirs</a:t>
          </a:r>
          <a:r>
            <a:rPr lang="it-IT" sz="2000" b="1" kern="1200" dirty="0"/>
            <a:t>: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 dirty="0"/>
            <a:t>- Break </a:t>
          </a:r>
          <a:r>
            <a:rPr lang="it-IT" sz="1800" kern="1200" dirty="0" err="1"/>
            <a:t>sediment-load</a:t>
          </a:r>
          <a:r>
            <a:rPr lang="it-IT" sz="1800" kern="1200" dirty="0"/>
            <a:t> </a:t>
          </a:r>
          <a:r>
            <a:rPr lang="it-IT" sz="1800" kern="1200" dirty="0" err="1"/>
            <a:t>river</a:t>
          </a:r>
          <a:r>
            <a:rPr lang="it-IT" sz="1800" kern="1200" dirty="0"/>
            <a:t> </a:t>
          </a:r>
          <a:r>
            <a:rPr lang="it-IT" sz="1800" kern="1200" dirty="0" err="1"/>
            <a:t>dynamic</a:t>
          </a:r>
          <a:r>
            <a:rPr lang="it-IT" sz="1800" kern="1200" dirty="0"/>
            <a:t> </a:t>
          </a:r>
          <a:r>
            <a:rPr lang="it-IT" sz="1800" kern="1200" dirty="0" err="1"/>
            <a:t>nexus</a:t>
          </a:r>
          <a:r>
            <a:rPr lang="it-IT" sz="1800" kern="1200" dirty="0"/>
            <a:t>.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 dirty="0"/>
            <a:t>-  </a:t>
          </a:r>
          <a:r>
            <a:rPr lang="it-IT" sz="1800" kern="1200" dirty="0" err="1"/>
            <a:t>Disturbe</a:t>
          </a:r>
          <a:r>
            <a:rPr lang="it-IT" sz="1800" kern="1200" dirty="0"/>
            <a:t> flood-</a:t>
          </a:r>
          <a:r>
            <a:rPr lang="it-IT" sz="1800" kern="1200" dirty="0" err="1"/>
            <a:t>pulse</a:t>
          </a:r>
          <a:r>
            <a:rPr lang="it-IT" sz="1800" kern="1200" dirty="0"/>
            <a:t> and impact on </a:t>
          </a:r>
          <a:r>
            <a:rPr lang="it-IT" sz="1800" kern="1200" dirty="0" err="1"/>
            <a:t>riparian</a:t>
          </a:r>
          <a:r>
            <a:rPr lang="it-IT" sz="1800" kern="1200" dirty="0"/>
            <a:t> </a:t>
          </a:r>
          <a:r>
            <a:rPr lang="it-IT" sz="1800" kern="1200" dirty="0" err="1"/>
            <a:t>vegetation</a:t>
          </a:r>
          <a:r>
            <a:rPr lang="it-IT" sz="1800" kern="1200" dirty="0"/>
            <a:t> [1]</a:t>
          </a:r>
        </a:p>
      </dsp:txBody>
      <dsp:txXfrm rot="10800000">
        <a:off x="408155" y="2173986"/>
        <a:ext cx="3032969" cy="2575379"/>
      </dsp:txXfrm>
    </dsp:sp>
    <dsp:sp modelId="{BD0C89C0-706E-461D-BEB0-36528CBDA25D}">
      <dsp:nvSpPr>
        <dsp:cNvPr id="0" name=""/>
        <dsp:cNvSpPr/>
      </dsp:nvSpPr>
      <dsp:spPr>
        <a:xfrm>
          <a:off x="3842480" y="289864"/>
          <a:ext cx="3196399" cy="159425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8F9859-95E7-417B-ACDB-D93AD8F2DFF0}">
      <dsp:nvSpPr>
        <dsp:cNvPr id="0" name=""/>
        <dsp:cNvSpPr/>
      </dsp:nvSpPr>
      <dsp:spPr>
        <a:xfrm rot="10800000">
          <a:off x="3842480" y="2173986"/>
          <a:ext cx="3196399" cy="2657094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b="1" kern="1200" dirty="0" err="1"/>
            <a:t>Climate</a:t>
          </a:r>
          <a:r>
            <a:rPr lang="it-IT" sz="2000" b="1" kern="1200" dirty="0"/>
            <a:t> </a:t>
          </a:r>
          <a:r>
            <a:rPr lang="it-IT" sz="2000" b="1" kern="1200" dirty="0" err="1"/>
            <a:t>change</a:t>
          </a:r>
          <a:r>
            <a:rPr lang="it-IT" sz="2000" b="1" kern="1200" dirty="0"/>
            <a:t>: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b="0" kern="1200" dirty="0"/>
            <a:t>- </a:t>
          </a:r>
          <a:r>
            <a:rPr lang="it-IT" sz="1800" b="0" kern="1200" dirty="0" err="1"/>
            <a:t>Hydro-climatic</a:t>
          </a:r>
          <a:r>
            <a:rPr lang="it-IT" sz="1800" b="0" kern="1200" dirty="0"/>
            <a:t> </a:t>
          </a:r>
          <a:r>
            <a:rPr lang="it-IT" sz="1800" b="0" kern="1200" dirty="0" err="1"/>
            <a:t>anomalies</a:t>
          </a:r>
          <a:r>
            <a:rPr lang="it-IT" sz="1800" b="0" kern="1200" dirty="0"/>
            <a:t> [2]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b="0" kern="1200" dirty="0"/>
            <a:t>- Extended </a:t>
          </a:r>
          <a:r>
            <a:rPr lang="it-IT" sz="1800" b="0" kern="1200" dirty="0" err="1"/>
            <a:t>drought</a:t>
          </a:r>
          <a:r>
            <a:rPr lang="it-IT" sz="1800" b="0" kern="1200" dirty="0"/>
            <a:t>: </a:t>
          </a:r>
          <a:r>
            <a:rPr lang="it-IT" sz="1800" b="0" kern="1200" dirty="0" err="1"/>
            <a:t>direct</a:t>
          </a:r>
          <a:r>
            <a:rPr lang="it-IT" sz="1800" b="0" kern="1200" dirty="0"/>
            <a:t> </a:t>
          </a:r>
          <a:r>
            <a:rPr lang="it-IT" sz="1800" b="0" kern="1200" dirty="0" err="1"/>
            <a:t>vegetation</a:t>
          </a:r>
          <a:r>
            <a:rPr lang="it-IT" sz="1800" b="0" kern="1200" dirty="0"/>
            <a:t> stress and </a:t>
          </a:r>
          <a:r>
            <a:rPr lang="it-IT" sz="1800" b="0" kern="1200" dirty="0" err="1"/>
            <a:t>fire</a:t>
          </a:r>
          <a:r>
            <a:rPr lang="it-IT" sz="1800" b="0" kern="1200" dirty="0"/>
            <a:t> </a:t>
          </a:r>
          <a:r>
            <a:rPr lang="it-IT" sz="1800" b="0" kern="1200" dirty="0" err="1"/>
            <a:t>vulnerability</a:t>
          </a:r>
          <a:r>
            <a:rPr lang="it-IT" sz="1800" b="0" kern="1200" dirty="0"/>
            <a:t>. [3]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b="0" kern="1200" dirty="0"/>
            <a:t>- M</a:t>
          </a:r>
          <a:r>
            <a:rPr lang="en-US" sz="1800" kern="1200" dirty="0" err="1"/>
            <a:t>ultiannual</a:t>
          </a:r>
          <a:r>
            <a:rPr lang="en-US" sz="1800" kern="1200" dirty="0"/>
            <a:t> period of uninterrupted flooding and tree </a:t>
          </a:r>
          <a:r>
            <a:rPr lang="en-US" sz="1800" kern="1200" dirty="0" err="1"/>
            <a:t>mortaliy</a:t>
          </a:r>
          <a:r>
            <a:rPr lang="en-US" sz="1800" kern="1200" dirty="0"/>
            <a:t> [1]</a:t>
          </a:r>
          <a:endParaRPr lang="it-IT" sz="1800" b="0" kern="1200" dirty="0"/>
        </a:p>
      </dsp:txBody>
      <dsp:txXfrm rot="10800000">
        <a:off x="3924195" y="2173986"/>
        <a:ext cx="3032969" cy="2575379"/>
      </dsp:txXfrm>
    </dsp:sp>
    <dsp:sp modelId="{0BE8E508-65D3-4788-A87A-6BE97E865270}">
      <dsp:nvSpPr>
        <dsp:cNvPr id="0" name=""/>
        <dsp:cNvSpPr/>
      </dsp:nvSpPr>
      <dsp:spPr>
        <a:xfrm>
          <a:off x="7358519" y="289864"/>
          <a:ext cx="3196399" cy="159425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5000" b="-25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75E875-FD37-45ED-9691-00D54D4AE950}">
      <dsp:nvSpPr>
        <dsp:cNvPr id="0" name=""/>
        <dsp:cNvSpPr/>
      </dsp:nvSpPr>
      <dsp:spPr>
        <a:xfrm rot="10800000">
          <a:off x="7358519" y="2173986"/>
          <a:ext cx="3196399" cy="2657094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b="1" kern="1200" dirty="0"/>
            <a:t>Land-cover </a:t>
          </a:r>
          <a:r>
            <a:rPr lang="it-IT" sz="2000" b="1" kern="1200" dirty="0" err="1"/>
            <a:t>change</a:t>
          </a:r>
          <a:r>
            <a:rPr lang="it-IT" sz="2000" b="1" kern="1200" dirty="0"/>
            <a:t>: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2000" b="1" kern="1200" dirty="0"/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b="1" kern="1200" dirty="0"/>
            <a:t>-</a:t>
          </a:r>
          <a:r>
            <a:rPr lang="it-IT" sz="1800" b="0" kern="1200" dirty="0"/>
            <a:t> </a:t>
          </a:r>
          <a:r>
            <a:rPr lang="it-IT" sz="1800" b="0" kern="1200" dirty="0" err="1"/>
            <a:t>Agriculture</a:t>
          </a:r>
          <a:r>
            <a:rPr lang="it-IT" sz="1800" b="0" kern="1200" dirty="0"/>
            <a:t> use of </a:t>
          </a:r>
          <a:r>
            <a:rPr lang="it-IT" sz="1800" b="0" kern="1200" dirty="0" err="1"/>
            <a:t>wetlands</a:t>
          </a:r>
          <a:endParaRPr lang="it-IT" sz="2000" b="1" kern="1200" dirty="0"/>
        </a:p>
      </dsp:txBody>
      <dsp:txXfrm rot="10800000">
        <a:off x="7440234" y="2173986"/>
        <a:ext cx="3032969" cy="25753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DF0334-3A08-4E85-90B0-E2043C698BEB}" type="datetimeFigureOut">
              <a:rPr lang="it-IT" smtClean="0"/>
              <a:t>28/04/2021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B29DB1-061E-4BCE-BBBC-740F7F9A181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101986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28.04.2021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600CBFCC-E1FF-473E-BF42-70E7405CF173}" type="slidenum">
              <a:rPr lang="tr-TR" smtClean="0"/>
              <a:t>‹N›</a:t>
            </a:fld>
            <a:endParaRPr lang="tr-TR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878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28.04.2021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‹N›</a:t>
            </a:fld>
            <a:endParaRPr lang="tr-TR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2029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28.04.2021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‹N›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36461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28.04.2021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‹N›</a:t>
            </a:fld>
            <a:endParaRPr lang="tr-TR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6050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28.04.2021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‹N›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23613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28.04.2021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‹N›</a:t>
            </a:fld>
            <a:endParaRPr lang="tr-TR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6665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28.04.2021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‹N›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24672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28.04.2021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‹N›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50365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28.04.2021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‹N›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46702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28.04.2021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‹N›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1784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28.04.2021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‹N›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64236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Eigth level</a:t>
            </a:r>
          </a:p>
          <a:p>
            <a:pPr lvl="8"/>
            <a:r>
              <a:rPr lang="en-US" dirty="0"/>
              <a:t>Ninth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7B7810A5-1A13-4087-8DFA-155E6E5B5D73}" type="datetimeFigureOut">
              <a:rPr lang="tr-TR" smtClean="0"/>
              <a:t>28.04.2021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CBFCC-E1FF-473E-BF42-70E7405CF173}" type="slidenum">
              <a:rPr lang="tr-TR" smtClean="0"/>
              <a:t>‹N›</a:t>
            </a:fld>
            <a:endParaRPr lang="tr-TR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717581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0.png"/><Relationship Id="rId4" Type="http://schemas.microsoft.com/office/2007/relationships/hdphoto" Target="../media/hdphoto1.wdp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slide" Target="slide20.xm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9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slide" Target="slide21.xm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slide" Target="slide2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6" Type="http://schemas.openxmlformats.org/officeDocument/2006/relationships/slide" Target="slide14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slide" Target="slide14.xml"/><Relationship Id="rId4" Type="http://schemas.openxmlformats.org/officeDocument/2006/relationships/image" Target="../media/image5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slide" Target="slide15.xml"/><Relationship Id="rId4" Type="http://schemas.openxmlformats.org/officeDocument/2006/relationships/image" Target="../media/image5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slide" Target="slide15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/>
          <p:cNvSpPr txBox="1"/>
          <p:nvPr/>
        </p:nvSpPr>
        <p:spPr>
          <a:xfrm>
            <a:off x="1010954" y="4449459"/>
            <a:ext cx="90996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Salerno, L. </a:t>
            </a:r>
            <a:r>
              <a:rPr lang="it-IT" sz="1200" baseline="30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</a:t>
            </a:r>
            <a:r>
              <a:rPr lang="it-IT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; Moreno-</a:t>
            </a:r>
            <a:r>
              <a:rPr lang="it-IT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Martínez</a:t>
            </a:r>
            <a:r>
              <a:rPr lang="it-IT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Á. </a:t>
            </a:r>
            <a:r>
              <a:rPr lang="it-IT" sz="1200" baseline="30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</a:t>
            </a:r>
            <a:r>
              <a:rPr lang="it-IT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; Izquierdo-</a:t>
            </a:r>
            <a:r>
              <a:rPr lang="it-IT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Verdiguier</a:t>
            </a:r>
            <a:r>
              <a:rPr lang="it-IT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E. </a:t>
            </a:r>
            <a:r>
              <a:rPr lang="it-IT" sz="1200" baseline="30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</a:t>
            </a:r>
            <a:r>
              <a:rPr lang="it-IT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; Clinton, N. </a:t>
            </a:r>
            <a:r>
              <a:rPr lang="it-IT" sz="1200" baseline="30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</a:t>
            </a:r>
            <a:r>
              <a:rPr lang="it-IT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; Siviglia, A. </a:t>
            </a:r>
            <a:r>
              <a:rPr lang="it-IT" sz="1200" baseline="30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</a:t>
            </a:r>
            <a:r>
              <a:rPr lang="it-IT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Camporeale, C. </a:t>
            </a:r>
            <a:r>
              <a:rPr lang="it-IT" sz="1200" baseline="30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</a:t>
            </a:r>
            <a:r>
              <a:rPr lang="it-IT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8A8A651C-FC69-4768-8B52-8A5C4CF4583C}"/>
              </a:ext>
            </a:extLst>
          </p:cNvPr>
          <p:cNvSpPr/>
          <p:nvPr/>
        </p:nvSpPr>
        <p:spPr>
          <a:xfrm>
            <a:off x="1959429" y="3107094"/>
            <a:ext cx="1464906" cy="933061"/>
          </a:xfrm>
          <a:prstGeom prst="rect">
            <a:avLst/>
          </a:prstGeom>
          <a:solidFill>
            <a:srgbClr val="2A3A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B28281-3783-403A-B1AB-0182A003DF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9243" y="3197065"/>
            <a:ext cx="7688424" cy="1542013"/>
          </a:xfrm>
        </p:spPr>
        <p:txBody>
          <a:bodyPr>
            <a:noAutofit/>
          </a:bodyPr>
          <a:lstStyle/>
          <a:p>
            <a:pPr algn="l"/>
            <a:r>
              <a:rPr lang="en-GB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High-resolution mapping of floodplain vegetation changes in large tropical rivers</a:t>
            </a:r>
            <a:endParaRPr lang="it-IT" sz="28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FAF3189F-0307-4D02-A93A-62C9A7BAD586}"/>
              </a:ext>
            </a:extLst>
          </p:cNvPr>
          <p:cNvSpPr/>
          <p:nvPr/>
        </p:nvSpPr>
        <p:spPr>
          <a:xfrm>
            <a:off x="941284" y="5036348"/>
            <a:ext cx="6530669" cy="948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1050" baseline="30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 </a:t>
            </a:r>
            <a:r>
              <a:rPr lang="en-GB" sz="10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Department of Environment, Land and Infrastructure Engineering, </a:t>
            </a:r>
            <a:r>
              <a:rPr lang="en-GB" sz="105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Politecnico</a:t>
            </a:r>
            <a:r>
              <a:rPr lang="en-GB" sz="10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di Torino, Italy</a:t>
            </a:r>
          </a:p>
          <a:p>
            <a:pPr>
              <a:lnSpc>
                <a:spcPct val="107000"/>
              </a:lnSpc>
            </a:pPr>
            <a:r>
              <a:rPr lang="en-US" sz="1050" baseline="30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 </a:t>
            </a:r>
            <a:r>
              <a:rPr lang="en-US" sz="10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Image Processing Laboratory (IPL),</a:t>
            </a:r>
            <a:r>
              <a:rPr lang="en-US" sz="1050" baseline="30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5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Universitat</a:t>
            </a:r>
            <a:r>
              <a:rPr lang="en-US" sz="10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de </a:t>
            </a:r>
            <a:r>
              <a:rPr lang="en-US" sz="105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València</a:t>
            </a:r>
            <a:r>
              <a:rPr lang="en-US" sz="10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US" sz="105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València</a:t>
            </a:r>
            <a:r>
              <a:rPr lang="en-US" sz="10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Spain</a:t>
            </a:r>
            <a:endParaRPr lang="it-IT" sz="105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>
              <a:lnSpc>
                <a:spcPct val="107000"/>
              </a:lnSpc>
            </a:pPr>
            <a:r>
              <a:rPr lang="en-GB" sz="1050" baseline="30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 </a:t>
            </a:r>
            <a:r>
              <a:rPr lang="en-GB" sz="10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Institute of Geomatics,</a:t>
            </a:r>
            <a:r>
              <a:rPr lang="en-GB" sz="1050" baseline="30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Natural Resources and Life Science (BOKU), Wien, Austria</a:t>
            </a:r>
            <a:endParaRPr lang="it-IT" sz="105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07000"/>
              </a:lnSpc>
            </a:pPr>
            <a:r>
              <a:rPr lang="en-GB" sz="1050" baseline="30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 </a:t>
            </a:r>
            <a:r>
              <a:rPr lang="en-GB" sz="10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Google, Inc., Mountain View, CA, USA</a:t>
            </a:r>
            <a:endParaRPr lang="it-IT" sz="105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07000"/>
              </a:lnSpc>
            </a:pPr>
            <a:r>
              <a:rPr lang="en-GB" sz="1050" baseline="30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 </a:t>
            </a:r>
            <a:r>
              <a:rPr lang="en-GB" sz="10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Department of Civil, Environmental and Mechanical Engineering, </a:t>
            </a:r>
            <a:r>
              <a:rPr lang="en-GB" sz="105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Università</a:t>
            </a:r>
            <a:r>
              <a:rPr lang="en-GB" sz="10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5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degli</a:t>
            </a:r>
            <a:r>
              <a:rPr lang="en-GB" sz="10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5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studi</a:t>
            </a:r>
            <a:r>
              <a:rPr lang="en-GB" sz="10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di Trento, Italy</a:t>
            </a:r>
            <a:endParaRPr lang="it-IT" sz="105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E6B79B99-8B74-4818-ACA5-39A1D5BE1CFB}"/>
              </a:ext>
            </a:extLst>
          </p:cNvPr>
          <p:cNvSpPr txBox="1"/>
          <p:nvPr/>
        </p:nvSpPr>
        <p:spPr>
          <a:xfrm>
            <a:off x="1011283" y="6181204"/>
            <a:ext cx="5084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Corresponding</a:t>
            </a:r>
            <a:r>
              <a:rPr lang="it-IT" sz="1600" dirty="0"/>
              <a:t>: luca.salerno@polito.it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96EFF67-7D9D-4008-A0DA-D8670FA647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3631" y="3143724"/>
            <a:ext cx="2016971" cy="896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magine 11" descr="Immagine che contiene testo&#10;&#10;Descrizione generata automaticamente">
            <a:extLst>
              <a:ext uri="{FF2B5EF4-FFF2-40B4-BE49-F238E27FC236}">
                <a16:creationId xmlns:a16="http://schemas.microsoft.com/office/drawing/2014/main" id="{0F5599C0-3C4F-4223-8514-6828288CAA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350" b="89431" l="3520" r="97250">
                        <a14:foregroundMark x1="11441" y1="65041" x2="11441" y2="65041"/>
                        <a14:foregroundMark x1="7151" y1="65041" x2="7151" y2="65041"/>
                        <a14:foregroundMark x1="3740" y1="64634" x2="3740" y2="64634"/>
                        <a14:foregroundMark x1="7151" y1="83740" x2="7151" y2="83740"/>
                        <a14:foregroundMark x1="12211" y1="35772" x2="12211" y2="35772"/>
                        <a14:foregroundMark x1="21342" y1="56504" x2="21342" y2="56504"/>
                        <a14:foregroundMark x1="37514" y1="64228" x2="37514" y2="64228"/>
                        <a14:foregroundMark x1="43784" y1="29268" x2="43784" y2="29268"/>
                        <a14:foregroundMark x1="51705" y1="45528" x2="51705" y2="45528"/>
                        <a14:foregroundMark x1="41914" y1="84146" x2="41914" y2="84146"/>
                        <a14:foregroundMark x1="47525" y1="52033" x2="47525" y2="52033"/>
                        <a14:foregroundMark x1="60396" y1="26829" x2="60396" y2="26829"/>
                        <a14:foregroundMark x1="71727" y1="31301" x2="71727" y2="31301"/>
                        <a14:foregroundMark x1="73927" y1="23984" x2="73927" y2="23984"/>
                        <a14:foregroundMark x1="57096" y1="19512" x2="57096" y2="19512"/>
                        <a14:foregroundMark x1="56986" y1="51626" x2="56986" y2="51626"/>
                        <a14:foregroundMark x1="62156" y1="48374" x2="62156" y2="48374"/>
                        <a14:foregroundMark x1="64246" y1="48780" x2="64246" y2="48780"/>
                        <a14:foregroundMark x1="75468" y1="53252" x2="75468" y2="53252"/>
                        <a14:foregroundMark x1="83058" y1="52846" x2="83058" y2="52846"/>
                        <a14:foregroundMark x1="88229" y1="49187" x2="88229" y2="49187"/>
                        <a14:foregroundMark x1="92739" y1="51626" x2="92739" y2="51626"/>
                        <a14:foregroundMark x1="92519" y1="54472" x2="92519" y2="54472"/>
                        <a14:foregroundMark x1="92299" y1="74797" x2="92299" y2="74797"/>
                        <a14:foregroundMark x1="88779" y1="76829" x2="88779" y2="76829"/>
                        <a14:foregroundMark x1="82728" y1="75203" x2="82728" y2="75203"/>
                        <a14:foregroundMark x1="79978" y1="77642" x2="79978" y2="77642"/>
                        <a14:foregroundMark x1="71837" y1="75203" x2="71837" y2="75203"/>
                        <a14:foregroundMark x1="63696" y1="76016" x2="63696" y2="76016"/>
                        <a14:foregroundMark x1="94059" y1="67073" x2="97250" y2="65447"/>
                        <a14:backgroundMark x1="6051" y1="53659" x2="7481" y2="56504"/>
                        <a14:backgroundMark x1="44664" y1="50407" x2="45105" y2="53252"/>
                        <a14:backgroundMark x1="43674" y1="69106" x2="43894" y2="77642"/>
                        <a14:backgroundMark x1="46535" y1="71545" x2="46975" y2="70732"/>
                        <a14:backgroundMark x1="57536" y1="43089" x2="57866" y2="48374"/>
                        <a14:backgroundMark x1="61386" y1="44715" x2="61496" y2="47561"/>
                        <a14:backgroundMark x1="76678" y1="43089" x2="76568" y2="52439"/>
                        <a14:backgroundMark x1="64906" y1="79675" x2="65347" y2="73984"/>
                        <a14:backgroundMark x1="65017" y1="69512" x2="64906" y2="67480"/>
                        <a14:backgroundMark x1="60946" y1="74797" x2="60616" y2="73577"/>
                        <a14:backgroundMark x1="91859" y1="71138" x2="91639" y2="68699"/>
                        <a14:backgroundMark x1="74807" y1="70325" x2="74587" y2="68293"/>
                        <a14:backgroundMark x1="78988" y1="74390" x2="78658" y2="72358"/>
                        <a14:backgroundMark x1="73047" y1="45935" x2="73157" y2="504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5888" y="4102864"/>
            <a:ext cx="2350890" cy="636214"/>
          </a:xfrm>
          <a:prstGeom prst="rect">
            <a:avLst/>
          </a:prstGeom>
        </p:spPr>
      </p:pic>
      <p:pic>
        <p:nvPicPr>
          <p:cNvPr id="15" name="Immagine 14">
            <a:extLst>
              <a:ext uri="{FF2B5EF4-FFF2-40B4-BE49-F238E27FC236}">
                <a16:creationId xmlns:a16="http://schemas.microsoft.com/office/drawing/2014/main" id="{6E55594E-1D6E-4BE4-8097-4BF1970B73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7172" y="5739482"/>
            <a:ext cx="1074129" cy="1074129"/>
          </a:xfrm>
          <a:prstGeom prst="rect">
            <a:avLst/>
          </a:prstGeom>
        </p:spPr>
      </p:pic>
      <p:pic>
        <p:nvPicPr>
          <p:cNvPr id="14" name="Immagine 13">
            <a:extLst>
              <a:ext uri="{FF2B5EF4-FFF2-40B4-BE49-F238E27FC236}">
                <a16:creationId xmlns:a16="http://schemas.microsoft.com/office/drawing/2014/main" id="{B7D68E50-0B5F-4190-B1AF-3409F816DF1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5380" y="5695094"/>
            <a:ext cx="1550541" cy="1162906"/>
          </a:xfrm>
          <a:prstGeom prst="rect">
            <a:avLst/>
          </a:prstGeom>
        </p:spPr>
      </p:pic>
      <p:pic>
        <p:nvPicPr>
          <p:cNvPr id="11" name="Immagine 10" descr="Immagine che contiene esterni, acqua, cielo, natura&#10;&#10;Descrizione generata automaticamente">
            <a:extLst>
              <a:ext uri="{FF2B5EF4-FFF2-40B4-BE49-F238E27FC236}">
                <a16:creationId xmlns:a16="http://schemas.microsoft.com/office/drawing/2014/main" id="{E9526D0B-EEE8-41CC-9FC7-983DAED5DCD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954" y="0"/>
            <a:ext cx="4419740" cy="2821037"/>
          </a:xfrm>
          <a:prstGeom prst="rect">
            <a:avLst/>
          </a:prstGeom>
        </p:spPr>
      </p:pic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FDB157D7-C5CE-4A37-885C-62669F28960E}"/>
              </a:ext>
            </a:extLst>
          </p:cNvPr>
          <p:cNvSpPr txBox="1"/>
          <p:nvPr/>
        </p:nvSpPr>
        <p:spPr>
          <a:xfrm>
            <a:off x="998899" y="2488122"/>
            <a:ext cx="25547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50" dirty="0"/>
              <a:t>Source: Wikipedia.com</a:t>
            </a:r>
          </a:p>
        </p:txBody>
      </p:sp>
      <p:pic>
        <p:nvPicPr>
          <p:cNvPr id="17" name="Immagine 16">
            <a:extLst>
              <a:ext uri="{FF2B5EF4-FFF2-40B4-BE49-F238E27FC236}">
                <a16:creationId xmlns:a16="http://schemas.microsoft.com/office/drawing/2014/main" id="{C620C200-802F-45D3-912A-BBE78EF4B6B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728" b="90467" l="10000" r="90000">
                        <a14:foregroundMark x1="52778" y1="9728" x2="44889" y2="9922"/>
                        <a14:foregroundMark x1="43556" y1="89494" x2="54667" y2="904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7765" y="4872679"/>
            <a:ext cx="1608702" cy="918748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6BB31D0C-898E-4360-91A0-E2B5D0A24C4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3467" y="0"/>
            <a:ext cx="2056054" cy="1161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726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>
            <a:extLst>
              <a:ext uri="{FF2B5EF4-FFF2-40B4-BE49-F238E27FC236}">
                <a16:creationId xmlns:a16="http://schemas.microsoft.com/office/drawing/2014/main" id="{CC804D11-338E-4312-8BE1-ED3597B860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4060" y="704219"/>
            <a:ext cx="9386766" cy="1077229"/>
          </a:xfrm>
        </p:spPr>
        <p:txBody>
          <a:bodyPr>
            <a:normAutofit/>
          </a:bodyPr>
          <a:lstStyle/>
          <a:p>
            <a:r>
              <a:rPr lang="en-US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Tropical floodplains vegetation: a pulsing system</a:t>
            </a:r>
          </a:p>
        </p:txBody>
      </p:sp>
      <p:graphicFrame>
        <p:nvGraphicFramePr>
          <p:cNvPr id="5" name="Diagramma 4">
            <a:extLst>
              <a:ext uri="{FF2B5EF4-FFF2-40B4-BE49-F238E27FC236}">
                <a16:creationId xmlns:a16="http://schemas.microsoft.com/office/drawing/2014/main" id="{F25FEE79-5652-4E1E-A4DA-D7DBE64CC25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15815660"/>
              </p:ext>
            </p:extLst>
          </p:nvPr>
        </p:nvGraphicFramePr>
        <p:xfrm>
          <a:off x="1136809" y="1180954"/>
          <a:ext cx="3222594" cy="26988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ma 5">
            <a:extLst>
              <a:ext uri="{FF2B5EF4-FFF2-40B4-BE49-F238E27FC236}">
                <a16:creationId xmlns:a16="http://schemas.microsoft.com/office/drawing/2014/main" id="{E27A0964-9C5A-4ED8-A3F1-4D3DDCBB8A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08497508"/>
              </p:ext>
            </p:extLst>
          </p:nvPr>
        </p:nvGraphicFramePr>
        <p:xfrm>
          <a:off x="7921245" y="1217700"/>
          <a:ext cx="3222594" cy="26988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Rettangolo 6">
            <a:extLst>
              <a:ext uri="{FF2B5EF4-FFF2-40B4-BE49-F238E27FC236}">
                <a16:creationId xmlns:a16="http://schemas.microsoft.com/office/drawing/2014/main" id="{43110C9B-D8C4-48BF-B328-5373F056A21E}"/>
              </a:ext>
            </a:extLst>
          </p:cNvPr>
          <p:cNvSpPr/>
          <p:nvPr/>
        </p:nvSpPr>
        <p:spPr>
          <a:xfrm>
            <a:off x="2004060" y="5544849"/>
            <a:ext cx="875283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Anatomical, morphological, physiological, and biochemical trees adaptations to survive in this seasonal environment</a:t>
            </a:r>
          </a:p>
          <a:p>
            <a:r>
              <a:rPr lang="en-US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(De Simone et al., 2003; </a:t>
            </a:r>
            <a:r>
              <a:rPr lang="it-IT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Ferreira and Parolin, 2011; Junk, 1989; Parolin et al., 2004).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7CB5E6E7-E340-434C-B30E-9AF40656CA74}"/>
              </a:ext>
            </a:extLst>
          </p:cNvPr>
          <p:cNvSpPr txBox="1"/>
          <p:nvPr/>
        </p:nvSpPr>
        <p:spPr>
          <a:xfrm>
            <a:off x="5289805" y="2318584"/>
            <a:ext cx="20152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FLOOD PULSE</a:t>
            </a:r>
          </a:p>
        </p:txBody>
      </p:sp>
      <p:sp>
        <p:nvSpPr>
          <p:cNvPr id="9" name="Freccia in giù 8">
            <a:extLst>
              <a:ext uri="{FF2B5EF4-FFF2-40B4-BE49-F238E27FC236}">
                <a16:creationId xmlns:a16="http://schemas.microsoft.com/office/drawing/2014/main" id="{0338DCB5-3B07-4BFF-8B9A-D04A4F8011C1}"/>
              </a:ext>
            </a:extLst>
          </p:cNvPr>
          <p:cNvSpPr/>
          <p:nvPr/>
        </p:nvSpPr>
        <p:spPr>
          <a:xfrm>
            <a:off x="6096000" y="2819723"/>
            <a:ext cx="284480" cy="78458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EA63E43E-B612-4CEF-93D4-7476AE03A0DD}"/>
              </a:ext>
            </a:extLst>
          </p:cNvPr>
          <p:cNvSpPr txBox="1"/>
          <p:nvPr/>
        </p:nvSpPr>
        <p:spPr>
          <a:xfrm>
            <a:off x="3139440" y="3814638"/>
            <a:ext cx="6705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Main</a:t>
            </a:r>
            <a:r>
              <a:rPr lang="it-IT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driver of </a:t>
            </a:r>
            <a:r>
              <a:rPr lang="it-IT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ecological</a:t>
            </a:r>
            <a:r>
              <a:rPr lang="it-IT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and </a:t>
            </a:r>
            <a:r>
              <a:rPr lang="it-IT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biogeochemical</a:t>
            </a:r>
            <a:r>
              <a:rPr lang="it-IT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it-IT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processes</a:t>
            </a:r>
            <a:r>
              <a:rPr lang="it-IT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 </a:t>
            </a:r>
            <a:r>
              <a:rPr lang="it-IT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floodplain</a:t>
            </a:r>
            <a:r>
              <a:rPr lang="it-IT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it-IT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vegetation</a:t>
            </a:r>
            <a:r>
              <a:rPr lang="it-IT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</a:p>
          <a:p>
            <a:r>
              <a:rPr lang="it-IT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</a:t>
            </a:r>
            <a:r>
              <a:rPr lang="en-US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Junk, 1989; Lewis et al., 2000, </a:t>
            </a:r>
            <a:r>
              <a:rPr lang="it-IT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 </a:t>
            </a:r>
            <a:r>
              <a:rPr lang="it-IT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Resende</a:t>
            </a:r>
            <a:r>
              <a:rPr lang="it-IT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A. F., </a:t>
            </a:r>
            <a:r>
              <a:rPr lang="it-IT" i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et al</a:t>
            </a:r>
            <a:r>
              <a:rPr lang="it-IT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2019).</a:t>
            </a:r>
          </a:p>
        </p:txBody>
      </p:sp>
      <p:sp>
        <p:nvSpPr>
          <p:cNvPr id="11" name="Freccia in giù 10">
            <a:extLst>
              <a:ext uri="{FF2B5EF4-FFF2-40B4-BE49-F238E27FC236}">
                <a16:creationId xmlns:a16="http://schemas.microsoft.com/office/drawing/2014/main" id="{E07AB015-2E91-43DE-A119-E84CB1F4DE73}"/>
              </a:ext>
            </a:extLst>
          </p:cNvPr>
          <p:cNvSpPr/>
          <p:nvPr/>
        </p:nvSpPr>
        <p:spPr>
          <a:xfrm>
            <a:off x="6096000" y="4838863"/>
            <a:ext cx="284480" cy="59927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4517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>
            <a:extLst>
              <a:ext uri="{FF2B5EF4-FFF2-40B4-BE49-F238E27FC236}">
                <a16:creationId xmlns:a16="http://schemas.microsoft.com/office/drawing/2014/main" id="{247F5C74-08AD-4A15-A7FF-42C15FF491F7}"/>
              </a:ext>
            </a:extLst>
          </p:cNvPr>
          <p:cNvSpPr txBox="1">
            <a:spLocks/>
          </p:cNvSpPr>
          <p:nvPr/>
        </p:nvSpPr>
        <p:spPr>
          <a:xfrm>
            <a:off x="2790825" y="672728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it-IT" sz="28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Disturbances</a:t>
            </a:r>
            <a:r>
              <a:rPr lang="it-IT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2529E67B-1FE0-40EC-972B-DDFB162F6D60}"/>
              </a:ext>
            </a:extLst>
          </p:cNvPr>
          <p:cNvSpPr txBox="1"/>
          <p:nvPr/>
        </p:nvSpPr>
        <p:spPr>
          <a:xfrm>
            <a:off x="52142" y="6558887"/>
            <a:ext cx="37795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[1] de </a:t>
            </a:r>
            <a:r>
              <a:rPr lang="it-IT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Resende</a:t>
            </a:r>
            <a:r>
              <a:rPr lang="it-IT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A. F., </a:t>
            </a:r>
            <a:r>
              <a:rPr lang="it-IT" sz="1200" i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et al</a:t>
            </a:r>
            <a:r>
              <a:rPr lang="it-IT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.(2019). 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8EFD335E-413D-43F4-AACC-186DD577F490}"/>
              </a:ext>
            </a:extLst>
          </p:cNvPr>
          <p:cNvSpPr txBox="1"/>
          <p:nvPr/>
        </p:nvSpPr>
        <p:spPr>
          <a:xfrm>
            <a:off x="2472310" y="6558886"/>
            <a:ext cx="4297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[2] </a:t>
            </a:r>
            <a:r>
              <a:rPr lang="es-E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Poveda, G., &amp; Salazar, L. F. (2004)</a:t>
            </a:r>
            <a:r>
              <a:rPr lang="it-IT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CB99A52B-6D75-43B3-A9CB-EFBD82168129}"/>
              </a:ext>
            </a:extLst>
          </p:cNvPr>
          <p:cNvSpPr txBox="1"/>
          <p:nvPr/>
        </p:nvSpPr>
        <p:spPr>
          <a:xfrm>
            <a:off x="5155584" y="6558885"/>
            <a:ext cx="4297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[3] </a:t>
            </a:r>
            <a:r>
              <a:rPr lang="it-IT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Aragão</a:t>
            </a:r>
            <a:r>
              <a:rPr lang="it-IT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L. E., et al., 2018</a:t>
            </a:r>
          </a:p>
        </p:txBody>
      </p:sp>
      <p:graphicFrame>
        <p:nvGraphicFramePr>
          <p:cNvPr id="14" name="Diagramma 13">
            <a:extLst>
              <a:ext uri="{FF2B5EF4-FFF2-40B4-BE49-F238E27FC236}">
                <a16:creationId xmlns:a16="http://schemas.microsoft.com/office/drawing/2014/main" id="{892284E6-0146-45B4-9881-4DF79CF785B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74279053"/>
              </p:ext>
            </p:extLst>
          </p:nvPr>
        </p:nvGraphicFramePr>
        <p:xfrm>
          <a:off x="396240" y="1447799"/>
          <a:ext cx="10881360" cy="48310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CasellaDiTesto 1">
            <a:extLst>
              <a:ext uri="{FF2B5EF4-FFF2-40B4-BE49-F238E27FC236}">
                <a16:creationId xmlns:a16="http://schemas.microsoft.com/office/drawing/2014/main" id="{1D97AE48-AD2E-47D1-89A8-5247271AD8F5}"/>
              </a:ext>
            </a:extLst>
          </p:cNvPr>
          <p:cNvSpPr txBox="1"/>
          <p:nvPr/>
        </p:nvSpPr>
        <p:spPr>
          <a:xfrm>
            <a:off x="566057" y="3082834"/>
            <a:ext cx="4876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[*]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DBD13A7F-0A80-4522-AF3A-88BABF13FE8E}"/>
              </a:ext>
            </a:extLst>
          </p:cNvPr>
          <p:cNvSpPr txBox="1"/>
          <p:nvPr/>
        </p:nvSpPr>
        <p:spPr>
          <a:xfrm>
            <a:off x="4319451" y="3074126"/>
            <a:ext cx="4876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[*]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E7B6F777-C32F-44FF-8B22-9A276926D9E3}"/>
              </a:ext>
            </a:extLst>
          </p:cNvPr>
          <p:cNvSpPr txBox="1"/>
          <p:nvPr/>
        </p:nvSpPr>
        <p:spPr>
          <a:xfrm>
            <a:off x="7802880" y="3065418"/>
            <a:ext cx="4876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[*]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66648B8-28B7-4885-B9B7-E14D37F219B5}"/>
              </a:ext>
            </a:extLst>
          </p:cNvPr>
          <p:cNvSpPr txBox="1"/>
          <p:nvPr/>
        </p:nvSpPr>
        <p:spPr>
          <a:xfrm>
            <a:off x="9289978" y="6574275"/>
            <a:ext cx="26299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[*] Source: Wikipedia.com</a:t>
            </a:r>
          </a:p>
        </p:txBody>
      </p:sp>
    </p:spTree>
    <p:extLst>
      <p:ext uri="{BB962C8B-B14F-4D97-AF65-F5344CB8AC3E}">
        <p14:creationId xmlns:p14="http://schemas.microsoft.com/office/powerpoint/2010/main" val="753771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Freccia in giù 129">
            <a:extLst>
              <a:ext uri="{FF2B5EF4-FFF2-40B4-BE49-F238E27FC236}">
                <a16:creationId xmlns:a16="http://schemas.microsoft.com/office/drawing/2014/main" id="{6D70E14D-F3C7-4C03-99BF-520CBA9E51C5}"/>
              </a:ext>
            </a:extLst>
          </p:cNvPr>
          <p:cNvSpPr/>
          <p:nvPr/>
        </p:nvSpPr>
        <p:spPr>
          <a:xfrm>
            <a:off x="7336448" y="2511275"/>
            <a:ext cx="186879" cy="391112"/>
          </a:xfrm>
          <a:prstGeom prst="downArrow">
            <a:avLst/>
          </a:prstGeom>
          <a:solidFill>
            <a:schemeClr val="tx1"/>
          </a:solidFill>
          <a:ln w="12700" cap="flat" cmpd="sng" algn="ctr">
            <a:solidFill>
              <a:sysClr val="windowText" lastClr="000000">
                <a:shade val="50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31" name="Freccia in giù 130">
            <a:extLst>
              <a:ext uri="{FF2B5EF4-FFF2-40B4-BE49-F238E27FC236}">
                <a16:creationId xmlns:a16="http://schemas.microsoft.com/office/drawing/2014/main" id="{BF52D6D3-2469-4F0B-B4E3-83B451005D83}"/>
              </a:ext>
            </a:extLst>
          </p:cNvPr>
          <p:cNvSpPr/>
          <p:nvPr/>
        </p:nvSpPr>
        <p:spPr>
          <a:xfrm>
            <a:off x="7332080" y="3762143"/>
            <a:ext cx="185035" cy="432282"/>
          </a:xfrm>
          <a:prstGeom prst="downArrow">
            <a:avLst/>
          </a:prstGeom>
          <a:solidFill>
            <a:schemeClr val="tx1"/>
          </a:solidFill>
          <a:ln w="12700" cap="flat" cmpd="sng" algn="ctr">
            <a:solidFill>
              <a:sysClr val="windowText" lastClr="000000">
                <a:shade val="50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32" name="Freccia angolare in su 131">
            <a:extLst>
              <a:ext uri="{FF2B5EF4-FFF2-40B4-BE49-F238E27FC236}">
                <a16:creationId xmlns:a16="http://schemas.microsoft.com/office/drawing/2014/main" id="{9B80E03B-5432-4875-AB74-11D79DB1085E}"/>
              </a:ext>
            </a:extLst>
          </p:cNvPr>
          <p:cNvSpPr/>
          <p:nvPr/>
        </p:nvSpPr>
        <p:spPr>
          <a:xfrm>
            <a:off x="5979649" y="4681084"/>
            <a:ext cx="1011650" cy="498625"/>
          </a:xfrm>
          <a:prstGeom prst="bentUpArrow">
            <a:avLst>
              <a:gd name="adj1" fmla="val 15523"/>
              <a:gd name="adj2" fmla="val 25000"/>
              <a:gd name="adj3" fmla="val 25000"/>
            </a:avLst>
          </a:prstGeom>
          <a:solidFill>
            <a:schemeClr val="tx1"/>
          </a:solidFill>
          <a:ln w="12700" cap="flat" cmpd="sng" algn="ctr">
            <a:solidFill>
              <a:sysClr val="windowText" lastClr="000000">
                <a:shade val="50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135" name="Gruppo 134">
            <a:extLst>
              <a:ext uri="{FF2B5EF4-FFF2-40B4-BE49-F238E27FC236}">
                <a16:creationId xmlns:a16="http://schemas.microsoft.com/office/drawing/2014/main" id="{50C6CEC1-A314-4104-AC47-919DDC3DC513}"/>
              </a:ext>
            </a:extLst>
          </p:cNvPr>
          <p:cNvGrpSpPr/>
          <p:nvPr/>
        </p:nvGrpSpPr>
        <p:grpSpPr>
          <a:xfrm>
            <a:off x="1289199" y="1323939"/>
            <a:ext cx="2441679" cy="516898"/>
            <a:chOff x="98433" y="3261922"/>
            <a:chExt cx="1214619" cy="255239"/>
          </a:xfrm>
        </p:grpSpPr>
        <p:sp>
          <p:nvSpPr>
            <p:cNvPr id="136" name="Freccia angolare in su 135">
              <a:extLst>
                <a:ext uri="{FF2B5EF4-FFF2-40B4-BE49-F238E27FC236}">
                  <a16:creationId xmlns:a16="http://schemas.microsoft.com/office/drawing/2014/main" id="{28817208-50E0-47CD-91FF-4EB69347098B}"/>
                </a:ext>
              </a:extLst>
            </p:cNvPr>
            <p:cNvSpPr/>
            <p:nvPr/>
          </p:nvSpPr>
          <p:spPr>
            <a:xfrm flipV="1">
              <a:off x="840612" y="3375187"/>
              <a:ext cx="472440" cy="114747"/>
            </a:xfrm>
            <a:prstGeom prst="bentUpArrow">
              <a:avLst/>
            </a:prstGeom>
            <a:solidFill>
              <a:srgbClr val="FFFFFF"/>
            </a:solidFill>
            <a:ln w="12700" cap="flat" cmpd="sng" algn="ctr">
              <a:solidFill>
                <a:schemeClr val="tx1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3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grpSp>
          <p:nvGrpSpPr>
            <p:cNvPr id="137" name="Gruppo 136">
              <a:extLst>
                <a:ext uri="{FF2B5EF4-FFF2-40B4-BE49-F238E27FC236}">
                  <a16:creationId xmlns:a16="http://schemas.microsoft.com/office/drawing/2014/main" id="{39F1FF62-19DA-415F-BFDF-38CB71C29638}"/>
                </a:ext>
              </a:extLst>
            </p:cNvPr>
            <p:cNvGrpSpPr/>
            <p:nvPr/>
          </p:nvGrpSpPr>
          <p:grpSpPr>
            <a:xfrm>
              <a:off x="98433" y="3261922"/>
              <a:ext cx="841788" cy="255239"/>
              <a:chOff x="170755" y="3279386"/>
              <a:chExt cx="841788" cy="255239"/>
            </a:xfrm>
          </p:grpSpPr>
          <p:sp>
            <p:nvSpPr>
              <p:cNvPr id="138" name="Dati 137">
                <a:extLst>
                  <a:ext uri="{FF2B5EF4-FFF2-40B4-BE49-F238E27FC236}">
                    <a16:creationId xmlns:a16="http://schemas.microsoft.com/office/drawing/2014/main" id="{4296702D-5918-4425-9008-64BCC802FDB8}"/>
                  </a:ext>
                </a:extLst>
              </p:cNvPr>
              <p:cNvSpPr/>
              <p:nvPr/>
            </p:nvSpPr>
            <p:spPr>
              <a:xfrm>
                <a:off x="170755" y="3279386"/>
                <a:ext cx="841788" cy="255239"/>
              </a:xfrm>
              <a:prstGeom prst="flowChartInputOutput">
                <a:avLst/>
              </a:prstGeom>
              <a:solidFill>
                <a:srgbClr val="ED7D31">
                  <a:lumMod val="60000"/>
                  <a:lumOff val="4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39" name="CasellaDiTesto 138">
                <a:extLst>
                  <a:ext uri="{FF2B5EF4-FFF2-40B4-BE49-F238E27FC236}">
                    <a16:creationId xmlns:a16="http://schemas.microsoft.com/office/drawing/2014/main" id="{B15E6D8D-F20E-46D6-8FAF-3F3AC2B716F5}"/>
                  </a:ext>
                </a:extLst>
              </p:cNvPr>
              <p:cNvSpPr txBox="1"/>
              <p:nvPr/>
            </p:nvSpPr>
            <p:spPr>
              <a:xfrm>
                <a:off x="242274" y="3283524"/>
                <a:ext cx="677994" cy="2469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1600" b="1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LandSat</a:t>
                </a:r>
                <a:endParaRPr kumimoji="0" lang="it-IT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105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(30 m)</a:t>
                </a:r>
              </a:p>
            </p:txBody>
          </p:sp>
        </p:grpSp>
      </p:grpSp>
      <p:grpSp>
        <p:nvGrpSpPr>
          <p:cNvPr id="140" name="Gruppo 139">
            <a:extLst>
              <a:ext uri="{FF2B5EF4-FFF2-40B4-BE49-F238E27FC236}">
                <a16:creationId xmlns:a16="http://schemas.microsoft.com/office/drawing/2014/main" id="{57E9AE22-01DC-4711-8C2B-E428B82F66B5}"/>
              </a:ext>
            </a:extLst>
          </p:cNvPr>
          <p:cNvGrpSpPr/>
          <p:nvPr/>
        </p:nvGrpSpPr>
        <p:grpSpPr>
          <a:xfrm>
            <a:off x="5702464" y="1669508"/>
            <a:ext cx="3703283" cy="852941"/>
            <a:chOff x="2247500" y="3299598"/>
            <a:chExt cx="1869736" cy="498705"/>
          </a:xfrm>
        </p:grpSpPr>
        <p:sp>
          <p:nvSpPr>
            <p:cNvPr id="141" name="Dati 140">
              <a:extLst>
                <a:ext uri="{FF2B5EF4-FFF2-40B4-BE49-F238E27FC236}">
                  <a16:creationId xmlns:a16="http://schemas.microsoft.com/office/drawing/2014/main" id="{37A23ABF-78FD-4845-849A-75F952CA7008}"/>
                </a:ext>
              </a:extLst>
            </p:cNvPr>
            <p:cNvSpPr/>
            <p:nvPr/>
          </p:nvSpPr>
          <p:spPr>
            <a:xfrm>
              <a:off x="2247500" y="3299598"/>
              <a:ext cx="1869736" cy="485209"/>
            </a:xfrm>
            <a:prstGeom prst="flowChartInputOutput">
              <a:avLst/>
            </a:prstGeom>
            <a:solidFill>
              <a:srgbClr val="ED7D31">
                <a:lumMod val="60000"/>
                <a:lumOff val="40000"/>
              </a:srgbClr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42" name="CasellaDiTesto 141">
              <a:extLst>
                <a:ext uri="{FF2B5EF4-FFF2-40B4-BE49-F238E27FC236}">
                  <a16:creationId xmlns:a16="http://schemas.microsoft.com/office/drawing/2014/main" id="{F1F97AC6-F2C4-48C9-BE73-6DDED68F2BA1}"/>
                </a:ext>
              </a:extLst>
            </p:cNvPr>
            <p:cNvSpPr txBox="1"/>
            <p:nvPr/>
          </p:nvSpPr>
          <p:spPr>
            <a:xfrm>
              <a:off x="2288650" y="3361916"/>
              <a:ext cx="1718956" cy="4363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High </a:t>
              </a:r>
              <a:r>
                <a:rPr kumimoji="0" lang="it-IT" sz="1600" b="1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resolution</a:t>
              </a:r>
              <a:r>
                <a:rPr kumimoji="0" lang="it-IT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  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Gap-</a:t>
              </a:r>
              <a:r>
                <a:rPr kumimoji="0" lang="it-IT" sz="1600" b="1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filled</a:t>
              </a:r>
              <a:r>
                <a:rPr kumimoji="0" lang="it-IT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kumimoji="0" lang="it-IT" sz="1600" b="1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reflectance</a:t>
              </a:r>
              <a:r>
                <a:rPr kumimoji="0" lang="it-IT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kumimoji="0" lang="it-IT" sz="105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(30 m</a:t>
              </a:r>
              <a:r>
                <a:rPr kumimoji="0" lang="it-IT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)</a:t>
              </a:r>
            </a:p>
          </p:txBody>
        </p:sp>
      </p:grpSp>
      <p:grpSp>
        <p:nvGrpSpPr>
          <p:cNvPr id="143" name="Gruppo 142">
            <a:extLst>
              <a:ext uri="{FF2B5EF4-FFF2-40B4-BE49-F238E27FC236}">
                <a16:creationId xmlns:a16="http://schemas.microsoft.com/office/drawing/2014/main" id="{D6546100-3859-49E0-AE15-7276EF594324}"/>
              </a:ext>
            </a:extLst>
          </p:cNvPr>
          <p:cNvGrpSpPr/>
          <p:nvPr/>
        </p:nvGrpSpPr>
        <p:grpSpPr>
          <a:xfrm>
            <a:off x="5530606" y="2964015"/>
            <a:ext cx="3404641" cy="898782"/>
            <a:chOff x="2097528" y="4025045"/>
            <a:chExt cx="1736856" cy="523006"/>
          </a:xfrm>
        </p:grpSpPr>
        <p:sp>
          <p:nvSpPr>
            <p:cNvPr id="144" name="Dati 143">
              <a:extLst>
                <a:ext uri="{FF2B5EF4-FFF2-40B4-BE49-F238E27FC236}">
                  <a16:creationId xmlns:a16="http://schemas.microsoft.com/office/drawing/2014/main" id="{B6A8774F-48E4-484A-98F0-C726624C13FF}"/>
                </a:ext>
              </a:extLst>
            </p:cNvPr>
            <p:cNvSpPr/>
            <p:nvPr/>
          </p:nvSpPr>
          <p:spPr>
            <a:xfrm>
              <a:off x="2097528" y="4025045"/>
              <a:ext cx="1736856" cy="499651"/>
            </a:xfrm>
            <a:prstGeom prst="flowChartInputOutput">
              <a:avLst/>
            </a:prstGeom>
            <a:solidFill>
              <a:srgbClr val="70AD47">
                <a:lumMod val="60000"/>
                <a:lumOff val="40000"/>
              </a:srgbClr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45" name="CasellaDiTesto 144">
              <a:extLst>
                <a:ext uri="{FF2B5EF4-FFF2-40B4-BE49-F238E27FC236}">
                  <a16:creationId xmlns:a16="http://schemas.microsoft.com/office/drawing/2014/main" id="{EE83A104-B769-4799-A8CB-07921011EC8A}"/>
                </a:ext>
              </a:extLst>
            </p:cNvPr>
            <p:cNvSpPr txBox="1"/>
            <p:nvPr/>
          </p:nvSpPr>
          <p:spPr>
            <a:xfrm>
              <a:off x="2212877" y="4073444"/>
              <a:ext cx="1621507" cy="4746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b="1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Vegetation</a:t>
              </a:r>
              <a:r>
                <a:rPr kumimoji="0" lang="it-IT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Index and </a:t>
              </a:r>
              <a:r>
                <a:rPr kumimoji="0" lang="it-IT" b="1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uncertainties</a:t>
              </a:r>
              <a:r>
                <a:rPr kumimoji="0" lang="it-IT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11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(NDVI)</a:t>
              </a:r>
            </a:p>
          </p:txBody>
        </p:sp>
      </p:grpSp>
      <p:grpSp>
        <p:nvGrpSpPr>
          <p:cNvPr id="166" name="Gruppo 165">
            <a:extLst>
              <a:ext uri="{FF2B5EF4-FFF2-40B4-BE49-F238E27FC236}">
                <a16:creationId xmlns:a16="http://schemas.microsoft.com/office/drawing/2014/main" id="{C667DE0F-0503-45F8-A6E7-AAF507E6907B}"/>
              </a:ext>
            </a:extLst>
          </p:cNvPr>
          <p:cNvGrpSpPr/>
          <p:nvPr/>
        </p:nvGrpSpPr>
        <p:grpSpPr>
          <a:xfrm>
            <a:off x="3568953" y="1884892"/>
            <a:ext cx="1927257" cy="374939"/>
            <a:chOff x="5375922" y="1392143"/>
            <a:chExt cx="1089954" cy="243798"/>
          </a:xfrm>
        </p:grpSpPr>
        <p:sp>
          <p:nvSpPr>
            <p:cNvPr id="134" name="CasellaDiTesto 133">
              <a:extLst>
                <a:ext uri="{FF2B5EF4-FFF2-40B4-BE49-F238E27FC236}">
                  <a16:creationId xmlns:a16="http://schemas.microsoft.com/office/drawing/2014/main" id="{BADA602E-54E0-4646-95D4-B37D5170BC3A}"/>
                </a:ext>
              </a:extLst>
            </p:cNvPr>
            <p:cNvSpPr txBox="1"/>
            <p:nvPr/>
          </p:nvSpPr>
          <p:spPr>
            <a:xfrm>
              <a:off x="5436335" y="1395789"/>
              <a:ext cx="1029541" cy="2401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00"/>
              <a:r>
                <a:rPr lang="it-IT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HISTARFM </a:t>
              </a:r>
              <a:r>
                <a:rPr lang="it-IT" b="1" baseline="30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[4]</a:t>
              </a:r>
            </a:p>
          </p:txBody>
        </p:sp>
        <p:sp>
          <p:nvSpPr>
            <p:cNvPr id="146" name="Rettangolo 145">
              <a:extLst>
                <a:ext uri="{FF2B5EF4-FFF2-40B4-BE49-F238E27FC236}">
                  <a16:creationId xmlns:a16="http://schemas.microsoft.com/office/drawing/2014/main" id="{44731AE6-0701-4691-B7AB-A64A62EA8910}"/>
                </a:ext>
              </a:extLst>
            </p:cNvPr>
            <p:cNvSpPr/>
            <p:nvPr/>
          </p:nvSpPr>
          <p:spPr>
            <a:xfrm>
              <a:off x="5375922" y="1392143"/>
              <a:ext cx="978366" cy="243798"/>
            </a:xfrm>
            <a:prstGeom prst="rect">
              <a:avLst/>
            </a:prstGeom>
            <a:noFill/>
            <a:ln w="190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167" name="Gruppo 166">
            <a:extLst>
              <a:ext uri="{FF2B5EF4-FFF2-40B4-BE49-F238E27FC236}">
                <a16:creationId xmlns:a16="http://schemas.microsoft.com/office/drawing/2014/main" id="{158F102D-AC18-449D-AE7F-C440534CB2E2}"/>
              </a:ext>
            </a:extLst>
          </p:cNvPr>
          <p:cNvGrpSpPr/>
          <p:nvPr/>
        </p:nvGrpSpPr>
        <p:grpSpPr>
          <a:xfrm>
            <a:off x="4102294" y="5450418"/>
            <a:ext cx="5258231" cy="742572"/>
            <a:chOff x="4047694" y="6064306"/>
            <a:chExt cx="5258231" cy="742572"/>
          </a:xfrm>
        </p:grpSpPr>
        <p:sp>
          <p:nvSpPr>
            <p:cNvPr id="133" name="Freccia a destra 132">
              <a:extLst>
                <a:ext uri="{FF2B5EF4-FFF2-40B4-BE49-F238E27FC236}">
                  <a16:creationId xmlns:a16="http://schemas.microsoft.com/office/drawing/2014/main" id="{3826A7B4-7407-4204-9B1E-DA5612E982C4}"/>
                </a:ext>
              </a:extLst>
            </p:cNvPr>
            <p:cNvSpPr/>
            <p:nvPr/>
          </p:nvSpPr>
          <p:spPr>
            <a:xfrm>
              <a:off x="6363902" y="6358660"/>
              <a:ext cx="627397" cy="153864"/>
            </a:xfrm>
            <a:prstGeom prst="rightArrow">
              <a:avLst/>
            </a:prstGeom>
            <a:solidFill>
              <a:schemeClr val="tx1"/>
            </a:solidFill>
            <a:ln w="12700" cap="flat" cmpd="sng" algn="ctr">
              <a:solidFill>
                <a:sysClr val="windowText" lastClr="000000">
                  <a:shade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grpSp>
          <p:nvGrpSpPr>
            <p:cNvPr id="147" name="Gruppo 146">
              <a:extLst>
                <a:ext uri="{FF2B5EF4-FFF2-40B4-BE49-F238E27FC236}">
                  <a16:creationId xmlns:a16="http://schemas.microsoft.com/office/drawing/2014/main" id="{4E6095C6-960F-4AF0-8D08-CECFADACA1DF}"/>
                </a:ext>
              </a:extLst>
            </p:cNvPr>
            <p:cNvGrpSpPr/>
            <p:nvPr/>
          </p:nvGrpSpPr>
          <p:grpSpPr>
            <a:xfrm>
              <a:off x="4047694" y="6116640"/>
              <a:ext cx="2502412" cy="637880"/>
              <a:chOff x="40246" y="5298674"/>
              <a:chExt cx="1736856" cy="461666"/>
            </a:xfrm>
          </p:grpSpPr>
          <p:sp>
            <p:nvSpPr>
              <p:cNvPr id="148" name="Dati 147">
                <a:extLst>
                  <a:ext uri="{FF2B5EF4-FFF2-40B4-BE49-F238E27FC236}">
                    <a16:creationId xmlns:a16="http://schemas.microsoft.com/office/drawing/2014/main" id="{7B79E82F-7489-4BAE-8C45-0FDECD4F8D6F}"/>
                  </a:ext>
                </a:extLst>
              </p:cNvPr>
              <p:cNvSpPr/>
              <p:nvPr/>
            </p:nvSpPr>
            <p:spPr>
              <a:xfrm>
                <a:off x="40246" y="5298674"/>
                <a:ext cx="1736856" cy="461666"/>
              </a:xfrm>
              <a:prstGeom prst="flowChartInputOutput">
                <a:avLst/>
              </a:prstGeom>
              <a:solidFill>
                <a:srgbClr val="00B0F0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49" name="CasellaDiTesto 148">
                <a:extLst>
                  <a:ext uri="{FF2B5EF4-FFF2-40B4-BE49-F238E27FC236}">
                    <a16:creationId xmlns:a16="http://schemas.microsoft.com/office/drawing/2014/main" id="{03F24A85-2836-4DF9-AED3-2465E5C3DB20}"/>
                  </a:ext>
                </a:extLst>
              </p:cNvPr>
              <p:cNvSpPr txBox="1"/>
              <p:nvPr/>
            </p:nvSpPr>
            <p:spPr>
              <a:xfrm>
                <a:off x="130412" y="5369845"/>
                <a:ext cx="1588417" cy="3786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1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Global Water Surface Data </a:t>
                </a:r>
                <a:r>
                  <a:rPr kumimoji="0" lang="it-IT" sz="1400" b="1" i="0" u="none" strike="noStrike" kern="0" cap="none" spc="0" normalizeH="0" baseline="3000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[5</a:t>
                </a:r>
                <a:r>
                  <a:rPr kumimoji="0" lang="it-IT" sz="1600" b="1" i="0" u="none" strike="noStrike" kern="0" cap="none" spc="0" normalizeH="0" baseline="3000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]</a:t>
                </a:r>
              </a:p>
            </p:txBody>
          </p:sp>
        </p:grpSp>
        <p:grpSp>
          <p:nvGrpSpPr>
            <p:cNvPr id="150" name="Gruppo 149">
              <a:extLst>
                <a:ext uri="{FF2B5EF4-FFF2-40B4-BE49-F238E27FC236}">
                  <a16:creationId xmlns:a16="http://schemas.microsoft.com/office/drawing/2014/main" id="{064053A9-1EED-4333-AED9-74FA499381E0}"/>
                </a:ext>
              </a:extLst>
            </p:cNvPr>
            <p:cNvGrpSpPr/>
            <p:nvPr/>
          </p:nvGrpSpPr>
          <p:grpSpPr>
            <a:xfrm>
              <a:off x="6803513" y="6064306"/>
              <a:ext cx="2502412" cy="742572"/>
              <a:chOff x="2049991" y="5402176"/>
              <a:chExt cx="1736856" cy="546859"/>
            </a:xfrm>
          </p:grpSpPr>
          <p:sp>
            <p:nvSpPr>
              <p:cNvPr id="151" name="Dati 150">
                <a:extLst>
                  <a:ext uri="{FF2B5EF4-FFF2-40B4-BE49-F238E27FC236}">
                    <a16:creationId xmlns:a16="http://schemas.microsoft.com/office/drawing/2014/main" id="{8AC0B025-5456-4685-95C9-08CDD1DD801A}"/>
                  </a:ext>
                </a:extLst>
              </p:cNvPr>
              <p:cNvSpPr/>
              <p:nvPr/>
            </p:nvSpPr>
            <p:spPr>
              <a:xfrm>
                <a:off x="2049991" y="5402176"/>
                <a:ext cx="1736856" cy="461666"/>
              </a:xfrm>
              <a:prstGeom prst="flowChartInputOutput">
                <a:avLst/>
              </a:prstGeom>
              <a:solidFill>
                <a:srgbClr val="00B0F0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52" name="CasellaDiTesto 151">
                <a:extLst>
                  <a:ext uri="{FF2B5EF4-FFF2-40B4-BE49-F238E27FC236}">
                    <a16:creationId xmlns:a16="http://schemas.microsoft.com/office/drawing/2014/main" id="{62BE6D7B-C644-4BF8-922C-212ED3069D54}"/>
                  </a:ext>
                </a:extLst>
              </p:cNvPr>
              <p:cNvSpPr txBox="1"/>
              <p:nvPr/>
            </p:nvSpPr>
            <p:spPr>
              <a:xfrm>
                <a:off x="2212151" y="5443691"/>
                <a:ext cx="1491177" cy="5053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Hydrological regime 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transition zones</a:t>
                </a:r>
                <a:endParaRPr kumimoji="0" lang="it-IT" sz="1400" b="1" i="0" u="none" strike="noStrike" kern="0" cap="none" spc="0" normalizeH="0" baseline="30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</p:grpSp>
      <p:grpSp>
        <p:nvGrpSpPr>
          <p:cNvPr id="153" name="Gruppo 152">
            <a:extLst>
              <a:ext uri="{FF2B5EF4-FFF2-40B4-BE49-F238E27FC236}">
                <a16:creationId xmlns:a16="http://schemas.microsoft.com/office/drawing/2014/main" id="{1D422F58-1825-4B60-AF5B-336AF75736CC}"/>
              </a:ext>
            </a:extLst>
          </p:cNvPr>
          <p:cNvGrpSpPr/>
          <p:nvPr/>
        </p:nvGrpSpPr>
        <p:grpSpPr>
          <a:xfrm>
            <a:off x="1209627" y="2277427"/>
            <a:ext cx="2509241" cy="537344"/>
            <a:chOff x="161618" y="3597000"/>
            <a:chExt cx="1279072" cy="387456"/>
          </a:xfrm>
        </p:grpSpPr>
        <p:sp>
          <p:nvSpPr>
            <p:cNvPr id="154" name="Freccia angolare in su 153">
              <a:extLst>
                <a:ext uri="{FF2B5EF4-FFF2-40B4-BE49-F238E27FC236}">
                  <a16:creationId xmlns:a16="http://schemas.microsoft.com/office/drawing/2014/main" id="{F4212FEC-2444-4C50-80AE-109BAB73531E}"/>
                </a:ext>
              </a:extLst>
            </p:cNvPr>
            <p:cNvSpPr/>
            <p:nvPr/>
          </p:nvSpPr>
          <p:spPr>
            <a:xfrm>
              <a:off x="833998" y="3648761"/>
              <a:ext cx="606692" cy="154957"/>
            </a:xfrm>
            <a:prstGeom prst="bentUpArrow">
              <a:avLst/>
            </a:prstGeom>
            <a:solidFill>
              <a:schemeClr val="tx1"/>
            </a:solidFill>
            <a:ln w="12700" cap="flat" cmpd="sng" algn="ctr">
              <a:solidFill>
                <a:schemeClr val="tx1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grpSp>
          <p:nvGrpSpPr>
            <p:cNvPr id="155" name="Gruppo 154">
              <a:extLst>
                <a:ext uri="{FF2B5EF4-FFF2-40B4-BE49-F238E27FC236}">
                  <a16:creationId xmlns:a16="http://schemas.microsoft.com/office/drawing/2014/main" id="{E81A7F71-1755-4284-A6DB-287A19577FB9}"/>
                </a:ext>
              </a:extLst>
            </p:cNvPr>
            <p:cNvGrpSpPr/>
            <p:nvPr/>
          </p:nvGrpSpPr>
          <p:grpSpPr>
            <a:xfrm>
              <a:off x="161618" y="3597000"/>
              <a:ext cx="841788" cy="387456"/>
              <a:chOff x="231168" y="3589186"/>
              <a:chExt cx="841788" cy="387456"/>
            </a:xfrm>
          </p:grpSpPr>
          <p:sp>
            <p:nvSpPr>
              <p:cNvPr id="156" name="Dati 155">
                <a:extLst>
                  <a:ext uri="{FF2B5EF4-FFF2-40B4-BE49-F238E27FC236}">
                    <a16:creationId xmlns:a16="http://schemas.microsoft.com/office/drawing/2014/main" id="{3BADB3C8-49DF-4D9D-A5C0-971A112024B3}"/>
                  </a:ext>
                </a:extLst>
              </p:cNvPr>
              <p:cNvSpPr/>
              <p:nvPr/>
            </p:nvSpPr>
            <p:spPr>
              <a:xfrm>
                <a:off x="231168" y="3603929"/>
                <a:ext cx="841788" cy="372713"/>
              </a:xfrm>
              <a:prstGeom prst="flowChartInputOutput">
                <a:avLst/>
              </a:prstGeom>
              <a:solidFill>
                <a:srgbClr val="ED7D31">
                  <a:lumMod val="60000"/>
                  <a:lumOff val="4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57" name="CasellaDiTesto 156">
                <a:extLst>
                  <a:ext uri="{FF2B5EF4-FFF2-40B4-BE49-F238E27FC236}">
                    <a16:creationId xmlns:a16="http://schemas.microsoft.com/office/drawing/2014/main" id="{B7F72484-ED1D-4C8E-9123-8AC4A64AA303}"/>
                  </a:ext>
                </a:extLst>
              </p:cNvPr>
              <p:cNvSpPr txBox="1"/>
              <p:nvPr/>
            </p:nvSpPr>
            <p:spPr>
              <a:xfrm>
                <a:off x="463761" y="3589186"/>
                <a:ext cx="609195" cy="3290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1600" b="1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Modis</a:t>
                </a:r>
                <a:endParaRPr kumimoji="0" lang="it-IT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12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(500 m)</a:t>
                </a:r>
              </a:p>
            </p:txBody>
          </p:sp>
        </p:grpSp>
      </p:grpSp>
      <p:sp>
        <p:nvSpPr>
          <p:cNvPr id="158" name="Freccia a destra 157">
            <a:extLst>
              <a:ext uri="{FF2B5EF4-FFF2-40B4-BE49-F238E27FC236}">
                <a16:creationId xmlns:a16="http://schemas.microsoft.com/office/drawing/2014/main" id="{219963DB-A012-47A9-A6BC-18AF359C4BEC}"/>
              </a:ext>
            </a:extLst>
          </p:cNvPr>
          <p:cNvSpPr/>
          <p:nvPr/>
        </p:nvSpPr>
        <p:spPr>
          <a:xfrm>
            <a:off x="5307146" y="1956237"/>
            <a:ext cx="684079" cy="232247"/>
          </a:xfrm>
          <a:prstGeom prst="rightArrow">
            <a:avLst/>
          </a:prstGeom>
          <a:solidFill>
            <a:schemeClr val="tx1"/>
          </a:solidFill>
          <a:ln w="12700" cap="flat" cmpd="sng" algn="ctr">
            <a:solidFill>
              <a:sysClr val="windowText" lastClr="000000">
                <a:shade val="50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159" name="Gruppo 158">
            <a:extLst>
              <a:ext uri="{FF2B5EF4-FFF2-40B4-BE49-F238E27FC236}">
                <a16:creationId xmlns:a16="http://schemas.microsoft.com/office/drawing/2014/main" id="{B171AC5F-13CA-4241-8152-8EFA97E0A672}"/>
              </a:ext>
            </a:extLst>
          </p:cNvPr>
          <p:cNvGrpSpPr/>
          <p:nvPr/>
        </p:nvGrpSpPr>
        <p:grpSpPr>
          <a:xfrm>
            <a:off x="4526685" y="4183978"/>
            <a:ext cx="5325465" cy="461666"/>
            <a:chOff x="519327" y="4945137"/>
            <a:chExt cx="3126914" cy="313913"/>
          </a:xfrm>
        </p:grpSpPr>
        <p:sp>
          <p:nvSpPr>
            <p:cNvPr id="160" name="Rettangolo 159">
              <a:extLst>
                <a:ext uri="{FF2B5EF4-FFF2-40B4-BE49-F238E27FC236}">
                  <a16:creationId xmlns:a16="http://schemas.microsoft.com/office/drawing/2014/main" id="{7BC63851-4334-41C0-B2F2-09DF39408108}"/>
                </a:ext>
              </a:extLst>
            </p:cNvPr>
            <p:cNvSpPr/>
            <p:nvPr/>
          </p:nvSpPr>
          <p:spPr>
            <a:xfrm>
              <a:off x="519327" y="4945137"/>
              <a:ext cx="3119496" cy="313913"/>
            </a:xfrm>
            <a:prstGeom prst="rect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61" name="CasellaDiTesto 160">
              <a:extLst>
                <a:ext uri="{FF2B5EF4-FFF2-40B4-BE49-F238E27FC236}">
                  <a16:creationId xmlns:a16="http://schemas.microsoft.com/office/drawing/2014/main" id="{C13DC67A-3D4A-4D1D-8233-DE90EE261E4D}"/>
                </a:ext>
              </a:extLst>
            </p:cNvPr>
            <p:cNvSpPr txBox="1"/>
            <p:nvPr/>
          </p:nvSpPr>
          <p:spPr>
            <a:xfrm>
              <a:off x="776069" y="4969235"/>
              <a:ext cx="2870172" cy="2511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b="1" i="0" u="none" strike="noStrike" kern="0" cap="none" spc="0" normalizeH="0" baseline="0" noProof="0" dirty="0" err="1">
                  <a:ln>
                    <a:noFill/>
                  </a:ln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Vegetation</a:t>
              </a:r>
              <a:r>
                <a:rPr kumimoji="0" lang="it-IT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Mapping and Monitoring</a:t>
              </a:r>
            </a:p>
          </p:txBody>
        </p:sp>
      </p:grpSp>
      <p:sp>
        <p:nvSpPr>
          <p:cNvPr id="162" name="Freccia in giù 161">
            <a:extLst>
              <a:ext uri="{FF2B5EF4-FFF2-40B4-BE49-F238E27FC236}">
                <a16:creationId xmlns:a16="http://schemas.microsoft.com/office/drawing/2014/main" id="{AD40DEA1-CB38-4E33-ADB9-9C11583ACDFF}"/>
              </a:ext>
            </a:extLst>
          </p:cNvPr>
          <p:cNvSpPr/>
          <p:nvPr/>
        </p:nvSpPr>
        <p:spPr>
          <a:xfrm rot="10800000">
            <a:off x="8318250" y="4681084"/>
            <a:ext cx="219458" cy="750093"/>
          </a:xfrm>
          <a:prstGeom prst="downArrow">
            <a:avLst>
              <a:gd name="adj1" fmla="val 29684"/>
              <a:gd name="adj2" fmla="val 50000"/>
            </a:avLst>
          </a:prstGeom>
          <a:solidFill>
            <a:schemeClr val="tx1"/>
          </a:solidFill>
          <a:ln w="12700" cap="flat" cmpd="sng" algn="ctr">
            <a:solidFill>
              <a:sysClr val="windowText" lastClr="000000">
                <a:shade val="50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163" name="Gruppo 162">
            <a:extLst>
              <a:ext uri="{FF2B5EF4-FFF2-40B4-BE49-F238E27FC236}">
                <a16:creationId xmlns:a16="http://schemas.microsoft.com/office/drawing/2014/main" id="{924F6EF9-66CB-49FF-828A-3AB1A2110DAE}"/>
              </a:ext>
            </a:extLst>
          </p:cNvPr>
          <p:cNvGrpSpPr/>
          <p:nvPr/>
        </p:nvGrpSpPr>
        <p:grpSpPr>
          <a:xfrm>
            <a:off x="3303643" y="4846791"/>
            <a:ext cx="2893879" cy="576287"/>
            <a:chOff x="181837" y="3621408"/>
            <a:chExt cx="841788" cy="255239"/>
          </a:xfrm>
        </p:grpSpPr>
        <p:sp>
          <p:nvSpPr>
            <p:cNvPr id="164" name="Dati 163">
              <a:extLst>
                <a:ext uri="{FF2B5EF4-FFF2-40B4-BE49-F238E27FC236}">
                  <a16:creationId xmlns:a16="http://schemas.microsoft.com/office/drawing/2014/main" id="{A293C6F4-5F72-4B47-80ED-292C6B4DF6AC}"/>
                </a:ext>
              </a:extLst>
            </p:cNvPr>
            <p:cNvSpPr/>
            <p:nvPr/>
          </p:nvSpPr>
          <p:spPr>
            <a:xfrm>
              <a:off x="181837" y="3621408"/>
              <a:ext cx="841788" cy="255239"/>
            </a:xfrm>
            <a:prstGeom prst="flowChartInputOutput">
              <a:avLst/>
            </a:prstGeom>
            <a:solidFill>
              <a:srgbClr val="FFC000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65" name="CasellaDiTesto 164">
              <a:extLst>
                <a:ext uri="{FF2B5EF4-FFF2-40B4-BE49-F238E27FC236}">
                  <a16:creationId xmlns:a16="http://schemas.microsoft.com/office/drawing/2014/main" id="{FA84B802-2938-40D8-8E67-2022B3FED516}"/>
                </a:ext>
              </a:extLst>
            </p:cNvPr>
            <p:cNvSpPr txBox="1"/>
            <p:nvPr/>
          </p:nvSpPr>
          <p:spPr>
            <a:xfrm>
              <a:off x="287452" y="3676552"/>
              <a:ext cx="648241" cy="1363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1400" b="1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Antropological</a:t>
              </a:r>
              <a:r>
                <a:rPr kumimoji="0" lang="it-IT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kumimoji="0" lang="it-IT" sz="1400" b="1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effects</a:t>
              </a:r>
              <a:endParaRPr kumimoji="0" lang="it-IT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168" name="Rettangolo 167">
            <a:extLst>
              <a:ext uri="{FF2B5EF4-FFF2-40B4-BE49-F238E27FC236}">
                <a16:creationId xmlns:a16="http://schemas.microsoft.com/office/drawing/2014/main" id="{FF074117-11E6-4F2B-8F85-E2B88E75E2B6}"/>
              </a:ext>
            </a:extLst>
          </p:cNvPr>
          <p:cNvSpPr/>
          <p:nvPr/>
        </p:nvSpPr>
        <p:spPr>
          <a:xfrm>
            <a:off x="4000500" y="842695"/>
            <a:ext cx="68452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>
              <a:defRPr/>
            </a:pPr>
            <a:r>
              <a:rPr lang="it-IT" sz="2800" b="1" kern="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Vegetation</a:t>
            </a:r>
            <a:r>
              <a:rPr lang="it-IT" sz="2800" b="1" kern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Mapping and Monitoring</a:t>
            </a:r>
          </a:p>
        </p:txBody>
      </p:sp>
      <p:sp>
        <p:nvSpPr>
          <p:cNvPr id="169" name="Rettangolo 168">
            <a:extLst>
              <a:ext uri="{FF2B5EF4-FFF2-40B4-BE49-F238E27FC236}">
                <a16:creationId xmlns:a16="http://schemas.microsoft.com/office/drawing/2014/main" id="{03E3CF01-CF85-47E1-9486-050318F394EC}"/>
              </a:ext>
            </a:extLst>
          </p:cNvPr>
          <p:cNvSpPr/>
          <p:nvPr/>
        </p:nvSpPr>
        <p:spPr>
          <a:xfrm>
            <a:off x="969113" y="6393476"/>
            <a:ext cx="11778000" cy="477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it-IT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[4] Moreno-</a:t>
            </a:r>
            <a:r>
              <a:rPr lang="it-IT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Martínez</a:t>
            </a:r>
            <a:r>
              <a:rPr lang="it-IT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A. et al.(2020). </a:t>
            </a:r>
            <a:r>
              <a:rPr lang="it-IT" sz="1200" i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Remote Sensing of Environment</a:t>
            </a:r>
            <a:r>
              <a:rPr lang="it-IT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it-IT" sz="1200" i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247</a:t>
            </a:r>
            <a:r>
              <a:rPr lang="it-IT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111901.</a:t>
            </a:r>
          </a:p>
          <a:p>
            <a:pPr>
              <a:lnSpc>
                <a:spcPct val="107000"/>
              </a:lnSpc>
            </a:pPr>
            <a:r>
              <a:rPr lang="it-IT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[5] </a:t>
            </a:r>
            <a:r>
              <a:rPr lang="en-US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Pekel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J. F., et al. (2016). </a:t>
            </a:r>
            <a:r>
              <a:rPr lang="en-US" sz="1200" i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Nature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US" sz="1200" i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540</a:t>
            </a:r>
            <a:r>
              <a:rPr lang="en-US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(7633), 418-422.</a:t>
            </a:r>
          </a:p>
        </p:txBody>
      </p:sp>
    </p:spTree>
    <p:extLst>
      <p:ext uri="{BB962C8B-B14F-4D97-AF65-F5344CB8AC3E}">
        <p14:creationId xmlns:p14="http://schemas.microsoft.com/office/powerpoint/2010/main" val="4101036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9FB0CC1-CD73-41DA-871B-2C51F24BF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 case study: </a:t>
            </a:r>
            <a:r>
              <a:rPr lang="it-IT" dirty="0" err="1"/>
              <a:t>Uatuma</a:t>
            </a:r>
            <a:r>
              <a:rPr lang="it-IT" dirty="0"/>
              <a:t> River</a:t>
            </a:r>
          </a:p>
        </p:txBody>
      </p:sp>
      <p:pic>
        <p:nvPicPr>
          <p:cNvPr id="5" name="Immagine 4" descr="Immagine che contiene esterni&#10;&#10;Descrizione generata automaticamente">
            <a:extLst>
              <a:ext uri="{FF2B5EF4-FFF2-40B4-BE49-F238E27FC236}">
                <a16:creationId xmlns:a16="http://schemas.microsoft.com/office/drawing/2014/main" id="{0DB23752-840E-4372-A720-FBD609B541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5820" y="1600873"/>
            <a:ext cx="8470672" cy="4449071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930033E8-758D-4EA0-B829-8D5043EE9B91}"/>
              </a:ext>
            </a:extLst>
          </p:cNvPr>
          <p:cNvSpPr txBox="1"/>
          <p:nvPr/>
        </p:nvSpPr>
        <p:spPr>
          <a:xfrm>
            <a:off x="3656334" y="2081312"/>
            <a:ext cx="2098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Balbina Dam (1987)</a:t>
            </a:r>
          </a:p>
        </p:txBody>
      </p:sp>
      <p:sp>
        <p:nvSpPr>
          <p:cNvPr id="13" name="Rettangolo 12">
            <a:extLst>
              <a:ext uri="{FF2B5EF4-FFF2-40B4-BE49-F238E27FC236}">
                <a16:creationId xmlns:a16="http://schemas.microsoft.com/office/drawing/2014/main" id="{F1064F81-736F-415A-9A03-A1AAE499A3B4}"/>
              </a:ext>
            </a:extLst>
          </p:cNvPr>
          <p:cNvSpPr/>
          <p:nvPr/>
        </p:nvSpPr>
        <p:spPr>
          <a:xfrm>
            <a:off x="4949722" y="3825408"/>
            <a:ext cx="2822678" cy="114730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D26481A8-580F-4019-8A7B-F86EA99054B2}"/>
              </a:ext>
            </a:extLst>
          </p:cNvPr>
          <p:cNvSpPr/>
          <p:nvPr/>
        </p:nvSpPr>
        <p:spPr>
          <a:xfrm>
            <a:off x="8208035" y="3059673"/>
            <a:ext cx="181282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Analysis of </a:t>
            </a:r>
          </a:p>
          <a:p>
            <a:r>
              <a:rPr lang="it-IT" sz="16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vegetation</a:t>
            </a:r>
            <a:endParaRPr lang="it-IT"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it-IT" sz="16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alteration</a:t>
            </a:r>
            <a:r>
              <a:rPr lang="it-IT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</a:p>
          <a:p>
            <a:r>
              <a:rPr lang="it-IT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due to dam </a:t>
            </a:r>
          </a:p>
          <a:p>
            <a:r>
              <a:rPr lang="it-IT" sz="16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construction</a:t>
            </a:r>
            <a:endParaRPr lang="it-IT"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it-IT" sz="16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between</a:t>
            </a:r>
            <a:r>
              <a:rPr lang="it-IT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2001-2019 </a:t>
            </a:r>
          </a:p>
        </p:txBody>
      </p:sp>
      <p:sp>
        <p:nvSpPr>
          <p:cNvPr id="18" name="Triangolo isoscele 17">
            <a:extLst>
              <a:ext uri="{FF2B5EF4-FFF2-40B4-BE49-F238E27FC236}">
                <a16:creationId xmlns:a16="http://schemas.microsoft.com/office/drawing/2014/main" id="{C8D89808-4D8E-4900-AFCF-77BEEF348E5A}"/>
              </a:ext>
            </a:extLst>
          </p:cNvPr>
          <p:cNvSpPr/>
          <p:nvPr/>
        </p:nvSpPr>
        <p:spPr>
          <a:xfrm rot="10800000">
            <a:off x="4127500" y="2896880"/>
            <a:ext cx="368300" cy="325586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79003D5A-39CF-483A-9280-247E07B1F8CD}"/>
              </a:ext>
            </a:extLst>
          </p:cNvPr>
          <p:cNvSpPr txBox="1"/>
          <p:nvPr/>
        </p:nvSpPr>
        <p:spPr>
          <a:xfrm>
            <a:off x="1985820" y="5788334"/>
            <a:ext cx="4876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[*]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D3B2B9B2-20F7-4500-9EB2-3054DC6C193F}"/>
              </a:ext>
            </a:extLst>
          </p:cNvPr>
          <p:cNvSpPr txBox="1"/>
          <p:nvPr/>
        </p:nvSpPr>
        <p:spPr>
          <a:xfrm>
            <a:off x="1071420" y="6554688"/>
            <a:ext cx="19504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[*] Source: Google Earth</a:t>
            </a:r>
          </a:p>
        </p:txBody>
      </p:sp>
    </p:spTree>
    <p:extLst>
      <p:ext uri="{BB962C8B-B14F-4D97-AF65-F5344CB8AC3E}">
        <p14:creationId xmlns:p14="http://schemas.microsoft.com/office/powerpoint/2010/main" val="3896948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109D201D-E79E-4F20-BE6C-A8369CF5E9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416" y="893672"/>
            <a:ext cx="6533374" cy="2908405"/>
          </a:xfrm>
          <a:prstGeom prst="rect">
            <a:avLst/>
          </a:prstGeom>
          <a:ln>
            <a:solidFill>
              <a:srgbClr val="FF0000"/>
            </a:solidFill>
          </a:ln>
        </p:spPr>
      </p:pic>
      <p:grpSp>
        <p:nvGrpSpPr>
          <p:cNvPr id="11" name="Gruppo 10">
            <a:extLst>
              <a:ext uri="{FF2B5EF4-FFF2-40B4-BE49-F238E27FC236}">
                <a16:creationId xmlns:a16="http://schemas.microsoft.com/office/drawing/2014/main" id="{5564F3D6-B86F-484D-9E3F-E2F402BBD4CE}"/>
              </a:ext>
            </a:extLst>
          </p:cNvPr>
          <p:cNvGrpSpPr/>
          <p:nvPr/>
        </p:nvGrpSpPr>
        <p:grpSpPr>
          <a:xfrm>
            <a:off x="7562786" y="1087833"/>
            <a:ext cx="3310312" cy="2849578"/>
            <a:chOff x="8058150" y="2310560"/>
            <a:chExt cx="3181350" cy="3623515"/>
          </a:xfrm>
        </p:grpSpPr>
        <p:pic>
          <p:nvPicPr>
            <p:cNvPr id="6" name="Immagine 5">
              <a:extLst>
                <a:ext uri="{FF2B5EF4-FFF2-40B4-BE49-F238E27FC236}">
                  <a16:creationId xmlns:a16="http://schemas.microsoft.com/office/drawing/2014/main" id="{300141B8-1805-4F89-A1EC-C1C6BBD887A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160"/>
            <a:stretch/>
          </p:blipFill>
          <p:spPr>
            <a:xfrm>
              <a:off x="8166492" y="2310560"/>
              <a:ext cx="2970138" cy="3529876"/>
            </a:xfrm>
            <a:prstGeom prst="rect">
              <a:avLst/>
            </a:prstGeom>
          </p:spPr>
        </p:pic>
        <p:sp>
          <p:nvSpPr>
            <p:cNvPr id="8" name="Rettangolo 7">
              <a:extLst>
                <a:ext uri="{FF2B5EF4-FFF2-40B4-BE49-F238E27FC236}">
                  <a16:creationId xmlns:a16="http://schemas.microsoft.com/office/drawing/2014/main" id="{F3DA3C57-B129-475F-897E-7255B6382C19}"/>
                </a:ext>
              </a:extLst>
            </p:cNvPr>
            <p:cNvSpPr/>
            <p:nvPr/>
          </p:nvSpPr>
          <p:spPr>
            <a:xfrm>
              <a:off x="8067675" y="4075498"/>
              <a:ext cx="3171825" cy="420302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" name="Rettangolo 9">
              <a:extLst>
                <a:ext uri="{FF2B5EF4-FFF2-40B4-BE49-F238E27FC236}">
                  <a16:creationId xmlns:a16="http://schemas.microsoft.com/office/drawing/2014/main" id="{ECA18099-41C8-49BE-BD67-EF786FE81DB1}"/>
                </a:ext>
              </a:extLst>
            </p:cNvPr>
            <p:cNvSpPr/>
            <p:nvPr/>
          </p:nvSpPr>
          <p:spPr>
            <a:xfrm>
              <a:off x="8058150" y="5513773"/>
              <a:ext cx="3171825" cy="420302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itolo 1">
                <a:extLst>
                  <a:ext uri="{FF2B5EF4-FFF2-40B4-BE49-F238E27FC236}">
                    <a16:creationId xmlns:a16="http://schemas.microsoft.com/office/drawing/2014/main" id="{4E0A326C-2477-4384-A86E-6AE8046720B4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3070625" y="409486"/>
                <a:ext cx="7958331" cy="1077229"/>
              </a:xfrm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righ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1" dirty="0">
                              <a:latin typeface="Open Sans" panose="020B0606030504020204" pitchFamily="34" charset="0"/>
                              <a:ea typeface="Open Sans" panose="020B0606030504020204" pitchFamily="34" charset="0"/>
                              <a:cs typeface="Open Sans" panose="020B0606030504020204" pitchFamily="34" charset="0"/>
                            </a:rPr>
                            <m:t>Water</m:t>
                          </m:r>
                          <m:r>
                            <m:rPr>
                              <m:nor/>
                            </m:rPr>
                            <a:rPr lang="en-US" sz="2800" b="1" dirty="0">
                              <a:latin typeface="Open Sans" panose="020B0606030504020204" pitchFamily="34" charset="0"/>
                              <a:ea typeface="Open Sans" panose="020B0606030504020204" pitchFamily="34" charset="0"/>
                              <a:cs typeface="Open Sans" panose="020B0606030504020204" pitchFamily="34" charset="0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sz="2800" b="1" dirty="0">
                              <a:latin typeface="Open Sans" panose="020B0606030504020204" pitchFamily="34" charset="0"/>
                              <a:ea typeface="Open Sans" panose="020B0606030504020204" pitchFamily="34" charset="0"/>
                              <a:cs typeface="Open Sans" panose="020B0606030504020204" pitchFamily="34" charset="0"/>
                            </a:rPr>
                            <m:t>transition</m:t>
                          </m:r>
                          <m:r>
                            <m:rPr>
                              <m:nor/>
                            </m:rPr>
                            <a:rPr lang="en-US" sz="2800" b="1" dirty="0">
                              <a:latin typeface="Open Sans" panose="020B0606030504020204" pitchFamily="34" charset="0"/>
                              <a:ea typeface="Open Sans" panose="020B0606030504020204" pitchFamily="34" charset="0"/>
                              <a:cs typeface="Open Sans" panose="020B0606030504020204" pitchFamily="34" charset="0"/>
                            </a:rPr>
                            <m:t> </m:t>
                          </m:r>
                          <m:r>
                            <m:rPr>
                              <m:nor/>
                            </m:rPr>
                            <a:rPr lang="en-US" sz="2800" b="1" dirty="0">
                              <a:latin typeface="Open Sans" panose="020B0606030504020204" pitchFamily="34" charset="0"/>
                              <a:ea typeface="Open Sans" panose="020B0606030504020204" pitchFamily="34" charset="0"/>
                              <a:cs typeface="Open Sans" panose="020B0606030504020204" pitchFamily="34" charset="0"/>
                            </a:rPr>
                            <m:t>map</m:t>
                          </m:r>
                        </m:e>
                        <m:sup>
                          <m:r>
                            <a:rPr lang="it-IT" sz="2800" b="1" i="1" smtClean="0">
                              <a:latin typeface="Cambria Math" panose="02040503050406030204" pitchFamily="18" charset="0"/>
                            </a:rPr>
                            <m:t>[</m:t>
                          </m:r>
                          <m:r>
                            <a:rPr lang="it-IT" sz="2800" b="1" i="1" smtClean="0">
                              <a:latin typeface="Cambria Math" panose="02040503050406030204" pitchFamily="18" charset="0"/>
                            </a:rPr>
                            <m:t>𝟓</m:t>
                          </m:r>
                          <m:r>
                            <a:rPr lang="it-IT" sz="2800" b="1" i="1" smtClean="0">
                              <a:latin typeface="Cambria Math" panose="02040503050406030204" pitchFamily="18" charset="0"/>
                            </a:rPr>
                            <m:t>]</m:t>
                          </m:r>
                        </m:sup>
                      </m:sSup>
                    </m:oMath>
                  </m:oMathPara>
                </a14:m>
                <a:endParaRPr lang="en-US" sz="36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mc:Choice>
        <mc:Fallback xmlns="">
          <p:sp>
            <p:nvSpPr>
              <p:cNvPr id="12" name="Titolo 1">
                <a:extLst>
                  <a:ext uri="{FF2B5EF4-FFF2-40B4-BE49-F238E27FC236}">
                    <a16:creationId xmlns:a16="http://schemas.microsoft.com/office/drawing/2014/main" id="{4E0A326C-2477-4384-A86E-6AE8046720B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3070625" y="409486"/>
                <a:ext cx="7958331" cy="1077229"/>
              </a:xfr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ttangolo 12">
            <a:extLst>
              <a:ext uri="{FF2B5EF4-FFF2-40B4-BE49-F238E27FC236}">
                <a16:creationId xmlns:a16="http://schemas.microsoft.com/office/drawing/2014/main" id="{25B8D0FA-1D40-432B-AF03-4ECCB5C32D13}"/>
              </a:ext>
            </a:extLst>
          </p:cNvPr>
          <p:cNvSpPr/>
          <p:nvPr/>
        </p:nvSpPr>
        <p:spPr>
          <a:xfrm>
            <a:off x="1009651" y="6546487"/>
            <a:ext cx="1093229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[5] </a:t>
            </a:r>
            <a:r>
              <a:rPr lang="en-US" sz="11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Pekel</a:t>
            </a:r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J. F., Cottam, A., Gorelick, N., &amp; </a:t>
            </a:r>
            <a:r>
              <a:rPr lang="en-US" sz="11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Belward</a:t>
            </a:r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A. S. (2016). High-resolution mapping of global surface water and its long-term changes. </a:t>
            </a:r>
            <a:r>
              <a:rPr lang="en-US" sz="1100" i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Nature</a:t>
            </a:r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 </a:t>
            </a:r>
            <a:r>
              <a:rPr lang="en-US" sz="1100" i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540</a:t>
            </a:r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418-422.</a:t>
            </a:r>
            <a:endParaRPr lang="it-IT" sz="11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5" name="Gruppo 4">
            <a:extLst>
              <a:ext uri="{FF2B5EF4-FFF2-40B4-BE49-F238E27FC236}">
                <a16:creationId xmlns:a16="http://schemas.microsoft.com/office/drawing/2014/main" id="{169DE5ED-CD9E-4A3A-A957-75046678F3A1}"/>
              </a:ext>
            </a:extLst>
          </p:cNvPr>
          <p:cNvGrpSpPr/>
          <p:nvPr/>
        </p:nvGrpSpPr>
        <p:grpSpPr>
          <a:xfrm>
            <a:off x="5461000" y="3752745"/>
            <a:ext cx="4504691" cy="2586465"/>
            <a:chOff x="7555228" y="942676"/>
            <a:chExt cx="4504691" cy="2586465"/>
          </a:xfrm>
        </p:grpSpPr>
        <p:pic>
          <p:nvPicPr>
            <p:cNvPr id="19" name="Immagine 18">
              <a:extLst>
                <a:ext uri="{FF2B5EF4-FFF2-40B4-BE49-F238E27FC236}">
                  <a16:creationId xmlns:a16="http://schemas.microsoft.com/office/drawing/2014/main" id="{75B782C9-3E1F-43FE-AFD1-92854B675DF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5228" y="1372640"/>
              <a:ext cx="4504691" cy="2156501"/>
            </a:xfrm>
            <a:prstGeom prst="rect">
              <a:avLst/>
            </a:prstGeom>
          </p:spPr>
        </p:pic>
        <p:sp>
          <p:nvSpPr>
            <p:cNvPr id="20" name="CasellaDiTesto 19">
              <a:extLst>
                <a:ext uri="{FF2B5EF4-FFF2-40B4-BE49-F238E27FC236}">
                  <a16:creationId xmlns:a16="http://schemas.microsoft.com/office/drawing/2014/main" id="{5FAE724F-A658-4161-85E7-A3F90C5D01AD}"/>
                </a:ext>
              </a:extLst>
            </p:cNvPr>
            <p:cNvSpPr txBox="1"/>
            <p:nvPr/>
          </p:nvSpPr>
          <p:spPr>
            <a:xfrm>
              <a:off x="7645677" y="1346783"/>
              <a:ext cx="113714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Water</a:t>
              </a:r>
            </a:p>
          </p:txBody>
        </p:sp>
        <p:sp>
          <p:nvSpPr>
            <p:cNvPr id="21" name="CasellaDiTesto 20">
              <a:extLst>
                <a:ext uri="{FF2B5EF4-FFF2-40B4-BE49-F238E27FC236}">
                  <a16:creationId xmlns:a16="http://schemas.microsoft.com/office/drawing/2014/main" id="{FEF6FE22-8189-4246-A231-9A5A363428D3}"/>
                </a:ext>
              </a:extLst>
            </p:cNvPr>
            <p:cNvSpPr txBox="1"/>
            <p:nvPr/>
          </p:nvSpPr>
          <p:spPr>
            <a:xfrm>
              <a:off x="7644903" y="1699618"/>
              <a:ext cx="12725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No- water</a:t>
              </a:r>
            </a:p>
          </p:txBody>
        </p:sp>
        <p:sp>
          <p:nvSpPr>
            <p:cNvPr id="22" name="CasellaDiTesto 21">
              <a:extLst>
                <a:ext uri="{FF2B5EF4-FFF2-40B4-BE49-F238E27FC236}">
                  <a16:creationId xmlns:a16="http://schemas.microsoft.com/office/drawing/2014/main" id="{E5194313-3892-4DF3-849D-F2DF2B67EDC6}"/>
                </a:ext>
              </a:extLst>
            </p:cNvPr>
            <p:cNvSpPr txBox="1"/>
            <p:nvPr/>
          </p:nvSpPr>
          <p:spPr>
            <a:xfrm>
              <a:off x="7594599" y="2098738"/>
              <a:ext cx="11379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No-Data</a:t>
              </a:r>
            </a:p>
          </p:txBody>
        </p:sp>
        <p:cxnSp>
          <p:nvCxnSpPr>
            <p:cNvPr id="24" name="Connettore 2 23">
              <a:extLst>
                <a:ext uri="{FF2B5EF4-FFF2-40B4-BE49-F238E27FC236}">
                  <a16:creationId xmlns:a16="http://schemas.microsoft.com/office/drawing/2014/main" id="{6B24732B-BD8A-4242-9657-AEC7A992FFF5}"/>
                </a:ext>
              </a:extLst>
            </p:cNvPr>
            <p:cNvCxnSpPr>
              <a:cxnSpLocks/>
              <a:stCxn id="20" idx="3"/>
            </p:cNvCxnSpPr>
            <p:nvPr/>
          </p:nvCxnSpPr>
          <p:spPr>
            <a:xfrm flipV="1">
              <a:off x="8782822" y="1359285"/>
              <a:ext cx="274817" cy="17216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Connettore 2 25">
              <a:extLst>
                <a:ext uri="{FF2B5EF4-FFF2-40B4-BE49-F238E27FC236}">
                  <a16:creationId xmlns:a16="http://schemas.microsoft.com/office/drawing/2014/main" id="{24543441-797C-4625-8B9D-4128F1394916}"/>
                </a:ext>
              </a:extLst>
            </p:cNvPr>
            <p:cNvCxnSpPr>
              <a:cxnSpLocks/>
            </p:cNvCxnSpPr>
            <p:nvPr/>
          </p:nvCxnSpPr>
          <p:spPr>
            <a:xfrm>
              <a:off x="8782823" y="1947862"/>
              <a:ext cx="213381" cy="48415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Connettore 2 27">
              <a:extLst>
                <a:ext uri="{FF2B5EF4-FFF2-40B4-BE49-F238E27FC236}">
                  <a16:creationId xmlns:a16="http://schemas.microsoft.com/office/drawing/2014/main" id="{E7BD333A-6A94-4593-8646-AD700FD6EC26}"/>
                </a:ext>
              </a:extLst>
            </p:cNvPr>
            <p:cNvCxnSpPr>
              <a:cxnSpLocks/>
              <a:stCxn id="22" idx="2"/>
            </p:cNvCxnSpPr>
            <p:nvPr/>
          </p:nvCxnSpPr>
          <p:spPr>
            <a:xfrm>
              <a:off x="8163559" y="2468070"/>
              <a:ext cx="447040" cy="106107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3" name="CasellaDiTesto 32">
              <a:extLst>
                <a:ext uri="{FF2B5EF4-FFF2-40B4-BE49-F238E27FC236}">
                  <a16:creationId xmlns:a16="http://schemas.microsoft.com/office/drawing/2014/main" id="{CB538B47-9589-4109-BFE7-1FF934DA6FBA}"/>
                </a:ext>
              </a:extLst>
            </p:cNvPr>
            <p:cNvSpPr txBox="1"/>
            <p:nvPr/>
          </p:nvSpPr>
          <p:spPr>
            <a:xfrm>
              <a:off x="7635518" y="942676"/>
              <a:ext cx="20368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New </a:t>
              </a:r>
              <a:r>
                <a:rPr lang="it-IT" dirty="0" err="1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seasonal</a:t>
              </a:r>
              <a:endParaRPr lang="it-IT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3" name="Gruppo 2">
            <a:extLst>
              <a:ext uri="{FF2B5EF4-FFF2-40B4-BE49-F238E27FC236}">
                <a16:creationId xmlns:a16="http://schemas.microsoft.com/office/drawing/2014/main" id="{AE3814FC-938A-4624-AC0C-D9A18994554C}"/>
              </a:ext>
            </a:extLst>
          </p:cNvPr>
          <p:cNvGrpSpPr/>
          <p:nvPr/>
        </p:nvGrpSpPr>
        <p:grpSpPr>
          <a:xfrm>
            <a:off x="341628" y="3853493"/>
            <a:ext cx="4504691" cy="2508235"/>
            <a:chOff x="7555228" y="3513156"/>
            <a:chExt cx="4504691" cy="2508235"/>
          </a:xfrm>
        </p:grpSpPr>
        <p:pic>
          <p:nvPicPr>
            <p:cNvPr id="17" name="Immagine 16" descr="Immagine che contiene shoji&#10;&#10;Descrizione generata automaticamente">
              <a:extLst>
                <a:ext uri="{FF2B5EF4-FFF2-40B4-BE49-F238E27FC236}">
                  <a16:creationId xmlns:a16="http://schemas.microsoft.com/office/drawing/2014/main" id="{D5BBB52E-F94F-4DC6-9892-8686B93EF77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5228" y="3864890"/>
              <a:ext cx="4504691" cy="2156501"/>
            </a:xfrm>
            <a:prstGeom prst="rect">
              <a:avLst/>
            </a:prstGeom>
          </p:spPr>
        </p:pic>
        <p:sp>
          <p:nvSpPr>
            <p:cNvPr id="34" name="CasellaDiTesto 33">
              <a:extLst>
                <a:ext uri="{FF2B5EF4-FFF2-40B4-BE49-F238E27FC236}">
                  <a16:creationId xmlns:a16="http://schemas.microsoft.com/office/drawing/2014/main" id="{047B7AA6-B2BC-477C-9355-118E5B442971}"/>
                </a:ext>
              </a:extLst>
            </p:cNvPr>
            <p:cNvSpPr txBox="1"/>
            <p:nvPr/>
          </p:nvSpPr>
          <p:spPr>
            <a:xfrm>
              <a:off x="7625358" y="3513156"/>
              <a:ext cx="348968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dirty="0" err="1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Ephemeral</a:t>
              </a:r>
              <a:r>
                <a:rPr lang="it-IT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 </a:t>
              </a:r>
              <a:r>
                <a:rPr lang="it-IT" dirty="0" err="1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seasonal</a:t>
              </a:r>
              <a:endParaRPr lang="it-IT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F7ACDBA9-4D13-4551-8297-A2E2A6E1BBD2}"/>
              </a:ext>
            </a:extLst>
          </p:cNvPr>
          <p:cNvSpPr txBox="1"/>
          <p:nvPr/>
        </p:nvSpPr>
        <p:spPr>
          <a:xfrm>
            <a:off x="644435" y="948100"/>
            <a:ext cx="45284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[5]</a:t>
            </a:r>
          </a:p>
        </p:txBody>
      </p:sp>
    </p:spTree>
    <p:extLst>
      <p:ext uri="{BB962C8B-B14F-4D97-AF65-F5344CB8AC3E}">
        <p14:creationId xmlns:p14="http://schemas.microsoft.com/office/powerpoint/2010/main" val="1955947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contenuto 2"/>
          <p:cNvSpPr txBox="1">
            <a:spLocks/>
          </p:cNvSpPr>
          <p:nvPr/>
        </p:nvSpPr>
        <p:spPr>
          <a:xfrm>
            <a:off x="1204634" y="1742483"/>
            <a:ext cx="10199552" cy="97683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027487" rtl="0" eaLnBrk="1" latinLnBrk="0" hangingPunct="1">
              <a:lnSpc>
                <a:spcPct val="90000"/>
              </a:lnSpc>
              <a:spcBef>
                <a:spcPts val="3311"/>
              </a:spcBef>
              <a:buFont typeface="Arial" panose="020B0604020202020204" pitchFamily="34" charset="0"/>
              <a:buNone/>
              <a:defRPr sz="79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513743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66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02748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541230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05497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756871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82461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59620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109948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10" name="Titolo 9">
            <a:extLst>
              <a:ext uri="{FF2B5EF4-FFF2-40B4-BE49-F238E27FC236}">
                <a16:creationId xmlns:a16="http://schemas.microsoft.com/office/drawing/2014/main" id="{83E02E8D-74E9-4099-A932-22A605DD2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Massive </a:t>
            </a:r>
            <a:r>
              <a:rPr lang="it-IT" dirty="0" err="1"/>
              <a:t>trees</a:t>
            </a:r>
            <a:r>
              <a:rPr lang="it-IT" dirty="0"/>
              <a:t> </a:t>
            </a:r>
            <a:r>
              <a:rPr lang="it-IT" dirty="0" err="1"/>
              <a:t>mortality</a:t>
            </a:r>
            <a:r>
              <a:rPr lang="it-IT" dirty="0"/>
              <a:t> [1]</a:t>
            </a:r>
          </a:p>
        </p:txBody>
      </p:sp>
      <p:pic>
        <p:nvPicPr>
          <p:cNvPr id="3" name="Immagine 2" descr="Immagine che contiene mappa&#10;&#10;Descrizione generata automaticamente">
            <a:extLst>
              <a:ext uri="{FF2B5EF4-FFF2-40B4-BE49-F238E27FC236}">
                <a16:creationId xmlns:a16="http://schemas.microsoft.com/office/drawing/2014/main" id="{277C2B57-2CCB-4427-9AA3-690BCB47B6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90" y="1346670"/>
            <a:ext cx="7430080" cy="5194349"/>
          </a:xfrm>
          <a:prstGeom prst="rect">
            <a:avLst/>
          </a:prstGeom>
        </p:spPr>
      </p:pic>
      <p:pic>
        <p:nvPicPr>
          <p:cNvPr id="4" name="Immagine 3" descr="Immagine che contiene acqua, esterni, lago, natura&#10;&#10;Descrizione generata automaticamente">
            <a:extLst>
              <a:ext uri="{FF2B5EF4-FFF2-40B4-BE49-F238E27FC236}">
                <a16:creationId xmlns:a16="http://schemas.microsoft.com/office/drawing/2014/main" id="{CDC8297B-CC28-400F-823A-EFB9C2C79C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8605" y="2149979"/>
            <a:ext cx="3869705" cy="2558041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16E4877D-4C92-479F-AA00-4B96358A6A77}"/>
              </a:ext>
            </a:extLst>
          </p:cNvPr>
          <p:cNvSpPr txBox="1"/>
          <p:nvPr/>
        </p:nvSpPr>
        <p:spPr>
          <a:xfrm>
            <a:off x="8146178" y="6488668"/>
            <a:ext cx="3434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[1] de </a:t>
            </a:r>
            <a:r>
              <a:rPr lang="it-IT" dirty="0" err="1"/>
              <a:t>Resende</a:t>
            </a:r>
            <a:r>
              <a:rPr lang="it-IT" dirty="0"/>
              <a:t> et al. 2019</a:t>
            </a:r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EDB76678-B15E-48B9-B48F-EFA8BC6DABE8}"/>
              </a:ext>
            </a:extLst>
          </p:cNvPr>
          <p:cNvSpPr/>
          <p:nvPr/>
        </p:nvSpPr>
        <p:spPr>
          <a:xfrm>
            <a:off x="7893544" y="4315299"/>
            <a:ext cx="5052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/>
              <a:t>[1] </a:t>
            </a:r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C87703DD-3E1D-4067-8A69-36CC3800D73B}"/>
              </a:ext>
            </a:extLst>
          </p:cNvPr>
          <p:cNvSpPr/>
          <p:nvPr/>
        </p:nvSpPr>
        <p:spPr>
          <a:xfrm>
            <a:off x="535180" y="1515953"/>
            <a:ext cx="5052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/>
              <a:t>[1] </a:t>
            </a:r>
          </a:p>
        </p:txBody>
      </p:sp>
    </p:spTree>
    <p:extLst>
      <p:ext uri="{BB962C8B-B14F-4D97-AF65-F5344CB8AC3E}">
        <p14:creationId xmlns:p14="http://schemas.microsoft.com/office/powerpoint/2010/main" val="3913295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C7738E1-F653-4A77-BE4B-0AE759AC6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5728" y="269441"/>
            <a:ext cx="7958331" cy="655119"/>
          </a:xfrm>
        </p:spPr>
        <p:txBody>
          <a:bodyPr>
            <a:normAutofit/>
          </a:bodyPr>
          <a:lstStyle/>
          <a:p>
            <a:r>
              <a:rPr lang="it-IT" sz="28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Region</a:t>
            </a:r>
            <a:r>
              <a:rPr lang="it-IT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of </a:t>
            </a:r>
            <a:r>
              <a:rPr lang="it-IT" sz="28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interest</a:t>
            </a:r>
            <a:r>
              <a:rPr lang="it-IT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it-IT" sz="28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definition</a:t>
            </a:r>
            <a:endParaRPr lang="it-IT" sz="28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5" name="Immagine 4" descr="Immagine che contiene mappa&#10;&#10;Descrizione generata automaticamente">
            <a:extLst>
              <a:ext uri="{FF2B5EF4-FFF2-40B4-BE49-F238E27FC236}">
                <a16:creationId xmlns:a16="http://schemas.microsoft.com/office/drawing/2014/main" id="{6177324E-3A38-42D3-80E5-2C7BEB13CA5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31" b="4535"/>
          <a:stretch/>
        </p:blipFill>
        <p:spPr>
          <a:xfrm>
            <a:off x="7018520" y="833505"/>
            <a:ext cx="3145675" cy="2744515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855674A9-7195-4FB9-838C-211BE27A4D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477" y="833504"/>
            <a:ext cx="3145675" cy="2744515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A680168F-507A-4E6D-8E43-2BA66D8F2A7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35"/>
          <a:stretch/>
        </p:blipFill>
        <p:spPr>
          <a:xfrm>
            <a:off x="1479477" y="3698240"/>
            <a:ext cx="3145675" cy="3015265"/>
          </a:xfrm>
          <a:prstGeom prst="rect">
            <a:avLst/>
          </a:prstGeom>
        </p:spPr>
      </p:pic>
      <p:pic>
        <p:nvPicPr>
          <p:cNvPr id="11" name="Immagine 10" descr="Immagine che contiene mappa&#10;&#10;Descrizione generata automaticamente">
            <a:extLst>
              <a:ext uri="{FF2B5EF4-FFF2-40B4-BE49-F238E27FC236}">
                <a16:creationId xmlns:a16="http://schemas.microsoft.com/office/drawing/2014/main" id="{63997506-628E-4F50-8C0B-9EAEC7F1D70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14"/>
          <a:stretch/>
        </p:blipFill>
        <p:spPr>
          <a:xfrm>
            <a:off x="7018520" y="3698240"/>
            <a:ext cx="3145675" cy="3015265"/>
          </a:xfrm>
          <a:prstGeom prst="rect">
            <a:avLst/>
          </a:prstGeom>
        </p:spPr>
      </p:pic>
      <p:sp>
        <p:nvSpPr>
          <p:cNvPr id="12" name="Freccia a destra 11">
            <a:extLst>
              <a:ext uri="{FF2B5EF4-FFF2-40B4-BE49-F238E27FC236}">
                <a16:creationId xmlns:a16="http://schemas.microsoft.com/office/drawing/2014/main" id="{9BEF11B5-FEA5-4E0D-B69C-BD20F06F664C}"/>
              </a:ext>
            </a:extLst>
          </p:cNvPr>
          <p:cNvSpPr/>
          <p:nvPr/>
        </p:nvSpPr>
        <p:spPr>
          <a:xfrm>
            <a:off x="5240976" y="2119209"/>
            <a:ext cx="975360" cy="2641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Freccia a destra 12">
            <a:extLst>
              <a:ext uri="{FF2B5EF4-FFF2-40B4-BE49-F238E27FC236}">
                <a16:creationId xmlns:a16="http://schemas.microsoft.com/office/drawing/2014/main" id="{7D76D146-3E44-4D80-B9B7-A7CF6A1C603E}"/>
              </a:ext>
            </a:extLst>
          </p:cNvPr>
          <p:cNvSpPr/>
          <p:nvPr/>
        </p:nvSpPr>
        <p:spPr>
          <a:xfrm>
            <a:off x="5241932" y="4941712"/>
            <a:ext cx="975360" cy="2641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07700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BC18DB5-04CE-4EEC-B584-C2FD77BF72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NDVI and NDVI </a:t>
            </a:r>
            <a:r>
              <a:rPr lang="it-IT" dirty="0" err="1"/>
              <a:t>uncertainties</a:t>
            </a:r>
            <a:endParaRPr lang="it-IT" dirty="0"/>
          </a:p>
        </p:txBody>
      </p:sp>
      <p:pic>
        <p:nvPicPr>
          <p:cNvPr id="4" name="Immagine 3" descr="Immagine che contiene testo, tessuto, fondale oceanico&#10;&#10;Descrizione generata automaticamente">
            <a:extLst>
              <a:ext uri="{FF2B5EF4-FFF2-40B4-BE49-F238E27FC236}">
                <a16:creationId xmlns:a16="http://schemas.microsoft.com/office/drawing/2014/main" id="{71ABEA45-3333-4018-B3E0-8722988C2C9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85" t="15299" r="2944" b="16335"/>
          <a:stretch/>
        </p:blipFill>
        <p:spPr>
          <a:xfrm>
            <a:off x="1160713" y="2107498"/>
            <a:ext cx="4796272" cy="3317772"/>
          </a:xfrm>
          <a:prstGeom prst="rect">
            <a:avLst/>
          </a:prstGeom>
        </p:spPr>
      </p:pic>
      <p:pic>
        <p:nvPicPr>
          <p:cNvPr id="5" name="Immagine 4" descr="Immagine che contiene mappa&#10;&#10;Descrizione generata automaticamente">
            <a:extLst>
              <a:ext uri="{FF2B5EF4-FFF2-40B4-BE49-F238E27FC236}">
                <a16:creationId xmlns:a16="http://schemas.microsoft.com/office/drawing/2014/main" id="{520DCA66-322F-4337-B46F-8ACF3067B09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75" t="9506" b="8396"/>
          <a:stretch/>
        </p:blipFill>
        <p:spPr>
          <a:xfrm>
            <a:off x="6235016" y="2107498"/>
            <a:ext cx="4648884" cy="3317772"/>
          </a:xfrm>
          <a:prstGeom prst="rect">
            <a:avLst/>
          </a:prstGeom>
        </p:spPr>
      </p:pic>
      <p:pic>
        <p:nvPicPr>
          <p:cNvPr id="18" name="Immagine 17">
            <a:extLst>
              <a:ext uri="{FF2B5EF4-FFF2-40B4-BE49-F238E27FC236}">
                <a16:creationId xmlns:a16="http://schemas.microsoft.com/office/drawing/2014/main" id="{A4FFC5D2-5451-46A5-9881-95845262A66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25" t="21654" r="67986" b="13054"/>
          <a:stretch/>
        </p:blipFill>
        <p:spPr>
          <a:xfrm>
            <a:off x="612059" y="3071813"/>
            <a:ext cx="357187" cy="1504950"/>
          </a:xfrm>
          <a:prstGeom prst="rect">
            <a:avLst/>
          </a:prstGeom>
        </p:spPr>
      </p:pic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78266226-F8AA-44ED-ADE8-8EDB1FFADB43}"/>
              </a:ext>
            </a:extLst>
          </p:cNvPr>
          <p:cNvSpPr txBox="1"/>
          <p:nvPr/>
        </p:nvSpPr>
        <p:spPr>
          <a:xfrm>
            <a:off x="79517" y="4714282"/>
            <a:ext cx="10079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NDVI</a:t>
            </a:r>
            <a:endParaRPr lang="it-IT" sz="2000" b="1" baseline="30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623513C2-9323-4F93-8513-392A0D9F084C}"/>
              </a:ext>
            </a:extLst>
          </p:cNvPr>
          <p:cNvSpPr txBox="1"/>
          <p:nvPr/>
        </p:nvSpPr>
        <p:spPr>
          <a:xfrm>
            <a:off x="152810" y="4301802"/>
            <a:ext cx="538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0.1</a:t>
            </a:r>
            <a:endParaRPr lang="it-IT"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1EBC47AD-CC25-4642-9F88-9F918BACEBDD}"/>
              </a:ext>
            </a:extLst>
          </p:cNvPr>
          <p:cNvSpPr txBox="1"/>
          <p:nvPr/>
        </p:nvSpPr>
        <p:spPr>
          <a:xfrm>
            <a:off x="152810" y="3067403"/>
            <a:ext cx="538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0.3</a:t>
            </a:r>
            <a:endParaRPr lang="it-IT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2F38EB33-F06C-4AE1-B056-3BBA9F2BE606}"/>
              </a:ext>
            </a:extLst>
          </p:cNvPr>
          <p:cNvSpPr txBox="1"/>
          <p:nvPr/>
        </p:nvSpPr>
        <p:spPr>
          <a:xfrm>
            <a:off x="10808" y="2397174"/>
            <a:ext cx="10558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NDVI</a:t>
            </a:r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ERROR</a:t>
            </a:r>
            <a:endParaRPr lang="it-IT" sz="1600" b="1" baseline="30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32" name="Immagine 31">
            <a:extLst>
              <a:ext uri="{FF2B5EF4-FFF2-40B4-BE49-F238E27FC236}">
                <a16:creationId xmlns:a16="http://schemas.microsoft.com/office/drawing/2014/main" id="{77709C78-D0D6-4B06-829B-63E1CB4C07E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70" t="21799" r="46168" b="12031"/>
          <a:stretch/>
        </p:blipFill>
        <p:spPr>
          <a:xfrm>
            <a:off x="614924" y="5118361"/>
            <a:ext cx="354322" cy="1615553"/>
          </a:xfrm>
          <a:prstGeom prst="rect">
            <a:avLst/>
          </a:prstGeom>
        </p:spPr>
      </p:pic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30274EA3-B1DA-4FDA-9122-F911F6A23CE2}"/>
              </a:ext>
            </a:extLst>
          </p:cNvPr>
          <p:cNvSpPr txBox="1"/>
          <p:nvPr/>
        </p:nvSpPr>
        <p:spPr>
          <a:xfrm>
            <a:off x="152810" y="6367027"/>
            <a:ext cx="538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0.1</a:t>
            </a:r>
            <a:endParaRPr lang="it-IT"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35E8044F-EFCA-481B-9E43-E3D27ACA5D29}"/>
              </a:ext>
            </a:extLst>
          </p:cNvPr>
          <p:cNvSpPr txBox="1"/>
          <p:nvPr/>
        </p:nvSpPr>
        <p:spPr>
          <a:xfrm>
            <a:off x="152810" y="5086716"/>
            <a:ext cx="538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0.9</a:t>
            </a:r>
            <a:endParaRPr lang="it-IT"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0302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uppo 35">
            <a:extLst>
              <a:ext uri="{FF2B5EF4-FFF2-40B4-BE49-F238E27FC236}">
                <a16:creationId xmlns:a16="http://schemas.microsoft.com/office/drawing/2014/main" id="{211B356C-A5E9-4676-B564-D60B8802C735}"/>
              </a:ext>
            </a:extLst>
          </p:cNvPr>
          <p:cNvGrpSpPr/>
          <p:nvPr/>
        </p:nvGrpSpPr>
        <p:grpSpPr>
          <a:xfrm>
            <a:off x="2661700" y="1136231"/>
            <a:ext cx="7536400" cy="5423737"/>
            <a:chOff x="7228162" y="-1186534"/>
            <a:chExt cx="6741600" cy="6035714"/>
          </a:xfrm>
        </p:grpSpPr>
        <p:pic>
          <p:nvPicPr>
            <p:cNvPr id="27" name="Immagine 26">
              <a:extLst>
                <a:ext uri="{FF2B5EF4-FFF2-40B4-BE49-F238E27FC236}">
                  <a16:creationId xmlns:a16="http://schemas.microsoft.com/office/drawing/2014/main" id="{37A3D75E-8C31-4860-8B10-F261DD592AC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28162" y="1766791"/>
              <a:ext cx="6741600" cy="3082389"/>
            </a:xfrm>
            <a:prstGeom prst="rect">
              <a:avLst/>
            </a:prstGeom>
          </p:spPr>
        </p:pic>
        <p:pic>
          <p:nvPicPr>
            <p:cNvPr id="29" name="Immagine 28">
              <a:extLst>
                <a:ext uri="{FF2B5EF4-FFF2-40B4-BE49-F238E27FC236}">
                  <a16:creationId xmlns:a16="http://schemas.microsoft.com/office/drawing/2014/main" id="{6DA652A9-227E-440D-A27E-86677441BC9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28162" y="-1186534"/>
              <a:ext cx="6741600" cy="3082389"/>
            </a:xfrm>
            <a:prstGeom prst="rect">
              <a:avLst/>
            </a:prstGeom>
          </p:spPr>
        </p:pic>
      </p:grpSp>
      <p:sp>
        <p:nvSpPr>
          <p:cNvPr id="5" name="Titolo 1">
            <a:extLst>
              <a:ext uri="{FF2B5EF4-FFF2-40B4-BE49-F238E27FC236}">
                <a16:creationId xmlns:a16="http://schemas.microsoft.com/office/drawing/2014/main" id="{90CD0BE5-BBFA-40E9-8A8E-C1A26E950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1700" y="465156"/>
            <a:ext cx="7958331" cy="1077229"/>
          </a:xfrm>
        </p:spPr>
        <p:txBody>
          <a:bodyPr>
            <a:normAutofit/>
          </a:bodyPr>
          <a:lstStyle/>
          <a:p>
            <a:r>
              <a:rPr lang="it-IT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NDVI trend</a:t>
            </a: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DAE1A93A-0692-4290-BA4E-AE94FA478213}"/>
              </a:ext>
            </a:extLst>
          </p:cNvPr>
          <p:cNvSpPr txBox="1"/>
          <p:nvPr/>
        </p:nvSpPr>
        <p:spPr>
          <a:xfrm>
            <a:off x="1244600" y="4933893"/>
            <a:ext cx="1765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/>
              <a:t>Change</a:t>
            </a:r>
            <a:r>
              <a:rPr lang="it-IT" dirty="0"/>
              <a:t> in </a:t>
            </a:r>
            <a:r>
              <a:rPr lang="it-IT" dirty="0" err="1"/>
              <a:t>phenology</a:t>
            </a:r>
            <a:endParaRPr lang="it-IT" dirty="0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6FDBA857-42A1-48CB-935A-FE0CE8F01112}"/>
              </a:ext>
            </a:extLst>
          </p:cNvPr>
          <p:cNvCxnSpPr/>
          <p:nvPr/>
        </p:nvCxnSpPr>
        <p:spPr>
          <a:xfrm flipV="1">
            <a:off x="2661700" y="5175039"/>
            <a:ext cx="1351500" cy="954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7217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uppo 25">
            <a:extLst>
              <a:ext uri="{FF2B5EF4-FFF2-40B4-BE49-F238E27FC236}">
                <a16:creationId xmlns:a16="http://schemas.microsoft.com/office/drawing/2014/main" id="{B7178A46-3F5A-4210-B2DD-5A2682D22D7C}"/>
              </a:ext>
            </a:extLst>
          </p:cNvPr>
          <p:cNvGrpSpPr/>
          <p:nvPr/>
        </p:nvGrpSpPr>
        <p:grpSpPr>
          <a:xfrm>
            <a:off x="2688008" y="1104900"/>
            <a:ext cx="7522792" cy="5410200"/>
            <a:chOff x="7046400" y="-817471"/>
            <a:chExt cx="6741600" cy="5925788"/>
          </a:xfrm>
        </p:grpSpPr>
        <p:pic>
          <p:nvPicPr>
            <p:cNvPr id="24" name="Immagine 23">
              <a:extLst>
                <a:ext uri="{FF2B5EF4-FFF2-40B4-BE49-F238E27FC236}">
                  <a16:creationId xmlns:a16="http://schemas.microsoft.com/office/drawing/2014/main" id="{9D0570DC-B43A-4201-984D-FA958E20217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6400" y="2025928"/>
              <a:ext cx="6741600" cy="3082389"/>
            </a:xfrm>
            <a:prstGeom prst="rect">
              <a:avLst/>
            </a:prstGeom>
          </p:spPr>
        </p:pic>
        <p:pic>
          <p:nvPicPr>
            <p:cNvPr id="25" name="Immagine 24">
              <a:extLst>
                <a:ext uri="{FF2B5EF4-FFF2-40B4-BE49-F238E27FC236}">
                  <a16:creationId xmlns:a16="http://schemas.microsoft.com/office/drawing/2014/main" id="{B51B1776-B27E-4875-9DFC-7BD512BA9A8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6400" y="-817471"/>
              <a:ext cx="6741600" cy="3082389"/>
            </a:xfrm>
            <a:prstGeom prst="rect">
              <a:avLst/>
            </a:prstGeom>
          </p:spPr>
        </p:pic>
      </p:grpSp>
      <p:sp>
        <p:nvSpPr>
          <p:cNvPr id="7" name="Titolo 1">
            <a:extLst>
              <a:ext uri="{FF2B5EF4-FFF2-40B4-BE49-F238E27FC236}">
                <a16:creationId xmlns:a16="http://schemas.microsoft.com/office/drawing/2014/main" id="{95E72E64-B0B9-49C7-9E3F-412364B49C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1700" y="465156"/>
            <a:ext cx="7958331" cy="1077229"/>
          </a:xfrm>
        </p:spPr>
        <p:txBody>
          <a:bodyPr>
            <a:normAutofit/>
          </a:bodyPr>
          <a:lstStyle/>
          <a:p>
            <a:r>
              <a:rPr lang="it-IT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NDVI trend</a:t>
            </a:r>
          </a:p>
        </p:txBody>
      </p:sp>
    </p:spTree>
    <p:extLst>
      <p:ext uri="{BB962C8B-B14F-4D97-AF65-F5344CB8AC3E}">
        <p14:creationId xmlns:p14="http://schemas.microsoft.com/office/powerpoint/2010/main" val="340289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po 7">
            <a:extLst>
              <a:ext uri="{FF2B5EF4-FFF2-40B4-BE49-F238E27FC236}">
                <a16:creationId xmlns:a16="http://schemas.microsoft.com/office/drawing/2014/main" id="{965CC14D-C5CB-451D-98FD-C7665D242FA1}"/>
              </a:ext>
            </a:extLst>
          </p:cNvPr>
          <p:cNvGrpSpPr/>
          <p:nvPr/>
        </p:nvGrpSpPr>
        <p:grpSpPr>
          <a:xfrm>
            <a:off x="2691464" y="1003299"/>
            <a:ext cx="7506635" cy="5499101"/>
            <a:chOff x="1621861" y="-543034"/>
            <a:chExt cx="7217339" cy="6795136"/>
          </a:xfrm>
        </p:grpSpPr>
        <p:pic>
          <p:nvPicPr>
            <p:cNvPr id="5" name="Immagine 4">
              <a:extLst>
                <a:ext uri="{FF2B5EF4-FFF2-40B4-BE49-F238E27FC236}">
                  <a16:creationId xmlns:a16="http://schemas.microsoft.com/office/drawing/2014/main" id="{6509494F-4E5A-4A49-8F6E-4B9EA5C8757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21861" y="-543034"/>
              <a:ext cx="7217339" cy="3455109"/>
            </a:xfrm>
            <a:prstGeom prst="rect">
              <a:avLst/>
            </a:prstGeom>
          </p:spPr>
        </p:pic>
        <p:pic>
          <p:nvPicPr>
            <p:cNvPr id="4" name="Segnaposto contenuto 4">
              <a:extLst>
                <a:ext uri="{FF2B5EF4-FFF2-40B4-BE49-F238E27FC236}">
                  <a16:creationId xmlns:a16="http://schemas.microsoft.com/office/drawing/2014/main" id="{CE08A75D-C121-4FF6-BD42-8F5AE744CD9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21861" y="2796993"/>
              <a:ext cx="7217338" cy="3455109"/>
            </a:xfrm>
            <a:prstGeom prst="rect">
              <a:avLst/>
            </a:prstGeom>
          </p:spPr>
        </p:pic>
      </p:grpSp>
      <p:sp>
        <p:nvSpPr>
          <p:cNvPr id="6" name="Titolo 1">
            <a:extLst>
              <a:ext uri="{FF2B5EF4-FFF2-40B4-BE49-F238E27FC236}">
                <a16:creationId xmlns:a16="http://schemas.microsoft.com/office/drawing/2014/main" id="{DA5449A2-31C5-4E77-B245-D4CA7F3BE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1700" y="465156"/>
            <a:ext cx="7958331" cy="1077229"/>
          </a:xfrm>
        </p:spPr>
        <p:txBody>
          <a:bodyPr>
            <a:normAutofit/>
          </a:bodyPr>
          <a:lstStyle/>
          <a:p>
            <a:r>
              <a:rPr lang="it-IT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NDVI trend</a:t>
            </a:r>
          </a:p>
        </p:txBody>
      </p:sp>
    </p:spTree>
    <p:extLst>
      <p:ext uri="{BB962C8B-B14F-4D97-AF65-F5344CB8AC3E}">
        <p14:creationId xmlns:p14="http://schemas.microsoft.com/office/powerpoint/2010/main" val="410784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po 11">
            <a:extLst>
              <a:ext uri="{FF2B5EF4-FFF2-40B4-BE49-F238E27FC236}">
                <a16:creationId xmlns:a16="http://schemas.microsoft.com/office/drawing/2014/main" id="{E7503625-EDF9-4225-BD26-5279C75280A8}"/>
              </a:ext>
            </a:extLst>
          </p:cNvPr>
          <p:cNvGrpSpPr/>
          <p:nvPr/>
        </p:nvGrpSpPr>
        <p:grpSpPr>
          <a:xfrm>
            <a:off x="2720339" y="1079500"/>
            <a:ext cx="7477761" cy="5448300"/>
            <a:chOff x="-1" y="-5416714"/>
            <a:chExt cx="9418638" cy="8479231"/>
          </a:xfrm>
        </p:grpSpPr>
        <p:pic>
          <p:nvPicPr>
            <p:cNvPr id="11" name="Immagine 10">
              <a:extLst>
                <a:ext uri="{FF2B5EF4-FFF2-40B4-BE49-F238E27FC236}">
                  <a16:creationId xmlns:a16="http://schemas.microsoft.com/office/drawing/2014/main" id="{FEF21594-564F-4890-8E51-F358858831A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" y="-1446405"/>
              <a:ext cx="9418637" cy="4508922"/>
            </a:xfrm>
            <a:prstGeom prst="rect">
              <a:avLst/>
            </a:prstGeom>
          </p:spPr>
        </p:pic>
        <p:pic>
          <p:nvPicPr>
            <p:cNvPr id="9" name="Immagine 8">
              <a:extLst>
                <a:ext uri="{FF2B5EF4-FFF2-40B4-BE49-F238E27FC236}">
                  <a16:creationId xmlns:a16="http://schemas.microsoft.com/office/drawing/2014/main" id="{4F6C7380-C74A-4455-9A1D-EBB630A4204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" y="-5416714"/>
              <a:ext cx="9418638" cy="4508923"/>
            </a:xfrm>
            <a:prstGeom prst="rect">
              <a:avLst/>
            </a:prstGeom>
          </p:spPr>
        </p:pic>
      </p:grpSp>
      <p:sp>
        <p:nvSpPr>
          <p:cNvPr id="7" name="Titolo 1">
            <a:extLst>
              <a:ext uri="{FF2B5EF4-FFF2-40B4-BE49-F238E27FC236}">
                <a16:creationId xmlns:a16="http://schemas.microsoft.com/office/drawing/2014/main" id="{9C276C14-FEAF-48D3-9FF6-70179AAFD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1700" y="465156"/>
            <a:ext cx="7958331" cy="1077229"/>
          </a:xfrm>
        </p:spPr>
        <p:txBody>
          <a:bodyPr>
            <a:normAutofit/>
          </a:bodyPr>
          <a:lstStyle/>
          <a:p>
            <a:r>
              <a:rPr lang="it-IT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NDVI trend</a:t>
            </a:r>
          </a:p>
        </p:txBody>
      </p:sp>
    </p:spTree>
    <p:extLst>
      <p:ext uri="{BB962C8B-B14F-4D97-AF65-F5344CB8AC3E}">
        <p14:creationId xmlns:p14="http://schemas.microsoft.com/office/powerpoint/2010/main" val="3108282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uppo 26">
            <a:extLst>
              <a:ext uri="{FF2B5EF4-FFF2-40B4-BE49-F238E27FC236}">
                <a16:creationId xmlns:a16="http://schemas.microsoft.com/office/drawing/2014/main" id="{0A86F7AD-EC41-4096-ACFD-90F9505FE198}"/>
              </a:ext>
            </a:extLst>
          </p:cNvPr>
          <p:cNvGrpSpPr/>
          <p:nvPr/>
        </p:nvGrpSpPr>
        <p:grpSpPr>
          <a:xfrm>
            <a:off x="6096000" y="1885284"/>
            <a:ext cx="5339436" cy="4569527"/>
            <a:chOff x="6415115" y="436227"/>
            <a:chExt cx="5010612" cy="4288117"/>
          </a:xfrm>
        </p:grpSpPr>
        <p:pic>
          <p:nvPicPr>
            <p:cNvPr id="13" name="Immagine 12">
              <a:extLst>
                <a:ext uri="{FF2B5EF4-FFF2-40B4-BE49-F238E27FC236}">
                  <a16:creationId xmlns:a16="http://schemas.microsoft.com/office/drawing/2014/main" id="{EDD220EA-A566-4CD5-9C8A-6FF7D84203A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03" t="9546" r="4817" b="5250"/>
            <a:stretch/>
          </p:blipFill>
          <p:spPr>
            <a:xfrm>
              <a:off x="6415115" y="2571740"/>
              <a:ext cx="5010611" cy="2152604"/>
            </a:xfrm>
            <a:prstGeom prst="rect">
              <a:avLst/>
            </a:prstGeom>
          </p:spPr>
        </p:pic>
        <p:pic>
          <p:nvPicPr>
            <p:cNvPr id="19" name="Immagine 18">
              <a:extLst>
                <a:ext uri="{FF2B5EF4-FFF2-40B4-BE49-F238E27FC236}">
                  <a16:creationId xmlns:a16="http://schemas.microsoft.com/office/drawing/2014/main" id="{67EB63E1-534C-41BD-B39A-4879A53459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76" t="10222" r="3546" b="5250"/>
            <a:stretch/>
          </p:blipFill>
          <p:spPr>
            <a:xfrm>
              <a:off x="6415116" y="436227"/>
              <a:ext cx="5010611" cy="2135513"/>
            </a:xfrm>
            <a:prstGeom prst="rect">
              <a:avLst/>
            </a:prstGeom>
          </p:spPr>
        </p:pic>
      </p:grpSp>
      <p:grpSp>
        <p:nvGrpSpPr>
          <p:cNvPr id="28" name="Gruppo 27">
            <a:extLst>
              <a:ext uri="{FF2B5EF4-FFF2-40B4-BE49-F238E27FC236}">
                <a16:creationId xmlns:a16="http://schemas.microsoft.com/office/drawing/2014/main" id="{A4FE1029-954E-4951-A83B-D77464B4889A}"/>
              </a:ext>
            </a:extLst>
          </p:cNvPr>
          <p:cNvGrpSpPr/>
          <p:nvPr/>
        </p:nvGrpSpPr>
        <p:grpSpPr>
          <a:xfrm>
            <a:off x="375808" y="1885284"/>
            <a:ext cx="5339436" cy="4502815"/>
            <a:chOff x="494950" y="436228"/>
            <a:chExt cx="5064578" cy="4271024"/>
          </a:xfrm>
        </p:grpSpPr>
        <p:pic>
          <p:nvPicPr>
            <p:cNvPr id="15" name="Immagine 14">
              <a:extLst>
                <a:ext uri="{FF2B5EF4-FFF2-40B4-BE49-F238E27FC236}">
                  <a16:creationId xmlns:a16="http://schemas.microsoft.com/office/drawing/2014/main" id="{7C06C357-956E-4705-995D-B4806A04C0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43" t="11183" r="4702" b="4289"/>
            <a:stretch/>
          </p:blipFill>
          <p:spPr>
            <a:xfrm>
              <a:off x="494950" y="2571740"/>
              <a:ext cx="5064578" cy="2135512"/>
            </a:xfrm>
            <a:prstGeom prst="rect">
              <a:avLst/>
            </a:prstGeom>
          </p:spPr>
        </p:pic>
        <p:pic>
          <p:nvPicPr>
            <p:cNvPr id="21" name="Immagine 20">
              <a:extLst>
                <a:ext uri="{FF2B5EF4-FFF2-40B4-BE49-F238E27FC236}">
                  <a16:creationId xmlns:a16="http://schemas.microsoft.com/office/drawing/2014/main" id="{C5416241-C277-4EE0-89D5-F23F8723A37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32" t="10146" r="3013" b="5326"/>
            <a:stretch/>
          </p:blipFill>
          <p:spPr>
            <a:xfrm>
              <a:off x="494950" y="436228"/>
              <a:ext cx="5064578" cy="2135512"/>
            </a:xfrm>
            <a:prstGeom prst="rect">
              <a:avLst/>
            </a:prstGeom>
          </p:spPr>
        </p:pic>
      </p:grpSp>
      <p:sp>
        <p:nvSpPr>
          <p:cNvPr id="30" name="Pulsante di azione: video 29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C1422EBD-273E-4857-A43D-1E144DA20CF9}"/>
              </a:ext>
            </a:extLst>
          </p:cNvPr>
          <p:cNvSpPr/>
          <p:nvPr/>
        </p:nvSpPr>
        <p:spPr>
          <a:xfrm>
            <a:off x="1666240" y="6532880"/>
            <a:ext cx="1615440" cy="243840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1" name="Pulsante di azione: video 30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7D12B40D-7DDD-4AEF-83C0-CA9BE25FBDF4}"/>
              </a:ext>
            </a:extLst>
          </p:cNvPr>
          <p:cNvSpPr/>
          <p:nvPr/>
        </p:nvSpPr>
        <p:spPr>
          <a:xfrm>
            <a:off x="8229600" y="6532880"/>
            <a:ext cx="1615440" cy="243840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4" name="Rettangolo 33">
            <a:extLst>
              <a:ext uri="{FF2B5EF4-FFF2-40B4-BE49-F238E27FC236}">
                <a16:creationId xmlns:a16="http://schemas.microsoft.com/office/drawing/2014/main" id="{2C0B4190-4208-4CF4-99E2-5E9F6CE807F1}"/>
              </a:ext>
            </a:extLst>
          </p:cNvPr>
          <p:cNvSpPr/>
          <p:nvPr/>
        </p:nvSpPr>
        <p:spPr>
          <a:xfrm>
            <a:off x="1596390" y="4366260"/>
            <a:ext cx="2362200" cy="16078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5" name="Rettangolo 34">
            <a:extLst>
              <a:ext uri="{FF2B5EF4-FFF2-40B4-BE49-F238E27FC236}">
                <a16:creationId xmlns:a16="http://schemas.microsoft.com/office/drawing/2014/main" id="{4C59B3AF-A3A1-411B-87B0-736D7CAA8C81}"/>
              </a:ext>
            </a:extLst>
          </p:cNvPr>
          <p:cNvSpPr/>
          <p:nvPr/>
        </p:nvSpPr>
        <p:spPr>
          <a:xfrm>
            <a:off x="1402080" y="2148840"/>
            <a:ext cx="2362200" cy="16078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6" name="Rettangolo 35">
            <a:extLst>
              <a:ext uri="{FF2B5EF4-FFF2-40B4-BE49-F238E27FC236}">
                <a16:creationId xmlns:a16="http://schemas.microsoft.com/office/drawing/2014/main" id="{E2D826CB-852B-4475-89D5-BE1697D1945D}"/>
              </a:ext>
            </a:extLst>
          </p:cNvPr>
          <p:cNvSpPr/>
          <p:nvPr/>
        </p:nvSpPr>
        <p:spPr>
          <a:xfrm>
            <a:off x="9936480" y="2146300"/>
            <a:ext cx="853440" cy="16078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7" name="Rettangolo 36">
            <a:extLst>
              <a:ext uri="{FF2B5EF4-FFF2-40B4-BE49-F238E27FC236}">
                <a16:creationId xmlns:a16="http://schemas.microsoft.com/office/drawing/2014/main" id="{2E0B8610-DA41-4F10-B903-5C94C11966AF}"/>
              </a:ext>
            </a:extLst>
          </p:cNvPr>
          <p:cNvSpPr/>
          <p:nvPr/>
        </p:nvSpPr>
        <p:spPr>
          <a:xfrm>
            <a:off x="10027920" y="4419600"/>
            <a:ext cx="792480" cy="16078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8" name="CasellaDiTesto 37">
            <a:extLst>
              <a:ext uri="{FF2B5EF4-FFF2-40B4-BE49-F238E27FC236}">
                <a16:creationId xmlns:a16="http://schemas.microsoft.com/office/drawing/2014/main" id="{766509A1-1A48-4BEF-8709-6B6EF97344D3}"/>
              </a:ext>
            </a:extLst>
          </p:cNvPr>
          <p:cNvSpPr txBox="1"/>
          <p:nvPr/>
        </p:nvSpPr>
        <p:spPr>
          <a:xfrm>
            <a:off x="3281680" y="725772"/>
            <a:ext cx="7696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28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Deforestated</a:t>
            </a:r>
            <a:r>
              <a:rPr lang="it-IT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it-IT" sz="28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ROIs</a:t>
            </a:r>
            <a:endParaRPr lang="it-IT" sz="28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0269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551A62E6-9D92-4A7D-B681-3A0F6F375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1808" y="808056"/>
            <a:ext cx="5283125" cy="690061"/>
          </a:xfrm>
        </p:spPr>
        <p:txBody>
          <a:bodyPr/>
          <a:lstStyle/>
          <a:p>
            <a:endParaRPr lang="it-IT"/>
          </a:p>
        </p:txBody>
      </p:sp>
      <p:grpSp>
        <p:nvGrpSpPr>
          <p:cNvPr id="55" name="Gruppo 54">
            <a:extLst>
              <a:ext uri="{FF2B5EF4-FFF2-40B4-BE49-F238E27FC236}">
                <a16:creationId xmlns:a16="http://schemas.microsoft.com/office/drawing/2014/main" id="{273C73E6-2AEF-4470-83B3-1D167AFA5F19}"/>
              </a:ext>
            </a:extLst>
          </p:cNvPr>
          <p:cNvGrpSpPr/>
          <p:nvPr/>
        </p:nvGrpSpPr>
        <p:grpSpPr>
          <a:xfrm>
            <a:off x="515621" y="761396"/>
            <a:ext cx="5460999" cy="5288548"/>
            <a:chOff x="8178801" y="-635000"/>
            <a:chExt cx="7442200" cy="6273259"/>
          </a:xfrm>
        </p:grpSpPr>
        <p:pic>
          <p:nvPicPr>
            <p:cNvPr id="8" name="Immagine 7">
              <a:extLst>
                <a:ext uri="{FF2B5EF4-FFF2-40B4-BE49-F238E27FC236}">
                  <a16:creationId xmlns:a16="http://schemas.microsoft.com/office/drawing/2014/main" id="{E26BEAB0-B2CE-4B8A-BF44-2FFF311B9F1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10" t="9273" r="3839" b="5967"/>
            <a:stretch/>
          </p:blipFill>
          <p:spPr>
            <a:xfrm>
              <a:off x="8178801" y="2501629"/>
              <a:ext cx="7442200" cy="3136630"/>
            </a:xfrm>
            <a:prstGeom prst="rect">
              <a:avLst/>
            </a:prstGeom>
          </p:spPr>
        </p:pic>
        <p:pic>
          <p:nvPicPr>
            <p:cNvPr id="14" name="Immagine 13">
              <a:extLst>
                <a:ext uri="{FF2B5EF4-FFF2-40B4-BE49-F238E27FC236}">
                  <a16:creationId xmlns:a16="http://schemas.microsoft.com/office/drawing/2014/main" id="{7F4F386F-BB0F-451C-81D2-1D1CD58FA6B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10" t="11005" r="3839" b="4235"/>
            <a:stretch/>
          </p:blipFill>
          <p:spPr>
            <a:xfrm>
              <a:off x="8178801" y="-635000"/>
              <a:ext cx="7442200" cy="3136629"/>
            </a:xfrm>
            <a:prstGeom prst="rect">
              <a:avLst/>
            </a:prstGeom>
          </p:spPr>
        </p:pic>
      </p:grpSp>
      <p:grpSp>
        <p:nvGrpSpPr>
          <p:cNvPr id="56" name="Gruppo 55">
            <a:extLst>
              <a:ext uri="{FF2B5EF4-FFF2-40B4-BE49-F238E27FC236}">
                <a16:creationId xmlns:a16="http://schemas.microsoft.com/office/drawing/2014/main" id="{FB0F1240-D97A-4E02-B369-BAA6687BE3C4}"/>
              </a:ext>
            </a:extLst>
          </p:cNvPr>
          <p:cNvGrpSpPr/>
          <p:nvPr/>
        </p:nvGrpSpPr>
        <p:grpSpPr>
          <a:xfrm>
            <a:off x="6233198" y="808056"/>
            <a:ext cx="5283124" cy="5241888"/>
            <a:chOff x="-357180" y="1153086"/>
            <a:chExt cx="7596180" cy="7027755"/>
          </a:xfrm>
        </p:grpSpPr>
        <p:pic>
          <p:nvPicPr>
            <p:cNvPr id="52" name="Immagine 51">
              <a:extLst>
                <a:ext uri="{FF2B5EF4-FFF2-40B4-BE49-F238E27FC236}">
                  <a16:creationId xmlns:a16="http://schemas.microsoft.com/office/drawing/2014/main" id="{AD45DA53-7037-4AEF-A0ED-4035F57E32B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090" r="6147"/>
            <a:stretch/>
          </p:blipFill>
          <p:spPr>
            <a:xfrm>
              <a:off x="-357180" y="4853653"/>
              <a:ext cx="7596180" cy="3327188"/>
            </a:xfrm>
            <a:prstGeom prst="rect">
              <a:avLst/>
            </a:prstGeom>
          </p:spPr>
        </p:pic>
        <p:pic>
          <p:nvPicPr>
            <p:cNvPr id="54" name="Immagine 53">
              <a:extLst>
                <a:ext uri="{FF2B5EF4-FFF2-40B4-BE49-F238E27FC236}">
                  <a16:creationId xmlns:a16="http://schemas.microsoft.com/office/drawing/2014/main" id="{98B045E5-D6FF-4059-8F6E-B5144818007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11" r="3636"/>
            <a:stretch/>
          </p:blipFill>
          <p:spPr>
            <a:xfrm>
              <a:off x="-357180" y="1153086"/>
              <a:ext cx="7596180" cy="3700567"/>
            </a:xfrm>
            <a:prstGeom prst="rect">
              <a:avLst/>
            </a:prstGeom>
          </p:spPr>
        </p:pic>
      </p:grpSp>
      <p:sp>
        <p:nvSpPr>
          <p:cNvPr id="57" name="Pulsante di azione: video 56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217B3044-3F18-4FC5-A7AD-C721178F6533}"/>
              </a:ext>
            </a:extLst>
          </p:cNvPr>
          <p:cNvSpPr/>
          <p:nvPr/>
        </p:nvSpPr>
        <p:spPr>
          <a:xfrm>
            <a:off x="8067040" y="6400800"/>
            <a:ext cx="1615440" cy="243840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8" name="Pulsante di azione: video 57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39E0B9B6-3193-4B7D-BD77-C1C008004A6C}"/>
              </a:ext>
            </a:extLst>
          </p:cNvPr>
          <p:cNvSpPr/>
          <p:nvPr/>
        </p:nvSpPr>
        <p:spPr>
          <a:xfrm>
            <a:off x="2129784" y="6400800"/>
            <a:ext cx="1615440" cy="243840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1" name="Rettangolo 60">
            <a:extLst>
              <a:ext uri="{FF2B5EF4-FFF2-40B4-BE49-F238E27FC236}">
                <a16:creationId xmlns:a16="http://schemas.microsoft.com/office/drawing/2014/main" id="{D1FAF255-C02F-4009-8104-84C5B47960CA}"/>
              </a:ext>
            </a:extLst>
          </p:cNvPr>
          <p:cNvSpPr/>
          <p:nvPr/>
        </p:nvSpPr>
        <p:spPr>
          <a:xfrm>
            <a:off x="1522095" y="3756526"/>
            <a:ext cx="2415540" cy="18670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2" name="Rettangolo 61">
            <a:extLst>
              <a:ext uri="{FF2B5EF4-FFF2-40B4-BE49-F238E27FC236}">
                <a16:creationId xmlns:a16="http://schemas.microsoft.com/office/drawing/2014/main" id="{027693D8-96DE-4963-A432-02651DAE8192}"/>
              </a:ext>
            </a:extLst>
          </p:cNvPr>
          <p:cNvSpPr/>
          <p:nvPr/>
        </p:nvSpPr>
        <p:spPr>
          <a:xfrm>
            <a:off x="1417320" y="1059046"/>
            <a:ext cx="2339340" cy="18670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3" name="Rettangolo 62">
            <a:extLst>
              <a:ext uri="{FF2B5EF4-FFF2-40B4-BE49-F238E27FC236}">
                <a16:creationId xmlns:a16="http://schemas.microsoft.com/office/drawing/2014/main" id="{2B6E0396-009B-438C-8A23-C8C9BADBC324}"/>
              </a:ext>
            </a:extLst>
          </p:cNvPr>
          <p:cNvSpPr/>
          <p:nvPr/>
        </p:nvSpPr>
        <p:spPr>
          <a:xfrm>
            <a:off x="9991119" y="1249546"/>
            <a:ext cx="842615" cy="18670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4" name="Rettangolo 63">
            <a:extLst>
              <a:ext uri="{FF2B5EF4-FFF2-40B4-BE49-F238E27FC236}">
                <a16:creationId xmlns:a16="http://schemas.microsoft.com/office/drawing/2014/main" id="{16A23A69-7ADE-4988-990C-F06CFD57D95A}"/>
              </a:ext>
            </a:extLst>
          </p:cNvPr>
          <p:cNvSpPr/>
          <p:nvPr/>
        </p:nvSpPr>
        <p:spPr>
          <a:xfrm>
            <a:off x="10324495" y="3905250"/>
            <a:ext cx="724506" cy="17449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3951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4C6E6501-ECCF-4256-8B7A-112A9031EB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4100" y="649935"/>
            <a:ext cx="2435256" cy="632766"/>
          </a:xfrm>
        </p:spPr>
        <p:txBody>
          <a:bodyPr>
            <a:normAutofit/>
          </a:bodyPr>
          <a:lstStyle/>
          <a:p>
            <a:r>
              <a:rPr lang="it-IT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Dead stands</a:t>
            </a:r>
          </a:p>
        </p:txBody>
      </p:sp>
      <p:grpSp>
        <p:nvGrpSpPr>
          <p:cNvPr id="14" name="Gruppo 13">
            <a:extLst>
              <a:ext uri="{FF2B5EF4-FFF2-40B4-BE49-F238E27FC236}">
                <a16:creationId xmlns:a16="http://schemas.microsoft.com/office/drawing/2014/main" id="{671EC838-119F-477D-8913-68BD3A1D2A9F}"/>
              </a:ext>
            </a:extLst>
          </p:cNvPr>
          <p:cNvGrpSpPr/>
          <p:nvPr/>
        </p:nvGrpSpPr>
        <p:grpSpPr>
          <a:xfrm>
            <a:off x="805708" y="1447800"/>
            <a:ext cx="6554802" cy="5274546"/>
            <a:chOff x="1691013" y="388307"/>
            <a:chExt cx="6989525" cy="5949864"/>
          </a:xfrm>
        </p:grpSpPr>
        <p:pic>
          <p:nvPicPr>
            <p:cNvPr id="9" name="Immagine 8">
              <a:extLst>
                <a:ext uri="{FF2B5EF4-FFF2-40B4-BE49-F238E27FC236}">
                  <a16:creationId xmlns:a16="http://schemas.microsoft.com/office/drawing/2014/main" id="{F565B532-445C-467A-A0E6-46D509B706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70" t="10953" r="4685" b="6551"/>
            <a:stretch/>
          </p:blipFill>
          <p:spPr>
            <a:xfrm>
              <a:off x="1691013" y="388307"/>
              <a:ext cx="6989524" cy="2924592"/>
            </a:xfrm>
            <a:prstGeom prst="rect">
              <a:avLst/>
            </a:prstGeom>
          </p:spPr>
        </p:pic>
        <p:pic>
          <p:nvPicPr>
            <p:cNvPr id="13" name="Immagine 12">
              <a:extLst>
                <a:ext uri="{FF2B5EF4-FFF2-40B4-BE49-F238E27FC236}">
                  <a16:creationId xmlns:a16="http://schemas.microsoft.com/office/drawing/2014/main" id="{649F5C1B-F377-49BF-8905-E88131FA3D4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69" t="11301" r="4686" b="3547"/>
            <a:stretch/>
          </p:blipFill>
          <p:spPr>
            <a:xfrm>
              <a:off x="1691014" y="3319399"/>
              <a:ext cx="6989524" cy="3018772"/>
            </a:xfrm>
            <a:prstGeom prst="rect">
              <a:avLst/>
            </a:prstGeom>
          </p:spPr>
        </p:pic>
      </p:grpSp>
      <p:grpSp>
        <p:nvGrpSpPr>
          <p:cNvPr id="19" name="Gruppo 18">
            <a:extLst>
              <a:ext uri="{FF2B5EF4-FFF2-40B4-BE49-F238E27FC236}">
                <a16:creationId xmlns:a16="http://schemas.microsoft.com/office/drawing/2014/main" id="{10FACF53-6CAF-4604-9B2D-E4EF5CCA18AE}"/>
              </a:ext>
            </a:extLst>
          </p:cNvPr>
          <p:cNvGrpSpPr/>
          <p:nvPr/>
        </p:nvGrpSpPr>
        <p:grpSpPr>
          <a:xfrm>
            <a:off x="7469200" y="2132676"/>
            <a:ext cx="4704491" cy="2592647"/>
            <a:chOff x="7360510" y="302582"/>
            <a:chExt cx="4831490" cy="2575796"/>
          </a:xfrm>
        </p:grpSpPr>
        <p:pic>
          <p:nvPicPr>
            <p:cNvPr id="15" name="Immagine 14" descr="Immagine che contiene mappa&#10;&#10;Descrizione generata automaticamente">
              <a:extLst>
                <a:ext uri="{FF2B5EF4-FFF2-40B4-BE49-F238E27FC236}">
                  <a16:creationId xmlns:a16="http://schemas.microsoft.com/office/drawing/2014/main" id="{8E354B75-3660-4732-89EC-913E3C0A0DF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329" t="4960" r="2208" b="40543"/>
            <a:stretch/>
          </p:blipFill>
          <p:spPr>
            <a:xfrm>
              <a:off x="7360510" y="302582"/>
              <a:ext cx="4831490" cy="2575796"/>
            </a:xfrm>
            <a:prstGeom prst="rect">
              <a:avLst/>
            </a:prstGeom>
          </p:spPr>
        </p:pic>
        <p:pic>
          <p:nvPicPr>
            <p:cNvPr id="17" name="Immagine 16" descr="Immagine che contiene mappa&#10;&#10;Descrizione generata automaticamente">
              <a:extLst>
                <a:ext uri="{FF2B5EF4-FFF2-40B4-BE49-F238E27FC236}">
                  <a16:creationId xmlns:a16="http://schemas.microsoft.com/office/drawing/2014/main" id="{2D2A7695-7BFA-48C5-8D17-5F556BCDAF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2578" t="83400" r="1784" b="3198"/>
            <a:stretch/>
          </p:blipFill>
          <p:spPr>
            <a:xfrm>
              <a:off x="10852432" y="387591"/>
              <a:ext cx="1057275" cy="633490"/>
            </a:xfrm>
            <a:prstGeom prst="rect">
              <a:avLst/>
            </a:prstGeom>
          </p:spPr>
        </p:pic>
      </p:grpSp>
      <p:sp>
        <p:nvSpPr>
          <p:cNvPr id="20" name="Ovale 19">
            <a:extLst>
              <a:ext uri="{FF2B5EF4-FFF2-40B4-BE49-F238E27FC236}">
                <a16:creationId xmlns:a16="http://schemas.microsoft.com/office/drawing/2014/main" id="{4DCFCA43-6FB8-426F-A1CA-AF28695B9FF0}"/>
              </a:ext>
            </a:extLst>
          </p:cNvPr>
          <p:cNvSpPr/>
          <p:nvPr/>
        </p:nvSpPr>
        <p:spPr>
          <a:xfrm>
            <a:off x="11014639" y="3517862"/>
            <a:ext cx="486481" cy="63349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E84476B2-9CC0-49FF-B0D4-008129F846F3}"/>
              </a:ext>
            </a:extLst>
          </p:cNvPr>
          <p:cNvSpPr txBox="1"/>
          <p:nvPr/>
        </p:nvSpPr>
        <p:spPr>
          <a:xfrm>
            <a:off x="8464260" y="6488668"/>
            <a:ext cx="3434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[1] de </a:t>
            </a:r>
            <a:r>
              <a:rPr lang="it-IT" dirty="0" err="1"/>
              <a:t>Resende</a:t>
            </a:r>
            <a:r>
              <a:rPr lang="it-IT" dirty="0"/>
              <a:t> et al. 2019</a:t>
            </a:r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02739C6C-151B-4A88-A19D-5649E720D903}"/>
              </a:ext>
            </a:extLst>
          </p:cNvPr>
          <p:cNvSpPr/>
          <p:nvPr/>
        </p:nvSpPr>
        <p:spPr>
          <a:xfrm>
            <a:off x="11665421" y="4355991"/>
            <a:ext cx="4667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b="1">
                <a:solidFill>
                  <a:schemeClr val="bg1"/>
                </a:solidFill>
              </a:rPr>
              <a:t>[6]</a:t>
            </a:r>
            <a:endParaRPr lang="it-IT" b="1" dirty="0">
              <a:solidFill>
                <a:schemeClr val="bg1"/>
              </a:solidFill>
            </a:endParaRP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0BC5683C-F717-40BA-95B6-DEF68F7C22AB}"/>
              </a:ext>
            </a:extLst>
          </p:cNvPr>
          <p:cNvSpPr/>
          <p:nvPr/>
        </p:nvSpPr>
        <p:spPr>
          <a:xfrm>
            <a:off x="5843366" y="3244334"/>
            <a:ext cx="8258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/>
              <a:t>[6] [6] </a:t>
            </a:r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9DB463FC-0CE9-47F3-8201-2F85D3B60349}"/>
              </a:ext>
            </a:extLst>
          </p:cNvPr>
          <p:cNvSpPr/>
          <p:nvPr/>
        </p:nvSpPr>
        <p:spPr>
          <a:xfrm>
            <a:off x="7469199" y="2132676"/>
            <a:ext cx="5052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/>
              <a:t>[1] </a:t>
            </a:r>
          </a:p>
        </p:txBody>
      </p:sp>
    </p:spTree>
    <p:extLst>
      <p:ext uri="{BB962C8B-B14F-4D97-AF65-F5344CB8AC3E}">
        <p14:creationId xmlns:p14="http://schemas.microsoft.com/office/powerpoint/2010/main" val="1552843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242543D-AC8A-4A55-A144-6AB9F09E03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0908" y="681056"/>
            <a:ext cx="7958331" cy="1077229"/>
          </a:xfrm>
        </p:spPr>
        <p:txBody>
          <a:bodyPr>
            <a:normAutofit/>
          </a:bodyPr>
          <a:lstStyle/>
          <a:p>
            <a:pPr algn="just"/>
            <a:r>
              <a:rPr lang="it-IT" sz="28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Unperturbed</a:t>
            </a:r>
            <a:r>
              <a:rPr lang="it-IT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it-IT" sz="28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floodplain</a:t>
            </a:r>
            <a:r>
              <a:rPr lang="it-IT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it-IT" sz="28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forest</a:t>
            </a:r>
            <a:endParaRPr lang="it-IT" sz="28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D83F813C-F4AB-4B6B-ADF4-FB8AD031F3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5596" y="2238452"/>
            <a:ext cx="7796212" cy="3732229"/>
          </a:xfrm>
        </p:spPr>
      </p:pic>
    </p:spTree>
    <p:extLst>
      <p:ext uri="{BB962C8B-B14F-4D97-AF65-F5344CB8AC3E}">
        <p14:creationId xmlns:p14="http://schemas.microsoft.com/office/powerpoint/2010/main" val="2144346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AD52AB8-0D42-44B3-81C7-7A5031FBD7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3497" y="2101755"/>
            <a:ext cx="2245005" cy="984533"/>
          </a:xfrm>
        </p:spPr>
        <p:txBody>
          <a:bodyPr/>
          <a:lstStyle/>
          <a:p>
            <a:r>
              <a:rPr lang="it-IT" dirty="0" err="1"/>
              <a:t>Thank</a:t>
            </a:r>
            <a:r>
              <a:rPr lang="it-IT" dirty="0"/>
              <a:t> </a:t>
            </a:r>
            <a:r>
              <a:rPr lang="it-IT" dirty="0" err="1"/>
              <a:t>you</a:t>
            </a:r>
            <a:endParaRPr lang="it-IT" dirty="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04FD4BE5-C982-44A7-AF20-34B402782F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7298" y="3571416"/>
            <a:ext cx="3837404" cy="216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588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Def_zone_1">
            <a:hlinkClick r:id="" action="ppaction://media"/>
            <a:extLst>
              <a:ext uri="{FF2B5EF4-FFF2-40B4-BE49-F238E27FC236}">
                <a16:creationId xmlns:a16="http://schemas.microsoft.com/office/drawing/2014/main" id="{3E1CAB8C-2D55-4327-AC32-85E536D17A92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2173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34325" y="894930"/>
            <a:ext cx="5172075" cy="5068140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F4864766-A8C1-49B3-800C-3AF638AE784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357397"/>
            <a:ext cx="5437875" cy="3836904"/>
          </a:xfrm>
          <a:prstGeom prst="rect">
            <a:avLst/>
          </a:prstGeom>
        </p:spPr>
      </p:pic>
      <p:sp>
        <p:nvSpPr>
          <p:cNvPr id="10" name="Figura a mano libera: forma 9">
            <a:extLst>
              <a:ext uri="{FF2B5EF4-FFF2-40B4-BE49-F238E27FC236}">
                <a16:creationId xmlns:a16="http://schemas.microsoft.com/office/drawing/2014/main" id="{EAD0462A-B2AE-4C03-AB77-19C7DB00E7C5}"/>
              </a:ext>
            </a:extLst>
          </p:cNvPr>
          <p:cNvSpPr/>
          <p:nvPr/>
        </p:nvSpPr>
        <p:spPr>
          <a:xfrm rot="20697722">
            <a:off x="3129067" y="3127896"/>
            <a:ext cx="637966" cy="513306"/>
          </a:xfrm>
          <a:custGeom>
            <a:avLst/>
            <a:gdLst>
              <a:gd name="connsiteX0" fmla="*/ 146050 w 647700"/>
              <a:gd name="connsiteY0" fmla="*/ 0 h 552450"/>
              <a:gd name="connsiteX1" fmla="*/ 0 w 647700"/>
              <a:gd name="connsiteY1" fmla="*/ 400050 h 552450"/>
              <a:gd name="connsiteX2" fmla="*/ 558800 w 647700"/>
              <a:gd name="connsiteY2" fmla="*/ 552450 h 552450"/>
              <a:gd name="connsiteX3" fmla="*/ 647700 w 647700"/>
              <a:gd name="connsiteY3" fmla="*/ 107950 h 552450"/>
              <a:gd name="connsiteX4" fmla="*/ 146050 w 647700"/>
              <a:gd name="connsiteY4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7700" h="552450">
                <a:moveTo>
                  <a:pt x="146050" y="0"/>
                </a:moveTo>
                <a:lnTo>
                  <a:pt x="0" y="400050"/>
                </a:lnTo>
                <a:lnTo>
                  <a:pt x="558800" y="552450"/>
                </a:lnTo>
                <a:lnTo>
                  <a:pt x="647700" y="107950"/>
                </a:lnTo>
                <a:lnTo>
                  <a:pt x="146050" y="0"/>
                </a:ln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Pulsante di azione: Home 10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73A5F209-BE6D-4B51-92C0-1C1FA2F12024}"/>
              </a:ext>
            </a:extLst>
          </p:cNvPr>
          <p:cNvSpPr/>
          <p:nvPr/>
        </p:nvSpPr>
        <p:spPr>
          <a:xfrm>
            <a:off x="10088880" y="5882640"/>
            <a:ext cx="934720" cy="812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A8537688-C640-4166-A815-95DEFA0D4EDB}"/>
              </a:ext>
            </a:extLst>
          </p:cNvPr>
          <p:cNvSpPr/>
          <p:nvPr/>
        </p:nvSpPr>
        <p:spPr>
          <a:xfrm>
            <a:off x="734325" y="894930"/>
            <a:ext cx="522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[*]</a:t>
            </a:r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5DD5C529-1BF2-4D90-B0F0-68665ECCF35E}"/>
              </a:ext>
            </a:extLst>
          </p:cNvPr>
          <p:cNvSpPr/>
          <p:nvPr/>
        </p:nvSpPr>
        <p:spPr>
          <a:xfrm>
            <a:off x="7091582" y="6556940"/>
            <a:ext cx="422085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[*] Google Earth Engine: Time-</a:t>
            </a:r>
            <a:r>
              <a:rPr lang="it-IT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lapse</a:t>
            </a:r>
            <a:endParaRPr lang="it-IT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1969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2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Def_zone_2">
            <a:hlinkClick r:id="" action="ppaction://media"/>
            <a:extLst>
              <a:ext uri="{FF2B5EF4-FFF2-40B4-BE49-F238E27FC236}">
                <a16:creationId xmlns:a16="http://schemas.microsoft.com/office/drawing/2014/main" id="{0E1DE713-4487-4220-8810-2079F866298D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57538" y="1023938"/>
            <a:ext cx="5262562" cy="5156082"/>
          </a:xfrm>
        </p:spPr>
      </p:pic>
      <p:sp>
        <p:nvSpPr>
          <p:cNvPr id="5" name="Figura a mano libera: forma 4">
            <a:extLst>
              <a:ext uri="{FF2B5EF4-FFF2-40B4-BE49-F238E27FC236}">
                <a16:creationId xmlns:a16="http://schemas.microsoft.com/office/drawing/2014/main" id="{6539B79A-16B6-4E1E-899D-C49559B9709B}"/>
              </a:ext>
            </a:extLst>
          </p:cNvPr>
          <p:cNvSpPr/>
          <p:nvPr/>
        </p:nvSpPr>
        <p:spPr>
          <a:xfrm>
            <a:off x="5311774" y="2967038"/>
            <a:ext cx="933845" cy="1080387"/>
          </a:xfrm>
          <a:custGeom>
            <a:avLst/>
            <a:gdLst>
              <a:gd name="connsiteX0" fmla="*/ 552450 w 928688"/>
              <a:gd name="connsiteY0" fmla="*/ 0 h 1223962"/>
              <a:gd name="connsiteX1" fmla="*/ 495300 w 928688"/>
              <a:gd name="connsiteY1" fmla="*/ 119062 h 1223962"/>
              <a:gd name="connsiteX2" fmla="*/ 514350 w 928688"/>
              <a:gd name="connsiteY2" fmla="*/ 319087 h 1223962"/>
              <a:gd name="connsiteX3" fmla="*/ 419100 w 928688"/>
              <a:gd name="connsiteY3" fmla="*/ 533400 h 1223962"/>
              <a:gd name="connsiteX4" fmla="*/ 233363 w 928688"/>
              <a:gd name="connsiteY4" fmla="*/ 600075 h 1223962"/>
              <a:gd name="connsiteX5" fmla="*/ 95250 w 928688"/>
              <a:gd name="connsiteY5" fmla="*/ 752475 h 1223962"/>
              <a:gd name="connsiteX6" fmla="*/ 4763 w 928688"/>
              <a:gd name="connsiteY6" fmla="*/ 881062 h 1223962"/>
              <a:gd name="connsiteX7" fmla="*/ 0 w 928688"/>
              <a:gd name="connsiteY7" fmla="*/ 1223962 h 1223962"/>
              <a:gd name="connsiteX8" fmla="*/ 371475 w 928688"/>
              <a:gd name="connsiteY8" fmla="*/ 1190625 h 1223962"/>
              <a:gd name="connsiteX9" fmla="*/ 781050 w 928688"/>
              <a:gd name="connsiteY9" fmla="*/ 914400 h 1223962"/>
              <a:gd name="connsiteX10" fmla="*/ 923925 w 928688"/>
              <a:gd name="connsiteY10" fmla="*/ 538162 h 1223962"/>
              <a:gd name="connsiteX11" fmla="*/ 928688 w 928688"/>
              <a:gd name="connsiteY11" fmla="*/ 52387 h 1223962"/>
              <a:gd name="connsiteX12" fmla="*/ 552450 w 928688"/>
              <a:gd name="connsiteY12" fmla="*/ 0 h 1223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28688" h="1223962">
                <a:moveTo>
                  <a:pt x="552450" y="0"/>
                </a:moveTo>
                <a:lnTo>
                  <a:pt x="495300" y="119062"/>
                </a:lnTo>
                <a:lnTo>
                  <a:pt x="514350" y="319087"/>
                </a:lnTo>
                <a:lnTo>
                  <a:pt x="419100" y="533400"/>
                </a:lnTo>
                <a:lnTo>
                  <a:pt x="233363" y="600075"/>
                </a:lnTo>
                <a:lnTo>
                  <a:pt x="95250" y="752475"/>
                </a:lnTo>
                <a:lnTo>
                  <a:pt x="4763" y="881062"/>
                </a:lnTo>
                <a:cubicBezTo>
                  <a:pt x="3175" y="995362"/>
                  <a:pt x="1588" y="1109662"/>
                  <a:pt x="0" y="1223962"/>
                </a:cubicBezTo>
                <a:lnTo>
                  <a:pt x="371475" y="1190625"/>
                </a:lnTo>
                <a:lnTo>
                  <a:pt x="781050" y="914400"/>
                </a:lnTo>
                <a:lnTo>
                  <a:pt x="923925" y="538162"/>
                </a:lnTo>
                <a:cubicBezTo>
                  <a:pt x="925513" y="376237"/>
                  <a:pt x="927100" y="214312"/>
                  <a:pt x="928688" y="52387"/>
                </a:cubicBezTo>
                <a:lnTo>
                  <a:pt x="552450" y="0"/>
                </a:ln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Pulsante di azione: Home 5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0B7F128E-3392-4C6A-99C9-89E37E9F872F}"/>
              </a:ext>
            </a:extLst>
          </p:cNvPr>
          <p:cNvSpPr/>
          <p:nvPr/>
        </p:nvSpPr>
        <p:spPr>
          <a:xfrm>
            <a:off x="10088880" y="5882640"/>
            <a:ext cx="934720" cy="812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52616150-4C9C-46D3-B40E-69C12C7A9BD7}"/>
              </a:ext>
            </a:extLst>
          </p:cNvPr>
          <p:cNvSpPr/>
          <p:nvPr/>
        </p:nvSpPr>
        <p:spPr>
          <a:xfrm>
            <a:off x="3157538" y="1023938"/>
            <a:ext cx="522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[*]</a:t>
            </a:r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48F2B05B-8A51-4F17-90EB-3A6ECB4A7E9D}"/>
              </a:ext>
            </a:extLst>
          </p:cNvPr>
          <p:cNvSpPr/>
          <p:nvPr/>
        </p:nvSpPr>
        <p:spPr>
          <a:xfrm>
            <a:off x="7091582" y="6556940"/>
            <a:ext cx="422085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[*] Google Earth Engine: Time-</a:t>
            </a:r>
            <a:r>
              <a:rPr lang="it-IT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lapse</a:t>
            </a:r>
            <a:endParaRPr lang="it-IT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8998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Def_zone_3">
            <a:hlinkClick r:id="" action="ppaction://media"/>
            <a:extLst>
              <a:ext uri="{FF2B5EF4-FFF2-40B4-BE49-F238E27FC236}">
                <a16:creationId xmlns:a16="http://schemas.microsoft.com/office/drawing/2014/main" id="{64FFAE79-0AC0-4DD6-BD9A-B7D937179C4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57525" y="609660"/>
            <a:ext cx="5754315" cy="5638679"/>
          </a:xfrm>
          <a:prstGeom prst="rect">
            <a:avLst/>
          </a:prstGeom>
        </p:spPr>
      </p:pic>
      <p:sp>
        <p:nvSpPr>
          <p:cNvPr id="5" name="Figura a mano libera: forma 4">
            <a:extLst>
              <a:ext uri="{FF2B5EF4-FFF2-40B4-BE49-F238E27FC236}">
                <a16:creationId xmlns:a16="http://schemas.microsoft.com/office/drawing/2014/main" id="{6F23FAA5-A763-4EA5-A1E8-9FB1F09B6E9C}"/>
              </a:ext>
            </a:extLst>
          </p:cNvPr>
          <p:cNvSpPr/>
          <p:nvPr/>
        </p:nvSpPr>
        <p:spPr>
          <a:xfrm>
            <a:off x="5689600" y="2946400"/>
            <a:ext cx="292100" cy="546100"/>
          </a:xfrm>
          <a:custGeom>
            <a:avLst/>
            <a:gdLst>
              <a:gd name="connsiteX0" fmla="*/ 0 w 292100"/>
              <a:gd name="connsiteY0" fmla="*/ 38100 h 546100"/>
              <a:gd name="connsiteX1" fmla="*/ 241300 w 292100"/>
              <a:gd name="connsiteY1" fmla="*/ 0 h 546100"/>
              <a:gd name="connsiteX2" fmla="*/ 292100 w 292100"/>
              <a:gd name="connsiteY2" fmla="*/ 508000 h 546100"/>
              <a:gd name="connsiteX3" fmla="*/ 25400 w 292100"/>
              <a:gd name="connsiteY3" fmla="*/ 546100 h 546100"/>
              <a:gd name="connsiteX4" fmla="*/ 0 w 292100"/>
              <a:gd name="connsiteY4" fmla="*/ 38100 h 54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2100" h="546100">
                <a:moveTo>
                  <a:pt x="0" y="38100"/>
                </a:moveTo>
                <a:lnTo>
                  <a:pt x="241300" y="0"/>
                </a:lnTo>
                <a:lnTo>
                  <a:pt x="292100" y="508000"/>
                </a:lnTo>
                <a:lnTo>
                  <a:pt x="25400" y="546100"/>
                </a:lnTo>
                <a:lnTo>
                  <a:pt x="0" y="38100"/>
                </a:ln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Pulsante di azione: Home 5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104E059A-F172-4177-B9E4-1880A4B70593}"/>
              </a:ext>
            </a:extLst>
          </p:cNvPr>
          <p:cNvSpPr/>
          <p:nvPr/>
        </p:nvSpPr>
        <p:spPr>
          <a:xfrm>
            <a:off x="10088880" y="5882640"/>
            <a:ext cx="934720" cy="812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57FB5FBB-4146-42AB-878E-60677FDC38AF}"/>
              </a:ext>
            </a:extLst>
          </p:cNvPr>
          <p:cNvSpPr/>
          <p:nvPr/>
        </p:nvSpPr>
        <p:spPr>
          <a:xfrm>
            <a:off x="3057525" y="609660"/>
            <a:ext cx="522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[*]</a:t>
            </a:r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5D12B14D-DE33-41AF-880E-68B0C217AC3E}"/>
              </a:ext>
            </a:extLst>
          </p:cNvPr>
          <p:cNvSpPr/>
          <p:nvPr/>
        </p:nvSpPr>
        <p:spPr>
          <a:xfrm>
            <a:off x="7091582" y="6556940"/>
            <a:ext cx="422085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[*] Google Earth Engine: Time-</a:t>
            </a:r>
            <a:r>
              <a:rPr lang="it-IT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lapse</a:t>
            </a:r>
            <a:endParaRPr lang="it-IT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3379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Def_zone_4">
            <a:hlinkClick r:id="" action="ppaction://media"/>
            <a:extLst>
              <a:ext uri="{FF2B5EF4-FFF2-40B4-BE49-F238E27FC236}">
                <a16:creationId xmlns:a16="http://schemas.microsoft.com/office/drawing/2014/main" id="{7F5B78D1-2BEC-452B-8D5A-528374BCFA20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3840" y="800558"/>
            <a:ext cx="5357813" cy="5249406"/>
          </a:xfrm>
        </p:spPr>
      </p:pic>
      <p:sp>
        <p:nvSpPr>
          <p:cNvPr id="6" name="Figura a mano libera: forma 5">
            <a:extLst>
              <a:ext uri="{FF2B5EF4-FFF2-40B4-BE49-F238E27FC236}">
                <a16:creationId xmlns:a16="http://schemas.microsoft.com/office/drawing/2014/main" id="{2A5199BE-5CAA-4878-8738-D8DE425A0C37}"/>
              </a:ext>
            </a:extLst>
          </p:cNvPr>
          <p:cNvSpPr/>
          <p:nvPr/>
        </p:nvSpPr>
        <p:spPr>
          <a:xfrm>
            <a:off x="1666240" y="2133600"/>
            <a:ext cx="1950720" cy="1513840"/>
          </a:xfrm>
          <a:custGeom>
            <a:avLst/>
            <a:gdLst>
              <a:gd name="connsiteX0" fmla="*/ 1849120 w 1950720"/>
              <a:gd name="connsiteY0" fmla="*/ 0 h 1513840"/>
              <a:gd name="connsiteX1" fmla="*/ 1117600 w 1950720"/>
              <a:gd name="connsiteY1" fmla="*/ 406400 h 1513840"/>
              <a:gd name="connsiteX2" fmla="*/ 497840 w 1950720"/>
              <a:gd name="connsiteY2" fmla="*/ 447040 h 1513840"/>
              <a:gd name="connsiteX3" fmla="*/ 60960 w 1950720"/>
              <a:gd name="connsiteY3" fmla="*/ 436880 h 1513840"/>
              <a:gd name="connsiteX4" fmla="*/ 0 w 1950720"/>
              <a:gd name="connsiteY4" fmla="*/ 802640 h 1513840"/>
              <a:gd name="connsiteX5" fmla="*/ 335280 w 1950720"/>
              <a:gd name="connsiteY5" fmla="*/ 1117600 h 1513840"/>
              <a:gd name="connsiteX6" fmla="*/ 548640 w 1950720"/>
              <a:gd name="connsiteY6" fmla="*/ 1005840 h 1513840"/>
              <a:gd name="connsiteX7" fmla="*/ 934720 w 1950720"/>
              <a:gd name="connsiteY7" fmla="*/ 1229360 h 1513840"/>
              <a:gd name="connsiteX8" fmla="*/ 1239520 w 1950720"/>
              <a:gd name="connsiteY8" fmla="*/ 1513840 h 1513840"/>
              <a:gd name="connsiteX9" fmla="*/ 1554480 w 1950720"/>
              <a:gd name="connsiteY9" fmla="*/ 1330960 h 1513840"/>
              <a:gd name="connsiteX10" fmla="*/ 1950720 w 1950720"/>
              <a:gd name="connsiteY10" fmla="*/ 1412240 h 1513840"/>
              <a:gd name="connsiteX11" fmla="*/ 1899920 w 1950720"/>
              <a:gd name="connsiteY11" fmla="*/ 782320 h 1513840"/>
              <a:gd name="connsiteX12" fmla="*/ 1849120 w 1950720"/>
              <a:gd name="connsiteY12" fmla="*/ 0 h 1513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950720" h="1513840">
                <a:moveTo>
                  <a:pt x="1849120" y="0"/>
                </a:moveTo>
                <a:lnTo>
                  <a:pt x="1117600" y="406400"/>
                </a:lnTo>
                <a:lnTo>
                  <a:pt x="497840" y="447040"/>
                </a:lnTo>
                <a:lnTo>
                  <a:pt x="60960" y="436880"/>
                </a:lnTo>
                <a:lnTo>
                  <a:pt x="0" y="802640"/>
                </a:lnTo>
                <a:lnTo>
                  <a:pt x="335280" y="1117600"/>
                </a:lnTo>
                <a:lnTo>
                  <a:pt x="548640" y="1005840"/>
                </a:lnTo>
                <a:lnTo>
                  <a:pt x="934720" y="1229360"/>
                </a:lnTo>
                <a:lnTo>
                  <a:pt x="1239520" y="1513840"/>
                </a:lnTo>
                <a:lnTo>
                  <a:pt x="1554480" y="1330960"/>
                </a:lnTo>
                <a:lnTo>
                  <a:pt x="1950720" y="1412240"/>
                </a:lnTo>
                <a:lnTo>
                  <a:pt x="1899920" y="782320"/>
                </a:lnTo>
                <a:lnTo>
                  <a:pt x="1849120" y="0"/>
                </a:ln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8" name="Immagine 7" descr="Immagine che contiene testo, onda&#10;&#10;Descrizione generata automaticamente">
            <a:extLst>
              <a:ext uri="{FF2B5EF4-FFF2-40B4-BE49-F238E27FC236}">
                <a16:creationId xmlns:a16="http://schemas.microsoft.com/office/drawing/2014/main" id="{32563A19-B6F0-415C-824F-F08936E4B1C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16" t="1582" r="-1955" b="-1582"/>
          <a:stretch/>
        </p:blipFill>
        <p:spPr>
          <a:xfrm>
            <a:off x="5970589" y="1177166"/>
            <a:ext cx="6092475" cy="4496190"/>
          </a:xfrm>
          <a:prstGeom prst="rect">
            <a:avLst/>
          </a:prstGeom>
        </p:spPr>
      </p:pic>
      <p:sp>
        <p:nvSpPr>
          <p:cNvPr id="9" name="Pulsante di azione: Home 8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3D6B7EE3-59E2-4CDD-ABD9-3AF7F23D81A6}"/>
              </a:ext>
            </a:extLst>
          </p:cNvPr>
          <p:cNvSpPr/>
          <p:nvPr/>
        </p:nvSpPr>
        <p:spPr>
          <a:xfrm>
            <a:off x="10088880" y="5882640"/>
            <a:ext cx="934720" cy="8128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6C211F03-A672-41D1-877C-BC57A1335BDF}"/>
              </a:ext>
            </a:extLst>
          </p:cNvPr>
          <p:cNvSpPr/>
          <p:nvPr/>
        </p:nvSpPr>
        <p:spPr>
          <a:xfrm>
            <a:off x="325022" y="808036"/>
            <a:ext cx="522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[*]</a:t>
            </a:r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F6D6A548-B3C8-46C2-BDC4-03F82AD64C51}"/>
              </a:ext>
            </a:extLst>
          </p:cNvPr>
          <p:cNvSpPr/>
          <p:nvPr/>
        </p:nvSpPr>
        <p:spPr>
          <a:xfrm>
            <a:off x="7091582" y="6556940"/>
            <a:ext cx="422085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[*] Google Earth Engine: Time-</a:t>
            </a:r>
            <a:r>
              <a:rPr lang="it-IT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lapse</a:t>
            </a:r>
            <a:endParaRPr lang="it-IT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4606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Madison</Template>
  <TotalTime>6766</TotalTime>
  <Words>629</Words>
  <Application>Microsoft Office PowerPoint</Application>
  <PresentationFormat>Widescreen</PresentationFormat>
  <Paragraphs>105</Paragraphs>
  <Slides>22</Slides>
  <Notes>0</Notes>
  <HiddenSlides>0</HiddenSlides>
  <MMClips>4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22</vt:i4>
      </vt:variant>
    </vt:vector>
  </HeadingPairs>
  <TitlesOfParts>
    <vt:vector size="30" baseType="lpstr">
      <vt:lpstr>Arial</vt:lpstr>
      <vt:lpstr>Calibri</vt:lpstr>
      <vt:lpstr>Cambria Math</vt:lpstr>
      <vt:lpstr>MS Shell Dlg 2</vt:lpstr>
      <vt:lpstr>Open Sans</vt:lpstr>
      <vt:lpstr>Wingdings</vt:lpstr>
      <vt:lpstr>Wingdings 3</vt:lpstr>
      <vt:lpstr>Madison</vt:lpstr>
      <vt:lpstr>High-resolution mapping of floodplain vegetation changes in large tropical rivers</vt:lpstr>
      <vt:lpstr>Tropical floodplains vegetation: a pulsing system</vt:lpstr>
      <vt:lpstr>Presentazione standard di PowerPoint</vt:lpstr>
      <vt:lpstr>Presentazione standard di PowerPoint</vt:lpstr>
      <vt:lpstr>A case study: Uatuma River</vt:lpstr>
      <vt:lpstr>〖"Water transition map" 〗^([5])</vt:lpstr>
      <vt:lpstr>Massive trees mortality [1]</vt:lpstr>
      <vt:lpstr>Region of interest definition</vt:lpstr>
      <vt:lpstr>NDVI and NDVI uncertainties</vt:lpstr>
      <vt:lpstr>NDVI trend</vt:lpstr>
      <vt:lpstr>NDVI trend</vt:lpstr>
      <vt:lpstr>NDVI trend</vt:lpstr>
      <vt:lpstr>NDVI trend</vt:lpstr>
      <vt:lpstr>Presentazione standard di PowerPoint</vt:lpstr>
      <vt:lpstr>Presentazione standard di PowerPoint</vt:lpstr>
      <vt:lpstr>Dead stands</vt:lpstr>
      <vt:lpstr>Unperturbed floodplain forest</vt:lpstr>
      <vt:lpstr>Thank you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Luca Salerno</dc:creator>
  <cp:lastModifiedBy>SALERNO LUCA</cp:lastModifiedBy>
  <cp:revision>85</cp:revision>
  <dcterms:modified xsi:type="dcterms:W3CDTF">2021-04-28T21:23:44Z</dcterms:modified>
</cp:coreProperties>
</file>