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35740975" cy="20104100"/>
  <p:notesSz cx="16078200" cy="2010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4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434" autoAdjust="0"/>
    <p:restoredTop sz="94660"/>
  </p:normalViewPr>
  <p:slideViewPr>
    <p:cSldViewPr>
      <p:cViewPr varScale="1">
        <p:scale>
          <a:sx n="25" d="100"/>
          <a:sy n="25" d="100"/>
        </p:scale>
        <p:origin x="-972" y="-90"/>
      </p:cViewPr>
      <p:guideLst>
        <p:guide orient="horz" pos="2880"/>
        <p:guide pos="4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59827" y="3311018"/>
            <a:ext cx="14278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519654" y="5981193"/>
            <a:ext cx="117583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39886" y="2456561"/>
            <a:ext cx="73069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650812" y="2456561"/>
            <a:ext cx="73069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885" y="427228"/>
            <a:ext cx="151179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85" y="2456561"/>
            <a:ext cx="151179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711216" y="9933052"/>
            <a:ext cx="53752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39886" y="9933052"/>
            <a:ext cx="38634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94340" y="9933052"/>
            <a:ext cx="38634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16310">
        <a:defRPr>
          <a:latin typeface="+mn-lt"/>
          <a:ea typeface="+mn-ea"/>
          <a:cs typeface="+mn-cs"/>
        </a:defRPr>
      </a:lvl2pPr>
      <a:lvl3pPr marL="2032620">
        <a:defRPr>
          <a:latin typeface="+mn-lt"/>
          <a:ea typeface="+mn-ea"/>
          <a:cs typeface="+mn-cs"/>
        </a:defRPr>
      </a:lvl3pPr>
      <a:lvl4pPr marL="3048930">
        <a:defRPr>
          <a:latin typeface="+mn-lt"/>
          <a:ea typeface="+mn-ea"/>
          <a:cs typeface="+mn-cs"/>
        </a:defRPr>
      </a:lvl4pPr>
      <a:lvl5pPr marL="4065240">
        <a:defRPr>
          <a:latin typeface="+mn-lt"/>
          <a:ea typeface="+mn-ea"/>
          <a:cs typeface="+mn-cs"/>
        </a:defRPr>
      </a:lvl5pPr>
      <a:lvl6pPr marL="5081549">
        <a:defRPr>
          <a:latin typeface="+mn-lt"/>
          <a:ea typeface="+mn-ea"/>
          <a:cs typeface="+mn-cs"/>
        </a:defRPr>
      </a:lvl6pPr>
      <a:lvl7pPr marL="6097859">
        <a:defRPr>
          <a:latin typeface="+mn-lt"/>
          <a:ea typeface="+mn-ea"/>
          <a:cs typeface="+mn-cs"/>
        </a:defRPr>
      </a:lvl7pPr>
      <a:lvl8pPr marL="7114169">
        <a:defRPr>
          <a:latin typeface="+mn-lt"/>
          <a:ea typeface="+mn-ea"/>
          <a:cs typeface="+mn-cs"/>
        </a:defRPr>
      </a:lvl8pPr>
      <a:lvl9pPr marL="813047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16310">
        <a:defRPr>
          <a:latin typeface="+mn-lt"/>
          <a:ea typeface="+mn-ea"/>
          <a:cs typeface="+mn-cs"/>
        </a:defRPr>
      </a:lvl2pPr>
      <a:lvl3pPr marL="2032620">
        <a:defRPr>
          <a:latin typeface="+mn-lt"/>
          <a:ea typeface="+mn-ea"/>
          <a:cs typeface="+mn-cs"/>
        </a:defRPr>
      </a:lvl3pPr>
      <a:lvl4pPr marL="3048930">
        <a:defRPr>
          <a:latin typeface="+mn-lt"/>
          <a:ea typeface="+mn-ea"/>
          <a:cs typeface="+mn-cs"/>
        </a:defRPr>
      </a:lvl4pPr>
      <a:lvl5pPr marL="4065240">
        <a:defRPr>
          <a:latin typeface="+mn-lt"/>
          <a:ea typeface="+mn-ea"/>
          <a:cs typeface="+mn-cs"/>
        </a:defRPr>
      </a:lvl5pPr>
      <a:lvl6pPr marL="5081549">
        <a:defRPr>
          <a:latin typeface="+mn-lt"/>
          <a:ea typeface="+mn-ea"/>
          <a:cs typeface="+mn-cs"/>
        </a:defRPr>
      </a:lvl6pPr>
      <a:lvl7pPr marL="6097859">
        <a:defRPr>
          <a:latin typeface="+mn-lt"/>
          <a:ea typeface="+mn-ea"/>
          <a:cs typeface="+mn-cs"/>
        </a:defRPr>
      </a:lvl7pPr>
      <a:lvl8pPr marL="7114169">
        <a:defRPr>
          <a:latin typeface="+mn-lt"/>
          <a:ea typeface="+mn-ea"/>
          <a:cs typeface="+mn-cs"/>
        </a:defRPr>
      </a:lvl8pPr>
      <a:lvl9pPr marL="813047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5224476" y="20333"/>
            <a:ext cx="30516498" cy="9183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129862" rIns="0" bIns="0" rtlCol="0">
            <a:spAutoFit/>
          </a:bodyPr>
          <a:lstStyle/>
          <a:p>
            <a:pPr marL="479924" marR="462983" indent="1470826" algn="ctr">
              <a:lnSpc>
                <a:spcPct val="101099"/>
              </a:lnSpc>
              <a:spcBef>
                <a:spcPts val="1020"/>
              </a:spcBef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the study of carbonatite complex of the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</a:t>
            </a:r>
            <a:r>
              <a:rPr lang="fr-F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Mauritania</a:t>
            </a:r>
            <a:r>
              <a:rPr lang="fr-FR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-355" y="3159641"/>
            <a:ext cx="22924044" cy="80329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GEOLOGICAL SETTING &amp; MAPPING </a:t>
            </a:r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endParaRPr lang="fr-FR" sz="3200" b="1" dirty="0">
              <a:solidFill>
                <a:schemeClr val="tx1"/>
              </a:solidFill>
            </a:endParaRPr>
          </a:p>
          <a:p>
            <a:r>
              <a:rPr lang="fr-FR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-21608" y="11464531"/>
            <a:ext cx="22920583" cy="55722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PETROGRAPHY OF ALKALINE ROCKS</a:t>
            </a: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4395" y="15702902"/>
            <a:ext cx="22844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/>
              <a:t>Mineral assemblage: </a:t>
            </a:r>
            <a:r>
              <a:rPr lang="en-US" sz="3200" dirty="0"/>
              <a:t>Carbonates [dolomite (Dol), </a:t>
            </a:r>
            <a:r>
              <a:rPr lang="fr-FR" sz="3200" dirty="0" err="1"/>
              <a:t>Ankerite</a:t>
            </a:r>
            <a:r>
              <a:rPr lang="fr-FR" sz="3200" dirty="0"/>
              <a:t> (</a:t>
            </a:r>
            <a:r>
              <a:rPr lang="fr-FR" sz="3200" dirty="0" err="1"/>
              <a:t>Ank</a:t>
            </a:r>
            <a:r>
              <a:rPr lang="fr-FR" sz="3200" dirty="0"/>
              <a:t>), rare calcite</a:t>
            </a:r>
            <a:r>
              <a:rPr lang="en-US" sz="3200" dirty="0"/>
              <a:t>], quartz (Qtz), phlogopite (Ph), pyrochlore (</a:t>
            </a:r>
            <a:r>
              <a:rPr lang="en-US" sz="3200" dirty="0" err="1"/>
              <a:t>Pyr</a:t>
            </a:r>
            <a:r>
              <a:rPr lang="en-US" sz="3200" dirty="0"/>
              <a:t>), </a:t>
            </a:r>
            <a:r>
              <a:rPr lang="fr-FR" sz="3200" dirty="0"/>
              <a:t>apatite (</a:t>
            </a:r>
            <a:r>
              <a:rPr lang="fr-FR" sz="3200" dirty="0" err="1"/>
              <a:t>Ap</a:t>
            </a:r>
            <a:r>
              <a:rPr lang="fr-FR" sz="3200" dirty="0"/>
              <a:t>), </a:t>
            </a:r>
            <a:r>
              <a:rPr lang="fr-FR" sz="3200" dirty="0" err="1"/>
              <a:t>Hauyine</a:t>
            </a:r>
            <a:r>
              <a:rPr lang="fr-FR" sz="3200" dirty="0"/>
              <a:t> (</a:t>
            </a:r>
            <a:r>
              <a:rPr lang="fr-FR" sz="3200" dirty="0" err="1"/>
              <a:t>Hayn</a:t>
            </a:r>
            <a:r>
              <a:rPr lang="fr-FR" sz="3200" dirty="0"/>
              <a:t>), Sodalite  (</a:t>
            </a:r>
            <a:r>
              <a:rPr lang="fr-FR" sz="3200" dirty="0" err="1"/>
              <a:t>Sdl</a:t>
            </a:r>
            <a:r>
              <a:rPr lang="fr-FR" sz="3200" dirty="0"/>
              <a:t>)</a:t>
            </a:r>
            <a:endParaRPr lang="en-US" sz="3200" dirty="0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A2BBAC12-F878-4F42-8A3A-D8D5E4C18670}"/>
              </a:ext>
            </a:extLst>
          </p:cNvPr>
          <p:cNvSpPr txBox="1"/>
          <p:nvPr/>
        </p:nvSpPr>
        <p:spPr>
          <a:xfrm>
            <a:off x="23071257" y="2761350"/>
            <a:ext cx="12669719" cy="142739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GEOCHIMISTRY</a:t>
            </a: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5335" b="1" dirty="0">
              <a:solidFill>
                <a:schemeClr val="tx1"/>
              </a:solidFill>
            </a:endParaRPr>
          </a:p>
          <a:p>
            <a:pPr algn="ctr"/>
            <a:endParaRPr lang="fr-FR" sz="3200" b="1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Magnesiocarbonatite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(dominant), </a:t>
            </a: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ferruginous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calciocarbonatite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, </a:t>
            </a: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calciocarbonatite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(rare)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fr-F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en-US" sz="3200" dirty="0">
                <a:solidFill>
                  <a:schemeClr val="tx1"/>
                </a:solidFill>
              </a:rPr>
              <a:t>Hydrothermal fluid 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contribution</a:t>
            </a:r>
          </a:p>
          <a:p>
            <a:pPr marL="457200" indent="-457200">
              <a:buFont typeface="Wingdings" panose="05000000000000000000" pitchFamily="2" charset="2"/>
              <a:buChar char="è"/>
            </a:pPr>
            <a:endParaRPr lang="fr-FR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è"/>
            </a:pP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Similar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to </a:t>
            </a: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other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worldwide</a:t>
            </a:r>
            <a:r>
              <a:rPr lang="fr-FR" sz="3200" dirty="0">
                <a:solidFill>
                  <a:schemeClr val="tx1"/>
                </a:solidFill>
                <a:sym typeface="Wingdings" panose="05000000000000000000" pitchFamily="2" charset="2"/>
              </a:rPr>
              <a:t> carbonatites in termes of REE abondances</a:t>
            </a:r>
            <a:endParaRPr lang="fr-FR" sz="5335" b="1" dirty="0">
              <a:solidFill>
                <a:schemeClr val="tx1"/>
              </a:solidFill>
            </a:endParaRPr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xmlns="" id="{A61C1CA4-5F95-4036-870F-D1C2EB8A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2" y="-29070"/>
            <a:ext cx="4422171" cy="804551"/>
          </a:xfrm>
          <a:prstGeom prst="rect">
            <a:avLst/>
          </a:prstGeom>
        </p:spPr>
      </p:pic>
      <p:pic>
        <p:nvPicPr>
          <p:cNvPr id="24" name="Image 23" descr="Une image contenant texte&#10;&#10;Description générée automatiquement">
            <a:extLst>
              <a:ext uri="{FF2B5EF4-FFF2-40B4-BE49-F238E27FC236}">
                <a16:creationId xmlns:a16="http://schemas.microsoft.com/office/drawing/2014/main" xmlns="" id="{A04C5D8C-4308-4526-B2CA-623E8498F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93738"/>
            <a:ext cx="4601730" cy="1500198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xmlns="" id="{52FFDC84-D7C8-49C2-84C7-773BC4DF4116}"/>
              </a:ext>
            </a:extLst>
          </p:cNvPr>
          <p:cNvSpPr txBox="1"/>
          <p:nvPr/>
        </p:nvSpPr>
        <p:spPr>
          <a:xfrm>
            <a:off x="0" y="17146837"/>
            <a:ext cx="35740975" cy="284231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REFERENCES</a:t>
            </a:r>
          </a:p>
          <a:p>
            <a:endParaRPr lang="fr-FR" sz="3600" b="1" dirty="0">
              <a:solidFill>
                <a:schemeClr val="tx1"/>
              </a:solidFill>
            </a:endParaRPr>
          </a:p>
          <a:p>
            <a:endParaRPr lang="fr-FR" sz="5335" b="1" dirty="0">
              <a:solidFill>
                <a:schemeClr val="tx1"/>
              </a:solidFill>
            </a:endParaRPr>
          </a:p>
          <a:p>
            <a:endParaRPr lang="fr-FR" sz="5335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543052" y="4258676"/>
            <a:ext cx="2664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Matton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Jébrak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5347" y="-3604993"/>
            <a:ext cx="635211" cy="152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7035" y="7709946"/>
            <a:ext cx="3490110" cy="4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9757643-463A-4F09-B6B8-25E37980CDAC}"/>
              </a:ext>
            </a:extLst>
          </p:cNvPr>
          <p:cNvGrpSpPr/>
          <p:nvPr/>
        </p:nvGrpSpPr>
        <p:grpSpPr>
          <a:xfrm>
            <a:off x="147213" y="3820896"/>
            <a:ext cx="22557624" cy="7311274"/>
            <a:chOff x="-80884" y="3498301"/>
            <a:chExt cx="22557624" cy="731127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3EC04113-9BDF-4820-8E7F-2094EF05A604}"/>
                </a:ext>
              </a:extLst>
            </p:cNvPr>
            <p:cNvGrpSpPr/>
            <p:nvPr/>
          </p:nvGrpSpPr>
          <p:grpSpPr>
            <a:xfrm>
              <a:off x="-80884" y="3498301"/>
              <a:ext cx="11357448" cy="7311274"/>
              <a:chOff x="-80884" y="3498301"/>
              <a:chExt cx="11357448" cy="7311274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80884" y="3498301"/>
                <a:ext cx="11357448" cy="7311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33" name="Picture 9" descr="C:\Users\MICRO\Desktop\uu.jp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84077" y="3781286"/>
                <a:ext cx="3334860" cy="3735334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541526" y="3781287"/>
              <a:ext cx="10935214" cy="644226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EA7EDF54-B6B6-4C40-844A-63017E29232E}"/>
              </a:ext>
            </a:extLst>
          </p:cNvPr>
          <p:cNvGrpSpPr/>
          <p:nvPr/>
        </p:nvGrpSpPr>
        <p:grpSpPr>
          <a:xfrm>
            <a:off x="93568" y="12068116"/>
            <a:ext cx="7597003" cy="3468150"/>
            <a:chOff x="0" y="10687261"/>
            <a:chExt cx="11579730" cy="5399297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0" y="10687262"/>
              <a:ext cx="11579730" cy="5399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ZoneTexte 41"/>
            <p:cNvSpPr txBox="1"/>
            <p:nvPr/>
          </p:nvSpPr>
          <p:spPr>
            <a:xfrm>
              <a:off x="1" y="10687261"/>
              <a:ext cx="992578" cy="621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R37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960276" y="10687261"/>
              <a:ext cx="992578" cy="621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R37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6EE08B7E-37F9-4D3F-8614-ED9882F3738C}"/>
              </a:ext>
            </a:extLst>
          </p:cNvPr>
          <p:cNvGrpSpPr/>
          <p:nvPr/>
        </p:nvGrpSpPr>
        <p:grpSpPr>
          <a:xfrm>
            <a:off x="15509509" y="12068115"/>
            <a:ext cx="7261439" cy="3468150"/>
            <a:chOff x="23746192" y="10653980"/>
            <a:chExt cx="11706951" cy="5591381"/>
          </a:xfrm>
        </p:grpSpPr>
        <p:pic>
          <p:nvPicPr>
            <p:cNvPr id="52" name="Picture 14">
              <a:extLst>
                <a:ext uri="{FF2B5EF4-FFF2-40B4-BE49-F238E27FC236}">
                  <a16:creationId xmlns:a16="http://schemas.microsoft.com/office/drawing/2014/main" xmlns="" id="{26D3871A-DDA0-4968-B411-536B5822B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t="9520"/>
            <a:stretch>
              <a:fillRect/>
            </a:stretch>
          </p:blipFill>
          <p:spPr bwMode="auto">
            <a:xfrm>
              <a:off x="23746192" y="10653980"/>
              <a:ext cx="11706951" cy="5591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xmlns="" id="{E046F972-F2EF-4D2A-95F3-FD0BA0ACDA8B}"/>
                </a:ext>
              </a:extLst>
            </p:cNvPr>
            <p:cNvSpPr txBox="1"/>
            <p:nvPr/>
          </p:nvSpPr>
          <p:spPr>
            <a:xfrm>
              <a:off x="23904996" y="10687261"/>
              <a:ext cx="1101860" cy="64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R1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6AE3D64E-4A13-4E41-B580-3273F182C890}"/>
                </a:ext>
              </a:extLst>
            </p:cNvPr>
            <p:cNvSpPr txBox="1"/>
            <p:nvPr/>
          </p:nvSpPr>
          <p:spPr>
            <a:xfrm>
              <a:off x="30098305" y="10687261"/>
              <a:ext cx="1101860" cy="64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R1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xmlns="" id="{87F44493-CB18-47B3-AE56-60CC0CA37602}"/>
              </a:ext>
            </a:extLst>
          </p:cNvPr>
          <p:cNvGrpSpPr/>
          <p:nvPr/>
        </p:nvGrpSpPr>
        <p:grpSpPr>
          <a:xfrm>
            <a:off x="7789367" y="11942049"/>
            <a:ext cx="7596022" cy="3632198"/>
            <a:chOff x="11835979" y="10528459"/>
            <a:chExt cx="11801435" cy="5643104"/>
          </a:xfrm>
        </p:grpSpPr>
        <p:pic>
          <p:nvPicPr>
            <p:cNvPr id="57" name="Picture 6">
              <a:extLst>
                <a:ext uri="{FF2B5EF4-FFF2-40B4-BE49-F238E27FC236}">
                  <a16:creationId xmlns:a16="http://schemas.microsoft.com/office/drawing/2014/main" xmlns="" id="{B9AB3A4F-8315-4381-8D51-F14D9053C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835979" y="10687261"/>
              <a:ext cx="11801435" cy="5484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64343B54-18B3-4BCC-9FDE-F8575A6F2BBE}"/>
                </a:ext>
              </a:extLst>
            </p:cNvPr>
            <p:cNvSpPr txBox="1"/>
            <p:nvPr/>
          </p:nvSpPr>
          <p:spPr>
            <a:xfrm>
              <a:off x="11835980" y="10528459"/>
              <a:ext cx="1343684" cy="63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R26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xmlns="" id="{158C9C85-6919-43AD-ADC1-4332169AFF58}"/>
                </a:ext>
              </a:extLst>
            </p:cNvPr>
            <p:cNvSpPr txBox="1"/>
            <p:nvPr/>
          </p:nvSpPr>
          <p:spPr>
            <a:xfrm>
              <a:off x="17870488" y="10687261"/>
              <a:ext cx="1343684" cy="635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00"/>
                  </a:solidFill>
                </a:rPr>
                <a:t>R26</a:t>
              </a: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xmlns="" id="{0BF19763-056F-42BE-B263-930C751B5685}"/>
              </a:ext>
            </a:extLst>
          </p:cNvPr>
          <p:cNvGrpSpPr/>
          <p:nvPr/>
        </p:nvGrpSpPr>
        <p:grpSpPr>
          <a:xfrm>
            <a:off x="23153902" y="3427314"/>
            <a:ext cx="12430553" cy="9886870"/>
            <a:chOff x="9243762" y="10543730"/>
            <a:chExt cx="12546567" cy="9886870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E4A43547-5235-4B77-84B4-E14681FEAD5A}"/>
                </a:ext>
              </a:extLst>
            </p:cNvPr>
            <p:cNvGrpSpPr/>
            <p:nvPr/>
          </p:nvGrpSpPr>
          <p:grpSpPr>
            <a:xfrm>
              <a:off x="9243762" y="10543730"/>
              <a:ext cx="12546567" cy="9886870"/>
              <a:chOff x="11380561" y="8564972"/>
              <a:chExt cx="15446848" cy="12172331"/>
            </a:xfrm>
          </p:grpSpPr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xmlns="" id="{F6570EC9-05E3-468D-917C-71C3B3D08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393031" y="8602085"/>
                <a:ext cx="7986035" cy="5975718"/>
              </a:xfrm>
              <a:prstGeom prst="rect">
                <a:avLst/>
              </a:prstGeom>
            </p:spPr>
          </p:pic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xmlns="" id="{57EDC5BA-7B94-4031-97B8-99BDFB37F1B6}"/>
                  </a:ext>
                </a:extLst>
              </p:cNvPr>
              <p:cNvSpPr txBox="1"/>
              <p:nvPr/>
            </p:nvSpPr>
            <p:spPr>
              <a:xfrm>
                <a:off x="15098456" y="8746469"/>
                <a:ext cx="3974170" cy="871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Gittins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&amp;</a:t>
                </a:r>
              </a:p>
              <a:p>
                <a:pPr algn="ctr"/>
                <a:r>
                  <a:rPr lang="fr-FR" sz="2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Harmer</a:t>
                </a:r>
                <a:r>
                  <a:rPr lang="fr-FR" sz="2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(1997)</a:t>
                </a:r>
                <a:endParaRPr lang="fr-M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xmlns="" id="{7C1D3048-D8B5-4973-AD8E-59AA9ACF6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809249" y="8564972"/>
                <a:ext cx="7018160" cy="6018099"/>
              </a:xfrm>
              <a:prstGeom prst="rect">
                <a:avLst/>
              </a:prstGeom>
            </p:spPr>
          </p:pic>
          <p:pic>
            <p:nvPicPr>
              <p:cNvPr id="68" name="Image 67">
                <a:extLst>
                  <a:ext uri="{FF2B5EF4-FFF2-40B4-BE49-F238E27FC236}">
                    <a16:creationId xmlns:a16="http://schemas.microsoft.com/office/drawing/2014/main" xmlns="" id="{8D791671-1C14-44B1-AC49-25627A253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443971" y="14956215"/>
                <a:ext cx="7351982" cy="5781088"/>
              </a:xfrm>
              <a:prstGeom prst="rect">
                <a:avLst/>
              </a:prstGeom>
            </p:spPr>
          </p:pic>
          <p:pic>
            <p:nvPicPr>
              <p:cNvPr id="69" name="Picture 14">
                <a:extLst>
                  <a:ext uri="{FF2B5EF4-FFF2-40B4-BE49-F238E27FC236}">
                    <a16:creationId xmlns:a16="http://schemas.microsoft.com/office/drawing/2014/main" xmlns="" id="{9018A564-7FEF-4B68-BF7B-F667D1CFF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11380561" y="14957925"/>
                <a:ext cx="7351982" cy="5711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25525C4D-087E-44DB-BACD-4675048E9E6E}"/>
                  </a:ext>
                </a:extLst>
              </p:cNvPr>
              <p:cNvSpPr txBox="1"/>
              <p:nvPr/>
            </p:nvSpPr>
            <p:spPr>
              <a:xfrm>
                <a:off x="12192807" y="15293163"/>
                <a:ext cx="3091571" cy="113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 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Bau, 1996 ;Andrade et al., 1999 ;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Bühn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, 2008).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xmlns="" id="{C36EAB1E-9658-4778-A1CE-2650B18165D9}"/>
                  </a:ext>
                </a:extLst>
              </p:cNvPr>
              <p:cNvSpPr txBox="1"/>
              <p:nvPr/>
            </p:nvSpPr>
            <p:spPr>
              <a:xfrm>
                <a:off x="20742710" y="15344005"/>
                <a:ext cx="4257567" cy="1250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M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M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After</a:t>
                </a:r>
                <a:r>
                  <a:rPr lang="fr-M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MA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Vrublevskii</a:t>
                </a:r>
                <a:r>
                  <a:rPr lang="fr-M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et al. (2019) </a:t>
                </a:r>
                <a:br>
                  <a:rPr lang="fr-MA" sz="2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fr-M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xmlns="" id="{FD7795B8-F779-40D9-9A60-B34D647F84BC}"/>
                </a:ext>
              </a:extLst>
            </p:cNvPr>
            <p:cNvSpPr txBox="1"/>
            <p:nvPr/>
          </p:nvSpPr>
          <p:spPr>
            <a:xfrm>
              <a:off x="20506359" y="17821171"/>
              <a:ext cx="117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/>
                <a:t>Richat</a:t>
              </a:r>
              <a:endParaRPr lang="fr-FR" sz="2800" dirty="0"/>
            </a:p>
          </p:txBody>
        </p:sp>
      </p:grp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xmlns="" id="{18D77746-173C-4F38-8A53-3368F6F5B52A}"/>
              </a:ext>
            </a:extLst>
          </p:cNvPr>
          <p:cNvCxnSpPr>
            <a:cxnSpLocks/>
          </p:cNvCxnSpPr>
          <p:nvPr/>
        </p:nvCxnSpPr>
        <p:spPr>
          <a:xfrm flipH="1" flipV="1">
            <a:off x="33930774" y="10401198"/>
            <a:ext cx="789585" cy="41248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>
            <a:extLst>
              <a:ext uri="{FF2B5EF4-FFF2-40B4-BE49-F238E27FC236}">
                <a16:creationId xmlns:a16="http://schemas.microsoft.com/office/drawing/2014/main" xmlns="" id="{DEFB457F-0D8E-470B-B2F7-203285BD212D}"/>
              </a:ext>
            </a:extLst>
          </p:cNvPr>
          <p:cNvSpPr txBox="1"/>
          <p:nvPr/>
        </p:nvSpPr>
        <p:spPr>
          <a:xfrm>
            <a:off x="54395" y="17670377"/>
            <a:ext cx="357409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Andrade, F.R.D., </a:t>
            </a:r>
            <a:r>
              <a:rPr lang="fr-FR" sz="2800" dirty="0" err="1"/>
              <a:t>M€oller</a:t>
            </a:r>
            <a:r>
              <a:rPr lang="fr-FR" sz="2800" dirty="0"/>
              <a:t>, P., </a:t>
            </a:r>
            <a:r>
              <a:rPr lang="fr-FR" sz="2800" dirty="0" err="1"/>
              <a:t>Lüders</a:t>
            </a:r>
            <a:r>
              <a:rPr lang="fr-FR" sz="2800" dirty="0"/>
              <a:t>, V., </a:t>
            </a:r>
            <a:r>
              <a:rPr lang="fr-FR" sz="2800" dirty="0" err="1"/>
              <a:t>Gilg</a:t>
            </a:r>
            <a:r>
              <a:rPr lang="fr-FR" sz="2800" dirty="0"/>
              <a:t>, H.A., 1999. Hydrothermal rare </a:t>
            </a:r>
            <a:r>
              <a:rPr lang="fr-FR" sz="2800" dirty="0" err="1"/>
              <a:t>elements</a:t>
            </a:r>
            <a:r>
              <a:rPr lang="fr-FR" sz="2800" dirty="0"/>
              <a:t> </a:t>
            </a:r>
            <a:r>
              <a:rPr lang="fr-FR" sz="2800" dirty="0" err="1"/>
              <a:t>mineralization</a:t>
            </a:r>
            <a:r>
              <a:rPr lang="fr-FR" sz="2800" dirty="0"/>
              <a:t> in the Barra do </a:t>
            </a:r>
            <a:r>
              <a:rPr lang="fr-FR" sz="2800" dirty="0" err="1"/>
              <a:t>Itapirapu</a:t>
            </a:r>
            <a:r>
              <a:rPr lang="fr-FR" sz="2800" dirty="0"/>
              <a:t>~a </a:t>
            </a:r>
            <a:r>
              <a:rPr lang="fr-FR" sz="2800" dirty="0" err="1"/>
              <a:t>carbonatite</a:t>
            </a:r>
            <a:r>
              <a:rPr lang="fr-FR" sz="2800" dirty="0"/>
              <a:t>, </a:t>
            </a:r>
            <a:r>
              <a:rPr lang="fr-FR" sz="2800" dirty="0" err="1"/>
              <a:t>southern</a:t>
            </a:r>
            <a:r>
              <a:rPr lang="fr-FR" sz="2800" dirty="0"/>
              <a:t> </a:t>
            </a:r>
            <a:r>
              <a:rPr lang="fr-FR" sz="2800" dirty="0" err="1"/>
              <a:t>Brazil</a:t>
            </a:r>
            <a:r>
              <a:rPr lang="fr-FR" sz="2800" dirty="0"/>
              <a:t>: </a:t>
            </a:r>
            <a:r>
              <a:rPr lang="fr-FR" sz="2800" dirty="0" err="1"/>
              <a:t>behavior</a:t>
            </a:r>
            <a:r>
              <a:rPr lang="fr-FR" sz="2800" dirty="0"/>
              <a:t> of </a:t>
            </a:r>
            <a:r>
              <a:rPr lang="fr-FR" sz="2800" dirty="0" err="1"/>
              <a:t>selected</a:t>
            </a:r>
            <a:r>
              <a:rPr lang="fr-FR" sz="2800" dirty="0"/>
              <a:t>/trace </a:t>
            </a:r>
            <a:r>
              <a:rPr lang="fr-FR" sz="2800" dirty="0" err="1"/>
              <a:t>elements</a:t>
            </a:r>
            <a:r>
              <a:rPr lang="fr-FR" sz="2800" dirty="0"/>
              <a:t> and stable isotopes (C, O). </a:t>
            </a:r>
            <a:r>
              <a:rPr lang="fr-FR" sz="2800" dirty="0" err="1"/>
              <a:t>Chem</a:t>
            </a:r>
            <a:r>
              <a:rPr lang="fr-FR" sz="2800" dirty="0"/>
              <a:t>. </a:t>
            </a:r>
            <a:r>
              <a:rPr lang="fr-FR" sz="2800" dirty="0" err="1"/>
              <a:t>Geol</a:t>
            </a:r>
            <a:r>
              <a:rPr lang="fr-FR" sz="2800" dirty="0"/>
              <a:t>. 155, 91–113.</a:t>
            </a:r>
            <a:r>
              <a:rPr lang="fr-FR" sz="2800" b="1" dirty="0"/>
              <a:t>*-*</a:t>
            </a:r>
            <a:r>
              <a:rPr lang="en-US" sz="2800" dirty="0" err="1"/>
              <a:t>Bau</a:t>
            </a:r>
            <a:r>
              <a:rPr lang="en-US" sz="2800" dirty="0"/>
              <a:t>, M., 1996. Controls on the fractionation of </a:t>
            </a:r>
            <a:r>
              <a:rPr lang="en-US" sz="2800" dirty="0" err="1"/>
              <a:t>isovalent</a:t>
            </a:r>
            <a:r>
              <a:rPr lang="en-US" sz="2800" dirty="0"/>
              <a:t> trace elements in magmatic and aqueous systems: evidence from Y/Ho, </a:t>
            </a:r>
            <a:r>
              <a:rPr lang="en-US" sz="2800" dirty="0" err="1"/>
              <a:t>Zr</a:t>
            </a:r>
            <a:r>
              <a:rPr lang="en-US" sz="2800" dirty="0"/>
              <a:t>/</a:t>
            </a:r>
            <a:r>
              <a:rPr lang="en-US" sz="2800" dirty="0" err="1"/>
              <a:t>Hf</a:t>
            </a:r>
            <a:r>
              <a:rPr lang="en-US" sz="2800" dirty="0"/>
              <a:t>, and lanthanide tetrad effect. Contrib. Mineral. Petrol. 123, 323–333.</a:t>
            </a:r>
            <a:r>
              <a:rPr lang="en-US" sz="2800" b="1" dirty="0"/>
              <a:t>*-*</a:t>
            </a:r>
            <a:r>
              <a:rPr lang="en-US" sz="2800" dirty="0" err="1"/>
              <a:t>Bühn</a:t>
            </a:r>
            <a:r>
              <a:rPr lang="en-US" sz="2800" dirty="0"/>
              <a:t>, B., 2008. The role of the volatile phase for REE and Y fractionation in low-silica carbonate magmas: implications from national carbonatites, Namibia. Mineral. Petrol. 192, 453–470.</a:t>
            </a:r>
            <a:r>
              <a:rPr lang="en-US" sz="2800" b="1" dirty="0"/>
              <a:t>*-*</a:t>
            </a:r>
            <a:r>
              <a:rPr lang="en-US" sz="2800" dirty="0"/>
              <a:t> </a:t>
            </a:r>
            <a:r>
              <a:rPr lang="fr-FR" sz="2800" dirty="0"/>
              <a:t>G. </a:t>
            </a:r>
            <a:r>
              <a:rPr lang="fr-FR" sz="2800" dirty="0" err="1"/>
              <a:t>Matton</a:t>
            </a:r>
            <a:r>
              <a:rPr lang="fr-FR" sz="2800" dirty="0"/>
              <a:t>, M. </a:t>
            </a:r>
            <a:r>
              <a:rPr lang="fr-FR" sz="2800" dirty="0" err="1"/>
              <a:t>Jébrak</a:t>
            </a:r>
            <a:r>
              <a:rPr lang="fr-FR" sz="2800" dirty="0"/>
              <a:t> 2014.</a:t>
            </a:r>
            <a:r>
              <a:rPr lang="en-US" sz="2800" dirty="0"/>
              <a:t>The ‘‘eye of Africa’’ (Richat dome, Mauritania): An isolated Cretaceous </a:t>
            </a:r>
            <a:r>
              <a:rPr lang="fr-FR" sz="2800" dirty="0" err="1"/>
              <a:t>alkaline</a:t>
            </a:r>
            <a:r>
              <a:rPr lang="fr-FR" sz="2800" dirty="0"/>
              <a:t>–hydrothermal </a:t>
            </a:r>
            <a:r>
              <a:rPr lang="fr-FR" sz="2800" dirty="0" err="1"/>
              <a:t>complex</a:t>
            </a:r>
            <a:r>
              <a:rPr lang="fr-FR" sz="2800" dirty="0"/>
              <a:t>.</a:t>
            </a:r>
            <a:r>
              <a:rPr lang="en-US" sz="2800" dirty="0"/>
              <a:t> Journal of African Earth Sciences 97 (2014) 109–124</a:t>
            </a:r>
            <a:r>
              <a:rPr lang="en-US" sz="2800" b="1" dirty="0"/>
              <a:t>.*-*</a:t>
            </a:r>
            <a:r>
              <a:rPr lang="fr-FR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Gittins</a:t>
            </a:r>
            <a:r>
              <a:rPr lang="fr-FR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J.; </a:t>
            </a:r>
            <a:r>
              <a:rPr lang="fr-FR" sz="2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Harmer</a:t>
            </a:r>
            <a:r>
              <a:rPr lang="fr-FR" sz="2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R.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E.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What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 Is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Ferrocarbonatite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? A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Revised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 Classification. J.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Afr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.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Earth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+mj-lt"/>
                <a:cs typeface="Arial" panose="020B0604020202020204" pitchFamily="34" charset="0"/>
              </a:rPr>
              <a:t>Sci</a:t>
            </a:r>
            <a:r>
              <a:rPr lang="fr-FR" sz="2800" dirty="0">
                <a:latin typeface="+mj-lt"/>
                <a:cs typeface="Arial" panose="020B0604020202020204" pitchFamily="34" charset="0"/>
              </a:rPr>
              <a:t>. 1997, 25, 159–168.</a:t>
            </a:r>
            <a:r>
              <a:rPr lang="fr-FR" sz="2800" b="1" dirty="0">
                <a:latin typeface="+mj-lt"/>
                <a:cs typeface="Arial" panose="020B0604020202020204" pitchFamily="34" charset="0"/>
              </a:rPr>
              <a:t>*-*-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Vrublevskii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, V. V.,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Bukharova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, O. V.,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Nebera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, T. S., &amp;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Sveshnikova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, V. L. (2019). Composition and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origin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of rare-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metal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(Nb–Ta, REE) and sulfide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mineralization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in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magnesiocarbonatites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from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the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Yenisei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 Ridge, Central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Siberia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. Ore Geology </a:t>
            </a:r>
            <a:r>
              <a:rPr lang="fr-MA" sz="2800" dirty="0" err="1">
                <a:latin typeface="+mj-lt"/>
                <a:cs typeface="Arial" panose="020B0604020202020204" pitchFamily="34" charset="0"/>
              </a:rPr>
              <a:t>Reviews</a:t>
            </a:r>
            <a:r>
              <a:rPr lang="fr-MA" sz="2800" dirty="0">
                <a:latin typeface="+mj-lt"/>
                <a:cs typeface="Arial" panose="020B0604020202020204" pitchFamily="34" charset="0"/>
              </a:rPr>
              <a:t>, 111, 102949.</a:t>
            </a:r>
          </a:p>
        </p:txBody>
      </p:sp>
      <p:sp>
        <p:nvSpPr>
          <p:cNvPr id="75" name="object 25">
            <a:extLst>
              <a:ext uri="{FF2B5EF4-FFF2-40B4-BE49-F238E27FC236}">
                <a16:creationId xmlns:a16="http://schemas.microsoft.com/office/drawing/2014/main" xmlns="" id="{68CB56FE-1CCC-4337-A4C5-2BB514217AFB}"/>
              </a:ext>
            </a:extLst>
          </p:cNvPr>
          <p:cNvSpPr txBox="1"/>
          <p:nvPr/>
        </p:nvSpPr>
        <p:spPr>
          <a:xfrm>
            <a:off x="5125620" y="813228"/>
            <a:ext cx="30615354" cy="2309271"/>
          </a:xfrm>
          <a:prstGeom prst="rect">
            <a:avLst/>
          </a:prstGeom>
        </p:spPr>
        <p:txBody>
          <a:bodyPr vert="horz" wrap="square" lIns="0" tIns="287958" rIns="0" bIns="0" rtlCol="0">
            <a:spAutoFit/>
          </a:bodyPr>
          <a:lstStyle/>
          <a:p>
            <a:pPr marL="84692">
              <a:spcBef>
                <a:spcPts val="2265"/>
              </a:spcBef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Eboubekrine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Sedigh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Houssa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Ouali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Michel Jébrak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Muhammad Ouabid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</a:p>
          <a:p>
            <a:pPr marL="84692">
              <a:spcBef>
                <a:spcPts val="2265"/>
              </a:spcBef>
            </a:pPr>
            <a:r>
              <a:rPr lang="fr-FR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Département de Géologie, Faculté des Sciences, Université</a:t>
            </a:r>
            <a:r>
              <a:rPr lang="fr-FR" sz="2800" i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Moulay Ismail, P.O. 11201 </a:t>
            </a:r>
            <a:r>
              <a:rPr lang="fr-F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Zitoune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, Meknès, Maroc; </a:t>
            </a:r>
            <a:r>
              <a:rPr lang="en-US" sz="28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fr-FR" sz="2800" i="1" dirty="0">
                <a:latin typeface="Arial" panose="020B0604020202020204" pitchFamily="34" charset="0"/>
                <a:cs typeface="Arial" panose="020B0604020202020204" pitchFamily="34" charset="0"/>
              </a:rPr>
              <a:t> Sciences, Université du Québec à Montréal, Canada;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Geology &amp; Sustainable Mining, Mohammed VI Polytechnic University, Plot 660, Hay Moulay Rachid, 43150, </a:t>
            </a:r>
            <a:r>
              <a:rPr lang="en-US" sz="2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Benguerir</a:t>
            </a:r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Morocco; </a:t>
            </a:r>
            <a:r>
              <a:rPr lang="en-US" sz="2800" i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s-ES" sz="2800" i="1" dirty="0">
                <a:latin typeface="Arial" panose="020B0604020202020204" pitchFamily="34" charset="0"/>
                <a:cs typeface="Arial" panose="020B0604020202020204" pitchFamily="34" charset="0"/>
              </a:rPr>
              <a:t> Instituto Andaluz de Ciencias de la Tierra (IACT), CSIC–UGR, Granada, </a:t>
            </a:r>
            <a:r>
              <a:rPr lang="es-E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479</Words>
  <Application>Microsoft Office PowerPoint</Application>
  <PresentationFormat>Personnalisé</PresentationFormat>
  <Paragraphs>59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malainine cheikhlwali</dc:creator>
  <cp:lastModifiedBy>MICRO</cp:lastModifiedBy>
  <cp:revision>108</cp:revision>
  <dcterms:created xsi:type="dcterms:W3CDTF">2021-04-10T20:38:52Z</dcterms:created>
  <dcterms:modified xsi:type="dcterms:W3CDTF">2021-04-24T12:38:44Z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2021-04-10T00:00:00Z</vt:filetime>
  </property>
</Properties>
</file>