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2" r:id="rId4"/>
    <p:sldId id="267" r:id="rId5"/>
    <p:sldId id="258" r:id="rId6"/>
    <p:sldId id="269" r:id="rId7"/>
    <p:sldId id="260" r:id="rId8"/>
    <p:sldId id="265" r:id="rId9"/>
    <p:sldId id="262" r:id="rId10"/>
    <p:sldId id="261" r:id="rId11"/>
    <p:sldId id="263" r:id="rId12"/>
    <p:sldId id="264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8655" y="2997657"/>
            <a:ext cx="7766936" cy="1646302"/>
          </a:xfrm>
        </p:spPr>
        <p:txBody>
          <a:bodyPr/>
          <a:lstStyle/>
          <a:p>
            <a:r>
              <a:rPr lang="en-US" sz="3600" dirty="0"/>
              <a:t>Artificial neural networks in the problem of determining the position and size of the solar disk in wide-angle photographs of the sky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7770" y="5113514"/>
            <a:ext cx="7766936" cy="1096899"/>
          </a:xfrm>
        </p:spPr>
        <p:txBody>
          <a:bodyPr/>
          <a:lstStyle/>
          <a:p>
            <a:r>
              <a:rPr lang="en-US" b="1" dirty="0"/>
              <a:t>Mikhail </a:t>
            </a:r>
            <a:r>
              <a:rPr lang="en-US" b="1" dirty="0" err="1" smtClean="0"/>
              <a:t>Borisov</a:t>
            </a:r>
            <a:r>
              <a:rPr lang="en-US" dirty="0" smtClean="0"/>
              <a:t>, Mikhail </a:t>
            </a:r>
            <a:r>
              <a:rPr lang="en-US" dirty="0" err="1"/>
              <a:t>Krinitskiy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538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137103"/>
            <a:ext cx="8840739" cy="236463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ru-RU" dirty="0" smtClean="0"/>
          </a:p>
          <a:p>
            <a:r>
              <a:rPr lang="en-US" dirty="0"/>
              <a:t>The most famous algorithms for calculating the total cloudiness score are "Cloud Index", "Sky Index", "Brightness </a:t>
            </a:r>
            <a:r>
              <a:rPr lang="en-US" dirty="0" smtClean="0"/>
              <a:t>Index“</a:t>
            </a:r>
          </a:p>
          <a:p>
            <a:pPr lvl="1"/>
            <a:r>
              <a:rPr lang="en-US" dirty="0"/>
              <a:t>disadvantages of these algorithms:</a:t>
            </a:r>
            <a:r>
              <a:rPr lang="ru-RU" dirty="0" smtClean="0"/>
              <a:t> </a:t>
            </a:r>
          </a:p>
          <a:p>
            <a:pPr lvl="2"/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en-US" dirty="0"/>
              <a:t>the sun is identified as a cloud</a:t>
            </a:r>
            <a:endParaRPr lang="ru-RU" dirty="0"/>
          </a:p>
          <a:p>
            <a:pPr lvl="2"/>
            <a:r>
              <a:rPr lang="ru-RU" dirty="0"/>
              <a:t>2. </a:t>
            </a:r>
            <a:r>
              <a:rPr lang="en-US" dirty="0"/>
              <a:t>these algorithms </a:t>
            </a:r>
            <a:r>
              <a:rPr lang="en-US" dirty="0" smtClean="0"/>
              <a:t>do </a:t>
            </a:r>
            <a:r>
              <a:rPr lang="en-US" dirty="0"/>
              <a:t>not know how to determine the position and size of the solar disk, or determine in a limited set of cases</a:t>
            </a:r>
            <a:r>
              <a:rPr lang="ru-RU" dirty="0" smtClean="0"/>
              <a:t>(</a:t>
            </a:r>
            <a:r>
              <a:rPr lang="en-US" dirty="0"/>
              <a:t>research</a:t>
            </a:r>
            <a:r>
              <a:rPr lang="ru-RU" dirty="0" smtClean="0"/>
              <a:t> </a:t>
            </a:r>
            <a:r>
              <a:rPr lang="en-US" dirty="0"/>
              <a:t>Yang et al.</a:t>
            </a:r>
            <a:r>
              <a:rPr lang="ru-RU" dirty="0" smtClean="0"/>
              <a:t>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053" y="3401723"/>
            <a:ext cx="8115300" cy="3629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40908" y="6565557"/>
            <a:ext cx="724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octo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432854" y="6565557"/>
            <a:ext cx="724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octo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994821" y="6541529"/>
            <a:ext cx="724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octo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38670" y="4454143"/>
            <a:ext cx="227414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Frequency</a:t>
            </a:r>
            <a:r>
              <a:rPr lang="ru-RU" dirty="0" smtClean="0"/>
              <a:t>, 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26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/>
          <a:lstStyle/>
          <a:p>
            <a:r>
              <a:rPr lang="en-US" dirty="0"/>
              <a:t>The location of the sun is necessary to filter out distortions caused by </a:t>
            </a:r>
            <a:r>
              <a:rPr lang="en-US" dirty="0" err="1"/>
              <a:t>Mi</a:t>
            </a:r>
            <a:r>
              <a:rPr lang="en-US" dirty="0"/>
              <a:t> scattering</a:t>
            </a:r>
            <a:r>
              <a:rPr lang="en-US" dirty="0" smtClean="0"/>
              <a:t>.</a:t>
            </a:r>
            <a:endParaRPr lang="ru-RU" dirty="0" smtClean="0"/>
          </a:p>
          <a:p>
            <a:pPr lvl="1"/>
            <a:r>
              <a:rPr lang="en-US" dirty="0" smtClean="0"/>
              <a:t>Then, </a:t>
            </a:r>
            <a:r>
              <a:rPr lang="en-US" dirty="0"/>
              <a:t>knowing the coordinates of the sun, we will exclude it from the composition of the clouds and help algorithms to filter </a:t>
            </a:r>
            <a:r>
              <a:rPr lang="en-US" dirty="0" err="1"/>
              <a:t>Mi</a:t>
            </a:r>
            <a:r>
              <a:rPr lang="en-US" dirty="0"/>
              <a:t> scatter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829" y="2833253"/>
            <a:ext cx="3872345" cy="38723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312" y="2833253"/>
            <a:ext cx="3872345" cy="38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5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Mi</a:t>
            </a:r>
            <a:r>
              <a:rPr lang="en-US" dirty="0"/>
              <a:t> </a:t>
            </a:r>
            <a:r>
              <a:rPr lang="en-US" dirty="0" smtClean="0"/>
              <a:t>scattering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2525" y="1930400"/>
            <a:ext cx="5069078" cy="45015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00" y="1930400"/>
            <a:ext cx="4501573" cy="45015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35546" y="2314832"/>
            <a:ext cx="1787611" cy="378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sun disk zone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1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</a:t>
            </a:r>
            <a:r>
              <a:rPr lang="en-US" dirty="0" smtClean="0"/>
              <a:t>system </a:t>
            </a:r>
            <a:r>
              <a:rPr lang="ru-RU" dirty="0" smtClean="0"/>
              <a:t>«SAIL </a:t>
            </a:r>
            <a:r>
              <a:rPr lang="ru-RU" dirty="0" err="1"/>
              <a:t>cloud</a:t>
            </a:r>
            <a:r>
              <a:rPr lang="ru-RU" dirty="0"/>
              <a:t> v.2»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35" y="2438400"/>
            <a:ext cx="5503575" cy="3665044"/>
          </a:xfrm>
          <a:prstGeom prst="rect">
            <a:avLst/>
          </a:prstGeom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93571" y="1422400"/>
            <a:ext cx="8596668" cy="1016000"/>
          </a:xfrm>
        </p:spPr>
        <p:txBody>
          <a:bodyPr/>
          <a:lstStyle/>
          <a:p>
            <a:r>
              <a:rPr lang="en-US" dirty="0"/>
              <a:t>Using this system, 1200 thousand photographs were collected</a:t>
            </a:r>
            <a:endParaRPr lang="ru-RU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38" y="2438400"/>
            <a:ext cx="4117727" cy="374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7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</a:t>
            </a:r>
            <a:r>
              <a:rPr lang="en-US" dirty="0" smtClean="0"/>
              <a:t>photos</a:t>
            </a:r>
            <a:r>
              <a:rPr lang="ru-RU" dirty="0" smtClean="0"/>
              <a:t> </a:t>
            </a:r>
            <a:r>
              <a:rPr lang="en-US" dirty="0" smtClean="0"/>
              <a:t>of sky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30400"/>
            <a:ext cx="4611358" cy="46113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143" y="1930400"/>
            <a:ext cx="4616408" cy="461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4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776298"/>
              </p:ext>
            </p:extLst>
          </p:nvPr>
        </p:nvGraphicFramePr>
        <p:xfrm>
          <a:off x="131807" y="790830"/>
          <a:ext cx="11722443" cy="5881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8452"/>
                <a:gridCol w="3952231"/>
                <a:gridCol w="3334469"/>
                <a:gridCol w="2687291"/>
              </a:tblGrid>
              <a:tr h="547971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Departure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Destination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Route</a:t>
                      </a:r>
                      <a:endParaRPr lang="ru-RU" sz="1200" dirty="0"/>
                    </a:p>
                  </a:txBody>
                  <a:tcPr/>
                </a:tc>
              </a:tr>
              <a:tr h="5479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AI</a:t>
                      </a:r>
                      <a:r>
                        <a:rPr lang="ru-RU" sz="1200" dirty="0" smtClean="0"/>
                        <a:t>-45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17 September 2014</a:t>
                      </a:r>
                    </a:p>
                    <a:p>
                      <a:pPr algn="ctr"/>
                      <a:r>
                        <a:rPr lang="en-US" sz="1200" dirty="0" smtClean="0"/>
                        <a:t>Reykjavik, Iceland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 September 2014</a:t>
                      </a:r>
                    </a:p>
                    <a:p>
                      <a:pPr algn="ctr"/>
                      <a:r>
                        <a:rPr lang="en-US" sz="1200" dirty="0" smtClean="0"/>
                        <a:t>Rotterdam, Netherlands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Northern Atlantic</a:t>
                      </a:r>
                      <a:endParaRPr lang="ru-RU" sz="1200" dirty="0"/>
                    </a:p>
                  </a:txBody>
                  <a:tcPr/>
                </a:tc>
              </a:tr>
              <a:tr h="5479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AI</a:t>
                      </a:r>
                      <a:r>
                        <a:rPr lang="ru-RU" sz="1200" dirty="0" smtClean="0"/>
                        <a:t>-49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12 June 2015</a:t>
                      </a:r>
                    </a:p>
                    <a:p>
                      <a:pPr algn="ctr"/>
                      <a:r>
                        <a:rPr lang="en-US" sz="1200" dirty="0" smtClean="0"/>
                        <a:t>Gdansk, Poland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 July 2015</a:t>
                      </a:r>
                    </a:p>
                    <a:p>
                      <a:pPr algn="ctr"/>
                      <a:r>
                        <a:rPr lang="en-US" sz="1200" dirty="0" smtClean="0"/>
                        <a:t>Halifax, Canada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Northern Atlantic </a:t>
                      </a:r>
                      <a:endParaRPr lang="ru-RU" sz="1200" dirty="0"/>
                    </a:p>
                  </a:txBody>
                  <a:tcPr/>
                </a:tc>
              </a:tr>
              <a:tr h="71491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ANS</a:t>
                      </a:r>
                      <a:r>
                        <a:rPr lang="ru-RU" sz="1200" dirty="0" smtClean="0"/>
                        <a:t>-31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16 December 2015</a:t>
                      </a:r>
                    </a:p>
                    <a:p>
                      <a:pPr algn="ctr"/>
                      <a:r>
                        <a:rPr lang="en-US" sz="1200" dirty="0" smtClean="0"/>
                        <a:t>Colombo, Sri Lanka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19 January 2016</a:t>
                      </a:r>
                    </a:p>
                    <a:p>
                      <a:pPr algn="ctr"/>
                      <a:r>
                        <a:rPr lang="en-US" sz="1200" dirty="0" smtClean="0"/>
                        <a:t>Kaliningrad, Russia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Indian ocean, Red sea,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Mediterranean sea, Atlantic ocean</a:t>
                      </a:r>
                      <a:endParaRPr lang="ru-RU" sz="1200" dirty="0"/>
                    </a:p>
                  </a:txBody>
                  <a:tcPr/>
                </a:tc>
              </a:tr>
              <a:tr h="5479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AI</a:t>
                      </a:r>
                      <a:r>
                        <a:rPr lang="ru-RU" sz="1200" dirty="0" smtClean="0"/>
                        <a:t>-52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30 September 2016</a:t>
                      </a:r>
                    </a:p>
                    <a:p>
                      <a:pPr algn="ctr"/>
                      <a:r>
                        <a:rPr lang="en-US" sz="1200" dirty="0" smtClean="0"/>
                        <a:t>Gdansk, Poland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 November 2016</a:t>
                      </a:r>
                    </a:p>
                    <a:p>
                      <a:pPr algn="ctr"/>
                      <a:r>
                        <a:rPr lang="en-US" sz="1200" dirty="0" smtClean="0"/>
                        <a:t>Ushuaia, Argentina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Atlantic ocean</a:t>
                      </a:r>
                      <a:endParaRPr lang="ru-RU" sz="1200" dirty="0"/>
                    </a:p>
                  </a:txBody>
                  <a:tcPr/>
                </a:tc>
              </a:tr>
              <a:tr h="83026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ABP</a:t>
                      </a:r>
                      <a:r>
                        <a:rPr lang="ru-RU" sz="1200" dirty="0" smtClean="0"/>
                        <a:t>-42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21 January 2017</a:t>
                      </a:r>
                    </a:p>
                    <a:p>
                      <a:pPr algn="ctr"/>
                      <a:r>
                        <a:rPr lang="en-US" sz="1200" dirty="0" smtClean="0"/>
                        <a:t>Singapore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25 March 2018</a:t>
                      </a:r>
                    </a:p>
                    <a:p>
                      <a:pPr algn="ctr"/>
                      <a:r>
                        <a:rPr lang="en-US" sz="1200" dirty="0" smtClean="0"/>
                        <a:t>Kaliningrad, Russia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Indian ocean, Red sea,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Mediterranean sea, Atlantic ocean</a:t>
                      </a:r>
                      <a:endParaRPr lang="ru-RU" sz="1200" dirty="0"/>
                    </a:p>
                  </a:txBody>
                  <a:tcPr/>
                </a:tc>
              </a:tr>
              <a:tr h="71491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AMK</a:t>
                      </a:r>
                      <a:r>
                        <a:rPr lang="ru-RU" sz="1200" dirty="0" smtClean="0"/>
                        <a:t>-70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 October 2017</a:t>
                      </a:r>
                    </a:p>
                    <a:p>
                      <a:pPr algn="ctr"/>
                      <a:r>
                        <a:rPr lang="en-US" sz="1200" dirty="0" smtClean="0"/>
                        <a:t>Arkhangelsk, Russia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13 October 2017</a:t>
                      </a:r>
                    </a:p>
                    <a:p>
                      <a:pPr algn="ctr"/>
                      <a:r>
                        <a:rPr lang="en-US" sz="1200" dirty="0" smtClean="0"/>
                        <a:t>Kaliningrad, Russia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Northern Atlantic,</a:t>
                      </a:r>
                    </a:p>
                    <a:p>
                      <a:pPr algn="ctr"/>
                      <a:r>
                        <a:rPr lang="en-US" sz="1200" dirty="0" smtClean="0"/>
                        <a:t>Arctic</a:t>
                      </a:r>
                      <a:endParaRPr lang="ru-RU" sz="1200" dirty="0"/>
                    </a:p>
                  </a:txBody>
                  <a:tcPr/>
                </a:tc>
              </a:tr>
              <a:tr h="71491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AMK</a:t>
                      </a:r>
                      <a:r>
                        <a:rPr lang="ru-RU" sz="1200" dirty="0" smtClean="0"/>
                        <a:t>-71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24 June 2018</a:t>
                      </a:r>
                    </a:p>
                    <a:p>
                      <a:pPr algn="ctr"/>
                      <a:r>
                        <a:rPr lang="en-US" sz="1200" dirty="0" smtClean="0"/>
                        <a:t>Kaliningrad, Russia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13 August 2018</a:t>
                      </a:r>
                    </a:p>
                    <a:p>
                      <a:pPr algn="ctr"/>
                      <a:r>
                        <a:rPr lang="en-US" sz="1200" dirty="0" smtClean="0"/>
                        <a:t>Arkhangelsk, Russia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Northern Atlantic,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Arctic</a:t>
                      </a:r>
                      <a:endParaRPr lang="ru-RU" sz="1200" dirty="0" smtClean="0"/>
                    </a:p>
                  </a:txBody>
                  <a:tcPr/>
                </a:tc>
              </a:tr>
              <a:tr h="71491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AMK</a:t>
                      </a:r>
                      <a:r>
                        <a:rPr lang="ru-RU" sz="1200" dirty="0" smtClean="0"/>
                        <a:t>-79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13 October 2019</a:t>
                      </a:r>
                    </a:p>
                    <a:p>
                      <a:pPr algn="ctr"/>
                      <a:r>
                        <a:rPr lang="en-US" sz="1200" dirty="0" smtClean="0"/>
                        <a:t>Kaliningrad, Russia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 January 2020</a:t>
                      </a:r>
                    </a:p>
                    <a:p>
                      <a:pPr algn="ctr"/>
                      <a:r>
                        <a:rPr lang="en-US" sz="1200" dirty="0" smtClean="0"/>
                        <a:t>Montevideo, Uruguay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Northern Atlantic,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Arctic</a:t>
                      </a:r>
                      <a:endParaRPr lang="ru-RU" sz="12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6499" y="168873"/>
            <a:ext cx="11813058" cy="1243914"/>
          </a:xfrm>
        </p:spPr>
        <p:txBody>
          <a:bodyPr>
            <a:normAutofit/>
          </a:bodyPr>
          <a:lstStyle/>
          <a:p>
            <a:r>
              <a:rPr lang="en-US" sz="3200" dirty="0"/>
              <a:t>Scientific missions resulting in the Dataset of All-Sky Imagery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403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Research expeditions routes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270000"/>
            <a:ext cx="9933001" cy="527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6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markup process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2308869"/>
            <a:ext cx="5759281" cy="3881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06746" y="2308870"/>
            <a:ext cx="26672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Thus, 2677 photos were marked up, which participated in the training and testing of the neural network.</a:t>
            </a:r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77334" y="1491048"/>
            <a:ext cx="8130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Client-server application for marking up </a:t>
            </a:r>
            <a:r>
              <a:rPr lang="en-US" sz="1400" dirty="0" smtClean="0"/>
              <a:t>photos</a:t>
            </a:r>
          </a:p>
          <a:p>
            <a:r>
              <a:rPr lang="en-US" sz="1400" dirty="0" smtClean="0"/>
              <a:t>(</a:t>
            </a:r>
            <a:r>
              <a:rPr lang="en-US" sz="1400" dirty="0"/>
              <a:t>backend</a:t>
            </a:r>
            <a:r>
              <a:rPr lang="en-US" sz="1400" dirty="0"/>
              <a:t>: Python; frontend: </a:t>
            </a:r>
            <a:r>
              <a:rPr lang="en-US" sz="1400" dirty="0" err="1"/>
              <a:t>Blazor</a:t>
            </a:r>
            <a:r>
              <a:rPr lang="en-US" sz="1400" dirty="0"/>
              <a:t> C#)</a:t>
            </a:r>
            <a:r>
              <a:rPr lang="ru-RU" sz="1400" dirty="0"/>
              <a:t> </a:t>
            </a:r>
            <a:r>
              <a:rPr lang="en-US" sz="1400" dirty="0"/>
              <a:t>Mikhail </a:t>
            </a:r>
            <a:r>
              <a:rPr lang="en-US" sz="1400" dirty="0" err="1"/>
              <a:t>Krinitskiy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0071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to solving the problem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99287"/>
            <a:ext cx="8596668" cy="4959178"/>
          </a:xfrm>
        </p:spPr>
        <p:txBody>
          <a:bodyPr>
            <a:normAutofit/>
          </a:bodyPr>
          <a:lstStyle/>
          <a:p>
            <a:r>
              <a:rPr lang="en-US" dirty="0"/>
              <a:t>This task uses a convolutional neural network trained on labeled </a:t>
            </a:r>
            <a:r>
              <a:rPr lang="en-US" dirty="0" smtClean="0"/>
              <a:t>data</a:t>
            </a:r>
          </a:p>
          <a:p>
            <a:pPr lvl="1"/>
            <a:r>
              <a:rPr lang="en-US" dirty="0"/>
              <a:t>Additional approaches to improve the convergence and generalization of the network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Transfer </a:t>
            </a:r>
            <a:r>
              <a:rPr lang="en-US" dirty="0" smtClean="0"/>
              <a:t>learning</a:t>
            </a:r>
          </a:p>
          <a:p>
            <a:pPr lvl="2"/>
            <a:r>
              <a:rPr lang="en-US" dirty="0"/>
              <a:t>method </a:t>
            </a:r>
            <a:r>
              <a:rPr lang="en-US" dirty="0" err="1" smtClean="0"/>
              <a:t>CoordConv</a:t>
            </a:r>
            <a:r>
              <a:rPr lang="ru-RU" dirty="0"/>
              <a:t>, </a:t>
            </a:r>
            <a:r>
              <a:rPr lang="en-US" dirty="0"/>
              <a:t>allowing to refine the approximation of the coordinates of individual </a:t>
            </a:r>
            <a:r>
              <a:rPr lang="en-US" dirty="0" smtClean="0"/>
              <a:t>objects</a:t>
            </a:r>
            <a:r>
              <a:rPr lang="ru-RU" dirty="0" smtClean="0"/>
              <a:t>. </a:t>
            </a:r>
            <a:endParaRPr lang="en-US" dirty="0" smtClean="0"/>
          </a:p>
          <a:p>
            <a:pPr lvl="2"/>
            <a:r>
              <a:rPr lang="en-US" dirty="0"/>
              <a:t>Cosine Learning Step Schedule</a:t>
            </a:r>
            <a:r>
              <a:rPr lang="ru-RU" dirty="0" smtClean="0"/>
              <a:t>, </a:t>
            </a:r>
            <a:r>
              <a:rPr lang="en-US" dirty="0" err="1" smtClean="0"/>
              <a:t>optimizator</a:t>
            </a:r>
            <a:r>
              <a:rPr lang="en-US" dirty="0" smtClean="0"/>
              <a:t> ADAM</a:t>
            </a:r>
            <a:endParaRPr lang="ru-RU" dirty="0" smtClean="0"/>
          </a:p>
          <a:p>
            <a:pPr lvl="2"/>
            <a:r>
              <a:rPr lang="en-US" dirty="0"/>
              <a:t>Artificial data augmentation</a:t>
            </a:r>
            <a:endParaRPr lang="ru-RU" dirty="0" smtClean="0"/>
          </a:p>
          <a:p>
            <a:r>
              <a:rPr lang="en-US" dirty="0"/>
              <a:t>Libraries and tools to accomplish the task</a:t>
            </a:r>
            <a:endParaRPr lang="ru-RU" dirty="0" smtClean="0"/>
          </a:p>
          <a:p>
            <a:pPr lvl="1"/>
            <a:r>
              <a:rPr lang="en-US" dirty="0" err="1" smtClean="0"/>
              <a:t>ImageAug</a:t>
            </a:r>
            <a:r>
              <a:rPr lang="en-US" dirty="0" smtClean="0"/>
              <a:t> </a:t>
            </a:r>
            <a:r>
              <a:rPr lang="en-US" dirty="0" smtClean="0"/>
              <a:t> uses for </a:t>
            </a:r>
            <a:r>
              <a:rPr lang="en-US" dirty="0"/>
              <a:t>a</a:t>
            </a:r>
            <a:r>
              <a:rPr lang="en-US" dirty="0" smtClean="0"/>
              <a:t>rtificial </a:t>
            </a:r>
            <a:r>
              <a:rPr lang="en-US" dirty="0"/>
              <a:t>data </a:t>
            </a:r>
            <a:r>
              <a:rPr lang="en-US" dirty="0" smtClean="0"/>
              <a:t>augmentation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endParaRPr lang="ru-RU" dirty="0"/>
          </a:p>
          <a:p>
            <a:pPr lvl="1"/>
            <a:r>
              <a:rPr lang="en-US" dirty="0" err="1" smtClean="0"/>
              <a:t>PyTorch</a:t>
            </a:r>
            <a:r>
              <a:rPr lang="ru-RU" dirty="0" smtClean="0"/>
              <a:t> </a:t>
            </a:r>
            <a:r>
              <a:rPr lang="en-US" dirty="0"/>
              <a:t>for building and training a neural network </a:t>
            </a:r>
            <a:endParaRPr lang="en-US" dirty="0" smtClean="0"/>
          </a:p>
          <a:p>
            <a:pPr lvl="1"/>
            <a:r>
              <a:rPr lang="en-US" dirty="0"/>
              <a:t>Computing resources</a:t>
            </a:r>
            <a:r>
              <a:rPr lang="ru-RU" dirty="0" smtClean="0"/>
              <a:t> </a:t>
            </a:r>
            <a:r>
              <a:rPr lang="en-US" dirty="0" smtClean="0"/>
              <a:t>LOAICL </a:t>
            </a:r>
            <a:r>
              <a:rPr lang="en-US" dirty="0" err="1"/>
              <a:t>Shirshov</a:t>
            </a:r>
            <a:r>
              <a:rPr lang="en-US" dirty="0"/>
              <a:t> Institute of Oceanology</a:t>
            </a:r>
            <a:endParaRPr lang="ru-RU" dirty="0" smtClean="0"/>
          </a:p>
          <a:p>
            <a:pPr lvl="1"/>
            <a:r>
              <a:rPr lang="en-US" dirty="0"/>
              <a:t>Client-server application for marking up </a:t>
            </a:r>
            <a:r>
              <a:rPr lang="en-US" dirty="0" smtClean="0"/>
              <a:t>photos</a:t>
            </a:r>
          </a:p>
          <a:p>
            <a:pPr lvl="2"/>
            <a:r>
              <a:rPr lang="en-US" dirty="0" smtClean="0"/>
              <a:t>(</a:t>
            </a:r>
            <a:r>
              <a:rPr lang="en-US" dirty="0"/>
              <a:t>backend</a:t>
            </a:r>
            <a:r>
              <a:rPr lang="en-US" dirty="0"/>
              <a:t>: Python; frontend: </a:t>
            </a:r>
            <a:r>
              <a:rPr lang="en-US" dirty="0" err="1"/>
              <a:t>Blazor</a:t>
            </a:r>
            <a:r>
              <a:rPr lang="en-US" dirty="0"/>
              <a:t> C</a:t>
            </a:r>
            <a:r>
              <a:rPr lang="en-US" dirty="0" smtClean="0"/>
              <a:t>#)</a:t>
            </a:r>
            <a:r>
              <a:rPr lang="ru-RU" dirty="0"/>
              <a:t> </a:t>
            </a:r>
            <a:r>
              <a:rPr lang="en-US" dirty="0"/>
              <a:t>Mikhail </a:t>
            </a:r>
            <a:r>
              <a:rPr lang="en-US" dirty="0" err="1" smtClean="0"/>
              <a:t>Krinitskiy</a:t>
            </a:r>
            <a:r>
              <a:rPr lang="ru-RU" dirty="0" smtClean="0"/>
              <a:t> </a:t>
            </a:r>
            <a:endParaRPr lang="ru-RU" dirty="0"/>
          </a:p>
          <a:p>
            <a:pPr lvl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42780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8596668" cy="1320800"/>
          </a:xfrm>
        </p:spPr>
        <p:txBody>
          <a:bodyPr/>
          <a:lstStyle/>
          <a:p>
            <a:pPr algn="ctr"/>
            <a:r>
              <a:rPr lang="en-US" dirty="0" smtClean="0"/>
              <a:t>Results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1930400"/>
            <a:ext cx="4764813" cy="477336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92" y="1930399"/>
            <a:ext cx="4764815" cy="477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Radius determination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4784352" cy="47929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475" y="1930400"/>
            <a:ext cx="4787552" cy="479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0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57833"/>
          </a:xfrm>
        </p:spPr>
        <p:txBody>
          <a:bodyPr>
            <a:normAutofit/>
          </a:bodyPr>
          <a:lstStyle/>
          <a:p>
            <a:r>
              <a:rPr lang="en-US" dirty="0"/>
              <a:t>Created a tagged dataset showing the position and size of the sun disk in wide-angle photographs of the </a:t>
            </a:r>
            <a:r>
              <a:rPr lang="en-US" dirty="0" smtClean="0"/>
              <a:t>sky</a:t>
            </a:r>
          </a:p>
          <a:p>
            <a:r>
              <a:rPr lang="en-US" dirty="0"/>
              <a:t>Created and trained a convolutional neural network to determine the position and size of the sun disk in wide-angle photographs of the </a:t>
            </a:r>
            <a:r>
              <a:rPr lang="en-US" dirty="0" smtClean="0"/>
              <a:t>sky</a:t>
            </a:r>
          </a:p>
          <a:p>
            <a:r>
              <a:rPr lang="en-US" dirty="0"/>
              <a:t>The accuracy of the trained model is still insufficient for further use in the algorithms for assessing the total cloudiness score</a:t>
            </a:r>
            <a:r>
              <a:rPr lang="en-US" dirty="0" smtClean="0"/>
              <a:t>.</a:t>
            </a:r>
          </a:p>
          <a:p>
            <a:r>
              <a:rPr lang="en-US" dirty="0"/>
              <a:t>Further development of work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Refinement of the </a:t>
            </a:r>
            <a:r>
              <a:rPr lang="en-US" dirty="0" smtClean="0"/>
              <a:t>model</a:t>
            </a:r>
          </a:p>
          <a:p>
            <a:pPr lvl="1"/>
            <a:r>
              <a:rPr lang="en-US" dirty="0"/>
              <a:t>Investigation of alternative problem formulations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48440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3065</TotalTime>
  <Words>564</Words>
  <Application>Microsoft Office PowerPoint</Application>
  <PresentationFormat>Широкоэкранный</PresentationFormat>
  <Paragraphs>102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Грань</vt:lpstr>
      <vt:lpstr>Artificial neural networks in the problem of determining the position and size of the solar disk in wide-angle photographs of the sky</vt:lpstr>
      <vt:lpstr>Introduction</vt:lpstr>
      <vt:lpstr>Introduction</vt:lpstr>
      <vt:lpstr>Mi scattering</vt:lpstr>
      <vt:lpstr>Data collection system «SAIL cloud v.2»</vt:lpstr>
      <vt:lpstr>Sample photos of sky</vt:lpstr>
      <vt:lpstr>Scientific missions resulting in the Dataset of All-Sky Imagery </vt:lpstr>
      <vt:lpstr>Research expeditions routes</vt:lpstr>
      <vt:lpstr>Photo markup process</vt:lpstr>
      <vt:lpstr>Approach to solving the problem</vt:lpstr>
      <vt:lpstr>Results</vt:lpstr>
      <vt:lpstr>Radius determination</vt:lpstr>
      <vt:lpstr>conclusions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ИСКУССТВЕННЫЕ НЕЙРОННЫЕ СЕТИ В ЗАДАЧЕ ОПРЕДЕЛЕНИЯ ПОЛОЖЕНИЯ И РАЗМЕРОВ СОЛНЕЧНОГО ДИСКА НА ШИРОКОУГОЛЬНЫХ ФОТОГРАФИЯХ НЕБОСВОДА</dc:title>
  <dc:creator>Михаил Борисов</dc:creator>
  <cp:lastModifiedBy>Михаил Борисов</cp:lastModifiedBy>
  <cp:revision>55</cp:revision>
  <dcterms:created xsi:type="dcterms:W3CDTF">2021-04-16T11:17:28Z</dcterms:created>
  <dcterms:modified xsi:type="dcterms:W3CDTF">2021-05-31T13:10:59Z</dcterms:modified>
</cp:coreProperties>
</file>