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5" r:id="rId14"/>
    <p:sldId id="268" r:id="rId15"/>
    <p:sldId id="271" r:id="rId16"/>
    <p:sldId id="2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388" y="-14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r>
              <a:rPr lang="en-US" sz="1800" b="0" strike="noStrike" spc="-1">
                <a:solidFill>
                  <a:srgbClr val="000000"/>
                </a:solidFill>
                <a:latin typeface="Arial"/>
              </a:rPr>
              <a:t>Cliquez pour déplacer la diapo</a:t>
            </a:r>
          </a:p>
        </p:txBody>
      </p:sp>
      <p:sp>
        <p:nvSpPr>
          <p:cNvPr id="153" name="PlaceHolder 2"/>
          <p:cNvSpPr>
            <a:spLocks noGrp="1"/>
          </p:cNvSpPr>
          <p:nvPr>
            <p:ph type="body"/>
          </p:nvPr>
        </p:nvSpPr>
        <p:spPr>
          <a:xfrm>
            <a:off x="756000" y="5078520"/>
            <a:ext cx="6047640" cy="4811040"/>
          </a:xfrm>
          <a:prstGeom prst="rect">
            <a:avLst/>
          </a:prstGeom>
        </p:spPr>
        <p:txBody>
          <a:bodyPr lIns="0" tIns="0" rIns="0" bIns="0">
            <a:noAutofit/>
          </a:bodyPr>
          <a:lstStyle/>
          <a:p>
            <a:r>
              <a:rPr lang="fr-FR" sz="2000" b="0" strike="noStrike" spc="-1">
                <a:latin typeface="Arial"/>
              </a:rPr>
              <a:t>Cliquez pour modifier le format des notes</a:t>
            </a:r>
          </a:p>
        </p:txBody>
      </p:sp>
      <p:sp>
        <p:nvSpPr>
          <p:cNvPr id="154" name="PlaceHolder 3"/>
          <p:cNvSpPr>
            <a:spLocks noGrp="1"/>
          </p:cNvSpPr>
          <p:nvPr>
            <p:ph type="hdr"/>
          </p:nvPr>
        </p:nvSpPr>
        <p:spPr>
          <a:xfrm>
            <a:off x="0" y="0"/>
            <a:ext cx="3280680" cy="534240"/>
          </a:xfrm>
          <a:prstGeom prst="rect">
            <a:avLst/>
          </a:prstGeom>
        </p:spPr>
        <p:txBody>
          <a:bodyPr lIns="0" tIns="0" rIns="0" bIns="0">
            <a:noAutofit/>
          </a:bodyPr>
          <a:lstStyle/>
          <a:p>
            <a:r>
              <a:rPr lang="fr-FR" sz="1400" b="0" strike="noStrike" spc="-1">
                <a:latin typeface="Times New Roman"/>
              </a:rPr>
              <a:t> </a:t>
            </a:r>
          </a:p>
        </p:txBody>
      </p:sp>
      <p:sp>
        <p:nvSpPr>
          <p:cNvPr id="155"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fr-FR" sz="1400" b="0" strike="noStrike" spc="-1">
                <a:latin typeface="Times New Roman"/>
              </a:rPr>
              <a:t> </a:t>
            </a:r>
          </a:p>
        </p:txBody>
      </p:sp>
      <p:sp>
        <p:nvSpPr>
          <p:cNvPr id="156" name="PlaceHolder 5"/>
          <p:cNvSpPr>
            <a:spLocks noGrp="1"/>
          </p:cNvSpPr>
          <p:nvPr>
            <p:ph type="ftr"/>
          </p:nvPr>
        </p:nvSpPr>
        <p:spPr>
          <a:xfrm>
            <a:off x="0" y="10157400"/>
            <a:ext cx="3280680" cy="534240"/>
          </a:xfrm>
          <a:prstGeom prst="rect">
            <a:avLst/>
          </a:prstGeom>
        </p:spPr>
        <p:txBody>
          <a:bodyPr lIns="0" tIns="0" rIns="0" bIns="0" anchor="b">
            <a:noAutofit/>
          </a:bodyPr>
          <a:lstStyle/>
          <a:p>
            <a:r>
              <a:rPr lang="fr-FR" sz="1400" b="0" strike="noStrike" spc="-1">
                <a:latin typeface="Times New Roman"/>
              </a:rPr>
              <a:t> </a:t>
            </a:r>
          </a:p>
        </p:txBody>
      </p:sp>
      <p:sp>
        <p:nvSpPr>
          <p:cNvPr id="157"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A8B6225E-E965-4277-B2AB-22E9E5AA2CCC}" type="slidenum">
              <a:rPr lang="fr-FR" sz="1400" b="0" strike="noStrike" spc="-1">
                <a:latin typeface="Times New Roman"/>
              </a:rPr>
              <a:t>‹#›</a:t>
            </a:fld>
            <a:endParaRPr lang="fr-FR" sz="1400" b="0" strike="noStrike" spc="-1">
              <a:latin typeface="Times New Roman"/>
            </a:endParaRPr>
          </a:p>
        </p:txBody>
      </p:sp>
    </p:spTree>
    <p:extLst>
      <p:ext uri="{BB962C8B-B14F-4D97-AF65-F5344CB8AC3E}">
        <p14:creationId xmlns:p14="http://schemas.microsoft.com/office/powerpoint/2010/main" val="3217012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noRot="1" noChangeAspect="1"/>
          </p:cNvSpPr>
          <p:nvPr>
            <p:ph type="sldImg"/>
          </p:nvPr>
        </p:nvSpPr>
        <p:spPr>
          <a:xfrm>
            <a:off x="1143000" y="685800"/>
            <a:ext cx="4572000" cy="3429000"/>
          </a:xfrm>
          <a:prstGeom prst="rect">
            <a:avLst/>
          </a:prstGeom>
        </p:spPr>
      </p:sp>
      <p:sp>
        <p:nvSpPr>
          <p:cNvPr id="200" name="PlaceHolder 2"/>
          <p:cNvSpPr>
            <a:spLocks noGrp="1"/>
          </p:cNvSpPr>
          <p:nvPr>
            <p:ph type="body"/>
          </p:nvPr>
        </p:nvSpPr>
        <p:spPr>
          <a:xfrm>
            <a:off x="685800" y="4343400"/>
            <a:ext cx="5485680" cy="4114080"/>
          </a:xfrm>
          <a:prstGeom prst="rect">
            <a:avLst/>
          </a:prstGeom>
        </p:spPr>
        <p:txBody>
          <a:bodyPr lIns="0" tIns="0" rIns="0" bIns="0">
            <a:noAutofit/>
          </a:bodyPr>
          <a:lstStyle/>
          <a:p>
            <a:endParaRPr lang="fr-FR" sz="2000" b="0" strike="noStrike" spc="-1">
              <a:latin typeface="Arial"/>
            </a:endParaRPr>
          </a:p>
        </p:txBody>
      </p:sp>
      <p:sp>
        <p:nvSpPr>
          <p:cNvPr id="201" name="CustomShape 3"/>
          <p:cNvSpPr/>
          <p:nvPr/>
        </p:nvSpPr>
        <p:spPr>
          <a:xfrm>
            <a:off x="3884760" y="8685360"/>
            <a:ext cx="2971080" cy="456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pPr>
            <a:fld id="{2F180438-BC7A-4B00-9A9B-0125B964A15B}" type="slidenum">
              <a:rPr lang="fr-FR" sz="1200" b="0" strike="noStrike" spc="-1">
                <a:solidFill>
                  <a:srgbClr val="000000"/>
                </a:solidFill>
                <a:latin typeface="+mn-lt"/>
                <a:ea typeface="+mn-ea"/>
              </a:rPr>
              <a:t>5</a:t>
            </a:fld>
            <a:endParaRPr lang="fr-FR" sz="12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41"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43"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45"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46"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5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1"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2"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54"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6"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5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59"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0"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62"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3"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7"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68"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70"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1"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2"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3"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4"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75"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79"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81"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83"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84"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88"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89"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0"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92"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3"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4"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9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98"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00"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1"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03"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4"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5"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6"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08"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09"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0"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1"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2"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13"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6"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17" name="PlaceHolder 2"/>
          <p:cNvSpPr>
            <a:spLocks noGrp="1"/>
          </p:cNvSpPr>
          <p:nvPr>
            <p:ph type="subTitle"/>
          </p:nvPr>
        </p:nvSpPr>
        <p:spPr>
          <a:xfrm>
            <a:off x="457200" y="1604520"/>
            <a:ext cx="8229240" cy="397728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19"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21"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2"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24" name="PlaceHolder 1"/>
          <p:cNvSpPr>
            <a:spLocks noGrp="1"/>
          </p:cNvSpPr>
          <p:nvPr>
            <p:ph type="subTitle"/>
          </p:nvPr>
        </p:nvSpPr>
        <p:spPr>
          <a:xfrm>
            <a:off x="457200" y="273600"/>
            <a:ext cx="8229240" cy="5307840"/>
          </a:xfrm>
          <a:prstGeom prst="rect">
            <a:avLst/>
          </a:prstGeom>
        </p:spPr>
        <p:txBody>
          <a:bodyPr lIns="0" tIns="0" rIns="0" bIns="0" anchor="ctr">
            <a:spAutoFit/>
          </a:bodyPr>
          <a:lstStyle/>
          <a:p>
            <a:pPr algn="ctr"/>
            <a:endParaRPr lang="fr-FR"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26"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7"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28"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30"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32"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34"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35"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36"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38"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39"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41"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2"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3" name="PlaceHolder 4"/>
          <p:cNvSpPr>
            <a:spLocks noGrp="1"/>
          </p:cNvSpPr>
          <p:nvPr>
            <p:ph type="body"/>
          </p:nvPr>
        </p:nvSpPr>
        <p:spPr>
          <a:xfrm>
            <a:off x="45720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4" name="PlaceHolder 5"/>
          <p:cNvSpPr>
            <a:spLocks noGrp="1"/>
          </p:cNvSpPr>
          <p:nvPr>
            <p:ph type="body"/>
          </p:nvPr>
        </p:nvSpPr>
        <p:spPr>
          <a:xfrm>
            <a:off x="4674240" y="3682080"/>
            <a:ext cx="40158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3600"/>
            <a:ext cx="8229240" cy="1144800"/>
          </a:xfrm>
          <a:prstGeom prst="rect">
            <a:avLst/>
          </a:prstGeom>
        </p:spPr>
        <p:txBody>
          <a:bodyPr lIns="0" tIns="0" rIns="0" bIns="0" anchor="ctr">
            <a:spAutoFit/>
          </a:bodyPr>
          <a:lstStyle/>
          <a:p>
            <a:endParaRPr lang="en-US" sz="1800" b="0" strike="noStrike" spc="-1">
              <a:solidFill>
                <a:srgbClr val="000000"/>
              </a:solidFill>
              <a:latin typeface="Arial"/>
            </a:endParaRPr>
          </a:p>
        </p:txBody>
      </p:sp>
      <p:sp>
        <p:nvSpPr>
          <p:cNvPr id="146"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7"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8"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49" name="PlaceHolder 5"/>
          <p:cNvSpPr>
            <a:spLocks noGrp="1"/>
          </p:cNvSpPr>
          <p:nvPr>
            <p:ph type="body"/>
          </p:nvPr>
        </p:nvSpPr>
        <p:spPr>
          <a:xfrm>
            <a:off x="45720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50"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
        <p:nvSpPr>
          <p:cNvPr id="151" name="PlaceHolder 7"/>
          <p:cNvSpPr>
            <a:spLocks noGrp="1"/>
          </p:cNvSpPr>
          <p:nvPr>
            <p:ph type="body"/>
          </p:nvPr>
        </p:nvSpPr>
        <p:spPr>
          <a:xfrm>
            <a:off x="6022080" y="3682080"/>
            <a:ext cx="2649600" cy="1896840"/>
          </a:xfrm>
          <a:prstGeom prst="rect">
            <a:avLst/>
          </a:prstGeom>
        </p:spPr>
        <p:txBody>
          <a:bodyPr lIns="0" tIns="0" rIns="0" bIns="0">
            <a:normAutofit/>
          </a:bodyPr>
          <a:lstStyle/>
          <a:p>
            <a:endParaRPr lang="en-US" sz="18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240"/>
            <a:ext cx="8228880" cy="1145160"/>
          </a:xfrm>
          <a:prstGeom prst="rect">
            <a:avLst/>
          </a:prstGeom>
        </p:spPr>
        <p:txBody>
          <a:bodyPr lIns="0" tIns="0" rIns="0" bIns="0" anchor="ctr">
            <a:spAutoFit/>
          </a:bodyPr>
          <a:lstStyle/>
          <a:p>
            <a:r>
              <a:rPr lang="en-US" sz="1800" b="0" strike="noStrike" spc="-1">
                <a:solidFill>
                  <a:srgbClr val="000000"/>
                </a:solidFill>
                <a:latin typeface="Arial"/>
              </a:rPr>
              <a:t>Cliquez pour éditer le format du texte-titre</a:t>
            </a:r>
          </a:p>
        </p:txBody>
      </p:sp>
      <p:sp>
        <p:nvSpPr>
          <p:cNvPr id="3"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tIns="0" rIns="0" bIns="0" anchor="ctr">
            <a:noAutofit/>
          </a:bodyPr>
          <a:lstStyle/>
          <a:p>
            <a:r>
              <a:rPr lang="en-US" sz="1800" b="0" strike="noStrike" spc="-1">
                <a:solidFill>
                  <a:srgbClr val="000000"/>
                </a:solidFill>
                <a:latin typeface="Arial"/>
              </a:rPr>
              <a:t>Cliquez pour éditer le format du texte-titre</a:t>
            </a:r>
          </a:p>
        </p:txBody>
      </p:sp>
      <p:sp>
        <p:nvSpPr>
          <p:cNvPr id="39"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p:spPr>
        <p:txBody>
          <a:bodyPr lIns="0" tIns="0" rIns="0" bIns="0" anchor="ctr">
            <a:noAutofit/>
          </a:bodyPr>
          <a:lstStyle/>
          <a:p>
            <a:r>
              <a:rPr lang="en-US" sz="1800" b="0" strike="noStrike" spc="-1">
                <a:solidFill>
                  <a:srgbClr val="000000"/>
                </a:solidFill>
                <a:latin typeface="Arial"/>
              </a:rPr>
              <a:t>Cliquez pour éditer le format du texte-titre</a:t>
            </a:r>
          </a:p>
        </p:txBody>
      </p:sp>
      <p:sp>
        <p:nvSpPr>
          <p:cNvPr id="77"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3240"/>
            <a:ext cx="8228880" cy="1145160"/>
          </a:xfrm>
          <a:prstGeom prst="rect">
            <a:avLst/>
          </a:prstGeom>
        </p:spPr>
        <p:txBody>
          <a:bodyPr lIns="0" tIns="0" rIns="0" bIns="0" anchor="ctr">
            <a:spAutoFit/>
          </a:bodyPr>
          <a:lstStyle/>
          <a:p>
            <a:r>
              <a:rPr lang="en-US" sz="1800" b="0" strike="noStrike" spc="-1">
                <a:solidFill>
                  <a:srgbClr val="000000"/>
                </a:solidFill>
                <a:latin typeface="Arial"/>
              </a:rPr>
              <a:t>Cliquez pour éditer le format du texte-titre</a:t>
            </a:r>
          </a:p>
        </p:txBody>
      </p:sp>
      <p:sp>
        <p:nvSpPr>
          <p:cNvPr id="115" name="PlaceHolder 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5.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mailto:cores@3Ghz" TargetMode="External"/><Relationship Id="rId2" Type="http://schemas.openxmlformats.org/officeDocument/2006/relationships/image" Target="../media/image15.PNG"/><Relationship Id="rId1" Type="http://schemas.openxmlformats.org/officeDocument/2006/relationships/slideLayout" Target="../slideLayouts/slideLayout25.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5.xml"/><Relationship Id="rId6" Type="http://schemas.openxmlformats.org/officeDocument/2006/relationships/image" Target="../media/image22.PNG"/><Relationship Id="rId5" Type="http://schemas.openxmlformats.org/officeDocument/2006/relationships/image" Target="../media/image16.jpe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5.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5.png"/><Relationship Id="rId1" Type="http://schemas.openxmlformats.org/officeDocument/2006/relationships/slideLayout" Target="../slideLayouts/slideLayout25.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11" descr="Afficher l'image d'origine"/>
          <p:cNvPicPr>
            <a:picLocks noChangeAspect="1" noChangeArrowheads="1"/>
          </p:cNvPicPr>
          <p:nvPr/>
        </p:nvPicPr>
        <p:blipFill>
          <a:blip r:embed="rId2"/>
          <a:srcRect/>
          <a:stretch>
            <a:fillRect/>
          </a:stretch>
        </p:blipFill>
        <p:spPr bwMode="auto">
          <a:xfrm>
            <a:off x="4572000" y="6172200"/>
            <a:ext cx="1996978" cy="663055"/>
          </a:xfrm>
          <a:prstGeom prst="rect">
            <a:avLst/>
          </a:prstGeom>
          <a:noFill/>
          <a:ln w="9525">
            <a:noFill/>
            <a:miter lim="800000"/>
            <a:headEnd/>
            <a:tailEnd/>
          </a:ln>
        </p:spPr>
      </p:pic>
      <p:sp>
        <p:nvSpPr>
          <p:cNvPr id="158" name="CustomShape 1"/>
          <p:cNvSpPr/>
          <p:nvPr/>
        </p:nvSpPr>
        <p:spPr>
          <a:xfrm>
            <a:off x="609480" y="457200"/>
            <a:ext cx="7771680" cy="1469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FR" sz="2800" b="0" strike="noStrike" spc="-1" dirty="0" err="1">
                <a:solidFill>
                  <a:srgbClr val="000000"/>
                </a:solidFill>
                <a:latin typeface="Cambria"/>
                <a:ea typeface="Cambria"/>
              </a:rPr>
              <a:t>Using</a:t>
            </a:r>
            <a:r>
              <a:rPr lang="fr-FR" sz="2800" b="0" strike="noStrike" spc="-1" dirty="0">
                <a:solidFill>
                  <a:srgbClr val="000000"/>
                </a:solidFill>
                <a:latin typeface="Cambria"/>
                <a:ea typeface="Cambria"/>
              </a:rPr>
              <a:t> 2D long-streamer </a:t>
            </a:r>
            <a:r>
              <a:rPr lang="fr-FR" sz="2800" b="0" strike="noStrike" spc="-1" dirty="0" err="1">
                <a:solidFill>
                  <a:srgbClr val="000000"/>
                </a:solidFill>
                <a:latin typeface="Cambria"/>
                <a:ea typeface="Cambria"/>
              </a:rPr>
              <a:t>seismic</a:t>
            </a:r>
            <a:r>
              <a:rPr lang="fr-FR" sz="2800" b="0" strike="noStrike" spc="-1" dirty="0">
                <a:solidFill>
                  <a:srgbClr val="000000"/>
                </a:solidFill>
                <a:latin typeface="Cambria"/>
                <a:ea typeface="Cambria"/>
              </a:rPr>
              <a:t> </a:t>
            </a:r>
            <a:r>
              <a:rPr lang="fr-FR" sz="2800" b="0" strike="noStrike" spc="-1" dirty="0" err="1">
                <a:solidFill>
                  <a:srgbClr val="000000"/>
                </a:solidFill>
                <a:latin typeface="Cambria"/>
                <a:ea typeface="Cambria"/>
              </a:rPr>
              <a:t>waveform</a:t>
            </a:r>
            <a:r>
              <a:rPr lang="fr-FR" sz="2800" b="0" strike="noStrike" spc="-1" dirty="0">
                <a:solidFill>
                  <a:srgbClr val="000000"/>
                </a:solidFill>
                <a:latin typeface="Cambria"/>
                <a:ea typeface="Cambria"/>
              </a:rPr>
              <a:t> </a:t>
            </a:r>
            <a:r>
              <a:rPr lang="fr-FR" sz="2800" b="0" strike="noStrike" spc="-1" dirty="0" err="1">
                <a:solidFill>
                  <a:srgbClr val="000000"/>
                </a:solidFill>
                <a:latin typeface="Cambria"/>
                <a:ea typeface="Cambria"/>
              </a:rPr>
              <a:t>tomography</a:t>
            </a:r>
            <a:r>
              <a:rPr lang="fr-FR" sz="2800" b="0" strike="noStrike" spc="-1" dirty="0">
                <a:solidFill>
                  <a:srgbClr val="000000"/>
                </a:solidFill>
                <a:latin typeface="Cambria"/>
                <a:ea typeface="Cambria"/>
              </a:rPr>
              <a:t> to </a:t>
            </a:r>
            <a:r>
              <a:rPr lang="fr-FR" sz="2800" b="0" strike="noStrike" spc="-1" dirty="0" err="1">
                <a:solidFill>
                  <a:srgbClr val="000000"/>
                </a:solidFill>
                <a:latin typeface="Cambria"/>
                <a:ea typeface="Cambria"/>
              </a:rPr>
              <a:t>decipher</a:t>
            </a:r>
            <a:r>
              <a:rPr lang="fr-FR" sz="2800" b="0" strike="noStrike" spc="-1" dirty="0">
                <a:solidFill>
                  <a:srgbClr val="000000"/>
                </a:solidFill>
                <a:latin typeface="Cambria"/>
                <a:ea typeface="Cambria"/>
              </a:rPr>
              <a:t> </a:t>
            </a:r>
            <a:r>
              <a:rPr lang="fr-FR" sz="2800" b="0" strike="noStrike" spc="-1" dirty="0" err="1">
                <a:solidFill>
                  <a:srgbClr val="000000"/>
                </a:solidFill>
                <a:latin typeface="Cambria"/>
                <a:ea typeface="Cambria"/>
              </a:rPr>
              <a:t>sedimentary</a:t>
            </a:r>
            <a:r>
              <a:rPr lang="fr-FR" sz="2800" b="0" strike="noStrike" spc="-1" dirty="0">
                <a:solidFill>
                  <a:srgbClr val="000000"/>
                </a:solidFill>
                <a:latin typeface="Cambria"/>
                <a:ea typeface="Cambria"/>
              </a:rPr>
              <a:t> </a:t>
            </a:r>
            <a:r>
              <a:rPr lang="fr-FR" sz="2800" b="0" strike="noStrike" spc="-1" dirty="0" err="1">
                <a:solidFill>
                  <a:srgbClr val="000000"/>
                </a:solidFill>
                <a:latin typeface="Cambria"/>
                <a:ea typeface="Cambria"/>
              </a:rPr>
              <a:t>processes</a:t>
            </a:r>
            <a:r>
              <a:rPr lang="fr-FR" sz="2800" b="0" strike="noStrike" spc="-1" dirty="0">
                <a:solidFill>
                  <a:srgbClr val="000000"/>
                </a:solidFill>
                <a:latin typeface="Cambria"/>
                <a:ea typeface="Cambria"/>
              </a:rPr>
              <a:t> </a:t>
            </a:r>
            <a:r>
              <a:rPr lang="fr-FR" sz="2800" b="0" strike="noStrike" spc="-1" dirty="0" err="1">
                <a:solidFill>
                  <a:srgbClr val="000000"/>
                </a:solidFill>
                <a:latin typeface="Cambria"/>
                <a:ea typeface="Cambria"/>
              </a:rPr>
              <a:t>surrounding</a:t>
            </a:r>
            <a:r>
              <a:rPr lang="fr-FR" sz="2800" b="0" strike="noStrike" spc="-1" dirty="0">
                <a:solidFill>
                  <a:srgbClr val="000000"/>
                </a:solidFill>
                <a:latin typeface="Cambria"/>
                <a:ea typeface="Cambria"/>
              </a:rPr>
              <a:t> a forearc </a:t>
            </a:r>
            <a:r>
              <a:rPr lang="fr-FR" sz="2800" b="0" strike="noStrike" spc="-1" dirty="0" err="1">
                <a:solidFill>
                  <a:srgbClr val="000000"/>
                </a:solidFill>
                <a:latin typeface="Cambria"/>
                <a:ea typeface="Cambria"/>
              </a:rPr>
              <a:t>fault</a:t>
            </a:r>
            <a:r>
              <a:rPr lang="fr-FR" sz="2800" b="0" strike="noStrike" spc="-1" dirty="0">
                <a:solidFill>
                  <a:srgbClr val="000000"/>
                </a:solidFill>
                <a:latin typeface="Cambria"/>
                <a:ea typeface="Cambria"/>
              </a:rPr>
              <a:t> offshore Alaska</a:t>
            </a:r>
            <a:endParaRPr lang="fr-FR" sz="2800" b="0" strike="noStrike" spc="-1" dirty="0">
              <a:latin typeface="Arial"/>
            </a:endParaRPr>
          </a:p>
        </p:txBody>
      </p:sp>
      <p:sp>
        <p:nvSpPr>
          <p:cNvPr id="159" name="CustomShape 2"/>
          <p:cNvSpPr/>
          <p:nvPr/>
        </p:nvSpPr>
        <p:spPr>
          <a:xfrm>
            <a:off x="762120" y="2514600"/>
            <a:ext cx="7619400" cy="913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algn="ctr">
              <a:lnSpc>
                <a:spcPct val="100000"/>
              </a:lnSpc>
              <a:spcBef>
                <a:spcPts val="320"/>
              </a:spcBef>
            </a:pPr>
            <a:r>
              <a:rPr lang="fr-FR" sz="1600" b="0" strike="noStrike" spc="-1" dirty="0">
                <a:solidFill>
                  <a:srgbClr val="000000"/>
                </a:solidFill>
                <a:latin typeface="Cambria"/>
                <a:ea typeface="Cambria"/>
              </a:rPr>
              <a:t>Kahrizi, A</a:t>
            </a:r>
            <a:r>
              <a:rPr lang="fr-FR" sz="1600" b="0" strike="noStrike" spc="-1" baseline="30000" dirty="0">
                <a:solidFill>
                  <a:srgbClr val="000000"/>
                </a:solidFill>
                <a:latin typeface="Cambria"/>
                <a:ea typeface="Cambria"/>
              </a:rPr>
              <a:t>1</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Delescluse</a:t>
            </a:r>
            <a:r>
              <a:rPr lang="fr-FR" sz="1600" b="0" strike="noStrike" spc="-1" dirty="0">
                <a:solidFill>
                  <a:srgbClr val="000000"/>
                </a:solidFill>
                <a:latin typeface="Cambria"/>
                <a:ea typeface="Cambria"/>
              </a:rPr>
              <a:t>, M</a:t>
            </a:r>
            <a:r>
              <a:rPr lang="fr-FR" sz="1600" b="0" strike="noStrike" spc="-1" baseline="30000" dirty="0">
                <a:solidFill>
                  <a:srgbClr val="000000"/>
                </a:solidFill>
                <a:latin typeface="Cambria"/>
                <a:ea typeface="Cambria"/>
              </a:rPr>
              <a:t>1</a:t>
            </a:r>
            <a:r>
              <a:rPr lang="fr-FR" sz="1600" b="0" strike="noStrike" spc="-1" dirty="0">
                <a:solidFill>
                  <a:srgbClr val="000000"/>
                </a:solidFill>
                <a:latin typeface="Cambria"/>
                <a:ea typeface="Cambria"/>
              </a:rPr>
              <a:t>., Rodriguez, M</a:t>
            </a:r>
            <a:r>
              <a:rPr lang="fr-FR" sz="1600" b="0" strike="noStrike" spc="-1" baseline="30000" dirty="0">
                <a:solidFill>
                  <a:srgbClr val="000000"/>
                </a:solidFill>
                <a:latin typeface="Cambria"/>
                <a:ea typeface="Cambria"/>
              </a:rPr>
              <a:t>1</a:t>
            </a:r>
            <a:r>
              <a:rPr lang="fr-FR" sz="1600" b="0" strike="noStrike" spc="-1" dirty="0">
                <a:solidFill>
                  <a:srgbClr val="000000"/>
                </a:solidFill>
                <a:latin typeface="Cambria"/>
                <a:ea typeface="Cambria"/>
              </a:rPr>
              <a:t>., Roche, P.-H</a:t>
            </a:r>
            <a:r>
              <a:rPr lang="fr-FR" sz="1600" b="0" strike="noStrike" spc="-1" baseline="30000" dirty="0">
                <a:solidFill>
                  <a:srgbClr val="000000"/>
                </a:solidFill>
                <a:latin typeface="Cambria"/>
                <a:ea typeface="Cambria"/>
              </a:rPr>
              <a:t>1</a:t>
            </a:r>
            <a:r>
              <a:rPr lang="fr-FR" sz="1600" b="0" strike="noStrike" spc="-1" dirty="0">
                <a:solidFill>
                  <a:srgbClr val="000000"/>
                </a:solidFill>
                <a:latin typeface="Cambria"/>
                <a:ea typeface="Cambria"/>
              </a:rPr>
              <a:t>., Bécel, A</a:t>
            </a:r>
            <a:r>
              <a:rPr lang="fr-FR" sz="1600" b="0" strike="noStrike" spc="-1" baseline="30000" dirty="0">
                <a:solidFill>
                  <a:srgbClr val="000000"/>
                </a:solidFill>
                <a:latin typeface="Cambria"/>
                <a:ea typeface="Cambria"/>
              </a:rPr>
              <a:t>2</a:t>
            </a:r>
            <a:r>
              <a:rPr lang="fr-FR" sz="1600" b="0" strike="noStrike" spc="-1" dirty="0">
                <a:solidFill>
                  <a:srgbClr val="000000"/>
                </a:solidFill>
                <a:latin typeface="Cambria"/>
                <a:ea typeface="Cambria"/>
              </a:rPr>
              <a:t>. , </a:t>
            </a:r>
            <a:r>
              <a:rPr lang="fr-FR" sz="1600" b="0" strike="noStrike" spc="-1" dirty="0" err="1">
                <a:solidFill>
                  <a:srgbClr val="000000"/>
                </a:solidFill>
                <a:latin typeface="Cambria"/>
                <a:ea typeface="Cambria"/>
              </a:rPr>
              <a:t>Nedimović</a:t>
            </a:r>
            <a:r>
              <a:rPr lang="fr-FR" sz="1600" b="0" strike="noStrike" spc="-1" dirty="0">
                <a:solidFill>
                  <a:srgbClr val="000000"/>
                </a:solidFill>
                <a:latin typeface="Cambria"/>
                <a:ea typeface="Cambria"/>
              </a:rPr>
              <a:t>, M. R</a:t>
            </a:r>
            <a:r>
              <a:rPr lang="fr-FR" sz="1600" b="0" strike="noStrike" spc="-1" baseline="30000" dirty="0">
                <a:solidFill>
                  <a:srgbClr val="000000"/>
                </a:solidFill>
                <a:latin typeface="Cambria"/>
                <a:ea typeface="Cambria"/>
              </a:rPr>
              <a:t>3</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Shillington</a:t>
            </a:r>
            <a:r>
              <a:rPr lang="fr-FR" sz="1600" b="0" strike="noStrike" spc="-1" dirty="0">
                <a:solidFill>
                  <a:srgbClr val="000000"/>
                </a:solidFill>
                <a:latin typeface="Cambria"/>
                <a:ea typeface="Cambria"/>
              </a:rPr>
              <a:t>, D. J</a:t>
            </a:r>
            <a:r>
              <a:rPr lang="fr-FR" sz="1600" b="0" strike="noStrike" spc="-1" baseline="30000" dirty="0">
                <a:solidFill>
                  <a:srgbClr val="000000"/>
                </a:solidFill>
                <a:latin typeface="Cambria"/>
                <a:ea typeface="Cambria"/>
              </a:rPr>
              <a:t>4</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Pubellier</a:t>
            </a:r>
            <a:r>
              <a:rPr lang="fr-FR" sz="1600" b="0" strike="noStrike" spc="-1" dirty="0">
                <a:solidFill>
                  <a:srgbClr val="000000"/>
                </a:solidFill>
                <a:latin typeface="Cambria"/>
                <a:ea typeface="Cambria"/>
              </a:rPr>
              <a:t>, M</a:t>
            </a:r>
            <a:r>
              <a:rPr lang="fr-FR" sz="1600" b="0" strike="noStrike" spc="-1" baseline="30000" dirty="0">
                <a:solidFill>
                  <a:srgbClr val="000000"/>
                </a:solidFill>
                <a:latin typeface="Cambria"/>
                <a:ea typeface="Cambria"/>
              </a:rPr>
              <a:t>1</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Chamot-Rooke</a:t>
            </a:r>
            <a:r>
              <a:rPr lang="fr-FR" sz="1600" b="0" strike="noStrike" spc="-1" dirty="0">
                <a:solidFill>
                  <a:srgbClr val="000000"/>
                </a:solidFill>
                <a:latin typeface="Cambria"/>
                <a:ea typeface="Cambria"/>
              </a:rPr>
              <a:t>., N</a:t>
            </a:r>
            <a:r>
              <a:rPr lang="fr-FR" sz="1600" b="0" strike="noStrike" spc="-1" baseline="30000" dirty="0">
                <a:solidFill>
                  <a:srgbClr val="000000"/>
                </a:solidFill>
                <a:latin typeface="Cambria"/>
                <a:ea typeface="Cambria"/>
              </a:rPr>
              <a:t>1</a:t>
            </a:r>
            <a:endParaRPr lang="fr-FR" sz="1600" b="0" strike="noStrike" spc="-1" dirty="0">
              <a:latin typeface="Arial"/>
            </a:endParaRPr>
          </a:p>
          <a:p>
            <a:pPr algn="ctr">
              <a:lnSpc>
                <a:spcPct val="100000"/>
              </a:lnSpc>
              <a:spcBef>
                <a:spcPts val="320"/>
              </a:spcBef>
            </a:pPr>
            <a:endParaRPr lang="fr-FR" sz="1600" b="0" strike="noStrike" spc="-1" dirty="0">
              <a:latin typeface="Arial"/>
            </a:endParaRPr>
          </a:p>
          <a:p>
            <a:pPr algn="ctr">
              <a:lnSpc>
                <a:spcPct val="100000"/>
              </a:lnSpc>
              <a:spcBef>
                <a:spcPts val="320"/>
              </a:spcBef>
            </a:pPr>
            <a:endParaRPr lang="fr-FR" sz="1600" b="0" strike="noStrike" spc="-1" dirty="0">
              <a:latin typeface="Arial"/>
            </a:endParaRPr>
          </a:p>
          <a:p>
            <a:pPr algn="ctr">
              <a:lnSpc>
                <a:spcPct val="100000"/>
              </a:lnSpc>
              <a:spcBef>
                <a:spcPts val="320"/>
              </a:spcBef>
            </a:pPr>
            <a:endParaRPr lang="fr-FR" sz="1600" b="0" strike="noStrike" spc="-1" dirty="0">
              <a:latin typeface="Arial"/>
            </a:endParaRPr>
          </a:p>
        </p:txBody>
      </p:sp>
      <p:sp>
        <p:nvSpPr>
          <p:cNvPr id="160" name="CustomShape 3"/>
          <p:cNvSpPr/>
          <p:nvPr/>
        </p:nvSpPr>
        <p:spPr>
          <a:xfrm>
            <a:off x="990720" y="3808440"/>
            <a:ext cx="7238160" cy="15501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343080" indent="-342360">
              <a:lnSpc>
                <a:spcPct val="100000"/>
              </a:lnSpc>
              <a:buClr>
                <a:srgbClr val="000000"/>
              </a:buClr>
              <a:buFont typeface="Calibri"/>
              <a:buAutoNum type="arabicPeriod"/>
            </a:pPr>
            <a:r>
              <a:rPr lang="fr-FR" sz="1600" b="0" strike="noStrike" spc="-1" dirty="0">
                <a:solidFill>
                  <a:srgbClr val="000000"/>
                </a:solidFill>
                <a:latin typeface="Cambria"/>
                <a:ea typeface="Cambria"/>
              </a:rPr>
              <a:t>Ecole Normale Supérieure, UMR 8538, PSL </a:t>
            </a:r>
            <a:r>
              <a:rPr lang="fr-FR" sz="1600" b="0" strike="noStrike" spc="-1" dirty="0" err="1">
                <a:solidFill>
                  <a:srgbClr val="000000"/>
                </a:solidFill>
                <a:latin typeface="Cambria"/>
                <a:ea typeface="Cambria"/>
              </a:rPr>
              <a:t>Research</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University</a:t>
            </a:r>
            <a:r>
              <a:rPr lang="fr-FR" sz="1600" b="0" strike="noStrike" spc="-1" dirty="0">
                <a:solidFill>
                  <a:srgbClr val="000000"/>
                </a:solidFill>
                <a:latin typeface="Cambria"/>
                <a:ea typeface="Cambria"/>
              </a:rPr>
              <a:t>, 75231 Paris, France</a:t>
            </a:r>
            <a:endParaRPr lang="fr-FR" sz="1600" b="0" strike="noStrike" spc="-1" dirty="0">
              <a:latin typeface="Arial"/>
            </a:endParaRPr>
          </a:p>
          <a:p>
            <a:pPr marL="343080" indent="-342360">
              <a:lnSpc>
                <a:spcPct val="100000"/>
              </a:lnSpc>
              <a:buClr>
                <a:srgbClr val="000000"/>
              </a:buClr>
              <a:buFont typeface="Calibri"/>
              <a:buAutoNum type="arabicPeriod"/>
            </a:pPr>
            <a:r>
              <a:rPr lang="fr-FR" sz="1600" b="0" strike="noStrike" spc="-1" dirty="0" err="1">
                <a:solidFill>
                  <a:srgbClr val="000000"/>
                </a:solidFill>
                <a:latin typeface="Cambria"/>
                <a:ea typeface="Cambria"/>
              </a:rPr>
              <a:t>Lamont</a:t>
            </a:r>
            <a:r>
              <a:rPr lang="fr-FR" sz="1600" b="0" strike="noStrike" spc="-1" dirty="0">
                <a:solidFill>
                  <a:srgbClr val="000000"/>
                </a:solidFill>
                <a:latin typeface="Cambria"/>
                <a:ea typeface="Cambria"/>
              </a:rPr>
              <a:t>-Doherty </a:t>
            </a:r>
            <a:r>
              <a:rPr lang="fr-FR" sz="1600" b="0" strike="noStrike" spc="-1" dirty="0" err="1">
                <a:solidFill>
                  <a:srgbClr val="000000"/>
                </a:solidFill>
                <a:latin typeface="Cambria"/>
                <a:ea typeface="Cambria"/>
              </a:rPr>
              <a:t>Earth</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Observatory</a:t>
            </a:r>
            <a:r>
              <a:rPr lang="fr-FR" sz="1600" b="0" strike="noStrike" spc="-1" dirty="0">
                <a:solidFill>
                  <a:srgbClr val="000000"/>
                </a:solidFill>
                <a:latin typeface="Cambria"/>
                <a:ea typeface="Cambria"/>
              </a:rPr>
              <a:t> of Columbia </a:t>
            </a:r>
            <a:r>
              <a:rPr lang="fr-FR" sz="1600" b="0" strike="noStrike" spc="-1" dirty="0" err="1">
                <a:solidFill>
                  <a:srgbClr val="000000"/>
                </a:solidFill>
                <a:latin typeface="Cambria"/>
                <a:ea typeface="Cambria"/>
              </a:rPr>
              <a:t>University</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Palisades</a:t>
            </a:r>
            <a:r>
              <a:rPr lang="fr-FR" sz="1600" b="0" strike="noStrike" spc="-1" dirty="0">
                <a:solidFill>
                  <a:srgbClr val="000000"/>
                </a:solidFill>
                <a:latin typeface="Cambria"/>
                <a:ea typeface="Cambria"/>
              </a:rPr>
              <a:t>, New York 10964, USA</a:t>
            </a:r>
            <a:endParaRPr lang="fr-FR" sz="1600" b="0" strike="noStrike" spc="-1" dirty="0">
              <a:latin typeface="Arial"/>
            </a:endParaRPr>
          </a:p>
          <a:p>
            <a:pPr marL="343080" indent="-342360">
              <a:lnSpc>
                <a:spcPct val="100000"/>
              </a:lnSpc>
              <a:buClr>
                <a:srgbClr val="000000"/>
              </a:buClr>
              <a:buFont typeface="Calibri"/>
              <a:buAutoNum type="arabicPeriod"/>
            </a:pPr>
            <a:r>
              <a:rPr lang="fr-FR" sz="1600" b="0" strike="noStrike" spc="-1" dirty="0">
                <a:solidFill>
                  <a:srgbClr val="000000"/>
                </a:solidFill>
                <a:latin typeface="Cambria"/>
                <a:ea typeface="Cambria"/>
              </a:rPr>
              <a:t>Dalhousie </a:t>
            </a:r>
            <a:r>
              <a:rPr lang="fr-FR" sz="1600" b="0" strike="noStrike" spc="-1" dirty="0" err="1">
                <a:solidFill>
                  <a:srgbClr val="000000"/>
                </a:solidFill>
                <a:latin typeface="Cambria"/>
                <a:ea typeface="Cambria"/>
              </a:rPr>
              <a:t>University</a:t>
            </a:r>
            <a:r>
              <a:rPr lang="fr-FR" sz="1600" b="0" strike="noStrike" spc="-1" dirty="0">
                <a:solidFill>
                  <a:srgbClr val="000000"/>
                </a:solidFill>
                <a:latin typeface="Cambria"/>
                <a:ea typeface="Cambria"/>
              </a:rPr>
              <a:t>, Halifax, Nova </a:t>
            </a:r>
            <a:r>
              <a:rPr lang="fr-FR" sz="1600" b="0" strike="noStrike" spc="-1" dirty="0" err="1">
                <a:solidFill>
                  <a:srgbClr val="000000"/>
                </a:solidFill>
                <a:latin typeface="Cambria"/>
                <a:ea typeface="Cambria"/>
              </a:rPr>
              <a:t>Scotia</a:t>
            </a:r>
            <a:r>
              <a:rPr lang="fr-FR" sz="1600" b="0" strike="noStrike" spc="-1" dirty="0">
                <a:solidFill>
                  <a:srgbClr val="000000"/>
                </a:solidFill>
                <a:latin typeface="Cambria"/>
                <a:ea typeface="Cambria"/>
              </a:rPr>
              <a:t> B3H 4R2, Canada</a:t>
            </a:r>
            <a:endParaRPr lang="fr-FR" sz="1600" b="0" strike="noStrike" spc="-1" dirty="0">
              <a:latin typeface="Arial"/>
            </a:endParaRPr>
          </a:p>
          <a:p>
            <a:pPr marL="343080" indent="-342360">
              <a:lnSpc>
                <a:spcPct val="100000"/>
              </a:lnSpc>
              <a:buClr>
                <a:srgbClr val="000000"/>
              </a:buClr>
              <a:buFont typeface="Calibri"/>
              <a:buAutoNum type="arabicPeriod"/>
            </a:pPr>
            <a:r>
              <a:rPr lang="fr-FR" sz="1600" b="0" strike="noStrike" spc="-1" dirty="0" err="1">
                <a:solidFill>
                  <a:srgbClr val="000000"/>
                </a:solidFill>
                <a:latin typeface="Cambria"/>
                <a:ea typeface="Cambria"/>
              </a:rPr>
              <a:t>Northern</a:t>
            </a:r>
            <a:r>
              <a:rPr lang="fr-FR" sz="1600" b="0" strike="noStrike" spc="-1" dirty="0">
                <a:solidFill>
                  <a:srgbClr val="000000"/>
                </a:solidFill>
                <a:latin typeface="Cambria"/>
                <a:ea typeface="Cambria"/>
              </a:rPr>
              <a:t> Arizona </a:t>
            </a:r>
            <a:r>
              <a:rPr lang="fr-FR" sz="1600" b="0" strike="noStrike" spc="-1" dirty="0" err="1">
                <a:solidFill>
                  <a:srgbClr val="000000"/>
                </a:solidFill>
                <a:latin typeface="Cambria"/>
                <a:ea typeface="Cambria"/>
              </a:rPr>
              <a:t>University</a:t>
            </a:r>
            <a:r>
              <a:rPr lang="fr-FR" sz="1600" b="0" strike="noStrike" spc="-1" dirty="0">
                <a:solidFill>
                  <a:srgbClr val="000000"/>
                </a:solidFill>
                <a:latin typeface="Cambria"/>
                <a:ea typeface="Cambria"/>
              </a:rPr>
              <a:t>, Flagstaff, Arizona 86011, USA</a:t>
            </a:r>
            <a:endParaRPr lang="fr-FR" sz="1600" b="0" strike="noStrike" spc="-1" dirty="0">
              <a:latin typeface="Arial"/>
            </a:endParaRPr>
          </a:p>
        </p:txBody>
      </p:sp>
      <p:pic>
        <p:nvPicPr>
          <p:cNvPr id="7" name="Picture 9" descr="Afficher l'image d'origine"/>
          <p:cNvPicPr>
            <a:picLocks noChangeAspect="1" noChangeArrowheads="1"/>
          </p:cNvPicPr>
          <p:nvPr/>
        </p:nvPicPr>
        <p:blipFill>
          <a:blip r:embed="rId3"/>
          <a:srcRect/>
          <a:stretch>
            <a:fillRect/>
          </a:stretch>
        </p:blipFill>
        <p:spPr bwMode="auto">
          <a:xfrm>
            <a:off x="2438400" y="6248400"/>
            <a:ext cx="2130552" cy="494727"/>
          </a:xfrm>
          <a:prstGeom prst="rect">
            <a:avLst/>
          </a:prstGeom>
          <a:noFill/>
          <a:ln w="9525">
            <a:noFill/>
            <a:miter lim="800000"/>
            <a:headEnd/>
            <a:tailEnd/>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8783" y="6286592"/>
            <a:ext cx="2422817" cy="34280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6048375"/>
            <a:ext cx="2133600" cy="8096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Content Placeholder 3"/>
          <p:cNvPicPr/>
          <p:nvPr/>
        </p:nvPicPr>
        <p:blipFill>
          <a:blip r:embed="rId2"/>
          <a:stretch/>
        </p:blipFill>
        <p:spPr>
          <a:xfrm>
            <a:off x="4692960" y="1143000"/>
            <a:ext cx="4286520" cy="4571280"/>
          </a:xfrm>
          <a:prstGeom prst="rect">
            <a:avLst/>
          </a:prstGeom>
          <a:ln>
            <a:noFill/>
          </a:ln>
        </p:spPr>
      </p:pic>
      <p:sp>
        <p:nvSpPr>
          <p:cNvPr id="162" name="CustomShape 1"/>
          <p:cNvSpPr/>
          <p:nvPr/>
        </p:nvSpPr>
        <p:spPr>
          <a:xfrm>
            <a:off x="457200" y="274680"/>
            <a:ext cx="8228880" cy="114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FR" sz="4400" b="0" strike="noStrike" spc="-1">
                <a:solidFill>
                  <a:srgbClr val="000000"/>
                </a:solidFill>
                <a:latin typeface="Cambria"/>
                <a:ea typeface="Cambria"/>
              </a:rPr>
              <a:t>Introduction</a:t>
            </a:r>
            <a:endParaRPr lang="fr-FR" sz="4400" b="0" strike="noStrike" spc="-1">
              <a:latin typeface="Arial"/>
            </a:endParaRPr>
          </a:p>
        </p:txBody>
      </p:sp>
      <p:sp>
        <p:nvSpPr>
          <p:cNvPr id="163" name="CustomShape 2"/>
          <p:cNvSpPr/>
          <p:nvPr/>
        </p:nvSpPr>
        <p:spPr>
          <a:xfrm>
            <a:off x="228600" y="1447920"/>
            <a:ext cx="4647600" cy="5015304"/>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600" b="0" strike="noStrike" spc="-1" dirty="0">
                <a:solidFill>
                  <a:srgbClr val="000000"/>
                </a:solidFill>
                <a:latin typeface="Cambria"/>
                <a:ea typeface="Cambria"/>
              </a:rPr>
              <a:t>The 2011 ALEUT program </a:t>
            </a:r>
            <a:r>
              <a:rPr lang="fr-FR" sz="1600" b="0" strike="noStrike" spc="-1" dirty="0" err="1">
                <a:solidFill>
                  <a:srgbClr val="000000"/>
                </a:solidFill>
                <a:latin typeface="Cambria"/>
                <a:ea typeface="Cambria"/>
              </a:rPr>
              <a:t>acquired</a:t>
            </a:r>
            <a:r>
              <a:rPr lang="fr-FR" sz="1600" b="0" strike="noStrike" spc="-1" dirty="0">
                <a:solidFill>
                  <a:srgbClr val="000000"/>
                </a:solidFill>
                <a:latin typeface="Cambria"/>
                <a:ea typeface="Cambria"/>
              </a:rPr>
              <a:t> 3500 km of </a:t>
            </a:r>
            <a:r>
              <a:rPr lang="fr-FR" sz="1600" b="0" strike="noStrike" spc="-1" dirty="0" err="1">
                <a:solidFill>
                  <a:srgbClr val="000000"/>
                </a:solidFill>
                <a:latin typeface="Cambria"/>
                <a:ea typeface="Cambria"/>
              </a:rPr>
              <a:t>multichannel</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seismic</a:t>
            </a:r>
            <a:r>
              <a:rPr lang="fr-FR" sz="1600" b="0" strike="noStrike" spc="-1" dirty="0">
                <a:solidFill>
                  <a:srgbClr val="000000"/>
                </a:solidFill>
                <a:latin typeface="Cambria"/>
                <a:ea typeface="Cambria"/>
              </a:rPr>
              <a:t> (MCS) data </a:t>
            </a:r>
            <a:r>
              <a:rPr lang="fr-FR" sz="1600" b="0" strike="noStrike" spc="-1" dirty="0" err="1">
                <a:solidFill>
                  <a:srgbClr val="000000"/>
                </a:solidFill>
                <a:latin typeface="Cambria"/>
                <a:ea typeface="Cambria"/>
              </a:rPr>
              <a:t>along</a:t>
            </a:r>
            <a:r>
              <a:rPr lang="fr-FR" sz="1600" b="0" strike="noStrike" spc="-1" dirty="0">
                <a:solidFill>
                  <a:srgbClr val="000000"/>
                </a:solidFill>
                <a:latin typeface="Cambria"/>
                <a:ea typeface="Cambria"/>
              </a:rPr>
              <a:t> a part of the western Alaska subduction zone, </a:t>
            </a:r>
            <a:r>
              <a:rPr lang="fr-FR" sz="1600" b="0" strike="noStrike" spc="-1" dirty="0" err="1">
                <a:solidFill>
                  <a:srgbClr val="000000"/>
                </a:solidFill>
                <a:latin typeface="Cambria"/>
                <a:ea typeface="Cambria"/>
              </a:rPr>
              <a:t>from</a:t>
            </a:r>
            <a:r>
              <a:rPr lang="fr-FR" sz="1600" b="0" strike="noStrike" spc="-1" dirty="0">
                <a:solidFill>
                  <a:srgbClr val="000000"/>
                </a:solidFill>
                <a:latin typeface="Cambria"/>
                <a:ea typeface="Cambria"/>
              </a:rPr>
              <a:t> the </a:t>
            </a:r>
            <a:r>
              <a:rPr lang="fr-FR" sz="1600" b="0" strike="noStrike" spc="-1" dirty="0" err="1">
                <a:solidFill>
                  <a:srgbClr val="000000"/>
                </a:solidFill>
                <a:latin typeface="Cambria"/>
                <a:ea typeface="Cambria"/>
              </a:rPr>
              <a:t>freely</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slipping</a:t>
            </a:r>
            <a:r>
              <a:rPr lang="fr-FR" sz="1600" b="0" strike="noStrike" spc="-1" dirty="0">
                <a:solidFill>
                  <a:srgbClr val="000000"/>
                </a:solidFill>
                <a:latin typeface="Cambria"/>
                <a:ea typeface="Cambria"/>
              </a:rPr>
              <a:t> Shumagin </a:t>
            </a:r>
            <a:r>
              <a:rPr lang="fr-FR" sz="1600" b="0" strike="noStrike" spc="-1" dirty="0" err="1">
                <a:solidFill>
                  <a:srgbClr val="000000"/>
                </a:solidFill>
                <a:latin typeface="Cambria"/>
                <a:ea typeface="Cambria"/>
              </a:rPr>
              <a:t>Seismic</a:t>
            </a:r>
            <a:r>
              <a:rPr lang="fr-FR" sz="1600" b="0" strike="noStrike" spc="-1" dirty="0">
                <a:solidFill>
                  <a:srgbClr val="000000"/>
                </a:solidFill>
                <a:latin typeface="Cambria"/>
                <a:ea typeface="Cambria"/>
              </a:rPr>
              <a:t> Gap to the </a:t>
            </a:r>
            <a:r>
              <a:rPr lang="fr-FR" sz="1600" b="0" strike="noStrike" spc="-1" dirty="0" err="1">
                <a:solidFill>
                  <a:srgbClr val="000000"/>
                </a:solidFill>
                <a:latin typeface="Cambria"/>
                <a:ea typeface="Cambria"/>
              </a:rPr>
              <a:t>locked</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regions</a:t>
            </a:r>
            <a:r>
              <a:rPr lang="fr-FR" sz="1600" b="0" strike="noStrike" spc="-1" dirty="0">
                <a:solidFill>
                  <a:srgbClr val="000000"/>
                </a:solidFill>
                <a:latin typeface="Cambria"/>
                <a:ea typeface="Cambria"/>
              </a:rPr>
              <a:t> in the </a:t>
            </a:r>
            <a:r>
              <a:rPr lang="fr-FR" sz="1600" b="0" strike="noStrike" spc="-1" dirty="0" err="1">
                <a:solidFill>
                  <a:srgbClr val="000000"/>
                </a:solidFill>
                <a:latin typeface="Cambria"/>
                <a:ea typeface="Cambria"/>
              </a:rPr>
              <a:t>Semidi</a:t>
            </a:r>
            <a:r>
              <a:rPr lang="fr-FR" sz="1600" b="0" strike="noStrike" spc="-1" dirty="0">
                <a:solidFill>
                  <a:srgbClr val="000000"/>
                </a:solidFill>
                <a:latin typeface="Cambria"/>
                <a:ea typeface="Cambria"/>
              </a:rPr>
              <a:t> segment and the western Kodiak </a:t>
            </a:r>
            <a:r>
              <a:rPr lang="fr-FR" sz="1600" b="0" strike="noStrike" spc="-1" dirty="0" err="1">
                <a:solidFill>
                  <a:srgbClr val="000000"/>
                </a:solidFill>
                <a:latin typeface="Cambria"/>
                <a:ea typeface="Cambria"/>
              </a:rPr>
              <a:t>asperity</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e.g</a:t>
            </a:r>
            <a:r>
              <a:rPr lang="fr-FR" sz="1600" b="0" strike="noStrike" spc="-1" dirty="0">
                <a:solidFill>
                  <a:srgbClr val="000000"/>
                </a:solidFill>
                <a:latin typeface="Cambria"/>
                <a:ea typeface="Cambria"/>
              </a:rPr>
              <a:t>. </a:t>
            </a:r>
            <a:r>
              <a:rPr lang="it-IT" sz="1600" spc="-1" dirty="0" smtClean="0">
                <a:solidFill>
                  <a:srgbClr val="000000"/>
                </a:solidFill>
                <a:latin typeface="Cambria"/>
                <a:ea typeface="Cambria"/>
              </a:rPr>
              <a:t>Li &amp; Freymueller</a:t>
            </a:r>
            <a:r>
              <a:rPr lang="it-IT" sz="1600" spc="-1" dirty="0">
                <a:solidFill>
                  <a:srgbClr val="000000"/>
                </a:solidFill>
                <a:latin typeface="Cambria"/>
                <a:ea typeface="Cambria"/>
              </a:rPr>
              <a:t>, </a:t>
            </a:r>
            <a:r>
              <a:rPr lang="it-IT" sz="1600" spc="-1" dirty="0" smtClean="0">
                <a:solidFill>
                  <a:srgbClr val="000000"/>
                </a:solidFill>
                <a:latin typeface="Cambria"/>
                <a:ea typeface="Cambria"/>
              </a:rPr>
              <a:t>2018</a:t>
            </a:r>
            <a:r>
              <a:rPr lang="fr-FR" sz="1600" b="0" strike="noStrike" spc="-1" dirty="0" smtClean="0">
                <a:solidFill>
                  <a:srgbClr val="000000"/>
                </a:solidFill>
                <a:latin typeface="Cambria"/>
                <a:ea typeface="Cambria"/>
              </a:rPr>
              <a:t>). </a:t>
            </a:r>
            <a:r>
              <a:rPr lang="fr-FR" sz="1600" b="0" strike="noStrike" spc="-1" dirty="0">
                <a:solidFill>
                  <a:srgbClr val="000000"/>
                </a:solidFill>
                <a:latin typeface="Cambria"/>
                <a:ea typeface="Cambria"/>
              </a:rPr>
              <a:t>The </a:t>
            </a:r>
            <a:r>
              <a:rPr lang="fr-FR" sz="1600" b="0" strike="noStrike" spc="-1" dirty="0" err="1">
                <a:solidFill>
                  <a:srgbClr val="000000"/>
                </a:solidFill>
                <a:latin typeface="Cambria"/>
                <a:ea typeface="Cambria"/>
              </a:rPr>
              <a:t>primary</a:t>
            </a:r>
            <a:r>
              <a:rPr lang="fr-FR" sz="1600" b="0" strike="noStrike" spc="-1" dirty="0">
                <a:solidFill>
                  <a:srgbClr val="000000"/>
                </a:solidFill>
                <a:latin typeface="Cambria"/>
                <a:ea typeface="Cambria"/>
              </a:rPr>
              <a:t> goal </a:t>
            </a:r>
            <a:r>
              <a:rPr lang="fr-FR" sz="1600" b="0" strike="noStrike" spc="-1" dirty="0" err="1">
                <a:solidFill>
                  <a:srgbClr val="000000"/>
                </a:solidFill>
                <a:latin typeface="Cambria"/>
                <a:ea typeface="Cambria"/>
              </a:rPr>
              <a:t>was</a:t>
            </a:r>
            <a:r>
              <a:rPr lang="fr-FR" sz="1600" b="0" strike="noStrike" spc="-1" dirty="0">
                <a:solidFill>
                  <a:srgbClr val="000000"/>
                </a:solidFill>
                <a:latin typeface="Cambria"/>
                <a:ea typeface="Cambria"/>
              </a:rPr>
              <a:t> to </a:t>
            </a:r>
            <a:r>
              <a:rPr lang="fr-FR" sz="1600" b="0" strike="noStrike" spc="-1" dirty="0" err="1">
                <a:solidFill>
                  <a:srgbClr val="000000"/>
                </a:solidFill>
                <a:latin typeface="Cambria"/>
                <a:ea typeface="Cambria"/>
              </a:rPr>
              <a:t>characterize</a:t>
            </a:r>
            <a:r>
              <a:rPr lang="fr-FR" sz="1600" b="0" strike="noStrike" spc="-1" dirty="0">
                <a:solidFill>
                  <a:srgbClr val="000000"/>
                </a:solidFill>
                <a:latin typeface="Cambria"/>
                <a:ea typeface="Cambria"/>
              </a:rPr>
              <a:t> variations in the </a:t>
            </a:r>
            <a:r>
              <a:rPr lang="fr-FR" sz="1600" b="0" strike="noStrike" spc="-1" dirty="0" err="1">
                <a:solidFill>
                  <a:srgbClr val="000000"/>
                </a:solidFill>
                <a:latin typeface="Cambria"/>
                <a:ea typeface="Cambria"/>
              </a:rPr>
              <a:t>geometry</a:t>
            </a:r>
            <a:r>
              <a:rPr lang="fr-FR" sz="1600" b="0" strike="noStrike" spc="-1" dirty="0">
                <a:solidFill>
                  <a:srgbClr val="000000"/>
                </a:solidFill>
                <a:latin typeface="Cambria"/>
                <a:ea typeface="Cambria"/>
              </a:rPr>
              <a:t> and </a:t>
            </a:r>
            <a:r>
              <a:rPr lang="fr-FR" sz="1600" b="0" strike="noStrike" spc="-1" dirty="0" err="1">
                <a:solidFill>
                  <a:srgbClr val="000000"/>
                </a:solidFill>
                <a:latin typeface="Cambria"/>
                <a:ea typeface="Cambria"/>
              </a:rPr>
              <a:t>properties</a:t>
            </a:r>
            <a:r>
              <a:rPr lang="fr-FR" sz="1600" b="0" strike="noStrike" spc="-1" dirty="0">
                <a:solidFill>
                  <a:srgbClr val="000000"/>
                </a:solidFill>
                <a:latin typeface="Cambria"/>
                <a:ea typeface="Cambria"/>
              </a:rPr>
              <a:t> of the megathrust and the </a:t>
            </a:r>
            <a:r>
              <a:rPr lang="fr-FR" sz="1600" b="0" strike="noStrike" spc="-1" dirty="0" err="1">
                <a:solidFill>
                  <a:srgbClr val="000000"/>
                </a:solidFill>
                <a:latin typeface="Cambria"/>
                <a:ea typeface="Cambria"/>
              </a:rPr>
              <a:t>downgoing</a:t>
            </a:r>
            <a:r>
              <a:rPr lang="fr-FR" sz="1600" b="0" strike="noStrike" spc="-1" dirty="0">
                <a:solidFill>
                  <a:srgbClr val="000000"/>
                </a:solidFill>
                <a:latin typeface="Cambria"/>
                <a:ea typeface="Cambria"/>
              </a:rPr>
              <a:t> plate and relate </a:t>
            </a:r>
            <a:r>
              <a:rPr lang="fr-FR" sz="1600" b="0" strike="noStrike" spc="-1" dirty="0" err="1">
                <a:solidFill>
                  <a:srgbClr val="000000"/>
                </a:solidFill>
                <a:latin typeface="Cambria"/>
                <a:ea typeface="Cambria"/>
              </a:rPr>
              <a:t>them</a:t>
            </a:r>
            <a:r>
              <a:rPr lang="fr-FR" sz="1600" b="0" strike="noStrike" spc="-1" dirty="0">
                <a:solidFill>
                  <a:srgbClr val="000000"/>
                </a:solidFill>
                <a:latin typeface="Cambria"/>
                <a:ea typeface="Cambria"/>
              </a:rPr>
              <a:t> to </a:t>
            </a:r>
            <a:r>
              <a:rPr lang="fr-FR" sz="1600" b="0" strike="noStrike" spc="-1" dirty="0" err="1">
                <a:solidFill>
                  <a:srgbClr val="000000"/>
                </a:solidFill>
                <a:latin typeface="Cambria"/>
                <a:ea typeface="Cambria"/>
              </a:rPr>
              <a:t>downdip</a:t>
            </a:r>
            <a:r>
              <a:rPr lang="fr-FR" sz="1600" b="0" strike="noStrike" spc="-1" dirty="0">
                <a:solidFill>
                  <a:srgbClr val="000000"/>
                </a:solidFill>
                <a:latin typeface="Cambria"/>
                <a:ea typeface="Cambria"/>
              </a:rPr>
              <a:t> and </a:t>
            </a:r>
            <a:r>
              <a:rPr lang="fr-FR" sz="1600" b="0" strike="noStrike" spc="-1" dirty="0" err="1">
                <a:solidFill>
                  <a:srgbClr val="000000"/>
                </a:solidFill>
                <a:latin typeface="Cambria"/>
                <a:ea typeface="Cambria"/>
              </a:rPr>
              <a:t>along-strike</a:t>
            </a:r>
            <a:r>
              <a:rPr lang="fr-FR" sz="1600" b="0" strike="noStrike" spc="-1" dirty="0">
                <a:solidFill>
                  <a:srgbClr val="000000"/>
                </a:solidFill>
                <a:latin typeface="Cambria"/>
                <a:ea typeface="Cambria"/>
              </a:rPr>
              <a:t> changes in slip </a:t>
            </a:r>
            <a:r>
              <a:rPr lang="fr-FR" sz="1600" b="0" strike="noStrike" spc="-1" dirty="0" err="1">
                <a:solidFill>
                  <a:srgbClr val="000000"/>
                </a:solidFill>
                <a:latin typeface="Cambria"/>
                <a:ea typeface="Cambria"/>
              </a:rPr>
              <a:t>behavior</a:t>
            </a:r>
            <a:r>
              <a:rPr lang="fr-FR" sz="1600" b="0" strike="noStrike" spc="-1" dirty="0">
                <a:solidFill>
                  <a:srgbClr val="000000"/>
                </a:solidFill>
                <a:latin typeface="Cambria"/>
                <a:ea typeface="Cambria"/>
              </a:rPr>
              <a:t> and </a:t>
            </a:r>
            <a:r>
              <a:rPr lang="fr-FR" sz="1600" b="0" strike="noStrike" spc="-1" dirty="0" err="1">
                <a:solidFill>
                  <a:srgbClr val="000000"/>
                </a:solidFill>
                <a:latin typeface="Cambria"/>
                <a:ea typeface="Cambria"/>
              </a:rPr>
              <a:t>seismogenesis</a:t>
            </a:r>
            <a:r>
              <a:rPr lang="fr-FR" sz="1600" b="0" strike="noStrike" spc="-1" dirty="0">
                <a:solidFill>
                  <a:srgbClr val="000000"/>
                </a:solidFill>
                <a:latin typeface="Cambria"/>
                <a:ea typeface="Cambria"/>
              </a:rPr>
              <a:t> (Li et al., 2015 ; </a:t>
            </a:r>
            <a:r>
              <a:rPr lang="fr-FR" sz="1600" b="0" strike="noStrike" spc="-1" dirty="0" err="1">
                <a:solidFill>
                  <a:srgbClr val="000000"/>
                </a:solidFill>
                <a:latin typeface="Cambria"/>
                <a:ea typeface="Cambria"/>
              </a:rPr>
              <a:t>Shillington</a:t>
            </a:r>
            <a:r>
              <a:rPr lang="fr-FR" sz="1600" b="0" strike="noStrike" spc="-1" dirty="0">
                <a:solidFill>
                  <a:srgbClr val="000000"/>
                </a:solidFill>
                <a:latin typeface="Cambria"/>
                <a:ea typeface="Cambria"/>
              </a:rPr>
              <a:t> et al., 2015 ; Bécel et al., 2017 ; </a:t>
            </a:r>
            <a:r>
              <a:rPr lang="fr-FR" sz="1600" b="0" strike="noStrike" spc="-1" dirty="0" err="1">
                <a:solidFill>
                  <a:srgbClr val="000000"/>
                </a:solidFill>
                <a:latin typeface="Cambria"/>
                <a:ea typeface="Cambria"/>
              </a:rPr>
              <a:t>Kuehn</a:t>
            </a:r>
            <a:r>
              <a:rPr lang="fr-FR" sz="1600" b="0" strike="noStrike" spc="-1" dirty="0">
                <a:solidFill>
                  <a:srgbClr val="000000"/>
                </a:solidFill>
                <a:latin typeface="Cambria"/>
                <a:ea typeface="Cambria"/>
              </a:rPr>
              <a:t>, 2019)</a:t>
            </a:r>
            <a:endParaRPr lang="fr-FR" sz="1600" b="0" strike="noStrike" spc="-1" dirty="0">
              <a:latin typeface="Arial"/>
            </a:endParaRPr>
          </a:p>
          <a:p>
            <a:pPr algn="just">
              <a:lnSpc>
                <a:spcPct val="100000"/>
              </a:lnSpc>
            </a:pPr>
            <a:endParaRPr lang="fr-FR" sz="1600" b="0" strike="noStrike" spc="-1" dirty="0">
              <a:latin typeface="Arial"/>
            </a:endParaRPr>
          </a:p>
          <a:p>
            <a:pPr algn="just">
              <a:lnSpc>
                <a:spcPct val="100000"/>
              </a:lnSpc>
            </a:pPr>
            <a:r>
              <a:rPr lang="fr-FR" sz="1600" b="0" strike="noStrike" spc="-1" dirty="0">
                <a:solidFill>
                  <a:srgbClr val="000000"/>
                </a:solidFill>
                <a:latin typeface="Cambria"/>
                <a:ea typeface="Cambria"/>
              </a:rPr>
              <a:t>Modern </a:t>
            </a:r>
            <a:r>
              <a:rPr lang="fr-FR" sz="1600" b="0" strike="noStrike" spc="-1" dirty="0" err="1">
                <a:solidFill>
                  <a:srgbClr val="000000"/>
                </a:solidFill>
                <a:latin typeface="Cambria"/>
                <a:ea typeface="Cambria"/>
              </a:rPr>
              <a:t>multichannel</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seismic</a:t>
            </a:r>
            <a:r>
              <a:rPr lang="fr-FR" sz="1600" b="0" strike="noStrike" spc="-1" dirty="0">
                <a:solidFill>
                  <a:srgbClr val="000000"/>
                </a:solidFill>
                <a:latin typeface="Cambria"/>
                <a:ea typeface="Cambria"/>
              </a:rPr>
              <a:t> (MCS) </a:t>
            </a:r>
            <a:r>
              <a:rPr lang="fr-FR" sz="1600" b="0" strike="noStrike" spc="-1" dirty="0" err="1">
                <a:solidFill>
                  <a:srgbClr val="000000"/>
                </a:solidFill>
                <a:latin typeface="Cambria"/>
                <a:ea typeface="Cambria"/>
              </a:rPr>
              <a:t>reflection</a:t>
            </a:r>
            <a:r>
              <a:rPr lang="fr-FR" sz="1600" b="0" strike="noStrike" spc="-1" dirty="0">
                <a:solidFill>
                  <a:srgbClr val="000000"/>
                </a:solidFill>
                <a:latin typeface="Cambria"/>
                <a:ea typeface="Cambria"/>
              </a:rPr>
              <a:t> data acquisition </a:t>
            </a:r>
            <a:r>
              <a:rPr lang="fr-FR" sz="1600" b="0" strike="noStrike" spc="-1" dirty="0" err="1">
                <a:solidFill>
                  <a:srgbClr val="000000"/>
                </a:solidFill>
                <a:latin typeface="Cambria"/>
                <a:ea typeface="Cambria"/>
              </a:rPr>
              <a:t>now</a:t>
            </a:r>
            <a:r>
              <a:rPr lang="fr-FR" sz="1600" b="0" strike="noStrike" spc="-1" dirty="0">
                <a:solidFill>
                  <a:srgbClr val="000000"/>
                </a:solidFill>
                <a:latin typeface="Cambria"/>
                <a:ea typeface="Cambria"/>
              </a:rPr>
              <a:t> have long offsets </a:t>
            </a:r>
            <a:r>
              <a:rPr lang="fr-FR" sz="1600" b="0" strike="noStrike" spc="-1" dirty="0" err="1">
                <a:solidFill>
                  <a:srgbClr val="000000"/>
                </a:solidFill>
                <a:latin typeface="Cambria"/>
                <a:ea typeface="Cambria"/>
              </a:rPr>
              <a:t>which</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allow</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imaging</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deep</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reflectivity</a:t>
            </a:r>
            <a:r>
              <a:rPr lang="fr-FR" sz="1600" b="0" strike="noStrike" spc="-1" dirty="0">
                <a:solidFill>
                  <a:srgbClr val="000000"/>
                </a:solidFill>
                <a:latin typeface="Cambria"/>
                <a:ea typeface="Cambria"/>
              </a:rPr>
              <a:t> as </a:t>
            </a:r>
            <a:r>
              <a:rPr lang="fr-FR" sz="1600" b="0" strike="noStrike" spc="-1" dirty="0" err="1">
                <a:solidFill>
                  <a:srgbClr val="000000"/>
                </a:solidFill>
                <a:latin typeface="Cambria"/>
                <a:ea typeface="Cambria"/>
              </a:rPr>
              <a:t>well</a:t>
            </a:r>
            <a:r>
              <a:rPr lang="fr-FR" sz="1600" b="0" strike="noStrike" spc="-1" dirty="0">
                <a:solidFill>
                  <a:srgbClr val="000000"/>
                </a:solidFill>
                <a:latin typeface="Cambria"/>
                <a:ea typeface="Cambria"/>
              </a:rPr>
              <a:t> as </a:t>
            </a:r>
            <a:r>
              <a:rPr lang="fr-FR" sz="1600" b="0" strike="noStrike" spc="-1" dirty="0" err="1">
                <a:solidFill>
                  <a:srgbClr val="000000"/>
                </a:solidFill>
                <a:latin typeface="Cambria"/>
                <a:ea typeface="Cambria"/>
              </a:rPr>
              <a:t>recording</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shallow</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refracted</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waves</a:t>
            </a:r>
            <a:r>
              <a:rPr lang="fr-FR" sz="1600" b="0" strike="noStrike" spc="-1" dirty="0">
                <a:solidFill>
                  <a:srgbClr val="000000"/>
                </a:solidFill>
                <a:latin typeface="Cambria"/>
                <a:ea typeface="Cambria"/>
              </a:rPr>
              <a:t>. The </a:t>
            </a:r>
            <a:r>
              <a:rPr lang="fr-FR" sz="1600" b="0" strike="noStrike" spc="-1" dirty="0" err="1">
                <a:solidFill>
                  <a:srgbClr val="000000"/>
                </a:solidFill>
                <a:latin typeface="Cambria"/>
                <a:ea typeface="Cambria"/>
              </a:rPr>
              <a:t>turning</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waves</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can</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constrain</a:t>
            </a:r>
            <a:r>
              <a:rPr lang="fr-FR" sz="1600" b="0" strike="noStrike" spc="-1" dirty="0">
                <a:solidFill>
                  <a:srgbClr val="000000"/>
                </a:solidFill>
                <a:latin typeface="Cambria"/>
                <a:ea typeface="Cambria"/>
              </a:rPr>
              <a:t> high </a:t>
            </a:r>
            <a:r>
              <a:rPr lang="fr-FR" sz="1600" b="0" strike="noStrike" spc="-1" dirty="0" err="1">
                <a:solidFill>
                  <a:srgbClr val="000000"/>
                </a:solidFill>
                <a:latin typeface="Cambria"/>
                <a:ea typeface="Cambria"/>
              </a:rPr>
              <a:t>resolution</a:t>
            </a:r>
            <a:r>
              <a:rPr lang="fr-FR" sz="1600" b="0" strike="noStrike" spc="-1" dirty="0">
                <a:solidFill>
                  <a:srgbClr val="000000"/>
                </a:solidFill>
                <a:latin typeface="Cambria"/>
                <a:ea typeface="Cambria"/>
              </a:rPr>
              <a:t> Full </a:t>
            </a:r>
            <a:r>
              <a:rPr lang="fr-FR" sz="1600" b="0" strike="noStrike" spc="-1" dirty="0" err="1">
                <a:solidFill>
                  <a:srgbClr val="000000"/>
                </a:solidFill>
                <a:latin typeface="Cambria"/>
                <a:ea typeface="Cambria"/>
              </a:rPr>
              <a:t>Waveform</a:t>
            </a:r>
            <a:r>
              <a:rPr lang="fr-FR" sz="1600" b="0" strike="noStrike" spc="-1" dirty="0">
                <a:solidFill>
                  <a:srgbClr val="000000"/>
                </a:solidFill>
                <a:latin typeface="Cambria"/>
                <a:ea typeface="Cambria"/>
              </a:rPr>
              <a:t> Inversion (FWI)-</a:t>
            </a:r>
            <a:r>
              <a:rPr lang="fr-FR" sz="1600" b="0" strike="noStrike" spc="-1" dirty="0" err="1">
                <a:solidFill>
                  <a:srgbClr val="000000"/>
                </a:solidFill>
                <a:latin typeface="Cambria"/>
                <a:ea typeface="Cambria"/>
              </a:rPr>
              <a:t>derived</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subsurface</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velocities</a:t>
            </a:r>
            <a:r>
              <a:rPr lang="fr-FR" sz="1600" b="0" strike="noStrike" spc="-1" dirty="0">
                <a:solidFill>
                  <a:srgbClr val="000000"/>
                </a:solidFill>
                <a:latin typeface="Cambria"/>
                <a:ea typeface="Cambria"/>
              </a:rPr>
              <a:t> at a </a:t>
            </a:r>
            <a:r>
              <a:rPr lang="fr-FR" sz="1600" b="0" strike="noStrike" spc="-1" dirty="0" err="1">
                <a:solidFill>
                  <a:srgbClr val="000000"/>
                </a:solidFill>
                <a:latin typeface="Cambria"/>
                <a:ea typeface="Cambria"/>
              </a:rPr>
              <a:t>significant</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enough</a:t>
            </a:r>
            <a:r>
              <a:rPr lang="fr-FR" sz="1600" b="0" strike="noStrike" spc="-1" dirty="0">
                <a:solidFill>
                  <a:srgbClr val="000000"/>
                </a:solidFill>
                <a:latin typeface="Cambria"/>
                <a:ea typeface="Cambria"/>
              </a:rPr>
              <a:t> </a:t>
            </a:r>
            <a:r>
              <a:rPr lang="fr-FR" sz="1600" b="0" strike="noStrike" spc="-1" dirty="0" err="1">
                <a:solidFill>
                  <a:srgbClr val="000000"/>
                </a:solidFill>
                <a:latin typeface="Cambria"/>
                <a:ea typeface="Cambria"/>
              </a:rPr>
              <a:t>depth</a:t>
            </a:r>
            <a:r>
              <a:rPr lang="fr-FR" sz="1600" b="0" strike="noStrike" spc="-1" dirty="0">
                <a:solidFill>
                  <a:srgbClr val="000000"/>
                </a:solidFill>
                <a:latin typeface="Cambria"/>
                <a:ea typeface="Cambria"/>
              </a:rPr>
              <a:t> to image </a:t>
            </a:r>
            <a:r>
              <a:rPr lang="fr-FR" sz="1600" b="0" strike="noStrike" spc="-1" dirty="0" err="1">
                <a:solidFill>
                  <a:srgbClr val="000000"/>
                </a:solidFill>
                <a:latin typeface="Cambria"/>
                <a:ea typeface="Cambria"/>
              </a:rPr>
              <a:t>sedimentary</a:t>
            </a:r>
            <a:r>
              <a:rPr lang="fr-FR" sz="1600" b="0" strike="noStrike" spc="-1" dirty="0">
                <a:solidFill>
                  <a:srgbClr val="000000"/>
                </a:solidFill>
                <a:latin typeface="Cambria"/>
                <a:ea typeface="Cambria"/>
              </a:rPr>
              <a:t> basins.</a:t>
            </a:r>
            <a:endParaRPr lang="fr-FR" sz="1600" b="0" strike="noStrike" spc="-1" dirty="0">
              <a:latin typeface="Arial"/>
            </a:endParaRPr>
          </a:p>
        </p:txBody>
      </p:sp>
      <p:sp>
        <p:nvSpPr>
          <p:cNvPr id="164" name="CustomShape 3"/>
          <p:cNvSpPr/>
          <p:nvPr/>
        </p:nvSpPr>
        <p:spPr>
          <a:xfrm>
            <a:off x="5029200" y="5675400"/>
            <a:ext cx="3428280" cy="942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400" b="0" strike="noStrike" spc="-1">
                <a:solidFill>
                  <a:srgbClr val="000000"/>
                </a:solidFill>
                <a:latin typeface="Cambria"/>
                <a:ea typeface="Cambria"/>
              </a:rPr>
              <a:t>Map of the subduction zone off the Alaska Peninsula; Red lines indicate MCS profiles from the ALEUT project. Line 5 and 6 is used for this research. </a:t>
            </a:r>
            <a:endParaRPr lang="fr-FR" sz="14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 name="Picture 1"/>
          <p:cNvPicPr/>
          <p:nvPr/>
        </p:nvPicPr>
        <p:blipFill>
          <a:blip r:embed="rId2"/>
          <a:stretch/>
        </p:blipFill>
        <p:spPr>
          <a:xfrm>
            <a:off x="0" y="504720"/>
            <a:ext cx="3249360" cy="2543040"/>
          </a:xfrm>
          <a:prstGeom prst="rect">
            <a:avLst/>
          </a:prstGeom>
          <a:ln>
            <a:noFill/>
          </a:ln>
        </p:spPr>
      </p:pic>
      <p:sp>
        <p:nvSpPr>
          <p:cNvPr id="166" name="CustomShape 1"/>
          <p:cNvSpPr/>
          <p:nvPr/>
        </p:nvSpPr>
        <p:spPr>
          <a:xfrm>
            <a:off x="533520" y="0"/>
            <a:ext cx="7848360" cy="685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97500"/>
          </a:bodyPr>
          <a:lstStyle/>
          <a:p>
            <a:pPr algn="ctr">
              <a:lnSpc>
                <a:spcPct val="100000"/>
              </a:lnSpc>
            </a:pPr>
            <a:r>
              <a:rPr lang="fr-FR" sz="2400" b="0" strike="noStrike" spc="-1">
                <a:solidFill>
                  <a:srgbClr val="000000"/>
                </a:solidFill>
                <a:latin typeface="Cambria"/>
                <a:ea typeface="Cambria"/>
              </a:rPr>
              <a:t>The Sanak basin and the Landward Dipping Reflector (LDR)</a:t>
            </a:r>
            <a:endParaRPr lang="fr-FR" sz="2400" b="0" strike="noStrike" spc="-1">
              <a:latin typeface="Arial"/>
            </a:endParaRPr>
          </a:p>
        </p:txBody>
      </p:sp>
      <p:sp>
        <p:nvSpPr>
          <p:cNvPr id="167" name="CustomShape 2"/>
          <p:cNvSpPr/>
          <p:nvPr/>
        </p:nvSpPr>
        <p:spPr>
          <a:xfrm>
            <a:off x="76560" y="3122201"/>
            <a:ext cx="3200040" cy="3707254"/>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lnSpc>
                <a:spcPct val="100000"/>
              </a:lnSpc>
            </a:pPr>
            <a:r>
              <a:rPr lang="fr-FR" sz="1300" b="0" strike="noStrike" spc="-1" dirty="0">
                <a:solidFill>
                  <a:srgbClr val="000000"/>
                </a:solidFill>
                <a:latin typeface="Cambria"/>
                <a:ea typeface="Cambria"/>
              </a:rPr>
              <a:t>The ALEUT Line 5 (</a:t>
            </a:r>
            <a:r>
              <a:rPr lang="fr-FR" sz="1300" b="0" strike="noStrike" spc="-1" dirty="0" err="1">
                <a:solidFill>
                  <a:srgbClr val="000000"/>
                </a:solidFill>
                <a:latin typeface="Cambria"/>
                <a:ea typeface="Cambria"/>
              </a:rPr>
              <a:t>thick</a:t>
            </a:r>
            <a:r>
              <a:rPr lang="fr-FR" sz="1300" b="0" strike="noStrike" spc="-1" dirty="0">
                <a:solidFill>
                  <a:srgbClr val="000000"/>
                </a:solidFill>
                <a:latin typeface="Cambria"/>
                <a:ea typeface="Cambria"/>
              </a:rPr>
              <a:t> line on the </a:t>
            </a:r>
            <a:r>
              <a:rPr lang="fr-FR" sz="1300" b="0" strike="noStrike" spc="-1" dirty="0" err="1">
                <a:solidFill>
                  <a:srgbClr val="000000"/>
                </a:solidFill>
                <a:latin typeface="Cambria"/>
                <a:ea typeface="Cambria"/>
              </a:rPr>
              <a:t>map</a:t>
            </a:r>
            <a:r>
              <a:rPr lang="fr-FR" sz="1300" b="0" strike="noStrike" spc="-1" dirty="0">
                <a:solidFill>
                  <a:srgbClr val="000000"/>
                </a:solidFill>
                <a:latin typeface="Cambria"/>
                <a:ea typeface="Cambria"/>
              </a:rPr>
              <a:t>) image captures the </a:t>
            </a:r>
            <a:r>
              <a:rPr lang="fr-FR" sz="1300" b="0" strike="noStrike" spc="-1" dirty="0" err="1">
                <a:solidFill>
                  <a:srgbClr val="000000"/>
                </a:solidFill>
                <a:latin typeface="Cambria"/>
                <a:ea typeface="Cambria"/>
              </a:rPr>
              <a:t>targeted</a:t>
            </a:r>
            <a:r>
              <a:rPr lang="fr-FR" sz="1300" b="0" strike="noStrike" spc="-1" dirty="0">
                <a:solidFill>
                  <a:srgbClr val="000000"/>
                </a:solidFill>
                <a:latin typeface="Cambria"/>
                <a:ea typeface="Cambria"/>
              </a:rPr>
              <a:t> megathrust </a:t>
            </a:r>
            <a:r>
              <a:rPr lang="fr-FR" sz="1300" b="0" strike="noStrike" spc="-1" dirty="0" err="1">
                <a:solidFill>
                  <a:srgbClr val="000000"/>
                </a:solidFill>
                <a:latin typeface="Cambria"/>
                <a:ea typeface="Cambria"/>
              </a:rPr>
              <a:t>reflectivity</a:t>
            </a:r>
            <a:r>
              <a:rPr lang="fr-FR" sz="1300" b="0" strike="noStrike" spc="-1" dirty="0">
                <a:solidFill>
                  <a:srgbClr val="000000"/>
                </a:solidFill>
                <a:latin typeface="Cambria"/>
                <a:ea typeface="Cambria"/>
              </a:rPr>
              <a:t> and  shows </a:t>
            </a:r>
            <a:r>
              <a:rPr lang="fr-FR" sz="1300" b="0" strike="noStrike" spc="-1" dirty="0" err="1">
                <a:solidFill>
                  <a:srgbClr val="000000"/>
                </a:solidFill>
                <a:latin typeface="Cambria"/>
                <a:ea typeface="Cambria"/>
              </a:rPr>
              <a:t>reflections</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arising</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from</a:t>
            </a:r>
            <a:r>
              <a:rPr lang="fr-FR" sz="1300" b="0" strike="noStrike" spc="-1" dirty="0">
                <a:solidFill>
                  <a:srgbClr val="000000"/>
                </a:solidFill>
                <a:latin typeface="Cambria"/>
                <a:ea typeface="Cambria"/>
              </a:rPr>
              <a:t> a major </a:t>
            </a:r>
            <a:r>
              <a:rPr lang="fr-FR" sz="1300" b="0" strike="noStrike" spc="-1" dirty="0" err="1">
                <a:solidFill>
                  <a:srgbClr val="000000"/>
                </a:solidFill>
                <a:latin typeface="Cambria"/>
                <a:ea typeface="Cambria"/>
              </a:rPr>
              <a:t>reflector</a:t>
            </a:r>
            <a:r>
              <a:rPr lang="fr-FR" sz="1300" b="0" strike="noStrike" spc="-1" dirty="0">
                <a:solidFill>
                  <a:srgbClr val="000000"/>
                </a:solidFill>
                <a:latin typeface="Cambria"/>
                <a:ea typeface="Cambria"/>
              </a:rPr>
              <a:t> in the </a:t>
            </a:r>
            <a:r>
              <a:rPr lang="fr-FR" sz="1300" b="0" strike="noStrike" spc="-1" dirty="0" err="1">
                <a:solidFill>
                  <a:srgbClr val="000000"/>
                </a:solidFill>
                <a:latin typeface="Cambria"/>
                <a:ea typeface="Cambria"/>
              </a:rPr>
              <a:t>overriding</a:t>
            </a:r>
            <a:r>
              <a:rPr lang="fr-FR" sz="1300" b="0" strike="noStrike" spc="-1" dirty="0">
                <a:solidFill>
                  <a:srgbClr val="000000"/>
                </a:solidFill>
                <a:latin typeface="Cambria"/>
                <a:ea typeface="Cambria"/>
              </a:rPr>
              <a:t> plate </a:t>
            </a:r>
            <a:r>
              <a:rPr lang="fr-FR" sz="1300" b="0" strike="noStrike" spc="-1" dirty="0" err="1">
                <a:solidFill>
                  <a:srgbClr val="000000"/>
                </a:solidFill>
                <a:latin typeface="Cambria"/>
                <a:ea typeface="Cambria"/>
              </a:rPr>
              <a:t>within</a:t>
            </a:r>
            <a:r>
              <a:rPr lang="fr-FR" sz="1300" b="0" strike="noStrike" spc="-1" dirty="0">
                <a:solidFill>
                  <a:srgbClr val="000000"/>
                </a:solidFill>
                <a:latin typeface="Cambria"/>
                <a:ea typeface="Cambria"/>
              </a:rPr>
              <a:t> the Shumagin </a:t>
            </a:r>
            <a:r>
              <a:rPr lang="fr-FR" sz="1300" b="0" strike="noStrike" spc="-1" dirty="0" err="1">
                <a:solidFill>
                  <a:srgbClr val="000000"/>
                </a:solidFill>
                <a:latin typeface="Cambria"/>
                <a:ea typeface="Cambria"/>
              </a:rPr>
              <a:t>Seismic</a:t>
            </a:r>
            <a:r>
              <a:rPr lang="fr-FR" sz="1300" b="0" strike="noStrike" spc="-1" dirty="0">
                <a:solidFill>
                  <a:srgbClr val="000000"/>
                </a:solidFill>
                <a:latin typeface="Cambria"/>
                <a:ea typeface="Cambria"/>
              </a:rPr>
              <a:t> Gap </a:t>
            </a:r>
            <a:r>
              <a:rPr lang="fr-FR" sz="1300" b="0" strike="noStrike" spc="-1" dirty="0" err="1">
                <a:solidFill>
                  <a:srgbClr val="000000"/>
                </a:solidFill>
                <a:latin typeface="Cambria"/>
                <a:ea typeface="Cambria"/>
              </a:rPr>
              <a:t>located</a:t>
            </a:r>
            <a:r>
              <a:rPr lang="fr-FR" sz="1300" b="0" strike="noStrike" spc="-1" dirty="0">
                <a:solidFill>
                  <a:srgbClr val="000000"/>
                </a:solidFill>
                <a:latin typeface="Cambria"/>
                <a:ea typeface="Cambria"/>
              </a:rPr>
              <a:t> ~75 km </a:t>
            </a:r>
            <a:r>
              <a:rPr lang="fr-FR" sz="1300" b="0" strike="noStrike" spc="-1" dirty="0" err="1">
                <a:solidFill>
                  <a:srgbClr val="000000"/>
                </a:solidFill>
                <a:latin typeface="Cambria"/>
                <a:ea typeface="Cambria"/>
              </a:rPr>
              <a:t>from</a:t>
            </a:r>
            <a:r>
              <a:rPr lang="fr-FR" sz="1300" b="0" strike="noStrike" spc="-1" dirty="0">
                <a:solidFill>
                  <a:srgbClr val="000000"/>
                </a:solidFill>
                <a:latin typeface="Cambria"/>
                <a:ea typeface="Cambria"/>
              </a:rPr>
              <a:t> the trench, </a:t>
            </a:r>
            <a:r>
              <a:rPr lang="fr-FR" sz="1300" b="0" strike="noStrike" spc="-1" dirty="0" err="1">
                <a:solidFill>
                  <a:srgbClr val="000000"/>
                </a:solidFill>
                <a:latin typeface="Cambria"/>
                <a:ea typeface="Cambria"/>
              </a:rPr>
              <a:t>which</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can</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be</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followed</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from</a:t>
            </a:r>
            <a:r>
              <a:rPr lang="fr-FR" sz="1300" b="0" strike="noStrike" spc="-1" dirty="0">
                <a:solidFill>
                  <a:srgbClr val="000000"/>
                </a:solidFill>
                <a:latin typeface="Cambria"/>
                <a:ea typeface="Cambria"/>
              </a:rPr>
              <a:t> the </a:t>
            </a:r>
            <a:r>
              <a:rPr lang="fr-FR" sz="1300" b="0" strike="noStrike" spc="-1" dirty="0" err="1">
                <a:solidFill>
                  <a:srgbClr val="000000"/>
                </a:solidFill>
                <a:latin typeface="Cambria"/>
                <a:ea typeface="Cambria"/>
              </a:rPr>
              <a:t>seafloor</a:t>
            </a:r>
            <a:r>
              <a:rPr lang="fr-FR" sz="1300" b="0" strike="noStrike" spc="-1" dirty="0">
                <a:solidFill>
                  <a:srgbClr val="000000"/>
                </a:solidFill>
                <a:latin typeface="Cambria"/>
                <a:ea typeface="Cambria"/>
              </a:rPr>
              <a:t> to the megathrust (Bécel et al., 2017). </a:t>
            </a:r>
            <a:r>
              <a:rPr lang="fr-FR" sz="1300" b="0" strike="noStrike" spc="-1" dirty="0" smtClean="0">
                <a:solidFill>
                  <a:srgbClr val="000000"/>
                </a:solidFill>
                <a:latin typeface="Cambria"/>
                <a:ea typeface="Cambria"/>
              </a:rPr>
              <a:t> The </a:t>
            </a:r>
            <a:r>
              <a:rPr lang="fr-FR" sz="1300" b="0" strike="noStrike" spc="-1" dirty="0" err="1">
                <a:solidFill>
                  <a:srgbClr val="000000"/>
                </a:solidFill>
                <a:latin typeface="Cambria"/>
                <a:ea typeface="Cambria"/>
              </a:rPr>
              <a:t>imaged</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reflector</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bounds</a:t>
            </a:r>
            <a:r>
              <a:rPr lang="fr-FR" sz="1300" b="0" strike="noStrike" spc="-1" dirty="0">
                <a:solidFill>
                  <a:srgbClr val="000000"/>
                </a:solidFill>
                <a:latin typeface="Cambria"/>
                <a:ea typeface="Cambria"/>
              </a:rPr>
              <a:t> the </a:t>
            </a:r>
            <a:r>
              <a:rPr lang="fr-FR" sz="1300" b="0" strike="noStrike" spc="-1" dirty="0" err="1">
                <a:solidFill>
                  <a:srgbClr val="000000"/>
                </a:solidFill>
                <a:latin typeface="Cambria"/>
                <a:ea typeface="Cambria"/>
              </a:rPr>
              <a:t>seaward</a:t>
            </a:r>
            <a:r>
              <a:rPr lang="fr-FR" sz="1300" b="0" strike="noStrike" spc="-1" dirty="0">
                <a:solidFill>
                  <a:srgbClr val="000000"/>
                </a:solidFill>
                <a:latin typeface="Cambria"/>
                <a:ea typeface="Cambria"/>
              </a:rPr>
              <a:t> end of the </a:t>
            </a:r>
            <a:r>
              <a:rPr lang="fr-FR" sz="1300" b="0" strike="noStrike" spc="-1" dirty="0" err="1">
                <a:solidFill>
                  <a:srgbClr val="000000"/>
                </a:solidFill>
                <a:latin typeface="Cambria"/>
                <a:ea typeface="Cambria"/>
              </a:rPr>
              <a:t>Cenozoic</a:t>
            </a:r>
            <a:r>
              <a:rPr lang="fr-FR" sz="1300" b="0" strike="noStrike" spc="-1" dirty="0">
                <a:solidFill>
                  <a:srgbClr val="000000"/>
                </a:solidFill>
                <a:latin typeface="Cambria"/>
                <a:ea typeface="Cambria"/>
              </a:rPr>
              <a:t> Sanak </a:t>
            </a:r>
            <a:r>
              <a:rPr lang="fr-FR" sz="1300" b="0" strike="noStrike" spc="-1" dirty="0" smtClean="0">
                <a:solidFill>
                  <a:srgbClr val="000000"/>
                </a:solidFill>
                <a:latin typeface="Cambria"/>
                <a:ea typeface="Cambria"/>
              </a:rPr>
              <a:t>Basin. </a:t>
            </a:r>
            <a:r>
              <a:rPr lang="fr-FR" sz="1300" b="0" strike="noStrike" spc="-1" dirty="0" err="1">
                <a:solidFill>
                  <a:srgbClr val="000000"/>
                </a:solidFill>
                <a:latin typeface="Cambria"/>
                <a:ea typeface="Cambria"/>
              </a:rPr>
              <a:t>Onlaps</a:t>
            </a:r>
            <a:r>
              <a:rPr lang="fr-FR" sz="1300" b="0" strike="noStrike" spc="-1" dirty="0">
                <a:solidFill>
                  <a:srgbClr val="000000"/>
                </a:solidFill>
                <a:latin typeface="Cambria"/>
                <a:ea typeface="Cambria"/>
              </a:rPr>
              <a:t> </a:t>
            </a:r>
            <a:r>
              <a:rPr lang="fr-FR" sz="1300" b="0" strike="noStrike" spc="-1" dirty="0" err="1">
                <a:solidFill>
                  <a:srgbClr val="000000"/>
                </a:solidFill>
                <a:latin typeface="Cambria"/>
                <a:ea typeface="Cambria"/>
              </a:rPr>
              <a:t>indicate</a:t>
            </a:r>
            <a:r>
              <a:rPr lang="fr-FR" sz="1300" b="0" strike="noStrike" spc="-1" dirty="0">
                <a:solidFill>
                  <a:srgbClr val="000000"/>
                </a:solidFill>
                <a:latin typeface="Cambria"/>
                <a:ea typeface="Cambria"/>
              </a:rPr>
              <a:t> normal </a:t>
            </a:r>
            <a:r>
              <a:rPr lang="fr-FR" sz="1300" b="0" strike="noStrike" spc="-1" dirty="0" err="1">
                <a:solidFill>
                  <a:srgbClr val="000000"/>
                </a:solidFill>
                <a:latin typeface="Cambria"/>
                <a:ea typeface="Cambria"/>
              </a:rPr>
              <a:t>faulting</a:t>
            </a:r>
            <a:r>
              <a:rPr lang="fr-FR" sz="1300" b="0" strike="noStrike" spc="-1" dirty="0">
                <a:solidFill>
                  <a:srgbClr val="000000"/>
                </a:solidFill>
                <a:latin typeface="Cambria"/>
                <a:ea typeface="Cambria"/>
              </a:rPr>
              <a:t> on the LDR </a:t>
            </a:r>
            <a:r>
              <a:rPr lang="fr-FR" sz="1300" b="0" strike="noStrike" spc="-1" dirty="0" err="1">
                <a:solidFill>
                  <a:srgbClr val="000000"/>
                </a:solidFill>
                <a:latin typeface="Cambria"/>
                <a:ea typeface="Cambria"/>
              </a:rPr>
              <a:t>during</a:t>
            </a:r>
            <a:r>
              <a:rPr lang="fr-FR" sz="1300" b="0" strike="noStrike" spc="-1" dirty="0">
                <a:solidFill>
                  <a:srgbClr val="000000"/>
                </a:solidFill>
                <a:latin typeface="Cambria"/>
                <a:ea typeface="Cambria"/>
              </a:rPr>
              <a:t> </a:t>
            </a:r>
            <a:r>
              <a:rPr lang="fr-FR" sz="1300" b="0" strike="noStrike" spc="-1" dirty="0" err="1" smtClean="0">
                <a:solidFill>
                  <a:srgbClr val="000000"/>
                </a:solidFill>
                <a:latin typeface="Cambria"/>
                <a:ea typeface="Cambria"/>
              </a:rPr>
              <a:t>Miocene</a:t>
            </a:r>
            <a:r>
              <a:rPr lang="fr-FR" sz="1300" spc="-1" dirty="0" smtClean="0">
                <a:solidFill>
                  <a:srgbClr val="000000"/>
                </a:solidFill>
                <a:latin typeface="Cambria"/>
                <a:ea typeface="Cambria"/>
              </a:rPr>
              <a:t> (</a:t>
            </a:r>
            <a:r>
              <a:rPr lang="en-US" sz="1300" spc="-1" dirty="0" err="1" smtClean="0">
                <a:solidFill>
                  <a:srgbClr val="000000"/>
                </a:solidFill>
                <a:latin typeface="Cambria" panose="02040503050406030204" pitchFamily="18" charset="0"/>
                <a:ea typeface="Cambria" panose="02040503050406030204" pitchFamily="18" charset="0"/>
              </a:rPr>
              <a:t>Bruns</a:t>
            </a:r>
            <a:r>
              <a:rPr lang="en-US" sz="1300" spc="-1" dirty="0" smtClean="0">
                <a:solidFill>
                  <a:srgbClr val="000000"/>
                </a:solidFill>
                <a:latin typeface="Cambria" panose="02040503050406030204" pitchFamily="18" charset="0"/>
                <a:ea typeface="Cambria" panose="02040503050406030204" pitchFamily="18" charset="0"/>
              </a:rPr>
              <a:t>, et al., 1987).</a:t>
            </a:r>
          </a:p>
          <a:p>
            <a:pPr algn="just">
              <a:lnSpc>
                <a:spcPct val="100000"/>
              </a:lnSpc>
            </a:pPr>
            <a:endParaRPr lang="fr-FR" sz="1300" b="0" strike="noStrike" spc="-1" dirty="0">
              <a:latin typeface="Arial"/>
            </a:endParaRPr>
          </a:p>
          <a:p>
            <a:pPr algn="just">
              <a:lnSpc>
                <a:spcPct val="100000"/>
              </a:lnSpc>
            </a:pPr>
            <a:r>
              <a:rPr lang="fr-FR" sz="1300" b="0" strike="noStrike" spc="-1" dirty="0">
                <a:solidFill>
                  <a:srgbClr val="000000"/>
                </a:solidFill>
                <a:latin typeface="Cambria"/>
                <a:ea typeface="Cambria"/>
              </a:rPr>
              <a:t>This structural configuration has been </a:t>
            </a:r>
            <a:r>
              <a:rPr lang="fr-FR" sz="1300" b="0" strike="noStrike" spc="-1" dirty="0" err="1">
                <a:solidFill>
                  <a:srgbClr val="000000"/>
                </a:solidFill>
                <a:latin typeface="Cambria"/>
                <a:ea typeface="Cambria"/>
              </a:rPr>
              <a:t>linked</a:t>
            </a:r>
            <a:r>
              <a:rPr lang="fr-FR" sz="1300" b="0" strike="noStrike" spc="-1" dirty="0">
                <a:solidFill>
                  <a:srgbClr val="000000"/>
                </a:solidFill>
                <a:latin typeface="Cambria"/>
                <a:ea typeface="Cambria"/>
              </a:rPr>
              <a:t> to </a:t>
            </a:r>
            <a:r>
              <a:rPr lang="fr-FR" sz="1300" b="0" strike="noStrike" spc="-1" dirty="0" err="1">
                <a:solidFill>
                  <a:srgbClr val="000000"/>
                </a:solidFill>
                <a:latin typeface="Cambria"/>
                <a:ea typeface="Cambria"/>
              </a:rPr>
              <a:t>shallow</a:t>
            </a:r>
            <a:r>
              <a:rPr lang="fr-FR" sz="1300" b="0" strike="noStrike" spc="-1" dirty="0">
                <a:solidFill>
                  <a:srgbClr val="000000"/>
                </a:solidFill>
                <a:latin typeface="Cambria"/>
                <a:ea typeface="Cambria"/>
              </a:rPr>
              <a:t> rupture of the megathrust (Bécel et al, 2017), </a:t>
            </a:r>
            <a:r>
              <a:rPr lang="fr-FR" sz="1300" b="0" strike="noStrike" spc="-1" dirty="0" err="1">
                <a:solidFill>
                  <a:srgbClr val="000000"/>
                </a:solidFill>
                <a:latin typeface="Cambria"/>
                <a:ea typeface="Cambria"/>
              </a:rPr>
              <a:t>also</a:t>
            </a:r>
            <a:r>
              <a:rPr lang="fr-FR" sz="1300" b="0" strike="noStrike" spc="-1" dirty="0">
                <a:solidFill>
                  <a:srgbClr val="000000"/>
                </a:solidFill>
                <a:latin typeface="Cambria"/>
                <a:ea typeface="Cambria"/>
              </a:rPr>
              <a:t> in the case of the </a:t>
            </a:r>
            <a:r>
              <a:rPr lang="fr-FR" sz="1300" b="0" strike="noStrike" spc="-1" dirty="0" err="1">
                <a:solidFill>
                  <a:srgbClr val="000000"/>
                </a:solidFill>
                <a:latin typeface="Cambria"/>
                <a:ea typeface="Cambria"/>
              </a:rPr>
              <a:t>Tohoku</a:t>
            </a:r>
            <a:r>
              <a:rPr lang="fr-FR" sz="1300" b="0" strike="noStrike" spc="-1" dirty="0">
                <a:solidFill>
                  <a:srgbClr val="000000"/>
                </a:solidFill>
                <a:latin typeface="Cambria"/>
                <a:ea typeface="Cambria"/>
              </a:rPr>
              <a:t> area (</a:t>
            </a:r>
            <a:r>
              <a:rPr lang="fr-FR" sz="1300" b="0" strike="noStrike" spc="-1" dirty="0" err="1">
                <a:solidFill>
                  <a:srgbClr val="000000"/>
                </a:solidFill>
                <a:latin typeface="Cambria"/>
                <a:ea typeface="Cambria"/>
              </a:rPr>
              <a:t>Tsuji</a:t>
            </a:r>
            <a:r>
              <a:rPr lang="fr-FR" sz="1300" b="0" strike="noStrike" spc="-1" dirty="0">
                <a:solidFill>
                  <a:srgbClr val="000000"/>
                </a:solidFill>
                <a:latin typeface="Cambria"/>
                <a:ea typeface="Cambria"/>
              </a:rPr>
              <a:t> et al., 2011 ; McKenzie and Jackson, 2012).</a:t>
            </a:r>
            <a:endParaRPr lang="fr-FR" sz="1300" b="0" strike="noStrike" spc="-1" dirty="0">
              <a:latin typeface="Arial"/>
            </a:endParaRPr>
          </a:p>
        </p:txBody>
      </p:sp>
      <p:pic>
        <p:nvPicPr>
          <p:cNvPr id="168" name="Picture 4"/>
          <p:cNvPicPr/>
          <p:nvPr/>
        </p:nvPicPr>
        <p:blipFill>
          <a:blip r:embed="rId3" cstate="print">
            <a:extLst>
              <a:ext uri="{28A0092B-C50C-407E-A947-70E740481C1C}">
                <a14:useLocalDpi xmlns:a14="http://schemas.microsoft.com/office/drawing/2010/main" val="0"/>
              </a:ext>
            </a:extLst>
          </a:blip>
          <a:stretch>
            <a:fillRect/>
          </a:stretch>
        </p:blipFill>
        <p:spPr>
          <a:xfrm>
            <a:off x="3276720" y="1322443"/>
            <a:ext cx="5846400" cy="4517673"/>
          </a:xfrm>
          <a:prstGeom prst="rect">
            <a:avLst/>
          </a:prstGeom>
          <a:ln w="9360">
            <a:noFill/>
          </a:ln>
        </p:spPr>
      </p:pic>
      <p:sp>
        <p:nvSpPr>
          <p:cNvPr id="169" name="CustomShape 3"/>
          <p:cNvSpPr/>
          <p:nvPr/>
        </p:nvSpPr>
        <p:spPr>
          <a:xfrm>
            <a:off x="3657960" y="5943600"/>
            <a:ext cx="5257080" cy="820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200" b="0" strike="noStrike" spc="-1" dirty="0">
                <a:solidFill>
                  <a:srgbClr val="000000"/>
                </a:solidFill>
                <a:latin typeface="Cambria"/>
                <a:ea typeface="Cambria"/>
              </a:rPr>
              <a:t>ALEUT </a:t>
            </a:r>
            <a:r>
              <a:rPr lang="fr-FR" sz="1200" b="0" strike="noStrike" spc="-1" dirty="0" err="1">
                <a:solidFill>
                  <a:srgbClr val="000000"/>
                </a:solidFill>
                <a:latin typeface="Cambria"/>
                <a:ea typeface="Cambria"/>
              </a:rPr>
              <a:t>seismic</a:t>
            </a:r>
            <a:r>
              <a:rPr lang="fr-FR" sz="1200" b="0" strike="noStrike" spc="-1" dirty="0">
                <a:solidFill>
                  <a:srgbClr val="000000"/>
                </a:solidFill>
                <a:latin typeface="Cambria"/>
                <a:ea typeface="Cambria"/>
              </a:rPr>
              <a:t> profile </a:t>
            </a:r>
            <a:r>
              <a:rPr lang="fr-FR" sz="1200" b="0" strike="noStrike" spc="-1" dirty="0" err="1">
                <a:solidFill>
                  <a:srgbClr val="000000"/>
                </a:solidFill>
                <a:latin typeface="Cambria"/>
                <a:ea typeface="Cambria"/>
              </a:rPr>
              <a:t>illustrates</a:t>
            </a:r>
            <a:r>
              <a:rPr lang="fr-FR" sz="1200" b="0" strike="noStrike" spc="-1" dirty="0">
                <a:solidFill>
                  <a:srgbClr val="000000"/>
                </a:solidFill>
                <a:latin typeface="Cambria"/>
                <a:ea typeface="Cambria"/>
              </a:rPr>
              <a:t> the structural configuration of Shumagin Gap, </a:t>
            </a:r>
            <a:r>
              <a:rPr lang="fr-FR" sz="1200" b="0" strike="noStrike" spc="-1" dirty="0" err="1">
                <a:solidFill>
                  <a:srgbClr val="000000"/>
                </a:solidFill>
                <a:latin typeface="Cambria"/>
                <a:ea typeface="Cambria"/>
              </a:rPr>
              <a:t>along</a:t>
            </a:r>
            <a:r>
              <a:rPr lang="fr-FR" sz="1200" b="0" strike="noStrike" spc="-1" dirty="0">
                <a:solidFill>
                  <a:srgbClr val="000000"/>
                </a:solidFill>
                <a:latin typeface="Cambria"/>
                <a:ea typeface="Cambria"/>
              </a:rPr>
              <a:t> profile 5 (Bécel et al., 2017) . The </a:t>
            </a:r>
            <a:r>
              <a:rPr lang="fr-FR" sz="1200" b="0" strike="noStrike" spc="-1" dirty="0" err="1">
                <a:solidFill>
                  <a:srgbClr val="000000"/>
                </a:solidFill>
                <a:latin typeface="Cambria"/>
                <a:ea typeface="Cambria"/>
              </a:rPr>
              <a:t>red</a:t>
            </a:r>
            <a:r>
              <a:rPr lang="fr-FR" sz="1200" b="0" strike="noStrike" spc="-1" dirty="0">
                <a:solidFill>
                  <a:srgbClr val="000000"/>
                </a:solidFill>
                <a:latin typeface="Cambria"/>
                <a:ea typeface="Cambria"/>
              </a:rPr>
              <a:t> rectangle </a:t>
            </a:r>
            <a:r>
              <a:rPr lang="fr-FR" sz="1200" b="0" strike="noStrike" spc="-1" dirty="0" err="1">
                <a:solidFill>
                  <a:srgbClr val="000000"/>
                </a:solidFill>
                <a:latin typeface="Cambria"/>
                <a:ea typeface="Cambria"/>
              </a:rPr>
              <a:t>indicates</a:t>
            </a:r>
            <a:r>
              <a:rPr lang="fr-FR" sz="1200" b="0" strike="noStrike" spc="-1" dirty="0">
                <a:solidFill>
                  <a:srgbClr val="000000"/>
                </a:solidFill>
                <a:latin typeface="Cambria"/>
                <a:ea typeface="Cambria"/>
              </a:rPr>
              <a:t> the </a:t>
            </a:r>
            <a:r>
              <a:rPr lang="fr-FR" sz="1200" b="0" strike="noStrike" spc="-1" dirty="0" err="1">
                <a:solidFill>
                  <a:srgbClr val="000000"/>
                </a:solidFill>
                <a:latin typeface="Cambria"/>
                <a:ea typeface="Cambria"/>
              </a:rPr>
              <a:t>targeted</a:t>
            </a:r>
            <a:r>
              <a:rPr lang="fr-FR" sz="1200" b="0" strike="noStrike" spc="-1" dirty="0">
                <a:solidFill>
                  <a:srgbClr val="000000"/>
                </a:solidFill>
                <a:latin typeface="Cambria"/>
                <a:ea typeface="Cambria"/>
              </a:rPr>
              <a:t> area </a:t>
            </a:r>
            <a:r>
              <a:rPr lang="fr-FR" sz="1200" b="0" strike="noStrike" spc="-1" dirty="0" err="1">
                <a:solidFill>
                  <a:srgbClr val="000000"/>
                </a:solidFill>
                <a:latin typeface="Cambria"/>
                <a:ea typeface="Cambria"/>
              </a:rPr>
              <a:t>where</a:t>
            </a:r>
            <a:r>
              <a:rPr lang="fr-FR" sz="1200" b="0" strike="noStrike" spc="-1" dirty="0">
                <a:solidFill>
                  <a:srgbClr val="000000"/>
                </a:solidFill>
                <a:latin typeface="Cambria"/>
                <a:ea typeface="Cambria"/>
              </a:rPr>
              <a:t> MCS </a:t>
            </a:r>
            <a:r>
              <a:rPr lang="fr-FR" sz="1200" b="0" strike="noStrike" spc="-1" dirty="0" err="1">
                <a:solidFill>
                  <a:srgbClr val="000000"/>
                </a:solidFill>
                <a:latin typeface="Cambria"/>
                <a:ea typeface="Cambria"/>
              </a:rPr>
              <a:t>waveform</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tomography</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is</a:t>
            </a:r>
            <a:r>
              <a:rPr lang="fr-FR" sz="1200" b="0" strike="noStrike" spc="-1" dirty="0">
                <a:solidFill>
                  <a:srgbClr val="000000"/>
                </a:solidFill>
                <a:latin typeface="Cambria"/>
                <a:ea typeface="Cambria"/>
              </a:rPr>
              <a:t> applicable (A) </a:t>
            </a:r>
            <a:r>
              <a:rPr lang="fr-FR" sz="1200" b="0" strike="noStrike" spc="-1" dirty="0" err="1">
                <a:solidFill>
                  <a:srgbClr val="000000"/>
                </a:solidFill>
                <a:latin typeface="Cambria"/>
                <a:ea typeface="Cambria"/>
              </a:rPr>
              <a:t>Two-way</a:t>
            </a:r>
            <a:r>
              <a:rPr lang="fr-FR" sz="1200" b="0" strike="noStrike" spc="-1" dirty="0">
                <a:solidFill>
                  <a:srgbClr val="000000"/>
                </a:solidFill>
                <a:latin typeface="Cambria"/>
                <a:ea typeface="Cambria"/>
              </a:rPr>
              <a:t> time </a:t>
            </a:r>
            <a:r>
              <a:rPr lang="fr-FR" sz="1200" b="0" strike="noStrike" spc="-1" dirty="0" err="1">
                <a:solidFill>
                  <a:srgbClr val="000000"/>
                </a:solidFill>
                <a:latin typeface="Cambria"/>
                <a:ea typeface="Cambria"/>
              </a:rPr>
              <a:t>seismic</a:t>
            </a:r>
            <a:r>
              <a:rPr lang="fr-FR" sz="1200" b="0" strike="noStrike" spc="-1" dirty="0">
                <a:solidFill>
                  <a:srgbClr val="000000"/>
                </a:solidFill>
                <a:latin typeface="Cambria"/>
                <a:ea typeface="Cambria"/>
              </a:rPr>
              <a:t> section, (B) </a:t>
            </a:r>
            <a:r>
              <a:rPr lang="fr-FR" sz="1200" b="0" strike="noStrike" spc="-1" dirty="0" err="1">
                <a:solidFill>
                  <a:srgbClr val="000000"/>
                </a:solidFill>
                <a:latin typeface="Cambria"/>
                <a:ea typeface="Cambria"/>
              </a:rPr>
              <a:t>Depth</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converted</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seismic</a:t>
            </a:r>
            <a:r>
              <a:rPr lang="fr-FR" sz="1200" b="0" strike="noStrike" spc="-1" dirty="0">
                <a:solidFill>
                  <a:srgbClr val="000000"/>
                </a:solidFill>
                <a:latin typeface="Cambria"/>
                <a:ea typeface="Cambria"/>
              </a:rPr>
              <a:t> section.</a:t>
            </a:r>
            <a:endParaRPr lang="fr-FR" sz="1200" b="0" strike="noStrike" spc="-1" dirty="0">
              <a:latin typeface="Arial"/>
            </a:endParaRPr>
          </a:p>
        </p:txBody>
      </p:sp>
      <p:cxnSp>
        <p:nvCxnSpPr>
          <p:cNvPr id="3" name="Straight Arrow Connector 2"/>
          <p:cNvCxnSpPr/>
          <p:nvPr/>
        </p:nvCxnSpPr>
        <p:spPr>
          <a:xfrm>
            <a:off x="5029200" y="1069777"/>
            <a:ext cx="914400" cy="911423"/>
          </a:xfrm>
          <a:prstGeom prst="straightConnector1">
            <a:avLst/>
          </a:prstGeom>
          <a:ln>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4" name="TextBox 3"/>
          <p:cNvSpPr txBox="1"/>
          <p:nvPr/>
        </p:nvSpPr>
        <p:spPr>
          <a:xfrm>
            <a:off x="3505200" y="762000"/>
            <a:ext cx="2112720" cy="307777"/>
          </a:xfrm>
          <a:prstGeom prst="rect">
            <a:avLst/>
          </a:prstGeom>
          <a:noFill/>
        </p:spPr>
        <p:txBody>
          <a:bodyPr wrap="square" rtlCol="0">
            <a:spAutoFit/>
          </a:bodyPr>
          <a:lstStyle/>
          <a:p>
            <a:r>
              <a:rPr lang="en-US" sz="1400" dirty="0">
                <a:latin typeface="Cambria" panose="02040503050406030204" pitchFamily="18" charset="0"/>
                <a:ea typeface="Cambria" panose="02040503050406030204" pitchFamily="18" charset="0"/>
              </a:rPr>
              <a:t>Miocene </a:t>
            </a:r>
            <a:r>
              <a:rPr lang="en-US" sz="1400" dirty="0" err="1">
                <a:latin typeface="Cambria" panose="02040503050406030204" pitchFamily="18" charset="0"/>
                <a:ea typeface="Cambria" panose="02040503050406030204" pitchFamily="18" charset="0"/>
              </a:rPr>
              <a:t>synrift</a:t>
            </a:r>
            <a:r>
              <a:rPr lang="en-US" sz="1400" dirty="0">
                <a:latin typeface="Cambria" panose="02040503050406030204" pitchFamily="18" charset="0"/>
                <a:ea typeface="Cambria" panose="02040503050406030204" pitchFamily="18" charset="0"/>
              </a:rPr>
              <a:t> wedge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Picture 1"/>
          <p:cNvPicPr/>
          <p:nvPr/>
        </p:nvPicPr>
        <p:blipFill>
          <a:blip r:embed="rId2" cstate="print">
            <a:extLst>
              <a:ext uri="{28A0092B-C50C-407E-A947-70E740481C1C}">
                <a14:useLocalDpi xmlns:a14="http://schemas.microsoft.com/office/drawing/2010/main" val="0"/>
              </a:ext>
            </a:extLst>
          </a:blip>
          <a:stretch>
            <a:fillRect/>
          </a:stretch>
        </p:blipFill>
        <p:spPr>
          <a:xfrm>
            <a:off x="133207" y="609600"/>
            <a:ext cx="5293785" cy="5795280"/>
          </a:xfrm>
          <a:prstGeom prst="rect">
            <a:avLst/>
          </a:prstGeom>
          <a:ln>
            <a:noFill/>
          </a:ln>
        </p:spPr>
      </p:pic>
      <p:sp>
        <p:nvSpPr>
          <p:cNvPr id="172" name="CustomShape 1"/>
          <p:cNvSpPr/>
          <p:nvPr/>
        </p:nvSpPr>
        <p:spPr>
          <a:xfrm>
            <a:off x="5486400" y="1119240"/>
            <a:ext cx="3580560" cy="2860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400" b="0" strike="noStrike" spc="-1">
                <a:solidFill>
                  <a:srgbClr val="000000"/>
                </a:solidFill>
                <a:latin typeface="Cambria"/>
                <a:ea typeface="Cambria"/>
              </a:rPr>
              <a:t>The active fault scarp captures an oceanic bottom current till late Miocene (horizon B). Chaotic facies show a succession of episodes of moat infill by mass wasting processes (green).</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r>
              <a:rPr lang="fr-FR" sz="1400" b="0" strike="noStrike" spc="-1">
                <a:solidFill>
                  <a:srgbClr val="000000"/>
                </a:solidFill>
                <a:latin typeface="Cambria"/>
                <a:ea typeface="Cambria"/>
              </a:rPr>
              <a:t>After Miocene, the fault scarp is no longer marked enough to further control the pathways of the bottom currents that appear less localized. It is difficult to quantify the activity of the fault as reflectors cannot be recognized easily across it.</a:t>
            </a:r>
            <a:endParaRPr lang="fr-FR" sz="1400" b="0" strike="noStrike" spc="-1">
              <a:latin typeface="Arial"/>
            </a:endParaRPr>
          </a:p>
          <a:p>
            <a:pPr algn="just">
              <a:lnSpc>
                <a:spcPct val="100000"/>
              </a:lnSpc>
            </a:pPr>
            <a:endParaRPr lang="fr-FR" sz="1400" b="0" strike="noStrike" spc="-1">
              <a:latin typeface="Arial"/>
            </a:endParaRPr>
          </a:p>
        </p:txBody>
      </p:sp>
      <p:sp>
        <p:nvSpPr>
          <p:cNvPr id="173" name="CustomShape 2"/>
          <p:cNvSpPr/>
          <p:nvPr/>
        </p:nvSpPr>
        <p:spPr>
          <a:xfrm>
            <a:off x="5562720" y="3817080"/>
            <a:ext cx="3504600" cy="2007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just">
              <a:lnSpc>
                <a:spcPct val="100000"/>
              </a:lnSpc>
            </a:pPr>
            <a:r>
              <a:rPr lang="fr-FR" sz="1400" b="0" strike="noStrike" spc="-1">
                <a:solidFill>
                  <a:srgbClr val="000000"/>
                </a:solidFill>
                <a:latin typeface="Cambria"/>
                <a:ea typeface="Cambria"/>
              </a:rPr>
              <a:t>One possible interpretation involves mostly sedimentary processes and limited to no recent tectonic activity.</a:t>
            </a:r>
            <a:endParaRPr lang="fr-FR" sz="1400" b="0" strike="noStrike" spc="-1">
              <a:latin typeface="Arial"/>
            </a:endParaRPr>
          </a:p>
          <a:p>
            <a:pPr algn="just">
              <a:lnSpc>
                <a:spcPct val="100000"/>
              </a:lnSpc>
            </a:pPr>
            <a:endParaRPr lang="fr-FR" sz="1400" b="0" strike="noStrike" spc="-1">
              <a:latin typeface="Arial"/>
            </a:endParaRPr>
          </a:p>
          <a:p>
            <a:pPr algn="just">
              <a:lnSpc>
                <a:spcPct val="100000"/>
              </a:lnSpc>
            </a:pPr>
            <a:r>
              <a:rPr lang="fr-FR" sz="1400" b="0" strike="noStrike" spc="-1">
                <a:solidFill>
                  <a:srgbClr val="000000"/>
                </a:solidFill>
                <a:latin typeface="Cambria"/>
                <a:ea typeface="Cambria"/>
              </a:rPr>
              <a:t>The complex sedimentary processes make this profile interesting to test whether FWI can help us better understand the recent sedimentary record through a high resolution velocity field.</a:t>
            </a:r>
            <a:endParaRPr lang="fr-FR" sz="1400" b="0" strike="noStrike" spc="-1">
              <a:latin typeface="Arial"/>
            </a:endParaRPr>
          </a:p>
        </p:txBody>
      </p:sp>
      <p:sp>
        <p:nvSpPr>
          <p:cNvPr id="174" name="CustomShape 3"/>
          <p:cNvSpPr/>
          <p:nvPr/>
        </p:nvSpPr>
        <p:spPr>
          <a:xfrm>
            <a:off x="5562720" y="5867280"/>
            <a:ext cx="3123360" cy="829543"/>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1200" b="0" strike="noStrike" spc="-1" dirty="0">
                <a:solidFill>
                  <a:srgbClr val="000000"/>
                </a:solidFill>
                <a:latin typeface="Cambria"/>
                <a:ea typeface="Cambria"/>
              </a:rPr>
              <a:t>* A </a:t>
            </a:r>
            <a:r>
              <a:rPr lang="fr-FR" sz="1200" b="0" strike="noStrike" spc="-1" dirty="0" err="1">
                <a:solidFill>
                  <a:srgbClr val="000000"/>
                </a:solidFill>
                <a:latin typeface="Cambria"/>
                <a:ea typeface="Cambria"/>
              </a:rPr>
              <a:t>Mw</a:t>
            </a:r>
            <a:r>
              <a:rPr lang="fr-FR" sz="1200" b="0" strike="noStrike" spc="-1" dirty="0">
                <a:solidFill>
                  <a:srgbClr val="000000"/>
                </a:solidFill>
                <a:latin typeface="Cambria"/>
                <a:ea typeface="Cambria"/>
              </a:rPr>
              <a:t> 6 </a:t>
            </a:r>
            <a:r>
              <a:rPr lang="fr-FR" sz="1200" b="0" strike="noStrike" spc="-1" dirty="0" err="1" smtClean="0">
                <a:solidFill>
                  <a:srgbClr val="000000"/>
                </a:solidFill>
                <a:latin typeface="Cambria"/>
                <a:ea typeface="Cambria"/>
              </a:rPr>
              <a:t>earthquake</a:t>
            </a:r>
            <a:r>
              <a:rPr lang="fr-FR" sz="1200" b="0" strike="noStrike" spc="-1" dirty="0" smtClean="0">
                <a:solidFill>
                  <a:srgbClr val="000000"/>
                </a:solidFill>
                <a:latin typeface="Cambria"/>
                <a:ea typeface="Cambria"/>
              </a:rPr>
              <a:t> </a:t>
            </a:r>
            <a:r>
              <a:rPr lang="fr-FR" sz="1200" b="0" strike="noStrike" spc="-1" dirty="0" err="1">
                <a:solidFill>
                  <a:srgbClr val="000000"/>
                </a:solidFill>
                <a:latin typeface="Cambria"/>
                <a:ea typeface="Cambria"/>
              </a:rPr>
              <a:t>during</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acquision</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led</a:t>
            </a:r>
            <a:r>
              <a:rPr lang="fr-FR" sz="1200" b="0" strike="noStrike" spc="-1" dirty="0">
                <a:solidFill>
                  <a:srgbClr val="000000"/>
                </a:solidFill>
                <a:latin typeface="Cambria"/>
                <a:ea typeface="Cambria"/>
              </a:rPr>
              <a:t> to the </a:t>
            </a:r>
            <a:r>
              <a:rPr lang="fr-FR" sz="1200" b="0" strike="noStrike" spc="-1" dirty="0" err="1">
                <a:solidFill>
                  <a:srgbClr val="000000"/>
                </a:solidFill>
                <a:latin typeface="Cambria"/>
                <a:ea typeface="Cambria"/>
              </a:rPr>
              <a:t>deletion</a:t>
            </a:r>
            <a:r>
              <a:rPr lang="fr-FR" sz="1200" b="0" strike="noStrike" spc="-1" dirty="0">
                <a:solidFill>
                  <a:srgbClr val="000000"/>
                </a:solidFill>
                <a:latin typeface="Cambria"/>
                <a:ea typeface="Cambria"/>
              </a:rPr>
              <a:t> of </a:t>
            </a:r>
            <a:r>
              <a:rPr lang="fr-FR" sz="1200" b="0" strike="noStrike" spc="-1" dirty="0" err="1">
                <a:solidFill>
                  <a:srgbClr val="000000"/>
                </a:solidFill>
                <a:latin typeface="Cambria"/>
                <a:ea typeface="Cambria"/>
              </a:rPr>
              <a:t>corresponding</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CDPs</a:t>
            </a:r>
            <a:r>
              <a:rPr lang="fr-FR" sz="1200" b="0" strike="noStrike" spc="-1" dirty="0">
                <a:solidFill>
                  <a:srgbClr val="000000"/>
                </a:solidFill>
                <a:latin typeface="Cambria"/>
                <a:ea typeface="Cambria"/>
              </a:rPr>
              <a:t>.</a:t>
            </a:r>
            <a:endParaRPr lang="fr-FR" sz="1200" b="0" strike="noStrike" spc="-1" dirty="0">
              <a:latin typeface="Arial"/>
            </a:endParaRPr>
          </a:p>
          <a:p>
            <a:pPr>
              <a:lnSpc>
                <a:spcPct val="100000"/>
              </a:lnSpc>
            </a:pP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Suggested</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present-day</a:t>
            </a:r>
            <a:r>
              <a:rPr lang="fr-FR" sz="1200" b="0" strike="noStrike" spc="-1" dirty="0">
                <a:solidFill>
                  <a:srgbClr val="000000"/>
                </a:solidFill>
                <a:latin typeface="Cambria"/>
                <a:ea typeface="Cambria"/>
              </a:rPr>
              <a:t> location of  the </a:t>
            </a:r>
            <a:r>
              <a:rPr lang="fr-FR" sz="1200" b="0" strike="noStrike" spc="-1" dirty="0" err="1">
                <a:solidFill>
                  <a:srgbClr val="000000"/>
                </a:solidFill>
                <a:latin typeface="Cambria"/>
                <a:ea typeface="Cambria"/>
              </a:rPr>
              <a:t>bottom</a:t>
            </a:r>
            <a:r>
              <a:rPr lang="fr-FR" sz="1200" b="0" strike="noStrike" spc="-1" dirty="0">
                <a:solidFill>
                  <a:srgbClr val="000000"/>
                </a:solidFill>
                <a:latin typeface="Cambria"/>
                <a:ea typeface="Cambria"/>
              </a:rPr>
              <a:t> </a:t>
            </a:r>
            <a:r>
              <a:rPr lang="fr-FR" sz="1200" b="0" strike="noStrike" spc="-1" dirty="0" err="1">
                <a:solidFill>
                  <a:srgbClr val="000000"/>
                </a:solidFill>
                <a:latin typeface="Cambria"/>
                <a:ea typeface="Cambria"/>
              </a:rPr>
              <a:t>current</a:t>
            </a:r>
            <a:endParaRPr lang="fr-FR" sz="1200" b="0" strike="noStrike" spc="-1" dirty="0">
              <a:latin typeface="Arial"/>
            </a:endParaRPr>
          </a:p>
        </p:txBody>
      </p:sp>
      <p:sp>
        <p:nvSpPr>
          <p:cNvPr id="175" name="CustomShape 4"/>
          <p:cNvSpPr/>
          <p:nvPr/>
        </p:nvSpPr>
        <p:spPr>
          <a:xfrm>
            <a:off x="4104000" y="152280"/>
            <a:ext cx="4967640" cy="639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0" strike="noStrike" spc="-1" dirty="0">
                <a:solidFill>
                  <a:srgbClr val="000000"/>
                </a:solidFill>
                <a:latin typeface="Cambria"/>
                <a:ea typeface="Cambria"/>
              </a:rPr>
              <a:t>A </a:t>
            </a:r>
            <a:r>
              <a:rPr lang="fr-FR" sz="1800" b="0" strike="noStrike" spc="-1" dirty="0" err="1">
                <a:solidFill>
                  <a:srgbClr val="000000"/>
                </a:solidFill>
                <a:latin typeface="Cambria"/>
                <a:ea typeface="Cambria"/>
              </a:rPr>
              <a:t>complex</a:t>
            </a: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sedimentary</a:t>
            </a:r>
            <a:r>
              <a:rPr lang="fr-FR" sz="1800" b="0" strike="noStrike" spc="-1" dirty="0">
                <a:solidFill>
                  <a:srgbClr val="000000"/>
                </a:solidFill>
                <a:latin typeface="Cambria"/>
                <a:ea typeface="Cambria"/>
              </a:rPr>
              <a:t> record </a:t>
            </a:r>
            <a:r>
              <a:rPr lang="fr-FR" sz="1800" b="0" strike="noStrike" spc="-1" dirty="0" err="1">
                <a:solidFill>
                  <a:srgbClr val="000000"/>
                </a:solidFill>
                <a:latin typeface="Cambria"/>
                <a:ea typeface="Cambria"/>
              </a:rPr>
              <a:t>around</a:t>
            </a:r>
            <a:r>
              <a:rPr lang="fr-FR" sz="1800" b="0" strike="noStrike" spc="-1" dirty="0">
                <a:solidFill>
                  <a:srgbClr val="000000"/>
                </a:solidFill>
                <a:latin typeface="Cambria"/>
                <a:ea typeface="Cambria"/>
              </a:rPr>
              <a:t> the Sanak </a:t>
            </a:r>
            <a:r>
              <a:rPr lang="fr-FR" sz="1800" b="0" strike="noStrike" spc="-1" dirty="0" err="1">
                <a:solidFill>
                  <a:srgbClr val="000000"/>
                </a:solidFill>
                <a:latin typeface="Cambria"/>
                <a:ea typeface="Cambria"/>
              </a:rPr>
              <a:t>fault</a:t>
            </a:r>
            <a:r>
              <a:rPr lang="fr-FR" sz="1800" b="0" strike="noStrike" spc="-1" dirty="0">
                <a:solidFill>
                  <a:srgbClr val="000000"/>
                </a:solidFill>
                <a:latin typeface="Cambria"/>
                <a:ea typeface="Cambria"/>
              </a:rPr>
              <a:t>.</a:t>
            </a:r>
            <a:endParaRPr lang="fr-FR" sz="1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84120"/>
            <a:ext cx="9144000" cy="4321480"/>
          </a:xfrm>
          <a:prstGeom prst="rect">
            <a:avLst/>
          </a:prstGeom>
        </p:spPr>
      </p:pic>
      <p:sp>
        <p:nvSpPr>
          <p:cNvPr id="177" name="CustomShape 1"/>
          <p:cNvSpPr/>
          <p:nvPr/>
        </p:nvSpPr>
        <p:spPr>
          <a:xfrm>
            <a:off x="457200" y="76320"/>
            <a:ext cx="8177040" cy="837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fr-FR" sz="1800" b="0" strike="noStrike" spc="-1" dirty="0" err="1">
                <a:solidFill>
                  <a:srgbClr val="000000"/>
                </a:solidFill>
                <a:latin typeface="Cambria"/>
                <a:ea typeface="Cambria"/>
              </a:rPr>
              <a:t>Traveltime</a:t>
            </a: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tomography</a:t>
            </a:r>
            <a:r>
              <a:rPr lang="fr-FR" sz="1800" b="0" strike="noStrike" spc="-1" dirty="0">
                <a:solidFill>
                  <a:srgbClr val="000000"/>
                </a:solidFill>
                <a:latin typeface="Cambria"/>
                <a:ea typeface="Cambria"/>
              </a:rPr>
              <a:t> </a:t>
            </a:r>
            <a:r>
              <a:rPr lang="fr-FR" sz="1800" b="0" strike="noStrike" spc="-1" dirty="0" smtClean="0">
                <a:solidFill>
                  <a:srgbClr val="000000"/>
                </a:solidFill>
                <a:latin typeface="Cambria"/>
                <a:ea typeface="Cambria"/>
              </a:rPr>
              <a:t>model of line 5 (</a:t>
            </a:r>
            <a:r>
              <a:rPr lang="fr-FR" sz="1800" b="0" strike="noStrike" spc="-1" dirty="0" err="1" smtClean="0">
                <a:solidFill>
                  <a:srgbClr val="000000"/>
                </a:solidFill>
                <a:latin typeface="Cambria"/>
                <a:ea typeface="Cambria"/>
              </a:rPr>
              <a:t>modified</a:t>
            </a:r>
            <a:r>
              <a:rPr lang="fr-FR" sz="1800" b="0" strike="noStrike" spc="-1" dirty="0" smtClean="0">
                <a:solidFill>
                  <a:srgbClr val="000000"/>
                </a:solidFill>
                <a:latin typeface="Cambria"/>
                <a:ea typeface="Cambria"/>
              </a:rPr>
              <a:t> </a:t>
            </a:r>
            <a:r>
              <a:rPr lang="fr-FR" sz="1800" b="0" strike="noStrike" spc="-1" dirty="0">
                <a:solidFill>
                  <a:srgbClr val="000000"/>
                </a:solidFill>
                <a:latin typeface="Cambria"/>
                <a:ea typeface="Cambria"/>
              </a:rPr>
              <a:t>FAST) (Canales et al., 2008) </a:t>
            </a:r>
            <a:endParaRPr lang="fr-FR" sz="1800" b="0" strike="noStrike" spc="-1" dirty="0">
              <a:latin typeface="Arial"/>
            </a:endParaRPr>
          </a:p>
          <a:p>
            <a:pPr algn="ctr">
              <a:lnSpc>
                <a:spcPct val="100000"/>
              </a:lnSpc>
            </a:pP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overlapping</a:t>
            </a:r>
            <a:r>
              <a:rPr lang="fr-FR" sz="1800" b="0" strike="noStrike" spc="-1" dirty="0">
                <a:solidFill>
                  <a:srgbClr val="000000"/>
                </a:solidFill>
                <a:latin typeface="Cambria"/>
                <a:ea typeface="Cambria"/>
              </a:rPr>
              <a:t> </a:t>
            </a:r>
            <a:r>
              <a:rPr lang="fr-FR" sz="1800" b="0" strike="noStrike" spc="-1" dirty="0" smtClean="0">
                <a:solidFill>
                  <a:srgbClr val="000000"/>
                </a:solidFill>
                <a:latin typeface="Cambria"/>
                <a:ea typeface="Cambria"/>
              </a:rPr>
              <a:t>PSDM</a:t>
            </a:r>
            <a:endParaRPr lang="fr-FR" sz="1800" b="0" strike="noStrike" spc="-1" dirty="0">
              <a:latin typeface="Arial"/>
            </a:endParaRPr>
          </a:p>
        </p:txBody>
      </p:sp>
      <p:sp>
        <p:nvSpPr>
          <p:cNvPr id="178" name="CustomShape 2"/>
          <p:cNvSpPr/>
          <p:nvPr/>
        </p:nvSpPr>
        <p:spPr>
          <a:xfrm>
            <a:off x="685800" y="838080"/>
            <a:ext cx="8152560" cy="1168097"/>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marL="285840" indent="-285120">
              <a:lnSpc>
                <a:spcPct val="100000"/>
              </a:lnSpc>
              <a:buClr>
                <a:srgbClr val="000000"/>
              </a:buClr>
              <a:buFont typeface="Arial"/>
              <a:buChar char="•"/>
            </a:pPr>
            <a:r>
              <a:rPr lang="fr-FR" sz="1400" b="0" strike="noStrike" spc="-1" dirty="0" err="1">
                <a:solidFill>
                  <a:srgbClr val="000000"/>
                </a:solidFill>
                <a:latin typeface="Cambria"/>
                <a:ea typeface="Cambria"/>
              </a:rPr>
              <a:t>Forward</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grid</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cell</a:t>
            </a:r>
            <a:r>
              <a:rPr lang="fr-FR" sz="1400" b="0" strike="noStrike" spc="-1" dirty="0">
                <a:solidFill>
                  <a:srgbClr val="000000"/>
                </a:solidFill>
                <a:latin typeface="Cambria"/>
                <a:ea typeface="Cambria"/>
              </a:rPr>
              <a:t> : 25m – Inverse </a:t>
            </a:r>
            <a:r>
              <a:rPr lang="fr-FR" sz="1400" b="0" strike="noStrike" spc="-1" dirty="0" err="1">
                <a:solidFill>
                  <a:srgbClr val="000000"/>
                </a:solidFill>
                <a:latin typeface="Cambria"/>
                <a:ea typeface="Cambria"/>
              </a:rPr>
              <a:t>grid</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cell</a:t>
            </a:r>
            <a:r>
              <a:rPr lang="fr-FR" sz="1400" b="0" strike="noStrike" spc="-1" dirty="0">
                <a:solidFill>
                  <a:srgbClr val="000000"/>
                </a:solidFill>
                <a:latin typeface="Cambria"/>
                <a:ea typeface="Cambria"/>
              </a:rPr>
              <a:t> : 50m. </a:t>
            </a:r>
            <a:endParaRPr lang="fr-FR" sz="1400" b="0" strike="noStrike" spc="-1" dirty="0">
              <a:latin typeface="Arial"/>
            </a:endParaRPr>
          </a:p>
          <a:p>
            <a:pPr marL="285840" indent="-285120">
              <a:lnSpc>
                <a:spcPct val="100000"/>
              </a:lnSpc>
              <a:buClr>
                <a:srgbClr val="000000"/>
              </a:buClr>
              <a:buFont typeface="Arial"/>
              <a:buChar char="•"/>
            </a:pPr>
            <a:r>
              <a:rPr lang="fr-FR" sz="1400" b="0" strike="noStrike" spc="-1" dirty="0">
                <a:solidFill>
                  <a:srgbClr val="000000"/>
                </a:solidFill>
                <a:latin typeface="Cambria"/>
                <a:ea typeface="Cambria"/>
              </a:rPr>
              <a:t>Initial model for TT </a:t>
            </a:r>
            <a:r>
              <a:rPr lang="fr-FR" sz="1400" b="0" strike="noStrike" spc="-1" dirty="0" err="1">
                <a:solidFill>
                  <a:srgbClr val="000000"/>
                </a:solidFill>
                <a:latin typeface="Cambria"/>
                <a:ea typeface="Cambria"/>
              </a:rPr>
              <a:t>tomo</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is</a:t>
            </a:r>
            <a:r>
              <a:rPr lang="fr-FR" sz="1400" b="0" strike="noStrike" spc="-1" dirty="0">
                <a:solidFill>
                  <a:srgbClr val="000000"/>
                </a:solidFill>
                <a:latin typeface="Cambria"/>
                <a:ea typeface="Cambria"/>
              </a:rPr>
              <a:t> a </a:t>
            </a:r>
            <a:r>
              <a:rPr lang="fr-FR" sz="1400" b="0" strike="noStrike" spc="-1" dirty="0" err="1">
                <a:solidFill>
                  <a:srgbClr val="000000"/>
                </a:solidFill>
                <a:latin typeface="Cambria"/>
                <a:ea typeface="Cambria"/>
              </a:rPr>
              <a:t>layered</a:t>
            </a:r>
            <a:r>
              <a:rPr lang="fr-FR" sz="1400" b="0" strike="noStrike" spc="-1" dirty="0">
                <a:solidFill>
                  <a:srgbClr val="000000"/>
                </a:solidFill>
                <a:latin typeface="Cambria"/>
                <a:ea typeface="Cambria"/>
              </a:rPr>
              <a:t> model </a:t>
            </a:r>
            <a:r>
              <a:rPr lang="fr-FR" sz="1400" b="0" strike="noStrike" spc="-1" dirty="0" err="1">
                <a:solidFill>
                  <a:srgbClr val="000000"/>
                </a:solidFill>
                <a:latin typeface="Cambria"/>
                <a:ea typeface="Cambria"/>
              </a:rPr>
              <a:t>with</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linear</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velocity</a:t>
            </a:r>
            <a:r>
              <a:rPr lang="fr-FR" sz="1400" b="0" strike="noStrike" spc="-1" dirty="0">
                <a:solidFill>
                  <a:srgbClr val="000000"/>
                </a:solidFill>
                <a:latin typeface="Cambria"/>
                <a:ea typeface="Cambria"/>
              </a:rPr>
              <a:t> gradients </a:t>
            </a:r>
            <a:endParaRPr lang="fr-FR" sz="1400" b="0" strike="noStrike" spc="-1" dirty="0">
              <a:latin typeface="Arial"/>
            </a:endParaRPr>
          </a:p>
          <a:p>
            <a:pPr marL="285840" indent="-285120">
              <a:lnSpc>
                <a:spcPct val="100000"/>
              </a:lnSpc>
              <a:buClr>
                <a:srgbClr val="000000"/>
              </a:buClr>
              <a:buFont typeface="Arial"/>
              <a:buChar char="•"/>
            </a:pPr>
            <a:r>
              <a:rPr lang="fr-FR" sz="1400" b="0" strike="noStrike" spc="-1" dirty="0">
                <a:solidFill>
                  <a:srgbClr val="000000"/>
                </a:solidFill>
                <a:latin typeface="Cambria"/>
                <a:ea typeface="Cambria"/>
              </a:rPr>
              <a:t>Limited </a:t>
            </a:r>
            <a:r>
              <a:rPr lang="fr-FR" sz="1400" b="0" strike="noStrike" spc="-1" dirty="0" err="1">
                <a:solidFill>
                  <a:srgbClr val="000000"/>
                </a:solidFill>
                <a:latin typeface="Cambria"/>
                <a:ea typeface="Cambria"/>
              </a:rPr>
              <a:t>refraction</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arrivals</a:t>
            </a:r>
            <a:r>
              <a:rPr lang="fr-FR" sz="1400" b="0" strike="noStrike" spc="-1" dirty="0">
                <a:solidFill>
                  <a:srgbClr val="000000"/>
                </a:solidFill>
                <a:latin typeface="Cambria"/>
                <a:ea typeface="Cambria"/>
              </a:rPr>
              <a:t> catch the </a:t>
            </a:r>
            <a:r>
              <a:rPr lang="fr-FR" sz="1400" b="0" strike="noStrike" spc="-1" dirty="0" err="1">
                <a:solidFill>
                  <a:srgbClr val="000000"/>
                </a:solidFill>
                <a:latin typeface="Cambria"/>
                <a:ea typeface="Cambria"/>
              </a:rPr>
              <a:t>basement</a:t>
            </a:r>
            <a:r>
              <a:rPr lang="fr-FR" sz="1400" b="0" strike="noStrike" spc="-1" dirty="0">
                <a:solidFill>
                  <a:srgbClr val="000000"/>
                </a:solidFill>
                <a:latin typeface="Cambria"/>
                <a:ea typeface="Cambria"/>
              </a:rPr>
              <a:t> down-</a:t>
            </a:r>
            <a:r>
              <a:rPr lang="fr-FR" sz="1400" b="0" strike="noStrike" spc="-1" dirty="0" err="1">
                <a:solidFill>
                  <a:srgbClr val="000000"/>
                </a:solidFill>
                <a:latin typeface="Cambria"/>
                <a:ea typeface="Cambria"/>
              </a:rPr>
              <a:t>slope</a:t>
            </a:r>
            <a:endParaRPr lang="fr-FR" sz="1400" b="0" strike="noStrike" spc="-1" dirty="0">
              <a:latin typeface="Arial"/>
            </a:endParaRPr>
          </a:p>
          <a:p>
            <a:pPr marL="285840" indent="-285120">
              <a:lnSpc>
                <a:spcPct val="100000"/>
              </a:lnSpc>
              <a:buClr>
                <a:srgbClr val="111111"/>
              </a:buClr>
              <a:buFont typeface="Arial"/>
              <a:buChar char="•"/>
            </a:pPr>
            <a:r>
              <a:rPr lang="fr-FR" sz="1400" b="0" strike="noStrike" spc="-1" dirty="0" err="1">
                <a:solidFill>
                  <a:srgbClr val="111111"/>
                </a:solidFill>
                <a:latin typeface="Cambria"/>
                <a:ea typeface="Cambria"/>
              </a:rPr>
              <a:t>Waves</a:t>
            </a:r>
            <a:r>
              <a:rPr lang="fr-FR" sz="1400" b="0" strike="noStrike" spc="-1" dirty="0">
                <a:solidFill>
                  <a:srgbClr val="111111"/>
                </a:solidFill>
                <a:latin typeface="Cambria"/>
                <a:ea typeface="Cambria"/>
              </a:rPr>
              <a:t> are </a:t>
            </a:r>
            <a:r>
              <a:rPr lang="fr-FR" sz="1400" b="0" strike="noStrike" spc="-1" dirty="0" err="1">
                <a:solidFill>
                  <a:srgbClr val="111111"/>
                </a:solidFill>
                <a:latin typeface="Cambria"/>
                <a:ea typeface="Cambria"/>
              </a:rPr>
              <a:t>turning</a:t>
            </a:r>
            <a:r>
              <a:rPr lang="fr-FR" sz="1400" b="0" strike="noStrike" spc="-1" dirty="0">
                <a:solidFill>
                  <a:srgbClr val="111111"/>
                </a:solidFill>
                <a:latin typeface="Cambria"/>
                <a:ea typeface="Cambria"/>
              </a:rPr>
              <a:t> 1-2 km </a:t>
            </a:r>
            <a:r>
              <a:rPr lang="fr-FR" sz="1400" b="0" strike="noStrike" spc="-1" dirty="0" err="1">
                <a:solidFill>
                  <a:srgbClr val="111111"/>
                </a:solidFill>
                <a:latin typeface="Cambria"/>
                <a:ea typeface="Cambria"/>
              </a:rPr>
              <a:t>below</a:t>
            </a:r>
            <a:r>
              <a:rPr lang="fr-FR" sz="1400" b="0" strike="noStrike" spc="-1" dirty="0">
                <a:solidFill>
                  <a:srgbClr val="111111"/>
                </a:solidFill>
                <a:latin typeface="Cambria"/>
                <a:ea typeface="Cambria"/>
              </a:rPr>
              <a:t> </a:t>
            </a:r>
            <a:r>
              <a:rPr lang="fr-FR" sz="1400" b="0" strike="noStrike" spc="-1" dirty="0" err="1" smtClean="0">
                <a:solidFill>
                  <a:srgbClr val="111111"/>
                </a:solidFill>
                <a:latin typeface="Cambria"/>
                <a:ea typeface="Cambria"/>
              </a:rPr>
              <a:t>seafloor</a:t>
            </a:r>
            <a:r>
              <a:rPr lang="fr-FR" sz="1400" b="0" strike="noStrike" spc="-1" dirty="0" smtClean="0">
                <a:solidFill>
                  <a:srgbClr val="111111"/>
                </a:solidFill>
                <a:latin typeface="Cambria"/>
                <a:ea typeface="Cambria"/>
              </a:rPr>
              <a:t> (</a:t>
            </a:r>
            <a:r>
              <a:rPr lang="fr-FR" sz="1400" b="0" strike="noStrike" spc="-1" dirty="0" err="1" smtClean="0">
                <a:solidFill>
                  <a:srgbClr val="111111"/>
                </a:solidFill>
                <a:latin typeface="Cambria"/>
                <a:ea typeface="Cambria"/>
              </a:rPr>
              <a:t>shading</a:t>
            </a:r>
            <a:r>
              <a:rPr lang="fr-FR" sz="1400" b="0" strike="noStrike" spc="-1" dirty="0" smtClean="0">
                <a:solidFill>
                  <a:srgbClr val="111111"/>
                </a:solidFill>
                <a:latin typeface="Cambria"/>
                <a:ea typeface="Cambria"/>
              </a:rPr>
              <a:t> </a:t>
            </a:r>
            <a:r>
              <a:rPr lang="fr-FR" sz="1400" b="0" strike="noStrike" spc="-1" dirty="0" err="1" smtClean="0">
                <a:solidFill>
                  <a:srgbClr val="111111"/>
                </a:solidFill>
                <a:latin typeface="Cambria"/>
                <a:ea typeface="Cambria"/>
              </a:rPr>
              <a:t>mask</a:t>
            </a:r>
            <a:r>
              <a:rPr lang="fr-FR" sz="1400" b="0" strike="noStrike" spc="-1" dirty="0" smtClean="0">
                <a:solidFill>
                  <a:srgbClr val="111111"/>
                </a:solidFill>
                <a:latin typeface="Cambria"/>
                <a:ea typeface="Cambria"/>
              </a:rPr>
              <a:t> in the Figure </a:t>
            </a:r>
            <a:r>
              <a:rPr lang="fr-FR" sz="1400" b="0" strike="noStrike" spc="-1" dirty="0" err="1" smtClean="0">
                <a:solidFill>
                  <a:srgbClr val="111111"/>
                </a:solidFill>
                <a:latin typeface="Cambria"/>
                <a:ea typeface="Cambria"/>
              </a:rPr>
              <a:t>below</a:t>
            </a:r>
            <a:r>
              <a:rPr lang="fr-FR" sz="1400" b="0" strike="noStrike" spc="-1" dirty="0" smtClean="0">
                <a:solidFill>
                  <a:srgbClr val="111111"/>
                </a:solidFill>
                <a:latin typeface="Cambria"/>
                <a:ea typeface="Cambria"/>
              </a:rPr>
              <a:t>)</a:t>
            </a:r>
            <a:endParaRPr lang="fr-FR" sz="1400" b="0" strike="noStrike" spc="-1" dirty="0">
              <a:latin typeface="Arial"/>
            </a:endParaRPr>
          </a:p>
          <a:p>
            <a:pPr marL="285840" indent="-285120">
              <a:lnSpc>
                <a:spcPct val="100000"/>
              </a:lnSpc>
              <a:buClr>
                <a:srgbClr val="111111"/>
              </a:buClr>
              <a:buFont typeface="Arial"/>
              <a:buChar char="•"/>
            </a:pPr>
            <a:r>
              <a:rPr lang="fr-FR" sz="1400" b="0" strike="noStrike" spc="-1" dirty="0">
                <a:solidFill>
                  <a:srgbClr val="111111"/>
                </a:solidFill>
                <a:latin typeface="Cambria"/>
                <a:ea typeface="Cambria"/>
              </a:rPr>
              <a:t>Picking </a:t>
            </a:r>
            <a:r>
              <a:rPr lang="fr-FR" sz="1400" b="0" strike="noStrike" spc="-1" dirty="0" err="1">
                <a:solidFill>
                  <a:srgbClr val="111111"/>
                </a:solidFill>
                <a:latin typeface="Cambria"/>
                <a:ea typeface="Cambria"/>
              </a:rPr>
              <a:t>uncertainty</a:t>
            </a:r>
            <a:r>
              <a:rPr lang="fr-FR" sz="1400" b="0" strike="noStrike" spc="-1" dirty="0">
                <a:solidFill>
                  <a:srgbClr val="111111"/>
                </a:solidFill>
                <a:latin typeface="Cambria"/>
                <a:ea typeface="Cambria"/>
              </a:rPr>
              <a:t> </a:t>
            </a:r>
            <a:r>
              <a:rPr lang="fr-FR" sz="1400" b="0" strike="noStrike" spc="-1" dirty="0" err="1">
                <a:solidFill>
                  <a:srgbClr val="111111"/>
                </a:solidFill>
                <a:latin typeface="Cambria"/>
                <a:ea typeface="Cambria"/>
              </a:rPr>
              <a:t>is</a:t>
            </a:r>
            <a:r>
              <a:rPr lang="fr-FR" sz="1400" b="0" strike="noStrike" spc="-1" dirty="0">
                <a:solidFill>
                  <a:srgbClr val="111111"/>
                </a:solidFill>
                <a:latin typeface="Cambria"/>
                <a:ea typeface="Cambria"/>
              </a:rPr>
              <a:t> 10 ms  </a:t>
            </a:r>
            <a:endParaRPr lang="fr-FR" sz="1400" b="0" strike="noStrike" spc="-1" dirty="0">
              <a:latin typeface="Aria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7197" y="0"/>
            <a:ext cx="816804" cy="114300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5000" y="4953000"/>
            <a:ext cx="3352799" cy="1905000"/>
          </a:xfrm>
          <a:prstGeom prst="rect">
            <a:avLst/>
          </a:prstGeom>
        </p:spPr>
      </p:pic>
      <p:sp>
        <p:nvSpPr>
          <p:cNvPr id="3" name="Down Arrow 2"/>
          <p:cNvSpPr/>
          <p:nvPr/>
        </p:nvSpPr>
        <p:spPr>
          <a:xfrm rot="10800000">
            <a:off x="2184400" y="2895600"/>
            <a:ext cx="101600" cy="152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Down Arrow 7"/>
          <p:cNvSpPr/>
          <p:nvPr/>
        </p:nvSpPr>
        <p:spPr>
          <a:xfrm rot="10800000">
            <a:off x="7975600" y="2882900"/>
            <a:ext cx="101600" cy="152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p:cNvSpPr txBox="1"/>
          <p:nvPr/>
        </p:nvSpPr>
        <p:spPr>
          <a:xfrm>
            <a:off x="7543800" y="3075801"/>
            <a:ext cx="914400" cy="276999"/>
          </a:xfrm>
          <a:prstGeom prst="rect">
            <a:avLst/>
          </a:prstGeom>
          <a:noFill/>
        </p:spPr>
        <p:txBody>
          <a:bodyPr wrap="square" rtlCol="0">
            <a:spAutoFit/>
          </a:bodyPr>
          <a:lstStyle/>
          <a:p>
            <a:pPr algn="ctr"/>
            <a:r>
              <a:rPr lang="en-US" sz="1200" dirty="0" smtClean="0">
                <a:solidFill>
                  <a:schemeClr val="bg1"/>
                </a:solidFill>
                <a:latin typeface="Cambria" panose="02040503050406030204" pitchFamily="18" charset="0"/>
                <a:ea typeface="Cambria" panose="02040503050406030204" pitchFamily="18" charset="0"/>
              </a:rPr>
              <a:t>Last shot</a:t>
            </a:r>
            <a:endParaRPr lang="en-US" dirty="0">
              <a:solidFill>
                <a:schemeClr val="bg1"/>
              </a:solidFill>
              <a:latin typeface="Cambria" panose="02040503050406030204" pitchFamily="18" charset="0"/>
              <a:ea typeface="Cambria" panose="02040503050406030204" pitchFamily="18" charset="0"/>
            </a:endParaRPr>
          </a:p>
        </p:txBody>
      </p:sp>
      <p:sp>
        <p:nvSpPr>
          <p:cNvPr id="10" name="TextBox 9"/>
          <p:cNvSpPr txBox="1"/>
          <p:nvPr/>
        </p:nvSpPr>
        <p:spPr>
          <a:xfrm>
            <a:off x="1905000" y="3124200"/>
            <a:ext cx="914400" cy="276999"/>
          </a:xfrm>
          <a:prstGeom prst="rect">
            <a:avLst/>
          </a:prstGeom>
          <a:noFill/>
        </p:spPr>
        <p:txBody>
          <a:bodyPr wrap="square" rtlCol="0">
            <a:spAutoFit/>
          </a:bodyPr>
          <a:lstStyle/>
          <a:p>
            <a:pPr algn="ctr"/>
            <a:r>
              <a:rPr lang="en-US" sz="1200" dirty="0" smtClean="0">
                <a:solidFill>
                  <a:schemeClr val="bg1"/>
                </a:solidFill>
                <a:latin typeface="Cambria" panose="02040503050406030204" pitchFamily="18" charset="0"/>
                <a:ea typeface="Cambria" panose="02040503050406030204" pitchFamily="18" charset="0"/>
              </a:rPr>
              <a:t>First shot</a:t>
            </a:r>
            <a:endParaRPr lang="en-US" dirty="0">
              <a:solidFill>
                <a:schemeClr val="bg1"/>
              </a:solidFill>
              <a:latin typeface="Cambria" panose="02040503050406030204" pitchFamily="18" charset="0"/>
              <a:ea typeface="Cambria" panose="02040503050406030204" pitchFamily="18" charset="0"/>
            </a:endParaRPr>
          </a:p>
        </p:txBody>
      </p:sp>
      <p:sp>
        <p:nvSpPr>
          <p:cNvPr id="11" name="Down Arrow 10"/>
          <p:cNvSpPr/>
          <p:nvPr/>
        </p:nvSpPr>
        <p:spPr>
          <a:xfrm rot="10800000">
            <a:off x="6299200" y="2885440"/>
            <a:ext cx="101600" cy="152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TextBox 11"/>
          <p:cNvSpPr txBox="1"/>
          <p:nvPr/>
        </p:nvSpPr>
        <p:spPr>
          <a:xfrm>
            <a:off x="5867400" y="3048000"/>
            <a:ext cx="914400" cy="276999"/>
          </a:xfrm>
          <a:prstGeom prst="rect">
            <a:avLst/>
          </a:prstGeom>
          <a:noFill/>
        </p:spPr>
        <p:txBody>
          <a:bodyPr wrap="square" rtlCol="0">
            <a:spAutoFit/>
          </a:bodyPr>
          <a:lstStyle/>
          <a:p>
            <a:pPr algn="ctr"/>
            <a:r>
              <a:rPr lang="en-US" sz="1200" dirty="0" smtClean="0">
                <a:solidFill>
                  <a:schemeClr val="bg1"/>
                </a:solidFill>
                <a:latin typeface="Cambria" panose="02040503050406030204" pitchFamily="18" charset="0"/>
                <a:ea typeface="Cambria" panose="02040503050406030204" pitchFamily="18" charset="0"/>
              </a:rPr>
              <a:t>Shot 200</a:t>
            </a:r>
            <a:endParaRPr lang="en-US" dirty="0">
              <a:solidFill>
                <a:schemeClr val="bg1"/>
              </a:solidFill>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Picture 1"/>
          <p:cNvPicPr/>
          <p:nvPr/>
        </p:nvPicPr>
        <p:blipFill>
          <a:blip r:embed="rId2"/>
          <a:stretch/>
        </p:blipFill>
        <p:spPr>
          <a:xfrm>
            <a:off x="6324600" y="1066800"/>
            <a:ext cx="2819399" cy="2562840"/>
          </a:xfrm>
          <a:prstGeom prst="rect">
            <a:avLst/>
          </a:prstGeom>
          <a:ln>
            <a:noFill/>
          </a:ln>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00400"/>
            <a:ext cx="6324601" cy="2898307"/>
          </a:xfrm>
          <a:prstGeom prst="rect">
            <a:avLst/>
          </a:prstGeom>
        </p:spPr>
      </p:pic>
      <p:sp>
        <p:nvSpPr>
          <p:cNvPr id="179" name="CustomShape 1"/>
          <p:cNvSpPr/>
          <p:nvPr/>
        </p:nvSpPr>
        <p:spPr>
          <a:xfrm>
            <a:off x="0" y="629925"/>
            <a:ext cx="7374600" cy="1383540"/>
          </a:xfrm>
          <a:prstGeom prst="rect">
            <a:avLst/>
          </a:prstGeom>
          <a:noFill/>
          <a:ln w="3600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marL="285840" indent="-285480" algn="just">
              <a:lnSpc>
                <a:spcPct val="100000"/>
              </a:lnSpc>
              <a:buClr>
                <a:srgbClr val="111111"/>
              </a:buClr>
              <a:buFont typeface="Arial"/>
              <a:buChar char="•"/>
            </a:pPr>
            <a:r>
              <a:rPr lang="fr-FR" sz="1200" b="0" strike="noStrike" spc="-1" dirty="0">
                <a:solidFill>
                  <a:srgbClr val="111111"/>
                </a:solidFill>
                <a:latin typeface="Cambria" panose="02040503050406030204" pitchFamily="18" charset="0"/>
                <a:ea typeface="Cambria" panose="02040503050406030204" pitchFamily="18" charset="0"/>
              </a:rPr>
              <a:t>Data </a:t>
            </a:r>
            <a:r>
              <a:rPr lang="fr-FR" sz="1200" b="0" strike="noStrike" spc="-1" dirty="0" err="1">
                <a:solidFill>
                  <a:srgbClr val="111111"/>
                </a:solidFill>
                <a:latin typeface="Cambria" panose="02040503050406030204" pitchFamily="18" charset="0"/>
                <a:ea typeface="Cambria" panose="02040503050406030204" pitchFamily="18" charset="0"/>
              </a:rPr>
              <a:t>filtered</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using</a:t>
            </a:r>
            <a:r>
              <a:rPr lang="fr-FR" sz="1200" b="0" strike="noStrike" spc="-1" dirty="0">
                <a:solidFill>
                  <a:srgbClr val="111111"/>
                </a:solidFill>
                <a:latin typeface="Cambria" panose="02040503050406030204" pitchFamily="18" charset="0"/>
                <a:ea typeface="Cambria" panose="02040503050406030204" pitchFamily="18" charset="0"/>
              </a:rPr>
              <a:t> a </a:t>
            </a:r>
            <a:r>
              <a:rPr lang="fr-FR" sz="1200" b="0" strike="noStrike" spc="-1" dirty="0" err="1">
                <a:solidFill>
                  <a:srgbClr val="111111"/>
                </a:solidFill>
                <a:latin typeface="Cambria" panose="02040503050406030204" pitchFamily="18" charset="0"/>
                <a:ea typeface="Cambria" panose="02040503050406030204" pitchFamily="18" charset="0"/>
              </a:rPr>
              <a:t>Butterworth</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filter</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subfilt</a:t>
            </a:r>
            <a:r>
              <a:rPr lang="fr-FR" sz="1200" b="0" strike="noStrike" spc="-1" dirty="0">
                <a:solidFill>
                  <a:srgbClr val="111111"/>
                </a:solidFill>
                <a:latin typeface="Cambria" panose="02040503050406030204" pitchFamily="18" charset="0"/>
                <a:ea typeface="Cambria" panose="02040503050406030204" pitchFamily="18" charset="0"/>
              </a:rPr>
              <a:t>) minimum phase High </a:t>
            </a:r>
            <a:r>
              <a:rPr lang="fr-FR" sz="1200" b="0" strike="noStrike" spc="-1" dirty="0" err="1">
                <a:solidFill>
                  <a:srgbClr val="111111"/>
                </a:solidFill>
                <a:latin typeface="Cambria" panose="02040503050406030204" pitchFamily="18" charset="0"/>
                <a:ea typeface="Cambria" panose="02040503050406030204" pitchFamily="18" charset="0"/>
              </a:rPr>
              <a:t>cut</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pass</a:t>
            </a:r>
            <a:r>
              <a:rPr lang="fr-FR" sz="1200" b="0" strike="noStrike" spc="-1" dirty="0">
                <a:solidFill>
                  <a:srgbClr val="111111"/>
                </a:solidFill>
                <a:latin typeface="Cambria" panose="02040503050406030204" pitchFamily="18" charset="0"/>
                <a:ea typeface="Cambria" panose="02040503050406030204" pitchFamily="18" charset="0"/>
              </a:rPr>
              <a:t> 4Hz High </a:t>
            </a:r>
            <a:r>
              <a:rPr lang="fr-FR" sz="1200" b="0" strike="noStrike" spc="-1" dirty="0" err="1">
                <a:solidFill>
                  <a:srgbClr val="111111"/>
                </a:solidFill>
                <a:latin typeface="Cambria" panose="02040503050406030204" pitchFamily="18" charset="0"/>
                <a:ea typeface="Cambria" panose="02040503050406030204" pitchFamily="18" charset="0"/>
              </a:rPr>
              <a:t>cut</a:t>
            </a:r>
            <a:r>
              <a:rPr lang="fr-FR" sz="1200" b="0" strike="noStrike" spc="-1" dirty="0">
                <a:solidFill>
                  <a:srgbClr val="111111"/>
                </a:solidFill>
                <a:latin typeface="Cambria" panose="02040503050406030204" pitchFamily="18" charset="0"/>
                <a:ea typeface="Cambria" panose="02040503050406030204" pitchFamily="18" charset="0"/>
              </a:rPr>
              <a:t> stop 6Hz. </a:t>
            </a:r>
            <a:endParaRPr lang="fr-FR" sz="1200" b="0" strike="noStrike" spc="-1" dirty="0">
              <a:latin typeface="Cambria" panose="02040503050406030204" pitchFamily="18" charset="0"/>
              <a:ea typeface="Cambria" panose="02040503050406030204" pitchFamily="18" charset="0"/>
            </a:endParaRPr>
          </a:p>
          <a:p>
            <a:pPr marL="285840" indent="-285480" algn="just">
              <a:lnSpc>
                <a:spcPct val="100000"/>
              </a:lnSpc>
              <a:buClr>
                <a:srgbClr val="111111"/>
              </a:buClr>
              <a:buFont typeface="Arial"/>
              <a:buChar char="•"/>
            </a:pPr>
            <a:r>
              <a:rPr lang="fr-FR" sz="1200" b="0" strike="noStrike" spc="-1" dirty="0">
                <a:solidFill>
                  <a:srgbClr val="111111"/>
                </a:solidFill>
                <a:latin typeface="Cambria" panose="02040503050406030204" pitchFamily="18" charset="0"/>
                <a:ea typeface="Cambria" panose="02040503050406030204" pitchFamily="18" charset="0"/>
              </a:rPr>
              <a:t>Amplitudes are </a:t>
            </a:r>
            <a:r>
              <a:rPr lang="fr-FR" sz="1200" b="0" strike="noStrike" spc="-1" dirty="0" err="1">
                <a:solidFill>
                  <a:srgbClr val="111111"/>
                </a:solidFill>
                <a:latin typeface="Cambria" panose="02040503050406030204" pitchFamily="18" charset="0"/>
                <a:ea typeface="Cambria" panose="02040503050406030204" pitchFamily="18" charset="0"/>
              </a:rPr>
              <a:t>multiplied</a:t>
            </a:r>
            <a:r>
              <a:rPr lang="fr-FR" sz="1200" b="0" strike="noStrike" spc="-1" dirty="0">
                <a:solidFill>
                  <a:srgbClr val="111111"/>
                </a:solidFill>
                <a:latin typeface="Cambria" panose="02040503050406030204" pitchFamily="18" charset="0"/>
                <a:ea typeface="Cambria" panose="02040503050406030204" pitchFamily="18" charset="0"/>
              </a:rPr>
              <a:t> by </a:t>
            </a:r>
            <a:r>
              <a:rPr lang="fr-FR" sz="1200" b="0" strike="noStrike" spc="-1" dirty="0" err="1">
                <a:solidFill>
                  <a:srgbClr val="111111"/>
                </a:solidFill>
                <a:latin typeface="Cambria" panose="02040503050406030204" pitchFamily="18" charset="0"/>
                <a:ea typeface="Cambria" panose="02040503050406030204" pitchFamily="18" charset="0"/>
              </a:rPr>
              <a:t>sqrt</a:t>
            </a:r>
            <a:r>
              <a:rPr lang="fr-FR" sz="1200" b="0" strike="noStrike" spc="-1" dirty="0">
                <a:solidFill>
                  <a:srgbClr val="111111"/>
                </a:solidFill>
                <a:latin typeface="Cambria" panose="02040503050406030204" pitchFamily="18" charset="0"/>
                <a:ea typeface="Cambria" panose="02040503050406030204" pitchFamily="18" charset="0"/>
              </a:rPr>
              <a:t>(t).</a:t>
            </a:r>
            <a:endParaRPr lang="fr-FR" sz="1200" b="0" strike="noStrike" spc="-1" dirty="0">
              <a:latin typeface="Cambria" panose="02040503050406030204" pitchFamily="18" charset="0"/>
              <a:ea typeface="Cambria" panose="02040503050406030204" pitchFamily="18" charset="0"/>
            </a:endParaRPr>
          </a:p>
          <a:p>
            <a:pPr marL="285840" indent="-285480" algn="just">
              <a:lnSpc>
                <a:spcPct val="100000"/>
              </a:lnSpc>
              <a:buClr>
                <a:srgbClr val="111111"/>
              </a:buClr>
              <a:buFont typeface="Arial"/>
              <a:buChar char="•"/>
            </a:pP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We</a:t>
            </a:r>
            <a:r>
              <a:rPr lang="fr-FR" sz="1200" b="0" strike="noStrike" spc="-1" dirty="0">
                <a:solidFill>
                  <a:srgbClr val="111111"/>
                </a:solidFill>
                <a:latin typeface="Cambria" panose="02040503050406030204" pitchFamily="18" charset="0"/>
                <a:ea typeface="Cambria" panose="02040503050406030204" pitchFamily="18" charset="0"/>
              </a:rPr>
              <a:t> use </a:t>
            </a:r>
            <a:r>
              <a:rPr lang="fr-FR" sz="1200" b="1" strike="noStrike" spc="-1" dirty="0">
                <a:solidFill>
                  <a:srgbClr val="111111"/>
                </a:solidFill>
                <a:latin typeface="Cambria" panose="02040503050406030204" pitchFamily="18" charset="0"/>
                <a:ea typeface="Cambria" panose="02040503050406030204" pitchFamily="18" charset="0"/>
              </a:rPr>
              <a:t>the </a:t>
            </a:r>
            <a:r>
              <a:rPr lang="fr-FR" sz="1200" b="1" strike="noStrike" spc="-1" dirty="0" err="1">
                <a:solidFill>
                  <a:srgbClr val="111111"/>
                </a:solidFill>
                <a:latin typeface="Cambria" panose="02040503050406030204" pitchFamily="18" charset="0"/>
                <a:ea typeface="Cambria" panose="02040503050406030204" pitchFamily="18" charset="0"/>
              </a:rPr>
              <a:t>Toyxdac</a:t>
            </a:r>
            <a:r>
              <a:rPr lang="fr-FR" sz="1200" b="1" strike="noStrike" spc="-1" dirty="0">
                <a:solidFill>
                  <a:srgbClr val="111111"/>
                </a:solidFill>
                <a:latin typeface="Cambria" panose="02040503050406030204" pitchFamily="18" charset="0"/>
                <a:ea typeface="Cambria" panose="02040503050406030204" pitchFamily="18" charset="0"/>
              </a:rPr>
              <a:t> </a:t>
            </a:r>
            <a:r>
              <a:rPr lang="fr-FR" sz="1200" b="1" strike="noStrike" spc="-1" dirty="0" err="1">
                <a:solidFill>
                  <a:srgbClr val="111111"/>
                </a:solidFill>
                <a:latin typeface="Cambria" panose="02040503050406030204" pitchFamily="18" charset="0"/>
                <a:ea typeface="Cambria" panose="02040503050406030204" pitchFamily="18" charset="0"/>
              </a:rPr>
              <a:t>acoustic</a:t>
            </a:r>
            <a:r>
              <a:rPr lang="fr-FR" sz="1200" b="1" strike="noStrike" spc="-1" dirty="0">
                <a:solidFill>
                  <a:srgbClr val="111111"/>
                </a:solidFill>
                <a:latin typeface="Cambria" panose="02040503050406030204" pitchFamily="18" charset="0"/>
                <a:ea typeface="Cambria" panose="02040503050406030204" pitchFamily="18" charset="0"/>
              </a:rPr>
              <a:t> time </a:t>
            </a:r>
            <a:r>
              <a:rPr lang="fr-FR" sz="1200" b="1" strike="noStrike" spc="-1" dirty="0" err="1">
                <a:solidFill>
                  <a:srgbClr val="111111"/>
                </a:solidFill>
                <a:latin typeface="Cambria" panose="02040503050406030204" pitchFamily="18" charset="0"/>
                <a:ea typeface="Cambria" panose="02040503050406030204" pitchFamily="18" charset="0"/>
              </a:rPr>
              <a:t>domain</a:t>
            </a:r>
            <a:r>
              <a:rPr lang="fr-FR" sz="1200" b="1" strike="noStrike" spc="-1" dirty="0">
                <a:solidFill>
                  <a:srgbClr val="111111"/>
                </a:solidFill>
                <a:latin typeface="Cambria" panose="02040503050406030204" pitchFamily="18" charset="0"/>
                <a:ea typeface="Cambria" panose="02040503050406030204" pitchFamily="18" charset="0"/>
              </a:rPr>
              <a:t> FWI code </a:t>
            </a:r>
            <a:r>
              <a:rPr lang="fr-FR" sz="1200" b="1" strike="noStrike" spc="-1" dirty="0" err="1">
                <a:solidFill>
                  <a:srgbClr val="111111"/>
                </a:solidFill>
                <a:latin typeface="Cambria" panose="02040503050406030204" pitchFamily="18" charset="0"/>
                <a:ea typeface="Cambria" panose="02040503050406030204" pitchFamily="18" charset="0"/>
              </a:rPr>
              <a:t>from</a:t>
            </a:r>
            <a:r>
              <a:rPr lang="fr-FR" sz="1200" b="1" strike="noStrike" spc="-1" dirty="0">
                <a:solidFill>
                  <a:srgbClr val="111111"/>
                </a:solidFill>
                <a:latin typeface="Cambria" panose="02040503050406030204" pitchFamily="18" charset="0"/>
                <a:ea typeface="Cambria" panose="02040503050406030204" pitchFamily="18" charset="0"/>
              </a:rPr>
              <a:t> the </a:t>
            </a:r>
            <a:r>
              <a:rPr lang="fr-FR" sz="1200" b="1" strike="noStrike" spc="-1" dirty="0" err="1">
                <a:solidFill>
                  <a:srgbClr val="111111"/>
                </a:solidFill>
                <a:latin typeface="Cambria" panose="02040503050406030204" pitchFamily="18" charset="0"/>
                <a:ea typeface="Cambria" panose="02040503050406030204" pitchFamily="18" charset="0"/>
              </a:rPr>
              <a:t>Seiscope</a:t>
            </a:r>
            <a:r>
              <a:rPr lang="fr-FR" sz="1200" b="1" strike="noStrike" spc="-1" dirty="0">
                <a:solidFill>
                  <a:srgbClr val="111111"/>
                </a:solidFill>
                <a:latin typeface="Cambria" panose="02040503050406030204" pitchFamily="18" charset="0"/>
                <a:ea typeface="Cambria" panose="02040503050406030204" pitchFamily="18" charset="0"/>
              </a:rPr>
              <a:t> consortium </a:t>
            </a:r>
            <a:endParaRPr lang="fr-FR" sz="1200" b="1" strike="noStrike" spc="-1" dirty="0" smtClean="0">
              <a:solidFill>
                <a:srgbClr val="111111"/>
              </a:solidFill>
              <a:latin typeface="Cambria" panose="02040503050406030204" pitchFamily="18" charset="0"/>
              <a:ea typeface="Cambria" panose="02040503050406030204" pitchFamily="18" charset="0"/>
            </a:endParaRPr>
          </a:p>
          <a:p>
            <a:pPr marL="360" algn="just">
              <a:lnSpc>
                <a:spcPct val="100000"/>
              </a:lnSpc>
              <a:buClr>
                <a:srgbClr val="111111"/>
              </a:buClr>
            </a:pPr>
            <a:r>
              <a:rPr lang="fr-FR" sz="1200" b="1" spc="-1" dirty="0">
                <a:solidFill>
                  <a:srgbClr val="111111"/>
                </a:solidFill>
                <a:latin typeface="Cambria" panose="02040503050406030204" pitchFamily="18" charset="0"/>
                <a:ea typeface="Cambria" panose="02040503050406030204" pitchFamily="18" charset="0"/>
              </a:rPr>
              <a:t>	</a:t>
            </a:r>
            <a:r>
              <a:rPr lang="fr-FR" sz="1200" b="1" strike="noStrike" spc="-1" dirty="0" smtClean="0">
                <a:solidFill>
                  <a:srgbClr val="111111"/>
                </a:solidFill>
                <a:latin typeface="Cambria" panose="02040503050406030204" pitchFamily="18" charset="0"/>
                <a:ea typeface="Cambria" panose="02040503050406030204" pitchFamily="18" charset="0"/>
              </a:rPr>
              <a:t>(</a:t>
            </a:r>
            <a:r>
              <a:rPr lang="fr-FR" sz="1200" b="1" strike="noStrike" spc="-1" dirty="0" err="1">
                <a:solidFill>
                  <a:srgbClr val="111111"/>
                </a:solidFill>
                <a:latin typeface="Cambria" panose="02040503050406030204" pitchFamily="18" charset="0"/>
                <a:ea typeface="Cambria" panose="02040503050406030204" pitchFamily="18" charset="0"/>
              </a:rPr>
              <a:t>e.g</a:t>
            </a:r>
            <a:r>
              <a:rPr lang="fr-FR" sz="1200" b="1" strike="noStrike" spc="-1" dirty="0">
                <a:solidFill>
                  <a:srgbClr val="111111"/>
                </a:solidFill>
                <a:latin typeface="Cambria" panose="02040503050406030204" pitchFamily="18" charset="0"/>
                <a:ea typeface="Cambria" panose="02040503050406030204" pitchFamily="18" charset="0"/>
              </a:rPr>
              <a:t>. Yang et al., 2016)</a:t>
            </a:r>
            <a:r>
              <a:rPr lang="fr-FR" sz="1200" b="0" strike="noStrike" spc="-1" dirty="0">
                <a:solidFill>
                  <a:srgbClr val="111111"/>
                </a:solidFill>
                <a:latin typeface="Cambria" panose="02040503050406030204" pitchFamily="18" charset="0"/>
                <a:ea typeface="Cambria" panose="02040503050406030204" pitchFamily="18" charset="0"/>
              </a:rPr>
              <a:t>.</a:t>
            </a:r>
            <a:endParaRPr lang="fr-FR" sz="1200" b="0" strike="noStrike" spc="-1" dirty="0">
              <a:latin typeface="Cambria" panose="02040503050406030204" pitchFamily="18" charset="0"/>
              <a:ea typeface="Cambria" panose="02040503050406030204" pitchFamily="18" charset="0"/>
            </a:endParaRPr>
          </a:p>
          <a:p>
            <a:pPr marL="285840" indent="-285480" algn="just">
              <a:lnSpc>
                <a:spcPct val="100000"/>
              </a:lnSpc>
              <a:buClr>
                <a:srgbClr val="111111"/>
              </a:buClr>
              <a:buFont typeface="Arial"/>
              <a:buChar char="•"/>
            </a:pPr>
            <a:r>
              <a:rPr lang="fr-FR" sz="1200" b="0" strike="noStrike" spc="-1" dirty="0">
                <a:solidFill>
                  <a:srgbClr val="111111"/>
                </a:solidFill>
                <a:latin typeface="Cambria" panose="02040503050406030204" pitchFamily="18" charset="0"/>
                <a:ea typeface="Cambria" panose="02040503050406030204" pitchFamily="18" charset="0"/>
              </a:rPr>
              <a:t>The </a:t>
            </a:r>
            <a:r>
              <a:rPr lang="fr-FR" sz="1200" b="0" strike="noStrike" spc="-1" dirty="0" err="1">
                <a:solidFill>
                  <a:srgbClr val="111111"/>
                </a:solidFill>
                <a:latin typeface="Cambria" panose="02040503050406030204" pitchFamily="18" charset="0"/>
                <a:ea typeface="Cambria" panose="02040503050406030204" pitchFamily="18" charset="0"/>
              </a:rPr>
              <a:t>grid</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is</a:t>
            </a:r>
            <a:r>
              <a:rPr lang="fr-FR" sz="1200" b="0" strike="noStrike" spc="-1" dirty="0">
                <a:solidFill>
                  <a:srgbClr val="111111"/>
                </a:solidFill>
                <a:latin typeface="Cambria" panose="02040503050406030204" pitchFamily="18" charset="0"/>
                <a:ea typeface="Cambria" panose="02040503050406030204" pitchFamily="18" charset="0"/>
              </a:rPr>
              <a:t> 50m; dominent </a:t>
            </a:r>
            <a:r>
              <a:rPr lang="fr-FR" sz="1200" b="0" strike="noStrike" spc="-1" dirty="0" err="1">
                <a:solidFill>
                  <a:srgbClr val="111111"/>
                </a:solidFill>
                <a:latin typeface="Cambria" panose="02040503050406030204" pitchFamily="18" charset="0"/>
                <a:ea typeface="Cambria" panose="02040503050406030204" pitchFamily="18" charset="0"/>
              </a:rPr>
              <a:t>frequency</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is</a:t>
            </a:r>
            <a:r>
              <a:rPr lang="fr-FR" sz="1200" b="0" strike="noStrike" spc="-1" dirty="0">
                <a:solidFill>
                  <a:srgbClr val="111111"/>
                </a:solidFill>
                <a:latin typeface="Cambria" panose="02040503050406030204" pitchFamily="18" charset="0"/>
                <a:ea typeface="Cambria" panose="02040503050406030204" pitchFamily="18" charset="0"/>
              </a:rPr>
              <a:t> ~5Hz; </a:t>
            </a:r>
            <a:r>
              <a:rPr lang="fr-FR" sz="1200" b="0" strike="noStrike" spc="-1" dirty="0" err="1">
                <a:solidFill>
                  <a:srgbClr val="111111"/>
                </a:solidFill>
                <a:latin typeface="Cambria" panose="02040503050406030204" pitchFamily="18" charset="0"/>
                <a:ea typeface="Cambria" panose="02040503050406030204" pitchFamily="18" charset="0"/>
              </a:rPr>
              <a:t>we</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smtClean="0">
                <a:solidFill>
                  <a:srgbClr val="111111"/>
                </a:solidFill>
                <a:latin typeface="Cambria" panose="02040503050406030204" pitchFamily="18" charset="0"/>
                <a:ea typeface="Cambria" panose="02040503050406030204" pitchFamily="18" charset="0"/>
              </a:rPr>
              <a:t>use a </a:t>
            </a:r>
            <a:r>
              <a:rPr lang="fr-FR" sz="1200" b="0" strike="noStrike" spc="-1" dirty="0" err="1">
                <a:solidFill>
                  <a:srgbClr val="111111"/>
                </a:solidFill>
                <a:latin typeface="Cambria" panose="02040503050406030204" pitchFamily="18" charset="0"/>
                <a:ea typeface="Cambria" panose="02040503050406030204" pitchFamily="18" charset="0"/>
              </a:rPr>
              <a:t>density</a:t>
            </a:r>
            <a:r>
              <a:rPr lang="fr-FR" sz="1200" b="0" strike="noStrike" spc="-1" dirty="0">
                <a:solidFill>
                  <a:srgbClr val="111111"/>
                </a:solidFill>
                <a:latin typeface="Cambria" panose="02040503050406030204" pitchFamily="18" charset="0"/>
                <a:ea typeface="Cambria" panose="02040503050406030204" pitchFamily="18" charset="0"/>
              </a:rPr>
              <a:t> model </a:t>
            </a:r>
            <a:r>
              <a:rPr lang="fr-FR" sz="1200" b="0" strike="noStrike" spc="-1" dirty="0" err="1">
                <a:solidFill>
                  <a:srgbClr val="111111"/>
                </a:solidFill>
                <a:latin typeface="Cambria" panose="02040503050406030204" pitchFamily="18" charset="0"/>
                <a:ea typeface="Cambria" panose="02040503050406030204" pitchFamily="18" charset="0"/>
              </a:rPr>
              <a:t>based</a:t>
            </a:r>
            <a:r>
              <a:rPr lang="fr-FR" sz="1200" b="0" strike="noStrike" spc="-1" dirty="0">
                <a:solidFill>
                  <a:srgbClr val="111111"/>
                </a:solidFill>
                <a:latin typeface="Cambria" panose="02040503050406030204" pitchFamily="18" charset="0"/>
                <a:ea typeface="Cambria" panose="02040503050406030204" pitchFamily="18" charset="0"/>
              </a:rPr>
              <a:t> on </a:t>
            </a:r>
            <a:r>
              <a:rPr lang="fr-FR" sz="1200" b="0" strike="noStrike" spc="-1" dirty="0" smtClean="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Gardner’s</a:t>
            </a:r>
            <a:r>
              <a:rPr lang="fr-FR" sz="1200" b="0" strike="noStrike" spc="-1" dirty="0">
                <a:solidFill>
                  <a:srgbClr val="111111"/>
                </a:solidFill>
                <a:latin typeface="Cambria" panose="02040503050406030204" pitchFamily="18" charset="0"/>
                <a:ea typeface="Cambria" panose="02040503050406030204" pitchFamily="18" charset="0"/>
              </a:rPr>
              <a:t> </a:t>
            </a:r>
            <a:endParaRPr lang="fr-FR" sz="1200" b="0" strike="noStrike" spc="-1" dirty="0" smtClean="0">
              <a:solidFill>
                <a:srgbClr val="111111"/>
              </a:solidFill>
              <a:latin typeface="Cambria" panose="02040503050406030204" pitchFamily="18" charset="0"/>
              <a:ea typeface="Cambria" panose="02040503050406030204" pitchFamily="18" charset="0"/>
            </a:endParaRPr>
          </a:p>
          <a:p>
            <a:pPr marL="360" algn="just">
              <a:lnSpc>
                <a:spcPct val="100000"/>
              </a:lnSpc>
              <a:buClr>
                <a:srgbClr val="111111"/>
              </a:buClr>
            </a:pPr>
            <a:r>
              <a:rPr lang="fr-FR" sz="1200" spc="-1" dirty="0" smtClean="0">
                <a:solidFill>
                  <a:srgbClr val="111111"/>
                </a:solidFill>
                <a:latin typeface="Cambria" panose="02040503050406030204" pitchFamily="18" charset="0"/>
                <a:ea typeface="Cambria" panose="02040503050406030204" pitchFamily="18" charset="0"/>
              </a:rPr>
              <a:t>          </a:t>
            </a:r>
            <a:r>
              <a:rPr lang="fr-FR" sz="1200" b="0" strike="noStrike" spc="-1" dirty="0" err="1" smtClean="0">
                <a:solidFill>
                  <a:srgbClr val="111111"/>
                </a:solidFill>
                <a:latin typeface="Cambria" panose="02040503050406030204" pitchFamily="18" charset="0"/>
                <a:ea typeface="Cambria" panose="02040503050406030204" pitchFamily="18" charset="0"/>
              </a:rPr>
              <a:t>equation</a:t>
            </a:r>
            <a:r>
              <a:rPr lang="fr-FR" sz="1200" b="0" strike="noStrike" spc="-1" dirty="0" smtClean="0">
                <a:solidFill>
                  <a:srgbClr val="111111"/>
                </a:solidFill>
                <a:latin typeface="Cambria" panose="02040503050406030204" pitchFamily="18" charset="0"/>
                <a:ea typeface="Cambria" panose="02040503050406030204" pitchFamily="18" charset="0"/>
              </a:rPr>
              <a:t> </a:t>
            </a:r>
            <a:r>
              <a:rPr lang="fr-FR" sz="1200" b="0" strike="noStrike" spc="-1" dirty="0">
                <a:solidFill>
                  <a:srgbClr val="111111"/>
                </a:solidFill>
                <a:latin typeface="Cambria" panose="02040503050406030204" pitchFamily="18" charset="0"/>
                <a:ea typeface="Cambria" panose="02040503050406030204" pitchFamily="18" charset="0"/>
              </a:rPr>
              <a:t>(Gardner et al., 1974).</a:t>
            </a:r>
            <a:endParaRPr lang="fr-FR" sz="1200" b="0" strike="noStrike" spc="-1" dirty="0">
              <a:latin typeface="Cambria" panose="02040503050406030204" pitchFamily="18" charset="0"/>
              <a:ea typeface="Cambria" panose="02040503050406030204" pitchFamily="18" charset="0"/>
            </a:endParaRPr>
          </a:p>
          <a:p>
            <a:pPr marL="285840" indent="-285480" algn="just">
              <a:lnSpc>
                <a:spcPct val="100000"/>
              </a:lnSpc>
              <a:buClr>
                <a:srgbClr val="111111"/>
              </a:buClr>
              <a:buFont typeface="Arial"/>
              <a:buChar char="•"/>
            </a:pPr>
            <a:r>
              <a:rPr lang="fr-FR" sz="1200" b="0" strike="noStrike" spc="-1" dirty="0">
                <a:solidFill>
                  <a:srgbClr val="111111"/>
                </a:solidFill>
                <a:latin typeface="Cambria" panose="02040503050406030204" pitchFamily="18" charset="0"/>
                <a:ea typeface="Cambria" panose="02040503050406030204" pitchFamily="18" charset="0"/>
              </a:rPr>
              <a:t>The first </a:t>
            </a:r>
            <a:r>
              <a:rPr lang="fr-FR" sz="1200" b="0" strike="noStrike" spc="-1" dirty="0" err="1">
                <a:solidFill>
                  <a:srgbClr val="111111"/>
                </a:solidFill>
                <a:latin typeface="Cambria" panose="02040503050406030204" pitchFamily="18" charset="0"/>
                <a:ea typeface="Cambria" panose="02040503050406030204" pitchFamily="18" charset="0"/>
              </a:rPr>
              <a:t>step</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is</a:t>
            </a:r>
            <a:r>
              <a:rPr lang="fr-FR" sz="1200" b="0" strike="noStrike" spc="-1" dirty="0">
                <a:solidFill>
                  <a:srgbClr val="111111"/>
                </a:solidFill>
                <a:latin typeface="Cambria" panose="02040503050406030204" pitchFamily="18" charset="0"/>
                <a:ea typeface="Cambria" panose="02040503050406030204" pitchFamily="18" charset="0"/>
              </a:rPr>
              <a:t> the </a:t>
            </a:r>
            <a:r>
              <a:rPr lang="fr-FR" sz="1200" b="0" strike="noStrike" spc="-1" dirty="0" err="1">
                <a:solidFill>
                  <a:srgbClr val="111111"/>
                </a:solidFill>
                <a:latin typeface="Cambria" panose="02040503050406030204" pitchFamily="18" charset="0"/>
                <a:ea typeface="Cambria" panose="02040503050406030204" pitchFamily="18" charset="0"/>
              </a:rPr>
              <a:t>frequency</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domain</a:t>
            </a:r>
            <a:r>
              <a:rPr lang="fr-FR" sz="1200" b="0" strike="noStrike" spc="-1" dirty="0">
                <a:solidFill>
                  <a:srgbClr val="111111"/>
                </a:solidFill>
                <a:latin typeface="Cambria" panose="02040503050406030204" pitchFamily="18" charset="0"/>
                <a:ea typeface="Cambria" panose="02040503050406030204" pitchFamily="18" charset="0"/>
              </a:rPr>
              <a:t> source inversion for the </a:t>
            </a:r>
            <a:r>
              <a:rPr lang="fr-FR" sz="1200" b="0" strike="noStrike" spc="-1" dirty="0" err="1">
                <a:solidFill>
                  <a:srgbClr val="111111"/>
                </a:solidFill>
                <a:latin typeface="Cambria" panose="02040503050406030204" pitchFamily="18" charset="0"/>
                <a:ea typeface="Cambria" panose="02040503050406030204" pitchFamily="18" charset="0"/>
              </a:rPr>
              <a:t>lowest</a:t>
            </a:r>
            <a:r>
              <a:rPr lang="fr-FR" sz="1200" b="0" strike="noStrike" spc="-1" dirty="0">
                <a:solidFill>
                  <a:srgbClr val="111111"/>
                </a:solidFill>
                <a:latin typeface="Cambria" panose="02040503050406030204" pitchFamily="18" charset="0"/>
                <a:ea typeface="Cambria" panose="02040503050406030204" pitchFamily="18" charset="0"/>
              </a:rPr>
              <a:t> </a:t>
            </a:r>
            <a:r>
              <a:rPr lang="fr-FR" sz="1200" b="0" strike="noStrike" spc="-1" dirty="0" err="1">
                <a:solidFill>
                  <a:srgbClr val="111111"/>
                </a:solidFill>
                <a:latin typeface="Cambria" panose="02040503050406030204" pitchFamily="18" charset="0"/>
                <a:ea typeface="Cambria" panose="02040503050406030204" pitchFamily="18" charset="0"/>
              </a:rPr>
              <a:t>frequencies</a:t>
            </a:r>
            <a:r>
              <a:rPr lang="fr-FR" sz="1200" b="0" strike="noStrike" spc="-1" dirty="0">
                <a:solidFill>
                  <a:srgbClr val="111111"/>
                </a:solidFill>
                <a:latin typeface="Cambria" panose="02040503050406030204" pitchFamily="18" charset="0"/>
                <a:ea typeface="Cambria" panose="02040503050406030204" pitchFamily="18" charset="0"/>
              </a:rPr>
              <a:t> (Pratt, 1999).</a:t>
            </a:r>
            <a:endParaRPr lang="fr-FR" sz="1200" b="0" strike="noStrike" spc="-1" dirty="0">
              <a:latin typeface="Cambria" panose="02040503050406030204" pitchFamily="18" charset="0"/>
              <a:ea typeface="Cambria" panose="02040503050406030204" pitchFamily="18" charset="0"/>
            </a:endParaRPr>
          </a:p>
        </p:txBody>
      </p:sp>
      <p:sp>
        <p:nvSpPr>
          <p:cNvPr id="180" name="CustomShape 2"/>
          <p:cNvSpPr/>
          <p:nvPr/>
        </p:nvSpPr>
        <p:spPr>
          <a:xfrm>
            <a:off x="2438280" y="76200"/>
            <a:ext cx="4800600" cy="395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fr-FR" sz="2000" b="0" strike="noStrike" spc="-1" dirty="0">
                <a:solidFill>
                  <a:srgbClr val="000000"/>
                </a:solidFill>
                <a:latin typeface="Cambria"/>
                <a:ea typeface="Cambria"/>
              </a:rPr>
              <a:t>Source inversion </a:t>
            </a:r>
            <a:r>
              <a:rPr lang="fr-FR" sz="2000" b="0" strike="noStrike" spc="-1" dirty="0" err="1">
                <a:solidFill>
                  <a:srgbClr val="000000"/>
                </a:solidFill>
                <a:latin typeface="Cambria"/>
                <a:ea typeface="Cambria"/>
              </a:rPr>
              <a:t>using</a:t>
            </a:r>
            <a:r>
              <a:rPr lang="fr-FR" sz="2000" b="0" strike="noStrike" spc="-1" dirty="0">
                <a:solidFill>
                  <a:srgbClr val="000000"/>
                </a:solidFill>
                <a:latin typeface="Cambria"/>
                <a:ea typeface="Cambria"/>
              </a:rPr>
              <a:t> TT </a:t>
            </a:r>
            <a:r>
              <a:rPr lang="fr-FR" sz="2000" b="0" strike="noStrike" spc="-1" dirty="0" err="1">
                <a:solidFill>
                  <a:srgbClr val="000000"/>
                </a:solidFill>
                <a:latin typeface="Cambria"/>
                <a:ea typeface="Cambria"/>
              </a:rPr>
              <a:t>tomo</a:t>
            </a:r>
            <a:r>
              <a:rPr lang="fr-FR" sz="2000" b="0" strike="noStrike" spc="-1" dirty="0">
                <a:solidFill>
                  <a:srgbClr val="000000"/>
                </a:solidFill>
                <a:latin typeface="Cambria"/>
                <a:ea typeface="Cambria"/>
              </a:rPr>
              <a:t> model </a:t>
            </a:r>
            <a:endParaRPr lang="fr-FR" sz="2000" b="0" strike="noStrike" spc="-1" dirty="0">
              <a:latin typeface="Arial"/>
            </a:endParaRPr>
          </a:p>
        </p:txBody>
      </p:sp>
      <p:sp>
        <p:nvSpPr>
          <p:cNvPr id="181" name="CustomShape 3"/>
          <p:cNvSpPr/>
          <p:nvPr/>
        </p:nvSpPr>
        <p:spPr>
          <a:xfrm>
            <a:off x="381000" y="2158390"/>
            <a:ext cx="5638800" cy="737210"/>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lnSpc>
                <a:spcPct val="100000"/>
              </a:lnSpc>
            </a:pPr>
            <a:r>
              <a:rPr lang="fr-FR" sz="1400" b="0" strike="noStrike" spc="-1" dirty="0">
                <a:solidFill>
                  <a:srgbClr val="000000"/>
                </a:solidFill>
                <a:latin typeface="Cambria"/>
                <a:ea typeface="Cambria"/>
              </a:rPr>
              <a:t>Source inversion </a:t>
            </a:r>
            <a:r>
              <a:rPr lang="fr-FR" sz="1400" b="0" strike="noStrike" spc="-1" dirty="0" err="1" smtClean="0">
                <a:solidFill>
                  <a:srgbClr val="000000"/>
                </a:solidFill>
                <a:latin typeface="Cambria"/>
                <a:ea typeface="Cambria"/>
              </a:rPr>
              <a:t>needs</a:t>
            </a:r>
            <a:r>
              <a:rPr lang="fr-FR" sz="1400" b="0" strike="noStrike" spc="-1" dirty="0" smtClean="0">
                <a:solidFill>
                  <a:srgbClr val="000000"/>
                </a:solidFill>
                <a:latin typeface="Cambria"/>
                <a:ea typeface="Cambria"/>
              </a:rPr>
              <a:t> </a:t>
            </a:r>
            <a:r>
              <a:rPr lang="fr-FR" sz="1400" b="0" strike="noStrike" spc="-1" dirty="0">
                <a:solidFill>
                  <a:srgbClr val="000000"/>
                </a:solidFill>
                <a:latin typeface="Cambria"/>
                <a:ea typeface="Cambria"/>
              </a:rPr>
              <a:t>an </a:t>
            </a:r>
            <a:r>
              <a:rPr lang="fr-FR" sz="1400" b="0" strike="noStrike" spc="-1" dirty="0" err="1">
                <a:solidFill>
                  <a:srgbClr val="000000"/>
                </a:solidFill>
                <a:latin typeface="Cambria"/>
                <a:ea typeface="Cambria"/>
              </a:rPr>
              <a:t>accurate</a:t>
            </a:r>
            <a:r>
              <a:rPr lang="fr-FR" sz="1400" b="0" strike="noStrike" spc="-1" dirty="0">
                <a:solidFill>
                  <a:srgbClr val="000000"/>
                </a:solidFill>
                <a:latin typeface="Cambria"/>
                <a:ea typeface="Cambria"/>
              </a:rPr>
              <a:t> </a:t>
            </a:r>
            <a:r>
              <a:rPr lang="fr-FR" sz="1400" b="0" strike="noStrike" spc="-1" dirty="0" err="1" smtClean="0">
                <a:solidFill>
                  <a:srgbClr val="000000"/>
                </a:solidFill>
                <a:latin typeface="Cambria"/>
                <a:ea typeface="Cambria"/>
              </a:rPr>
              <a:t>seafloor</a:t>
            </a:r>
            <a:r>
              <a:rPr lang="fr-FR" sz="1400" b="0" strike="noStrike" spc="-1" dirty="0" smtClean="0">
                <a:solidFill>
                  <a:srgbClr val="000000"/>
                </a:solidFill>
                <a:latin typeface="Cambria"/>
                <a:ea typeface="Cambria"/>
              </a:rPr>
              <a:t> </a:t>
            </a:r>
            <a:r>
              <a:rPr lang="fr-FR" sz="1400" b="0" strike="noStrike" spc="-1" dirty="0" err="1" smtClean="0">
                <a:solidFill>
                  <a:srgbClr val="000000"/>
                </a:solidFill>
                <a:latin typeface="Cambria"/>
                <a:ea typeface="Cambria"/>
              </a:rPr>
              <a:t>depth</a:t>
            </a:r>
            <a:r>
              <a:rPr lang="fr-FR" sz="1400" b="0" strike="noStrike" spc="-1" dirty="0" smtClean="0">
                <a:solidFill>
                  <a:srgbClr val="000000"/>
                </a:solidFill>
                <a:latin typeface="Cambria"/>
                <a:ea typeface="Cambria"/>
              </a:rPr>
              <a:t> </a:t>
            </a:r>
            <a:r>
              <a:rPr lang="fr-FR" sz="1400" b="0" strike="noStrike" spc="-1" dirty="0">
                <a:solidFill>
                  <a:srgbClr val="000000"/>
                </a:solidFill>
                <a:latin typeface="Cambria"/>
                <a:ea typeface="Cambria"/>
              </a:rPr>
              <a:t>and water-</a:t>
            </a:r>
            <a:r>
              <a:rPr lang="fr-FR" sz="1400" b="0" strike="noStrike" spc="-1" dirty="0" err="1">
                <a:solidFill>
                  <a:srgbClr val="000000"/>
                </a:solidFill>
                <a:latin typeface="Cambria"/>
                <a:ea typeface="Cambria"/>
              </a:rPr>
              <a:t>column</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velocity</a:t>
            </a:r>
            <a:r>
              <a:rPr lang="fr-FR" sz="1400" b="0" strike="noStrike" spc="-1" dirty="0">
                <a:solidFill>
                  <a:srgbClr val="000000"/>
                </a:solidFill>
                <a:latin typeface="Cambria"/>
                <a:ea typeface="Cambria"/>
              </a:rPr>
              <a:t> (</a:t>
            </a:r>
            <a:r>
              <a:rPr lang="fr-FR" sz="1400" b="0" strike="noStrike" spc="-1" dirty="0" err="1">
                <a:solidFill>
                  <a:srgbClr val="000000"/>
                </a:solidFill>
                <a:latin typeface="Cambria"/>
                <a:ea typeface="Cambria"/>
              </a:rPr>
              <a:t>quite</a:t>
            </a:r>
            <a:r>
              <a:rPr lang="fr-FR" sz="1400" b="0" strike="noStrike" spc="-1" dirty="0">
                <a:solidFill>
                  <a:srgbClr val="000000"/>
                </a:solidFill>
                <a:latin typeface="Cambria"/>
                <a:ea typeface="Cambria"/>
              </a:rPr>
              <a:t> a challenge). The source must </a:t>
            </a:r>
            <a:r>
              <a:rPr lang="fr-FR" sz="1400" b="0" strike="noStrike" spc="-1" dirty="0" err="1">
                <a:solidFill>
                  <a:srgbClr val="000000"/>
                </a:solidFill>
                <a:latin typeface="Cambria"/>
                <a:ea typeface="Cambria"/>
              </a:rPr>
              <a:t>be</a:t>
            </a:r>
            <a:r>
              <a:rPr lang="fr-FR" sz="1400" b="0" strike="noStrike" spc="-1" dirty="0">
                <a:solidFill>
                  <a:srgbClr val="000000"/>
                </a:solidFill>
                <a:latin typeface="Cambria"/>
                <a:ea typeface="Cambria"/>
              </a:rPr>
              <a:t> stable </a:t>
            </a:r>
            <a:r>
              <a:rPr lang="fr-FR" sz="1400" b="0" strike="noStrike" spc="-1" dirty="0" err="1">
                <a:solidFill>
                  <a:srgbClr val="000000"/>
                </a:solidFill>
                <a:latin typeface="Cambria"/>
                <a:ea typeface="Cambria"/>
              </a:rPr>
              <a:t>along</a:t>
            </a:r>
            <a:r>
              <a:rPr lang="fr-FR" sz="1400" b="0" strike="noStrike" spc="-1" dirty="0">
                <a:solidFill>
                  <a:srgbClr val="000000"/>
                </a:solidFill>
                <a:latin typeface="Cambria"/>
                <a:ea typeface="Cambria"/>
              </a:rPr>
              <a:t> the profile and at all offsets</a:t>
            </a:r>
            <a:endParaRPr lang="fr-FR" sz="1400" b="0" strike="noStrike" spc="-1" dirty="0">
              <a:latin typeface="Arial"/>
            </a:endParaRPr>
          </a:p>
        </p:txBody>
      </p:sp>
      <p:pic>
        <p:nvPicPr>
          <p:cNvPr id="183" name="Picture 2"/>
          <p:cNvPicPr/>
          <p:nvPr/>
        </p:nvPicPr>
        <p:blipFill>
          <a:blip r:embed="rId4">
            <a:extLst>
              <a:ext uri="{28A0092B-C50C-407E-A947-70E740481C1C}">
                <a14:useLocalDpi xmlns:a14="http://schemas.microsoft.com/office/drawing/2010/main" val="0"/>
              </a:ext>
            </a:extLst>
          </a:blip>
          <a:stretch>
            <a:fillRect/>
          </a:stretch>
        </p:blipFill>
        <p:spPr>
          <a:xfrm>
            <a:off x="6553200" y="3733396"/>
            <a:ext cx="2362200" cy="3124604"/>
          </a:xfrm>
          <a:prstGeom prst="rect">
            <a:avLst/>
          </a:prstGeom>
          <a:ln>
            <a:noFill/>
          </a:ln>
        </p:spPr>
      </p:pic>
      <p:sp>
        <p:nvSpPr>
          <p:cNvPr id="3" name="TextBox 2"/>
          <p:cNvSpPr txBox="1"/>
          <p:nvPr/>
        </p:nvSpPr>
        <p:spPr>
          <a:xfrm>
            <a:off x="2738967" y="3048000"/>
            <a:ext cx="1143000" cy="307777"/>
          </a:xfrm>
          <a:prstGeom prst="rect">
            <a:avLst/>
          </a:prstGeom>
          <a:noFill/>
        </p:spPr>
        <p:txBody>
          <a:bodyPr wrap="square" rtlCol="0">
            <a:spAutoFit/>
          </a:bodyPr>
          <a:lstStyle/>
          <a:p>
            <a:pPr algn="ctr"/>
            <a:r>
              <a:rPr lang="en-US" sz="1400" dirty="0" smtClean="0">
                <a:latin typeface="Cambria" panose="02040503050406030204" pitchFamily="18" charset="0"/>
                <a:ea typeface="Cambria" panose="02040503050406030204" pitchFamily="18" charset="0"/>
              </a:rPr>
              <a:t>Shot 180</a:t>
            </a:r>
            <a:endParaRPr lang="en-US" sz="1400" dirty="0">
              <a:latin typeface="Cambria" panose="02040503050406030204" pitchFamily="18" charset="0"/>
              <a:ea typeface="Cambria" panose="02040503050406030204" pitchFamily="18" charset="0"/>
            </a:endParaRPr>
          </a:p>
        </p:txBody>
      </p:sp>
      <p:sp>
        <p:nvSpPr>
          <p:cNvPr id="4" name="TextBox 3"/>
          <p:cNvSpPr txBox="1"/>
          <p:nvPr/>
        </p:nvSpPr>
        <p:spPr>
          <a:xfrm>
            <a:off x="381000" y="6098707"/>
            <a:ext cx="5791200" cy="523220"/>
          </a:xfrm>
          <a:prstGeom prst="rect">
            <a:avLst/>
          </a:prstGeom>
          <a:noFill/>
        </p:spPr>
        <p:txBody>
          <a:bodyPr wrap="square" rtlCol="0">
            <a:spAutoFit/>
          </a:bodyPr>
          <a:lstStyle/>
          <a:p>
            <a:pPr algn="ctr"/>
            <a:r>
              <a:rPr lang="en-US" sz="1400" dirty="0" smtClean="0">
                <a:latin typeface="Cambria" panose="02040503050406030204" pitchFamily="18" charset="0"/>
                <a:ea typeface="Cambria" panose="02040503050406030204" pitchFamily="18" charset="0"/>
              </a:rPr>
              <a:t>The synthetic data is modeled using the </a:t>
            </a:r>
            <a:r>
              <a:rPr lang="en-US" sz="1400" dirty="0" err="1" smtClean="0">
                <a:latin typeface="Cambria" panose="02040503050406030204" pitchFamily="18" charset="0"/>
                <a:ea typeface="Cambria" panose="02040503050406030204" pitchFamily="18" charset="0"/>
              </a:rPr>
              <a:t>traveltime</a:t>
            </a:r>
            <a:r>
              <a:rPr lang="en-US" sz="1400" dirty="0" smtClean="0">
                <a:latin typeface="Cambria" panose="02040503050406030204" pitchFamily="18" charset="0"/>
                <a:ea typeface="Cambria" panose="02040503050406030204" pitchFamily="18" charset="0"/>
              </a:rPr>
              <a:t> tomography velocity model.</a:t>
            </a:r>
            <a:endParaRPr lang="en-US" sz="1400" dirty="0">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228600" y="2514600"/>
            <a:ext cx="8384013" cy="4267200"/>
          </a:xfrm>
          <a:prstGeom prst="rect">
            <a:avLst/>
          </a:prstGeom>
          <a:ln w="36000">
            <a:noFill/>
          </a:ln>
        </p:spPr>
      </p:pic>
      <p:sp>
        <p:nvSpPr>
          <p:cNvPr id="184" name="TextShape 1"/>
          <p:cNvSpPr txBox="1"/>
          <p:nvPr/>
        </p:nvSpPr>
        <p:spPr>
          <a:xfrm>
            <a:off x="432000" y="504000"/>
            <a:ext cx="8064000" cy="2060649"/>
          </a:xfrm>
          <a:prstGeom prst="rect">
            <a:avLst/>
          </a:prstGeom>
          <a:noFill/>
          <a:ln>
            <a:noFill/>
          </a:ln>
        </p:spPr>
        <p:txBody>
          <a:bodyPr lIns="90000" tIns="45000" rIns="90000" bIns="45000">
            <a:spAutoFit/>
          </a:bodyPr>
          <a:lstStyle/>
          <a:p>
            <a:r>
              <a:rPr lang="fr-FR" sz="1600" b="0" strike="noStrike" spc="-1" dirty="0">
                <a:latin typeface="Cambria" panose="02040503050406030204" pitchFamily="18" charset="0"/>
                <a:ea typeface="Cambria" panose="02040503050406030204" pitchFamily="18" charset="0"/>
              </a:rPr>
              <a:t>- 275 </a:t>
            </a:r>
            <a:r>
              <a:rPr lang="fr-FR" sz="1600" b="0" strike="noStrike" spc="-1" dirty="0" err="1">
                <a:latin typeface="Cambria" panose="02040503050406030204" pitchFamily="18" charset="0"/>
                <a:ea typeface="Cambria" panose="02040503050406030204" pitchFamily="18" charset="0"/>
              </a:rPr>
              <a:t>shots</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spaced</a:t>
            </a:r>
            <a:r>
              <a:rPr lang="fr-FR" sz="1600" b="0" strike="noStrike" spc="-1" dirty="0">
                <a:latin typeface="Cambria" panose="02040503050406030204" pitchFamily="18" charset="0"/>
                <a:ea typeface="Cambria" panose="02040503050406030204" pitchFamily="18" charset="0"/>
              </a:rPr>
              <a:t> </a:t>
            </a:r>
            <a:r>
              <a:rPr lang="fr-FR" sz="1600" b="0" strike="noStrike" spc="-1" dirty="0" smtClean="0">
                <a:latin typeface="Cambria" panose="02040503050406030204" pitchFamily="18" charset="0"/>
                <a:ea typeface="Cambria" panose="02040503050406030204" pitchFamily="18" charset="0"/>
              </a:rPr>
              <a:t>125m, trace </a:t>
            </a:r>
            <a:r>
              <a:rPr lang="fr-FR" sz="1600" b="0" strike="noStrike" spc="-1" dirty="0" err="1" smtClean="0">
                <a:latin typeface="Cambria" panose="02040503050406030204" pitchFamily="18" charset="0"/>
                <a:ea typeface="Cambria" panose="02040503050406030204" pitchFamily="18" charset="0"/>
              </a:rPr>
              <a:t>length</a:t>
            </a:r>
            <a:r>
              <a:rPr lang="fr-FR" sz="1600" b="0" strike="noStrike" spc="-1" dirty="0" smtClean="0">
                <a:latin typeface="Cambria" panose="02040503050406030204" pitchFamily="18" charset="0"/>
                <a:ea typeface="Cambria" panose="02040503050406030204" pitchFamily="18" charset="0"/>
              </a:rPr>
              <a:t> 8s TWT, 4 ms </a:t>
            </a:r>
            <a:r>
              <a:rPr lang="fr-FR" sz="1600" b="0" strike="noStrike" spc="-1" dirty="0" err="1" smtClean="0">
                <a:latin typeface="Cambria" panose="02040503050406030204" pitchFamily="18" charset="0"/>
                <a:ea typeface="Cambria" panose="02040503050406030204" pitchFamily="18" charset="0"/>
              </a:rPr>
              <a:t>sampling</a:t>
            </a:r>
            <a:endParaRPr lang="fr-FR" sz="1600" b="0" strike="noStrike" spc="-1" dirty="0">
              <a:latin typeface="Cambria" panose="02040503050406030204" pitchFamily="18" charset="0"/>
              <a:ea typeface="Cambria" panose="02040503050406030204" pitchFamily="18" charset="0"/>
            </a:endParaRPr>
          </a:p>
          <a:p>
            <a:r>
              <a:rPr lang="fr-FR" sz="1600" b="0" strike="noStrike" spc="-1" dirty="0">
                <a:latin typeface="Cambria" panose="02040503050406030204" pitchFamily="18" charset="0"/>
                <a:ea typeface="Cambria" panose="02040503050406030204" pitchFamily="18" charset="0"/>
              </a:rPr>
              <a:t>- 636 </a:t>
            </a:r>
            <a:r>
              <a:rPr lang="fr-FR" sz="1600" b="0" strike="noStrike" spc="-1" dirty="0" err="1">
                <a:latin typeface="Cambria" panose="02040503050406030204" pitchFamily="18" charset="0"/>
                <a:ea typeface="Cambria" panose="02040503050406030204" pitchFamily="18" charset="0"/>
              </a:rPr>
              <a:t>receivers</a:t>
            </a:r>
            <a:r>
              <a:rPr lang="fr-FR" sz="1600" b="0" strike="noStrike" spc="-1" dirty="0">
                <a:latin typeface="Cambria" panose="02040503050406030204" pitchFamily="18" charset="0"/>
                <a:ea typeface="Cambria" panose="02040503050406030204" pitchFamily="18" charset="0"/>
              </a:rPr>
              <a:t> for </a:t>
            </a:r>
            <a:r>
              <a:rPr lang="fr-FR" sz="1600" b="0" strike="noStrike" spc="-1" dirty="0" err="1">
                <a:latin typeface="Cambria" panose="02040503050406030204" pitchFamily="18" charset="0"/>
                <a:ea typeface="Cambria" panose="02040503050406030204" pitchFamily="18" charset="0"/>
              </a:rPr>
              <a:t>each</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shot</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spaced</a:t>
            </a:r>
            <a:r>
              <a:rPr lang="fr-FR" sz="1600" b="0" strike="noStrike" spc="-1" dirty="0">
                <a:latin typeface="Cambria" panose="02040503050406030204" pitchFamily="18" charset="0"/>
                <a:ea typeface="Cambria" panose="02040503050406030204" pitchFamily="18" charset="0"/>
              </a:rPr>
              <a:t> 12.5 m (max. 8 km offset)</a:t>
            </a:r>
          </a:p>
          <a:p>
            <a:r>
              <a:rPr lang="fr-FR" sz="1600" b="0" strike="noStrike" spc="-1" dirty="0">
                <a:latin typeface="Cambria" panose="02040503050406030204" pitchFamily="18" charset="0"/>
                <a:ea typeface="Cambria" panose="02040503050406030204" pitchFamily="18" charset="0"/>
              </a:rPr>
              <a:t>- model size </a:t>
            </a:r>
            <a:r>
              <a:rPr lang="fr-FR" sz="1600" b="0" strike="noStrike" spc="-1" dirty="0" err="1">
                <a:latin typeface="Cambria" panose="02040503050406030204" pitchFamily="18" charset="0"/>
                <a:ea typeface="Cambria" panose="02040503050406030204" pitchFamily="18" charset="0"/>
              </a:rPr>
              <a:t>is</a:t>
            </a:r>
            <a:r>
              <a:rPr lang="fr-FR" sz="1600" b="0" strike="noStrike" spc="-1" dirty="0">
                <a:latin typeface="Cambria" panose="02040503050406030204" pitchFamily="18" charset="0"/>
                <a:ea typeface="Cambria" panose="02040503050406030204" pitchFamily="18" charset="0"/>
              </a:rPr>
              <a:t> 45x6 km </a:t>
            </a:r>
            <a:r>
              <a:rPr lang="fr-FR" sz="1600" b="0" strike="noStrike" spc="-1" dirty="0" err="1">
                <a:latin typeface="Cambria" panose="02040503050406030204" pitchFamily="18" charset="0"/>
                <a:ea typeface="Cambria" panose="02040503050406030204" pitchFamily="18" charset="0"/>
              </a:rPr>
              <a:t>with</a:t>
            </a:r>
            <a:r>
              <a:rPr lang="fr-FR" sz="1600" b="0" strike="noStrike" spc="-1" dirty="0">
                <a:latin typeface="Cambria" panose="02040503050406030204" pitchFamily="18" charset="0"/>
                <a:ea typeface="Cambria" panose="02040503050406030204" pitchFamily="18" charset="0"/>
              </a:rPr>
              <a:t> a 50m </a:t>
            </a:r>
            <a:r>
              <a:rPr lang="fr-FR" sz="1600" b="0" strike="noStrike" spc="-1" dirty="0" err="1">
                <a:latin typeface="Cambria" panose="02040503050406030204" pitchFamily="18" charset="0"/>
                <a:ea typeface="Cambria" panose="02040503050406030204" pitchFamily="18" charset="0"/>
              </a:rPr>
              <a:t>grid</a:t>
            </a:r>
            <a:endParaRPr lang="fr-FR" sz="1600" b="0" strike="noStrike" spc="-1" dirty="0">
              <a:latin typeface="Cambria" panose="02040503050406030204" pitchFamily="18" charset="0"/>
              <a:ea typeface="Cambria" panose="02040503050406030204" pitchFamily="18" charset="0"/>
            </a:endParaRPr>
          </a:p>
          <a:p>
            <a:r>
              <a:rPr lang="fr-FR" sz="1600" b="0" strike="noStrike" spc="-1" dirty="0">
                <a:latin typeface="Cambria" panose="02040503050406030204" pitchFamily="18" charset="0"/>
                <a:ea typeface="Cambria" panose="02040503050406030204" pitchFamily="18" charset="0"/>
              </a:rPr>
              <a:t>- 10 </a:t>
            </a:r>
            <a:r>
              <a:rPr lang="fr-FR" sz="1600" b="0" strike="noStrike" spc="-1" dirty="0" err="1">
                <a:latin typeface="Cambria" panose="02040503050406030204" pitchFamily="18" charset="0"/>
                <a:ea typeface="Cambria" panose="02040503050406030204" pitchFamily="18" charset="0"/>
              </a:rPr>
              <a:t>iterations</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with</a:t>
            </a:r>
            <a:r>
              <a:rPr lang="fr-FR" sz="1600" b="0" strike="noStrike" spc="-1" dirty="0">
                <a:latin typeface="Cambria" panose="02040503050406030204" pitchFamily="18" charset="0"/>
                <a:ea typeface="Cambria" panose="02040503050406030204" pitchFamily="18" charset="0"/>
              </a:rPr>
              <a:t> the </a:t>
            </a:r>
            <a:r>
              <a:rPr lang="fr-FR" sz="1600" b="0" strike="noStrike" spc="-1" dirty="0" err="1">
                <a:latin typeface="Cambria" panose="02040503050406030204" pitchFamily="18" charset="0"/>
                <a:ea typeface="Cambria" panose="02040503050406030204" pitchFamily="18" charset="0"/>
              </a:rPr>
              <a:t>lowest</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frequency</a:t>
            </a:r>
            <a:r>
              <a:rPr lang="fr-FR" sz="1600" b="0" strike="noStrike" spc="-1" dirty="0">
                <a:latin typeface="Cambria" panose="02040503050406030204" pitchFamily="18" charset="0"/>
                <a:ea typeface="Cambria" panose="02040503050406030204" pitchFamily="18" charset="0"/>
              </a:rPr>
              <a:t> band (4-6Hz)</a:t>
            </a:r>
          </a:p>
          <a:p>
            <a:r>
              <a:rPr lang="fr-FR" sz="1600" b="0" strike="noStrike" spc="-1" dirty="0">
                <a:latin typeface="Cambria" panose="02040503050406030204" pitchFamily="18" charset="0"/>
                <a:ea typeface="Cambria" panose="02040503050406030204" pitchFamily="18" charset="0"/>
              </a:rPr>
              <a:t>- Data </a:t>
            </a:r>
            <a:r>
              <a:rPr lang="fr-FR" sz="1600" b="0" strike="noStrike" spc="-1" dirty="0" err="1">
                <a:latin typeface="Cambria" panose="02040503050406030204" pitchFamily="18" charset="0"/>
                <a:ea typeface="Cambria" panose="02040503050406030204" pitchFamily="18" charset="0"/>
              </a:rPr>
              <a:t>filtering</a:t>
            </a:r>
            <a:r>
              <a:rPr lang="fr-FR" sz="1600" b="0" strike="noStrike" spc="-1" dirty="0">
                <a:latin typeface="Cambria" panose="02040503050406030204" pitchFamily="18" charset="0"/>
                <a:ea typeface="Cambria" panose="02040503050406030204" pitchFamily="18" charset="0"/>
              </a:rPr>
              <a:t> up to 8 Hz</a:t>
            </a:r>
          </a:p>
          <a:p>
            <a:r>
              <a:rPr lang="fr-FR" sz="1600" b="0" strike="noStrike" spc="-1" dirty="0">
                <a:latin typeface="Cambria" panose="02040503050406030204" pitchFamily="18" charset="0"/>
                <a:ea typeface="Cambria" panose="02040503050406030204" pitchFamily="18" charset="0"/>
              </a:rPr>
              <a:t>- New estimation of the source</a:t>
            </a:r>
          </a:p>
          <a:p>
            <a:r>
              <a:rPr lang="fr-FR" sz="1600" b="0" strike="noStrike" spc="-1" dirty="0">
                <a:latin typeface="Cambria" panose="02040503050406030204" pitchFamily="18" charset="0"/>
                <a:ea typeface="Cambria" panose="02040503050406030204" pitchFamily="18" charset="0"/>
              </a:rPr>
              <a:t>- 10 </a:t>
            </a:r>
            <a:r>
              <a:rPr lang="fr-FR" sz="1600" b="0" strike="noStrike" spc="-1" dirty="0" err="1">
                <a:latin typeface="Cambria" panose="02040503050406030204" pitchFamily="18" charset="0"/>
                <a:ea typeface="Cambria" panose="02040503050406030204" pitchFamily="18" charset="0"/>
              </a:rPr>
              <a:t>iterations</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with</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frequencies</a:t>
            </a:r>
            <a:r>
              <a:rPr lang="fr-FR" sz="1600" b="0" strike="noStrike" spc="-1" dirty="0">
                <a:latin typeface="Cambria" panose="02040503050406030204" pitchFamily="18" charset="0"/>
                <a:ea typeface="Cambria" panose="02040503050406030204" pitchFamily="18" charset="0"/>
              </a:rPr>
              <a:t> 4-8Hz</a:t>
            </a:r>
          </a:p>
          <a:p>
            <a:r>
              <a:rPr lang="fr-FR" sz="1600" b="0" strike="noStrike" spc="-1" dirty="0">
                <a:latin typeface="Cambria" panose="02040503050406030204" pitchFamily="18" charset="0"/>
                <a:ea typeface="Cambria" panose="02040503050406030204" pitchFamily="18" charset="0"/>
              </a:rPr>
              <a:t>- One </a:t>
            </a:r>
            <a:r>
              <a:rPr lang="fr-FR" sz="1600" b="0" strike="noStrike" spc="-1" dirty="0" err="1">
                <a:latin typeface="Cambria" panose="02040503050406030204" pitchFamily="18" charset="0"/>
                <a:ea typeface="Cambria" panose="02040503050406030204" pitchFamily="18" charset="0"/>
              </a:rPr>
              <a:t>iteration</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takes</a:t>
            </a:r>
            <a:r>
              <a:rPr lang="fr-FR" sz="1600" b="0" strike="noStrike" spc="-1" dirty="0">
                <a:latin typeface="Cambria" panose="02040503050406030204" pitchFamily="18" charset="0"/>
                <a:ea typeface="Cambria" panose="02040503050406030204" pitchFamily="18" charset="0"/>
              </a:rPr>
              <a:t> ~15 minutes on 16 </a:t>
            </a:r>
            <a:r>
              <a:rPr lang="fr-FR" sz="1600" b="0" strike="noStrike" spc="-1" dirty="0">
                <a:latin typeface="Cambria" panose="02040503050406030204" pitchFamily="18" charset="0"/>
                <a:ea typeface="Cambria" panose="02040503050406030204" pitchFamily="18" charset="0"/>
                <a:hlinkClick r:id="rId3"/>
              </a:rPr>
              <a:t>cores@3Ghz</a:t>
            </a:r>
            <a:r>
              <a:rPr lang="fr-FR" sz="1600" b="0" strike="noStrike" spc="-1" dirty="0">
                <a:latin typeface="Cambria" panose="02040503050406030204" pitchFamily="18" charset="0"/>
                <a:ea typeface="Cambria" panose="02040503050406030204" pitchFamily="18" charset="0"/>
              </a:rPr>
              <a:t>, </a:t>
            </a:r>
            <a:r>
              <a:rPr lang="fr-FR" sz="1600" b="0" strike="noStrike" spc="-1" dirty="0" err="1">
                <a:latin typeface="Cambria" panose="02040503050406030204" pitchFamily="18" charset="0"/>
                <a:ea typeface="Cambria" panose="02040503050406030204" pitchFamily="18" charset="0"/>
              </a:rPr>
              <a:t>using</a:t>
            </a:r>
            <a:r>
              <a:rPr lang="fr-FR" sz="1600" b="0" strike="noStrike" spc="-1" dirty="0">
                <a:latin typeface="Cambria" panose="02040503050406030204" pitchFamily="18" charset="0"/>
                <a:ea typeface="Cambria" panose="02040503050406030204" pitchFamily="18" charset="0"/>
              </a:rPr>
              <a:t> ~60GB RAM</a:t>
            </a:r>
          </a:p>
        </p:txBody>
      </p:sp>
      <p:sp>
        <p:nvSpPr>
          <p:cNvPr id="185" name="TextShape 2"/>
          <p:cNvSpPr txBox="1"/>
          <p:nvPr/>
        </p:nvSpPr>
        <p:spPr>
          <a:xfrm>
            <a:off x="2376000" y="144000"/>
            <a:ext cx="4248000" cy="367878"/>
          </a:xfrm>
          <a:prstGeom prst="rect">
            <a:avLst/>
          </a:prstGeom>
          <a:noFill/>
          <a:ln>
            <a:noFill/>
          </a:ln>
        </p:spPr>
        <p:txBody>
          <a:bodyPr lIns="90000" tIns="45000" rIns="90000" bIns="45000">
            <a:spAutoFit/>
          </a:bodyPr>
          <a:lstStyle/>
          <a:p>
            <a:pPr algn="ctr"/>
            <a:r>
              <a:rPr lang="fr-FR" sz="1800" b="0" strike="noStrike" spc="-1" dirty="0">
                <a:latin typeface="Cambria" panose="02040503050406030204" pitchFamily="18" charset="0"/>
                <a:ea typeface="Cambria" panose="02040503050406030204" pitchFamily="18" charset="0"/>
              </a:rPr>
              <a:t>INVERSION STRATEGY</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0475" y="0"/>
            <a:ext cx="1143525" cy="1600200"/>
          </a:xfrm>
          <a:prstGeom prst="rect">
            <a:avLst/>
          </a:prstGeom>
        </p:spPr>
      </p:pic>
      <p:sp>
        <p:nvSpPr>
          <p:cNvPr id="7" name="TextBox 6"/>
          <p:cNvSpPr txBox="1"/>
          <p:nvPr/>
        </p:nvSpPr>
        <p:spPr>
          <a:xfrm>
            <a:off x="6172200" y="2938790"/>
            <a:ext cx="838200" cy="261610"/>
          </a:xfrm>
          <a:prstGeom prst="rect">
            <a:avLst/>
          </a:prstGeom>
          <a:noFill/>
        </p:spPr>
        <p:txBody>
          <a:bodyPr wrap="square" rtlCol="0">
            <a:spAutoFit/>
          </a:bodyPr>
          <a:lstStyle/>
          <a:p>
            <a:r>
              <a:rPr lang="en-US" sz="1100" dirty="0">
                <a:solidFill>
                  <a:schemeClr val="bg1"/>
                </a:solidFill>
                <a:latin typeface="Cambria" panose="02040503050406030204" pitchFamily="18" charset="0"/>
                <a:ea typeface="Cambria" panose="02040503050406030204" pitchFamily="18" charset="0"/>
              </a:rPr>
              <a:t>Shot </a:t>
            </a:r>
            <a:r>
              <a:rPr lang="en-US" sz="1100" dirty="0" smtClean="0">
                <a:solidFill>
                  <a:schemeClr val="bg1"/>
                </a:solidFill>
                <a:latin typeface="Cambria" panose="02040503050406030204" pitchFamily="18" charset="0"/>
                <a:ea typeface="Cambria" panose="02040503050406030204" pitchFamily="18" charset="0"/>
              </a:rPr>
              <a:t>200</a:t>
            </a:r>
            <a:endParaRPr lang="en-US" sz="1100" dirty="0">
              <a:solidFill>
                <a:schemeClr val="bg1"/>
              </a:solidFill>
              <a:latin typeface="Cambria" panose="02040503050406030204" pitchFamily="18" charset="0"/>
              <a:ea typeface="Cambria" panose="02040503050406030204" pitchFamily="18" charset="0"/>
            </a:endParaRPr>
          </a:p>
        </p:txBody>
      </p:sp>
      <p:sp>
        <p:nvSpPr>
          <p:cNvPr id="15" name="TextBox 14"/>
          <p:cNvSpPr txBox="1"/>
          <p:nvPr/>
        </p:nvSpPr>
        <p:spPr>
          <a:xfrm>
            <a:off x="4876800" y="2938790"/>
            <a:ext cx="838200" cy="261610"/>
          </a:xfrm>
          <a:prstGeom prst="rect">
            <a:avLst/>
          </a:prstGeom>
          <a:noFill/>
        </p:spPr>
        <p:txBody>
          <a:bodyPr wrap="square" rtlCol="0">
            <a:spAutoFit/>
          </a:bodyPr>
          <a:lstStyle/>
          <a:p>
            <a:r>
              <a:rPr lang="en-US" sz="1100" dirty="0">
                <a:solidFill>
                  <a:schemeClr val="bg1"/>
                </a:solidFill>
                <a:latin typeface="Cambria" panose="02040503050406030204" pitchFamily="18" charset="0"/>
                <a:ea typeface="Cambria" panose="02040503050406030204" pitchFamily="18" charset="0"/>
              </a:rPr>
              <a:t>Shot </a:t>
            </a:r>
            <a:r>
              <a:rPr lang="en-US" sz="1100" dirty="0" smtClean="0">
                <a:solidFill>
                  <a:schemeClr val="bg1"/>
                </a:solidFill>
                <a:latin typeface="Cambria" panose="02040503050406030204" pitchFamily="18" charset="0"/>
                <a:ea typeface="Cambria" panose="02040503050406030204" pitchFamily="18" charset="0"/>
              </a:rPr>
              <a:t>140</a:t>
            </a:r>
            <a:endParaRPr lang="en-US" sz="1100" dirty="0">
              <a:solidFill>
                <a:schemeClr val="bg1"/>
              </a:solidFill>
              <a:latin typeface="Cambria" panose="02040503050406030204" pitchFamily="18" charset="0"/>
              <a:ea typeface="Cambria" panose="02040503050406030204" pitchFamily="18" charset="0"/>
            </a:endParaRPr>
          </a:p>
        </p:txBody>
      </p:sp>
      <p:sp>
        <p:nvSpPr>
          <p:cNvPr id="13" name="Down Arrow 12"/>
          <p:cNvSpPr/>
          <p:nvPr/>
        </p:nvSpPr>
        <p:spPr>
          <a:xfrm rot="10800000">
            <a:off x="6070600" y="2971800"/>
            <a:ext cx="101600" cy="152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Down Arrow 15"/>
          <p:cNvSpPr/>
          <p:nvPr/>
        </p:nvSpPr>
        <p:spPr>
          <a:xfrm rot="10800000">
            <a:off x="4775200" y="2971800"/>
            <a:ext cx="101600" cy="15240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399" y="1000060"/>
            <a:ext cx="6172201" cy="266622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3904343"/>
            <a:ext cx="6172201" cy="2953657"/>
          </a:xfrm>
          <a:prstGeom prst="rect">
            <a:avLst/>
          </a:prstGeom>
        </p:spPr>
      </p:pic>
      <p:sp>
        <p:nvSpPr>
          <p:cNvPr id="2" name="TextBox 1"/>
          <p:cNvSpPr txBox="1"/>
          <p:nvPr/>
        </p:nvSpPr>
        <p:spPr>
          <a:xfrm>
            <a:off x="990600" y="152400"/>
            <a:ext cx="7391400" cy="338554"/>
          </a:xfrm>
          <a:prstGeom prst="rect">
            <a:avLst/>
          </a:prstGeom>
          <a:noFill/>
        </p:spPr>
        <p:txBody>
          <a:bodyPr wrap="square" rtlCol="0">
            <a:spAutoFit/>
          </a:bodyPr>
          <a:lstStyle/>
          <a:p>
            <a:pPr algn="ctr"/>
            <a:r>
              <a:rPr lang="en-US" sz="1600" dirty="0" smtClean="0">
                <a:latin typeface="Cambria" panose="02040503050406030204" pitchFamily="18" charset="0"/>
                <a:ea typeface="Cambria" panose="02040503050406030204" pitchFamily="18" charset="0"/>
              </a:rPr>
              <a:t>Comparison of field and synthetic </a:t>
            </a:r>
            <a:r>
              <a:rPr lang="en-US" sz="1600" dirty="0" smtClean="0">
                <a:latin typeface="Cambria" panose="02040503050406030204" pitchFamily="18" charset="0"/>
                <a:ea typeface="Cambria" panose="02040503050406030204" pitchFamily="18" charset="0"/>
              </a:rPr>
              <a:t>data; (</a:t>
            </a:r>
            <a:r>
              <a:rPr lang="en-US" sz="1600" dirty="0" smtClean="0">
                <a:latin typeface="Cambria" panose="02040503050406030204" pitchFamily="18" charset="0"/>
                <a:ea typeface="Cambria" panose="02040503050406030204" pitchFamily="18" charset="0"/>
              </a:rPr>
              <a:t>synthetic data is modeled via FWI model</a:t>
            </a:r>
            <a:r>
              <a:rPr lang="en-US" sz="1600" dirty="0" smtClean="0">
                <a:latin typeface="Cambria" panose="02040503050406030204" pitchFamily="18" charset="0"/>
                <a:ea typeface="Cambria" panose="02040503050406030204" pitchFamily="18" charset="0"/>
              </a:rPr>
              <a:t>).</a:t>
            </a:r>
          </a:p>
        </p:txBody>
      </p:sp>
      <p:sp>
        <p:nvSpPr>
          <p:cNvPr id="3" name="TextBox 2"/>
          <p:cNvSpPr txBox="1"/>
          <p:nvPr/>
        </p:nvSpPr>
        <p:spPr>
          <a:xfrm>
            <a:off x="7162800" y="2221468"/>
            <a:ext cx="1524000" cy="369332"/>
          </a:xfrm>
          <a:prstGeom prst="rect">
            <a:avLst/>
          </a:prstGeom>
          <a:noFill/>
        </p:spPr>
        <p:txBody>
          <a:bodyPr wrap="square" rtlCol="0">
            <a:spAutoFit/>
          </a:bodyPr>
          <a:lstStyle/>
          <a:p>
            <a:r>
              <a:rPr lang="en-US" dirty="0" smtClean="0">
                <a:latin typeface="Cambria" panose="02040503050406030204" pitchFamily="18" charset="0"/>
                <a:ea typeface="Cambria" panose="02040503050406030204" pitchFamily="18" charset="0"/>
              </a:rPr>
              <a:t>Shot 140</a:t>
            </a:r>
            <a:endParaRPr lang="en-US" dirty="0">
              <a:latin typeface="Cambria" panose="02040503050406030204" pitchFamily="18" charset="0"/>
              <a:ea typeface="Cambria" panose="02040503050406030204" pitchFamily="18" charset="0"/>
            </a:endParaRPr>
          </a:p>
        </p:txBody>
      </p:sp>
      <p:sp>
        <p:nvSpPr>
          <p:cNvPr id="10" name="TextBox 9"/>
          <p:cNvSpPr txBox="1"/>
          <p:nvPr/>
        </p:nvSpPr>
        <p:spPr>
          <a:xfrm>
            <a:off x="7162800" y="5181600"/>
            <a:ext cx="1524000" cy="369332"/>
          </a:xfrm>
          <a:prstGeom prst="rect">
            <a:avLst/>
          </a:prstGeom>
          <a:noFill/>
        </p:spPr>
        <p:txBody>
          <a:bodyPr wrap="square" rtlCol="0">
            <a:spAutoFit/>
          </a:bodyPr>
          <a:lstStyle/>
          <a:p>
            <a:r>
              <a:rPr lang="en-US" dirty="0" smtClean="0">
                <a:latin typeface="Cambria" panose="02040503050406030204" pitchFamily="18" charset="0"/>
                <a:ea typeface="Cambria" panose="02040503050406030204" pitchFamily="18" charset="0"/>
              </a:rPr>
              <a:t>Shot 200</a:t>
            </a:r>
            <a:endParaRPr lang="en-US" dirty="0">
              <a:latin typeface="Cambria" panose="02040503050406030204" pitchFamily="18" charset="0"/>
              <a:ea typeface="Cambria" panose="02040503050406030204" pitchFamily="18" charset="0"/>
            </a:endParaRPr>
          </a:p>
        </p:txBody>
      </p:sp>
      <p:sp>
        <p:nvSpPr>
          <p:cNvPr id="9" name="Rectangle 8"/>
          <p:cNvSpPr/>
          <p:nvPr/>
        </p:nvSpPr>
        <p:spPr>
          <a:xfrm>
            <a:off x="4267200" y="1371600"/>
            <a:ext cx="457200" cy="2103120"/>
          </a:xfrm>
          <a:prstGeom prst="rect">
            <a:avLst/>
          </a:prstGeom>
          <a:solidFill>
            <a:schemeClr val="bg1">
              <a:lumMod val="75000"/>
              <a:alpha val="47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096809" y="1371600"/>
            <a:ext cx="457200" cy="2103120"/>
          </a:xfrm>
          <a:prstGeom prst="rect">
            <a:avLst/>
          </a:prstGeom>
          <a:solidFill>
            <a:schemeClr val="bg1">
              <a:lumMod val="75000"/>
              <a:alpha val="47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229100" y="4314706"/>
            <a:ext cx="457200" cy="2314694"/>
          </a:xfrm>
          <a:prstGeom prst="rect">
            <a:avLst/>
          </a:prstGeom>
          <a:solidFill>
            <a:schemeClr val="bg1">
              <a:lumMod val="75000"/>
              <a:alpha val="47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019647" y="4314706"/>
            <a:ext cx="457200" cy="2314694"/>
          </a:xfrm>
          <a:prstGeom prst="rect">
            <a:avLst/>
          </a:prstGeom>
          <a:solidFill>
            <a:schemeClr val="bg1">
              <a:lumMod val="75000"/>
              <a:alpha val="47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019647" y="609600"/>
            <a:ext cx="7438553" cy="307777"/>
          </a:xfrm>
          <a:prstGeom prst="rect">
            <a:avLst/>
          </a:prstGeom>
          <a:noFill/>
        </p:spPr>
        <p:txBody>
          <a:bodyPr wrap="square" rtlCol="0">
            <a:spAutoFit/>
          </a:bodyPr>
          <a:lstStyle/>
          <a:p>
            <a:pPr algn="ctr"/>
            <a:r>
              <a:rPr lang="en-US" sz="1400" dirty="0">
                <a:latin typeface="Cambria" panose="02040503050406030204" pitchFamily="18" charset="0"/>
                <a:ea typeface="Cambria" panose="02040503050406030204" pitchFamily="18" charset="0"/>
              </a:rPr>
              <a:t>The first two kilometers is not used for </a:t>
            </a:r>
            <a:r>
              <a:rPr lang="en-US" sz="1400" dirty="0" smtClean="0">
                <a:latin typeface="Cambria" panose="02040503050406030204" pitchFamily="18" charset="0"/>
                <a:ea typeface="Cambria" panose="02040503050406030204" pitchFamily="18" charset="0"/>
              </a:rPr>
              <a:t>inversion</a:t>
            </a:r>
            <a:endParaRPr lang="en-US" sz="1400" dirty="0">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Picture 5"/>
          <p:cNvPicPr/>
          <p:nvPr/>
        </p:nvPicPr>
        <p:blipFill>
          <a:blip r:embed="rId2" cstate="print">
            <a:extLst>
              <a:ext uri="{28A0092B-C50C-407E-A947-70E740481C1C}">
                <a14:useLocalDpi xmlns:a14="http://schemas.microsoft.com/office/drawing/2010/main" val="0"/>
              </a:ext>
            </a:extLst>
          </a:blip>
          <a:stretch>
            <a:fillRect/>
          </a:stretch>
        </p:blipFill>
        <p:spPr>
          <a:xfrm>
            <a:off x="0" y="609600"/>
            <a:ext cx="4572000" cy="3048000"/>
          </a:xfrm>
          <a:prstGeom prst="rect">
            <a:avLst/>
          </a:prstGeom>
          <a:ln>
            <a:noFill/>
          </a:ln>
        </p:spPr>
      </p:pic>
      <p:sp>
        <p:nvSpPr>
          <p:cNvPr id="190" name="CustomShape 1"/>
          <p:cNvSpPr/>
          <p:nvPr/>
        </p:nvSpPr>
        <p:spPr>
          <a:xfrm>
            <a:off x="533520" y="317880"/>
            <a:ext cx="800028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0" strike="noStrike" spc="-1" dirty="0">
                <a:solidFill>
                  <a:srgbClr val="000000"/>
                </a:solidFill>
                <a:latin typeface="Cambria"/>
                <a:ea typeface="Cambria"/>
              </a:rPr>
              <a:t>Full </a:t>
            </a:r>
            <a:r>
              <a:rPr lang="fr-FR" sz="1800" b="0" strike="noStrike" spc="-1" dirty="0" err="1">
                <a:solidFill>
                  <a:srgbClr val="000000"/>
                </a:solidFill>
                <a:latin typeface="Cambria"/>
                <a:ea typeface="Cambria"/>
              </a:rPr>
              <a:t>waveform</a:t>
            </a: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tomography</a:t>
            </a: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velocity</a:t>
            </a:r>
            <a:r>
              <a:rPr lang="fr-FR" sz="1800" b="0" strike="noStrike" spc="-1" dirty="0">
                <a:solidFill>
                  <a:srgbClr val="000000"/>
                </a:solidFill>
                <a:latin typeface="Cambria"/>
                <a:ea typeface="Cambria"/>
              </a:rPr>
              <a:t> model </a:t>
            </a:r>
            <a:r>
              <a:rPr lang="fr-FR" sz="1800" b="0" strike="noStrike" spc="-1" dirty="0" smtClean="0">
                <a:solidFill>
                  <a:srgbClr val="000000"/>
                </a:solidFill>
                <a:latin typeface="Cambria"/>
                <a:ea typeface="Cambria"/>
              </a:rPr>
              <a:t>of line 5 + </a:t>
            </a:r>
            <a:r>
              <a:rPr lang="fr-FR" sz="1800" b="0" strike="noStrike" spc="-1" dirty="0">
                <a:solidFill>
                  <a:srgbClr val="000000"/>
                </a:solidFill>
                <a:latin typeface="Cambria"/>
                <a:ea typeface="Cambria"/>
              </a:rPr>
              <a:t>PSDM</a:t>
            </a:r>
            <a:endParaRPr lang="fr-FR" sz="1800" b="0" strike="noStrike" spc="-1" dirty="0">
              <a:latin typeface="Arial"/>
            </a:endParaRPr>
          </a:p>
        </p:txBody>
      </p:sp>
      <p:pic>
        <p:nvPicPr>
          <p:cNvPr id="192" name="Picture 6"/>
          <p:cNvPicPr/>
          <p:nvPr/>
        </p:nvPicPr>
        <p:blipFill>
          <a:blip r:embed="rId3" cstate="print">
            <a:extLst>
              <a:ext uri="{28A0092B-C50C-407E-A947-70E740481C1C}">
                <a14:useLocalDpi xmlns:a14="http://schemas.microsoft.com/office/drawing/2010/main" val="0"/>
              </a:ext>
            </a:extLst>
          </a:blip>
          <a:stretch>
            <a:fillRect/>
          </a:stretch>
        </p:blipFill>
        <p:spPr>
          <a:xfrm>
            <a:off x="4648200" y="780587"/>
            <a:ext cx="4495800" cy="2549485"/>
          </a:xfrm>
          <a:prstGeom prst="rect">
            <a:avLst/>
          </a:prstGeom>
          <a:ln>
            <a:noFill/>
          </a:ln>
        </p:spPr>
      </p:pic>
      <p:pic>
        <p:nvPicPr>
          <p:cNvPr id="193" name="Picture 10"/>
          <p:cNvPicPr/>
          <p:nvPr/>
        </p:nvPicPr>
        <p:blipFill>
          <a:blip r:embed="rId4"/>
          <a:stretch/>
        </p:blipFill>
        <p:spPr>
          <a:xfrm>
            <a:off x="762120" y="3781680"/>
            <a:ext cx="7670880" cy="1323720"/>
          </a:xfrm>
          <a:prstGeom prst="rect">
            <a:avLst/>
          </a:prstGeom>
          <a:ln>
            <a:noFill/>
          </a:ln>
        </p:spPr>
      </p:pic>
      <p:sp>
        <p:nvSpPr>
          <p:cNvPr id="194" name="CustomShape 2"/>
          <p:cNvSpPr/>
          <p:nvPr/>
        </p:nvSpPr>
        <p:spPr>
          <a:xfrm>
            <a:off x="685800" y="5257800"/>
            <a:ext cx="7239000" cy="1168097"/>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just">
              <a:lnSpc>
                <a:spcPct val="100000"/>
              </a:lnSpc>
            </a:pPr>
            <a:r>
              <a:rPr lang="fr-FR" sz="1400" b="0" strike="noStrike" spc="-1" dirty="0" err="1" smtClean="0">
                <a:solidFill>
                  <a:srgbClr val="000000"/>
                </a:solidFill>
                <a:latin typeface="Cambria" panose="02040503050406030204" pitchFamily="18" charset="0"/>
                <a:ea typeface="Cambria" panose="02040503050406030204" pitchFamily="18" charset="0"/>
              </a:rPr>
              <a:t>Alternating</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low</a:t>
            </a:r>
            <a:r>
              <a:rPr lang="fr-FR" sz="1400" b="0" strike="noStrike" spc="-1" dirty="0" smtClean="0">
                <a:solidFill>
                  <a:srgbClr val="000000"/>
                </a:solidFill>
                <a:latin typeface="Cambria" panose="02040503050406030204" pitchFamily="18" charset="0"/>
                <a:ea typeface="Cambria" panose="02040503050406030204" pitchFamily="18" charset="0"/>
              </a:rPr>
              <a:t> and high </a:t>
            </a:r>
            <a:r>
              <a:rPr lang="fr-FR" sz="1400" b="0" strike="noStrike" spc="-1" dirty="0" err="1" smtClean="0">
                <a:solidFill>
                  <a:srgbClr val="000000"/>
                </a:solidFill>
                <a:latin typeface="Cambria" panose="02040503050406030204" pitchFamily="18" charset="0"/>
                <a:ea typeface="Cambria" panose="02040503050406030204" pitchFamily="18" charset="0"/>
              </a:rPr>
              <a:t>velocities</a:t>
            </a:r>
            <a:r>
              <a:rPr lang="fr-FR" sz="1400" b="0" strike="noStrike" spc="-1" dirty="0" smtClean="0">
                <a:solidFill>
                  <a:srgbClr val="000000"/>
                </a:solidFill>
                <a:latin typeface="Cambria" panose="02040503050406030204" pitchFamily="18" charset="0"/>
                <a:ea typeface="Cambria" panose="02040503050406030204" pitchFamily="18" charset="0"/>
              </a:rPr>
              <a:t> correspond to the </a:t>
            </a:r>
            <a:r>
              <a:rPr lang="fr-FR" sz="1400" b="0" strike="noStrike" spc="-1" dirty="0" err="1" smtClean="0">
                <a:solidFill>
                  <a:srgbClr val="000000"/>
                </a:solidFill>
                <a:latin typeface="Cambria" panose="02040503050406030204" pitchFamily="18" charset="0"/>
                <a:ea typeface="Cambria" panose="02040503050406030204" pitchFamily="18" charset="0"/>
              </a:rPr>
              <a:t>previously</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interpreted</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erosive</a:t>
            </a:r>
            <a:r>
              <a:rPr lang="fr-FR" sz="1400" b="0" strike="noStrike" spc="-1" dirty="0" smtClean="0">
                <a:solidFill>
                  <a:srgbClr val="000000"/>
                </a:solidFill>
                <a:latin typeface="Cambria" panose="02040503050406030204" pitchFamily="18" charset="0"/>
                <a:ea typeface="Cambria" panose="02040503050406030204" pitchFamily="18" charset="0"/>
              </a:rPr>
              <a:t> and </a:t>
            </a:r>
            <a:r>
              <a:rPr lang="fr-FR" sz="1400" b="0" strike="noStrike" spc="-1" dirty="0" err="1" smtClean="0">
                <a:solidFill>
                  <a:srgbClr val="000000"/>
                </a:solidFill>
                <a:latin typeface="Cambria" panose="02040503050406030204" pitchFamily="18" charset="0"/>
                <a:ea typeface="Cambria" panose="02040503050406030204" pitchFamily="18" charset="0"/>
              </a:rPr>
              <a:t>infill</a:t>
            </a:r>
            <a:r>
              <a:rPr lang="fr-FR" sz="1400" b="0" strike="noStrike" spc="-1" dirty="0" smtClean="0">
                <a:solidFill>
                  <a:srgbClr val="000000"/>
                </a:solidFill>
                <a:latin typeface="Cambria" panose="02040503050406030204" pitchFamily="18" charset="0"/>
                <a:ea typeface="Cambria" panose="02040503050406030204" pitchFamily="18" charset="0"/>
              </a:rPr>
              <a:t> phases. The images </a:t>
            </a:r>
            <a:r>
              <a:rPr lang="fr-FR" sz="1400" b="0" strike="noStrike" spc="-1" dirty="0" err="1">
                <a:solidFill>
                  <a:srgbClr val="000000"/>
                </a:solidFill>
                <a:latin typeface="Cambria" panose="02040503050406030204" pitchFamily="18" charset="0"/>
                <a:ea typeface="Cambria" panose="02040503050406030204" pitchFamily="18" charset="0"/>
              </a:rPr>
              <a:t>demonstrate</a:t>
            </a:r>
            <a:r>
              <a:rPr lang="fr-FR" sz="1400" b="0" strike="noStrike" spc="-1" dirty="0">
                <a:solidFill>
                  <a:srgbClr val="000000"/>
                </a:solidFill>
                <a:latin typeface="Cambria" panose="02040503050406030204" pitchFamily="18" charset="0"/>
                <a:ea typeface="Cambria" panose="02040503050406030204" pitchFamily="18" charset="0"/>
              </a:rPr>
              <a:t> a </a:t>
            </a:r>
            <a:r>
              <a:rPr lang="fr-FR" sz="1400" b="0" strike="noStrike" spc="-1" dirty="0" err="1">
                <a:solidFill>
                  <a:srgbClr val="000000"/>
                </a:solidFill>
                <a:latin typeface="Cambria" panose="02040503050406030204" pitchFamily="18" charset="0"/>
                <a:ea typeface="Cambria" panose="02040503050406030204" pitchFamily="18" charset="0"/>
              </a:rPr>
              <a:t>velocity</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b="0" strike="noStrike" spc="-1" dirty="0" smtClean="0">
                <a:solidFill>
                  <a:srgbClr val="000000"/>
                </a:solidFill>
                <a:latin typeface="Cambria" panose="02040503050406030204" pitchFamily="18" charset="0"/>
                <a:ea typeface="Cambria" panose="02040503050406030204" pitchFamily="18" charset="0"/>
              </a:rPr>
              <a:t>inversion oblique to the </a:t>
            </a:r>
            <a:r>
              <a:rPr lang="fr-FR" sz="1400" b="0" strike="noStrike" spc="-1" dirty="0" err="1" smtClean="0">
                <a:solidFill>
                  <a:srgbClr val="000000"/>
                </a:solidFill>
                <a:latin typeface="Cambria" panose="02040503050406030204" pitchFamily="18" charset="0"/>
                <a:ea typeface="Cambria" panose="02040503050406030204" pitchFamily="18" charset="0"/>
              </a:rPr>
              <a:t>sedimentary</a:t>
            </a:r>
            <a:r>
              <a:rPr lang="fr-FR" sz="1400" b="0" strike="noStrike" spc="-1" dirty="0" smtClean="0">
                <a:solidFill>
                  <a:srgbClr val="000000"/>
                </a:solidFill>
                <a:latin typeface="Cambria" panose="02040503050406030204" pitchFamily="18" charset="0"/>
                <a:ea typeface="Cambria" panose="02040503050406030204" pitchFamily="18" charset="0"/>
              </a:rPr>
              <a:t> horizons </a:t>
            </a:r>
            <a:r>
              <a:rPr lang="fr-FR" sz="1400" b="0" strike="noStrike" spc="-1" dirty="0">
                <a:solidFill>
                  <a:srgbClr val="000000"/>
                </a:solidFill>
                <a:latin typeface="Cambria" panose="02040503050406030204" pitchFamily="18" charset="0"/>
                <a:ea typeface="Cambria" panose="02040503050406030204" pitchFamily="18" charset="0"/>
              </a:rPr>
              <a:t>in </a:t>
            </a:r>
            <a:r>
              <a:rPr lang="fr-FR" sz="1400" b="0" strike="noStrike" spc="-1" dirty="0" err="1">
                <a:solidFill>
                  <a:srgbClr val="000000"/>
                </a:solidFill>
                <a:latin typeface="Cambria" panose="02040503050406030204" pitchFamily="18" charset="0"/>
                <a:ea typeface="Cambria" panose="02040503050406030204" pitchFamily="18" charset="0"/>
              </a:rPr>
              <a:t>consistency</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b="0" strike="noStrike" spc="-1" dirty="0" err="1">
                <a:solidFill>
                  <a:srgbClr val="000000"/>
                </a:solidFill>
                <a:latin typeface="Cambria" panose="02040503050406030204" pitchFamily="18" charset="0"/>
                <a:ea typeface="Cambria" panose="02040503050406030204" pitchFamily="18" charset="0"/>
              </a:rPr>
              <a:t>with</a:t>
            </a:r>
            <a:r>
              <a:rPr lang="fr-FR" sz="1400" b="0" strike="noStrike" spc="-1" dirty="0">
                <a:solidFill>
                  <a:srgbClr val="000000"/>
                </a:solidFill>
                <a:latin typeface="Cambria" panose="02040503050406030204" pitchFamily="18" charset="0"/>
                <a:ea typeface="Cambria" panose="02040503050406030204" pitchFamily="18" charset="0"/>
              </a:rPr>
              <a:t> a </a:t>
            </a:r>
            <a:r>
              <a:rPr lang="fr-FR" sz="1400" b="0" strike="noStrike" spc="-1" dirty="0" err="1">
                <a:solidFill>
                  <a:srgbClr val="000000"/>
                </a:solidFill>
                <a:latin typeface="Cambria" panose="02040503050406030204" pitchFamily="18" charset="0"/>
                <a:ea typeface="Cambria" panose="02040503050406030204" pitchFamily="18" charset="0"/>
              </a:rPr>
              <a:t>bottom</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b="0" strike="noStrike" spc="-1" dirty="0" err="1">
                <a:solidFill>
                  <a:srgbClr val="000000"/>
                </a:solidFill>
                <a:latin typeface="Cambria" panose="02040503050406030204" pitchFamily="18" charset="0"/>
                <a:ea typeface="Cambria" panose="02040503050406030204" pitchFamily="18" charset="0"/>
              </a:rPr>
              <a:t>simulating</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b="0" strike="noStrike" spc="-1" dirty="0" err="1">
                <a:solidFill>
                  <a:srgbClr val="000000"/>
                </a:solidFill>
                <a:latin typeface="Cambria" panose="02040503050406030204" pitchFamily="18" charset="0"/>
                <a:ea typeface="Cambria" panose="02040503050406030204" pitchFamily="18" charset="0"/>
              </a:rPr>
              <a:t>reflector</a:t>
            </a:r>
            <a:r>
              <a:rPr lang="fr-FR" sz="1400" b="0" strike="noStrike" spc="-1" dirty="0">
                <a:solidFill>
                  <a:srgbClr val="000000"/>
                </a:solidFill>
                <a:latin typeface="Cambria" panose="02040503050406030204" pitchFamily="18" charset="0"/>
                <a:ea typeface="Cambria" panose="02040503050406030204" pitchFamily="18" charset="0"/>
              </a:rPr>
              <a:t> (BSR), </a:t>
            </a:r>
            <a:r>
              <a:rPr lang="fr-FR" sz="1400" b="0" strike="noStrike" spc="-1" dirty="0" err="1">
                <a:solidFill>
                  <a:srgbClr val="000000"/>
                </a:solidFill>
                <a:latin typeface="Cambria" panose="02040503050406030204" pitchFamily="18" charset="0"/>
                <a:ea typeface="Cambria" panose="02040503050406030204" pitchFamily="18" charset="0"/>
              </a:rPr>
              <a:t>which</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b="0" strike="noStrike" spc="-1" dirty="0" err="1">
                <a:solidFill>
                  <a:srgbClr val="000000"/>
                </a:solidFill>
                <a:latin typeface="Cambria" panose="02040503050406030204" pitchFamily="18" charset="0"/>
                <a:ea typeface="Cambria" panose="02040503050406030204" pitchFamily="18" charset="0"/>
              </a:rPr>
              <a:t>is</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b="0" strike="noStrike" spc="-1" dirty="0" err="1">
                <a:solidFill>
                  <a:srgbClr val="000000"/>
                </a:solidFill>
                <a:latin typeface="Cambria" panose="02040503050406030204" pitchFamily="18" charset="0"/>
                <a:ea typeface="Cambria" panose="02040503050406030204" pitchFamily="18" charset="0"/>
              </a:rPr>
              <a:t>only</a:t>
            </a:r>
            <a:r>
              <a:rPr lang="fr-FR" sz="1400" b="0" strike="noStrike" spc="-1" dirty="0">
                <a:solidFill>
                  <a:srgbClr val="000000"/>
                </a:solidFill>
                <a:latin typeface="Cambria" panose="02040503050406030204" pitchFamily="18" charset="0"/>
                <a:ea typeface="Cambria" panose="02040503050406030204" pitchFamily="18" charset="0"/>
              </a:rPr>
              <a:t> </a:t>
            </a:r>
            <a:r>
              <a:rPr lang="fr-FR" sz="1400" spc="-1" dirty="0" err="1" smtClean="0">
                <a:solidFill>
                  <a:srgbClr val="000000"/>
                </a:solidFill>
                <a:latin typeface="Cambria" panose="02040503050406030204" pitchFamily="18" charset="0"/>
                <a:ea typeface="Cambria" panose="02040503050406030204" pitchFamily="18" charset="0"/>
              </a:rPr>
              <a:t>partially</a:t>
            </a:r>
            <a:r>
              <a:rPr lang="fr-FR" sz="1400" spc="-1" dirty="0" smtClean="0">
                <a:solidFill>
                  <a:srgbClr val="000000"/>
                </a:solidFill>
                <a:latin typeface="Cambria" panose="02040503050406030204" pitchFamily="18" charset="0"/>
                <a:ea typeface="Cambria" panose="02040503050406030204" pitchFamily="18" charset="0"/>
              </a:rPr>
              <a:t> visible</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a:solidFill>
                  <a:srgbClr val="000000"/>
                </a:solidFill>
                <a:latin typeface="Cambria" panose="02040503050406030204" pitchFamily="18" charset="0"/>
                <a:ea typeface="Cambria" panose="02040503050406030204" pitchFamily="18" charset="0"/>
              </a:rPr>
              <a:t>in the </a:t>
            </a:r>
            <a:r>
              <a:rPr lang="fr-FR" sz="1400" b="0" strike="noStrike" spc="-1" dirty="0" err="1">
                <a:solidFill>
                  <a:srgbClr val="000000"/>
                </a:solidFill>
                <a:latin typeface="Cambria" panose="02040503050406030204" pitchFamily="18" charset="0"/>
                <a:ea typeface="Cambria" panose="02040503050406030204" pitchFamily="18" charset="0"/>
              </a:rPr>
              <a:t>reflection</a:t>
            </a:r>
            <a:r>
              <a:rPr lang="fr-FR" sz="1400" b="0" strike="noStrike" spc="-1" dirty="0">
                <a:solidFill>
                  <a:srgbClr val="000000"/>
                </a:solidFill>
                <a:latin typeface="Cambria" panose="02040503050406030204" pitchFamily="18" charset="0"/>
                <a:ea typeface="Cambria" panose="02040503050406030204" pitchFamily="18" charset="0"/>
              </a:rPr>
              <a:t> image</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Very</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low</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velocity</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associated</a:t>
            </a:r>
            <a:r>
              <a:rPr lang="fr-FR" sz="1400" b="0" strike="noStrike" spc="-1" dirty="0" smtClean="0">
                <a:solidFill>
                  <a:srgbClr val="000000"/>
                </a:solidFill>
                <a:latin typeface="Cambria" panose="02040503050406030204" pitchFamily="18" charset="0"/>
                <a:ea typeface="Cambria" panose="02040503050406030204" pitchFamily="18" charset="0"/>
              </a:rPr>
              <a:t> to </a:t>
            </a:r>
            <a:r>
              <a:rPr lang="fr-FR" sz="1400" b="0" strike="noStrike" spc="-1" dirty="0" err="1" smtClean="0">
                <a:solidFill>
                  <a:srgbClr val="000000"/>
                </a:solidFill>
                <a:latin typeface="Cambria" panose="02040503050406030204" pitchFamily="18" charset="0"/>
                <a:ea typeface="Cambria" panose="02040503050406030204" pitchFamily="18" charset="0"/>
              </a:rPr>
              <a:t>trapped</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spc="-1" dirty="0" err="1" smtClean="0">
                <a:solidFill>
                  <a:srgbClr val="000000"/>
                </a:solidFill>
                <a:latin typeface="Cambria" panose="02040503050406030204" pitchFamily="18" charset="0"/>
                <a:ea typeface="Cambria" panose="02040503050406030204" pitchFamily="18" charset="0"/>
              </a:rPr>
              <a:t>f</a:t>
            </a:r>
            <a:r>
              <a:rPr lang="fr-FR" sz="1400" b="0" strike="noStrike" spc="-1" dirty="0" err="1" smtClean="0">
                <a:solidFill>
                  <a:srgbClr val="000000"/>
                </a:solidFill>
                <a:latin typeface="Cambria" panose="02040503050406030204" pitchFamily="18" charset="0"/>
                <a:ea typeface="Cambria" panose="02040503050406030204" pitchFamily="18" charset="0"/>
              </a:rPr>
              <a:t>luid</a:t>
            </a:r>
            <a:r>
              <a:rPr lang="fr-FR" sz="1400" b="0" strike="noStrike" spc="-1" dirty="0" smtClean="0">
                <a:solidFill>
                  <a:srgbClr val="000000"/>
                </a:solidFill>
                <a:latin typeface="Cambria" panose="02040503050406030204" pitchFamily="18" charset="0"/>
                <a:ea typeface="Cambria" panose="02040503050406030204" pitchFamily="18" charset="0"/>
              </a:rPr>
              <a:t>/</a:t>
            </a:r>
            <a:r>
              <a:rPr lang="fr-FR" sz="1400" b="0" strike="noStrike" spc="-1" dirty="0" err="1" smtClean="0">
                <a:solidFill>
                  <a:srgbClr val="000000"/>
                </a:solidFill>
                <a:latin typeface="Cambria" panose="02040503050406030204" pitchFamily="18" charset="0"/>
                <a:ea typeface="Cambria" panose="02040503050406030204" pitchFamily="18" charset="0"/>
              </a:rPr>
              <a:t>gas</a:t>
            </a:r>
            <a:r>
              <a:rPr lang="fr-FR" sz="1400" b="0" strike="noStrike" spc="-1" dirty="0" smtClean="0">
                <a:solidFill>
                  <a:srgbClr val="000000"/>
                </a:solidFill>
                <a:latin typeface="Cambria" panose="02040503050406030204" pitchFamily="18" charset="0"/>
                <a:ea typeface="Cambria" panose="02040503050406030204" pitchFamily="18" charset="0"/>
              </a:rPr>
              <a:t> </a:t>
            </a:r>
            <a:r>
              <a:rPr lang="fr-FR" sz="1400" b="0" strike="noStrike" spc="-1" dirty="0" err="1" smtClean="0">
                <a:solidFill>
                  <a:srgbClr val="000000"/>
                </a:solidFill>
                <a:latin typeface="Cambria" panose="02040503050406030204" pitchFamily="18" charset="0"/>
                <a:ea typeface="Cambria" panose="02040503050406030204" pitchFamily="18" charset="0"/>
              </a:rPr>
              <a:t>appears</a:t>
            </a:r>
            <a:r>
              <a:rPr lang="fr-FR" sz="1400" b="0" strike="noStrike" spc="-1" dirty="0" smtClean="0">
                <a:solidFill>
                  <a:srgbClr val="000000"/>
                </a:solidFill>
                <a:latin typeface="Cambria" panose="02040503050406030204" pitchFamily="18" charset="0"/>
                <a:ea typeface="Cambria" panose="02040503050406030204" pitchFamily="18" charset="0"/>
              </a:rPr>
              <a:t> to stop at the main </a:t>
            </a:r>
            <a:r>
              <a:rPr lang="fr-FR" sz="1400" b="0" strike="noStrike" spc="-1" dirty="0" err="1" smtClean="0">
                <a:solidFill>
                  <a:srgbClr val="000000"/>
                </a:solidFill>
                <a:latin typeface="Cambria" panose="02040503050406030204" pitchFamily="18" charset="0"/>
                <a:ea typeface="Cambria" panose="02040503050406030204" pitchFamily="18" charset="0"/>
              </a:rPr>
              <a:t>fault</a:t>
            </a:r>
            <a:r>
              <a:rPr lang="fr-FR" sz="1400" b="0" strike="noStrike" spc="-1" dirty="0" smtClean="0">
                <a:solidFill>
                  <a:srgbClr val="000000"/>
                </a:solidFill>
                <a:latin typeface="Cambria" panose="02040503050406030204" pitchFamily="18" charset="0"/>
                <a:ea typeface="Cambria" panose="02040503050406030204" pitchFamily="18" charset="0"/>
              </a:rPr>
              <a:t>.</a:t>
            </a:r>
            <a:endParaRPr lang="fr-FR" sz="1400" b="0" strike="noStrike" spc="-1" dirty="0">
              <a:latin typeface="Cambria" panose="02040503050406030204" pitchFamily="18" charset="0"/>
              <a:ea typeface="Cambria" panose="02040503050406030204" pitchFamily="18" charset="0"/>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0475" y="5257801"/>
            <a:ext cx="1143525" cy="1600200"/>
          </a:xfrm>
          <a:prstGeom prst="rect">
            <a:avLst/>
          </a:prstGeom>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8400" y="3422500"/>
            <a:ext cx="1600200" cy="2351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7" y="471543"/>
            <a:ext cx="2902169" cy="227165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30974"/>
            <a:ext cx="8279449" cy="3701903"/>
          </a:xfrm>
          <a:prstGeom prst="rect">
            <a:avLst/>
          </a:prstGeom>
        </p:spPr>
      </p:pic>
      <p:sp>
        <p:nvSpPr>
          <p:cNvPr id="3" name="CustomShape 1"/>
          <p:cNvSpPr/>
          <p:nvPr/>
        </p:nvSpPr>
        <p:spPr>
          <a:xfrm>
            <a:off x="533520" y="152400"/>
            <a:ext cx="800028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sz="1800" b="0" strike="noStrike" spc="-1" dirty="0">
                <a:solidFill>
                  <a:srgbClr val="000000"/>
                </a:solidFill>
                <a:latin typeface="Cambria"/>
                <a:ea typeface="Cambria"/>
              </a:rPr>
              <a:t>Full </a:t>
            </a:r>
            <a:r>
              <a:rPr lang="fr-FR" sz="1800" b="0" strike="noStrike" spc="-1" dirty="0" err="1">
                <a:solidFill>
                  <a:srgbClr val="000000"/>
                </a:solidFill>
                <a:latin typeface="Cambria"/>
                <a:ea typeface="Cambria"/>
              </a:rPr>
              <a:t>waveform</a:t>
            </a: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tomography</a:t>
            </a:r>
            <a:r>
              <a:rPr lang="fr-FR" sz="1800" b="0" strike="noStrike" spc="-1" dirty="0">
                <a:solidFill>
                  <a:srgbClr val="000000"/>
                </a:solidFill>
                <a:latin typeface="Cambria"/>
                <a:ea typeface="Cambria"/>
              </a:rPr>
              <a:t> </a:t>
            </a:r>
            <a:r>
              <a:rPr lang="fr-FR" sz="1800" b="0" strike="noStrike" spc="-1" dirty="0" err="1">
                <a:solidFill>
                  <a:srgbClr val="000000"/>
                </a:solidFill>
                <a:latin typeface="Cambria"/>
                <a:ea typeface="Cambria"/>
              </a:rPr>
              <a:t>velocity</a:t>
            </a:r>
            <a:r>
              <a:rPr lang="fr-FR" sz="1800" b="0" strike="noStrike" spc="-1" dirty="0">
                <a:solidFill>
                  <a:srgbClr val="000000"/>
                </a:solidFill>
                <a:latin typeface="Cambria"/>
                <a:ea typeface="Cambria"/>
              </a:rPr>
              <a:t> model </a:t>
            </a:r>
            <a:r>
              <a:rPr lang="fr-FR" sz="1800" b="0" strike="noStrike" spc="-1" dirty="0" smtClean="0">
                <a:solidFill>
                  <a:srgbClr val="000000"/>
                </a:solidFill>
                <a:latin typeface="Cambria"/>
                <a:ea typeface="Cambria"/>
              </a:rPr>
              <a:t>of line 6</a:t>
            </a:r>
            <a:endParaRPr lang="fr-FR" sz="1800" b="0" strike="noStrike" spc="-1" dirty="0">
              <a:latin typeface="Arial"/>
            </a:endParaRPr>
          </a:p>
        </p:txBody>
      </p:sp>
      <p:sp>
        <p:nvSpPr>
          <p:cNvPr id="6" name="TextBox 5"/>
          <p:cNvSpPr txBox="1"/>
          <p:nvPr/>
        </p:nvSpPr>
        <p:spPr>
          <a:xfrm>
            <a:off x="2819400" y="762000"/>
            <a:ext cx="6095880" cy="1815882"/>
          </a:xfrm>
          <a:prstGeom prst="rect">
            <a:avLst/>
          </a:prstGeom>
          <a:noFill/>
        </p:spPr>
        <p:txBody>
          <a:bodyPr wrap="square" rtlCol="0">
            <a:spAutoFit/>
          </a:bodyPr>
          <a:lstStyle/>
          <a:p>
            <a:pPr algn="just"/>
            <a:r>
              <a:rPr lang="en-US" sz="1400" dirty="0">
                <a:latin typeface="Cambria" panose="02040503050406030204" pitchFamily="18" charset="0"/>
                <a:ea typeface="Cambria" panose="02040503050406030204" pitchFamily="18" charset="0"/>
              </a:rPr>
              <a:t>The velocity model </a:t>
            </a:r>
            <a:r>
              <a:rPr lang="en-US" sz="1400" dirty="0" smtClean="0">
                <a:latin typeface="Cambria" panose="02040503050406030204" pitchFamily="18" charset="0"/>
                <a:ea typeface="Cambria" panose="02040503050406030204" pitchFamily="18" charset="0"/>
              </a:rPr>
              <a:t>of the </a:t>
            </a:r>
            <a:r>
              <a:rPr lang="en-US" sz="1400" dirty="0">
                <a:latin typeface="Cambria" panose="02040503050406030204" pitchFamily="18" charset="0"/>
                <a:ea typeface="Cambria" panose="02040503050406030204" pitchFamily="18" charset="0"/>
              </a:rPr>
              <a:t>ALEUT Line </a:t>
            </a:r>
            <a:r>
              <a:rPr lang="en-US" sz="1400" dirty="0" smtClean="0">
                <a:latin typeface="Cambria" panose="02040503050406030204" pitchFamily="18" charset="0"/>
                <a:ea typeface="Cambria" panose="02040503050406030204" pitchFamily="18" charset="0"/>
              </a:rPr>
              <a:t>5, is compared with nearby ALEUT line 6 (thick line on the map). We compare similar structure on line 6; and we realize that the velocity model of line 6 does not show strong discontinuity through the faults. </a:t>
            </a:r>
          </a:p>
          <a:p>
            <a:pPr algn="just"/>
            <a:r>
              <a:rPr lang="en-US" sz="1400" dirty="0" smtClean="0">
                <a:latin typeface="Cambria" panose="02040503050406030204" pitchFamily="18" charset="0"/>
                <a:ea typeface="Cambria" panose="02040503050406030204" pitchFamily="18" charset="0"/>
              </a:rPr>
              <a:t>However , there are low velocities above the basement </a:t>
            </a:r>
            <a:r>
              <a:rPr lang="en-US" sz="1400" dirty="0" smtClean="0">
                <a:latin typeface="Cambria" panose="02040503050406030204" pitchFamily="18" charset="0"/>
                <a:ea typeface="Cambria" panose="02040503050406030204" pitchFamily="18" charset="0"/>
              </a:rPr>
              <a:t>highs (indicated by circle on the figure below) </a:t>
            </a:r>
            <a:r>
              <a:rPr lang="en-US" sz="1400" dirty="0" smtClean="0">
                <a:latin typeface="Cambria" panose="02040503050406030204" pitchFamily="18" charset="0"/>
                <a:ea typeface="Cambria" panose="02040503050406030204" pitchFamily="18" charset="0"/>
              </a:rPr>
              <a:t>at the both sides of the model that could be interpreted as fluid escape. </a:t>
            </a:r>
          </a:p>
          <a:p>
            <a:pPr algn="just"/>
            <a:endParaRPr lang="en-US" sz="1400" dirty="0">
              <a:latin typeface="Cambria" panose="02040503050406030204" pitchFamily="18" charset="0"/>
              <a:ea typeface="Cambria" panose="02040503050406030204" pitchFamily="18" charset="0"/>
            </a:endParaRPr>
          </a:p>
        </p:txBody>
      </p:sp>
      <p:sp>
        <p:nvSpPr>
          <p:cNvPr id="7" name="TextBox 6"/>
          <p:cNvSpPr txBox="1"/>
          <p:nvPr/>
        </p:nvSpPr>
        <p:spPr>
          <a:xfrm>
            <a:off x="1066800" y="6397823"/>
            <a:ext cx="6705600" cy="307777"/>
          </a:xfrm>
          <a:prstGeom prst="rect">
            <a:avLst/>
          </a:prstGeom>
          <a:noFill/>
        </p:spPr>
        <p:txBody>
          <a:bodyPr wrap="square" rtlCol="0">
            <a:spAutoFit/>
          </a:bodyPr>
          <a:lstStyle/>
          <a:p>
            <a:r>
              <a:rPr lang="en-US" sz="1400" dirty="0" smtClean="0">
                <a:latin typeface="Cambria" panose="02040503050406030204" pitchFamily="18" charset="0"/>
                <a:ea typeface="Cambria" panose="02040503050406030204" pitchFamily="18" charset="0"/>
              </a:rPr>
              <a:t>PS: the inversion strategy that has been discussed for line 5, is also used for line 6.</a:t>
            </a:r>
            <a:endParaRPr lang="en-US" sz="1400" dirty="0">
              <a:latin typeface="Cambria" panose="02040503050406030204" pitchFamily="18" charset="0"/>
              <a:ea typeface="Cambria" panose="02040503050406030204" pitchFamily="18"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7197" y="5715000"/>
            <a:ext cx="816802" cy="1142999"/>
          </a:xfrm>
          <a:prstGeom prst="rect">
            <a:avLst/>
          </a:prstGeom>
        </p:spPr>
      </p:pic>
      <p:sp>
        <p:nvSpPr>
          <p:cNvPr id="5" name="Oval 4"/>
          <p:cNvSpPr/>
          <p:nvPr/>
        </p:nvSpPr>
        <p:spPr>
          <a:xfrm>
            <a:off x="6019800" y="4191000"/>
            <a:ext cx="990600" cy="838200"/>
          </a:xfrm>
          <a:prstGeom prst="ellipse">
            <a:avLst/>
          </a:prstGeom>
          <a:noFill/>
          <a:ln>
            <a:solidFill>
              <a:schemeClr val="dk1">
                <a:alpha val="32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Oval 9"/>
          <p:cNvSpPr/>
          <p:nvPr/>
        </p:nvSpPr>
        <p:spPr>
          <a:xfrm>
            <a:off x="1883852" y="3359847"/>
            <a:ext cx="990600" cy="838200"/>
          </a:xfrm>
          <a:prstGeom prst="ellipse">
            <a:avLst/>
          </a:prstGeom>
          <a:noFill/>
          <a:ln>
            <a:solidFill>
              <a:schemeClr val="dk1">
                <a:alpha val="32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149" y="2146908"/>
            <a:ext cx="8352989" cy="4177692"/>
          </a:xfrm>
          <a:prstGeom prst="rect">
            <a:avLst/>
          </a:prstGeom>
        </p:spPr>
      </p:pic>
      <p:sp>
        <p:nvSpPr>
          <p:cNvPr id="3" name="CustomShape 1"/>
          <p:cNvSpPr/>
          <p:nvPr/>
        </p:nvSpPr>
        <p:spPr>
          <a:xfrm>
            <a:off x="533520" y="304800"/>
            <a:ext cx="8000280" cy="367878"/>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gn="ctr">
              <a:lnSpc>
                <a:spcPct val="100000"/>
              </a:lnSpc>
            </a:pPr>
            <a:r>
              <a:rPr lang="fr-FR" b="0" strike="noStrike" spc="-1" dirty="0" smtClean="0">
                <a:solidFill>
                  <a:srgbClr val="000000"/>
                </a:solidFill>
                <a:latin typeface="Cambria"/>
                <a:ea typeface="Cambria"/>
              </a:rPr>
              <a:t>Full </a:t>
            </a:r>
            <a:r>
              <a:rPr lang="fr-FR" b="0" strike="noStrike" spc="-1" dirty="0" err="1" smtClean="0">
                <a:solidFill>
                  <a:srgbClr val="000000"/>
                </a:solidFill>
                <a:latin typeface="Cambria"/>
                <a:ea typeface="Cambria"/>
              </a:rPr>
              <a:t>waveform</a:t>
            </a:r>
            <a:r>
              <a:rPr lang="fr-FR" b="0" strike="noStrike" spc="-1" dirty="0" smtClean="0">
                <a:solidFill>
                  <a:srgbClr val="000000"/>
                </a:solidFill>
                <a:latin typeface="Cambria"/>
                <a:ea typeface="Cambria"/>
              </a:rPr>
              <a:t> </a:t>
            </a:r>
            <a:r>
              <a:rPr lang="fr-FR" b="0" strike="noStrike" spc="-1" dirty="0" err="1">
                <a:solidFill>
                  <a:srgbClr val="000000"/>
                </a:solidFill>
                <a:latin typeface="Cambria"/>
                <a:ea typeface="Cambria"/>
              </a:rPr>
              <a:t>tomography</a:t>
            </a:r>
            <a:r>
              <a:rPr lang="fr-FR" b="0" strike="noStrike" spc="-1" dirty="0">
                <a:solidFill>
                  <a:srgbClr val="000000"/>
                </a:solidFill>
                <a:latin typeface="Cambria"/>
                <a:ea typeface="Cambria"/>
              </a:rPr>
              <a:t> </a:t>
            </a:r>
            <a:r>
              <a:rPr lang="fr-FR" b="0" strike="noStrike" spc="-1" dirty="0" err="1">
                <a:solidFill>
                  <a:srgbClr val="000000"/>
                </a:solidFill>
                <a:latin typeface="Cambria"/>
                <a:ea typeface="Cambria"/>
              </a:rPr>
              <a:t>velocity</a:t>
            </a:r>
            <a:r>
              <a:rPr lang="fr-FR" b="0" strike="noStrike" spc="-1" dirty="0">
                <a:solidFill>
                  <a:srgbClr val="000000"/>
                </a:solidFill>
                <a:latin typeface="Cambria"/>
                <a:ea typeface="Cambria"/>
              </a:rPr>
              <a:t> model </a:t>
            </a:r>
            <a:r>
              <a:rPr lang="fr-FR" b="0" strike="noStrike" spc="-1" dirty="0" smtClean="0">
                <a:solidFill>
                  <a:srgbClr val="000000"/>
                </a:solidFill>
                <a:latin typeface="Cambria"/>
                <a:ea typeface="Cambria"/>
              </a:rPr>
              <a:t>of line 6 + PSDM</a:t>
            </a:r>
            <a:endParaRPr lang="fr-FR" b="0" strike="noStrike" spc="-1" dirty="0">
              <a:latin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1337" y="5888717"/>
            <a:ext cx="692663" cy="969283"/>
          </a:xfrm>
          <a:prstGeom prst="rect">
            <a:avLst/>
          </a:prstGeom>
        </p:spPr>
      </p:pic>
      <p:pic>
        <p:nvPicPr>
          <p:cNvPr id="10" name="Espace réservé du contenu 7"/>
          <p:cNvPicPr>
            <a:picLocks noChangeAspect="1"/>
          </p:cNvPicPr>
          <p:nvPr/>
        </p:nvPicPr>
        <p:blipFill>
          <a:blip r:embed="rId4"/>
          <a:srcRect b="70801"/>
          <a:stretch>
            <a:fillRect/>
          </a:stretch>
        </p:blipFill>
        <p:spPr bwMode="auto">
          <a:xfrm>
            <a:off x="457200" y="846398"/>
            <a:ext cx="8167487" cy="1258854"/>
          </a:xfrm>
          <a:prstGeom prst="rect">
            <a:avLst/>
          </a:prstGeom>
          <a:noFill/>
          <a:ln w="9525">
            <a:noFill/>
            <a:miter lim="800000"/>
            <a:headEnd/>
            <a:tailEnd/>
          </a:ln>
        </p:spPr>
      </p:pic>
      <p:sp>
        <p:nvSpPr>
          <p:cNvPr id="11" name="TextBox 10"/>
          <p:cNvSpPr txBox="1"/>
          <p:nvPr/>
        </p:nvSpPr>
        <p:spPr>
          <a:xfrm>
            <a:off x="533400" y="6019800"/>
            <a:ext cx="7696200" cy="830997"/>
          </a:xfrm>
          <a:prstGeom prst="rect">
            <a:avLst/>
          </a:prstGeom>
          <a:noFill/>
        </p:spPr>
        <p:txBody>
          <a:bodyPr wrap="square" rtlCol="0">
            <a:spAutoFit/>
          </a:bodyPr>
          <a:lstStyle/>
          <a:p>
            <a:pPr algn="ctr"/>
            <a:r>
              <a:rPr lang="en-US" sz="1600" dirty="0">
                <a:latin typeface="Cambria" panose="02040503050406030204" pitchFamily="18" charset="0"/>
                <a:ea typeface="Cambria" panose="02040503050406030204" pitchFamily="18" charset="0"/>
              </a:rPr>
              <a:t>Low velocity in the shallow shelf sediments above the basement </a:t>
            </a:r>
            <a:r>
              <a:rPr lang="en-US" sz="1600" dirty="0" smtClean="0">
                <a:latin typeface="Cambria" panose="02040503050406030204" pitchFamily="18" charset="0"/>
                <a:ea typeface="Cambria" panose="02040503050406030204" pitchFamily="18" charset="0"/>
              </a:rPr>
              <a:t>high (indicated by ellipse) </a:t>
            </a:r>
            <a:r>
              <a:rPr lang="en-US" sz="1600" dirty="0" smtClean="0">
                <a:latin typeface="Cambria" panose="02040503050406030204" pitchFamily="18" charset="0"/>
                <a:ea typeface="Cambria" panose="02040503050406030204" pitchFamily="18" charset="0"/>
              </a:rPr>
              <a:t>correlates </a:t>
            </a:r>
            <a:r>
              <a:rPr lang="en-US" sz="1600" dirty="0">
                <a:latin typeface="Cambria" panose="02040503050406030204" pitchFamily="18" charset="0"/>
                <a:ea typeface="Cambria" panose="02040503050406030204" pitchFamily="18" charset="0"/>
              </a:rPr>
              <a:t>well with low </a:t>
            </a:r>
            <a:r>
              <a:rPr lang="en-US" sz="1600" dirty="0" err="1">
                <a:latin typeface="Cambria" panose="02040503050406030204" pitchFamily="18" charset="0"/>
                <a:ea typeface="Cambria" panose="02040503050406030204" pitchFamily="18" charset="0"/>
              </a:rPr>
              <a:t>multibeam</a:t>
            </a:r>
            <a:r>
              <a:rPr lang="en-US" sz="1600" dirty="0">
                <a:latin typeface="Cambria" panose="02040503050406030204" pitchFamily="18" charset="0"/>
                <a:ea typeface="Cambria" panose="02040503050406030204" pitchFamily="18" charset="0"/>
              </a:rPr>
              <a:t> reflectivity; </a:t>
            </a:r>
            <a:r>
              <a:rPr lang="en-US" sz="1600" dirty="0" smtClean="0">
                <a:latin typeface="Cambria" panose="02040503050406030204" pitchFamily="18" charset="0"/>
                <a:ea typeface="Cambria" panose="02040503050406030204" pitchFamily="18" charset="0"/>
              </a:rPr>
              <a:t>the arrows show places of low reflectivity (white) on </a:t>
            </a:r>
            <a:r>
              <a:rPr lang="en-US" sz="1600" dirty="0" err="1" smtClean="0">
                <a:latin typeface="Cambria" panose="02040503050406030204" pitchFamily="18" charset="0"/>
                <a:ea typeface="Cambria" panose="02040503050406030204" pitchFamily="18" charset="0"/>
              </a:rPr>
              <a:t>multibeam</a:t>
            </a:r>
            <a:r>
              <a:rPr lang="en-US" sz="1600" dirty="0" smtClean="0">
                <a:latin typeface="Cambria" panose="02040503050406030204" pitchFamily="18" charset="0"/>
                <a:ea typeface="Cambria" panose="02040503050406030204" pitchFamily="18" charset="0"/>
              </a:rPr>
              <a:t> reflectivity.</a:t>
            </a:r>
            <a:endParaRPr lang="en-US" sz="1600" dirty="0">
              <a:latin typeface="Cambria" panose="02040503050406030204" pitchFamily="18" charset="0"/>
              <a:ea typeface="Cambria" panose="02040503050406030204" pitchFamily="18" charset="0"/>
            </a:endParaRPr>
          </a:p>
        </p:txBody>
      </p:sp>
      <p:sp>
        <p:nvSpPr>
          <p:cNvPr id="4" name="Oval 3"/>
          <p:cNvSpPr/>
          <p:nvPr/>
        </p:nvSpPr>
        <p:spPr>
          <a:xfrm>
            <a:off x="1600200" y="2590800"/>
            <a:ext cx="1524000" cy="304800"/>
          </a:xfrm>
          <a:prstGeom prst="ellipse">
            <a:avLst/>
          </a:prstGeom>
          <a:noFill/>
          <a:ln>
            <a:solidFill>
              <a:schemeClr val="tx1">
                <a:alpha val="3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5530021"/>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6200"/>
            <a:ext cx="8458200" cy="6740307"/>
          </a:xfrm>
          <a:prstGeom prst="rect">
            <a:avLst/>
          </a:prstGeom>
          <a:noFill/>
        </p:spPr>
        <p:txBody>
          <a:bodyPr wrap="square" rtlCol="0">
            <a:spAutoFit/>
          </a:bodyPr>
          <a:lstStyle/>
          <a:p>
            <a:pPr algn="ctr">
              <a:lnSpc>
                <a:spcPct val="150000"/>
              </a:lnSpc>
            </a:pPr>
            <a:r>
              <a:rPr lang="en-US" b="1" dirty="0" smtClean="0">
                <a:latin typeface="Cambria" panose="02040503050406030204" pitchFamily="18" charset="0"/>
                <a:ea typeface="Cambria" panose="02040503050406030204" pitchFamily="18" charset="0"/>
              </a:rPr>
              <a:t>Conclusion </a:t>
            </a:r>
          </a:p>
          <a:p>
            <a:pPr algn="just">
              <a:lnSpc>
                <a:spcPct val="150000"/>
              </a:lnSpc>
            </a:pPr>
            <a:r>
              <a:rPr lang="en-US" sz="1400" dirty="0">
                <a:latin typeface="Cambria" panose="02040503050406030204" pitchFamily="18" charset="0"/>
                <a:ea typeface="Cambria" panose="02040503050406030204" pitchFamily="18" charset="0"/>
              </a:rPr>
              <a:t>Two </a:t>
            </a:r>
            <a:r>
              <a:rPr lang="en-US" sz="1400" dirty="0" smtClean="0">
                <a:latin typeface="Cambria" panose="02040503050406030204" pitchFamily="18" charset="0"/>
                <a:ea typeface="Cambria" panose="02040503050406030204" pitchFamily="18" charset="0"/>
              </a:rPr>
              <a:t>40-kilometer-long sections </a:t>
            </a:r>
            <a:r>
              <a:rPr lang="en-US" sz="1400" dirty="0">
                <a:latin typeface="Cambria" panose="02040503050406030204" pitchFamily="18" charset="0"/>
                <a:ea typeface="Cambria" panose="02040503050406030204" pitchFamily="18" charset="0"/>
              </a:rPr>
              <a:t>of the ALEUT lines crossing the Sanak Basin were subjected to 2D time-domain acoustic waveform </a:t>
            </a:r>
            <a:r>
              <a:rPr lang="en-US" sz="1400" dirty="0" smtClean="0">
                <a:latin typeface="Cambria" panose="02040503050406030204" pitchFamily="18" charset="0"/>
                <a:ea typeface="Cambria" panose="02040503050406030204" pitchFamily="18" charset="0"/>
              </a:rPr>
              <a:t>tomography. Our </a:t>
            </a:r>
            <a:r>
              <a:rPr lang="en-US" sz="1400" dirty="0">
                <a:latin typeface="Cambria" panose="02040503050406030204" pitchFamily="18" charset="0"/>
                <a:ea typeface="Cambria" panose="02040503050406030204" pitchFamily="18" charset="0"/>
              </a:rPr>
              <a:t>results are currently only qualitatively confirmed by comparisons of synthetic and observable data sets as well as comparison of waveform tomography velocity model </a:t>
            </a:r>
            <a:r>
              <a:rPr lang="en-US" sz="1400" dirty="0" smtClean="0">
                <a:latin typeface="Cambria" panose="02040503050406030204" pitchFamily="18" charset="0"/>
                <a:ea typeface="Cambria" panose="02040503050406030204" pitchFamily="18" charset="0"/>
              </a:rPr>
              <a:t>with the </a:t>
            </a:r>
            <a:r>
              <a:rPr lang="en-US" sz="1400" dirty="0">
                <a:latin typeface="Cambria" panose="02040503050406030204" pitchFamily="18" charset="0"/>
                <a:ea typeface="Cambria" panose="02040503050406030204" pitchFamily="18" charset="0"/>
              </a:rPr>
              <a:t>migrated image. </a:t>
            </a:r>
            <a:r>
              <a:rPr lang="en-US" sz="1400" dirty="0" smtClean="0">
                <a:latin typeface="Cambria" panose="02040503050406030204" pitchFamily="18" charset="0"/>
                <a:ea typeface="Cambria" panose="02040503050406030204" pitchFamily="18" charset="0"/>
              </a:rPr>
              <a:t> Main results:</a:t>
            </a:r>
          </a:p>
          <a:p>
            <a:pPr algn="just">
              <a:lnSpc>
                <a:spcPct val="150000"/>
              </a:lnSpc>
            </a:pPr>
            <a:endParaRPr lang="en-US" sz="1400" dirty="0" smtClean="0">
              <a:latin typeface="Cambria" panose="02040503050406030204" pitchFamily="18" charset="0"/>
              <a:ea typeface="Cambria" panose="02040503050406030204" pitchFamily="18" charset="0"/>
            </a:endParaRP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Erosion an infill due to water bottom currents seem to affect the velocities.</a:t>
            </a: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We detect a </a:t>
            </a:r>
            <a:r>
              <a:rPr lang="en-US" sz="1400" dirty="0">
                <a:latin typeface="Cambria" panose="02040503050406030204" pitchFamily="18" charset="0"/>
                <a:ea typeface="Cambria" panose="02040503050406030204" pitchFamily="18" charset="0"/>
              </a:rPr>
              <a:t>velocity inversion in continuity to a bottom simulating reflector (BSR) only partially visible in the reflection </a:t>
            </a:r>
            <a:r>
              <a:rPr lang="en-US" sz="1400" dirty="0" smtClean="0">
                <a:latin typeface="Cambria" panose="02040503050406030204" pitchFamily="18" charset="0"/>
                <a:ea typeface="Cambria" panose="02040503050406030204" pitchFamily="18" charset="0"/>
              </a:rPr>
              <a:t>image of line 5.</a:t>
            </a: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The </a:t>
            </a:r>
            <a:r>
              <a:rPr lang="en-US" sz="1400" dirty="0">
                <a:latin typeface="Cambria" panose="02040503050406030204" pitchFamily="18" charset="0"/>
                <a:ea typeface="Cambria" panose="02040503050406030204" pitchFamily="18" charset="0"/>
              </a:rPr>
              <a:t>BSR velocity anomaly disappears suddenly </a:t>
            </a:r>
            <a:r>
              <a:rPr lang="en-US" sz="1400" dirty="0" smtClean="0">
                <a:latin typeface="Cambria" panose="02040503050406030204" pitchFamily="18" charset="0"/>
                <a:ea typeface="Cambria" panose="02040503050406030204" pitchFamily="18" charset="0"/>
              </a:rPr>
              <a:t>across </a:t>
            </a:r>
            <a:r>
              <a:rPr lang="en-US" sz="1400" dirty="0">
                <a:latin typeface="Cambria" panose="02040503050406030204" pitchFamily="18" charset="0"/>
                <a:ea typeface="Cambria" panose="02040503050406030204" pitchFamily="18" charset="0"/>
              </a:rPr>
              <a:t>the main normal fault, implying an impermeability of the fault on line </a:t>
            </a:r>
            <a:r>
              <a:rPr lang="en-US" sz="1400" dirty="0" smtClean="0">
                <a:latin typeface="Cambria" panose="02040503050406030204" pitchFamily="18" charset="0"/>
                <a:ea typeface="Cambria" panose="02040503050406030204" pitchFamily="18" charset="0"/>
              </a:rPr>
              <a:t>5, which proves its existence in shallow sediments.</a:t>
            </a: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On line 5, the velocity contours  more or less follow </a:t>
            </a:r>
            <a:r>
              <a:rPr lang="en-US" sz="1400" dirty="0">
                <a:latin typeface="Cambria" panose="02040503050406030204" pitchFamily="18" charset="0"/>
                <a:ea typeface="Cambria" panose="02040503050406030204" pitchFamily="18" charset="0"/>
              </a:rPr>
              <a:t>the </a:t>
            </a:r>
            <a:r>
              <a:rPr lang="en-US" sz="1400" dirty="0" smtClean="0">
                <a:latin typeface="Cambria" panose="02040503050406030204" pitchFamily="18" charset="0"/>
                <a:ea typeface="Cambria" panose="02040503050406030204" pitchFamily="18" charset="0"/>
              </a:rPr>
              <a:t>reflective horizons landward of the fault whereas  the contours do not follow reflectivity seaward of the fault, highlighting  fluid effects.</a:t>
            </a: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On </a:t>
            </a:r>
            <a:r>
              <a:rPr lang="en-US" sz="1400" dirty="0">
                <a:latin typeface="Cambria" panose="02040503050406030204" pitchFamily="18" charset="0"/>
                <a:ea typeface="Cambria" panose="02040503050406030204" pitchFamily="18" charset="0"/>
              </a:rPr>
              <a:t>both sides of the line 6 model, low velocities above the basement </a:t>
            </a:r>
            <a:r>
              <a:rPr lang="en-US" sz="1400" dirty="0" smtClean="0">
                <a:latin typeface="Cambria" panose="02040503050406030204" pitchFamily="18" charset="0"/>
                <a:ea typeface="Cambria" panose="02040503050406030204" pitchFamily="18" charset="0"/>
              </a:rPr>
              <a:t>highs can </a:t>
            </a:r>
            <a:r>
              <a:rPr lang="en-US" sz="1400" dirty="0">
                <a:latin typeface="Cambria" panose="02040503050406030204" pitchFamily="18" charset="0"/>
                <a:ea typeface="Cambria" panose="02040503050406030204" pitchFamily="18" charset="0"/>
              </a:rPr>
              <a:t>be observed, which may mean fluid </a:t>
            </a:r>
            <a:r>
              <a:rPr lang="en-US" sz="1400" dirty="0" smtClean="0">
                <a:latin typeface="Cambria" panose="02040503050406030204" pitchFamily="18" charset="0"/>
                <a:ea typeface="Cambria" panose="02040503050406030204" pitchFamily="18" charset="0"/>
              </a:rPr>
              <a:t>escape, but there is no </a:t>
            </a:r>
            <a:r>
              <a:rPr lang="en-US" sz="1400" dirty="0" smtClean="0">
                <a:latin typeface="Cambria" panose="02040503050406030204" pitchFamily="18" charset="0"/>
                <a:ea typeface="Cambria" panose="02040503050406030204" pitchFamily="18" charset="0"/>
              </a:rPr>
              <a:t>significant discontinuity </a:t>
            </a:r>
            <a:r>
              <a:rPr lang="en-US" sz="1400" dirty="0" smtClean="0">
                <a:latin typeface="Cambria" panose="02040503050406030204" pitchFamily="18" charset="0"/>
                <a:ea typeface="Cambria" panose="02040503050406030204" pitchFamily="18" charset="0"/>
              </a:rPr>
              <a:t>of the velocities across the main faults</a:t>
            </a:r>
          </a:p>
          <a:p>
            <a:pPr algn="ctr">
              <a:lnSpc>
                <a:spcPct val="150000"/>
              </a:lnSpc>
            </a:pPr>
            <a:r>
              <a:rPr lang="en-US" b="1" dirty="0" smtClean="0">
                <a:latin typeface="Cambria" panose="02040503050406030204" pitchFamily="18" charset="0"/>
                <a:ea typeface="Cambria" panose="02040503050406030204" pitchFamily="18" charset="0"/>
              </a:rPr>
              <a:t>Perspective </a:t>
            </a:r>
            <a:endParaRPr lang="en-US" sz="1400" b="1" dirty="0">
              <a:latin typeface="Cambria" panose="02040503050406030204" pitchFamily="18" charset="0"/>
              <a:ea typeface="Cambria" panose="02040503050406030204" pitchFamily="18" charset="0"/>
            </a:endParaRPr>
          </a:p>
          <a:p>
            <a:pPr marL="285750" indent="-285750" algn="just">
              <a:lnSpc>
                <a:spcPct val="150000"/>
              </a:lnSpc>
              <a:buFont typeface="Arial" panose="020B0604020202020204" pitchFamily="34" charset="0"/>
              <a:buChar char="•"/>
            </a:pPr>
            <a:r>
              <a:rPr lang="en-US" sz="1400" dirty="0">
                <a:latin typeface="Cambria" panose="02040503050406030204" pitchFamily="18" charset="0"/>
                <a:ea typeface="Cambria" panose="02040503050406030204" pitchFamily="18" charset="0"/>
              </a:rPr>
              <a:t>We need to focus on </a:t>
            </a:r>
            <a:r>
              <a:rPr lang="en-US" sz="1400" dirty="0" smtClean="0">
                <a:latin typeface="Cambria" panose="02040503050406030204" pitchFamily="18" charset="0"/>
                <a:ea typeface="Cambria" panose="02040503050406030204" pitchFamily="18" charset="0"/>
              </a:rPr>
              <a:t>more quantitative </a:t>
            </a:r>
            <a:r>
              <a:rPr lang="en-US" sz="1400" dirty="0">
                <a:latin typeface="Cambria" panose="02040503050406030204" pitchFamily="18" charset="0"/>
                <a:ea typeface="Cambria" panose="02040503050406030204" pitchFamily="18" charset="0"/>
              </a:rPr>
              <a:t>model validation</a:t>
            </a:r>
            <a:r>
              <a:rPr lang="en-US" sz="1400" dirty="0" smtClean="0">
                <a:latin typeface="Cambria" panose="02040503050406030204" pitchFamily="18" charset="0"/>
                <a:ea typeface="Cambria" panose="02040503050406030204" pitchFamily="18" charset="0"/>
              </a:rPr>
              <a:t>. </a:t>
            </a: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To </a:t>
            </a:r>
            <a:r>
              <a:rPr lang="en-US" sz="1400" dirty="0">
                <a:latin typeface="Cambria" panose="02040503050406030204" pitchFamily="18" charset="0"/>
                <a:ea typeface="Cambria" panose="02040503050406030204" pitchFamily="18" charset="0"/>
              </a:rPr>
              <a:t>get more </a:t>
            </a:r>
            <a:r>
              <a:rPr lang="en-US" sz="1400" dirty="0" smtClean="0">
                <a:latin typeface="Cambria" panose="02040503050406030204" pitchFamily="18" charset="0"/>
                <a:ea typeface="Cambria" panose="02040503050406030204" pitchFamily="18" charset="0"/>
              </a:rPr>
              <a:t>details,  </a:t>
            </a:r>
            <a:r>
              <a:rPr lang="en-US" sz="1400" dirty="0">
                <a:latin typeface="Cambria" panose="02040503050406030204" pitchFamily="18" charset="0"/>
                <a:ea typeface="Cambria" panose="02040503050406030204" pitchFamily="18" charset="0"/>
              </a:rPr>
              <a:t>higher </a:t>
            </a:r>
            <a:r>
              <a:rPr lang="en-US" sz="1400" dirty="0" smtClean="0">
                <a:latin typeface="Cambria" panose="02040503050406030204" pitchFamily="18" charset="0"/>
                <a:ea typeface="Cambria" panose="02040503050406030204" pitchFamily="18" charset="0"/>
              </a:rPr>
              <a:t>frequencies are needed (and a finer grid)</a:t>
            </a:r>
          </a:p>
          <a:p>
            <a:pPr marL="285750" indent="-285750" algn="just">
              <a:lnSpc>
                <a:spcPct val="150000"/>
              </a:lnSpc>
              <a:buFont typeface="Arial" panose="020B0604020202020204" pitchFamily="34" charset="0"/>
              <a:buChar char="•"/>
            </a:pPr>
            <a:r>
              <a:rPr lang="en-US" sz="1400" dirty="0" smtClean="0">
                <a:latin typeface="Cambria" panose="02040503050406030204" pitchFamily="18" charset="0"/>
                <a:ea typeface="Cambria" panose="02040503050406030204" pitchFamily="18" charset="0"/>
              </a:rPr>
              <a:t>Further interpretation in the local and regional framework will be performed to understand the meaning of the fault system activity.</a:t>
            </a:r>
          </a:p>
        </p:txBody>
      </p:sp>
    </p:spTree>
    <p:extLst>
      <p:ext uri="{BB962C8B-B14F-4D97-AF65-F5344CB8AC3E}">
        <p14:creationId xmlns:p14="http://schemas.microsoft.com/office/powerpoint/2010/main" val="28497374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CustomShape 1"/>
          <p:cNvSpPr/>
          <p:nvPr/>
        </p:nvSpPr>
        <p:spPr>
          <a:xfrm>
            <a:off x="457200" y="274680"/>
            <a:ext cx="8228880" cy="7153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endParaRPr lang="fr-FR" sz="3200" b="0" strike="noStrike" spc="-1" dirty="0">
              <a:latin typeface="Arial"/>
            </a:endParaRPr>
          </a:p>
        </p:txBody>
      </p:sp>
      <p:sp>
        <p:nvSpPr>
          <p:cNvPr id="198" name="CustomShape 2"/>
          <p:cNvSpPr/>
          <p:nvPr/>
        </p:nvSpPr>
        <p:spPr>
          <a:xfrm>
            <a:off x="457200" y="885000"/>
            <a:ext cx="8228880" cy="59730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Autofit/>
          </a:bodyPr>
          <a:lstStyle/>
          <a:p>
            <a:pPr marL="720" algn="ctr">
              <a:lnSpc>
                <a:spcPct val="120000"/>
              </a:lnSpc>
              <a:spcBef>
                <a:spcPts val="281"/>
              </a:spcBef>
              <a:buClr>
                <a:srgbClr val="000000"/>
              </a:buClr>
            </a:pPr>
            <a:r>
              <a:rPr lang="fr-FR" sz="1200" b="1" spc="-1" dirty="0" err="1" smtClean="0">
                <a:solidFill>
                  <a:srgbClr val="000000"/>
                </a:solidFill>
                <a:latin typeface="Cambria" panose="02040503050406030204" pitchFamily="18" charset="0"/>
                <a:ea typeface="Cambria" panose="02040503050406030204" pitchFamily="18" charset="0"/>
              </a:rPr>
              <a:t>References</a:t>
            </a:r>
            <a:endParaRPr lang="fr-FR" sz="1100" b="1" strike="noStrike" spc="-1" dirty="0" smtClean="0">
              <a:solidFill>
                <a:srgbClr val="000000"/>
              </a:solidFill>
              <a:latin typeface="Cambria" panose="02040503050406030204" pitchFamily="18" charset="0"/>
              <a:ea typeface="Cambria" panose="02040503050406030204" pitchFamily="18" charset="0"/>
            </a:endParaRPr>
          </a:p>
          <a:p>
            <a:pPr marL="343080" indent="-342360" algn="just">
              <a:lnSpc>
                <a:spcPct val="120000"/>
              </a:lnSpc>
              <a:spcBef>
                <a:spcPts val="281"/>
              </a:spcBef>
              <a:buClr>
                <a:srgbClr val="000000"/>
              </a:buClr>
              <a:buFont typeface="Arial"/>
              <a:buChar char="•"/>
            </a:pPr>
            <a:r>
              <a:rPr lang="fr-FR" sz="1100" b="0" strike="noStrike" spc="-1" dirty="0" smtClean="0">
                <a:solidFill>
                  <a:srgbClr val="000000"/>
                </a:solidFill>
                <a:latin typeface="Cambria" panose="02040503050406030204" pitchFamily="18" charset="0"/>
                <a:ea typeface="Cambria" panose="02040503050406030204" pitchFamily="18" charset="0"/>
              </a:rPr>
              <a:t>Bécel</a:t>
            </a:r>
            <a:r>
              <a:rPr lang="fr-FR" sz="1100" b="0" strike="noStrike" spc="-1" dirty="0">
                <a:solidFill>
                  <a:srgbClr val="000000"/>
                </a:solidFill>
                <a:latin typeface="Cambria" panose="02040503050406030204" pitchFamily="18" charset="0"/>
                <a:ea typeface="Cambria" panose="02040503050406030204" pitchFamily="18" charset="0"/>
              </a:rPr>
              <a:t>, A., </a:t>
            </a:r>
            <a:r>
              <a:rPr lang="fr-FR" sz="1100" b="0" strike="noStrike" spc="-1" dirty="0" err="1">
                <a:solidFill>
                  <a:srgbClr val="000000"/>
                </a:solidFill>
                <a:latin typeface="Cambria" panose="02040503050406030204" pitchFamily="18" charset="0"/>
                <a:ea typeface="Cambria" panose="02040503050406030204" pitchFamily="18" charset="0"/>
              </a:rPr>
              <a:t>Shillington</a:t>
            </a:r>
            <a:r>
              <a:rPr lang="fr-FR" sz="1100" b="0" strike="noStrike" spc="-1" dirty="0">
                <a:solidFill>
                  <a:srgbClr val="000000"/>
                </a:solidFill>
                <a:latin typeface="Cambria" panose="02040503050406030204" pitchFamily="18" charset="0"/>
                <a:ea typeface="Cambria" panose="02040503050406030204" pitchFamily="18" charset="0"/>
              </a:rPr>
              <a:t>, D.J., </a:t>
            </a:r>
            <a:r>
              <a:rPr lang="fr-FR" sz="1100" b="0" strike="noStrike" spc="-1" dirty="0" err="1">
                <a:solidFill>
                  <a:srgbClr val="000000"/>
                </a:solidFill>
                <a:latin typeface="Cambria" panose="02040503050406030204" pitchFamily="18" charset="0"/>
                <a:ea typeface="Cambria" panose="02040503050406030204" pitchFamily="18" charset="0"/>
              </a:rPr>
              <a:t>Delescluse</a:t>
            </a:r>
            <a:r>
              <a:rPr lang="fr-FR" sz="1100" b="0" strike="noStrike" spc="-1" dirty="0">
                <a:solidFill>
                  <a:srgbClr val="000000"/>
                </a:solidFill>
                <a:latin typeface="Cambria" panose="02040503050406030204" pitchFamily="18" charset="0"/>
                <a:ea typeface="Cambria" panose="02040503050406030204" pitchFamily="18" charset="0"/>
              </a:rPr>
              <a:t>, M., </a:t>
            </a:r>
            <a:r>
              <a:rPr lang="fr-FR" sz="1100" b="0" strike="noStrike" spc="-1" dirty="0" err="1">
                <a:solidFill>
                  <a:srgbClr val="000000"/>
                </a:solidFill>
                <a:latin typeface="Cambria" panose="02040503050406030204" pitchFamily="18" charset="0"/>
                <a:ea typeface="Cambria" panose="02040503050406030204" pitchFamily="18" charset="0"/>
              </a:rPr>
              <a:t>Nedimović</a:t>
            </a:r>
            <a:r>
              <a:rPr lang="fr-FR" sz="1100" b="0" strike="noStrike" spc="-1" dirty="0">
                <a:solidFill>
                  <a:srgbClr val="000000"/>
                </a:solidFill>
                <a:latin typeface="Cambria" panose="02040503050406030204" pitchFamily="18" charset="0"/>
                <a:ea typeface="Cambria" panose="02040503050406030204" pitchFamily="18" charset="0"/>
              </a:rPr>
              <a:t>, M.R., Abers, G.A., </a:t>
            </a:r>
            <a:r>
              <a:rPr lang="fr-FR" sz="1100" b="0" strike="noStrike" spc="-1" dirty="0" err="1">
                <a:solidFill>
                  <a:srgbClr val="000000"/>
                </a:solidFill>
                <a:latin typeface="Cambria" panose="02040503050406030204" pitchFamily="18" charset="0"/>
                <a:ea typeface="Cambria" panose="02040503050406030204" pitchFamily="18" charset="0"/>
              </a:rPr>
              <a:t>Saffer</a:t>
            </a:r>
            <a:r>
              <a:rPr lang="fr-FR" sz="1100" b="0" strike="noStrike" spc="-1" dirty="0">
                <a:solidFill>
                  <a:srgbClr val="000000"/>
                </a:solidFill>
                <a:latin typeface="Cambria" panose="02040503050406030204" pitchFamily="18" charset="0"/>
                <a:ea typeface="Cambria" panose="02040503050406030204" pitchFamily="18" charset="0"/>
              </a:rPr>
              <a:t>, D.M., Webb, S.C., </a:t>
            </a:r>
            <a:r>
              <a:rPr lang="fr-FR" sz="1100" b="0" strike="noStrike" spc="-1" dirty="0" err="1">
                <a:solidFill>
                  <a:srgbClr val="000000"/>
                </a:solidFill>
                <a:latin typeface="Cambria" panose="02040503050406030204" pitchFamily="18" charset="0"/>
                <a:ea typeface="Cambria" panose="02040503050406030204" pitchFamily="18" charset="0"/>
              </a:rPr>
              <a:t>Keranen</a:t>
            </a:r>
            <a:r>
              <a:rPr lang="fr-FR" sz="1100" b="0" strike="noStrike" spc="-1" dirty="0">
                <a:solidFill>
                  <a:srgbClr val="000000"/>
                </a:solidFill>
                <a:latin typeface="Cambria" panose="02040503050406030204" pitchFamily="18" charset="0"/>
                <a:ea typeface="Cambria" panose="02040503050406030204" pitchFamily="18" charset="0"/>
              </a:rPr>
              <a:t>, K.M., Roche, P.-H., Li, J., and </a:t>
            </a:r>
            <a:r>
              <a:rPr lang="fr-FR" sz="1100" b="0" strike="noStrike" spc="-1" dirty="0" err="1">
                <a:solidFill>
                  <a:srgbClr val="000000"/>
                </a:solidFill>
                <a:latin typeface="Cambria" panose="02040503050406030204" pitchFamily="18" charset="0"/>
                <a:ea typeface="Cambria" panose="02040503050406030204" pitchFamily="18" charset="0"/>
              </a:rPr>
              <a:t>Kuehn</a:t>
            </a:r>
            <a:r>
              <a:rPr lang="fr-FR" sz="1100" b="0" strike="noStrike" spc="-1" dirty="0">
                <a:solidFill>
                  <a:srgbClr val="000000"/>
                </a:solidFill>
                <a:latin typeface="Cambria" panose="02040503050406030204" pitchFamily="18" charset="0"/>
                <a:ea typeface="Cambria" panose="02040503050406030204" pitchFamily="18" charset="0"/>
              </a:rPr>
              <a:t>, H., 2017, </a:t>
            </a:r>
            <a:r>
              <a:rPr lang="fr-FR" sz="1100" b="0" strike="noStrike" spc="-1" dirty="0" err="1">
                <a:solidFill>
                  <a:srgbClr val="000000"/>
                </a:solidFill>
                <a:latin typeface="Cambria" panose="02040503050406030204" pitchFamily="18" charset="0"/>
                <a:ea typeface="Cambria" panose="02040503050406030204" pitchFamily="18" charset="0"/>
              </a:rPr>
              <a:t>Tsunamigenic</a:t>
            </a:r>
            <a:r>
              <a:rPr lang="fr-FR" sz="1100" b="0" strike="noStrike" spc="-1" dirty="0">
                <a:solidFill>
                  <a:srgbClr val="000000"/>
                </a:solidFill>
                <a:latin typeface="Cambria" panose="02040503050406030204" pitchFamily="18" charset="0"/>
                <a:ea typeface="Cambria" panose="02040503050406030204" pitchFamily="18" charset="0"/>
              </a:rPr>
              <a:t> structures in a </a:t>
            </a:r>
            <a:r>
              <a:rPr lang="fr-FR" sz="1100" b="0" strike="noStrike" spc="-1" dirty="0" err="1">
                <a:solidFill>
                  <a:srgbClr val="000000"/>
                </a:solidFill>
                <a:latin typeface="Cambria" panose="02040503050406030204" pitchFamily="18" charset="0"/>
                <a:ea typeface="Cambria" panose="02040503050406030204" pitchFamily="18" charset="0"/>
              </a:rPr>
              <a:t>creeping</a:t>
            </a:r>
            <a:r>
              <a:rPr lang="fr-FR" sz="1100" b="0" strike="noStrike" spc="-1" dirty="0">
                <a:solidFill>
                  <a:srgbClr val="000000"/>
                </a:solidFill>
                <a:latin typeface="Cambria" panose="02040503050406030204" pitchFamily="18" charset="0"/>
                <a:ea typeface="Cambria" panose="02040503050406030204" pitchFamily="18" charset="0"/>
              </a:rPr>
              <a:t> section of the Alaska subduction zone: Nature </a:t>
            </a:r>
            <a:r>
              <a:rPr lang="fr-FR" sz="1100" b="0" strike="noStrike" spc="-1" dirty="0" err="1">
                <a:solidFill>
                  <a:srgbClr val="000000"/>
                </a:solidFill>
                <a:latin typeface="Cambria" panose="02040503050406030204" pitchFamily="18" charset="0"/>
                <a:ea typeface="Cambria" panose="02040503050406030204" pitchFamily="18" charset="0"/>
              </a:rPr>
              <a:t>Geoscience</a:t>
            </a:r>
            <a:r>
              <a:rPr lang="fr-FR" sz="1100" b="0" strike="noStrike" spc="-1" dirty="0">
                <a:solidFill>
                  <a:srgbClr val="000000"/>
                </a:solidFill>
                <a:latin typeface="Cambria" panose="02040503050406030204" pitchFamily="18" charset="0"/>
                <a:ea typeface="Cambria" panose="02040503050406030204" pitchFamily="18" charset="0"/>
              </a:rPr>
              <a:t>, v. 10, p. 609–613</a:t>
            </a:r>
            <a:r>
              <a:rPr lang="fr-FR" sz="1100" b="0" strike="noStrike" spc="-1" dirty="0" smtClean="0">
                <a:solidFill>
                  <a:srgbClr val="000000"/>
                </a:solidFill>
                <a:latin typeface="Cambria" panose="02040503050406030204" pitchFamily="18" charset="0"/>
                <a:ea typeface="Cambria" panose="02040503050406030204" pitchFamily="18" charset="0"/>
              </a:rPr>
              <a:t>.</a:t>
            </a:r>
          </a:p>
          <a:p>
            <a:pPr marL="343080" indent="-342360" algn="just">
              <a:lnSpc>
                <a:spcPct val="120000"/>
              </a:lnSpc>
              <a:spcBef>
                <a:spcPts val="281"/>
              </a:spcBef>
              <a:buClr>
                <a:srgbClr val="000000"/>
              </a:buClr>
              <a:buFont typeface="Arial"/>
              <a:buChar char="•"/>
            </a:pPr>
            <a:r>
              <a:rPr lang="en-US" sz="1100" spc="-1" dirty="0" err="1">
                <a:solidFill>
                  <a:srgbClr val="000000"/>
                </a:solidFill>
                <a:latin typeface="Cambria" panose="02040503050406030204" pitchFamily="18" charset="0"/>
                <a:ea typeface="Cambria" panose="02040503050406030204" pitchFamily="18" charset="0"/>
              </a:rPr>
              <a:t>Bruns</a:t>
            </a:r>
            <a:r>
              <a:rPr lang="en-US" sz="1100" spc="-1" dirty="0">
                <a:solidFill>
                  <a:srgbClr val="000000"/>
                </a:solidFill>
                <a:latin typeface="Cambria" panose="02040503050406030204" pitchFamily="18" charset="0"/>
                <a:ea typeface="Cambria" panose="02040503050406030204" pitchFamily="18" charset="0"/>
              </a:rPr>
              <a:t>, T. R., von </a:t>
            </a:r>
            <a:r>
              <a:rPr lang="en-US" sz="1100" spc="-1" dirty="0" err="1">
                <a:solidFill>
                  <a:srgbClr val="000000"/>
                </a:solidFill>
                <a:latin typeface="Cambria" panose="02040503050406030204" pitchFamily="18" charset="0"/>
                <a:ea typeface="Cambria" panose="02040503050406030204" pitchFamily="18" charset="0"/>
              </a:rPr>
              <a:t>Huene</a:t>
            </a:r>
            <a:r>
              <a:rPr lang="en-US" sz="1100" spc="-1" dirty="0">
                <a:solidFill>
                  <a:srgbClr val="000000"/>
                </a:solidFill>
                <a:latin typeface="Cambria" panose="02040503050406030204" pitchFamily="18" charset="0"/>
                <a:ea typeface="Cambria" panose="02040503050406030204" pitchFamily="18" charset="0"/>
              </a:rPr>
              <a:t>, R., &amp; </a:t>
            </a:r>
            <a:r>
              <a:rPr lang="en-US" sz="1100" spc="-1" dirty="0" err="1">
                <a:solidFill>
                  <a:srgbClr val="000000"/>
                </a:solidFill>
                <a:latin typeface="Cambria" panose="02040503050406030204" pitchFamily="18" charset="0"/>
                <a:ea typeface="Cambria" panose="02040503050406030204" pitchFamily="18" charset="0"/>
              </a:rPr>
              <a:t>Culotta</a:t>
            </a:r>
            <a:r>
              <a:rPr lang="en-US" sz="1100" spc="-1" dirty="0">
                <a:solidFill>
                  <a:srgbClr val="000000"/>
                </a:solidFill>
                <a:latin typeface="Cambria" panose="02040503050406030204" pitchFamily="18" charset="0"/>
                <a:ea typeface="Cambria" panose="02040503050406030204" pitchFamily="18" charset="0"/>
              </a:rPr>
              <a:t>, R. C. (1987). Geology </a:t>
            </a:r>
            <a:r>
              <a:rPr lang="en-US" sz="1100" spc="-1" dirty="0" smtClean="0">
                <a:solidFill>
                  <a:srgbClr val="000000"/>
                </a:solidFill>
                <a:latin typeface="Cambria" panose="02040503050406030204" pitchFamily="18" charset="0"/>
                <a:ea typeface="Cambria" panose="02040503050406030204" pitchFamily="18" charset="0"/>
              </a:rPr>
              <a:t>and petroleum </a:t>
            </a:r>
            <a:r>
              <a:rPr lang="en-US" sz="1100" spc="-1" dirty="0">
                <a:solidFill>
                  <a:srgbClr val="000000"/>
                </a:solidFill>
                <a:latin typeface="Cambria" panose="02040503050406030204" pitchFamily="18" charset="0"/>
                <a:ea typeface="Cambria" panose="02040503050406030204" pitchFamily="18" charset="0"/>
              </a:rPr>
              <a:t>potential of the Shumagin margin, Alaska. In D. W</a:t>
            </a:r>
            <a:r>
              <a:rPr lang="en-US" sz="1100" spc="-1" dirty="0" smtClean="0">
                <a:solidFill>
                  <a:srgbClr val="000000"/>
                </a:solidFill>
                <a:latin typeface="Cambria" panose="02040503050406030204" pitchFamily="18" charset="0"/>
                <a:ea typeface="Cambria" panose="02040503050406030204" pitchFamily="18" charset="0"/>
              </a:rPr>
              <a:t>., Scholl</a:t>
            </a:r>
            <a:r>
              <a:rPr lang="en-US" sz="1100" spc="-1" dirty="0">
                <a:solidFill>
                  <a:srgbClr val="000000"/>
                </a:solidFill>
                <a:latin typeface="Cambria" panose="02040503050406030204" pitchFamily="18" charset="0"/>
                <a:ea typeface="Cambria" panose="02040503050406030204" pitchFamily="18" charset="0"/>
              </a:rPr>
              <a:t>, A., </a:t>
            </a:r>
            <a:r>
              <a:rPr lang="en-US" sz="1100" spc="-1" dirty="0" err="1">
                <a:solidFill>
                  <a:srgbClr val="000000"/>
                </a:solidFill>
                <a:latin typeface="Cambria" panose="02040503050406030204" pitchFamily="18" charset="0"/>
                <a:ea typeface="Cambria" panose="02040503050406030204" pitchFamily="18" charset="0"/>
              </a:rPr>
              <a:t>Grantz</a:t>
            </a:r>
            <a:r>
              <a:rPr lang="en-US" sz="1100" spc="-1" dirty="0">
                <a:solidFill>
                  <a:srgbClr val="000000"/>
                </a:solidFill>
                <a:latin typeface="Cambria" panose="02040503050406030204" pitchFamily="18" charset="0"/>
                <a:ea typeface="Cambria" panose="02040503050406030204" pitchFamily="18" charset="0"/>
              </a:rPr>
              <a:t>, &amp; J. G., </a:t>
            </a:r>
            <a:r>
              <a:rPr lang="en-US" sz="1100" spc="-1" dirty="0" err="1">
                <a:solidFill>
                  <a:srgbClr val="000000"/>
                </a:solidFill>
                <a:latin typeface="Cambria" panose="02040503050406030204" pitchFamily="18" charset="0"/>
                <a:ea typeface="Cambria" panose="02040503050406030204" pitchFamily="18" charset="0"/>
              </a:rPr>
              <a:t>Vedder</a:t>
            </a:r>
            <a:r>
              <a:rPr lang="en-US" sz="1100" spc="-1" dirty="0">
                <a:solidFill>
                  <a:srgbClr val="000000"/>
                </a:solidFill>
                <a:latin typeface="Cambria" panose="02040503050406030204" pitchFamily="18" charset="0"/>
                <a:ea typeface="Cambria" panose="02040503050406030204" pitchFamily="18" charset="0"/>
              </a:rPr>
              <a:t>, eds., Geology and </a:t>
            </a:r>
            <a:r>
              <a:rPr lang="en-US" sz="1100" spc="-1" dirty="0" smtClean="0">
                <a:solidFill>
                  <a:srgbClr val="000000"/>
                </a:solidFill>
                <a:latin typeface="Cambria" panose="02040503050406030204" pitchFamily="18" charset="0"/>
                <a:ea typeface="Cambria" panose="02040503050406030204" pitchFamily="18" charset="0"/>
              </a:rPr>
              <a:t>resource potential </a:t>
            </a:r>
            <a:r>
              <a:rPr lang="en-US" sz="1100" spc="-1" dirty="0">
                <a:solidFill>
                  <a:srgbClr val="000000"/>
                </a:solidFill>
                <a:latin typeface="Cambria" panose="02040503050406030204" pitchFamily="18" charset="0"/>
                <a:ea typeface="Cambria" panose="02040503050406030204" pitchFamily="18" charset="0"/>
              </a:rPr>
              <a:t>of the continental margin of western North America </a:t>
            </a:r>
            <a:r>
              <a:rPr lang="en-US" sz="1100" spc="-1" dirty="0" smtClean="0">
                <a:solidFill>
                  <a:srgbClr val="000000"/>
                </a:solidFill>
                <a:latin typeface="Cambria" panose="02040503050406030204" pitchFamily="18" charset="0"/>
                <a:ea typeface="Cambria" panose="02040503050406030204" pitchFamily="18" charset="0"/>
              </a:rPr>
              <a:t>and adjacent </a:t>
            </a:r>
            <a:r>
              <a:rPr lang="en-US" sz="1100" spc="-1" dirty="0">
                <a:solidFill>
                  <a:srgbClr val="000000"/>
                </a:solidFill>
                <a:latin typeface="Cambria" panose="02040503050406030204" pitchFamily="18" charset="0"/>
                <a:ea typeface="Cambria" panose="02040503050406030204" pitchFamily="18" charset="0"/>
              </a:rPr>
              <a:t>ocean basins—Beaufort Sea to Baja California: </a:t>
            </a:r>
            <a:r>
              <a:rPr lang="en-US" sz="1100" spc="-1" dirty="0" smtClean="0">
                <a:solidFill>
                  <a:srgbClr val="000000"/>
                </a:solidFill>
                <a:latin typeface="Cambria" panose="02040503050406030204" pitchFamily="18" charset="0"/>
                <a:ea typeface="Cambria" panose="02040503050406030204" pitchFamily="18" charset="0"/>
              </a:rPr>
              <a:t>Houston, Texas</a:t>
            </a:r>
            <a:r>
              <a:rPr lang="en-US" sz="1100" spc="-1" dirty="0">
                <a:solidFill>
                  <a:srgbClr val="000000"/>
                </a:solidFill>
                <a:latin typeface="Cambria" panose="02040503050406030204" pitchFamily="18" charset="0"/>
                <a:ea typeface="Cambria" panose="02040503050406030204" pitchFamily="18" charset="0"/>
              </a:rPr>
              <a:t>, </a:t>
            </a:r>
            <a:r>
              <a:rPr lang="en-US" sz="1100" spc="-1" dirty="0" err="1">
                <a:solidFill>
                  <a:srgbClr val="000000"/>
                </a:solidFill>
                <a:latin typeface="Cambria" panose="02040503050406030204" pitchFamily="18" charset="0"/>
                <a:ea typeface="Cambria" panose="02040503050406030204" pitchFamily="18" charset="0"/>
              </a:rPr>
              <a:t>Circum</a:t>
            </a:r>
            <a:r>
              <a:rPr lang="en-US" sz="1100" spc="-1" dirty="0">
                <a:solidFill>
                  <a:srgbClr val="000000"/>
                </a:solidFill>
                <a:latin typeface="Cambria" panose="02040503050406030204" pitchFamily="18" charset="0"/>
                <a:ea typeface="Cambria" panose="02040503050406030204" pitchFamily="18" charset="0"/>
              </a:rPr>
              <a:t>-Pacific </a:t>
            </a:r>
            <a:r>
              <a:rPr lang="en-US" sz="1100" spc="-1" dirty="0" err="1">
                <a:solidFill>
                  <a:srgbClr val="000000"/>
                </a:solidFill>
                <a:latin typeface="Cambria" panose="02040503050406030204" pitchFamily="18" charset="0"/>
                <a:ea typeface="Cambria" panose="02040503050406030204" pitchFamily="18" charset="0"/>
              </a:rPr>
              <a:t>Councilfor</a:t>
            </a:r>
            <a:r>
              <a:rPr lang="en-US" sz="1100" spc="-1" dirty="0">
                <a:solidFill>
                  <a:srgbClr val="000000"/>
                </a:solidFill>
                <a:latin typeface="Cambria" panose="02040503050406030204" pitchFamily="18" charset="0"/>
                <a:ea typeface="Cambria" panose="02040503050406030204" pitchFamily="18" charset="0"/>
              </a:rPr>
              <a:t> Energy and </a:t>
            </a:r>
            <a:r>
              <a:rPr lang="en-US" sz="1100" spc="-1" dirty="0" smtClean="0">
                <a:solidFill>
                  <a:srgbClr val="000000"/>
                </a:solidFill>
                <a:latin typeface="Cambria" panose="02040503050406030204" pitchFamily="18" charset="0"/>
                <a:ea typeface="Cambria" panose="02040503050406030204" pitchFamily="18" charset="0"/>
              </a:rPr>
              <a:t>Mineral Resources</a:t>
            </a:r>
            <a:r>
              <a:rPr lang="en-US" sz="1100" spc="-1" dirty="0">
                <a:solidFill>
                  <a:srgbClr val="000000"/>
                </a:solidFill>
                <a:latin typeface="Cambria" panose="02040503050406030204" pitchFamily="18" charset="0"/>
                <a:ea typeface="Cambria" panose="02040503050406030204" pitchFamily="18" charset="0"/>
              </a:rPr>
              <a:t>, Earth Science Series, v. 6, pp. 157–190</a:t>
            </a:r>
            <a:r>
              <a:rPr lang="en-US" sz="1100" spc="-1" dirty="0" smtClean="0">
                <a:solidFill>
                  <a:srgbClr val="000000"/>
                </a:solidFill>
                <a:latin typeface="Cambria" panose="02040503050406030204" pitchFamily="18" charset="0"/>
                <a:ea typeface="Cambria" panose="02040503050406030204" pitchFamily="18" charset="0"/>
              </a:rPr>
              <a:t>.</a:t>
            </a:r>
          </a:p>
          <a:p>
            <a:pPr marL="343080" indent="-342360" algn="just">
              <a:lnSpc>
                <a:spcPct val="120000"/>
              </a:lnSpc>
              <a:spcBef>
                <a:spcPts val="281"/>
              </a:spcBef>
              <a:buClr>
                <a:srgbClr val="000000"/>
              </a:buClr>
              <a:buFont typeface="Arial"/>
              <a:buChar char="•"/>
            </a:pPr>
            <a:r>
              <a:rPr lang="fr-FR" sz="1100" spc="-1" dirty="0" smtClean="0">
                <a:latin typeface="Cambria" panose="02040503050406030204" pitchFamily="18" charset="0"/>
                <a:ea typeface="Cambria" panose="02040503050406030204" pitchFamily="18" charset="0"/>
              </a:rPr>
              <a:t>Canales</a:t>
            </a:r>
            <a:r>
              <a:rPr lang="fr-FR" sz="1100" spc="-1" dirty="0">
                <a:latin typeface="Cambria" panose="02040503050406030204" pitchFamily="18" charset="0"/>
                <a:ea typeface="Cambria" panose="02040503050406030204" pitchFamily="18" charset="0"/>
              </a:rPr>
              <a:t>, J. P., B. E. </a:t>
            </a:r>
            <a:r>
              <a:rPr lang="fr-FR" sz="1100" spc="-1" dirty="0" err="1">
                <a:latin typeface="Cambria" panose="02040503050406030204" pitchFamily="18" charset="0"/>
                <a:ea typeface="Cambria" panose="02040503050406030204" pitchFamily="18" charset="0"/>
              </a:rPr>
              <a:t>Tucholke</a:t>
            </a:r>
            <a:r>
              <a:rPr lang="fr-FR" sz="1100" spc="-1" dirty="0">
                <a:latin typeface="Cambria" panose="02040503050406030204" pitchFamily="18" charset="0"/>
                <a:ea typeface="Cambria" panose="02040503050406030204" pitchFamily="18" charset="0"/>
              </a:rPr>
              <a:t>, M. Xu, J. A. Collins, and D. </a:t>
            </a:r>
            <a:r>
              <a:rPr lang="fr-FR" sz="1100" spc="-1" dirty="0" err="1">
                <a:latin typeface="Cambria" panose="02040503050406030204" pitchFamily="18" charset="0"/>
                <a:ea typeface="Cambria" panose="02040503050406030204" pitchFamily="18" charset="0"/>
              </a:rPr>
              <a:t>DuBois</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2008, </a:t>
            </a:r>
            <a:r>
              <a:rPr lang="fr-FR" sz="1100" spc="-1" dirty="0" err="1" smtClean="0">
                <a:latin typeface="Cambria" panose="02040503050406030204" pitchFamily="18" charset="0"/>
                <a:ea typeface="Cambria" panose="02040503050406030204" pitchFamily="18" charset="0"/>
              </a:rPr>
              <a:t>Seismic</a:t>
            </a:r>
            <a:r>
              <a:rPr lang="fr-FR" sz="1100" spc="-1" dirty="0" smtClean="0">
                <a:latin typeface="Cambria" panose="02040503050406030204" pitchFamily="18" charset="0"/>
                <a:ea typeface="Cambria" panose="02040503050406030204" pitchFamily="18" charset="0"/>
              </a:rPr>
              <a:t> </a:t>
            </a:r>
            <a:r>
              <a:rPr lang="fr-FR" sz="1100" spc="-1" dirty="0" err="1">
                <a:latin typeface="Cambria" panose="02040503050406030204" pitchFamily="18" charset="0"/>
                <a:ea typeface="Cambria" panose="02040503050406030204" pitchFamily="18" charset="0"/>
              </a:rPr>
              <a:t>evidence</a:t>
            </a:r>
            <a:r>
              <a:rPr lang="fr-FR" sz="1100" spc="-1" dirty="0">
                <a:latin typeface="Cambria" panose="02040503050406030204" pitchFamily="18" charset="0"/>
                <a:ea typeface="Cambria" panose="02040503050406030204" pitchFamily="18" charset="0"/>
              </a:rPr>
              <a:t> for large-</a:t>
            </a:r>
            <a:r>
              <a:rPr lang="fr-FR" sz="1100" spc="-1" dirty="0" err="1">
                <a:latin typeface="Cambria" panose="02040503050406030204" pitchFamily="18" charset="0"/>
                <a:ea typeface="Cambria" panose="02040503050406030204" pitchFamily="18" charset="0"/>
              </a:rPr>
              <a:t>scale</a:t>
            </a:r>
            <a:r>
              <a:rPr lang="fr-FR" sz="1100" spc="-1" dirty="0">
                <a:latin typeface="Cambria" panose="02040503050406030204" pitchFamily="18" charset="0"/>
                <a:ea typeface="Cambria" panose="02040503050406030204" pitchFamily="18" charset="0"/>
              </a:rPr>
              <a:t> </a:t>
            </a:r>
            <a:r>
              <a:rPr lang="fr-FR" sz="1100" spc="-1" dirty="0" err="1">
                <a:latin typeface="Cambria" panose="02040503050406030204" pitchFamily="18" charset="0"/>
                <a:ea typeface="Cambria" panose="02040503050406030204" pitchFamily="18" charset="0"/>
              </a:rPr>
              <a:t>compositional</a:t>
            </a:r>
            <a:r>
              <a:rPr lang="fr-FR" sz="1100" spc="-1" dirty="0">
                <a:latin typeface="Cambria" panose="02040503050406030204" pitchFamily="18" charset="0"/>
                <a:ea typeface="Cambria" panose="02040503050406030204" pitchFamily="18" charset="0"/>
              </a:rPr>
              <a:t> </a:t>
            </a:r>
            <a:r>
              <a:rPr lang="fr-FR" sz="1100" spc="-1" dirty="0" err="1">
                <a:latin typeface="Cambria" panose="02040503050406030204" pitchFamily="18" charset="0"/>
                <a:ea typeface="Cambria" panose="02040503050406030204" pitchFamily="18" charset="0"/>
              </a:rPr>
              <a:t>heterogeneity</a:t>
            </a:r>
            <a:r>
              <a:rPr lang="fr-FR" sz="1100" spc="-1" dirty="0">
                <a:latin typeface="Cambria" panose="02040503050406030204" pitchFamily="18" charset="0"/>
                <a:ea typeface="Cambria" panose="02040503050406030204" pitchFamily="18" charset="0"/>
              </a:rPr>
              <a:t> of </a:t>
            </a:r>
            <a:r>
              <a:rPr lang="fr-FR" sz="1100" spc="-1" dirty="0" err="1" smtClean="0">
                <a:latin typeface="Cambria" panose="02040503050406030204" pitchFamily="18" charset="0"/>
                <a:ea typeface="Cambria" panose="02040503050406030204" pitchFamily="18" charset="0"/>
              </a:rPr>
              <a:t>oceanic</a:t>
            </a:r>
            <a:r>
              <a:rPr lang="fr-FR" sz="1100" spc="-1" dirty="0" smtClean="0">
                <a:latin typeface="Cambria" panose="02040503050406030204" pitchFamily="18" charset="0"/>
                <a:ea typeface="Cambria" panose="02040503050406030204" pitchFamily="18" charset="0"/>
              </a:rPr>
              <a:t> </a:t>
            </a:r>
            <a:r>
              <a:rPr lang="fr-FR" sz="1100" spc="-1" dirty="0" err="1" smtClean="0">
                <a:latin typeface="Cambria" panose="02040503050406030204" pitchFamily="18" charset="0"/>
                <a:ea typeface="Cambria" panose="02040503050406030204" pitchFamily="18" charset="0"/>
              </a:rPr>
              <a:t>core</a:t>
            </a:r>
            <a:r>
              <a:rPr lang="fr-FR" sz="1100" spc="-1" dirty="0" smtClean="0">
                <a:latin typeface="Cambria" panose="02040503050406030204" pitchFamily="18" charset="0"/>
                <a:ea typeface="Cambria" panose="02040503050406030204" pitchFamily="18" charset="0"/>
              </a:rPr>
              <a:t> </a:t>
            </a:r>
            <a:r>
              <a:rPr lang="fr-FR" sz="1100" spc="-1" dirty="0">
                <a:latin typeface="Cambria" panose="02040503050406030204" pitchFamily="18" charset="0"/>
                <a:ea typeface="Cambria" panose="02040503050406030204" pitchFamily="18" charset="0"/>
              </a:rPr>
              <a:t>complexes: </a:t>
            </a:r>
            <a:r>
              <a:rPr lang="fr-FR" sz="1100" spc="-1" dirty="0" err="1">
                <a:latin typeface="Cambria" panose="02040503050406030204" pitchFamily="18" charset="0"/>
                <a:ea typeface="Cambria" panose="02040503050406030204" pitchFamily="18" charset="0"/>
              </a:rPr>
              <a:t>Geochemistry</a:t>
            </a:r>
            <a:r>
              <a:rPr lang="fr-FR" sz="1100" spc="-1" dirty="0">
                <a:latin typeface="Cambria" panose="02040503050406030204" pitchFamily="18" charset="0"/>
                <a:ea typeface="Cambria" panose="02040503050406030204" pitchFamily="18" charset="0"/>
              </a:rPr>
              <a:t>, </a:t>
            </a:r>
            <a:r>
              <a:rPr lang="fr-FR" sz="1100" spc="-1" dirty="0" err="1">
                <a:latin typeface="Cambria" panose="02040503050406030204" pitchFamily="18" charset="0"/>
                <a:ea typeface="Cambria" panose="02040503050406030204" pitchFamily="18" charset="0"/>
              </a:rPr>
              <a:t>Geophysics</a:t>
            </a:r>
            <a:r>
              <a:rPr lang="fr-FR" sz="1100" spc="-1" dirty="0">
                <a:latin typeface="Cambria" panose="02040503050406030204" pitchFamily="18" charset="0"/>
                <a:ea typeface="Cambria" panose="02040503050406030204" pitchFamily="18" charset="0"/>
              </a:rPr>
              <a:t>, </a:t>
            </a:r>
            <a:r>
              <a:rPr lang="fr-FR" sz="1100" spc="-1" dirty="0" err="1">
                <a:latin typeface="Cambria" panose="02040503050406030204" pitchFamily="18" charset="0"/>
                <a:ea typeface="Cambria" panose="02040503050406030204" pitchFamily="18" charset="0"/>
              </a:rPr>
              <a:t>Geosystems</a:t>
            </a:r>
            <a:r>
              <a:rPr lang="fr-FR" sz="1100" spc="-1" dirty="0">
                <a:latin typeface="Cambria" panose="02040503050406030204" pitchFamily="18" charset="0"/>
                <a:ea typeface="Cambria" panose="02040503050406030204" pitchFamily="18" charset="0"/>
              </a:rPr>
              <a:t>, 9, </a:t>
            </a:r>
            <a:r>
              <a:rPr lang="fr-FR" sz="1100" spc="-1" dirty="0" smtClean="0">
                <a:latin typeface="Cambria" panose="02040503050406030204" pitchFamily="18" charset="0"/>
                <a:ea typeface="Cambria" panose="02040503050406030204" pitchFamily="18" charset="0"/>
              </a:rPr>
              <a:t>Q08002. </a:t>
            </a:r>
            <a:endParaRPr lang="fr-FR" sz="1100" b="0" strike="noStrike" spc="-1" dirty="0">
              <a:latin typeface="Cambria" panose="02040503050406030204" pitchFamily="18" charset="0"/>
              <a:ea typeface="Cambria" panose="02040503050406030204" pitchFamily="18" charset="0"/>
            </a:endParaRPr>
          </a:p>
          <a:p>
            <a:pPr marL="343080" indent="-342360" algn="just">
              <a:lnSpc>
                <a:spcPct val="120000"/>
              </a:lnSpc>
              <a:spcBef>
                <a:spcPts val="281"/>
              </a:spcBef>
              <a:buClr>
                <a:srgbClr val="000000"/>
              </a:buClr>
              <a:buFont typeface="Arial"/>
              <a:buChar char="•"/>
            </a:pPr>
            <a:r>
              <a:rPr lang="fr-FR" sz="1100" spc="-1" dirty="0" err="1" smtClean="0">
                <a:solidFill>
                  <a:srgbClr val="000000"/>
                </a:solidFill>
                <a:latin typeface="Cambria" panose="02040503050406030204" pitchFamily="18" charset="0"/>
                <a:ea typeface="Cambria" panose="02040503050406030204" pitchFamily="18" charset="0"/>
              </a:rPr>
              <a:t>Kuehn</a:t>
            </a:r>
            <a:r>
              <a:rPr lang="fr-FR" sz="1100" spc="-1" dirty="0">
                <a:solidFill>
                  <a:srgbClr val="000000"/>
                </a:solidFill>
                <a:latin typeface="Cambria" panose="02040503050406030204" pitchFamily="18" charset="0"/>
                <a:ea typeface="Cambria" panose="02040503050406030204" pitchFamily="18" charset="0"/>
              </a:rPr>
              <a:t>, </a:t>
            </a:r>
            <a:r>
              <a:rPr lang="fr-FR" sz="1100" spc="-1" dirty="0" smtClean="0">
                <a:solidFill>
                  <a:srgbClr val="000000"/>
                </a:solidFill>
                <a:latin typeface="Cambria" panose="02040503050406030204" pitchFamily="18" charset="0"/>
                <a:ea typeface="Cambria" panose="02040503050406030204" pitchFamily="18" charset="0"/>
              </a:rPr>
              <a:t>H., 2019, </a:t>
            </a:r>
            <a:r>
              <a:rPr lang="en-US" sz="1100" spc="-1" dirty="0">
                <a:solidFill>
                  <a:srgbClr val="000000"/>
                </a:solidFill>
                <a:latin typeface="Cambria" panose="02040503050406030204" pitchFamily="18" charset="0"/>
                <a:ea typeface="Cambria" panose="02040503050406030204" pitchFamily="18" charset="0"/>
              </a:rPr>
              <a:t>Along-trench segmentation and down-dip limit of the </a:t>
            </a:r>
            <a:r>
              <a:rPr lang="en-US" sz="1100" spc="-1" dirty="0" err="1">
                <a:solidFill>
                  <a:srgbClr val="000000"/>
                </a:solidFill>
                <a:latin typeface="Cambria" panose="02040503050406030204" pitchFamily="18" charset="0"/>
                <a:ea typeface="Cambria" panose="02040503050406030204" pitchFamily="18" charset="0"/>
              </a:rPr>
              <a:t>seismogenic</a:t>
            </a:r>
            <a:r>
              <a:rPr lang="en-US" sz="1100" spc="-1" dirty="0">
                <a:solidFill>
                  <a:srgbClr val="000000"/>
                </a:solidFill>
                <a:latin typeface="Cambria" panose="02040503050406030204" pitchFamily="18" charset="0"/>
                <a:ea typeface="Cambria" panose="02040503050406030204" pitchFamily="18" charset="0"/>
              </a:rPr>
              <a:t> zone at the eastern Alaska-Aleutian subduction zone</a:t>
            </a:r>
            <a:r>
              <a:rPr lang="en-US" sz="1100" spc="-1" dirty="0" smtClean="0">
                <a:solidFill>
                  <a:srgbClr val="000000"/>
                </a:solidFill>
                <a:latin typeface="Cambria" panose="02040503050406030204" pitchFamily="18" charset="0"/>
                <a:ea typeface="Cambria" panose="02040503050406030204" pitchFamily="18" charset="0"/>
              </a:rPr>
              <a:t>, PhD thesis,  </a:t>
            </a:r>
            <a:r>
              <a:rPr lang="en-US" sz="1100" spc="-1" dirty="0">
                <a:solidFill>
                  <a:srgbClr val="000000"/>
                </a:solidFill>
                <a:latin typeface="Cambria" panose="02040503050406030204" pitchFamily="18" charset="0"/>
                <a:ea typeface="Cambria" panose="02040503050406030204" pitchFamily="18" charset="0"/>
              </a:rPr>
              <a:t>Dalhousie </a:t>
            </a:r>
            <a:r>
              <a:rPr lang="en-US" sz="1100" spc="-1" dirty="0" smtClean="0">
                <a:solidFill>
                  <a:srgbClr val="000000"/>
                </a:solidFill>
                <a:latin typeface="Cambria" panose="02040503050406030204" pitchFamily="18" charset="0"/>
                <a:ea typeface="Cambria" panose="02040503050406030204" pitchFamily="18" charset="0"/>
              </a:rPr>
              <a:t>University, Halifax</a:t>
            </a:r>
            <a:r>
              <a:rPr lang="en-US" sz="1100" spc="-1" dirty="0">
                <a:solidFill>
                  <a:srgbClr val="000000"/>
                </a:solidFill>
                <a:latin typeface="Cambria" panose="02040503050406030204" pitchFamily="18" charset="0"/>
                <a:ea typeface="Cambria" panose="02040503050406030204" pitchFamily="18" charset="0"/>
              </a:rPr>
              <a:t>, Nova </a:t>
            </a:r>
            <a:r>
              <a:rPr lang="en-US" sz="1100" spc="-1" dirty="0" smtClean="0">
                <a:solidFill>
                  <a:srgbClr val="000000"/>
                </a:solidFill>
                <a:latin typeface="Cambria" panose="02040503050406030204" pitchFamily="18" charset="0"/>
                <a:ea typeface="Cambria" panose="02040503050406030204" pitchFamily="18" charset="0"/>
              </a:rPr>
              <a:t>Scotia.</a:t>
            </a:r>
            <a:endParaRPr lang="fr-FR" sz="1100" b="0" strike="noStrike" spc="-1" dirty="0" smtClean="0">
              <a:solidFill>
                <a:srgbClr val="000000"/>
              </a:solidFill>
              <a:latin typeface="Cambria" panose="02040503050406030204" pitchFamily="18" charset="0"/>
              <a:ea typeface="Cambria" panose="02040503050406030204" pitchFamily="18" charset="0"/>
            </a:endParaRPr>
          </a:p>
          <a:p>
            <a:pPr marL="343080" indent="-342360" algn="just">
              <a:lnSpc>
                <a:spcPct val="120000"/>
              </a:lnSpc>
              <a:spcBef>
                <a:spcPts val="281"/>
              </a:spcBef>
              <a:buClr>
                <a:srgbClr val="000000"/>
              </a:buClr>
              <a:buFont typeface="Arial"/>
              <a:buChar char="•"/>
            </a:pPr>
            <a:r>
              <a:rPr lang="fr-FR" sz="1100" spc="-1" dirty="0">
                <a:latin typeface="Cambria" panose="02040503050406030204" pitchFamily="18" charset="0"/>
                <a:ea typeface="Cambria" panose="02040503050406030204" pitchFamily="18" charset="0"/>
              </a:rPr>
              <a:t>Li, </a:t>
            </a:r>
            <a:r>
              <a:rPr lang="fr-FR" sz="1100" spc="-1" dirty="0" smtClean="0">
                <a:latin typeface="Cambria" panose="02040503050406030204" pitchFamily="18" charset="0"/>
                <a:ea typeface="Cambria" panose="02040503050406030204" pitchFamily="18" charset="0"/>
              </a:rPr>
              <a:t>J., </a:t>
            </a:r>
            <a:r>
              <a:rPr lang="fr-FR" sz="1100" spc="-1" dirty="0" err="1" smtClean="0">
                <a:latin typeface="Cambria" panose="02040503050406030204" pitchFamily="18" charset="0"/>
                <a:ea typeface="Cambria" panose="02040503050406030204" pitchFamily="18" charset="0"/>
              </a:rPr>
              <a:t>Shillington</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D.J., Bécel</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A., </a:t>
            </a:r>
            <a:r>
              <a:rPr lang="fr-FR" sz="1100" spc="-1" dirty="0" err="1" smtClean="0">
                <a:latin typeface="Cambria" panose="02040503050406030204" pitchFamily="18" charset="0"/>
                <a:ea typeface="Cambria" panose="02040503050406030204" pitchFamily="18" charset="0"/>
              </a:rPr>
              <a:t>Nedimovi</a:t>
            </a:r>
            <a:r>
              <a:rPr lang="fr-FR" sz="1100" spc="-1" dirty="0" err="1">
                <a:solidFill>
                  <a:srgbClr val="000000"/>
                </a:solidFill>
                <a:latin typeface="Cambria" panose="02040503050406030204" pitchFamily="18" charset="0"/>
                <a:ea typeface="Cambria" panose="02040503050406030204" pitchFamily="18" charset="0"/>
              </a:rPr>
              <a:t>ć</a:t>
            </a:r>
            <a:r>
              <a:rPr lang="fr-FR" sz="1100" spc="-1" dirty="0" smtClean="0">
                <a:latin typeface="Cambria" panose="02040503050406030204" pitchFamily="18" charset="0"/>
                <a:ea typeface="Cambria" panose="02040503050406030204" pitchFamily="18" charset="0"/>
              </a:rPr>
              <a:t>, M.R., Webb</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S.C., </a:t>
            </a:r>
            <a:r>
              <a:rPr lang="fr-FR" sz="1100" spc="-1" dirty="0" err="1" smtClean="0">
                <a:latin typeface="Cambria" panose="02040503050406030204" pitchFamily="18" charset="0"/>
                <a:ea typeface="Cambria" panose="02040503050406030204" pitchFamily="18" charset="0"/>
              </a:rPr>
              <a:t>Saffer</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D.M., </a:t>
            </a:r>
            <a:r>
              <a:rPr lang="fr-FR" sz="1100" spc="-1" dirty="0" err="1">
                <a:latin typeface="Cambria" panose="02040503050406030204" pitchFamily="18" charset="0"/>
                <a:ea typeface="Cambria" panose="02040503050406030204" pitchFamily="18" charset="0"/>
              </a:rPr>
              <a:t>Keranen</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K.M., </a:t>
            </a:r>
            <a:r>
              <a:rPr lang="fr-FR" sz="1100" spc="-1" dirty="0" err="1" smtClean="0">
                <a:latin typeface="Cambria" panose="02040503050406030204" pitchFamily="18" charset="0"/>
                <a:ea typeface="Cambria" panose="02040503050406030204" pitchFamily="18" charset="0"/>
              </a:rPr>
              <a:t>Kuehn</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H., 2015, </a:t>
            </a:r>
            <a:r>
              <a:rPr lang="en-US" sz="1100" spc="-1" dirty="0" err="1" smtClean="0">
                <a:latin typeface="Cambria" panose="02040503050406030204" pitchFamily="18" charset="0"/>
                <a:ea typeface="Cambria" panose="02040503050406030204" pitchFamily="18" charset="0"/>
              </a:rPr>
              <a:t>Downdip</a:t>
            </a:r>
            <a:r>
              <a:rPr lang="en-US" sz="1100" spc="-1" dirty="0" smtClean="0">
                <a:latin typeface="Cambria" panose="02040503050406030204" pitchFamily="18" charset="0"/>
                <a:ea typeface="Cambria" panose="02040503050406030204" pitchFamily="18" charset="0"/>
              </a:rPr>
              <a:t> </a:t>
            </a:r>
            <a:r>
              <a:rPr lang="en-US" sz="1100" spc="-1" dirty="0">
                <a:latin typeface="Cambria" panose="02040503050406030204" pitchFamily="18" charset="0"/>
                <a:ea typeface="Cambria" panose="02040503050406030204" pitchFamily="18" charset="0"/>
              </a:rPr>
              <a:t>variations in seismic reflection character: Implications for fault structure and </a:t>
            </a:r>
            <a:r>
              <a:rPr lang="en-US" sz="1100" spc="-1" dirty="0" err="1">
                <a:latin typeface="Cambria" panose="02040503050406030204" pitchFamily="18" charset="0"/>
                <a:ea typeface="Cambria" panose="02040503050406030204" pitchFamily="18" charset="0"/>
              </a:rPr>
              <a:t>seismogenic</a:t>
            </a:r>
            <a:r>
              <a:rPr lang="en-US" sz="1100" spc="-1" dirty="0">
                <a:latin typeface="Cambria" panose="02040503050406030204" pitchFamily="18" charset="0"/>
                <a:ea typeface="Cambria" panose="02040503050406030204" pitchFamily="18" charset="0"/>
              </a:rPr>
              <a:t> behavior in the Alaska subduction </a:t>
            </a:r>
            <a:r>
              <a:rPr lang="en-US" sz="1100" spc="-1" dirty="0" smtClean="0">
                <a:latin typeface="Cambria" panose="02040503050406030204" pitchFamily="18" charset="0"/>
                <a:ea typeface="Cambria" panose="02040503050406030204" pitchFamily="18" charset="0"/>
              </a:rPr>
              <a:t>zone, 120, 7883-7904</a:t>
            </a:r>
            <a:r>
              <a:rPr lang="en-US" sz="1100" spc="-1" dirty="0" smtClean="0">
                <a:latin typeface="Cambria" panose="02040503050406030204" pitchFamily="18" charset="0"/>
                <a:ea typeface="Cambria" panose="02040503050406030204" pitchFamily="18" charset="0"/>
              </a:rPr>
              <a:t>.</a:t>
            </a:r>
          </a:p>
          <a:p>
            <a:pPr marL="343080" indent="-342360" algn="just">
              <a:lnSpc>
                <a:spcPct val="120000"/>
              </a:lnSpc>
              <a:spcBef>
                <a:spcPts val="281"/>
              </a:spcBef>
              <a:buClr>
                <a:srgbClr val="000000"/>
              </a:buClr>
              <a:buFont typeface="Arial"/>
              <a:buChar char="•"/>
            </a:pPr>
            <a:r>
              <a:rPr lang="en-US" sz="1100" spc="-1" dirty="0">
                <a:latin typeface="Cambria" panose="02040503050406030204" pitchFamily="18" charset="0"/>
                <a:ea typeface="Cambria" panose="02040503050406030204" pitchFamily="18" charset="0"/>
              </a:rPr>
              <a:t>Li, </a:t>
            </a:r>
            <a:r>
              <a:rPr lang="en-US" sz="1100" spc="-1" dirty="0" smtClean="0">
                <a:latin typeface="Cambria" panose="02040503050406030204" pitchFamily="18" charset="0"/>
                <a:ea typeface="Cambria" panose="02040503050406030204" pitchFamily="18" charset="0"/>
              </a:rPr>
              <a:t>S., </a:t>
            </a:r>
            <a:r>
              <a:rPr lang="en-US" sz="1100" spc="-1" dirty="0" err="1" smtClean="0">
                <a:latin typeface="Cambria" panose="02040503050406030204" pitchFamily="18" charset="0"/>
                <a:ea typeface="Cambria" panose="02040503050406030204" pitchFamily="18" charset="0"/>
              </a:rPr>
              <a:t>Freymueller</a:t>
            </a:r>
            <a:r>
              <a:rPr lang="en-US" sz="1100" spc="-1" dirty="0">
                <a:latin typeface="Cambria" panose="02040503050406030204" pitchFamily="18" charset="0"/>
                <a:ea typeface="Cambria" panose="02040503050406030204" pitchFamily="18" charset="0"/>
              </a:rPr>
              <a:t>, J,T</a:t>
            </a:r>
            <a:r>
              <a:rPr lang="en-US" sz="1100" spc="-1" dirty="0" smtClean="0">
                <a:latin typeface="Cambria" panose="02040503050406030204" pitchFamily="18" charset="0"/>
                <a:ea typeface="Cambria" panose="02040503050406030204" pitchFamily="18" charset="0"/>
              </a:rPr>
              <a:t>., 2018, </a:t>
            </a:r>
            <a:r>
              <a:rPr lang="en-US" sz="1100" spc="-1" dirty="0">
                <a:latin typeface="Cambria" panose="02040503050406030204" pitchFamily="18" charset="0"/>
                <a:ea typeface="Cambria" panose="02040503050406030204" pitchFamily="18" charset="0"/>
              </a:rPr>
              <a:t>Spatial variation of slip behavior beneath the Alaska Peninsula along Alaska-Aleutian subduction zone, Geophysical Research Letters, 45, </a:t>
            </a:r>
            <a:r>
              <a:rPr lang="en-US" sz="1100" spc="-1" dirty="0" smtClean="0">
                <a:latin typeface="Cambria" panose="02040503050406030204" pitchFamily="18" charset="0"/>
                <a:ea typeface="Cambria" panose="02040503050406030204" pitchFamily="18" charset="0"/>
              </a:rPr>
              <a:t>3453-3460.</a:t>
            </a:r>
            <a:endParaRPr lang="en-US" sz="1100" spc="-1" dirty="0" smtClean="0">
              <a:latin typeface="Cambria" panose="02040503050406030204" pitchFamily="18" charset="0"/>
              <a:ea typeface="Cambria" panose="02040503050406030204" pitchFamily="18" charset="0"/>
            </a:endParaRPr>
          </a:p>
          <a:p>
            <a:pPr marL="343080" indent="-342360" algn="just">
              <a:lnSpc>
                <a:spcPct val="120000"/>
              </a:lnSpc>
              <a:spcBef>
                <a:spcPts val="281"/>
              </a:spcBef>
              <a:buClr>
                <a:srgbClr val="000000"/>
              </a:buClr>
              <a:buFont typeface="Arial"/>
              <a:buChar char="•"/>
            </a:pPr>
            <a:r>
              <a:rPr lang="fr-FR" sz="1100" spc="-1" dirty="0">
                <a:latin typeface="Cambria" panose="02040503050406030204" pitchFamily="18" charset="0"/>
                <a:ea typeface="Cambria" panose="02040503050406030204" pitchFamily="18" charset="0"/>
              </a:rPr>
              <a:t>McKenzie, </a:t>
            </a:r>
            <a:r>
              <a:rPr lang="fr-FR" sz="1100" spc="-1" dirty="0" smtClean="0">
                <a:latin typeface="Cambria" panose="02040503050406030204" pitchFamily="18" charset="0"/>
                <a:ea typeface="Cambria" panose="02040503050406030204" pitchFamily="18" charset="0"/>
              </a:rPr>
              <a:t>D., Jackson</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J., 2012, </a:t>
            </a:r>
            <a:r>
              <a:rPr lang="en-US" sz="1100" spc="-1" dirty="0">
                <a:latin typeface="Cambria" panose="02040503050406030204" pitchFamily="18" charset="0"/>
                <a:ea typeface="Cambria" panose="02040503050406030204" pitchFamily="18" charset="0"/>
              </a:rPr>
              <a:t>Tsunami earthquake generation by the release of gravitational potential energy, Earth and Planetary Science </a:t>
            </a:r>
            <a:r>
              <a:rPr lang="en-US" sz="1100" spc="-1" dirty="0" smtClean="0">
                <a:latin typeface="Cambria" panose="02040503050406030204" pitchFamily="18" charset="0"/>
                <a:ea typeface="Cambria" panose="02040503050406030204" pitchFamily="18" charset="0"/>
              </a:rPr>
              <a:t>Letters, 345, 1-8</a:t>
            </a:r>
            <a:r>
              <a:rPr lang="en-US" sz="1100" spc="-1" dirty="0" smtClean="0">
                <a:latin typeface="Cambria" panose="02040503050406030204" pitchFamily="18" charset="0"/>
                <a:ea typeface="Cambria" panose="02040503050406030204" pitchFamily="18" charset="0"/>
              </a:rPr>
              <a:t>.</a:t>
            </a:r>
          </a:p>
          <a:p>
            <a:pPr marL="343080" indent="-342360" algn="just">
              <a:lnSpc>
                <a:spcPct val="120000"/>
              </a:lnSpc>
              <a:spcBef>
                <a:spcPts val="281"/>
              </a:spcBef>
              <a:buClr>
                <a:srgbClr val="000000"/>
              </a:buClr>
              <a:buFont typeface="Arial"/>
              <a:buChar char="•"/>
            </a:pPr>
            <a:r>
              <a:rPr lang="en-US" sz="1100" spc="-1" dirty="0">
                <a:latin typeface="Cambria" panose="02040503050406030204" pitchFamily="18" charset="0"/>
                <a:ea typeface="Cambria" panose="02040503050406030204" pitchFamily="18" charset="0"/>
              </a:rPr>
              <a:t>Pratt, R. G., 1999, Seismic waveform inversion in the frequency </a:t>
            </a:r>
            <a:r>
              <a:rPr lang="en-US" sz="1100" spc="-1" dirty="0" smtClean="0">
                <a:latin typeface="Cambria" panose="02040503050406030204" pitchFamily="18" charset="0"/>
                <a:ea typeface="Cambria" panose="02040503050406030204" pitchFamily="18" charset="0"/>
              </a:rPr>
              <a:t>domain, Part </a:t>
            </a:r>
            <a:r>
              <a:rPr lang="en-US" sz="1100" spc="-1" dirty="0">
                <a:latin typeface="Cambria" panose="02040503050406030204" pitchFamily="18" charset="0"/>
                <a:ea typeface="Cambria" panose="02040503050406030204" pitchFamily="18" charset="0"/>
              </a:rPr>
              <a:t>1: Theory and verification in a physical scale model: </a:t>
            </a:r>
            <a:r>
              <a:rPr lang="en-US" sz="1100" spc="-1" dirty="0" smtClean="0">
                <a:latin typeface="Cambria" panose="02040503050406030204" pitchFamily="18" charset="0"/>
                <a:ea typeface="Cambria" panose="02040503050406030204" pitchFamily="18" charset="0"/>
              </a:rPr>
              <a:t>Geophysics, 64</a:t>
            </a:r>
            <a:r>
              <a:rPr lang="en-US" sz="1100" spc="-1" dirty="0">
                <a:latin typeface="Cambria" panose="02040503050406030204" pitchFamily="18" charset="0"/>
                <a:ea typeface="Cambria" panose="02040503050406030204" pitchFamily="18" charset="0"/>
              </a:rPr>
              <a:t>, 888–901</a:t>
            </a:r>
            <a:endParaRPr lang="fr-FR" sz="1100" b="0" strike="noStrike" spc="-1" dirty="0">
              <a:latin typeface="Cambria" panose="02040503050406030204" pitchFamily="18" charset="0"/>
              <a:ea typeface="Cambria" panose="02040503050406030204" pitchFamily="18" charset="0"/>
            </a:endParaRPr>
          </a:p>
          <a:p>
            <a:pPr marL="343080" indent="-342360" algn="just">
              <a:lnSpc>
                <a:spcPct val="120000"/>
              </a:lnSpc>
              <a:spcBef>
                <a:spcPts val="281"/>
              </a:spcBef>
              <a:buClr>
                <a:srgbClr val="000000"/>
              </a:buClr>
              <a:buFont typeface="Arial"/>
              <a:buChar char="•"/>
            </a:pPr>
            <a:r>
              <a:rPr lang="fr-FR" sz="1100" b="0" strike="noStrike" spc="-1" dirty="0" err="1">
                <a:solidFill>
                  <a:srgbClr val="000000"/>
                </a:solidFill>
                <a:latin typeface="Cambria" panose="02040503050406030204" pitchFamily="18" charset="0"/>
                <a:ea typeface="Cambria" panose="02040503050406030204" pitchFamily="18" charset="0"/>
              </a:rPr>
              <a:t>Shillington</a:t>
            </a:r>
            <a:r>
              <a:rPr lang="fr-FR" sz="1100" b="0" strike="noStrike" spc="-1" dirty="0">
                <a:solidFill>
                  <a:srgbClr val="000000"/>
                </a:solidFill>
                <a:latin typeface="Cambria" panose="02040503050406030204" pitchFamily="18" charset="0"/>
                <a:ea typeface="Cambria" panose="02040503050406030204" pitchFamily="18" charset="0"/>
              </a:rPr>
              <a:t>, D. J., A. </a:t>
            </a:r>
            <a:r>
              <a:rPr lang="fr-FR" sz="1100" b="0" strike="noStrike" spc="-1" dirty="0" err="1">
                <a:solidFill>
                  <a:srgbClr val="000000"/>
                </a:solidFill>
                <a:latin typeface="Cambria" panose="02040503050406030204" pitchFamily="18" charset="0"/>
                <a:ea typeface="Cambria" panose="02040503050406030204" pitchFamily="18" charset="0"/>
              </a:rPr>
              <a:t>Becel</a:t>
            </a:r>
            <a:r>
              <a:rPr lang="fr-FR" sz="1100" b="0" strike="noStrike" spc="-1" dirty="0">
                <a:solidFill>
                  <a:srgbClr val="000000"/>
                </a:solidFill>
                <a:latin typeface="Cambria" panose="02040503050406030204" pitchFamily="18" charset="0"/>
                <a:ea typeface="Cambria" panose="02040503050406030204" pitchFamily="18" charset="0"/>
              </a:rPr>
              <a:t>, M. R. </a:t>
            </a:r>
            <a:r>
              <a:rPr lang="fr-FR" sz="1100" b="0" strike="noStrike" spc="-1" dirty="0" err="1">
                <a:solidFill>
                  <a:srgbClr val="000000"/>
                </a:solidFill>
                <a:latin typeface="Cambria" panose="02040503050406030204" pitchFamily="18" charset="0"/>
                <a:ea typeface="Cambria" panose="02040503050406030204" pitchFamily="18" charset="0"/>
              </a:rPr>
              <a:t>Nedimovic</a:t>
            </a:r>
            <a:r>
              <a:rPr lang="fr-FR" sz="1100" b="0" strike="noStrike" spc="-1" dirty="0">
                <a:solidFill>
                  <a:srgbClr val="000000"/>
                </a:solidFill>
                <a:latin typeface="Cambria" panose="02040503050406030204" pitchFamily="18" charset="0"/>
                <a:ea typeface="Cambria" panose="02040503050406030204" pitchFamily="18" charset="0"/>
              </a:rPr>
              <a:t>, S. C. Webb, H. </a:t>
            </a:r>
            <a:r>
              <a:rPr lang="fr-FR" sz="1100" b="0" strike="noStrike" spc="-1" dirty="0" err="1">
                <a:solidFill>
                  <a:srgbClr val="000000"/>
                </a:solidFill>
                <a:latin typeface="Cambria" panose="02040503050406030204" pitchFamily="18" charset="0"/>
                <a:ea typeface="Cambria" panose="02040503050406030204" pitchFamily="18" charset="0"/>
              </a:rPr>
              <a:t>Kuehn</a:t>
            </a:r>
            <a:r>
              <a:rPr lang="fr-FR" sz="1100" b="0" strike="noStrike" spc="-1" dirty="0">
                <a:solidFill>
                  <a:srgbClr val="000000"/>
                </a:solidFill>
                <a:latin typeface="Cambria" panose="02040503050406030204" pitchFamily="18" charset="0"/>
                <a:ea typeface="Cambria" panose="02040503050406030204" pitchFamily="18" charset="0"/>
              </a:rPr>
              <a:t>, G. A. Abers, K. M. </a:t>
            </a:r>
            <a:r>
              <a:rPr lang="fr-FR" sz="1100" b="0" strike="noStrike" spc="-1" dirty="0" err="1">
                <a:solidFill>
                  <a:srgbClr val="000000"/>
                </a:solidFill>
                <a:latin typeface="Cambria" panose="02040503050406030204" pitchFamily="18" charset="0"/>
                <a:ea typeface="Cambria" panose="02040503050406030204" pitchFamily="18" charset="0"/>
              </a:rPr>
              <a:t>Keranen</a:t>
            </a:r>
            <a:r>
              <a:rPr lang="fr-FR" sz="1100" b="0" strike="noStrike" spc="-1" dirty="0">
                <a:solidFill>
                  <a:srgbClr val="000000"/>
                </a:solidFill>
                <a:latin typeface="Cambria" panose="02040503050406030204" pitchFamily="18" charset="0"/>
                <a:ea typeface="Cambria" panose="02040503050406030204" pitchFamily="18" charset="0"/>
              </a:rPr>
              <a:t>, J. Li, M. </a:t>
            </a:r>
            <a:r>
              <a:rPr lang="fr-FR" sz="1100" b="0" strike="noStrike" spc="-1" dirty="0" err="1">
                <a:solidFill>
                  <a:srgbClr val="000000"/>
                </a:solidFill>
                <a:latin typeface="Cambria" panose="02040503050406030204" pitchFamily="18" charset="0"/>
                <a:ea typeface="Cambria" panose="02040503050406030204" pitchFamily="18" charset="0"/>
              </a:rPr>
              <a:t>Delecluse</a:t>
            </a:r>
            <a:r>
              <a:rPr lang="fr-FR" sz="1100" b="0" strike="noStrike" spc="-1" dirty="0">
                <a:solidFill>
                  <a:srgbClr val="000000"/>
                </a:solidFill>
                <a:latin typeface="Cambria" panose="02040503050406030204" pitchFamily="18" charset="0"/>
                <a:ea typeface="Cambria" panose="02040503050406030204" pitchFamily="18" charset="0"/>
              </a:rPr>
              <a:t>, and G. A. Mattei-</a:t>
            </a:r>
            <a:r>
              <a:rPr lang="fr-FR" sz="1100" b="0" strike="noStrike" spc="-1" dirty="0" err="1">
                <a:solidFill>
                  <a:srgbClr val="000000"/>
                </a:solidFill>
                <a:latin typeface="Cambria" panose="02040503050406030204" pitchFamily="18" charset="0"/>
                <a:ea typeface="Cambria" panose="02040503050406030204" pitchFamily="18" charset="0"/>
              </a:rPr>
              <a:t>Salicrup</a:t>
            </a:r>
            <a:r>
              <a:rPr lang="fr-FR" sz="1100" b="0" strike="noStrike" spc="-1" dirty="0">
                <a:solidFill>
                  <a:srgbClr val="000000"/>
                </a:solidFill>
                <a:latin typeface="Cambria" panose="02040503050406030204" pitchFamily="18" charset="0"/>
                <a:ea typeface="Cambria" panose="02040503050406030204" pitchFamily="18" charset="0"/>
              </a:rPr>
              <a:t> </a:t>
            </a:r>
            <a:r>
              <a:rPr lang="fr-FR" sz="1100" b="0" strike="noStrike" spc="-1" dirty="0" smtClean="0">
                <a:solidFill>
                  <a:srgbClr val="000000"/>
                </a:solidFill>
                <a:latin typeface="Cambria" panose="02040503050406030204" pitchFamily="18" charset="0"/>
                <a:ea typeface="Cambria" panose="02040503050406030204" pitchFamily="18" charset="0"/>
              </a:rPr>
              <a:t>, 2015, </a:t>
            </a:r>
            <a:r>
              <a:rPr lang="fr-FR" sz="1100" b="0" strike="noStrike" spc="-1" dirty="0">
                <a:solidFill>
                  <a:srgbClr val="000000"/>
                </a:solidFill>
                <a:latin typeface="Cambria" panose="02040503050406030204" pitchFamily="18" charset="0"/>
                <a:ea typeface="Cambria" panose="02040503050406030204" pitchFamily="18" charset="0"/>
              </a:rPr>
              <a:t>Link </a:t>
            </a:r>
            <a:r>
              <a:rPr lang="fr-FR" sz="1100" b="0" strike="noStrike" spc="-1" dirty="0" err="1">
                <a:solidFill>
                  <a:srgbClr val="000000"/>
                </a:solidFill>
                <a:latin typeface="Cambria" panose="02040503050406030204" pitchFamily="18" charset="0"/>
                <a:ea typeface="Cambria" panose="02040503050406030204" pitchFamily="18" charset="0"/>
              </a:rPr>
              <a:t>between</a:t>
            </a:r>
            <a:r>
              <a:rPr lang="fr-FR" sz="1100" b="0" strike="noStrike" spc="-1" dirty="0">
                <a:solidFill>
                  <a:srgbClr val="000000"/>
                </a:solidFill>
                <a:latin typeface="Cambria" panose="02040503050406030204" pitchFamily="18" charset="0"/>
                <a:ea typeface="Cambria" panose="02040503050406030204" pitchFamily="18" charset="0"/>
              </a:rPr>
              <a:t> plate </a:t>
            </a:r>
            <a:r>
              <a:rPr lang="fr-FR" sz="1100" b="0" strike="noStrike" spc="-1" dirty="0" err="1">
                <a:solidFill>
                  <a:srgbClr val="000000"/>
                </a:solidFill>
                <a:latin typeface="Cambria" panose="02040503050406030204" pitchFamily="18" charset="0"/>
                <a:ea typeface="Cambria" panose="02040503050406030204" pitchFamily="18" charset="0"/>
              </a:rPr>
              <a:t>fabric</a:t>
            </a:r>
            <a:r>
              <a:rPr lang="fr-FR" sz="1100" b="0" strike="noStrike" spc="-1" dirty="0">
                <a:solidFill>
                  <a:srgbClr val="000000"/>
                </a:solidFill>
                <a:latin typeface="Cambria" panose="02040503050406030204" pitchFamily="18" charset="0"/>
                <a:ea typeface="Cambria" panose="02040503050406030204" pitchFamily="18" charset="0"/>
              </a:rPr>
              <a:t>, </a:t>
            </a:r>
            <a:r>
              <a:rPr lang="fr-FR" sz="1100" b="0" strike="noStrike" spc="-1" dirty="0" err="1">
                <a:solidFill>
                  <a:srgbClr val="000000"/>
                </a:solidFill>
                <a:latin typeface="Cambria" panose="02040503050406030204" pitchFamily="18" charset="0"/>
                <a:ea typeface="Cambria" panose="02040503050406030204" pitchFamily="18" charset="0"/>
              </a:rPr>
              <a:t>hydration</a:t>
            </a:r>
            <a:r>
              <a:rPr lang="fr-FR" sz="1100" b="0" strike="noStrike" spc="-1" dirty="0">
                <a:solidFill>
                  <a:srgbClr val="000000"/>
                </a:solidFill>
                <a:latin typeface="Cambria" panose="02040503050406030204" pitchFamily="18" charset="0"/>
                <a:ea typeface="Cambria" panose="02040503050406030204" pitchFamily="18" charset="0"/>
              </a:rPr>
              <a:t> and subduction zone </a:t>
            </a:r>
            <a:r>
              <a:rPr lang="fr-FR" sz="1100" b="0" strike="noStrike" spc="-1" dirty="0" err="1">
                <a:solidFill>
                  <a:srgbClr val="000000"/>
                </a:solidFill>
                <a:latin typeface="Cambria" panose="02040503050406030204" pitchFamily="18" charset="0"/>
                <a:ea typeface="Cambria" panose="02040503050406030204" pitchFamily="18" charset="0"/>
              </a:rPr>
              <a:t>seismicity</a:t>
            </a:r>
            <a:r>
              <a:rPr lang="fr-FR" sz="1100" b="0" strike="noStrike" spc="-1" dirty="0">
                <a:solidFill>
                  <a:srgbClr val="000000"/>
                </a:solidFill>
                <a:latin typeface="Cambria" panose="02040503050406030204" pitchFamily="18" charset="0"/>
                <a:ea typeface="Cambria" panose="02040503050406030204" pitchFamily="18" charset="0"/>
              </a:rPr>
              <a:t> in Alaska, Nat. </a:t>
            </a:r>
            <a:r>
              <a:rPr lang="fr-FR" sz="1100" b="0" strike="noStrike" spc="-1" dirty="0" err="1">
                <a:solidFill>
                  <a:srgbClr val="000000"/>
                </a:solidFill>
                <a:latin typeface="Cambria" panose="02040503050406030204" pitchFamily="18" charset="0"/>
                <a:ea typeface="Cambria" panose="02040503050406030204" pitchFamily="18" charset="0"/>
              </a:rPr>
              <a:t>Geosci</a:t>
            </a:r>
            <a:r>
              <a:rPr lang="fr-FR" sz="1100" b="0" strike="noStrike" spc="-1" dirty="0">
                <a:solidFill>
                  <a:srgbClr val="000000"/>
                </a:solidFill>
                <a:latin typeface="Cambria" panose="02040503050406030204" pitchFamily="18" charset="0"/>
                <a:ea typeface="Cambria" panose="02040503050406030204" pitchFamily="18" charset="0"/>
              </a:rPr>
              <a:t>., 8, 961–964</a:t>
            </a:r>
            <a:r>
              <a:rPr lang="fr-FR" sz="1100" b="0" strike="noStrike" spc="-1" dirty="0" smtClean="0">
                <a:solidFill>
                  <a:srgbClr val="000000"/>
                </a:solidFill>
                <a:latin typeface="Cambria" panose="02040503050406030204" pitchFamily="18" charset="0"/>
                <a:ea typeface="Cambria" panose="02040503050406030204" pitchFamily="18" charset="0"/>
              </a:rPr>
              <a:t>.</a:t>
            </a:r>
          </a:p>
          <a:p>
            <a:pPr marL="343080" indent="-342360" algn="just">
              <a:lnSpc>
                <a:spcPct val="120000"/>
              </a:lnSpc>
              <a:spcBef>
                <a:spcPts val="281"/>
              </a:spcBef>
              <a:buClr>
                <a:srgbClr val="000000"/>
              </a:buClr>
              <a:buFont typeface="Arial"/>
              <a:buChar char="•"/>
            </a:pPr>
            <a:r>
              <a:rPr lang="fr-FR" sz="1100" spc="-1" dirty="0" err="1">
                <a:latin typeface="Cambria" panose="02040503050406030204" pitchFamily="18" charset="0"/>
                <a:ea typeface="Cambria" panose="02040503050406030204" pitchFamily="18" charset="0"/>
              </a:rPr>
              <a:t>Tsuji</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T., </a:t>
            </a:r>
            <a:r>
              <a:rPr lang="fr-FR" sz="1100" spc="-1" dirty="0" err="1" smtClean="0">
                <a:latin typeface="Cambria" panose="02040503050406030204" pitchFamily="18" charset="0"/>
                <a:ea typeface="Cambria" panose="02040503050406030204" pitchFamily="18" charset="0"/>
              </a:rPr>
              <a:t>Ito</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Y., </a:t>
            </a:r>
            <a:r>
              <a:rPr lang="fr-FR" sz="1100" spc="-1" dirty="0" err="1" smtClean="0">
                <a:latin typeface="Cambria" panose="02040503050406030204" pitchFamily="18" charset="0"/>
                <a:ea typeface="Cambria" panose="02040503050406030204" pitchFamily="18" charset="0"/>
              </a:rPr>
              <a:t>Kido</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M., </a:t>
            </a:r>
            <a:r>
              <a:rPr lang="fr-FR" sz="1100" spc="-1" dirty="0">
                <a:latin typeface="Cambria" panose="02040503050406030204" pitchFamily="18" charset="0"/>
                <a:ea typeface="Cambria" panose="02040503050406030204" pitchFamily="18" charset="0"/>
              </a:rPr>
              <a:t>Osada, </a:t>
            </a:r>
            <a:r>
              <a:rPr lang="fr-FR" sz="1100" spc="-1" dirty="0" smtClean="0">
                <a:latin typeface="Cambria" panose="02040503050406030204" pitchFamily="18" charset="0"/>
                <a:ea typeface="Cambria" panose="02040503050406030204" pitchFamily="18" charset="0"/>
              </a:rPr>
              <a:t>Y., </a:t>
            </a:r>
            <a:r>
              <a:rPr lang="fr-FR" sz="1100" spc="-1" dirty="0" err="1" smtClean="0">
                <a:latin typeface="Cambria" panose="02040503050406030204" pitchFamily="18" charset="0"/>
                <a:ea typeface="Cambria" panose="02040503050406030204" pitchFamily="18" charset="0"/>
              </a:rPr>
              <a:t>Fujimoto</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H., </a:t>
            </a:r>
            <a:r>
              <a:rPr lang="fr-FR" sz="1100" spc="-1" dirty="0" err="1">
                <a:latin typeface="Cambria" panose="02040503050406030204" pitchFamily="18" charset="0"/>
                <a:ea typeface="Cambria" panose="02040503050406030204" pitchFamily="18" charset="0"/>
              </a:rPr>
              <a:t>Ashi</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J., Kinoshita</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M., </a:t>
            </a:r>
            <a:r>
              <a:rPr lang="fr-FR" sz="1100" spc="-1" dirty="0" err="1">
                <a:latin typeface="Cambria" panose="02040503050406030204" pitchFamily="18" charset="0"/>
                <a:ea typeface="Cambria" panose="02040503050406030204" pitchFamily="18" charset="0"/>
              </a:rPr>
              <a:t>Matsuoka</a:t>
            </a:r>
            <a:r>
              <a:rPr lang="fr-FR" sz="1100" spc="-1" dirty="0">
                <a:latin typeface="Cambria" panose="02040503050406030204" pitchFamily="18" charset="0"/>
                <a:ea typeface="Cambria" panose="02040503050406030204" pitchFamily="18" charset="0"/>
              </a:rPr>
              <a:t>, </a:t>
            </a:r>
            <a:r>
              <a:rPr lang="fr-FR" sz="1100" spc="-1" dirty="0" smtClean="0">
                <a:latin typeface="Cambria" panose="02040503050406030204" pitchFamily="18" charset="0"/>
                <a:ea typeface="Cambria" panose="02040503050406030204" pitchFamily="18" charset="0"/>
              </a:rPr>
              <a:t>T., 2011, </a:t>
            </a:r>
            <a:r>
              <a:rPr lang="en-US" sz="1100" spc="-1" dirty="0">
                <a:latin typeface="Cambria" panose="02040503050406030204" pitchFamily="18" charset="0"/>
                <a:ea typeface="Cambria" panose="02040503050406030204" pitchFamily="18" charset="0"/>
              </a:rPr>
              <a:t>Potential </a:t>
            </a:r>
            <a:r>
              <a:rPr lang="en-US" sz="1100" spc="-1" dirty="0" err="1">
                <a:latin typeface="Cambria" panose="02040503050406030204" pitchFamily="18" charset="0"/>
                <a:ea typeface="Cambria" panose="02040503050406030204" pitchFamily="18" charset="0"/>
              </a:rPr>
              <a:t>tsunamigenic</a:t>
            </a:r>
            <a:r>
              <a:rPr lang="en-US" sz="1100" spc="-1" dirty="0">
                <a:latin typeface="Cambria" panose="02040503050406030204" pitchFamily="18" charset="0"/>
                <a:ea typeface="Cambria" panose="02040503050406030204" pitchFamily="18" charset="0"/>
              </a:rPr>
              <a:t> faults of the 2011 off the Pacific coast of Tohoku Earthquake, Earth, planets and </a:t>
            </a:r>
            <a:r>
              <a:rPr lang="en-US" sz="1100" spc="-1" dirty="0" smtClean="0">
                <a:latin typeface="Cambria" panose="02040503050406030204" pitchFamily="18" charset="0"/>
                <a:ea typeface="Cambria" panose="02040503050406030204" pitchFamily="18" charset="0"/>
              </a:rPr>
              <a:t>space, 63, 831-834. </a:t>
            </a:r>
            <a:endParaRPr lang="fr-FR" sz="1100" b="0" strike="noStrike" spc="-1" dirty="0">
              <a:latin typeface="Cambria" panose="02040503050406030204" pitchFamily="18" charset="0"/>
              <a:ea typeface="Cambria" panose="02040503050406030204" pitchFamily="18" charset="0"/>
            </a:endParaRPr>
          </a:p>
          <a:p>
            <a:pPr marL="343080" indent="-342360" algn="just">
              <a:lnSpc>
                <a:spcPct val="120000"/>
              </a:lnSpc>
              <a:spcBef>
                <a:spcPts val="281"/>
              </a:spcBef>
              <a:buClr>
                <a:srgbClr val="000000"/>
              </a:buClr>
              <a:buFont typeface="Arial"/>
              <a:buChar char="•"/>
            </a:pPr>
            <a:r>
              <a:rPr lang="fr-FR" sz="1100" b="0" strike="noStrike" spc="-1" dirty="0">
                <a:solidFill>
                  <a:srgbClr val="000000"/>
                </a:solidFill>
                <a:latin typeface="Cambria" panose="02040503050406030204" pitchFamily="18" charset="0"/>
                <a:ea typeface="Cambria" panose="02040503050406030204" pitchFamily="18" charset="0"/>
              </a:rPr>
              <a:t>Yang, P., Brossier, R., </a:t>
            </a:r>
            <a:r>
              <a:rPr lang="fr-FR" sz="1100" b="0" strike="noStrike" spc="-1" dirty="0" err="1">
                <a:solidFill>
                  <a:srgbClr val="000000"/>
                </a:solidFill>
                <a:latin typeface="Cambria" panose="02040503050406030204" pitchFamily="18" charset="0"/>
                <a:ea typeface="Cambria" panose="02040503050406030204" pitchFamily="18" charset="0"/>
              </a:rPr>
              <a:t>Métivier</a:t>
            </a:r>
            <a:r>
              <a:rPr lang="fr-FR" sz="1100" b="0" strike="noStrike" spc="-1" dirty="0">
                <a:solidFill>
                  <a:srgbClr val="000000"/>
                </a:solidFill>
                <a:latin typeface="Cambria" panose="02040503050406030204" pitchFamily="18" charset="0"/>
                <a:ea typeface="Cambria" panose="02040503050406030204" pitchFamily="18" charset="0"/>
              </a:rPr>
              <a:t>, L., </a:t>
            </a:r>
            <a:r>
              <a:rPr lang="fr-FR" sz="1100" b="0" strike="noStrike" spc="-1" dirty="0" err="1">
                <a:solidFill>
                  <a:srgbClr val="000000"/>
                </a:solidFill>
                <a:latin typeface="Cambria" panose="02040503050406030204" pitchFamily="18" charset="0"/>
                <a:ea typeface="Cambria" panose="02040503050406030204" pitchFamily="18" charset="0"/>
              </a:rPr>
              <a:t>Virieux</a:t>
            </a:r>
            <a:r>
              <a:rPr lang="fr-FR" sz="1100" b="0" strike="noStrike" spc="-1" dirty="0">
                <a:solidFill>
                  <a:srgbClr val="000000"/>
                </a:solidFill>
                <a:latin typeface="Cambria" panose="02040503050406030204" pitchFamily="18" charset="0"/>
                <a:ea typeface="Cambria" panose="02040503050406030204" pitchFamily="18" charset="0"/>
              </a:rPr>
              <a:t>, J., 2016, A </a:t>
            </a:r>
            <a:r>
              <a:rPr lang="fr-FR" sz="1100" b="0" strike="noStrike" spc="-1" dirty="0" err="1">
                <a:solidFill>
                  <a:srgbClr val="000000"/>
                </a:solidFill>
                <a:latin typeface="Cambria" panose="02040503050406030204" pitchFamily="18" charset="0"/>
                <a:ea typeface="Cambria" panose="02040503050406030204" pitchFamily="18" charset="0"/>
              </a:rPr>
              <a:t>review</a:t>
            </a:r>
            <a:r>
              <a:rPr lang="fr-FR" sz="1100" b="0" strike="noStrike" spc="-1" dirty="0">
                <a:solidFill>
                  <a:srgbClr val="000000"/>
                </a:solidFill>
                <a:latin typeface="Cambria" panose="02040503050406030204" pitchFamily="18" charset="0"/>
                <a:ea typeface="Cambria" panose="02040503050406030204" pitchFamily="18" charset="0"/>
              </a:rPr>
              <a:t> on the </a:t>
            </a:r>
            <a:r>
              <a:rPr lang="fr-FR" sz="1100" b="0" strike="noStrike" spc="-1" dirty="0" err="1">
                <a:solidFill>
                  <a:srgbClr val="000000"/>
                </a:solidFill>
                <a:latin typeface="Cambria" panose="02040503050406030204" pitchFamily="18" charset="0"/>
                <a:ea typeface="Cambria" panose="02040503050406030204" pitchFamily="18" charset="0"/>
              </a:rPr>
              <a:t>systematic</a:t>
            </a:r>
            <a:r>
              <a:rPr lang="fr-FR" sz="1100" b="0" strike="noStrike" spc="-1" dirty="0">
                <a:solidFill>
                  <a:srgbClr val="000000"/>
                </a:solidFill>
                <a:latin typeface="Cambria" panose="02040503050406030204" pitchFamily="18" charset="0"/>
                <a:ea typeface="Cambria" panose="02040503050406030204" pitchFamily="18" charset="0"/>
              </a:rPr>
              <a:t> formulation of 3-D </a:t>
            </a:r>
            <a:r>
              <a:rPr lang="fr-FR" sz="1100" b="0" strike="noStrike" spc="-1" dirty="0" err="1">
                <a:solidFill>
                  <a:srgbClr val="000000"/>
                </a:solidFill>
                <a:latin typeface="Cambria" panose="02040503050406030204" pitchFamily="18" charset="0"/>
                <a:ea typeface="Cambria" panose="02040503050406030204" pitchFamily="18" charset="0"/>
              </a:rPr>
              <a:t>multiparameter</a:t>
            </a:r>
            <a:r>
              <a:rPr lang="fr-FR" sz="1100" b="0" strike="noStrike" spc="-1" dirty="0">
                <a:solidFill>
                  <a:srgbClr val="000000"/>
                </a:solidFill>
                <a:latin typeface="Cambria" panose="02040503050406030204" pitchFamily="18" charset="0"/>
                <a:ea typeface="Cambria" panose="02040503050406030204" pitchFamily="18" charset="0"/>
              </a:rPr>
              <a:t> full </a:t>
            </a:r>
            <a:r>
              <a:rPr lang="fr-FR" sz="1100" b="0" strike="noStrike" spc="-1" dirty="0" err="1">
                <a:solidFill>
                  <a:srgbClr val="000000"/>
                </a:solidFill>
                <a:latin typeface="Cambria" panose="02040503050406030204" pitchFamily="18" charset="0"/>
                <a:ea typeface="Cambria" panose="02040503050406030204" pitchFamily="18" charset="0"/>
              </a:rPr>
              <a:t>waveform</a:t>
            </a:r>
            <a:r>
              <a:rPr lang="fr-FR" sz="1100" b="0" strike="noStrike" spc="-1" dirty="0">
                <a:solidFill>
                  <a:srgbClr val="000000"/>
                </a:solidFill>
                <a:latin typeface="Cambria" panose="02040503050406030204" pitchFamily="18" charset="0"/>
                <a:ea typeface="Cambria" panose="02040503050406030204" pitchFamily="18" charset="0"/>
              </a:rPr>
              <a:t> inversion in </a:t>
            </a:r>
            <a:r>
              <a:rPr lang="fr-FR" sz="1100" b="0" strike="noStrike" spc="-1" dirty="0" err="1">
                <a:solidFill>
                  <a:srgbClr val="000000"/>
                </a:solidFill>
                <a:latin typeface="Cambria" panose="02040503050406030204" pitchFamily="18" charset="0"/>
                <a:ea typeface="Cambria" panose="02040503050406030204" pitchFamily="18" charset="0"/>
              </a:rPr>
              <a:t>viscoelastic</a:t>
            </a:r>
            <a:r>
              <a:rPr lang="fr-FR" sz="1100" b="0" strike="noStrike" spc="-1" dirty="0">
                <a:solidFill>
                  <a:srgbClr val="000000"/>
                </a:solidFill>
                <a:latin typeface="Cambria" panose="02040503050406030204" pitchFamily="18" charset="0"/>
                <a:ea typeface="Cambria" panose="02040503050406030204" pitchFamily="18" charset="0"/>
              </a:rPr>
              <a:t> medium. </a:t>
            </a:r>
            <a:r>
              <a:rPr lang="fr-FR" sz="1100" b="0" strike="noStrike" spc="-1" dirty="0" err="1">
                <a:solidFill>
                  <a:srgbClr val="000000"/>
                </a:solidFill>
                <a:latin typeface="Cambria" panose="02040503050406030204" pitchFamily="18" charset="0"/>
                <a:ea typeface="Cambria" panose="02040503050406030204" pitchFamily="18" charset="0"/>
              </a:rPr>
              <a:t>Geophysical</a:t>
            </a:r>
            <a:r>
              <a:rPr lang="fr-FR" sz="1100" b="0" strike="noStrike" spc="-1" dirty="0">
                <a:solidFill>
                  <a:srgbClr val="000000"/>
                </a:solidFill>
                <a:latin typeface="Cambria" panose="02040503050406030204" pitchFamily="18" charset="0"/>
                <a:ea typeface="Cambria" panose="02040503050406030204" pitchFamily="18" charset="0"/>
              </a:rPr>
              <a:t> Journal International, 207, 129-149</a:t>
            </a:r>
            <a:r>
              <a:rPr lang="fr-FR" sz="1100" b="0" strike="noStrike" spc="-1" dirty="0" smtClean="0">
                <a:solidFill>
                  <a:srgbClr val="000000"/>
                </a:solidFill>
                <a:latin typeface="Cambria" panose="02040503050406030204" pitchFamily="18" charset="0"/>
                <a:ea typeface="Cambria" panose="02040503050406030204" pitchFamily="18" charset="0"/>
              </a:rPr>
              <a:t>.</a:t>
            </a:r>
            <a:endParaRPr lang="fr-FR" sz="1100" b="0" strike="noStrike" spc="-1" dirty="0">
              <a:latin typeface="Cambria" panose="02040503050406030204" pitchFamily="18" charset="0"/>
              <a:ea typeface="Cambria" panose="02040503050406030204" pitchFamily="18" charset="0"/>
            </a:endParaRPr>
          </a:p>
        </p:txBody>
      </p:sp>
      <p:sp>
        <p:nvSpPr>
          <p:cNvPr id="2" name="TextBox 1"/>
          <p:cNvSpPr txBox="1"/>
          <p:nvPr/>
        </p:nvSpPr>
        <p:spPr>
          <a:xfrm>
            <a:off x="406786" y="0"/>
            <a:ext cx="8280014" cy="658257"/>
          </a:xfrm>
          <a:prstGeom prst="rect">
            <a:avLst/>
          </a:prstGeom>
          <a:noFill/>
        </p:spPr>
        <p:txBody>
          <a:bodyPr wrap="square" rtlCol="0">
            <a:spAutoFit/>
          </a:bodyPr>
          <a:lstStyle/>
          <a:p>
            <a:pPr algn="ctr">
              <a:lnSpc>
                <a:spcPct val="150000"/>
              </a:lnSpc>
            </a:pPr>
            <a:r>
              <a:rPr lang="en-US" sz="1400" b="1" dirty="0" smtClean="0">
                <a:latin typeface="Cambria" panose="02040503050406030204" pitchFamily="18" charset="0"/>
                <a:ea typeface="Cambria" panose="02040503050406030204" pitchFamily="18" charset="0"/>
              </a:rPr>
              <a:t>Acknowledgment </a:t>
            </a:r>
          </a:p>
          <a:p>
            <a:pPr algn="ctr">
              <a:lnSpc>
                <a:spcPct val="150000"/>
              </a:lnSpc>
            </a:pPr>
            <a:r>
              <a:rPr lang="en-US" sz="1200" dirty="0" smtClean="0">
                <a:latin typeface="Cambria" panose="02040503050406030204" pitchFamily="18" charset="0"/>
                <a:ea typeface="Cambria" panose="02040503050406030204" pitchFamily="18" charset="0"/>
              </a:rPr>
              <a:t>We thank </a:t>
            </a:r>
            <a:r>
              <a:rPr lang="en-US" sz="1200" dirty="0" err="1" smtClean="0">
                <a:latin typeface="Cambria" panose="02040503050406030204" pitchFamily="18" charset="0"/>
                <a:ea typeface="Cambria" panose="02040503050406030204" pitchFamily="18" charset="0"/>
              </a:rPr>
              <a:t>Romain</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Brossier</a:t>
            </a:r>
            <a:r>
              <a:rPr lang="en-US" sz="1200" dirty="0" smtClean="0">
                <a:latin typeface="Cambria" panose="02040503050406030204" pitchFamily="18" charset="0"/>
                <a:ea typeface="Cambria" panose="02040503050406030204" pitchFamily="18" charset="0"/>
              </a:rPr>
              <a:t> and </a:t>
            </a:r>
            <a:r>
              <a:rPr lang="en-US" sz="1200" dirty="0" err="1" smtClean="0">
                <a:latin typeface="Cambria" panose="02040503050406030204" pitchFamily="18" charset="0"/>
                <a:ea typeface="Cambria" panose="02040503050406030204" pitchFamily="18" charset="0"/>
              </a:rPr>
              <a:t>Ludovic</a:t>
            </a:r>
            <a:r>
              <a:rPr lang="en-US" sz="1200" dirty="0" smtClean="0">
                <a:latin typeface="Cambria" panose="02040503050406030204" pitchFamily="18" charset="0"/>
                <a:ea typeface="Cambria" panose="02040503050406030204" pitchFamily="18" charset="0"/>
              </a:rPr>
              <a:t> </a:t>
            </a:r>
            <a:r>
              <a:rPr lang="en-US" sz="1200" dirty="0" err="1" smtClean="0">
                <a:latin typeface="Cambria" panose="02040503050406030204" pitchFamily="18" charset="0"/>
                <a:ea typeface="Cambria" panose="02040503050406030204" pitchFamily="18" charset="0"/>
              </a:rPr>
              <a:t>Métivier</a:t>
            </a:r>
            <a:r>
              <a:rPr lang="en-US" sz="1200" dirty="0">
                <a:latin typeface="Cambria" panose="02040503050406030204" pitchFamily="18" charset="0"/>
                <a:ea typeface="Cambria" panose="02040503050406030204" pitchFamily="18" charset="0"/>
              </a:rPr>
              <a:t> </a:t>
            </a:r>
            <a:r>
              <a:rPr lang="en-US" sz="1200" dirty="0" smtClean="0">
                <a:latin typeface="Cambria" panose="02040503050406030204" pitchFamily="18" charset="0"/>
                <a:ea typeface="Cambria" panose="02040503050406030204" pitchFamily="18" charset="0"/>
              </a:rPr>
              <a:t>from </a:t>
            </a:r>
            <a:r>
              <a:rPr lang="en-US" sz="1200" dirty="0" err="1" smtClean="0">
                <a:latin typeface="Cambria" panose="02040503050406030204" pitchFamily="18" charset="0"/>
                <a:ea typeface="Cambria" panose="02040503050406030204" pitchFamily="18" charset="0"/>
              </a:rPr>
              <a:t>Seiscope</a:t>
            </a:r>
            <a:r>
              <a:rPr lang="en-US" sz="1200" dirty="0" smtClean="0">
                <a:latin typeface="Cambria" panose="02040503050406030204" pitchFamily="18" charset="0"/>
                <a:ea typeface="Cambria" panose="02040503050406030204" pitchFamily="18" charset="0"/>
              </a:rPr>
              <a:t> for allowing us to use the </a:t>
            </a:r>
            <a:r>
              <a:rPr lang="en-US" sz="1200" dirty="0" err="1" smtClean="0">
                <a:latin typeface="Cambria" panose="02040503050406030204" pitchFamily="18" charset="0"/>
                <a:ea typeface="Cambria" panose="02040503050406030204" pitchFamily="18" charset="0"/>
              </a:rPr>
              <a:t>Toyxdac</a:t>
            </a:r>
            <a:r>
              <a:rPr lang="en-US" sz="1200" dirty="0" smtClean="0">
                <a:latin typeface="Cambria" panose="02040503050406030204" pitchFamily="18" charset="0"/>
                <a:ea typeface="Cambria" panose="02040503050406030204" pitchFamily="18" charset="0"/>
              </a:rPr>
              <a:t> software</a:t>
            </a:r>
            <a:endParaRPr lang="en-US" sz="1200" dirty="0">
              <a:latin typeface="Cambria" panose="02040503050406030204" pitchFamily="18" charset="0"/>
              <a:ea typeface="Cambria" panose="020405030504060302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12637</TotalTime>
  <Words>1878</Words>
  <Application>Microsoft Office PowerPoint</Application>
  <PresentationFormat>On-screen Show (4:3)</PresentationFormat>
  <Paragraphs>98</Paragraphs>
  <Slides>13</Slides>
  <Notes>1</Notes>
  <HiddenSlides>0</HiddenSlides>
  <MMClips>0</MMClips>
  <ScaleCrop>false</ScaleCrop>
  <HeadingPairs>
    <vt:vector size="4" baseType="variant">
      <vt:variant>
        <vt:lpstr>Theme</vt:lpstr>
      </vt:variant>
      <vt:variant>
        <vt:i4>4</vt:i4>
      </vt:variant>
      <vt:variant>
        <vt:lpstr>Slide Titles</vt:lpstr>
      </vt:variant>
      <vt:variant>
        <vt:i4>13</vt:i4>
      </vt:variant>
    </vt:vector>
  </HeadingPairs>
  <TitlesOfParts>
    <vt:vector size="17" baseType="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2D long-streamer seismic waveform tomography to decipher sedimentary processes surrounding a forearc fault offshore Alaska</dc:title>
  <dc:subject/>
  <dc:creator>Amin</dc:creator>
  <dc:description/>
  <cp:lastModifiedBy>Amin</cp:lastModifiedBy>
  <cp:revision>169</cp:revision>
  <dcterms:created xsi:type="dcterms:W3CDTF">2021-04-11T09:19:11Z</dcterms:created>
  <dcterms:modified xsi:type="dcterms:W3CDTF">2021-04-26T14:12:10Z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On-screen Show (4:3)</vt:lpwstr>
  </property>
  <property fmtid="{D5CDD505-2E9C-101B-9397-08002B2CF9AE}" pid="9" name="ScaleCrop">
    <vt:bool>false</vt:bool>
  </property>
  <property fmtid="{D5CDD505-2E9C-101B-9397-08002B2CF9AE}" pid="10" name="ShareDoc">
    <vt:bool>false</vt:bool>
  </property>
  <property fmtid="{D5CDD505-2E9C-101B-9397-08002B2CF9AE}" pid="11" name="Slides">
    <vt:i4>10</vt:i4>
  </property>
</Properties>
</file>