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9"/>
  </p:sldMasterIdLst>
  <p:notesMasterIdLst>
    <p:notesMasterId r:id="rId34"/>
  </p:notesMasterIdLst>
  <p:handoutMasterIdLst>
    <p:handoutMasterId r:id="rId35"/>
  </p:handoutMasterIdLst>
  <p:sldIdLst>
    <p:sldId id="260" r:id="rId20"/>
    <p:sldId id="262" r:id="rId21"/>
    <p:sldId id="263" r:id="rId22"/>
    <p:sldId id="280" r:id="rId23"/>
    <p:sldId id="264" r:id="rId24"/>
    <p:sldId id="268" r:id="rId25"/>
    <p:sldId id="266" r:id="rId26"/>
    <p:sldId id="269" r:id="rId27"/>
    <p:sldId id="271" r:id="rId28"/>
    <p:sldId id="279" r:id="rId29"/>
    <p:sldId id="274" r:id="rId30"/>
    <p:sldId id="275" r:id="rId31"/>
    <p:sldId id="276" r:id="rId32"/>
    <p:sldId id="281" r:id="rId33"/>
  </p:sldIdLst>
  <p:sldSz cx="9144000" cy="6858000" type="screen4x3"/>
  <p:notesSz cx="6858000" cy="9144000"/>
  <p:custDataLst>
    <p:tags r:id="rId36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he presentation" id="{8DC06F96-10BD-4708-A791-1D4F79E6D3A8}">
          <p14:sldIdLst>
            <p14:sldId id="260"/>
            <p14:sldId id="262"/>
            <p14:sldId id="263"/>
            <p14:sldId id="280"/>
            <p14:sldId id="264"/>
            <p14:sldId id="268"/>
            <p14:sldId id="266"/>
            <p14:sldId id="269"/>
            <p14:sldId id="271"/>
            <p14:sldId id="279"/>
            <p14:sldId id="274"/>
            <p14:sldId id="275"/>
            <p14:sldId id="276"/>
            <p14:sldId id="281"/>
          </p14:sldIdLst>
        </p14:section>
        <p14:section name="Extra slides" id="{0D737963-3EA3-4E7F-A5D9-742CD4B3E8F7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ers Dalhoff Bruhn Jensen" initials="ADBJ" lastIdx="1" clrIdx="0">
    <p:extLst>
      <p:ext uri="{19B8F6BF-5375-455C-9EA6-DF929625EA0E}">
        <p15:presenceInfo xmlns:p15="http://schemas.microsoft.com/office/powerpoint/2012/main" userId="S-1-5-21-4207196655-1284807994-987816898-7156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9238E"/>
    <a:srgbClr val="F7BCB3"/>
    <a:srgbClr val="FC7634"/>
    <a:srgbClr val="171748"/>
    <a:srgbClr val="008737"/>
    <a:srgbClr val="990000"/>
    <a:srgbClr val="FFFFFF"/>
    <a:srgbClr val="FFCC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9" autoAdjust="0"/>
    <p:restoredTop sz="69694" autoAdjust="0"/>
  </p:normalViewPr>
  <p:slideViewPr>
    <p:cSldViewPr showGuides="1">
      <p:cViewPr>
        <p:scale>
          <a:sx n="100" d="100"/>
          <a:sy n="100" d="100"/>
        </p:scale>
        <p:origin x="201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804" y="-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7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2.xml"/><Relationship Id="rId34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slide" Target="slides/slide1.xml"/><Relationship Id="rId29" Type="http://schemas.openxmlformats.org/officeDocument/2006/relationships/slide" Target="slides/slide10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tags" Target="tags/tag1.xml"/><Relationship Id="rId10" Type="http://schemas.openxmlformats.org/officeDocument/2006/relationships/customXml" Target="../customXml/item10.xml"/><Relationship Id="rId19" Type="http://schemas.openxmlformats.org/officeDocument/2006/relationships/slideMaster" Target="slideMasters/slideMaster1.xml"/><Relationship Id="rId31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24T14:39:27.897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91ECFBD-4A0D-4BCF-98A8-E205F44719BF}" type="slidenum">
              <a:rPr lang="da-DK" smtClean="0">
                <a:latin typeface="Arial" panose="020B0604020202020204" pitchFamily="34" charset="0"/>
              </a:rPr>
              <a:pPr/>
              <a:t>‹#›</a:t>
            </a:fld>
            <a:endParaRPr lang="da-DK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9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fld id="{C734BB09-483B-4C4B-A5A4-C02A22055B01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78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07891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290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>As </a:t>
            </a:r>
            <a:r>
              <a:rPr lang="en-GB" noProof="0" dirty="0"/>
              <a:t>climate change leads to warming and loss of ice, permafrost soils along the Arctic coasts destabilize and erode directly into the Arctic coastal zone</a:t>
            </a:r>
            <a:r>
              <a:rPr lang="en-GB" baseline="0" noProof="0" dirty="0"/>
              <a:t>.</a:t>
            </a:r>
          </a:p>
          <a:p>
            <a:endParaRPr lang="en-GB" baseline="0" noProof="0" dirty="0"/>
          </a:p>
          <a:p>
            <a:r>
              <a:rPr lang="en-GB" baseline="0" noProof="0" dirty="0"/>
              <a:t>When the eroded permafrost soil is dissolved into the coastal water, part of the organic matter will be released as </a:t>
            </a:r>
            <a:r>
              <a:rPr lang="en-GB" baseline="0" noProof="0" dirty="0" smtClean="0"/>
              <a:t>dissolved organic matter (referred to as DOM for the rest of the presentation).</a:t>
            </a:r>
            <a:endParaRPr lang="en-GB" baseline="0" noProof="0" dirty="0"/>
          </a:p>
          <a:p>
            <a:endParaRPr lang="en-GB" baseline="0" noProof="0" dirty="0"/>
          </a:p>
          <a:p>
            <a:r>
              <a:rPr lang="en-GB" baseline="0" noProof="0" dirty="0" smtClean="0"/>
              <a:t>For DOM derived from permafrost, it has been previously </a:t>
            </a:r>
            <a:r>
              <a:rPr lang="en-GB" baseline="0" noProof="0" dirty="0"/>
              <a:t>shown that a fraction is biodegradable and readily used by microbes.</a:t>
            </a:r>
          </a:p>
          <a:p>
            <a:endParaRPr lang="en-GB" baseline="0" noProof="0" dirty="0"/>
          </a:p>
          <a:p>
            <a:endParaRPr lang="en-GB" baseline="0" noProof="0" dirty="0"/>
          </a:p>
          <a:p>
            <a:r>
              <a:rPr lang="en-GB" baseline="0" noProof="0" dirty="0"/>
              <a:t>In this study we wanted to examine the fate of permafrost </a:t>
            </a:r>
            <a:r>
              <a:rPr lang="en-GB" baseline="0" noProof="0" dirty="0" smtClean="0"/>
              <a:t>derived DOM in coastal waters. </a:t>
            </a:r>
            <a:endParaRPr lang="en-GB" baseline="0" noProof="0" dirty="0"/>
          </a:p>
          <a:p>
            <a:endParaRPr lang="en-GB" baseline="0" noProof="0" dirty="0"/>
          </a:p>
          <a:p>
            <a:r>
              <a:rPr lang="en-GB" baseline="0" noProof="0" dirty="0"/>
              <a:t>Is it </a:t>
            </a:r>
            <a:r>
              <a:rPr lang="en-GB" baseline="0" noProof="0" dirty="0" smtClean="0"/>
              <a:t>mineralized </a:t>
            </a:r>
            <a:r>
              <a:rPr lang="en-GB" baseline="0" noProof="0" dirty="0"/>
              <a:t>to CO2? Turned into bacterial biomass and potentially channelled into the </a:t>
            </a:r>
            <a:r>
              <a:rPr lang="en-GB" baseline="0" noProof="0" dirty="0" err="1"/>
              <a:t>foodweb</a:t>
            </a:r>
            <a:r>
              <a:rPr lang="en-GB" baseline="0" noProof="0" dirty="0"/>
              <a:t>? Or does it resist degradation and become exported off shore. </a:t>
            </a:r>
          </a:p>
          <a:p>
            <a:endParaRPr lang="en-GB" baseline="0" noProof="0" dirty="0"/>
          </a:p>
          <a:p>
            <a:r>
              <a:rPr lang="en-GB" baseline="0" noProof="0" dirty="0"/>
              <a:t>We </a:t>
            </a:r>
            <a:r>
              <a:rPr lang="en-GB" baseline="0" noProof="0" dirty="0" smtClean="0"/>
              <a:t>were in particular interested </a:t>
            </a:r>
            <a:r>
              <a:rPr lang="en-GB" baseline="0" noProof="0" dirty="0"/>
              <a:t>to see if different permafrost soil types influenced the balance between these processes. </a:t>
            </a:r>
          </a:p>
          <a:p>
            <a:endParaRPr lang="en-GB" baseline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1880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dirty="0" smtClean="0"/>
              <a:t>To </a:t>
            </a:r>
            <a:r>
              <a:rPr lang="en-GB" b="0" u="none" dirty="0" smtClean="0"/>
              <a:t>examine this, we chose</a:t>
            </a:r>
            <a:r>
              <a:rPr lang="en-GB" b="0" u="none" baseline="0" dirty="0" smtClean="0"/>
              <a:t> to use</a:t>
            </a:r>
            <a:r>
              <a:rPr lang="en-GB" b="0" u="none" dirty="0" smtClean="0"/>
              <a:t> a chemostat approach where we could culture a bacterial community from Arctic seawater.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dirty="0" smtClean="0"/>
              <a:t>The benefit of this approach is that we can study the performance of a stable living community rather than a boom bust situation which is normal for bottle experiments.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dirty="0" smtClean="0"/>
              <a:t>The downside is that it is a much more elaborate experiment to perform.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baseline="0" dirty="0" smtClean="0"/>
              <a:t>The chemostat setup basically consists of three compartments.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baseline="0" dirty="0" smtClean="0"/>
              <a:t>Medium, in this case permafrost DOM dissolved in artificial seawater.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baseline="0" dirty="0" smtClean="0"/>
              <a:t>Culture, in this case marine bacteria, sampled from coastal waters.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baseline="0" dirty="0" smtClean="0"/>
              <a:t>Outflow, which contains the culture and media that is flushed from the system.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baseline="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baseline="0" dirty="0" smtClean="0"/>
              <a:t>Peristaltic pumps provides a stable dilution rate of the culture with the soil medium.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baseline="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baseline="0" dirty="0" smtClean="0"/>
              <a:t>The purpose of the chemostat is to achieve steady-state condition, with a stable bacterial community supported by the media.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baseline="0" dirty="0" smtClean="0"/>
              <a:t>It allows us to easily see how they modify DOM and mimics natural conditions where there is a constant supply from eroding permafrost soils.</a:t>
            </a:r>
            <a:endParaRPr lang="en-GB" b="0" u="none" dirty="0" smtClean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0149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b="0" u="none" baseline="0" dirty="0" smtClean="0"/>
              <a:t>We </a:t>
            </a:r>
            <a:r>
              <a:rPr lang="en-GB" b="0" u="none" baseline="0" dirty="0"/>
              <a:t>sampled </a:t>
            </a:r>
            <a:r>
              <a:rPr lang="en-GB" b="0" u="none" baseline="0" dirty="0" smtClean="0"/>
              <a:t>the permafrost soils </a:t>
            </a:r>
            <a:r>
              <a:rPr lang="en-GB" b="0" u="none" baseline="0" dirty="0"/>
              <a:t>in the Yukon Coastal Plains in Northern Canada, where coastal erosion is occurring at a high level (should I find value??).</a:t>
            </a:r>
          </a:p>
          <a:p>
            <a:pPr marL="0" indent="0" algn="just">
              <a:buNone/>
            </a:pPr>
            <a:endParaRPr lang="en-GB" b="0" u="none" baseline="0" dirty="0"/>
          </a:p>
          <a:p>
            <a:pPr marL="0" indent="0" algn="just">
              <a:buNone/>
            </a:pPr>
            <a:r>
              <a:rPr lang="en-GB" b="0" u="none" baseline="0" dirty="0"/>
              <a:t>The three </a:t>
            </a:r>
            <a:r>
              <a:rPr lang="en-GB" b="0" u="none" baseline="0" dirty="0" smtClean="0"/>
              <a:t>different types, </a:t>
            </a:r>
            <a:r>
              <a:rPr lang="en-GB" b="0" u="none" baseline="0" dirty="0"/>
              <a:t>fluvial, Lacustrine and moraine, differ from their post-glacial genesis and OC storage.</a:t>
            </a:r>
          </a:p>
          <a:p>
            <a:pPr marL="0" indent="0" algn="just">
              <a:buNone/>
            </a:pPr>
            <a:endParaRPr lang="en-GB" b="0" u="none" baseline="0" dirty="0"/>
          </a:p>
          <a:p>
            <a:pPr marL="0" indent="0" algn="just">
              <a:buNone/>
            </a:pPr>
            <a:r>
              <a:rPr lang="en-GB" b="0" u="none" baseline="0" dirty="0"/>
              <a:t>Soil cores were taken from both the active and the frozen permafrost layer.</a:t>
            </a:r>
          </a:p>
          <a:p>
            <a:pPr marL="0" indent="0" algn="just">
              <a:buNone/>
            </a:pPr>
            <a:endParaRPr lang="en-GB" b="0" u="none" baseline="0" dirty="0"/>
          </a:p>
          <a:p>
            <a:pPr marL="0" indent="0" algn="just">
              <a:buNone/>
            </a:pPr>
            <a:r>
              <a:rPr lang="en-GB" b="0" u="none" baseline="0" dirty="0"/>
              <a:t>To cultivate marine bacterial communities, we sampled water in the Herschel Basin.</a:t>
            </a:r>
          </a:p>
          <a:p>
            <a:pPr marL="0" indent="0" algn="just">
              <a:buNone/>
            </a:pPr>
            <a:endParaRPr lang="en-GB" b="0" u="none" baseline="0" dirty="0"/>
          </a:p>
          <a:p>
            <a:pPr marL="0" indent="0" algn="just">
              <a:buNone/>
            </a:pPr>
            <a:r>
              <a:rPr lang="en-GB" b="0" u="none" baseline="0" dirty="0"/>
              <a:t>Before the </a:t>
            </a:r>
            <a:r>
              <a:rPr lang="en-GB" b="0" u="none" baseline="0" dirty="0" smtClean="0"/>
              <a:t>experiment, </a:t>
            </a:r>
            <a:r>
              <a:rPr lang="en-GB" b="0" u="none" baseline="0" dirty="0"/>
              <a:t>the </a:t>
            </a:r>
            <a:r>
              <a:rPr lang="en-GB" b="0" u="none" baseline="0" dirty="0" smtClean="0"/>
              <a:t>indigenous marine </a:t>
            </a:r>
            <a:r>
              <a:rPr lang="en-GB" b="0" u="none" baseline="0" dirty="0"/>
              <a:t>bacteria were “boosted” with soil medium to prepare them for the chemostat experiment.</a:t>
            </a:r>
            <a:endParaRPr lang="en-GB" b="1" u="sng" dirty="0"/>
          </a:p>
          <a:p>
            <a:pPr marL="0" indent="0" algn="just">
              <a:buNone/>
            </a:pPr>
            <a:endParaRPr lang="en-GB" b="1" u="sng" dirty="0"/>
          </a:p>
          <a:p>
            <a:pPr marL="0" indent="0" algn="just">
              <a:buNone/>
            </a:pPr>
            <a:endParaRPr lang="en-GB" b="1" u="sng" dirty="0"/>
          </a:p>
          <a:p>
            <a:pPr marL="0" indent="0" algn="just">
              <a:buNone/>
            </a:pPr>
            <a:r>
              <a:rPr lang="en-GB" b="1" u="sng" dirty="0"/>
              <a:t>EXTRA KNOWLEDGE:</a:t>
            </a:r>
          </a:p>
          <a:p>
            <a:pPr marL="0" indent="0" algn="just">
              <a:buNone/>
            </a:pPr>
            <a:endParaRPr lang="en-GB" b="1" u="sng" dirty="0"/>
          </a:p>
          <a:p>
            <a:pPr marL="0" indent="0" algn="just">
              <a:buNone/>
            </a:pPr>
            <a:r>
              <a:rPr lang="en-GB" b="1" u="sng" dirty="0"/>
              <a:t>Fluvial:</a:t>
            </a:r>
          </a:p>
          <a:p>
            <a:pPr algn="just"/>
            <a:r>
              <a:rPr lang="da-DK" sz="1200" dirty="0" err="1"/>
              <a:t>Poorly-drained</a:t>
            </a:r>
            <a:r>
              <a:rPr lang="da-DK" sz="1200" dirty="0"/>
              <a:t> </a:t>
            </a:r>
            <a:r>
              <a:rPr lang="da-DK" sz="1200" dirty="0" err="1"/>
              <a:t>floodplains</a:t>
            </a:r>
            <a:endParaRPr lang="da-DK" sz="1200" dirty="0"/>
          </a:p>
          <a:p>
            <a:pPr algn="just"/>
            <a:r>
              <a:rPr lang="da-DK" sz="1200" dirty="0"/>
              <a:t>Fine-</a:t>
            </a:r>
            <a:r>
              <a:rPr lang="da-DK" sz="1200" dirty="0" err="1"/>
              <a:t>grained</a:t>
            </a:r>
            <a:r>
              <a:rPr lang="da-DK" sz="1200" dirty="0"/>
              <a:t> sediments</a:t>
            </a:r>
            <a:endParaRPr lang="en-GB" sz="1200" dirty="0"/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b="1" u="sng" dirty="0"/>
              <a:t>Lacustrine:</a:t>
            </a:r>
          </a:p>
          <a:p>
            <a:r>
              <a:rPr lang="da-DK" sz="1200" dirty="0"/>
              <a:t>Sediments </a:t>
            </a:r>
            <a:r>
              <a:rPr lang="da-DK" sz="1200" dirty="0" err="1"/>
              <a:t>accumulated</a:t>
            </a:r>
            <a:r>
              <a:rPr lang="da-DK" sz="1200" dirty="0"/>
              <a:t> with </a:t>
            </a:r>
            <a:r>
              <a:rPr lang="da-DK" sz="1200" dirty="0" err="1"/>
              <a:t>lake</a:t>
            </a:r>
            <a:r>
              <a:rPr lang="da-DK" sz="1200" dirty="0"/>
              <a:t> formation</a:t>
            </a:r>
          </a:p>
          <a:p>
            <a:r>
              <a:rPr lang="da-DK" sz="1200" dirty="0"/>
              <a:t>Fine-</a:t>
            </a:r>
            <a:r>
              <a:rPr lang="da-DK" sz="1200" dirty="0" err="1"/>
              <a:t>grained</a:t>
            </a:r>
            <a:r>
              <a:rPr lang="da-DK" sz="1200" dirty="0"/>
              <a:t> </a:t>
            </a:r>
            <a:r>
              <a:rPr lang="da-DK" sz="1200" dirty="0" err="1"/>
              <a:t>composition</a:t>
            </a:r>
            <a:r>
              <a:rPr lang="da-DK" sz="1200" dirty="0"/>
              <a:t> with </a:t>
            </a:r>
            <a:r>
              <a:rPr lang="da-DK" sz="1200" dirty="0" err="1"/>
              <a:t>peat</a:t>
            </a:r>
            <a:r>
              <a:rPr lang="da-DK" sz="1200" dirty="0"/>
              <a:t> </a:t>
            </a:r>
            <a:r>
              <a:rPr lang="da-DK" sz="1200" dirty="0" err="1"/>
              <a:t>layers</a:t>
            </a:r>
            <a:r>
              <a:rPr lang="da-DK" sz="1200" dirty="0"/>
              <a:t> present</a:t>
            </a:r>
            <a:endParaRPr lang="en-GB" sz="1200" u="sng" dirty="0"/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b="1" u="sng" dirty="0"/>
              <a:t>Moraine:</a:t>
            </a:r>
          </a:p>
          <a:p>
            <a:r>
              <a:rPr lang="en-US" sz="1200" dirty="0"/>
              <a:t>Ice-rich and surfaces usually well </a:t>
            </a:r>
            <a:r>
              <a:rPr lang="da-DK" sz="1200" dirty="0" err="1"/>
              <a:t>drained</a:t>
            </a:r>
            <a:endParaRPr lang="da-DK" sz="1200" dirty="0"/>
          </a:p>
          <a:p>
            <a:r>
              <a:rPr lang="da-DK" sz="1200" dirty="0"/>
              <a:t>Finer sediments </a:t>
            </a:r>
            <a:r>
              <a:rPr lang="da-DK" sz="1200" dirty="0" err="1"/>
              <a:t>washed</a:t>
            </a:r>
            <a:r>
              <a:rPr lang="da-DK" sz="1200" dirty="0"/>
              <a:t> </a:t>
            </a:r>
            <a:r>
              <a:rPr lang="da-DK" sz="1200" dirty="0" err="1"/>
              <a:t>away</a:t>
            </a:r>
            <a:r>
              <a:rPr lang="da-DK" sz="1200" dirty="0"/>
              <a:t> by </a:t>
            </a:r>
            <a:r>
              <a:rPr lang="da-DK" sz="1200" dirty="0" err="1"/>
              <a:t>melt</a:t>
            </a:r>
            <a:r>
              <a:rPr lang="da-DK" sz="1200" dirty="0"/>
              <a:t> </a:t>
            </a:r>
            <a:r>
              <a:rPr lang="da-DK" sz="1200" dirty="0" err="1"/>
              <a:t>water</a:t>
            </a:r>
            <a:endParaRPr lang="da-DK" sz="1200" dirty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5798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50" kern="12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Soil </a:t>
            </a:r>
            <a:r>
              <a:rPr lang="en-GB" sz="1050" kern="120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cores were dissolved in artificial seawater.</a:t>
            </a:r>
          </a:p>
          <a:p>
            <a:endParaRPr lang="en-GB" sz="1050" kern="1200" baseline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050" kern="1200" baseline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After mixing overnight, we </a:t>
            </a:r>
            <a:r>
              <a:rPr lang="en-GB" sz="105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filtered the samples. </a:t>
            </a:r>
          </a:p>
          <a:p>
            <a:endParaRPr lang="en-GB" sz="1050" kern="1200" baseline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GB" sz="105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We then mixed the active and permafrost layer.</a:t>
            </a:r>
            <a:endParaRPr lang="en-GB" sz="1050" kern="1200" baseline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050" kern="1200" baseline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GB" sz="1050" kern="1200" baseline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Filtration and autoclaving was performed </a:t>
            </a:r>
            <a:r>
              <a:rPr lang="en-GB" sz="105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twice to </a:t>
            </a:r>
            <a:r>
              <a:rPr lang="en-GB" sz="1050" kern="1200" baseline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ensure sterile media.</a:t>
            </a:r>
          </a:p>
          <a:p>
            <a:endParaRPr lang="en-GB" sz="1050" kern="1200" baseline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050" kern="1200" baseline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5744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This </a:t>
            </a:r>
            <a:r>
              <a:rPr lang="da-DK" dirty="0" err="1"/>
              <a:t>photo</a:t>
            </a:r>
            <a:r>
              <a:rPr lang="da-DK" baseline="0" dirty="0"/>
              <a:t> shows the </a:t>
            </a:r>
            <a:r>
              <a:rPr lang="da-DK" baseline="0" dirty="0" err="1"/>
              <a:t>actual</a:t>
            </a:r>
            <a:r>
              <a:rPr lang="da-DK" baseline="0" dirty="0"/>
              <a:t> chemostat </a:t>
            </a:r>
            <a:r>
              <a:rPr lang="da-DK" baseline="0" dirty="0" err="1"/>
              <a:t>setup</a:t>
            </a:r>
            <a:r>
              <a:rPr lang="da-DK" baseline="0" dirty="0"/>
              <a:t> </a:t>
            </a:r>
            <a:r>
              <a:rPr lang="da-DK" baseline="0" dirty="0" err="1"/>
              <a:t>that</a:t>
            </a:r>
            <a:r>
              <a:rPr lang="da-DK" baseline="0" dirty="0"/>
              <a:t> </a:t>
            </a:r>
            <a:r>
              <a:rPr lang="da-DK" baseline="0" dirty="0" err="1"/>
              <a:t>we</a:t>
            </a:r>
            <a:r>
              <a:rPr lang="da-DK" baseline="0" dirty="0"/>
              <a:t> had.</a:t>
            </a:r>
          </a:p>
          <a:p>
            <a:endParaRPr lang="da-DK" baseline="0" dirty="0"/>
          </a:p>
          <a:p>
            <a:r>
              <a:rPr lang="da-DK" baseline="0" dirty="0"/>
              <a:t>So </a:t>
            </a:r>
            <a:r>
              <a:rPr lang="da-DK" baseline="0" dirty="0" err="1"/>
              <a:t>we</a:t>
            </a:r>
            <a:r>
              <a:rPr lang="da-DK" baseline="0" dirty="0"/>
              <a:t> ran the </a:t>
            </a:r>
            <a:r>
              <a:rPr lang="da-DK" baseline="0" dirty="0" err="1"/>
              <a:t>experiment</a:t>
            </a:r>
            <a:r>
              <a:rPr lang="da-DK" baseline="0" dirty="0"/>
              <a:t> for 14 </a:t>
            </a:r>
            <a:r>
              <a:rPr lang="da-DK" baseline="0" dirty="0" err="1"/>
              <a:t>days</a:t>
            </a:r>
            <a:r>
              <a:rPr lang="da-DK" baseline="0" dirty="0"/>
              <a:t>.</a:t>
            </a:r>
          </a:p>
          <a:p>
            <a:endParaRPr lang="da-DK" baseline="0" dirty="0"/>
          </a:p>
          <a:p>
            <a:r>
              <a:rPr lang="da-DK" baseline="0" dirty="0"/>
              <a:t>For </a:t>
            </a:r>
            <a:r>
              <a:rPr lang="da-DK" baseline="0" dirty="0" err="1"/>
              <a:t>each</a:t>
            </a:r>
            <a:r>
              <a:rPr lang="da-DK" baseline="0" dirty="0"/>
              <a:t> </a:t>
            </a:r>
            <a:r>
              <a:rPr lang="da-DK" baseline="0" dirty="0" err="1" smtClean="0"/>
              <a:t>soil</a:t>
            </a:r>
            <a:r>
              <a:rPr lang="da-DK" baseline="0" dirty="0" smtClean="0"/>
              <a:t> </a:t>
            </a:r>
            <a:r>
              <a:rPr lang="da-DK" baseline="0" dirty="0"/>
              <a:t>type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/>
              <a:t>used</a:t>
            </a:r>
            <a:r>
              <a:rPr lang="da-DK" baseline="0" dirty="0"/>
              <a:t> 4 </a:t>
            </a:r>
            <a:r>
              <a:rPr lang="da-DK" baseline="0" dirty="0" err="1"/>
              <a:t>replicate</a:t>
            </a:r>
            <a:r>
              <a:rPr lang="da-DK" baseline="0" dirty="0"/>
              <a:t> chemostat </a:t>
            </a:r>
            <a:r>
              <a:rPr lang="da-DK" baseline="0" dirty="0" err="1"/>
              <a:t>setups</a:t>
            </a:r>
            <a:r>
              <a:rPr lang="da-DK" baseline="0" dirty="0"/>
              <a:t>.</a:t>
            </a:r>
          </a:p>
          <a:p>
            <a:endParaRPr lang="da-DK" baseline="0" dirty="0"/>
          </a:p>
          <a:p>
            <a:r>
              <a:rPr lang="da-DK" baseline="0" dirty="0"/>
              <a:t>The chemostat </a:t>
            </a:r>
            <a:r>
              <a:rPr lang="da-DK" baseline="0" dirty="0" err="1"/>
              <a:t>experiment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</a:t>
            </a:r>
            <a:r>
              <a:rPr lang="da-DK" baseline="0" dirty="0" err="1"/>
              <a:t>performed</a:t>
            </a:r>
            <a:r>
              <a:rPr lang="da-DK" baseline="0" dirty="0"/>
              <a:t> at </a:t>
            </a:r>
            <a:r>
              <a:rPr lang="da-DK" baseline="0" dirty="0" err="1"/>
              <a:t>room</a:t>
            </a:r>
            <a:r>
              <a:rPr lang="da-DK" baseline="0" dirty="0"/>
              <a:t> </a:t>
            </a:r>
            <a:r>
              <a:rPr lang="da-DK" baseline="0" dirty="0" smtClean="0"/>
              <a:t>temperature in the dark.</a:t>
            </a:r>
            <a:endParaRPr lang="da-DK" baseline="0" dirty="0"/>
          </a:p>
          <a:p>
            <a:endParaRPr lang="da-DK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265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aseline="0" dirty="0" smtClean="0"/>
              <a:t>To </a:t>
            </a:r>
            <a:r>
              <a:rPr lang="da-DK" baseline="0" dirty="0" err="1"/>
              <a:t>investigate</a:t>
            </a:r>
            <a:r>
              <a:rPr lang="da-DK" baseline="0" dirty="0"/>
              <a:t> differences in DOM </a:t>
            </a:r>
            <a:r>
              <a:rPr lang="da-DK" baseline="0" dirty="0" err="1"/>
              <a:t>quality</a:t>
            </a:r>
            <a:r>
              <a:rPr lang="da-DK" baseline="0" dirty="0"/>
              <a:t>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 smtClean="0"/>
              <a:t>measured</a:t>
            </a:r>
            <a:r>
              <a:rPr lang="da-DK" baseline="0" dirty="0" smtClean="0"/>
              <a:t> DOC, </a:t>
            </a:r>
            <a:r>
              <a:rPr lang="da-DK" baseline="0" dirty="0" err="1"/>
              <a:t>absorbance</a:t>
            </a:r>
            <a:r>
              <a:rPr lang="da-DK" baseline="0" dirty="0"/>
              <a:t> and </a:t>
            </a:r>
            <a:r>
              <a:rPr lang="da-DK" baseline="0" dirty="0" err="1"/>
              <a:t>fluorescence</a:t>
            </a:r>
            <a:r>
              <a:rPr lang="da-DK" baseline="0" dirty="0"/>
              <a:t> on the </a:t>
            </a:r>
            <a:r>
              <a:rPr lang="da-DK" baseline="0" dirty="0" err="1"/>
              <a:t>soil</a:t>
            </a:r>
            <a:r>
              <a:rPr lang="da-DK" baseline="0" dirty="0"/>
              <a:t> media.</a:t>
            </a:r>
          </a:p>
          <a:p>
            <a:endParaRPr lang="da-DK" baseline="0" dirty="0"/>
          </a:p>
          <a:p>
            <a:r>
              <a:rPr lang="da-DK" baseline="0" dirty="0"/>
              <a:t>To </a:t>
            </a:r>
            <a:r>
              <a:rPr lang="da-DK" baseline="0" dirty="0" err="1"/>
              <a:t>study</a:t>
            </a:r>
            <a:r>
              <a:rPr lang="da-DK" baseline="0" dirty="0"/>
              <a:t> the </a:t>
            </a:r>
            <a:r>
              <a:rPr lang="da-DK" baseline="0" dirty="0" err="1"/>
              <a:t>carbon</a:t>
            </a:r>
            <a:r>
              <a:rPr lang="da-DK" baseline="0" dirty="0"/>
              <a:t> </a:t>
            </a:r>
            <a:r>
              <a:rPr lang="da-DK" baseline="0" dirty="0" err="1"/>
              <a:t>processing</a:t>
            </a:r>
            <a:r>
              <a:rPr lang="da-DK" baseline="0" dirty="0"/>
              <a:t> by the </a:t>
            </a:r>
            <a:r>
              <a:rPr lang="da-DK" baseline="0" dirty="0" err="1"/>
              <a:t>bacteria</a:t>
            </a:r>
            <a:r>
              <a:rPr lang="da-DK" baseline="0" dirty="0"/>
              <a:t>,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/>
              <a:t>looked</a:t>
            </a:r>
            <a:r>
              <a:rPr lang="da-DK" baseline="0" dirty="0"/>
              <a:t> at DOC and </a:t>
            </a:r>
            <a:r>
              <a:rPr lang="da-DK" baseline="0" dirty="0" err="1"/>
              <a:t>bacterial</a:t>
            </a:r>
            <a:r>
              <a:rPr lang="da-DK" baseline="0" dirty="0"/>
              <a:t> </a:t>
            </a:r>
            <a:r>
              <a:rPr lang="da-DK" baseline="0" dirty="0" err="1"/>
              <a:t>abundance</a:t>
            </a:r>
            <a:r>
              <a:rPr lang="da-DK" baseline="0" dirty="0"/>
              <a:t> in the </a:t>
            </a:r>
            <a:r>
              <a:rPr lang="da-DK" baseline="0" dirty="0" err="1" smtClean="0"/>
              <a:t>ouflow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together</a:t>
            </a:r>
            <a:r>
              <a:rPr lang="da-DK" baseline="0" dirty="0" smtClean="0"/>
              <a:t> with BOD.</a:t>
            </a:r>
            <a:endParaRPr lang="da-DK" baseline="0" dirty="0"/>
          </a:p>
          <a:p>
            <a:endParaRPr lang="da-DK" baseline="0" dirty="0"/>
          </a:p>
          <a:p>
            <a:r>
              <a:rPr lang="da-DK" baseline="0" dirty="0" err="1"/>
              <a:t>Finally</a:t>
            </a:r>
            <a:r>
              <a:rPr lang="da-DK" baseline="0" dirty="0"/>
              <a:t>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/>
              <a:t>performed</a:t>
            </a:r>
            <a:r>
              <a:rPr lang="da-DK" baseline="0" dirty="0"/>
              <a:t> DNA </a:t>
            </a:r>
            <a:r>
              <a:rPr lang="da-DK" baseline="0" dirty="0" err="1"/>
              <a:t>sequencing</a:t>
            </a:r>
            <a:r>
              <a:rPr lang="da-DK" baseline="0" dirty="0"/>
              <a:t>, to </a:t>
            </a:r>
            <a:r>
              <a:rPr lang="da-DK" baseline="0" dirty="0" err="1"/>
              <a:t>see</a:t>
            </a:r>
            <a:r>
              <a:rPr lang="da-DK" baseline="0" dirty="0"/>
              <a:t> </a:t>
            </a:r>
            <a:r>
              <a:rPr lang="da-DK" baseline="0" dirty="0" err="1"/>
              <a:t>how</a:t>
            </a:r>
            <a:r>
              <a:rPr lang="da-DK" baseline="0" dirty="0"/>
              <a:t> the </a:t>
            </a:r>
            <a:r>
              <a:rPr lang="da-DK" baseline="0" dirty="0" err="1"/>
              <a:t>community</a:t>
            </a:r>
            <a:r>
              <a:rPr lang="da-DK" baseline="0" dirty="0"/>
              <a:t> </a:t>
            </a:r>
            <a:r>
              <a:rPr lang="da-DK" baseline="0" dirty="0" err="1"/>
              <a:t>composition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</a:t>
            </a:r>
            <a:r>
              <a:rPr lang="da-DK" baseline="0" dirty="0" err="1"/>
              <a:t>affected</a:t>
            </a:r>
            <a:r>
              <a:rPr lang="da-DK" baseline="0" dirty="0"/>
              <a:t> by the </a:t>
            </a:r>
            <a:r>
              <a:rPr lang="da-DK" baseline="0" dirty="0" smtClean="0"/>
              <a:t>differences </a:t>
            </a:r>
            <a:r>
              <a:rPr lang="da-DK" baseline="0" dirty="0"/>
              <a:t>in DOM </a:t>
            </a:r>
            <a:r>
              <a:rPr lang="da-DK" baseline="0" dirty="0" err="1"/>
              <a:t>quality</a:t>
            </a:r>
            <a:r>
              <a:rPr lang="da-DK" baseline="0" dirty="0"/>
              <a:t>.</a:t>
            </a:r>
          </a:p>
          <a:p>
            <a:endParaRPr lang="da-DK" baseline="0" dirty="0"/>
          </a:p>
          <a:p>
            <a:r>
              <a:rPr lang="da-DK" baseline="0" dirty="0"/>
              <a:t>The data I </a:t>
            </a:r>
            <a:r>
              <a:rPr lang="da-DK" baseline="0" dirty="0" err="1"/>
              <a:t>will</a:t>
            </a:r>
            <a:r>
              <a:rPr lang="da-DK" baseline="0" dirty="0"/>
              <a:t> show </a:t>
            </a:r>
            <a:r>
              <a:rPr lang="da-DK" baseline="0" dirty="0" err="1"/>
              <a:t>you</a:t>
            </a:r>
            <a:r>
              <a:rPr lang="da-DK" baseline="0" dirty="0"/>
              <a:t> </a:t>
            </a:r>
            <a:r>
              <a:rPr lang="da-DK" baseline="0" dirty="0" err="1"/>
              <a:t>now</a:t>
            </a:r>
            <a:r>
              <a:rPr lang="da-DK" baseline="0" dirty="0"/>
              <a:t> </a:t>
            </a:r>
            <a:r>
              <a:rPr lang="da-DK" baseline="0" dirty="0" err="1"/>
              <a:t>represents</a:t>
            </a:r>
            <a:r>
              <a:rPr lang="da-DK" baseline="0" dirty="0"/>
              <a:t> the </a:t>
            </a:r>
            <a:r>
              <a:rPr lang="da-DK" baseline="0" dirty="0" err="1"/>
              <a:t>steady</a:t>
            </a:r>
            <a:r>
              <a:rPr lang="da-DK" baseline="0" dirty="0"/>
              <a:t> </a:t>
            </a:r>
            <a:r>
              <a:rPr lang="da-DK" baseline="0" dirty="0" err="1"/>
              <a:t>state</a:t>
            </a:r>
            <a:r>
              <a:rPr lang="da-DK" baseline="0" dirty="0"/>
              <a:t> </a:t>
            </a:r>
            <a:r>
              <a:rPr lang="da-DK" baseline="0" dirty="0" err="1"/>
              <a:t>period</a:t>
            </a:r>
            <a:r>
              <a:rPr lang="da-DK" baseline="0" dirty="0"/>
              <a:t> (</a:t>
            </a:r>
            <a:r>
              <a:rPr lang="da-DK" baseline="0" dirty="0" err="1"/>
              <a:t>second</a:t>
            </a:r>
            <a:r>
              <a:rPr lang="da-DK" baseline="0" dirty="0"/>
              <a:t> </a:t>
            </a:r>
            <a:r>
              <a:rPr lang="da-DK" baseline="0" dirty="0" err="1"/>
              <a:t>week</a:t>
            </a:r>
            <a:r>
              <a:rPr lang="da-DK" baseline="0" dirty="0"/>
              <a:t> of the </a:t>
            </a:r>
            <a:r>
              <a:rPr lang="da-DK" baseline="0" dirty="0" err="1"/>
              <a:t>expeirment</a:t>
            </a:r>
            <a:r>
              <a:rPr lang="da-DK" baseline="0" dirty="0"/>
              <a:t>).</a:t>
            </a:r>
          </a:p>
          <a:p>
            <a:pPr marL="0" indent="0" algn="just">
              <a:buNone/>
            </a:pPr>
            <a:endParaRPr lang="en-GB" dirty="0"/>
          </a:p>
          <a:p>
            <a:endParaRPr lang="da-DK" baseline="0" dirty="0"/>
          </a:p>
          <a:p>
            <a:endParaRPr lang="da-DK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22824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noProof="0" dirty="0" smtClean="0"/>
              <a:t>The </a:t>
            </a:r>
            <a:r>
              <a:rPr lang="en-GB" b="0" u="none" noProof="0" dirty="0"/>
              <a:t>soil DOM extracts differed in DOC and spectral properties.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noProof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noProof="0" dirty="0" smtClean="0"/>
              <a:t>The DOC</a:t>
            </a:r>
            <a:r>
              <a:rPr lang="en-GB" b="0" u="none" baseline="0" noProof="0" dirty="0" smtClean="0"/>
              <a:t> </a:t>
            </a:r>
            <a:r>
              <a:rPr lang="en-GB" b="0" u="none" baseline="0" noProof="0" dirty="0" err="1" smtClean="0"/>
              <a:t>concentations</a:t>
            </a:r>
            <a:r>
              <a:rPr lang="en-GB" b="0" u="none" baseline="0" noProof="0" dirty="0" smtClean="0"/>
              <a:t> </a:t>
            </a:r>
            <a:r>
              <a:rPr lang="en-GB" b="0" u="none" noProof="0" dirty="0" smtClean="0"/>
              <a:t>were…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noProof="0" dirty="0" smtClean="0"/>
              <a:t>Lacustrine</a:t>
            </a:r>
            <a:r>
              <a:rPr lang="en-GB" b="0" u="none" baseline="0" noProof="0" dirty="0" smtClean="0"/>
              <a:t> was significantly higher than moraine and fluvial, which did not really differ in concentrations.</a:t>
            </a:r>
            <a:endParaRPr lang="en-GB" b="0" u="none" noProof="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noProof="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noProof="0" dirty="0" smtClean="0"/>
              <a:t>The </a:t>
            </a:r>
            <a:r>
              <a:rPr lang="en-GB" b="0" u="none" noProof="0" dirty="0"/>
              <a:t>optical measurements (absorption and fluorescence) also revealed that there were subtle differences in DOM character and concentrations.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noProof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noProof="0" dirty="0"/>
              <a:t>The highest absorption and fluorescence was in the lacustrine </a:t>
            </a:r>
            <a:r>
              <a:rPr lang="en-GB" b="0" u="none" noProof="0" dirty="0" smtClean="0"/>
              <a:t>samples</a:t>
            </a:r>
            <a:r>
              <a:rPr lang="en-GB" b="0" u="none" baseline="0" noProof="0" dirty="0" smtClean="0"/>
              <a:t>, which showed to be the most </a:t>
            </a:r>
            <a:r>
              <a:rPr lang="en-GB" b="0" u="none" baseline="0" noProof="0" dirty="0" err="1" smtClean="0"/>
              <a:t>humic</a:t>
            </a:r>
            <a:r>
              <a:rPr lang="en-GB" b="0" u="none" baseline="0" noProof="0" dirty="0" smtClean="0"/>
              <a:t>-like of three soil types.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baseline="0" noProof="0" dirty="0" smtClean="0"/>
              <a:t>Moraine on the other hand, had the lowest values of absorption and fluorescence.</a:t>
            </a:r>
            <a:endParaRPr lang="en-GB" b="0" u="none" noProof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noProof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0" u="none" noProof="0" dirty="0" smtClean="0"/>
              <a:t>Fluvial DOM, compared to lacustrine, showed </a:t>
            </a:r>
            <a:r>
              <a:rPr lang="en-GB" b="0" u="none" noProof="0" dirty="0"/>
              <a:t>a greater proportion of </a:t>
            </a:r>
            <a:r>
              <a:rPr lang="en-GB" b="0" u="none" noProof="0" dirty="0" smtClean="0"/>
              <a:t>UVA </a:t>
            </a:r>
            <a:r>
              <a:rPr lang="en-GB" b="0" u="none" noProof="0" dirty="0"/>
              <a:t>fluorescence (amino-acid like) relative to the visible </a:t>
            </a:r>
            <a:r>
              <a:rPr lang="en-GB" b="0" u="none" noProof="0" dirty="0" smtClean="0"/>
              <a:t>wavelength fluorescence (</a:t>
            </a:r>
            <a:r>
              <a:rPr lang="en-GB" b="0" u="none" noProof="0" dirty="0" err="1" smtClean="0"/>
              <a:t>humic</a:t>
            </a:r>
            <a:r>
              <a:rPr lang="en-GB" b="0" u="none" noProof="0" dirty="0" smtClean="0"/>
              <a:t>-like) .</a:t>
            </a:r>
            <a:endParaRPr lang="en-GB" b="0" u="none" noProof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="0" u="none" noProof="0" dirty="0"/>
          </a:p>
          <a:p>
            <a:endParaRPr lang="en-GB" baseline="0" noProof="0" dirty="0" smtClean="0"/>
          </a:p>
          <a:p>
            <a:endParaRPr lang="en-GB" baseline="0" noProof="0" dirty="0" smtClean="0"/>
          </a:p>
          <a:p>
            <a:endParaRPr lang="en-GB" baseline="0" noProof="0" dirty="0" smtClean="0"/>
          </a:p>
          <a:p>
            <a:endParaRPr lang="en-GB" baseline="0" noProof="0" dirty="0" smtClean="0"/>
          </a:p>
          <a:p>
            <a:endParaRPr lang="en-GB" baseline="0" noProof="0" dirty="0" smtClean="0"/>
          </a:p>
          <a:p>
            <a:endParaRPr lang="en-GB" baseline="0" noProof="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u="sng" noProof="0" dirty="0" smtClean="0"/>
              <a:t>EXTRA</a:t>
            </a:r>
            <a:r>
              <a:rPr lang="en-GB" b="1" u="sng" noProof="0" dirty="0"/>
              <a:t>:</a:t>
            </a:r>
            <a:endParaRPr lang="en-GB" baseline="0" noProof="0" dirty="0"/>
          </a:p>
          <a:p>
            <a:r>
              <a:rPr lang="en-GB" baseline="0" noProof="0" dirty="0"/>
              <a:t>The slope ratio is an proxy for average molecular weight and origin of DOM.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noProof="0" dirty="0"/>
              <a:t>The slope ratio is calculated as 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(275–295 nm)/(350–400 nm).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noProof="0" dirty="0"/>
              <a:t>SUVA value, which </a:t>
            </a:r>
            <a:r>
              <a:rPr lang="en-GB" baseline="0" noProof="0" dirty="0" smtClean="0"/>
              <a:t>is the </a:t>
            </a:r>
            <a:r>
              <a:rPr lang="en-GB" baseline="0" noProof="0" dirty="0"/>
              <a:t>UV254 absorbance over the DOC concentration.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aseline="0" noProof="0" dirty="0"/>
          </a:p>
          <a:p>
            <a:endParaRPr lang="en-GB" baseline="0" noProof="0" dirty="0"/>
          </a:p>
          <a:p>
            <a:endParaRPr lang="en-GB" baseline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306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the change in the absorption </a:t>
            </a:r>
            <a:r>
              <a:rPr lang="en-GB" dirty="0" smtClean="0"/>
              <a:t>properties, as an</a:t>
            </a:r>
            <a:r>
              <a:rPr lang="en-GB" baseline="0" dirty="0" smtClean="0"/>
              <a:t> affect of microbial interaction</a:t>
            </a:r>
            <a:r>
              <a:rPr lang="en-GB" dirty="0" smtClean="0"/>
              <a:t> </a:t>
            </a:r>
            <a:r>
              <a:rPr lang="en-GB" dirty="0"/>
              <a:t>of </a:t>
            </a:r>
            <a:r>
              <a:rPr lang="en-GB" dirty="0" smtClean="0"/>
              <a:t>the</a:t>
            </a:r>
            <a:r>
              <a:rPr lang="en-GB" baseline="0" dirty="0" smtClean="0"/>
              <a:t> </a:t>
            </a:r>
            <a:r>
              <a:rPr lang="en-GB" dirty="0" smtClean="0"/>
              <a:t>DOM, </a:t>
            </a:r>
            <a:r>
              <a:rPr lang="en-GB" dirty="0"/>
              <a:t>are shown.</a:t>
            </a:r>
          </a:p>
          <a:p>
            <a:endParaRPr lang="en-GB" dirty="0"/>
          </a:p>
          <a:p>
            <a:r>
              <a:rPr lang="en-GB" dirty="0"/>
              <a:t>The bold lines indicate where significant changes were </a:t>
            </a:r>
            <a:r>
              <a:rPr lang="en-GB" dirty="0" smtClean="0"/>
              <a:t>identified, between the soil medium</a:t>
            </a:r>
            <a:r>
              <a:rPr lang="en-GB" baseline="0" dirty="0" smtClean="0"/>
              <a:t> and the culture outflow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  <a:p>
            <a:r>
              <a:rPr lang="en-GB" dirty="0"/>
              <a:t>Similar results were </a:t>
            </a:r>
            <a:r>
              <a:rPr lang="en-GB" dirty="0" smtClean="0"/>
              <a:t>also</a:t>
            </a:r>
            <a:r>
              <a:rPr lang="en-GB" baseline="0" dirty="0" smtClean="0"/>
              <a:t> </a:t>
            </a:r>
            <a:r>
              <a:rPr lang="en-GB" dirty="0" smtClean="0"/>
              <a:t>found </a:t>
            </a:r>
            <a:r>
              <a:rPr lang="en-GB" dirty="0"/>
              <a:t>for the </a:t>
            </a:r>
            <a:r>
              <a:rPr lang="en-GB" dirty="0" smtClean="0"/>
              <a:t>fluorescence properties.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 result show that the coloured DOM was significantly removed in the </a:t>
            </a:r>
            <a:r>
              <a:rPr lang="en-GB" dirty="0" smtClean="0"/>
              <a:t>fluvial </a:t>
            </a:r>
            <a:r>
              <a:rPr lang="en-GB" dirty="0"/>
              <a:t>treatment, </a:t>
            </a:r>
            <a:r>
              <a:rPr lang="en-GB" dirty="0" smtClean="0"/>
              <a:t>only </a:t>
            </a:r>
            <a:r>
              <a:rPr lang="en-GB" dirty="0"/>
              <a:t>slightly in the </a:t>
            </a:r>
            <a:r>
              <a:rPr lang="en-GB" dirty="0" err="1"/>
              <a:t>lacuerstrine</a:t>
            </a:r>
            <a:r>
              <a:rPr lang="en-GB" dirty="0"/>
              <a:t> and </a:t>
            </a:r>
            <a:r>
              <a:rPr lang="en-GB" dirty="0" smtClean="0"/>
              <a:t>actual </a:t>
            </a:r>
            <a:r>
              <a:rPr lang="en-GB" dirty="0"/>
              <a:t>produced in </a:t>
            </a:r>
            <a:r>
              <a:rPr lang="en-GB" dirty="0" smtClean="0"/>
              <a:t>case</a:t>
            </a:r>
            <a:r>
              <a:rPr lang="en-GB" baseline="0" dirty="0" smtClean="0"/>
              <a:t> of the moraine DOM</a:t>
            </a:r>
            <a:r>
              <a:rPr lang="en-GB" dirty="0" smtClean="0"/>
              <a:t> (in </a:t>
            </a:r>
            <a:r>
              <a:rPr lang="en-GB" dirty="0"/>
              <a:t>the deep </a:t>
            </a:r>
            <a:r>
              <a:rPr lang="en-GB" dirty="0" smtClean="0"/>
              <a:t>UV).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2224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To </a:t>
            </a:r>
            <a:r>
              <a:rPr lang="da-DK" dirty="0"/>
              <a:t>look at </a:t>
            </a:r>
            <a:r>
              <a:rPr lang="da-DK" dirty="0" err="1"/>
              <a:t>carbon</a:t>
            </a:r>
            <a:r>
              <a:rPr lang="da-DK" dirty="0"/>
              <a:t> </a:t>
            </a:r>
            <a:r>
              <a:rPr lang="da-DK" dirty="0" err="1"/>
              <a:t>processing</a:t>
            </a:r>
            <a:r>
              <a:rPr lang="da-DK" baseline="0" dirty="0"/>
              <a:t>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/>
              <a:t>calcualted</a:t>
            </a:r>
            <a:r>
              <a:rPr lang="da-DK" baseline="0" dirty="0"/>
              <a:t> </a:t>
            </a:r>
          </a:p>
          <a:p>
            <a:r>
              <a:rPr lang="da-DK" baseline="0" dirty="0"/>
              <a:t>-respiration (from short term BOD </a:t>
            </a:r>
            <a:r>
              <a:rPr lang="da-DK" baseline="0" dirty="0" err="1" smtClean="0"/>
              <a:t>incubations</a:t>
            </a:r>
            <a:r>
              <a:rPr lang="da-DK" baseline="0" dirty="0"/>
              <a:t>), </a:t>
            </a:r>
          </a:p>
          <a:p>
            <a:r>
              <a:rPr lang="da-DK" baseline="0" dirty="0"/>
              <a:t>-</a:t>
            </a:r>
            <a:r>
              <a:rPr lang="da-DK" baseline="0" dirty="0" err="1"/>
              <a:t>bacterial</a:t>
            </a:r>
            <a:r>
              <a:rPr lang="da-DK" baseline="0" dirty="0"/>
              <a:t> </a:t>
            </a:r>
            <a:r>
              <a:rPr lang="da-DK" baseline="0" dirty="0" err="1"/>
              <a:t>prodcuction</a:t>
            </a:r>
            <a:r>
              <a:rPr lang="da-DK" baseline="0" dirty="0"/>
              <a:t> and </a:t>
            </a:r>
          </a:p>
          <a:p>
            <a:r>
              <a:rPr lang="da-DK" baseline="0" dirty="0"/>
              <a:t>-DOC </a:t>
            </a:r>
            <a:r>
              <a:rPr lang="da-DK" baseline="0" dirty="0" err="1"/>
              <a:t>uptake</a:t>
            </a:r>
            <a:r>
              <a:rPr lang="da-DK" baseline="0" dirty="0"/>
              <a:t>,.</a:t>
            </a:r>
          </a:p>
          <a:p>
            <a:endParaRPr lang="da-DK" baseline="0" dirty="0"/>
          </a:p>
          <a:p>
            <a:r>
              <a:rPr lang="da-DK" baseline="0" dirty="0"/>
              <a:t>From </a:t>
            </a:r>
            <a:r>
              <a:rPr lang="da-DK" baseline="0" dirty="0" err="1"/>
              <a:t>these</a:t>
            </a:r>
            <a:r>
              <a:rPr lang="da-DK" baseline="0" dirty="0"/>
              <a:t> </a:t>
            </a:r>
            <a:r>
              <a:rPr lang="da-DK" baseline="0" dirty="0" err="1"/>
              <a:t>values</a:t>
            </a:r>
            <a:r>
              <a:rPr lang="da-DK" baseline="0" dirty="0"/>
              <a:t> </a:t>
            </a:r>
            <a:r>
              <a:rPr lang="da-DK" baseline="0" dirty="0" err="1"/>
              <a:t>we</a:t>
            </a:r>
            <a:r>
              <a:rPr lang="da-DK" baseline="0" dirty="0"/>
              <a:t> </a:t>
            </a:r>
            <a:r>
              <a:rPr lang="da-DK" baseline="0" dirty="0" err="1"/>
              <a:t>then</a:t>
            </a:r>
            <a:r>
              <a:rPr lang="da-DK" baseline="0" dirty="0"/>
              <a:t> </a:t>
            </a:r>
            <a:r>
              <a:rPr lang="da-DK" baseline="0" dirty="0" err="1"/>
              <a:t>calculated</a:t>
            </a:r>
            <a:r>
              <a:rPr lang="da-DK" baseline="0" dirty="0"/>
              <a:t> the </a:t>
            </a:r>
            <a:r>
              <a:rPr lang="da-DK" baseline="0" dirty="0" err="1"/>
              <a:t>bacterial</a:t>
            </a:r>
            <a:r>
              <a:rPr lang="da-DK" baseline="0" dirty="0"/>
              <a:t> </a:t>
            </a:r>
            <a:r>
              <a:rPr lang="da-DK" baseline="0" dirty="0" err="1"/>
              <a:t>growth</a:t>
            </a:r>
            <a:r>
              <a:rPr lang="da-DK" baseline="0" dirty="0"/>
              <a:t> </a:t>
            </a:r>
            <a:r>
              <a:rPr lang="da-DK" baseline="0" dirty="0" err="1"/>
              <a:t>efficiency</a:t>
            </a:r>
            <a:r>
              <a:rPr lang="da-DK" baseline="0" dirty="0"/>
              <a:t>, </a:t>
            </a:r>
            <a:r>
              <a:rPr lang="da-DK" baseline="0" dirty="0" err="1"/>
              <a:t>which</a:t>
            </a:r>
            <a:r>
              <a:rPr lang="da-DK" baseline="0" dirty="0"/>
              <a:t> </a:t>
            </a:r>
            <a:r>
              <a:rPr lang="da-DK" baseline="0" dirty="0" err="1"/>
              <a:t>says</a:t>
            </a:r>
            <a:r>
              <a:rPr lang="da-DK" baseline="0" dirty="0"/>
              <a:t> </a:t>
            </a:r>
            <a:r>
              <a:rPr lang="da-DK" baseline="0" dirty="0" err="1"/>
              <a:t>how</a:t>
            </a:r>
            <a:r>
              <a:rPr lang="da-DK" baseline="0" dirty="0"/>
              <a:t> </a:t>
            </a:r>
            <a:r>
              <a:rPr lang="da-DK" baseline="0" dirty="0" err="1"/>
              <a:t>high</a:t>
            </a:r>
            <a:r>
              <a:rPr lang="da-DK" baseline="0" dirty="0"/>
              <a:t> </a:t>
            </a:r>
            <a:r>
              <a:rPr lang="da-DK" baseline="0" dirty="0" err="1"/>
              <a:t>percentage</a:t>
            </a:r>
            <a:r>
              <a:rPr lang="da-DK" baseline="0" dirty="0"/>
              <a:t> of DOC </a:t>
            </a:r>
            <a:r>
              <a:rPr lang="da-DK" baseline="0" dirty="0" err="1" smtClean="0"/>
              <a:t>consumed</a:t>
            </a:r>
            <a:r>
              <a:rPr lang="da-DK" baseline="0" dirty="0" smtClean="0"/>
              <a:t>, </a:t>
            </a:r>
            <a:r>
              <a:rPr lang="da-DK" baseline="0" dirty="0" err="1"/>
              <a:t>that</a:t>
            </a:r>
            <a:r>
              <a:rPr lang="da-DK" baseline="0" dirty="0"/>
              <a:t> is </a:t>
            </a:r>
            <a:r>
              <a:rPr lang="da-DK" baseline="0" dirty="0" err="1"/>
              <a:t>incorporated</a:t>
            </a:r>
            <a:r>
              <a:rPr lang="da-DK" baseline="0" dirty="0"/>
              <a:t> </a:t>
            </a:r>
            <a:r>
              <a:rPr lang="da-DK" baseline="0" dirty="0" err="1"/>
              <a:t>into</a:t>
            </a:r>
            <a:r>
              <a:rPr lang="da-DK" baseline="0" dirty="0"/>
              <a:t> </a:t>
            </a:r>
            <a:r>
              <a:rPr lang="da-DK" baseline="0" dirty="0" err="1"/>
              <a:t>biomass</a:t>
            </a:r>
            <a:r>
              <a:rPr lang="da-DK" baseline="0" dirty="0"/>
              <a:t>.</a:t>
            </a:r>
          </a:p>
          <a:p>
            <a:endParaRPr lang="da-DK" dirty="0"/>
          </a:p>
          <a:p>
            <a:r>
              <a:rPr lang="da-DK" baseline="0" dirty="0"/>
              <a:t>The BGE </a:t>
            </a:r>
            <a:r>
              <a:rPr lang="da-DK" baseline="0" dirty="0" err="1"/>
              <a:t>value</a:t>
            </a:r>
            <a:r>
              <a:rPr lang="da-DK" baseline="0" dirty="0"/>
              <a:t> </a:t>
            </a:r>
            <a:r>
              <a:rPr lang="da-DK" baseline="0" dirty="0" err="1"/>
              <a:t>was</a:t>
            </a:r>
            <a:r>
              <a:rPr lang="da-DK" baseline="0" dirty="0"/>
              <a:t> </a:t>
            </a:r>
            <a:r>
              <a:rPr lang="da-DK" baseline="0" dirty="0" err="1"/>
              <a:t>found</a:t>
            </a:r>
            <a:r>
              <a:rPr lang="da-DK" baseline="0" dirty="0"/>
              <a:t> to </a:t>
            </a:r>
            <a:r>
              <a:rPr lang="da-DK" baseline="0" dirty="0" err="1"/>
              <a:t>be</a:t>
            </a:r>
            <a:r>
              <a:rPr lang="da-DK" baseline="0" dirty="0"/>
              <a:t> </a:t>
            </a:r>
            <a:r>
              <a:rPr lang="da-DK" baseline="0" dirty="0" err="1"/>
              <a:t>highest</a:t>
            </a:r>
            <a:r>
              <a:rPr lang="da-DK" baseline="0" dirty="0"/>
              <a:t> for MOR and as </a:t>
            </a:r>
            <a:r>
              <a:rPr lang="da-DK" baseline="0" dirty="0" err="1"/>
              <a:t>high</a:t>
            </a:r>
            <a:r>
              <a:rPr lang="da-DK" baseline="0" dirty="0"/>
              <a:t> as 66%. </a:t>
            </a:r>
          </a:p>
          <a:p>
            <a:endParaRPr lang="da-DK" baseline="0" dirty="0"/>
          </a:p>
          <a:p>
            <a:r>
              <a:rPr lang="da-DK" baseline="0" dirty="0"/>
              <a:t>LAC and FLU had </a:t>
            </a:r>
            <a:r>
              <a:rPr lang="da-DK" baseline="0" dirty="0" err="1"/>
              <a:t>much</a:t>
            </a:r>
            <a:r>
              <a:rPr lang="da-DK" baseline="0" dirty="0"/>
              <a:t> </a:t>
            </a:r>
            <a:r>
              <a:rPr lang="da-DK" baseline="0" dirty="0" err="1"/>
              <a:t>lower</a:t>
            </a:r>
            <a:r>
              <a:rPr lang="da-DK" baseline="0" dirty="0"/>
              <a:t> BGE </a:t>
            </a:r>
            <a:r>
              <a:rPr lang="da-DK" baseline="0" dirty="0" err="1"/>
              <a:t>values</a:t>
            </a:r>
            <a:r>
              <a:rPr lang="da-DK" baseline="0" dirty="0"/>
              <a:t>.</a:t>
            </a:r>
          </a:p>
          <a:p>
            <a:endParaRPr lang="da-DK" baseline="0" dirty="0"/>
          </a:p>
          <a:p>
            <a:r>
              <a:rPr lang="da-DK" baseline="0" dirty="0" smtClean="0"/>
              <a:t>So, DOM </a:t>
            </a:r>
            <a:r>
              <a:rPr lang="da-DK" baseline="0" dirty="0"/>
              <a:t>from MOR </a:t>
            </a:r>
            <a:r>
              <a:rPr lang="da-DK" baseline="0" dirty="0" err="1"/>
              <a:t>was</a:t>
            </a:r>
            <a:r>
              <a:rPr lang="da-DK" baseline="0" dirty="0"/>
              <a:t> </a:t>
            </a:r>
            <a:r>
              <a:rPr lang="da-DK" baseline="0" dirty="0" err="1"/>
              <a:t>therefore</a:t>
            </a:r>
            <a:r>
              <a:rPr lang="da-DK" baseline="0" dirty="0"/>
              <a:t> </a:t>
            </a:r>
            <a:r>
              <a:rPr lang="da-DK" baseline="0" dirty="0" err="1"/>
              <a:t>found</a:t>
            </a:r>
            <a:r>
              <a:rPr lang="da-DK" baseline="0" dirty="0"/>
              <a:t> to </a:t>
            </a:r>
            <a:r>
              <a:rPr lang="da-DK" baseline="0" dirty="0" err="1"/>
              <a:t>be</a:t>
            </a:r>
            <a:r>
              <a:rPr lang="da-DK" baseline="0" dirty="0"/>
              <a:t> </a:t>
            </a:r>
            <a:r>
              <a:rPr lang="da-DK" baseline="0" dirty="0" err="1"/>
              <a:t>much</a:t>
            </a:r>
            <a:r>
              <a:rPr lang="da-DK" baseline="0" dirty="0"/>
              <a:t> more labile with </a:t>
            </a:r>
            <a:r>
              <a:rPr lang="da-DK" baseline="0" dirty="0" smtClean="0"/>
              <a:t>more of </a:t>
            </a:r>
            <a:r>
              <a:rPr lang="da-DK" baseline="0" dirty="0" err="1" smtClean="0"/>
              <a:t>carbon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incoporated</a:t>
            </a:r>
            <a:r>
              <a:rPr lang="da-DK" baseline="0" dirty="0" smtClean="0"/>
              <a:t> </a:t>
            </a:r>
            <a:r>
              <a:rPr lang="da-DK" baseline="0" dirty="0" err="1"/>
              <a:t>into</a:t>
            </a:r>
            <a:r>
              <a:rPr lang="da-DK" baseline="0" dirty="0"/>
              <a:t> </a:t>
            </a:r>
            <a:r>
              <a:rPr lang="da-DK" baseline="0" dirty="0" err="1"/>
              <a:t>bacterial</a:t>
            </a:r>
            <a:r>
              <a:rPr lang="da-DK" baseline="0" dirty="0"/>
              <a:t> </a:t>
            </a:r>
            <a:r>
              <a:rPr lang="da-DK" baseline="0" dirty="0" err="1"/>
              <a:t>biomass</a:t>
            </a:r>
            <a:r>
              <a:rPr lang="da-DK" baseline="0" dirty="0"/>
              <a:t>. </a:t>
            </a:r>
          </a:p>
          <a:p>
            <a:endParaRPr lang="da-DK" baseline="0" dirty="0"/>
          </a:p>
          <a:p>
            <a:r>
              <a:rPr lang="da-DK" baseline="0" dirty="0"/>
              <a:t>FLU </a:t>
            </a:r>
            <a:r>
              <a:rPr lang="da-DK" baseline="0" dirty="0" err="1"/>
              <a:t>showed</a:t>
            </a:r>
            <a:r>
              <a:rPr lang="da-DK" baseline="0" dirty="0"/>
              <a:t> the </a:t>
            </a:r>
            <a:r>
              <a:rPr lang="da-DK" baseline="0" dirty="0" err="1"/>
              <a:t>lowest</a:t>
            </a:r>
            <a:r>
              <a:rPr lang="da-DK" baseline="0" dirty="0"/>
              <a:t> BGE </a:t>
            </a:r>
            <a:r>
              <a:rPr lang="da-DK" baseline="0" dirty="0" err="1"/>
              <a:t>value</a:t>
            </a:r>
            <a:r>
              <a:rPr lang="da-DK" baseline="0" dirty="0"/>
              <a:t>, </a:t>
            </a:r>
            <a:r>
              <a:rPr lang="da-DK" baseline="0" dirty="0" err="1"/>
              <a:t>where</a:t>
            </a:r>
            <a:r>
              <a:rPr lang="da-DK" baseline="0" dirty="0"/>
              <a:t> most of the </a:t>
            </a:r>
            <a:r>
              <a:rPr lang="da-DK" baseline="0" dirty="0" err="1"/>
              <a:t>carbon</a:t>
            </a:r>
            <a:r>
              <a:rPr lang="da-DK" baseline="0" dirty="0"/>
              <a:t> </a:t>
            </a:r>
            <a:r>
              <a:rPr lang="da-DK" baseline="0" dirty="0" err="1"/>
              <a:t>processed</a:t>
            </a:r>
            <a:r>
              <a:rPr lang="da-DK" baseline="0" dirty="0"/>
              <a:t> </a:t>
            </a:r>
            <a:r>
              <a:rPr lang="da-DK" baseline="0" dirty="0" err="1"/>
              <a:t>actual</a:t>
            </a:r>
            <a:r>
              <a:rPr lang="da-DK" baseline="0" dirty="0"/>
              <a:t> </a:t>
            </a:r>
            <a:r>
              <a:rPr lang="da-DK" baseline="0" dirty="0" err="1"/>
              <a:t>went</a:t>
            </a:r>
            <a:r>
              <a:rPr lang="da-DK" baseline="0" dirty="0"/>
              <a:t> to respiration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smtClean="0"/>
              <a:t>Note </a:t>
            </a:r>
            <a:r>
              <a:rPr lang="da-DK" baseline="0" dirty="0" err="1" smtClean="0"/>
              <a:t>here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compared</a:t>
            </a:r>
            <a:r>
              <a:rPr lang="da-DK" baseline="0" dirty="0" smtClean="0"/>
              <a:t> to the start DOC </a:t>
            </a:r>
            <a:r>
              <a:rPr lang="da-DK" baseline="0" dirty="0" err="1" smtClean="0"/>
              <a:t>values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saw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two</a:t>
            </a:r>
            <a:r>
              <a:rPr lang="da-DK" baseline="0" dirty="0" smtClean="0"/>
              <a:t> slides </a:t>
            </a:r>
            <a:r>
              <a:rPr lang="da-DK" baseline="0" dirty="0" err="1" smtClean="0"/>
              <a:t>ago</a:t>
            </a:r>
            <a:r>
              <a:rPr lang="da-DK" baseline="0" dirty="0" smtClean="0"/>
              <a:t>, most of the DOC </a:t>
            </a:r>
            <a:r>
              <a:rPr lang="da-DK" baseline="0" dirty="0" err="1" smtClean="0"/>
              <a:t>released</a:t>
            </a:r>
            <a:r>
              <a:rPr lang="da-DK" baseline="0" dirty="0" smtClean="0"/>
              <a:t> from </a:t>
            </a:r>
            <a:r>
              <a:rPr lang="da-DK" baseline="0" dirty="0" err="1" smtClean="0"/>
              <a:t>coastal</a:t>
            </a:r>
            <a:r>
              <a:rPr lang="da-DK" baseline="0" dirty="0" smtClean="0"/>
              <a:t> erosion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not </a:t>
            </a:r>
            <a:r>
              <a:rPr lang="da-DK" baseline="0" dirty="0" err="1" smtClean="0"/>
              <a:t>taken</a:t>
            </a:r>
            <a:r>
              <a:rPr lang="da-DK" baseline="0" dirty="0" smtClean="0"/>
              <a:t> up by the </a:t>
            </a:r>
            <a:r>
              <a:rPr lang="da-DK" baseline="0" dirty="0" err="1" smtClean="0"/>
              <a:t>microbes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therefore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probably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exported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off-shore</a:t>
            </a:r>
            <a:r>
              <a:rPr lang="da-DK" baseline="0" dirty="0" smtClean="0"/>
              <a:t>. </a:t>
            </a:r>
            <a:endParaRPr lang="da-DK" baseline="0" dirty="0"/>
          </a:p>
          <a:p>
            <a:endParaRPr lang="da-DK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9423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noProof="0" dirty="0" smtClean="0">
                <a:latin typeface="MinionPro-Regular"/>
              </a:rPr>
              <a:t>Finally</a:t>
            </a:r>
            <a:r>
              <a:rPr lang="en-GB" baseline="0" noProof="0" dirty="0" smtClean="0">
                <a:latin typeface="MinionPro-Regular"/>
              </a:rPr>
              <a:t>, we </a:t>
            </a:r>
            <a:r>
              <a:rPr lang="en-GB" baseline="0" noProof="0" dirty="0">
                <a:latin typeface="MinionPro-Regular"/>
              </a:rPr>
              <a:t>also followed the establishment of the microbial community in each of the chemostat cultures.</a:t>
            </a:r>
          </a:p>
          <a:p>
            <a:endParaRPr lang="en-GB" baseline="0" noProof="0" dirty="0">
              <a:latin typeface="MinionPro-Regular"/>
            </a:endParaRPr>
          </a:p>
          <a:p>
            <a:r>
              <a:rPr lang="en-GB" baseline="0" noProof="0" dirty="0" smtClean="0">
                <a:latin typeface="MinionPro-Regular"/>
              </a:rPr>
              <a:t>This </a:t>
            </a:r>
            <a:r>
              <a:rPr lang="en-GB" baseline="0" noProof="0" dirty="0">
                <a:latin typeface="MinionPro-Regular"/>
              </a:rPr>
              <a:t>NMDS plots indicate how similar the community composition in each of the treatments </a:t>
            </a:r>
            <a:r>
              <a:rPr lang="en-GB" baseline="0" noProof="0" dirty="0" smtClean="0">
                <a:latin typeface="MinionPro-Regular"/>
              </a:rPr>
              <a:t>were, </a:t>
            </a:r>
            <a:r>
              <a:rPr lang="en-GB" baseline="0" noProof="0" dirty="0">
                <a:latin typeface="MinionPro-Regular"/>
              </a:rPr>
              <a:t>based on r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elative abundances obtained from the DNA sequencing.</a:t>
            </a:r>
          </a:p>
          <a:p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 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point on the graph to the left, essential represent a community </a:t>
            </a:r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of one replicate  in 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the steady state period.</a:t>
            </a:r>
          </a:p>
          <a:p>
            <a:r>
              <a:rPr lang="en-GB" sz="1200" b="0" i="0" kern="1200" noProof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If </a:t>
            </a:r>
            <a:r>
              <a:rPr lang="en-GB" sz="1200" b="0" i="0" kern="1200" noProof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the points are closer together the community in the samples are more similar (less dissimilar).</a:t>
            </a:r>
          </a:p>
          <a:p>
            <a:endParaRPr lang="en-GB" sz="1200" b="0" i="0" kern="1200" noProof="0" dirty="0"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noProof="0" dirty="0">
                <a:latin typeface="MinionPro-Regular"/>
              </a:rPr>
              <a:t>From the plot we can conclude two things,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noProof="0" dirty="0" smtClean="0">
                <a:latin typeface="MinionPro-Regular"/>
              </a:rPr>
              <a:t>First, we see that </a:t>
            </a:r>
            <a:r>
              <a:rPr lang="en-GB" baseline="0" noProof="0" dirty="0">
                <a:latin typeface="MinionPro-Regular"/>
              </a:rPr>
              <a:t>the communities established differ </a:t>
            </a:r>
            <a:r>
              <a:rPr lang="en-GB" baseline="0" noProof="0" dirty="0" smtClean="0">
                <a:latin typeface="MinionPro-Regular"/>
              </a:rPr>
              <a:t>between the soil types.</a:t>
            </a:r>
            <a:endParaRPr lang="en-GB" baseline="0" noProof="0" dirty="0">
              <a:latin typeface="MinionPro-Regular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noProof="0" dirty="0" smtClean="0">
                <a:latin typeface="MinionPro-Regular"/>
              </a:rPr>
              <a:t>Secondly </a:t>
            </a:r>
            <a:r>
              <a:rPr lang="en-GB" baseline="0" noProof="0" dirty="0">
                <a:latin typeface="MinionPro-Regular"/>
              </a:rPr>
              <a:t>the cluster of points also show similarity of communities between </a:t>
            </a:r>
            <a:r>
              <a:rPr lang="en-GB" baseline="0" noProof="0" dirty="0" err="1" smtClean="0">
                <a:latin typeface="MinionPro-Regular"/>
              </a:rPr>
              <a:t>replictae</a:t>
            </a:r>
            <a:r>
              <a:rPr lang="en-GB" baseline="0" noProof="0" dirty="0" smtClean="0">
                <a:latin typeface="MinionPro-Regular"/>
              </a:rPr>
              <a:t> </a:t>
            </a:r>
            <a:r>
              <a:rPr lang="en-GB" baseline="0" noProof="0" dirty="0">
                <a:latin typeface="MinionPro-Regular"/>
              </a:rPr>
              <a:t>chemostats within each </a:t>
            </a:r>
            <a:r>
              <a:rPr lang="en-GB" baseline="0" noProof="0" dirty="0" smtClean="0">
                <a:latin typeface="MinionPro-Regular"/>
              </a:rPr>
              <a:t>soil </a:t>
            </a:r>
            <a:r>
              <a:rPr lang="en-GB" baseline="0" noProof="0" dirty="0">
                <a:latin typeface="MinionPro-Regular"/>
              </a:rPr>
              <a:t>type. </a:t>
            </a:r>
            <a:r>
              <a:rPr lang="en-GB" baseline="0" noProof="0" dirty="0" smtClean="0">
                <a:latin typeface="MinionPro-Regular"/>
              </a:rPr>
              <a:t>With other words, good </a:t>
            </a:r>
            <a:r>
              <a:rPr lang="en-GB" baseline="0" noProof="0" dirty="0" err="1" smtClean="0">
                <a:latin typeface="MinionPro-Regular"/>
              </a:rPr>
              <a:t>reproducebility</a:t>
            </a:r>
            <a:r>
              <a:rPr lang="en-GB" baseline="0" noProof="0" dirty="0">
                <a:latin typeface="MinionPro-Regular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noProof="0" dirty="0">
              <a:latin typeface="MinionPro-Regular"/>
            </a:endParaRPr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On the right you can see how the relative bacterial community </a:t>
            </a:r>
            <a:r>
              <a:rPr lang="en-GB" sz="1200" b="0" i="0" u="none" strike="noStrike" kern="1200" baseline="0" noProof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compositon</a:t>
            </a:r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, on class level, during 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steady state differed between the soil types. </a:t>
            </a:r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The moraine treatment were 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dominated by </a:t>
            </a:r>
            <a:r>
              <a:rPr lang="en-GB" sz="1200" b="0" i="0" u="none" strike="noStrike" kern="1200" baseline="0" noProof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Gammaproteobacteria</a:t>
            </a:r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, while </a:t>
            </a:r>
            <a:r>
              <a:rPr lang="en-GB" sz="1200" b="0" i="0" u="none" strike="noStrike" kern="1200" baseline="0" noProof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lacuestrine</a:t>
            </a:r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</a:t>
            </a:r>
            <a:r>
              <a:rPr lang="en-GB" sz="1200" b="0" i="0" u="none" strike="noStrike" kern="1200" baseline="0" noProof="0" dirty="0" err="1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dominaetd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by </a:t>
            </a:r>
            <a:r>
              <a:rPr lang="en-GB" sz="1200" b="0" i="0" u="none" strike="noStrike" kern="1200" baseline="0" noProof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Alphapoteobacteria</a:t>
            </a:r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and fluvial 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DOM with </a:t>
            </a:r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 larger 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contribution from all three groups.</a:t>
            </a:r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200" b="0" i="0" u="none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200" b="0" i="0" u="none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200" b="0" i="0" u="none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200" b="0" i="0" u="none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200" b="0" i="0" u="none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200" b="0" i="0" u="none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u="sng" noProof="0" dirty="0"/>
              <a:t>EXTRA:</a:t>
            </a:r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GB" sz="1200" b="1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NMDS:</a:t>
            </a:r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Non-metric multidimensional scaling</a:t>
            </a:r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noProof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NMDS </a:t>
            </a:r>
            <a:r>
              <a:rPr lang="en-GB" sz="1200" b="0" i="0" kern="1200" noProof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ordination randomly places your data in 2D space, but then iteratively improves their </a:t>
            </a:r>
            <a:r>
              <a:rPr lang="en-GB" sz="1200" b="0" i="0" kern="1200" noProof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ordinational</a:t>
            </a:r>
            <a:r>
              <a:rPr lang="en-GB" sz="1200" b="0" i="0" kern="1200" noProof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distancing (spacing) to more closely represent their distance in the dissimilarity index. The axis are essentially arbitrary, but display your data in a way which best represents their dissimilarity. Points on the graph that are closer together are more similar (less dissimilar).</a:t>
            </a:r>
            <a:endParaRPr lang="en-GB" noProof="0" dirty="0"/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Normalized data (relative abundances) of ASVs obtained from sequencing of the 16S rRNA gene.</a:t>
            </a:r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Vector length and direction reflects strength and direction of correlation</a:t>
            </a:r>
          </a:p>
          <a:p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between the DOM characteristics and community composition</a:t>
            </a:r>
            <a:r>
              <a:rPr lang="en-GB" sz="1200" b="0" i="0" u="none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.</a:t>
            </a:r>
          </a:p>
          <a:p>
            <a:endParaRPr lang="en-GB" sz="1200" b="0" i="0" u="none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The BCC in the LAC culture was positively correlated to peak A and peak C but also to peak M and SUVA254.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The BCC in the FLU culture was positively correlated to peak B and negatively correlated to 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DOC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concentration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and Sr.</a:t>
            </a:r>
          </a:p>
          <a:p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BCC in the MOR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culture was not positively correlated to any of the included DOM characteristics but negatively correlated to peak T.</a:t>
            </a:r>
            <a:endParaRPr lang="en-GB" sz="1200" b="0" i="0" u="none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sz="1200" b="0" i="0" u="sng" strike="noStrike" kern="1200" baseline="0" noProof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GB" sz="1200" b="1" i="0" u="sng" strike="noStrike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Relative abundances:</a:t>
            </a:r>
          </a:p>
          <a:p>
            <a:endParaRPr lang="da-DK" sz="1200" b="0" i="0" u="sng" strike="noStrike" kern="1200" baseline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da-DK" sz="1200" b="1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Alphaproteobacteria</a:t>
            </a:r>
            <a:r>
              <a:rPr lang="da-DK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:</a:t>
            </a:r>
          </a:p>
          <a:p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Rhodobacterales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was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the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dominant order within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Alphaproteobacteria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within all glacial deposit types and contributed to between 79 and 98% of the</a:t>
            </a:r>
          </a:p>
          <a:p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Alphaproteobacterial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reads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Other orders contributing to at least 1% of the reads in at least one of the glacial deposit 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types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wereSphingomonadales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,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Caulobacterales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and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Rhizobiales</a:t>
            </a:r>
            <a:endParaRPr lang="en-GB" noProof="0" dirty="0"/>
          </a:p>
          <a:p>
            <a:endParaRPr lang="en-GB" sz="1200" b="0" i="0" u="none" strike="noStrike" kern="1200" baseline="0" noProof="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1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Gammeproteobacteria</a:t>
            </a:r>
            <a:r>
              <a:rPr lang="da-DK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:</a:t>
            </a:r>
          </a:p>
          <a:p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Within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Gammaproteobacteria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,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Oceanospirillales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was the dominant order in the cultures from all glacial deposit types and contributed to between 79 and 99% of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Gammaproteobacterial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reads.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In the FLU and LAC cultures the abundance of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Nitrosococcales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was 14% and 13% of the reads, respectively.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Other orders with an abundance above 1% in at least one of the glacial deposit types were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Alteromonadales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and </a:t>
            </a:r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Cellvibrionales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.</a:t>
            </a:r>
          </a:p>
          <a:p>
            <a:endParaRPr lang="da-DK" sz="1200" b="0" i="0" u="none" strike="noStrike" kern="1200" baseline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Based on the top 10 ASVs there was a significant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higher abundance of ASVs belonging to the genus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Sulfitobacter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the FLU cultures compared to both the LAC and MOR cultures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(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Supplementary Tables 2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,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3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). In the LAC culture several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the ASVs with significantly higher abundance compared to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FLU and MOR cultures belonged to the genus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Pacificibacter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and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Polaribacter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(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Supplementary Tables 3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,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4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). Whereas in the MOR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culture several of the ASVs belonged to the genus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Amphritea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and</a:t>
            </a:r>
          </a:p>
          <a:p>
            <a:r>
              <a:rPr lang="da-DK" sz="1200" b="0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Marinomonas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(</a:t>
            </a:r>
            <a:r>
              <a:rPr lang="da-DK" sz="1200" b="1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Supplementary</a:t>
            </a:r>
            <a:r>
              <a:rPr lang="da-DK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</a:t>
            </a:r>
            <a:r>
              <a:rPr lang="da-DK" sz="1200" b="1" i="0" u="none" strike="noStrike" kern="1200" baseline="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Tables</a:t>
            </a:r>
            <a:r>
              <a:rPr lang="da-DK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 2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, </a:t>
            </a:r>
            <a:r>
              <a:rPr lang="da-DK" sz="1200" b="1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4</a:t>
            </a:r>
            <a:r>
              <a:rPr lang="da-DK" sz="1200" b="0" i="0" u="none" strike="noStrike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-80" charset="-128"/>
                <a:cs typeface="+mn-cs"/>
              </a:rPr>
              <a:t>).</a:t>
            </a:r>
            <a:endParaRPr lang="da-DK" sz="1200" b="1" i="0" u="none" strike="noStrike" kern="1200" baseline="0" dirty="0" smtClean="0">
              <a:solidFill>
                <a:schemeClr val="tx1"/>
              </a:solidFill>
              <a:latin typeface="Arial" panose="020B0604020202020204" pitchFamily="34" charset="0"/>
              <a:ea typeface="ＭＳ Ｐゴシック" pitchFamily="-80" charset="-128"/>
              <a:cs typeface="+mn-cs"/>
            </a:endParaRPr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7875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So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conclusion</a:t>
            </a:r>
            <a:r>
              <a:rPr lang="da-DK" baseline="0" dirty="0" smtClean="0"/>
              <a:t> from the </a:t>
            </a:r>
            <a:r>
              <a:rPr lang="da-DK" baseline="0" dirty="0" err="1" smtClean="0"/>
              <a:t>study</a:t>
            </a:r>
            <a:r>
              <a:rPr lang="da-DK" baseline="0" dirty="0" smtClean="0"/>
              <a:t> is </a:t>
            </a:r>
            <a:r>
              <a:rPr lang="da-DK" baseline="0" dirty="0" err="1" smtClean="0"/>
              <a:t>therefore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DOM </a:t>
            </a:r>
            <a:r>
              <a:rPr lang="da-DK" baseline="0" dirty="0" err="1" smtClean="0"/>
              <a:t>released</a:t>
            </a:r>
            <a:r>
              <a:rPr lang="da-DK" baseline="0" dirty="0" smtClean="0"/>
              <a:t> from permafrost </a:t>
            </a:r>
            <a:r>
              <a:rPr lang="da-DK" baseline="0" dirty="0" err="1" smtClean="0"/>
              <a:t>soils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only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slightly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differs</a:t>
            </a:r>
            <a:r>
              <a:rPr lang="da-DK" baseline="0" dirty="0" smtClean="0"/>
              <a:t> in </a:t>
            </a:r>
            <a:r>
              <a:rPr lang="da-DK" baseline="0" dirty="0" err="1" smtClean="0"/>
              <a:t>character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based</a:t>
            </a:r>
            <a:r>
              <a:rPr lang="da-DK" baseline="0" dirty="0" smtClean="0"/>
              <a:t> on the </a:t>
            </a:r>
            <a:r>
              <a:rPr lang="da-DK" baseline="0" dirty="0" err="1" smtClean="0"/>
              <a:t>absorbance</a:t>
            </a:r>
            <a:r>
              <a:rPr lang="da-DK" baseline="0" dirty="0" smtClean="0"/>
              <a:t> and </a:t>
            </a:r>
            <a:r>
              <a:rPr lang="da-DK" baseline="0" dirty="0" err="1" smtClean="0"/>
              <a:t>fluorescence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smtClean="0"/>
              <a:t>DOM from </a:t>
            </a:r>
            <a:r>
              <a:rPr lang="da-DK" baseline="0" dirty="0" err="1" smtClean="0"/>
              <a:t>moraine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soil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supported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highest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bacterial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growth</a:t>
            </a:r>
            <a:r>
              <a:rPr lang="da-DK" baseline="0" dirty="0" smtClean="0"/>
              <a:t> with a net </a:t>
            </a:r>
            <a:r>
              <a:rPr lang="da-DK" baseline="0" dirty="0" err="1" smtClean="0"/>
              <a:t>production</a:t>
            </a:r>
            <a:r>
              <a:rPr lang="da-DK" baseline="0" dirty="0" smtClean="0"/>
              <a:t> of coloured DOM.</a:t>
            </a:r>
          </a:p>
          <a:p>
            <a:r>
              <a:rPr lang="da-DK" baseline="0" dirty="0" smtClean="0"/>
              <a:t>The </a:t>
            </a:r>
            <a:r>
              <a:rPr lang="da-DK" baseline="0" dirty="0" err="1" smtClean="0"/>
              <a:t>high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lability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DOM </a:t>
            </a:r>
            <a:r>
              <a:rPr lang="da-DK" baseline="0" dirty="0" err="1" smtClean="0"/>
              <a:t>could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an </a:t>
            </a:r>
            <a:r>
              <a:rPr lang="da-DK" baseline="0" dirty="0" err="1" smtClean="0"/>
              <a:t>indication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colourless</a:t>
            </a:r>
            <a:r>
              <a:rPr lang="da-DK" baseline="0" dirty="0" smtClean="0"/>
              <a:t> DOM, </a:t>
            </a:r>
            <a:r>
              <a:rPr lang="da-DK" baseline="0" dirty="0" err="1" smtClean="0"/>
              <a:t>converted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into</a:t>
            </a:r>
            <a:r>
              <a:rPr lang="da-DK" baseline="0" dirty="0" smtClean="0"/>
              <a:t> coloured DOM by the </a:t>
            </a:r>
            <a:r>
              <a:rPr lang="da-DK" baseline="0" dirty="0" err="1" smtClean="0"/>
              <a:t>microbial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community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err="1" smtClean="0"/>
              <a:t>Both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lacustrine</a:t>
            </a:r>
            <a:r>
              <a:rPr lang="da-DK" baseline="0" dirty="0" smtClean="0"/>
              <a:t> and fluvial DOM </a:t>
            </a:r>
            <a:r>
              <a:rPr lang="da-DK" baseline="0" dirty="0" err="1" smtClean="0"/>
              <a:t>seemed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less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bioavaible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probably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because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bacterial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growth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was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supported</a:t>
            </a:r>
            <a:r>
              <a:rPr lang="da-DK" baseline="0" dirty="0" smtClean="0"/>
              <a:t> by coloured DOM.</a:t>
            </a:r>
          </a:p>
          <a:p>
            <a:r>
              <a:rPr lang="da-DK" baseline="0" dirty="0" err="1" smtClean="0"/>
              <a:t>Colourless</a:t>
            </a:r>
            <a:r>
              <a:rPr lang="da-DK" baseline="0" dirty="0" smtClean="0"/>
              <a:t> labile DOM in </a:t>
            </a:r>
            <a:r>
              <a:rPr lang="da-DK" baseline="0" dirty="0" err="1" smtClean="0"/>
              <a:t>these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soil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could</a:t>
            </a:r>
            <a:r>
              <a:rPr lang="da-DK" baseline="0" dirty="0" smtClean="0"/>
              <a:t> have </a:t>
            </a:r>
            <a:r>
              <a:rPr lang="da-DK" baseline="0" dirty="0" err="1" smtClean="0"/>
              <a:t>been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exposed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degradation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during</a:t>
            </a:r>
            <a:r>
              <a:rPr lang="da-DK" baseline="0" dirty="0" smtClean="0"/>
              <a:t> the </a:t>
            </a:r>
            <a:r>
              <a:rPr lang="da-DK" baseline="0" dirty="0" err="1" smtClean="0"/>
              <a:t>Holocene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where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they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were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waterlogged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smtClean="0"/>
              <a:t>This </a:t>
            </a:r>
            <a:r>
              <a:rPr lang="da-DK" baseline="0" dirty="0" err="1" smtClean="0"/>
              <a:t>devolpment</a:t>
            </a:r>
            <a:r>
              <a:rPr lang="da-DK" baseline="0" dirty="0" smtClean="0"/>
              <a:t> of </a:t>
            </a:r>
            <a:r>
              <a:rPr lang="da-DK" baseline="0" dirty="0" err="1" smtClean="0"/>
              <a:t>three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distinct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microbial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communities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showed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subtle</a:t>
            </a:r>
            <a:r>
              <a:rPr lang="da-DK" baseline="0" dirty="0" smtClean="0"/>
              <a:t> difference in DOM </a:t>
            </a:r>
            <a:r>
              <a:rPr lang="da-DK" baseline="0" dirty="0" err="1" smtClean="0"/>
              <a:t>composition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can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lead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significant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changes</a:t>
            </a:r>
            <a:r>
              <a:rPr lang="da-DK" baseline="0" dirty="0" smtClean="0"/>
              <a:t> – so </a:t>
            </a:r>
            <a:r>
              <a:rPr lang="da-DK" baseline="0" dirty="0" err="1" smtClean="0"/>
              <a:t>substrate</a:t>
            </a:r>
            <a:r>
              <a:rPr lang="da-DK" baseline="0" dirty="0" smtClean="0"/>
              <a:t> driven.</a:t>
            </a:r>
          </a:p>
          <a:p>
            <a:endParaRPr lang="da-DK" baseline="0" dirty="0" smtClean="0"/>
          </a:p>
          <a:p>
            <a:r>
              <a:rPr lang="da-DK" baseline="0" dirty="0" err="1" smtClean="0"/>
              <a:t>Finally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we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found</a:t>
            </a:r>
            <a:r>
              <a:rPr lang="da-DK" baseline="0" dirty="0" smtClean="0"/>
              <a:t> out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coastal</a:t>
            </a:r>
            <a:r>
              <a:rPr lang="da-DK" baseline="0" dirty="0" smtClean="0"/>
              <a:t> erosion of </a:t>
            </a:r>
            <a:r>
              <a:rPr lang="da-DK" baseline="0" dirty="0" err="1" smtClean="0"/>
              <a:t>different</a:t>
            </a:r>
            <a:r>
              <a:rPr lang="da-DK" baseline="0" dirty="0" smtClean="0"/>
              <a:t> permafrost </a:t>
            </a:r>
            <a:r>
              <a:rPr lang="da-DK" baseline="0" dirty="0" err="1" smtClean="0"/>
              <a:t>soil</a:t>
            </a:r>
            <a:r>
              <a:rPr lang="da-DK" baseline="0" dirty="0" smtClean="0"/>
              <a:t> types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lead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differ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processing</a:t>
            </a:r>
            <a:r>
              <a:rPr lang="da-DK" baseline="0" dirty="0" smtClean="0"/>
              <a:t> of the </a:t>
            </a:r>
            <a:r>
              <a:rPr lang="da-DK" baseline="0" dirty="0" err="1" smtClean="0"/>
              <a:t>carbon</a:t>
            </a:r>
            <a:r>
              <a:rPr lang="da-DK" baseline="0" dirty="0" smtClean="0"/>
              <a:t>.</a:t>
            </a:r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2350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Thank</a:t>
            </a:r>
            <a:r>
              <a:rPr lang="da-DK" baseline="0" dirty="0" smtClean="0"/>
              <a:t>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for the attention.</a:t>
            </a:r>
          </a:p>
          <a:p>
            <a:endParaRPr lang="da-DK" baseline="0" dirty="0" smtClean="0"/>
          </a:p>
          <a:p>
            <a:r>
              <a:rPr lang="da-DK" baseline="0" dirty="0" smtClean="0"/>
              <a:t>If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have </a:t>
            </a:r>
            <a:r>
              <a:rPr lang="da-DK" baseline="0" dirty="0" err="1" smtClean="0"/>
              <a:t>any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questions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later</a:t>
            </a:r>
            <a:r>
              <a:rPr lang="da-DK" baseline="0" dirty="0" smtClean="0"/>
              <a:t> on, do not </a:t>
            </a:r>
            <a:r>
              <a:rPr lang="da-DK" baseline="0" dirty="0" err="1" smtClean="0"/>
              <a:t>hestitate</a:t>
            </a:r>
            <a:r>
              <a:rPr lang="da-DK" baseline="0" dirty="0" smtClean="0"/>
              <a:t> to </a:t>
            </a:r>
            <a:r>
              <a:rPr lang="da-DK" baseline="0" dirty="0" err="1" smtClean="0"/>
              <a:t>contact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me</a:t>
            </a:r>
            <a:r>
              <a:rPr lang="da-DK" baseline="0" dirty="0" smtClean="0"/>
              <a:t> on </a:t>
            </a:r>
            <a:r>
              <a:rPr lang="da-DK" baseline="0" dirty="0" err="1" smtClean="0"/>
              <a:t>this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email</a:t>
            </a:r>
            <a:r>
              <a:rPr lang="da-DK" baseline="0" dirty="0" smtClean="0"/>
              <a:t>.</a:t>
            </a:r>
          </a:p>
          <a:p>
            <a:endParaRPr lang="da-DK" baseline="0" dirty="0" smtClean="0"/>
          </a:p>
          <a:p>
            <a:r>
              <a:rPr lang="da-DK" baseline="0" dirty="0" err="1" smtClean="0"/>
              <a:t>Also</a:t>
            </a:r>
            <a:r>
              <a:rPr lang="da-DK" baseline="0" dirty="0" smtClean="0"/>
              <a:t>, dont </a:t>
            </a:r>
            <a:r>
              <a:rPr lang="da-DK" baseline="0" dirty="0" err="1" smtClean="0"/>
              <a:t>forget</a:t>
            </a:r>
            <a:r>
              <a:rPr lang="da-DK" baseline="0" dirty="0" smtClean="0"/>
              <a:t> to go and check out the </a:t>
            </a:r>
            <a:r>
              <a:rPr lang="da-DK" baseline="0" dirty="0" err="1" smtClean="0"/>
              <a:t>paper</a:t>
            </a:r>
            <a:r>
              <a:rPr lang="da-DK" baseline="0" dirty="0" smtClean="0"/>
              <a:t>. </a:t>
            </a:r>
            <a:r>
              <a:rPr lang="da-DK" baseline="0" dirty="0" err="1" smtClean="0"/>
              <a:t>You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will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able</a:t>
            </a:r>
            <a:r>
              <a:rPr lang="da-DK" baseline="0" dirty="0" smtClean="0"/>
              <a:t> to find more </a:t>
            </a:r>
            <a:r>
              <a:rPr lang="da-DK" baseline="0" dirty="0" err="1" smtClean="0"/>
              <a:t>details</a:t>
            </a:r>
            <a:r>
              <a:rPr lang="da-DK" baseline="0" dirty="0" smtClean="0"/>
              <a:t> on the </a:t>
            </a:r>
            <a:r>
              <a:rPr lang="da-DK" baseline="0" dirty="0" err="1" smtClean="0"/>
              <a:t>microbial</a:t>
            </a:r>
            <a:r>
              <a:rPr lang="da-DK" baseline="0" dirty="0" smtClean="0"/>
              <a:t> </a:t>
            </a:r>
            <a:r>
              <a:rPr lang="da-DK" baseline="0" dirty="0" err="1" smtClean="0"/>
              <a:t>devolopments</a:t>
            </a:r>
            <a:r>
              <a:rPr lang="da-DK" baseline="0" dirty="0" smtClean="0"/>
              <a:t>.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882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79238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7418" y="2996951"/>
            <a:ext cx="8208962" cy="3254623"/>
          </a:xfrm>
        </p:spPr>
        <p:txBody>
          <a:bodyPr anchor="t" anchorCtr="0"/>
          <a:lstStyle>
            <a:lvl1pPr>
              <a:lnSpc>
                <a:spcPct val="90000"/>
              </a:lnSpc>
              <a:defRPr sz="72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Click to edit Master title style</a:t>
            </a:r>
            <a:endParaRPr lang="da-DK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1704974"/>
            <a:ext cx="8208962" cy="1112489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Click to edit Master subtitle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48910A82-EBA2-4198-99BA-898C278E59B9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180505" y="20557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721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13" userDrawn="1">
          <p15:clr>
            <a:srgbClr val="F26B43"/>
          </p15:clr>
        </p15:guide>
        <p15:guide id="2" pos="5284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0000" y="2998800"/>
            <a:ext cx="8208350" cy="2706458"/>
          </a:xfrm>
        </p:spPr>
        <p:txBody>
          <a:bodyPr anchor="t" anchorCtr="0"/>
          <a:lstStyle>
            <a:lvl1pPr>
              <a:lnSpc>
                <a:spcPct val="90000"/>
              </a:lnSpc>
              <a:defRPr sz="72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/>
              <a:t>Click to edit Master title style</a:t>
            </a:r>
            <a:endParaRPr lang="da-DK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998" y="1704974"/>
            <a:ext cx="8208351" cy="1113825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/>
              <a:t>Click to edit Master subtitle style</a:t>
            </a:r>
            <a:endParaRPr lang="da-DK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591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17" userDrawn="1">
          <p15:clr>
            <a:srgbClr val="F26B43"/>
          </p15:clr>
        </p15:guide>
        <p15:guide id="2" pos="5284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216" y="426127"/>
            <a:ext cx="7057133" cy="972716"/>
          </a:xfrm>
        </p:spPr>
        <p:txBody>
          <a:bodyPr/>
          <a:lstStyle/>
          <a:p>
            <a:r>
              <a:rPr lang="da-DK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272" y="1704975"/>
            <a:ext cx="7057077" cy="4547003"/>
          </a:xfrm>
        </p:spPr>
        <p:txBody>
          <a:bodyPr/>
          <a:lstStyle/>
          <a:p>
            <a:pPr lvl="0"/>
            <a:r>
              <a:rPr lang="da-DK"/>
              <a:t>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7B0B54-A85C-DE48-BC4A-D7E785E87D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76" y="119995"/>
            <a:ext cx="92551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77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4" userDrawn="1">
          <p15:clr>
            <a:srgbClr val="F26B43"/>
          </p15:clr>
        </p15:guide>
        <p15:guide id="2" pos="838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218" y="426127"/>
            <a:ext cx="7057132" cy="972716"/>
          </a:xfrm>
        </p:spPr>
        <p:txBody>
          <a:bodyPr/>
          <a:lstStyle/>
          <a:p>
            <a:r>
              <a:rPr lang="da-DK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274" y="1706399"/>
            <a:ext cx="3385189" cy="45468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3161" y="1706399"/>
            <a:ext cx="3385189" cy="45468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da-DK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45711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39" userDrawn="1">
          <p15:clr>
            <a:srgbClr val="F26B43"/>
          </p15:clr>
        </p15:guide>
        <p15:guide id="2" pos="2971" userDrawn="1">
          <p15:clr>
            <a:srgbClr val="F26B43"/>
          </p15:clr>
        </p15:guide>
        <p15:guide id="3" pos="3154" userDrawn="1">
          <p15:clr>
            <a:srgbClr val="F26B43"/>
          </p15:clr>
        </p15:guide>
        <p15:guide id="4" pos="5284" userDrawn="1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218" y="426127"/>
            <a:ext cx="4609207" cy="972716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218" y="1706328"/>
            <a:ext cx="4609207" cy="4545578"/>
          </a:xfrm>
        </p:spPr>
        <p:txBody>
          <a:bodyPr/>
          <a:lstStyle/>
          <a:p>
            <a:pPr lvl="0"/>
            <a:r>
              <a:rPr lang="da-DK"/>
              <a:t>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9223" y="785566"/>
            <a:ext cx="2894777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Click the placeholder and paste image via Skyfish icon</a:t>
            </a:r>
            <a:endParaRPr lang="da-DK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49223" y="3563718"/>
            <a:ext cx="2894777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Click the placeholder and paste image via Skyfish icon</a:t>
            </a:r>
            <a:endParaRPr lang="da-DK"/>
          </a:p>
          <a:p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2267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26B43"/>
          </p15:clr>
        </p15:guide>
        <p15:guide id="2" pos="3936" userDrawn="1">
          <p15:clr>
            <a:srgbClr val="F26B43"/>
          </p15:clr>
        </p15:guide>
        <p15:guide id="3" pos="838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114" y="426127"/>
            <a:ext cx="5329236" cy="972716"/>
          </a:xfrm>
        </p:spPr>
        <p:txBody>
          <a:bodyPr/>
          <a:lstStyle/>
          <a:p>
            <a:r>
              <a:rPr lang="da-DK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114" y="1706328"/>
            <a:ext cx="5329236" cy="4545578"/>
          </a:xfrm>
        </p:spPr>
        <p:txBody>
          <a:bodyPr/>
          <a:lstStyle/>
          <a:p>
            <a:pPr lvl="0"/>
            <a:r>
              <a:rPr lang="da-DK"/>
              <a:t>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314523"/>
            <a:ext cx="2781362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Click the placeholder and paste image via Skyfish icon</a:t>
            </a:r>
            <a:endParaRPr lang="da-DK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968153"/>
            <a:ext cx="2781362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Click the placeholder and paste image via Skyfish icon</a:t>
            </a:r>
            <a:endParaRPr lang="da-DK"/>
          </a:p>
          <a:p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356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4" userDrawn="1">
          <p15:clr>
            <a:srgbClr val="F26B43"/>
          </p15:clr>
        </p15:guide>
        <p15:guide id="2" pos="1927" userDrawn="1">
          <p15:clr>
            <a:srgbClr val="F26B43"/>
          </p15:clr>
        </p15:guide>
        <p15:guide id="3" pos="1751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762" y="980728"/>
            <a:ext cx="2805665" cy="418115"/>
          </a:xfrm>
        </p:spPr>
        <p:txBody>
          <a:bodyPr/>
          <a:lstStyle>
            <a:lvl1pPr>
              <a:defRPr sz="1600"/>
            </a:lvl1pPr>
          </a:lstStyle>
          <a:p>
            <a:r>
              <a:rPr lang="da-DK" dirty="0"/>
              <a:t>Click to add title one line</a:t>
            </a:r>
            <a:endParaRPr lang="da-DK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762" y="4407151"/>
            <a:ext cx="2805665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da-DK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7475" y="979201"/>
            <a:ext cx="2805665" cy="417767"/>
          </a:xfrm>
        </p:spPr>
        <p:txBody>
          <a:bodyPr anchor="b" anchorCtr="0"/>
          <a:lstStyle>
            <a:lvl1pPr marL="0" indent="0">
              <a:buNone/>
              <a:defRPr sz="16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da-DK" dirty="0"/>
              <a:t>Click to add title one line</a:t>
            </a:r>
            <a:endParaRPr lang="da-DK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167475" y="4406900"/>
            <a:ext cx="2805666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da-DK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9188" y="979201"/>
            <a:ext cx="2805665" cy="417767"/>
          </a:xfrm>
        </p:spPr>
        <p:txBody>
          <a:bodyPr anchor="b" anchorCtr="0"/>
          <a:lstStyle>
            <a:lvl1pPr marL="0" indent="0">
              <a:buNone/>
              <a:defRPr sz="16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da-DK" dirty="0"/>
              <a:t>Click to add title one line</a:t>
            </a:r>
            <a:endParaRPr lang="da-DK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149188" y="4406900"/>
            <a:ext cx="2805665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 lang="da-DK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85762" y="1546282"/>
            <a:ext cx="2805665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Click the placeholder and paste image via Skyfish icon</a:t>
            </a:r>
            <a:endParaRPr lang="da-DK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67774" y="1548581"/>
            <a:ext cx="2805665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Click the placeholder and paste image via Skyfish icon</a:t>
            </a:r>
            <a:endParaRPr lang="da-DK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49787" y="1546282"/>
            <a:ext cx="2805665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Click the placeholder and paste image via Skyfish icon</a:t>
            </a:r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8637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17" userDrawn="1">
          <p15:clr>
            <a:srgbClr val="F26B43"/>
          </p15:clr>
        </p15:guide>
        <p15:guide id="2" pos="5642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845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38" userDrawn="1">
          <p15:clr>
            <a:srgbClr val="F26B43"/>
          </p15:clr>
        </p15:guide>
        <p15:guide id="2" pos="5284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926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9146091" cy="6861600"/>
          </a:xfrm>
          <a:prstGeom prst="rect">
            <a:avLst/>
          </a:prstGeom>
          <a:solidFill>
            <a:srgbClr val="79238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7" name="Logo color">
            <a:extLst>
              <a:ext uri="{FF2B5EF4-FFF2-40B4-BE49-F238E27FC236}">
                <a16:creationId xmlns:a16="http://schemas.microsoft.com/office/drawing/2014/main" id="{974B985A-CA4A-4F5F-9FC6-71FBC30D1906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33778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178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9146091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9146091" cy="316800"/>
          </a:xfrm>
          <a:prstGeom prst="rect">
            <a:avLst/>
          </a:prstGeom>
          <a:solidFill>
            <a:srgbClr val="79238E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9146091" cy="50400"/>
          </a:xfrm>
          <a:prstGeom prst="rect">
            <a:avLst/>
          </a:prstGeom>
          <a:solidFill>
            <a:srgbClr val="79238E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4" name="Logo color">
            <a:extLst>
              <a:ext uri="{FF2B5EF4-FFF2-40B4-BE49-F238E27FC236}">
                <a16:creationId xmlns:a16="http://schemas.microsoft.com/office/drawing/2014/main" id="{540C8FF0-4A36-4C9F-9864-D6C325209696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33778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79238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9637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ogo color">
            <a:extLst>
              <a:ext uri="{FF2B5EF4-FFF2-40B4-BE49-F238E27FC236}">
                <a16:creationId xmlns:a16="http://schemas.microsoft.com/office/drawing/2014/main" id="{B0D7735F-1D47-4349-B365-ECE7D254A9F8}"/>
              </a:ext>
            </a:extLst>
          </p:cNvPr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180505" y="20557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79238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9146091" cy="316800"/>
          </a:xfrm>
          <a:prstGeom prst="rect">
            <a:avLst/>
          </a:prstGeom>
          <a:solidFill>
            <a:srgbClr val="79238E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30961" y="6541200"/>
            <a:ext cx="324492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da-DK" smtClean="0"/>
              <a:pPr/>
              <a:t>‹#›</a:t>
            </a:fld>
            <a:endParaRPr lang="da-DK" dirty="0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218" y="426127"/>
            <a:ext cx="7056000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  <a:endParaRPr lang="da-DK" dirty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218" y="1704976"/>
            <a:ext cx="7056000" cy="454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Edit Master text styles</a:t>
            </a:r>
            <a:endParaRPr lang="da-DK"/>
          </a:p>
          <a:p>
            <a:pPr lvl="1"/>
            <a:r>
              <a:rPr lang="da-DK" dirty="0"/>
              <a:t>Second level</a:t>
            </a:r>
            <a:endParaRPr lang="da-DK"/>
          </a:p>
          <a:p>
            <a:pPr lvl="2"/>
            <a:r>
              <a:rPr lang="da-DK" dirty="0"/>
              <a:t>Third level</a:t>
            </a:r>
            <a:endParaRPr lang="da-DK"/>
          </a:p>
          <a:p>
            <a:pPr lvl="3"/>
            <a:r>
              <a:rPr lang="da-DK" dirty="0"/>
              <a:t>Fourth level</a:t>
            </a:r>
            <a:endParaRPr lang="da-DK"/>
          </a:p>
          <a:p>
            <a:pPr lvl="4"/>
            <a:r>
              <a:rPr lang="da-DK" dirty="0"/>
              <a:t>Fifth level</a:t>
            </a:r>
            <a:endParaRPr lang="da-DK"/>
          </a:p>
          <a:p>
            <a:pPr lvl="4"/>
            <a:r>
              <a:rPr lang="da-DK" dirty="0"/>
              <a:t>6</a:t>
            </a:r>
            <a:endParaRPr lang="da-DK"/>
          </a:p>
          <a:p>
            <a:pPr lvl="5"/>
            <a:r>
              <a:rPr lang="da-DK" dirty="0"/>
              <a:t>7</a:t>
            </a:r>
            <a:endParaRPr lang="da-DK"/>
          </a:p>
          <a:p>
            <a:pPr lvl="6"/>
            <a:r>
              <a:rPr lang="da-DK" dirty="0"/>
              <a:t>8</a:t>
            </a:r>
            <a:endParaRPr lang="da-DK"/>
          </a:p>
          <a:p>
            <a:pPr lvl="7"/>
            <a:r>
              <a:rPr lang="da-DK" dirty="0"/>
              <a:t>9</a:t>
            </a:r>
            <a:endParaRPr lang="da-DK"/>
          </a:p>
          <a:p>
            <a:pPr lvl="5"/>
            <a:endParaRPr lang="da-DK" dirty="0"/>
          </a:p>
        </p:txBody>
      </p:sp>
      <p:sp>
        <p:nvSpPr>
          <p:cNvPr id="113676" name="text" descr="{&quot;templafy&quot;:{&quot;id&quot;:&quot;bb18a1b4-f097-4075-a2b8-f4a6e9cba3a3&quot;}}" title="UserProfile.Offices.Workarea_{{DocumentLanguage}}"/>
          <p:cNvSpPr>
            <a:spLocks noChangeArrowheads="1"/>
          </p:cNvSpPr>
          <p:nvPr/>
        </p:nvSpPr>
        <p:spPr bwMode="auto">
          <a:xfrm>
            <a:off x="1331217" y="6541200"/>
            <a:ext cx="3276000" cy="31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da-DK" sz="700" b="1" dirty="0">
                <a:solidFill>
                  <a:schemeClr val="bg1"/>
                </a:solidFill>
                <a:latin typeface="+mn-lt"/>
              </a:rPr>
              <a:t>DTU Aqua</a:t>
            </a:r>
          </a:p>
        </p:txBody>
      </p:sp>
      <p:sp>
        <p:nvSpPr>
          <p:cNvPr id="5" name="date" descr="{&quot;templafy&quot;:{&quot;id&quot;:&quot;9ed7652a-4a56-41d7-8d93-e1311016042a&quot;}}" title="Form.Date">
            <a:extLst>
              <a:ext uri="{FF2B5EF4-FFF2-40B4-BE49-F238E27FC236}">
                <a16:creationId xmlns:a16="http://schemas.microsoft.com/office/drawing/2014/main" id="{792B975C-625D-4095-8E1D-63F20A11B57C}"/>
              </a:ext>
            </a:extLst>
          </p:cNvPr>
          <p:cNvSpPr/>
          <p:nvPr userDrawn="1"/>
        </p:nvSpPr>
        <p:spPr bwMode="auto">
          <a:xfrm>
            <a:off x="180000" y="6541200"/>
            <a:ext cx="864000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</a:rPr>
              <a:t>23. marts 2021</a:t>
            </a:r>
          </a:p>
        </p:txBody>
      </p:sp>
      <p:sp>
        <p:nvSpPr>
          <p:cNvPr id="7" name="text" descr="{&quot;templafy&quot;:{&quot;id&quot;:&quot;79b8dcb1-0201-4460-b16b-4ccd56ab5a01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4715216" y="6541200"/>
            <a:ext cx="3672001" cy="31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endParaRPr lang="da-DK" sz="7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9146091" cy="50400"/>
          </a:xfrm>
          <a:prstGeom prst="rect">
            <a:avLst/>
          </a:prstGeom>
          <a:solidFill>
            <a:srgbClr val="79238E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7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  <p:sldLayoutId id="2147483664" r:id="rId3"/>
    <p:sldLayoutId id="2147483677" r:id="rId4"/>
    <p:sldLayoutId id="2147483672" r:id="rId5"/>
    <p:sldLayoutId id="2147483673" r:id="rId6"/>
    <p:sldLayoutId id="2147483676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 userDrawn="1">
          <p15:clr>
            <a:srgbClr val="F26B43"/>
          </p15:clr>
        </p15:guide>
        <p15:guide id="4" orient="horz" pos="881" userDrawn="1">
          <p15:clr>
            <a:srgbClr val="F26B43"/>
          </p15:clr>
        </p15:guide>
        <p15:guide id="5" orient="horz" pos="1074" userDrawn="1">
          <p15:clr>
            <a:srgbClr val="F26B43"/>
          </p15:clr>
        </p15:guide>
        <p15:guide id="6" orient="horz" pos="41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3.xml"/><Relationship Id="rId1" Type="http://schemas.openxmlformats.org/officeDocument/2006/relationships/customXml" Target="../../customXml/item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8.xml"/><Relationship Id="rId1" Type="http://schemas.openxmlformats.org/officeDocument/2006/relationships/customXml" Target="../../customXml/item14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5.xml"/><Relationship Id="rId1" Type="http://schemas.openxmlformats.org/officeDocument/2006/relationships/customXml" Target="../../customXml/item4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1.xml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jpeg"/><Relationship Id="rId2" Type="http://schemas.openxmlformats.org/officeDocument/2006/relationships/customXml" Target="../../customXml/item15.xml"/><Relationship Id="rId1" Type="http://schemas.openxmlformats.org/officeDocument/2006/relationships/customXml" Target="../../customXml/item1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2" Type="http://schemas.openxmlformats.org/officeDocument/2006/relationships/customXml" Target="../../customXml/item11.xml"/><Relationship Id="rId1" Type="http://schemas.openxmlformats.org/officeDocument/2006/relationships/customXml" Target="../../customXml/item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358EA-4D5B-461F-997D-DE6729900D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245" y="1412776"/>
            <a:ext cx="8208962" cy="2088232"/>
          </a:xfrm>
        </p:spPr>
        <p:txBody>
          <a:bodyPr/>
          <a:lstStyle/>
          <a:p>
            <a:pPr algn="just"/>
            <a:r>
              <a:rPr lang="en-GB" sz="3600" dirty="0"/>
              <a:t>Release of Bioavailable Dissolved Organic Matter into the Arctic Coastal Zone: Simulating Coastal Permafrost Soil Erosion</a:t>
            </a:r>
            <a:endParaRPr lang="da-DK"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8CE6942-A17C-4247-86C6-41FACF7E9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245" y="4977088"/>
            <a:ext cx="8208962" cy="1728192"/>
          </a:xfrm>
        </p:spPr>
        <p:txBody>
          <a:bodyPr/>
          <a:lstStyle/>
          <a:p>
            <a:r>
              <a:rPr lang="da-DK" sz="1600" dirty="0"/>
              <a:t>Anders Dalhoff Bruhn</a:t>
            </a:r>
            <a:r>
              <a:rPr lang="da-DK" sz="1600" baseline="30000" dirty="0"/>
              <a:t>1</a:t>
            </a:r>
            <a:r>
              <a:rPr lang="da-DK" sz="1600" dirty="0"/>
              <a:t>, Colin A. Stedmon</a:t>
            </a:r>
            <a:r>
              <a:rPr lang="da-DK" sz="1600" baseline="30000" dirty="0"/>
              <a:t>1</a:t>
            </a:r>
            <a:r>
              <a:rPr lang="da-DK" sz="1600" dirty="0"/>
              <a:t>, Jérôme Comte</a:t>
            </a:r>
            <a:r>
              <a:rPr lang="da-DK" sz="1600" baseline="30000" dirty="0"/>
              <a:t>2</a:t>
            </a:r>
            <a:r>
              <a:rPr lang="da-DK" sz="1600" dirty="0"/>
              <a:t>, Atsushi Matsuoka</a:t>
            </a:r>
            <a:r>
              <a:rPr lang="da-DK" sz="1600" baseline="30000" dirty="0"/>
              <a:t>3,4</a:t>
            </a:r>
            <a:r>
              <a:rPr lang="da-DK" sz="1600" dirty="0"/>
              <a:t>,</a:t>
            </a:r>
          </a:p>
          <a:p>
            <a:r>
              <a:rPr lang="da-DK" sz="1600" dirty="0" err="1"/>
              <a:t>Niek</a:t>
            </a:r>
            <a:r>
              <a:rPr lang="da-DK" sz="1600" dirty="0"/>
              <a:t> Jesse Speetjens</a:t>
            </a:r>
            <a:r>
              <a:rPr lang="da-DK" sz="1600" baseline="30000" dirty="0"/>
              <a:t>5</a:t>
            </a:r>
            <a:r>
              <a:rPr lang="da-DK" sz="1600" dirty="0"/>
              <a:t>, George Tanski</a:t>
            </a:r>
            <a:r>
              <a:rPr lang="da-DK" sz="1600" baseline="30000" dirty="0"/>
              <a:t>5,6</a:t>
            </a:r>
            <a:r>
              <a:rPr lang="da-DK" sz="1600" dirty="0"/>
              <a:t>, </a:t>
            </a:r>
            <a:r>
              <a:rPr lang="da-DK" sz="1600" dirty="0" err="1"/>
              <a:t>Jorien</a:t>
            </a:r>
            <a:r>
              <a:rPr lang="da-DK" sz="1600" dirty="0"/>
              <a:t> E. Vonk</a:t>
            </a:r>
            <a:r>
              <a:rPr lang="da-DK" sz="1600" baseline="30000" dirty="0"/>
              <a:t>5</a:t>
            </a:r>
            <a:r>
              <a:rPr lang="da-DK" sz="1600" dirty="0"/>
              <a:t> and Johanna Sjöstedt</a:t>
            </a:r>
            <a:r>
              <a:rPr lang="da-DK" sz="1600" baseline="30000" dirty="0"/>
              <a:t>1,7</a:t>
            </a:r>
          </a:p>
          <a:p>
            <a:endParaRPr lang="da-DK" sz="1600" dirty="0"/>
          </a:p>
          <a:p>
            <a:r>
              <a:rPr lang="en-US" sz="1050" dirty="0"/>
              <a:t>1 Technical University of Denmark, Lyngby, Denmark, </a:t>
            </a:r>
          </a:p>
          <a:p>
            <a:r>
              <a:rPr lang="en-US" sz="1050" dirty="0"/>
              <a:t>2 </a:t>
            </a:r>
            <a:r>
              <a:rPr lang="fr-FR" sz="1050" dirty="0"/>
              <a:t>Institut National de la Recherche Scientifique, Québec, QC, Canada, </a:t>
            </a:r>
          </a:p>
          <a:p>
            <a:r>
              <a:rPr lang="fr-FR" sz="1050" dirty="0"/>
              <a:t>3 </a:t>
            </a:r>
            <a:r>
              <a:rPr lang="fr-FR" sz="1050" dirty="0" err="1"/>
              <a:t>Takuvik</a:t>
            </a:r>
            <a:r>
              <a:rPr lang="fr-FR" sz="1050" dirty="0"/>
              <a:t> </a:t>
            </a:r>
            <a:r>
              <a:rPr lang="en-US" sz="1050" dirty="0"/>
              <a:t>(CNRS-</a:t>
            </a:r>
            <a:r>
              <a:rPr lang="en-US" sz="1050" dirty="0" err="1"/>
              <a:t>ULaval</a:t>
            </a:r>
            <a:r>
              <a:rPr lang="en-US" sz="1050" dirty="0"/>
              <a:t>), Québec, Canada, </a:t>
            </a:r>
          </a:p>
          <a:p>
            <a:r>
              <a:rPr lang="en-US" sz="1050" dirty="0"/>
              <a:t>4 University of New Hampshire, </a:t>
            </a:r>
            <a:r>
              <a:rPr lang="da-DK" sz="1050" dirty="0"/>
              <a:t>Durham, NH, United States, </a:t>
            </a:r>
          </a:p>
          <a:p>
            <a:r>
              <a:rPr lang="da-DK" sz="1050" dirty="0"/>
              <a:t>5 </a:t>
            </a:r>
            <a:r>
              <a:rPr lang="da-DK" sz="1050" dirty="0" err="1"/>
              <a:t>Vrije</a:t>
            </a:r>
            <a:r>
              <a:rPr lang="da-DK" sz="1050" dirty="0"/>
              <a:t> </a:t>
            </a:r>
            <a:r>
              <a:rPr lang="da-DK" sz="1050" dirty="0" err="1"/>
              <a:t>Universiteit</a:t>
            </a:r>
            <a:r>
              <a:rPr lang="da-DK" sz="1050" dirty="0"/>
              <a:t> Amsterdam, Amsterdam, </a:t>
            </a:r>
            <a:r>
              <a:rPr lang="da-DK" sz="1050" dirty="0" err="1"/>
              <a:t>Netherlands</a:t>
            </a:r>
            <a:r>
              <a:rPr lang="da-DK" sz="1050" dirty="0"/>
              <a:t>,</a:t>
            </a:r>
          </a:p>
          <a:p>
            <a:r>
              <a:rPr lang="en-US" sz="1050" dirty="0"/>
              <a:t>6 Alfred Wegener Institute Helmholtz Centre for Polar and Marine Research, Potsdam, Germany, </a:t>
            </a:r>
          </a:p>
          <a:p>
            <a:r>
              <a:rPr lang="en-US" sz="1050" dirty="0"/>
              <a:t>7 Lund University, Lund, Sweden</a:t>
            </a:r>
            <a:endParaRPr lang="da-DK" sz="600" dirty="0"/>
          </a:p>
          <a:p>
            <a:endParaRPr lang="da-DK" sz="1800" dirty="0"/>
          </a:p>
          <a:p>
            <a:endParaRPr lang="da-D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A221E4-1851-497D-90EE-984C711216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</a:t>
            </a:fld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010EE14-1B1B-9F45-A3FE-69C95538A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527" y="4879748"/>
            <a:ext cx="2445926" cy="7955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082B6A-68CD-BB42-B694-DCA08947DCB7}"/>
              </a:ext>
            </a:extLst>
          </p:cNvPr>
          <p:cNvSpPr/>
          <p:nvPr/>
        </p:nvSpPr>
        <p:spPr>
          <a:xfrm>
            <a:off x="4304862" y="6371923"/>
            <a:ext cx="20424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www.nunataryuk.org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B53FB6-3597-1A41-B96F-70E8E17D3D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527" y="5803251"/>
            <a:ext cx="2445926" cy="935833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32071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33" y="641471"/>
            <a:ext cx="7057133" cy="482593"/>
          </a:xfrm>
        </p:spPr>
        <p:txBody>
          <a:bodyPr/>
          <a:lstStyle/>
          <a:p>
            <a:r>
              <a:rPr lang="da-DK" dirty="0"/>
              <a:t>Just out….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2</a:t>
            </a:fld>
            <a:endParaRPr lang="da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170F38-A004-0F45-AB32-D293F7BEB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67" y="1484784"/>
            <a:ext cx="7661994" cy="4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9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8640"/>
            <a:ext cx="7057133" cy="634139"/>
          </a:xfrm>
        </p:spPr>
        <p:txBody>
          <a:bodyPr/>
          <a:lstStyle/>
          <a:p>
            <a:r>
              <a:rPr lang="da-DK" dirty="0"/>
              <a:t>Motivation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A5890CD-8F90-4FE7-841F-F7B0C286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88" y="1124744"/>
            <a:ext cx="7057077" cy="4547003"/>
          </a:xfrm>
        </p:spPr>
        <p:txBody>
          <a:bodyPr/>
          <a:lstStyle/>
          <a:p>
            <a:pPr marL="558900" lvl="1" indent="-342900">
              <a:buFont typeface="+mj-lt"/>
              <a:buAutoNum type="arabicPeriod"/>
            </a:pPr>
            <a:endParaRPr lang="da-DK" sz="2000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A5890CD-8F90-4FE7-841F-F7B0C2865BA2}"/>
              </a:ext>
            </a:extLst>
          </p:cNvPr>
          <p:cNvSpPr txBox="1">
            <a:spLocks/>
          </p:cNvSpPr>
          <p:nvPr/>
        </p:nvSpPr>
        <p:spPr bwMode="auto">
          <a:xfrm>
            <a:off x="1018284" y="1098429"/>
            <a:ext cx="7539883" cy="265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4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6156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82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buNone/>
            </a:pPr>
            <a:r>
              <a:rPr lang="en-GB" dirty="0"/>
              <a:t>Permafrost soils along the Arctic coasts destabilize and erode directly into the Arctic coastal zone.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 smtClean="0"/>
              <a:t>Dissolved organic matter (DOM) derived </a:t>
            </a:r>
            <a:r>
              <a:rPr lang="en-GB" dirty="0"/>
              <a:t>from permafrost soils has shown to be highly biodegradable. 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However, post-glacial landscape processes potentially lead to different DOM quality between glacial deposit types.</a:t>
            </a:r>
            <a:endParaRPr lang="en-GB" sz="1400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dirty="0"/>
          </a:p>
          <a:p>
            <a:pPr marL="0" indent="0" algn="just">
              <a:buNone/>
            </a:pP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1306607" y="3864392"/>
            <a:ext cx="2968058" cy="2376264"/>
            <a:chOff x="5928692" y="3717032"/>
            <a:chExt cx="3203848" cy="2684087"/>
          </a:xfrm>
        </p:grpSpPr>
        <p:pic>
          <p:nvPicPr>
            <p:cNvPr id="10" name="Picture 9" descr="Arctic coastal erosion isn't just a byproduct of climate change ...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8078" y="3717032"/>
              <a:ext cx="2802528" cy="23147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5928692" y="6031787"/>
              <a:ext cx="32038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sz="900" u="sng" dirty="0">
                  <a:solidFill>
                    <a:schemeClr val="accent2"/>
                  </a:solidFill>
                </a:rPr>
                <a:t>https://frontierscientists.com/2014/04/ground-changing-underfoot-thermokarsts/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425936" y="3674227"/>
            <a:ext cx="3744413" cy="2114372"/>
            <a:chOff x="4425936" y="3674227"/>
            <a:chExt cx="3744413" cy="2114372"/>
          </a:xfrm>
        </p:grpSpPr>
        <p:sp>
          <p:nvSpPr>
            <p:cNvPr id="2" name="Right Arrow 1">
              <a:extLst>
                <a:ext uri="{FF2B5EF4-FFF2-40B4-BE49-F238E27FC236}">
                  <a16:creationId xmlns:a16="http://schemas.microsoft.com/office/drawing/2014/main" id="{313901E1-C6B9-114E-B8BB-DAAC8B345B6B}"/>
                </a:ext>
              </a:extLst>
            </p:cNvPr>
            <p:cNvSpPr/>
            <p:nvPr/>
          </p:nvSpPr>
          <p:spPr bwMode="auto">
            <a:xfrm>
              <a:off x="4425936" y="4436982"/>
              <a:ext cx="1224136" cy="720080"/>
            </a:xfrm>
            <a:prstGeom prst="rightArrow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432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rPr>
                <a:t>DOM</a:t>
              </a:r>
              <a:endParaRPr kumimoji="0" lang="en-GB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858E2A66-89E0-6C45-95C9-A04A0BCC0BC5}"/>
                </a:ext>
              </a:extLst>
            </p:cNvPr>
            <p:cNvSpPr/>
            <p:nvPr/>
          </p:nvSpPr>
          <p:spPr bwMode="auto">
            <a:xfrm rot="19238743" flipV="1">
              <a:off x="5805769" y="3965974"/>
              <a:ext cx="792088" cy="313906"/>
            </a:xfrm>
            <a:prstGeom prst="rightArrow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432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  <p:sp>
          <p:nvSpPr>
            <p:cNvPr id="12" name="Right Arrow 11">
              <a:extLst>
                <a:ext uri="{FF2B5EF4-FFF2-40B4-BE49-F238E27FC236}">
                  <a16:creationId xmlns:a16="http://schemas.microsoft.com/office/drawing/2014/main" id="{52497008-4236-5043-9061-2783BCAD9136}"/>
                </a:ext>
              </a:extLst>
            </p:cNvPr>
            <p:cNvSpPr/>
            <p:nvPr/>
          </p:nvSpPr>
          <p:spPr bwMode="auto">
            <a:xfrm flipV="1">
              <a:off x="6082073" y="4509493"/>
              <a:ext cx="792088" cy="313906"/>
            </a:xfrm>
            <a:prstGeom prst="rightArrow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432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73756723-A60C-FD40-AC8B-2716A55202FA}"/>
                </a:ext>
              </a:extLst>
            </p:cNvPr>
            <p:cNvSpPr/>
            <p:nvPr/>
          </p:nvSpPr>
          <p:spPr bwMode="auto">
            <a:xfrm rot="2276806" flipV="1">
              <a:off x="5730605" y="5147901"/>
              <a:ext cx="792088" cy="313906"/>
            </a:xfrm>
            <a:prstGeom prst="rightArrow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432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317939-81DE-C545-94C7-97D27E9CC244}"/>
                </a:ext>
              </a:extLst>
            </p:cNvPr>
            <p:cNvSpPr txBox="1"/>
            <p:nvPr/>
          </p:nvSpPr>
          <p:spPr>
            <a:xfrm>
              <a:off x="6898824" y="3674227"/>
              <a:ext cx="38311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>
                <a:spcBef>
                  <a:spcPts val="432"/>
                </a:spcBef>
              </a:pPr>
              <a:r>
                <a:rPr lang="en-GB" dirty="0">
                  <a:latin typeface="+mn-lt"/>
                </a:rPr>
                <a:t>CO</a:t>
              </a:r>
              <a:r>
                <a:rPr lang="en-GB" baseline="-25000" dirty="0">
                  <a:latin typeface="+mn-lt"/>
                </a:rPr>
                <a:t>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A26423-9C06-A147-9A09-1F54947AE361}"/>
                </a:ext>
              </a:extLst>
            </p:cNvPr>
            <p:cNvSpPr txBox="1"/>
            <p:nvPr/>
          </p:nvSpPr>
          <p:spPr>
            <a:xfrm>
              <a:off x="7018225" y="4557348"/>
              <a:ext cx="115212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spcBef>
                  <a:spcPts val="432"/>
                </a:spcBef>
              </a:pPr>
              <a:r>
                <a:rPr lang="en-GB" dirty="0" smtClean="0">
                  <a:latin typeface="+mn-lt"/>
                </a:rPr>
                <a:t>Food web</a:t>
              </a:r>
              <a:endParaRPr lang="en-GB" dirty="0">
                <a:latin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E5618A-53EC-F444-9C62-B73BA58EB15E}"/>
                </a:ext>
              </a:extLst>
            </p:cNvPr>
            <p:cNvSpPr txBox="1"/>
            <p:nvPr/>
          </p:nvSpPr>
          <p:spPr>
            <a:xfrm>
              <a:off x="6562326" y="5542378"/>
              <a:ext cx="135774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>
                <a:spcBef>
                  <a:spcPts val="432"/>
                </a:spcBef>
              </a:pPr>
              <a:r>
                <a:rPr lang="en-GB" dirty="0">
                  <a:latin typeface="+mn-lt"/>
                </a:rPr>
                <a:t>Exported DOM</a:t>
              </a:r>
            </a:p>
          </p:txBody>
        </p:sp>
      </p:grp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70646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48" name="Rectangle 47"/>
          <p:cNvSpPr/>
          <p:nvPr/>
        </p:nvSpPr>
        <p:spPr>
          <a:xfrm>
            <a:off x="3166931" y="5408284"/>
            <a:ext cx="2979079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32"/>
              </a:spcBef>
            </a:pPr>
            <a:r>
              <a:rPr lang="da-DK" b="1" u="sng" dirty="0">
                <a:latin typeface="+mn-lt"/>
              </a:rPr>
              <a:t>Purpose of chemostat:</a:t>
            </a:r>
          </a:p>
          <a:p>
            <a:pPr marL="285750" indent="-2857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dirty="0">
                <a:latin typeface="+mn-lt"/>
              </a:rPr>
              <a:t>To </a:t>
            </a:r>
            <a:r>
              <a:rPr lang="da-DK" dirty="0" err="1">
                <a:latin typeface="+mn-lt"/>
              </a:rPr>
              <a:t>achieve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steady-state</a:t>
            </a:r>
            <a:r>
              <a:rPr lang="da-DK" dirty="0">
                <a:latin typeface="+mn-lt"/>
              </a:rPr>
              <a:t>.</a:t>
            </a:r>
          </a:p>
          <a:p>
            <a:pPr marL="285750" indent="-2857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dirty="0" err="1">
                <a:latin typeface="+mn-lt"/>
              </a:rPr>
              <a:t>Mimic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natural</a:t>
            </a:r>
            <a:r>
              <a:rPr lang="da-DK" dirty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conditions</a:t>
            </a:r>
            <a:r>
              <a:rPr lang="da-DK" dirty="0" smtClean="0">
                <a:latin typeface="+mn-lt"/>
              </a:rPr>
              <a:t> 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1691680" y="1412776"/>
            <a:ext cx="5707293" cy="3661572"/>
            <a:chOff x="880931" y="345345"/>
            <a:chExt cx="7222579" cy="4945027"/>
          </a:xfrm>
        </p:grpSpPr>
        <p:sp>
          <p:nvSpPr>
            <p:cNvPr id="56" name="Rectangle 55"/>
            <p:cNvSpPr/>
            <p:nvPr/>
          </p:nvSpPr>
          <p:spPr>
            <a:xfrm>
              <a:off x="3531510" y="1093955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spcBef>
                  <a:spcPts val="432"/>
                </a:spcBef>
              </a:pPr>
              <a:r>
                <a:rPr lang="da-DK" dirty="0" smtClean="0">
                  <a:solidFill>
                    <a:schemeClr val="bg2"/>
                  </a:solidFill>
                </a:rPr>
                <a:t>Pump</a:t>
              </a:r>
              <a:endParaRPr lang="da-DK" dirty="0">
                <a:solidFill>
                  <a:schemeClr val="bg2"/>
                </a:solidFill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880931" y="345345"/>
              <a:ext cx="6884355" cy="4945027"/>
              <a:chOff x="880931" y="345345"/>
              <a:chExt cx="6884355" cy="494502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115616" y="1410128"/>
                <a:ext cx="1728193" cy="3513114"/>
                <a:chOff x="1835695" y="1727737"/>
                <a:chExt cx="1728193" cy="3513114"/>
              </a:xfrm>
            </p:grpSpPr>
            <p:sp>
              <p:nvSpPr>
                <p:cNvPr id="6" name="Flowchart: Manual Operation 5"/>
                <p:cNvSpPr/>
                <p:nvPr/>
              </p:nvSpPr>
              <p:spPr bwMode="auto">
                <a:xfrm rot="10800000">
                  <a:off x="1835696" y="2200707"/>
                  <a:ext cx="1728192" cy="879903"/>
                </a:xfrm>
                <a:prstGeom prst="flowChartManualOperation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bg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432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a-DK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+mn-lt"/>
                    <a:ea typeface="ＭＳ Ｐゴシック" pitchFamily="-80" charset="-128"/>
                  </a:endParaRPr>
                </a:p>
              </p:txBody>
            </p:sp>
            <p:sp>
              <p:nvSpPr>
                <p:cNvPr id="7" name="Flowchart: Process 6"/>
                <p:cNvSpPr/>
                <p:nvPr/>
              </p:nvSpPr>
              <p:spPr bwMode="auto">
                <a:xfrm>
                  <a:off x="1835695" y="3080611"/>
                  <a:ext cx="1728193" cy="2160240"/>
                </a:xfrm>
                <a:prstGeom prst="flowChartProcess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bg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432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da-DK" dirty="0" smtClean="0">
                      <a:solidFill>
                        <a:schemeClr val="bg2"/>
                      </a:solidFill>
                      <a:latin typeface="+mn-lt"/>
                    </a:rPr>
                    <a:t>Permafrost </a:t>
                  </a:r>
                </a:p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432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da-DK" dirty="0" smtClean="0">
                      <a:solidFill>
                        <a:schemeClr val="bg2"/>
                      </a:solidFill>
                      <a:latin typeface="+mn-lt"/>
                    </a:rPr>
                    <a:t>DOM  </a:t>
                  </a:r>
                  <a:endParaRPr kumimoji="0" lang="da-DK" sz="1600" b="0" i="0" u="none" strike="noStrike" cap="none" normalizeH="0" baseline="0" dirty="0" smtClean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+mn-lt"/>
                  </a:endParaRPr>
                </a:p>
              </p:txBody>
            </p:sp>
            <p:sp>
              <p:nvSpPr>
                <p:cNvPr id="5" name="Flowchart: Magnetic Disk 4"/>
                <p:cNvSpPr/>
                <p:nvPr/>
              </p:nvSpPr>
              <p:spPr bwMode="auto">
                <a:xfrm>
                  <a:off x="2051719" y="1727737"/>
                  <a:ext cx="1296144" cy="504056"/>
                </a:xfrm>
                <a:prstGeom prst="flowChartMagneticDisk">
                  <a:avLst/>
                </a:prstGeom>
                <a:solidFill>
                  <a:schemeClr val="accent4">
                    <a:lumMod val="50000"/>
                    <a:lumOff val="50000"/>
                  </a:schemeClr>
                </a:solidFill>
                <a:ln w="9525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432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a-DK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+mn-lt"/>
                    <a:ea typeface="ＭＳ Ｐゴシック" pitchFamily="-80" charset="-128"/>
                  </a:endParaRPr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3851920" y="2763001"/>
                <a:ext cx="1152129" cy="2248602"/>
                <a:chOff x="1835695" y="1727737"/>
                <a:chExt cx="1728193" cy="3513114"/>
              </a:xfrm>
            </p:grpSpPr>
            <p:sp>
              <p:nvSpPr>
                <p:cNvPr id="10" name="Flowchart: Manual Operation 9"/>
                <p:cNvSpPr/>
                <p:nvPr/>
              </p:nvSpPr>
              <p:spPr bwMode="auto">
                <a:xfrm rot="10800000">
                  <a:off x="1835697" y="2200706"/>
                  <a:ext cx="1728191" cy="879902"/>
                </a:xfrm>
                <a:prstGeom prst="flowChartManualOperation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bg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432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a-DK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+mn-lt"/>
                    <a:ea typeface="ＭＳ Ｐゴシック" pitchFamily="-80" charset="-128"/>
                  </a:endParaRPr>
                </a:p>
              </p:txBody>
            </p:sp>
            <p:sp>
              <p:nvSpPr>
                <p:cNvPr id="11" name="Flowchart: Process 10"/>
                <p:cNvSpPr/>
                <p:nvPr/>
              </p:nvSpPr>
              <p:spPr bwMode="auto">
                <a:xfrm>
                  <a:off x="1835695" y="3080611"/>
                  <a:ext cx="1728193" cy="2160240"/>
                </a:xfrm>
                <a:prstGeom prst="flowChartProcess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bg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Bef>
                      <a:spcPts val="432"/>
                    </a:spcBef>
                  </a:pPr>
                  <a:r>
                    <a:rPr lang="da-DK" sz="1400" dirty="0">
                      <a:solidFill>
                        <a:schemeClr val="bg2"/>
                      </a:solidFill>
                    </a:rPr>
                    <a:t>Marine </a:t>
                  </a:r>
                  <a:r>
                    <a:rPr lang="da-DK" sz="1400" dirty="0" err="1">
                      <a:solidFill>
                        <a:schemeClr val="bg2"/>
                      </a:solidFill>
                    </a:rPr>
                    <a:t>bacteria</a:t>
                  </a:r>
                  <a:endParaRPr lang="da-DK" sz="14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2" name="Flowchart: Magnetic Disk 11"/>
                <p:cNvSpPr/>
                <p:nvPr/>
              </p:nvSpPr>
              <p:spPr bwMode="auto">
                <a:xfrm>
                  <a:off x="2051719" y="1727737"/>
                  <a:ext cx="1296144" cy="504056"/>
                </a:xfrm>
                <a:prstGeom prst="flowChartMagneticDisk">
                  <a:avLst/>
                </a:prstGeom>
                <a:solidFill>
                  <a:schemeClr val="accent4">
                    <a:lumMod val="50000"/>
                    <a:lumOff val="50000"/>
                  </a:schemeClr>
                </a:solidFill>
                <a:ln w="9525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432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a-DK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+mn-lt"/>
                    <a:ea typeface="ＭＳ Ｐゴシック" pitchFamily="-80" charset="-128"/>
                  </a:endParaRPr>
                </a:p>
              </p:txBody>
            </p:sp>
          </p:grpSp>
          <p:sp>
            <p:nvSpPr>
              <p:cNvPr id="14" name="Block Arc 13"/>
              <p:cNvSpPr/>
              <p:nvPr/>
            </p:nvSpPr>
            <p:spPr bwMode="auto">
              <a:xfrm>
                <a:off x="1953870" y="661546"/>
                <a:ext cx="2258090" cy="1547472"/>
              </a:xfrm>
              <a:prstGeom prst="blockArc">
                <a:avLst>
                  <a:gd name="adj1" fmla="val 10800000"/>
                  <a:gd name="adj2" fmla="val 21480105"/>
                  <a:gd name="adj3" fmla="val 0"/>
                </a:avLst>
              </a:prstGeom>
              <a:solidFill>
                <a:schemeClr val="bg2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32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a-DK" sz="16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endParaRPr>
              </a:p>
            </p:txBody>
          </p:sp>
          <p:cxnSp>
            <p:nvCxnSpPr>
              <p:cNvPr id="16" name="Straight Connector 15"/>
              <p:cNvCxnSpPr>
                <a:stCxn id="14" idx="1"/>
              </p:cNvCxnSpPr>
              <p:nvPr/>
            </p:nvCxnSpPr>
            <p:spPr bwMode="auto">
              <a:xfrm>
                <a:off x="4210500" y="1395940"/>
                <a:ext cx="16555" cy="139488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0" name="Block Arc 19"/>
              <p:cNvSpPr/>
              <p:nvPr/>
            </p:nvSpPr>
            <p:spPr bwMode="auto">
              <a:xfrm flipH="1">
                <a:off x="4677831" y="697444"/>
                <a:ext cx="2251667" cy="1547472"/>
              </a:xfrm>
              <a:prstGeom prst="blockArc">
                <a:avLst>
                  <a:gd name="adj1" fmla="val 10800000"/>
                  <a:gd name="adj2" fmla="val 21480105"/>
                  <a:gd name="adj3" fmla="val 0"/>
                </a:avLst>
              </a:prstGeom>
              <a:solidFill>
                <a:schemeClr val="bg2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32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a-DK" sz="16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endParaRPr>
              </a:p>
            </p:txBody>
          </p:sp>
          <p:cxnSp>
            <p:nvCxnSpPr>
              <p:cNvPr id="21" name="Straight Connector 20"/>
              <p:cNvCxnSpPr>
                <a:stCxn id="20" idx="1"/>
              </p:cNvCxnSpPr>
              <p:nvPr/>
            </p:nvCxnSpPr>
            <p:spPr bwMode="auto">
              <a:xfrm flipH="1">
                <a:off x="4662739" y="1431950"/>
                <a:ext cx="16540" cy="135887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H="1">
                <a:off x="6929498" y="1434127"/>
                <a:ext cx="1" cy="16515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4" name="Flowchart: Manual Operation 23"/>
              <p:cNvSpPr/>
              <p:nvPr/>
            </p:nvSpPr>
            <p:spPr bwMode="auto">
              <a:xfrm rot="10800000">
                <a:off x="6037091" y="4032737"/>
                <a:ext cx="1728195" cy="1257635"/>
              </a:xfrm>
              <a:prstGeom prst="flowChartManualOperation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32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a-DK" sz="16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endParaRPr>
              </a:p>
            </p:txBody>
          </p:sp>
          <p:cxnSp>
            <p:nvCxnSpPr>
              <p:cNvPr id="25" name="Straight Connector 24"/>
              <p:cNvCxnSpPr/>
              <p:nvPr/>
            </p:nvCxnSpPr>
            <p:spPr bwMode="auto">
              <a:xfrm flipH="1">
                <a:off x="4232031" y="3052312"/>
                <a:ext cx="3830" cy="98042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4656471" y="3065730"/>
                <a:ext cx="6266" cy="93933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flipH="1">
                <a:off x="1938775" y="1896941"/>
                <a:ext cx="11820" cy="153362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3" name="Flowchart: Manual Operation 32"/>
              <p:cNvSpPr/>
              <p:nvPr/>
            </p:nvSpPr>
            <p:spPr bwMode="auto">
              <a:xfrm>
                <a:off x="6391317" y="2711129"/>
                <a:ext cx="1037271" cy="523144"/>
              </a:xfrm>
              <a:prstGeom prst="flowChartManualOperation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32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a-DK" sz="16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endParaRPr>
              </a:p>
            </p:txBody>
          </p:sp>
          <p:sp>
            <p:nvSpPr>
              <p:cNvPr id="45" name="Flowchart: Manual Operation 44"/>
              <p:cNvSpPr/>
              <p:nvPr/>
            </p:nvSpPr>
            <p:spPr bwMode="auto">
              <a:xfrm rot="10800000">
                <a:off x="6386491" y="3242250"/>
                <a:ext cx="1029394" cy="790486"/>
              </a:xfrm>
              <a:prstGeom prst="flowChartManualOperation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32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a-DK" sz="16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6484162" y="4505343"/>
                <a:ext cx="97815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ts val="432"/>
                  </a:spcBef>
                </a:pPr>
                <a:r>
                  <a:rPr lang="da-DK" dirty="0" err="1" smtClean="0">
                    <a:solidFill>
                      <a:schemeClr val="bg2"/>
                    </a:solidFill>
                  </a:rPr>
                  <a:t>Outflow</a:t>
                </a:r>
                <a:endParaRPr lang="da-DK" dirty="0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52" name="Group 51"/>
              <p:cNvGrpSpPr/>
              <p:nvPr/>
            </p:nvGrpSpPr>
            <p:grpSpPr>
              <a:xfrm>
                <a:off x="6846665" y="3418768"/>
                <a:ext cx="126574" cy="247514"/>
                <a:chOff x="7665696" y="1431950"/>
                <a:chExt cx="223707" cy="470749"/>
              </a:xfrm>
            </p:grpSpPr>
            <p:sp>
              <p:nvSpPr>
                <p:cNvPr id="50" name="Isosceles Triangle 49"/>
                <p:cNvSpPr/>
                <p:nvPr/>
              </p:nvSpPr>
              <p:spPr bwMode="auto">
                <a:xfrm>
                  <a:off x="7665696" y="1431950"/>
                  <a:ext cx="223707" cy="268858"/>
                </a:xfrm>
                <a:prstGeom prst="triangl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432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a-DK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+mn-lt"/>
                    <a:ea typeface="ＭＳ Ｐゴシック" pitchFamily="-80" charset="-128"/>
                  </a:endParaRPr>
                </a:p>
              </p:txBody>
            </p:sp>
            <p:sp>
              <p:nvSpPr>
                <p:cNvPr id="51" name="Flowchart: Delay 50"/>
                <p:cNvSpPr/>
                <p:nvPr/>
              </p:nvSpPr>
              <p:spPr bwMode="auto">
                <a:xfrm rot="5400000">
                  <a:off x="7676605" y="1689901"/>
                  <a:ext cx="201890" cy="223705"/>
                </a:xfrm>
                <a:prstGeom prst="flowChartDelay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ts val="432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a-DK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+mn-lt"/>
                    <a:ea typeface="ＭＳ Ｐゴシック" pitchFamily="-80" charset="-128"/>
                  </a:endParaRPr>
                </a:p>
              </p:txBody>
            </p:sp>
          </p:grpSp>
          <p:sp>
            <p:nvSpPr>
              <p:cNvPr id="54" name="Flowchart: Summing Junction 53"/>
              <p:cNvSpPr/>
              <p:nvPr/>
            </p:nvSpPr>
            <p:spPr bwMode="auto">
              <a:xfrm>
                <a:off x="2722875" y="345345"/>
                <a:ext cx="720080" cy="648072"/>
              </a:xfrm>
              <a:prstGeom prst="flowChartSummingJunction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32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a-DK" sz="16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endParaRPr>
              </a:p>
            </p:txBody>
          </p:sp>
          <p:sp>
            <p:nvSpPr>
              <p:cNvPr id="55" name="Flowchart: Summing Junction 54"/>
              <p:cNvSpPr/>
              <p:nvPr/>
            </p:nvSpPr>
            <p:spPr bwMode="auto">
              <a:xfrm>
                <a:off x="5457470" y="373408"/>
                <a:ext cx="720080" cy="648072"/>
              </a:xfrm>
              <a:prstGeom prst="flowChartSummingJunction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432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a-DK" sz="1600" b="0" i="0" u="none" strike="noStrike" cap="none" normalizeH="0" baseline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880931" y="1082008"/>
                <a:ext cx="4572000" cy="33855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>
                  <a:spcBef>
                    <a:spcPts val="432"/>
                  </a:spcBef>
                </a:pPr>
                <a:r>
                  <a:rPr lang="da-DK" dirty="0" smtClean="0">
                    <a:solidFill>
                      <a:schemeClr val="bg2"/>
                    </a:solidFill>
                  </a:rPr>
                  <a:t>Pump</a:t>
                </a:r>
                <a:endParaRPr lang="da-DK" dirty="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60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8640"/>
            <a:ext cx="7057133" cy="634139"/>
          </a:xfrm>
        </p:spPr>
        <p:txBody>
          <a:bodyPr/>
          <a:lstStyle/>
          <a:p>
            <a:r>
              <a:rPr lang="da-DK" dirty="0" err="1" smtClean="0"/>
              <a:t>Experimental</a:t>
            </a:r>
            <a:r>
              <a:rPr lang="da-DK" dirty="0" smtClean="0"/>
              <a:t> </a:t>
            </a:r>
            <a:r>
              <a:rPr lang="da-DK" dirty="0" err="1" smtClean="0"/>
              <a:t>idea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0885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8640"/>
            <a:ext cx="7057133" cy="634139"/>
          </a:xfrm>
        </p:spPr>
        <p:txBody>
          <a:bodyPr/>
          <a:lstStyle/>
          <a:p>
            <a:r>
              <a:rPr lang="da-DK" dirty="0"/>
              <a:t>Sampling </a:t>
            </a:r>
            <a:r>
              <a:rPr lang="da-DK" dirty="0" err="1"/>
              <a:t>area</a:t>
            </a:r>
            <a:endParaRPr lang="da-DK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A5890CD-8F90-4FE7-841F-F7B0C286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88" y="1124744"/>
            <a:ext cx="7057077" cy="4547003"/>
          </a:xfrm>
        </p:spPr>
        <p:txBody>
          <a:bodyPr/>
          <a:lstStyle/>
          <a:p>
            <a:pPr marL="558900" lvl="1" indent="-342900">
              <a:buFont typeface="+mj-lt"/>
              <a:buAutoNum type="arabicPeriod"/>
            </a:pPr>
            <a:endParaRPr lang="da-DK" sz="2000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A5890CD-8F90-4FE7-841F-F7B0C2865BA2}"/>
              </a:ext>
            </a:extLst>
          </p:cNvPr>
          <p:cNvSpPr txBox="1">
            <a:spLocks/>
          </p:cNvSpPr>
          <p:nvPr/>
        </p:nvSpPr>
        <p:spPr bwMode="auto">
          <a:xfrm>
            <a:off x="815033" y="1284488"/>
            <a:ext cx="3384376" cy="502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4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6156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82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Fluvial/deltaic (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FLU</a:t>
            </a:r>
            <a:r>
              <a:rPr lang="en-GB" dirty="0"/>
              <a:t>, river deposits)</a:t>
            </a:r>
          </a:p>
          <a:p>
            <a:pPr marL="0" indent="0">
              <a:buFontTx/>
              <a:buNone/>
            </a:pPr>
            <a:r>
              <a:rPr lang="en-GB" dirty="0"/>
              <a:t>Lacustrine (</a:t>
            </a:r>
            <a:r>
              <a:rPr lang="en-GB" dirty="0">
                <a:solidFill>
                  <a:srgbClr val="FF0000"/>
                </a:solidFill>
              </a:rPr>
              <a:t>LAC</a:t>
            </a:r>
            <a:r>
              <a:rPr lang="en-GB" dirty="0"/>
              <a:t>, lake deposits)</a:t>
            </a:r>
          </a:p>
          <a:p>
            <a:pPr marL="0" indent="0">
              <a:buFontTx/>
              <a:buNone/>
            </a:pPr>
            <a:r>
              <a:rPr lang="en-GB" dirty="0"/>
              <a:t>Moraine (</a:t>
            </a:r>
            <a:r>
              <a:rPr lang="en-GB" dirty="0">
                <a:solidFill>
                  <a:srgbClr val="00B050"/>
                </a:solidFill>
              </a:rPr>
              <a:t>MOR</a:t>
            </a:r>
            <a:r>
              <a:rPr lang="en-GB" dirty="0"/>
              <a:t>, drained deposits)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Soil cores were taken from active and </a:t>
            </a:r>
            <a:r>
              <a:rPr lang="en-GB" dirty="0" err="1"/>
              <a:t>permfrost</a:t>
            </a:r>
            <a:r>
              <a:rPr lang="en-GB" dirty="0"/>
              <a:t> layer.</a:t>
            </a:r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FontTx/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00B0F0"/>
                </a:solidFill>
              </a:rPr>
              <a:t>Water sample </a:t>
            </a:r>
            <a:r>
              <a:rPr lang="en-GB" dirty="0"/>
              <a:t>for cultivation of marine bacterial community.</a:t>
            </a:r>
          </a:p>
          <a:p>
            <a:pPr marL="0" indent="0">
              <a:buNone/>
            </a:pPr>
            <a:r>
              <a:rPr lang="en-GB" dirty="0"/>
              <a:t>Boosted with the later produced soil media (next slide) </a:t>
            </a:r>
          </a:p>
          <a:p>
            <a:pPr marL="0" indent="0">
              <a:buFontTx/>
              <a:buNone/>
            </a:pPr>
            <a:endParaRPr lang="en-GB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160" y="1016870"/>
            <a:ext cx="4959493" cy="4072602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21605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6</a:t>
            </a:fld>
            <a:endParaRPr lang="da-DK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64654"/>
            <a:ext cx="3528392" cy="2646920"/>
          </a:xfrm>
          <a:prstGeom prst="rect">
            <a:avLst/>
          </a:prstGeom>
        </p:spPr>
      </p:pic>
      <p:pic>
        <p:nvPicPr>
          <p:cNvPr id="1026" name="Picture 2" descr="https://lh3.googleusercontent.com/HAZC6T6F3C84WPf3el1kTbmhyRVhvU3hZE2zNNyl3lHxxIxfmWhaR_hfXEuEcMX5iydhjpzneNOQ4EokXg7G-uisOZf3mAE2YghWnOzTHPwIUiWniT4a-1se81yNs8UakkeArD1JZtZRvYfYI6Ty0LBDNv3IO-4rXEEBNe_XFsFwROPPfx7z1Q8Ma4wCODTeTUhvx5CY9MQ8A7qaDyXt5K1rWMACF9nDlet9_sLEtGFjjHVTWeyQNC4w0D-5JS3pQvSB32jxqRJ2yWQHkXAe1nazQSHs3Jdqj_w4uxPDBct4PrQbfHZJqkpTscrHTNkROGiQXQSTqN4vWJR9f-rjNyecuQ37LPE4tqL2LENGxqJnZfvPTMochtEG9XTlL5KXnz-l_ooCeT2QfOKus6TXTL9BONENxc2xVw0yS7E1tAs_h31H1dawomzh8kOht_jjPxtFu6sjQoo056lBvQjTYcpR8qZVCMgQraxMgpHp2ls7_yYhgb85n8VVYPiW98Bm8glSQ3i96DnQnB1uMPu0LRsMV7vAPaZ-RGlaHUXVWO6vw7mTaAGU3PimL9K7BG19OCyOZkLlfXKD3IrFe5pcKswGPujt6Ark21jaIh6AggESrzVIrK7ar-HmQ2wRLE9E7itKnxfXZ-zkA9Gj1cPjTmSoFQX3d1tCMrEE7UB85bt9Z2Nwo1bnkE6BbCY2cUO7jWlih6prm6me1ptnkTszogI=w1388-h1041-no?authuser=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90" y="2264967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79712" y="1957869"/>
            <a:ext cx="143789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i="1" dirty="0" err="1">
                <a:latin typeface="+mn-lt"/>
              </a:rPr>
              <a:t>Before</a:t>
            </a:r>
            <a:r>
              <a:rPr lang="da-DK" i="1" dirty="0">
                <a:latin typeface="+mn-lt"/>
              </a:rPr>
              <a:t> filtration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0152" y="1927122"/>
            <a:ext cx="121026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32"/>
              </a:spcBef>
            </a:pPr>
            <a:r>
              <a:rPr lang="da-DK" i="1" dirty="0" err="1">
                <a:latin typeface="+mn-lt"/>
              </a:rPr>
              <a:t>After</a:t>
            </a:r>
            <a:r>
              <a:rPr lang="da-DK" i="1" dirty="0">
                <a:latin typeface="+mn-lt"/>
              </a:rPr>
              <a:t> filtration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547664" y="5373216"/>
            <a:ext cx="6290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GB" dirty="0">
                <a:latin typeface="+mn-lt"/>
              </a:rPr>
              <a:t>The layers were then mixed and </a:t>
            </a:r>
            <a:r>
              <a:rPr lang="en-GB" dirty="0" smtClean="0">
                <a:latin typeface="+mn-lt"/>
              </a:rPr>
              <a:t>autoclaved twice. Later </a:t>
            </a:r>
            <a:r>
              <a:rPr lang="en-GB" dirty="0">
                <a:latin typeface="+mn-lt"/>
              </a:rPr>
              <a:t>on used as media in the chemostat setup.</a:t>
            </a:r>
            <a:r>
              <a:rPr lang="en-GB" dirty="0"/>
              <a:t>  </a:t>
            </a:r>
          </a:p>
        </p:txBody>
      </p:sp>
      <p:sp>
        <p:nvSpPr>
          <p:cNvPr id="9" name="Rectangle 8"/>
          <p:cNvSpPr/>
          <p:nvPr/>
        </p:nvSpPr>
        <p:spPr>
          <a:xfrm>
            <a:off x="2195736" y="110274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just">
              <a:buNone/>
            </a:pPr>
            <a:r>
              <a:rPr lang="en-GB" dirty="0">
                <a:latin typeface="+mn-lt"/>
              </a:rPr>
              <a:t>Soil cores were dissolved in artificial </a:t>
            </a:r>
            <a:r>
              <a:rPr lang="en-GB" dirty="0" smtClean="0">
                <a:latin typeface="+mn-lt"/>
              </a:rPr>
              <a:t>seawater</a:t>
            </a:r>
            <a:r>
              <a:rPr lang="en-GB" dirty="0">
                <a:latin typeface="+mn-lt"/>
              </a:rPr>
              <a:t> </a:t>
            </a:r>
            <a:r>
              <a:rPr lang="en-GB" dirty="0" smtClean="0">
                <a:latin typeface="+mn-lt"/>
              </a:rPr>
              <a:t>and filtered.</a:t>
            </a:r>
            <a:endParaRPr lang="en-GB" dirty="0">
              <a:latin typeface="+mn-lt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8640"/>
            <a:ext cx="7057133" cy="634139"/>
          </a:xfrm>
        </p:spPr>
        <p:txBody>
          <a:bodyPr/>
          <a:lstStyle/>
          <a:p>
            <a:r>
              <a:rPr lang="da-DK" dirty="0" err="1"/>
              <a:t>Preparation</a:t>
            </a:r>
            <a:r>
              <a:rPr lang="da-DK" dirty="0"/>
              <a:t> of </a:t>
            </a:r>
            <a:r>
              <a:rPr lang="da-DK" dirty="0" err="1"/>
              <a:t>soil</a:t>
            </a:r>
            <a:r>
              <a:rPr lang="da-DK" dirty="0"/>
              <a:t> media</a:t>
            </a:r>
          </a:p>
        </p:txBody>
      </p:sp>
    </p:spTree>
    <p:extLst>
      <p:ext uri="{BB962C8B-B14F-4D97-AF65-F5344CB8AC3E}">
        <p14:creationId xmlns:p14="http://schemas.microsoft.com/office/powerpoint/2010/main" val="347961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622" y="147922"/>
            <a:ext cx="7057133" cy="634139"/>
          </a:xfrm>
        </p:spPr>
        <p:txBody>
          <a:bodyPr/>
          <a:lstStyle/>
          <a:p>
            <a:r>
              <a:rPr lang="da-DK" dirty="0" err="1"/>
              <a:t>Actual</a:t>
            </a:r>
            <a:r>
              <a:rPr lang="da-DK" dirty="0"/>
              <a:t> chemostat </a:t>
            </a:r>
            <a:r>
              <a:rPr lang="da-DK" dirty="0" err="1"/>
              <a:t>setup</a:t>
            </a:r>
            <a:endParaRPr lang="da-DK" dirty="0"/>
          </a:p>
        </p:txBody>
      </p:sp>
      <p:sp>
        <p:nvSpPr>
          <p:cNvPr id="2" name="Rectangle 1"/>
          <p:cNvSpPr/>
          <p:nvPr/>
        </p:nvSpPr>
        <p:spPr>
          <a:xfrm>
            <a:off x="5992485" y="2366170"/>
            <a:ext cx="2808312" cy="1590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32"/>
              </a:spcBef>
            </a:pPr>
            <a:r>
              <a:rPr lang="da-DK" sz="1400" b="1" u="sng" dirty="0" err="1">
                <a:latin typeface="+mn-lt"/>
              </a:rPr>
              <a:t>Experimental</a:t>
            </a:r>
            <a:r>
              <a:rPr lang="da-DK" sz="1400" b="1" u="sng" dirty="0">
                <a:latin typeface="+mn-lt"/>
              </a:rPr>
              <a:t> </a:t>
            </a:r>
            <a:r>
              <a:rPr lang="da-DK" sz="1400" b="1" u="sng" dirty="0" err="1">
                <a:latin typeface="+mn-lt"/>
              </a:rPr>
              <a:t>setup</a:t>
            </a:r>
            <a:r>
              <a:rPr lang="da-DK" sz="1400" b="1" u="sng" dirty="0">
                <a:latin typeface="+mn-lt"/>
              </a:rPr>
              <a:t>:</a:t>
            </a:r>
          </a:p>
          <a:p>
            <a:pPr marL="285750" indent="-2857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1400" dirty="0">
                <a:latin typeface="+mn-lt"/>
              </a:rPr>
              <a:t>14 </a:t>
            </a:r>
            <a:r>
              <a:rPr lang="da-DK" sz="1400" dirty="0" err="1">
                <a:latin typeface="+mn-lt"/>
              </a:rPr>
              <a:t>days</a:t>
            </a:r>
            <a:r>
              <a:rPr lang="da-DK" sz="1400" dirty="0">
                <a:latin typeface="+mn-lt"/>
              </a:rPr>
              <a:t> </a:t>
            </a:r>
            <a:r>
              <a:rPr lang="da-DK" sz="1400" dirty="0" err="1">
                <a:latin typeface="+mn-lt"/>
              </a:rPr>
              <a:t>running</a:t>
            </a:r>
            <a:endParaRPr lang="da-DK" sz="1400" dirty="0">
              <a:latin typeface="+mn-lt"/>
            </a:endParaRPr>
          </a:p>
          <a:p>
            <a:pPr marL="285750" indent="-2857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sz="1400" dirty="0">
                <a:latin typeface="+mn-lt"/>
              </a:rPr>
              <a:t>4 </a:t>
            </a:r>
            <a:r>
              <a:rPr lang="da-DK" sz="1400" dirty="0" err="1">
                <a:latin typeface="+mn-lt"/>
              </a:rPr>
              <a:t>replicates</a:t>
            </a:r>
            <a:r>
              <a:rPr lang="da-DK" sz="1400" dirty="0">
                <a:latin typeface="+mn-lt"/>
              </a:rPr>
              <a:t> per </a:t>
            </a:r>
            <a:r>
              <a:rPr lang="da-DK" sz="1400" dirty="0" err="1">
                <a:latin typeface="+mn-lt"/>
              </a:rPr>
              <a:t>deposit</a:t>
            </a:r>
            <a:r>
              <a:rPr lang="da-DK" sz="1400" dirty="0">
                <a:latin typeface="+mn-lt"/>
              </a:rPr>
              <a:t> type</a:t>
            </a:r>
          </a:p>
          <a:p>
            <a:pPr marL="285750" indent="-2857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+mn-lt"/>
              </a:rPr>
              <a:t>Room temperature in the dark.</a:t>
            </a:r>
          </a:p>
          <a:p>
            <a:pPr marL="285750" indent="-2857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+mn-lt"/>
              </a:rPr>
              <a:t>Culture dilution of 1 per day</a:t>
            </a:r>
            <a:endParaRPr lang="da-DK" sz="1400" dirty="0">
              <a:latin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44824"/>
            <a:ext cx="3866150" cy="2899613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29475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86" y="134973"/>
            <a:ext cx="7057133" cy="634139"/>
          </a:xfrm>
        </p:spPr>
        <p:txBody>
          <a:bodyPr/>
          <a:lstStyle/>
          <a:p>
            <a:r>
              <a:rPr lang="da-DK" dirty="0" err="1"/>
              <a:t>Analytical</a:t>
            </a:r>
            <a:r>
              <a:rPr lang="da-DK" dirty="0"/>
              <a:t> </a:t>
            </a:r>
            <a:r>
              <a:rPr lang="da-DK" dirty="0" err="1"/>
              <a:t>measurements</a:t>
            </a:r>
            <a:endParaRPr lang="da-DK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5A5890CD-8F90-4FE7-841F-F7B0C2865BA2}"/>
              </a:ext>
            </a:extLst>
          </p:cNvPr>
          <p:cNvSpPr txBox="1">
            <a:spLocks/>
          </p:cNvSpPr>
          <p:nvPr/>
        </p:nvSpPr>
        <p:spPr bwMode="auto">
          <a:xfrm>
            <a:off x="836545" y="1034015"/>
            <a:ext cx="7057077" cy="454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4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6156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82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buNone/>
            </a:pPr>
            <a:r>
              <a:rPr lang="en-GB" b="1" u="sng" dirty="0"/>
              <a:t>DOM quality (</a:t>
            </a:r>
            <a:r>
              <a:rPr lang="en-GB" b="1" i="1" u="sng" dirty="0"/>
              <a:t>soil medium</a:t>
            </a:r>
            <a:r>
              <a:rPr lang="en-GB" b="1" u="sng" dirty="0"/>
              <a:t>):</a:t>
            </a:r>
          </a:p>
          <a:p>
            <a:pPr algn="just"/>
            <a:r>
              <a:rPr lang="en-GB" dirty="0" smtClean="0"/>
              <a:t>DOC</a:t>
            </a:r>
          </a:p>
          <a:p>
            <a:pPr algn="just"/>
            <a:r>
              <a:rPr lang="en-GB" dirty="0" smtClean="0"/>
              <a:t>CDOM </a:t>
            </a:r>
            <a:r>
              <a:rPr lang="en-GB" dirty="0"/>
              <a:t>(coloured dissolved organic matter) </a:t>
            </a:r>
          </a:p>
          <a:p>
            <a:pPr algn="just"/>
            <a:r>
              <a:rPr lang="en-GB" dirty="0"/>
              <a:t>FDOM (fluorescent dissolved organic matter)</a:t>
            </a:r>
            <a:endParaRPr lang="en-GB" b="1" u="sng" dirty="0"/>
          </a:p>
          <a:p>
            <a:pPr marL="0" indent="0" algn="just">
              <a:buNone/>
            </a:pPr>
            <a:endParaRPr lang="en-GB" b="1" u="sng" dirty="0"/>
          </a:p>
          <a:p>
            <a:pPr marL="0" indent="0" algn="just">
              <a:buNone/>
            </a:pPr>
            <a:r>
              <a:rPr lang="en-GB" b="1" u="sng" dirty="0"/>
              <a:t>Carbon processing (</a:t>
            </a:r>
            <a:r>
              <a:rPr lang="en-GB" b="1" i="1" u="sng" dirty="0"/>
              <a:t>outflow</a:t>
            </a:r>
            <a:r>
              <a:rPr lang="en-GB" b="1" u="sng" dirty="0"/>
              <a:t>):</a:t>
            </a:r>
          </a:p>
          <a:p>
            <a:pPr algn="just"/>
            <a:r>
              <a:rPr lang="en-GB" dirty="0"/>
              <a:t>DOC</a:t>
            </a:r>
          </a:p>
          <a:p>
            <a:pPr algn="just"/>
            <a:r>
              <a:rPr lang="en-GB" dirty="0"/>
              <a:t>Bacterial abundance (flow cytometer)</a:t>
            </a:r>
          </a:p>
          <a:p>
            <a:pPr algn="just"/>
            <a:r>
              <a:rPr lang="en-GB" dirty="0"/>
              <a:t>BOD (Biological oxygen demand) (</a:t>
            </a:r>
            <a:r>
              <a:rPr lang="en-GB" i="1" dirty="0"/>
              <a:t>NB! performed separately)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b="1" u="sng" dirty="0"/>
              <a:t>Microbial community assessment (</a:t>
            </a:r>
            <a:r>
              <a:rPr lang="en-GB" b="1" i="1" u="sng" dirty="0"/>
              <a:t>outflow</a:t>
            </a:r>
            <a:r>
              <a:rPr lang="en-GB" b="1" u="sng" dirty="0"/>
              <a:t>):</a:t>
            </a:r>
          </a:p>
          <a:p>
            <a:pPr algn="just"/>
            <a:r>
              <a:rPr lang="en-GB" dirty="0" smtClean="0"/>
              <a:t>Illumina </a:t>
            </a:r>
            <a:r>
              <a:rPr lang="en-GB" dirty="0"/>
              <a:t>sequencing </a:t>
            </a:r>
            <a:r>
              <a:rPr lang="en-GB" dirty="0" smtClean="0"/>
              <a:t>(16S </a:t>
            </a:r>
            <a:r>
              <a:rPr lang="en-GB" dirty="0" err="1" smtClean="0"/>
              <a:t>rRNA</a:t>
            </a:r>
            <a:r>
              <a:rPr lang="en-GB" dirty="0" smtClean="0"/>
              <a:t> gene)</a:t>
            </a:r>
            <a:endParaRPr lang="en-GB" dirty="0"/>
          </a:p>
          <a:p>
            <a:pPr marL="0" indent="0" algn="just">
              <a:buNone/>
            </a:pPr>
            <a:endParaRPr lang="en-GB" b="1" u="sng" dirty="0"/>
          </a:p>
          <a:p>
            <a:pPr marL="0" indent="0" algn="just">
              <a:buNone/>
            </a:pPr>
            <a:r>
              <a:rPr lang="en-GB" b="1" u="sng" dirty="0"/>
              <a:t>Data presentation:</a:t>
            </a:r>
          </a:p>
          <a:p>
            <a:pPr marL="0" indent="0" algn="just">
              <a:buNone/>
            </a:pPr>
            <a:r>
              <a:rPr lang="en-GB" dirty="0"/>
              <a:t>From steady-state period (days 7-13).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2050" name="Picture 2" descr="Environmental analysis fluorometer - Aqualog® - HORIBA Scientifi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398" y="505709"/>
            <a:ext cx="3021546" cy="140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BIOASTER acquired the new BD FACSymphony flow cytome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2060" name="Picture 12" descr="BIOASTER acquired the new BD FACSymphony flow cytomet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021" y="2876047"/>
            <a:ext cx="1998214" cy="118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Future DNA Sequencing Techniqu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021" y="4797152"/>
            <a:ext cx="1849884" cy="123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25122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82013"/>
            <a:ext cx="7057133" cy="634139"/>
          </a:xfrm>
        </p:spPr>
        <p:txBody>
          <a:bodyPr/>
          <a:lstStyle/>
          <a:p>
            <a:r>
              <a:rPr lang="da-DK" dirty="0"/>
              <a:t>DOM </a:t>
            </a:r>
            <a:r>
              <a:rPr lang="da-DK" dirty="0" err="1"/>
              <a:t>composition</a:t>
            </a:r>
            <a:r>
              <a:rPr lang="da-DK" dirty="0"/>
              <a:t> of </a:t>
            </a:r>
            <a:r>
              <a:rPr lang="da-DK" dirty="0" err="1"/>
              <a:t>soil</a:t>
            </a:r>
            <a:r>
              <a:rPr lang="da-DK" dirty="0"/>
              <a:t> media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706853" y="1052735"/>
            <a:ext cx="159261" cy="13475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694941" y="2641111"/>
            <a:ext cx="165990" cy="12741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748158" y="1060070"/>
            <a:ext cx="165990" cy="12741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148" y="1187486"/>
            <a:ext cx="3501677" cy="271987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4222663"/>
            <a:ext cx="2525033" cy="197464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5160" y="4185114"/>
            <a:ext cx="5283097" cy="20121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17047" y="1556792"/>
            <a:ext cx="2376264" cy="15542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2000" b="1" u="sng" dirty="0" smtClean="0">
                <a:latin typeface="+mn-lt"/>
              </a:rPr>
              <a:t>DOC:</a:t>
            </a:r>
          </a:p>
          <a:p>
            <a:pPr marL="0" indent="0">
              <a:buFontTx/>
              <a:buNone/>
            </a:pPr>
            <a:r>
              <a:rPr lang="en-GB" sz="1800" dirty="0" smtClean="0">
                <a:solidFill>
                  <a:srgbClr val="00B0F0"/>
                </a:solidFill>
                <a:latin typeface="+mn-lt"/>
              </a:rPr>
              <a:t>FLU</a:t>
            </a:r>
            <a:r>
              <a:rPr lang="en-GB" sz="1800" dirty="0" smtClean="0">
                <a:latin typeface="+mn-lt"/>
              </a:rPr>
              <a:t>: 526 </a:t>
            </a:r>
            <a:r>
              <a:rPr lang="en-GB" sz="1800" dirty="0" err="1" smtClean="0">
                <a:latin typeface="+mn-lt"/>
              </a:rPr>
              <a:t>uM</a:t>
            </a:r>
            <a:endParaRPr lang="en-GB" sz="1800" dirty="0" smtClean="0">
              <a:solidFill>
                <a:schemeClr val="accent5">
                  <a:lumMod val="75000"/>
                </a:schemeClr>
              </a:solidFill>
              <a:latin typeface="+mn-lt"/>
            </a:endParaRPr>
          </a:p>
          <a:p>
            <a:pPr marL="0" indent="0">
              <a:buFontTx/>
              <a:buNone/>
            </a:pPr>
            <a:r>
              <a:rPr lang="en-GB" sz="1800" dirty="0" smtClean="0">
                <a:solidFill>
                  <a:srgbClr val="FF0000"/>
                </a:solidFill>
                <a:latin typeface="+mn-lt"/>
              </a:rPr>
              <a:t>LAC</a:t>
            </a:r>
            <a:r>
              <a:rPr lang="en-GB" sz="1800" dirty="0" smtClean="0">
                <a:latin typeface="+mn-lt"/>
              </a:rPr>
              <a:t>: 632 </a:t>
            </a:r>
            <a:r>
              <a:rPr lang="en-GB" sz="1800" dirty="0" err="1" smtClean="0">
                <a:latin typeface="+mn-lt"/>
              </a:rPr>
              <a:t>uM</a:t>
            </a:r>
            <a:endParaRPr lang="en-GB" sz="1800" dirty="0" smtClean="0">
              <a:solidFill>
                <a:srgbClr val="FF0000"/>
              </a:solidFill>
              <a:latin typeface="+mn-lt"/>
            </a:endParaRPr>
          </a:p>
          <a:p>
            <a:pPr marL="0" indent="0">
              <a:buFontTx/>
              <a:buNone/>
            </a:pPr>
            <a:r>
              <a:rPr lang="en-GB" sz="18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MOR</a:t>
            </a:r>
            <a:r>
              <a:rPr lang="en-GB" sz="1800" dirty="0" smtClean="0">
                <a:latin typeface="+mn-lt"/>
              </a:rPr>
              <a:t>: </a:t>
            </a:r>
            <a:r>
              <a:rPr lang="da-DK" sz="1800" dirty="0" smtClean="0">
                <a:latin typeface="+mn-lt"/>
              </a:rPr>
              <a:t>543 </a:t>
            </a:r>
            <a:r>
              <a:rPr lang="da-DK" sz="1800" dirty="0" err="1" smtClean="0">
                <a:latin typeface="+mn-lt"/>
              </a:rPr>
              <a:t>uM</a:t>
            </a:r>
            <a:endParaRPr lang="en-GB" sz="1800" dirty="0"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9548" y="1339886"/>
            <a:ext cx="3501677" cy="2719877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13576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5DB8E-0A35-C741-B619-4B8F3893C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32656"/>
            <a:ext cx="7057133" cy="562131"/>
          </a:xfrm>
        </p:spPr>
        <p:txBody>
          <a:bodyPr/>
          <a:lstStyle/>
          <a:p>
            <a:r>
              <a:rPr lang="en-GB" dirty="0"/>
              <a:t>Effects of DOM degradation on absorption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F8EAE-C30D-4F4A-BCCA-D121266797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10</a:t>
            </a:fld>
            <a:endParaRPr lang="da-DK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D00F739-5189-6C4F-9734-91CF7FF81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526633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9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057133" cy="554601"/>
          </a:xfrm>
        </p:spPr>
        <p:txBody>
          <a:bodyPr/>
          <a:lstStyle/>
          <a:p>
            <a:r>
              <a:rPr lang="da-DK" dirty="0" err="1"/>
              <a:t>Carbon</a:t>
            </a:r>
            <a:r>
              <a:rPr lang="da-DK" dirty="0"/>
              <a:t> </a:t>
            </a:r>
            <a:r>
              <a:rPr lang="da-DK" dirty="0" err="1"/>
              <a:t>processing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8" name="TextBox 7"/>
          <p:cNvSpPr txBox="1"/>
          <p:nvPr/>
        </p:nvSpPr>
        <p:spPr>
          <a:xfrm>
            <a:off x="1691680" y="3685784"/>
            <a:ext cx="6383697" cy="33650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dirty="0" err="1" smtClean="0">
                <a:latin typeface="+mn-lt"/>
              </a:rPr>
              <a:t>Moraine</a:t>
            </a:r>
            <a:r>
              <a:rPr lang="da-DK" dirty="0" smtClean="0">
                <a:latin typeface="+mn-lt"/>
              </a:rPr>
              <a:t> DOM had </a:t>
            </a:r>
            <a:r>
              <a:rPr lang="da-DK" dirty="0">
                <a:latin typeface="+mn-lt"/>
              </a:rPr>
              <a:t>the </a:t>
            </a:r>
            <a:r>
              <a:rPr lang="da-DK" dirty="0" err="1">
                <a:latin typeface="+mn-lt"/>
              </a:rPr>
              <a:t>highest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bacterial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growth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efficiency</a:t>
            </a:r>
            <a:r>
              <a:rPr lang="da-DK" dirty="0">
                <a:latin typeface="+mn-lt"/>
              </a:rPr>
              <a:t> (BGE) (%).</a:t>
            </a:r>
          </a:p>
          <a:p>
            <a:pPr algn="l">
              <a:spcBef>
                <a:spcPts val="432"/>
              </a:spcBef>
            </a:pPr>
            <a:endParaRPr lang="da-DK" dirty="0">
              <a:latin typeface="+mn-lt"/>
            </a:endParaRPr>
          </a:p>
          <a:p>
            <a:pPr>
              <a:spcBef>
                <a:spcPts val="432"/>
              </a:spcBef>
            </a:pPr>
            <a:r>
              <a:rPr lang="da-DK" dirty="0" smtClean="0">
                <a:latin typeface="+mn-lt"/>
              </a:rPr>
              <a:t>Fluvial DOM </a:t>
            </a:r>
            <a:r>
              <a:rPr lang="da-DK" dirty="0">
                <a:latin typeface="+mn-lt"/>
              </a:rPr>
              <a:t>has the </a:t>
            </a:r>
            <a:r>
              <a:rPr lang="da-DK" dirty="0" err="1">
                <a:latin typeface="+mn-lt"/>
              </a:rPr>
              <a:t>lowest</a:t>
            </a:r>
            <a:r>
              <a:rPr lang="da-DK" dirty="0">
                <a:latin typeface="+mn-lt"/>
              </a:rPr>
              <a:t> BGE, </a:t>
            </a:r>
            <a:r>
              <a:rPr lang="da-DK" dirty="0" err="1">
                <a:latin typeface="+mn-lt"/>
              </a:rPr>
              <a:t>where</a:t>
            </a:r>
            <a:r>
              <a:rPr lang="da-DK" dirty="0">
                <a:latin typeface="+mn-lt"/>
              </a:rPr>
              <a:t> most of the </a:t>
            </a:r>
            <a:r>
              <a:rPr lang="da-DK" dirty="0" err="1">
                <a:latin typeface="+mn-lt"/>
              </a:rPr>
              <a:t>carbon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processed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went</a:t>
            </a:r>
            <a:r>
              <a:rPr lang="da-DK" dirty="0">
                <a:latin typeface="+mn-lt"/>
              </a:rPr>
              <a:t> to respiration. </a:t>
            </a:r>
            <a:endParaRPr lang="da-DK" dirty="0" smtClean="0">
              <a:latin typeface="+mn-lt"/>
            </a:endParaRPr>
          </a:p>
          <a:p>
            <a:pPr>
              <a:spcBef>
                <a:spcPts val="432"/>
              </a:spcBef>
            </a:pPr>
            <a:endParaRPr lang="da-DK" dirty="0">
              <a:latin typeface="+mn-lt"/>
            </a:endParaRPr>
          </a:p>
          <a:p>
            <a:pPr>
              <a:spcBef>
                <a:spcPts val="432"/>
              </a:spcBef>
            </a:pPr>
            <a:r>
              <a:rPr lang="da-DK" b="1" dirty="0" smtClean="0">
                <a:latin typeface="+mn-lt"/>
              </a:rPr>
              <a:t>NB! </a:t>
            </a:r>
            <a:r>
              <a:rPr lang="da-DK" dirty="0" smtClean="0">
                <a:latin typeface="+mn-lt"/>
              </a:rPr>
              <a:t>Most </a:t>
            </a:r>
            <a:r>
              <a:rPr lang="da-DK" dirty="0">
                <a:latin typeface="+mn-lt"/>
              </a:rPr>
              <a:t>of the DOC </a:t>
            </a:r>
            <a:r>
              <a:rPr lang="da-DK" dirty="0" err="1">
                <a:latin typeface="+mn-lt"/>
              </a:rPr>
              <a:t>was</a:t>
            </a:r>
            <a:r>
              <a:rPr lang="da-DK" dirty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actually</a:t>
            </a:r>
            <a:r>
              <a:rPr lang="da-DK" dirty="0" smtClean="0">
                <a:latin typeface="+mn-lt"/>
              </a:rPr>
              <a:t> not </a:t>
            </a:r>
            <a:r>
              <a:rPr lang="da-DK" dirty="0" err="1" smtClean="0">
                <a:latin typeface="+mn-lt"/>
              </a:rPr>
              <a:t>taken</a:t>
            </a:r>
            <a:r>
              <a:rPr lang="da-DK" dirty="0" smtClean="0">
                <a:latin typeface="+mn-lt"/>
              </a:rPr>
              <a:t> up </a:t>
            </a:r>
            <a:r>
              <a:rPr lang="da-DK" dirty="0">
                <a:latin typeface="+mn-lt"/>
              </a:rPr>
              <a:t>by the </a:t>
            </a:r>
            <a:r>
              <a:rPr lang="da-DK" dirty="0" err="1">
                <a:latin typeface="+mn-lt"/>
              </a:rPr>
              <a:t>microbial</a:t>
            </a:r>
            <a:r>
              <a:rPr lang="da-DK" dirty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communities</a:t>
            </a:r>
            <a:r>
              <a:rPr lang="da-DK" dirty="0" smtClean="0">
                <a:latin typeface="+mn-lt"/>
              </a:rPr>
              <a:t> in </a:t>
            </a:r>
            <a:r>
              <a:rPr lang="da-DK" dirty="0" err="1" smtClean="0">
                <a:latin typeface="+mn-lt"/>
              </a:rPr>
              <a:t>any</a:t>
            </a:r>
            <a:r>
              <a:rPr lang="da-DK" dirty="0" smtClean="0">
                <a:latin typeface="+mn-lt"/>
              </a:rPr>
              <a:t> of the </a:t>
            </a:r>
            <a:r>
              <a:rPr lang="da-DK" dirty="0" err="1" smtClean="0">
                <a:latin typeface="+mn-lt"/>
              </a:rPr>
              <a:t>soil</a:t>
            </a:r>
            <a:r>
              <a:rPr lang="da-DK" dirty="0" smtClean="0">
                <a:latin typeface="+mn-lt"/>
              </a:rPr>
              <a:t> </a:t>
            </a:r>
            <a:r>
              <a:rPr lang="da-DK" dirty="0" err="1" smtClean="0">
                <a:latin typeface="+mn-lt"/>
              </a:rPr>
              <a:t>treatments</a:t>
            </a:r>
            <a:r>
              <a:rPr lang="da-DK" dirty="0" smtClean="0">
                <a:latin typeface="+mn-lt"/>
              </a:rPr>
              <a:t> </a:t>
            </a:r>
            <a:r>
              <a:rPr lang="da-DK" dirty="0">
                <a:latin typeface="+mn-lt"/>
              </a:rPr>
              <a:t>and </a:t>
            </a:r>
            <a:r>
              <a:rPr lang="da-DK" dirty="0" err="1">
                <a:latin typeface="+mn-lt"/>
              </a:rPr>
              <a:t>will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eventually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be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exported</a:t>
            </a:r>
            <a:r>
              <a:rPr lang="da-DK" dirty="0">
                <a:latin typeface="+mn-lt"/>
              </a:rPr>
              <a:t> to the ocean.</a:t>
            </a:r>
          </a:p>
          <a:p>
            <a:pPr algn="l">
              <a:spcBef>
                <a:spcPts val="432"/>
              </a:spcBef>
            </a:pPr>
            <a:endParaRPr lang="da-DK" dirty="0">
              <a:latin typeface="+mn-lt"/>
            </a:endParaRPr>
          </a:p>
          <a:p>
            <a:pPr algn="l">
              <a:spcBef>
                <a:spcPts val="432"/>
              </a:spcBef>
            </a:pPr>
            <a:endParaRPr lang="da-DK" dirty="0">
              <a:latin typeface="+mn-lt"/>
            </a:endParaRPr>
          </a:p>
          <a:p>
            <a:pPr algn="l">
              <a:spcBef>
                <a:spcPts val="432"/>
              </a:spcBef>
            </a:pPr>
            <a:endParaRPr lang="da-DK" dirty="0">
              <a:latin typeface="+mn-lt"/>
            </a:endParaRPr>
          </a:p>
          <a:p>
            <a:pPr algn="l">
              <a:spcBef>
                <a:spcPts val="432"/>
              </a:spcBef>
            </a:pPr>
            <a:endParaRPr lang="da-DK" dirty="0">
              <a:latin typeface="+mn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860266"/>
              </p:ext>
            </p:extLst>
          </p:nvPr>
        </p:nvGraphicFramePr>
        <p:xfrm>
          <a:off x="767335" y="1556792"/>
          <a:ext cx="7875385" cy="1384417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1574903">
                  <a:extLst>
                    <a:ext uri="{9D8B030D-6E8A-4147-A177-3AD203B41FA5}">
                      <a16:colId xmlns:a16="http://schemas.microsoft.com/office/drawing/2014/main" val="2783557714"/>
                    </a:ext>
                  </a:extLst>
                </a:gridCol>
                <a:gridCol w="1574903">
                  <a:extLst>
                    <a:ext uri="{9D8B030D-6E8A-4147-A177-3AD203B41FA5}">
                      <a16:colId xmlns:a16="http://schemas.microsoft.com/office/drawing/2014/main" val="916536221"/>
                    </a:ext>
                  </a:extLst>
                </a:gridCol>
                <a:gridCol w="1746738">
                  <a:extLst>
                    <a:ext uri="{9D8B030D-6E8A-4147-A177-3AD203B41FA5}">
                      <a16:colId xmlns:a16="http://schemas.microsoft.com/office/drawing/2014/main" val="1906364722"/>
                    </a:ext>
                  </a:extLst>
                </a:gridCol>
                <a:gridCol w="1403068">
                  <a:extLst>
                    <a:ext uri="{9D8B030D-6E8A-4147-A177-3AD203B41FA5}">
                      <a16:colId xmlns:a16="http://schemas.microsoft.com/office/drawing/2014/main" val="1405377611"/>
                    </a:ext>
                  </a:extLst>
                </a:gridCol>
                <a:gridCol w="1575773">
                  <a:extLst>
                    <a:ext uri="{9D8B030D-6E8A-4147-A177-3AD203B41FA5}">
                      <a16:colId xmlns:a16="http://schemas.microsoft.com/office/drawing/2014/main" val="2783794174"/>
                    </a:ext>
                  </a:extLst>
                </a:gridCol>
              </a:tblGrid>
              <a:tr h="480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Glacial </a:t>
                      </a:r>
                      <a:r>
                        <a:rPr lang="da-DK" sz="1200" dirty="0" err="1">
                          <a:effectLst/>
                        </a:rPr>
                        <a:t>deposit</a:t>
                      </a:r>
                      <a:r>
                        <a:rPr lang="da-DK" sz="1200" dirty="0">
                          <a:effectLst/>
                        </a:rPr>
                        <a:t> type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Respiration</a:t>
                      </a:r>
                      <a:endParaRPr lang="da-DK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(µM O</a:t>
                      </a:r>
                      <a:r>
                        <a:rPr lang="da-DK" sz="1200" baseline="-25000" dirty="0">
                          <a:effectLst/>
                        </a:rPr>
                        <a:t>2</a:t>
                      </a:r>
                      <a:r>
                        <a:rPr lang="da-DK" sz="1200" dirty="0">
                          <a:effectLst/>
                        </a:rPr>
                        <a:t> d</a:t>
                      </a:r>
                      <a:r>
                        <a:rPr lang="da-DK" sz="1200" baseline="30000" dirty="0">
                          <a:effectLst/>
                        </a:rPr>
                        <a:t>-1</a:t>
                      </a:r>
                      <a:r>
                        <a:rPr lang="da-DK" sz="1200" dirty="0">
                          <a:effectLst/>
                        </a:rPr>
                        <a:t>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Bacterial carbon production (µM C d</a:t>
                      </a:r>
                      <a:r>
                        <a:rPr lang="en-US" sz="1200" baseline="30000" dirty="0">
                          <a:effectLst/>
                        </a:rPr>
                        <a:t>-1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DOC uptake</a:t>
                      </a:r>
                      <a:endParaRPr lang="da-DK" sz="1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(µM C d</a:t>
                      </a:r>
                      <a:r>
                        <a:rPr lang="en-US" sz="1200" baseline="30000" dirty="0">
                          <a:effectLst/>
                        </a:rPr>
                        <a:t>-1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BGE (%)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9385593"/>
                  </a:ext>
                </a:extLst>
              </a:tr>
              <a:tr h="3408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dirty="0" smtClean="0">
                          <a:effectLst/>
                        </a:rPr>
                        <a:t>FLU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90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12)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16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13)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132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50)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13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12)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937435"/>
                  </a:ext>
                </a:extLst>
              </a:tr>
              <a:tr h="281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LAC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57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20)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48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37)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160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46)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28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20)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5780557"/>
                  </a:ext>
                </a:extLst>
              </a:tr>
              <a:tr h="281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MOR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111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17)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105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58)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158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48)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</a:rPr>
                        <a:t>66</a:t>
                      </a:r>
                      <a:r>
                        <a:rPr lang="da-DK" sz="1200" dirty="0">
                          <a:effectLst/>
                        </a:rPr>
                        <a:t> (± </a:t>
                      </a:r>
                      <a:r>
                        <a:rPr lang="da-DK" sz="1200" dirty="0" smtClean="0">
                          <a:effectLst/>
                        </a:rPr>
                        <a:t>42)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18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703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12</a:t>
            </a:fld>
            <a:endParaRPr lang="da-DK" dirty="0"/>
          </a:p>
        </p:txBody>
      </p:sp>
      <p:grpSp>
        <p:nvGrpSpPr>
          <p:cNvPr id="5" name="Group 4"/>
          <p:cNvGrpSpPr/>
          <p:nvPr/>
        </p:nvGrpSpPr>
        <p:grpSpPr>
          <a:xfrm>
            <a:off x="165393" y="1628800"/>
            <a:ext cx="4951679" cy="3593505"/>
            <a:chOff x="176693" y="1511282"/>
            <a:chExt cx="4951679" cy="359350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512"/>
            <a:stretch/>
          </p:blipFill>
          <p:spPr>
            <a:xfrm>
              <a:off x="290393" y="1577279"/>
              <a:ext cx="4292907" cy="3527508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4687161" y="1511282"/>
              <a:ext cx="441211" cy="4711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432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76693" y="1584818"/>
              <a:ext cx="441211" cy="4711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432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</p:grpSp>
      <p:sp>
        <p:nvSpPr>
          <p:cNvPr id="9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 txBox="1">
            <a:spLocks/>
          </p:cNvSpPr>
          <p:nvPr/>
        </p:nvSpPr>
        <p:spPr bwMode="auto">
          <a:xfrm>
            <a:off x="827584" y="309905"/>
            <a:ext cx="7057133" cy="634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r>
              <a:rPr lang="da-DK" kern="0" dirty="0" err="1"/>
              <a:t>Effect</a:t>
            </a:r>
            <a:r>
              <a:rPr lang="da-DK" kern="0" dirty="0"/>
              <a:t> of DOM </a:t>
            </a:r>
            <a:r>
              <a:rPr lang="da-DK" kern="0" dirty="0" err="1"/>
              <a:t>quality</a:t>
            </a:r>
            <a:r>
              <a:rPr lang="da-DK" kern="0" dirty="0"/>
              <a:t> on </a:t>
            </a:r>
            <a:r>
              <a:rPr lang="da-DK" kern="0" dirty="0" err="1"/>
              <a:t>microbial</a:t>
            </a:r>
            <a:r>
              <a:rPr lang="da-DK" kern="0" dirty="0"/>
              <a:t> </a:t>
            </a:r>
            <a:r>
              <a:rPr lang="da-DK" kern="0" dirty="0" err="1"/>
              <a:t>community</a:t>
            </a:r>
            <a:r>
              <a:rPr lang="da-DK" kern="0" dirty="0"/>
              <a:t> </a:t>
            </a:r>
            <a:r>
              <a:rPr lang="da-DK" kern="0" dirty="0" err="1"/>
              <a:t>composition</a:t>
            </a:r>
            <a:endParaRPr lang="da-DK" kern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AA97BD-D8FD-0C4D-A14E-AEA32C3628DF}"/>
              </a:ext>
            </a:extLst>
          </p:cNvPr>
          <p:cNvGrpSpPr/>
          <p:nvPr/>
        </p:nvGrpSpPr>
        <p:grpSpPr>
          <a:xfrm>
            <a:off x="4707900" y="1343911"/>
            <a:ext cx="4120242" cy="3816424"/>
            <a:chOff x="804166" y="1124744"/>
            <a:chExt cx="3816424" cy="407021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21BB948-36C4-A542-A7F5-86268180E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166" y="1124744"/>
              <a:ext cx="3816424" cy="407021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0693384-3B86-E442-9A0F-E1E7726C8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1493" y="1420263"/>
              <a:ext cx="1187949" cy="50966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D59A7FE-E13B-AA48-8999-EEEC722C9B7B}"/>
                </a:ext>
              </a:extLst>
            </p:cNvPr>
            <p:cNvSpPr/>
            <p:nvPr/>
          </p:nvSpPr>
          <p:spPr bwMode="auto">
            <a:xfrm>
              <a:off x="822323" y="1325698"/>
              <a:ext cx="288032" cy="2548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ts val="432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571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61" y="1124744"/>
            <a:ext cx="7057077" cy="4896544"/>
          </a:xfrm>
        </p:spPr>
        <p:txBody>
          <a:bodyPr/>
          <a:lstStyle/>
          <a:p>
            <a:r>
              <a:rPr lang="en-GB" dirty="0"/>
              <a:t>DOM released from permafrost </a:t>
            </a:r>
            <a:r>
              <a:rPr lang="en-GB" dirty="0" smtClean="0"/>
              <a:t>soils only slightly differs in </a:t>
            </a:r>
            <a:r>
              <a:rPr lang="en-GB" dirty="0"/>
              <a:t>character based on the optical characteristics</a:t>
            </a:r>
          </a:p>
          <a:p>
            <a:endParaRPr lang="en-GB" dirty="0"/>
          </a:p>
          <a:p>
            <a:r>
              <a:rPr lang="en-GB" dirty="0"/>
              <a:t>Moraine soils supported highest bacterial growth and resulted in a net production of coloured DOM. </a:t>
            </a:r>
          </a:p>
          <a:p>
            <a:pPr lvl="1"/>
            <a:r>
              <a:rPr lang="en-GB" dirty="0"/>
              <a:t>Likely an indication of presence of labile (colourless) DOM converted to coloured DOM by the culture.</a:t>
            </a:r>
          </a:p>
          <a:p>
            <a:endParaRPr lang="en-GB" dirty="0"/>
          </a:p>
          <a:p>
            <a:r>
              <a:rPr lang="en-GB" dirty="0"/>
              <a:t>Lacustrine and fluvial soil DOM less bioavailable and bacterial growth is supported by coloured DOM.</a:t>
            </a:r>
          </a:p>
          <a:p>
            <a:pPr lvl="1"/>
            <a:r>
              <a:rPr lang="en-GB" dirty="0"/>
              <a:t>Possibly due to previous exposure of these soils to degradation (waterlogged in the Holocene)</a:t>
            </a:r>
          </a:p>
          <a:p>
            <a:endParaRPr lang="en-GB" dirty="0"/>
          </a:p>
          <a:p>
            <a:r>
              <a:rPr lang="en-GB" dirty="0"/>
              <a:t>Subtle differences in substrate composition are enough to lead to significant (reproducible) differences in </a:t>
            </a:r>
            <a:r>
              <a:rPr lang="en-GB" dirty="0" smtClean="0"/>
              <a:t>the microbial </a:t>
            </a:r>
            <a:r>
              <a:rPr lang="en-GB" dirty="0"/>
              <a:t>communities that </a:t>
            </a:r>
            <a:r>
              <a:rPr lang="en-GB" dirty="0" smtClean="0"/>
              <a:t>developed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Erosion of different soil types will alter microbial community composition and result in differing fate of soil organic C (biomass vs </a:t>
            </a:r>
            <a:r>
              <a:rPr lang="en-GB" dirty="0" smtClean="0"/>
              <a:t>CO2 </a:t>
            </a:r>
            <a:r>
              <a:rPr lang="en-GB" dirty="0"/>
              <a:t>vs offshore export)</a:t>
            </a:r>
          </a:p>
          <a:p>
            <a:pPr marL="0" indent="0">
              <a:buNone/>
            </a:pPr>
            <a:endParaRPr lang="en-GB" dirty="0"/>
          </a:p>
          <a:p>
            <a:pPr marL="216000" lvl="1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13</a:t>
            </a:fld>
            <a:endParaRPr lang="da-DK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 txBox="1">
            <a:spLocks/>
          </p:cNvSpPr>
          <p:nvPr/>
        </p:nvSpPr>
        <p:spPr bwMode="auto">
          <a:xfrm>
            <a:off x="971600" y="188640"/>
            <a:ext cx="7057133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r>
              <a:rPr lang="da-DK" kern="0" dirty="0" err="1"/>
              <a:t>Conclusions</a:t>
            </a:r>
            <a:endParaRPr lang="da-DK" kern="0" dirty="0"/>
          </a:p>
        </p:txBody>
      </p:sp>
    </p:spTree>
    <p:extLst>
      <p:ext uri="{BB962C8B-B14F-4D97-AF65-F5344CB8AC3E}">
        <p14:creationId xmlns:p14="http://schemas.microsoft.com/office/powerpoint/2010/main" val="291650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51" y="1772816"/>
            <a:ext cx="7057133" cy="792088"/>
          </a:xfrm>
        </p:spPr>
        <p:txBody>
          <a:bodyPr/>
          <a:lstStyle/>
          <a:p>
            <a:pPr algn="ctr"/>
            <a:r>
              <a:rPr lang="da-DK" dirty="0" smtClean="0"/>
              <a:t/>
            </a:r>
            <a:br>
              <a:rPr lang="da-DK" dirty="0" smtClean="0"/>
            </a:br>
            <a:r>
              <a:rPr lang="da-DK" dirty="0"/>
              <a:t/>
            </a:r>
            <a:br>
              <a:rPr lang="da-DK" dirty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for the attention!</a:t>
            </a:r>
            <a:br>
              <a:rPr lang="da-DK" dirty="0"/>
            </a:b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14</a:t>
            </a:fld>
            <a:endParaRPr lang="da-DK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958418" y="3212976"/>
            <a:ext cx="7057133" cy="60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pPr algn="ctr"/>
            <a:r>
              <a:rPr lang="da-DK" kern="0" dirty="0" err="1" smtClean="0"/>
              <a:t>Please</a:t>
            </a:r>
            <a:r>
              <a:rPr lang="da-DK" kern="0" dirty="0" smtClean="0"/>
              <a:t> </a:t>
            </a:r>
            <a:r>
              <a:rPr lang="da-DK" kern="0" dirty="0" err="1" smtClean="0"/>
              <a:t>contact</a:t>
            </a:r>
            <a:r>
              <a:rPr lang="da-DK" kern="0" dirty="0" smtClean="0"/>
              <a:t> </a:t>
            </a:r>
            <a:r>
              <a:rPr lang="da-DK" kern="0" dirty="0" err="1" smtClean="0"/>
              <a:t>me</a:t>
            </a:r>
            <a:r>
              <a:rPr lang="da-DK" kern="0" dirty="0" smtClean="0"/>
              <a:t> on:</a:t>
            </a:r>
          </a:p>
          <a:p>
            <a:pPr algn="ctr"/>
            <a:r>
              <a:rPr lang="da-DK" kern="0" dirty="0" smtClean="0">
                <a:solidFill>
                  <a:srgbClr val="00B0F0"/>
                </a:solidFill>
              </a:rPr>
              <a:t>adbj@aqua.dtu.dk</a:t>
            </a:r>
            <a:endParaRPr lang="da-DK" kern="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7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9525" cap="flat" cmpd="sng" algn="ctr">
          <a:solidFill>
            <a:schemeClr val="bg2"/>
          </a:solidFill>
          <a:prstDash val="solid"/>
          <a:miter lim="800000"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 DTU Template.potx" id="{DCBB0D47-5BC6-435C-9126-D3D343B0B928}" vid="{2DC669D5-2566-4482-AB47-A5699F5A435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documentContentValidatorConfiguration":{"enableDocumentContentValidator":false,"documentContentValidatorVersion":0},"elementsMetadata":[],"slideId":"636957686780193806","enableDocumentContentUpdater":true,"version":"1.2"}]]></TemplafySlideTemplateConfiguration>
</file>

<file path=customXml/item3.xml><?xml version="1.0" encoding="utf-8"?>
<TemplafySlideTemplateConfiguration><![CDATA[{"documentContentValidatorConfiguration":{"enableDocumentContentValidator":false,"documentContentValidatorVersion":0},"elementsMetadata":[],"slideId":"636957686778943614","enableDocumentContentUpdater":true,"version":"1.2"}]]></TemplafySlideTemplateConfiguration>
</file>

<file path=customXml/item4.xml><?xml version="1.0" encoding="utf-8"?>
<TemplafySlideTemplateConfiguration><![CDATA[{"documentContentValidatorConfiguration":{"enableDocumentContentValidator":false,"documentContentValidatorVersion":0},"elementsMetadata":[],"slideId":"636957686780193806","enableDocumentContentUpdater":true,"version":"1.2"}]]></TemplafySlideTemplateConfiguration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TemplateConfiguration><![CDATA[{"documentContentValidatorConfiguration":{"enableDocumentContentValidator":false,"documentContentValidatorVersion":0},"elementsMetadata":[],"slideId":"636957686780193806","enableDocumentContentUpdater":true,"version":"1.2"}]]></TemplafySlideTemplateConfiguration>
</file>

<file path=customXml/item10.xml><?xml version="1.0" encoding="utf-8"?>
<TemplafySlideTemplateConfiguration><![CDATA[{"documentContentValidatorConfiguration":{"enableDocumentContentValidator":false,"documentContentValidatorVersion":0},"elementsMetadata":[],"slideId":"636957686780193806","enableDocumentContentUpdater":true,"version":"1.2"}]]></TemplafySlideTemplateConfiguration>
</file>

<file path=customXml/item11.xml><?xml version="1.0" encoding="utf-8"?>
<TemplafySlideTemplateConfiguration><![CDATA[{"documentContentValidatorConfiguration":{"enableDocumentContentValidator":false,"documentContentValidatorVersion":0},"elementsMetadata":[],"slideId":"636957686780193806","enableDocumentContentUpdater":true,"version":"1.2"}]]></TemplafySlideTemplate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TemplafyFormConfiguration><![CDATA[{"formFields":[{"required":false,"helpTexts":{"prefix":"","postfix":""},"spacing":{},"type":"datePicker","name":"Date","label":"Date","fullyQualifiedName":"Date"},{"required":false,"placeholder":"","lines":0,"helpTexts":{"prefix":"","postfix":""},"spacing":{},"type":"textBox","name":"PresentationTitle","label":"Presentation title","fullyQualifiedName":"PresentationTitle"}],"formDataEntries":[{"name":"Date","value":"jMS0mI4YKt+lEy9ONTNWYw=="}]}]]></TemplafyFormConfiguration>
</file>

<file path=customXml/item14.xml><?xml version="1.0" encoding="utf-8"?>
<TemplafySlideTemplateConfiguration><![CDATA[{"documentContentValidatorConfiguration":{"enableDocumentContentValidator":false,"documentContentValidatorVersion":0},"elementsMetadata":[],"slideId":"636957686780193806","enableDocumentContentUpdater":true,"version":"1.2"}]]></TemplafySlideTemplateConfiguration>
</file>

<file path=customXml/item15.xml><?xml version="1.0" encoding="utf-8"?>
<TemplafySlideTemplateConfiguration><![CDATA[{"documentContentValidatorConfiguration":{"enableDocumentContentValidator":false,"documentContentValidatorVersion":0},"elementsMetadata":[],"slideId":"636957686780193806","enableDocumentContentUpdater":true,"version":"1.2"}]]></TemplafySlideTemplateConfiguration>
</file>

<file path=customXml/item16.xml><?xml version="1.0" encoding="utf-8"?>
<TemplafySlideFormConfiguration><![CDATA[{"formFields":[],"formDataEntries":[]}]]></TemplafySlideFormConfiguration>
</file>

<file path=customXml/item17.xml><?xml version="1.0" encoding="utf-8"?>
<TemplafySlideFormConfiguration><![CDATA[{"formFields":[],"formDataEntries":[]}]]></TemplafySlideFormConfiguration>
</file>

<file path=customXml/item18.xml><?xml version="1.0" encoding="utf-8"?>
<TemplafyTemplateConfiguration><![CDATA[{"elementsMetadata":[{"type":"shape","id":"bb18a1b4-f097-4075-a2b8-f4a6e9cba3a3","elementConfiguration":{"binding":"UserProfile.Offices.Workarea_{{DocumentLanguage}}","disableUpdates":false,"type":"text"}},{"type":"shape","id":"9ed7652a-4a56-41d7-8d93-e1311016042a","elementConfiguration":{"format":"{{DateFormats.GeneralDate}}","binding":"Form.Date","disableUpdates":false,"type":"date"}},{"type":"shape","id":"79b8dcb1-0201-4460-b16b-4ccd56ab5a01","elementConfiguration":{"binding":"Form.PresentationTitle","disableUpdates":false,"type":"text"}}],"transformationConfigurations":[{"language":"{{DocumentLanguage}}","disableUpdates":false,"type":"proofingLanguage"}],"templateName":"","templateDescription":"","enableDocumentContentUpdater":true,"version":"1.2"}]]></TemplafyTemplateConfiguration>
</file>

<file path=customXml/itemProps1.xml><?xml version="1.0" encoding="utf-8"?>
<ds:datastoreItem xmlns:ds="http://schemas.openxmlformats.org/officeDocument/2006/customXml" ds:itemID="{84287F65-3619-44FB-8D5E-E609ECD77FF1}">
  <ds:schemaRefs/>
</ds:datastoreItem>
</file>

<file path=customXml/itemProps2.xml><?xml version="1.0" encoding="utf-8"?>
<ds:datastoreItem xmlns:ds="http://schemas.openxmlformats.org/officeDocument/2006/customXml" ds:itemID="{B5A4C5CC-0AC8-40F3-B5F6-9D235ED8A6A8}">
  <ds:schemaRefs/>
</ds:datastoreItem>
</file>

<file path=customXml/itemProps3.xml><?xml version="1.0" encoding="utf-8"?>
<ds:datastoreItem xmlns:ds="http://schemas.openxmlformats.org/officeDocument/2006/customXml" ds:itemID="{0C9F1241-99C3-4A6B-83A3-5360F5186B8C}">
  <ds:schemaRefs/>
</ds:datastoreItem>
</file>

<file path=customXml/itemProps4.xml><?xml version="1.0" encoding="utf-8"?>
<ds:datastoreItem xmlns:ds="http://schemas.openxmlformats.org/officeDocument/2006/customXml" ds:itemID="{2397BEE9-7DFE-4B52-A53D-154CF499ED15}">
  <ds:schemaRefs/>
</ds:datastoreItem>
</file>

<file path=customXml/itemProps5.xml><?xml version="1.0" encoding="utf-8"?>
<ds:datastoreItem xmlns:ds="http://schemas.openxmlformats.org/officeDocument/2006/customXml" ds:itemID="{2CDBE65A-DB65-4DFD-B504-ADE1E51AF1FA}">
  <ds:schemaRefs/>
</ds:datastoreItem>
</file>

<file path=customXml/itemProps6.xml><?xml version="1.0" encoding="utf-8"?>
<ds:datastoreItem xmlns:ds="http://schemas.openxmlformats.org/officeDocument/2006/customXml" ds:itemID="{FCCD592F-00E9-4CA9-A94E-E1D97A8974CA}">
  <ds:schemaRefs/>
</ds:datastoreItem>
</file>

<file path=customXml/itemProps7.xml><?xml version="1.0" encoding="utf-8"?>
<ds:datastoreItem xmlns:ds="http://schemas.openxmlformats.org/officeDocument/2006/customXml" ds:itemID="{63D6EF06-1CDE-405D-A211-2D1222631E6A}">
  <ds:schemaRefs/>
</ds:datastoreItem>
</file>

<file path=customXml/itemProps8.xml><?xml version="1.0" encoding="utf-8"?>
<ds:datastoreItem xmlns:ds="http://schemas.openxmlformats.org/officeDocument/2006/customXml" ds:itemID="{D7ACD8BE-8784-41CB-A265-28358CBA7A5F}">
  <ds:schemaRefs/>
</ds:datastoreItem>
</file>

<file path=customXml/itemProps9.xml><?xml version="1.0" encoding="utf-8"?>
<ds:datastoreItem xmlns:ds="http://schemas.openxmlformats.org/officeDocument/2006/customXml" ds:itemID="{9307BFF8-EC43-4FD8-A733-0E8DF8612B39}">
  <ds:schemaRefs/>
</ds:datastoreItem>
</file>

<file path=customXml/itemProps10.xml><?xml version="1.0" encoding="utf-8"?>
<ds:datastoreItem xmlns:ds="http://schemas.openxmlformats.org/officeDocument/2006/customXml" ds:itemID="{2364500B-6494-401F-97C3-55C346D72E9B}">
  <ds:schemaRefs/>
</ds:datastoreItem>
</file>

<file path=customXml/itemProps11.xml><?xml version="1.0" encoding="utf-8"?>
<ds:datastoreItem xmlns:ds="http://schemas.openxmlformats.org/officeDocument/2006/customXml" ds:itemID="{32430601-B3AD-4C59-8890-C50D5B8FFFE8}">
  <ds:schemaRefs/>
</ds:datastoreItem>
</file>

<file path=customXml/itemProps12.xml><?xml version="1.0" encoding="utf-8"?>
<ds:datastoreItem xmlns:ds="http://schemas.openxmlformats.org/officeDocument/2006/customXml" ds:itemID="{1147D0F7-CE1E-4B54-8D23-22A00DE96C8E}">
  <ds:schemaRefs/>
</ds:datastoreItem>
</file>

<file path=customXml/itemProps13.xml><?xml version="1.0" encoding="utf-8"?>
<ds:datastoreItem xmlns:ds="http://schemas.openxmlformats.org/officeDocument/2006/customXml" ds:itemID="{AB9627EB-D916-4E9E-84F3-24899B77E33E}">
  <ds:schemaRefs/>
</ds:datastoreItem>
</file>

<file path=customXml/itemProps14.xml><?xml version="1.0" encoding="utf-8"?>
<ds:datastoreItem xmlns:ds="http://schemas.openxmlformats.org/officeDocument/2006/customXml" ds:itemID="{C2632613-EB5C-405F-8643-77E6ED1380DC}">
  <ds:schemaRefs/>
</ds:datastoreItem>
</file>

<file path=customXml/itemProps15.xml><?xml version="1.0" encoding="utf-8"?>
<ds:datastoreItem xmlns:ds="http://schemas.openxmlformats.org/officeDocument/2006/customXml" ds:itemID="{9F964213-8EED-4E69-A43E-8C5707BAD000}">
  <ds:schemaRefs/>
</ds:datastoreItem>
</file>

<file path=customXml/itemProps16.xml><?xml version="1.0" encoding="utf-8"?>
<ds:datastoreItem xmlns:ds="http://schemas.openxmlformats.org/officeDocument/2006/customXml" ds:itemID="{9AFF4384-A660-40A5-9508-E922BC902E19}">
  <ds:schemaRefs/>
</ds:datastoreItem>
</file>

<file path=customXml/itemProps17.xml><?xml version="1.0" encoding="utf-8"?>
<ds:datastoreItem xmlns:ds="http://schemas.openxmlformats.org/officeDocument/2006/customXml" ds:itemID="{A950038E-1735-43B7-9964-7A4914320366}">
  <ds:schemaRefs/>
</ds:datastoreItem>
</file>

<file path=customXml/itemProps18.xml><?xml version="1.0" encoding="utf-8"?>
<ds:datastoreItem xmlns:ds="http://schemas.openxmlformats.org/officeDocument/2006/customXml" ds:itemID="{1334258C-C3E7-4029-A615-C886A240FB1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DTU Template 4-3 - Corporate red</Template>
  <TotalTime>2016</TotalTime>
  <Words>2555</Words>
  <Application>Microsoft Office PowerPoint</Application>
  <PresentationFormat>On-screen Show (4:3)</PresentationFormat>
  <Paragraphs>349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MinionPro-Regular</vt:lpstr>
      <vt:lpstr>Times New Roman</vt:lpstr>
      <vt:lpstr>Verdana</vt:lpstr>
      <vt:lpstr>Blank</vt:lpstr>
      <vt:lpstr>Release of Bioavailable Dissolved Organic Matter into the Arctic Coastal Zone: Simulating Coastal Permafrost Soil Erosion</vt:lpstr>
      <vt:lpstr>Just out….</vt:lpstr>
      <vt:lpstr>Motivation</vt:lpstr>
      <vt:lpstr>Experimental idea</vt:lpstr>
      <vt:lpstr>Sampling area</vt:lpstr>
      <vt:lpstr>Preparation of soil media</vt:lpstr>
      <vt:lpstr>Actual chemostat setup</vt:lpstr>
      <vt:lpstr>Analytical measurements</vt:lpstr>
      <vt:lpstr>DOM composition of soil media</vt:lpstr>
      <vt:lpstr>Effects of DOM degradation on absorption</vt:lpstr>
      <vt:lpstr>Carbon processing</vt:lpstr>
      <vt:lpstr>PowerPoint Presentation</vt:lpstr>
      <vt:lpstr>PowerPoint Presentation</vt:lpstr>
      <vt:lpstr>   Thank your for the attention! </vt:lpstr>
    </vt:vector>
  </TitlesOfParts>
  <Company>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DTU</dc:creator>
  <cp:lastModifiedBy>Anders Dalhoff Bruhn Jensen</cp:lastModifiedBy>
  <cp:revision>167</cp:revision>
  <dcterms:created xsi:type="dcterms:W3CDTF">2019-02-08T13:57:56Z</dcterms:created>
  <dcterms:modified xsi:type="dcterms:W3CDTF">2021-04-27T11:04:42Z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enantId">
    <vt:lpwstr>dtu</vt:lpwstr>
  </property>
  <property fmtid="{D5CDD505-2E9C-101B-9397-08002B2CF9AE}" pid="4" name="TemplafyTemplateId">
    <vt:lpwstr>636852323273478281</vt:lpwstr>
  </property>
  <property fmtid="{D5CDD505-2E9C-101B-9397-08002B2CF9AE}" pid="5" name="TemplafyUserProfileId">
    <vt:lpwstr>637050826350067377</vt:lpwstr>
  </property>
  <property fmtid="{D5CDD505-2E9C-101B-9397-08002B2CF9AE}" pid="6" name="TemplafyLanguageCode">
    <vt:lpwstr>da-DK</vt:lpwstr>
  </property>
</Properties>
</file>