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Ameli" initials="AA" lastIdx="4" clrIdx="0">
    <p:extLst>
      <p:ext uri="{19B8F6BF-5375-455C-9EA6-DF929625EA0E}">
        <p15:presenceInfo xmlns:p15="http://schemas.microsoft.com/office/powerpoint/2012/main" userId="4bc87cc20b0ba7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>
        <p:scale>
          <a:sx n="60" d="100"/>
          <a:sy n="60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1657-2C52-44A9-AA42-A859DBE26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AE259-9D94-4C9B-8539-F8EF14D24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8AE51-AF1C-4AD0-90C5-0B51E82B1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0E10B-D9F7-4CDA-A4A5-27204439E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25F72-AF4B-4838-A1ED-DFCCB25F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9C96-C88A-481C-861A-D7E8E014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2FEC1-520A-4E96-A195-74D597918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94A24-A821-4AC0-8FB3-E5DD455A2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C6C5B-D99B-40E0-9BF1-D61515E53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A23B8-ACEB-4A59-85AE-0B99384B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9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3C666-BE63-4C71-B8A8-01398CED7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E6B71-40B6-4E47-92C0-FA4BB9569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DD3BA-87DA-4552-9622-ADFB58A7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5FF5A-7B94-45F6-A748-DF1CBF05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C07F3-59F8-43CE-A5E1-0E7BDB71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90CA5-0DCD-411F-865A-F1A6EBB7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496AE-B6AD-4183-AEDD-F08DF0FF8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96CD5-7EBD-4206-A57A-44E153C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EA01E-0858-4B9D-B9CF-4A569D413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E970A-099E-4319-8789-44D0E077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AB952-3459-4963-B01D-EA6F1315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7B66D-685F-4AE8-9548-90EA0957F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1BC38-018B-4346-BB49-952F70844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3A0AD-C9F3-48FE-B9D8-D31EA99F3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6578C-55FB-4778-9172-B2EC00058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6859B-0B25-4573-ADB3-6ED0256C4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594E10-A4A6-4119-B2E0-A32BF486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CD72D4-28BB-43DB-884B-6C219916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A43C00-A315-459C-8901-F19FBAFB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41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11A3-B2BF-4374-A993-4AF86454A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5FF6CF-DF23-4684-93AC-0B16C1776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B7F4-32F8-4538-9BD4-00F0ADBF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61C4E1-C25D-4276-AF8A-3B2785BE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5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642076-5E14-4255-A7D7-A1032893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0E711-9B57-469B-BC41-157ABE03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9FFF7-94CC-468B-BEE5-231B6BC9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7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E9D7-1FA4-45A4-B8C0-74725695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319BA-3BA1-4807-8976-7F8D1AEB1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FEBAD-3E06-414C-83B3-1D11CDEE4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A9FB8-B7B9-4EC0-B10D-CED68D7E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4E3A-2892-49CB-8889-32B57EF4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6B58E-6813-4D59-A9C4-9572783C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1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BDED-85E4-4C02-B6B1-35AD71E54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DB2C98-705A-406F-A411-E97AFA731E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2D65B-E636-4708-BA0C-8194B3E67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F1089-BECF-449B-BAAD-A3CEE4DB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5C684-5DE0-45EF-9B15-B282D5E4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725C5-76B3-44CD-82D7-40009032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3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A355-20A5-417A-AB69-4F2FB01A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7EA24-A41E-42EE-84E9-1EBB2AAE9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88C60-C9F0-4BFE-B34A-CEDAB0FAC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CBFFC-1A94-4E09-AD8C-7DDCE134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F31BE-9AB3-445A-B7F1-B317586C3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5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5CD2E0-8C4B-4733-9ADF-6E749979D4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4A4D7C-F6DA-4AF7-94D4-BE54CCEB0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C9871-D5A2-47C0-80AE-B39CAAEB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B9268-05EF-48A0-A6C3-533803378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E6D81-800B-4FE7-A0BF-2A613BD7B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1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D5D6A2-4D0B-445C-9E18-309D5A9C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2138E-510D-489C-97C2-41F6DA994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0AE12-7972-4D55-9CDF-B466F580F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DCF6A-EBBB-4A6A-AF7F-0EBD23F78DE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D07E9-8108-4D65-8E0D-01B04C5C1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B0304-7FDE-4052-9F72-0CFAADEA2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EF4E-3FF9-4A31-9A87-99800B594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5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A5D478-4C68-4A7F-A428-5D42F23A3C1B}"/>
              </a:ext>
            </a:extLst>
          </p:cNvPr>
          <p:cNvSpPr txBox="1"/>
          <p:nvPr/>
        </p:nvSpPr>
        <p:spPr>
          <a:xfrm>
            <a:off x="0" y="0"/>
            <a:ext cx="12192000" cy="3783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Functional Topographic, Lithology, and Climatic Indices to Define Shallow Groundwater Systems in (Un)Gauged Basin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B7D5B9-0E49-4FFE-92C9-784BE8424A96}"/>
              </a:ext>
            </a:extLst>
          </p:cNvPr>
          <p:cNvSpPr txBox="1"/>
          <p:nvPr/>
        </p:nvSpPr>
        <p:spPr>
          <a:xfrm>
            <a:off x="47299" y="1135140"/>
            <a:ext cx="3389587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Regional to local management: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Locating flood prone zones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Freshwater sources in arid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Forestry and natural resource management</a:t>
            </a:r>
          </a:p>
          <a:p>
            <a:r>
              <a:rPr lang="en-US" b="1" dirty="0">
                <a:solidFill>
                  <a:srgbClr val="00B050"/>
                </a:solidFill>
              </a:rPr>
              <a:t>Large-scale modelling: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Explicitly integrate groundwater to Land Surface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Interaction between climate and GW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Carbon absorption/emission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4A796A-80E3-4559-8A52-E86F624FB0C8}"/>
              </a:ext>
            </a:extLst>
          </p:cNvPr>
          <p:cNvSpPr txBox="1"/>
          <p:nvPr/>
        </p:nvSpPr>
        <p:spPr>
          <a:xfrm>
            <a:off x="3499937" y="1135139"/>
            <a:ext cx="4654352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Goal</a:t>
            </a:r>
            <a:r>
              <a:rPr lang="en-US" dirty="0"/>
              <a:t>: Predict WTD and estimate its uncertainty across North America using the indicators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Climate (e.g. Rain, Snow, Temp)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Topography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Land Cover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Subsurface properties</a:t>
            </a:r>
          </a:p>
          <a:p>
            <a:r>
              <a:rPr lang="en-US" dirty="0">
                <a:solidFill>
                  <a:srgbClr val="00B050"/>
                </a:solidFill>
              </a:rPr>
              <a:t>Model</a:t>
            </a:r>
            <a:r>
              <a:rPr lang="en-US" dirty="0"/>
              <a:t>: Bias Corrected Random Forests</a:t>
            </a:r>
            <a:endParaRPr lang="en-US" sz="900" dirty="0"/>
          </a:p>
          <a:p>
            <a:r>
              <a:rPr lang="en-US" dirty="0">
                <a:solidFill>
                  <a:srgbClr val="00B050"/>
                </a:solidFill>
              </a:rPr>
              <a:t>Train/Validate</a:t>
            </a:r>
            <a:r>
              <a:rPr lang="en-US" dirty="0"/>
              <a:t>: Against 1.3 million </a:t>
            </a:r>
            <a:r>
              <a:rPr lang="en-US" dirty="0" err="1"/>
              <a:t>WTD</a:t>
            </a:r>
            <a:r>
              <a:rPr lang="en-US" dirty="0"/>
              <a:t> observations across the USA &amp; Canada</a:t>
            </a:r>
            <a:endParaRPr lang="en-US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511C3-B952-48FC-89C2-72CF3139E2E3}"/>
              </a:ext>
            </a:extLst>
          </p:cNvPr>
          <p:cNvSpPr txBox="1"/>
          <p:nvPr/>
        </p:nvSpPr>
        <p:spPr>
          <a:xfrm>
            <a:off x="3478932" y="4133248"/>
            <a:ext cx="468168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Performance in the validation phase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OOB</a:t>
            </a:r>
            <a:r>
              <a:rPr lang="en-US" dirty="0"/>
              <a:t> </a:t>
            </a:r>
            <a:r>
              <a:rPr lang="en-US" dirty="0" err="1"/>
              <a:t>R</a:t>
            </a:r>
            <a:r>
              <a:rPr lang="en-US" baseline="30000" dirty="0" err="1"/>
              <a:t>2</a:t>
            </a:r>
            <a:r>
              <a:rPr lang="en-US" dirty="0"/>
              <a:t>=0.54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MPCV R</a:t>
            </a:r>
            <a:r>
              <a:rPr lang="en-US" baseline="30000" dirty="0"/>
              <a:t>2</a:t>
            </a:r>
            <a:r>
              <a:rPr lang="en-US" dirty="0"/>
              <a:t>=0.47 (Training with 20% data only)</a:t>
            </a:r>
          </a:p>
          <a:p>
            <a:r>
              <a:rPr lang="en-US" b="1" dirty="0">
                <a:solidFill>
                  <a:srgbClr val="00B050"/>
                </a:solidFill>
              </a:rPr>
              <a:t>Prediction uncertainty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Relatively higher over arid zones such as the North American Deserts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9E8BFE-138F-4A43-B517-94FEDAD1532C}"/>
              </a:ext>
            </a:extLst>
          </p:cNvPr>
          <p:cNvSpPr txBox="1"/>
          <p:nvPr/>
        </p:nvSpPr>
        <p:spPr>
          <a:xfrm>
            <a:off x="47298" y="767262"/>
            <a:ext cx="338958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Why map groundwater?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0D1818-1673-4305-A4C9-E7EF6638B68E}"/>
              </a:ext>
            </a:extLst>
          </p:cNvPr>
          <p:cNvSpPr txBox="1"/>
          <p:nvPr/>
        </p:nvSpPr>
        <p:spPr>
          <a:xfrm>
            <a:off x="3499938" y="779815"/>
            <a:ext cx="4654351" cy="3783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Method: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0EEAF-2D26-45E0-AD8E-B8E74D0F4665}"/>
              </a:ext>
            </a:extLst>
          </p:cNvPr>
          <p:cNvSpPr txBox="1"/>
          <p:nvPr/>
        </p:nvSpPr>
        <p:spPr>
          <a:xfrm>
            <a:off x="3478932" y="3777992"/>
            <a:ext cx="468168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Results: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AEFCB7-D797-43F3-B879-29AA4A3E0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11"/>
          <a:stretch/>
        </p:blipFill>
        <p:spPr>
          <a:xfrm>
            <a:off x="110362" y="4844225"/>
            <a:ext cx="3337037" cy="20610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7C4B56-023B-4CA7-A8E3-D5FE15202345}"/>
              </a:ext>
            </a:extLst>
          </p:cNvPr>
          <p:cNvGrpSpPr/>
          <p:nvPr/>
        </p:nvGrpSpPr>
        <p:grpSpPr>
          <a:xfrm>
            <a:off x="8211430" y="886682"/>
            <a:ext cx="3975317" cy="3111380"/>
            <a:chOff x="7491696" y="777822"/>
            <a:chExt cx="3975728" cy="309515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8A4729-E1F1-480A-B235-167EA119A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8" t="6594" r="14019" b="4062"/>
            <a:stretch/>
          </p:blipFill>
          <p:spPr>
            <a:xfrm>
              <a:off x="7491696" y="777822"/>
              <a:ext cx="3975728" cy="309515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A15D7E-DE19-4EAD-A1F7-B442B64D3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31" t="77471" r="4458" b="1440"/>
            <a:stretch/>
          </p:blipFill>
          <p:spPr>
            <a:xfrm>
              <a:off x="10294751" y="2371320"/>
              <a:ext cx="899932" cy="13143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2B7812D-626B-432D-9E88-BA660F9ADC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6810" r="14019" b="5516"/>
          <a:stretch/>
        </p:blipFill>
        <p:spPr>
          <a:xfrm>
            <a:off x="8270977" y="3933598"/>
            <a:ext cx="3900004" cy="29244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B05131-2494-4B34-8FD6-0E512CAD712A}"/>
              </a:ext>
            </a:extLst>
          </p:cNvPr>
          <p:cNvSpPr txBox="1"/>
          <p:nvPr/>
        </p:nvSpPr>
        <p:spPr>
          <a:xfrm>
            <a:off x="8466087" y="5189899"/>
            <a:ext cx="2711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Hudson Bay Lowlands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D06627-5C73-4731-ADEB-5335A8281301}"/>
              </a:ext>
            </a:extLst>
          </p:cNvPr>
          <p:cNvSpPr txBox="1"/>
          <p:nvPr/>
        </p:nvSpPr>
        <p:spPr>
          <a:xfrm>
            <a:off x="9506616" y="6482128"/>
            <a:ext cx="2711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Great Lakes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7C77B7-0D7E-48B8-95F7-ABDC36EDAC55}"/>
              </a:ext>
            </a:extLst>
          </p:cNvPr>
          <p:cNvSpPr txBox="1"/>
          <p:nvPr/>
        </p:nvSpPr>
        <p:spPr>
          <a:xfrm>
            <a:off x="-5260" y="373124"/>
            <a:ext cx="12192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Ardalan</a:t>
            </a:r>
            <a:r>
              <a:rPr lang="en-US" sz="1600" b="1" dirty="0"/>
              <a:t> </a:t>
            </a:r>
            <a:r>
              <a:rPr lang="en-US" sz="1600" b="1" dirty="0" err="1"/>
              <a:t>Tootchi</a:t>
            </a:r>
            <a:r>
              <a:rPr lang="en-US" sz="1600" b="1" dirty="0"/>
              <a:t>; Joseph Janssen; Ali </a:t>
            </a:r>
            <a:r>
              <a:rPr lang="en-US" sz="1600" b="1" dirty="0" err="1"/>
              <a:t>Ameli</a:t>
            </a:r>
            <a:r>
              <a:rPr lang="en-US" sz="1600" b="1" dirty="0"/>
              <a:t>						EGU Meeting April 2021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AD0917-8409-499F-B911-18B105700DA7}"/>
              </a:ext>
            </a:extLst>
          </p:cNvPr>
          <p:cNvSpPr txBox="1"/>
          <p:nvPr/>
        </p:nvSpPr>
        <p:spPr>
          <a:xfrm>
            <a:off x="10479372" y="1358118"/>
            <a:ext cx="143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Mississippi Floodplain</a:t>
            </a:r>
          </a:p>
        </p:txBody>
      </p:sp>
      <p:pic>
        <p:nvPicPr>
          <p:cNvPr id="20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9B30D24-D780-4B2C-B036-57B5EB7FF35F}"/>
              </a:ext>
            </a:extLst>
          </p:cNvPr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05" y="5931108"/>
            <a:ext cx="2386966" cy="484106"/>
          </a:xfrm>
          <a:prstGeom prst="rect">
            <a:avLst/>
          </a:prstGeom>
        </p:spPr>
      </p:pic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D087A35F-7AEB-4F8A-BFA2-9AE9E96490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05" y="6446745"/>
            <a:ext cx="2386965" cy="387350"/>
          </a:xfrm>
          <a:prstGeom prst="rect">
            <a:avLst/>
          </a:prstGeom>
        </p:spPr>
      </p:pic>
      <p:pic>
        <p:nvPicPr>
          <p:cNvPr id="22" name="Picture 21" descr="A picture containing icon&#10;&#10;Description automatically generated">
            <a:extLst>
              <a:ext uri="{FF2B5EF4-FFF2-40B4-BE49-F238E27FC236}">
                <a16:creationId xmlns:a16="http://schemas.microsoft.com/office/drawing/2014/main" id="{B752E999-F1E4-4639-B747-F8C85C15A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89" y="6271610"/>
            <a:ext cx="1001597" cy="484105"/>
          </a:xfrm>
          <a:prstGeom prst="rect">
            <a:avLst/>
          </a:prstGeom>
        </p:spPr>
      </p:pic>
      <p:sp>
        <p:nvSpPr>
          <p:cNvPr id="23" name="TextBox 5">
            <a:extLst>
              <a:ext uri="{FF2B5EF4-FFF2-40B4-BE49-F238E27FC236}">
                <a16:creationId xmlns:a16="http://schemas.microsoft.com/office/drawing/2014/main" id="{F211649D-A792-47B2-9555-3C3FE3593423}"/>
              </a:ext>
            </a:extLst>
          </p:cNvPr>
          <p:cNvSpPr txBox="1"/>
          <p:nvPr/>
        </p:nvSpPr>
        <p:spPr>
          <a:xfrm>
            <a:off x="3904966" y="5903340"/>
            <a:ext cx="97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800" dirty="0"/>
              <a:t>With Financial Support From:</a:t>
            </a:r>
          </a:p>
        </p:txBody>
      </p:sp>
      <p:pic>
        <p:nvPicPr>
          <p:cNvPr id="1026" name="Picture 2" descr="https://cdn.egu.eu/static/6786b21/logos/egu/egu_plain/egu_plain.png">
            <a:extLst>
              <a:ext uri="{FF2B5EF4-FFF2-40B4-BE49-F238E27FC236}">
                <a16:creationId xmlns:a16="http://schemas.microsoft.com/office/drawing/2014/main" id="{3060CAC8-B5D1-4E68-930E-A69352C29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9642" y="22069"/>
            <a:ext cx="867105" cy="70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387D04-54FB-4407-AA0E-7925029B12B7}"/>
              </a:ext>
            </a:extLst>
          </p:cNvPr>
          <p:cNvCxnSpPr>
            <a:cxnSpLocks/>
          </p:cNvCxnSpPr>
          <p:nvPr/>
        </p:nvCxnSpPr>
        <p:spPr>
          <a:xfrm>
            <a:off x="110362" y="1152360"/>
            <a:ext cx="3095857" cy="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626CA7-19D3-4685-884C-38ADFAD09552}"/>
              </a:ext>
            </a:extLst>
          </p:cNvPr>
          <p:cNvCxnSpPr/>
          <p:nvPr/>
        </p:nvCxnSpPr>
        <p:spPr>
          <a:xfrm>
            <a:off x="3547248" y="1152360"/>
            <a:ext cx="4451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BD3DCAC-2952-4F85-BF0E-9F22D062241C}"/>
              </a:ext>
            </a:extLst>
          </p:cNvPr>
          <p:cNvCxnSpPr/>
          <p:nvPr/>
        </p:nvCxnSpPr>
        <p:spPr>
          <a:xfrm>
            <a:off x="3541988" y="4142551"/>
            <a:ext cx="4451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6F7D2EA-072A-4DED-817F-F72B3EF7DA5F}"/>
              </a:ext>
            </a:extLst>
          </p:cNvPr>
          <p:cNvCxnSpPr>
            <a:cxnSpLocks/>
          </p:cNvCxnSpPr>
          <p:nvPr/>
        </p:nvCxnSpPr>
        <p:spPr>
          <a:xfrm flipV="1">
            <a:off x="3584026" y="5931107"/>
            <a:ext cx="4346029" cy="34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EFAB13F2-8DF3-4D56-B12F-7A7F5C528539}"/>
              </a:ext>
            </a:extLst>
          </p:cNvPr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05" y="5946873"/>
            <a:ext cx="2386966" cy="484106"/>
          </a:xfrm>
          <a:prstGeom prst="rect">
            <a:avLst/>
          </a:prstGeom>
        </p:spPr>
      </p:pic>
      <p:pic>
        <p:nvPicPr>
          <p:cNvPr id="33" name="Picture 32" descr="Text&#10;&#10;Description automatically generated">
            <a:extLst>
              <a:ext uri="{FF2B5EF4-FFF2-40B4-BE49-F238E27FC236}">
                <a16:creationId xmlns:a16="http://schemas.microsoft.com/office/drawing/2014/main" id="{6EB8CD77-C746-4AE3-95DB-631E3F3829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05" y="6462510"/>
            <a:ext cx="2386965" cy="38735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47D10E-7D0F-495C-BF70-8F0057461963}"/>
              </a:ext>
            </a:extLst>
          </p:cNvPr>
          <p:cNvCxnSpPr>
            <a:cxnSpLocks/>
          </p:cNvCxnSpPr>
          <p:nvPr/>
        </p:nvCxnSpPr>
        <p:spPr>
          <a:xfrm>
            <a:off x="110362" y="772536"/>
            <a:ext cx="10369010" cy="930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667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180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gisuser</dc:creator>
  <cp:lastModifiedBy>gisuser</cp:lastModifiedBy>
  <cp:revision>29</cp:revision>
  <dcterms:created xsi:type="dcterms:W3CDTF">2021-04-18T03:45:39Z</dcterms:created>
  <dcterms:modified xsi:type="dcterms:W3CDTF">2021-04-24T23:39:30Z</dcterms:modified>
</cp:coreProperties>
</file>