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26"/>
  </p:notesMasterIdLst>
  <p:handoutMasterIdLst>
    <p:handoutMasterId r:id="rId27"/>
  </p:handoutMasterIdLst>
  <p:sldIdLst>
    <p:sldId id="271" r:id="rId5"/>
    <p:sldId id="276" r:id="rId6"/>
    <p:sldId id="277" r:id="rId7"/>
    <p:sldId id="278" r:id="rId8"/>
    <p:sldId id="279" r:id="rId9"/>
    <p:sldId id="280" r:id="rId10"/>
    <p:sldId id="283" r:id="rId11"/>
    <p:sldId id="285" r:id="rId12"/>
    <p:sldId id="284" r:id="rId13"/>
    <p:sldId id="281" r:id="rId14"/>
    <p:sldId id="287" r:id="rId15"/>
    <p:sldId id="288" r:id="rId16"/>
    <p:sldId id="289" r:id="rId17"/>
    <p:sldId id="293" r:id="rId18"/>
    <p:sldId id="294" r:id="rId19"/>
    <p:sldId id="296" r:id="rId20"/>
    <p:sldId id="295" r:id="rId21"/>
    <p:sldId id="286" r:id="rId22"/>
    <p:sldId id="290" r:id="rId23"/>
    <p:sldId id="291" r:id="rId24"/>
    <p:sldId id="29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529" userDrawn="1">
          <p15:clr>
            <a:srgbClr val="A4A3A4"/>
          </p15:clr>
        </p15:guide>
        <p15:guide id="4" pos="7083" userDrawn="1">
          <p15:clr>
            <a:srgbClr val="A4A3A4"/>
          </p15:clr>
        </p15:guide>
        <p15:guide id="5" orient="horz" pos="323" userDrawn="1">
          <p15:clr>
            <a:srgbClr val="A4A3A4"/>
          </p15:clr>
        </p15:guide>
        <p15:guide id="6" orient="horz" pos="3770" userDrawn="1">
          <p15:clr>
            <a:srgbClr val="A4A3A4"/>
          </p15:clr>
        </p15:guide>
        <p15:guide id="7" orient="horz" pos="420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rick Morrison" initials="PM" lastIdx="0" clrIdx="0">
    <p:extLst>
      <p:ext uri="{19B8F6BF-5375-455C-9EA6-DF929625EA0E}">
        <p15:presenceInfo xmlns:p15="http://schemas.microsoft.com/office/powerpoint/2012/main" userId="8a080708df6c277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006600"/>
    <a:srgbClr val="00CC66"/>
    <a:srgbClr val="AC8932"/>
    <a:srgbClr val="BF9837"/>
    <a:srgbClr val="C59D39"/>
    <a:srgbClr val="F1BA4D"/>
    <a:srgbClr val="D5B4E2"/>
    <a:srgbClr val="EDA413"/>
    <a:srgbClr val="FF97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96374" autoAdjust="0"/>
  </p:normalViewPr>
  <p:slideViewPr>
    <p:cSldViewPr snapToGrid="0" snapToObjects="1" showGuides="1">
      <p:cViewPr varScale="1">
        <p:scale>
          <a:sx n="110" d="100"/>
          <a:sy n="110" d="100"/>
        </p:scale>
        <p:origin x="606" y="108"/>
      </p:cViewPr>
      <p:guideLst>
        <p:guide orient="horz" pos="2160"/>
        <p:guide pos="3840"/>
        <p:guide pos="529"/>
        <p:guide pos="7083"/>
        <p:guide orient="horz" pos="323"/>
        <p:guide orient="horz" pos="3770"/>
        <p:guide orient="horz" pos="4201"/>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showGuides="1">
      <p:cViewPr varScale="1">
        <p:scale>
          <a:sx n="164" d="100"/>
          <a:sy n="164" d="100"/>
        </p:scale>
        <p:origin x="4968" y="1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736F5C-AC6A-DE47-BCAA-9FE9E3C2BF0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09895C-4C48-E94C-B85E-3A3CA796EC2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6C611E-F019-6E4A-8EA0-7C14E82A41F2}" type="datetimeFigureOut">
              <a:rPr lang="en-US" smtClean="0"/>
              <a:t>4/23/2021</a:t>
            </a:fld>
            <a:endParaRPr lang="en-US"/>
          </a:p>
        </p:txBody>
      </p:sp>
      <p:sp>
        <p:nvSpPr>
          <p:cNvPr id="4" name="Footer Placeholder 3">
            <a:extLst>
              <a:ext uri="{FF2B5EF4-FFF2-40B4-BE49-F238E27FC236}">
                <a16:creationId xmlns:a16="http://schemas.microsoft.com/office/drawing/2014/main" id="{1D875C59-E2A5-964D-A3BB-39D48036DC3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8F959ED-EF01-E54B-82F6-9635407B623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CA3FE0-199C-5E4B-951F-F24412F79973}" type="slidenum">
              <a:rPr lang="en-US" smtClean="0"/>
              <a:t>‹#›</a:t>
            </a:fld>
            <a:endParaRPr lang="en-US"/>
          </a:p>
        </p:txBody>
      </p:sp>
    </p:spTree>
    <p:extLst>
      <p:ext uri="{BB962C8B-B14F-4D97-AF65-F5344CB8AC3E}">
        <p14:creationId xmlns:p14="http://schemas.microsoft.com/office/powerpoint/2010/main" val="35527603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1BCF2D-D3A4-FD4C-BFA4-AD353465F8E5}" type="datetimeFigureOut">
              <a:rPr lang="en-US" smtClean="0"/>
              <a:t>4/23/2021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00AA3C-5C27-D74C-BAB3-99BE1B2CD228}" type="slidenum">
              <a:rPr lang="en-US" smtClean="0"/>
              <a:t>‹#›</a:t>
            </a:fld>
            <a:endParaRPr lang="en-US"/>
          </a:p>
        </p:txBody>
      </p:sp>
    </p:spTree>
    <p:extLst>
      <p:ext uri="{BB962C8B-B14F-4D97-AF65-F5344CB8AC3E}">
        <p14:creationId xmlns:p14="http://schemas.microsoft.com/office/powerpoint/2010/main" val="3299019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00AA3C-5C27-D74C-BAB3-99BE1B2CD228}" type="slidenum">
              <a:rPr lang="en-US" smtClean="0"/>
              <a:t>17</a:t>
            </a:fld>
            <a:endParaRPr lang="en-US"/>
          </a:p>
        </p:txBody>
      </p:sp>
    </p:spTree>
    <p:extLst>
      <p:ext uri="{BB962C8B-B14F-4D97-AF65-F5344CB8AC3E}">
        <p14:creationId xmlns:p14="http://schemas.microsoft.com/office/powerpoint/2010/main" val="3065473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00AA3C-5C27-D74C-BAB3-99BE1B2CD228}" type="slidenum">
              <a:rPr lang="en-US" smtClean="0"/>
              <a:t>20</a:t>
            </a:fld>
            <a:endParaRPr lang="en-US"/>
          </a:p>
        </p:txBody>
      </p:sp>
    </p:spTree>
    <p:extLst>
      <p:ext uri="{BB962C8B-B14F-4D97-AF65-F5344CB8AC3E}">
        <p14:creationId xmlns:p14="http://schemas.microsoft.com/office/powerpoint/2010/main" val="12104019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4_Title Slide">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5961E4D-49E2-DE4F-9C22-E9F5B81574BF}"/>
              </a:ext>
            </a:extLst>
          </p:cNvPr>
          <p:cNvSpPr txBox="1"/>
          <p:nvPr userDrawn="1"/>
        </p:nvSpPr>
        <p:spPr>
          <a:xfrm>
            <a:off x="2841171" y="6394269"/>
            <a:ext cx="0" cy="0"/>
          </a:xfrm>
          <a:prstGeom prst="rect">
            <a:avLst/>
          </a:prstGeom>
        </p:spPr>
        <p:txBody>
          <a:bodyPr vert="horz" wrap="none" lIns="36000" tIns="0" rIns="0" bIns="0" rtlCol="0" anchor="ctr">
            <a:normAutofit fontScale="25000" lnSpcReduction="20000"/>
          </a:bodyPr>
          <a:lstStyle/>
          <a:p>
            <a:pPr algn="l"/>
            <a:endParaRPr lang="en-US" dirty="0">
              <a:solidFill>
                <a:schemeClr val="accent1"/>
              </a:solidFill>
            </a:endParaRPr>
          </a:p>
        </p:txBody>
      </p:sp>
      <p:sp>
        <p:nvSpPr>
          <p:cNvPr id="8" name="Title 1">
            <a:extLst>
              <a:ext uri="{FF2B5EF4-FFF2-40B4-BE49-F238E27FC236}">
                <a16:creationId xmlns:a16="http://schemas.microsoft.com/office/drawing/2014/main" id="{D268558F-5953-0D47-A95D-7C2746CD0BB0}"/>
              </a:ext>
            </a:extLst>
          </p:cNvPr>
          <p:cNvSpPr>
            <a:spLocks noGrp="1"/>
          </p:cNvSpPr>
          <p:nvPr>
            <p:ph type="ctrTitle" hasCustomPrompt="1"/>
          </p:nvPr>
        </p:nvSpPr>
        <p:spPr>
          <a:xfrm>
            <a:off x="838188" y="2184400"/>
            <a:ext cx="4495812" cy="2542344"/>
          </a:xfrm>
        </p:spPr>
        <p:txBody>
          <a:bodyPr lIns="0" tIns="0" rIns="0" bIns="0" anchor="b">
            <a:normAutofit/>
          </a:bodyPr>
          <a:lstStyle>
            <a:lvl1pPr algn="l">
              <a:lnSpc>
                <a:spcPct val="80000"/>
              </a:lnSpc>
              <a:defRPr sz="4400" b="1" baseline="0">
                <a:solidFill>
                  <a:schemeClr val="accent2"/>
                </a:solidFill>
              </a:defRPr>
            </a:lvl1pPr>
          </a:lstStyle>
          <a:p>
            <a:r>
              <a:rPr lang="en-US" dirty="0"/>
              <a:t>Title in here like this</a:t>
            </a:r>
          </a:p>
        </p:txBody>
      </p:sp>
      <p:pic>
        <p:nvPicPr>
          <p:cNvPr id="12" name="Picture 11">
            <a:extLst>
              <a:ext uri="{FF2B5EF4-FFF2-40B4-BE49-F238E27FC236}">
                <a16:creationId xmlns:a16="http://schemas.microsoft.com/office/drawing/2014/main" id="{3A78057D-DA87-1748-89FD-55CE579A5C89}"/>
              </a:ext>
            </a:extLst>
          </p:cNvPr>
          <p:cNvPicPr>
            <a:picLocks noChangeAspect="1"/>
          </p:cNvPicPr>
          <p:nvPr userDrawn="1"/>
        </p:nvPicPr>
        <p:blipFill>
          <a:blip r:embed="rId2"/>
          <a:srcRect/>
          <a:stretch/>
        </p:blipFill>
        <p:spPr>
          <a:xfrm>
            <a:off x="5452533" y="89577"/>
            <a:ext cx="6669984" cy="5429367"/>
          </a:xfrm>
          <a:prstGeom prst="rect">
            <a:avLst/>
          </a:prstGeom>
        </p:spPr>
      </p:pic>
      <p:pic>
        <p:nvPicPr>
          <p:cNvPr id="13" name="Picture 12">
            <a:extLst>
              <a:ext uri="{FF2B5EF4-FFF2-40B4-BE49-F238E27FC236}">
                <a16:creationId xmlns:a16="http://schemas.microsoft.com/office/drawing/2014/main" id="{D8DD1478-92A1-0242-BB93-07EF25C4C875}"/>
              </a:ext>
            </a:extLst>
          </p:cNvPr>
          <p:cNvPicPr>
            <a:picLocks noChangeAspect="1"/>
          </p:cNvPicPr>
          <p:nvPr userDrawn="1"/>
        </p:nvPicPr>
        <p:blipFill>
          <a:blip r:embed="rId3"/>
          <a:srcRect/>
          <a:stretch/>
        </p:blipFill>
        <p:spPr>
          <a:xfrm>
            <a:off x="816178" y="511661"/>
            <a:ext cx="2024993" cy="1054346"/>
          </a:xfrm>
          <a:prstGeom prst="rect">
            <a:avLst/>
          </a:prstGeom>
        </p:spPr>
      </p:pic>
      <p:sp>
        <p:nvSpPr>
          <p:cNvPr id="15" name="TextBox 14">
            <a:extLst>
              <a:ext uri="{FF2B5EF4-FFF2-40B4-BE49-F238E27FC236}">
                <a16:creationId xmlns:a16="http://schemas.microsoft.com/office/drawing/2014/main" id="{83D84CFA-30DB-574E-AC08-0CDED52D7397}"/>
              </a:ext>
            </a:extLst>
          </p:cNvPr>
          <p:cNvSpPr txBox="1"/>
          <p:nvPr userDrawn="1"/>
        </p:nvSpPr>
        <p:spPr>
          <a:xfrm>
            <a:off x="956721" y="6390871"/>
            <a:ext cx="4495812" cy="407963"/>
          </a:xfrm>
          <a:prstGeom prst="rect">
            <a:avLst/>
          </a:prstGeom>
        </p:spPr>
        <p:txBody>
          <a:bodyPr vert="horz" wrap="square" lIns="36000" tIns="0" rIns="0" bIns="0" rtlCol="0" anchor="ctr">
            <a:normAutofit/>
          </a:bodyPr>
          <a:lstStyle/>
          <a:p>
            <a:pPr algn="l"/>
            <a:r>
              <a:rPr lang="en-US" dirty="0">
                <a:solidFill>
                  <a:schemeClr val="accent1"/>
                </a:solidFill>
              </a:rPr>
              <a:t>TomorrowsIstanbul.org</a:t>
            </a:r>
            <a:r>
              <a:rPr lang="en-US" baseline="0" dirty="0">
                <a:solidFill>
                  <a:schemeClr val="accent1"/>
                </a:solidFill>
              </a:rPr>
              <a:t>     </a:t>
            </a:r>
            <a:r>
              <a:rPr lang="en-US" dirty="0">
                <a:solidFill>
                  <a:schemeClr val="accent1"/>
                </a:solidFill>
              </a:rPr>
              <a:t>@</a:t>
            </a:r>
            <a:r>
              <a:rPr lang="en-US" dirty="0" err="1">
                <a:solidFill>
                  <a:schemeClr val="accent1"/>
                </a:solidFill>
              </a:rPr>
              <a:t>UrbanRiskHub</a:t>
            </a:r>
            <a:endParaRPr lang="en-US" dirty="0">
              <a:solidFill>
                <a:schemeClr val="accent1"/>
              </a:solidFill>
            </a:endParaRPr>
          </a:p>
        </p:txBody>
      </p:sp>
      <p:pic>
        <p:nvPicPr>
          <p:cNvPr id="16" name="Picture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849511" y="6040026"/>
            <a:ext cx="2930072" cy="632254"/>
          </a:xfrm>
          <a:prstGeom prst="rect">
            <a:avLst/>
          </a:prstGeom>
        </p:spPr>
      </p:pic>
      <p:sp>
        <p:nvSpPr>
          <p:cNvPr id="7" name="Text Placeholder 6"/>
          <p:cNvSpPr>
            <a:spLocks noGrp="1"/>
          </p:cNvSpPr>
          <p:nvPr>
            <p:ph type="body" sz="quarter" idx="10" hasCustomPrompt="1"/>
          </p:nvPr>
        </p:nvSpPr>
        <p:spPr>
          <a:xfrm>
            <a:off x="838200" y="4997450"/>
            <a:ext cx="4495800" cy="1042988"/>
          </a:xfrm>
        </p:spPr>
        <p:txBody>
          <a:bodyPr/>
          <a:lstStyle>
            <a:lvl1pPr>
              <a:defRPr sz="2400">
                <a:solidFill>
                  <a:srgbClr val="10069F"/>
                </a:solidFill>
              </a:defRPr>
            </a:lvl1pPr>
          </a:lstStyle>
          <a:p>
            <a:r>
              <a:rPr lang="en-US" dirty="0">
                <a:solidFill>
                  <a:srgbClr val="10069F"/>
                </a:solidFill>
              </a:rPr>
              <a:t>Subtitle, author and date in here like this</a:t>
            </a:r>
          </a:p>
        </p:txBody>
      </p:sp>
    </p:spTree>
    <p:extLst>
      <p:ext uri="{BB962C8B-B14F-4D97-AF65-F5344CB8AC3E}">
        <p14:creationId xmlns:p14="http://schemas.microsoft.com/office/powerpoint/2010/main" val="241907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6_Title Slide">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5961E4D-49E2-DE4F-9C22-E9F5B81574BF}"/>
              </a:ext>
            </a:extLst>
          </p:cNvPr>
          <p:cNvSpPr txBox="1"/>
          <p:nvPr userDrawn="1"/>
        </p:nvSpPr>
        <p:spPr>
          <a:xfrm>
            <a:off x="2841171" y="6577147"/>
            <a:ext cx="0" cy="0"/>
          </a:xfrm>
          <a:prstGeom prst="rect">
            <a:avLst/>
          </a:prstGeom>
        </p:spPr>
        <p:txBody>
          <a:bodyPr vert="horz" wrap="none" lIns="36000" tIns="0" rIns="0" bIns="0" rtlCol="0" anchor="ctr">
            <a:normAutofit fontScale="25000" lnSpcReduction="20000"/>
          </a:bodyPr>
          <a:lstStyle/>
          <a:p>
            <a:pPr algn="l"/>
            <a:endParaRPr lang="en-US" dirty="0">
              <a:solidFill>
                <a:schemeClr val="accent1"/>
              </a:solidFill>
            </a:endParaRPr>
          </a:p>
        </p:txBody>
      </p:sp>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43100" t="2141"/>
          <a:stretch/>
        </p:blipFill>
        <p:spPr>
          <a:xfrm>
            <a:off x="107769" y="6148308"/>
            <a:ext cx="2681251" cy="706908"/>
          </a:xfrm>
          <a:prstGeom prst="rect">
            <a:avLst/>
          </a:prstGeom>
        </p:spPr>
      </p:pic>
      <p:sp>
        <p:nvSpPr>
          <p:cNvPr id="12" name="Rectangle: Rounded Corners 11">
            <a:extLst>
              <a:ext uri="{FF2B5EF4-FFF2-40B4-BE49-F238E27FC236}">
                <a16:creationId xmlns:a16="http://schemas.microsoft.com/office/drawing/2014/main" id="{E116A426-E3B1-4AB6-8A84-995E0B9ED34F}"/>
              </a:ext>
            </a:extLst>
          </p:cNvPr>
          <p:cNvSpPr/>
          <p:nvPr userDrawn="1"/>
        </p:nvSpPr>
        <p:spPr>
          <a:xfrm>
            <a:off x="180974" y="324544"/>
            <a:ext cx="11764511" cy="5823764"/>
          </a:xfrm>
          <a:prstGeom prst="roundRect">
            <a:avLst>
              <a:gd name="adj" fmla="val 2887"/>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4" name="TextBox 3">
            <a:extLst>
              <a:ext uri="{FF2B5EF4-FFF2-40B4-BE49-F238E27FC236}">
                <a16:creationId xmlns:a16="http://schemas.microsoft.com/office/drawing/2014/main" id="{A4182072-6F00-4A36-8D5D-7B785764811D}"/>
              </a:ext>
            </a:extLst>
          </p:cNvPr>
          <p:cNvSpPr txBox="1"/>
          <p:nvPr userDrawn="1"/>
        </p:nvSpPr>
        <p:spPr>
          <a:xfrm>
            <a:off x="357154" y="76200"/>
            <a:ext cx="11513114" cy="248344"/>
          </a:xfrm>
          <a:prstGeom prst="rect">
            <a:avLst/>
          </a:prstGeom>
        </p:spPr>
        <p:txBody>
          <a:bodyPr vert="horz" wrap="square" lIns="36000" tIns="0" rIns="0" bIns="0" rtlCol="0" anchor="ctr">
            <a:normAutofit lnSpcReduction="10000"/>
          </a:bodyPr>
          <a:lstStyle/>
          <a:p>
            <a:pPr algn="l"/>
            <a:endParaRPr lang="en-US" dirty="0">
              <a:solidFill>
                <a:schemeClr val="accent1"/>
              </a:solidFill>
            </a:endParaRPr>
          </a:p>
        </p:txBody>
      </p:sp>
      <p:sp>
        <p:nvSpPr>
          <p:cNvPr id="5" name="TextBox 4">
            <a:extLst>
              <a:ext uri="{FF2B5EF4-FFF2-40B4-BE49-F238E27FC236}">
                <a16:creationId xmlns:a16="http://schemas.microsoft.com/office/drawing/2014/main" id="{D3D5CA6C-4EEB-4FE2-988F-6C2648A1EA2F}"/>
              </a:ext>
            </a:extLst>
          </p:cNvPr>
          <p:cNvSpPr txBox="1"/>
          <p:nvPr userDrawn="1"/>
        </p:nvSpPr>
        <p:spPr>
          <a:xfrm>
            <a:off x="1210733" y="211609"/>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sp>
        <p:nvSpPr>
          <p:cNvPr id="11" name="TextBox 10">
            <a:extLst>
              <a:ext uri="{FF2B5EF4-FFF2-40B4-BE49-F238E27FC236}">
                <a16:creationId xmlns:a16="http://schemas.microsoft.com/office/drawing/2014/main" id="{F7741130-C3BA-4544-8DBA-06499455E2D9}"/>
              </a:ext>
            </a:extLst>
          </p:cNvPr>
          <p:cNvSpPr txBox="1"/>
          <p:nvPr userDrawn="1"/>
        </p:nvSpPr>
        <p:spPr>
          <a:xfrm>
            <a:off x="1953491" y="87437"/>
            <a:ext cx="9991994" cy="248344"/>
          </a:xfrm>
          <a:prstGeom prst="rect">
            <a:avLst/>
          </a:prstGeom>
        </p:spPr>
        <p:txBody>
          <a:bodyPr vert="horz" wrap="square" lIns="36000" tIns="0" rIns="0" bIns="0" rtlCol="0" anchor="ctr">
            <a:normAutofit fontScale="85000" lnSpcReduction="10000"/>
          </a:bodyPr>
          <a:lstStyle/>
          <a:p>
            <a:pPr algn="l"/>
            <a:r>
              <a:rPr lang="en-GB" sz="1200" b="1" dirty="0">
                <a:solidFill>
                  <a:schemeClr val="accent1"/>
                </a:solidFill>
              </a:rPr>
              <a:t>Hussain E., Cakti E., Malamud, BD., </a:t>
            </a:r>
            <a:r>
              <a:rPr lang="en-GB" sz="1200" b="1" dirty="0" err="1">
                <a:solidFill>
                  <a:schemeClr val="accent1"/>
                </a:solidFill>
              </a:rPr>
              <a:t>Yolcu</a:t>
            </a:r>
            <a:r>
              <a:rPr lang="en-GB" sz="1200" b="1" dirty="0">
                <a:solidFill>
                  <a:schemeClr val="accent1"/>
                </a:solidFill>
              </a:rPr>
              <a:t>, A., Gill, J., Trogrlic, R. (2021) Multi-hazard interactions to inform disaster risk reduction in Istanbul. EGU General Assembly</a:t>
            </a:r>
            <a:endParaRPr lang="en-US" sz="1200" b="1" dirty="0">
              <a:solidFill>
                <a:schemeClr val="accent1"/>
              </a:solidFill>
            </a:endParaRPr>
          </a:p>
        </p:txBody>
      </p:sp>
      <p:sp>
        <p:nvSpPr>
          <p:cNvPr id="6" name="Slide Number Placeholder 5">
            <a:extLst>
              <a:ext uri="{FF2B5EF4-FFF2-40B4-BE49-F238E27FC236}">
                <a16:creationId xmlns:a16="http://schemas.microsoft.com/office/drawing/2014/main" id="{B4C52BC4-1325-47DD-B5D0-8E5B32A35FD9}"/>
              </a:ext>
            </a:extLst>
          </p:cNvPr>
          <p:cNvSpPr>
            <a:spLocks noGrp="1"/>
          </p:cNvSpPr>
          <p:nvPr>
            <p:ph type="sldNum" sz="quarter" idx="10"/>
          </p:nvPr>
        </p:nvSpPr>
        <p:spPr>
          <a:xfrm>
            <a:off x="11601874" y="6151384"/>
            <a:ext cx="536787" cy="365125"/>
          </a:xfrm>
        </p:spPr>
        <p:txBody>
          <a:bodyPr/>
          <a:lstStyle/>
          <a:p>
            <a:fld id="{FF828736-9A59-5542-843E-7597CE180AEB}" type="slidenum">
              <a:rPr lang="en-US" smtClean="0"/>
              <a:pPr/>
              <a:t>‹#›</a:t>
            </a:fld>
            <a:endParaRPr lang="en-US" dirty="0"/>
          </a:p>
        </p:txBody>
      </p:sp>
    </p:spTree>
    <p:extLst>
      <p:ext uri="{BB962C8B-B14F-4D97-AF65-F5344CB8AC3E}">
        <p14:creationId xmlns:p14="http://schemas.microsoft.com/office/powerpoint/2010/main" val="1028544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9_Chapter Divider 1">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752498-AD95-964E-90AD-CD83A67B0E3F}"/>
              </a:ext>
            </a:extLst>
          </p:cNvPr>
          <p:cNvPicPr>
            <a:picLocks noChangeAspect="1"/>
          </p:cNvPicPr>
          <p:nvPr userDrawn="1"/>
        </p:nvPicPr>
        <p:blipFill>
          <a:blip r:embed="rId2">
            <a:alphaModFix amt="20000"/>
          </a:blip>
          <a:srcRect/>
          <a:stretch/>
        </p:blipFill>
        <p:spPr>
          <a:xfrm>
            <a:off x="3418449" y="-1535269"/>
            <a:ext cx="10578904" cy="9660023"/>
          </a:xfrm>
          <a:prstGeom prst="rect">
            <a:avLst/>
          </a:prstGeom>
        </p:spPr>
      </p:pic>
      <p:sp>
        <p:nvSpPr>
          <p:cNvPr id="2" name="Title 1">
            <a:extLst>
              <a:ext uri="{FF2B5EF4-FFF2-40B4-BE49-F238E27FC236}">
                <a16:creationId xmlns:a16="http://schemas.microsoft.com/office/drawing/2014/main" id="{DB642E36-8693-8340-B73F-9ACA41C1CB63}"/>
              </a:ext>
            </a:extLst>
          </p:cNvPr>
          <p:cNvSpPr>
            <a:spLocks noGrp="1"/>
          </p:cNvSpPr>
          <p:nvPr>
            <p:ph type="ctrTitle" hasCustomPrompt="1"/>
          </p:nvPr>
        </p:nvSpPr>
        <p:spPr>
          <a:xfrm>
            <a:off x="861036" y="2406943"/>
            <a:ext cx="5350599" cy="2179071"/>
          </a:xfrm>
        </p:spPr>
        <p:txBody>
          <a:bodyPr lIns="0" tIns="0" rIns="0" bIns="0" anchor="ctr" anchorCtr="0"/>
          <a:lstStyle>
            <a:lvl1pPr algn="l">
              <a:lnSpc>
                <a:spcPct val="80000"/>
              </a:lnSpc>
              <a:defRPr sz="6000" b="1" baseline="0">
                <a:solidFill>
                  <a:schemeClr val="accent2"/>
                </a:solidFill>
              </a:defRPr>
            </a:lvl1pPr>
          </a:lstStyle>
          <a:p>
            <a:r>
              <a:rPr lang="en-US" dirty="0"/>
              <a:t>Lavender </a:t>
            </a:r>
            <a:br>
              <a:rPr lang="en-US" dirty="0"/>
            </a:br>
            <a:r>
              <a:rPr lang="en-US" dirty="0"/>
              <a:t>chapter divider</a:t>
            </a:r>
          </a:p>
        </p:txBody>
      </p:sp>
    </p:spTree>
    <p:extLst>
      <p:ext uri="{BB962C8B-B14F-4D97-AF65-F5344CB8AC3E}">
        <p14:creationId xmlns:p14="http://schemas.microsoft.com/office/powerpoint/2010/main" val="1218405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0_Chapter Divider 1">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752498-AD95-964E-90AD-CD83A67B0E3F}"/>
              </a:ext>
            </a:extLst>
          </p:cNvPr>
          <p:cNvPicPr>
            <a:picLocks noChangeAspect="1"/>
          </p:cNvPicPr>
          <p:nvPr userDrawn="1"/>
        </p:nvPicPr>
        <p:blipFill>
          <a:blip r:embed="rId2">
            <a:alphaModFix amt="20000"/>
          </a:blip>
          <a:srcRect/>
          <a:stretch/>
        </p:blipFill>
        <p:spPr>
          <a:xfrm>
            <a:off x="3418449" y="-1535269"/>
            <a:ext cx="10578904" cy="9660023"/>
          </a:xfrm>
          <a:prstGeom prst="rect">
            <a:avLst/>
          </a:prstGeom>
        </p:spPr>
      </p:pic>
      <p:sp>
        <p:nvSpPr>
          <p:cNvPr id="2" name="Title 1">
            <a:extLst>
              <a:ext uri="{FF2B5EF4-FFF2-40B4-BE49-F238E27FC236}">
                <a16:creationId xmlns:a16="http://schemas.microsoft.com/office/drawing/2014/main" id="{DB642E36-8693-8340-B73F-9ACA41C1CB63}"/>
              </a:ext>
            </a:extLst>
          </p:cNvPr>
          <p:cNvSpPr>
            <a:spLocks noGrp="1"/>
          </p:cNvSpPr>
          <p:nvPr>
            <p:ph type="ctrTitle" hasCustomPrompt="1"/>
          </p:nvPr>
        </p:nvSpPr>
        <p:spPr>
          <a:xfrm>
            <a:off x="861036" y="2406943"/>
            <a:ext cx="5350599" cy="2179071"/>
          </a:xfrm>
        </p:spPr>
        <p:txBody>
          <a:bodyPr lIns="0" tIns="0" rIns="0" bIns="0" anchor="ctr" anchorCtr="0"/>
          <a:lstStyle>
            <a:lvl1pPr algn="l">
              <a:lnSpc>
                <a:spcPct val="80000"/>
              </a:lnSpc>
              <a:defRPr sz="6000" b="1" baseline="0">
                <a:solidFill>
                  <a:schemeClr val="accent2"/>
                </a:solidFill>
              </a:defRPr>
            </a:lvl1pPr>
          </a:lstStyle>
          <a:p>
            <a:r>
              <a:rPr lang="en-US" dirty="0"/>
              <a:t>Lavender </a:t>
            </a:r>
            <a:br>
              <a:rPr lang="en-US" dirty="0"/>
            </a:br>
            <a:r>
              <a:rPr lang="en-US" dirty="0"/>
              <a:t>Key points</a:t>
            </a:r>
          </a:p>
        </p:txBody>
      </p:sp>
      <p:sp>
        <p:nvSpPr>
          <p:cNvPr id="7" name="Text Placeholder 6"/>
          <p:cNvSpPr>
            <a:spLocks noGrp="1"/>
          </p:cNvSpPr>
          <p:nvPr>
            <p:ph type="body" sz="quarter" idx="10" hasCustomPrompt="1"/>
          </p:nvPr>
        </p:nvSpPr>
        <p:spPr>
          <a:xfrm>
            <a:off x="6477000" y="250825"/>
            <a:ext cx="5497513" cy="6359525"/>
          </a:xfrm>
        </p:spPr>
        <p:txBody>
          <a:bodyPr anchor="ctr"/>
          <a:lstStyle>
            <a:lvl1pPr marL="457200" indent="-457200" algn="l">
              <a:buFont typeface="Arial" panose="020B0604020202020204" pitchFamily="34" charset="0"/>
              <a:buChar char="•"/>
              <a:defRPr baseline="0"/>
            </a:lvl1pPr>
            <a:lvl2pPr algn="ctr">
              <a:defRPr/>
            </a:lvl2pPr>
            <a:lvl3pPr algn="ctr">
              <a:defRPr/>
            </a:lvl3pPr>
            <a:lvl4pPr algn="ctr">
              <a:defRPr/>
            </a:lvl4pPr>
            <a:lvl5pPr algn="ctr">
              <a:defRPr/>
            </a:lvl5pPr>
          </a:lstStyle>
          <a:p>
            <a:pPr lvl="0"/>
            <a:r>
              <a:rPr lang="en-GB" dirty="0"/>
              <a:t>Click here to edit</a:t>
            </a:r>
          </a:p>
        </p:txBody>
      </p:sp>
    </p:spTree>
    <p:extLst>
      <p:ext uri="{BB962C8B-B14F-4D97-AF65-F5344CB8AC3E}">
        <p14:creationId xmlns:p14="http://schemas.microsoft.com/office/powerpoint/2010/main" val="2279279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FFFFFF"/>
        </a:solid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52D3604F-77F9-4444-897E-85D44C8F0FA1}"/>
              </a:ext>
            </a:extLst>
          </p:cNvPr>
          <p:cNvSpPr>
            <a:spLocks noGrp="1"/>
          </p:cNvSpPr>
          <p:nvPr>
            <p:ph sz="quarter" idx="14"/>
          </p:nvPr>
        </p:nvSpPr>
        <p:spPr>
          <a:xfrm>
            <a:off x="838200" y="1825625"/>
            <a:ext cx="10515599" cy="4351338"/>
          </a:xfrm>
        </p:spPr>
        <p:txBody>
          <a:bodyPr/>
          <a:lstStyle>
            <a:lvl4pPr>
              <a:defRPr sz="3200">
                <a:solidFill>
                  <a:schemeClr val="accent2"/>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5"/>
            <a:ext cx="10515600" cy="1325563"/>
          </a:xfrm>
        </p:spPr>
        <p:txBody>
          <a:bodyPr/>
          <a:lstStyle>
            <a:lvl1pPr>
              <a:defRPr>
                <a:solidFill>
                  <a:schemeClr val="accent2"/>
                </a:solidFill>
              </a:defRPr>
            </a:lvl1pPr>
          </a:lstStyle>
          <a:p>
            <a:r>
              <a:rPr lang="en-US" dirty="0"/>
              <a:t>Click to edit Master title style</a:t>
            </a:r>
          </a:p>
        </p:txBody>
      </p:sp>
    </p:spTree>
    <p:extLst>
      <p:ext uri="{BB962C8B-B14F-4D97-AF65-F5344CB8AC3E}">
        <p14:creationId xmlns:p14="http://schemas.microsoft.com/office/powerpoint/2010/main" val="3229106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8_Title Slide">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5961E4D-49E2-DE4F-9C22-E9F5B81574BF}"/>
              </a:ext>
            </a:extLst>
          </p:cNvPr>
          <p:cNvSpPr txBox="1"/>
          <p:nvPr userDrawn="1"/>
        </p:nvSpPr>
        <p:spPr>
          <a:xfrm>
            <a:off x="2841171" y="6394269"/>
            <a:ext cx="0" cy="0"/>
          </a:xfrm>
          <a:prstGeom prst="rect">
            <a:avLst/>
          </a:prstGeom>
        </p:spPr>
        <p:txBody>
          <a:bodyPr vert="horz" wrap="none" lIns="36000" tIns="0" rIns="0" bIns="0" rtlCol="0" anchor="ctr">
            <a:normAutofit fontScale="25000" lnSpcReduction="20000"/>
          </a:bodyPr>
          <a:lstStyle/>
          <a:p>
            <a:pPr algn="l"/>
            <a:endParaRPr lang="en-US" dirty="0">
              <a:solidFill>
                <a:schemeClr val="accent1"/>
              </a:solidFill>
            </a:endParaRPr>
          </a:p>
        </p:txBody>
      </p:sp>
      <p:sp>
        <p:nvSpPr>
          <p:cNvPr id="3" name="Picture Placeholder 2">
            <a:extLst>
              <a:ext uri="{FF2B5EF4-FFF2-40B4-BE49-F238E27FC236}">
                <a16:creationId xmlns:a16="http://schemas.microsoft.com/office/drawing/2014/main" id="{30EBAF39-572F-324A-8EBB-8319A305BFF7}"/>
              </a:ext>
            </a:extLst>
          </p:cNvPr>
          <p:cNvSpPr>
            <a:spLocks noGrp="1"/>
          </p:cNvSpPr>
          <p:nvPr>
            <p:ph type="pic" sz="quarter" idx="10" hasCustomPrompt="1"/>
          </p:nvPr>
        </p:nvSpPr>
        <p:spPr>
          <a:xfrm>
            <a:off x="6096000" y="0"/>
            <a:ext cx="6096000" cy="6858000"/>
          </a:xfrm>
          <a:solidFill>
            <a:schemeClr val="bg1">
              <a:lumMod val="85000"/>
            </a:schemeClr>
          </a:solidFill>
        </p:spPr>
        <p:txBody>
          <a:bodyPr lIns="720000" tIns="720000" rIns="720000" bIns="720000" anchor="ctr" anchorCtr="0">
            <a:normAutofit/>
          </a:bodyPr>
          <a:lstStyle>
            <a:lvl1pPr algn="ctr">
              <a:defRPr sz="1200"/>
            </a:lvl1pPr>
          </a:lstStyle>
          <a:p>
            <a:r>
              <a:rPr lang="en-US" dirty="0"/>
              <a:t>On normal view </a:t>
            </a:r>
            <a:br>
              <a:rPr lang="en-US" dirty="0"/>
            </a:br>
            <a:r>
              <a:rPr lang="en-US" dirty="0"/>
              <a:t>click icon to insert picture</a:t>
            </a:r>
          </a:p>
        </p:txBody>
      </p:sp>
      <p:sp>
        <p:nvSpPr>
          <p:cNvPr id="9" name="Content Placeholder 13">
            <a:extLst>
              <a:ext uri="{FF2B5EF4-FFF2-40B4-BE49-F238E27FC236}">
                <a16:creationId xmlns:a16="http://schemas.microsoft.com/office/drawing/2014/main" id="{52D3604F-77F9-4444-897E-85D44C8F0FA1}"/>
              </a:ext>
            </a:extLst>
          </p:cNvPr>
          <p:cNvSpPr>
            <a:spLocks noGrp="1"/>
          </p:cNvSpPr>
          <p:nvPr>
            <p:ph sz="quarter" idx="14"/>
          </p:nvPr>
        </p:nvSpPr>
        <p:spPr>
          <a:xfrm>
            <a:off x="838200" y="1825625"/>
            <a:ext cx="4419600" cy="4351338"/>
          </a:xfrm>
        </p:spPr>
        <p:txBody>
          <a:bodyPr/>
          <a:lstStyle>
            <a:lvl4pPr>
              <a:defRPr sz="3200">
                <a:solidFill>
                  <a:schemeClr val="accent2"/>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5"/>
            <a:ext cx="4419600" cy="1325563"/>
          </a:xfrm>
        </p:spPr>
        <p:txBody>
          <a:bodyPr/>
          <a:lstStyle>
            <a:lvl1pPr>
              <a:defRPr>
                <a:solidFill>
                  <a:schemeClr val="accent2"/>
                </a:solidFill>
              </a:defRPr>
            </a:lvl1pPr>
          </a:lstStyle>
          <a:p>
            <a:r>
              <a:rPr lang="en-US" dirty="0"/>
              <a:t>Click to edit Master title style</a:t>
            </a:r>
          </a:p>
        </p:txBody>
      </p:sp>
    </p:spTree>
    <p:extLst>
      <p:ext uri="{BB962C8B-B14F-4D97-AF65-F5344CB8AC3E}">
        <p14:creationId xmlns:p14="http://schemas.microsoft.com/office/powerpoint/2010/main" val="402393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9_Title Slide">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5961E4D-49E2-DE4F-9C22-E9F5B81574BF}"/>
              </a:ext>
            </a:extLst>
          </p:cNvPr>
          <p:cNvSpPr txBox="1"/>
          <p:nvPr userDrawn="1"/>
        </p:nvSpPr>
        <p:spPr>
          <a:xfrm>
            <a:off x="2841171" y="6394269"/>
            <a:ext cx="0" cy="0"/>
          </a:xfrm>
          <a:prstGeom prst="rect">
            <a:avLst/>
          </a:prstGeom>
        </p:spPr>
        <p:txBody>
          <a:bodyPr vert="horz" wrap="none" lIns="36000" tIns="0" rIns="0" bIns="0" rtlCol="0" anchor="ctr">
            <a:normAutofit fontScale="25000" lnSpcReduction="20000"/>
          </a:bodyPr>
          <a:lstStyle/>
          <a:p>
            <a:pPr algn="l"/>
            <a:endParaRPr lang="en-US" dirty="0">
              <a:solidFill>
                <a:schemeClr val="accent1"/>
              </a:solidFill>
            </a:endParaRPr>
          </a:p>
        </p:txBody>
      </p:sp>
      <p:sp>
        <p:nvSpPr>
          <p:cNvPr id="3" name="Picture Placeholder 2">
            <a:extLst>
              <a:ext uri="{FF2B5EF4-FFF2-40B4-BE49-F238E27FC236}">
                <a16:creationId xmlns:a16="http://schemas.microsoft.com/office/drawing/2014/main" id="{30EBAF39-572F-324A-8EBB-8319A305BFF7}"/>
              </a:ext>
            </a:extLst>
          </p:cNvPr>
          <p:cNvSpPr>
            <a:spLocks noGrp="1"/>
          </p:cNvSpPr>
          <p:nvPr>
            <p:ph type="pic" sz="quarter" idx="10" hasCustomPrompt="1"/>
          </p:nvPr>
        </p:nvSpPr>
        <p:spPr>
          <a:xfrm>
            <a:off x="0" y="0"/>
            <a:ext cx="6096000" cy="6858000"/>
          </a:xfrm>
          <a:solidFill>
            <a:schemeClr val="bg1">
              <a:lumMod val="85000"/>
            </a:schemeClr>
          </a:solidFill>
        </p:spPr>
        <p:txBody>
          <a:bodyPr lIns="720000" tIns="720000" rIns="720000" bIns="720000" anchor="ctr" anchorCtr="0">
            <a:normAutofit/>
          </a:bodyPr>
          <a:lstStyle>
            <a:lvl1pPr algn="ctr">
              <a:defRPr sz="1200"/>
            </a:lvl1pPr>
          </a:lstStyle>
          <a:p>
            <a:r>
              <a:rPr lang="en-US" dirty="0"/>
              <a:t>On normal view </a:t>
            </a:r>
            <a:br>
              <a:rPr lang="en-US" dirty="0"/>
            </a:br>
            <a:r>
              <a:rPr lang="en-US" dirty="0"/>
              <a:t>click icon to insert picture</a:t>
            </a:r>
          </a:p>
        </p:txBody>
      </p:sp>
      <p:sp>
        <p:nvSpPr>
          <p:cNvPr id="9" name="Content Placeholder 13">
            <a:extLst>
              <a:ext uri="{FF2B5EF4-FFF2-40B4-BE49-F238E27FC236}">
                <a16:creationId xmlns:a16="http://schemas.microsoft.com/office/drawing/2014/main" id="{52D3604F-77F9-4444-897E-85D44C8F0FA1}"/>
              </a:ext>
            </a:extLst>
          </p:cNvPr>
          <p:cNvSpPr>
            <a:spLocks noGrp="1"/>
          </p:cNvSpPr>
          <p:nvPr>
            <p:ph sz="quarter" idx="14"/>
          </p:nvPr>
        </p:nvSpPr>
        <p:spPr>
          <a:xfrm>
            <a:off x="6934200" y="1825625"/>
            <a:ext cx="4419600" cy="4351338"/>
          </a:xfrm>
        </p:spPr>
        <p:txBody>
          <a:bodyPr/>
          <a:lstStyle>
            <a:lvl4pPr>
              <a:defRPr sz="3200">
                <a:solidFill>
                  <a:schemeClr val="accent2"/>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5">
            <a:extLst>
              <a:ext uri="{FF2B5EF4-FFF2-40B4-BE49-F238E27FC236}">
                <a16:creationId xmlns:a16="http://schemas.microsoft.com/office/drawing/2014/main" id="{26180036-FECA-F240-A35E-D976BD7E6DEE}"/>
              </a:ext>
            </a:extLst>
          </p:cNvPr>
          <p:cNvSpPr>
            <a:spLocks noGrp="1"/>
          </p:cNvSpPr>
          <p:nvPr>
            <p:ph type="title"/>
          </p:nvPr>
        </p:nvSpPr>
        <p:spPr>
          <a:xfrm>
            <a:off x="6934200" y="365125"/>
            <a:ext cx="4419600" cy="1325563"/>
          </a:xfrm>
        </p:spPr>
        <p:txBody>
          <a:bodyPr/>
          <a:lstStyle>
            <a:lvl1pPr>
              <a:defRPr>
                <a:solidFill>
                  <a:schemeClr val="accent2"/>
                </a:solidFill>
              </a:defRPr>
            </a:lvl1pPr>
          </a:lstStyle>
          <a:p>
            <a:r>
              <a:rPr lang="en-US" dirty="0"/>
              <a:t>Click to edit Master title style</a:t>
            </a:r>
          </a:p>
        </p:txBody>
      </p:sp>
    </p:spTree>
    <p:extLst>
      <p:ext uri="{BB962C8B-B14F-4D97-AF65-F5344CB8AC3E}">
        <p14:creationId xmlns:p14="http://schemas.microsoft.com/office/powerpoint/2010/main" val="2519707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0_Title Slide">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5961E4D-49E2-DE4F-9C22-E9F5B81574BF}"/>
              </a:ext>
            </a:extLst>
          </p:cNvPr>
          <p:cNvSpPr txBox="1"/>
          <p:nvPr userDrawn="1"/>
        </p:nvSpPr>
        <p:spPr>
          <a:xfrm>
            <a:off x="2841171" y="6394269"/>
            <a:ext cx="0" cy="0"/>
          </a:xfrm>
          <a:prstGeom prst="rect">
            <a:avLst/>
          </a:prstGeom>
        </p:spPr>
        <p:txBody>
          <a:bodyPr vert="horz" wrap="none" lIns="36000" tIns="0" rIns="0" bIns="0" rtlCol="0" anchor="ctr">
            <a:normAutofit fontScale="25000" lnSpcReduction="20000"/>
          </a:bodyPr>
          <a:lstStyle/>
          <a:p>
            <a:pPr algn="l"/>
            <a:endParaRPr lang="en-US" dirty="0">
              <a:solidFill>
                <a:schemeClr val="accent1"/>
              </a:solidFill>
            </a:endParaRPr>
          </a:p>
        </p:txBody>
      </p:sp>
      <p:sp>
        <p:nvSpPr>
          <p:cNvPr id="3" name="Picture Placeholder 2">
            <a:extLst>
              <a:ext uri="{FF2B5EF4-FFF2-40B4-BE49-F238E27FC236}">
                <a16:creationId xmlns:a16="http://schemas.microsoft.com/office/drawing/2014/main" id="{30EBAF39-572F-324A-8EBB-8319A305BFF7}"/>
              </a:ext>
            </a:extLst>
          </p:cNvPr>
          <p:cNvSpPr>
            <a:spLocks noGrp="1"/>
          </p:cNvSpPr>
          <p:nvPr>
            <p:ph type="pic" sz="quarter" idx="10" hasCustomPrompt="1"/>
          </p:nvPr>
        </p:nvSpPr>
        <p:spPr>
          <a:xfrm>
            <a:off x="0" y="0"/>
            <a:ext cx="12192000" cy="6858000"/>
          </a:xfrm>
          <a:solidFill>
            <a:schemeClr val="bg1">
              <a:lumMod val="85000"/>
            </a:schemeClr>
          </a:solidFill>
        </p:spPr>
        <p:txBody>
          <a:bodyPr lIns="720000" tIns="720000" rIns="720000" bIns="720000" anchor="ctr" anchorCtr="0">
            <a:normAutofit/>
          </a:bodyPr>
          <a:lstStyle>
            <a:lvl1pPr algn="ctr">
              <a:defRPr sz="1200"/>
            </a:lvl1pPr>
          </a:lstStyle>
          <a:p>
            <a:r>
              <a:rPr lang="en-US" dirty="0"/>
              <a:t>On normal view </a:t>
            </a:r>
            <a:br>
              <a:rPr lang="en-US" dirty="0"/>
            </a:br>
            <a:r>
              <a:rPr lang="en-US" dirty="0"/>
              <a:t>click icon to insert picture</a:t>
            </a:r>
          </a:p>
        </p:txBody>
      </p:sp>
      <p:sp>
        <p:nvSpPr>
          <p:cNvPr id="12" name="Title 1">
            <a:extLst>
              <a:ext uri="{FF2B5EF4-FFF2-40B4-BE49-F238E27FC236}">
                <a16:creationId xmlns:a16="http://schemas.microsoft.com/office/drawing/2014/main" id="{DB642E36-8693-8340-B73F-9ACA41C1CB63}"/>
              </a:ext>
            </a:extLst>
          </p:cNvPr>
          <p:cNvSpPr>
            <a:spLocks noGrp="1"/>
          </p:cNvSpPr>
          <p:nvPr>
            <p:ph type="ctrTitle" hasCustomPrompt="1"/>
          </p:nvPr>
        </p:nvSpPr>
        <p:spPr>
          <a:xfrm>
            <a:off x="861036" y="2406943"/>
            <a:ext cx="5350599" cy="2179071"/>
          </a:xfrm>
          <a:solidFill>
            <a:srgbClr val="865E9C">
              <a:alpha val="74902"/>
            </a:srgbClr>
          </a:solidFill>
          <a:ln>
            <a:noFill/>
          </a:ln>
        </p:spPr>
        <p:style>
          <a:lnRef idx="0">
            <a:scrgbClr r="0" g="0" b="0"/>
          </a:lnRef>
          <a:fillRef idx="0">
            <a:scrgbClr r="0" g="0" b="0"/>
          </a:fillRef>
          <a:effectRef idx="0">
            <a:scrgbClr r="0" g="0" b="0"/>
          </a:effectRef>
          <a:fontRef idx="minor">
            <a:schemeClr val="lt1"/>
          </a:fontRef>
        </p:style>
        <p:txBody>
          <a:bodyPr lIns="0" tIns="0" rIns="0" bIns="0" anchor="ctr" anchorCtr="0"/>
          <a:lstStyle>
            <a:lvl1pPr algn="l">
              <a:lnSpc>
                <a:spcPct val="80000"/>
              </a:lnSpc>
              <a:defRPr sz="6000" b="1" baseline="0">
                <a:solidFill>
                  <a:schemeClr val="bg1"/>
                </a:solidFill>
              </a:defRPr>
            </a:lvl1pPr>
          </a:lstStyle>
          <a:p>
            <a:r>
              <a:rPr lang="en-US" dirty="0"/>
              <a:t>Lavender </a:t>
            </a:r>
            <a:br>
              <a:rPr lang="en-US" dirty="0"/>
            </a:br>
            <a:r>
              <a:rPr lang="en-US" dirty="0"/>
              <a:t>chapter divider</a:t>
            </a:r>
          </a:p>
        </p:txBody>
      </p:sp>
    </p:spTree>
    <p:extLst>
      <p:ext uri="{BB962C8B-B14F-4D97-AF65-F5344CB8AC3E}">
        <p14:creationId xmlns:p14="http://schemas.microsoft.com/office/powerpoint/2010/main" val="2498631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rgbClr val="FFFFFF"/>
        </a:solidFill>
        <a:effectLst/>
      </p:bgPr>
    </p:bg>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52D3604F-77F9-4444-897E-85D44C8F0FA1}"/>
              </a:ext>
            </a:extLst>
          </p:cNvPr>
          <p:cNvSpPr>
            <a:spLocks noGrp="1"/>
          </p:cNvSpPr>
          <p:nvPr>
            <p:ph sz="quarter" idx="14"/>
          </p:nvPr>
        </p:nvSpPr>
        <p:spPr>
          <a:xfrm>
            <a:off x="838200" y="1825625"/>
            <a:ext cx="5060711" cy="4351338"/>
          </a:xfrm>
        </p:spPr>
        <p:txBody>
          <a:bodyPr/>
          <a:lstStyle>
            <a:lvl4pPr>
              <a:defRPr>
                <a:solidFill>
                  <a:schemeClr val="accent2"/>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13">
            <a:extLst>
              <a:ext uri="{FF2B5EF4-FFF2-40B4-BE49-F238E27FC236}">
                <a16:creationId xmlns:a16="http://schemas.microsoft.com/office/drawing/2014/main" id="{85C8A478-81F1-A347-8E19-1DD4E80B68A7}"/>
              </a:ext>
            </a:extLst>
          </p:cNvPr>
          <p:cNvSpPr>
            <a:spLocks noGrp="1"/>
          </p:cNvSpPr>
          <p:nvPr>
            <p:ph sz="quarter" idx="15"/>
          </p:nvPr>
        </p:nvSpPr>
        <p:spPr>
          <a:xfrm>
            <a:off x="6293091" y="1825625"/>
            <a:ext cx="5060711" cy="4351338"/>
          </a:xfrm>
        </p:spPr>
        <p:txBody>
          <a:bodyPr/>
          <a:lstStyle>
            <a:lvl4pPr>
              <a:defRPr>
                <a:solidFill>
                  <a:schemeClr val="accent2"/>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5"/>
            <a:ext cx="10515600" cy="1325563"/>
          </a:xfrm>
        </p:spPr>
        <p:txBody>
          <a:bodyPr/>
          <a:lstStyle>
            <a:lvl1pPr>
              <a:defRPr>
                <a:solidFill>
                  <a:schemeClr val="accent2"/>
                </a:solidFill>
              </a:defRPr>
            </a:lvl1pPr>
          </a:lstStyle>
          <a:p>
            <a:r>
              <a:rPr lang="en-US" dirty="0"/>
              <a:t>Click to edit Master title style</a:t>
            </a:r>
          </a:p>
        </p:txBody>
      </p:sp>
    </p:spTree>
    <p:extLst>
      <p:ext uri="{BB962C8B-B14F-4D97-AF65-F5344CB8AC3E}">
        <p14:creationId xmlns:p14="http://schemas.microsoft.com/office/powerpoint/2010/main" val="1055403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rgbClr val="FFFFFF"/>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26180036-FECA-F240-A35E-D976BD7E6DEE}"/>
              </a:ext>
            </a:extLst>
          </p:cNvPr>
          <p:cNvSpPr>
            <a:spLocks noGrp="1"/>
          </p:cNvSpPr>
          <p:nvPr>
            <p:ph type="title"/>
          </p:nvPr>
        </p:nvSpPr>
        <p:spPr>
          <a:xfrm>
            <a:off x="838200" y="365125"/>
            <a:ext cx="10515600" cy="1325563"/>
          </a:xfrm>
        </p:spPr>
        <p:txBody>
          <a:bodyPr/>
          <a:lstStyle>
            <a:lvl1pPr>
              <a:defRPr>
                <a:solidFill>
                  <a:schemeClr val="accent2"/>
                </a:solidFill>
              </a:defRPr>
            </a:lvl1pPr>
          </a:lstStyle>
          <a:p>
            <a:r>
              <a:rPr lang="en-US" dirty="0"/>
              <a:t>Click to edit Master title style</a:t>
            </a:r>
          </a:p>
        </p:txBody>
      </p:sp>
    </p:spTree>
    <p:extLst>
      <p:ext uri="{BB962C8B-B14F-4D97-AF65-F5344CB8AC3E}">
        <p14:creationId xmlns:p14="http://schemas.microsoft.com/office/powerpoint/2010/main" val="715524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alpha val="29804"/>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7D6D4D-8B9B-884C-916A-098BA48AE14A}"/>
              </a:ext>
            </a:extLst>
          </p:cNvPr>
          <p:cNvSpPr>
            <a:spLocks noGrp="1"/>
          </p:cNvSpPr>
          <p:nvPr>
            <p:ph type="title"/>
          </p:nvPr>
        </p:nvSpPr>
        <p:spPr>
          <a:xfrm>
            <a:off x="838200" y="365125"/>
            <a:ext cx="10515600" cy="1325563"/>
          </a:xfrm>
          <a:prstGeom prst="rect">
            <a:avLst/>
          </a:prstGeom>
        </p:spPr>
        <p:txBody>
          <a:bodyPr vert="horz" lIns="36000" tIns="0" rIns="0" bIns="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A696CDE-8EF0-4C4E-BB25-051C4A22C0CF}"/>
              </a:ext>
            </a:extLst>
          </p:cNvPr>
          <p:cNvSpPr>
            <a:spLocks noGrp="1"/>
          </p:cNvSpPr>
          <p:nvPr>
            <p:ph type="body" idx="1"/>
          </p:nvPr>
        </p:nvSpPr>
        <p:spPr>
          <a:xfrm>
            <a:off x="838200" y="1825625"/>
            <a:ext cx="10515600" cy="4351338"/>
          </a:xfrm>
          <a:prstGeom prst="rect">
            <a:avLst/>
          </a:prstGeom>
        </p:spPr>
        <p:txBody>
          <a:bodyPr vert="horz" lIns="5400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9904B61-70C3-7A4F-ADF4-AA718E105491}"/>
              </a:ext>
            </a:extLst>
          </p:cNvPr>
          <p:cNvSpPr>
            <a:spLocks noGrp="1"/>
          </p:cNvSpPr>
          <p:nvPr>
            <p:ph type="sldNum" sz="quarter" idx="4"/>
          </p:nvPr>
        </p:nvSpPr>
        <p:spPr>
          <a:xfrm>
            <a:off x="10817012" y="6415129"/>
            <a:ext cx="536787" cy="365125"/>
          </a:xfrm>
          <a:prstGeom prst="rect">
            <a:avLst/>
          </a:prstGeom>
        </p:spPr>
        <p:txBody>
          <a:bodyPr vert="horz" lIns="91440" tIns="45720" rIns="91440" bIns="45720" rtlCol="0" anchor="ctr"/>
          <a:lstStyle>
            <a:lvl1pPr algn="r">
              <a:defRPr sz="1200">
                <a:solidFill>
                  <a:schemeClr val="accent1"/>
                </a:solidFill>
              </a:defRPr>
            </a:lvl1pPr>
          </a:lstStyle>
          <a:p>
            <a:fld id="{FF828736-9A59-5542-843E-7597CE180AEB}" type="slidenum">
              <a:rPr lang="en-US" smtClean="0"/>
              <a:pPr/>
              <a:t>‹#›</a:t>
            </a:fld>
            <a:endParaRPr lang="en-US" dirty="0"/>
          </a:p>
        </p:txBody>
      </p:sp>
    </p:spTree>
    <p:extLst>
      <p:ext uri="{BB962C8B-B14F-4D97-AF65-F5344CB8AC3E}">
        <p14:creationId xmlns:p14="http://schemas.microsoft.com/office/powerpoint/2010/main" val="24624604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90000"/>
        </a:lnSpc>
        <a:spcBef>
          <a:spcPct val="0"/>
        </a:spcBef>
        <a:buNone/>
        <a:defRPr sz="4400" b="1" kern="1200" spc="-150" baseline="0">
          <a:solidFill>
            <a:schemeClr val="accent2"/>
          </a:solidFill>
          <a:latin typeface="Trebuchet MS" panose="020B070302020209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lnSpc>
          <a:spcPct val="114000"/>
        </a:lnSpc>
        <a:spcBef>
          <a:spcPts val="0"/>
        </a:spcBef>
        <a:spcAft>
          <a:spcPts val="500"/>
        </a:spcAft>
        <a:buFont typeface="Arial" panose="020B0604020202020204" pitchFamily="34" charset="0"/>
        <a:buNone/>
        <a:defRPr sz="2800" kern="1200">
          <a:solidFill>
            <a:schemeClr val="tx1"/>
          </a:solidFill>
          <a:latin typeface="+mn-lt"/>
          <a:ea typeface="+mn-ea"/>
          <a:cs typeface="+mn-cs"/>
        </a:defRPr>
      </a:lvl1pPr>
      <a:lvl2pPr marL="314325" indent="-269875" algn="l" defTabSz="914400" rtl="0" eaLnBrk="1" latinLnBrk="0" hangingPunct="1">
        <a:lnSpc>
          <a:spcPct val="100000"/>
        </a:lnSpc>
        <a:spcBef>
          <a:spcPts val="500"/>
        </a:spcBef>
        <a:buFont typeface="Arial" panose="020B0604020202020204" pitchFamily="34" charset="0"/>
        <a:buChar char="•"/>
        <a:tabLst/>
        <a:defRPr sz="2800" kern="1200">
          <a:solidFill>
            <a:schemeClr val="tx1"/>
          </a:solidFill>
          <a:latin typeface="+mn-lt"/>
          <a:ea typeface="+mn-ea"/>
          <a:cs typeface="+mn-cs"/>
        </a:defRPr>
      </a:lvl2pPr>
      <a:lvl3pPr marL="539750" indent="-225425" algn="l" defTabSz="914400" rtl="0" eaLnBrk="1" latinLnBrk="0" hangingPunct="1">
        <a:lnSpc>
          <a:spcPct val="10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7938" indent="0" algn="l" defTabSz="914400" rtl="0" eaLnBrk="1" latinLnBrk="0" hangingPunct="1">
        <a:lnSpc>
          <a:spcPct val="90000"/>
        </a:lnSpc>
        <a:spcBef>
          <a:spcPts val="1500"/>
        </a:spcBef>
        <a:spcAft>
          <a:spcPts val="500"/>
        </a:spcAft>
        <a:buFont typeface="Arial" panose="020B0604020202020204" pitchFamily="34" charset="0"/>
        <a:buNone/>
        <a:tabLst/>
        <a:defRPr sz="3200" b="1" i="0" kern="1200" spc="-50" baseline="0">
          <a:solidFill>
            <a:schemeClr val="accent2"/>
          </a:solidFill>
          <a:latin typeface="Trebuchet MS" panose="020B0703020202090204" pitchFamily="34" charset="0"/>
          <a:ea typeface="+mn-ea"/>
          <a:cs typeface="+mn-cs"/>
        </a:defRPr>
      </a:lvl4pPr>
      <a:lvl5pPr marL="7937" indent="0" algn="l" defTabSz="914400" rtl="0" eaLnBrk="1" latinLnBrk="0" hangingPunct="1">
        <a:lnSpc>
          <a:spcPct val="90000"/>
        </a:lnSpc>
        <a:spcBef>
          <a:spcPts val="1200"/>
        </a:spcBef>
        <a:spcAft>
          <a:spcPts val="200"/>
        </a:spcAft>
        <a:buFont typeface="Arial" panose="020B0604020202020204" pitchFamily="34" charset="0"/>
        <a:buNone/>
        <a:tabLst/>
        <a:defRPr sz="2800" b="1" kern="1200" spc="0" baseline="0">
          <a:solidFill>
            <a:schemeClr val="tx1"/>
          </a:solidFill>
          <a:latin typeface="+mj-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 Target="slide3.xml"/><Relationship Id="rId7" Type="http://schemas.openxmlformats.org/officeDocument/2006/relationships/slide" Target="slide13.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5.xml"/><Relationship Id="rId4" Type="http://schemas.openxmlformats.org/officeDocument/2006/relationships/slide" Target="slide4.xml"/><Relationship Id="rId9" Type="http://schemas.openxmlformats.org/officeDocument/2006/relationships/slide" Target="slide18.xml"/></Relationships>
</file>

<file path=ppt/slides/_rels/slide3.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4.xml"/><Relationship Id="rId7" Type="http://schemas.openxmlformats.org/officeDocument/2006/relationships/slide" Target="slide17.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0.xml"/><Relationship Id="rId4" Type="http://schemas.openxmlformats.org/officeDocument/2006/relationships/slide" Target="slide5.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slide" Target="slide5.xml"/><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slide" Target="slide4.xml"/><Relationship Id="rId17" Type="http://schemas.openxmlformats.org/officeDocument/2006/relationships/slide" Target="slide18.xml"/><Relationship Id="rId2" Type="http://schemas.openxmlformats.org/officeDocument/2006/relationships/image" Target="../media/image10.png"/><Relationship Id="rId16"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slide" Target="slide3.xml"/><Relationship Id="rId5" Type="http://schemas.openxmlformats.org/officeDocument/2006/relationships/image" Target="../media/image13.png"/><Relationship Id="rId15" Type="http://schemas.openxmlformats.org/officeDocument/2006/relationships/slide" Target="slide13.xml"/><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slide" Target="slide10.xml"/></Relationships>
</file>

<file path=ppt/slides/_rels/slide5.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slide" Target="slide19.xml"/><Relationship Id="rId7" Type="http://schemas.openxmlformats.org/officeDocument/2006/relationships/slide" Target="slide4.xml"/><Relationship Id="rId2" Type="http://schemas.openxmlformats.org/officeDocument/2006/relationships/slide" Target="slide18.xml"/><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17.xml"/><Relationship Id="rId5" Type="http://schemas.openxmlformats.org/officeDocument/2006/relationships/slide" Target="slide21.xml"/><Relationship Id="rId10" Type="http://schemas.openxmlformats.org/officeDocument/2006/relationships/slide" Target="slide13.xml"/><Relationship Id="rId4" Type="http://schemas.openxmlformats.org/officeDocument/2006/relationships/slide" Target="slide20.xml"/><Relationship Id="rId9" Type="http://schemas.openxmlformats.org/officeDocument/2006/relationships/slide" Target="slide10.xml"/></Relationships>
</file>

<file path=ppt/slides/_rels/slide6.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20.png"/><Relationship Id="rId7" Type="http://schemas.openxmlformats.org/officeDocument/2006/relationships/slide" Target="slide4.xml"/><Relationship Id="rId12" Type="http://schemas.openxmlformats.org/officeDocument/2006/relationships/slide" Target="slide18.xm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17.xml"/><Relationship Id="rId5" Type="http://schemas.openxmlformats.org/officeDocument/2006/relationships/image" Target="../media/image22.png"/><Relationship Id="rId10" Type="http://schemas.openxmlformats.org/officeDocument/2006/relationships/slide" Target="slide13.xml"/><Relationship Id="rId4" Type="http://schemas.openxmlformats.org/officeDocument/2006/relationships/image" Target="../media/image21.png"/><Relationship Id="rId9" Type="http://schemas.openxmlformats.org/officeDocument/2006/relationships/slide" Target="slide10.xml"/></Relationships>
</file>

<file path=ppt/slides/_rels/slide7.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24.png"/><Relationship Id="rId7" Type="http://schemas.openxmlformats.org/officeDocument/2006/relationships/slide" Target="slide4.xml"/><Relationship Id="rId12" Type="http://schemas.openxmlformats.org/officeDocument/2006/relationships/slide" Target="slide18.xml"/><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17.xml"/><Relationship Id="rId5" Type="http://schemas.openxmlformats.org/officeDocument/2006/relationships/image" Target="../media/image26.png"/><Relationship Id="rId10" Type="http://schemas.openxmlformats.org/officeDocument/2006/relationships/slide" Target="slide13.xml"/><Relationship Id="rId4" Type="http://schemas.openxmlformats.org/officeDocument/2006/relationships/image" Target="../media/image25.jpeg"/><Relationship Id="rId9" Type="http://schemas.openxmlformats.org/officeDocument/2006/relationships/slide" Target="slide10.xml"/></Relationships>
</file>

<file path=ppt/slides/_rels/slide8.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28.png"/><Relationship Id="rId7" Type="http://schemas.openxmlformats.org/officeDocument/2006/relationships/slide" Target="slide5.xml"/><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18.xml"/><Relationship Id="rId5" Type="http://schemas.openxmlformats.org/officeDocument/2006/relationships/slide" Target="slide3.xml"/><Relationship Id="rId10" Type="http://schemas.openxmlformats.org/officeDocument/2006/relationships/slide" Target="slide17.xml"/><Relationship Id="rId4" Type="http://schemas.openxmlformats.org/officeDocument/2006/relationships/image" Target="../media/image29.png"/><Relationship Id="rId9" Type="http://schemas.openxmlformats.org/officeDocument/2006/relationships/slide" Target="slide13.xml"/></Relationships>
</file>

<file path=ppt/slides/_rels/slide9.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31.png"/><Relationship Id="rId7" Type="http://schemas.openxmlformats.org/officeDocument/2006/relationships/slide" Target="slide5.xml"/><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18.xml"/><Relationship Id="rId5" Type="http://schemas.openxmlformats.org/officeDocument/2006/relationships/slide" Target="slide3.xml"/><Relationship Id="rId10" Type="http://schemas.openxmlformats.org/officeDocument/2006/relationships/slide" Target="slide17.xml"/><Relationship Id="rId4" Type="http://schemas.openxmlformats.org/officeDocument/2006/relationships/image" Target="../media/image32.png"/><Relationship Id="rId9" Type="http://schemas.openxmlformats.org/officeDocument/2006/relationships/slide" Target="slide13.xml"/></Relationships>
</file>

<file path=ppt/slides/_rels/slide10.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 Target="slide3.xml"/><Relationship Id="rId7" Type="http://schemas.openxmlformats.org/officeDocument/2006/relationships/slide" Target="slide13.xml"/><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5.xml"/><Relationship Id="rId4" Type="http://schemas.openxmlformats.org/officeDocument/2006/relationships/slide" Target="slide4.xml"/><Relationship Id="rId9" Type="http://schemas.openxmlformats.org/officeDocument/2006/relationships/slide" Target="slide18.xml"/></Relationships>
</file>

<file path=ppt/slides/_rels/slide11.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image" Target="../media/image35.png"/><Relationship Id="rId7" Type="http://schemas.openxmlformats.org/officeDocument/2006/relationships/slide" Target="slide10.xml"/><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4.xml"/><Relationship Id="rId10" Type="http://schemas.openxmlformats.org/officeDocument/2006/relationships/slide" Target="slide18.xml"/><Relationship Id="rId4" Type="http://schemas.openxmlformats.org/officeDocument/2006/relationships/slide" Target="slide3.xml"/><Relationship Id="rId9" Type="http://schemas.openxmlformats.org/officeDocument/2006/relationships/slide" Target="slide17.xml"/></Relationships>
</file>

<file path=ppt/slides/_rels/slide12.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image" Target="../media/image35.png"/><Relationship Id="rId7" Type="http://schemas.openxmlformats.org/officeDocument/2006/relationships/slide" Target="slide10.xml"/><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4.xml"/><Relationship Id="rId10" Type="http://schemas.openxmlformats.org/officeDocument/2006/relationships/slide" Target="slide18.xml"/><Relationship Id="rId4" Type="http://schemas.openxmlformats.org/officeDocument/2006/relationships/slide" Target="slide3.xml"/><Relationship Id="rId9" Type="http://schemas.openxmlformats.org/officeDocument/2006/relationships/slide" Target="slide17.xml"/></Relationships>
</file>

<file path=ppt/slides/_rels/slide13.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 Target="slide3.xml"/><Relationship Id="rId7" Type="http://schemas.openxmlformats.org/officeDocument/2006/relationships/slide" Target="slide13.xml"/><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5.xml"/><Relationship Id="rId4" Type="http://schemas.openxmlformats.org/officeDocument/2006/relationships/slide" Target="slide4.xml"/><Relationship Id="rId9" Type="http://schemas.openxmlformats.org/officeDocument/2006/relationships/slide" Target="slide18.xml"/></Relationships>
</file>

<file path=ppt/slides/_rels/slide14.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 Target="slide3.xml"/><Relationship Id="rId7" Type="http://schemas.openxmlformats.org/officeDocument/2006/relationships/slide" Target="slide13.xml"/><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5.xml"/><Relationship Id="rId4" Type="http://schemas.openxmlformats.org/officeDocument/2006/relationships/slide" Target="slide4.xml"/><Relationship Id="rId9" Type="http://schemas.openxmlformats.org/officeDocument/2006/relationships/slide" Target="slide18.xml"/></Relationships>
</file>

<file path=ppt/slides/_rels/slide15.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4.xml"/><Relationship Id="rId7" Type="http://schemas.openxmlformats.org/officeDocument/2006/relationships/slide" Target="slide17.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0.xml"/><Relationship Id="rId4" Type="http://schemas.openxmlformats.org/officeDocument/2006/relationships/slide" Target="slide5.xml"/></Relationships>
</file>

<file path=ppt/slides/_rels/slide16.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4.xml"/><Relationship Id="rId7" Type="http://schemas.openxmlformats.org/officeDocument/2006/relationships/slide" Target="slide17.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0.xml"/><Relationship Id="rId4" Type="http://schemas.openxmlformats.org/officeDocument/2006/relationships/slide" Target="slide5.xml"/></Relationships>
</file>

<file path=ppt/slides/_rels/slide17.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 Target="slide3.xml"/><Relationship Id="rId7" Type="http://schemas.openxmlformats.org/officeDocument/2006/relationships/slide" Target="slide1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5.xml"/><Relationship Id="rId4" Type="http://schemas.openxmlformats.org/officeDocument/2006/relationships/slide" Target="slide4.xml"/><Relationship Id="rId9" Type="http://schemas.openxmlformats.org/officeDocument/2006/relationships/slide" Target="slide18.xml"/></Relationships>
</file>

<file path=ppt/slides/_rels/slide18.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4.xml"/><Relationship Id="rId7" Type="http://schemas.openxmlformats.org/officeDocument/2006/relationships/slide" Target="slide17.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0.xml"/><Relationship Id="rId4" Type="http://schemas.openxmlformats.org/officeDocument/2006/relationships/slide" Target="slide5.xml"/></Relationships>
</file>

<file path=ppt/slides/_rels/slide19.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4.xml"/><Relationship Id="rId7" Type="http://schemas.openxmlformats.org/officeDocument/2006/relationships/slide" Target="slide17.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0.xml"/><Relationship Id="rId4" Type="http://schemas.openxmlformats.org/officeDocument/2006/relationships/slide" Target="slide5.xml"/></Relationships>
</file>

<file path=ppt/slides/_rels/slide20.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 Target="slide3.xml"/><Relationship Id="rId7" Type="http://schemas.openxmlformats.org/officeDocument/2006/relationships/slide" Target="slide1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5.xml"/><Relationship Id="rId4" Type="http://schemas.openxmlformats.org/officeDocument/2006/relationships/slide" Target="slide4.xml"/><Relationship Id="rId9" Type="http://schemas.openxmlformats.org/officeDocument/2006/relationships/slide" Target="slide18.xml"/></Relationships>
</file>

<file path=ppt/slides/_rels/slide21.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4.xml"/><Relationship Id="rId7" Type="http://schemas.openxmlformats.org/officeDocument/2006/relationships/slide" Target="slide17.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0.xml"/><Relationship Id="rId4" Type="http://schemas.openxmlformats.org/officeDocument/2006/relationships/slide" Target="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70511-9FF0-404B-8DEE-6F9B32A42D38}"/>
              </a:ext>
            </a:extLst>
          </p:cNvPr>
          <p:cNvSpPr>
            <a:spLocks noGrp="1"/>
          </p:cNvSpPr>
          <p:nvPr>
            <p:ph type="ctrTitle"/>
          </p:nvPr>
        </p:nvSpPr>
        <p:spPr>
          <a:xfrm>
            <a:off x="838200" y="1972044"/>
            <a:ext cx="5143162" cy="1994759"/>
          </a:xfrm>
        </p:spPr>
        <p:txBody>
          <a:bodyPr>
            <a:normAutofit/>
          </a:bodyPr>
          <a:lstStyle/>
          <a:p>
            <a:r>
              <a:rPr lang="en-GB" sz="3700" dirty="0"/>
              <a:t>Multi-hazard interactions to inform disaster risk reduction in Istanbul</a:t>
            </a:r>
            <a:br>
              <a:rPr lang="en-GB" sz="3700" dirty="0"/>
            </a:br>
            <a:endParaRPr lang="en-US" sz="3700" dirty="0"/>
          </a:p>
        </p:txBody>
      </p:sp>
      <p:sp>
        <p:nvSpPr>
          <p:cNvPr id="4" name="Subtitle 3">
            <a:extLst>
              <a:ext uri="{FF2B5EF4-FFF2-40B4-BE49-F238E27FC236}">
                <a16:creationId xmlns:a16="http://schemas.microsoft.com/office/drawing/2014/main" id="{8AC1EB69-B1C9-4581-BD58-726571643B0B}"/>
              </a:ext>
            </a:extLst>
          </p:cNvPr>
          <p:cNvSpPr>
            <a:spLocks noGrp="1"/>
          </p:cNvSpPr>
          <p:nvPr>
            <p:ph type="body" sz="quarter" idx="10"/>
          </p:nvPr>
        </p:nvSpPr>
        <p:spPr>
          <a:xfrm>
            <a:off x="838200" y="4231793"/>
            <a:ext cx="4495800" cy="1042988"/>
          </a:xfrm>
        </p:spPr>
        <p:txBody>
          <a:bodyPr>
            <a:normAutofit fontScale="92500" lnSpcReduction="10000"/>
          </a:bodyPr>
          <a:lstStyle/>
          <a:p>
            <a:r>
              <a:rPr lang="en-GB" dirty="0"/>
              <a:t>Ekbal Hussain</a:t>
            </a:r>
            <a:r>
              <a:rPr lang="en-GB" baseline="30000" dirty="0"/>
              <a:t>1*</a:t>
            </a:r>
            <a:r>
              <a:rPr lang="en-GB" dirty="0"/>
              <a:t>, Eser Cakti</a:t>
            </a:r>
            <a:r>
              <a:rPr lang="en-GB" baseline="30000" dirty="0"/>
              <a:t>2</a:t>
            </a:r>
            <a:r>
              <a:rPr lang="en-GB" dirty="0"/>
              <a:t>, Bruce Malamud</a:t>
            </a:r>
            <a:r>
              <a:rPr lang="en-GB" baseline="30000" dirty="0"/>
              <a:t>3</a:t>
            </a:r>
            <a:r>
              <a:rPr lang="en-GB" dirty="0"/>
              <a:t>, </a:t>
            </a:r>
            <a:r>
              <a:rPr lang="en-GB" dirty="0" err="1"/>
              <a:t>Aslihan</a:t>
            </a:r>
            <a:r>
              <a:rPr lang="en-GB" dirty="0"/>
              <a:t> Yolcu</a:t>
            </a:r>
            <a:r>
              <a:rPr lang="en-GB" baseline="30000" dirty="0"/>
              <a:t>2</a:t>
            </a:r>
            <a:r>
              <a:rPr lang="en-GB" dirty="0"/>
              <a:t>, Joel Gill</a:t>
            </a:r>
            <a:r>
              <a:rPr lang="en-GB" baseline="30000" dirty="0"/>
              <a:t>1</a:t>
            </a:r>
            <a:r>
              <a:rPr lang="en-GB" dirty="0"/>
              <a:t>, Robert Trogrlic</a:t>
            </a:r>
            <a:r>
              <a:rPr lang="en-GB" baseline="30000" dirty="0"/>
              <a:t>3</a:t>
            </a:r>
            <a:endParaRPr lang="en-US" baseline="30000" dirty="0"/>
          </a:p>
        </p:txBody>
      </p:sp>
      <p:pic>
        <p:nvPicPr>
          <p:cNvPr id="7" name="Picture 6">
            <a:extLst>
              <a:ext uri="{FF2B5EF4-FFF2-40B4-BE49-F238E27FC236}">
                <a16:creationId xmlns:a16="http://schemas.microsoft.com/office/drawing/2014/main" id="{1F61DDFC-60FF-468F-B0C0-80121573945D}"/>
              </a:ext>
            </a:extLst>
          </p:cNvPr>
          <p:cNvPicPr>
            <a:picLocks noChangeAspect="1"/>
          </p:cNvPicPr>
          <p:nvPr/>
        </p:nvPicPr>
        <p:blipFill>
          <a:blip r:embed="rId2"/>
          <a:stretch>
            <a:fillRect/>
          </a:stretch>
        </p:blipFill>
        <p:spPr>
          <a:xfrm>
            <a:off x="6191794" y="5106576"/>
            <a:ext cx="1689631" cy="709313"/>
          </a:xfrm>
          <a:prstGeom prst="rect">
            <a:avLst/>
          </a:prstGeom>
        </p:spPr>
      </p:pic>
      <p:pic>
        <p:nvPicPr>
          <p:cNvPr id="1026" name="Picture 2" descr="Kandilli Observatory and Earthquake Research Institute (KOERI)">
            <a:extLst>
              <a:ext uri="{FF2B5EF4-FFF2-40B4-BE49-F238E27FC236}">
                <a16:creationId xmlns:a16="http://schemas.microsoft.com/office/drawing/2014/main" id="{A33EF201-F01F-470A-9187-4F7054BB13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6905" y="5997417"/>
            <a:ext cx="925358" cy="86058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4ADE831-0199-496F-9BCB-9C42C341D74A}"/>
              </a:ext>
            </a:extLst>
          </p:cNvPr>
          <p:cNvSpPr txBox="1"/>
          <p:nvPr/>
        </p:nvSpPr>
        <p:spPr>
          <a:xfrm>
            <a:off x="838200" y="5461233"/>
            <a:ext cx="4178417" cy="860583"/>
          </a:xfrm>
          <a:prstGeom prst="rect">
            <a:avLst/>
          </a:prstGeom>
        </p:spPr>
        <p:txBody>
          <a:bodyPr vert="horz" wrap="square" lIns="36000" tIns="0" rIns="0" bIns="0" rtlCol="0" anchor="t">
            <a:normAutofit/>
          </a:bodyPr>
          <a:lstStyle/>
          <a:p>
            <a:pPr algn="l"/>
            <a:r>
              <a:rPr lang="en-GB" sz="1400" dirty="0"/>
              <a:t>1. British Geological Survey, UK</a:t>
            </a:r>
            <a:br>
              <a:rPr lang="en-GB" sz="1400" dirty="0"/>
            </a:br>
            <a:r>
              <a:rPr lang="en-GB" sz="1400" dirty="0"/>
              <a:t>2. </a:t>
            </a:r>
            <a:r>
              <a:rPr lang="en-GB" sz="1400" dirty="0" err="1"/>
              <a:t>Kandilli</a:t>
            </a:r>
            <a:r>
              <a:rPr lang="en-GB" sz="1400" dirty="0"/>
              <a:t> Observatory, Turkey</a:t>
            </a:r>
          </a:p>
          <a:p>
            <a:pPr algn="l"/>
            <a:r>
              <a:rPr lang="en-GB" sz="1400" dirty="0"/>
              <a:t>3. Kings College London, UK</a:t>
            </a:r>
          </a:p>
          <a:p>
            <a:pPr algn="l"/>
            <a:r>
              <a:rPr lang="en-GB" sz="1400" dirty="0"/>
              <a:t>* ekhuss@bgs.ac.uk</a:t>
            </a:r>
            <a:endParaRPr lang="en-US" sz="1400" dirty="0"/>
          </a:p>
        </p:txBody>
      </p:sp>
      <p:pic>
        <p:nvPicPr>
          <p:cNvPr id="9" name="Picture 8">
            <a:extLst>
              <a:ext uri="{FF2B5EF4-FFF2-40B4-BE49-F238E27FC236}">
                <a16:creationId xmlns:a16="http://schemas.microsoft.com/office/drawing/2014/main" id="{BCA317F9-D6CA-41F5-8B83-84382E369A9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307271" y="6068938"/>
            <a:ext cx="956719" cy="717539"/>
          </a:xfrm>
          <a:prstGeom prst="rect">
            <a:avLst/>
          </a:prstGeom>
        </p:spPr>
      </p:pic>
      <p:sp>
        <p:nvSpPr>
          <p:cNvPr id="5" name="TextBox 4">
            <a:extLst>
              <a:ext uri="{FF2B5EF4-FFF2-40B4-BE49-F238E27FC236}">
                <a16:creationId xmlns:a16="http://schemas.microsoft.com/office/drawing/2014/main" id="{6FBA693B-8883-4E5C-AFA5-91D6B6FA996F}"/>
              </a:ext>
            </a:extLst>
          </p:cNvPr>
          <p:cNvSpPr txBox="1"/>
          <p:nvPr/>
        </p:nvSpPr>
        <p:spPr>
          <a:xfrm>
            <a:off x="838188" y="3691562"/>
            <a:ext cx="3011648" cy="353779"/>
          </a:xfrm>
          <a:prstGeom prst="rect">
            <a:avLst/>
          </a:prstGeom>
        </p:spPr>
        <p:txBody>
          <a:bodyPr vert="horz" wrap="square" lIns="36000" tIns="0" rIns="0" bIns="0" rtlCol="0" anchor="ctr">
            <a:normAutofit/>
          </a:bodyPr>
          <a:lstStyle/>
          <a:p>
            <a:pPr algn="l"/>
            <a:r>
              <a:rPr lang="en-GB" dirty="0">
                <a:solidFill>
                  <a:schemeClr val="accent1"/>
                </a:solidFill>
              </a:rPr>
              <a:t>EGU General Assembly 2021</a:t>
            </a:r>
            <a:endParaRPr lang="en-US" dirty="0">
              <a:solidFill>
                <a:schemeClr val="accent1"/>
              </a:solidFill>
            </a:endParaRPr>
          </a:p>
        </p:txBody>
      </p:sp>
    </p:spTree>
    <p:extLst>
      <p:ext uri="{BB962C8B-B14F-4D97-AF65-F5344CB8AC3E}">
        <p14:creationId xmlns:p14="http://schemas.microsoft.com/office/powerpoint/2010/main" val="394207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05AD82-8DBD-4F95-835F-F15714D8C790}"/>
              </a:ext>
            </a:extLst>
          </p:cNvPr>
          <p:cNvSpPr txBox="1"/>
          <p:nvPr/>
        </p:nvSpPr>
        <p:spPr>
          <a:xfrm>
            <a:off x="374650" y="573217"/>
            <a:ext cx="6654800" cy="4246740"/>
          </a:xfrm>
          <a:prstGeom prst="rect">
            <a:avLst/>
          </a:prstGeom>
          <a:noFill/>
        </p:spPr>
        <p:txBody>
          <a:bodyPr wrap="square" rtlCol="0">
            <a:spAutoFit/>
          </a:bodyPr>
          <a:lstStyle/>
          <a:p>
            <a:r>
              <a:rPr lang="en-GB" sz="2500" b="1" dirty="0">
                <a:solidFill>
                  <a:srgbClr val="002060"/>
                </a:solidFill>
              </a:rPr>
              <a:t>Overview</a:t>
            </a:r>
          </a:p>
          <a:p>
            <a:endParaRPr lang="en-GB" dirty="0"/>
          </a:p>
          <a:p>
            <a:pPr marL="342900" indent="-342900">
              <a:lnSpc>
                <a:spcPct val="150000"/>
              </a:lnSpc>
              <a:buClr>
                <a:srgbClr val="7030A0"/>
              </a:buClr>
              <a:buAutoNum type="alphaUcPeriod"/>
            </a:pPr>
            <a:r>
              <a:rPr lang="en-GB" sz="2200" dirty="0"/>
              <a:t>Aims and Objectives</a:t>
            </a:r>
          </a:p>
          <a:p>
            <a:pPr marL="342900" indent="-342900">
              <a:lnSpc>
                <a:spcPct val="150000"/>
              </a:lnSpc>
              <a:buClr>
                <a:srgbClr val="7030A0"/>
              </a:buClr>
              <a:buAutoNum type="alphaUcPeriod"/>
            </a:pPr>
            <a:r>
              <a:rPr lang="en-GB" sz="2200" dirty="0"/>
              <a:t>Data Sources</a:t>
            </a:r>
          </a:p>
          <a:p>
            <a:pPr marL="342900" indent="-342900">
              <a:lnSpc>
                <a:spcPct val="150000"/>
              </a:lnSpc>
              <a:buClr>
                <a:srgbClr val="7030A0"/>
              </a:buClr>
              <a:buAutoNum type="alphaUcPeriod"/>
            </a:pPr>
            <a:r>
              <a:rPr lang="en-GB" sz="2200" dirty="0"/>
              <a:t>Overview of single natural hazards in Istanbul</a:t>
            </a:r>
          </a:p>
          <a:p>
            <a:pPr marL="342900" indent="-342900">
              <a:lnSpc>
                <a:spcPct val="150000"/>
              </a:lnSpc>
              <a:buClr>
                <a:srgbClr val="7030A0"/>
              </a:buClr>
              <a:buAutoNum type="alphaUcPeriod"/>
            </a:pPr>
            <a:r>
              <a:rPr lang="en-GB" sz="2200" dirty="0"/>
              <a:t>Hazard interrelationships in Istanbul</a:t>
            </a:r>
          </a:p>
          <a:p>
            <a:pPr marL="342900" indent="-342900">
              <a:lnSpc>
                <a:spcPct val="150000"/>
              </a:lnSpc>
              <a:buClr>
                <a:srgbClr val="7030A0"/>
              </a:buClr>
              <a:buAutoNum type="alphaUcPeriod"/>
            </a:pPr>
            <a:r>
              <a:rPr lang="en-GB" sz="2200" dirty="0"/>
              <a:t>Multi-hazard scenarios</a:t>
            </a:r>
          </a:p>
          <a:p>
            <a:pPr marL="342900" indent="-342900">
              <a:lnSpc>
                <a:spcPct val="150000"/>
              </a:lnSpc>
              <a:buClr>
                <a:srgbClr val="7030A0"/>
              </a:buClr>
              <a:buAutoNum type="alphaUcPeriod"/>
            </a:pPr>
            <a:r>
              <a:rPr lang="en-GB" sz="2200" dirty="0"/>
              <a:t>Summary</a:t>
            </a:r>
          </a:p>
          <a:p>
            <a:pPr>
              <a:lnSpc>
                <a:spcPct val="150000"/>
              </a:lnSpc>
              <a:buClr>
                <a:srgbClr val="7030A0"/>
              </a:buClr>
            </a:pPr>
            <a:r>
              <a:rPr lang="en-GB" sz="2200" dirty="0">
                <a:solidFill>
                  <a:srgbClr val="7030A0"/>
                </a:solidFill>
              </a:rPr>
              <a:t>Appendix. </a:t>
            </a:r>
            <a:r>
              <a:rPr lang="en-GB" sz="2200" dirty="0"/>
              <a:t>Hazard Definitions</a:t>
            </a:r>
          </a:p>
        </p:txBody>
      </p:sp>
      <p:grpSp>
        <p:nvGrpSpPr>
          <p:cNvPr id="2" name="Group 1">
            <a:extLst>
              <a:ext uri="{FF2B5EF4-FFF2-40B4-BE49-F238E27FC236}">
                <a16:creationId xmlns:a16="http://schemas.microsoft.com/office/drawing/2014/main" id="{00ED4CC2-C422-4645-8646-D6720E09F0EE}"/>
              </a:ext>
            </a:extLst>
          </p:cNvPr>
          <p:cNvGrpSpPr/>
          <p:nvPr/>
        </p:nvGrpSpPr>
        <p:grpSpPr>
          <a:xfrm>
            <a:off x="7527552" y="842742"/>
            <a:ext cx="4041734" cy="4732806"/>
            <a:chOff x="2483640" y="44640"/>
            <a:chExt cx="5225760" cy="6119280"/>
          </a:xfrm>
        </p:grpSpPr>
        <p:pic>
          <p:nvPicPr>
            <p:cNvPr id="5" name="Picture 2">
              <a:extLst>
                <a:ext uri="{FF2B5EF4-FFF2-40B4-BE49-F238E27FC236}">
                  <a16:creationId xmlns:a16="http://schemas.microsoft.com/office/drawing/2014/main" id="{0FA22AE9-A85B-4607-9B33-A85FBE6BA59F}"/>
                </a:ext>
              </a:extLst>
            </p:cNvPr>
            <p:cNvPicPr/>
            <p:nvPr/>
          </p:nvPicPr>
          <p:blipFill>
            <a:blip r:embed="rId2"/>
            <a:stretch/>
          </p:blipFill>
          <p:spPr>
            <a:xfrm>
              <a:off x="2483640" y="44640"/>
              <a:ext cx="5225760" cy="6119280"/>
            </a:xfrm>
            <a:prstGeom prst="rect">
              <a:avLst/>
            </a:prstGeom>
            <a:ln>
              <a:noFill/>
            </a:ln>
          </p:spPr>
        </p:pic>
        <p:sp>
          <p:nvSpPr>
            <p:cNvPr id="6" name="CustomShape 2">
              <a:extLst>
                <a:ext uri="{FF2B5EF4-FFF2-40B4-BE49-F238E27FC236}">
                  <a16:creationId xmlns:a16="http://schemas.microsoft.com/office/drawing/2014/main" id="{B3279863-00D1-4F71-BBA1-21AA40E6441B}"/>
                </a:ext>
              </a:extLst>
            </p:cNvPr>
            <p:cNvSpPr/>
            <p:nvPr/>
          </p:nvSpPr>
          <p:spPr>
            <a:xfrm>
              <a:off x="3853347" y="376560"/>
              <a:ext cx="2618425" cy="317520"/>
            </a:xfrm>
            <a:prstGeom prst="rect">
              <a:avLst/>
            </a:prstGeom>
            <a:solidFill>
              <a:srgbClr val="FFFFFF"/>
            </a:solidFill>
            <a:ln>
              <a:solidFill>
                <a:schemeClr val="tx1"/>
              </a:solid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GB" sz="1200" b="1" strike="noStrike" spc="-1" dirty="0">
                  <a:solidFill>
                    <a:srgbClr val="000000"/>
                  </a:solidFill>
                  <a:latin typeface="Trebuchet MS (Body)"/>
                  <a:ea typeface="DejaVu Sans"/>
                </a:rPr>
                <a:t>The Lesser Judgment Day</a:t>
              </a:r>
              <a:endParaRPr lang="en-GB" sz="1200" b="0" strike="noStrike" spc="-1" dirty="0">
                <a:latin typeface="Trebuchet MS (Body)"/>
              </a:endParaRPr>
            </a:p>
          </p:txBody>
        </p:sp>
      </p:grpSp>
      <p:sp>
        <p:nvSpPr>
          <p:cNvPr id="7" name="TextBox 6">
            <a:extLst>
              <a:ext uri="{FF2B5EF4-FFF2-40B4-BE49-F238E27FC236}">
                <a16:creationId xmlns:a16="http://schemas.microsoft.com/office/drawing/2014/main" id="{9D1F2B83-1CE9-488E-AAA6-1C73674C11B5}"/>
              </a:ext>
            </a:extLst>
          </p:cNvPr>
          <p:cNvSpPr txBox="1"/>
          <p:nvPr/>
        </p:nvSpPr>
        <p:spPr>
          <a:xfrm>
            <a:off x="7449423" y="5681965"/>
            <a:ext cx="5033395" cy="293614"/>
          </a:xfrm>
          <a:prstGeom prst="rect">
            <a:avLst/>
          </a:prstGeom>
        </p:spPr>
        <p:txBody>
          <a:bodyPr vert="horz" wrap="none" lIns="36000" tIns="0" rIns="0" bIns="0" rtlCol="0" anchor="t">
            <a:normAutofit/>
          </a:bodyPr>
          <a:lstStyle/>
          <a:p>
            <a:pPr>
              <a:lnSpc>
                <a:spcPct val="100000"/>
              </a:lnSpc>
            </a:pPr>
            <a:r>
              <a:rPr lang="en-GB" sz="1200" spc="-1" dirty="0" err="1">
                <a:solidFill>
                  <a:srgbClr val="000000"/>
                </a:solidFill>
                <a:latin typeface="Trebuchet MS (Body)"/>
                <a:ea typeface="DejaVu Sans"/>
              </a:rPr>
              <a:t>Ambraseys</a:t>
            </a:r>
            <a:r>
              <a:rPr lang="en-GB" sz="1200" spc="-1" dirty="0">
                <a:solidFill>
                  <a:srgbClr val="000000"/>
                </a:solidFill>
                <a:latin typeface="Trebuchet MS (Body)"/>
                <a:ea typeface="DejaVu Sans"/>
              </a:rPr>
              <a:t> and Finkel. 'The Marmara Sea Earthquake of 1509’</a:t>
            </a:r>
            <a:endParaRPr lang="en-GB" sz="1200" spc="-1" dirty="0">
              <a:latin typeface="Trebuchet MS (Body)"/>
            </a:endParaRPr>
          </a:p>
        </p:txBody>
      </p:sp>
      <p:sp>
        <p:nvSpPr>
          <p:cNvPr id="8" name="Rectangle: Rounded Corners 7">
            <a:hlinkClick r:id="rId3" action="ppaction://hlinksldjump"/>
            <a:extLst>
              <a:ext uri="{FF2B5EF4-FFF2-40B4-BE49-F238E27FC236}">
                <a16:creationId xmlns:a16="http://schemas.microsoft.com/office/drawing/2014/main" id="{B9787F3C-A72D-4149-BC66-2A62812150E1}"/>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9" name="Rectangle: Rounded Corners 8">
            <a:hlinkClick r:id="rId4" action="ppaction://hlinksldjump"/>
            <a:extLst>
              <a:ext uri="{FF2B5EF4-FFF2-40B4-BE49-F238E27FC236}">
                <a16:creationId xmlns:a16="http://schemas.microsoft.com/office/drawing/2014/main" id="{74D506CD-931A-4344-A610-5772006CE5BE}"/>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10" name="Rectangle: Rounded Corners 9">
            <a:hlinkClick r:id="rId5" action="ppaction://hlinksldjump"/>
            <a:extLst>
              <a:ext uri="{FF2B5EF4-FFF2-40B4-BE49-F238E27FC236}">
                <a16:creationId xmlns:a16="http://schemas.microsoft.com/office/drawing/2014/main" id="{AF6DDBEA-4BFB-4BA3-835C-62A21A846B96}"/>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11" name="Rectangle: Rounded Corners 10">
            <a:hlinkClick r:id="rId6" action="ppaction://hlinksldjump"/>
            <a:extLst>
              <a:ext uri="{FF2B5EF4-FFF2-40B4-BE49-F238E27FC236}">
                <a16:creationId xmlns:a16="http://schemas.microsoft.com/office/drawing/2014/main" id="{CEBEA13B-B6D8-41BE-A0B2-245770FF46D8}"/>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12" name="Rectangle: Rounded Corners 11">
            <a:hlinkClick r:id="rId7" action="ppaction://hlinksldjump"/>
            <a:extLst>
              <a:ext uri="{FF2B5EF4-FFF2-40B4-BE49-F238E27FC236}">
                <a16:creationId xmlns:a16="http://schemas.microsoft.com/office/drawing/2014/main" id="{BFF67AA9-32BB-4CD6-BBC6-3ACC178426AC}"/>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13" name="Rectangle: Rounded Corners 12">
            <a:hlinkClick r:id="rId8" action="ppaction://hlinksldjump"/>
            <a:extLst>
              <a:ext uri="{FF2B5EF4-FFF2-40B4-BE49-F238E27FC236}">
                <a16:creationId xmlns:a16="http://schemas.microsoft.com/office/drawing/2014/main" id="{927E6D10-C0C9-4496-9022-E9F2F6F9A293}"/>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4" name="TextBox 3">
            <a:extLst>
              <a:ext uri="{FF2B5EF4-FFF2-40B4-BE49-F238E27FC236}">
                <a16:creationId xmlns:a16="http://schemas.microsoft.com/office/drawing/2014/main" id="{F1CABE95-97BC-4960-8974-166F1749C945}"/>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14" name="Slide Number Placeholder 13">
            <a:extLst>
              <a:ext uri="{FF2B5EF4-FFF2-40B4-BE49-F238E27FC236}">
                <a16:creationId xmlns:a16="http://schemas.microsoft.com/office/drawing/2014/main" id="{83EC53CC-4C66-479D-9647-7906AF71E7B9}"/>
              </a:ext>
            </a:extLst>
          </p:cNvPr>
          <p:cNvSpPr>
            <a:spLocks noGrp="1"/>
          </p:cNvSpPr>
          <p:nvPr>
            <p:ph type="sldNum" sz="quarter" idx="10"/>
          </p:nvPr>
        </p:nvSpPr>
        <p:spPr>
          <a:xfrm>
            <a:off x="11601874" y="6146060"/>
            <a:ext cx="536787" cy="365125"/>
          </a:xfrm>
        </p:spPr>
        <p:txBody>
          <a:bodyPr/>
          <a:lstStyle/>
          <a:p>
            <a:fld id="{FF828736-9A59-5542-843E-7597CE180AEB}" type="slidenum">
              <a:rPr lang="en-US" smtClean="0"/>
              <a:pPr/>
              <a:t>2</a:t>
            </a:fld>
            <a:endParaRPr lang="en-US" dirty="0"/>
          </a:p>
        </p:txBody>
      </p:sp>
      <p:sp>
        <p:nvSpPr>
          <p:cNvPr id="15" name="Rectangle: Rounded Corners 14">
            <a:hlinkClick r:id="rId9" action="ppaction://hlinksldjump"/>
            <a:extLst>
              <a:ext uri="{FF2B5EF4-FFF2-40B4-BE49-F238E27FC236}">
                <a16:creationId xmlns:a16="http://schemas.microsoft.com/office/drawing/2014/main" id="{ECF02C9B-674A-4675-930A-B12DD5C3BEB2}"/>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1934818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F3B2AB-8F42-42D1-9E90-F15D03F88FBE}"/>
              </a:ext>
            </a:extLst>
          </p:cNvPr>
          <p:cNvSpPr txBox="1"/>
          <p:nvPr/>
        </p:nvSpPr>
        <p:spPr>
          <a:xfrm>
            <a:off x="394398" y="513598"/>
            <a:ext cx="11261579" cy="4655121"/>
          </a:xfrm>
          <a:prstGeom prst="rect">
            <a:avLst/>
          </a:prstGeom>
          <a:noFill/>
        </p:spPr>
        <p:txBody>
          <a:bodyPr wrap="square" rtlCol="0">
            <a:spAutoFit/>
          </a:bodyPr>
          <a:lstStyle/>
          <a:p>
            <a:pPr marL="342900" indent="-342900">
              <a:lnSpc>
                <a:spcPct val="150000"/>
              </a:lnSpc>
              <a:buClr>
                <a:srgbClr val="7030A0"/>
              </a:buClr>
              <a:buAutoNum type="alphaUcPeriod"/>
            </a:pPr>
            <a:r>
              <a:rPr lang="en-GB" sz="2500" b="1" dirty="0">
                <a:solidFill>
                  <a:srgbClr val="002060"/>
                </a:solidFill>
              </a:rPr>
              <a:t> Aims and Objectives</a:t>
            </a:r>
          </a:p>
          <a:p>
            <a:pPr>
              <a:buClr>
                <a:srgbClr val="7030A0"/>
              </a:buClr>
            </a:pPr>
            <a:endParaRPr lang="en-GB" sz="1700" b="1" dirty="0"/>
          </a:p>
          <a:p>
            <a:pPr>
              <a:buClr>
                <a:srgbClr val="7030A0"/>
              </a:buClr>
            </a:pPr>
            <a:r>
              <a:rPr lang="en-GB" sz="2200" b="1" dirty="0">
                <a:solidFill>
                  <a:srgbClr val="7030A0"/>
                </a:solidFill>
              </a:rPr>
              <a:t>Main aim:</a:t>
            </a:r>
            <a:r>
              <a:rPr lang="en-GB" sz="2200" dirty="0">
                <a:solidFill>
                  <a:srgbClr val="7030A0"/>
                </a:solidFill>
              </a:rPr>
              <a:t> </a:t>
            </a:r>
            <a:r>
              <a:rPr lang="en-GB" sz="2200" dirty="0"/>
              <a:t>To better understand the </a:t>
            </a:r>
            <a:r>
              <a:rPr lang="en-GB" sz="2200" b="1" dirty="0"/>
              <a:t>natural hazard landscape</a:t>
            </a:r>
            <a:r>
              <a:rPr lang="en-GB" sz="2200" dirty="0"/>
              <a:t> of Istanbul and the </a:t>
            </a:r>
            <a:r>
              <a:rPr lang="en-GB" sz="2200" b="1" dirty="0"/>
              <a:t>interrelationships</a:t>
            </a:r>
            <a:r>
              <a:rPr lang="en-GB" sz="2200" dirty="0"/>
              <a:t> between these hazards.</a:t>
            </a:r>
            <a:br>
              <a:rPr lang="en-GB" sz="2200" dirty="0"/>
            </a:br>
            <a:endParaRPr lang="en-GB" sz="2200" b="1" dirty="0"/>
          </a:p>
          <a:p>
            <a:pPr marL="342900" lvl="1" indent="-342900">
              <a:buClr>
                <a:srgbClr val="7030A0"/>
              </a:buClr>
              <a:buFont typeface="Arial" panose="020B0604020202020204" pitchFamily="34" charset="0"/>
              <a:buChar char="•"/>
            </a:pPr>
            <a:r>
              <a:rPr lang="en-GB" sz="2200" b="1" dirty="0">
                <a:solidFill>
                  <a:srgbClr val="7030A0"/>
                </a:solidFill>
              </a:rPr>
              <a:t>Objective 1</a:t>
            </a:r>
            <a:r>
              <a:rPr lang="en-GB" sz="2200" dirty="0">
                <a:solidFill>
                  <a:srgbClr val="7030A0"/>
                </a:solidFill>
              </a:rPr>
              <a:t>. </a:t>
            </a:r>
            <a:r>
              <a:rPr lang="en-GB" sz="2200" dirty="0"/>
              <a:t>To produce a </a:t>
            </a:r>
            <a:r>
              <a:rPr lang="en-GB" sz="2200" b="1" dirty="0"/>
              <a:t>coarse overview </a:t>
            </a:r>
            <a:r>
              <a:rPr lang="en-GB" sz="2200" dirty="0"/>
              <a:t>of the natural hazards that have occurred or have the potential to occur in or near Istanbul. Collecting evidence from peer reviewed and grey literature as well as social media.</a:t>
            </a:r>
            <a:br>
              <a:rPr lang="en-GB" sz="2200" dirty="0"/>
            </a:br>
            <a:endParaRPr lang="en-GB" sz="2200" dirty="0"/>
          </a:p>
          <a:p>
            <a:pPr marL="342900" lvl="1" indent="-342900">
              <a:buClr>
                <a:srgbClr val="7030A0"/>
              </a:buClr>
              <a:buFont typeface="Arial" panose="020B0604020202020204" pitchFamily="34" charset="0"/>
              <a:buChar char="•"/>
            </a:pPr>
            <a:r>
              <a:rPr lang="en-GB" sz="2200" b="1" dirty="0">
                <a:solidFill>
                  <a:srgbClr val="7030A0"/>
                </a:solidFill>
              </a:rPr>
              <a:t>Objective 2</a:t>
            </a:r>
            <a:r>
              <a:rPr lang="en-GB" sz="2200" dirty="0">
                <a:solidFill>
                  <a:srgbClr val="7030A0"/>
                </a:solidFill>
              </a:rPr>
              <a:t>. </a:t>
            </a:r>
            <a:r>
              <a:rPr lang="en-GB" sz="2200" dirty="0"/>
              <a:t>To collect evidence of </a:t>
            </a:r>
            <a:r>
              <a:rPr lang="en-GB" sz="2200" b="1" dirty="0"/>
              <a:t>hazard interrelationships </a:t>
            </a:r>
            <a:r>
              <a:rPr lang="en-GB" sz="2200" dirty="0"/>
              <a:t>and build a </a:t>
            </a:r>
            <a:r>
              <a:rPr lang="en-GB" sz="2200" b="1" dirty="0"/>
              <a:t>hazard interaction matrix</a:t>
            </a:r>
            <a:r>
              <a:rPr lang="en-GB" sz="2200" dirty="0"/>
              <a:t>.</a:t>
            </a:r>
            <a:br>
              <a:rPr lang="en-GB" sz="2200" dirty="0"/>
            </a:br>
            <a:endParaRPr lang="en-GB" sz="2200" dirty="0"/>
          </a:p>
          <a:p>
            <a:pPr marL="342900" lvl="1" indent="-342900">
              <a:buClr>
                <a:srgbClr val="7030A0"/>
              </a:buClr>
              <a:buFont typeface="Arial" panose="020B0604020202020204" pitchFamily="34" charset="0"/>
              <a:buChar char="•"/>
            </a:pPr>
            <a:r>
              <a:rPr lang="en-GB" sz="2200" b="1" dirty="0">
                <a:solidFill>
                  <a:srgbClr val="7030A0"/>
                </a:solidFill>
              </a:rPr>
              <a:t>Objective 3. </a:t>
            </a:r>
            <a:r>
              <a:rPr lang="en-GB" sz="2200" dirty="0"/>
              <a:t>Develop multi-hazard </a:t>
            </a:r>
            <a:r>
              <a:rPr lang="en-GB" sz="2200" b="1" dirty="0"/>
              <a:t>scenarios</a:t>
            </a:r>
            <a:r>
              <a:rPr lang="en-GB" sz="2200" dirty="0"/>
              <a:t> to explore </a:t>
            </a:r>
            <a:r>
              <a:rPr lang="en-GB" sz="2200" b="1" dirty="0"/>
              <a:t>dynamic risk</a:t>
            </a:r>
            <a:r>
              <a:rPr lang="en-GB" sz="2200" dirty="0"/>
              <a:t>.</a:t>
            </a:r>
            <a:endParaRPr lang="en-US" sz="2200" dirty="0">
              <a:solidFill>
                <a:srgbClr val="7030A0"/>
              </a:solidFill>
            </a:endParaRPr>
          </a:p>
        </p:txBody>
      </p:sp>
      <p:sp>
        <p:nvSpPr>
          <p:cNvPr id="2" name="Slide Number Placeholder 1">
            <a:extLst>
              <a:ext uri="{FF2B5EF4-FFF2-40B4-BE49-F238E27FC236}">
                <a16:creationId xmlns:a16="http://schemas.microsoft.com/office/drawing/2014/main" id="{DE98A98C-A146-45FD-A172-6492782731EC}"/>
              </a:ext>
            </a:extLst>
          </p:cNvPr>
          <p:cNvSpPr>
            <a:spLocks noGrp="1"/>
          </p:cNvSpPr>
          <p:nvPr>
            <p:ph type="sldNum" sz="quarter" idx="10"/>
          </p:nvPr>
        </p:nvSpPr>
        <p:spPr/>
        <p:txBody>
          <a:bodyPr/>
          <a:lstStyle/>
          <a:p>
            <a:fld id="{FF828736-9A59-5542-843E-7597CE180AEB}" type="slidenum">
              <a:rPr lang="en-US" smtClean="0"/>
              <a:pPr/>
              <a:t>3</a:t>
            </a:fld>
            <a:endParaRPr lang="en-US" dirty="0"/>
          </a:p>
        </p:txBody>
      </p:sp>
      <p:sp>
        <p:nvSpPr>
          <p:cNvPr id="16" name="Rectangle: Rounded Corners 15">
            <a:hlinkClick r:id="rId2" action="ppaction://hlinksldjump"/>
            <a:extLst>
              <a:ext uri="{FF2B5EF4-FFF2-40B4-BE49-F238E27FC236}">
                <a16:creationId xmlns:a16="http://schemas.microsoft.com/office/drawing/2014/main" id="{FFD700E0-183F-4C06-AA27-B94E8A36D27D}"/>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17" name="Rectangle: Rounded Corners 16">
            <a:hlinkClick r:id="rId3" action="ppaction://hlinksldjump"/>
            <a:extLst>
              <a:ext uri="{FF2B5EF4-FFF2-40B4-BE49-F238E27FC236}">
                <a16:creationId xmlns:a16="http://schemas.microsoft.com/office/drawing/2014/main" id="{45BB4DF8-6E9A-45E1-95BC-A283A681CCB7}"/>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18" name="Rectangle: Rounded Corners 17">
            <a:hlinkClick r:id="rId4" action="ppaction://hlinksldjump"/>
            <a:extLst>
              <a:ext uri="{FF2B5EF4-FFF2-40B4-BE49-F238E27FC236}">
                <a16:creationId xmlns:a16="http://schemas.microsoft.com/office/drawing/2014/main" id="{CD9F06AC-CDF3-4537-81E5-F5BF41A97900}"/>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19" name="Rectangle: Rounded Corners 18">
            <a:hlinkClick r:id="rId5" action="ppaction://hlinksldjump"/>
            <a:extLst>
              <a:ext uri="{FF2B5EF4-FFF2-40B4-BE49-F238E27FC236}">
                <a16:creationId xmlns:a16="http://schemas.microsoft.com/office/drawing/2014/main" id="{7ECE00DC-F655-4CBC-A4AA-3B12048E7C1F}"/>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20" name="Rectangle: Rounded Corners 19">
            <a:hlinkClick r:id="rId6" action="ppaction://hlinksldjump"/>
            <a:extLst>
              <a:ext uri="{FF2B5EF4-FFF2-40B4-BE49-F238E27FC236}">
                <a16:creationId xmlns:a16="http://schemas.microsoft.com/office/drawing/2014/main" id="{BA2A3C37-618B-45F0-A59E-54C5FCAFA085}"/>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21" name="Rectangle: Rounded Corners 20">
            <a:hlinkClick r:id="rId7" action="ppaction://hlinksldjump"/>
            <a:extLst>
              <a:ext uri="{FF2B5EF4-FFF2-40B4-BE49-F238E27FC236}">
                <a16:creationId xmlns:a16="http://schemas.microsoft.com/office/drawing/2014/main" id="{BEEE8A1C-DB0A-4EC6-837F-655868F2832C}"/>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22" name="TextBox 21">
            <a:extLst>
              <a:ext uri="{FF2B5EF4-FFF2-40B4-BE49-F238E27FC236}">
                <a16:creationId xmlns:a16="http://schemas.microsoft.com/office/drawing/2014/main" id="{00D34C9F-D49D-4990-97A9-9CEAFD70F675}"/>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23" name="Rectangle: Rounded Corners 22">
            <a:hlinkClick r:id="rId8" action="ppaction://hlinksldjump"/>
            <a:extLst>
              <a:ext uri="{FF2B5EF4-FFF2-40B4-BE49-F238E27FC236}">
                <a16:creationId xmlns:a16="http://schemas.microsoft.com/office/drawing/2014/main" id="{10BECE6D-FC3C-4B22-8A27-A26B7C5A80CB}"/>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956753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2C445B-C017-4642-B0F9-1E999E3C7557}"/>
              </a:ext>
            </a:extLst>
          </p:cNvPr>
          <p:cNvSpPr txBox="1"/>
          <p:nvPr/>
        </p:nvSpPr>
        <p:spPr>
          <a:xfrm>
            <a:off x="374649" y="418870"/>
            <a:ext cx="6683376" cy="5932393"/>
          </a:xfrm>
          <a:prstGeom prst="rect">
            <a:avLst/>
          </a:prstGeom>
          <a:noFill/>
        </p:spPr>
        <p:txBody>
          <a:bodyPr wrap="square" rtlCol="0">
            <a:spAutoFit/>
          </a:bodyPr>
          <a:lstStyle/>
          <a:p>
            <a:pPr>
              <a:lnSpc>
                <a:spcPct val="150000"/>
              </a:lnSpc>
              <a:buClr>
                <a:srgbClr val="7030A0"/>
              </a:buClr>
            </a:pPr>
            <a:r>
              <a:rPr lang="en-GB" sz="2500" b="1" dirty="0">
                <a:solidFill>
                  <a:srgbClr val="7030A0"/>
                </a:solidFill>
              </a:rPr>
              <a:t>B.</a:t>
            </a:r>
            <a:r>
              <a:rPr lang="en-GB" sz="2500" b="1" dirty="0">
                <a:solidFill>
                  <a:srgbClr val="002060"/>
                </a:solidFill>
              </a:rPr>
              <a:t> Data Sources</a:t>
            </a:r>
          </a:p>
          <a:p>
            <a:pPr>
              <a:buClr>
                <a:srgbClr val="7030A0"/>
              </a:buClr>
            </a:pPr>
            <a:endParaRPr lang="en-GB" sz="1700" b="1" dirty="0"/>
          </a:p>
          <a:p>
            <a:pPr>
              <a:buClr>
                <a:srgbClr val="7030A0"/>
              </a:buClr>
            </a:pPr>
            <a:r>
              <a:rPr lang="en-GB" sz="2200" dirty="0"/>
              <a:t>The overview of single natural hazards and hazard interactions are based on evidence collected from:</a:t>
            </a:r>
            <a:br>
              <a:rPr lang="en-GB" sz="2200" dirty="0"/>
            </a:br>
            <a:endParaRPr lang="en-GB" sz="2200" dirty="0"/>
          </a:p>
          <a:p>
            <a:pPr marL="285750" indent="-285750">
              <a:buClr>
                <a:srgbClr val="7030A0"/>
              </a:buClr>
              <a:buFont typeface="Arial" panose="020B0604020202020204" pitchFamily="34" charset="0"/>
              <a:buChar char="•"/>
            </a:pPr>
            <a:r>
              <a:rPr lang="en-GB" sz="2200" b="1" dirty="0"/>
              <a:t>Peer-reviewed</a:t>
            </a:r>
            <a:r>
              <a:rPr lang="en-GB" sz="2200" dirty="0"/>
              <a:t> literature (where possible we used review papers)</a:t>
            </a:r>
          </a:p>
          <a:p>
            <a:pPr marL="285750" indent="-285750">
              <a:lnSpc>
                <a:spcPct val="150000"/>
              </a:lnSpc>
              <a:buClr>
                <a:srgbClr val="7030A0"/>
              </a:buClr>
              <a:buFont typeface="Arial" panose="020B0604020202020204" pitchFamily="34" charset="0"/>
              <a:buChar char="•"/>
            </a:pPr>
            <a:r>
              <a:rPr lang="en-GB" sz="2200" b="1" dirty="0"/>
              <a:t>Grey</a:t>
            </a:r>
            <a:r>
              <a:rPr lang="en-GB" sz="2200" dirty="0"/>
              <a:t> literature (Government/NGO reports, research grant reports)</a:t>
            </a:r>
          </a:p>
          <a:p>
            <a:pPr marL="285750" indent="-285750">
              <a:lnSpc>
                <a:spcPct val="150000"/>
              </a:lnSpc>
              <a:buClr>
                <a:srgbClr val="7030A0"/>
              </a:buClr>
              <a:buFont typeface="Arial" panose="020B0604020202020204" pitchFamily="34" charset="0"/>
              <a:buChar char="•"/>
            </a:pPr>
            <a:r>
              <a:rPr lang="en-GB" sz="2200" dirty="0"/>
              <a:t>National/International hazard </a:t>
            </a:r>
            <a:r>
              <a:rPr lang="en-GB" sz="2200" b="1" dirty="0"/>
              <a:t>databases</a:t>
            </a:r>
            <a:r>
              <a:rPr lang="en-GB" sz="2200" dirty="0"/>
              <a:t> (AFAD, EM-DAT)</a:t>
            </a:r>
          </a:p>
          <a:p>
            <a:pPr marL="285750" indent="-285750">
              <a:lnSpc>
                <a:spcPct val="150000"/>
              </a:lnSpc>
              <a:buClr>
                <a:srgbClr val="7030A0"/>
              </a:buClr>
              <a:buFont typeface="Arial" panose="020B0604020202020204" pitchFamily="34" charset="0"/>
              <a:buChar char="•"/>
            </a:pPr>
            <a:r>
              <a:rPr lang="en-GB" sz="2200" b="1" dirty="0"/>
              <a:t>Media/news </a:t>
            </a:r>
            <a:r>
              <a:rPr lang="en-GB" sz="2200" dirty="0"/>
              <a:t>reports</a:t>
            </a:r>
          </a:p>
          <a:p>
            <a:pPr marL="285750" indent="-285750">
              <a:lnSpc>
                <a:spcPct val="150000"/>
              </a:lnSpc>
              <a:buClr>
                <a:srgbClr val="7030A0"/>
              </a:buClr>
              <a:buFont typeface="Arial" panose="020B0604020202020204" pitchFamily="34" charset="0"/>
              <a:buChar char="•"/>
            </a:pPr>
            <a:r>
              <a:rPr lang="en-GB" sz="2200" b="1" dirty="0"/>
              <a:t>Social media </a:t>
            </a:r>
            <a:r>
              <a:rPr lang="en-GB" sz="2200" dirty="0"/>
              <a:t>(YouTube)</a:t>
            </a:r>
          </a:p>
          <a:p>
            <a:pPr>
              <a:buClr>
                <a:srgbClr val="7030A0"/>
              </a:buClr>
            </a:pPr>
            <a:endParaRPr lang="en-GB" sz="1700" dirty="0"/>
          </a:p>
        </p:txBody>
      </p:sp>
      <p:sp>
        <p:nvSpPr>
          <p:cNvPr id="13" name="TextBox 12">
            <a:extLst>
              <a:ext uri="{FF2B5EF4-FFF2-40B4-BE49-F238E27FC236}">
                <a16:creationId xmlns:a16="http://schemas.microsoft.com/office/drawing/2014/main" id="{F356DE39-77C0-4A74-B33A-6FCE08396666}"/>
              </a:ext>
            </a:extLst>
          </p:cNvPr>
          <p:cNvSpPr txBox="1"/>
          <p:nvPr/>
        </p:nvSpPr>
        <p:spPr>
          <a:xfrm>
            <a:off x="7161871" y="5557682"/>
            <a:ext cx="4708396" cy="482813"/>
          </a:xfrm>
          <a:prstGeom prst="rect">
            <a:avLst/>
          </a:prstGeom>
        </p:spPr>
        <p:txBody>
          <a:bodyPr vert="horz" wrap="none" lIns="36000" tIns="0" rIns="0" bIns="0" rtlCol="0" anchor="t">
            <a:normAutofit/>
          </a:bodyPr>
          <a:lstStyle/>
          <a:p>
            <a:pPr algn="ctr"/>
            <a:r>
              <a:rPr lang="en-GB" sz="1500" dirty="0"/>
              <a:t>Examples of data sources used to collect evidence for </a:t>
            </a:r>
          </a:p>
          <a:p>
            <a:pPr algn="ctr"/>
            <a:r>
              <a:rPr lang="en-GB" sz="1500" dirty="0"/>
              <a:t>natural hazard occurrence and their interactions</a:t>
            </a:r>
            <a:endParaRPr lang="en-US" sz="1500" dirty="0"/>
          </a:p>
        </p:txBody>
      </p:sp>
      <p:grpSp>
        <p:nvGrpSpPr>
          <p:cNvPr id="17" name="Group 16">
            <a:extLst>
              <a:ext uri="{FF2B5EF4-FFF2-40B4-BE49-F238E27FC236}">
                <a16:creationId xmlns:a16="http://schemas.microsoft.com/office/drawing/2014/main" id="{97AEECE1-B91B-4656-BA4F-294DB7335048}"/>
              </a:ext>
            </a:extLst>
          </p:cNvPr>
          <p:cNvGrpSpPr/>
          <p:nvPr/>
        </p:nvGrpSpPr>
        <p:grpSpPr>
          <a:xfrm>
            <a:off x="7058026" y="686258"/>
            <a:ext cx="4755816" cy="4777098"/>
            <a:chOff x="7292364" y="626766"/>
            <a:chExt cx="4524987" cy="4545236"/>
          </a:xfrm>
        </p:grpSpPr>
        <p:pic>
          <p:nvPicPr>
            <p:cNvPr id="4" name="Picture 3">
              <a:extLst>
                <a:ext uri="{FF2B5EF4-FFF2-40B4-BE49-F238E27FC236}">
                  <a16:creationId xmlns:a16="http://schemas.microsoft.com/office/drawing/2014/main" id="{58B7B85C-09E6-4B1E-9E7C-0DA0EDFD4371}"/>
                </a:ext>
              </a:extLst>
            </p:cNvPr>
            <p:cNvPicPr>
              <a:picLocks noChangeAspect="1"/>
            </p:cNvPicPr>
            <p:nvPr/>
          </p:nvPicPr>
          <p:blipFill>
            <a:blip r:embed="rId2"/>
            <a:stretch>
              <a:fillRect/>
            </a:stretch>
          </p:blipFill>
          <p:spPr>
            <a:xfrm>
              <a:off x="9484438" y="695823"/>
              <a:ext cx="2128386" cy="538356"/>
            </a:xfrm>
            <a:prstGeom prst="rect">
              <a:avLst/>
            </a:prstGeom>
            <a:ln>
              <a:solidFill>
                <a:schemeClr val="tx1"/>
              </a:solidFill>
            </a:ln>
          </p:spPr>
        </p:pic>
        <p:pic>
          <p:nvPicPr>
            <p:cNvPr id="7" name="Picture 6">
              <a:extLst>
                <a:ext uri="{FF2B5EF4-FFF2-40B4-BE49-F238E27FC236}">
                  <a16:creationId xmlns:a16="http://schemas.microsoft.com/office/drawing/2014/main" id="{381026ED-DF51-44B8-A256-DB7C9636C839}"/>
                </a:ext>
              </a:extLst>
            </p:cNvPr>
            <p:cNvPicPr>
              <a:picLocks noChangeAspect="1"/>
            </p:cNvPicPr>
            <p:nvPr/>
          </p:nvPicPr>
          <p:blipFill rotWithShape="1">
            <a:blip r:embed="rId3"/>
            <a:srcRect t="4631"/>
            <a:stretch/>
          </p:blipFill>
          <p:spPr>
            <a:xfrm>
              <a:off x="7947640" y="2151463"/>
              <a:ext cx="3773922" cy="619020"/>
            </a:xfrm>
            <a:prstGeom prst="rect">
              <a:avLst/>
            </a:prstGeom>
            <a:ln>
              <a:solidFill>
                <a:schemeClr val="tx1"/>
              </a:solidFill>
            </a:ln>
          </p:spPr>
        </p:pic>
        <p:pic>
          <p:nvPicPr>
            <p:cNvPr id="8" name="Picture 7">
              <a:extLst>
                <a:ext uri="{FF2B5EF4-FFF2-40B4-BE49-F238E27FC236}">
                  <a16:creationId xmlns:a16="http://schemas.microsoft.com/office/drawing/2014/main" id="{998CDA22-63CC-4915-9C8B-1AC008F1DCF5}"/>
                </a:ext>
              </a:extLst>
            </p:cNvPr>
            <p:cNvPicPr>
              <a:picLocks noChangeAspect="1"/>
            </p:cNvPicPr>
            <p:nvPr/>
          </p:nvPicPr>
          <p:blipFill>
            <a:blip r:embed="rId4"/>
            <a:stretch>
              <a:fillRect/>
            </a:stretch>
          </p:blipFill>
          <p:spPr>
            <a:xfrm>
              <a:off x="9484438" y="1415799"/>
              <a:ext cx="2237124" cy="607723"/>
            </a:xfrm>
            <a:prstGeom prst="rect">
              <a:avLst/>
            </a:prstGeom>
            <a:ln>
              <a:solidFill>
                <a:schemeClr val="tx1"/>
              </a:solidFill>
            </a:ln>
          </p:spPr>
        </p:pic>
        <p:pic>
          <p:nvPicPr>
            <p:cNvPr id="9" name="Picture 8">
              <a:extLst>
                <a:ext uri="{FF2B5EF4-FFF2-40B4-BE49-F238E27FC236}">
                  <a16:creationId xmlns:a16="http://schemas.microsoft.com/office/drawing/2014/main" id="{6CB82602-49EC-4C56-8486-9F6B1CF863E1}"/>
                </a:ext>
              </a:extLst>
            </p:cNvPr>
            <p:cNvPicPr>
              <a:picLocks noChangeAspect="1"/>
            </p:cNvPicPr>
            <p:nvPr/>
          </p:nvPicPr>
          <p:blipFill>
            <a:blip r:embed="rId5"/>
            <a:stretch>
              <a:fillRect/>
            </a:stretch>
          </p:blipFill>
          <p:spPr>
            <a:xfrm>
              <a:off x="7434842" y="3991589"/>
              <a:ext cx="2628560" cy="604715"/>
            </a:xfrm>
            <a:prstGeom prst="rect">
              <a:avLst/>
            </a:prstGeom>
            <a:ln>
              <a:solidFill>
                <a:schemeClr val="tx1"/>
              </a:solidFill>
            </a:ln>
          </p:spPr>
        </p:pic>
        <p:pic>
          <p:nvPicPr>
            <p:cNvPr id="10" name="Picture 9">
              <a:extLst>
                <a:ext uri="{FF2B5EF4-FFF2-40B4-BE49-F238E27FC236}">
                  <a16:creationId xmlns:a16="http://schemas.microsoft.com/office/drawing/2014/main" id="{D1359585-43D9-41AE-8B8A-FB35B3C28FEC}"/>
                </a:ext>
              </a:extLst>
            </p:cNvPr>
            <p:cNvPicPr>
              <a:picLocks noChangeAspect="1"/>
            </p:cNvPicPr>
            <p:nvPr/>
          </p:nvPicPr>
          <p:blipFill>
            <a:blip r:embed="rId6"/>
            <a:stretch>
              <a:fillRect/>
            </a:stretch>
          </p:blipFill>
          <p:spPr>
            <a:xfrm>
              <a:off x="10047974" y="3009479"/>
              <a:ext cx="1742173" cy="443071"/>
            </a:xfrm>
            <a:prstGeom prst="rect">
              <a:avLst/>
            </a:prstGeom>
            <a:ln>
              <a:solidFill>
                <a:schemeClr val="tx1"/>
              </a:solidFill>
            </a:ln>
          </p:spPr>
        </p:pic>
        <p:pic>
          <p:nvPicPr>
            <p:cNvPr id="11" name="Picture 10">
              <a:extLst>
                <a:ext uri="{FF2B5EF4-FFF2-40B4-BE49-F238E27FC236}">
                  <a16:creationId xmlns:a16="http://schemas.microsoft.com/office/drawing/2014/main" id="{BDD8C075-C695-4867-ADEF-280CD370862A}"/>
                </a:ext>
              </a:extLst>
            </p:cNvPr>
            <p:cNvPicPr>
              <a:picLocks noChangeAspect="1"/>
            </p:cNvPicPr>
            <p:nvPr/>
          </p:nvPicPr>
          <p:blipFill>
            <a:blip r:embed="rId7"/>
            <a:stretch>
              <a:fillRect/>
            </a:stretch>
          </p:blipFill>
          <p:spPr>
            <a:xfrm>
              <a:off x="7292364" y="626766"/>
              <a:ext cx="2128386" cy="1451585"/>
            </a:xfrm>
            <a:prstGeom prst="rect">
              <a:avLst/>
            </a:prstGeom>
            <a:ln>
              <a:solidFill>
                <a:schemeClr val="tx1"/>
              </a:solidFill>
            </a:ln>
          </p:spPr>
        </p:pic>
        <p:pic>
          <p:nvPicPr>
            <p:cNvPr id="14" name="Picture 13">
              <a:extLst>
                <a:ext uri="{FF2B5EF4-FFF2-40B4-BE49-F238E27FC236}">
                  <a16:creationId xmlns:a16="http://schemas.microsoft.com/office/drawing/2014/main" id="{7299B445-44A8-4E43-AE9A-BA6B1A30790F}"/>
                </a:ext>
              </a:extLst>
            </p:cNvPr>
            <p:cNvPicPr>
              <a:picLocks noChangeAspect="1"/>
            </p:cNvPicPr>
            <p:nvPr/>
          </p:nvPicPr>
          <p:blipFill>
            <a:blip r:embed="rId8"/>
            <a:stretch>
              <a:fillRect/>
            </a:stretch>
          </p:blipFill>
          <p:spPr>
            <a:xfrm>
              <a:off x="10154260" y="3645657"/>
              <a:ext cx="1663091" cy="1382570"/>
            </a:xfrm>
            <a:prstGeom prst="rect">
              <a:avLst/>
            </a:prstGeom>
            <a:ln>
              <a:solidFill>
                <a:schemeClr val="tx1"/>
              </a:solidFill>
            </a:ln>
          </p:spPr>
        </p:pic>
        <p:pic>
          <p:nvPicPr>
            <p:cNvPr id="15" name="Picture 14">
              <a:extLst>
                <a:ext uri="{FF2B5EF4-FFF2-40B4-BE49-F238E27FC236}">
                  <a16:creationId xmlns:a16="http://schemas.microsoft.com/office/drawing/2014/main" id="{A63979B8-C2E6-4B2A-A740-B5C3A2452FF0}"/>
                </a:ext>
              </a:extLst>
            </p:cNvPr>
            <p:cNvPicPr>
              <a:picLocks noChangeAspect="1"/>
            </p:cNvPicPr>
            <p:nvPr/>
          </p:nvPicPr>
          <p:blipFill>
            <a:blip r:embed="rId9"/>
            <a:stretch>
              <a:fillRect/>
            </a:stretch>
          </p:blipFill>
          <p:spPr>
            <a:xfrm>
              <a:off x="7409204" y="4689189"/>
              <a:ext cx="2668990" cy="482813"/>
            </a:xfrm>
            <a:prstGeom prst="rect">
              <a:avLst/>
            </a:prstGeom>
            <a:ln>
              <a:solidFill>
                <a:schemeClr val="tx1"/>
              </a:solidFill>
            </a:ln>
          </p:spPr>
        </p:pic>
        <p:pic>
          <p:nvPicPr>
            <p:cNvPr id="16" name="Picture 15">
              <a:extLst>
                <a:ext uri="{FF2B5EF4-FFF2-40B4-BE49-F238E27FC236}">
                  <a16:creationId xmlns:a16="http://schemas.microsoft.com/office/drawing/2014/main" id="{1041007E-2427-4136-8B1A-EFDB1A1132E5}"/>
                </a:ext>
              </a:extLst>
            </p:cNvPr>
            <p:cNvPicPr>
              <a:picLocks noChangeAspect="1"/>
            </p:cNvPicPr>
            <p:nvPr/>
          </p:nvPicPr>
          <p:blipFill>
            <a:blip r:embed="rId10"/>
            <a:stretch>
              <a:fillRect/>
            </a:stretch>
          </p:blipFill>
          <p:spPr>
            <a:xfrm>
              <a:off x="7637357" y="2843595"/>
              <a:ext cx="2364770" cy="1080830"/>
            </a:xfrm>
            <a:prstGeom prst="rect">
              <a:avLst/>
            </a:prstGeom>
            <a:ln>
              <a:solidFill>
                <a:schemeClr val="tx1"/>
              </a:solidFill>
            </a:ln>
          </p:spPr>
        </p:pic>
      </p:grpSp>
      <p:sp>
        <p:nvSpPr>
          <p:cNvPr id="3" name="Slide Number Placeholder 2">
            <a:extLst>
              <a:ext uri="{FF2B5EF4-FFF2-40B4-BE49-F238E27FC236}">
                <a16:creationId xmlns:a16="http://schemas.microsoft.com/office/drawing/2014/main" id="{5262032B-4546-4F25-AEC9-B197BBF063FE}"/>
              </a:ext>
            </a:extLst>
          </p:cNvPr>
          <p:cNvSpPr>
            <a:spLocks noGrp="1"/>
          </p:cNvSpPr>
          <p:nvPr>
            <p:ph type="sldNum" sz="quarter" idx="10"/>
          </p:nvPr>
        </p:nvSpPr>
        <p:spPr/>
        <p:txBody>
          <a:bodyPr/>
          <a:lstStyle/>
          <a:p>
            <a:fld id="{FF828736-9A59-5542-843E-7597CE180AEB}" type="slidenum">
              <a:rPr lang="en-US" smtClean="0"/>
              <a:pPr/>
              <a:t>4</a:t>
            </a:fld>
            <a:endParaRPr lang="en-US" dirty="0"/>
          </a:p>
        </p:txBody>
      </p:sp>
      <p:sp>
        <p:nvSpPr>
          <p:cNvPr id="21" name="Rectangle: Rounded Corners 20">
            <a:hlinkClick r:id="rId11" action="ppaction://hlinksldjump"/>
            <a:extLst>
              <a:ext uri="{FF2B5EF4-FFF2-40B4-BE49-F238E27FC236}">
                <a16:creationId xmlns:a16="http://schemas.microsoft.com/office/drawing/2014/main" id="{F34D5166-EE19-4274-8580-A430506E846D}"/>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22" name="Rectangle: Rounded Corners 21">
            <a:hlinkClick r:id="rId12" action="ppaction://hlinksldjump"/>
            <a:extLst>
              <a:ext uri="{FF2B5EF4-FFF2-40B4-BE49-F238E27FC236}">
                <a16:creationId xmlns:a16="http://schemas.microsoft.com/office/drawing/2014/main" id="{B1D09293-421D-4253-ABA5-0358E29104E9}"/>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23" name="Rectangle: Rounded Corners 22">
            <a:hlinkClick r:id="rId13" action="ppaction://hlinksldjump"/>
            <a:extLst>
              <a:ext uri="{FF2B5EF4-FFF2-40B4-BE49-F238E27FC236}">
                <a16:creationId xmlns:a16="http://schemas.microsoft.com/office/drawing/2014/main" id="{5937E8EE-D40F-430C-AF39-D2F0202CB04B}"/>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30" name="Rectangle: Rounded Corners 29">
            <a:hlinkClick r:id="rId14" action="ppaction://hlinksldjump"/>
            <a:extLst>
              <a:ext uri="{FF2B5EF4-FFF2-40B4-BE49-F238E27FC236}">
                <a16:creationId xmlns:a16="http://schemas.microsoft.com/office/drawing/2014/main" id="{E144523B-0CE0-4709-AD65-E93799ABC870}"/>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31" name="Rectangle: Rounded Corners 30">
            <a:hlinkClick r:id="rId15" action="ppaction://hlinksldjump"/>
            <a:extLst>
              <a:ext uri="{FF2B5EF4-FFF2-40B4-BE49-F238E27FC236}">
                <a16:creationId xmlns:a16="http://schemas.microsoft.com/office/drawing/2014/main" id="{B6A3B6A2-6BB0-4F8D-874C-092299BA3A8F}"/>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32" name="Rectangle: Rounded Corners 31">
            <a:hlinkClick r:id="rId16" action="ppaction://hlinksldjump"/>
            <a:extLst>
              <a:ext uri="{FF2B5EF4-FFF2-40B4-BE49-F238E27FC236}">
                <a16:creationId xmlns:a16="http://schemas.microsoft.com/office/drawing/2014/main" id="{928A42A5-F5CB-4D84-B22C-FD9BBE060249}"/>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33" name="TextBox 32">
            <a:extLst>
              <a:ext uri="{FF2B5EF4-FFF2-40B4-BE49-F238E27FC236}">
                <a16:creationId xmlns:a16="http://schemas.microsoft.com/office/drawing/2014/main" id="{F36CA65B-9EAE-4BC6-A205-9F7934B3C4B3}"/>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34" name="Rectangle: Rounded Corners 33">
            <a:hlinkClick r:id="rId17" action="ppaction://hlinksldjump"/>
            <a:extLst>
              <a:ext uri="{FF2B5EF4-FFF2-40B4-BE49-F238E27FC236}">
                <a16:creationId xmlns:a16="http://schemas.microsoft.com/office/drawing/2014/main" id="{B9DC3027-7994-449E-ABE6-6A270090B940}"/>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3797108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85D78D-85C4-44A1-A5B2-49EA5B9CC2BA}"/>
              </a:ext>
            </a:extLst>
          </p:cNvPr>
          <p:cNvSpPr txBox="1"/>
          <p:nvPr/>
        </p:nvSpPr>
        <p:spPr>
          <a:xfrm>
            <a:off x="302440" y="541003"/>
            <a:ext cx="5145860" cy="3831818"/>
          </a:xfrm>
          <a:prstGeom prst="rect">
            <a:avLst/>
          </a:prstGeom>
          <a:noFill/>
        </p:spPr>
        <p:txBody>
          <a:bodyPr wrap="square" rtlCol="0">
            <a:spAutoFit/>
          </a:bodyPr>
          <a:lstStyle/>
          <a:p>
            <a:pPr>
              <a:buClr>
                <a:srgbClr val="7030A0"/>
              </a:buClr>
            </a:pPr>
            <a:r>
              <a:rPr lang="en-GB" sz="2500" b="1" dirty="0">
                <a:solidFill>
                  <a:srgbClr val="7030A0"/>
                </a:solidFill>
              </a:rPr>
              <a:t>C</a:t>
            </a:r>
            <a:r>
              <a:rPr lang="en-GB" sz="2000" b="1" dirty="0">
                <a:solidFill>
                  <a:srgbClr val="7030A0"/>
                </a:solidFill>
              </a:rPr>
              <a:t>.</a:t>
            </a:r>
            <a:r>
              <a:rPr lang="en-GB" sz="2000" b="1" dirty="0">
                <a:solidFill>
                  <a:srgbClr val="002060"/>
                </a:solidFill>
              </a:rPr>
              <a:t> </a:t>
            </a:r>
            <a:r>
              <a:rPr lang="en-GB" sz="2500" b="1" dirty="0">
                <a:solidFill>
                  <a:srgbClr val="002060"/>
                </a:solidFill>
              </a:rPr>
              <a:t>Coarse overview of single natural hazards in Istanbul</a:t>
            </a:r>
          </a:p>
          <a:p>
            <a:pPr>
              <a:buClr>
                <a:srgbClr val="7030A0"/>
              </a:buClr>
            </a:pPr>
            <a:endParaRPr lang="en-GB" sz="1700" b="1" dirty="0"/>
          </a:p>
          <a:p>
            <a:pPr>
              <a:buClr>
                <a:srgbClr val="7030A0"/>
              </a:buClr>
            </a:pPr>
            <a:r>
              <a:rPr lang="en-GB" sz="2200" b="1" dirty="0"/>
              <a:t>Natural hazard classification:</a:t>
            </a:r>
            <a:r>
              <a:rPr lang="en-GB" sz="2200" dirty="0"/>
              <a:t> </a:t>
            </a:r>
          </a:p>
          <a:p>
            <a:pPr marL="342900" indent="-342900">
              <a:buClr>
                <a:srgbClr val="7030A0"/>
              </a:buClr>
              <a:buFont typeface="Arial" panose="020B0604020202020204" pitchFamily="34" charset="0"/>
              <a:buChar char="•"/>
            </a:pPr>
            <a:r>
              <a:rPr lang="en-GB" sz="2200" b="1" dirty="0"/>
              <a:t>5</a:t>
            </a:r>
            <a:r>
              <a:rPr lang="en-GB" sz="2200" dirty="0"/>
              <a:t> main hazard groups</a:t>
            </a:r>
          </a:p>
          <a:p>
            <a:pPr marL="342900" indent="-342900">
              <a:buClr>
                <a:srgbClr val="7030A0"/>
              </a:buClr>
              <a:buFont typeface="Arial" panose="020B0604020202020204" pitchFamily="34" charset="0"/>
              <a:buChar char="•"/>
            </a:pPr>
            <a:r>
              <a:rPr lang="en-GB" sz="2200" b="1" dirty="0"/>
              <a:t>23</a:t>
            </a:r>
            <a:r>
              <a:rPr lang="en-GB" sz="2200" dirty="0"/>
              <a:t> natural hazards</a:t>
            </a:r>
          </a:p>
          <a:p>
            <a:pPr marL="342900" indent="-342900">
              <a:buClr>
                <a:srgbClr val="7030A0"/>
              </a:buClr>
              <a:buFont typeface="Arial" panose="020B0604020202020204" pitchFamily="34" charset="0"/>
              <a:buChar char="•"/>
            </a:pPr>
            <a:r>
              <a:rPr lang="en-GB" sz="2200" dirty="0"/>
              <a:t>Some natural hazards consist of numerous </a:t>
            </a:r>
            <a:r>
              <a:rPr lang="en-GB" sz="2200" b="1" dirty="0"/>
              <a:t>component hazards</a:t>
            </a:r>
            <a:endParaRPr lang="en-GB" sz="2200" dirty="0"/>
          </a:p>
          <a:p>
            <a:pPr>
              <a:buClr>
                <a:srgbClr val="7030A0"/>
              </a:buClr>
            </a:pPr>
            <a:endParaRPr lang="en-GB" sz="2200" dirty="0"/>
          </a:p>
          <a:p>
            <a:pPr>
              <a:buClr>
                <a:srgbClr val="7030A0"/>
              </a:buClr>
            </a:pPr>
            <a:r>
              <a:rPr lang="en-GB" sz="2200" dirty="0"/>
              <a:t>For example: </a:t>
            </a:r>
            <a:r>
              <a:rPr lang="en-GB" sz="2200" b="1" dirty="0"/>
              <a:t>Earthquake</a:t>
            </a:r>
            <a:r>
              <a:rPr lang="en-GB" sz="2200" dirty="0"/>
              <a:t> includes </a:t>
            </a:r>
            <a:r>
              <a:rPr lang="en-GB" sz="2200" b="1" dirty="0"/>
              <a:t>Ground</a:t>
            </a:r>
            <a:r>
              <a:rPr lang="en-GB" sz="2200" dirty="0"/>
              <a:t> </a:t>
            </a:r>
            <a:r>
              <a:rPr lang="en-GB" sz="2200" b="1" dirty="0"/>
              <a:t>shaking</a:t>
            </a:r>
            <a:r>
              <a:rPr lang="en-GB" sz="2200" dirty="0"/>
              <a:t> and </a:t>
            </a:r>
            <a:r>
              <a:rPr lang="en-GB" sz="2200" b="1" dirty="0"/>
              <a:t>Liquefaction</a:t>
            </a:r>
            <a:endParaRPr lang="en-GB" sz="2200" dirty="0"/>
          </a:p>
        </p:txBody>
      </p:sp>
      <p:graphicFrame>
        <p:nvGraphicFramePr>
          <p:cNvPr id="5" name="Table 4">
            <a:extLst>
              <a:ext uri="{FF2B5EF4-FFF2-40B4-BE49-F238E27FC236}">
                <a16:creationId xmlns:a16="http://schemas.microsoft.com/office/drawing/2014/main" id="{865465E0-CB00-43DF-ADFD-FC0251552BBB}"/>
              </a:ext>
            </a:extLst>
          </p:cNvPr>
          <p:cNvGraphicFramePr>
            <a:graphicFrameLocks noGrp="1"/>
          </p:cNvGraphicFramePr>
          <p:nvPr>
            <p:extLst>
              <p:ext uri="{D42A27DB-BD31-4B8C-83A1-F6EECF244321}">
                <p14:modId xmlns:p14="http://schemas.microsoft.com/office/powerpoint/2010/main" val="3288261519"/>
              </p:ext>
            </p:extLst>
          </p:nvPr>
        </p:nvGraphicFramePr>
        <p:xfrm>
          <a:off x="5600701" y="394108"/>
          <a:ext cx="6219520" cy="5706777"/>
        </p:xfrm>
        <a:graphic>
          <a:graphicData uri="http://schemas.openxmlformats.org/drawingml/2006/table">
            <a:tbl>
              <a:tblPr firstRow="1" bandRow="1"/>
              <a:tblGrid>
                <a:gridCol w="895349">
                  <a:extLst>
                    <a:ext uri="{9D8B030D-6E8A-4147-A177-3AD203B41FA5}">
                      <a16:colId xmlns:a16="http://schemas.microsoft.com/office/drawing/2014/main" val="20000"/>
                    </a:ext>
                  </a:extLst>
                </a:gridCol>
                <a:gridCol w="952500">
                  <a:extLst>
                    <a:ext uri="{9D8B030D-6E8A-4147-A177-3AD203B41FA5}">
                      <a16:colId xmlns:a16="http://schemas.microsoft.com/office/drawing/2014/main" val="20002"/>
                    </a:ext>
                  </a:extLst>
                </a:gridCol>
                <a:gridCol w="4371671">
                  <a:extLst>
                    <a:ext uri="{9D8B030D-6E8A-4147-A177-3AD203B41FA5}">
                      <a16:colId xmlns:a16="http://schemas.microsoft.com/office/drawing/2014/main" val="2055652941"/>
                    </a:ext>
                  </a:extLst>
                </a:gridCol>
              </a:tblGrid>
              <a:tr h="17327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HAZARD</a:t>
                      </a:r>
                      <a:r>
                        <a:rPr lang="en-GB" sz="800" b="1" baseline="0" dirty="0"/>
                        <a:t> </a:t>
                      </a:r>
                      <a:r>
                        <a:rPr lang="en-GB" sz="800" b="1" dirty="0"/>
                        <a:t>GROUP</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HAZARD</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COMPONENT HAZARDS</a:t>
                      </a:r>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231364">
                <a:tc rowSpan="5">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hlinkClick r:id="rId2" action="ppaction://hlinksldjump"/>
                        </a:rPr>
                        <a:t>GEOPHYSICAL</a:t>
                      </a:r>
                      <a:endParaRPr lang="en-GB" sz="800" b="1" dirty="0"/>
                    </a:p>
                  </a:txBody>
                  <a:tcPr marL="94445" marR="94445" marT="47222" marB="47222"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flip="none" rotWithShape="1">
                      <a:gsLst>
                        <a:gs pos="0">
                          <a:sysClr val="window" lastClr="FFFFFF"/>
                        </a:gs>
                        <a:gs pos="79000">
                          <a:sysClr val="window" lastClr="FFFFFF"/>
                        </a:gs>
                        <a:gs pos="74000">
                          <a:sysClr val="window" lastClr="FFFFFF"/>
                        </a:gs>
                        <a:gs pos="100000">
                          <a:srgbClr val="9BBB59">
                            <a:lumMod val="75000"/>
                          </a:srgbClr>
                        </a:gs>
                      </a:gsLst>
                      <a:lin ang="10800000" scaled="1"/>
                      <a:tileRect/>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Earthquake</a:t>
                      </a:r>
                    </a:p>
                  </a:txBody>
                  <a:tcPr marL="29817" marR="29817" marT="14908" marB="14908">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950" b="0" dirty="0"/>
                        <a:t>Ground Shaking and Rupture; Liquefaction; Co-Seismic Subsidence; Co-Seismic Uplift</a:t>
                      </a:r>
                      <a:endParaRPr lang="en-GB" sz="950" b="0" dirty="0"/>
                    </a:p>
                  </a:txBody>
                  <a:tcPr marL="29817" marR="29817" marT="14908" marB="14908">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173273">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Tsunami</a:t>
                      </a:r>
                    </a:p>
                  </a:txBody>
                  <a:tcPr marL="29817" marR="29817" marT="14908" marB="14908">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GB" sz="950" b="0" dirty="0"/>
                        <a:t>Marine Tsunami; Freshwater Tsunami</a:t>
                      </a:r>
                    </a:p>
                  </a:txBody>
                  <a:tcPr marL="29817" marR="29817" marT="14908" marB="14908">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13738122"/>
                  </a:ext>
                </a:extLst>
              </a:tr>
              <a:tr h="332604">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Volcanic Activity or</a:t>
                      </a:r>
                      <a:r>
                        <a:rPr lang="en-GB" sz="950" baseline="0" dirty="0"/>
                        <a:t> Eruption</a:t>
                      </a:r>
                      <a:endParaRPr lang="en-GB" sz="950" dirty="0"/>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GB" sz="950" b="0" dirty="0"/>
                        <a:t>Volcanic Explosions; Volcanic Ash or Tephra Ejection; Volcanic Gas or Aerosol Emission; Pyroclastic Density Current; Lava flow; (for Lahar - see Landslide)</a:t>
                      </a:r>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309370">
                <a:tc vMerge="1">
                  <a:txBody>
                    <a:bodyPr/>
                    <a:lstStyle/>
                    <a:p>
                      <a:pPr algn="ctr"/>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Landslide</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950" b="0" dirty="0"/>
                        <a:t>Submarine Landslide; Subaerial Rockfall; Subaerial Rotational/Translational Landslide; Subaerial Debris Flow; Lahar</a:t>
                      </a:r>
                      <a:endParaRPr lang="en-GB" sz="950" b="0" dirty="0"/>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174034">
                <a:tc vMerge="1">
                  <a:txBody>
                    <a:bodyPr/>
                    <a:lstStyle/>
                    <a:p>
                      <a:pPr algn="ctr"/>
                      <a:endParaRPr lang="en-GB" sz="2000" b="1" dirty="0"/>
                    </a:p>
                  </a:txBody>
                  <a:tcPr anchor="ctr">
                    <a:gradFill flip="none" rotWithShape="1">
                      <a:gsLst>
                        <a:gs pos="0">
                          <a:schemeClr val="bg1"/>
                        </a:gs>
                        <a:gs pos="79000">
                          <a:schemeClr val="bg1"/>
                        </a:gs>
                        <a:gs pos="74000">
                          <a:schemeClr val="bg1"/>
                        </a:gs>
                        <a:gs pos="100000">
                          <a:schemeClr val="accent3">
                            <a:lumMod val="75000"/>
                          </a:schemeClr>
                        </a:gs>
                      </a:gsLst>
                      <a:lin ang="10800000" scaled="1"/>
                      <a:tileRect/>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Snow Avalanche</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endParaRPr lang="en-GB" sz="950" b="0" dirty="0"/>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844686908"/>
                  </a:ext>
                </a:extLst>
              </a:tr>
              <a:tr h="309370">
                <a:tc rowSpan="3">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hlinkClick r:id="rId3" action="ppaction://hlinksldjump"/>
                        </a:rPr>
                        <a:t>HYDROLOGICAL</a:t>
                      </a:r>
                      <a:endParaRPr lang="en-GB" sz="800" b="1" dirty="0"/>
                    </a:p>
                  </a:txBody>
                  <a:tcPr marL="94445" marR="94445" marT="47222" marB="47222"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4BACC6">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Flood</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950" b="0" dirty="0"/>
                        <a:t>Pluvial Flood (incl. flash floods, urban ponding); Fluvial Flood; Groundwater Flood; Coastal Flood (incl. storm surge)</a:t>
                      </a:r>
                      <a:endParaRPr lang="en-GB" sz="950" b="0" dirty="0"/>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7"/>
                  </a:ext>
                </a:extLst>
              </a:tr>
              <a:tr h="174034">
                <a:tc vMerge="1">
                  <a:txBody>
                    <a:bodyPr/>
                    <a:lstStyle/>
                    <a:p>
                      <a:endParaRPr lang="en-US"/>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Seiche</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endParaRPr lang="en-GB" sz="950" b="0" dirty="0"/>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542009472"/>
                  </a:ext>
                </a:extLst>
              </a:tr>
              <a:tr h="169126">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Drought</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950" b="0" dirty="0"/>
                        <a:t>Meteorological Drought; Agricultural Drought; Hydrological Drought</a:t>
                      </a:r>
                      <a:endParaRPr lang="en-GB" sz="950" b="0" dirty="0"/>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8"/>
                  </a:ext>
                </a:extLst>
              </a:tr>
              <a:tr h="309370">
                <a:tc row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hlinkClick r:id="rId3" action="ppaction://hlinksldjump"/>
                        </a:rPr>
                        <a:t>SHALLOW </a:t>
                      </a:r>
                    </a:p>
                    <a:p>
                      <a:pPr algn="ctr"/>
                      <a:r>
                        <a:rPr lang="en-GB" sz="800" b="1" dirty="0">
                          <a:hlinkClick r:id="rId3" action="ppaction://hlinksldjump"/>
                        </a:rPr>
                        <a:t>EARTH PROCESSES</a:t>
                      </a:r>
                      <a:endParaRPr lang="en-GB" sz="800" b="1" dirty="0"/>
                    </a:p>
                  </a:txBody>
                  <a:tcPr marL="94445" marR="94445" marT="47222" marB="47222"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F79646">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Regional Subsidence</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GB" sz="950" b="0" dirty="0"/>
                        <a:t>Tectonic Subsidence</a:t>
                      </a:r>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9"/>
                  </a:ext>
                </a:extLst>
              </a:tr>
              <a:tr h="174034">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3915" rtl="0" eaLnBrk="1" fontAlgn="auto" latinLnBrk="0" hangingPunct="1">
                        <a:lnSpc>
                          <a:spcPct val="100000"/>
                        </a:lnSpc>
                        <a:spcBef>
                          <a:spcPts val="0"/>
                        </a:spcBef>
                        <a:spcAft>
                          <a:spcPts val="0"/>
                        </a:spcAft>
                        <a:buClrTx/>
                        <a:buSzTx/>
                        <a:buFontTx/>
                        <a:buNone/>
                        <a:tabLst/>
                        <a:defRPr/>
                      </a:pPr>
                      <a:r>
                        <a:rPr lang="en-GB" sz="950" dirty="0"/>
                        <a:t>Ground Collapse</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950" b="0" dirty="0"/>
                        <a:t>Karst/Evaporite Collapse (sinkhole); Piping Collapse; Metastable Soils</a:t>
                      </a:r>
                      <a:endParaRPr lang="en-GB" sz="950" b="0" dirty="0"/>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0"/>
                  </a:ext>
                </a:extLst>
              </a:tr>
              <a:tr h="30937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3915" rtl="0" eaLnBrk="1" fontAlgn="auto" latinLnBrk="0" hangingPunct="1">
                        <a:lnSpc>
                          <a:spcPct val="100000"/>
                        </a:lnSpc>
                        <a:spcBef>
                          <a:spcPts val="0"/>
                        </a:spcBef>
                        <a:spcAft>
                          <a:spcPts val="0"/>
                        </a:spcAft>
                        <a:buClrTx/>
                        <a:buSzTx/>
                        <a:buFontTx/>
                        <a:buNone/>
                        <a:tabLst/>
                        <a:defRPr/>
                      </a:pPr>
                      <a:r>
                        <a:rPr lang="en-GB" sz="950" dirty="0"/>
                        <a:t>Soil (Local) Subsidence</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GB" sz="950" b="0" dirty="0"/>
                        <a:t>Soil Shrinkage; Consolidation or Settlement</a:t>
                      </a:r>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1"/>
                  </a:ext>
                </a:extLst>
              </a:tr>
              <a:tr h="174034">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Ground Heave</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950" b="0" dirty="0"/>
                        <a:t>Tectonic Uplift; Soil Expansion (Swelling)</a:t>
                      </a:r>
                      <a:endParaRPr lang="en-GB" sz="950" b="0" dirty="0"/>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2"/>
                  </a:ext>
                </a:extLst>
              </a:tr>
              <a:tr h="309370">
                <a:tc rowSpan="8">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hlinkClick r:id="rId4" action="ppaction://hlinksldjump"/>
                        </a:rPr>
                        <a:t>ATMOSPHERIC</a:t>
                      </a:r>
                      <a:endParaRPr lang="en-GB" sz="800" b="1" dirty="0"/>
                    </a:p>
                  </a:txBody>
                  <a:tcPr marL="94445" marR="94445" marT="47222" marB="47222"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FF0000"/>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baseline="0" dirty="0"/>
                        <a:t>Storm</a:t>
                      </a:r>
                      <a:endParaRPr lang="en-GB" sz="950" dirty="0"/>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950" b="0" dirty="0"/>
                        <a:t>Heavy rain; strong winds; Tropical Cyclone, Hurricane; Typhoon; Mid-Latitude Storm; Windstorms; Dust storms</a:t>
                      </a:r>
                      <a:endParaRPr lang="en-GB" sz="950" b="0" dirty="0"/>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3"/>
                  </a:ext>
                </a:extLst>
              </a:tr>
              <a:tr h="174034">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Fog</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endParaRPr lang="en-GB" sz="950" b="0" dirty="0"/>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420291421"/>
                  </a:ext>
                </a:extLst>
              </a:tr>
              <a:tr h="174034">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Tornado</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endParaRPr lang="en-GB" sz="950" b="0" dirty="0"/>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46740380"/>
                  </a:ext>
                </a:extLst>
              </a:tr>
              <a:tr h="174034">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Hail</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endParaRPr lang="en-GB" sz="950" b="0" dirty="0"/>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5"/>
                  </a:ext>
                </a:extLst>
              </a:tr>
              <a:tr h="174034">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Snow</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GB" sz="950" b="0" dirty="0"/>
                        <a:t>Snowstorm; Blizzard</a:t>
                      </a:r>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611747377"/>
                  </a:ext>
                </a:extLst>
              </a:tr>
              <a:tr h="174034">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Lightning</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endParaRPr lang="en-GB" sz="950" b="0" dirty="0"/>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7"/>
                  </a:ext>
                </a:extLst>
              </a:tr>
              <a:tr h="449615">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Extreme Temperature (Hot) </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GB" sz="950" b="0" dirty="0"/>
                        <a:t>Heat Wave; Climatic Change</a:t>
                      </a:r>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8"/>
                  </a:ext>
                </a:extLst>
              </a:tr>
              <a:tr h="449615">
                <a:tc vMerge="1">
                  <a:txBody>
                    <a:bodyPr/>
                    <a:lstStyle/>
                    <a:p>
                      <a:pPr algn="ctr"/>
                      <a:endParaRPr lang="en-GB" sz="2200" b="1" dirty="0"/>
                    </a:p>
                  </a:txBody>
                  <a:tcPr anchor="ctr">
                    <a:gradFill>
                      <a:gsLst>
                        <a:gs pos="0">
                          <a:schemeClr val="bg1"/>
                        </a:gs>
                        <a:gs pos="79000">
                          <a:schemeClr val="bg1"/>
                        </a:gs>
                        <a:gs pos="74000">
                          <a:schemeClr val="bg1"/>
                        </a:gs>
                        <a:gs pos="100000">
                          <a:srgbClr val="FF0000"/>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buFont typeface="Arial" pitchFamily="34" charset="0"/>
                        <a:buNone/>
                      </a:pPr>
                      <a:r>
                        <a:rPr lang="en-GB" sz="950" dirty="0"/>
                        <a:t>Extreme Temperature (Cold)</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4199" rtl="0" eaLnBrk="1" fontAlgn="auto" latinLnBrk="0" hangingPunct="1">
                        <a:lnSpc>
                          <a:spcPct val="100000"/>
                        </a:lnSpc>
                        <a:spcBef>
                          <a:spcPts val="0"/>
                        </a:spcBef>
                        <a:spcAft>
                          <a:spcPts val="0"/>
                        </a:spcAft>
                        <a:buClrTx/>
                        <a:buSzTx/>
                        <a:buFontTx/>
                        <a:buNone/>
                        <a:tabLst/>
                        <a:defRPr/>
                      </a:pPr>
                      <a:r>
                        <a:rPr lang="en-US" sz="950" b="0" dirty="0"/>
                        <a:t>Cold Wave; Frost; Climatic Change</a:t>
                      </a:r>
                      <a:endParaRPr lang="en-GB" sz="950" b="0" dirty="0"/>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9"/>
                  </a:ext>
                </a:extLst>
              </a:tr>
              <a:tr h="17403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hlinkClick r:id="rId5" action="ppaction://hlinksldjump"/>
                        </a:rPr>
                        <a:t>BIOPHYSICAL</a:t>
                      </a:r>
                      <a:endParaRPr lang="en-GB" sz="800" b="1" dirty="0"/>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8064A2">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Wildfire</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endParaRPr lang="en-GB" sz="950" b="0" dirty="0"/>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20"/>
                  </a:ext>
                </a:extLst>
              </a:tr>
              <a:tr h="174034">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hlinkClick r:id="rId5" action="ppaction://hlinksldjump"/>
                        </a:rPr>
                        <a:t>SPACE</a:t>
                      </a:r>
                      <a:endParaRPr lang="en-GB" sz="800" b="1" dirty="0"/>
                    </a:p>
                  </a:txBody>
                  <a:tcPr marL="94445" marR="94445" marT="47222" marB="47222"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EEECE1">
                            <a:lumMod val="2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Space Weather</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GB" sz="950" b="0" dirty="0"/>
                        <a:t>Geomagnetic Storm</a:t>
                      </a:r>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21"/>
                  </a:ext>
                </a:extLst>
              </a:tr>
              <a:tr h="174034">
                <a:tc vMerge="1">
                  <a:txBody>
                    <a:bodyPr/>
                    <a:lstStyle/>
                    <a:p>
                      <a:pPr algn="ctr"/>
                      <a:endParaRPr lang="en-GB" sz="1200" dirty="0"/>
                    </a:p>
                  </a:txBody>
                  <a:tcPr anchor="c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950" dirty="0"/>
                        <a:t>Impact Event</a:t>
                      </a:r>
                    </a:p>
                  </a:txBody>
                  <a:tcPr marL="29817" marR="29817" marT="14908" marB="14908"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GB" sz="950" b="0" dirty="0"/>
                        <a:t>Asteroid; Meteorite</a:t>
                      </a:r>
                    </a:p>
                  </a:txBody>
                  <a:tcPr marL="29817" marR="29817" marT="14908" marB="14908"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22"/>
                  </a:ext>
                </a:extLst>
              </a:tr>
            </a:tbl>
          </a:graphicData>
        </a:graphic>
      </p:graphicFrame>
      <p:sp>
        <p:nvSpPr>
          <p:cNvPr id="6" name="TextBox 5">
            <a:extLst>
              <a:ext uri="{FF2B5EF4-FFF2-40B4-BE49-F238E27FC236}">
                <a16:creationId xmlns:a16="http://schemas.microsoft.com/office/drawing/2014/main" id="{5CFBB0BD-4D51-4C5F-B405-7BADB5242069}"/>
              </a:ext>
            </a:extLst>
          </p:cNvPr>
          <p:cNvSpPr txBox="1"/>
          <p:nvPr/>
        </p:nvSpPr>
        <p:spPr>
          <a:xfrm>
            <a:off x="1627419" y="5821585"/>
            <a:ext cx="3876851" cy="250446"/>
          </a:xfrm>
          <a:prstGeom prst="rect">
            <a:avLst/>
          </a:prstGeom>
        </p:spPr>
        <p:txBody>
          <a:bodyPr vert="horz" wrap="none" lIns="36000" tIns="0" rIns="0" bIns="0" rtlCol="0" anchor="ctr">
            <a:normAutofit/>
          </a:bodyPr>
          <a:lstStyle/>
          <a:p>
            <a:pPr algn="l"/>
            <a:r>
              <a:rPr lang="en-GB" sz="1200" dirty="0"/>
              <a:t>Adapted from Gill and Malamud (2014) </a:t>
            </a:r>
            <a:r>
              <a:rPr lang="en-GB" sz="1200" i="1" dirty="0"/>
              <a:t>Rev. of </a:t>
            </a:r>
            <a:r>
              <a:rPr lang="en-GB" sz="1200" i="1" dirty="0" err="1"/>
              <a:t>Geophys</a:t>
            </a:r>
            <a:r>
              <a:rPr lang="en-GB" sz="1200" i="1" dirty="0"/>
              <a:t>.</a:t>
            </a:r>
            <a:endParaRPr lang="en-US" sz="1200" i="1" dirty="0"/>
          </a:p>
        </p:txBody>
      </p:sp>
      <p:sp>
        <p:nvSpPr>
          <p:cNvPr id="3" name="Rectangle 2">
            <a:extLst>
              <a:ext uri="{FF2B5EF4-FFF2-40B4-BE49-F238E27FC236}">
                <a16:creationId xmlns:a16="http://schemas.microsoft.com/office/drawing/2014/main" id="{C689BC71-AC00-4E0A-B428-5ED1E447CB0C}"/>
              </a:ext>
            </a:extLst>
          </p:cNvPr>
          <p:cNvSpPr/>
          <p:nvPr/>
        </p:nvSpPr>
        <p:spPr>
          <a:xfrm>
            <a:off x="302440" y="4915192"/>
            <a:ext cx="5201830" cy="646331"/>
          </a:xfrm>
          <a:prstGeom prst="rect">
            <a:avLst/>
          </a:prstGeom>
        </p:spPr>
        <p:txBody>
          <a:bodyPr wrap="square">
            <a:spAutoFit/>
          </a:bodyPr>
          <a:lstStyle/>
          <a:p>
            <a:pPr>
              <a:buClr>
                <a:srgbClr val="7030A0"/>
              </a:buClr>
            </a:pPr>
            <a:r>
              <a:rPr lang="en-GB" i="1" dirty="0"/>
              <a:t>(Click on each Hazard Group to see the definition of the Hazards)</a:t>
            </a:r>
          </a:p>
        </p:txBody>
      </p:sp>
      <p:sp>
        <p:nvSpPr>
          <p:cNvPr id="4" name="Slide Number Placeholder 3">
            <a:extLst>
              <a:ext uri="{FF2B5EF4-FFF2-40B4-BE49-F238E27FC236}">
                <a16:creationId xmlns:a16="http://schemas.microsoft.com/office/drawing/2014/main" id="{4FC7C326-3EE1-46DC-B2B5-03A96565D03E}"/>
              </a:ext>
            </a:extLst>
          </p:cNvPr>
          <p:cNvSpPr>
            <a:spLocks noGrp="1"/>
          </p:cNvSpPr>
          <p:nvPr>
            <p:ph type="sldNum" sz="quarter" idx="10"/>
          </p:nvPr>
        </p:nvSpPr>
        <p:spPr/>
        <p:txBody>
          <a:bodyPr/>
          <a:lstStyle/>
          <a:p>
            <a:fld id="{FF828736-9A59-5542-843E-7597CE180AEB}" type="slidenum">
              <a:rPr lang="en-US" smtClean="0"/>
              <a:pPr/>
              <a:t>5</a:t>
            </a:fld>
            <a:endParaRPr lang="en-US" dirty="0"/>
          </a:p>
        </p:txBody>
      </p:sp>
      <p:sp>
        <p:nvSpPr>
          <p:cNvPr id="19" name="Rectangle: Rounded Corners 18">
            <a:hlinkClick r:id="rId6" action="ppaction://hlinksldjump"/>
            <a:extLst>
              <a:ext uri="{FF2B5EF4-FFF2-40B4-BE49-F238E27FC236}">
                <a16:creationId xmlns:a16="http://schemas.microsoft.com/office/drawing/2014/main" id="{6F7CC7FC-6BD1-441C-B75B-7080E13A16EF}"/>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20" name="Rectangle: Rounded Corners 19">
            <a:hlinkClick r:id="rId7" action="ppaction://hlinksldjump"/>
            <a:extLst>
              <a:ext uri="{FF2B5EF4-FFF2-40B4-BE49-F238E27FC236}">
                <a16:creationId xmlns:a16="http://schemas.microsoft.com/office/drawing/2014/main" id="{40EA191C-B9C4-4C92-BA40-1B758C9B4B32}"/>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21" name="Rectangle: Rounded Corners 20">
            <a:hlinkClick r:id="rId8" action="ppaction://hlinksldjump"/>
            <a:extLst>
              <a:ext uri="{FF2B5EF4-FFF2-40B4-BE49-F238E27FC236}">
                <a16:creationId xmlns:a16="http://schemas.microsoft.com/office/drawing/2014/main" id="{80F36FD0-8A49-40CA-BAD4-DC91EF74A879}"/>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22" name="Rectangle: Rounded Corners 21">
            <a:hlinkClick r:id="rId9" action="ppaction://hlinksldjump"/>
            <a:extLst>
              <a:ext uri="{FF2B5EF4-FFF2-40B4-BE49-F238E27FC236}">
                <a16:creationId xmlns:a16="http://schemas.microsoft.com/office/drawing/2014/main" id="{B491DD94-7CB4-44D2-B536-78633859B11A}"/>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23" name="Rectangle: Rounded Corners 22">
            <a:hlinkClick r:id="rId10" action="ppaction://hlinksldjump"/>
            <a:extLst>
              <a:ext uri="{FF2B5EF4-FFF2-40B4-BE49-F238E27FC236}">
                <a16:creationId xmlns:a16="http://schemas.microsoft.com/office/drawing/2014/main" id="{9EC42375-A633-4EEE-9D1F-F51391B7376D}"/>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24" name="Rectangle: Rounded Corners 23">
            <a:hlinkClick r:id="rId11" action="ppaction://hlinksldjump"/>
            <a:extLst>
              <a:ext uri="{FF2B5EF4-FFF2-40B4-BE49-F238E27FC236}">
                <a16:creationId xmlns:a16="http://schemas.microsoft.com/office/drawing/2014/main" id="{F5EF60CD-5392-4174-A3DE-87B205FDF7EC}"/>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25" name="TextBox 24">
            <a:extLst>
              <a:ext uri="{FF2B5EF4-FFF2-40B4-BE49-F238E27FC236}">
                <a16:creationId xmlns:a16="http://schemas.microsoft.com/office/drawing/2014/main" id="{6CB2888B-82B5-4B9B-ABF1-672A8B5C501E}"/>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26" name="Rectangle: Rounded Corners 25">
            <a:hlinkClick r:id="rId2" action="ppaction://hlinksldjump"/>
            <a:extLst>
              <a:ext uri="{FF2B5EF4-FFF2-40B4-BE49-F238E27FC236}">
                <a16:creationId xmlns:a16="http://schemas.microsoft.com/office/drawing/2014/main" id="{40EA0A4F-D0E5-4E0B-8CA3-886DCA769C82}"/>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1104702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278A89E-AA25-4B9D-8121-E9CFE1953114}"/>
              </a:ext>
            </a:extLst>
          </p:cNvPr>
          <p:cNvGraphicFramePr>
            <a:graphicFrameLocks noGrp="1"/>
          </p:cNvGraphicFramePr>
          <p:nvPr>
            <p:extLst>
              <p:ext uri="{D42A27DB-BD31-4B8C-83A1-F6EECF244321}">
                <p14:modId xmlns:p14="http://schemas.microsoft.com/office/powerpoint/2010/main" val="2846153664"/>
              </p:ext>
            </p:extLst>
          </p:nvPr>
        </p:nvGraphicFramePr>
        <p:xfrm>
          <a:off x="266700" y="419517"/>
          <a:ext cx="2686049" cy="5242533"/>
        </p:xfrm>
        <a:graphic>
          <a:graphicData uri="http://schemas.openxmlformats.org/drawingml/2006/table">
            <a:tbl>
              <a:tblPr firstRow="1" bandRow="1"/>
              <a:tblGrid>
                <a:gridCol w="908373">
                  <a:extLst>
                    <a:ext uri="{9D8B030D-6E8A-4147-A177-3AD203B41FA5}">
                      <a16:colId xmlns:a16="http://schemas.microsoft.com/office/drawing/2014/main" val="20000"/>
                    </a:ext>
                  </a:extLst>
                </a:gridCol>
                <a:gridCol w="869303">
                  <a:extLst>
                    <a:ext uri="{9D8B030D-6E8A-4147-A177-3AD203B41FA5}">
                      <a16:colId xmlns:a16="http://schemas.microsoft.com/office/drawing/2014/main" val="20002"/>
                    </a:ext>
                  </a:extLst>
                </a:gridCol>
                <a:gridCol w="341861">
                  <a:extLst>
                    <a:ext uri="{9D8B030D-6E8A-4147-A177-3AD203B41FA5}">
                      <a16:colId xmlns:a16="http://schemas.microsoft.com/office/drawing/2014/main" val="20003"/>
                    </a:ext>
                  </a:extLst>
                </a:gridCol>
                <a:gridCol w="566512">
                  <a:extLst>
                    <a:ext uri="{9D8B030D-6E8A-4147-A177-3AD203B41FA5}">
                      <a16:colId xmlns:a16="http://schemas.microsoft.com/office/drawing/2014/main" val="2055652941"/>
                    </a:ext>
                  </a:extLst>
                </a:gridCol>
              </a:tblGrid>
              <a:tr h="19489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HAZARD</a:t>
                      </a:r>
                      <a:r>
                        <a:rPr lang="en-GB" sz="700" b="1" baseline="0" dirty="0"/>
                        <a:t> </a:t>
                      </a:r>
                      <a:r>
                        <a:rPr lang="en-GB" sz="700" b="1" dirty="0"/>
                        <a:t>GROUP</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HAZARD</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CODE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ISTANBUL?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194894">
                <a:tc rowSpan="5">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GEOPHYSICAL</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flip="none" rotWithShape="1">
                      <a:gsLst>
                        <a:gs pos="0">
                          <a:sysClr val="window" lastClr="FFFFFF"/>
                        </a:gs>
                        <a:gs pos="79000">
                          <a:sysClr val="window" lastClr="FFFFFF"/>
                        </a:gs>
                        <a:gs pos="74000">
                          <a:sysClr val="window" lastClr="FFFFFF"/>
                        </a:gs>
                        <a:gs pos="100000">
                          <a:srgbClr val="9BBB59">
                            <a:lumMod val="75000"/>
                          </a:srgbClr>
                        </a:gs>
                      </a:gsLst>
                      <a:lin ang="10800000" scaled="1"/>
                      <a:tileRect/>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Earthquake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EQ</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10002"/>
                  </a:ext>
                </a:extLst>
              </a:tr>
              <a:tr h="194894">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Tsunami</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TS</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713738122"/>
                  </a:ext>
                </a:extLst>
              </a:tr>
              <a:tr h="280381">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Volcanic Activity or</a:t>
                      </a:r>
                      <a:r>
                        <a:rPr lang="en-GB" sz="800" baseline="0" dirty="0"/>
                        <a:t> Eruption</a:t>
                      </a:r>
                      <a:endParaRPr lang="en-GB" sz="800" dirty="0"/>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VO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10004"/>
                  </a:ext>
                </a:extLst>
              </a:tr>
              <a:tr h="195750">
                <a:tc vMerge="1">
                  <a:txBody>
                    <a:bodyPr/>
                    <a:lstStyle/>
                    <a:p>
                      <a:pPr algn="ctr"/>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Landslide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LA</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10005"/>
                  </a:ext>
                </a:extLst>
              </a:tr>
              <a:tr h="195750">
                <a:tc vMerge="1">
                  <a:txBody>
                    <a:bodyPr/>
                    <a:lstStyle/>
                    <a:p>
                      <a:pPr algn="ctr"/>
                      <a:endParaRPr lang="en-GB" sz="2000" b="1" dirty="0"/>
                    </a:p>
                  </a:txBody>
                  <a:tcPr anchor="ctr">
                    <a:gradFill flip="none" rotWithShape="1">
                      <a:gsLst>
                        <a:gs pos="0">
                          <a:schemeClr val="bg1"/>
                        </a:gs>
                        <a:gs pos="79000">
                          <a:schemeClr val="bg1"/>
                        </a:gs>
                        <a:gs pos="74000">
                          <a:schemeClr val="bg1"/>
                        </a:gs>
                        <a:gs pos="100000">
                          <a:schemeClr val="accent3">
                            <a:lumMod val="75000"/>
                          </a:schemeClr>
                        </a:gs>
                      </a:gsLst>
                      <a:lin ang="10800000" scaled="1"/>
                      <a:tileRect/>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Snow Avalanche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AV</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N</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2B2B2"/>
                    </a:solidFill>
                  </a:tcPr>
                </a:tc>
                <a:extLst>
                  <a:ext uri="{0D108BD9-81ED-4DB2-BD59-A6C34878D82A}">
                    <a16:rowId xmlns:a16="http://schemas.microsoft.com/office/drawing/2014/main" val="1844686908"/>
                  </a:ext>
                </a:extLst>
              </a:tr>
              <a:tr h="195750">
                <a:tc rowSpan="3">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HYDROLOGICAL</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4BACC6">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Flood</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FL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07"/>
                  </a:ext>
                </a:extLst>
              </a:tr>
              <a:tr h="195750">
                <a:tc vMerge="1">
                  <a:txBody>
                    <a:bodyPr/>
                    <a:lstStyle/>
                    <a:p>
                      <a:endParaRPr lang="en-US"/>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Seiche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542009472"/>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Drought</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DR</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08"/>
                  </a:ext>
                </a:extLst>
              </a:tr>
              <a:tr h="280381">
                <a:tc row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SHALLOW </a:t>
                      </a:r>
                    </a:p>
                    <a:p>
                      <a:pPr algn="ctr"/>
                      <a:r>
                        <a:rPr lang="en-GB" sz="800" b="1" dirty="0"/>
                        <a:t>EARTH PROCESSES</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F79646">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Regional Subsidence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RS</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09"/>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3915" rtl="0" eaLnBrk="1" fontAlgn="auto" latinLnBrk="0" hangingPunct="1">
                        <a:lnSpc>
                          <a:spcPct val="100000"/>
                        </a:lnSpc>
                        <a:spcBef>
                          <a:spcPts val="0"/>
                        </a:spcBef>
                        <a:spcAft>
                          <a:spcPts val="0"/>
                        </a:spcAft>
                        <a:buClrTx/>
                        <a:buSzTx/>
                        <a:buFontTx/>
                        <a:buNone/>
                        <a:tabLst/>
                        <a:defRPr/>
                      </a:pPr>
                      <a:r>
                        <a:rPr lang="en-GB" sz="800" dirty="0"/>
                        <a:t>Ground Collapse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GC</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0"/>
                  </a:ext>
                </a:extLst>
              </a:tr>
              <a:tr h="280381">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3915" rtl="0" eaLnBrk="1" fontAlgn="auto" latinLnBrk="0" hangingPunct="1">
                        <a:lnSpc>
                          <a:spcPct val="100000"/>
                        </a:lnSpc>
                        <a:spcBef>
                          <a:spcPts val="0"/>
                        </a:spcBef>
                        <a:spcAft>
                          <a:spcPts val="0"/>
                        </a:spcAft>
                        <a:buClrTx/>
                        <a:buSzTx/>
                        <a:buFontTx/>
                        <a:buNone/>
                        <a:tabLst/>
                        <a:defRPr/>
                      </a:pPr>
                      <a:r>
                        <a:rPr lang="en-GB" sz="800" dirty="0"/>
                        <a:t>Soil (Local) Subsidence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SS</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1"/>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Ground Heave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GH</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2"/>
                  </a:ext>
                </a:extLst>
              </a:tr>
              <a:tr h="195750">
                <a:tc rowSpan="8">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ATMOSPHERIC</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FF0000"/>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baseline="0" dirty="0"/>
                        <a:t>Storm</a:t>
                      </a:r>
                      <a:endParaRPr lang="en-GB" sz="800" dirty="0"/>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ST</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3"/>
                  </a:ext>
                </a:extLst>
              </a:tr>
              <a:tr h="195750">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Fog</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FO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420291421"/>
                  </a:ext>
                </a:extLst>
              </a:tr>
              <a:tr h="195750">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Tornado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TO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46740380"/>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Hail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HA</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5"/>
                  </a:ext>
                </a:extLst>
              </a:tr>
              <a:tr h="195750">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Snow</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SN</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611747377"/>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Lightning</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LN</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7"/>
                  </a:ext>
                </a:extLst>
              </a:tr>
              <a:tr h="280381">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Extreme Temperature (Hot) </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ET (H)</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8"/>
                  </a:ext>
                </a:extLst>
              </a:tr>
              <a:tr h="404327">
                <a:tc vMerge="1">
                  <a:txBody>
                    <a:bodyPr/>
                    <a:lstStyle/>
                    <a:p>
                      <a:pPr algn="ctr"/>
                      <a:endParaRPr lang="en-GB" sz="2200" b="1" dirty="0"/>
                    </a:p>
                  </a:txBody>
                  <a:tcPr anchor="ctr">
                    <a:gradFill>
                      <a:gsLst>
                        <a:gs pos="0">
                          <a:schemeClr val="bg1"/>
                        </a:gs>
                        <a:gs pos="79000">
                          <a:schemeClr val="bg1"/>
                        </a:gs>
                        <a:gs pos="74000">
                          <a:schemeClr val="bg1"/>
                        </a:gs>
                        <a:gs pos="100000">
                          <a:srgbClr val="FF0000"/>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buFont typeface="Arial" pitchFamily="34" charset="0"/>
                        <a:buNone/>
                      </a:pPr>
                      <a:r>
                        <a:rPr lang="en-GB" sz="800" dirty="0"/>
                        <a:t>Extreme Temperature (Cold)</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199" rtl="0" eaLnBrk="1" fontAlgn="auto" latinLnBrk="0" hangingPunct="1">
                        <a:lnSpc>
                          <a:spcPct val="100000"/>
                        </a:lnSpc>
                        <a:spcBef>
                          <a:spcPts val="0"/>
                        </a:spcBef>
                        <a:spcAft>
                          <a:spcPts val="0"/>
                        </a:spcAft>
                        <a:buClrTx/>
                        <a:buSzTx/>
                        <a:buFontTx/>
                        <a:buNone/>
                        <a:tabLst/>
                        <a:defRPr/>
                      </a:pPr>
                      <a:r>
                        <a:rPr lang="en-GB" sz="800" b="1" dirty="0"/>
                        <a:t>ET (C)</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199" rtl="0" eaLnBrk="1" fontAlgn="auto" latinLnBrk="0" hangingPunct="1">
                        <a:lnSpc>
                          <a:spcPct val="100000"/>
                        </a:lnSpc>
                        <a:spcBef>
                          <a:spcPts val="0"/>
                        </a:spcBef>
                        <a:spcAft>
                          <a:spcPts val="0"/>
                        </a:spcAft>
                        <a:buClrTx/>
                        <a:buSzTx/>
                        <a:buFontTx/>
                        <a:buNone/>
                        <a:tabLst/>
                        <a:defRPr/>
                      </a:pP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9"/>
                  </a:ext>
                </a:extLst>
              </a:tr>
              <a:tr h="19575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BIOPHYSICAL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8064A2">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Wildfire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WF</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20"/>
                  </a:ext>
                </a:extLst>
              </a:tr>
              <a:tr h="195750">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SPACE</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EEECE1">
                            <a:lumMod val="2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Space Weather</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SW</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21"/>
                  </a:ext>
                </a:extLst>
              </a:tr>
              <a:tr h="195750">
                <a:tc vMerge="1">
                  <a:txBody>
                    <a:bodyPr/>
                    <a:lstStyle/>
                    <a:p>
                      <a:pPr algn="ctr"/>
                      <a:endParaRPr lang="en-GB" sz="1200" dirty="0"/>
                    </a:p>
                  </a:txBody>
                  <a:tcPr anchor="c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Impact Event</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IM</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22"/>
                  </a:ext>
                </a:extLst>
              </a:tr>
            </a:tbl>
          </a:graphicData>
        </a:graphic>
      </p:graphicFrame>
      <p:sp>
        <p:nvSpPr>
          <p:cNvPr id="4" name="TextBox 3">
            <a:extLst>
              <a:ext uri="{FF2B5EF4-FFF2-40B4-BE49-F238E27FC236}">
                <a16:creationId xmlns:a16="http://schemas.microsoft.com/office/drawing/2014/main" id="{A80D4193-1686-464F-A208-CF6100BDCE65}"/>
              </a:ext>
            </a:extLst>
          </p:cNvPr>
          <p:cNvSpPr txBox="1"/>
          <p:nvPr/>
        </p:nvSpPr>
        <p:spPr>
          <a:xfrm>
            <a:off x="952500" y="1143000"/>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sp>
        <p:nvSpPr>
          <p:cNvPr id="5" name="TextBox 4">
            <a:extLst>
              <a:ext uri="{FF2B5EF4-FFF2-40B4-BE49-F238E27FC236}">
                <a16:creationId xmlns:a16="http://schemas.microsoft.com/office/drawing/2014/main" id="{3DC848FC-8084-4A1F-9E3E-DB6A9BDA61AF}"/>
              </a:ext>
            </a:extLst>
          </p:cNvPr>
          <p:cNvSpPr txBox="1"/>
          <p:nvPr/>
        </p:nvSpPr>
        <p:spPr>
          <a:xfrm>
            <a:off x="762000" y="5553075"/>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graphicFrame>
        <p:nvGraphicFramePr>
          <p:cNvPr id="6" name="Table 5">
            <a:extLst>
              <a:ext uri="{FF2B5EF4-FFF2-40B4-BE49-F238E27FC236}">
                <a16:creationId xmlns:a16="http://schemas.microsoft.com/office/drawing/2014/main" id="{EC859C16-294B-41B8-995E-93FA8E9BE79C}"/>
              </a:ext>
            </a:extLst>
          </p:cNvPr>
          <p:cNvGraphicFramePr>
            <a:graphicFrameLocks noGrp="1"/>
          </p:cNvGraphicFramePr>
          <p:nvPr>
            <p:extLst>
              <p:ext uri="{D42A27DB-BD31-4B8C-83A1-F6EECF244321}">
                <p14:modId xmlns:p14="http://schemas.microsoft.com/office/powerpoint/2010/main" val="3353331089"/>
              </p:ext>
            </p:extLst>
          </p:nvPr>
        </p:nvGraphicFramePr>
        <p:xfrm>
          <a:off x="228600" y="5709672"/>
          <a:ext cx="3579668" cy="401955"/>
        </p:xfrm>
        <a:graphic>
          <a:graphicData uri="http://schemas.openxmlformats.org/drawingml/2006/table">
            <a:tbl>
              <a:tblPr>
                <a:tableStyleId>{073A0DAA-6AF3-43AB-8588-CEC1D06C72B9}</a:tableStyleId>
              </a:tblPr>
              <a:tblGrid>
                <a:gridCol w="522109">
                  <a:extLst>
                    <a:ext uri="{9D8B030D-6E8A-4147-A177-3AD203B41FA5}">
                      <a16:colId xmlns:a16="http://schemas.microsoft.com/office/drawing/2014/main" val="202408076"/>
                    </a:ext>
                  </a:extLst>
                </a:gridCol>
                <a:gridCol w="3057559">
                  <a:extLst>
                    <a:ext uri="{9D8B030D-6E8A-4147-A177-3AD203B41FA5}">
                      <a16:colId xmlns:a16="http://schemas.microsoft.com/office/drawing/2014/main" val="3382120513"/>
                    </a:ext>
                  </a:extLst>
                </a:gridCol>
              </a:tblGrid>
              <a:tr h="191135">
                <a:tc>
                  <a:txBody>
                    <a:bodyPr/>
                    <a:lstStyle/>
                    <a:p>
                      <a:pPr algn="ctr"/>
                      <a:r>
                        <a:rPr lang="en-GB" sz="1100" b="1" dirty="0"/>
                        <a:t>Y</a:t>
                      </a:r>
                      <a:endParaRPr lang="en-US" sz="1100" b="1" dirty="0"/>
                    </a:p>
                  </a:txBody>
                  <a:tcPr marL="0" marR="0" marT="0" marB="0">
                    <a:solidFill>
                      <a:srgbClr val="FF0000"/>
                    </a:solidFill>
                  </a:tcPr>
                </a:tc>
                <a:tc>
                  <a:txBody>
                    <a:bodyPr/>
                    <a:lstStyle/>
                    <a:p>
                      <a:r>
                        <a:rPr lang="en-GB" sz="1100" dirty="0"/>
                        <a:t> Potential for hazard to occur in Istanbul</a:t>
                      </a:r>
                      <a:endParaRPr lang="en-US" sz="1100" dirty="0"/>
                    </a:p>
                  </a:txBody>
                  <a:tcPr marL="0" marR="0" marT="0" marB="0">
                    <a:noFill/>
                  </a:tcPr>
                </a:tc>
                <a:extLst>
                  <a:ext uri="{0D108BD9-81ED-4DB2-BD59-A6C34878D82A}">
                    <a16:rowId xmlns:a16="http://schemas.microsoft.com/office/drawing/2014/main" val="282963690"/>
                  </a:ext>
                </a:extLst>
              </a:tr>
              <a:tr h="210820">
                <a:tc>
                  <a:txBody>
                    <a:bodyPr/>
                    <a:lstStyle/>
                    <a:p>
                      <a:pPr algn="ctr"/>
                      <a:r>
                        <a:rPr lang="en-GB" sz="1100" b="1" dirty="0"/>
                        <a:t>N</a:t>
                      </a:r>
                      <a:endParaRPr lang="en-US" sz="1100" b="1" dirty="0"/>
                    </a:p>
                  </a:txBody>
                  <a:tcPr marL="0" marR="0" marT="0" marB="0">
                    <a:solidFill>
                      <a:schemeClr val="bg1">
                        <a:lumMod val="65000"/>
                      </a:schemeClr>
                    </a:solidFill>
                  </a:tcPr>
                </a:tc>
                <a:tc>
                  <a:txBody>
                    <a:bodyPr/>
                    <a:lstStyle/>
                    <a:p>
                      <a:r>
                        <a:rPr lang="en-GB" sz="1100" dirty="0"/>
                        <a:t> No evidence for hazard occurrence in Istanbul</a:t>
                      </a:r>
                      <a:endParaRPr lang="en-US" sz="1100" dirty="0"/>
                    </a:p>
                  </a:txBody>
                  <a:tcPr marL="0" marR="0" marT="0" marB="0">
                    <a:noFill/>
                  </a:tcPr>
                </a:tc>
                <a:extLst>
                  <a:ext uri="{0D108BD9-81ED-4DB2-BD59-A6C34878D82A}">
                    <a16:rowId xmlns:a16="http://schemas.microsoft.com/office/drawing/2014/main" val="2616149000"/>
                  </a:ext>
                </a:extLst>
              </a:tr>
            </a:tbl>
          </a:graphicData>
        </a:graphic>
      </p:graphicFrame>
      <p:sp>
        <p:nvSpPr>
          <p:cNvPr id="7" name="Rectangle 6">
            <a:extLst>
              <a:ext uri="{FF2B5EF4-FFF2-40B4-BE49-F238E27FC236}">
                <a16:creationId xmlns:a16="http://schemas.microsoft.com/office/drawing/2014/main" id="{E4D2EA59-3704-4F26-BA12-8C85FA968C94}"/>
              </a:ext>
            </a:extLst>
          </p:cNvPr>
          <p:cNvSpPr/>
          <p:nvPr/>
        </p:nvSpPr>
        <p:spPr>
          <a:xfrm>
            <a:off x="3267327" y="538273"/>
            <a:ext cx="7460697" cy="477054"/>
          </a:xfrm>
          <a:prstGeom prst="rect">
            <a:avLst/>
          </a:prstGeom>
        </p:spPr>
        <p:txBody>
          <a:bodyPr wrap="none">
            <a:spAutoFit/>
          </a:bodyPr>
          <a:lstStyle/>
          <a:p>
            <a:pPr>
              <a:buClr>
                <a:srgbClr val="7030A0"/>
              </a:buClr>
            </a:pPr>
            <a:r>
              <a:rPr lang="en-GB" sz="2500" b="1" dirty="0">
                <a:solidFill>
                  <a:srgbClr val="7030A0"/>
                </a:solidFill>
              </a:rPr>
              <a:t>C.</a:t>
            </a:r>
            <a:r>
              <a:rPr lang="en-GB" sz="2500" b="1" dirty="0">
                <a:solidFill>
                  <a:srgbClr val="002060"/>
                </a:solidFill>
              </a:rPr>
              <a:t> Overview of single natural hazards in Istanbul</a:t>
            </a:r>
          </a:p>
        </p:txBody>
      </p:sp>
      <p:sp>
        <p:nvSpPr>
          <p:cNvPr id="8" name="TextBox 7">
            <a:extLst>
              <a:ext uri="{FF2B5EF4-FFF2-40B4-BE49-F238E27FC236}">
                <a16:creationId xmlns:a16="http://schemas.microsoft.com/office/drawing/2014/main" id="{CC031319-7C36-4388-AC20-83C082FD805F}"/>
              </a:ext>
            </a:extLst>
          </p:cNvPr>
          <p:cNvSpPr txBox="1"/>
          <p:nvPr/>
        </p:nvSpPr>
        <p:spPr>
          <a:xfrm>
            <a:off x="3406774" y="1265864"/>
            <a:ext cx="8379231" cy="914400"/>
          </a:xfrm>
          <a:prstGeom prst="rect">
            <a:avLst/>
          </a:prstGeom>
        </p:spPr>
        <p:txBody>
          <a:bodyPr vert="horz" wrap="none" lIns="36000" tIns="0" rIns="0" bIns="0" rtlCol="0" anchor="ctr">
            <a:normAutofit/>
          </a:bodyPr>
          <a:lstStyle/>
          <a:p>
            <a:pPr algn="l"/>
            <a:endParaRPr lang="en-US" sz="2200" dirty="0"/>
          </a:p>
        </p:txBody>
      </p:sp>
      <p:sp>
        <p:nvSpPr>
          <p:cNvPr id="9" name="TextBox 8">
            <a:extLst>
              <a:ext uri="{FF2B5EF4-FFF2-40B4-BE49-F238E27FC236}">
                <a16:creationId xmlns:a16="http://schemas.microsoft.com/office/drawing/2014/main" id="{F63C52C5-7555-48C5-8913-29988B5A2470}"/>
              </a:ext>
            </a:extLst>
          </p:cNvPr>
          <p:cNvSpPr txBox="1"/>
          <p:nvPr/>
        </p:nvSpPr>
        <p:spPr>
          <a:xfrm>
            <a:off x="3406775" y="1161089"/>
            <a:ext cx="8379230" cy="2038350"/>
          </a:xfrm>
          <a:prstGeom prst="rect">
            <a:avLst/>
          </a:prstGeom>
        </p:spPr>
        <p:txBody>
          <a:bodyPr vert="horz" wrap="square" lIns="36000" tIns="0" rIns="0" bIns="0" rtlCol="0" anchor="ctr">
            <a:normAutofit/>
          </a:bodyPr>
          <a:lstStyle/>
          <a:p>
            <a:pPr algn="l"/>
            <a:endParaRPr lang="en-US" dirty="0">
              <a:solidFill>
                <a:schemeClr val="accent1"/>
              </a:solidFill>
            </a:endParaRPr>
          </a:p>
        </p:txBody>
      </p:sp>
      <p:sp>
        <p:nvSpPr>
          <p:cNvPr id="10" name="TextBox 9">
            <a:extLst>
              <a:ext uri="{FF2B5EF4-FFF2-40B4-BE49-F238E27FC236}">
                <a16:creationId xmlns:a16="http://schemas.microsoft.com/office/drawing/2014/main" id="{9FB7BDAA-1ACC-4867-9D66-64BAD6B79392}"/>
              </a:ext>
            </a:extLst>
          </p:cNvPr>
          <p:cNvSpPr txBox="1"/>
          <p:nvPr/>
        </p:nvSpPr>
        <p:spPr>
          <a:xfrm>
            <a:off x="3615384" y="1109024"/>
            <a:ext cx="8461002" cy="1333500"/>
          </a:xfrm>
          <a:prstGeom prst="rect">
            <a:avLst/>
          </a:prstGeom>
        </p:spPr>
        <p:txBody>
          <a:bodyPr vert="horz" wrap="square" lIns="36000" tIns="0" rIns="0" bIns="0" rtlCol="0" anchor="t">
            <a:normAutofit/>
          </a:bodyPr>
          <a:lstStyle/>
          <a:p>
            <a:r>
              <a:rPr lang="en-GB" sz="2200" dirty="0"/>
              <a:t>Of the 23 natural hazards in our hazard classification, we found </a:t>
            </a:r>
            <a:r>
              <a:rPr lang="en-GB" sz="2200" b="1" dirty="0"/>
              <a:t>evidence for 22 </a:t>
            </a:r>
            <a:r>
              <a:rPr lang="en-GB" sz="2200" dirty="0"/>
              <a:t>of these to have the potential to occur in Istanbul.</a:t>
            </a:r>
            <a:endParaRPr lang="en-US" sz="2200" dirty="0"/>
          </a:p>
          <a:p>
            <a:pPr algn="l"/>
            <a:endParaRPr lang="en-US" sz="2200" dirty="0">
              <a:solidFill>
                <a:schemeClr val="accent1"/>
              </a:solidFill>
            </a:endParaRPr>
          </a:p>
        </p:txBody>
      </p:sp>
      <p:grpSp>
        <p:nvGrpSpPr>
          <p:cNvPr id="16" name="Group 15">
            <a:extLst>
              <a:ext uri="{FF2B5EF4-FFF2-40B4-BE49-F238E27FC236}">
                <a16:creationId xmlns:a16="http://schemas.microsoft.com/office/drawing/2014/main" id="{935A23A6-6BC3-47D8-9256-D99A91CC2303}"/>
              </a:ext>
            </a:extLst>
          </p:cNvPr>
          <p:cNvGrpSpPr/>
          <p:nvPr/>
        </p:nvGrpSpPr>
        <p:grpSpPr>
          <a:xfrm>
            <a:off x="3250577" y="3199439"/>
            <a:ext cx="4340984" cy="1757846"/>
            <a:chOff x="3805437" y="1760920"/>
            <a:chExt cx="4088780" cy="1655718"/>
          </a:xfrm>
        </p:grpSpPr>
        <p:pic>
          <p:nvPicPr>
            <p:cNvPr id="11" name="Picture 10">
              <a:extLst>
                <a:ext uri="{FF2B5EF4-FFF2-40B4-BE49-F238E27FC236}">
                  <a16:creationId xmlns:a16="http://schemas.microsoft.com/office/drawing/2014/main" id="{DE80B0E8-0252-44A8-A50F-C9E742122606}"/>
                </a:ext>
              </a:extLst>
            </p:cNvPr>
            <p:cNvPicPr>
              <a:picLocks noChangeAspect="1"/>
            </p:cNvPicPr>
            <p:nvPr/>
          </p:nvPicPr>
          <p:blipFill>
            <a:blip r:embed="rId2"/>
            <a:stretch>
              <a:fillRect/>
            </a:stretch>
          </p:blipFill>
          <p:spPr>
            <a:xfrm>
              <a:off x="3805437" y="1760920"/>
              <a:ext cx="3790952" cy="1511026"/>
            </a:xfrm>
            <a:prstGeom prst="rect">
              <a:avLst/>
            </a:prstGeom>
          </p:spPr>
        </p:pic>
        <p:sp>
          <p:nvSpPr>
            <p:cNvPr id="13" name="TextBox 12">
              <a:extLst>
                <a:ext uri="{FF2B5EF4-FFF2-40B4-BE49-F238E27FC236}">
                  <a16:creationId xmlns:a16="http://schemas.microsoft.com/office/drawing/2014/main" id="{6E5141FB-E3BC-4E37-B4C6-E297E1561CA0}"/>
                </a:ext>
              </a:extLst>
            </p:cNvPr>
            <p:cNvSpPr txBox="1"/>
            <p:nvPr/>
          </p:nvSpPr>
          <p:spPr>
            <a:xfrm>
              <a:off x="7128615" y="2811908"/>
              <a:ext cx="765602" cy="604730"/>
            </a:xfrm>
            <a:prstGeom prst="rect">
              <a:avLst/>
            </a:prstGeom>
          </p:spPr>
          <p:txBody>
            <a:bodyPr vert="horz" wrap="none" lIns="36000" tIns="0" rIns="0" bIns="0" rtlCol="0" anchor="ctr">
              <a:normAutofit/>
            </a:bodyPr>
            <a:lstStyle/>
            <a:p>
              <a:pPr algn="l"/>
              <a:r>
                <a:rPr lang="en-GB" sz="1200" dirty="0"/>
                <a:t>AFAD</a:t>
              </a:r>
              <a:endParaRPr lang="en-US" sz="1200" dirty="0"/>
            </a:p>
          </p:txBody>
        </p:sp>
      </p:grpSp>
      <p:grpSp>
        <p:nvGrpSpPr>
          <p:cNvPr id="2" name="Group 1">
            <a:extLst>
              <a:ext uri="{FF2B5EF4-FFF2-40B4-BE49-F238E27FC236}">
                <a16:creationId xmlns:a16="http://schemas.microsoft.com/office/drawing/2014/main" id="{CAB36C24-47F8-4BFC-B820-ECF440BB7456}"/>
              </a:ext>
            </a:extLst>
          </p:cNvPr>
          <p:cNvGrpSpPr/>
          <p:nvPr/>
        </p:nvGrpSpPr>
        <p:grpSpPr>
          <a:xfrm>
            <a:off x="8136601" y="4322952"/>
            <a:ext cx="3730213" cy="1753807"/>
            <a:chOff x="3441686" y="3647714"/>
            <a:chExt cx="3790952" cy="1782364"/>
          </a:xfrm>
        </p:grpSpPr>
        <p:grpSp>
          <p:nvGrpSpPr>
            <p:cNvPr id="17" name="Group 16">
              <a:extLst>
                <a:ext uri="{FF2B5EF4-FFF2-40B4-BE49-F238E27FC236}">
                  <a16:creationId xmlns:a16="http://schemas.microsoft.com/office/drawing/2014/main" id="{4333D37B-2FA5-4B09-9187-DCD6E96B8C08}"/>
                </a:ext>
              </a:extLst>
            </p:cNvPr>
            <p:cNvGrpSpPr/>
            <p:nvPr/>
          </p:nvGrpSpPr>
          <p:grpSpPr>
            <a:xfrm>
              <a:off x="3441686" y="3647714"/>
              <a:ext cx="3790952" cy="1782364"/>
              <a:chOff x="3940175" y="3927448"/>
              <a:chExt cx="3790952" cy="1782364"/>
            </a:xfrm>
          </p:grpSpPr>
          <p:pic>
            <p:nvPicPr>
              <p:cNvPr id="12" name="Picture 11">
                <a:extLst>
                  <a:ext uri="{FF2B5EF4-FFF2-40B4-BE49-F238E27FC236}">
                    <a16:creationId xmlns:a16="http://schemas.microsoft.com/office/drawing/2014/main" id="{D7DE101F-9E71-4C34-A495-60A7484B330A}"/>
                  </a:ext>
                </a:extLst>
              </p:cNvPr>
              <p:cNvPicPr>
                <a:picLocks noChangeAspect="1"/>
              </p:cNvPicPr>
              <p:nvPr/>
            </p:nvPicPr>
            <p:blipFill>
              <a:blip r:embed="rId3"/>
              <a:stretch>
                <a:fillRect/>
              </a:stretch>
            </p:blipFill>
            <p:spPr>
              <a:xfrm>
                <a:off x="3940175" y="3927448"/>
                <a:ext cx="3790952" cy="1782364"/>
              </a:xfrm>
              <a:prstGeom prst="rect">
                <a:avLst/>
              </a:prstGeom>
            </p:spPr>
          </p:pic>
          <p:sp>
            <p:nvSpPr>
              <p:cNvPr id="14" name="TextBox 13">
                <a:extLst>
                  <a:ext uri="{FF2B5EF4-FFF2-40B4-BE49-F238E27FC236}">
                    <a16:creationId xmlns:a16="http://schemas.microsoft.com/office/drawing/2014/main" id="{1740A50A-A00F-47AD-8366-0218A9BD57B7}"/>
                  </a:ext>
                </a:extLst>
              </p:cNvPr>
              <p:cNvSpPr txBox="1"/>
              <p:nvPr/>
            </p:nvSpPr>
            <p:spPr>
              <a:xfrm>
                <a:off x="4284851" y="5457503"/>
                <a:ext cx="914400" cy="226643"/>
              </a:xfrm>
              <a:prstGeom prst="rect">
                <a:avLst/>
              </a:prstGeom>
            </p:spPr>
            <p:txBody>
              <a:bodyPr vert="horz" wrap="none" lIns="36000" tIns="0" rIns="0" bIns="0" rtlCol="0" anchor="ctr">
                <a:normAutofit fontScale="92500" lnSpcReduction="20000"/>
              </a:bodyPr>
              <a:lstStyle/>
              <a:p>
                <a:pPr algn="l"/>
                <a:r>
                  <a:rPr lang="en-GB" dirty="0" err="1"/>
                  <a:t>FatalDot</a:t>
                </a:r>
                <a:endParaRPr lang="en-US" dirty="0"/>
              </a:p>
            </p:txBody>
          </p:sp>
        </p:grpSp>
        <p:sp>
          <p:nvSpPr>
            <p:cNvPr id="15" name="TextBox 14">
              <a:extLst>
                <a:ext uri="{FF2B5EF4-FFF2-40B4-BE49-F238E27FC236}">
                  <a16:creationId xmlns:a16="http://schemas.microsoft.com/office/drawing/2014/main" id="{DAAADB32-1AA3-4D06-93C6-664B0F365D9B}"/>
                </a:ext>
              </a:extLst>
            </p:cNvPr>
            <p:cNvSpPr txBox="1"/>
            <p:nvPr/>
          </p:nvSpPr>
          <p:spPr>
            <a:xfrm>
              <a:off x="5456840" y="5078283"/>
              <a:ext cx="1685523" cy="326129"/>
            </a:xfrm>
            <a:prstGeom prst="rect">
              <a:avLst/>
            </a:prstGeom>
          </p:spPr>
          <p:txBody>
            <a:bodyPr vert="horz" wrap="none" lIns="36000" tIns="0" rIns="0" bIns="0" rtlCol="0" anchor="ctr">
              <a:normAutofit/>
            </a:bodyPr>
            <a:lstStyle/>
            <a:p>
              <a:r>
                <a:rPr lang="en-US" sz="1200" dirty="0" err="1"/>
                <a:t>Görüm</a:t>
              </a:r>
              <a:r>
                <a:rPr lang="en-US" sz="1200" dirty="0"/>
                <a:t> and </a:t>
              </a:r>
              <a:r>
                <a:rPr lang="en-US" sz="1200" dirty="0" err="1"/>
                <a:t>Fidan</a:t>
              </a:r>
              <a:r>
                <a:rPr lang="en-US" sz="1200" dirty="0"/>
                <a:t> (2021)</a:t>
              </a:r>
            </a:p>
          </p:txBody>
        </p:sp>
      </p:grpSp>
      <p:sp>
        <p:nvSpPr>
          <p:cNvPr id="19" name="TextBox 18">
            <a:extLst>
              <a:ext uri="{FF2B5EF4-FFF2-40B4-BE49-F238E27FC236}">
                <a16:creationId xmlns:a16="http://schemas.microsoft.com/office/drawing/2014/main" id="{B66EB318-D45C-44D3-B478-B6DE7804A43A}"/>
              </a:ext>
            </a:extLst>
          </p:cNvPr>
          <p:cNvSpPr txBox="1"/>
          <p:nvPr/>
        </p:nvSpPr>
        <p:spPr>
          <a:xfrm>
            <a:off x="8277225" y="1818314"/>
            <a:ext cx="914400" cy="914400"/>
          </a:xfrm>
          <a:prstGeom prst="rect">
            <a:avLst/>
          </a:prstGeom>
        </p:spPr>
        <p:txBody>
          <a:bodyPr vert="horz" wrap="none" lIns="36000" tIns="0" rIns="0" bIns="0" rtlCol="0" anchor="ctr">
            <a:normAutofit/>
          </a:bodyPr>
          <a:lstStyle/>
          <a:p>
            <a:endParaRPr lang="en-US" dirty="0">
              <a:solidFill>
                <a:schemeClr val="accent1"/>
              </a:solidFill>
            </a:endParaRPr>
          </a:p>
        </p:txBody>
      </p:sp>
      <p:sp>
        <p:nvSpPr>
          <p:cNvPr id="18" name="TextBox 17">
            <a:extLst>
              <a:ext uri="{FF2B5EF4-FFF2-40B4-BE49-F238E27FC236}">
                <a16:creationId xmlns:a16="http://schemas.microsoft.com/office/drawing/2014/main" id="{F80E73DC-877C-41A7-B93E-CB4EB77B0CA7}"/>
              </a:ext>
            </a:extLst>
          </p:cNvPr>
          <p:cNvSpPr txBox="1"/>
          <p:nvPr/>
        </p:nvSpPr>
        <p:spPr>
          <a:xfrm>
            <a:off x="3615384" y="2281795"/>
            <a:ext cx="3610598" cy="551213"/>
          </a:xfrm>
          <a:prstGeom prst="rect">
            <a:avLst/>
          </a:prstGeom>
        </p:spPr>
        <p:txBody>
          <a:bodyPr vert="horz" wrap="square" lIns="36000" tIns="0" rIns="0" bIns="0" rtlCol="0" anchor="t">
            <a:normAutofit/>
          </a:bodyPr>
          <a:lstStyle/>
          <a:p>
            <a:pPr algn="l"/>
            <a:r>
              <a:rPr lang="en-GB" sz="2200" dirty="0"/>
              <a:t>Examples of evidence:</a:t>
            </a:r>
            <a:endParaRPr lang="en-US" sz="2200" dirty="0"/>
          </a:p>
        </p:txBody>
      </p:sp>
      <p:sp>
        <p:nvSpPr>
          <p:cNvPr id="21" name="TextBox 20">
            <a:extLst>
              <a:ext uri="{FF2B5EF4-FFF2-40B4-BE49-F238E27FC236}">
                <a16:creationId xmlns:a16="http://schemas.microsoft.com/office/drawing/2014/main" id="{1AACD344-6EE2-423D-B81B-B3F5148B6DCA}"/>
              </a:ext>
            </a:extLst>
          </p:cNvPr>
          <p:cNvSpPr txBox="1"/>
          <p:nvPr/>
        </p:nvSpPr>
        <p:spPr>
          <a:xfrm>
            <a:off x="3406774" y="4822156"/>
            <a:ext cx="3347207" cy="562045"/>
          </a:xfrm>
          <a:prstGeom prst="rect">
            <a:avLst/>
          </a:prstGeom>
        </p:spPr>
        <p:txBody>
          <a:bodyPr vert="horz" wrap="none" lIns="36000" tIns="0" rIns="0" bIns="0" rtlCol="0" anchor="ctr">
            <a:normAutofit/>
          </a:bodyPr>
          <a:lstStyle/>
          <a:p>
            <a:pPr algn="l"/>
            <a:r>
              <a:rPr lang="en-GB" sz="1500" b="1" dirty="0"/>
              <a:t>Seismic hazard</a:t>
            </a:r>
            <a:r>
              <a:rPr lang="en-GB" sz="1500" dirty="0"/>
              <a:t> map of Turkey showing</a:t>
            </a:r>
          </a:p>
          <a:p>
            <a:pPr algn="l"/>
            <a:r>
              <a:rPr lang="en-GB" sz="1500" dirty="0"/>
              <a:t>high hazard near Istanbul.</a:t>
            </a:r>
            <a:endParaRPr lang="en-US" sz="1500" dirty="0"/>
          </a:p>
        </p:txBody>
      </p:sp>
      <p:sp>
        <p:nvSpPr>
          <p:cNvPr id="22" name="TextBox 21">
            <a:extLst>
              <a:ext uri="{FF2B5EF4-FFF2-40B4-BE49-F238E27FC236}">
                <a16:creationId xmlns:a16="http://schemas.microsoft.com/office/drawing/2014/main" id="{81927CC8-C41B-4977-9332-FD215E29541F}"/>
              </a:ext>
            </a:extLst>
          </p:cNvPr>
          <p:cNvSpPr txBox="1"/>
          <p:nvPr/>
        </p:nvSpPr>
        <p:spPr>
          <a:xfrm>
            <a:off x="4632595" y="5460539"/>
            <a:ext cx="3504006" cy="604730"/>
          </a:xfrm>
          <a:prstGeom prst="rect">
            <a:avLst/>
          </a:prstGeom>
        </p:spPr>
        <p:txBody>
          <a:bodyPr vert="horz" wrap="none" lIns="36000" tIns="0" rIns="0" bIns="0" rtlCol="0" anchor="t">
            <a:normAutofit/>
          </a:bodyPr>
          <a:lstStyle/>
          <a:p>
            <a:pPr algn="l"/>
            <a:r>
              <a:rPr lang="en-GB" sz="1500" dirty="0"/>
              <a:t>Database of </a:t>
            </a:r>
            <a:r>
              <a:rPr lang="en-GB" sz="1500" b="1" dirty="0"/>
              <a:t>fatal landslides </a:t>
            </a:r>
            <a:r>
              <a:rPr lang="en-GB" sz="1500" dirty="0"/>
              <a:t>in Turkey </a:t>
            </a:r>
          </a:p>
          <a:p>
            <a:pPr algn="l"/>
            <a:r>
              <a:rPr lang="en-GB" sz="1500" dirty="0"/>
              <a:t>Shows a cluster of fatalities in Istanbul.</a:t>
            </a:r>
            <a:endParaRPr lang="en-US" sz="1500" dirty="0"/>
          </a:p>
        </p:txBody>
      </p:sp>
      <p:pic>
        <p:nvPicPr>
          <p:cNvPr id="23" name="Picture 22">
            <a:extLst>
              <a:ext uri="{FF2B5EF4-FFF2-40B4-BE49-F238E27FC236}">
                <a16:creationId xmlns:a16="http://schemas.microsoft.com/office/drawing/2014/main" id="{D082312A-3EC5-4C30-AF69-31FE66856B14}"/>
              </a:ext>
            </a:extLst>
          </p:cNvPr>
          <p:cNvPicPr>
            <a:picLocks noChangeAspect="1"/>
          </p:cNvPicPr>
          <p:nvPr/>
        </p:nvPicPr>
        <p:blipFill>
          <a:blip r:embed="rId4"/>
          <a:stretch>
            <a:fillRect/>
          </a:stretch>
        </p:blipFill>
        <p:spPr>
          <a:xfrm>
            <a:off x="9301810" y="2045066"/>
            <a:ext cx="2594380" cy="2159426"/>
          </a:xfrm>
          <a:prstGeom prst="rect">
            <a:avLst/>
          </a:prstGeom>
        </p:spPr>
      </p:pic>
      <p:sp>
        <p:nvSpPr>
          <p:cNvPr id="25" name="TextBox 24">
            <a:extLst>
              <a:ext uri="{FF2B5EF4-FFF2-40B4-BE49-F238E27FC236}">
                <a16:creationId xmlns:a16="http://schemas.microsoft.com/office/drawing/2014/main" id="{DA19E41D-BB3A-4B5C-857B-B712A6926DCE}"/>
              </a:ext>
            </a:extLst>
          </p:cNvPr>
          <p:cNvSpPr txBox="1"/>
          <p:nvPr/>
        </p:nvSpPr>
        <p:spPr>
          <a:xfrm>
            <a:off x="7443463" y="2337914"/>
            <a:ext cx="1886853" cy="1527729"/>
          </a:xfrm>
          <a:prstGeom prst="rect">
            <a:avLst/>
          </a:prstGeom>
        </p:spPr>
        <p:txBody>
          <a:bodyPr vert="horz" wrap="square" lIns="36000" tIns="0" rIns="0" bIns="0" rtlCol="0" anchor="t">
            <a:normAutofit/>
          </a:bodyPr>
          <a:lstStyle/>
          <a:p>
            <a:r>
              <a:rPr lang="en-GB" sz="1500" dirty="0"/>
              <a:t>Large volcanic eruptions in the Mediterranean (e.g. Vesuvius) can result in </a:t>
            </a:r>
            <a:r>
              <a:rPr lang="en-GB" sz="1500" b="1" dirty="0"/>
              <a:t>ash dispersal </a:t>
            </a:r>
            <a:r>
              <a:rPr lang="en-GB" sz="1500" dirty="0"/>
              <a:t>as far as Istanbul.                              </a:t>
            </a:r>
            <a:endParaRPr lang="en-US" sz="1500" dirty="0"/>
          </a:p>
        </p:txBody>
      </p:sp>
      <p:sp>
        <p:nvSpPr>
          <p:cNvPr id="26" name="Rectangle 25">
            <a:extLst>
              <a:ext uri="{FF2B5EF4-FFF2-40B4-BE49-F238E27FC236}">
                <a16:creationId xmlns:a16="http://schemas.microsoft.com/office/drawing/2014/main" id="{BD0EC2BA-6A8E-4000-AD40-3356C1314D02}"/>
              </a:ext>
            </a:extLst>
          </p:cNvPr>
          <p:cNvSpPr/>
          <p:nvPr/>
        </p:nvSpPr>
        <p:spPr>
          <a:xfrm>
            <a:off x="7687292" y="3738465"/>
            <a:ext cx="1669047" cy="276999"/>
          </a:xfrm>
          <a:prstGeom prst="rect">
            <a:avLst/>
          </a:prstGeom>
        </p:spPr>
        <p:txBody>
          <a:bodyPr wrap="none">
            <a:spAutoFit/>
          </a:bodyPr>
          <a:lstStyle/>
          <a:p>
            <a:r>
              <a:rPr lang="en-GB" sz="1200" dirty="0"/>
              <a:t>Sulpizio </a:t>
            </a:r>
            <a:r>
              <a:rPr lang="en-GB" sz="1200" i="1" dirty="0"/>
              <a:t>et al. </a:t>
            </a:r>
            <a:r>
              <a:rPr lang="en-GB" sz="1200" dirty="0"/>
              <a:t>(2012)</a:t>
            </a:r>
            <a:endParaRPr lang="en-US" sz="1200" dirty="0"/>
          </a:p>
        </p:txBody>
      </p:sp>
      <p:sp>
        <p:nvSpPr>
          <p:cNvPr id="28" name="TextBox 27">
            <a:extLst>
              <a:ext uri="{FF2B5EF4-FFF2-40B4-BE49-F238E27FC236}">
                <a16:creationId xmlns:a16="http://schemas.microsoft.com/office/drawing/2014/main" id="{94806482-DB5B-4D37-BFA8-91434877A4CD}"/>
              </a:ext>
            </a:extLst>
          </p:cNvPr>
          <p:cNvSpPr txBox="1"/>
          <p:nvPr/>
        </p:nvSpPr>
        <p:spPr>
          <a:xfrm>
            <a:off x="3505199" y="2776313"/>
            <a:ext cx="2466363" cy="362825"/>
          </a:xfrm>
          <a:prstGeom prst="rect">
            <a:avLst/>
          </a:prstGeom>
        </p:spPr>
        <p:txBody>
          <a:bodyPr vert="horz" wrap="square" lIns="36000" tIns="0" rIns="0" bIns="0" rtlCol="0" anchor="t">
            <a:normAutofit fontScale="92500"/>
          </a:bodyPr>
          <a:lstStyle/>
          <a:p>
            <a:r>
              <a:rPr lang="en-GB" sz="2000" b="1" dirty="0">
                <a:solidFill>
                  <a:schemeClr val="accent1"/>
                </a:solidFill>
              </a:rPr>
              <a:t>Geophysical Hazards</a:t>
            </a:r>
            <a:endParaRPr lang="en-US" sz="2000" b="1" dirty="0">
              <a:solidFill>
                <a:schemeClr val="accent1"/>
              </a:solidFill>
            </a:endParaRPr>
          </a:p>
        </p:txBody>
      </p:sp>
      <p:sp>
        <p:nvSpPr>
          <p:cNvPr id="30" name="TextBox 29">
            <a:extLst>
              <a:ext uri="{FF2B5EF4-FFF2-40B4-BE49-F238E27FC236}">
                <a16:creationId xmlns:a16="http://schemas.microsoft.com/office/drawing/2014/main" id="{91006EFE-025A-430D-BD14-BD50987A96BA}"/>
              </a:ext>
            </a:extLst>
          </p:cNvPr>
          <p:cNvSpPr txBox="1"/>
          <p:nvPr/>
        </p:nvSpPr>
        <p:spPr>
          <a:xfrm>
            <a:off x="3046869" y="1257461"/>
            <a:ext cx="234441" cy="914401"/>
          </a:xfrm>
          <a:prstGeom prst="rect">
            <a:avLst/>
          </a:prstGeom>
        </p:spPr>
        <p:txBody>
          <a:bodyPr vert="horz" wrap="none" lIns="36000" tIns="0" rIns="0" bIns="0" rtlCol="0" anchor="ctr">
            <a:noAutofit/>
          </a:bodyPr>
          <a:lstStyle/>
          <a:p>
            <a:pPr algn="l"/>
            <a:endParaRPr lang="en-US" sz="5500" dirty="0">
              <a:solidFill>
                <a:schemeClr val="accent1"/>
              </a:solidFill>
            </a:endParaRPr>
          </a:p>
        </p:txBody>
      </p:sp>
      <p:sp>
        <p:nvSpPr>
          <p:cNvPr id="31" name="TextBox 30">
            <a:extLst>
              <a:ext uri="{FF2B5EF4-FFF2-40B4-BE49-F238E27FC236}">
                <a16:creationId xmlns:a16="http://schemas.microsoft.com/office/drawing/2014/main" id="{98A93EB1-0A52-4329-B63D-66C3C276C9D4}"/>
              </a:ext>
            </a:extLst>
          </p:cNvPr>
          <p:cNvSpPr txBox="1"/>
          <p:nvPr/>
        </p:nvSpPr>
        <p:spPr>
          <a:xfrm>
            <a:off x="4051883" y="0"/>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pic>
        <p:nvPicPr>
          <p:cNvPr id="33" name="Picture 32">
            <a:extLst>
              <a:ext uri="{FF2B5EF4-FFF2-40B4-BE49-F238E27FC236}">
                <a16:creationId xmlns:a16="http://schemas.microsoft.com/office/drawing/2014/main" id="{6F907124-09F6-44ED-8738-930AB6E2BF42}"/>
              </a:ext>
            </a:extLst>
          </p:cNvPr>
          <p:cNvPicPr>
            <a:picLocks noChangeAspect="1"/>
          </p:cNvPicPr>
          <p:nvPr/>
        </p:nvPicPr>
        <p:blipFill>
          <a:blip r:embed="rId5"/>
          <a:stretch>
            <a:fillRect/>
          </a:stretch>
        </p:blipFill>
        <p:spPr>
          <a:xfrm>
            <a:off x="3009898" y="586721"/>
            <a:ext cx="211416" cy="1141411"/>
          </a:xfrm>
          <a:prstGeom prst="rect">
            <a:avLst/>
          </a:prstGeom>
        </p:spPr>
      </p:pic>
      <p:cxnSp>
        <p:nvCxnSpPr>
          <p:cNvPr id="35" name="Straight Arrow Connector 34">
            <a:extLst>
              <a:ext uri="{FF2B5EF4-FFF2-40B4-BE49-F238E27FC236}">
                <a16:creationId xmlns:a16="http://schemas.microsoft.com/office/drawing/2014/main" id="{3416B4C4-EA73-4231-AE95-30203A651458}"/>
              </a:ext>
            </a:extLst>
          </p:cNvPr>
          <p:cNvCxnSpPr>
            <a:cxnSpLocks/>
            <a:stCxn id="33" idx="3"/>
            <a:endCxn id="28" idx="1"/>
          </p:cNvCxnSpPr>
          <p:nvPr/>
        </p:nvCxnSpPr>
        <p:spPr>
          <a:xfrm>
            <a:off x="3221314" y="1157427"/>
            <a:ext cx="283885" cy="180029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Slide Number Placeholder 19">
            <a:extLst>
              <a:ext uri="{FF2B5EF4-FFF2-40B4-BE49-F238E27FC236}">
                <a16:creationId xmlns:a16="http://schemas.microsoft.com/office/drawing/2014/main" id="{3DC98F64-D5F4-4AB8-A3B1-D6C5C88FB1AB}"/>
              </a:ext>
            </a:extLst>
          </p:cNvPr>
          <p:cNvSpPr>
            <a:spLocks noGrp="1"/>
          </p:cNvSpPr>
          <p:nvPr>
            <p:ph type="sldNum" sz="quarter" idx="10"/>
          </p:nvPr>
        </p:nvSpPr>
        <p:spPr/>
        <p:txBody>
          <a:bodyPr/>
          <a:lstStyle/>
          <a:p>
            <a:fld id="{FF828736-9A59-5542-843E-7597CE180AEB}" type="slidenum">
              <a:rPr lang="en-US" smtClean="0"/>
              <a:pPr/>
              <a:t>6</a:t>
            </a:fld>
            <a:endParaRPr lang="en-US" dirty="0"/>
          </a:p>
        </p:txBody>
      </p:sp>
      <p:sp>
        <p:nvSpPr>
          <p:cNvPr id="37" name="Rectangle: Rounded Corners 36">
            <a:hlinkClick r:id="rId6" action="ppaction://hlinksldjump"/>
            <a:extLst>
              <a:ext uri="{FF2B5EF4-FFF2-40B4-BE49-F238E27FC236}">
                <a16:creationId xmlns:a16="http://schemas.microsoft.com/office/drawing/2014/main" id="{1D82D858-8A82-4639-A180-A0103948F46D}"/>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38" name="Rectangle: Rounded Corners 37">
            <a:hlinkClick r:id="rId7" action="ppaction://hlinksldjump"/>
            <a:extLst>
              <a:ext uri="{FF2B5EF4-FFF2-40B4-BE49-F238E27FC236}">
                <a16:creationId xmlns:a16="http://schemas.microsoft.com/office/drawing/2014/main" id="{08068DCD-33FA-46BB-B98D-62FAEFCE7473}"/>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39" name="Rectangle: Rounded Corners 38">
            <a:hlinkClick r:id="rId8" action="ppaction://hlinksldjump"/>
            <a:extLst>
              <a:ext uri="{FF2B5EF4-FFF2-40B4-BE49-F238E27FC236}">
                <a16:creationId xmlns:a16="http://schemas.microsoft.com/office/drawing/2014/main" id="{58BBDFE9-449A-4903-96D8-A2A9027E9FB0}"/>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46" name="Rectangle: Rounded Corners 45">
            <a:hlinkClick r:id="rId9" action="ppaction://hlinksldjump"/>
            <a:extLst>
              <a:ext uri="{FF2B5EF4-FFF2-40B4-BE49-F238E27FC236}">
                <a16:creationId xmlns:a16="http://schemas.microsoft.com/office/drawing/2014/main" id="{E3C0C7E6-029F-4546-9265-B05FD5C87E88}"/>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47" name="Rectangle: Rounded Corners 46">
            <a:hlinkClick r:id="rId10" action="ppaction://hlinksldjump"/>
            <a:extLst>
              <a:ext uri="{FF2B5EF4-FFF2-40B4-BE49-F238E27FC236}">
                <a16:creationId xmlns:a16="http://schemas.microsoft.com/office/drawing/2014/main" id="{BF08838F-C7BF-436F-B69F-5AA125EB36E6}"/>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48" name="Rectangle: Rounded Corners 47">
            <a:hlinkClick r:id="rId11" action="ppaction://hlinksldjump"/>
            <a:extLst>
              <a:ext uri="{FF2B5EF4-FFF2-40B4-BE49-F238E27FC236}">
                <a16:creationId xmlns:a16="http://schemas.microsoft.com/office/drawing/2014/main" id="{69F93B44-D0DD-4436-A8A4-A81F5A2DF37D}"/>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49" name="TextBox 48">
            <a:extLst>
              <a:ext uri="{FF2B5EF4-FFF2-40B4-BE49-F238E27FC236}">
                <a16:creationId xmlns:a16="http://schemas.microsoft.com/office/drawing/2014/main" id="{1E1684E3-27B2-4BFC-9215-C949709C1BC4}"/>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50" name="Rectangle: Rounded Corners 49">
            <a:hlinkClick r:id="rId12" action="ppaction://hlinksldjump"/>
            <a:extLst>
              <a:ext uri="{FF2B5EF4-FFF2-40B4-BE49-F238E27FC236}">
                <a16:creationId xmlns:a16="http://schemas.microsoft.com/office/drawing/2014/main" id="{A58A8D36-CF36-4334-8303-1C48A58F880B}"/>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1686915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80D4193-1686-464F-A208-CF6100BDCE65}"/>
              </a:ext>
            </a:extLst>
          </p:cNvPr>
          <p:cNvSpPr txBox="1"/>
          <p:nvPr/>
        </p:nvSpPr>
        <p:spPr>
          <a:xfrm>
            <a:off x="952500" y="1143000"/>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sp>
        <p:nvSpPr>
          <p:cNvPr id="5" name="TextBox 4">
            <a:extLst>
              <a:ext uri="{FF2B5EF4-FFF2-40B4-BE49-F238E27FC236}">
                <a16:creationId xmlns:a16="http://schemas.microsoft.com/office/drawing/2014/main" id="{3DC848FC-8084-4A1F-9E3E-DB6A9BDA61AF}"/>
              </a:ext>
            </a:extLst>
          </p:cNvPr>
          <p:cNvSpPr txBox="1"/>
          <p:nvPr/>
        </p:nvSpPr>
        <p:spPr>
          <a:xfrm>
            <a:off x="762000" y="5553075"/>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sp>
        <p:nvSpPr>
          <p:cNvPr id="7" name="Rectangle 6">
            <a:extLst>
              <a:ext uri="{FF2B5EF4-FFF2-40B4-BE49-F238E27FC236}">
                <a16:creationId xmlns:a16="http://schemas.microsoft.com/office/drawing/2014/main" id="{E4D2EA59-3704-4F26-BA12-8C85FA968C94}"/>
              </a:ext>
            </a:extLst>
          </p:cNvPr>
          <p:cNvSpPr/>
          <p:nvPr/>
        </p:nvSpPr>
        <p:spPr>
          <a:xfrm>
            <a:off x="3267327" y="538273"/>
            <a:ext cx="7460697" cy="477054"/>
          </a:xfrm>
          <a:prstGeom prst="rect">
            <a:avLst/>
          </a:prstGeom>
        </p:spPr>
        <p:txBody>
          <a:bodyPr wrap="none">
            <a:spAutoFit/>
          </a:bodyPr>
          <a:lstStyle/>
          <a:p>
            <a:pPr>
              <a:buClr>
                <a:srgbClr val="7030A0"/>
              </a:buClr>
            </a:pPr>
            <a:r>
              <a:rPr lang="en-GB" sz="2500" b="1" dirty="0">
                <a:solidFill>
                  <a:srgbClr val="7030A0"/>
                </a:solidFill>
              </a:rPr>
              <a:t>C.</a:t>
            </a:r>
            <a:r>
              <a:rPr lang="en-GB" sz="2500" b="1" dirty="0">
                <a:solidFill>
                  <a:srgbClr val="002060"/>
                </a:solidFill>
              </a:rPr>
              <a:t> Overview of single natural hazards in Istanbul</a:t>
            </a:r>
          </a:p>
        </p:txBody>
      </p:sp>
      <p:sp>
        <p:nvSpPr>
          <p:cNvPr id="8" name="TextBox 7">
            <a:extLst>
              <a:ext uri="{FF2B5EF4-FFF2-40B4-BE49-F238E27FC236}">
                <a16:creationId xmlns:a16="http://schemas.microsoft.com/office/drawing/2014/main" id="{CC031319-7C36-4388-AC20-83C082FD805F}"/>
              </a:ext>
            </a:extLst>
          </p:cNvPr>
          <p:cNvSpPr txBox="1"/>
          <p:nvPr/>
        </p:nvSpPr>
        <p:spPr>
          <a:xfrm>
            <a:off x="3406774" y="1265864"/>
            <a:ext cx="8379231" cy="914400"/>
          </a:xfrm>
          <a:prstGeom prst="rect">
            <a:avLst/>
          </a:prstGeom>
        </p:spPr>
        <p:txBody>
          <a:bodyPr vert="horz" wrap="none" lIns="36000" tIns="0" rIns="0" bIns="0" rtlCol="0" anchor="ctr">
            <a:normAutofit/>
          </a:bodyPr>
          <a:lstStyle/>
          <a:p>
            <a:pPr algn="l"/>
            <a:endParaRPr lang="en-US" sz="2200" dirty="0"/>
          </a:p>
        </p:txBody>
      </p:sp>
      <p:sp>
        <p:nvSpPr>
          <p:cNvPr id="9" name="TextBox 8">
            <a:extLst>
              <a:ext uri="{FF2B5EF4-FFF2-40B4-BE49-F238E27FC236}">
                <a16:creationId xmlns:a16="http://schemas.microsoft.com/office/drawing/2014/main" id="{F63C52C5-7555-48C5-8913-29988B5A2470}"/>
              </a:ext>
            </a:extLst>
          </p:cNvPr>
          <p:cNvSpPr txBox="1"/>
          <p:nvPr/>
        </p:nvSpPr>
        <p:spPr>
          <a:xfrm>
            <a:off x="3406775" y="1161089"/>
            <a:ext cx="8379230" cy="2038350"/>
          </a:xfrm>
          <a:prstGeom prst="rect">
            <a:avLst/>
          </a:prstGeom>
        </p:spPr>
        <p:txBody>
          <a:bodyPr vert="horz" wrap="square" lIns="36000" tIns="0" rIns="0" bIns="0" rtlCol="0" anchor="ctr">
            <a:normAutofit/>
          </a:bodyPr>
          <a:lstStyle/>
          <a:p>
            <a:pPr algn="l"/>
            <a:endParaRPr lang="en-US" dirty="0">
              <a:solidFill>
                <a:schemeClr val="accent1"/>
              </a:solidFill>
            </a:endParaRPr>
          </a:p>
        </p:txBody>
      </p:sp>
      <p:sp>
        <p:nvSpPr>
          <p:cNvPr id="19" name="TextBox 18">
            <a:extLst>
              <a:ext uri="{FF2B5EF4-FFF2-40B4-BE49-F238E27FC236}">
                <a16:creationId xmlns:a16="http://schemas.microsoft.com/office/drawing/2014/main" id="{B66EB318-D45C-44D3-B478-B6DE7804A43A}"/>
              </a:ext>
            </a:extLst>
          </p:cNvPr>
          <p:cNvSpPr txBox="1"/>
          <p:nvPr/>
        </p:nvSpPr>
        <p:spPr>
          <a:xfrm>
            <a:off x="8277225" y="1818314"/>
            <a:ext cx="914400" cy="914400"/>
          </a:xfrm>
          <a:prstGeom prst="rect">
            <a:avLst/>
          </a:prstGeom>
        </p:spPr>
        <p:txBody>
          <a:bodyPr vert="horz" wrap="none" lIns="36000" tIns="0" rIns="0" bIns="0" rtlCol="0" anchor="ctr">
            <a:normAutofit/>
          </a:bodyPr>
          <a:lstStyle/>
          <a:p>
            <a:endParaRPr lang="en-US" dirty="0">
              <a:solidFill>
                <a:schemeClr val="accent1"/>
              </a:solidFill>
            </a:endParaRPr>
          </a:p>
        </p:txBody>
      </p:sp>
      <p:sp>
        <p:nvSpPr>
          <p:cNvPr id="18" name="TextBox 17">
            <a:extLst>
              <a:ext uri="{FF2B5EF4-FFF2-40B4-BE49-F238E27FC236}">
                <a16:creationId xmlns:a16="http://schemas.microsoft.com/office/drawing/2014/main" id="{F80E73DC-877C-41A7-B93E-CB4EB77B0CA7}"/>
              </a:ext>
            </a:extLst>
          </p:cNvPr>
          <p:cNvSpPr txBox="1"/>
          <p:nvPr/>
        </p:nvSpPr>
        <p:spPr>
          <a:xfrm>
            <a:off x="3505199" y="1186162"/>
            <a:ext cx="3610598" cy="551213"/>
          </a:xfrm>
          <a:prstGeom prst="rect">
            <a:avLst/>
          </a:prstGeom>
        </p:spPr>
        <p:txBody>
          <a:bodyPr vert="horz" wrap="square" lIns="36000" tIns="0" rIns="0" bIns="0" rtlCol="0" anchor="t">
            <a:normAutofit/>
          </a:bodyPr>
          <a:lstStyle/>
          <a:p>
            <a:pPr algn="l"/>
            <a:r>
              <a:rPr lang="en-GB" sz="2200" dirty="0"/>
              <a:t>Examples of evidence:</a:t>
            </a:r>
            <a:endParaRPr lang="en-US" sz="2200" dirty="0"/>
          </a:p>
        </p:txBody>
      </p:sp>
      <p:sp>
        <p:nvSpPr>
          <p:cNvPr id="25" name="TextBox 24">
            <a:extLst>
              <a:ext uri="{FF2B5EF4-FFF2-40B4-BE49-F238E27FC236}">
                <a16:creationId xmlns:a16="http://schemas.microsoft.com/office/drawing/2014/main" id="{DA19E41D-BB3A-4B5C-857B-B712A6926DCE}"/>
              </a:ext>
            </a:extLst>
          </p:cNvPr>
          <p:cNvSpPr txBox="1"/>
          <p:nvPr/>
        </p:nvSpPr>
        <p:spPr>
          <a:xfrm>
            <a:off x="3561503" y="4580256"/>
            <a:ext cx="5081754" cy="1322004"/>
          </a:xfrm>
          <a:prstGeom prst="rect">
            <a:avLst/>
          </a:prstGeom>
        </p:spPr>
        <p:txBody>
          <a:bodyPr vert="horz" wrap="square" lIns="36000" tIns="0" rIns="0" bIns="0" rtlCol="0" anchor="t">
            <a:normAutofit/>
          </a:bodyPr>
          <a:lstStyle/>
          <a:p>
            <a:r>
              <a:rPr lang="en-US" sz="1500" dirty="0"/>
              <a:t>Detailed review of </a:t>
            </a:r>
            <a:r>
              <a:rPr lang="en-US" sz="1500" b="1" dirty="0"/>
              <a:t>droughts</a:t>
            </a:r>
            <a:r>
              <a:rPr lang="en-US" sz="1500" dirty="0"/>
              <a:t> in Turkey and impacts on water supply to Istanbul in a policy brief by </a:t>
            </a:r>
            <a:r>
              <a:rPr lang="en-US" sz="1500" dirty="0" err="1"/>
              <a:t>Kurnaz</a:t>
            </a:r>
            <a:r>
              <a:rPr lang="en-US" sz="1500" dirty="0"/>
              <a:t> (2014).</a:t>
            </a:r>
            <a:br>
              <a:rPr lang="en-US" sz="1500" dirty="0"/>
            </a:br>
            <a:endParaRPr lang="en-US" sz="1500" dirty="0"/>
          </a:p>
          <a:p>
            <a:r>
              <a:rPr lang="en-GB" sz="1500" dirty="0"/>
              <a:t>“</a:t>
            </a:r>
            <a:r>
              <a:rPr lang="en-US" sz="1500" dirty="0"/>
              <a:t>2007-2008 </a:t>
            </a:r>
            <a:r>
              <a:rPr lang="en-US" sz="1500" b="1" dirty="0"/>
              <a:t>meteorological drough</a:t>
            </a:r>
            <a:r>
              <a:rPr lang="en-US" sz="1500" dirty="0"/>
              <a:t>t led to </a:t>
            </a:r>
            <a:r>
              <a:rPr lang="en-US" sz="1500" b="1" dirty="0"/>
              <a:t>agricultural</a:t>
            </a:r>
            <a:r>
              <a:rPr lang="en-US" sz="1500" dirty="0"/>
              <a:t>, </a:t>
            </a:r>
            <a:r>
              <a:rPr lang="en-US" sz="1500" b="1" dirty="0"/>
              <a:t>hydrological</a:t>
            </a:r>
            <a:r>
              <a:rPr lang="en-US" sz="1500" dirty="0"/>
              <a:t>, and </a:t>
            </a:r>
            <a:r>
              <a:rPr lang="en-US" sz="1500" b="1" dirty="0"/>
              <a:t>socioeconomic</a:t>
            </a:r>
            <a:r>
              <a:rPr lang="en-US" sz="1500" dirty="0"/>
              <a:t> </a:t>
            </a:r>
            <a:r>
              <a:rPr lang="en-US" sz="1500" b="1" dirty="0"/>
              <a:t>droughts</a:t>
            </a:r>
            <a:r>
              <a:rPr lang="en-US" sz="1500" dirty="0"/>
              <a:t>.”</a:t>
            </a:r>
          </a:p>
        </p:txBody>
      </p:sp>
      <p:sp>
        <p:nvSpPr>
          <p:cNvPr id="28" name="TextBox 27">
            <a:extLst>
              <a:ext uri="{FF2B5EF4-FFF2-40B4-BE49-F238E27FC236}">
                <a16:creationId xmlns:a16="http://schemas.microsoft.com/office/drawing/2014/main" id="{94806482-DB5B-4D37-BFA8-91434877A4CD}"/>
              </a:ext>
            </a:extLst>
          </p:cNvPr>
          <p:cNvSpPr txBox="1"/>
          <p:nvPr/>
        </p:nvSpPr>
        <p:spPr>
          <a:xfrm>
            <a:off x="3281310" y="1825815"/>
            <a:ext cx="2466363" cy="362825"/>
          </a:xfrm>
          <a:prstGeom prst="rect">
            <a:avLst/>
          </a:prstGeom>
        </p:spPr>
        <p:txBody>
          <a:bodyPr vert="horz" wrap="square" lIns="36000" tIns="0" rIns="0" bIns="0" rtlCol="0" anchor="t">
            <a:normAutofit fontScale="92500"/>
          </a:bodyPr>
          <a:lstStyle/>
          <a:p>
            <a:r>
              <a:rPr lang="en-GB" sz="2000" b="1" dirty="0">
                <a:solidFill>
                  <a:srgbClr val="00B0F0"/>
                </a:solidFill>
              </a:rPr>
              <a:t>Hydrological Hazards</a:t>
            </a:r>
            <a:endParaRPr lang="en-US" sz="2000" b="1" dirty="0">
              <a:solidFill>
                <a:srgbClr val="00B0F0"/>
              </a:solidFill>
            </a:endParaRPr>
          </a:p>
        </p:txBody>
      </p:sp>
      <p:sp>
        <p:nvSpPr>
          <p:cNvPr id="30" name="TextBox 29">
            <a:extLst>
              <a:ext uri="{FF2B5EF4-FFF2-40B4-BE49-F238E27FC236}">
                <a16:creationId xmlns:a16="http://schemas.microsoft.com/office/drawing/2014/main" id="{91006EFE-025A-430D-BD14-BD50987A96BA}"/>
              </a:ext>
            </a:extLst>
          </p:cNvPr>
          <p:cNvSpPr txBox="1"/>
          <p:nvPr/>
        </p:nvSpPr>
        <p:spPr>
          <a:xfrm>
            <a:off x="3046869" y="1257461"/>
            <a:ext cx="234441" cy="914401"/>
          </a:xfrm>
          <a:prstGeom prst="rect">
            <a:avLst/>
          </a:prstGeom>
        </p:spPr>
        <p:txBody>
          <a:bodyPr vert="horz" wrap="none" lIns="36000" tIns="0" rIns="0" bIns="0" rtlCol="0" anchor="ctr">
            <a:noAutofit/>
          </a:bodyPr>
          <a:lstStyle/>
          <a:p>
            <a:pPr algn="l"/>
            <a:endParaRPr lang="en-US" sz="5500" dirty="0">
              <a:solidFill>
                <a:schemeClr val="accent1"/>
              </a:solidFill>
            </a:endParaRPr>
          </a:p>
        </p:txBody>
      </p:sp>
      <p:sp>
        <p:nvSpPr>
          <p:cNvPr id="31" name="TextBox 30">
            <a:extLst>
              <a:ext uri="{FF2B5EF4-FFF2-40B4-BE49-F238E27FC236}">
                <a16:creationId xmlns:a16="http://schemas.microsoft.com/office/drawing/2014/main" id="{98A93EB1-0A52-4329-B63D-66C3C276C9D4}"/>
              </a:ext>
            </a:extLst>
          </p:cNvPr>
          <p:cNvSpPr txBox="1"/>
          <p:nvPr/>
        </p:nvSpPr>
        <p:spPr>
          <a:xfrm>
            <a:off x="4051883" y="0"/>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pic>
        <p:nvPicPr>
          <p:cNvPr id="27" name="Picture 26">
            <a:extLst>
              <a:ext uri="{FF2B5EF4-FFF2-40B4-BE49-F238E27FC236}">
                <a16:creationId xmlns:a16="http://schemas.microsoft.com/office/drawing/2014/main" id="{94BDCFAC-CD39-45D2-8C29-724E30AD29DA}"/>
              </a:ext>
            </a:extLst>
          </p:cNvPr>
          <p:cNvPicPr>
            <a:picLocks noChangeAspect="1"/>
          </p:cNvPicPr>
          <p:nvPr/>
        </p:nvPicPr>
        <p:blipFill>
          <a:blip r:embed="rId2"/>
          <a:stretch>
            <a:fillRect/>
          </a:stretch>
        </p:blipFill>
        <p:spPr>
          <a:xfrm>
            <a:off x="3020549" y="1645275"/>
            <a:ext cx="214836" cy="647017"/>
          </a:xfrm>
          <a:prstGeom prst="rect">
            <a:avLst/>
          </a:prstGeom>
        </p:spPr>
      </p:pic>
      <p:pic>
        <p:nvPicPr>
          <p:cNvPr id="29" name="Picture 28">
            <a:extLst>
              <a:ext uri="{FF2B5EF4-FFF2-40B4-BE49-F238E27FC236}">
                <a16:creationId xmlns:a16="http://schemas.microsoft.com/office/drawing/2014/main" id="{D11B2B6B-9E69-4831-B78A-8C47EFBCFF3D}"/>
              </a:ext>
            </a:extLst>
          </p:cNvPr>
          <p:cNvPicPr>
            <a:picLocks noChangeAspect="1"/>
          </p:cNvPicPr>
          <p:nvPr/>
        </p:nvPicPr>
        <p:blipFill rotWithShape="1">
          <a:blip r:embed="rId3"/>
          <a:srcRect l="2881" t="61369"/>
          <a:stretch/>
        </p:blipFill>
        <p:spPr>
          <a:xfrm>
            <a:off x="8682446" y="4104025"/>
            <a:ext cx="3242854" cy="2000844"/>
          </a:xfrm>
          <a:prstGeom prst="rect">
            <a:avLst/>
          </a:prstGeom>
        </p:spPr>
      </p:pic>
      <p:sp>
        <p:nvSpPr>
          <p:cNvPr id="34" name="TextBox 33">
            <a:extLst>
              <a:ext uri="{FF2B5EF4-FFF2-40B4-BE49-F238E27FC236}">
                <a16:creationId xmlns:a16="http://schemas.microsoft.com/office/drawing/2014/main" id="{133057B9-5A0F-46BC-AE39-E7D29746E8A3}"/>
              </a:ext>
            </a:extLst>
          </p:cNvPr>
          <p:cNvSpPr txBox="1"/>
          <p:nvPr/>
        </p:nvSpPr>
        <p:spPr>
          <a:xfrm>
            <a:off x="3136872" y="2537771"/>
            <a:ext cx="3178175" cy="1241657"/>
          </a:xfrm>
          <a:prstGeom prst="rect">
            <a:avLst/>
          </a:prstGeom>
        </p:spPr>
        <p:txBody>
          <a:bodyPr vert="horz" wrap="square" lIns="36000" tIns="0" rIns="0" bIns="0" rtlCol="0" anchor="t">
            <a:normAutofit/>
          </a:bodyPr>
          <a:lstStyle/>
          <a:p>
            <a:pPr algn="l"/>
            <a:r>
              <a:rPr lang="en-GB" sz="1500" b="1" dirty="0"/>
              <a:t>Floods</a:t>
            </a:r>
            <a:r>
              <a:rPr lang="en-GB" sz="1500" dirty="0"/>
              <a:t> are a common hazard in Turkey. Record rainfall across the Marmara region in 2009 resulted in </a:t>
            </a:r>
            <a:r>
              <a:rPr lang="en-GB" sz="1500" b="1" dirty="0"/>
              <a:t>flash floods </a:t>
            </a:r>
            <a:r>
              <a:rPr lang="en-GB" sz="1500" dirty="0"/>
              <a:t>causing 32 deaths in Istanbul.</a:t>
            </a:r>
            <a:endParaRPr lang="en-US" sz="1500" dirty="0"/>
          </a:p>
        </p:txBody>
      </p:sp>
      <p:sp>
        <p:nvSpPr>
          <p:cNvPr id="36" name="Rectangle 35">
            <a:extLst>
              <a:ext uri="{FF2B5EF4-FFF2-40B4-BE49-F238E27FC236}">
                <a16:creationId xmlns:a16="http://schemas.microsoft.com/office/drawing/2014/main" id="{B9E5FCDA-436A-4FC8-8CAB-B3107613E9CD}"/>
              </a:ext>
            </a:extLst>
          </p:cNvPr>
          <p:cNvSpPr/>
          <p:nvPr/>
        </p:nvSpPr>
        <p:spPr>
          <a:xfrm>
            <a:off x="4527700" y="3716150"/>
            <a:ext cx="1824538" cy="276999"/>
          </a:xfrm>
          <a:prstGeom prst="rect">
            <a:avLst/>
          </a:prstGeom>
        </p:spPr>
        <p:txBody>
          <a:bodyPr wrap="none">
            <a:spAutoFit/>
          </a:bodyPr>
          <a:lstStyle/>
          <a:p>
            <a:r>
              <a:rPr lang="en-US" sz="1200" dirty="0" err="1">
                <a:latin typeface="Trebuchet MS (Body)"/>
              </a:rPr>
              <a:t>Kömüşacü</a:t>
            </a:r>
            <a:r>
              <a:rPr lang="en-US" sz="1200" dirty="0">
                <a:latin typeface="Trebuchet MS (Body)"/>
              </a:rPr>
              <a:t> </a:t>
            </a:r>
            <a:r>
              <a:rPr lang="en-US" sz="1200" i="1" dirty="0">
                <a:latin typeface="Trebuchet MS (Body)"/>
              </a:rPr>
              <a:t>et al. </a:t>
            </a:r>
            <a:r>
              <a:rPr lang="en-US" sz="1200" dirty="0">
                <a:latin typeface="Trebuchet MS (Body)"/>
              </a:rPr>
              <a:t>(2013)</a:t>
            </a:r>
            <a:endParaRPr lang="en-US" sz="1200" b="0" i="0" dirty="0">
              <a:effectLst/>
              <a:latin typeface="Trebuchet MS (Body)"/>
            </a:endParaRPr>
          </a:p>
        </p:txBody>
      </p:sp>
      <p:grpSp>
        <p:nvGrpSpPr>
          <p:cNvPr id="38" name="Group 37">
            <a:extLst>
              <a:ext uri="{FF2B5EF4-FFF2-40B4-BE49-F238E27FC236}">
                <a16:creationId xmlns:a16="http://schemas.microsoft.com/office/drawing/2014/main" id="{AA0034C1-7133-4662-897D-24644E9DD4A1}"/>
              </a:ext>
            </a:extLst>
          </p:cNvPr>
          <p:cNvGrpSpPr/>
          <p:nvPr/>
        </p:nvGrpSpPr>
        <p:grpSpPr>
          <a:xfrm>
            <a:off x="6360972" y="1842150"/>
            <a:ext cx="5568318" cy="2210358"/>
            <a:chOff x="6342421" y="1729358"/>
            <a:chExt cx="5495374" cy="1942084"/>
          </a:xfrm>
        </p:grpSpPr>
        <p:pic>
          <p:nvPicPr>
            <p:cNvPr id="1028" name="Picture 4" descr="Fig. 3">
              <a:extLst>
                <a:ext uri="{FF2B5EF4-FFF2-40B4-BE49-F238E27FC236}">
                  <a16:creationId xmlns:a16="http://schemas.microsoft.com/office/drawing/2014/main" id="{3E5729A4-6220-41A6-9BCF-6DE90C91D1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2421" y="1753679"/>
              <a:ext cx="3019273" cy="189344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21EE64BA-E6EA-4768-BCA6-D08F7D731A35}"/>
                </a:ext>
              </a:extLst>
            </p:cNvPr>
            <p:cNvPicPr>
              <a:picLocks noChangeAspect="1"/>
            </p:cNvPicPr>
            <p:nvPr/>
          </p:nvPicPr>
          <p:blipFill>
            <a:blip r:embed="rId5"/>
            <a:stretch>
              <a:fillRect/>
            </a:stretch>
          </p:blipFill>
          <p:spPr>
            <a:xfrm>
              <a:off x="9208083" y="1729358"/>
              <a:ext cx="2629712" cy="1942084"/>
            </a:xfrm>
            <a:prstGeom prst="rect">
              <a:avLst/>
            </a:prstGeom>
          </p:spPr>
        </p:pic>
      </p:grpSp>
      <p:graphicFrame>
        <p:nvGraphicFramePr>
          <p:cNvPr id="41" name="Table 40">
            <a:extLst>
              <a:ext uri="{FF2B5EF4-FFF2-40B4-BE49-F238E27FC236}">
                <a16:creationId xmlns:a16="http://schemas.microsoft.com/office/drawing/2014/main" id="{0540BE21-9033-4089-A67B-4097B067BC73}"/>
              </a:ext>
            </a:extLst>
          </p:cNvPr>
          <p:cNvGraphicFramePr>
            <a:graphicFrameLocks noGrp="1"/>
          </p:cNvGraphicFramePr>
          <p:nvPr>
            <p:extLst>
              <p:ext uri="{D42A27DB-BD31-4B8C-83A1-F6EECF244321}">
                <p14:modId xmlns:p14="http://schemas.microsoft.com/office/powerpoint/2010/main" val="1681346497"/>
              </p:ext>
            </p:extLst>
          </p:nvPr>
        </p:nvGraphicFramePr>
        <p:xfrm>
          <a:off x="266700" y="419517"/>
          <a:ext cx="2686049" cy="5242533"/>
        </p:xfrm>
        <a:graphic>
          <a:graphicData uri="http://schemas.openxmlformats.org/drawingml/2006/table">
            <a:tbl>
              <a:tblPr firstRow="1" bandRow="1"/>
              <a:tblGrid>
                <a:gridCol w="908373">
                  <a:extLst>
                    <a:ext uri="{9D8B030D-6E8A-4147-A177-3AD203B41FA5}">
                      <a16:colId xmlns:a16="http://schemas.microsoft.com/office/drawing/2014/main" val="20000"/>
                    </a:ext>
                  </a:extLst>
                </a:gridCol>
                <a:gridCol w="869303">
                  <a:extLst>
                    <a:ext uri="{9D8B030D-6E8A-4147-A177-3AD203B41FA5}">
                      <a16:colId xmlns:a16="http://schemas.microsoft.com/office/drawing/2014/main" val="20002"/>
                    </a:ext>
                  </a:extLst>
                </a:gridCol>
                <a:gridCol w="341861">
                  <a:extLst>
                    <a:ext uri="{9D8B030D-6E8A-4147-A177-3AD203B41FA5}">
                      <a16:colId xmlns:a16="http://schemas.microsoft.com/office/drawing/2014/main" val="20003"/>
                    </a:ext>
                  </a:extLst>
                </a:gridCol>
                <a:gridCol w="566512">
                  <a:extLst>
                    <a:ext uri="{9D8B030D-6E8A-4147-A177-3AD203B41FA5}">
                      <a16:colId xmlns:a16="http://schemas.microsoft.com/office/drawing/2014/main" val="2055652941"/>
                    </a:ext>
                  </a:extLst>
                </a:gridCol>
              </a:tblGrid>
              <a:tr h="19489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HAZARD</a:t>
                      </a:r>
                      <a:r>
                        <a:rPr lang="en-GB" sz="700" b="1" baseline="0" dirty="0"/>
                        <a:t> </a:t>
                      </a:r>
                      <a:r>
                        <a:rPr lang="en-GB" sz="700" b="1" dirty="0"/>
                        <a:t>GROUP</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HAZARD</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CODE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ISTANBUL?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194894">
                <a:tc rowSpan="5">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GEOPHYSICAL</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flip="none" rotWithShape="1">
                      <a:gsLst>
                        <a:gs pos="0">
                          <a:sysClr val="window" lastClr="FFFFFF"/>
                        </a:gs>
                        <a:gs pos="79000">
                          <a:sysClr val="window" lastClr="FFFFFF"/>
                        </a:gs>
                        <a:gs pos="74000">
                          <a:sysClr val="window" lastClr="FFFFFF"/>
                        </a:gs>
                        <a:gs pos="100000">
                          <a:srgbClr val="9BBB59">
                            <a:lumMod val="75000"/>
                          </a:srgbClr>
                        </a:gs>
                      </a:gsLst>
                      <a:lin ang="10800000" scaled="1"/>
                      <a:tileRect/>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Earthquake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EQ</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10002"/>
                  </a:ext>
                </a:extLst>
              </a:tr>
              <a:tr h="194894">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Tsunami</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TS</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713738122"/>
                  </a:ext>
                </a:extLst>
              </a:tr>
              <a:tr h="280381">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Volcanic Activity or</a:t>
                      </a:r>
                      <a:r>
                        <a:rPr lang="en-GB" sz="800" baseline="0" dirty="0"/>
                        <a:t> Eruption</a:t>
                      </a:r>
                      <a:endParaRPr lang="en-GB" sz="800" dirty="0"/>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VO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10004"/>
                  </a:ext>
                </a:extLst>
              </a:tr>
              <a:tr h="195750">
                <a:tc vMerge="1">
                  <a:txBody>
                    <a:bodyPr/>
                    <a:lstStyle/>
                    <a:p>
                      <a:pPr algn="ctr"/>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Landslide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LA</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10005"/>
                  </a:ext>
                </a:extLst>
              </a:tr>
              <a:tr h="195750">
                <a:tc vMerge="1">
                  <a:txBody>
                    <a:bodyPr/>
                    <a:lstStyle/>
                    <a:p>
                      <a:pPr algn="ctr"/>
                      <a:endParaRPr lang="en-GB" sz="2000" b="1" dirty="0"/>
                    </a:p>
                  </a:txBody>
                  <a:tcPr anchor="ctr">
                    <a:gradFill flip="none" rotWithShape="1">
                      <a:gsLst>
                        <a:gs pos="0">
                          <a:schemeClr val="bg1"/>
                        </a:gs>
                        <a:gs pos="79000">
                          <a:schemeClr val="bg1"/>
                        </a:gs>
                        <a:gs pos="74000">
                          <a:schemeClr val="bg1"/>
                        </a:gs>
                        <a:gs pos="100000">
                          <a:schemeClr val="accent3">
                            <a:lumMod val="75000"/>
                          </a:schemeClr>
                        </a:gs>
                      </a:gsLst>
                      <a:lin ang="10800000" scaled="1"/>
                      <a:tileRect/>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Snow Avalanche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AV</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N</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2B2B2"/>
                    </a:solidFill>
                  </a:tcPr>
                </a:tc>
                <a:extLst>
                  <a:ext uri="{0D108BD9-81ED-4DB2-BD59-A6C34878D82A}">
                    <a16:rowId xmlns:a16="http://schemas.microsoft.com/office/drawing/2014/main" val="1844686908"/>
                  </a:ext>
                </a:extLst>
              </a:tr>
              <a:tr h="195750">
                <a:tc rowSpan="3">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HYDROLOGICAL</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4BACC6">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Flood</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FL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07"/>
                  </a:ext>
                </a:extLst>
              </a:tr>
              <a:tr h="195750">
                <a:tc vMerge="1">
                  <a:txBody>
                    <a:bodyPr/>
                    <a:lstStyle/>
                    <a:p>
                      <a:endParaRPr lang="en-US"/>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Seiche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542009472"/>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Drought</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DR</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08"/>
                  </a:ext>
                </a:extLst>
              </a:tr>
              <a:tr h="280381">
                <a:tc row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SHALLOW </a:t>
                      </a:r>
                    </a:p>
                    <a:p>
                      <a:pPr algn="ctr"/>
                      <a:r>
                        <a:rPr lang="en-GB" sz="800" b="1" dirty="0"/>
                        <a:t>EARTH PROCESSES</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F79646">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Regional Subsidence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RS</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09"/>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3915" rtl="0" eaLnBrk="1" fontAlgn="auto" latinLnBrk="0" hangingPunct="1">
                        <a:lnSpc>
                          <a:spcPct val="100000"/>
                        </a:lnSpc>
                        <a:spcBef>
                          <a:spcPts val="0"/>
                        </a:spcBef>
                        <a:spcAft>
                          <a:spcPts val="0"/>
                        </a:spcAft>
                        <a:buClrTx/>
                        <a:buSzTx/>
                        <a:buFontTx/>
                        <a:buNone/>
                        <a:tabLst/>
                        <a:defRPr/>
                      </a:pPr>
                      <a:r>
                        <a:rPr lang="en-GB" sz="800" dirty="0"/>
                        <a:t>Ground Collapse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GC</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0"/>
                  </a:ext>
                </a:extLst>
              </a:tr>
              <a:tr h="280381">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3915" rtl="0" eaLnBrk="1" fontAlgn="auto" latinLnBrk="0" hangingPunct="1">
                        <a:lnSpc>
                          <a:spcPct val="100000"/>
                        </a:lnSpc>
                        <a:spcBef>
                          <a:spcPts val="0"/>
                        </a:spcBef>
                        <a:spcAft>
                          <a:spcPts val="0"/>
                        </a:spcAft>
                        <a:buClrTx/>
                        <a:buSzTx/>
                        <a:buFontTx/>
                        <a:buNone/>
                        <a:tabLst/>
                        <a:defRPr/>
                      </a:pPr>
                      <a:r>
                        <a:rPr lang="en-GB" sz="800" dirty="0"/>
                        <a:t>Soil (Local) Subsidence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SS</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1"/>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Ground Heave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GH</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2"/>
                  </a:ext>
                </a:extLst>
              </a:tr>
              <a:tr h="195750">
                <a:tc rowSpan="8">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ATMOSPHERIC</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FF0000"/>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baseline="0" dirty="0"/>
                        <a:t>Storm</a:t>
                      </a:r>
                      <a:endParaRPr lang="en-GB" sz="800" dirty="0"/>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ST</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3"/>
                  </a:ext>
                </a:extLst>
              </a:tr>
              <a:tr h="195750">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Fog</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FO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420291421"/>
                  </a:ext>
                </a:extLst>
              </a:tr>
              <a:tr h="195750">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Tornado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TO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46740380"/>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Hail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HA</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5"/>
                  </a:ext>
                </a:extLst>
              </a:tr>
              <a:tr h="195750">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Snow</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SN</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611747377"/>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Lightning</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LN</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7"/>
                  </a:ext>
                </a:extLst>
              </a:tr>
              <a:tr h="280381">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Extreme Temperature (Hot) </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ET (H)</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8"/>
                  </a:ext>
                </a:extLst>
              </a:tr>
              <a:tr h="404327">
                <a:tc vMerge="1">
                  <a:txBody>
                    <a:bodyPr/>
                    <a:lstStyle/>
                    <a:p>
                      <a:pPr algn="ctr"/>
                      <a:endParaRPr lang="en-GB" sz="2200" b="1" dirty="0"/>
                    </a:p>
                  </a:txBody>
                  <a:tcPr anchor="ctr">
                    <a:gradFill>
                      <a:gsLst>
                        <a:gs pos="0">
                          <a:schemeClr val="bg1"/>
                        </a:gs>
                        <a:gs pos="79000">
                          <a:schemeClr val="bg1"/>
                        </a:gs>
                        <a:gs pos="74000">
                          <a:schemeClr val="bg1"/>
                        </a:gs>
                        <a:gs pos="100000">
                          <a:srgbClr val="FF0000"/>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buFont typeface="Arial" pitchFamily="34" charset="0"/>
                        <a:buNone/>
                      </a:pPr>
                      <a:r>
                        <a:rPr lang="en-GB" sz="800" dirty="0"/>
                        <a:t>Extreme Temperature (Cold)</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199" rtl="0" eaLnBrk="1" fontAlgn="auto" latinLnBrk="0" hangingPunct="1">
                        <a:lnSpc>
                          <a:spcPct val="100000"/>
                        </a:lnSpc>
                        <a:spcBef>
                          <a:spcPts val="0"/>
                        </a:spcBef>
                        <a:spcAft>
                          <a:spcPts val="0"/>
                        </a:spcAft>
                        <a:buClrTx/>
                        <a:buSzTx/>
                        <a:buFontTx/>
                        <a:buNone/>
                        <a:tabLst/>
                        <a:defRPr/>
                      </a:pPr>
                      <a:r>
                        <a:rPr lang="en-GB" sz="800" b="1" dirty="0"/>
                        <a:t>ET (C)</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199" rtl="0" eaLnBrk="1" fontAlgn="auto" latinLnBrk="0" hangingPunct="1">
                        <a:lnSpc>
                          <a:spcPct val="100000"/>
                        </a:lnSpc>
                        <a:spcBef>
                          <a:spcPts val="0"/>
                        </a:spcBef>
                        <a:spcAft>
                          <a:spcPts val="0"/>
                        </a:spcAft>
                        <a:buClrTx/>
                        <a:buSzTx/>
                        <a:buFontTx/>
                        <a:buNone/>
                        <a:tabLst/>
                        <a:defRPr/>
                      </a:pP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9"/>
                  </a:ext>
                </a:extLst>
              </a:tr>
              <a:tr h="19575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BIOPHYSICAL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8064A2">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Wildfire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WF</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20"/>
                  </a:ext>
                </a:extLst>
              </a:tr>
              <a:tr h="195750">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SPACE</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EEECE1">
                            <a:lumMod val="2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Space Weather</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SW</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21"/>
                  </a:ext>
                </a:extLst>
              </a:tr>
              <a:tr h="195750">
                <a:tc vMerge="1">
                  <a:txBody>
                    <a:bodyPr/>
                    <a:lstStyle/>
                    <a:p>
                      <a:pPr algn="ctr"/>
                      <a:endParaRPr lang="en-GB" sz="1200" dirty="0"/>
                    </a:p>
                  </a:txBody>
                  <a:tcPr anchor="c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Impact Event</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IM</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22"/>
                  </a:ext>
                </a:extLst>
              </a:tr>
            </a:tbl>
          </a:graphicData>
        </a:graphic>
      </p:graphicFrame>
      <p:sp>
        <p:nvSpPr>
          <p:cNvPr id="2" name="Slide Number Placeholder 1">
            <a:extLst>
              <a:ext uri="{FF2B5EF4-FFF2-40B4-BE49-F238E27FC236}">
                <a16:creationId xmlns:a16="http://schemas.microsoft.com/office/drawing/2014/main" id="{373BD99C-ADB3-4839-8CF2-5D0F638F15AC}"/>
              </a:ext>
            </a:extLst>
          </p:cNvPr>
          <p:cNvSpPr>
            <a:spLocks noGrp="1"/>
          </p:cNvSpPr>
          <p:nvPr>
            <p:ph type="sldNum" sz="quarter" idx="10"/>
          </p:nvPr>
        </p:nvSpPr>
        <p:spPr/>
        <p:txBody>
          <a:bodyPr/>
          <a:lstStyle/>
          <a:p>
            <a:fld id="{FF828736-9A59-5542-843E-7597CE180AEB}" type="slidenum">
              <a:rPr lang="en-US" smtClean="0"/>
              <a:pPr/>
              <a:t>7</a:t>
            </a:fld>
            <a:endParaRPr lang="en-US" dirty="0"/>
          </a:p>
        </p:txBody>
      </p:sp>
      <p:sp>
        <p:nvSpPr>
          <p:cNvPr id="32" name="Rectangle: Rounded Corners 31">
            <a:hlinkClick r:id="rId6" action="ppaction://hlinksldjump"/>
            <a:extLst>
              <a:ext uri="{FF2B5EF4-FFF2-40B4-BE49-F238E27FC236}">
                <a16:creationId xmlns:a16="http://schemas.microsoft.com/office/drawing/2014/main" id="{72C09930-F27B-4D39-8DE1-E6FB06185B22}"/>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33" name="Rectangle: Rounded Corners 32">
            <a:hlinkClick r:id="rId7" action="ppaction://hlinksldjump"/>
            <a:extLst>
              <a:ext uri="{FF2B5EF4-FFF2-40B4-BE49-F238E27FC236}">
                <a16:creationId xmlns:a16="http://schemas.microsoft.com/office/drawing/2014/main" id="{5B458815-13F7-4168-9121-EF80B1946914}"/>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46" name="Rectangle: Rounded Corners 45">
            <a:hlinkClick r:id="rId8" action="ppaction://hlinksldjump"/>
            <a:extLst>
              <a:ext uri="{FF2B5EF4-FFF2-40B4-BE49-F238E27FC236}">
                <a16:creationId xmlns:a16="http://schemas.microsoft.com/office/drawing/2014/main" id="{AAAD9AD3-2F17-450F-912B-9CA80F3A36E4}"/>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47" name="Rectangle: Rounded Corners 46">
            <a:hlinkClick r:id="rId9" action="ppaction://hlinksldjump"/>
            <a:extLst>
              <a:ext uri="{FF2B5EF4-FFF2-40B4-BE49-F238E27FC236}">
                <a16:creationId xmlns:a16="http://schemas.microsoft.com/office/drawing/2014/main" id="{BC3FCD5F-E6FE-4A42-AC18-8713EA454BBB}"/>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48" name="Rectangle: Rounded Corners 47">
            <a:hlinkClick r:id="rId10" action="ppaction://hlinksldjump"/>
            <a:extLst>
              <a:ext uri="{FF2B5EF4-FFF2-40B4-BE49-F238E27FC236}">
                <a16:creationId xmlns:a16="http://schemas.microsoft.com/office/drawing/2014/main" id="{DDFA9DA5-1DFD-4FCA-81A0-C87FC162A46C}"/>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49" name="Rectangle: Rounded Corners 48">
            <a:hlinkClick r:id="rId11" action="ppaction://hlinksldjump"/>
            <a:extLst>
              <a:ext uri="{FF2B5EF4-FFF2-40B4-BE49-F238E27FC236}">
                <a16:creationId xmlns:a16="http://schemas.microsoft.com/office/drawing/2014/main" id="{2AD81419-CDB8-4120-A8DF-A5DB3C6CA29F}"/>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50" name="TextBox 49">
            <a:extLst>
              <a:ext uri="{FF2B5EF4-FFF2-40B4-BE49-F238E27FC236}">
                <a16:creationId xmlns:a16="http://schemas.microsoft.com/office/drawing/2014/main" id="{DA523EC4-440C-46E2-897E-7E3CD4ADBDA4}"/>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51" name="Rectangle: Rounded Corners 50">
            <a:hlinkClick r:id="rId12" action="ppaction://hlinksldjump"/>
            <a:extLst>
              <a:ext uri="{FF2B5EF4-FFF2-40B4-BE49-F238E27FC236}">
                <a16:creationId xmlns:a16="http://schemas.microsoft.com/office/drawing/2014/main" id="{CA9CD294-B866-416F-89AC-3E1D35AF5574}"/>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graphicFrame>
        <p:nvGraphicFramePr>
          <p:cNvPr id="39" name="Table 38">
            <a:extLst>
              <a:ext uri="{FF2B5EF4-FFF2-40B4-BE49-F238E27FC236}">
                <a16:creationId xmlns:a16="http://schemas.microsoft.com/office/drawing/2014/main" id="{40D2B537-A111-4B5D-9049-65BBBE97B294}"/>
              </a:ext>
            </a:extLst>
          </p:cNvPr>
          <p:cNvGraphicFramePr>
            <a:graphicFrameLocks noGrp="1"/>
          </p:cNvGraphicFramePr>
          <p:nvPr>
            <p:extLst>
              <p:ext uri="{D42A27DB-BD31-4B8C-83A1-F6EECF244321}">
                <p14:modId xmlns:p14="http://schemas.microsoft.com/office/powerpoint/2010/main" val="4239044398"/>
              </p:ext>
            </p:extLst>
          </p:nvPr>
        </p:nvGraphicFramePr>
        <p:xfrm>
          <a:off x="228600" y="5709672"/>
          <a:ext cx="3579668" cy="401955"/>
        </p:xfrm>
        <a:graphic>
          <a:graphicData uri="http://schemas.openxmlformats.org/drawingml/2006/table">
            <a:tbl>
              <a:tblPr>
                <a:tableStyleId>{073A0DAA-6AF3-43AB-8588-CEC1D06C72B9}</a:tableStyleId>
              </a:tblPr>
              <a:tblGrid>
                <a:gridCol w="522109">
                  <a:extLst>
                    <a:ext uri="{9D8B030D-6E8A-4147-A177-3AD203B41FA5}">
                      <a16:colId xmlns:a16="http://schemas.microsoft.com/office/drawing/2014/main" val="202408076"/>
                    </a:ext>
                  </a:extLst>
                </a:gridCol>
                <a:gridCol w="3057559">
                  <a:extLst>
                    <a:ext uri="{9D8B030D-6E8A-4147-A177-3AD203B41FA5}">
                      <a16:colId xmlns:a16="http://schemas.microsoft.com/office/drawing/2014/main" val="3382120513"/>
                    </a:ext>
                  </a:extLst>
                </a:gridCol>
              </a:tblGrid>
              <a:tr h="191135">
                <a:tc>
                  <a:txBody>
                    <a:bodyPr/>
                    <a:lstStyle/>
                    <a:p>
                      <a:pPr algn="ctr"/>
                      <a:r>
                        <a:rPr lang="en-GB" sz="1100" b="1" dirty="0"/>
                        <a:t>Y</a:t>
                      </a:r>
                      <a:endParaRPr lang="en-US" sz="1100" b="1" dirty="0"/>
                    </a:p>
                  </a:txBody>
                  <a:tcPr marL="0" marR="0" marT="0" marB="0">
                    <a:solidFill>
                      <a:srgbClr val="FF0000"/>
                    </a:solidFill>
                  </a:tcPr>
                </a:tc>
                <a:tc>
                  <a:txBody>
                    <a:bodyPr/>
                    <a:lstStyle/>
                    <a:p>
                      <a:r>
                        <a:rPr lang="en-GB" sz="1100" dirty="0"/>
                        <a:t> Potential for hazard to occur in Istanbul</a:t>
                      </a:r>
                      <a:endParaRPr lang="en-US" sz="1100" dirty="0"/>
                    </a:p>
                  </a:txBody>
                  <a:tcPr marL="0" marR="0" marT="0" marB="0">
                    <a:noFill/>
                  </a:tcPr>
                </a:tc>
                <a:extLst>
                  <a:ext uri="{0D108BD9-81ED-4DB2-BD59-A6C34878D82A}">
                    <a16:rowId xmlns:a16="http://schemas.microsoft.com/office/drawing/2014/main" val="282963690"/>
                  </a:ext>
                </a:extLst>
              </a:tr>
              <a:tr h="210820">
                <a:tc>
                  <a:txBody>
                    <a:bodyPr/>
                    <a:lstStyle/>
                    <a:p>
                      <a:pPr algn="ctr"/>
                      <a:r>
                        <a:rPr lang="en-GB" sz="1100" b="1" dirty="0"/>
                        <a:t>N</a:t>
                      </a:r>
                      <a:endParaRPr lang="en-US" sz="1100" b="1" dirty="0"/>
                    </a:p>
                  </a:txBody>
                  <a:tcPr marL="0" marR="0" marT="0" marB="0">
                    <a:solidFill>
                      <a:schemeClr val="bg1">
                        <a:lumMod val="65000"/>
                      </a:schemeClr>
                    </a:solidFill>
                  </a:tcPr>
                </a:tc>
                <a:tc>
                  <a:txBody>
                    <a:bodyPr/>
                    <a:lstStyle/>
                    <a:p>
                      <a:r>
                        <a:rPr lang="en-GB" sz="1100" dirty="0"/>
                        <a:t> No evidence for hazard occurrence in Istanbul</a:t>
                      </a:r>
                      <a:endParaRPr lang="en-US" sz="1100" dirty="0"/>
                    </a:p>
                  </a:txBody>
                  <a:tcPr marL="0" marR="0" marT="0" marB="0">
                    <a:noFill/>
                  </a:tcPr>
                </a:tc>
                <a:extLst>
                  <a:ext uri="{0D108BD9-81ED-4DB2-BD59-A6C34878D82A}">
                    <a16:rowId xmlns:a16="http://schemas.microsoft.com/office/drawing/2014/main" val="2616149000"/>
                  </a:ext>
                </a:extLst>
              </a:tr>
            </a:tbl>
          </a:graphicData>
        </a:graphic>
      </p:graphicFrame>
    </p:spTree>
    <p:extLst>
      <p:ext uri="{BB962C8B-B14F-4D97-AF65-F5344CB8AC3E}">
        <p14:creationId xmlns:p14="http://schemas.microsoft.com/office/powerpoint/2010/main" val="4126280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80D4193-1686-464F-A208-CF6100BDCE65}"/>
              </a:ext>
            </a:extLst>
          </p:cNvPr>
          <p:cNvSpPr txBox="1"/>
          <p:nvPr/>
        </p:nvSpPr>
        <p:spPr>
          <a:xfrm>
            <a:off x="952500" y="1143000"/>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sp>
        <p:nvSpPr>
          <p:cNvPr id="5" name="TextBox 4">
            <a:extLst>
              <a:ext uri="{FF2B5EF4-FFF2-40B4-BE49-F238E27FC236}">
                <a16:creationId xmlns:a16="http://schemas.microsoft.com/office/drawing/2014/main" id="{3DC848FC-8084-4A1F-9E3E-DB6A9BDA61AF}"/>
              </a:ext>
            </a:extLst>
          </p:cNvPr>
          <p:cNvSpPr txBox="1"/>
          <p:nvPr/>
        </p:nvSpPr>
        <p:spPr>
          <a:xfrm>
            <a:off x="762000" y="5553075"/>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sp>
        <p:nvSpPr>
          <p:cNvPr id="7" name="Rectangle 6">
            <a:extLst>
              <a:ext uri="{FF2B5EF4-FFF2-40B4-BE49-F238E27FC236}">
                <a16:creationId xmlns:a16="http://schemas.microsoft.com/office/drawing/2014/main" id="{E4D2EA59-3704-4F26-BA12-8C85FA968C94}"/>
              </a:ext>
            </a:extLst>
          </p:cNvPr>
          <p:cNvSpPr/>
          <p:nvPr/>
        </p:nvSpPr>
        <p:spPr>
          <a:xfrm>
            <a:off x="3267327" y="538273"/>
            <a:ext cx="7460697" cy="477054"/>
          </a:xfrm>
          <a:prstGeom prst="rect">
            <a:avLst/>
          </a:prstGeom>
        </p:spPr>
        <p:txBody>
          <a:bodyPr wrap="none">
            <a:spAutoFit/>
          </a:bodyPr>
          <a:lstStyle/>
          <a:p>
            <a:pPr>
              <a:buClr>
                <a:srgbClr val="7030A0"/>
              </a:buClr>
            </a:pPr>
            <a:r>
              <a:rPr lang="en-GB" sz="2500" b="1" dirty="0">
                <a:solidFill>
                  <a:srgbClr val="7030A0"/>
                </a:solidFill>
              </a:rPr>
              <a:t>C.</a:t>
            </a:r>
            <a:r>
              <a:rPr lang="en-GB" sz="2500" b="1" dirty="0">
                <a:solidFill>
                  <a:srgbClr val="002060"/>
                </a:solidFill>
              </a:rPr>
              <a:t> Overview of single natural hazards in Istanbul</a:t>
            </a:r>
          </a:p>
        </p:txBody>
      </p:sp>
      <p:sp>
        <p:nvSpPr>
          <p:cNvPr id="8" name="TextBox 7">
            <a:extLst>
              <a:ext uri="{FF2B5EF4-FFF2-40B4-BE49-F238E27FC236}">
                <a16:creationId xmlns:a16="http://schemas.microsoft.com/office/drawing/2014/main" id="{CC031319-7C36-4388-AC20-83C082FD805F}"/>
              </a:ext>
            </a:extLst>
          </p:cNvPr>
          <p:cNvSpPr txBox="1"/>
          <p:nvPr/>
        </p:nvSpPr>
        <p:spPr>
          <a:xfrm>
            <a:off x="3406774" y="1265864"/>
            <a:ext cx="8379231" cy="914400"/>
          </a:xfrm>
          <a:prstGeom prst="rect">
            <a:avLst/>
          </a:prstGeom>
        </p:spPr>
        <p:txBody>
          <a:bodyPr vert="horz" wrap="none" lIns="36000" tIns="0" rIns="0" bIns="0" rtlCol="0" anchor="ctr">
            <a:normAutofit/>
          </a:bodyPr>
          <a:lstStyle/>
          <a:p>
            <a:pPr algn="l"/>
            <a:endParaRPr lang="en-US" sz="2200" dirty="0"/>
          </a:p>
        </p:txBody>
      </p:sp>
      <p:sp>
        <p:nvSpPr>
          <p:cNvPr id="9" name="TextBox 8">
            <a:extLst>
              <a:ext uri="{FF2B5EF4-FFF2-40B4-BE49-F238E27FC236}">
                <a16:creationId xmlns:a16="http://schemas.microsoft.com/office/drawing/2014/main" id="{F63C52C5-7555-48C5-8913-29988B5A2470}"/>
              </a:ext>
            </a:extLst>
          </p:cNvPr>
          <p:cNvSpPr txBox="1"/>
          <p:nvPr/>
        </p:nvSpPr>
        <p:spPr>
          <a:xfrm>
            <a:off x="3406775" y="1161089"/>
            <a:ext cx="8379230" cy="2038350"/>
          </a:xfrm>
          <a:prstGeom prst="rect">
            <a:avLst/>
          </a:prstGeom>
        </p:spPr>
        <p:txBody>
          <a:bodyPr vert="horz" wrap="square" lIns="36000" tIns="0" rIns="0" bIns="0" rtlCol="0" anchor="ctr">
            <a:normAutofit/>
          </a:bodyPr>
          <a:lstStyle/>
          <a:p>
            <a:pPr algn="l"/>
            <a:endParaRPr lang="en-US" dirty="0">
              <a:solidFill>
                <a:schemeClr val="accent1"/>
              </a:solidFill>
            </a:endParaRPr>
          </a:p>
        </p:txBody>
      </p:sp>
      <p:sp>
        <p:nvSpPr>
          <p:cNvPr id="19" name="TextBox 18">
            <a:extLst>
              <a:ext uri="{FF2B5EF4-FFF2-40B4-BE49-F238E27FC236}">
                <a16:creationId xmlns:a16="http://schemas.microsoft.com/office/drawing/2014/main" id="{B66EB318-D45C-44D3-B478-B6DE7804A43A}"/>
              </a:ext>
            </a:extLst>
          </p:cNvPr>
          <p:cNvSpPr txBox="1"/>
          <p:nvPr/>
        </p:nvSpPr>
        <p:spPr>
          <a:xfrm>
            <a:off x="8277225" y="1818314"/>
            <a:ext cx="914400" cy="914400"/>
          </a:xfrm>
          <a:prstGeom prst="rect">
            <a:avLst/>
          </a:prstGeom>
        </p:spPr>
        <p:txBody>
          <a:bodyPr vert="horz" wrap="none" lIns="36000" tIns="0" rIns="0" bIns="0" rtlCol="0" anchor="ctr">
            <a:normAutofit/>
          </a:bodyPr>
          <a:lstStyle/>
          <a:p>
            <a:endParaRPr lang="en-US" dirty="0">
              <a:solidFill>
                <a:schemeClr val="accent1"/>
              </a:solidFill>
            </a:endParaRPr>
          </a:p>
        </p:txBody>
      </p:sp>
      <p:sp>
        <p:nvSpPr>
          <p:cNvPr id="18" name="TextBox 17">
            <a:extLst>
              <a:ext uri="{FF2B5EF4-FFF2-40B4-BE49-F238E27FC236}">
                <a16:creationId xmlns:a16="http://schemas.microsoft.com/office/drawing/2014/main" id="{F80E73DC-877C-41A7-B93E-CB4EB77B0CA7}"/>
              </a:ext>
            </a:extLst>
          </p:cNvPr>
          <p:cNvSpPr txBox="1"/>
          <p:nvPr/>
        </p:nvSpPr>
        <p:spPr>
          <a:xfrm>
            <a:off x="3505199" y="1186162"/>
            <a:ext cx="3610598" cy="551213"/>
          </a:xfrm>
          <a:prstGeom prst="rect">
            <a:avLst/>
          </a:prstGeom>
        </p:spPr>
        <p:txBody>
          <a:bodyPr vert="horz" wrap="square" lIns="36000" tIns="0" rIns="0" bIns="0" rtlCol="0" anchor="t">
            <a:normAutofit/>
          </a:bodyPr>
          <a:lstStyle/>
          <a:p>
            <a:pPr algn="l"/>
            <a:r>
              <a:rPr lang="en-GB" sz="2200" dirty="0"/>
              <a:t>Examples of evidence:</a:t>
            </a:r>
            <a:endParaRPr lang="en-US" sz="2200" dirty="0"/>
          </a:p>
        </p:txBody>
      </p:sp>
      <p:sp>
        <p:nvSpPr>
          <p:cNvPr id="28" name="TextBox 27">
            <a:extLst>
              <a:ext uri="{FF2B5EF4-FFF2-40B4-BE49-F238E27FC236}">
                <a16:creationId xmlns:a16="http://schemas.microsoft.com/office/drawing/2014/main" id="{94806482-DB5B-4D37-BFA8-91434877A4CD}"/>
              </a:ext>
            </a:extLst>
          </p:cNvPr>
          <p:cNvSpPr txBox="1"/>
          <p:nvPr/>
        </p:nvSpPr>
        <p:spPr>
          <a:xfrm>
            <a:off x="3373885" y="2452328"/>
            <a:ext cx="1684973" cy="647017"/>
          </a:xfrm>
          <a:prstGeom prst="rect">
            <a:avLst/>
          </a:prstGeom>
        </p:spPr>
        <p:txBody>
          <a:bodyPr vert="horz" wrap="square" lIns="36000" tIns="0" rIns="0" bIns="0" rtlCol="0" anchor="t">
            <a:noAutofit/>
          </a:bodyPr>
          <a:lstStyle/>
          <a:p>
            <a:r>
              <a:rPr lang="en-GB" sz="2000" b="1" dirty="0">
                <a:solidFill>
                  <a:srgbClr val="DEA900"/>
                </a:solidFill>
              </a:rPr>
              <a:t>Shallow Earth Processes</a:t>
            </a:r>
            <a:endParaRPr lang="en-US" sz="2000" b="1" dirty="0">
              <a:solidFill>
                <a:srgbClr val="DEA900"/>
              </a:solidFill>
            </a:endParaRPr>
          </a:p>
        </p:txBody>
      </p:sp>
      <p:sp>
        <p:nvSpPr>
          <p:cNvPr id="30" name="TextBox 29">
            <a:extLst>
              <a:ext uri="{FF2B5EF4-FFF2-40B4-BE49-F238E27FC236}">
                <a16:creationId xmlns:a16="http://schemas.microsoft.com/office/drawing/2014/main" id="{91006EFE-025A-430D-BD14-BD50987A96BA}"/>
              </a:ext>
            </a:extLst>
          </p:cNvPr>
          <p:cNvSpPr txBox="1"/>
          <p:nvPr/>
        </p:nvSpPr>
        <p:spPr>
          <a:xfrm>
            <a:off x="3046869" y="1257461"/>
            <a:ext cx="234441" cy="914401"/>
          </a:xfrm>
          <a:prstGeom prst="rect">
            <a:avLst/>
          </a:prstGeom>
        </p:spPr>
        <p:txBody>
          <a:bodyPr vert="horz" wrap="none" lIns="36000" tIns="0" rIns="0" bIns="0" rtlCol="0" anchor="ctr">
            <a:noAutofit/>
          </a:bodyPr>
          <a:lstStyle/>
          <a:p>
            <a:pPr algn="l"/>
            <a:endParaRPr lang="en-US" sz="5500" dirty="0">
              <a:solidFill>
                <a:schemeClr val="accent1"/>
              </a:solidFill>
            </a:endParaRPr>
          </a:p>
        </p:txBody>
      </p:sp>
      <p:sp>
        <p:nvSpPr>
          <p:cNvPr id="31" name="TextBox 30">
            <a:extLst>
              <a:ext uri="{FF2B5EF4-FFF2-40B4-BE49-F238E27FC236}">
                <a16:creationId xmlns:a16="http://schemas.microsoft.com/office/drawing/2014/main" id="{98A93EB1-0A52-4329-B63D-66C3C276C9D4}"/>
              </a:ext>
            </a:extLst>
          </p:cNvPr>
          <p:cNvSpPr txBox="1"/>
          <p:nvPr/>
        </p:nvSpPr>
        <p:spPr>
          <a:xfrm>
            <a:off x="4051883" y="218114"/>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pic>
        <p:nvPicPr>
          <p:cNvPr id="12" name="Picture 11">
            <a:extLst>
              <a:ext uri="{FF2B5EF4-FFF2-40B4-BE49-F238E27FC236}">
                <a16:creationId xmlns:a16="http://schemas.microsoft.com/office/drawing/2014/main" id="{36CC9AC7-0D97-4DA1-831B-1E1D00C826DD}"/>
              </a:ext>
            </a:extLst>
          </p:cNvPr>
          <p:cNvPicPr>
            <a:picLocks noChangeAspect="1"/>
          </p:cNvPicPr>
          <p:nvPr/>
        </p:nvPicPr>
        <p:blipFill>
          <a:blip r:embed="rId2"/>
          <a:stretch>
            <a:fillRect/>
          </a:stretch>
        </p:blipFill>
        <p:spPr>
          <a:xfrm>
            <a:off x="3000375" y="2224810"/>
            <a:ext cx="280935" cy="1015807"/>
          </a:xfrm>
          <a:prstGeom prst="rect">
            <a:avLst/>
          </a:prstGeom>
        </p:spPr>
      </p:pic>
      <p:pic>
        <p:nvPicPr>
          <p:cNvPr id="15" name="Picture 14">
            <a:extLst>
              <a:ext uri="{FF2B5EF4-FFF2-40B4-BE49-F238E27FC236}">
                <a16:creationId xmlns:a16="http://schemas.microsoft.com/office/drawing/2014/main" id="{A53F91A4-FDBC-48D3-AEE6-514F41C15843}"/>
              </a:ext>
            </a:extLst>
          </p:cNvPr>
          <p:cNvPicPr>
            <a:picLocks noChangeAspect="1"/>
          </p:cNvPicPr>
          <p:nvPr/>
        </p:nvPicPr>
        <p:blipFill>
          <a:blip r:embed="rId3"/>
          <a:stretch>
            <a:fillRect/>
          </a:stretch>
        </p:blipFill>
        <p:spPr>
          <a:xfrm>
            <a:off x="5255210" y="1524343"/>
            <a:ext cx="6346664" cy="1334988"/>
          </a:xfrm>
          <a:prstGeom prst="rect">
            <a:avLst/>
          </a:prstGeom>
        </p:spPr>
      </p:pic>
      <p:sp>
        <p:nvSpPr>
          <p:cNvPr id="17" name="TextBox 16">
            <a:extLst>
              <a:ext uri="{FF2B5EF4-FFF2-40B4-BE49-F238E27FC236}">
                <a16:creationId xmlns:a16="http://schemas.microsoft.com/office/drawing/2014/main" id="{4C5BD5E2-FE92-4D26-ABC3-EDEA9AA9ADA0}"/>
              </a:ext>
            </a:extLst>
          </p:cNvPr>
          <p:cNvSpPr txBox="1"/>
          <p:nvPr/>
        </p:nvSpPr>
        <p:spPr>
          <a:xfrm>
            <a:off x="5661484" y="2896655"/>
            <a:ext cx="5036191" cy="496584"/>
          </a:xfrm>
          <a:prstGeom prst="rect">
            <a:avLst/>
          </a:prstGeom>
        </p:spPr>
        <p:txBody>
          <a:bodyPr vert="horz" wrap="square" lIns="36000" tIns="0" rIns="0" bIns="0" rtlCol="0" anchor="ctr">
            <a:noAutofit/>
          </a:bodyPr>
          <a:lstStyle/>
          <a:p>
            <a:r>
              <a:rPr lang="en-US" sz="1500" dirty="0"/>
              <a:t>Reclaimed lands along the coast of Istanbul underwent </a:t>
            </a:r>
            <a:r>
              <a:rPr lang="en-US" sz="1500" b="1" dirty="0"/>
              <a:t>subsidence</a:t>
            </a:r>
            <a:r>
              <a:rPr lang="en-US" sz="1500" dirty="0"/>
              <a:t> of up to </a:t>
            </a:r>
            <a:r>
              <a:rPr lang="en-US" sz="1500" b="1" dirty="0"/>
              <a:t>8±1.3 mm/year</a:t>
            </a:r>
            <a:r>
              <a:rPr lang="en-US" sz="1500" dirty="0"/>
              <a:t> between 1992-2017.</a:t>
            </a:r>
          </a:p>
        </p:txBody>
      </p:sp>
      <p:sp>
        <p:nvSpPr>
          <p:cNvPr id="20" name="TextBox 19">
            <a:extLst>
              <a:ext uri="{FF2B5EF4-FFF2-40B4-BE49-F238E27FC236}">
                <a16:creationId xmlns:a16="http://schemas.microsoft.com/office/drawing/2014/main" id="{63F5E1E5-5667-407B-B2DD-49AF5C39E3F1}"/>
              </a:ext>
            </a:extLst>
          </p:cNvPr>
          <p:cNvSpPr txBox="1"/>
          <p:nvPr/>
        </p:nvSpPr>
        <p:spPr>
          <a:xfrm>
            <a:off x="10570762" y="2822007"/>
            <a:ext cx="820677" cy="268448"/>
          </a:xfrm>
          <a:prstGeom prst="rect">
            <a:avLst/>
          </a:prstGeom>
        </p:spPr>
        <p:txBody>
          <a:bodyPr vert="horz" wrap="none" lIns="36000" tIns="0" rIns="0" bIns="0" rtlCol="0" anchor="ctr">
            <a:normAutofit/>
          </a:bodyPr>
          <a:lstStyle/>
          <a:p>
            <a:r>
              <a:rPr lang="en-GB" sz="1200" dirty="0"/>
              <a:t>Aslan </a:t>
            </a:r>
            <a:r>
              <a:rPr lang="en-GB" sz="1200" i="1" dirty="0"/>
              <a:t>et al. </a:t>
            </a:r>
            <a:r>
              <a:rPr lang="en-GB" sz="1200" dirty="0"/>
              <a:t>(2018)</a:t>
            </a:r>
            <a:endParaRPr lang="en-US" sz="1200" dirty="0"/>
          </a:p>
        </p:txBody>
      </p:sp>
      <p:sp>
        <p:nvSpPr>
          <p:cNvPr id="23" name="TextBox 22">
            <a:extLst>
              <a:ext uri="{FF2B5EF4-FFF2-40B4-BE49-F238E27FC236}">
                <a16:creationId xmlns:a16="http://schemas.microsoft.com/office/drawing/2014/main" id="{60417848-242A-46C1-8A12-52ADDD1FC5B7}"/>
              </a:ext>
            </a:extLst>
          </p:cNvPr>
          <p:cNvSpPr txBox="1"/>
          <p:nvPr/>
        </p:nvSpPr>
        <p:spPr>
          <a:xfrm>
            <a:off x="3806973" y="4343399"/>
            <a:ext cx="3709022" cy="1224356"/>
          </a:xfrm>
          <a:prstGeom prst="rect">
            <a:avLst/>
          </a:prstGeom>
        </p:spPr>
        <p:txBody>
          <a:bodyPr vert="horz" wrap="square" lIns="36000" tIns="0" rIns="0" bIns="0" rtlCol="0" anchor="t">
            <a:normAutofit/>
          </a:bodyPr>
          <a:lstStyle/>
          <a:p>
            <a:r>
              <a:rPr lang="en-US" sz="1500" dirty="0"/>
              <a:t>Maximum </a:t>
            </a:r>
            <a:r>
              <a:rPr lang="en-US" sz="1500" b="1" dirty="0"/>
              <a:t>subsidence</a:t>
            </a:r>
            <a:r>
              <a:rPr lang="en-US" sz="1500" dirty="0"/>
              <a:t> rate of 6 mm/year in </a:t>
            </a:r>
            <a:r>
              <a:rPr lang="en-US" sz="1500" dirty="0" err="1"/>
              <a:t>Avcilar</a:t>
            </a:r>
            <a:r>
              <a:rPr lang="en-US" sz="1500" dirty="0"/>
              <a:t> district measured between 1992-1999 with satellite observations. This area was </a:t>
            </a:r>
            <a:r>
              <a:rPr lang="en-US" sz="1500" b="1" dirty="0"/>
              <a:t>damaged</a:t>
            </a:r>
            <a:r>
              <a:rPr lang="en-US" sz="1500" dirty="0"/>
              <a:t> by the 1999 </a:t>
            </a:r>
            <a:r>
              <a:rPr lang="en-US" sz="1500" b="1" dirty="0"/>
              <a:t>earthquake</a:t>
            </a:r>
            <a:r>
              <a:rPr lang="en-US" sz="1500" dirty="0"/>
              <a:t>.</a:t>
            </a:r>
          </a:p>
        </p:txBody>
      </p:sp>
      <p:graphicFrame>
        <p:nvGraphicFramePr>
          <p:cNvPr id="29" name="Table 28">
            <a:extLst>
              <a:ext uri="{FF2B5EF4-FFF2-40B4-BE49-F238E27FC236}">
                <a16:creationId xmlns:a16="http://schemas.microsoft.com/office/drawing/2014/main" id="{1025A92A-4954-45C6-9766-E0873BE61CC3}"/>
              </a:ext>
            </a:extLst>
          </p:cNvPr>
          <p:cNvGraphicFramePr>
            <a:graphicFrameLocks noGrp="1"/>
          </p:cNvGraphicFramePr>
          <p:nvPr>
            <p:extLst>
              <p:ext uri="{D42A27DB-BD31-4B8C-83A1-F6EECF244321}">
                <p14:modId xmlns:p14="http://schemas.microsoft.com/office/powerpoint/2010/main" val="1681346497"/>
              </p:ext>
            </p:extLst>
          </p:nvPr>
        </p:nvGraphicFramePr>
        <p:xfrm>
          <a:off x="266700" y="419517"/>
          <a:ext cx="2686049" cy="5242533"/>
        </p:xfrm>
        <a:graphic>
          <a:graphicData uri="http://schemas.openxmlformats.org/drawingml/2006/table">
            <a:tbl>
              <a:tblPr firstRow="1" bandRow="1"/>
              <a:tblGrid>
                <a:gridCol w="908373">
                  <a:extLst>
                    <a:ext uri="{9D8B030D-6E8A-4147-A177-3AD203B41FA5}">
                      <a16:colId xmlns:a16="http://schemas.microsoft.com/office/drawing/2014/main" val="20000"/>
                    </a:ext>
                  </a:extLst>
                </a:gridCol>
                <a:gridCol w="869303">
                  <a:extLst>
                    <a:ext uri="{9D8B030D-6E8A-4147-A177-3AD203B41FA5}">
                      <a16:colId xmlns:a16="http://schemas.microsoft.com/office/drawing/2014/main" val="20002"/>
                    </a:ext>
                  </a:extLst>
                </a:gridCol>
                <a:gridCol w="341861">
                  <a:extLst>
                    <a:ext uri="{9D8B030D-6E8A-4147-A177-3AD203B41FA5}">
                      <a16:colId xmlns:a16="http://schemas.microsoft.com/office/drawing/2014/main" val="20003"/>
                    </a:ext>
                  </a:extLst>
                </a:gridCol>
                <a:gridCol w="566512">
                  <a:extLst>
                    <a:ext uri="{9D8B030D-6E8A-4147-A177-3AD203B41FA5}">
                      <a16:colId xmlns:a16="http://schemas.microsoft.com/office/drawing/2014/main" val="2055652941"/>
                    </a:ext>
                  </a:extLst>
                </a:gridCol>
              </a:tblGrid>
              <a:tr h="19489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HAZARD</a:t>
                      </a:r>
                      <a:r>
                        <a:rPr lang="en-GB" sz="700" b="1" baseline="0" dirty="0"/>
                        <a:t> </a:t>
                      </a:r>
                      <a:r>
                        <a:rPr lang="en-GB" sz="700" b="1" dirty="0"/>
                        <a:t>GROUP</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HAZARD</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CODE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ISTANBUL?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194894">
                <a:tc rowSpan="5">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GEOPHYSICAL</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flip="none" rotWithShape="1">
                      <a:gsLst>
                        <a:gs pos="0">
                          <a:sysClr val="window" lastClr="FFFFFF"/>
                        </a:gs>
                        <a:gs pos="79000">
                          <a:sysClr val="window" lastClr="FFFFFF"/>
                        </a:gs>
                        <a:gs pos="74000">
                          <a:sysClr val="window" lastClr="FFFFFF"/>
                        </a:gs>
                        <a:gs pos="100000">
                          <a:srgbClr val="9BBB59">
                            <a:lumMod val="75000"/>
                          </a:srgbClr>
                        </a:gs>
                      </a:gsLst>
                      <a:lin ang="10800000" scaled="1"/>
                      <a:tileRect/>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Earthquake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EQ</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10002"/>
                  </a:ext>
                </a:extLst>
              </a:tr>
              <a:tr h="194894">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Tsunami</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TS</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713738122"/>
                  </a:ext>
                </a:extLst>
              </a:tr>
              <a:tr h="280381">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Volcanic Activity or</a:t>
                      </a:r>
                      <a:r>
                        <a:rPr lang="en-GB" sz="800" baseline="0" dirty="0"/>
                        <a:t> Eruption</a:t>
                      </a:r>
                      <a:endParaRPr lang="en-GB" sz="800" dirty="0"/>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VO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10004"/>
                  </a:ext>
                </a:extLst>
              </a:tr>
              <a:tr h="195750">
                <a:tc vMerge="1">
                  <a:txBody>
                    <a:bodyPr/>
                    <a:lstStyle/>
                    <a:p>
                      <a:pPr algn="ctr"/>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Landslide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LA</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10005"/>
                  </a:ext>
                </a:extLst>
              </a:tr>
              <a:tr h="195750">
                <a:tc vMerge="1">
                  <a:txBody>
                    <a:bodyPr/>
                    <a:lstStyle/>
                    <a:p>
                      <a:pPr algn="ctr"/>
                      <a:endParaRPr lang="en-GB" sz="2000" b="1" dirty="0"/>
                    </a:p>
                  </a:txBody>
                  <a:tcPr anchor="ctr">
                    <a:gradFill flip="none" rotWithShape="1">
                      <a:gsLst>
                        <a:gs pos="0">
                          <a:schemeClr val="bg1"/>
                        </a:gs>
                        <a:gs pos="79000">
                          <a:schemeClr val="bg1"/>
                        </a:gs>
                        <a:gs pos="74000">
                          <a:schemeClr val="bg1"/>
                        </a:gs>
                        <a:gs pos="100000">
                          <a:schemeClr val="accent3">
                            <a:lumMod val="75000"/>
                          </a:schemeClr>
                        </a:gs>
                      </a:gsLst>
                      <a:lin ang="10800000" scaled="1"/>
                      <a:tileRect/>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Snow Avalanche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AV</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N</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2B2B2"/>
                    </a:solidFill>
                  </a:tcPr>
                </a:tc>
                <a:extLst>
                  <a:ext uri="{0D108BD9-81ED-4DB2-BD59-A6C34878D82A}">
                    <a16:rowId xmlns:a16="http://schemas.microsoft.com/office/drawing/2014/main" val="1844686908"/>
                  </a:ext>
                </a:extLst>
              </a:tr>
              <a:tr h="195750">
                <a:tc rowSpan="3">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HYDROLOGICAL</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4BACC6">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Flood</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FL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07"/>
                  </a:ext>
                </a:extLst>
              </a:tr>
              <a:tr h="195750">
                <a:tc vMerge="1">
                  <a:txBody>
                    <a:bodyPr/>
                    <a:lstStyle/>
                    <a:p>
                      <a:endParaRPr lang="en-US"/>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Seiche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542009472"/>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Drought</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DR</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08"/>
                  </a:ext>
                </a:extLst>
              </a:tr>
              <a:tr h="280381">
                <a:tc row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SHALLOW </a:t>
                      </a:r>
                    </a:p>
                    <a:p>
                      <a:pPr algn="ctr"/>
                      <a:r>
                        <a:rPr lang="en-GB" sz="800" b="1" dirty="0"/>
                        <a:t>EARTH PROCESSES</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F79646">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Regional Subsidence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RS</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09"/>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3915" rtl="0" eaLnBrk="1" fontAlgn="auto" latinLnBrk="0" hangingPunct="1">
                        <a:lnSpc>
                          <a:spcPct val="100000"/>
                        </a:lnSpc>
                        <a:spcBef>
                          <a:spcPts val="0"/>
                        </a:spcBef>
                        <a:spcAft>
                          <a:spcPts val="0"/>
                        </a:spcAft>
                        <a:buClrTx/>
                        <a:buSzTx/>
                        <a:buFontTx/>
                        <a:buNone/>
                        <a:tabLst/>
                        <a:defRPr/>
                      </a:pPr>
                      <a:r>
                        <a:rPr lang="en-GB" sz="800" dirty="0"/>
                        <a:t>Ground Collapse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GC</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0"/>
                  </a:ext>
                </a:extLst>
              </a:tr>
              <a:tr h="280381">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3915" rtl="0" eaLnBrk="1" fontAlgn="auto" latinLnBrk="0" hangingPunct="1">
                        <a:lnSpc>
                          <a:spcPct val="100000"/>
                        </a:lnSpc>
                        <a:spcBef>
                          <a:spcPts val="0"/>
                        </a:spcBef>
                        <a:spcAft>
                          <a:spcPts val="0"/>
                        </a:spcAft>
                        <a:buClrTx/>
                        <a:buSzTx/>
                        <a:buFontTx/>
                        <a:buNone/>
                        <a:tabLst/>
                        <a:defRPr/>
                      </a:pPr>
                      <a:r>
                        <a:rPr lang="en-GB" sz="800" dirty="0"/>
                        <a:t>Soil (Local) Subsidence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SS</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1"/>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Ground Heave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GH</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2"/>
                  </a:ext>
                </a:extLst>
              </a:tr>
              <a:tr h="195750">
                <a:tc rowSpan="8">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ATMOSPHERIC</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FF0000"/>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baseline="0" dirty="0"/>
                        <a:t>Storm</a:t>
                      </a:r>
                      <a:endParaRPr lang="en-GB" sz="800" dirty="0"/>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ST</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3"/>
                  </a:ext>
                </a:extLst>
              </a:tr>
              <a:tr h="195750">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Fog</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FO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420291421"/>
                  </a:ext>
                </a:extLst>
              </a:tr>
              <a:tr h="195750">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Tornado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TO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46740380"/>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Hail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HA</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5"/>
                  </a:ext>
                </a:extLst>
              </a:tr>
              <a:tr h="195750">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Snow</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SN</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611747377"/>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Lightning</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LN</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7"/>
                  </a:ext>
                </a:extLst>
              </a:tr>
              <a:tr h="280381">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Extreme Temperature (Hot) </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ET (H)</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8"/>
                  </a:ext>
                </a:extLst>
              </a:tr>
              <a:tr h="404327">
                <a:tc vMerge="1">
                  <a:txBody>
                    <a:bodyPr/>
                    <a:lstStyle/>
                    <a:p>
                      <a:pPr algn="ctr"/>
                      <a:endParaRPr lang="en-GB" sz="2200" b="1" dirty="0"/>
                    </a:p>
                  </a:txBody>
                  <a:tcPr anchor="ctr">
                    <a:gradFill>
                      <a:gsLst>
                        <a:gs pos="0">
                          <a:schemeClr val="bg1"/>
                        </a:gs>
                        <a:gs pos="79000">
                          <a:schemeClr val="bg1"/>
                        </a:gs>
                        <a:gs pos="74000">
                          <a:schemeClr val="bg1"/>
                        </a:gs>
                        <a:gs pos="100000">
                          <a:srgbClr val="FF0000"/>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buFont typeface="Arial" pitchFamily="34" charset="0"/>
                        <a:buNone/>
                      </a:pPr>
                      <a:r>
                        <a:rPr lang="en-GB" sz="800" dirty="0"/>
                        <a:t>Extreme Temperature (Cold)</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199" rtl="0" eaLnBrk="1" fontAlgn="auto" latinLnBrk="0" hangingPunct="1">
                        <a:lnSpc>
                          <a:spcPct val="100000"/>
                        </a:lnSpc>
                        <a:spcBef>
                          <a:spcPts val="0"/>
                        </a:spcBef>
                        <a:spcAft>
                          <a:spcPts val="0"/>
                        </a:spcAft>
                        <a:buClrTx/>
                        <a:buSzTx/>
                        <a:buFontTx/>
                        <a:buNone/>
                        <a:tabLst/>
                        <a:defRPr/>
                      </a:pPr>
                      <a:r>
                        <a:rPr lang="en-GB" sz="800" b="1" dirty="0"/>
                        <a:t>ET (C)</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199" rtl="0" eaLnBrk="1" fontAlgn="auto" latinLnBrk="0" hangingPunct="1">
                        <a:lnSpc>
                          <a:spcPct val="100000"/>
                        </a:lnSpc>
                        <a:spcBef>
                          <a:spcPts val="0"/>
                        </a:spcBef>
                        <a:spcAft>
                          <a:spcPts val="0"/>
                        </a:spcAft>
                        <a:buClrTx/>
                        <a:buSzTx/>
                        <a:buFontTx/>
                        <a:buNone/>
                        <a:tabLst/>
                        <a:defRPr/>
                      </a:pP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9"/>
                  </a:ext>
                </a:extLst>
              </a:tr>
              <a:tr h="19575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BIOPHYSICAL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8064A2">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Wildfire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WF</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20"/>
                  </a:ext>
                </a:extLst>
              </a:tr>
              <a:tr h="195750">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SPACE</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EEECE1">
                            <a:lumMod val="2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Space Weather</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SW</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21"/>
                  </a:ext>
                </a:extLst>
              </a:tr>
              <a:tr h="195750">
                <a:tc vMerge="1">
                  <a:txBody>
                    <a:bodyPr/>
                    <a:lstStyle/>
                    <a:p>
                      <a:pPr algn="ctr"/>
                      <a:endParaRPr lang="en-GB" sz="1200" dirty="0"/>
                    </a:p>
                  </a:txBody>
                  <a:tcPr anchor="c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Impact Event</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IM</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22"/>
                  </a:ext>
                </a:extLst>
              </a:tr>
            </a:tbl>
          </a:graphicData>
        </a:graphic>
      </p:graphicFrame>
      <p:pic>
        <p:nvPicPr>
          <p:cNvPr id="2" name="Picture 1">
            <a:extLst>
              <a:ext uri="{FF2B5EF4-FFF2-40B4-BE49-F238E27FC236}">
                <a16:creationId xmlns:a16="http://schemas.microsoft.com/office/drawing/2014/main" id="{E6D29FD0-628E-4125-BB01-B9E7F32C6A99}"/>
              </a:ext>
            </a:extLst>
          </p:cNvPr>
          <p:cNvPicPr>
            <a:picLocks noChangeAspect="1"/>
          </p:cNvPicPr>
          <p:nvPr/>
        </p:nvPicPr>
        <p:blipFill>
          <a:blip r:embed="rId4"/>
          <a:stretch>
            <a:fillRect/>
          </a:stretch>
        </p:blipFill>
        <p:spPr>
          <a:xfrm>
            <a:off x="7770210" y="3448859"/>
            <a:ext cx="3245163" cy="2688053"/>
          </a:xfrm>
          <a:prstGeom prst="rect">
            <a:avLst/>
          </a:prstGeom>
        </p:spPr>
      </p:pic>
      <p:sp>
        <p:nvSpPr>
          <p:cNvPr id="3" name="TextBox 2">
            <a:extLst>
              <a:ext uri="{FF2B5EF4-FFF2-40B4-BE49-F238E27FC236}">
                <a16:creationId xmlns:a16="http://schemas.microsoft.com/office/drawing/2014/main" id="{689AE646-63D6-4229-BF76-44022DD52086}"/>
              </a:ext>
            </a:extLst>
          </p:cNvPr>
          <p:cNvSpPr txBox="1"/>
          <p:nvPr/>
        </p:nvSpPr>
        <p:spPr>
          <a:xfrm>
            <a:off x="5840433" y="5759195"/>
            <a:ext cx="1887523" cy="251080"/>
          </a:xfrm>
          <a:prstGeom prst="rect">
            <a:avLst/>
          </a:prstGeom>
        </p:spPr>
        <p:txBody>
          <a:bodyPr vert="horz" wrap="none" lIns="36000" tIns="0" rIns="0" bIns="0" rtlCol="0" anchor="t">
            <a:normAutofit/>
          </a:bodyPr>
          <a:lstStyle/>
          <a:p>
            <a:r>
              <a:rPr lang="en-GB" sz="1200" dirty="0" err="1"/>
              <a:t>Akarvardar</a:t>
            </a:r>
            <a:r>
              <a:rPr lang="en-GB" sz="1200" dirty="0"/>
              <a:t> </a:t>
            </a:r>
            <a:r>
              <a:rPr lang="en-GB" sz="1200" i="1" dirty="0"/>
              <a:t>et al. </a:t>
            </a:r>
            <a:r>
              <a:rPr lang="en-GB" sz="1200" dirty="0"/>
              <a:t>(2009)</a:t>
            </a:r>
            <a:endParaRPr lang="en-US" sz="1200" dirty="0"/>
          </a:p>
        </p:txBody>
      </p:sp>
      <p:sp>
        <p:nvSpPr>
          <p:cNvPr id="6" name="Slide Number Placeholder 5">
            <a:extLst>
              <a:ext uri="{FF2B5EF4-FFF2-40B4-BE49-F238E27FC236}">
                <a16:creationId xmlns:a16="http://schemas.microsoft.com/office/drawing/2014/main" id="{7630D9E0-A59D-43EE-96C4-1E08BDFE1482}"/>
              </a:ext>
            </a:extLst>
          </p:cNvPr>
          <p:cNvSpPr>
            <a:spLocks noGrp="1"/>
          </p:cNvSpPr>
          <p:nvPr>
            <p:ph type="sldNum" sz="quarter" idx="10"/>
          </p:nvPr>
        </p:nvSpPr>
        <p:spPr/>
        <p:txBody>
          <a:bodyPr/>
          <a:lstStyle/>
          <a:p>
            <a:fld id="{FF828736-9A59-5542-843E-7597CE180AEB}" type="slidenum">
              <a:rPr lang="en-US" smtClean="0"/>
              <a:pPr/>
              <a:t>8</a:t>
            </a:fld>
            <a:endParaRPr lang="en-US" dirty="0"/>
          </a:p>
        </p:txBody>
      </p:sp>
      <p:sp>
        <p:nvSpPr>
          <p:cNvPr id="39" name="Rectangle: Rounded Corners 38">
            <a:hlinkClick r:id="rId5" action="ppaction://hlinksldjump"/>
            <a:extLst>
              <a:ext uri="{FF2B5EF4-FFF2-40B4-BE49-F238E27FC236}">
                <a16:creationId xmlns:a16="http://schemas.microsoft.com/office/drawing/2014/main" id="{2A30A711-3072-4A0B-A906-7306A109A1A6}"/>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40" name="Rectangle: Rounded Corners 39">
            <a:hlinkClick r:id="rId6" action="ppaction://hlinksldjump"/>
            <a:extLst>
              <a:ext uri="{FF2B5EF4-FFF2-40B4-BE49-F238E27FC236}">
                <a16:creationId xmlns:a16="http://schemas.microsoft.com/office/drawing/2014/main" id="{8CD33491-99DF-4F70-8AA1-025335F770B7}"/>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41" name="Rectangle: Rounded Corners 40">
            <a:hlinkClick r:id="rId7" action="ppaction://hlinksldjump"/>
            <a:extLst>
              <a:ext uri="{FF2B5EF4-FFF2-40B4-BE49-F238E27FC236}">
                <a16:creationId xmlns:a16="http://schemas.microsoft.com/office/drawing/2014/main" id="{4B9FC80B-E044-4A2C-839E-98AC316E5389}"/>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42" name="Rectangle: Rounded Corners 41">
            <a:hlinkClick r:id="rId8" action="ppaction://hlinksldjump"/>
            <a:extLst>
              <a:ext uri="{FF2B5EF4-FFF2-40B4-BE49-F238E27FC236}">
                <a16:creationId xmlns:a16="http://schemas.microsoft.com/office/drawing/2014/main" id="{DFAB3E02-44DE-4107-9030-2A1B9E36F5F8}"/>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43" name="Rectangle: Rounded Corners 42">
            <a:hlinkClick r:id="rId9" action="ppaction://hlinksldjump"/>
            <a:extLst>
              <a:ext uri="{FF2B5EF4-FFF2-40B4-BE49-F238E27FC236}">
                <a16:creationId xmlns:a16="http://schemas.microsoft.com/office/drawing/2014/main" id="{E274F287-9CFE-4C0C-BD7D-55ABDADC138F}"/>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44" name="Rectangle: Rounded Corners 43">
            <a:hlinkClick r:id="rId10" action="ppaction://hlinksldjump"/>
            <a:extLst>
              <a:ext uri="{FF2B5EF4-FFF2-40B4-BE49-F238E27FC236}">
                <a16:creationId xmlns:a16="http://schemas.microsoft.com/office/drawing/2014/main" id="{0CF8D53A-4CE3-481E-8941-7CD08A711D97}"/>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45" name="TextBox 44">
            <a:extLst>
              <a:ext uri="{FF2B5EF4-FFF2-40B4-BE49-F238E27FC236}">
                <a16:creationId xmlns:a16="http://schemas.microsoft.com/office/drawing/2014/main" id="{AA70EDA8-242B-4369-BD91-BDCEA5BCBADB}"/>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46" name="Rectangle: Rounded Corners 45">
            <a:hlinkClick r:id="rId11" action="ppaction://hlinksldjump"/>
            <a:extLst>
              <a:ext uri="{FF2B5EF4-FFF2-40B4-BE49-F238E27FC236}">
                <a16:creationId xmlns:a16="http://schemas.microsoft.com/office/drawing/2014/main" id="{9F06C3FB-99C2-4173-9B90-FE35BA03BB8A}"/>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graphicFrame>
        <p:nvGraphicFramePr>
          <p:cNvPr id="33" name="Table 32">
            <a:extLst>
              <a:ext uri="{FF2B5EF4-FFF2-40B4-BE49-F238E27FC236}">
                <a16:creationId xmlns:a16="http://schemas.microsoft.com/office/drawing/2014/main" id="{260DCE4C-EB43-4B0E-BA87-4DEC6FFF3F97}"/>
              </a:ext>
            </a:extLst>
          </p:cNvPr>
          <p:cNvGraphicFramePr>
            <a:graphicFrameLocks noGrp="1"/>
          </p:cNvGraphicFramePr>
          <p:nvPr>
            <p:extLst>
              <p:ext uri="{D42A27DB-BD31-4B8C-83A1-F6EECF244321}">
                <p14:modId xmlns:p14="http://schemas.microsoft.com/office/powerpoint/2010/main" val="4239044398"/>
              </p:ext>
            </p:extLst>
          </p:nvPr>
        </p:nvGraphicFramePr>
        <p:xfrm>
          <a:off x="228600" y="5709672"/>
          <a:ext cx="3579668" cy="401955"/>
        </p:xfrm>
        <a:graphic>
          <a:graphicData uri="http://schemas.openxmlformats.org/drawingml/2006/table">
            <a:tbl>
              <a:tblPr>
                <a:tableStyleId>{073A0DAA-6AF3-43AB-8588-CEC1D06C72B9}</a:tableStyleId>
              </a:tblPr>
              <a:tblGrid>
                <a:gridCol w="522109">
                  <a:extLst>
                    <a:ext uri="{9D8B030D-6E8A-4147-A177-3AD203B41FA5}">
                      <a16:colId xmlns:a16="http://schemas.microsoft.com/office/drawing/2014/main" val="202408076"/>
                    </a:ext>
                  </a:extLst>
                </a:gridCol>
                <a:gridCol w="3057559">
                  <a:extLst>
                    <a:ext uri="{9D8B030D-6E8A-4147-A177-3AD203B41FA5}">
                      <a16:colId xmlns:a16="http://schemas.microsoft.com/office/drawing/2014/main" val="3382120513"/>
                    </a:ext>
                  </a:extLst>
                </a:gridCol>
              </a:tblGrid>
              <a:tr h="191135">
                <a:tc>
                  <a:txBody>
                    <a:bodyPr/>
                    <a:lstStyle/>
                    <a:p>
                      <a:pPr algn="ctr"/>
                      <a:r>
                        <a:rPr lang="en-GB" sz="1100" b="1" dirty="0"/>
                        <a:t>Y</a:t>
                      </a:r>
                      <a:endParaRPr lang="en-US" sz="1100" b="1" dirty="0"/>
                    </a:p>
                  </a:txBody>
                  <a:tcPr marL="0" marR="0" marT="0" marB="0">
                    <a:solidFill>
                      <a:srgbClr val="FF0000"/>
                    </a:solidFill>
                  </a:tcPr>
                </a:tc>
                <a:tc>
                  <a:txBody>
                    <a:bodyPr/>
                    <a:lstStyle/>
                    <a:p>
                      <a:r>
                        <a:rPr lang="en-GB" sz="1100" dirty="0"/>
                        <a:t> Potential for hazard to occur in Istanbul</a:t>
                      </a:r>
                      <a:endParaRPr lang="en-US" sz="1100" dirty="0"/>
                    </a:p>
                  </a:txBody>
                  <a:tcPr marL="0" marR="0" marT="0" marB="0">
                    <a:noFill/>
                  </a:tcPr>
                </a:tc>
                <a:extLst>
                  <a:ext uri="{0D108BD9-81ED-4DB2-BD59-A6C34878D82A}">
                    <a16:rowId xmlns:a16="http://schemas.microsoft.com/office/drawing/2014/main" val="282963690"/>
                  </a:ext>
                </a:extLst>
              </a:tr>
              <a:tr h="210820">
                <a:tc>
                  <a:txBody>
                    <a:bodyPr/>
                    <a:lstStyle/>
                    <a:p>
                      <a:pPr algn="ctr"/>
                      <a:r>
                        <a:rPr lang="en-GB" sz="1100" b="1" dirty="0"/>
                        <a:t>N</a:t>
                      </a:r>
                      <a:endParaRPr lang="en-US" sz="1100" b="1" dirty="0"/>
                    </a:p>
                  </a:txBody>
                  <a:tcPr marL="0" marR="0" marT="0" marB="0">
                    <a:solidFill>
                      <a:schemeClr val="bg1">
                        <a:lumMod val="65000"/>
                      </a:schemeClr>
                    </a:solidFill>
                  </a:tcPr>
                </a:tc>
                <a:tc>
                  <a:txBody>
                    <a:bodyPr/>
                    <a:lstStyle/>
                    <a:p>
                      <a:r>
                        <a:rPr lang="en-GB" sz="1100" dirty="0"/>
                        <a:t> No evidence for hazard occurrence in Istanbul</a:t>
                      </a:r>
                      <a:endParaRPr lang="en-US" sz="1100" dirty="0"/>
                    </a:p>
                  </a:txBody>
                  <a:tcPr marL="0" marR="0" marT="0" marB="0">
                    <a:noFill/>
                  </a:tcPr>
                </a:tc>
                <a:extLst>
                  <a:ext uri="{0D108BD9-81ED-4DB2-BD59-A6C34878D82A}">
                    <a16:rowId xmlns:a16="http://schemas.microsoft.com/office/drawing/2014/main" val="2616149000"/>
                  </a:ext>
                </a:extLst>
              </a:tr>
            </a:tbl>
          </a:graphicData>
        </a:graphic>
      </p:graphicFrame>
    </p:spTree>
    <p:extLst>
      <p:ext uri="{BB962C8B-B14F-4D97-AF65-F5344CB8AC3E}">
        <p14:creationId xmlns:p14="http://schemas.microsoft.com/office/powerpoint/2010/main" val="3078828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80D4193-1686-464F-A208-CF6100BDCE65}"/>
              </a:ext>
            </a:extLst>
          </p:cNvPr>
          <p:cNvSpPr txBox="1"/>
          <p:nvPr/>
        </p:nvSpPr>
        <p:spPr>
          <a:xfrm>
            <a:off x="952500" y="1143000"/>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sp>
        <p:nvSpPr>
          <p:cNvPr id="5" name="TextBox 4">
            <a:extLst>
              <a:ext uri="{FF2B5EF4-FFF2-40B4-BE49-F238E27FC236}">
                <a16:creationId xmlns:a16="http://schemas.microsoft.com/office/drawing/2014/main" id="{3DC848FC-8084-4A1F-9E3E-DB6A9BDA61AF}"/>
              </a:ext>
            </a:extLst>
          </p:cNvPr>
          <p:cNvSpPr txBox="1"/>
          <p:nvPr/>
        </p:nvSpPr>
        <p:spPr>
          <a:xfrm>
            <a:off x="762000" y="5553075"/>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sp>
        <p:nvSpPr>
          <p:cNvPr id="7" name="Rectangle 6">
            <a:extLst>
              <a:ext uri="{FF2B5EF4-FFF2-40B4-BE49-F238E27FC236}">
                <a16:creationId xmlns:a16="http://schemas.microsoft.com/office/drawing/2014/main" id="{E4D2EA59-3704-4F26-BA12-8C85FA968C94}"/>
              </a:ext>
            </a:extLst>
          </p:cNvPr>
          <p:cNvSpPr/>
          <p:nvPr/>
        </p:nvSpPr>
        <p:spPr>
          <a:xfrm>
            <a:off x="3267327" y="538273"/>
            <a:ext cx="7460697" cy="477054"/>
          </a:xfrm>
          <a:prstGeom prst="rect">
            <a:avLst/>
          </a:prstGeom>
        </p:spPr>
        <p:txBody>
          <a:bodyPr wrap="none">
            <a:spAutoFit/>
          </a:bodyPr>
          <a:lstStyle/>
          <a:p>
            <a:pPr>
              <a:buClr>
                <a:srgbClr val="7030A0"/>
              </a:buClr>
            </a:pPr>
            <a:r>
              <a:rPr lang="en-GB" sz="2500" b="1" dirty="0">
                <a:solidFill>
                  <a:srgbClr val="7030A0"/>
                </a:solidFill>
              </a:rPr>
              <a:t>C.</a:t>
            </a:r>
            <a:r>
              <a:rPr lang="en-GB" sz="2500" b="1" dirty="0">
                <a:solidFill>
                  <a:srgbClr val="002060"/>
                </a:solidFill>
              </a:rPr>
              <a:t> Overview of single natural hazards in Istanbul</a:t>
            </a:r>
          </a:p>
        </p:txBody>
      </p:sp>
      <p:sp>
        <p:nvSpPr>
          <p:cNvPr id="8" name="TextBox 7">
            <a:extLst>
              <a:ext uri="{FF2B5EF4-FFF2-40B4-BE49-F238E27FC236}">
                <a16:creationId xmlns:a16="http://schemas.microsoft.com/office/drawing/2014/main" id="{CC031319-7C36-4388-AC20-83C082FD805F}"/>
              </a:ext>
            </a:extLst>
          </p:cNvPr>
          <p:cNvSpPr txBox="1"/>
          <p:nvPr/>
        </p:nvSpPr>
        <p:spPr>
          <a:xfrm>
            <a:off x="3406774" y="1265864"/>
            <a:ext cx="8379231" cy="914400"/>
          </a:xfrm>
          <a:prstGeom prst="rect">
            <a:avLst/>
          </a:prstGeom>
        </p:spPr>
        <p:txBody>
          <a:bodyPr vert="horz" wrap="none" lIns="36000" tIns="0" rIns="0" bIns="0" rtlCol="0" anchor="ctr">
            <a:normAutofit/>
          </a:bodyPr>
          <a:lstStyle/>
          <a:p>
            <a:pPr algn="l"/>
            <a:endParaRPr lang="en-US" sz="2200" dirty="0"/>
          </a:p>
        </p:txBody>
      </p:sp>
      <p:sp>
        <p:nvSpPr>
          <p:cNvPr id="9" name="TextBox 8">
            <a:extLst>
              <a:ext uri="{FF2B5EF4-FFF2-40B4-BE49-F238E27FC236}">
                <a16:creationId xmlns:a16="http://schemas.microsoft.com/office/drawing/2014/main" id="{F63C52C5-7555-48C5-8913-29988B5A2470}"/>
              </a:ext>
            </a:extLst>
          </p:cNvPr>
          <p:cNvSpPr txBox="1"/>
          <p:nvPr/>
        </p:nvSpPr>
        <p:spPr>
          <a:xfrm>
            <a:off x="3406775" y="1161089"/>
            <a:ext cx="8379230" cy="2038350"/>
          </a:xfrm>
          <a:prstGeom prst="rect">
            <a:avLst/>
          </a:prstGeom>
        </p:spPr>
        <p:txBody>
          <a:bodyPr vert="horz" wrap="square" lIns="36000" tIns="0" rIns="0" bIns="0" rtlCol="0" anchor="ctr">
            <a:normAutofit/>
          </a:bodyPr>
          <a:lstStyle/>
          <a:p>
            <a:pPr algn="l"/>
            <a:endParaRPr lang="en-US" dirty="0">
              <a:solidFill>
                <a:schemeClr val="accent1"/>
              </a:solidFill>
            </a:endParaRPr>
          </a:p>
        </p:txBody>
      </p:sp>
      <p:sp>
        <p:nvSpPr>
          <p:cNvPr id="19" name="TextBox 18">
            <a:extLst>
              <a:ext uri="{FF2B5EF4-FFF2-40B4-BE49-F238E27FC236}">
                <a16:creationId xmlns:a16="http://schemas.microsoft.com/office/drawing/2014/main" id="{B66EB318-D45C-44D3-B478-B6DE7804A43A}"/>
              </a:ext>
            </a:extLst>
          </p:cNvPr>
          <p:cNvSpPr txBox="1"/>
          <p:nvPr/>
        </p:nvSpPr>
        <p:spPr>
          <a:xfrm>
            <a:off x="8277225" y="1818314"/>
            <a:ext cx="914400" cy="914400"/>
          </a:xfrm>
          <a:prstGeom prst="rect">
            <a:avLst/>
          </a:prstGeom>
        </p:spPr>
        <p:txBody>
          <a:bodyPr vert="horz" wrap="none" lIns="36000" tIns="0" rIns="0" bIns="0" rtlCol="0" anchor="ctr">
            <a:normAutofit/>
          </a:bodyPr>
          <a:lstStyle/>
          <a:p>
            <a:endParaRPr lang="en-US" dirty="0">
              <a:solidFill>
                <a:schemeClr val="accent1"/>
              </a:solidFill>
            </a:endParaRPr>
          </a:p>
        </p:txBody>
      </p:sp>
      <p:sp>
        <p:nvSpPr>
          <p:cNvPr id="18" name="TextBox 17">
            <a:extLst>
              <a:ext uri="{FF2B5EF4-FFF2-40B4-BE49-F238E27FC236}">
                <a16:creationId xmlns:a16="http://schemas.microsoft.com/office/drawing/2014/main" id="{F80E73DC-877C-41A7-B93E-CB4EB77B0CA7}"/>
              </a:ext>
            </a:extLst>
          </p:cNvPr>
          <p:cNvSpPr txBox="1"/>
          <p:nvPr/>
        </p:nvSpPr>
        <p:spPr>
          <a:xfrm>
            <a:off x="3505199" y="1186162"/>
            <a:ext cx="3610598" cy="551213"/>
          </a:xfrm>
          <a:prstGeom prst="rect">
            <a:avLst/>
          </a:prstGeom>
        </p:spPr>
        <p:txBody>
          <a:bodyPr vert="horz" wrap="square" lIns="36000" tIns="0" rIns="0" bIns="0" rtlCol="0" anchor="t">
            <a:normAutofit/>
          </a:bodyPr>
          <a:lstStyle/>
          <a:p>
            <a:pPr algn="l"/>
            <a:r>
              <a:rPr lang="en-GB" sz="2200" dirty="0"/>
              <a:t>Examples of evidence:</a:t>
            </a:r>
            <a:endParaRPr lang="en-US" sz="2200" dirty="0"/>
          </a:p>
        </p:txBody>
      </p:sp>
      <p:sp>
        <p:nvSpPr>
          <p:cNvPr id="28" name="TextBox 27">
            <a:extLst>
              <a:ext uri="{FF2B5EF4-FFF2-40B4-BE49-F238E27FC236}">
                <a16:creationId xmlns:a16="http://schemas.microsoft.com/office/drawing/2014/main" id="{94806482-DB5B-4D37-BFA8-91434877A4CD}"/>
              </a:ext>
            </a:extLst>
          </p:cNvPr>
          <p:cNvSpPr txBox="1"/>
          <p:nvPr/>
        </p:nvSpPr>
        <p:spPr>
          <a:xfrm>
            <a:off x="3347464" y="3937257"/>
            <a:ext cx="1684973" cy="647017"/>
          </a:xfrm>
          <a:prstGeom prst="rect">
            <a:avLst/>
          </a:prstGeom>
        </p:spPr>
        <p:txBody>
          <a:bodyPr vert="horz" wrap="square" lIns="36000" tIns="0" rIns="0" bIns="0" rtlCol="0" anchor="t">
            <a:noAutofit/>
          </a:bodyPr>
          <a:lstStyle/>
          <a:p>
            <a:r>
              <a:rPr lang="en-GB" sz="2000" b="1" dirty="0">
                <a:solidFill>
                  <a:srgbClr val="FF0000"/>
                </a:solidFill>
              </a:rPr>
              <a:t>Atmospheric Hazards</a:t>
            </a:r>
            <a:endParaRPr lang="en-US" sz="2000" b="1" dirty="0">
              <a:solidFill>
                <a:srgbClr val="FF0000"/>
              </a:solidFill>
            </a:endParaRPr>
          </a:p>
        </p:txBody>
      </p:sp>
      <p:sp>
        <p:nvSpPr>
          <p:cNvPr id="30" name="TextBox 29">
            <a:extLst>
              <a:ext uri="{FF2B5EF4-FFF2-40B4-BE49-F238E27FC236}">
                <a16:creationId xmlns:a16="http://schemas.microsoft.com/office/drawing/2014/main" id="{91006EFE-025A-430D-BD14-BD50987A96BA}"/>
              </a:ext>
            </a:extLst>
          </p:cNvPr>
          <p:cNvSpPr txBox="1"/>
          <p:nvPr/>
        </p:nvSpPr>
        <p:spPr>
          <a:xfrm>
            <a:off x="3046869" y="1257461"/>
            <a:ext cx="234441" cy="914401"/>
          </a:xfrm>
          <a:prstGeom prst="rect">
            <a:avLst/>
          </a:prstGeom>
        </p:spPr>
        <p:txBody>
          <a:bodyPr vert="horz" wrap="none" lIns="36000" tIns="0" rIns="0" bIns="0" rtlCol="0" anchor="ctr">
            <a:noAutofit/>
          </a:bodyPr>
          <a:lstStyle/>
          <a:p>
            <a:pPr algn="l"/>
            <a:endParaRPr lang="en-US" sz="5500" dirty="0">
              <a:solidFill>
                <a:schemeClr val="accent1"/>
              </a:solidFill>
            </a:endParaRPr>
          </a:p>
        </p:txBody>
      </p:sp>
      <p:sp>
        <p:nvSpPr>
          <p:cNvPr id="31" name="TextBox 30">
            <a:extLst>
              <a:ext uri="{FF2B5EF4-FFF2-40B4-BE49-F238E27FC236}">
                <a16:creationId xmlns:a16="http://schemas.microsoft.com/office/drawing/2014/main" id="{98A93EB1-0A52-4329-B63D-66C3C276C9D4}"/>
              </a:ext>
            </a:extLst>
          </p:cNvPr>
          <p:cNvSpPr txBox="1"/>
          <p:nvPr/>
        </p:nvSpPr>
        <p:spPr>
          <a:xfrm>
            <a:off x="4051883" y="0"/>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pic>
        <p:nvPicPr>
          <p:cNvPr id="10" name="Picture 9">
            <a:extLst>
              <a:ext uri="{FF2B5EF4-FFF2-40B4-BE49-F238E27FC236}">
                <a16:creationId xmlns:a16="http://schemas.microsoft.com/office/drawing/2014/main" id="{CA32151A-71E0-4EAE-A1B1-2E502B1EA755}"/>
              </a:ext>
            </a:extLst>
          </p:cNvPr>
          <p:cNvPicPr>
            <a:picLocks noChangeAspect="1"/>
          </p:cNvPicPr>
          <p:nvPr/>
        </p:nvPicPr>
        <p:blipFill>
          <a:blip r:embed="rId2"/>
          <a:stretch>
            <a:fillRect/>
          </a:stretch>
        </p:blipFill>
        <p:spPr>
          <a:xfrm>
            <a:off x="3032886" y="3229514"/>
            <a:ext cx="234441" cy="1889418"/>
          </a:xfrm>
          <a:prstGeom prst="rect">
            <a:avLst/>
          </a:prstGeom>
        </p:spPr>
      </p:pic>
      <p:pic>
        <p:nvPicPr>
          <p:cNvPr id="11" name="Picture 10">
            <a:extLst>
              <a:ext uri="{FF2B5EF4-FFF2-40B4-BE49-F238E27FC236}">
                <a16:creationId xmlns:a16="http://schemas.microsoft.com/office/drawing/2014/main" id="{9981D483-2AC5-44A0-8A0C-91D4D15602F3}"/>
              </a:ext>
            </a:extLst>
          </p:cNvPr>
          <p:cNvPicPr>
            <a:picLocks noChangeAspect="1"/>
          </p:cNvPicPr>
          <p:nvPr/>
        </p:nvPicPr>
        <p:blipFill>
          <a:blip r:embed="rId3"/>
          <a:stretch>
            <a:fillRect/>
          </a:stretch>
        </p:blipFill>
        <p:spPr>
          <a:xfrm>
            <a:off x="4434970" y="1561614"/>
            <a:ext cx="3848190" cy="2401770"/>
          </a:xfrm>
          <a:prstGeom prst="rect">
            <a:avLst/>
          </a:prstGeom>
        </p:spPr>
      </p:pic>
      <p:sp>
        <p:nvSpPr>
          <p:cNvPr id="13" name="TextBox 12">
            <a:extLst>
              <a:ext uri="{FF2B5EF4-FFF2-40B4-BE49-F238E27FC236}">
                <a16:creationId xmlns:a16="http://schemas.microsoft.com/office/drawing/2014/main" id="{7A688CDB-12FA-4D02-B5C3-126A0D4EF857}"/>
              </a:ext>
            </a:extLst>
          </p:cNvPr>
          <p:cNvSpPr txBox="1"/>
          <p:nvPr/>
        </p:nvSpPr>
        <p:spPr>
          <a:xfrm>
            <a:off x="8497314" y="1972888"/>
            <a:ext cx="2992410" cy="647017"/>
          </a:xfrm>
          <a:prstGeom prst="rect">
            <a:avLst/>
          </a:prstGeom>
        </p:spPr>
        <p:txBody>
          <a:bodyPr vert="horz" wrap="square" lIns="36000" tIns="0" rIns="0" bIns="0" rtlCol="0" anchor="t">
            <a:normAutofit/>
          </a:bodyPr>
          <a:lstStyle/>
          <a:p>
            <a:r>
              <a:rPr lang="en-GB" sz="1500" dirty="0"/>
              <a:t>A </a:t>
            </a:r>
            <a:r>
              <a:rPr lang="en-GB" sz="1500" b="1" dirty="0"/>
              <a:t>hailstorm</a:t>
            </a:r>
            <a:r>
              <a:rPr lang="en-GB" sz="1500" dirty="0"/>
              <a:t> in 2017 produced ‘golf ball’ size hail. </a:t>
            </a:r>
            <a:r>
              <a:rPr lang="en-GB" sz="1200" dirty="0"/>
              <a:t>(NBC News, YouTube)</a:t>
            </a:r>
            <a:endParaRPr lang="en-US" sz="1200" dirty="0"/>
          </a:p>
          <a:p>
            <a:pPr algn="l"/>
            <a:endParaRPr lang="en-US" dirty="0">
              <a:solidFill>
                <a:schemeClr val="accent1"/>
              </a:solidFill>
            </a:endParaRPr>
          </a:p>
        </p:txBody>
      </p:sp>
      <p:pic>
        <p:nvPicPr>
          <p:cNvPr id="14" name="Picture 13">
            <a:extLst>
              <a:ext uri="{FF2B5EF4-FFF2-40B4-BE49-F238E27FC236}">
                <a16:creationId xmlns:a16="http://schemas.microsoft.com/office/drawing/2014/main" id="{810D507D-CD5E-45C5-B646-FD70E430CA83}"/>
              </a:ext>
            </a:extLst>
          </p:cNvPr>
          <p:cNvPicPr>
            <a:picLocks noChangeAspect="1"/>
          </p:cNvPicPr>
          <p:nvPr/>
        </p:nvPicPr>
        <p:blipFill>
          <a:blip r:embed="rId4"/>
          <a:stretch>
            <a:fillRect/>
          </a:stretch>
        </p:blipFill>
        <p:spPr>
          <a:xfrm>
            <a:off x="8383137" y="3483707"/>
            <a:ext cx="3487130" cy="2582918"/>
          </a:xfrm>
          <a:prstGeom prst="rect">
            <a:avLst/>
          </a:prstGeom>
          <a:ln>
            <a:noFill/>
          </a:ln>
        </p:spPr>
      </p:pic>
      <p:sp>
        <p:nvSpPr>
          <p:cNvPr id="21" name="TextBox 20">
            <a:extLst>
              <a:ext uri="{FF2B5EF4-FFF2-40B4-BE49-F238E27FC236}">
                <a16:creationId xmlns:a16="http://schemas.microsoft.com/office/drawing/2014/main" id="{3B6FB48C-F8D5-4EC0-8B91-05A024AFF54C}"/>
              </a:ext>
            </a:extLst>
          </p:cNvPr>
          <p:cNvSpPr txBox="1"/>
          <p:nvPr/>
        </p:nvSpPr>
        <p:spPr>
          <a:xfrm>
            <a:off x="4009899" y="4725739"/>
            <a:ext cx="4487415" cy="1015808"/>
          </a:xfrm>
          <a:prstGeom prst="rect">
            <a:avLst/>
          </a:prstGeom>
        </p:spPr>
        <p:txBody>
          <a:bodyPr vert="horz" wrap="square" lIns="36000" tIns="0" rIns="0" bIns="0" rtlCol="0" anchor="t">
            <a:normAutofit/>
          </a:bodyPr>
          <a:lstStyle/>
          <a:p>
            <a:r>
              <a:rPr lang="en-GB" sz="1500" dirty="0"/>
              <a:t>A review of </a:t>
            </a:r>
            <a:r>
              <a:rPr lang="en-GB" sz="1500" b="1" dirty="0"/>
              <a:t>shipping accidents </a:t>
            </a:r>
            <a:r>
              <a:rPr lang="en-GB" sz="1500" dirty="0"/>
              <a:t>in the Istanbul Straits between 2001-2008 found that most of the 170 recorded events occurred due to </a:t>
            </a:r>
            <a:r>
              <a:rPr lang="en-GB" sz="1500" b="1" dirty="0"/>
              <a:t>reduced visibility</a:t>
            </a:r>
            <a:r>
              <a:rPr lang="en-GB" sz="1500" dirty="0"/>
              <a:t> due </a:t>
            </a:r>
            <a:r>
              <a:rPr lang="en-GB" sz="1500" b="1" dirty="0"/>
              <a:t>to fog, snow </a:t>
            </a:r>
            <a:r>
              <a:rPr lang="en-GB" sz="1500" dirty="0"/>
              <a:t>or </a:t>
            </a:r>
            <a:r>
              <a:rPr lang="en-GB" sz="1500" b="1" dirty="0"/>
              <a:t>heavy rain</a:t>
            </a:r>
            <a:r>
              <a:rPr lang="en-GB" sz="1500" dirty="0"/>
              <a:t>.</a:t>
            </a:r>
            <a:endParaRPr lang="en-US" sz="1500" dirty="0"/>
          </a:p>
          <a:p>
            <a:pPr algn="l"/>
            <a:endParaRPr lang="en-US" sz="1500" dirty="0"/>
          </a:p>
        </p:txBody>
      </p:sp>
      <p:graphicFrame>
        <p:nvGraphicFramePr>
          <p:cNvPr id="32" name="Table 31">
            <a:extLst>
              <a:ext uri="{FF2B5EF4-FFF2-40B4-BE49-F238E27FC236}">
                <a16:creationId xmlns:a16="http://schemas.microsoft.com/office/drawing/2014/main" id="{056BC606-B001-49B3-8A14-FD27D021DE9B}"/>
              </a:ext>
            </a:extLst>
          </p:cNvPr>
          <p:cNvGraphicFramePr>
            <a:graphicFrameLocks noGrp="1"/>
          </p:cNvGraphicFramePr>
          <p:nvPr>
            <p:extLst>
              <p:ext uri="{D42A27DB-BD31-4B8C-83A1-F6EECF244321}">
                <p14:modId xmlns:p14="http://schemas.microsoft.com/office/powerpoint/2010/main" val="1681346497"/>
              </p:ext>
            </p:extLst>
          </p:nvPr>
        </p:nvGraphicFramePr>
        <p:xfrm>
          <a:off x="266700" y="419517"/>
          <a:ext cx="2686049" cy="5242533"/>
        </p:xfrm>
        <a:graphic>
          <a:graphicData uri="http://schemas.openxmlformats.org/drawingml/2006/table">
            <a:tbl>
              <a:tblPr firstRow="1" bandRow="1"/>
              <a:tblGrid>
                <a:gridCol w="908373">
                  <a:extLst>
                    <a:ext uri="{9D8B030D-6E8A-4147-A177-3AD203B41FA5}">
                      <a16:colId xmlns:a16="http://schemas.microsoft.com/office/drawing/2014/main" val="20000"/>
                    </a:ext>
                  </a:extLst>
                </a:gridCol>
                <a:gridCol w="869303">
                  <a:extLst>
                    <a:ext uri="{9D8B030D-6E8A-4147-A177-3AD203B41FA5}">
                      <a16:colId xmlns:a16="http://schemas.microsoft.com/office/drawing/2014/main" val="20002"/>
                    </a:ext>
                  </a:extLst>
                </a:gridCol>
                <a:gridCol w="341861">
                  <a:extLst>
                    <a:ext uri="{9D8B030D-6E8A-4147-A177-3AD203B41FA5}">
                      <a16:colId xmlns:a16="http://schemas.microsoft.com/office/drawing/2014/main" val="20003"/>
                    </a:ext>
                  </a:extLst>
                </a:gridCol>
                <a:gridCol w="566512">
                  <a:extLst>
                    <a:ext uri="{9D8B030D-6E8A-4147-A177-3AD203B41FA5}">
                      <a16:colId xmlns:a16="http://schemas.microsoft.com/office/drawing/2014/main" val="2055652941"/>
                    </a:ext>
                  </a:extLst>
                </a:gridCol>
              </a:tblGrid>
              <a:tr h="19489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HAZARD</a:t>
                      </a:r>
                      <a:r>
                        <a:rPr lang="en-GB" sz="700" b="1" baseline="0" dirty="0"/>
                        <a:t> </a:t>
                      </a:r>
                      <a:r>
                        <a:rPr lang="en-GB" sz="700" b="1" dirty="0"/>
                        <a:t>GROUP</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HAZARD</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CODE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700" b="1" dirty="0"/>
                        <a:t>ISTANBUL?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194894">
                <a:tc rowSpan="5">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GEOPHYSICAL</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flip="none" rotWithShape="1">
                      <a:gsLst>
                        <a:gs pos="0">
                          <a:sysClr val="window" lastClr="FFFFFF"/>
                        </a:gs>
                        <a:gs pos="79000">
                          <a:sysClr val="window" lastClr="FFFFFF"/>
                        </a:gs>
                        <a:gs pos="74000">
                          <a:sysClr val="window" lastClr="FFFFFF"/>
                        </a:gs>
                        <a:gs pos="100000">
                          <a:srgbClr val="9BBB59">
                            <a:lumMod val="75000"/>
                          </a:srgbClr>
                        </a:gs>
                      </a:gsLst>
                      <a:lin ang="10800000" scaled="1"/>
                      <a:tileRect/>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Earthquake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EQ</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10002"/>
                  </a:ext>
                </a:extLst>
              </a:tr>
              <a:tr h="194894">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Tsunami</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TS</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713738122"/>
                  </a:ext>
                </a:extLst>
              </a:tr>
              <a:tr h="280381">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Volcanic Activity or</a:t>
                      </a:r>
                      <a:r>
                        <a:rPr lang="en-GB" sz="800" baseline="0" dirty="0"/>
                        <a:t> Eruption</a:t>
                      </a:r>
                      <a:endParaRPr lang="en-GB" sz="800" dirty="0"/>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VO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10004"/>
                  </a:ext>
                </a:extLst>
              </a:tr>
              <a:tr h="195750">
                <a:tc vMerge="1">
                  <a:txBody>
                    <a:bodyPr/>
                    <a:lstStyle/>
                    <a:p>
                      <a:pPr algn="ctr"/>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Landslide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LA</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49804"/>
                      </a:srgbClr>
                    </a:solidFill>
                  </a:tcPr>
                </a:tc>
                <a:extLst>
                  <a:ext uri="{0D108BD9-81ED-4DB2-BD59-A6C34878D82A}">
                    <a16:rowId xmlns:a16="http://schemas.microsoft.com/office/drawing/2014/main" val="10005"/>
                  </a:ext>
                </a:extLst>
              </a:tr>
              <a:tr h="195750">
                <a:tc vMerge="1">
                  <a:txBody>
                    <a:bodyPr/>
                    <a:lstStyle/>
                    <a:p>
                      <a:pPr algn="ctr"/>
                      <a:endParaRPr lang="en-GB" sz="2000" b="1" dirty="0"/>
                    </a:p>
                  </a:txBody>
                  <a:tcPr anchor="ctr">
                    <a:gradFill flip="none" rotWithShape="1">
                      <a:gsLst>
                        <a:gs pos="0">
                          <a:schemeClr val="bg1"/>
                        </a:gs>
                        <a:gs pos="79000">
                          <a:schemeClr val="bg1"/>
                        </a:gs>
                        <a:gs pos="74000">
                          <a:schemeClr val="bg1"/>
                        </a:gs>
                        <a:gs pos="100000">
                          <a:schemeClr val="accent3">
                            <a:lumMod val="75000"/>
                          </a:schemeClr>
                        </a:gs>
                      </a:gsLst>
                      <a:lin ang="10800000" scaled="1"/>
                      <a:tileRect/>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Snow Avalanche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AV</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N</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2B2B2"/>
                    </a:solidFill>
                  </a:tcPr>
                </a:tc>
                <a:extLst>
                  <a:ext uri="{0D108BD9-81ED-4DB2-BD59-A6C34878D82A}">
                    <a16:rowId xmlns:a16="http://schemas.microsoft.com/office/drawing/2014/main" val="1844686908"/>
                  </a:ext>
                </a:extLst>
              </a:tr>
              <a:tr h="195750">
                <a:tc rowSpan="3">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HYDROLOGICAL</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4BACC6">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Flood</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FL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07"/>
                  </a:ext>
                </a:extLst>
              </a:tr>
              <a:tr h="195750">
                <a:tc vMerge="1">
                  <a:txBody>
                    <a:bodyPr/>
                    <a:lstStyle/>
                    <a:p>
                      <a:endParaRPr lang="en-US"/>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Seiche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542009472"/>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Drought</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DR</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08"/>
                  </a:ext>
                </a:extLst>
              </a:tr>
              <a:tr h="280381">
                <a:tc row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SHALLOW </a:t>
                      </a:r>
                    </a:p>
                    <a:p>
                      <a:pPr algn="ctr"/>
                      <a:r>
                        <a:rPr lang="en-GB" sz="800" b="1" dirty="0"/>
                        <a:t>EARTH PROCESSES</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F79646">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Regional Subsidence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RS</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09"/>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3915" rtl="0" eaLnBrk="1" fontAlgn="auto" latinLnBrk="0" hangingPunct="1">
                        <a:lnSpc>
                          <a:spcPct val="100000"/>
                        </a:lnSpc>
                        <a:spcBef>
                          <a:spcPts val="0"/>
                        </a:spcBef>
                        <a:spcAft>
                          <a:spcPts val="0"/>
                        </a:spcAft>
                        <a:buClrTx/>
                        <a:buSzTx/>
                        <a:buFontTx/>
                        <a:buNone/>
                        <a:tabLst/>
                        <a:defRPr/>
                      </a:pPr>
                      <a:r>
                        <a:rPr lang="en-GB" sz="800" dirty="0"/>
                        <a:t>Ground Collapse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GC</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0"/>
                  </a:ext>
                </a:extLst>
              </a:tr>
              <a:tr h="280381">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3915" rtl="0" eaLnBrk="1" fontAlgn="auto" latinLnBrk="0" hangingPunct="1">
                        <a:lnSpc>
                          <a:spcPct val="100000"/>
                        </a:lnSpc>
                        <a:spcBef>
                          <a:spcPts val="0"/>
                        </a:spcBef>
                        <a:spcAft>
                          <a:spcPts val="0"/>
                        </a:spcAft>
                        <a:buClrTx/>
                        <a:buSzTx/>
                        <a:buFontTx/>
                        <a:buNone/>
                        <a:tabLst/>
                        <a:defRPr/>
                      </a:pPr>
                      <a:r>
                        <a:rPr lang="en-GB" sz="800" dirty="0"/>
                        <a:t>Soil (Local) Subsidence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SS</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1"/>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Ground Heave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GH</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2"/>
                  </a:ext>
                </a:extLst>
              </a:tr>
              <a:tr h="195750">
                <a:tc rowSpan="8">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ATMOSPHERIC</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FF0000"/>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baseline="0" dirty="0"/>
                        <a:t>Storm</a:t>
                      </a:r>
                      <a:endParaRPr lang="en-GB" sz="800" dirty="0"/>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ST</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3"/>
                  </a:ext>
                </a:extLst>
              </a:tr>
              <a:tr h="195750">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Fog</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FO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420291421"/>
                  </a:ext>
                </a:extLst>
              </a:tr>
              <a:tr h="195750">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Tornado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TO</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46740380"/>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Hail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HA</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5"/>
                  </a:ext>
                </a:extLst>
              </a:tr>
              <a:tr h="195750">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Snow</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SN</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611747377"/>
                  </a:ext>
                </a:extLst>
              </a:tr>
              <a:tr h="195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Lightning</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LN</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7"/>
                  </a:ext>
                </a:extLst>
              </a:tr>
              <a:tr h="280381">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Extreme Temperature (Hot) </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ET (H)</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8"/>
                  </a:ext>
                </a:extLst>
              </a:tr>
              <a:tr h="404327">
                <a:tc vMerge="1">
                  <a:txBody>
                    <a:bodyPr/>
                    <a:lstStyle/>
                    <a:p>
                      <a:pPr algn="ctr"/>
                      <a:endParaRPr lang="en-GB" sz="2200" b="1" dirty="0"/>
                    </a:p>
                  </a:txBody>
                  <a:tcPr anchor="ctr">
                    <a:gradFill>
                      <a:gsLst>
                        <a:gs pos="0">
                          <a:schemeClr val="bg1"/>
                        </a:gs>
                        <a:gs pos="79000">
                          <a:schemeClr val="bg1"/>
                        </a:gs>
                        <a:gs pos="74000">
                          <a:schemeClr val="bg1"/>
                        </a:gs>
                        <a:gs pos="100000">
                          <a:srgbClr val="FF0000"/>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buFont typeface="Arial" pitchFamily="34" charset="0"/>
                        <a:buNone/>
                      </a:pPr>
                      <a:r>
                        <a:rPr lang="en-GB" sz="800" dirty="0"/>
                        <a:t>Extreme Temperature (Cold)</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199" rtl="0" eaLnBrk="1" fontAlgn="auto" latinLnBrk="0" hangingPunct="1">
                        <a:lnSpc>
                          <a:spcPct val="100000"/>
                        </a:lnSpc>
                        <a:spcBef>
                          <a:spcPts val="0"/>
                        </a:spcBef>
                        <a:spcAft>
                          <a:spcPts val="0"/>
                        </a:spcAft>
                        <a:buClrTx/>
                        <a:buSzTx/>
                        <a:buFontTx/>
                        <a:buNone/>
                        <a:tabLst/>
                        <a:defRPr/>
                      </a:pPr>
                      <a:r>
                        <a:rPr lang="en-GB" sz="800" b="1" dirty="0"/>
                        <a:t>ET (C)</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199" rtl="0" eaLnBrk="1" fontAlgn="auto" latinLnBrk="0" hangingPunct="1">
                        <a:lnSpc>
                          <a:spcPct val="100000"/>
                        </a:lnSpc>
                        <a:spcBef>
                          <a:spcPts val="0"/>
                        </a:spcBef>
                        <a:spcAft>
                          <a:spcPts val="0"/>
                        </a:spcAft>
                        <a:buClrTx/>
                        <a:buSzTx/>
                        <a:buFontTx/>
                        <a:buNone/>
                        <a:tabLst/>
                        <a:defRPr/>
                      </a:pP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19"/>
                  </a:ext>
                </a:extLst>
              </a:tr>
              <a:tr h="19575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BIOPHYSICAL</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8064A2">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Wildfire</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WF</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20"/>
                  </a:ext>
                </a:extLst>
              </a:tr>
              <a:tr h="195750">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SPACE</a:t>
                      </a:r>
                    </a:p>
                  </a:txBody>
                  <a:tcPr marL="96826" marR="96826" marT="48413" marB="48413"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EEECE1">
                            <a:lumMod val="2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Space Weather</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SW</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21"/>
                  </a:ext>
                </a:extLst>
              </a:tr>
              <a:tr h="195750">
                <a:tc vMerge="1">
                  <a:txBody>
                    <a:bodyPr/>
                    <a:lstStyle/>
                    <a:p>
                      <a:pPr algn="ctr"/>
                      <a:endParaRPr lang="en-GB" sz="1200" dirty="0"/>
                    </a:p>
                  </a:txBody>
                  <a:tcPr anchor="c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800" dirty="0"/>
                        <a:t>Impact Event</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800" b="1" dirty="0"/>
                        <a:t>IM</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000" b="1" dirty="0"/>
                        <a:t>Y</a:t>
                      </a:r>
                    </a:p>
                  </a:txBody>
                  <a:tcPr marL="31956" marR="31956" marT="15978" marB="15978"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alpha val="50196"/>
                      </a:srgbClr>
                    </a:solidFill>
                  </a:tcPr>
                </a:tc>
                <a:extLst>
                  <a:ext uri="{0D108BD9-81ED-4DB2-BD59-A6C34878D82A}">
                    <a16:rowId xmlns:a16="http://schemas.microsoft.com/office/drawing/2014/main" val="10022"/>
                  </a:ext>
                </a:extLst>
              </a:tr>
            </a:tbl>
          </a:graphicData>
        </a:graphic>
      </p:graphicFrame>
      <p:sp>
        <p:nvSpPr>
          <p:cNvPr id="2" name="TextBox 1">
            <a:extLst>
              <a:ext uri="{FF2B5EF4-FFF2-40B4-BE49-F238E27FC236}">
                <a16:creationId xmlns:a16="http://schemas.microsoft.com/office/drawing/2014/main" id="{0C2F002C-67BA-4840-A73A-2C63B9DCC7A8}"/>
              </a:ext>
            </a:extLst>
          </p:cNvPr>
          <p:cNvSpPr txBox="1"/>
          <p:nvPr/>
        </p:nvSpPr>
        <p:spPr>
          <a:xfrm>
            <a:off x="7018932" y="5776720"/>
            <a:ext cx="1426128" cy="296658"/>
          </a:xfrm>
          <a:prstGeom prst="rect">
            <a:avLst/>
          </a:prstGeom>
        </p:spPr>
        <p:txBody>
          <a:bodyPr vert="horz" wrap="square" lIns="36000" tIns="0" rIns="0" bIns="0" rtlCol="0" anchor="ctr">
            <a:normAutofit/>
          </a:bodyPr>
          <a:lstStyle/>
          <a:p>
            <a:r>
              <a:rPr lang="en-GB" sz="1200" dirty="0"/>
              <a:t>Bayar </a:t>
            </a:r>
            <a:r>
              <a:rPr lang="en-GB" sz="1200" i="1" dirty="0"/>
              <a:t>et al. </a:t>
            </a:r>
            <a:r>
              <a:rPr lang="en-GB" sz="1200" dirty="0"/>
              <a:t>(2017)</a:t>
            </a:r>
            <a:endParaRPr lang="en-US" sz="1200" dirty="0"/>
          </a:p>
        </p:txBody>
      </p:sp>
      <p:sp>
        <p:nvSpPr>
          <p:cNvPr id="3" name="Slide Number Placeholder 2">
            <a:extLst>
              <a:ext uri="{FF2B5EF4-FFF2-40B4-BE49-F238E27FC236}">
                <a16:creationId xmlns:a16="http://schemas.microsoft.com/office/drawing/2014/main" id="{9795A58D-95B7-4797-AA66-DBADD73A9045}"/>
              </a:ext>
            </a:extLst>
          </p:cNvPr>
          <p:cNvSpPr>
            <a:spLocks noGrp="1"/>
          </p:cNvSpPr>
          <p:nvPr>
            <p:ph type="sldNum" sz="quarter" idx="10"/>
          </p:nvPr>
        </p:nvSpPr>
        <p:spPr/>
        <p:txBody>
          <a:bodyPr/>
          <a:lstStyle/>
          <a:p>
            <a:fld id="{FF828736-9A59-5542-843E-7597CE180AEB}" type="slidenum">
              <a:rPr lang="en-US" smtClean="0"/>
              <a:pPr/>
              <a:t>9</a:t>
            </a:fld>
            <a:endParaRPr lang="en-US" dirty="0"/>
          </a:p>
        </p:txBody>
      </p:sp>
      <p:sp>
        <p:nvSpPr>
          <p:cNvPr id="29" name="Rectangle: Rounded Corners 28">
            <a:hlinkClick r:id="rId5" action="ppaction://hlinksldjump"/>
            <a:extLst>
              <a:ext uri="{FF2B5EF4-FFF2-40B4-BE49-F238E27FC236}">
                <a16:creationId xmlns:a16="http://schemas.microsoft.com/office/drawing/2014/main" id="{E353F286-1CB7-4E5D-AD74-96D4F65029E5}"/>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40" name="Rectangle: Rounded Corners 39">
            <a:hlinkClick r:id="rId6" action="ppaction://hlinksldjump"/>
            <a:extLst>
              <a:ext uri="{FF2B5EF4-FFF2-40B4-BE49-F238E27FC236}">
                <a16:creationId xmlns:a16="http://schemas.microsoft.com/office/drawing/2014/main" id="{39A82D7E-A59D-475D-93B6-6B07EC299E1C}"/>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41" name="Rectangle: Rounded Corners 40">
            <a:hlinkClick r:id="rId7" action="ppaction://hlinksldjump"/>
            <a:extLst>
              <a:ext uri="{FF2B5EF4-FFF2-40B4-BE49-F238E27FC236}">
                <a16:creationId xmlns:a16="http://schemas.microsoft.com/office/drawing/2014/main" id="{8AB2E35D-E592-4C40-83C9-F91169B18308}"/>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42" name="Rectangle: Rounded Corners 41">
            <a:hlinkClick r:id="rId8" action="ppaction://hlinksldjump"/>
            <a:extLst>
              <a:ext uri="{FF2B5EF4-FFF2-40B4-BE49-F238E27FC236}">
                <a16:creationId xmlns:a16="http://schemas.microsoft.com/office/drawing/2014/main" id="{053FE4D3-CA1E-4773-A590-BDFACE0A6481}"/>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43" name="Rectangle: Rounded Corners 42">
            <a:hlinkClick r:id="rId9" action="ppaction://hlinksldjump"/>
            <a:extLst>
              <a:ext uri="{FF2B5EF4-FFF2-40B4-BE49-F238E27FC236}">
                <a16:creationId xmlns:a16="http://schemas.microsoft.com/office/drawing/2014/main" id="{E920E5D5-BE7A-4708-BD8A-B8FEFEBC9476}"/>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44" name="Rectangle: Rounded Corners 43">
            <a:hlinkClick r:id="rId10" action="ppaction://hlinksldjump"/>
            <a:extLst>
              <a:ext uri="{FF2B5EF4-FFF2-40B4-BE49-F238E27FC236}">
                <a16:creationId xmlns:a16="http://schemas.microsoft.com/office/drawing/2014/main" id="{435DD554-92E4-457B-989B-092447F34AA1}"/>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45" name="TextBox 44">
            <a:extLst>
              <a:ext uri="{FF2B5EF4-FFF2-40B4-BE49-F238E27FC236}">
                <a16:creationId xmlns:a16="http://schemas.microsoft.com/office/drawing/2014/main" id="{6E9C7156-A138-4B23-A50A-C47ED8BDFDDB}"/>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46" name="Rectangle: Rounded Corners 45">
            <a:hlinkClick r:id="rId11" action="ppaction://hlinksldjump"/>
            <a:extLst>
              <a:ext uri="{FF2B5EF4-FFF2-40B4-BE49-F238E27FC236}">
                <a16:creationId xmlns:a16="http://schemas.microsoft.com/office/drawing/2014/main" id="{5E42AFD2-384D-4986-840B-584C45C781EF}"/>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graphicFrame>
        <p:nvGraphicFramePr>
          <p:cNvPr id="34" name="Table 33">
            <a:extLst>
              <a:ext uri="{FF2B5EF4-FFF2-40B4-BE49-F238E27FC236}">
                <a16:creationId xmlns:a16="http://schemas.microsoft.com/office/drawing/2014/main" id="{049E0D73-CFFD-465D-959A-D8DB0048AE9E}"/>
              </a:ext>
            </a:extLst>
          </p:cNvPr>
          <p:cNvGraphicFramePr>
            <a:graphicFrameLocks noGrp="1"/>
          </p:cNvGraphicFramePr>
          <p:nvPr>
            <p:extLst>
              <p:ext uri="{D42A27DB-BD31-4B8C-83A1-F6EECF244321}">
                <p14:modId xmlns:p14="http://schemas.microsoft.com/office/powerpoint/2010/main" val="4239044398"/>
              </p:ext>
            </p:extLst>
          </p:nvPr>
        </p:nvGraphicFramePr>
        <p:xfrm>
          <a:off x="228600" y="5709672"/>
          <a:ext cx="3579668" cy="401955"/>
        </p:xfrm>
        <a:graphic>
          <a:graphicData uri="http://schemas.openxmlformats.org/drawingml/2006/table">
            <a:tbl>
              <a:tblPr>
                <a:tableStyleId>{073A0DAA-6AF3-43AB-8588-CEC1D06C72B9}</a:tableStyleId>
              </a:tblPr>
              <a:tblGrid>
                <a:gridCol w="522109">
                  <a:extLst>
                    <a:ext uri="{9D8B030D-6E8A-4147-A177-3AD203B41FA5}">
                      <a16:colId xmlns:a16="http://schemas.microsoft.com/office/drawing/2014/main" val="202408076"/>
                    </a:ext>
                  </a:extLst>
                </a:gridCol>
                <a:gridCol w="3057559">
                  <a:extLst>
                    <a:ext uri="{9D8B030D-6E8A-4147-A177-3AD203B41FA5}">
                      <a16:colId xmlns:a16="http://schemas.microsoft.com/office/drawing/2014/main" val="3382120513"/>
                    </a:ext>
                  </a:extLst>
                </a:gridCol>
              </a:tblGrid>
              <a:tr h="191135">
                <a:tc>
                  <a:txBody>
                    <a:bodyPr/>
                    <a:lstStyle/>
                    <a:p>
                      <a:pPr algn="ctr"/>
                      <a:r>
                        <a:rPr lang="en-GB" sz="1100" b="1" dirty="0"/>
                        <a:t>Y</a:t>
                      </a:r>
                      <a:endParaRPr lang="en-US" sz="1100" b="1" dirty="0"/>
                    </a:p>
                  </a:txBody>
                  <a:tcPr marL="0" marR="0" marT="0" marB="0">
                    <a:solidFill>
                      <a:srgbClr val="FF0000"/>
                    </a:solidFill>
                  </a:tcPr>
                </a:tc>
                <a:tc>
                  <a:txBody>
                    <a:bodyPr/>
                    <a:lstStyle/>
                    <a:p>
                      <a:r>
                        <a:rPr lang="en-GB" sz="1100" dirty="0"/>
                        <a:t> Potential for hazard to occur in Istanbul</a:t>
                      </a:r>
                      <a:endParaRPr lang="en-US" sz="1100" dirty="0"/>
                    </a:p>
                  </a:txBody>
                  <a:tcPr marL="0" marR="0" marT="0" marB="0">
                    <a:noFill/>
                  </a:tcPr>
                </a:tc>
                <a:extLst>
                  <a:ext uri="{0D108BD9-81ED-4DB2-BD59-A6C34878D82A}">
                    <a16:rowId xmlns:a16="http://schemas.microsoft.com/office/drawing/2014/main" val="282963690"/>
                  </a:ext>
                </a:extLst>
              </a:tr>
              <a:tr h="210820">
                <a:tc>
                  <a:txBody>
                    <a:bodyPr/>
                    <a:lstStyle/>
                    <a:p>
                      <a:pPr algn="ctr"/>
                      <a:r>
                        <a:rPr lang="en-GB" sz="1100" b="1" dirty="0"/>
                        <a:t>N</a:t>
                      </a:r>
                      <a:endParaRPr lang="en-US" sz="1100" b="1" dirty="0"/>
                    </a:p>
                  </a:txBody>
                  <a:tcPr marL="0" marR="0" marT="0" marB="0">
                    <a:solidFill>
                      <a:schemeClr val="bg1">
                        <a:lumMod val="65000"/>
                      </a:schemeClr>
                    </a:solidFill>
                  </a:tcPr>
                </a:tc>
                <a:tc>
                  <a:txBody>
                    <a:bodyPr/>
                    <a:lstStyle/>
                    <a:p>
                      <a:r>
                        <a:rPr lang="en-GB" sz="1100" dirty="0"/>
                        <a:t> No evidence for hazard occurrence in Istanbul</a:t>
                      </a:r>
                      <a:endParaRPr lang="en-US" sz="1100" dirty="0"/>
                    </a:p>
                  </a:txBody>
                  <a:tcPr marL="0" marR="0" marT="0" marB="0">
                    <a:noFill/>
                  </a:tcPr>
                </a:tc>
                <a:extLst>
                  <a:ext uri="{0D108BD9-81ED-4DB2-BD59-A6C34878D82A}">
                    <a16:rowId xmlns:a16="http://schemas.microsoft.com/office/drawing/2014/main" val="2616149000"/>
                  </a:ext>
                </a:extLst>
              </a:tr>
            </a:tbl>
          </a:graphicData>
        </a:graphic>
      </p:graphicFrame>
    </p:spTree>
    <p:extLst>
      <p:ext uri="{BB962C8B-B14F-4D97-AF65-F5344CB8AC3E}">
        <p14:creationId xmlns:p14="http://schemas.microsoft.com/office/powerpoint/2010/main" val="1238603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CC4D89-81B6-4B6F-A6B8-535A9D798F22}"/>
              </a:ext>
            </a:extLst>
          </p:cNvPr>
          <p:cNvSpPr/>
          <p:nvPr/>
        </p:nvSpPr>
        <p:spPr>
          <a:xfrm>
            <a:off x="448626" y="479550"/>
            <a:ext cx="6080511" cy="477054"/>
          </a:xfrm>
          <a:prstGeom prst="rect">
            <a:avLst/>
          </a:prstGeom>
        </p:spPr>
        <p:txBody>
          <a:bodyPr wrap="none">
            <a:spAutoFit/>
          </a:bodyPr>
          <a:lstStyle/>
          <a:p>
            <a:pPr>
              <a:buClr>
                <a:srgbClr val="7030A0"/>
              </a:buClr>
            </a:pPr>
            <a:r>
              <a:rPr lang="en-GB" sz="2500" b="1" dirty="0">
                <a:solidFill>
                  <a:srgbClr val="7030A0"/>
                </a:solidFill>
              </a:rPr>
              <a:t>D.</a:t>
            </a:r>
            <a:r>
              <a:rPr lang="en-GB" sz="2500" b="1" dirty="0">
                <a:solidFill>
                  <a:srgbClr val="002060"/>
                </a:solidFill>
              </a:rPr>
              <a:t> Hazard interrelationships in Istanbul</a:t>
            </a:r>
          </a:p>
        </p:txBody>
      </p:sp>
      <p:sp>
        <p:nvSpPr>
          <p:cNvPr id="3" name="TextBox 2">
            <a:extLst>
              <a:ext uri="{FF2B5EF4-FFF2-40B4-BE49-F238E27FC236}">
                <a16:creationId xmlns:a16="http://schemas.microsoft.com/office/drawing/2014/main" id="{6E991979-4D9F-4129-B5FA-54449D43F851}"/>
              </a:ext>
            </a:extLst>
          </p:cNvPr>
          <p:cNvSpPr txBox="1"/>
          <p:nvPr/>
        </p:nvSpPr>
        <p:spPr>
          <a:xfrm>
            <a:off x="755009" y="1510019"/>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sp>
        <p:nvSpPr>
          <p:cNvPr id="4" name="TextBox 3">
            <a:extLst>
              <a:ext uri="{FF2B5EF4-FFF2-40B4-BE49-F238E27FC236}">
                <a16:creationId xmlns:a16="http://schemas.microsoft.com/office/drawing/2014/main" id="{DE513014-5E71-4732-B017-972EB89109D3}"/>
              </a:ext>
            </a:extLst>
          </p:cNvPr>
          <p:cNvSpPr txBox="1"/>
          <p:nvPr/>
        </p:nvSpPr>
        <p:spPr>
          <a:xfrm>
            <a:off x="556470" y="1359018"/>
            <a:ext cx="10880521" cy="3775046"/>
          </a:xfrm>
          <a:prstGeom prst="rect">
            <a:avLst/>
          </a:prstGeom>
        </p:spPr>
        <p:txBody>
          <a:bodyPr vert="horz" wrap="square" lIns="36000" tIns="0" rIns="0" bIns="0" rtlCol="0" anchor="t">
            <a:normAutofit/>
          </a:bodyPr>
          <a:lstStyle/>
          <a:p>
            <a:pPr algn="l"/>
            <a:r>
              <a:rPr lang="en-GB" sz="2200" dirty="0"/>
              <a:t>Hazard interrelationship: </a:t>
            </a:r>
            <a:r>
              <a:rPr lang="en-GB" sz="2200" b="1" dirty="0">
                <a:solidFill>
                  <a:schemeClr val="accent1">
                    <a:lumMod val="75000"/>
                  </a:schemeClr>
                </a:solidFill>
              </a:rPr>
              <a:t>Primary</a:t>
            </a:r>
            <a:r>
              <a:rPr lang="en-GB" sz="2200" dirty="0"/>
              <a:t> hazard directly </a:t>
            </a:r>
            <a:r>
              <a:rPr lang="en-GB" sz="2200" b="1" dirty="0"/>
              <a:t>triggers</a:t>
            </a:r>
            <a:r>
              <a:rPr lang="en-GB" sz="2200" dirty="0"/>
              <a:t> or </a:t>
            </a:r>
            <a:r>
              <a:rPr lang="en-GB" sz="2200" b="1" dirty="0"/>
              <a:t>changes the probability of occurrence</a:t>
            </a:r>
            <a:r>
              <a:rPr lang="en-GB" sz="2200" dirty="0"/>
              <a:t> of a </a:t>
            </a:r>
            <a:r>
              <a:rPr lang="en-GB" sz="2200" b="1" dirty="0">
                <a:solidFill>
                  <a:srgbClr val="0070C0"/>
                </a:solidFill>
              </a:rPr>
              <a:t>secondary</a:t>
            </a:r>
            <a:r>
              <a:rPr lang="en-GB" sz="2200" dirty="0"/>
              <a:t> hazard.</a:t>
            </a:r>
          </a:p>
          <a:p>
            <a:pPr algn="l"/>
            <a:endParaRPr lang="en-GB" sz="2200" dirty="0"/>
          </a:p>
          <a:p>
            <a:pPr algn="l"/>
            <a:r>
              <a:rPr lang="en-GB" sz="2200" dirty="0"/>
              <a:t>For example:</a:t>
            </a:r>
            <a:r>
              <a:rPr lang="en-US" sz="2200" dirty="0"/>
              <a:t> An </a:t>
            </a:r>
            <a:r>
              <a:rPr lang="en-US" sz="2200" dirty="0">
                <a:solidFill>
                  <a:schemeClr val="accent1">
                    <a:lumMod val="75000"/>
                  </a:schemeClr>
                </a:solidFill>
              </a:rPr>
              <a:t>earthquake</a:t>
            </a:r>
            <a:r>
              <a:rPr lang="en-US" sz="2200" dirty="0"/>
              <a:t> can directly </a:t>
            </a:r>
            <a:r>
              <a:rPr lang="en-US" sz="2200" b="1" i="1" dirty="0"/>
              <a:t>trigger</a:t>
            </a:r>
            <a:r>
              <a:rPr lang="en-US" sz="2200" dirty="0"/>
              <a:t> </a:t>
            </a:r>
            <a:r>
              <a:rPr lang="en-US" sz="2200" dirty="0">
                <a:solidFill>
                  <a:srgbClr val="0070C0"/>
                </a:solidFill>
              </a:rPr>
              <a:t>landslides</a:t>
            </a:r>
            <a:endParaRPr lang="en-US" sz="2200" dirty="0"/>
          </a:p>
          <a:p>
            <a:pPr algn="l"/>
            <a:endParaRPr lang="en-GB" sz="2200" dirty="0"/>
          </a:p>
          <a:p>
            <a:pPr algn="l"/>
            <a:r>
              <a:rPr lang="en-GB" sz="2200" dirty="0"/>
              <a:t>W</a:t>
            </a:r>
            <a:r>
              <a:rPr lang="en-US" sz="2200" dirty="0"/>
              <a:t>e also know that after a big </a:t>
            </a:r>
            <a:r>
              <a:rPr lang="en-US" sz="2200" dirty="0">
                <a:solidFill>
                  <a:schemeClr val="accent1">
                    <a:lumMod val="75000"/>
                  </a:schemeClr>
                </a:solidFill>
              </a:rPr>
              <a:t>earthquake</a:t>
            </a:r>
            <a:r>
              <a:rPr lang="en-US" sz="2200" dirty="0"/>
              <a:t> the </a:t>
            </a:r>
            <a:r>
              <a:rPr lang="en-US" sz="2200" b="1" i="1" dirty="0"/>
              <a:t>probability</a:t>
            </a:r>
            <a:r>
              <a:rPr lang="en-US" sz="2200" dirty="0"/>
              <a:t> of a </a:t>
            </a:r>
            <a:r>
              <a:rPr lang="en-US" sz="2200" dirty="0">
                <a:solidFill>
                  <a:srgbClr val="0070C0"/>
                </a:solidFill>
              </a:rPr>
              <a:t>landslide</a:t>
            </a:r>
            <a:r>
              <a:rPr lang="en-US" sz="2200" dirty="0"/>
              <a:t> happening in the near future </a:t>
            </a:r>
            <a:r>
              <a:rPr lang="en-US" sz="2200" b="1" dirty="0"/>
              <a:t>increases</a:t>
            </a:r>
            <a:r>
              <a:rPr lang="en-US" sz="2200" dirty="0"/>
              <a:t>, e.g. Marc et al., 2015.</a:t>
            </a:r>
          </a:p>
          <a:p>
            <a:pPr algn="l"/>
            <a:endParaRPr lang="en-GB" sz="2200" dirty="0"/>
          </a:p>
          <a:p>
            <a:pPr algn="l"/>
            <a:r>
              <a:rPr lang="en-GB" sz="2200" dirty="0"/>
              <a:t>W</a:t>
            </a:r>
            <a:r>
              <a:rPr lang="en-US" sz="2200" dirty="0"/>
              <a:t>e collected evidence of these relationships</a:t>
            </a:r>
          </a:p>
          <a:p>
            <a:pPr algn="l"/>
            <a:r>
              <a:rPr lang="en-GB" sz="2200" dirty="0"/>
              <a:t>f</a:t>
            </a:r>
            <a:r>
              <a:rPr lang="en-US" sz="2200" dirty="0"/>
              <a:t>or the hazards identified for Istanbul.</a:t>
            </a:r>
            <a:endParaRPr lang="en-GB" sz="2200" dirty="0"/>
          </a:p>
          <a:p>
            <a:pPr algn="l"/>
            <a:endParaRPr lang="en-GB" sz="2200" dirty="0"/>
          </a:p>
          <a:p>
            <a:pPr algn="l"/>
            <a:endParaRPr lang="en-GB" sz="2200" dirty="0"/>
          </a:p>
        </p:txBody>
      </p:sp>
      <p:pic>
        <p:nvPicPr>
          <p:cNvPr id="8" name="Picture 7">
            <a:extLst>
              <a:ext uri="{FF2B5EF4-FFF2-40B4-BE49-F238E27FC236}">
                <a16:creationId xmlns:a16="http://schemas.microsoft.com/office/drawing/2014/main" id="{EBFC9211-DAC6-47AD-9FD1-AFB66C247D86}"/>
              </a:ext>
            </a:extLst>
          </p:cNvPr>
          <p:cNvPicPr>
            <a:picLocks noChangeAspect="1"/>
          </p:cNvPicPr>
          <p:nvPr/>
        </p:nvPicPr>
        <p:blipFill>
          <a:blip r:embed="rId2"/>
          <a:stretch>
            <a:fillRect/>
          </a:stretch>
        </p:blipFill>
        <p:spPr>
          <a:xfrm>
            <a:off x="8657440" y="3451125"/>
            <a:ext cx="3154216" cy="2657283"/>
          </a:xfrm>
          <a:prstGeom prst="rect">
            <a:avLst/>
          </a:prstGeom>
        </p:spPr>
      </p:pic>
      <p:sp>
        <p:nvSpPr>
          <p:cNvPr id="9" name="TextBox 8">
            <a:extLst>
              <a:ext uri="{FF2B5EF4-FFF2-40B4-BE49-F238E27FC236}">
                <a16:creationId xmlns:a16="http://schemas.microsoft.com/office/drawing/2014/main" id="{49A1297D-16DF-43E0-A55C-FD87ADD44E3C}"/>
              </a:ext>
            </a:extLst>
          </p:cNvPr>
          <p:cNvSpPr txBox="1"/>
          <p:nvPr/>
        </p:nvSpPr>
        <p:spPr>
          <a:xfrm>
            <a:off x="1400961" y="5268286"/>
            <a:ext cx="7550092" cy="755010"/>
          </a:xfrm>
          <a:prstGeom prst="rect">
            <a:avLst/>
          </a:prstGeom>
        </p:spPr>
        <p:txBody>
          <a:bodyPr vert="horz" wrap="square" lIns="36000" tIns="0" rIns="0" bIns="0" rtlCol="0" anchor="t">
            <a:normAutofit/>
          </a:bodyPr>
          <a:lstStyle/>
          <a:p>
            <a:pPr algn="l"/>
            <a:endParaRPr lang="en-US" sz="1500" dirty="0">
              <a:solidFill>
                <a:schemeClr val="accent1"/>
              </a:solidFill>
            </a:endParaRPr>
          </a:p>
        </p:txBody>
      </p:sp>
      <p:sp>
        <p:nvSpPr>
          <p:cNvPr id="10" name="TextBox 9">
            <a:extLst>
              <a:ext uri="{FF2B5EF4-FFF2-40B4-BE49-F238E27FC236}">
                <a16:creationId xmlns:a16="http://schemas.microsoft.com/office/drawing/2014/main" id="{907BFCA4-75A6-4574-9D6D-3BF4BE6F6F99}"/>
              </a:ext>
            </a:extLst>
          </p:cNvPr>
          <p:cNvSpPr txBox="1"/>
          <p:nvPr/>
        </p:nvSpPr>
        <p:spPr>
          <a:xfrm>
            <a:off x="2238823" y="5121478"/>
            <a:ext cx="6367244" cy="696287"/>
          </a:xfrm>
          <a:prstGeom prst="rect">
            <a:avLst/>
          </a:prstGeom>
        </p:spPr>
        <p:txBody>
          <a:bodyPr vert="horz" wrap="square" lIns="36000" tIns="0" rIns="0" bIns="0" rtlCol="0" anchor="t">
            <a:normAutofit/>
          </a:bodyPr>
          <a:lstStyle/>
          <a:p>
            <a:pPr algn="l"/>
            <a:r>
              <a:rPr lang="en-GB" sz="1500" dirty="0"/>
              <a:t>E.g. A modelling study of the tsunami hazard in Istanbul showed that landslide triggered tsunamis have the potential to cause more damage to the city than those produced by an earthquake.</a:t>
            </a:r>
            <a:endParaRPr lang="en-US" sz="1500" dirty="0"/>
          </a:p>
        </p:txBody>
      </p:sp>
      <p:sp>
        <p:nvSpPr>
          <p:cNvPr id="11" name="TextBox 10">
            <a:extLst>
              <a:ext uri="{FF2B5EF4-FFF2-40B4-BE49-F238E27FC236}">
                <a16:creationId xmlns:a16="http://schemas.microsoft.com/office/drawing/2014/main" id="{C85EB40E-1A23-4051-8DAB-6BF0FD8DC4C2}"/>
              </a:ext>
            </a:extLst>
          </p:cNvPr>
          <p:cNvSpPr txBox="1"/>
          <p:nvPr/>
        </p:nvSpPr>
        <p:spPr>
          <a:xfrm>
            <a:off x="755009" y="5469622"/>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sp>
        <p:nvSpPr>
          <p:cNvPr id="13" name="TextBox 12">
            <a:extLst>
              <a:ext uri="{FF2B5EF4-FFF2-40B4-BE49-F238E27FC236}">
                <a16:creationId xmlns:a16="http://schemas.microsoft.com/office/drawing/2014/main" id="{D5CFDB96-945F-465E-9739-15F7F782D46C}"/>
              </a:ext>
            </a:extLst>
          </p:cNvPr>
          <p:cNvSpPr txBox="1"/>
          <p:nvPr/>
        </p:nvSpPr>
        <p:spPr>
          <a:xfrm>
            <a:off x="6951681" y="5806404"/>
            <a:ext cx="1603012" cy="322975"/>
          </a:xfrm>
          <a:prstGeom prst="rect">
            <a:avLst/>
          </a:prstGeom>
        </p:spPr>
        <p:txBody>
          <a:bodyPr vert="horz" wrap="square" lIns="36000" tIns="0" rIns="0" bIns="0" rtlCol="0" anchor="ctr">
            <a:noAutofit/>
          </a:bodyPr>
          <a:lstStyle/>
          <a:p>
            <a:r>
              <a:rPr lang="en-US" sz="1200" dirty="0"/>
              <a:t>Hébert </a:t>
            </a:r>
            <a:r>
              <a:rPr lang="en-GB" sz="1200" i="1" dirty="0"/>
              <a:t>et al. </a:t>
            </a:r>
            <a:r>
              <a:rPr lang="en-US" sz="1200" dirty="0"/>
              <a:t>(2005)</a:t>
            </a:r>
            <a:endParaRPr lang="en-US" sz="1200" dirty="0">
              <a:solidFill>
                <a:schemeClr val="accent1"/>
              </a:solidFill>
            </a:endParaRPr>
          </a:p>
        </p:txBody>
      </p:sp>
      <p:sp>
        <p:nvSpPr>
          <p:cNvPr id="5" name="Slide Number Placeholder 4">
            <a:extLst>
              <a:ext uri="{FF2B5EF4-FFF2-40B4-BE49-F238E27FC236}">
                <a16:creationId xmlns:a16="http://schemas.microsoft.com/office/drawing/2014/main" id="{11F062AC-56B8-44BC-B6BA-FD714552F65E}"/>
              </a:ext>
            </a:extLst>
          </p:cNvPr>
          <p:cNvSpPr>
            <a:spLocks noGrp="1"/>
          </p:cNvSpPr>
          <p:nvPr>
            <p:ph type="sldNum" sz="quarter" idx="10"/>
          </p:nvPr>
        </p:nvSpPr>
        <p:spPr/>
        <p:txBody>
          <a:bodyPr/>
          <a:lstStyle/>
          <a:p>
            <a:fld id="{FF828736-9A59-5542-843E-7597CE180AEB}" type="slidenum">
              <a:rPr lang="en-US" smtClean="0"/>
              <a:pPr/>
              <a:t>10</a:t>
            </a:fld>
            <a:endParaRPr lang="en-US" dirty="0"/>
          </a:p>
        </p:txBody>
      </p:sp>
      <p:sp>
        <p:nvSpPr>
          <p:cNvPr id="17" name="Rectangle: Rounded Corners 16">
            <a:hlinkClick r:id="rId3" action="ppaction://hlinksldjump"/>
            <a:extLst>
              <a:ext uri="{FF2B5EF4-FFF2-40B4-BE49-F238E27FC236}">
                <a16:creationId xmlns:a16="http://schemas.microsoft.com/office/drawing/2014/main" id="{35142954-2827-4711-AA82-657DED3D8943}"/>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18" name="Rectangle: Rounded Corners 17">
            <a:hlinkClick r:id="rId4" action="ppaction://hlinksldjump"/>
            <a:extLst>
              <a:ext uri="{FF2B5EF4-FFF2-40B4-BE49-F238E27FC236}">
                <a16:creationId xmlns:a16="http://schemas.microsoft.com/office/drawing/2014/main" id="{8B6EAD59-6EF9-41F7-9183-83BB4F1E346D}"/>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25" name="Rectangle: Rounded Corners 24">
            <a:hlinkClick r:id="rId5" action="ppaction://hlinksldjump"/>
            <a:extLst>
              <a:ext uri="{FF2B5EF4-FFF2-40B4-BE49-F238E27FC236}">
                <a16:creationId xmlns:a16="http://schemas.microsoft.com/office/drawing/2014/main" id="{C8DB0129-768C-4D7C-A252-58CBED5AA380}"/>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26" name="Rectangle: Rounded Corners 25">
            <a:hlinkClick r:id="rId6" action="ppaction://hlinksldjump"/>
            <a:extLst>
              <a:ext uri="{FF2B5EF4-FFF2-40B4-BE49-F238E27FC236}">
                <a16:creationId xmlns:a16="http://schemas.microsoft.com/office/drawing/2014/main" id="{6B18321F-11F6-42F5-AD03-4851F5ED17AB}"/>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27" name="Rectangle: Rounded Corners 26">
            <a:hlinkClick r:id="rId7" action="ppaction://hlinksldjump"/>
            <a:extLst>
              <a:ext uri="{FF2B5EF4-FFF2-40B4-BE49-F238E27FC236}">
                <a16:creationId xmlns:a16="http://schemas.microsoft.com/office/drawing/2014/main" id="{24EB3858-88B3-4984-BA9A-893B019AD79D}"/>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28" name="Rectangle: Rounded Corners 27">
            <a:hlinkClick r:id="rId8" action="ppaction://hlinksldjump"/>
            <a:extLst>
              <a:ext uri="{FF2B5EF4-FFF2-40B4-BE49-F238E27FC236}">
                <a16:creationId xmlns:a16="http://schemas.microsoft.com/office/drawing/2014/main" id="{C8581506-9B75-4781-B993-95EF8251F2F8}"/>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29" name="TextBox 28">
            <a:extLst>
              <a:ext uri="{FF2B5EF4-FFF2-40B4-BE49-F238E27FC236}">
                <a16:creationId xmlns:a16="http://schemas.microsoft.com/office/drawing/2014/main" id="{C06FF16A-6CC4-4D03-9575-0972E3C62C7E}"/>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30" name="Rectangle: Rounded Corners 29">
            <a:hlinkClick r:id="rId9" action="ppaction://hlinksldjump"/>
            <a:extLst>
              <a:ext uri="{FF2B5EF4-FFF2-40B4-BE49-F238E27FC236}">
                <a16:creationId xmlns:a16="http://schemas.microsoft.com/office/drawing/2014/main" id="{3EB8393A-F623-4E73-A28A-AA477137621A}"/>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4135901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CC4D89-81B6-4B6F-A6B8-535A9D798F22}"/>
              </a:ext>
            </a:extLst>
          </p:cNvPr>
          <p:cNvSpPr/>
          <p:nvPr/>
        </p:nvSpPr>
        <p:spPr>
          <a:xfrm>
            <a:off x="240275" y="370096"/>
            <a:ext cx="4514377" cy="861774"/>
          </a:xfrm>
          <a:prstGeom prst="rect">
            <a:avLst/>
          </a:prstGeom>
        </p:spPr>
        <p:txBody>
          <a:bodyPr wrap="none">
            <a:spAutoFit/>
          </a:bodyPr>
          <a:lstStyle/>
          <a:p>
            <a:pPr>
              <a:buClr>
                <a:srgbClr val="7030A0"/>
              </a:buClr>
            </a:pPr>
            <a:r>
              <a:rPr lang="en-GB" sz="2500" b="1" dirty="0">
                <a:solidFill>
                  <a:srgbClr val="7030A0"/>
                </a:solidFill>
              </a:rPr>
              <a:t>D.</a:t>
            </a:r>
            <a:r>
              <a:rPr lang="en-GB" sz="2500" b="1" dirty="0">
                <a:solidFill>
                  <a:srgbClr val="002060"/>
                </a:solidFill>
              </a:rPr>
              <a:t> Hazard interrelationships </a:t>
            </a:r>
          </a:p>
          <a:p>
            <a:pPr>
              <a:buClr>
                <a:srgbClr val="7030A0"/>
              </a:buClr>
            </a:pPr>
            <a:r>
              <a:rPr lang="en-GB" sz="2500" b="1" dirty="0">
                <a:solidFill>
                  <a:srgbClr val="002060"/>
                </a:solidFill>
              </a:rPr>
              <a:t>in Istanbul</a:t>
            </a:r>
          </a:p>
        </p:txBody>
      </p:sp>
      <p:sp>
        <p:nvSpPr>
          <p:cNvPr id="11" name="TextBox 10">
            <a:extLst>
              <a:ext uri="{FF2B5EF4-FFF2-40B4-BE49-F238E27FC236}">
                <a16:creationId xmlns:a16="http://schemas.microsoft.com/office/drawing/2014/main" id="{C85EB40E-1A23-4051-8DAB-6BF0FD8DC4C2}"/>
              </a:ext>
            </a:extLst>
          </p:cNvPr>
          <p:cNvSpPr txBox="1"/>
          <p:nvPr/>
        </p:nvSpPr>
        <p:spPr>
          <a:xfrm>
            <a:off x="755009" y="5469622"/>
            <a:ext cx="914400" cy="914400"/>
          </a:xfrm>
          <a:prstGeom prst="rect">
            <a:avLst/>
          </a:prstGeom>
        </p:spPr>
        <p:txBody>
          <a:bodyPr vert="horz" wrap="none" lIns="36000" tIns="0" rIns="0" bIns="0" rtlCol="0" anchor="ctr">
            <a:normAutofit/>
          </a:bodyPr>
          <a:lstStyle/>
          <a:p>
            <a:pPr algn="l"/>
            <a:endParaRPr lang="en-US" dirty="0">
              <a:solidFill>
                <a:schemeClr val="accent1"/>
              </a:solidFill>
            </a:endParaRPr>
          </a:p>
        </p:txBody>
      </p:sp>
      <p:pic>
        <p:nvPicPr>
          <p:cNvPr id="5" name="Picture 4">
            <a:extLst>
              <a:ext uri="{FF2B5EF4-FFF2-40B4-BE49-F238E27FC236}">
                <a16:creationId xmlns:a16="http://schemas.microsoft.com/office/drawing/2014/main" id="{896745A6-8D54-4571-9492-F4C0E338DEE6}"/>
              </a:ext>
            </a:extLst>
          </p:cNvPr>
          <p:cNvPicPr>
            <a:picLocks noChangeAspect="1"/>
          </p:cNvPicPr>
          <p:nvPr/>
        </p:nvPicPr>
        <p:blipFill>
          <a:blip r:embed="rId2"/>
          <a:stretch>
            <a:fillRect/>
          </a:stretch>
        </p:blipFill>
        <p:spPr>
          <a:xfrm>
            <a:off x="4228954" y="370096"/>
            <a:ext cx="5334495" cy="5730536"/>
          </a:xfrm>
          <a:prstGeom prst="rect">
            <a:avLst/>
          </a:prstGeom>
        </p:spPr>
      </p:pic>
      <p:pic>
        <p:nvPicPr>
          <p:cNvPr id="7" name="Picture 6">
            <a:extLst>
              <a:ext uri="{FF2B5EF4-FFF2-40B4-BE49-F238E27FC236}">
                <a16:creationId xmlns:a16="http://schemas.microsoft.com/office/drawing/2014/main" id="{2D0B09A7-E22E-434F-8158-8FFC71A1E95A}"/>
              </a:ext>
            </a:extLst>
          </p:cNvPr>
          <p:cNvPicPr>
            <a:picLocks noChangeAspect="1"/>
          </p:cNvPicPr>
          <p:nvPr/>
        </p:nvPicPr>
        <p:blipFill>
          <a:blip r:embed="rId3"/>
          <a:stretch>
            <a:fillRect/>
          </a:stretch>
        </p:blipFill>
        <p:spPr>
          <a:xfrm>
            <a:off x="9601777" y="1100007"/>
            <a:ext cx="2311411" cy="4419600"/>
          </a:xfrm>
          <a:prstGeom prst="rect">
            <a:avLst/>
          </a:prstGeom>
        </p:spPr>
      </p:pic>
      <p:sp>
        <p:nvSpPr>
          <p:cNvPr id="16" name="TextBox 15">
            <a:extLst>
              <a:ext uri="{FF2B5EF4-FFF2-40B4-BE49-F238E27FC236}">
                <a16:creationId xmlns:a16="http://schemas.microsoft.com/office/drawing/2014/main" id="{92BD6D2F-2570-40F2-B04D-75616E938612}"/>
              </a:ext>
            </a:extLst>
          </p:cNvPr>
          <p:cNvSpPr txBox="1"/>
          <p:nvPr/>
        </p:nvSpPr>
        <p:spPr>
          <a:xfrm>
            <a:off x="376634" y="1519107"/>
            <a:ext cx="3529344" cy="3997005"/>
          </a:xfrm>
          <a:prstGeom prst="rect">
            <a:avLst/>
          </a:prstGeom>
        </p:spPr>
        <p:txBody>
          <a:bodyPr vert="horz" wrap="square" lIns="36000" tIns="0" rIns="0" bIns="0" rtlCol="0" anchor="t">
            <a:normAutofit/>
          </a:bodyPr>
          <a:lstStyle/>
          <a:p>
            <a:pPr marL="342900" indent="-342900">
              <a:buFont typeface="Arial" panose="020B0604020202020204" pitchFamily="34" charset="0"/>
              <a:buChar char="•"/>
            </a:pPr>
            <a:r>
              <a:rPr lang="en-GB" sz="2200" b="1" dirty="0"/>
              <a:t>25 examples of hazard interactions </a:t>
            </a:r>
            <a:r>
              <a:rPr lang="en-GB" sz="2200" dirty="0"/>
              <a:t>found in Istanbul </a:t>
            </a:r>
          </a:p>
          <a:p>
            <a:pPr marL="342900" indent="-342900">
              <a:buFont typeface="Arial" panose="020B0604020202020204" pitchFamily="34" charset="0"/>
              <a:buChar char="•"/>
            </a:pPr>
            <a:r>
              <a:rPr lang="en-GB" sz="2200" dirty="0"/>
              <a:t>Supplement with the global hazard interactions of Gill and Malamud (2014)</a:t>
            </a:r>
          </a:p>
          <a:p>
            <a:pPr marL="342900" indent="-342900">
              <a:buFont typeface="Arial" panose="020B0604020202020204" pitchFamily="34" charset="0"/>
              <a:buChar char="•"/>
            </a:pPr>
            <a:r>
              <a:rPr lang="en-GB" sz="2200" dirty="0"/>
              <a:t>In total </a:t>
            </a:r>
            <a:r>
              <a:rPr lang="en-GB" sz="2200" b="1" dirty="0"/>
              <a:t>73 potential hazard interactions </a:t>
            </a:r>
            <a:r>
              <a:rPr lang="en-GB" sz="2200" dirty="0"/>
              <a:t>relevant to Istanbul</a:t>
            </a:r>
            <a:endParaRPr lang="en-US" sz="2200" dirty="0"/>
          </a:p>
        </p:txBody>
      </p:sp>
      <p:sp>
        <p:nvSpPr>
          <p:cNvPr id="17" name="TextBox 16">
            <a:extLst>
              <a:ext uri="{FF2B5EF4-FFF2-40B4-BE49-F238E27FC236}">
                <a16:creationId xmlns:a16="http://schemas.microsoft.com/office/drawing/2014/main" id="{61A1769C-8563-482A-8C46-A39E9FCD37FF}"/>
              </a:ext>
            </a:extLst>
          </p:cNvPr>
          <p:cNvSpPr txBox="1"/>
          <p:nvPr/>
        </p:nvSpPr>
        <p:spPr>
          <a:xfrm>
            <a:off x="9729568" y="5627877"/>
            <a:ext cx="1781029" cy="466725"/>
          </a:xfrm>
          <a:prstGeom prst="rect">
            <a:avLst/>
          </a:prstGeom>
        </p:spPr>
        <p:txBody>
          <a:bodyPr vert="horz" wrap="none" lIns="36000" tIns="0" rIns="0" bIns="0" rtlCol="0" anchor="ctr">
            <a:normAutofit/>
          </a:bodyPr>
          <a:lstStyle/>
          <a:p>
            <a:pPr algn="l"/>
            <a:r>
              <a:rPr lang="en-GB" sz="1200" dirty="0"/>
              <a:t>Adapted from </a:t>
            </a:r>
          </a:p>
          <a:p>
            <a:pPr algn="l"/>
            <a:r>
              <a:rPr lang="en-GB" sz="1200" dirty="0"/>
              <a:t>Gill and Malamud (2014)</a:t>
            </a:r>
            <a:endParaRPr lang="en-US" sz="1200" dirty="0"/>
          </a:p>
        </p:txBody>
      </p:sp>
      <p:sp>
        <p:nvSpPr>
          <p:cNvPr id="3" name="Slide Number Placeholder 2">
            <a:extLst>
              <a:ext uri="{FF2B5EF4-FFF2-40B4-BE49-F238E27FC236}">
                <a16:creationId xmlns:a16="http://schemas.microsoft.com/office/drawing/2014/main" id="{AB195507-946E-4E06-823C-260F4F40D105}"/>
              </a:ext>
            </a:extLst>
          </p:cNvPr>
          <p:cNvSpPr>
            <a:spLocks noGrp="1"/>
          </p:cNvSpPr>
          <p:nvPr>
            <p:ph type="sldNum" sz="quarter" idx="10"/>
          </p:nvPr>
        </p:nvSpPr>
        <p:spPr/>
        <p:txBody>
          <a:bodyPr/>
          <a:lstStyle/>
          <a:p>
            <a:fld id="{FF828736-9A59-5542-843E-7597CE180AEB}" type="slidenum">
              <a:rPr lang="en-US" smtClean="0"/>
              <a:pPr/>
              <a:t>11</a:t>
            </a:fld>
            <a:endParaRPr lang="en-US" dirty="0"/>
          </a:p>
        </p:txBody>
      </p:sp>
      <p:sp>
        <p:nvSpPr>
          <p:cNvPr id="18" name="Rectangle: Rounded Corners 17">
            <a:hlinkClick r:id="rId4" action="ppaction://hlinksldjump"/>
            <a:extLst>
              <a:ext uri="{FF2B5EF4-FFF2-40B4-BE49-F238E27FC236}">
                <a16:creationId xmlns:a16="http://schemas.microsoft.com/office/drawing/2014/main" id="{42A73D1E-E63F-4283-8F9E-6C721E1A4EE0}"/>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25" name="Rectangle: Rounded Corners 24">
            <a:hlinkClick r:id="rId5" action="ppaction://hlinksldjump"/>
            <a:extLst>
              <a:ext uri="{FF2B5EF4-FFF2-40B4-BE49-F238E27FC236}">
                <a16:creationId xmlns:a16="http://schemas.microsoft.com/office/drawing/2014/main" id="{D0DEC728-9EF5-4C12-AEA9-521EEF3EF7E4}"/>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26" name="Rectangle: Rounded Corners 25">
            <a:hlinkClick r:id="rId6" action="ppaction://hlinksldjump"/>
            <a:extLst>
              <a:ext uri="{FF2B5EF4-FFF2-40B4-BE49-F238E27FC236}">
                <a16:creationId xmlns:a16="http://schemas.microsoft.com/office/drawing/2014/main" id="{0902960B-0E54-4D86-9B83-326607CACFA8}"/>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27" name="Rectangle: Rounded Corners 26">
            <a:hlinkClick r:id="rId7" action="ppaction://hlinksldjump"/>
            <a:extLst>
              <a:ext uri="{FF2B5EF4-FFF2-40B4-BE49-F238E27FC236}">
                <a16:creationId xmlns:a16="http://schemas.microsoft.com/office/drawing/2014/main" id="{6E5DB7FE-1CBD-4E7A-B707-8FB12F8F6A90}"/>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28" name="Rectangle: Rounded Corners 27">
            <a:hlinkClick r:id="rId8" action="ppaction://hlinksldjump"/>
            <a:extLst>
              <a:ext uri="{FF2B5EF4-FFF2-40B4-BE49-F238E27FC236}">
                <a16:creationId xmlns:a16="http://schemas.microsoft.com/office/drawing/2014/main" id="{365E0CA1-40DB-4D01-A884-51337E9F79BD}"/>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29" name="Rectangle: Rounded Corners 28">
            <a:hlinkClick r:id="rId9" action="ppaction://hlinksldjump"/>
            <a:extLst>
              <a:ext uri="{FF2B5EF4-FFF2-40B4-BE49-F238E27FC236}">
                <a16:creationId xmlns:a16="http://schemas.microsoft.com/office/drawing/2014/main" id="{A8711CA8-C9E8-4511-BFCA-78CCC307F97E}"/>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30" name="TextBox 29">
            <a:extLst>
              <a:ext uri="{FF2B5EF4-FFF2-40B4-BE49-F238E27FC236}">
                <a16:creationId xmlns:a16="http://schemas.microsoft.com/office/drawing/2014/main" id="{4748F3ED-9D8A-4BFD-9517-593297CE0588}"/>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31" name="Rectangle: Rounded Corners 30">
            <a:hlinkClick r:id="rId10" action="ppaction://hlinksldjump"/>
            <a:extLst>
              <a:ext uri="{FF2B5EF4-FFF2-40B4-BE49-F238E27FC236}">
                <a16:creationId xmlns:a16="http://schemas.microsoft.com/office/drawing/2014/main" id="{D43D29EB-465A-458D-ACD9-77777772B358}"/>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2850777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CC4D89-81B6-4B6F-A6B8-535A9D798F22}"/>
              </a:ext>
            </a:extLst>
          </p:cNvPr>
          <p:cNvSpPr/>
          <p:nvPr/>
        </p:nvSpPr>
        <p:spPr>
          <a:xfrm>
            <a:off x="240275" y="370096"/>
            <a:ext cx="4514377" cy="861774"/>
          </a:xfrm>
          <a:prstGeom prst="rect">
            <a:avLst/>
          </a:prstGeom>
        </p:spPr>
        <p:txBody>
          <a:bodyPr wrap="none">
            <a:spAutoFit/>
          </a:bodyPr>
          <a:lstStyle/>
          <a:p>
            <a:pPr>
              <a:buClr>
                <a:srgbClr val="7030A0"/>
              </a:buClr>
            </a:pPr>
            <a:r>
              <a:rPr lang="en-GB" sz="2500" b="1" dirty="0">
                <a:solidFill>
                  <a:srgbClr val="7030A0"/>
                </a:solidFill>
              </a:rPr>
              <a:t>D.</a:t>
            </a:r>
            <a:r>
              <a:rPr lang="en-GB" sz="2500" b="1" dirty="0">
                <a:solidFill>
                  <a:srgbClr val="002060"/>
                </a:solidFill>
              </a:rPr>
              <a:t> Hazard interrelationships </a:t>
            </a:r>
          </a:p>
          <a:p>
            <a:pPr>
              <a:buClr>
                <a:srgbClr val="7030A0"/>
              </a:buClr>
            </a:pPr>
            <a:r>
              <a:rPr lang="en-GB" sz="2500" b="1" dirty="0">
                <a:solidFill>
                  <a:srgbClr val="002060"/>
                </a:solidFill>
              </a:rPr>
              <a:t>in Istanbul</a:t>
            </a:r>
          </a:p>
        </p:txBody>
      </p:sp>
      <p:pic>
        <p:nvPicPr>
          <p:cNvPr id="5" name="Picture 4">
            <a:extLst>
              <a:ext uri="{FF2B5EF4-FFF2-40B4-BE49-F238E27FC236}">
                <a16:creationId xmlns:a16="http://schemas.microsoft.com/office/drawing/2014/main" id="{896745A6-8D54-4571-9492-F4C0E338DEE6}"/>
              </a:ext>
            </a:extLst>
          </p:cNvPr>
          <p:cNvPicPr>
            <a:picLocks noChangeAspect="1"/>
          </p:cNvPicPr>
          <p:nvPr/>
        </p:nvPicPr>
        <p:blipFill>
          <a:blip r:embed="rId2"/>
          <a:stretch>
            <a:fillRect/>
          </a:stretch>
        </p:blipFill>
        <p:spPr>
          <a:xfrm>
            <a:off x="4228954" y="370096"/>
            <a:ext cx="5334495" cy="5730536"/>
          </a:xfrm>
          <a:prstGeom prst="rect">
            <a:avLst/>
          </a:prstGeom>
        </p:spPr>
      </p:pic>
      <p:pic>
        <p:nvPicPr>
          <p:cNvPr id="7" name="Picture 6">
            <a:extLst>
              <a:ext uri="{FF2B5EF4-FFF2-40B4-BE49-F238E27FC236}">
                <a16:creationId xmlns:a16="http://schemas.microsoft.com/office/drawing/2014/main" id="{2D0B09A7-E22E-434F-8158-8FFC71A1E95A}"/>
              </a:ext>
            </a:extLst>
          </p:cNvPr>
          <p:cNvPicPr>
            <a:picLocks noChangeAspect="1"/>
          </p:cNvPicPr>
          <p:nvPr/>
        </p:nvPicPr>
        <p:blipFill>
          <a:blip r:embed="rId3"/>
          <a:stretch>
            <a:fillRect/>
          </a:stretch>
        </p:blipFill>
        <p:spPr>
          <a:xfrm>
            <a:off x="9601777" y="1100007"/>
            <a:ext cx="2311411" cy="4419600"/>
          </a:xfrm>
          <a:prstGeom prst="rect">
            <a:avLst/>
          </a:prstGeom>
        </p:spPr>
      </p:pic>
      <p:sp>
        <p:nvSpPr>
          <p:cNvPr id="16" name="TextBox 15">
            <a:extLst>
              <a:ext uri="{FF2B5EF4-FFF2-40B4-BE49-F238E27FC236}">
                <a16:creationId xmlns:a16="http://schemas.microsoft.com/office/drawing/2014/main" id="{92BD6D2F-2570-40F2-B04D-75616E938612}"/>
              </a:ext>
            </a:extLst>
          </p:cNvPr>
          <p:cNvSpPr txBox="1"/>
          <p:nvPr/>
        </p:nvSpPr>
        <p:spPr>
          <a:xfrm>
            <a:off x="389305" y="1711039"/>
            <a:ext cx="3529344" cy="3997005"/>
          </a:xfrm>
          <a:prstGeom prst="rect">
            <a:avLst/>
          </a:prstGeom>
        </p:spPr>
        <p:txBody>
          <a:bodyPr vert="horz" wrap="square" lIns="36000" tIns="0" rIns="0" bIns="0" rtlCol="0" anchor="t">
            <a:normAutofit/>
          </a:bodyPr>
          <a:lstStyle/>
          <a:p>
            <a:r>
              <a:rPr lang="en-GB" sz="2200" dirty="0"/>
              <a:t>Example interactions:</a:t>
            </a:r>
          </a:p>
          <a:p>
            <a:endParaRPr lang="en-GB" sz="2200" dirty="0"/>
          </a:p>
          <a:p>
            <a:r>
              <a:rPr lang="en-GB" sz="2200" dirty="0"/>
              <a:t>Storms can </a:t>
            </a:r>
            <a:r>
              <a:rPr lang="en-GB" sz="2200" b="1" dirty="0"/>
              <a:t>trigger</a:t>
            </a:r>
            <a:r>
              <a:rPr lang="en-GB" sz="2200" dirty="0"/>
              <a:t> or </a:t>
            </a:r>
            <a:r>
              <a:rPr lang="en-GB" sz="2200" b="1" dirty="0"/>
              <a:t>change the probability </a:t>
            </a:r>
            <a:r>
              <a:rPr lang="en-GB" sz="2200" dirty="0"/>
              <a:t>of occurrence of landslides</a:t>
            </a:r>
          </a:p>
          <a:p>
            <a:endParaRPr lang="en-GB" sz="2200" dirty="0"/>
          </a:p>
          <a:p>
            <a:r>
              <a:rPr lang="en-GB" sz="2200" dirty="0"/>
              <a:t>Landslides can </a:t>
            </a:r>
            <a:r>
              <a:rPr lang="en-GB" sz="2200" b="1" dirty="0"/>
              <a:t>trigger</a:t>
            </a:r>
            <a:r>
              <a:rPr lang="en-GB" sz="2200" dirty="0"/>
              <a:t> tsunamis</a:t>
            </a:r>
            <a:endParaRPr lang="en-US" sz="2200" dirty="0"/>
          </a:p>
        </p:txBody>
      </p:sp>
      <p:sp>
        <p:nvSpPr>
          <p:cNvPr id="17" name="TextBox 16">
            <a:extLst>
              <a:ext uri="{FF2B5EF4-FFF2-40B4-BE49-F238E27FC236}">
                <a16:creationId xmlns:a16="http://schemas.microsoft.com/office/drawing/2014/main" id="{61A1769C-8563-482A-8C46-A39E9FCD37FF}"/>
              </a:ext>
            </a:extLst>
          </p:cNvPr>
          <p:cNvSpPr txBox="1"/>
          <p:nvPr/>
        </p:nvSpPr>
        <p:spPr>
          <a:xfrm>
            <a:off x="9729568" y="5627877"/>
            <a:ext cx="1781029" cy="466725"/>
          </a:xfrm>
          <a:prstGeom prst="rect">
            <a:avLst/>
          </a:prstGeom>
        </p:spPr>
        <p:txBody>
          <a:bodyPr vert="horz" wrap="none" lIns="36000" tIns="0" rIns="0" bIns="0" rtlCol="0" anchor="ctr">
            <a:normAutofit/>
          </a:bodyPr>
          <a:lstStyle/>
          <a:p>
            <a:pPr algn="l"/>
            <a:r>
              <a:rPr lang="en-GB" sz="1200" dirty="0"/>
              <a:t>Adapted from </a:t>
            </a:r>
          </a:p>
          <a:p>
            <a:pPr algn="l"/>
            <a:r>
              <a:rPr lang="en-GB" sz="1200" dirty="0"/>
              <a:t>Gill and Malamud (2014)</a:t>
            </a:r>
            <a:endParaRPr lang="en-US" sz="1200" dirty="0"/>
          </a:p>
        </p:txBody>
      </p:sp>
      <p:sp>
        <p:nvSpPr>
          <p:cNvPr id="10" name="Oval 9">
            <a:extLst>
              <a:ext uri="{FF2B5EF4-FFF2-40B4-BE49-F238E27FC236}">
                <a16:creationId xmlns:a16="http://schemas.microsoft.com/office/drawing/2014/main" id="{7CC07244-8D88-4EA4-8AC8-11012E1C16C6}"/>
              </a:ext>
            </a:extLst>
          </p:cNvPr>
          <p:cNvSpPr/>
          <p:nvPr/>
        </p:nvSpPr>
        <p:spPr>
          <a:xfrm>
            <a:off x="5339282" y="3580002"/>
            <a:ext cx="289028" cy="259080"/>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456F94B5-C0FB-4949-8377-960764AE5C75}"/>
              </a:ext>
            </a:extLst>
          </p:cNvPr>
          <p:cNvSpPr/>
          <p:nvPr/>
        </p:nvSpPr>
        <p:spPr>
          <a:xfrm>
            <a:off x="4429644" y="3602862"/>
            <a:ext cx="289028" cy="25908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8EBEFAE-0213-41D6-B563-51226DDC5E0A}"/>
              </a:ext>
            </a:extLst>
          </p:cNvPr>
          <p:cNvSpPr/>
          <p:nvPr/>
        </p:nvSpPr>
        <p:spPr>
          <a:xfrm>
            <a:off x="4429608" y="1580067"/>
            <a:ext cx="289028" cy="259080"/>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FAC2895-E281-48B3-81D2-BBDDAEB61A96}"/>
              </a:ext>
            </a:extLst>
          </p:cNvPr>
          <p:cNvSpPr/>
          <p:nvPr/>
        </p:nvSpPr>
        <p:spPr>
          <a:xfrm>
            <a:off x="4919290" y="1580067"/>
            <a:ext cx="289028" cy="259080"/>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FAC1686E-A54E-4E27-BF20-F0C934965849}"/>
              </a:ext>
            </a:extLst>
          </p:cNvPr>
          <p:cNvCxnSpPr>
            <a:stCxn id="12" idx="6"/>
          </p:cNvCxnSpPr>
          <p:nvPr/>
        </p:nvCxnSpPr>
        <p:spPr>
          <a:xfrm>
            <a:off x="4718672" y="3732402"/>
            <a:ext cx="62061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EC35E55-77C4-4029-9BE0-6F631CC6A92B}"/>
              </a:ext>
            </a:extLst>
          </p:cNvPr>
          <p:cNvCxnSpPr>
            <a:cxnSpLocks/>
            <a:endCxn id="13" idx="4"/>
          </p:cNvCxnSpPr>
          <p:nvPr/>
        </p:nvCxnSpPr>
        <p:spPr>
          <a:xfrm flipH="1" flipV="1">
            <a:off x="4574122" y="1839147"/>
            <a:ext cx="909674" cy="174085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A974663-A768-464B-96AC-42AD5277C427}"/>
              </a:ext>
            </a:extLst>
          </p:cNvPr>
          <p:cNvCxnSpPr>
            <a:cxnSpLocks/>
            <a:endCxn id="14" idx="2"/>
          </p:cNvCxnSpPr>
          <p:nvPr/>
        </p:nvCxnSpPr>
        <p:spPr>
          <a:xfrm>
            <a:off x="4718672" y="1709607"/>
            <a:ext cx="20061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E86F3332-4A5D-43BF-88F6-4A74394D0BE2}"/>
              </a:ext>
            </a:extLst>
          </p:cNvPr>
          <p:cNvGrpSpPr/>
          <p:nvPr/>
        </p:nvGrpSpPr>
        <p:grpSpPr>
          <a:xfrm>
            <a:off x="5730241" y="2108678"/>
            <a:ext cx="2713944" cy="1320322"/>
            <a:chOff x="647847" y="4274820"/>
            <a:chExt cx="2910693" cy="1377527"/>
          </a:xfrm>
          <a:solidFill>
            <a:srgbClr val="339933">
              <a:alpha val="89804"/>
            </a:srgbClr>
          </a:solidFill>
        </p:grpSpPr>
        <p:sp>
          <p:nvSpPr>
            <p:cNvPr id="22" name="Rectangle 21">
              <a:extLst>
                <a:ext uri="{FF2B5EF4-FFF2-40B4-BE49-F238E27FC236}">
                  <a16:creationId xmlns:a16="http://schemas.microsoft.com/office/drawing/2014/main" id="{1CCCDC40-9082-47A2-A846-E66A5EED62E2}"/>
                </a:ext>
              </a:extLst>
            </p:cNvPr>
            <p:cNvSpPr/>
            <p:nvPr/>
          </p:nvSpPr>
          <p:spPr>
            <a:xfrm>
              <a:off x="647847" y="4274820"/>
              <a:ext cx="2910693" cy="1377527"/>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2500" dirty="0"/>
                <a:t>Storm (ST)</a:t>
              </a:r>
            </a:p>
            <a:p>
              <a:r>
                <a:rPr lang="en-GB" sz="2500" dirty="0"/>
                <a:t>Landslide (LA)</a:t>
              </a:r>
            </a:p>
            <a:p>
              <a:r>
                <a:rPr lang="en-GB" sz="2500" dirty="0"/>
                <a:t>Tsunami (TS)</a:t>
              </a:r>
              <a:endParaRPr lang="en-US" sz="2500" dirty="0"/>
            </a:p>
          </p:txBody>
        </p:sp>
        <p:cxnSp>
          <p:nvCxnSpPr>
            <p:cNvPr id="24" name="Straight Arrow Connector 23">
              <a:extLst>
                <a:ext uri="{FF2B5EF4-FFF2-40B4-BE49-F238E27FC236}">
                  <a16:creationId xmlns:a16="http://schemas.microsoft.com/office/drawing/2014/main" id="{AA865F5A-B0C6-4E2B-8457-9BD5126A0EE4}"/>
                </a:ext>
              </a:extLst>
            </p:cNvPr>
            <p:cNvCxnSpPr>
              <a:cxnSpLocks/>
            </p:cNvCxnSpPr>
            <p:nvPr/>
          </p:nvCxnSpPr>
          <p:spPr>
            <a:xfrm>
              <a:off x="2536537" y="4584653"/>
              <a:ext cx="491804" cy="0"/>
            </a:xfrm>
            <a:prstGeom prst="straightConnector1">
              <a:avLst/>
            </a:prstGeom>
            <a:grpFill/>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0B96BA73-6A97-456D-B6CB-55C895C8A199}"/>
                </a:ext>
              </a:extLst>
            </p:cNvPr>
            <p:cNvCxnSpPr>
              <a:cxnSpLocks/>
            </p:cNvCxnSpPr>
            <p:nvPr/>
          </p:nvCxnSpPr>
          <p:spPr>
            <a:xfrm>
              <a:off x="2969836" y="4954809"/>
              <a:ext cx="459241" cy="0"/>
            </a:xfrm>
            <a:prstGeom prst="straightConnector1">
              <a:avLst/>
            </a:prstGeom>
            <a:grpFill/>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3" name="Slide Number Placeholder 2">
            <a:extLst>
              <a:ext uri="{FF2B5EF4-FFF2-40B4-BE49-F238E27FC236}">
                <a16:creationId xmlns:a16="http://schemas.microsoft.com/office/drawing/2014/main" id="{1235C587-84C0-4735-AE35-1B11F8E7C62A}"/>
              </a:ext>
            </a:extLst>
          </p:cNvPr>
          <p:cNvSpPr>
            <a:spLocks noGrp="1"/>
          </p:cNvSpPr>
          <p:nvPr>
            <p:ph type="sldNum" sz="quarter" idx="10"/>
          </p:nvPr>
        </p:nvSpPr>
        <p:spPr/>
        <p:txBody>
          <a:bodyPr/>
          <a:lstStyle/>
          <a:p>
            <a:fld id="{FF828736-9A59-5542-843E-7597CE180AEB}" type="slidenum">
              <a:rPr lang="en-US" smtClean="0"/>
              <a:pPr/>
              <a:t>12</a:t>
            </a:fld>
            <a:endParaRPr lang="en-US" dirty="0"/>
          </a:p>
        </p:txBody>
      </p:sp>
      <p:sp>
        <p:nvSpPr>
          <p:cNvPr id="29" name="Rectangle: Rounded Corners 28">
            <a:hlinkClick r:id="rId4" action="ppaction://hlinksldjump"/>
            <a:extLst>
              <a:ext uri="{FF2B5EF4-FFF2-40B4-BE49-F238E27FC236}">
                <a16:creationId xmlns:a16="http://schemas.microsoft.com/office/drawing/2014/main" id="{3C9AF2BA-58A7-40D4-A97C-FA675BF70868}"/>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37" name="Rectangle: Rounded Corners 36">
            <a:hlinkClick r:id="rId5" action="ppaction://hlinksldjump"/>
            <a:extLst>
              <a:ext uri="{FF2B5EF4-FFF2-40B4-BE49-F238E27FC236}">
                <a16:creationId xmlns:a16="http://schemas.microsoft.com/office/drawing/2014/main" id="{3FF9CE23-54D4-46FF-B0FF-9143DA7D2678}"/>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38" name="Rectangle: Rounded Corners 37">
            <a:hlinkClick r:id="rId6" action="ppaction://hlinksldjump"/>
            <a:extLst>
              <a:ext uri="{FF2B5EF4-FFF2-40B4-BE49-F238E27FC236}">
                <a16:creationId xmlns:a16="http://schemas.microsoft.com/office/drawing/2014/main" id="{FEFBBD5C-EA2D-4FAA-90CE-BCB7BCE977D2}"/>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39" name="Rectangle: Rounded Corners 38">
            <a:hlinkClick r:id="rId7" action="ppaction://hlinksldjump"/>
            <a:extLst>
              <a:ext uri="{FF2B5EF4-FFF2-40B4-BE49-F238E27FC236}">
                <a16:creationId xmlns:a16="http://schemas.microsoft.com/office/drawing/2014/main" id="{AA83EE46-DF7F-4108-982A-9D44FD49EBA8}"/>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40" name="Rectangle: Rounded Corners 39">
            <a:hlinkClick r:id="rId8" action="ppaction://hlinksldjump"/>
            <a:extLst>
              <a:ext uri="{FF2B5EF4-FFF2-40B4-BE49-F238E27FC236}">
                <a16:creationId xmlns:a16="http://schemas.microsoft.com/office/drawing/2014/main" id="{19D7F37A-228D-497E-AEDC-E0FC42AF80C0}"/>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41" name="Rectangle: Rounded Corners 40">
            <a:hlinkClick r:id="rId9" action="ppaction://hlinksldjump"/>
            <a:extLst>
              <a:ext uri="{FF2B5EF4-FFF2-40B4-BE49-F238E27FC236}">
                <a16:creationId xmlns:a16="http://schemas.microsoft.com/office/drawing/2014/main" id="{D9F1D9A7-1EDF-4842-840E-33B5AE101308}"/>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42" name="TextBox 41">
            <a:extLst>
              <a:ext uri="{FF2B5EF4-FFF2-40B4-BE49-F238E27FC236}">
                <a16:creationId xmlns:a16="http://schemas.microsoft.com/office/drawing/2014/main" id="{32BEA4C3-CD16-4AF5-B179-207D1EAB2757}"/>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43" name="Rectangle: Rounded Corners 42">
            <a:hlinkClick r:id="rId10" action="ppaction://hlinksldjump"/>
            <a:extLst>
              <a:ext uri="{FF2B5EF4-FFF2-40B4-BE49-F238E27FC236}">
                <a16:creationId xmlns:a16="http://schemas.microsoft.com/office/drawing/2014/main" id="{E4D2EA5A-D51A-402D-BBA6-4A7828D3011C}"/>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2347901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CC4D89-81B6-4B6F-A6B8-535A9D798F22}"/>
              </a:ext>
            </a:extLst>
          </p:cNvPr>
          <p:cNvSpPr/>
          <p:nvPr/>
        </p:nvSpPr>
        <p:spPr>
          <a:xfrm>
            <a:off x="433851" y="492736"/>
            <a:ext cx="5799986" cy="477054"/>
          </a:xfrm>
          <a:prstGeom prst="rect">
            <a:avLst/>
          </a:prstGeom>
        </p:spPr>
        <p:txBody>
          <a:bodyPr wrap="none">
            <a:spAutoFit/>
          </a:bodyPr>
          <a:lstStyle/>
          <a:p>
            <a:pPr>
              <a:buClr>
                <a:srgbClr val="7030A0"/>
              </a:buClr>
            </a:pPr>
            <a:r>
              <a:rPr lang="en-GB" sz="2500" b="1" dirty="0">
                <a:solidFill>
                  <a:srgbClr val="7030A0"/>
                </a:solidFill>
              </a:rPr>
              <a:t>E.</a:t>
            </a:r>
            <a:r>
              <a:rPr lang="en-GB" sz="2500" b="1" dirty="0">
                <a:solidFill>
                  <a:srgbClr val="002060"/>
                </a:solidFill>
              </a:rPr>
              <a:t> Multi-hazard scenarios for Istanbul</a:t>
            </a:r>
          </a:p>
        </p:txBody>
      </p:sp>
      <p:sp>
        <p:nvSpPr>
          <p:cNvPr id="3" name="TextBox 2">
            <a:extLst>
              <a:ext uri="{FF2B5EF4-FFF2-40B4-BE49-F238E27FC236}">
                <a16:creationId xmlns:a16="http://schemas.microsoft.com/office/drawing/2014/main" id="{90D973A6-675A-4612-83A1-C7C0C499C577}"/>
              </a:ext>
            </a:extLst>
          </p:cNvPr>
          <p:cNvSpPr txBox="1"/>
          <p:nvPr/>
        </p:nvSpPr>
        <p:spPr>
          <a:xfrm>
            <a:off x="433851" y="1125458"/>
            <a:ext cx="6034061" cy="3229761"/>
          </a:xfrm>
          <a:prstGeom prst="rect">
            <a:avLst/>
          </a:prstGeom>
        </p:spPr>
        <p:txBody>
          <a:bodyPr vert="horz" wrap="square" lIns="36000" tIns="0" rIns="0" bIns="0" rtlCol="0" anchor="t">
            <a:normAutofit/>
          </a:bodyPr>
          <a:lstStyle/>
          <a:p>
            <a:pPr algn="l"/>
            <a:r>
              <a:rPr lang="en-GB" sz="2200" dirty="0"/>
              <a:t>Using this hazard interaction matrix we can now develop plausible </a:t>
            </a:r>
            <a:r>
              <a:rPr lang="en-GB" sz="2200" b="1" dirty="0"/>
              <a:t>multi-hazard scenarios </a:t>
            </a:r>
            <a:r>
              <a:rPr lang="en-GB" sz="2200" dirty="0"/>
              <a:t>that could impact Istanbul.</a:t>
            </a:r>
          </a:p>
          <a:p>
            <a:pPr algn="l"/>
            <a:endParaRPr lang="en-GB" sz="2200" dirty="0"/>
          </a:p>
          <a:p>
            <a:pPr algn="l"/>
            <a:r>
              <a:rPr lang="en-GB" sz="2200" dirty="0"/>
              <a:t>For example:</a:t>
            </a:r>
            <a:endParaRPr lang="en-US" sz="2200" dirty="0"/>
          </a:p>
        </p:txBody>
      </p:sp>
      <p:sp>
        <p:nvSpPr>
          <p:cNvPr id="23" name="Google Shape;101;p14">
            <a:extLst>
              <a:ext uri="{FF2B5EF4-FFF2-40B4-BE49-F238E27FC236}">
                <a16:creationId xmlns:a16="http://schemas.microsoft.com/office/drawing/2014/main" id="{76CE32CE-E67E-4375-8FC3-6654447B5B95}"/>
              </a:ext>
            </a:extLst>
          </p:cNvPr>
          <p:cNvSpPr/>
          <p:nvPr/>
        </p:nvSpPr>
        <p:spPr>
          <a:xfrm>
            <a:off x="261368" y="3739520"/>
            <a:ext cx="1475153" cy="538865"/>
          </a:xfrm>
          <a:prstGeom prst="roundRect">
            <a:avLst>
              <a:gd name="adj" fmla="val 16667"/>
            </a:avLst>
          </a:prstGeom>
          <a:solidFill>
            <a:schemeClr val="tx2">
              <a:lumMod val="25000"/>
              <a:lumOff val="75000"/>
            </a:schemeClr>
          </a:solidFill>
          <a:ln w="38100" cap="flat" cmpd="sng">
            <a:solidFill>
              <a:schemeClr val="tx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Earthquake</a:t>
            </a:r>
            <a:endParaRPr sz="2000" b="1" dirty="0">
              <a:latin typeface="Calibri"/>
              <a:ea typeface="Calibri"/>
              <a:cs typeface="Calibri"/>
              <a:sym typeface="Calibri"/>
            </a:endParaRPr>
          </a:p>
        </p:txBody>
      </p:sp>
      <p:cxnSp>
        <p:nvCxnSpPr>
          <p:cNvPr id="28" name="Google Shape;104;p14">
            <a:extLst>
              <a:ext uri="{FF2B5EF4-FFF2-40B4-BE49-F238E27FC236}">
                <a16:creationId xmlns:a16="http://schemas.microsoft.com/office/drawing/2014/main" id="{2AF638AE-68A2-4E4A-B0F7-6B8B34AEC3F8}"/>
              </a:ext>
            </a:extLst>
          </p:cNvPr>
          <p:cNvCxnSpPr>
            <a:cxnSpLocks/>
            <a:stCxn id="23" idx="3"/>
            <a:endCxn id="45" idx="1"/>
          </p:cNvCxnSpPr>
          <p:nvPr/>
        </p:nvCxnSpPr>
        <p:spPr>
          <a:xfrm flipV="1">
            <a:off x="1736521" y="3470566"/>
            <a:ext cx="1096390" cy="538387"/>
          </a:xfrm>
          <a:prstGeom prst="straightConnector1">
            <a:avLst/>
          </a:prstGeom>
          <a:noFill/>
          <a:ln w="38100" cap="flat" cmpd="sng">
            <a:solidFill>
              <a:schemeClr val="tx1"/>
            </a:solidFill>
            <a:prstDash val="solid"/>
            <a:miter lim="800000"/>
            <a:headEnd type="none" w="sm" len="sm"/>
            <a:tailEnd type="triangle" w="med" len="med"/>
          </a:ln>
        </p:spPr>
      </p:cxnSp>
      <p:sp>
        <p:nvSpPr>
          <p:cNvPr id="31" name="Google Shape;106;p14">
            <a:extLst>
              <a:ext uri="{FF2B5EF4-FFF2-40B4-BE49-F238E27FC236}">
                <a16:creationId xmlns:a16="http://schemas.microsoft.com/office/drawing/2014/main" id="{BF1FE23D-91E0-43FA-831C-885F48BA93A7}"/>
              </a:ext>
            </a:extLst>
          </p:cNvPr>
          <p:cNvSpPr/>
          <p:nvPr/>
        </p:nvSpPr>
        <p:spPr>
          <a:xfrm>
            <a:off x="5252353" y="4282320"/>
            <a:ext cx="1225419" cy="534930"/>
          </a:xfrm>
          <a:prstGeom prst="roundRect">
            <a:avLst>
              <a:gd name="adj" fmla="val 16667"/>
            </a:avLst>
          </a:prstGeom>
          <a:solidFill>
            <a:schemeClr val="accent5">
              <a:lumMod val="20000"/>
              <a:lumOff val="80000"/>
            </a:schemeClr>
          </a:solidFill>
          <a:ln w="38100" cap="flat" cmpd="sng">
            <a:solidFill>
              <a:schemeClr val="accent6">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Flooding</a:t>
            </a:r>
            <a:endParaRPr sz="2000" b="1" dirty="0">
              <a:latin typeface="Calibri"/>
              <a:ea typeface="Calibri"/>
              <a:cs typeface="Calibri"/>
              <a:sym typeface="Calibri"/>
            </a:endParaRPr>
          </a:p>
        </p:txBody>
      </p:sp>
      <p:cxnSp>
        <p:nvCxnSpPr>
          <p:cNvPr id="32" name="Google Shape;107;p14">
            <a:extLst>
              <a:ext uri="{FF2B5EF4-FFF2-40B4-BE49-F238E27FC236}">
                <a16:creationId xmlns:a16="http://schemas.microsoft.com/office/drawing/2014/main" id="{AB171E2B-7F4A-4044-9457-98CD574CD249}"/>
              </a:ext>
            </a:extLst>
          </p:cNvPr>
          <p:cNvCxnSpPr>
            <a:cxnSpLocks/>
            <a:stCxn id="47" idx="3"/>
            <a:endCxn id="31" idx="1"/>
          </p:cNvCxnSpPr>
          <p:nvPr/>
        </p:nvCxnSpPr>
        <p:spPr>
          <a:xfrm>
            <a:off x="4308064" y="4547818"/>
            <a:ext cx="944289" cy="1967"/>
          </a:xfrm>
          <a:prstGeom prst="straightConnector1">
            <a:avLst/>
          </a:prstGeom>
          <a:noFill/>
          <a:ln w="38100" cap="flat" cmpd="sng">
            <a:solidFill>
              <a:schemeClr val="tx1"/>
            </a:solidFill>
            <a:prstDash val="solid"/>
            <a:miter lim="800000"/>
            <a:headEnd type="none" w="sm" len="sm"/>
            <a:tailEnd type="triangle" w="med" len="med"/>
          </a:ln>
        </p:spPr>
      </p:cxnSp>
      <p:sp>
        <p:nvSpPr>
          <p:cNvPr id="33" name="Google Shape;108;p14">
            <a:extLst>
              <a:ext uri="{FF2B5EF4-FFF2-40B4-BE49-F238E27FC236}">
                <a16:creationId xmlns:a16="http://schemas.microsoft.com/office/drawing/2014/main" id="{0F179692-404C-4F53-BBFE-C06D97B5FFFD}"/>
              </a:ext>
            </a:extLst>
          </p:cNvPr>
          <p:cNvSpPr txBox="1"/>
          <p:nvPr/>
        </p:nvSpPr>
        <p:spPr>
          <a:xfrm rot="20078561">
            <a:off x="1778321" y="3367579"/>
            <a:ext cx="1012789" cy="3012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500" dirty="0">
                <a:solidFill>
                  <a:schemeClr val="dk1"/>
                </a:solidFill>
                <a:latin typeface="Calibri"/>
                <a:ea typeface="Calibri"/>
                <a:cs typeface="Calibri"/>
                <a:sym typeface="Calibri"/>
              </a:rPr>
              <a:t>Triggers</a:t>
            </a:r>
            <a:endParaRPr sz="1500" dirty="0">
              <a:solidFill>
                <a:schemeClr val="dk1"/>
              </a:solidFill>
              <a:latin typeface="Calibri"/>
              <a:ea typeface="Calibri"/>
              <a:cs typeface="Calibri"/>
              <a:sym typeface="Calibri"/>
            </a:endParaRPr>
          </a:p>
        </p:txBody>
      </p:sp>
      <p:sp>
        <p:nvSpPr>
          <p:cNvPr id="34" name="Google Shape;109;p14">
            <a:extLst>
              <a:ext uri="{FF2B5EF4-FFF2-40B4-BE49-F238E27FC236}">
                <a16:creationId xmlns:a16="http://schemas.microsoft.com/office/drawing/2014/main" id="{D3AC6733-7E44-4731-A642-B1BAE0657C18}"/>
              </a:ext>
            </a:extLst>
          </p:cNvPr>
          <p:cNvSpPr txBox="1"/>
          <p:nvPr/>
        </p:nvSpPr>
        <p:spPr>
          <a:xfrm rot="1663914">
            <a:off x="1794516" y="4335320"/>
            <a:ext cx="1016888" cy="30107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500" dirty="0">
                <a:solidFill>
                  <a:schemeClr val="dk1"/>
                </a:solidFill>
                <a:latin typeface="Calibri"/>
                <a:ea typeface="Calibri"/>
                <a:cs typeface="Calibri"/>
                <a:sym typeface="Calibri"/>
              </a:rPr>
              <a:t>Triggers</a:t>
            </a:r>
            <a:endParaRPr sz="1500" dirty="0">
              <a:solidFill>
                <a:schemeClr val="dk1"/>
              </a:solidFill>
              <a:latin typeface="Calibri"/>
              <a:ea typeface="Calibri"/>
              <a:cs typeface="Calibri"/>
              <a:sym typeface="Calibri"/>
            </a:endParaRPr>
          </a:p>
        </p:txBody>
      </p:sp>
      <p:sp>
        <p:nvSpPr>
          <p:cNvPr id="35" name="Google Shape;110;p14">
            <a:extLst>
              <a:ext uri="{FF2B5EF4-FFF2-40B4-BE49-F238E27FC236}">
                <a16:creationId xmlns:a16="http://schemas.microsoft.com/office/drawing/2014/main" id="{C29311F1-EB7A-425E-B424-0F781BAC6288}"/>
              </a:ext>
            </a:extLst>
          </p:cNvPr>
          <p:cNvSpPr txBox="1"/>
          <p:nvPr/>
        </p:nvSpPr>
        <p:spPr>
          <a:xfrm>
            <a:off x="4380179" y="4622980"/>
            <a:ext cx="914401" cy="5820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500" i="1" dirty="0">
                <a:solidFill>
                  <a:schemeClr val="dk1"/>
                </a:solidFill>
                <a:latin typeface="Calibri"/>
                <a:ea typeface="Calibri"/>
                <a:cs typeface="Calibri"/>
                <a:sym typeface="Calibri"/>
              </a:rPr>
              <a:t>Blocked  </a:t>
            </a:r>
          </a:p>
          <a:p>
            <a:pPr marL="0" marR="0" lvl="0" indent="0" algn="l" rtl="0">
              <a:spcBef>
                <a:spcPts val="0"/>
              </a:spcBef>
              <a:spcAft>
                <a:spcPts val="0"/>
              </a:spcAft>
              <a:buNone/>
            </a:pPr>
            <a:r>
              <a:rPr lang="en-GB" sz="1500" i="1" dirty="0">
                <a:solidFill>
                  <a:schemeClr val="dk1"/>
                </a:solidFill>
                <a:latin typeface="Calibri"/>
                <a:ea typeface="Calibri"/>
                <a:cs typeface="Calibri"/>
                <a:sym typeface="Calibri"/>
              </a:rPr>
              <a:t> rivers</a:t>
            </a:r>
            <a:endParaRPr sz="1500" i="1" dirty="0">
              <a:solidFill>
                <a:schemeClr val="dk1"/>
              </a:solidFill>
              <a:latin typeface="Calibri"/>
              <a:ea typeface="Calibri"/>
              <a:cs typeface="Calibri"/>
              <a:sym typeface="Calibri"/>
            </a:endParaRPr>
          </a:p>
        </p:txBody>
      </p:sp>
      <p:sp>
        <p:nvSpPr>
          <p:cNvPr id="19" name="TextBox 18">
            <a:extLst>
              <a:ext uri="{FF2B5EF4-FFF2-40B4-BE49-F238E27FC236}">
                <a16:creationId xmlns:a16="http://schemas.microsoft.com/office/drawing/2014/main" id="{A1540224-17B0-4150-BF5A-85C0297918A3}"/>
              </a:ext>
            </a:extLst>
          </p:cNvPr>
          <p:cNvSpPr txBox="1"/>
          <p:nvPr/>
        </p:nvSpPr>
        <p:spPr>
          <a:xfrm>
            <a:off x="4299175" y="3854877"/>
            <a:ext cx="996536" cy="476437"/>
          </a:xfrm>
          <a:prstGeom prst="rect">
            <a:avLst/>
          </a:prstGeom>
        </p:spPr>
        <p:txBody>
          <a:bodyPr vert="horz" wrap="square" lIns="36000" tIns="0" rIns="0" bIns="0" rtlCol="0" anchor="ctr">
            <a:noAutofit/>
          </a:bodyPr>
          <a:lstStyle/>
          <a:p>
            <a:r>
              <a:rPr lang="en-GB" sz="1500" dirty="0"/>
              <a:t>Increases </a:t>
            </a:r>
          </a:p>
          <a:p>
            <a:r>
              <a:rPr lang="en-GB" sz="1500" dirty="0"/>
              <a:t>probability</a:t>
            </a:r>
            <a:endParaRPr lang="en-US" sz="1500" dirty="0"/>
          </a:p>
        </p:txBody>
      </p:sp>
      <p:pic>
        <p:nvPicPr>
          <p:cNvPr id="40" name="Picture 39">
            <a:extLst>
              <a:ext uri="{FF2B5EF4-FFF2-40B4-BE49-F238E27FC236}">
                <a16:creationId xmlns:a16="http://schemas.microsoft.com/office/drawing/2014/main" id="{8E091D20-1946-4BC7-B523-6E2434102A8F}"/>
              </a:ext>
            </a:extLst>
          </p:cNvPr>
          <p:cNvPicPr>
            <a:picLocks noChangeAspect="1"/>
          </p:cNvPicPr>
          <p:nvPr/>
        </p:nvPicPr>
        <p:blipFill rotWithShape="1">
          <a:blip r:embed="rId2"/>
          <a:srcRect l="2433" t="2554" r="58697" b="64496"/>
          <a:stretch/>
        </p:blipFill>
        <p:spPr>
          <a:xfrm>
            <a:off x="7311054" y="1125458"/>
            <a:ext cx="4610072" cy="4198083"/>
          </a:xfrm>
          <a:prstGeom prst="rect">
            <a:avLst/>
          </a:prstGeom>
        </p:spPr>
      </p:pic>
      <p:sp>
        <p:nvSpPr>
          <p:cNvPr id="45" name="Google Shape;101;p14">
            <a:extLst>
              <a:ext uri="{FF2B5EF4-FFF2-40B4-BE49-F238E27FC236}">
                <a16:creationId xmlns:a16="http://schemas.microsoft.com/office/drawing/2014/main" id="{D1F77541-FF1D-4C79-94F1-DEE1FBD78E1A}"/>
              </a:ext>
            </a:extLst>
          </p:cNvPr>
          <p:cNvSpPr/>
          <p:nvPr/>
        </p:nvSpPr>
        <p:spPr>
          <a:xfrm>
            <a:off x="2832911" y="3201133"/>
            <a:ext cx="1475153" cy="538865"/>
          </a:xfrm>
          <a:prstGeom prst="roundRect">
            <a:avLst>
              <a:gd name="adj" fmla="val 16667"/>
            </a:avLst>
          </a:prstGeom>
          <a:solidFill>
            <a:schemeClr val="tx2">
              <a:lumMod val="25000"/>
              <a:lumOff val="75000"/>
            </a:schemeClr>
          </a:solidFill>
          <a:ln w="38100" cap="flat" cmpd="sng">
            <a:solidFill>
              <a:schemeClr val="tx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Tsunami</a:t>
            </a:r>
            <a:endParaRPr sz="2000" b="1" dirty="0">
              <a:latin typeface="Calibri"/>
              <a:ea typeface="Calibri"/>
              <a:cs typeface="Calibri"/>
              <a:sym typeface="Calibri"/>
            </a:endParaRPr>
          </a:p>
        </p:txBody>
      </p:sp>
      <p:sp>
        <p:nvSpPr>
          <p:cNvPr id="47" name="Google Shape;101;p14">
            <a:extLst>
              <a:ext uri="{FF2B5EF4-FFF2-40B4-BE49-F238E27FC236}">
                <a16:creationId xmlns:a16="http://schemas.microsoft.com/office/drawing/2014/main" id="{229B4139-C7CD-4CAD-9568-7E2A6BE434D1}"/>
              </a:ext>
            </a:extLst>
          </p:cNvPr>
          <p:cNvSpPr/>
          <p:nvPr/>
        </p:nvSpPr>
        <p:spPr>
          <a:xfrm>
            <a:off x="2832911" y="4278385"/>
            <a:ext cx="1475153" cy="538865"/>
          </a:xfrm>
          <a:prstGeom prst="roundRect">
            <a:avLst>
              <a:gd name="adj" fmla="val 16667"/>
            </a:avLst>
          </a:prstGeom>
          <a:solidFill>
            <a:schemeClr val="tx2">
              <a:lumMod val="25000"/>
              <a:lumOff val="75000"/>
            </a:schemeClr>
          </a:solidFill>
          <a:ln w="38100" cap="flat" cmpd="sng">
            <a:solidFill>
              <a:schemeClr val="tx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Landslide</a:t>
            </a:r>
            <a:endParaRPr sz="2000" b="1" dirty="0">
              <a:latin typeface="Calibri"/>
              <a:ea typeface="Calibri"/>
              <a:cs typeface="Calibri"/>
              <a:sym typeface="Calibri"/>
            </a:endParaRPr>
          </a:p>
        </p:txBody>
      </p:sp>
      <p:cxnSp>
        <p:nvCxnSpPr>
          <p:cNvPr id="49" name="Google Shape;104;p14">
            <a:extLst>
              <a:ext uri="{FF2B5EF4-FFF2-40B4-BE49-F238E27FC236}">
                <a16:creationId xmlns:a16="http://schemas.microsoft.com/office/drawing/2014/main" id="{27F409E5-59BB-493C-B4F9-AB2AB99657AD}"/>
              </a:ext>
            </a:extLst>
          </p:cNvPr>
          <p:cNvCxnSpPr>
            <a:cxnSpLocks/>
            <a:stCxn id="23" idx="3"/>
            <a:endCxn id="47" idx="1"/>
          </p:cNvCxnSpPr>
          <p:nvPr/>
        </p:nvCxnSpPr>
        <p:spPr>
          <a:xfrm>
            <a:off x="1736521" y="4008953"/>
            <a:ext cx="1096390" cy="538865"/>
          </a:xfrm>
          <a:prstGeom prst="straightConnector1">
            <a:avLst/>
          </a:prstGeom>
          <a:noFill/>
          <a:ln w="38100" cap="flat" cmpd="sng">
            <a:solidFill>
              <a:schemeClr val="tx1"/>
            </a:solidFill>
            <a:prstDash val="solid"/>
            <a:miter lim="800000"/>
            <a:headEnd type="none" w="sm" len="sm"/>
            <a:tailEnd type="triangle" w="med" len="med"/>
          </a:ln>
        </p:spPr>
      </p:cxnSp>
      <p:sp>
        <p:nvSpPr>
          <p:cNvPr id="57" name="Oval 56">
            <a:extLst>
              <a:ext uri="{FF2B5EF4-FFF2-40B4-BE49-F238E27FC236}">
                <a16:creationId xmlns:a16="http://schemas.microsoft.com/office/drawing/2014/main" id="{63DD595D-9715-4167-9EEB-98B869E61A96}"/>
              </a:ext>
            </a:extLst>
          </p:cNvPr>
          <p:cNvSpPr/>
          <p:nvPr/>
        </p:nvSpPr>
        <p:spPr>
          <a:xfrm>
            <a:off x="7545949" y="2035866"/>
            <a:ext cx="524496" cy="47015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Arrow Connector 57">
            <a:extLst>
              <a:ext uri="{FF2B5EF4-FFF2-40B4-BE49-F238E27FC236}">
                <a16:creationId xmlns:a16="http://schemas.microsoft.com/office/drawing/2014/main" id="{160364AC-5006-460C-BCFB-9086C6270D2B}"/>
              </a:ext>
            </a:extLst>
          </p:cNvPr>
          <p:cNvCxnSpPr>
            <a:cxnSpLocks/>
            <a:stCxn id="57" idx="6"/>
            <a:endCxn id="60" idx="2"/>
          </p:cNvCxnSpPr>
          <p:nvPr/>
        </p:nvCxnSpPr>
        <p:spPr>
          <a:xfrm flipV="1">
            <a:off x="8070445" y="2235573"/>
            <a:ext cx="522641" cy="3536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0" name="Oval 59">
            <a:extLst>
              <a:ext uri="{FF2B5EF4-FFF2-40B4-BE49-F238E27FC236}">
                <a16:creationId xmlns:a16="http://schemas.microsoft.com/office/drawing/2014/main" id="{BB979289-E065-4E39-9E58-5C09E07CCEF7}"/>
              </a:ext>
            </a:extLst>
          </p:cNvPr>
          <p:cNvSpPr/>
          <p:nvPr/>
        </p:nvSpPr>
        <p:spPr>
          <a:xfrm>
            <a:off x="8593086" y="2000498"/>
            <a:ext cx="524495" cy="470149"/>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C3AFEA43-14E3-4453-8B68-1B5B369686E5}"/>
              </a:ext>
            </a:extLst>
          </p:cNvPr>
          <p:cNvSpPr/>
          <p:nvPr/>
        </p:nvSpPr>
        <p:spPr>
          <a:xfrm>
            <a:off x="9552902" y="2001169"/>
            <a:ext cx="523747" cy="46947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B97960D5-2090-47A6-A118-C24EFFFDB6EF}"/>
              </a:ext>
            </a:extLst>
          </p:cNvPr>
          <p:cNvSpPr/>
          <p:nvPr/>
        </p:nvSpPr>
        <p:spPr>
          <a:xfrm>
            <a:off x="7560189" y="3571088"/>
            <a:ext cx="502303" cy="45025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3D9B17B2-C7BA-4E19-84DA-B07F0135408C}"/>
              </a:ext>
            </a:extLst>
          </p:cNvPr>
          <p:cNvSpPr/>
          <p:nvPr/>
        </p:nvSpPr>
        <p:spPr>
          <a:xfrm>
            <a:off x="10469209" y="3531011"/>
            <a:ext cx="502305" cy="45025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Straight Arrow Connector 69">
            <a:extLst>
              <a:ext uri="{FF2B5EF4-FFF2-40B4-BE49-F238E27FC236}">
                <a16:creationId xmlns:a16="http://schemas.microsoft.com/office/drawing/2014/main" id="{A3DEC4E3-96CD-413E-A1ED-4CBE45B1E12A}"/>
              </a:ext>
            </a:extLst>
          </p:cNvPr>
          <p:cNvCxnSpPr>
            <a:cxnSpLocks/>
            <a:stCxn id="62" idx="4"/>
            <a:endCxn id="67" idx="6"/>
          </p:cNvCxnSpPr>
          <p:nvPr/>
        </p:nvCxnSpPr>
        <p:spPr>
          <a:xfrm flipH="1">
            <a:off x="8062492" y="2470647"/>
            <a:ext cx="1752284" cy="132557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68B3588C-D90C-4C68-B1E7-19736E46C17E}"/>
              </a:ext>
            </a:extLst>
          </p:cNvPr>
          <p:cNvCxnSpPr>
            <a:cxnSpLocks/>
            <a:stCxn id="67" idx="6"/>
            <a:endCxn id="68" idx="2"/>
          </p:cNvCxnSpPr>
          <p:nvPr/>
        </p:nvCxnSpPr>
        <p:spPr>
          <a:xfrm flipV="1">
            <a:off x="8062492" y="3756140"/>
            <a:ext cx="2406717" cy="4007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76" name="Connector: Curved 75">
            <a:extLst>
              <a:ext uri="{FF2B5EF4-FFF2-40B4-BE49-F238E27FC236}">
                <a16:creationId xmlns:a16="http://schemas.microsoft.com/office/drawing/2014/main" id="{59CD7B97-B0D6-402E-8715-8A62865915EA}"/>
              </a:ext>
            </a:extLst>
          </p:cNvPr>
          <p:cNvCxnSpPr>
            <a:cxnSpLocks/>
            <a:stCxn id="57" idx="0"/>
            <a:endCxn id="62" idx="0"/>
          </p:cNvCxnSpPr>
          <p:nvPr/>
        </p:nvCxnSpPr>
        <p:spPr>
          <a:xfrm rot="5400000" flipH="1" flipV="1">
            <a:off x="8794138" y="1015229"/>
            <a:ext cx="34697" cy="2006579"/>
          </a:xfrm>
          <a:prstGeom prst="curvedConnector3">
            <a:avLst>
              <a:gd name="adj1" fmla="val 758847"/>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C890FC8B-38DB-42BA-9C2F-F5A0D09DDFA2}"/>
              </a:ext>
            </a:extLst>
          </p:cNvPr>
          <p:cNvSpPr/>
          <p:nvPr/>
        </p:nvSpPr>
        <p:spPr>
          <a:xfrm>
            <a:off x="261368" y="3429000"/>
            <a:ext cx="244072"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1</a:t>
            </a:r>
            <a:endParaRPr lang="en-US" sz="1500" dirty="0">
              <a:solidFill>
                <a:schemeClr val="tx1"/>
              </a:solidFill>
            </a:endParaRPr>
          </a:p>
        </p:txBody>
      </p:sp>
      <p:sp>
        <p:nvSpPr>
          <p:cNvPr id="27" name="Rectangle: Rounded Corners 26">
            <a:extLst>
              <a:ext uri="{FF2B5EF4-FFF2-40B4-BE49-F238E27FC236}">
                <a16:creationId xmlns:a16="http://schemas.microsoft.com/office/drawing/2014/main" id="{5D87A740-6736-48EE-8E4E-005EE081F113}"/>
              </a:ext>
            </a:extLst>
          </p:cNvPr>
          <p:cNvSpPr/>
          <p:nvPr/>
        </p:nvSpPr>
        <p:spPr>
          <a:xfrm>
            <a:off x="2822333" y="2913417"/>
            <a:ext cx="424206"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2a</a:t>
            </a:r>
            <a:endParaRPr lang="en-US" sz="1500" dirty="0">
              <a:solidFill>
                <a:schemeClr val="tx1"/>
              </a:solidFill>
            </a:endParaRPr>
          </a:p>
        </p:txBody>
      </p:sp>
      <p:sp>
        <p:nvSpPr>
          <p:cNvPr id="29" name="Rectangle: Rounded Corners 28">
            <a:extLst>
              <a:ext uri="{FF2B5EF4-FFF2-40B4-BE49-F238E27FC236}">
                <a16:creationId xmlns:a16="http://schemas.microsoft.com/office/drawing/2014/main" id="{3F099CE4-4B4D-45C3-AA07-97A2BF4731AE}"/>
              </a:ext>
            </a:extLst>
          </p:cNvPr>
          <p:cNvSpPr/>
          <p:nvPr/>
        </p:nvSpPr>
        <p:spPr>
          <a:xfrm>
            <a:off x="5294580" y="3969264"/>
            <a:ext cx="221111"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3</a:t>
            </a:r>
            <a:endParaRPr lang="en-US" sz="1500" dirty="0">
              <a:solidFill>
                <a:schemeClr val="tx1"/>
              </a:solidFill>
            </a:endParaRPr>
          </a:p>
        </p:txBody>
      </p:sp>
      <p:sp>
        <p:nvSpPr>
          <p:cNvPr id="36" name="Rectangle: Rounded Corners 35">
            <a:extLst>
              <a:ext uri="{FF2B5EF4-FFF2-40B4-BE49-F238E27FC236}">
                <a16:creationId xmlns:a16="http://schemas.microsoft.com/office/drawing/2014/main" id="{D62BD26E-735D-4DB2-9D92-819B4C557002}"/>
              </a:ext>
            </a:extLst>
          </p:cNvPr>
          <p:cNvSpPr/>
          <p:nvPr/>
        </p:nvSpPr>
        <p:spPr>
          <a:xfrm>
            <a:off x="2823052" y="3987918"/>
            <a:ext cx="424206"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2b</a:t>
            </a:r>
            <a:endParaRPr lang="en-US" sz="1500" dirty="0">
              <a:solidFill>
                <a:schemeClr val="tx1"/>
              </a:solidFill>
            </a:endParaRPr>
          </a:p>
        </p:txBody>
      </p:sp>
      <p:sp>
        <p:nvSpPr>
          <p:cNvPr id="37" name="Rectangle: Rounded Corners 36">
            <a:extLst>
              <a:ext uri="{FF2B5EF4-FFF2-40B4-BE49-F238E27FC236}">
                <a16:creationId xmlns:a16="http://schemas.microsoft.com/office/drawing/2014/main" id="{AAA6ABF6-EF96-480E-8A1F-F440B4E0D832}"/>
              </a:ext>
            </a:extLst>
          </p:cNvPr>
          <p:cNvSpPr/>
          <p:nvPr/>
        </p:nvSpPr>
        <p:spPr>
          <a:xfrm>
            <a:off x="7529681" y="1737154"/>
            <a:ext cx="244072"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1</a:t>
            </a:r>
            <a:endParaRPr lang="en-US" sz="1500" dirty="0">
              <a:solidFill>
                <a:schemeClr val="tx1"/>
              </a:solidFill>
            </a:endParaRPr>
          </a:p>
        </p:txBody>
      </p:sp>
      <p:sp>
        <p:nvSpPr>
          <p:cNvPr id="38" name="Rectangle: Rounded Corners 37">
            <a:extLst>
              <a:ext uri="{FF2B5EF4-FFF2-40B4-BE49-F238E27FC236}">
                <a16:creationId xmlns:a16="http://schemas.microsoft.com/office/drawing/2014/main" id="{E728FFFC-6610-4C62-8F00-9B0DB17FE454}"/>
              </a:ext>
            </a:extLst>
          </p:cNvPr>
          <p:cNvSpPr/>
          <p:nvPr/>
        </p:nvSpPr>
        <p:spPr>
          <a:xfrm>
            <a:off x="8401775" y="2506020"/>
            <a:ext cx="424206"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2a</a:t>
            </a:r>
            <a:endParaRPr lang="en-US" sz="1500" dirty="0">
              <a:solidFill>
                <a:schemeClr val="tx1"/>
              </a:solidFill>
            </a:endParaRPr>
          </a:p>
        </p:txBody>
      </p:sp>
      <p:sp>
        <p:nvSpPr>
          <p:cNvPr id="39" name="Rectangle: Rounded Corners 38">
            <a:extLst>
              <a:ext uri="{FF2B5EF4-FFF2-40B4-BE49-F238E27FC236}">
                <a16:creationId xmlns:a16="http://schemas.microsoft.com/office/drawing/2014/main" id="{6D9E75FB-58EC-41E6-AC02-E9B011B94FFA}"/>
              </a:ext>
            </a:extLst>
          </p:cNvPr>
          <p:cNvSpPr/>
          <p:nvPr/>
        </p:nvSpPr>
        <p:spPr>
          <a:xfrm>
            <a:off x="10100705" y="1908962"/>
            <a:ext cx="424206"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2b</a:t>
            </a:r>
            <a:endParaRPr lang="en-US" sz="1500" dirty="0">
              <a:solidFill>
                <a:schemeClr val="tx1"/>
              </a:solidFill>
            </a:endParaRPr>
          </a:p>
        </p:txBody>
      </p:sp>
      <p:sp>
        <p:nvSpPr>
          <p:cNvPr id="41" name="Rectangle: Rounded Corners 40">
            <a:extLst>
              <a:ext uri="{FF2B5EF4-FFF2-40B4-BE49-F238E27FC236}">
                <a16:creationId xmlns:a16="http://schemas.microsoft.com/office/drawing/2014/main" id="{1066F7EE-A659-4770-9C3E-E15E58400382}"/>
              </a:ext>
            </a:extLst>
          </p:cNvPr>
          <p:cNvSpPr/>
          <p:nvPr/>
        </p:nvSpPr>
        <p:spPr>
          <a:xfrm>
            <a:off x="10248098" y="3854877"/>
            <a:ext cx="221111"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3</a:t>
            </a:r>
            <a:endParaRPr lang="en-US" sz="1500" dirty="0">
              <a:solidFill>
                <a:schemeClr val="tx1"/>
              </a:solidFill>
            </a:endParaRPr>
          </a:p>
        </p:txBody>
      </p:sp>
      <p:sp>
        <p:nvSpPr>
          <p:cNvPr id="4" name="Slide Number Placeholder 3">
            <a:extLst>
              <a:ext uri="{FF2B5EF4-FFF2-40B4-BE49-F238E27FC236}">
                <a16:creationId xmlns:a16="http://schemas.microsoft.com/office/drawing/2014/main" id="{CBD59DC4-9EAA-4CFC-BC4B-5FB23DDEC166}"/>
              </a:ext>
            </a:extLst>
          </p:cNvPr>
          <p:cNvSpPr>
            <a:spLocks noGrp="1"/>
          </p:cNvSpPr>
          <p:nvPr>
            <p:ph type="sldNum" sz="quarter" idx="10"/>
          </p:nvPr>
        </p:nvSpPr>
        <p:spPr/>
        <p:txBody>
          <a:bodyPr/>
          <a:lstStyle/>
          <a:p>
            <a:fld id="{FF828736-9A59-5542-843E-7597CE180AEB}" type="slidenum">
              <a:rPr lang="en-US" smtClean="0"/>
              <a:pPr/>
              <a:t>13</a:t>
            </a:fld>
            <a:endParaRPr lang="en-US" dirty="0"/>
          </a:p>
        </p:txBody>
      </p:sp>
      <p:sp>
        <p:nvSpPr>
          <p:cNvPr id="44" name="TextBox 43">
            <a:extLst>
              <a:ext uri="{FF2B5EF4-FFF2-40B4-BE49-F238E27FC236}">
                <a16:creationId xmlns:a16="http://schemas.microsoft.com/office/drawing/2014/main" id="{10F1818C-F26A-4615-95DE-3243AE8D7A1B}"/>
              </a:ext>
            </a:extLst>
          </p:cNvPr>
          <p:cNvSpPr txBox="1"/>
          <p:nvPr/>
        </p:nvSpPr>
        <p:spPr>
          <a:xfrm>
            <a:off x="9192952" y="826538"/>
            <a:ext cx="2204041" cy="391438"/>
          </a:xfrm>
          <a:prstGeom prst="rect">
            <a:avLst/>
          </a:prstGeom>
        </p:spPr>
        <p:txBody>
          <a:bodyPr vert="horz" wrap="none" lIns="36000" tIns="0" rIns="0" bIns="0" rtlCol="0" anchor="t">
            <a:normAutofit/>
          </a:bodyPr>
          <a:lstStyle/>
          <a:p>
            <a:pPr algn="l"/>
            <a:r>
              <a:rPr lang="en-GB" sz="2000" b="1" dirty="0"/>
              <a:t>Secondary Hazard</a:t>
            </a:r>
            <a:endParaRPr lang="en-US" sz="2000" b="1" dirty="0"/>
          </a:p>
        </p:txBody>
      </p:sp>
      <p:sp>
        <p:nvSpPr>
          <p:cNvPr id="63" name="TextBox 62">
            <a:extLst>
              <a:ext uri="{FF2B5EF4-FFF2-40B4-BE49-F238E27FC236}">
                <a16:creationId xmlns:a16="http://schemas.microsoft.com/office/drawing/2014/main" id="{68FE0017-AB97-4688-9F34-2C96E2F7D264}"/>
              </a:ext>
            </a:extLst>
          </p:cNvPr>
          <p:cNvSpPr txBox="1"/>
          <p:nvPr/>
        </p:nvSpPr>
        <p:spPr>
          <a:xfrm rot="16200000">
            <a:off x="6023291" y="3659157"/>
            <a:ext cx="2204041" cy="391438"/>
          </a:xfrm>
          <a:prstGeom prst="rect">
            <a:avLst/>
          </a:prstGeom>
        </p:spPr>
        <p:txBody>
          <a:bodyPr vert="horz" wrap="none" lIns="36000" tIns="0" rIns="0" bIns="0" rtlCol="0" anchor="t">
            <a:normAutofit/>
          </a:bodyPr>
          <a:lstStyle/>
          <a:p>
            <a:pPr algn="l"/>
            <a:r>
              <a:rPr lang="en-GB" sz="2000" b="1" dirty="0"/>
              <a:t>Primary Hazard</a:t>
            </a:r>
            <a:endParaRPr lang="en-US" sz="2000" b="1" dirty="0"/>
          </a:p>
        </p:txBody>
      </p:sp>
      <p:sp>
        <p:nvSpPr>
          <p:cNvPr id="77" name="TextBox 76">
            <a:extLst>
              <a:ext uri="{FF2B5EF4-FFF2-40B4-BE49-F238E27FC236}">
                <a16:creationId xmlns:a16="http://schemas.microsoft.com/office/drawing/2014/main" id="{DD715604-36F5-4D64-A22D-80917E2B5CBF}"/>
              </a:ext>
            </a:extLst>
          </p:cNvPr>
          <p:cNvSpPr txBox="1"/>
          <p:nvPr/>
        </p:nvSpPr>
        <p:spPr>
          <a:xfrm>
            <a:off x="7835187" y="5529943"/>
            <a:ext cx="3561806" cy="548519"/>
          </a:xfrm>
          <a:prstGeom prst="rect">
            <a:avLst/>
          </a:prstGeom>
        </p:spPr>
        <p:txBody>
          <a:bodyPr vert="horz" wrap="square" lIns="36000" tIns="0" rIns="0" bIns="0" rtlCol="0" anchor="ctr">
            <a:normAutofit/>
          </a:bodyPr>
          <a:lstStyle/>
          <a:p>
            <a:pPr algn="ctr"/>
            <a:r>
              <a:rPr lang="en-GB" sz="1500" dirty="0"/>
              <a:t>Extract from multi-hazard matrix. Clipped for clarity</a:t>
            </a:r>
            <a:endParaRPr lang="en-US" sz="1500" dirty="0"/>
          </a:p>
        </p:txBody>
      </p:sp>
      <p:sp>
        <p:nvSpPr>
          <p:cNvPr id="78" name="Rectangle: Rounded Corners 77">
            <a:hlinkClick r:id="rId3" action="ppaction://hlinksldjump"/>
            <a:extLst>
              <a:ext uri="{FF2B5EF4-FFF2-40B4-BE49-F238E27FC236}">
                <a16:creationId xmlns:a16="http://schemas.microsoft.com/office/drawing/2014/main" id="{11B380BD-0D72-4CCD-94B0-472E560D9660}"/>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79" name="Rectangle: Rounded Corners 78">
            <a:hlinkClick r:id="rId4" action="ppaction://hlinksldjump"/>
            <a:extLst>
              <a:ext uri="{FF2B5EF4-FFF2-40B4-BE49-F238E27FC236}">
                <a16:creationId xmlns:a16="http://schemas.microsoft.com/office/drawing/2014/main" id="{2C7DB573-0498-41D2-B3EC-5D734342FD55}"/>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80" name="Rectangle: Rounded Corners 79">
            <a:hlinkClick r:id="rId5" action="ppaction://hlinksldjump"/>
            <a:extLst>
              <a:ext uri="{FF2B5EF4-FFF2-40B4-BE49-F238E27FC236}">
                <a16:creationId xmlns:a16="http://schemas.microsoft.com/office/drawing/2014/main" id="{1689D5AD-9CA6-4292-AAC8-DC228D34505C}"/>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81" name="Rectangle: Rounded Corners 80">
            <a:hlinkClick r:id="rId6" action="ppaction://hlinksldjump"/>
            <a:extLst>
              <a:ext uri="{FF2B5EF4-FFF2-40B4-BE49-F238E27FC236}">
                <a16:creationId xmlns:a16="http://schemas.microsoft.com/office/drawing/2014/main" id="{A9FC6BE6-F9F6-4294-A070-0506C0815795}"/>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82" name="Rectangle: Rounded Corners 81">
            <a:hlinkClick r:id="rId7" action="ppaction://hlinksldjump"/>
            <a:extLst>
              <a:ext uri="{FF2B5EF4-FFF2-40B4-BE49-F238E27FC236}">
                <a16:creationId xmlns:a16="http://schemas.microsoft.com/office/drawing/2014/main" id="{D557C5CB-65B3-459E-A5AE-B3667DE9298E}"/>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83" name="Rectangle: Rounded Corners 82">
            <a:hlinkClick r:id="rId8" action="ppaction://hlinksldjump"/>
            <a:extLst>
              <a:ext uri="{FF2B5EF4-FFF2-40B4-BE49-F238E27FC236}">
                <a16:creationId xmlns:a16="http://schemas.microsoft.com/office/drawing/2014/main" id="{BAB7DEA5-51AF-43D6-9F10-53CB592A058E}"/>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84" name="TextBox 83">
            <a:extLst>
              <a:ext uri="{FF2B5EF4-FFF2-40B4-BE49-F238E27FC236}">
                <a16:creationId xmlns:a16="http://schemas.microsoft.com/office/drawing/2014/main" id="{2CC0B84F-71B2-4FCB-9B17-C70DAE21E3B2}"/>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85" name="Rectangle: Rounded Corners 84">
            <a:hlinkClick r:id="rId9" action="ppaction://hlinksldjump"/>
            <a:extLst>
              <a:ext uri="{FF2B5EF4-FFF2-40B4-BE49-F238E27FC236}">
                <a16:creationId xmlns:a16="http://schemas.microsoft.com/office/drawing/2014/main" id="{CEEA32CB-A481-4B6D-B0F0-5237A436D809}"/>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2811731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Google Shape;101;p14">
            <a:extLst>
              <a:ext uri="{FF2B5EF4-FFF2-40B4-BE49-F238E27FC236}">
                <a16:creationId xmlns:a16="http://schemas.microsoft.com/office/drawing/2014/main" id="{76CE32CE-E67E-4375-8FC3-6654447B5B95}"/>
              </a:ext>
            </a:extLst>
          </p:cNvPr>
          <p:cNvSpPr/>
          <p:nvPr/>
        </p:nvSpPr>
        <p:spPr>
          <a:xfrm>
            <a:off x="291077" y="3976417"/>
            <a:ext cx="1324152" cy="424629"/>
          </a:xfrm>
          <a:prstGeom prst="roundRect">
            <a:avLst>
              <a:gd name="adj" fmla="val 16667"/>
            </a:avLst>
          </a:prstGeom>
          <a:solidFill>
            <a:srgbClr val="FF9797"/>
          </a:solid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Heatwave</a:t>
            </a:r>
            <a:endParaRPr sz="2000" b="1" dirty="0">
              <a:latin typeface="Calibri"/>
              <a:ea typeface="Calibri"/>
              <a:cs typeface="Calibri"/>
              <a:sym typeface="Calibri"/>
            </a:endParaRPr>
          </a:p>
        </p:txBody>
      </p:sp>
      <p:sp>
        <p:nvSpPr>
          <p:cNvPr id="25" name="Google Shape;102;p14">
            <a:extLst>
              <a:ext uri="{FF2B5EF4-FFF2-40B4-BE49-F238E27FC236}">
                <a16:creationId xmlns:a16="http://schemas.microsoft.com/office/drawing/2014/main" id="{83735DEF-84B6-4640-8F0F-6F7C8035A09C}"/>
              </a:ext>
            </a:extLst>
          </p:cNvPr>
          <p:cNvSpPr/>
          <p:nvPr/>
        </p:nvSpPr>
        <p:spPr>
          <a:xfrm>
            <a:off x="2574764" y="3976416"/>
            <a:ext cx="1225447" cy="424629"/>
          </a:xfrm>
          <a:prstGeom prst="roundRect">
            <a:avLst>
              <a:gd name="adj" fmla="val 16667"/>
            </a:avLst>
          </a:prstGeom>
          <a:solidFill>
            <a:schemeClr val="accent5">
              <a:lumMod val="20000"/>
              <a:lumOff val="80000"/>
            </a:schemeClr>
          </a:solidFill>
          <a:ln w="38100" cap="flat" cmpd="sng">
            <a:solidFill>
              <a:schemeClr val="accent6">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Drought</a:t>
            </a:r>
            <a:endParaRPr sz="2000" b="1" dirty="0">
              <a:latin typeface="Calibri"/>
              <a:ea typeface="Calibri"/>
              <a:cs typeface="Calibri"/>
              <a:sym typeface="Calibri"/>
            </a:endParaRPr>
          </a:p>
        </p:txBody>
      </p:sp>
      <p:sp>
        <p:nvSpPr>
          <p:cNvPr id="26" name="Google Shape;103;p14">
            <a:extLst>
              <a:ext uri="{FF2B5EF4-FFF2-40B4-BE49-F238E27FC236}">
                <a16:creationId xmlns:a16="http://schemas.microsoft.com/office/drawing/2014/main" id="{60CF3832-F740-4738-AAD3-2E437374CB68}"/>
              </a:ext>
            </a:extLst>
          </p:cNvPr>
          <p:cNvSpPr/>
          <p:nvPr/>
        </p:nvSpPr>
        <p:spPr>
          <a:xfrm>
            <a:off x="4685339" y="4702895"/>
            <a:ext cx="1343548" cy="424629"/>
          </a:xfrm>
          <a:prstGeom prst="roundRect">
            <a:avLst>
              <a:gd name="adj" fmla="val 16667"/>
            </a:avLst>
          </a:prstGeom>
          <a:solidFill>
            <a:srgbClr val="D5B4E2"/>
          </a:solidFill>
          <a:ln w="38100" cap="flat" cmpd="sng">
            <a:solidFill>
              <a:srgbClr val="7030A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Wildfire</a:t>
            </a:r>
            <a:endParaRPr sz="2000" b="1" dirty="0">
              <a:latin typeface="Calibri"/>
              <a:ea typeface="Calibri"/>
              <a:cs typeface="Calibri"/>
              <a:sym typeface="Calibri"/>
            </a:endParaRPr>
          </a:p>
        </p:txBody>
      </p:sp>
      <p:cxnSp>
        <p:nvCxnSpPr>
          <p:cNvPr id="28" name="Google Shape;104;p14">
            <a:extLst>
              <a:ext uri="{FF2B5EF4-FFF2-40B4-BE49-F238E27FC236}">
                <a16:creationId xmlns:a16="http://schemas.microsoft.com/office/drawing/2014/main" id="{2AF638AE-68A2-4E4A-B0F7-6B8B34AEC3F8}"/>
              </a:ext>
            </a:extLst>
          </p:cNvPr>
          <p:cNvCxnSpPr>
            <a:cxnSpLocks/>
            <a:stCxn id="23" idx="3"/>
            <a:endCxn id="25" idx="1"/>
          </p:cNvCxnSpPr>
          <p:nvPr/>
        </p:nvCxnSpPr>
        <p:spPr>
          <a:xfrm flipV="1">
            <a:off x="1615229" y="4188731"/>
            <a:ext cx="959535" cy="1"/>
          </a:xfrm>
          <a:prstGeom prst="straightConnector1">
            <a:avLst/>
          </a:prstGeom>
          <a:noFill/>
          <a:ln w="38100" cap="flat" cmpd="sng">
            <a:solidFill>
              <a:schemeClr val="tx1"/>
            </a:solidFill>
            <a:prstDash val="solid"/>
            <a:miter lim="800000"/>
            <a:headEnd type="none" w="sm" len="sm"/>
            <a:tailEnd type="triangle" w="med" len="med"/>
          </a:ln>
        </p:spPr>
      </p:cxnSp>
      <p:sp>
        <p:nvSpPr>
          <p:cNvPr id="31" name="Google Shape;106;p14">
            <a:extLst>
              <a:ext uri="{FF2B5EF4-FFF2-40B4-BE49-F238E27FC236}">
                <a16:creationId xmlns:a16="http://schemas.microsoft.com/office/drawing/2014/main" id="{BF1FE23D-91E0-43FA-831C-885F48BA93A7}"/>
              </a:ext>
            </a:extLst>
          </p:cNvPr>
          <p:cNvSpPr/>
          <p:nvPr/>
        </p:nvSpPr>
        <p:spPr>
          <a:xfrm>
            <a:off x="4685339" y="3149457"/>
            <a:ext cx="1477773" cy="703131"/>
          </a:xfrm>
          <a:prstGeom prst="roundRect">
            <a:avLst>
              <a:gd name="adj" fmla="val 16667"/>
            </a:avLst>
          </a:prstGeom>
          <a:solidFill>
            <a:srgbClr val="F1BA4D"/>
          </a:solidFill>
          <a:ln w="38100" cap="flat" cmpd="sng">
            <a:solidFill>
              <a:srgbClr val="AC893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Local Soil Subsidence</a:t>
            </a:r>
            <a:endParaRPr sz="2000" b="1" dirty="0">
              <a:latin typeface="Calibri"/>
              <a:ea typeface="Calibri"/>
              <a:cs typeface="Calibri"/>
              <a:sym typeface="Calibri"/>
            </a:endParaRPr>
          </a:p>
        </p:txBody>
      </p:sp>
      <p:cxnSp>
        <p:nvCxnSpPr>
          <p:cNvPr id="32" name="Google Shape;107;p14">
            <a:extLst>
              <a:ext uri="{FF2B5EF4-FFF2-40B4-BE49-F238E27FC236}">
                <a16:creationId xmlns:a16="http://schemas.microsoft.com/office/drawing/2014/main" id="{AB171E2B-7F4A-4044-9457-98CD574CD249}"/>
              </a:ext>
            </a:extLst>
          </p:cNvPr>
          <p:cNvCxnSpPr>
            <a:cxnSpLocks/>
            <a:stCxn id="25" idx="3"/>
            <a:endCxn id="31" idx="1"/>
          </p:cNvCxnSpPr>
          <p:nvPr/>
        </p:nvCxnSpPr>
        <p:spPr>
          <a:xfrm flipV="1">
            <a:off x="3800211" y="3501023"/>
            <a:ext cx="885128" cy="687708"/>
          </a:xfrm>
          <a:prstGeom prst="straightConnector1">
            <a:avLst/>
          </a:prstGeom>
          <a:noFill/>
          <a:ln w="38100" cap="flat" cmpd="sng">
            <a:solidFill>
              <a:schemeClr val="tx1"/>
            </a:solidFill>
            <a:prstDash val="solid"/>
            <a:miter lim="800000"/>
            <a:headEnd type="none" w="sm" len="sm"/>
            <a:tailEnd type="triangle" w="med" len="med"/>
          </a:ln>
        </p:spPr>
      </p:cxnSp>
      <p:cxnSp>
        <p:nvCxnSpPr>
          <p:cNvPr id="8" name="Straight Arrow Connector 7">
            <a:extLst>
              <a:ext uri="{FF2B5EF4-FFF2-40B4-BE49-F238E27FC236}">
                <a16:creationId xmlns:a16="http://schemas.microsoft.com/office/drawing/2014/main" id="{FAE8017E-68DC-4A75-9CC5-71927318FEA6}"/>
              </a:ext>
            </a:extLst>
          </p:cNvPr>
          <p:cNvCxnSpPr>
            <a:cxnSpLocks/>
            <a:stCxn id="25" idx="3"/>
            <a:endCxn id="26" idx="1"/>
          </p:cNvCxnSpPr>
          <p:nvPr/>
        </p:nvCxnSpPr>
        <p:spPr>
          <a:xfrm>
            <a:off x="3800211" y="4188731"/>
            <a:ext cx="885128" cy="72647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8" name="Picture 37">
            <a:extLst>
              <a:ext uri="{FF2B5EF4-FFF2-40B4-BE49-F238E27FC236}">
                <a16:creationId xmlns:a16="http://schemas.microsoft.com/office/drawing/2014/main" id="{63C3E0AF-85D6-4690-BA5C-DC55B0480773}"/>
              </a:ext>
            </a:extLst>
          </p:cNvPr>
          <p:cNvPicPr>
            <a:picLocks noChangeAspect="1"/>
          </p:cNvPicPr>
          <p:nvPr/>
        </p:nvPicPr>
        <p:blipFill>
          <a:blip r:embed="rId2"/>
          <a:stretch>
            <a:fillRect/>
          </a:stretch>
        </p:blipFill>
        <p:spPr>
          <a:xfrm>
            <a:off x="6540027" y="421263"/>
            <a:ext cx="5334495" cy="5730536"/>
          </a:xfrm>
          <a:prstGeom prst="rect">
            <a:avLst/>
          </a:prstGeom>
        </p:spPr>
      </p:pic>
      <p:sp>
        <p:nvSpPr>
          <p:cNvPr id="43" name="Google Shape;108;p14">
            <a:extLst>
              <a:ext uri="{FF2B5EF4-FFF2-40B4-BE49-F238E27FC236}">
                <a16:creationId xmlns:a16="http://schemas.microsoft.com/office/drawing/2014/main" id="{B152B0E9-92B3-4975-B079-4816B9257D67}"/>
              </a:ext>
            </a:extLst>
          </p:cNvPr>
          <p:cNvSpPr txBox="1"/>
          <p:nvPr/>
        </p:nvSpPr>
        <p:spPr>
          <a:xfrm>
            <a:off x="1644751" y="3781342"/>
            <a:ext cx="796443" cy="3012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500" dirty="0">
                <a:solidFill>
                  <a:schemeClr val="dk1"/>
                </a:solidFill>
                <a:latin typeface="Calibri"/>
                <a:ea typeface="Calibri"/>
                <a:cs typeface="Calibri"/>
                <a:sym typeface="Calibri"/>
              </a:rPr>
              <a:t>Triggers</a:t>
            </a:r>
            <a:endParaRPr sz="1500" dirty="0">
              <a:solidFill>
                <a:schemeClr val="dk1"/>
              </a:solidFill>
              <a:latin typeface="Calibri"/>
              <a:ea typeface="Calibri"/>
              <a:cs typeface="Calibri"/>
              <a:sym typeface="Calibri"/>
            </a:endParaRPr>
          </a:p>
        </p:txBody>
      </p:sp>
      <p:sp>
        <p:nvSpPr>
          <p:cNvPr id="44" name="TextBox 43">
            <a:extLst>
              <a:ext uri="{FF2B5EF4-FFF2-40B4-BE49-F238E27FC236}">
                <a16:creationId xmlns:a16="http://schemas.microsoft.com/office/drawing/2014/main" id="{2BBBE88F-962F-4A04-AAA4-01F8C3B2244E}"/>
              </a:ext>
            </a:extLst>
          </p:cNvPr>
          <p:cNvSpPr txBox="1"/>
          <p:nvPr/>
        </p:nvSpPr>
        <p:spPr>
          <a:xfrm>
            <a:off x="3403248" y="3210581"/>
            <a:ext cx="996536" cy="476437"/>
          </a:xfrm>
          <a:prstGeom prst="rect">
            <a:avLst/>
          </a:prstGeom>
        </p:spPr>
        <p:txBody>
          <a:bodyPr vert="horz" wrap="square" lIns="36000" tIns="0" rIns="0" bIns="0" rtlCol="0" anchor="ctr">
            <a:noAutofit/>
          </a:bodyPr>
          <a:lstStyle/>
          <a:p>
            <a:r>
              <a:rPr lang="en-GB" sz="1500" dirty="0"/>
              <a:t>Increases </a:t>
            </a:r>
          </a:p>
          <a:p>
            <a:r>
              <a:rPr lang="en-GB" sz="1500" dirty="0"/>
              <a:t>probability</a:t>
            </a:r>
            <a:endParaRPr lang="en-US" sz="1500" dirty="0"/>
          </a:p>
        </p:txBody>
      </p:sp>
      <p:sp>
        <p:nvSpPr>
          <p:cNvPr id="45" name="TextBox 44">
            <a:extLst>
              <a:ext uri="{FF2B5EF4-FFF2-40B4-BE49-F238E27FC236}">
                <a16:creationId xmlns:a16="http://schemas.microsoft.com/office/drawing/2014/main" id="{39A3EAA0-053D-4C7E-B9DB-51CC4C0CD0FC}"/>
              </a:ext>
            </a:extLst>
          </p:cNvPr>
          <p:cNvSpPr txBox="1"/>
          <p:nvPr/>
        </p:nvSpPr>
        <p:spPr>
          <a:xfrm>
            <a:off x="3478979" y="4580786"/>
            <a:ext cx="996536" cy="476437"/>
          </a:xfrm>
          <a:prstGeom prst="rect">
            <a:avLst/>
          </a:prstGeom>
        </p:spPr>
        <p:txBody>
          <a:bodyPr vert="horz" wrap="square" lIns="36000" tIns="0" rIns="0" bIns="0" rtlCol="0" anchor="ctr">
            <a:noAutofit/>
          </a:bodyPr>
          <a:lstStyle/>
          <a:p>
            <a:r>
              <a:rPr lang="en-GB" sz="1500" dirty="0"/>
              <a:t>Increases </a:t>
            </a:r>
          </a:p>
          <a:p>
            <a:r>
              <a:rPr lang="en-GB" sz="1500" dirty="0"/>
              <a:t>probability</a:t>
            </a:r>
            <a:endParaRPr lang="en-US" sz="1500" dirty="0"/>
          </a:p>
        </p:txBody>
      </p:sp>
      <p:sp>
        <p:nvSpPr>
          <p:cNvPr id="46" name="Rectangle 45">
            <a:extLst>
              <a:ext uri="{FF2B5EF4-FFF2-40B4-BE49-F238E27FC236}">
                <a16:creationId xmlns:a16="http://schemas.microsoft.com/office/drawing/2014/main" id="{6FEA059B-B847-4034-9443-7446C41347E8}"/>
              </a:ext>
            </a:extLst>
          </p:cNvPr>
          <p:cNvSpPr/>
          <p:nvPr/>
        </p:nvSpPr>
        <p:spPr>
          <a:xfrm>
            <a:off x="433851" y="492736"/>
            <a:ext cx="5799986" cy="477054"/>
          </a:xfrm>
          <a:prstGeom prst="rect">
            <a:avLst/>
          </a:prstGeom>
        </p:spPr>
        <p:txBody>
          <a:bodyPr wrap="none">
            <a:spAutoFit/>
          </a:bodyPr>
          <a:lstStyle/>
          <a:p>
            <a:pPr>
              <a:buClr>
                <a:srgbClr val="7030A0"/>
              </a:buClr>
            </a:pPr>
            <a:r>
              <a:rPr lang="en-GB" sz="2500" b="1" dirty="0">
                <a:solidFill>
                  <a:srgbClr val="7030A0"/>
                </a:solidFill>
              </a:rPr>
              <a:t>E.</a:t>
            </a:r>
            <a:r>
              <a:rPr lang="en-GB" sz="2500" b="1" dirty="0">
                <a:solidFill>
                  <a:srgbClr val="002060"/>
                </a:solidFill>
              </a:rPr>
              <a:t> Multi-hazard scenarios for Istanbul</a:t>
            </a:r>
          </a:p>
        </p:txBody>
      </p:sp>
      <p:sp>
        <p:nvSpPr>
          <p:cNvPr id="47" name="TextBox 46">
            <a:extLst>
              <a:ext uri="{FF2B5EF4-FFF2-40B4-BE49-F238E27FC236}">
                <a16:creationId xmlns:a16="http://schemas.microsoft.com/office/drawing/2014/main" id="{395AE7CD-59D3-4B69-8655-1C7738443326}"/>
              </a:ext>
            </a:extLst>
          </p:cNvPr>
          <p:cNvSpPr txBox="1"/>
          <p:nvPr/>
        </p:nvSpPr>
        <p:spPr>
          <a:xfrm>
            <a:off x="433851" y="1125458"/>
            <a:ext cx="6034061" cy="3229761"/>
          </a:xfrm>
          <a:prstGeom prst="rect">
            <a:avLst/>
          </a:prstGeom>
        </p:spPr>
        <p:txBody>
          <a:bodyPr vert="horz" wrap="square" lIns="36000" tIns="0" rIns="0" bIns="0" rtlCol="0" anchor="t">
            <a:normAutofit/>
          </a:bodyPr>
          <a:lstStyle/>
          <a:p>
            <a:pPr algn="l"/>
            <a:r>
              <a:rPr lang="en-GB" sz="2200" dirty="0"/>
              <a:t>Using this hazard interaction matrix we can now develop plausible </a:t>
            </a:r>
            <a:r>
              <a:rPr lang="en-GB" sz="2200" b="1" dirty="0"/>
              <a:t>multi-hazard scenarios </a:t>
            </a:r>
            <a:r>
              <a:rPr lang="en-GB" sz="2200" dirty="0"/>
              <a:t>that could impact Istanbul.</a:t>
            </a:r>
          </a:p>
          <a:p>
            <a:pPr algn="l"/>
            <a:endParaRPr lang="en-GB" sz="2200" dirty="0"/>
          </a:p>
          <a:p>
            <a:pPr algn="l"/>
            <a:r>
              <a:rPr lang="en-GB" sz="2200" dirty="0"/>
              <a:t>For example:</a:t>
            </a:r>
            <a:endParaRPr lang="en-US" sz="2200" dirty="0"/>
          </a:p>
        </p:txBody>
      </p:sp>
      <p:sp>
        <p:nvSpPr>
          <p:cNvPr id="48" name="Oval 47">
            <a:extLst>
              <a:ext uri="{FF2B5EF4-FFF2-40B4-BE49-F238E27FC236}">
                <a16:creationId xmlns:a16="http://schemas.microsoft.com/office/drawing/2014/main" id="{E1B1EB0E-5D59-49EA-A8F3-3EF507C8D6BB}"/>
              </a:ext>
            </a:extLst>
          </p:cNvPr>
          <p:cNvSpPr/>
          <p:nvPr/>
        </p:nvSpPr>
        <p:spPr>
          <a:xfrm>
            <a:off x="6737158" y="5005975"/>
            <a:ext cx="289028" cy="25908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233D113C-2B31-4188-945F-E706FE5EEF43}"/>
              </a:ext>
            </a:extLst>
          </p:cNvPr>
          <p:cNvSpPr/>
          <p:nvPr/>
        </p:nvSpPr>
        <p:spPr>
          <a:xfrm>
            <a:off x="8487532" y="4980808"/>
            <a:ext cx="289028" cy="259080"/>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710CD30D-377C-43F5-9611-75F574BD322A}"/>
              </a:ext>
            </a:extLst>
          </p:cNvPr>
          <p:cNvSpPr/>
          <p:nvPr/>
        </p:nvSpPr>
        <p:spPr>
          <a:xfrm>
            <a:off x="11194016" y="2518727"/>
            <a:ext cx="289028" cy="259080"/>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E2BC1E06-1537-4F3A-874B-50FAA376CCFB}"/>
              </a:ext>
            </a:extLst>
          </p:cNvPr>
          <p:cNvSpPr/>
          <p:nvPr/>
        </p:nvSpPr>
        <p:spPr>
          <a:xfrm>
            <a:off x="9110118" y="2518727"/>
            <a:ext cx="289028" cy="259080"/>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Arrow Connector 52">
            <a:extLst>
              <a:ext uri="{FF2B5EF4-FFF2-40B4-BE49-F238E27FC236}">
                <a16:creationId xmlns:a16="http://schemas.microsoft.com/office/drawing/2014/main" id="{8AAC4686-20A8-4426-864E-245A26353DB9}"/>
              </a:ext>
            </a:extLst>
          </p:cNvPr>
          <p:cNvCxnSpPr>
            <a:cxnSpLocks/>
            <a:endCxn id="49" idx="2"/>
          </p:cNvCxnSpPr>
          <p:nvPr/>
        </p:nvCxnSpPr>
        <p:spPr>
          <a:xfrm flipV="1">
            <a:off x="7026186" y="5110348"/>
            <a:ext cx="1461346" cy="2516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F362A531-D508-4571-B1E7-C302CDF6F83F}"/>
              </a:ext>
            </a:extLst>
          </p:cNvPr>
          <p:cNvCxnSpPr>
            <a:cxnSpLocks/>
            <a:endCxn id="61" idx="5"/>
          </p:cNvCxnSpPr>
          <p:nvPr/>
        </p:nvCxnSpPr>
        <p:spPr>
          <a:xfrm flipH="1" flipV="1">
            <a:off x="6998547" y="2763870"/>
            <a:ext cx="1633500" cy="22169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D22F5BA3-5C13-47C1-9611-8ED7C1BD17FA}"/>
              </a:ext>
            </a:extLst>
          </p:cNvPr>
          <p:cNvSpPr/>
          <p:nvPr/>
        </p:nvSpPr>
        <p:spPr>
          <a:xfrm>
            <a:off x="6751846" y="2542731"/>
            <a:ext cx="289028" cy="259080"/>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Arrow Connector 64">
            <a:extLst>
              <a:ext uri="{FF2B5EF4-FFF2-40B4-BE49-F238E27FC236}">
                <a16:creationId xmlns:a16="http://schemas.microsoft.com/office/drawing/2014/main" id="{4D2C845B-97C8-416D-B794-D5DB8155ADDD}"/>
              </a:ext>
            </a:extLst>
          </p:cNvPr>
          <p:cNvCxnSpPr>
            <a:cxnSpLocks/>
            <a:stCxn id="61" idx="6"/>
            <a:endCxn id="51" idx="2"/>
          </p:cNvCxnSpPr>
          <p:nvPr/>
        </p:nvCxnSpPr>
        <p:spPr>
          <a:xfrm flipV="1">
            <a:off x="7040874" y="2648267"/>
            <a:ext cx="2069244" cy="2400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9" name="Connector: Curved 78">
            <a:extLst>
              <a:ext uri="{FF2B5EF4-FFF2-40B4-BE49-F238E27FC236}">
                <a16:creationId xmlns:a16="http://schemas.microsoft.com/office/drawing/2014/main" id="{7F91DC91-2B4E-4066-8455-128A14345488}"/>
              </a:ext>
            </a:extLst>
          </p:cNvPr>
          <p:cNvCxnSpPr>
            <a:cxnSpLocks/>
            <a:stCxn id="61" idx="0"/>
            <a:endCxn id="50" idx="0"/>
          </p:cNvCxnSpPr>
          <p:nvPr/>
        </p:nvCxnSpPr>
        <p:spPr>
          <a:xfrm rot="5400000" flipH="1" flipV="1">
            <a:off x="9105443" y="309644"/>
            <a:ext cx="24004" cy="4442170"/>
          </a:xfrm>
          <a:prstGeom prst="curvedConnector3">
            <a:avLst>
              <a:gd name="adj1" fmla="val 1471717"/>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8" name="Rectangle: Rounded Corners 87">
            <a:extLst>
              <a:ext uri="{FF2B5EF4-FFF2-40B4-BE49-F238E27FC236}">
                <a16:creationId xmlns:a16="http://schemas.microsoft.com/office/drawing/2014/main" id="{27118D5E-D8D8-444B-BE9A-31747155D56D}"/>
              </a:ext>
            </a:extLst>
          </p:cNvPr>
          <p:cNvSpPr/>
          <p:nvPr/>
        </p:nvSpPr>
        <p:spPr>
          <a:xfrm>
            <a:off x="291077" y="3628742"/>
            <a:ext cx="244072"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1</a:t>
            </a:r>
            <a:endParaRPr lang="en-US" sz="1500" dirty="0">
              <a:solidFill>
                <a:schemeClr val="tx1"/>
              </a:solidFill>
            </a:endParaRPr>
          </a:p>
        </p:txBody>
      </p:sp>
      <p:sp>
        <p:nvSpPr>
          <p:cNvPr id="89" name="Rectangle: Rounded Corners 88">
            <a:extLst>
              <a:ext uri="{FF2B5EF4-FFF2-40B4-BE49-F238E27FC236}">
                <a16:creationId xmlns:a16="http://schemas.microsoft.com/office/drawing/2014/main" id="{268BB3C7-965F-4181-817C-F2615914F189}"/>
              </a:ext>
            </a:extLst>
          </p:cNvPr>
          <p:cNvSpPr/>
          <p:nvPr/>
        </p:nvSpPr>
        <p:spPr>
          <a:xfrm>
            <a:off x="2573546" y="3632070"/>
            <a:ext cx="244072"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2</a:t>
            </a:r>
            <a:endParaRPr lang="en-US" sz="1500" dirty="0">
              <a:solidFill>
                <a:schemeClr val="tx1"/>
              </a:solidFill>
            </a:endParaRPr>
          </a:p>
        </p:txBody>
      </p:sp>
      <p:sp>
        <p:nvSpPr>
          <p:cNvPr id="90" name="Rectangle: Rounded Corners 89">
            <a:extLst>
              <a:ext uri="{FF2B5EF4-FFF2-40B4-BE49-F238E27FC236}">
                <a16:creationId xmlns:a16="http://schemas.microsoft.com/office/drawing/2014/main" id="{0DD166D0-94AF-4B04-BFAB-C7ACA854704F}"/>
              </a:ext>
            </a:extLst>
          </p:cNvPr>
          <p:cNvSpPr/>
          <p:nvPr/>
        </p:nvSpPr>
        <p:spPr>
          <a:xfrm>
            <a:off x="4682602" y="2805110"/>
            <a:ext cx="417904"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3a</a:t>
            </a:r>
            <a:endParaRPr lang="en-US" sz="1500" dirty="0">
              <a:solidFill>
                <a:schemeClr val="tx1"/>
              </a:solidFill>
            </a:endParaRPr>
          </a:p>
        </p:txBody>
      </p:sp>
      <p:sp>
        <p:nvSpPr>
          <p:cNvPr id="91" name="Rectangle: Rounded Corners 90">
            <a:extLst>
              <a:ext uri="{FF2B5EF4-FFF2-40B4-BE49-F238E27FC236}">
                <a16:creationId xmlns:a16="http://schemas.microsoft.com/office/drawing/2014/main" id="{EE4688B1-FC68-4BFC-8207-261D2E393862}"/>
              </a:ext>
            </a:extLst>
          </p:cNvPr>
          <p:cNvSpPr/>
          <p:nvPr/>
        </p:nvSpPr>
        <p:spPr>
          <a:xfrm>
            <a:off x="4682151" y="4350392"/>
            <a:ext cx="418355"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3b</a:t>
            </a:r>
            <a:endParaRPr lang="en-US" sz="1500" dirty="0">
              <a:solidFill>
                <a:schemeClr val="tx1"/>
              </a:solidFill>
            </a:endParaRPr>
          </a:p>
        </p:txBody>
      </p:sp>
      <p:sp>
        <p:nvSpPr>
          <p:cNvPr id="97" name="Rectangle: Rounded Corners 96">
            <a:extLst>
              <a:ext uri="{FF2B5EF4-FFF2-40B4-BE49-F238E27FC236}">
                <a16:creationId xmlns:a16="http://schemas.microsoft.com/office/drawing/2014/main" id="{A0E39500-C7DF-471C-88EF-C2A338ABDB25}"/>
              </a:ext>
            </a:extLst>
          </p:cNvPr>
          <p:cNvSpPr/>
          <p:nvPr/>
        </p:nvSpPr>
        <p:spPr>
          <a:xfrm>
            <a:off x="6998547" y="5287046"/>
            <a:ext cx="244072"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1</a:t>
            </a:r>
            <a:endParaRPr lang="en-US" sz="1500" dirty="0">
              <a:solidFill>
                <a:schemeClr val="tx1"/>
              </a:solidFill>
            </a:endParaRPr>
          </a:p>
        </p:txBody>
      </p:sp>
      <p:sp>
        <p:nvSpPr>
          <p:cNvPr id="98" name="Rectangle: Rounded Corners 97">
            <a:extLst>
              <a:ext uri="{FF2B5EF4-FFF2-40B4-BE49-F238E27FC236}">
                <a16:creationId xmlns:a16="http://schemas.microsoft.com/office/drawing/2014/main" id="{7E5739B1-B786-4657-84ED-1AC86F67AD38}"/>
              </a:ext>
            </a:extLst>
          </p:cNvPr>
          <p:cNvSpPr/>
          <p:nvPr/>
        </p:nvSpPr>
        <p:spPr>
          <a:xfrm>
            <a:off x="8772091" y="5265055"/>
            <a:ext cx="244072"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2</a:t>
            </a:r>
            <a:endParaRPr lang="en-US" sz="1500" dirty="0">
              <a:solidFill>
                <a:schemeClr val="tx1"/>
              </a:solidFill>
            </a:endParaRPr>
          </a:p>
        </p:txBody>
      </p:sp>
      <p:sp>
        <p:nvSpPr>
          <p:cNvPr id="99" name="Rectangle: Rounded Corners 98">
            <a:extLst>
              <a:ext uri="{FF2B5EF4-FFF2-40B4-BE49-F238E27FC236}">
                <a16:creationId xmlns:a16="http://schemas.microsoft.com/office/drawing/2014/main" id="{D994BBE4-1833-401A-9062-E6A3B31AE35F}"/>
              </a:ext>
            </a:extLst>
          </p:cNvPr>
          <p:cNvSpPr/>
          <p:nvPr/>
        </p:nvSpPr>
        <p:spPr>
          <a:xfrm>
            <a:off x="9399146" y="2749825"/>
            <a:ext cx="417904"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3a</a:t>
            </a:r>
            <a:endParaRPr lang="en-US" sz="1500" dirty="0">
              <a:solidFill>
                <a:schemeClr val="tx1"/>
              </a:solidFill>
            </a:endParaRPr>
          </a:p>
        </p:txBody>
      </p:sp>
      <p:sp>
        <p:nvSpPr>
          <p:cNvPr id="100" name="Rectangle: Rounded Corners 99">
            <a:extLst>
              <a:ext uri="{FF2B5EF4-FFF2-40B4-BE49-F238E27FC236}">
                <a16:creationId xmlns:a16="http://schemas.microsoft.com/office/drawing/2014/main" id="{1D5E2FBB-AF84-4470-82D8-925BD2495DCC}"/>
              </a:ext>
            </a:extLst>
          </p:cNvPr>
          <p:cNvSpPr/>
          <p:nvPr/>
        </p:nvSpPr>
        <p:spPr>
          <a:xfrm>
            <a:off x="11483044" y="2784430"/>
            <a:ext cx="418355"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3b</a:t>
            </a:r>
            <a:endParaRPr lang="en-US" sz="1500" dirty="0">
              <a:solidFill>
                <a:schemeClr val="tx1"/>
              </a:solidFill>
            </a:endParaRPr>
          </a:p>
        </p:txBody>
      </p:sp>
      <p:sp>
        <p:nvSpPr>
          <p:cNvPr id="2" name="Slide Number Placeholder 1">
            <a:extLst>
              <a:ext uri="{FF2B5EF4-FFF2-40B4-BE49-F238E27FC236}">
                <a16:creationId xmlns:a16="http://schemas.microsoft.com/office/drawing/2014/main" id="{A3B74549-F136-49CF-A1A9-4355B0F4A6F7}"/>
              </a:ext>
            </a:extLst>
          </p:cNvPr>
          <p:cNvSpPr>
            <a:spLocks noGrp="1"/>
          </p:cNvSpPr>
          <p:nvPr>
            <p:ph type="sldNum" sz="quarter" idx="10"/>
          </p:nvPr>
        </p:nvSpPr>
        <p:spPr/>
        <p:txBody>
          <a:bodyPr/>
          <a:lstStyle/>
          <a:p>
            <a:fld id="{FF828736-9A59-5542-843E-7597CE180AEB}" type="slidenum">
              <a:rPr lang="en-US" smtClean="0"/>
              <a:pPr/>
              <a:t>14</a:t>
            </a:fld>
            <a:endParaRPr lang="en-US" dirty="0"/>
          </a:p>
        </p:txBody>
      </p:sp>
      <p:sp>
        <p:nvSpPr>
          <p:cNvPr id="39" name="Rectangle: Rounded Corners 38">
            <a:hlinkClick r:id="rId3" action="ppaction://hlinksldjump"/>
            <a:extLst>
              <a:ext uri="{FF2B5EF4-FFF2-40B4-BE49-F238E27FC236}">
                <a16:creationId xmlns:a16="http://schemas.microsoft.com/office/drawing/2014/main" id="{28D5B53A-7711-481B-8D2E-6B3C7F95CCE2}"/>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56" name="Rectangle: Rounded Corners 55">
            <a:hlinkClick r:id="rId4" action="ppaction://hlinksldjump"/>
            <a:extLst>
              <a:ext uri="{FF2B5EF4-FFF2-40B4-BE49-F238E27FC236}">
                <a16:creationId xmlns:a16="http://schemas.microsoft.com/office/drawing/2014/main" id="{831CDD7C-7CD9-4176-A2A7-67FE5DA8959C}"/>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57" name="Rectangle: Rounded Corners 56">
            <a:hlinkClick r:id="rId5" action="ppaction://hlinksldjump"/>
            <a:extLst>
              <a:ext uri="{FF2B5EF4-FFF2-40B4-BE49-F238E27FC236}">
                <a16:creationId xmlns:a16="http://schemas.microsoft.com/office/drawing/2014/main" id="{DC6B027B-D6D8-49D5-BDC3-B13BE6D02D62}"/>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58" name="Rectangle: Rounded Corners 57">
            <a:hlinkClick r:id="rId6" action="ppaction://hlinksldjump"/>
            <a:extLst>
              <a:ext uri="{FF2B5EF4-FFF2-40B4-BE49-F238E27FC236}">
                <a16:creationId xmlns:a16="http://schemas.microsoft.com/office/drawing/2014/main" id="{1204E158-90FD-4552-915F-FA6492D9E4C6}"/>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60" name="Rectangle: Rounded Corners 59">
            <a:hlinkClick r:id="rId7" action="ppaction://hlinksldjump"/>
            <a:extLst>
              <a:ext uri="{FF2B5EF4-FFF2-40B4-BE49-F238E27FC236}">
                <a16:creationId xmlns:a16="http://schemas.microsoft.com/office/drawing/2014/main" id="{B630B702-59CC-49B0-A530-E0FF1E0F499E}"/>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62" name="Rectangle: Rounded Corners 61">
            <a:hlinkClick r:id="rId8" action="ppaction://hlinksldjump"/>
            <a:extLst>
              <a:ext uri="{FF2B5EF4-FFF2-40B4-BE49-F238E27FC236}">
                <a16:creationId xmlns:a16="http://schemas.microsoft.com/office/drawing/2014/main" id="{E0DDCB61-C792-4C6A-B2F3-ACC1930574B1}"/>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63" name="TextBox 62">
            <a:extLst>
              <a:ext uri="{FF2B5EF4-FFF2-40B4-BE49-F238E27FC236}">
                <a16:creationId xmlns:a16="http://schemas.microsoft.com/office/drawing/2014/main" id="{305C95B5-1F68-4EFB-8714-0287F7E0B441}"/>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64" name="Rectangle: Rounded Corners 63">
            <a:hlinkClick r:id="rId9" action="ppaction://hlinksldjump"/>
            <a:extLst>
              <a:ext uri="{FF2B5EF4-FFF2-40B4-BE49-F238E27FC236}">
                <a16:creationId xmlns:a16="http://schemas.microsoft.com/office/drawing/2014/main" id="{BB665957-5783-4909-8FB4-4CEC882F90C4}"/>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2236709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6FEA059B-B847-4034-9443-7446C41347E8}"/>
              </a:ext>
            </a:extLst>
          </p:cNvPr>
          <p:cNvSpPr/>
          <p:nvPr/>
        </p:nvSpPr>
        <p:spPr>
          <a:xfrm>
            <a:off x="433851" y="492736"/>
            <a:ext cx="9804222" cy="477054"/>
          </a:xfrm>
          <a:prstGeom prst="rect">
            <a:avLst/>
          </a:prstGeom>
        </p:spPr>
        <p:txBody>
          <a:bodyPr wrap="none">
            <a:spAutoFit/>
          </a:bodyPr>
          <a:lstStyle/>
          <a:p>
            <a:pPr>
              <a:buClr>
                <a:srgbClr val="7030A0"/>
              </a:buClr>
            </a:pPr>
            <a:r>
              <a:rPr lang="en-GB" sz="2500" b="1" dirty="0">
                <a:solidFill>
                  <a:srgbClr val="7030A0"/>
                </a:solidFill>
              </a:rPr>
              <a:t>E.</a:t>
            </a:r>
            <a:r>
              <a:rPr lang="en-GB" sz="2500" b="1" dirty="0">
                <a:solidFill>
                  <a:srgbClr val="002060"/>
                </a:solidFill>
              </a:rPr>
              <a:t> Multi-hazard scenarios for Istanbul – Anthropogenic Processes</a:t>
            </a:r>
          </a:p>
        </p:txBody>
      </p:sp>
      <p:sp>
        <p:nvSpPr>
          <p:cNvPr id="47" name="TextBox 46">
            <a:extLst>
              <a:ext uri="{FF2B5EF4-FFF2-40B4-BE49-F238E27FC236}">
                <a16:creationId xmlns:a16="http://schemas.microsoft.com/office/drawing/2014/main" id="{395AE7CD-59D3-4B69-8655-1C7738443326}"/>
              </a:ext>
            </a:extLst>
          </p:cNvPr>
          <p:cNvSpPr txBox="1"/>
          <p:nvPr/>
        </p:nvSpPr>
        <p:spPr>
          <a:xfrm>
            <a:off x="433851" y="1090136"/>
            <a:ext cx="11335903" cy="3229761"/>
          </a:xfrm>
          <a:prstGeom prst="rect">
            <a:avLst/>
          </a:prstGeom>
        </p:spPr>
        <p:txBody>
          <a:bodyPr vert="horz" wrap="square" lIns="36000" tIns="0" rIns="0" bIns="0" rtlCol="0" anchor="t">
            <a:normAutofit/>
          </a:bodyPr>
          <a:lstStyle/>
          <a:p>
            <a:pPr algn="l"/>
            <a:r>
              <a:rPr lang="en-GB" sz="2200" dirty="0"/>
              <a:t>Multi-hazard </a:t>
            </a:r>
            <a:r>
              <a:rPr lang="en-GB" sz="2200"/>
              <a:t>scenarios allow us </a:t>
            </a:r>
            <a:r>
              <a:rPr lang="en-GB" sz="2200" dirty="0"/>
              <a:t>to explore how </a:t>
            </a:r>
            <a:r>
              <a:rPr lang="en-GB" sz="2200" b="1" i="1" dirty="0">
                <a:solidFill>
                  <a:srgbClr val="00B050"/>
                </a:solidFill>
              </a:rPr>
              <a:t>anthropogenic processes</a:t>
            </a:r>
            <a:r>
              <a:rPr lang="en-GB" sz="2200" dirty="0"/>
              <a:t> might influence </a:t>
            </a:r>
            <a:r>
              <a:rPr lang="en-GB" sz="2200" b="1" dirty="0"/>
              <a:t>hazard interactions</a:t>
            </a:r>
            <a:r>
              <a:rPr lang="en-GB" sz="2200" dirty="0"/>
              <a:t>.</a:t>
            </a:r>
          </a:p>
        </p:txBody>
      </p:sp>
      <p:sp>
        <p:nvSpPr>
          <p:cNvPr id="34" name="Google Shape;101;p14">
            <a:extLst>
              <a:ext uri="{FF2B5EF4-FFF2-40B4-BE49-F238E27FC236}">
                <a16:creationId xmlns:a16="http://schemas.microsoft.com/office/drawing/2014/main" id="{89092E6B-5872-4852-B6F1-A2058AA98F3E}"/>
              </a:ext>
            </a:extLst>
          </p:cNvPr>
          <p:cNvSpPr/>
          <p:nvPr/>
        </p:nvSpPr>
        <p:spPr>
          <a:xfrm>
            <a:off x="5644922" y="3627846"/>
            <a:ext cx="1475153" cy="538865"/>
          </a:xfrm>
          <a:prstGeom prst="roundRect">
            <a:avLst>
              <a:gd name="adj" fmla="val 16667"/>
            </a:avLst>
          </a:prstGeom>
          <a:solidFill>
            <a:schemeClr val="tx2">
              <a:lumMod val="25000"/>
              <a:lumOff val="75000"/>
            </a:schemeClr>
          </a:solidFill>
          <a:ln w="38100" cap="flat" cmpd="sng">
            <a:solidFill>
              <a:schemeClr val="tx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Earthquake</a:t>
            </a:r>
            <a:endParaRPr sz="2000" b="1" dirty="0">
              <a:latin typeface="Calibri"/>
              <a:ea typeface="Calibri"/>
              <a:cs typeface="Calibri"/>
              <a:sym typeface="Calibri"/>
            </a:endParaRPr>
          </a:p>
        </p:txBody>
      </p:sp>
      <p:cxnSp>
        <p:nvCxnSpPr>
          <p:cNvPr id="35" name="Google Shape;104;p14">
            <a:extLst>
              <a:ext uri="{FF2B5EF4-FFF2-40B4-BE49-F238E27FC236}">
                <a16:creationId xmlns:a16="http://schemas.microsoft.com/office/drawing/2014/main" id="{7468CDDE-9023-4120-8F19-B3AD4DC381E6}"/>
              </a:ext>
            </a:extLst>
          </p:cNvPr>
          <p:cNvCxnSpPr>
            <a:cxnSpLocks/>
            <a:stCxn id="34" idx="3"/>
            <a:endCxn id="52" idx="1"/>
          </p:cNvCxnSpPr>
          <p:nvPr/>
        </p:nvCxnSpPr>
        <p:spPr>
          <a:xfrm flipV="1">
            <a:off x="7120075" y="3358892"/>
            <a:ext cx="1096390" cy="538387"/>
          </a:xfrm>
          <a:prstGeom prst="straightConnector1">
            <a:avLst/>
          </a:prstGeom>
          <a:noFill/>
          <a:ln w="38100" cap="flat" cmpd="sng">
            <a:solidFill>
              <a:schemeClr val="tx1"/>
            </a:solidFill>
            <a:prstDash val="solid"/>
            <a:miter lim="800000"/>
            <a:headEnd type="none" w="sm" len="sm"/>
            <a:tailEnd type="triangle" w="med" len="med"/>
          </a:ln>
        </p:spPr>
      </p:cxnSp>
      <p:sp>
        <p:nvSpPr>
          <p:cNvPr id="36" name="Google Shape;106;p14">
            <a:extLst>
              <a:ext uri="{FF2B5EF4-FFF2-40B4-BE49-F238E27FC236}">
                <a16:creationId xmlns:a16="http://schemas.microsoft.com/office/drawing/2014/main" id="{24B121BC-8F1F-469B-9221-16A274A6AE24}"/>
              </a:ext>
            </a:extLst>
          </p:cNvPr>
          <p:cNvSpPr/>
          <p:nvPr/>
        </p:nvSpPr>
        <p:spPr>
          <a:xfrm>
            <a:off x="10635907" y="4170646"/>
            <a:ext cx="1225419" cy="534930"/>
          </a:xfrm>
          <a:prstGeom prst="roundRect">
            <a:avLst>
              <a:gd name="adj" fmla="val 16667"/>
            </a:avLst>
          </a:prstGeom>
          <a:solidFill>
            <a:schemeClr val="accent5">
              <a:lumMod val="20000"/>
              <a:lumOff val="80000"/>
            </a:schemeClr>
          </a:solidFill>
          <a:ln w="38100" cap="flat" cmpd="sng">
            <a:solidFill>
              <a:schemeClr val="accent6">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Flooding</a:t>
            </a:r>
            <a:endParaRPr sz="2000" b="1" dirty="0">
              <a:latin typeface="Calibri"/>
              <a:ea typeface="Calibri"/>
              <a:cs typeface="Calibri"/>
              <a:sym typeface="Calibri"/>
            </a:endParaRPr>
          </a:p>
        </p:txBody>
      </p:sp>
      <p:cxnSp>
        <p:nvCxnSpPr>
          <p:cNvPr id="37" name="Google Shape;107;p14">
            <a:extLst>
              <a:ext uri="{FF2B5EF4-FFF2-40B4-BE49-F238E27FC236}">
                <a16:creationId xmlns:a16="http://schemas.microsoft.com/office/drawing/2014/main" id="{945BCE7D-06B7-4ADF-8692-5C0FB5046460}"/>
              </a:ext>
            </a:extLst>
          </p:cNvPr>
          <p:cNvCxnSpPr>
            <a:cxnSpLocks/>
            <a:stCxn id="54" idx="3"/>
            <a:endCxn id="36" idx="1"/>
          </p:cNvCxnSpPr>
          <p:nvPr/>
        </p:nvCxnSpPr>
        <p:spPr>
          <a:xfrm>
            <a:off x="9691618" y="4436144"/>
            <a:ext cx="944289" cy="1967"/>
          </a:xfrm>
          <a:prstGeom prst="straightConnector1">
            <a:avLst/>
          </a:prstGeom>
          <a:noFill/>
          <a:ln w="38100" cap="flat" cmpd="sng">
            <a:solidFill>
              <a:schemeClr val="tx1"/>
            </a:solidFill>
            <a:prstDash val="solid"/>
            <a:miter lim="800000"/>
            <a:headEnd type="none" w="sm" len="sm"/>
            <a:tailEnd type="triangle" w="med" len="med"/>
          </a:ln>
        </p:spPr>
      </p:cxnSp>
      <p:sp>
        <p:nvSpPr>
          <p:cNvPr id="39" name="Google Shape;108;p14">
            <a:extLst>
              <a:ext uri="{FF2B5EF4-FFF2-40B4-BE49-F238E27FC236}">
                <a16:creationId xmlns:a16="http://schemas.microsoft.com/office/drawing/2014/main" id="{333CAD6E-C651-48C9-86EA-7DA7CE9850DD}"/>
              </a:ext>
            </a:extLst>
          </p:cNvPr>
          <p:cNvSpPr txBox="1"/>
          <p:nvPr/>
        </p:nvSpPr>
        <p:spPr>
          <a:xfrm rot="20078561">
            <a:off x="7161875" y="3255905"/>
            <a:ext cx="1012789" cy="3012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500" dirty="0">
                <a:solidFill>
                  <a:schemeClr val="dk1"/>
                </a:solidFill>
                <a:latin typeface="Calibri"/>
                <a:ea typeface="Calibri"/>
                <a:cs typeface="Calibri"/>
                <a:sym typeface="Calibri"/>
              </a:rPr>
              <a:t>Triggers</a:t>
            </a:r>
            <a:endParaRPr sz="1500" dirty="0">
              <a:solidFill>
                <a:schemeClr val="dk1"/>
              </a:solidFill>
              <a:latin typeface="Calibri"/>
              <a:ea typeface="Calibri"/>
              <a:cs typeface="Calibri"/>
              <a:sym typeface="Calibri"/>
            </a:endParaRPr>
          </a:p>
        </p:txBody>
      </p:sp>
      <p:sp>
        <p:nvSpPr>
          <p:cNvPr id="40" name="Google Shape;109;p14">
            <a:extLst>
              <a:ext uri="{FF2B5EF4-FFF2-40B4-BE49-F238E27FC236}">
                <a16:creationId xmlns:a16="http://schemas.microsoft.com/office/drawing/2014/main" id="{7C4FCAB2-872F-4813-8644-7BF0DDFB537F}"/>
              </a:ext>
            </a:extLst>
          </p:cNvPr>
          <p:cNvSpPr txBox="1"/>
          <p:nvPr/>
        </p:nvSpPr>
        <p:spPr>
          <a:xfrm rot="1663914">
            <a:off x="7178070" y="4223646"/>
            <a:ext cx="1016888" cy="30107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500" dirty="0">
                <a:solidFill>
                  <a:schemeClr val="dk1"/>
                </a:solidFill>
                <a:latin typeface="Calibri"/>
                <a:ea typeface="Calibri"/>
                <a:cs typeface="Calibri"/>
                <a:sym typeface="Calibri"/>
              </a:rPr>
              <a:t>Triggers</a:t>
            </a:r>
            <a:endParaRPr sz="1500" dirty="0">
              <a:solidFill>
                <a:schemeClr val="dk1"/>
              </a:solidFill>
              <a:latin typeface="Calibri"/>
              <a:ea typeface="Calibri"/>
              <a:cs typeface="Calibri"/>
              <a:sym typeface="Calibri"/>
            </a:endParaRPr>
          </a:p>
        </p:txBody>
      </p:sp>
      <p:sp>
        <p:nvSpPr>
          <p:cNvPr id="41" name="Google Shape;110;p14">
            <a:extLst>
              <a:ext uri="{FF2B5EF4-FFF2-40B4-BE49-F238E27FC236}">
                <a16:creationId xmlns:a16="http://schemas.microsoft.com/office/drawing/2014/main" id="{BF03430B-4708-481F-BD3B-BE5E9B607510}"/>
              </a:ext>
            </a:extLst>
          </p:cNvPr>
          <p:cNvSpPr txBox="1"/>
          <p:nvPr/>
        </p:nvSpPr>
        <p:spPr>
          <a:xfrm>
            <a:off x="9763733" y="4511306"/>
            <a:ext cx="914401" cy="5820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500" i="1" dirty="0">
                <a:solidFill>
                  <a:schemeClr val="dk1"/>
                </a:solidFill>
                <a:latin typeface="Calibri"/>
                <a:ea typeface="Calibri"/>
                <a:cs typeface="Calibri"/>
                <a:sym typeface="Calibri"/>
              </a:rPr>
              <a:t>Blocked  </a:t>
            </a:r>
          </a:p>
          <a:p>
            <a:pPr marL="0" marR="0" lvl="0" indent="0" algn="l" rtl="0">
              <a:spcBef>
                <a:spcPts val="0"/>
              </a:spcBef>
              <a:spcAft>
                <a:spcPts val="0"/>
              </a:spcAft>
              <a:buNone/>
            </a:pPr>
            <a:r>
              <a:rPr lang="en-GB" sz="1500" i="1" dirty="0">
                <a:solidFill>
                  <a:schemeClr val="dk1"/>
                </a:solidFill>
                <a:latin typeface="Calibri"/>
                <a:ea typeface="Calibri"/>
                <a:cs typeface="Calibri"/>
                <a:sym typeface="Calibri"/>
              </a:rPr>
              <a:t> rivers</a:t>
            </a:r>
            <a:endParaRPr sz="1500" i="1" dirty="0">
              <a:solidFill>
                <a:schemeClr val="dk1"/>
              </a:solidFill>
              <a:latin typeface="Calibri"/>
              <a:ea typeface="Calibri"/>
              <a:cs typeface="Calibri"/>
              <a:sym typeface="Calibri"/>
            </a:endParaRPr>
          </a:p>
        </p:txBody>
      </p:sp>
      <p:sp>
        <p:nvSpPr>
          <p:cNvPr id="42" name="TextBox 41">
            <a:extLst>
              <a:ext uri="{FF2B5EF4-FFF2-40B4-BE49-F238E27FC236}">
                <a16:creationId xmlns:a16="http://schemas.microsoft.com/office/drawing/2014/main" id="{E6DC1F27-5AD5-47C3-8825-65073E5EEA60}"/>
              </a:ext>
            </a:extLst>
          </p:cNvPr>
          <p:cNvSpPr txBox="1"/>
          <p:nvPr/>
        </p:nvSpPr>
        <p:spPr>
          <a:xfrm>
            <a:off x="9682729" y="3743203"/>
            <a:ext cx="996536" cy="476437"/>
          </a:xfrm>
          <a:prstGeom prst="rect">
            <a:avLst/>
          </a:prstGeom>
        </p:spPr>
        <p:txBody>
          <a:bodyPr vert="horz" wrap="square" lIns="36000" tIns="0" rIns="0" bIns="0" rtlCol="0" anchor="ctr">
            <a:noAutofit/>
          </a:bodyPr>
          <a:lstStyle/>
          <a:p>
            <a:r>
              <a:rPr lang="en-GB" sz="1500" dirty="0"/>
              <a:t>Increases </a:t>
            </a:r>
          </a:p>
          <a:p>
            <a:r>
              <a:rPr lang="en-GB" sz="1500" dirty="0"/>
              <a:t>probability</a:t>
            </a:r>
            <a:endParaRPr lang="en-US" sz="1500" dirty="0"/>
          </a:p>
        </p:txBody>
      </p:sp>
      <p:sp>
        <p:nvSpPr>
          <p:cNvPr id="52" name="Google Shape;101;p14">
            <a:extLst>
              <a:ext uri="{FF2B5EF4-FFF2-40B4-BE49-F238E27FC236}">
                <a16:creationId xmlns:a16="http://schemas.microsoft.com/office/drawing/2014/main" id="{7FD91583-48DA-42C8-B4B8-2791F38F1B3A}"/>
              </a:ext>
            </a:extLst>
          </p:cNvPr>
          <p:cNvSpPr/>
          <p:nvPr/>
        </p:nvSpPr>
        <p:spPr>
          <a:xfrm>
            <a:off x="8216465" y="3089459"/>
            <a:ext cx="1475153" cy="538865"/>
          </a:xfrm>
          <a:prstGeom prst="roundRect">
            <a:avLst>
              <a:gd name="adj" fmla="val 16667"/>
            </a:avLst>
          </a:prstGeom>
          <a:solidFill>
            <a:schemeClr val="tx2">
              <a:lumMod val="25000"/>
              <a:lumOff val="75000"/>
            </a:schemeClr>
          </a:solidFill>
          <a:ln w="38100" cap="flat" cmpd="sng">
            <a:solidFill>
              <a:schemeClr val="tx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Tsunami</a:t>
            </a:r>
            <a:endParaRPr sz="2000" b="1" dirty="0">
              <a:latin typeface="Calibri"/>
              <a:ea typeface="Calibri"/>
              <a:cs typeface="Calibri"/>
              <a:sym typeface="Calibri"/>
            </a:endParaRPr>
          </a:p>
        </p:txBody>
      </p:sp>
      <p:sp>
        <p:nvSpPr>
          <p:cNvPr id="54" name="Google Shape;101;p14">
            <a:extLst>
              <a:ext uri="{FF2B5EF4-FFF2-40B4-BE49-F238E27FC236}">
                <a16:creationId xmlns:a16="http://schemas.microsoft.com/office/drawing/2014/main" id="{A750C464-BC32-401F-A911-340FDA983BC6}"/>
              </a:ext>
            </a:extLst>
          </p:cNvPr>
          <p:cNvSpPr/>
          <p:nvPr/>
        </p:nvSpPr>
        <p:spPr>
          <a:xfrm>
            <a:off x="8216465" y="4166711"/>
            <a:ext cx="1475153" cy="538865"/>
          </a:xfrm>
          <a:prstGeom prst="roundRect">
            <a:avLst>
              <a:gd name="adj" fmla="val 16667"/>
            </a:avLst>
          </a:prstGeom>
          <a:solidFill>
            <a:schemeClr val="tx2">
              <a:lumMod val="25000"/>
              <a:lumOff val="75000"/>
            </a:schemeClr>
          </a:solidFill>
          <a:ln w="38100" cap="flat" cmpd="sng">
            <a:solidFill>
              <a:schemeClr val="tx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Landslide</a:t>
            </a:r>
            <a:endParaRPr sz="2000" b="1" dirty="0">
              <a:latin typeface="Calibri"/>
              <a:ea typeface="Calibri"/>
              <a:cs typeface="Calibri"/>
              <a:sym typeface="Calibri"/>
            </a:endParaRPr>
          </a:p>
        </p:txBody>
      </p:sp>
      <p:cxnSp>
        <p:nvCxnSpPr>
          <p:cNvPr id="55" name="Google Shape;104;p14">
            <a:extLst>
              <a:ext uri="{FF2B5EF4-FFF2-40B4-BE49-F238E27FC236}">
                <a16:creationId xmlns:a16="http://schemas.microsoft.com/office/drawing/2014/main" id="{F1DFEABC-1C8C-4480-A145-49905F41F0B4}"/>
              </a:ext>
            </a:extLst>
          </p:cNvPr>
          <p:cNvCxnSpPr>
            <a:cxnSpLocks/>
            <a:stCxn id="34" idx="3"/>
            <a:endCxn id="54" idx="1"/>
          </p:cNvCxnSpPr>
          <p:nvPr/>
        </p:nvCxnSpPr>
        <p:spPr>
          <a:xfrm>
            <a:off x="7120075" y="3897279"/>
            <a:ext cx="1096390" cy="538865"/>
          </a:xfrm>
          <a:prstGeom prst="straightConnector1">
            <a:avLst/>
          </a:prstGeom>
          <a:noFill/>
          <a:ln w="38100" cap="flat" cmpd="sng">
            <a:solidFill>
              <a:schemeClr val="tx1"/>
            </a:solidFill>
            <a:prstDash val="solid"/>
            <a:miter lim="800000"/>
            <a:headEnd type="none" w="sm" len="sm"/>
            <a:tailEnd type="triangle" w="med" len="med"/>
          </a:ln>
        </p:spPr>
      </p:cxnSp>
      <p:sp>
        <p:nvSpPr>
          <p:cNvPr id="56" name="Rectangle: Rounded Corners 55">
            <a:extLst>
              <a:ext uri="{FF2B5EF4-FFF2-40B4-BE49-F238E27FC236}">
                <a16:creationId xmlns:a16="http://schemas.microsoft.com/office/drawing/2014/main" id="{5C5BE717-7BD9-4269-87CA-CF74631468D9}"/>
              </a:ext>
            </a:extLst>
          </p:cNvPr>
          <p:cNvSpPr/>
          <p:nvPr/>
        </p:nvSpPr>
        <p:spPr>
          <a:xfrm>
            <a:off x="5644922" y="3317326"/>
            <a:ext cx="244072"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1</a:t>
            </a:r>
            <a:endParaRPr lang="en-US" sz="1500" dirty="0">
              <a:solidFill>
                <a:schemeClr val="tx1"/>
              </a:solidFill>
            </a:endParaRPr>
          </a:p>
        </p:txBody>
      </p:sp>
      <p:sp>
        <p:nvSpPr>
          <p:cNvPr id="57" name="Rectangle: Rounded Corners 56">
            <a:extLst>
              <a:ext uri="{FF2B5EF4-FFF2-40B4-BE49-F238E27FC236}">
                <a16:creationId xmlns:a16="http://schemas.microsoft.com/office/drawing/2014/main" id="{ACC91438-1970-4511-BCBA-82B3941AF156}"/>
              </a:ext>
            </a:extLst>
          </p:cNvPr>
          <p:cNvSpPr/>
          <p:nvPr/>
        </p:nvSpPr>
        <p:spPr>
          <a:xfrm>
            <a:off x="8205887" y="2801743"/>
            <a:ext cx="424206"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2a</a:t>
            </a:r>
            <a:endParaRPr lang="en-US" sz="1500" dirty="0">
              <a:solidFill>
                <a:schemeClr val="tx1"/>
              </a:solidFill>
            </a:endParaRPr>
          </a:p>
        </p:txBody>
      </p:sp>
      <p:sp>
        <p:nvSpPr>
          <p:cNvPr id="58" name="Rectangle: Rounded Corners 57">
            <a:extLst>
              <a:ext uri="{FF2B5EF4-FFF2-40B4-BE49-F238E27FC236}">
                <a16:creationId xmlns:a16="http://schemas.microsoft.com/office/drawing/2014/main" id="{E8DFB72E-B2A5-4498-ADF5-457F7ED7BD0A}"/>
              </a:ext>
            </a:extLst>
          </p:cNvPr>
          <p:cNvSpPr/>
          <p:nvPr/>
        </p:nvSpPr>
        <p:spPr>
          <a:xfrm>
            <a:off x="10678134" y="3857590"/>
            <a:ext cx="221111"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3</a:t>
            </a:r>
            <a:endParaRPr lang="en-US" sz="1500" dirty="0">
              <a:solidFill>
                <a:schemeClr val="tx1"/>
              </a:solidFill>
            </a:endParaRPr>
          </a:p>
        </p:txBody>
      </p:sp>
      <p:sp>
        <p:nvSpPr>
          <p:cNvPr id="60" name="Rectangle: Rounded Corners 59">
            <a:extLst>
              <a:ext uri="{FF2B5EF4-FFF2-40B4-BE49-F238E27FC236}">
                <a16:creationId xmlns:a16="http://schemas.microsoft.com/office/drawing/2014/main" id="{5659FF68-20B7-423E-B1C1-F5EC3C68BD70}"/>
              </a:ext>
            </a:extLst>
          </p:cNvPr>
          <p:cNvSpPr/>
          <p:nvPr/>
        </p:nvSpPr>
        <p:spPr>
          <a:xfrm>
            <a:off x="8206606" y="3876244"/>
            <a:ext cx="424206"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2b</a:t>
            </a:r>
            <a:endParaRPr lang="en-US" sz="1500" dirty="0">
              <a:solidFill>
                <a:schemeClr val="tx1"/>
              </a:solidFill>
            </a:endParaRPr>
          </a:p>
        </p:txBody>
      </p:sp>
      <p:sp>
        <p:nvSpPr>
          <p:cNvPr id="4" name="TextBox 3">
            <a:extLst>
              <a:ext uri="{FF2B5EF4-FFF2-40B4-BE49-F238E27FC236}">
                <a16:creationId xmlns:a16="http://schemas.microsoft.com/office/drawing/2014/main" id="{D9CCD0FC-E458-4A74-B635-B98665306045}"/>
              </a:ext>
            </a:extLst>
          </p:cNvPr>
          <p:cNvSpPr txBox="1"/>
          <p:nvPr/>
        </p:nvSpPr>
        <p:spPr>
          <a:xfrm>
            <a:off x="433851" y="2135543"/>
            <a:ext cx="11124654" cy="2528088"/>
          </a:xfrm>
          <a:prstGeom prst="rect">
            <a:avLst/>
          </a:prstGeom>
        </p:spPr>
        <p:txBody>
          <a:bodyPr vert="horz" wrap="square" lIns="36000" tIns="0" rIns="0" bIns="0" rtlCol="0" anchor="t">
            <a:normAutofit lnSpcReduction="10000"/>
          </a:bodyPr>
          <a:lstStyle/>
          <a:p>
            <a:r>
              <a:rPr lang="en-GB" sz="2000" dirty="0"/>
              <a:t>For example, some anthropogenic processes that might influence landslide occurrence after an earthquake ([1] -&gt; [2b]) are:</a:t>
            </a:r>
          </a:p>
          <a:p>
            <a:endParaRPr lang="en-GB" sz="2000" dirty="0"/>
          </a:p>
          <a:p>
            <a:pPr marL="285750" indent="-285750">
              <a:buFont typeface="Arial" panose="020B0604020202020204" pitchFamily="34" charset="0"/>
              <a:buChar char="•"/>
            </a:pPr>
            <a:r>
              <a:rPr lang="en-GB" sz="2000" dirty="0"/>
              <a:t>Deforestation</a:t>
            </a:r>
          </a:p>
          <a:p>
            <a:pPr marL="285750" indent="-285750">
              <a:buFont typeface="Arial" panose="020B0604020202020204" pitchFamily="34" charset="0"/>
              <a:buChar char="•"/>
            </a:pPr>
            <a:r>
              <a:rPr lang="en-GB" sz="2000" dirty="0"/>
              <a:t>Aggressive farming practices on hillslopes</a:t>
            </a:r>
          </a:p>
          <a:p>
            <a:pPr marL="285750" indent="-285750">
              <a:buFont typeface="Arial" panose="020B0604020202020204" pitchFamily="34" charset="0"/>
              <a:buChar char="•"/>
            </a:pPr>
            <a:r>
              <a:rPr lang="en-GB" sz="2000" dirty="0"/>
              <a:t>Roads undercut into hillsides</a:t>
            </a:r>
          </a:p>
          <a:p>
            <a:pPr marL="285750" indent="-285750">
              <a:buFont typeface="Arial" panose="020B0604020202020204" pitchFamily="34" charset="0"/>
              <a:buChar char="•"/>
            </a:pPr>
            <a:endParaRPr lang="en-GB" sz="2000" dirty="0"/>
          </a:p>
          <a:p>
            <a:r>
              <a:rPr lang="en-GB" sz="2000" dirty="0"/>
              <a:t>Each of these </a:t>
            </a:r>
            <a:r>
              <a:rPr lang="en-GB" sz="2000" b="1" dirty="0"/>
              <a:t>increase the chance</a:t>
            </a:r>
            <a:r>
              <a:rPr lang="en-GB" sz="2000" dirty="0"/>
              <a:t> of an </a:t>
            </a:r>
          </a:p>
          <a:p>
            <a:r>
              <a:rPr lang="en-GB" sz="2000" b="1" dirty="0"/>
              <a:t>earthquake triggered landslide</a:t>
            </a:r>
            <a:r>
              <a:rPr lang="en-GB" sz="2000" dirty="0"/>
              <a:t>.</a:t>
            </a:r>
          </a:p>
        </p:txBody>
      </p:sp>
      <p:sp>
        <p:nvSpPr>
          <p:cNvPr id="7" name="TextBox 6">
            <a:extLst>
              <a:ext uri="{FF2B5EF4-FFF2-40B4-BE49-F238E27FC236}">
                <a16:creationId xmlns:a16="http://schemas.microsoft.com/office/drawing/2014/main" id="{77BF5EDB-FCDE-42DE-87C5-EF39ABB69974}"/>
              </a:ext>
            </a:extLst>
          </p:cNvPr>
          <p:cNvSpPr txBox="1"/>
          <p:nvPr/>
        </p:nvSpPr>
        <p:spPr>
          <a:xfrm>
            <a:off x="256374" y="5181660"/>
            <a:ext cx="11638508" cy="873618"/>
          </a:xfrm>
          <a:prstGeom prst="rect">
            <a:avLst/>
          </a:prstGeom>
        </p:spPr>
        <p:txBody>
          <a:bodyPr vert="horz" wrap="square" lIns="36000" tIns="0" rIns="0" bIns="0" rtlCol="0" anchor="t">
            <a:normAutofit/>
          </a:bodyPr>
          <a:lstStyle/>
          <a:p>
            <a:pPr algn="ctr"/>
            <a:r>
              <a:rPr lang="en-GB" sz="2000" dirty="0">
                <a:solidFill>
                  <a:schemeClr val="accent1"/>
                </a:solidFill>
              </a:rPr>
              <a:t>In this example, the development of preventative measures to </a:t>
            </a:r>
            <a:r>
              <a:rPr lang="en-GB" sz="2000" b="1" dirty="0">
                <a:solidFill>
                  <a:schemeClr val="accent1"/>
                </a:solidFill>
              </a:rPr>
              <a:t>reduce the susceptibility </a:t>
            </a:r>
            <a:r>
              <a:rPr lang="en-GB" sz="2000" dirty="0">
                <a:solidFill>
                  <a:schemeClr val="accent1"/>
                </a:solidFill>
              </a:rPr>
              <a:t>of earthquake triggered landslides also </a:t>
            </a:r>
            <a:r>
              <a:rPr lang="en-GB" sz="2000" b="1" dirty="0">
                <a:solidFill>
                  <a:schemeClr val="accent1"/>
                </a:solidFill>
              </a:rPr>
              <a:t>reduces the potential for flooding </a:t>
            </a:r>
            <a:r>
              <a:rPr lang="en-GB" sz="2000" dirty="0">
                <a:solidFill>
                  <a:schemeClr val="accent1"/>
                </a:solidFill>
              </a:rPr>
              <a:t>due to blocked rivers.</a:t>
            </a:r>
            <a:endParaRPr lang="en-US" sz="2000" dirty="0">
              <a:solidFill>
                <a:schemeClr val="accent1"/>
              </a:solidFill>
            </a:endParaRPr>
          </a:p>
          <a:p>
            <a:pPr algn="ctr"/>
            <a:endParaRPr lang="en-US" sz="2000" dirty="0">
              <a:solidFill>
                <a:schemeClr val="accent1"/>
              </a:solidFill>
            </a:endParaRPr>
          </a:p>
        </p:txBody>
      </p:sp>
      <p:sp>
        <p:nvSpPr>
          <p:cNvPr id="2" name="Slide Number Placeholder 1">
            <a:extLst>
              <a:ext uri="{FF2B5EF4-FFF2-40B4-BE49-F238E27FC236}">
                <a16:creationId xmlns:a16="http://schemas.microsoft.com/office/drawing/2014/main" id="{AF9DCC10-70A9-4893-99E2-71138985A980}"/>
              </a:ext>
            </a:extLst>
          </p:cNvPr>
          <p:cNvSpPr>
            <a:spLocks noGrp="1"/>
          </p:cNvSpPr>
          <p:nvPr>
            <p:ph type="sldNum" sz="quarter" idx="10"/>
          </p:nvPr>
        </p:nvSpPr>
        <p:spPr/>
        <p:txBody>
          <a:bodyPr/>
          <a:lstStyle/>
          <a:p>
            <a:fld id="{FF828736-9A59-5542-843E-7597CE180AEB}" type="slidenum">
              <a:rPr lang="en-US" smtClean="0"/>
              <a:pPr/>
              <a:t>15</a:t>
            </a:fld>
            <a:endParaRPr lang="en-US" dirty="0"/>
          </a:p>
        </p:txBody>
      </p:sp>
      <p:sp>
        <p:nvSpPr>
          <p:cNvPr id="33" name="Rectangle: Rounded Corners 32">
            <a:hlinkClick r:id="rId2" action="ppaction://hlinksldjump"/>
            <a:extLst>
              <a:ext uri="{FF2B5EF4-FFF2-40B4-BE49-F238E27FC236}">
                <a16:creationId xmlns:a16="http://schemas.microsoft.com/office/drawing/2014/main" id="{C7FFB4A4-6783-4242-88AE-F858147E181A}"/>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38" name="Rectangle: Rounded Corners 37">
            <a:hlinkClick r:id="rId3" action="ppaction://hlinksldjump"/>
            <a:extLst>
              <a:ext uri="{FF2B5EF4-FFF2-40B4-BE49-F238E27FC236}">
                <a16:creationId xmlns:a16="http://schemas.microsoft.com/office/drawing/2014/main" id="{B6756EB8-DB16-466D-BB33-A51112089B86}"/>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43" name="Rectangle: Rounded Corners 42">
            <a:hlinkClick r:id="rId4" action="ppaction://hlinksldjump"/>
            <a:extLst>
              <a:ext uri="{FF2B5EF4-FFF2-40B4-BE49-F238E27FC236}">
                <a16:creationId xmlns:a16="http://schemas.microsoft.com/office/drawing/2014/main" id="{9D273247-E42E-483B-A14D-F9BDC6632B95}"/>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44" name="Rectangle: Rounded Corners 43">
            <a:hlinkClick r:id="rId5" action="ppaction://hlinksldjump"/>
            <a:extLst>
              <a:ext uri="{FF2B5EF4-FFF2-40B4-BE49-F238E27FC236}">
                <a16:creationId xmlns:a16="http://schemas.microsoft.com/office/drawing/2014/main" id="{0285AD40-FB30-43D8-9618-5AF08149EEBE}"/>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45" name="Rectangle: Rounded Corners 44">
            <a:hlinkClick r:id="rId6" action="ppaction://hlinksldjump"/>
            <a:extLst>
              <a:ext uri="{FF2B5EF4-FFF2-40B4-BE49-F238E27FC236}">
                <a16:creationId xmlns:a16="http://schemas.microsoft.com/office/drawing/2014/main" id="{62FF0F09-BE71-4F73-ADF7-3C6B3CFD5A03}"/>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48" name="Rectangle: Rounded Corners 47">
            <a:hlinkClick r:id="rId7" action="ppaction://hlinksldjump"/>
            <a:extLst>
              <a:ext uri="{FF2B5EF4-FFF2-40B4-BE49-F238E27FC236}">
                <a16:creationId xmlns:a16="http://schemas.microsoft.com/office/drawing/2014/main" id="{C9B8825C-50CF-414C-8344-CAA1731EAD86}"/>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49" name="TextBox 48">
            <a:extLst>
              <a:ext uri="{FF2B5EF4-FFF2-40B4-BE49-F238E27FC236}">
                <a16:creationId xmlns:a16="http://schemas.microsoft.com/office/drawing/2014/main" id="{FE52413A-141F-48EE-A317-03A022C81020}"/>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50" name="Rectangle: Rounded Corners 49">
            <a:hlinkClick r:id="rId8" action="ppaction://hlinksldjump"/>
            <a:extLst>
              <a:ext uri="{FF2B5EF4-FFF2-40B4-BE49-F238E27FC236}">
                <a16:creationId xmlns:a16="http://schemas.microsoft.com/office/drawing/2014/main" id="{342AEAC2-2C1C-423F-B5DA-2CD7E16555F6}"/>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557548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6FEA059B-B847-4034-9443-7446C41347E8}"/>
              </a:ext>
            </a:extLst>
          </p:cNvPr>
          <p:cNvSpPr/>
          <p:nvPr/>
        </p:nvSpPr>
        <p:spPr>
          <a:xfrm>
            <a:off x="433851" y="492736"/>
            <a:ext cx="10107447" cy="477054"/>
          </a:xfrm>
          <a:prstGeom prst="rect">
            <a:avLst/>
          </a:prstGeom>
        </p:spPr>
        <p:txBody>
          <a:bodyPr wrap="none">
            <a:spAutoFit/>
          </a:bodyPr>
          <a:lstStyle/>
          <a:p>
            <a:pPr>
              <a:buClr>
                <a:srgbClr val="7030A0"/>
              </a:buClr>
            </a:pPr>
            <a:r>
              <a:rPr lang="en-GB" sz="2500" b="1" dirty="0">
                <a:solidFill>
                  <a:srgbClr val="7030A0"/>
                </a:solidFill>
              </a:rPr>
              <a:t>E.</a:t>
            </a:r>
            <a:r>
              <a:rPr lang="en-GB" sz="2500" b="1" dirty="0">
                <a:solidFill>
                  <a:srgbClr val="002060"/>
                </a:solidFill>
              </a:rPr>
              <a:t> Multi-hazard scenarios for Istanbul – Exposure and Vulnerability</a:t>
            </a:r>
          </a:p>
        </p:txBody>
      </p:sp>
      <p:sp>
        <p:nvSpPr>
          <p:cNvPr id="47" name="TextBox 46">
            <a:extLst>
              <a:ext uri="{FF2B5EF4-FFF2-40B4-BE49-F238E27FC236}">
                <a16:creationId xmlns:a16="http://schemas.microsoft.com/office/drawing/2014/main" id="{395AE7CD-59D3-4B69-8655-1C7738443326}"/>
              </a:ext>
            </a:extLst>
          </p:cNvPr>
          <p:cNvSpPr txBox="1"/>
          <p:nvPr/>
        </p:nvSpPr>
        <p:spPr>
          <a:xfrm>
            <a:off x="433851" y="1090136"/>
            <a:ext cx="11335903" cy="3229761"/>
          </a:xfrm>
          <a:prstGeom prst="rect">
            <a:avLst/>
          </a:prstGeom>
        </p:spPr>
        <p:txBody>
          <a:bodyPr vert="horz" wrap="square" lIns="36000" tIns="0" rIns="0" bIns="0" rtlCol="0" anchor="t">
            <a:normAutofit/>
          </a:bodyPr>
          <a:lstStyle/>
          <a:p>
            <a:pPr algn="l"/>
            <a:r>
              <a:rPr lang="en-GB" sz="2200" dirty="0"/>
              <a:t>Additionally these scenarios allow us to explore how </a:t>
            </a:r>
            <a:r>
              <a:rPr lang="en-GB" sz="2200" b="1" dirty="0"/>
              <a:t>exposure</a:t>
            </a:r>
            <a:r>
              <a:rPr lang="en-GB" sz="2200" dirty="0"/>
              <a:t> and </a:t>
            </a:r>
            <a:r>
              <a:rPr lang="en-GB" sz="2200" b="1" dirty="0"/>
              <a:t>vulnerability</a:t>
            </a:r>
            <a:r>
              <a:rPr lang="en-GB" sz="2200" dirty="0"/>
              <a:t> might change during the scenario.</a:t>
            </a:r>
          </a:p>
        </p:txBody>
      </p:sp>
      <p:sp>
        <p:nvSpPr>
          <p:cNvPr id="34" name="Google Shape;101;p14">
            <a:extLst>
              <a:ext uri="{FF2B5EF4-FFF2-40B4-BE49-F238E27FC236}">
                <a16:creationId xmlns:a16="http://schemas.microsoft.com/office/drawing/2014/main" id="{89092E6B-5872-4852-B6F1-A2058AA98F3E}"/>
              </a:ext>
            </a:extLst>
          </p:cNvPr>
          <p:cNvSpPr/>
          <p:nvPr/>
        </p:nvSpPr>
        <p:spPr>
          <a:xfrm>
            <a:off x="5644922" y="3627846"/>
            <a:ext cx="1475153" cy="538865"/>
          </a:xfrm>
          <a:prstGeom prst="roundRect">
            <a:avLst>
              <a:gd name="adj" fmla="val 16667"/>
            </a:avLst>
          </a:prstGeom>
          <a:solidFill>
            <a:schemeClr val="tx2">
              <a:lumMod val="25000"/>
              <a:lumOff val="75000"/>
            </a:schemeClr>
          </a:solidFill>
          <a:ln w="38100" cap="flat" cmpd="sng">
            <a:solidFill>
              <a:schemeClr val="tx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Earthquake</a:t>
            </a:r>
            <a:endParaRPr sz="2000" b="1" dirty="0">
              <a:latin typeface="Calibri"/>
              <a:ea typeface="Calibri"/>
              <a:cs typeface="Calibri"/>
              <a:sym typeface="Calibri"/>
            </a:endParaRPr>
          </a:p>
        </p:txBody>
      </p:sp>
      <p:cxnSp>
        <p:nvCxnSpPr>
          <p:cNvPr id="35" name="Google Shape;104;p14">
            <a:extLst>
              <a:ext uri="{FF2B5EF4-FFF2-40B4-BE49-F238E27FC236}">
                <a16:creationId xmlns:a16="http://schemas.microsoft.com/office/drawing/2014/main" id="{7468CDDE-9023-4120-8F19-B3AD4DC381E6}"/>
              </a:ext>
            </a:extLst>
          </p:cNvPr>
          <p:cNvCxnSpPr>
            <a:cxnSpLocks/>
            <a:stCxn id="34" idx="3"/>
            <a:endCxn id="52" idx="1"/>
          </p:cNvCxnSpPr>
          <p:nvPr/>
        </p:nvCxnSpPr>
        <p:spPr>
          <a:xfrm flipV="1">
            <a:off x="7120075" y="3358892"/>
            <a:ext cx="1096390" cy="538387"/>
          </a:xfrm>
          <a:prstGeom prst="straightConnector1">
            <a:avLst/>
          </a:prstGeom>
          <a:noFill/>
          <a:ln w="38100" cap="flat" cmpd="sng">
            <a:solidFill>
              <a:schemeClr val="tx1"/>
            </a:solidFill>
            <a:prstDash val="solid"/>
            <a:miter lim="800000"/>
            <a:headEnd type="none" w="sm" len="sm"/>
            <a:tailEnd type="triangle" w="med" len="med"/>
          </a:ln>
        </p:spPr>
      </p:cxnSp>
      <p:sp>
        <p:nvSpPr>
          <p:cNvPr id="36" name="Google Shape;106;p14">
            <a:extLst>
              <a:ext uri="{FF2B5EF4-FFF2-40B4-BE49-F238E27FC236}">
                <a16:creationId xmlns:a16="http://schemas.microsoft.com/office/drawing/2014/main" id="{24B121BC-8F1F-469B-9221-16A274A6AE24}"/>
              </a:ext>
            </a:extLst>
          </p:cNvPr>
          <p:cNvSpPr/>
          <p:nvPr/>
        </p:nvSpPr>
        <p:spPr>
          <a:xfrm>
            <a:off x="10635907" y="4170646"/>
            <a:ext cx="1225419" cy="534930"/>
          </a:xfrm>
          <a:prstGeom prst="roundRect">
            <a:avLst>
              <a:gd name="adj" fmla="val 16667"/>
            </a:avLst>
          </a:prstGeom>
          <a:solidFill>
            <a:schemeClr val="accent5">
              <a:lumMod val="20000"/>
              <a:lumOff val="80000"/>
            </a:schemeClr>
          </a:solidFill>
          <a:ln w="38100" cap="flat" cmpd="sng">
            <a:solidFill>
              <a:schemeClr val="accent6">
                <a:lumMod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Flooding</a:t>
            </a:r>
            <a:endParaRPr sz="2000" b="1" dirty="0">
              <a:latin typeface="Calibri"/>
              <a:ea typeface="Calibri"/>
              <a:cs typeface="Calibri"/>
              <a:sym typeface="Calibri"/>
            </a:endParaRPr>
          </a:p>
        </p:txBody>
      </p:sp>
      <p:cxnSp>
        <p:nvCxnSpPr>
          <p:cNvPr id="37" name="Google Shape;107;p14">
            <a:extLst>
              <a:ext uri="{FF2B5EF4-FFF2-40B4-BE49-F238E27FC236}">
                <a16:creationId xmlns:a16="http://schemas.microsoft.com/office/drawing/2014/main" id="{945BCE7D-06B7-4ADF-8692-5C0FB5046460}"/>
              </a:ext>
            </a:extLst>
          </p:cNvPr>
          <p:cNvCxnSpPr>
            <a:cxnSpLocks/>
            <a:stCxn id="54" idx="3"/>
            <a:endCxn id="36" idx="1"/>
          </p:cNvCxnSpPr>
          <p:nvPr/>
        </p:nvCxnSpPr>
        <p:spPr>
          <a:xfrm>
            <a:off x="9691618" y="4436144"/>
            <a:ext cx="944289" cy="1967"/>
          </a:xfrm>
          <a:prstGeom prst="straightConnector1">
            <a:avLst/>
          </a:prstGeom>
          <a:noFill/>
          <a:ln w="38100" cap="flat" cmpd="sng">
            <a:solidFill>
              <a:schemeClr val="tx1"/>
            </a:solidFill>
            <a:prstDash val="solid"/>
            <a:miter lim="800000"/>
            <a:headEnd type="none" w="sm" len="sm"/>
            <a:tailEnd type="triangle" w="med" len="med"/>
          </a:ln>
        </p:spPr>
      </p:cxnSp>
      <p:sp>
        <p:nvSpPr>
          <p:cNvPr id="39" name="Google Shape;108;p14">
            <a:extLst>
              <a:ext uri="{FF2B5EF4-FFF2-40B4-BE49-F238E27FC236}">
                <a16:creationId xmlns:a16="http://schemas.microsoft.com/office/drawing/2014/main" id="{333CAD6E-C651-48C9-86EA-7DA7CE9850DD}"/>
              </a:ext>
            </a:extLst>
          </p:cNvPr>
          <p:cNvSpPr txBox="1"/>
          <p:nvPr/>
        </p:nvSpPr>
        <p:spPr>
          <a:xfrm rot="20078561">
            <a:off x="7161875" y="3255905"/>
            <a:ext cx="1012789" cy="3012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500" dirty="0">
                <a:solidFill>
                  <a:schemeClr val="dk1"/>
                </a:solidFill>
                <a:latin typeface="Calibri"/>
                <a:ea typeface="Calibri"/>
                <a:cs typeface="Calibri"/>
                <a:sym typeface="Calibri"/>
              </a:rPr>
              <a:t>Triggers</a:t>
            </a:r>
            <a:endParaRPr sz="1500" dirty="0">
              <a:solidFill>
                <a:schemeClr val="dk1"/>
              </a:solidFill>
              <a:latin typeface="Calibri"/>
              <a:ea typeface="Calibri"/>
              <a:cs typeface="Calibri"/>
              <a:sym typeface="Calibri"/>
            </a:endParaRPr>
          </a:p>
        </p:txBody>
      </p:sp>
      <p:sp>
        <p:nvSpPr>
          <p:cNvPr id="40" name="Google Shape;109;p14">
            <a:extLst>
              <a:ext uri="{FF2B5EF4-FFF2-40B4-BE49-F238E27FC236}">
                <a16:creationId xmlns:a16="http://schemas.microsoft.com/office/drawing/2014/main" id="{7C4FCAB2-872F-4813-8644-7BF0DDFB537F}"/>
              </a:ext>
            </a:extLst>
          </p:cNvPr>
          <p:cNvSpPr txBox="1"/>
          <p:nvPr/>
        </p:nvSpPr>
        <p:spPr>
          <a:xfrm rot="1663914">
            <a:off x="7178070" y="4223646"/>
            <a:ext cx="1016888" cy="30107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500" dirty="0">
                <a:solidFill>
                  <a:schemeClr val="dk1"/>
                </a:solidFill>
                <a:latin typeface="Calibri"/>
                <a:ea typeface="Calibri"/>
                <a:cs typeface="Calibri"/>
                <a:sym typeface="Calibri"/>
              </a:rPr>
              <a:t>Triggers</a:t>
            </a:r>
            <a:endParaRPr sz="1500" dirty="0">
              <a:solidFill>
                <a:schemeClr val="dk1"/>
              </a:solidFill>
              <a:latin typeface="Calibri"/>
              <a:ea typeface="Calibri"/>
              <a:cs typeface="Calibri"/>
              <a:sym typeface="Calibri"/>
            </a:endParaRPr>
          </a:p>
        </p:txBody>
      </p:sp>
      <p:sp>
        <p:nvSpPr>
          <p:cNvPr id="41" name="Google Shape;110;p14">
            <a:extLst>
              <a:ext uri="{FF2B5EF4-FFF2-40B4-BE49-F238E27FC236}">
                <a16:creationId xmlns:a16="http://schemas.microsoft.com/office/drawing/2014/main" id="{BF03430B-4708-481F-BD3B-BE5E9B607510}"/>
              </a:ext>
            </a:extLst>
          </p:cNvPr>
          <p:cNvSpPr txBox="1"/>
          <p:nvPr/>
        </p:nvSpPr>
        <p:spPr>
          <a:xfrm>
            <a:off x="9763733" y="4511306"/>
            <a:ext cx="914401" cy="5820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500" i="1" dirty="0">
                <a:solidFill>
                  <a:schemeClr val="dk1"/>
                </a:solidFill>
                <a:latin typeface="Calibri"/>
                <a:ea typeface="Calibri"/>
                <a:cs typeface="Calibri"/>
                <a:sym typeface="Calibri"/>
              </a:rPr>
              <a:t>Blocked  </a:t>
            </a:r>
          </a:p>
          <a:p>
            <a:pPr marL="0" marR="0" lvl="0" indent="0" algn="l" rtl="0">
              <a:spcBef>
                <a:spcPts val="0"/>
              </a:spcBef>
              <a:spcAft>
                <a:spcPts val="0"/>
              </a:spcAft>
              <a:buNone/>
            </a:pPr>
            <a:r>
              <a:rPr lang="en-GB" sz="1500" i="1" dirty="0">
                <a:solidFill>
                  <a:schemeClr val="dk1"/>
                </a:solidFill>
                <a:latin typeface="Calibri"/>
                <a:ea typeface="Calibri"/>
                <a:cs typeface="Calibri"/>
                <a:sym typeface="Calibri"/>
              </a:rPr>
              <a:t> rivers</a:t>
            </a:r>
            <a:endParaRPr sz="1500" i="1" dirty="0">
              <a:solidFill>
                <a:schemeClr val="dk1"/>
              </a:solidFill>
              <a:latin typeface="Calibri"/>
              <a:ea typeface="Calibri"/>
              <a:cs typeface="Calibri"/>
              <a:sym typeface="Calibri"/>
            </a:endParaRPr>
          </a:p>
        </p:txBody>
      </p:sp>
      <p:sp>
        <p:nvSpPr>
          <p:cNvPr id="42" name="TextBox 41">
            <a:extLst>
              <a:ext uri="{FF2B5EF4-FFF2-40B4-BE49-F238E27FC236}">
                <a16:creationId xmlns:a16="http://schemas.microsoft.com/office/drawing/2014/main" id="{E6DC1F27-5AD5-47C3-8825-65073E5EEA60}"/>
              </a:ext>
            </a:extLst>
          </p:cNvPr>
          <p:cNvSpPr txBox="1"/>
          <p:nvPr/>
        </p:nvSpPr>
        <p:spPr>
          <a:xfrm>
            <a:off x="9682729" y="3743203"/>
            <a:ext cx="996536" cy="476437"/>
          </a:xfrm>
          <a:prstGeom prst="rect">
            <a:avLst/>
          </a:prstGeom>
        </p:spPr>
        <p:txBody>
          <a:bodyPr vert="horz" wrap="square" lIns="36000" tIns="0" rIns="0" bIns="0" rtlCol="0" anchor="ctr">
            <a:noAutofit/>
          </a:bodyPr>
          <a:lstStyle/>
          <a:p>
            <a:r>
              <a:rPr lang="en-GB" sz="1500" dirty="0"/>
              <a:t>Increases </a:t>
            </a:r>
          </a:p>
          <a:p>
            <a:r>
              <a:rPr lang="en-GB" sz="1500" dirty="0"/>
              <a:t>probability</a:t>
            </a:r>
            <a:endParaRPr lang="en-US" sz="1500" dirty="0"/>
          </a:p>
        </p:txBody>
      </p:sp>
      <p:sp>
        <p:nvSpPr>
          <p:cNvPr id="52" name="Google Shape;101;p14">
            <a:extLst>
              <a:ext uri="{FF2B5EF4-FFF2-40B4-BE49-F238E27FC236}">
                <a16:creationId xmlns:a16="http://schemas.microsoft.com/office/drawing/2014/main" id="{7FD91583-48DA-42C8-B4B8-2791F38F1B3A}"/>
              </a:ext>
            </a:extLst>
          </p:cNvPr>
          <p:cNvSpPr/>
          <p:nvPr/>
        </p:nvSpPr>
        <p:spPr>
          <a:xfrm>
            <a:off x="8216465" y="3089459"/>
            <a:ext cx="1475153" cy="538865"/>
          </a:xfrm>
          <a:prstGeom prst="roundRect">
            <a:avLst>
              <a:gd name="adj" fmla="val 16667"/>
            </a:avLst>
          </a:prstGeom>
          <a:solidFill>
            <a:schemeClr val="tx2">
              <a:lumMod val="25000"/>
              <a:lumOff val="75000"/>
            </a:schemeClr>
          </a:solidFill>
          <a:ln w="38100" cap="flat" cmpd="sng">
            <a:solidFill>
              <a:schemeClr val="tx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Tsunami</a:t>
            </a:r>
            <a:endParaRPr sz="2000" b="1" dirty="0">
              <a:latin typeface="Calibri"/>
              <a:ea typeface="Calibri"/>
              <a:cs typeface="Calibri"/>
              <a:sym typeface="Calibri"/>
            </a:endParaRPr>
          </a:p>
        </p:txBody>
      </p:sp>
      <p:sp>
        <p:nvSpPr>
          <p:cNvPr id="54" name="Google Shape;101;p14">
            <a:extLst>
              <a:ext uri="{FF2B5EF4-FFF2-40B4-BE49-F238E27FC236}">
                <a16:creationId xmlns:a16="http://schemas.microsoft.com/office/drawing/2014/main" id="{A750C464-BC32-401F-A911-340FDA983BC6}"/>
              </a:ext>
            </a:extLst>
          </p:cNvPr>
          <p:cNvSpPr/>
          <p:nvPr/>
        </p:nvSpPr>
        <p:spPr>
          <a:xfrm>
            <a:off x="8216465" y="4166711"/>
            <a:ext cx="1475153" cy="538865"/>
          </a:xfrm>
          <a:prstGeom prst="roundRect">
            <a:avLst>
              <a:gd name="adj" fmla="val 16667"/>
            </a:avLst>
          </a:prstGeom>
          <a:solidFill>
            <a:schemeClr val="tx2">
              <a:lumMod val="25000"/>
              <a:lumOff val="75000"/>
            </a:schemeClr>
          </a:solidFill>
          <a:ln w="38100" cap="flat" cmpd="sng">
            <a:solidFill>
              <a:schemeClr val="tx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000" b="1" dirty="0">
                <a:latin typeface="Calibri"/>
                <a:ea typeface="Calibri"/>
                <a:cs typeface="Calibri"/>
                <a:sym typeface="Calibri"/>
              </a:rPr>
              <a:t>Landslide</a:t>
            </a:r>
            <a:endParaRPr sz="2000" b="1" dirty="0">
              <a:latin typeface="Calibri"/>
              <a:ea typeface="Calibri"/>
              <a:cs typeface="Calibri"/>
              <a:sym typeface="Calibri"/>
            </a:endParaRPr>
          </a:p>
        </p:txBody>
      </p:sp>
      <p:cxnSp>
        <p:nvCxnSpPr>
          <p:cNvPr id="55" name="Google Shape;104;p14">
            <a:extLst>
              <a:ext uri="{FF2B5EF4-FFF2-40B4-BE49-F238E27FC236}">
                <a16:creationId xmlns:a16="http://schemas.microsoft.com/office/drawing/2014/main" id="{F1DFEABC-1C8C-4480-A145-49905F41F0B4}"/>
              </a:ext>
            </a:extLst>
          </p:cNvPr>
          <p:cNvCxnSpPr>
            <a:cxnSpLocks/>
            <a:stCxn id="34" idx="3"/>
            <a:endCxn id="54" idx="1"/>
          </p:cNvCxnSpPr>
          <p:nvPr/>
        </p:nvCxnSpPr>
        <p:spPr>
          <a:xfrm>
            <a:off x="7120075" y="3897279"/>
            <a:ext cx="1096390" cy="538865"/>
          </a:xfrm>
          <a:prstGeom prst="straightConnector1">
            <a:avLst/>
          </a:prstGeom>
          <a:noFill/>
          <a:ln w="38100" cap="flat" cmpd="sng">
            <a:solidFill>
              <a:schemeClr val="tx1"/>
            </a:solidFill>
            <a:prstDash val="solid"/>
            <a:miter lim="800000"/>
            <a:headEnd type="none" w="sm" len="sm"/>
            <a:tailEnd type="triangle" w="med" len="med"/>
          </a:ln>
        </p:spPr>
      </p:cxnSp>
      <p:sp>
        <p:nvSpPr>
          <p:cNvPr id="56" name="Rectangle: Rounded Corners 55">
            <a:extLst>
              <a:ext uri="{FF2B5EF4-FFF2-40B4-BE49-F238E27FC236}">
                <a16:creationId xmlns:a16="http://schemas.microsoft.com/office/drawing/2014/main" id="{5C5BE717-7BD9-4269-87CA-CF74631468D9}"/>
              </a:ext>
            </a:extLst>
          </p:cNvPr>
          <p:cNvSpPr/>
          <p:nvPr/>
        </p:nvSpPr>
        <p:spPr>
          <a:xfrm>
            <a:off x="5644922" y="3317326"/>
            <a:ext cx="244072"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1</a:t>
            </a:r>
            <a:endParaRPr lang="en-US" sz="1500" dirty="0">
              <a:solidFill>
                <a:schemeClr val="tx1"/>
              </a:solidFill>
            </a:endParaRPr>
          </a:p>
        </p:txBody>
      </p:sp>
      <p:sp>
        <p:nvSpPr>
          <p:cNvPr id="57" name="Rectangle: Rounded Corners 56">
            <a:extLst>
              <a:ext uri="{FF2B5EF4-FFF2-40B4-BE49-F238E27FC236}">
                <a16:creationId xmlns:a16="http://schemas.microsoft.com/office/drawing/2014/main" id="{ACC91438-1970-4511-BCBA-82B3941AF156}"/>
              </a:ext>
            </a:extLst>
          </p:cNvPr>
          <p:cNvSpPr/>
          <p:nvPr/>
        </p:nvSpPr>
        <p:spPr>
          <a:xfrm>
            <a:off x="8205887" y="2801743"/>
            <a:ext cx="424206"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2a</a:t>
            </a:r>
            <a:endParaRPr lang="en-US" sz="1500" dirty="0">
              <a:solidFill>
                <a:schemeClr val="tx1"/>
              </a:solidFill>
            </a:endParaRPr>
          </a:p>
        </p:txBody>
      </p:sp>
      <p:sp>
        <p:nvSpPr>
          <p:cNvPr id="58" name="Rectangle: Rounded Corners 57">
            <a:extLst>
              <a:ext uri="{FF2B5EF4-FFF2-40B4-BE49-F238E27FC236}">
                <a16:creationId xmlns:a16="http://schemas.microsoft.com/office/drawing/2014/main" id="{E8DFB72E-B2A5-4498-ADF5-457F7ED7BD0A}"/>
              </a:ext>
            </a:extLst>
          </p:cNvPr>
          <p:cNvSpPr/>
          <p:nvPr/>
        </p:nvSpPr>
        <p:spPr>
          <a:xfrm>
            <a:off x="10678134" y="3857590"/>
            <a:ext cx="221111"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3</a:t>
            </a:r>
            <a:endParaRPr lang="en-US" sz="1500" dirty="0">
              <a:solidFill>
                <a:schemeClr val="tx1"/>
              </a:solidFill>
            </a:endParaRPr>
          </a:p>
        </p:txBody>
      </p:sp>
      <p:sp>
        <p:nvSpPr>
          <p:cNvPr id="60" name="Rectangle: Rounded Corners 59">
            <a:extLst>
              <a:ext uri="{FF2B5EF4-FFF2-40B4-BE49-F238E27FC236}">
                <a16:creationId xmlns:a16="http://schemas.microsoft.com/office/drawing/2014/main" id="{5659FF68-20B7-423E-B1C1-F5EC3C68BD70}"/>
              </a:ext>
            </a:extLst>
          </p:cNvPr>
          <p:cNvSpPr/>
          <p:nvPr/>
        </p:nvSpPr>
        <p:spPr>
          <a:xfrm>
            <a:off x="8206606" y="3876244"/>
            <a:ext cx="424206" cy="23522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dirty="0">
                <a:solidFill>
                  <a:schemeClr val="tx1"/>
                </a:solidFill>
              </a:rPr>
              <a:t>2b</a:t>
            </a:r>
            <a:endParaRPr lang="en-US" sz="1500" dirty="0">
              <a:solidFill>
                <a:schemeClr val="tx1"/>
              </a:solidFill>
            </a:endParaRPr>
          </a:p>
        </p:txBody>
      </p:sp>
      <p:sp>
        <p:nvSpPr>
          <p:cNvPr id="7" name="TextBox 6">
            <a:extLst>
              <a:ext uri="{FF2B5EF4-FFF2-40B4-BE49-F238E27FC236}">
                <a16:creationId xmlns:a16="http://schemas.microsoft.com/office/drawing/2014/main" id="{77BF5EDB-FCDE-42DE-87C5-EF39ABB69974}"/>
              </a:ext>
            </a:extLst>
          </p:cNvPr>
          <p:cNvSpPr txBox="1"/>
          <p:nvPr/>
        </p:nvSpPr>
        <p:spPr>
          <a:xfrm>
            <a:off x="256374" y="5219776"/>
            <a:ext cx="11638508" cy="835501"/>
          </a:xfrm>
          <a:prstGeom prst="rect">
            <a:avLst/>
          </a:prstGeom>
        </p:spPr>
        <p:txBody>
          <a:bodyPr vert="horz" wrap="square" lIns="36000" tIns="0" rIns="0" bIns="0" rtlCol="0" anchor="t">
            <a:normAutofit/>
          </a:bodyPr>
          <a:lstStyle/>
          <a:p>
            <a:pPr algn="ctr"/>
            <a:r>
              <a:rPr lang="en-GB" sz="2000" dirty="0">
                <a:solidFill>
                  <a:schemeClr val="accent1"/>
                </a:solidFill>
              </a:rPr>
              <a:t>We need to ensure that </a:t>
            </a:r>
            <a:r>
              <a:rPr lang="en-GB" sz="2000" b="1" dirty="0">
                <a:solidFill>
                  <a:schemeClr val="accent1"/>
                </a:solidFill>
              </a:rPr>
              <a:t>disaster response strategies </a:t>
            </a:r>
            <a:r>
              <a:rPr lang="en-GB" sz="2000" dirty="0">
                <a:solidFill>
                  <a:schemeClr val="accent1"/>
                </a:solidFill>
              </a:rPr>
              <a:t>and planning encompass the </a:t>
            </a:r>
            <a:r>
              <a:rPr lang="en-GB" sz="2000" b="1" dirty="0">
                <a:solidFill>
                  <a:schemeClr val="accent1"/>
                </a:solidFill>
              </a:rPr>
              <a:t>dynamic</a:t>
            </a:r>
            <a:r>
              <a:rPr lang="en-GB" sz="2000" dirty="0">
                <a:solidFill>
                  <a:schemeClr val="accent1"/>
                </a:solidFill>
              </a:rPr>
              <a:t> nature of </a:t>
            </a:r>
            <a:r>
              <a:rPr lang="en-GB" sz="2000" b="1" dirty="0">
                <a:solidFill>
                  <a:schemeClr val="accent1"/>
                </a:solidFill>
              </a:rPr>
              <a:t>exposure</a:t>
            </a:r>
            <a:r>
              <a:rPr lang="en-GB" sz="2000" dirty="0">
                <a:solidFill>
                  <a:schemeClr val="accent1"/>
                </a:solidFill>
              </a:rPr>
              <a:t> and </a:t>
            </a:r>
            <a:r>
              <a:rPr lang="en-GB" sz="2000" b="1" dirty="0">
                <a:solidFill>
                  <a:schemeClr val="accent1"/>
                </a:solidFill>
              </a:rPr>
              <a:t>vulnerability</a:t>
            </a:r>
            <a:r>
              <a:rPr lang="en-GB" sz="2000" dirty="0">
                <a:solidFill>
                  <a:schemeClr val="accent1"/>
                </a:solidFill>
              </a:rPr>
              <a:t>. Response to one hazard </a:t>
            </a:r>
            <a:r>
              <a:rPr lang="en-GB" sz="2000" b="1" dirty="0">
                <a:solidFill>
                  <a:schemeClr val="accent1"/>
                </a:solidFill>
              </a:rPr>
              <a:t>should not increase </a:t>
            </a:r>
            <a:r>
              <a:rPr lang="en-GB" sz="2000" dirty="0">
                <a:solidFill>
                  <a:schemeClr val="accent1"/>
                </a:solidFill>
              </a:rPr>
              <a:t>the risk to the next.</a:t>
            </a:r>
            <a:endParaRPr lang="en-US" sz="2000" dirty="0">
              <a:solidFill>
                <a:schemeClr val="accent1"/>
              </a:solidFill>
            </a:endParaRPr>
          </a:p>
        </p:txBody>
      </p:sp>
      <p:sp>
        <p:nvSpPr>
          <p:cNvPr id="22" name="TextBox 21">
            <a:extLst>
              <a:ext uri="{FF2B5EF4-FFF2-40B4-BE49-F238E27FC236}">
                <a16:creationId xmlns:a16="http://schemas.microsoft.com/office/drawing/2014/main" id="{5E3903CA-F90F-42FA-A536-383A012AC5D8}"/>
              </a:ext>
            </a:extLst>
          </p:cNvPr>
          <p:cNvSpPr txBox="1"/>
          <p:nvPr/>
        </p:nvSpPr>
        <p:spPr>
          <a:xfrm>
            <a:off x="422246" y="2050823"/>
            <a:ext cx="11124654" cy="3054567"/>
          </a:xfrm>
          <a:prstGeom prst="rect">
            <a:avLst/>
          </a:prstGeom>
        </p:spPr>
        <p:txBody>
          <a:bodyPr vert="horz" wrap="square" lIns="36000" tIns="0" rIns="0" bIns="0" rtlCol="0" anchor="t">
            <a:normAutofit/>
          </a:bodyPr>
          <a:lstStyle/>
          <a:p>
            <a:r>
              <a:rPr lang="en-GB" sz="2000" dirty="0"/>
              <a:t>For example: </a:t>
            </a:r>
          </a:p>
          <a:p>
            <a:pPr marL="342900" indent="-342900">
              <a:buFont typeface="Arial" panose="020B0604020202020204" pitchFamily="34" charset="0"/>
              <a:buChar char="•"/>
            </a:pPr>
            <a:r>
              <a:rPr lang="en-GB" sz="2000" dirty="0"/>
              <a:t>After an </a:t>
            </a:r>
            <a:r>
              <a:rPr lang="en-GB" sz="2000" b="1" dirty="0"/>
              <a:t>earthquake</a:t>
            </a:r>
            <a:r>
              <a:rPr lang="en-GB" sz="2000" dirty="0"/>
              <a:t> people relocate outside, which </a:t>
            </a:r>
            <a:r>
              <a:rPr lang="en-GB" sz="2000" b="1" i="1" dirty="0">
                <a:solidFill>
                  <a:srgbClr val="00B050"/>
                </a:solidFill>
              </a:rPr>
              <a:t>increases their exposure</a:t>
            </a:r>
            <a:r>
              <a:rPr lang="en-GB" sz="2000" b="1" dirty="0">
                <a:solidFill>
                  <a:srgbClr val="00B050"/>
                </a:solidFill>
              </a:rPr>
              <a:t> </a:t>
            </a:r>
            <a:r>
              <a:rPr lang="en-GB" sz="2000" dirty="0"/>
              <a:t>to a </a:t>
            </a:r>
            <a:r>
              <a:rPr lang="en-GB" sz="2000" b="1" dirty="0"/>
              <a:t>tsunami</a:t>
            </a:r>
            <a:r>
              <a:rPr lang="en-GB" sz="2000" dirty="0"/>
              <a:t>.</a:t>
            </a:r>
          </a:p>
          <a:p>
            <a:pPr marL="285750" indent="-285750">
              <a:buFont typeface="Arial" panose="020B0604020202020204" pitchFamily="34" charset="0"/>
              <a:buChar char="•"/>
            </a:pPr>
            <a:r>
              <a:rPr lang="en-GB" sz="2000" dirty="0"/>
              <a:t>People with disabilities who are outside are also </a:t>
            </a:r>
            <a:br>
              <a:rPr lang="en-GB" sz="2000" dirty="0"/>
            </a:br>
            <a:r>
              <a:rPr lang="en-GB" sz="2000" dirty="0"/>
              <a:t>more </a:t>
            </a:r>
            <a:r>
              <a:rPr lang="en-GB" sz="2000" b="1" i="1" dirty="0">
                <a:solidFill>
                  <a:srgbClr val="00B050"/>
                </a:solidFill>
              </a:rPr>
              <a:t>vulnerable</a:t>
            </a:r>
            <a:r>
              <a:rPr lang="en-GB" sz="2000" dirty="0"/>
              <a:t> to a tsunami.</a:t>
            </a:r>
          </a:p>
          <a:p>
            <a:pPr marL="285750" indent="-285750">
              <a:buFont typeface="Arial" panose="020B0604020202020204" pitchFamily="34" charset="0"/>
              <a:buChar char="•"/>
            </a:pPr>
            <a:r>
              <a:rPr lang="en-GB" sz="2000" dirty="0"/>
              <a:t>People camping on hillslopes in </a:t>
            </a:r>
            <a:br>
              <a:rPr lang="en-GB" sz="2000" dirty="0"/>
            </a:br>
            <a:r>
              <a:rPr lang="en-GB" sz="2000" dirty="0"/>
              <a:t>temporary structures (e.g. tents) are</a:t>
            </a:r>
            <a:br>
              <a:rPr lang="en-GB" sz="2000" dirty="0"/>
            </a:br>
            <a:r>
              <a:rPr lang="en-GB" sz="2000" b="1" i="1" dirty="0">
                <a:solidFill>
                  <a:srgbClr val="00B050"/>
                </a:solidFill>
              </a:rPr>
              <a:t>more</a:t>
            </a:r>
            <a:r>
              <a:rPr lang="en-GB" sz="2000" dirty="0">
                <a:solidFill>
                  <a:srgbClr val="00B050"/>
                </a:solidFill>
              </a:rPr>
              <a:t> </a:t>
            </a:r>
            <a:r>
              <a:rPr lang="en-GB" sz="2000" b="1" i="1" dirty="0">
                <a:solidFill>
                  <a:srgbClr val="00B050"/>
                </a:solidFill>
              </a:rPr>
              <a:t>exposed</a:t>
            </a:r>
            <a:r>
              <a:rPr lang="en-GB" sz="2000" dirty="0">
                <a:solidFill>
                  <a:srgbClr val="00B050"/>
                </a:solidFill>
              </a:rPr>
              <a:t> </a:t>
            </a:r>
            <a:r>
              <a:rPr lang="en-GB" sz="2000" dirty="0"/>
              <a:t>and </a:t>
            </a:r>
            <a:r>
              <a:rPr lang="en-GB" sz="2000" b="1" i="1" dirty="0">
                <a:solidFill>
                  <a:srgbClr val="00B050"/>
                </a:solidFill>
              </a:rPr>
              <a:t>more vulnerable</a:t>
            </a:r>
            <a:r>
              <a:rPr lang="en-GB" sz="2000" dirty="0"/>
              <a:t> to</a:t>
            </a:r>
            <a:br>
              <a:rPr lang="en-GB" sz="2000" dirty="0"/>
            </a:br>
            <a:r>
              <a:rPr lang="en-GB" sz="2000" dirty="0"/>
              <a:t>landslides that often occur after </a:t>
            </a:r>
            <a:br>
              <a:rPr lang="en-GB" sz="2000" dirty="0"/>
            </a:br>
            <a:r>
              <a:rPr lang="en-GB" sz="2000" dirty="0"/>
              <a:t>earthquakes.</a:t>
            </a:r>
          </a:p>
        </p:txBody>
      </p:sp>
      <p:sp>
        <p:nvSpPr>
          <p:cNvPr id="2" name="Slide Number Placeholder 1">
            <a:extLst>
              <a:ext uri="{FF2B5EF4-FFF2-40B4-BE49-F238E27FC236}">
                <a16:creationId xmlns:a16="http://schemas.microsoft.com/office/drawing/2014/main" id="{95A681DE-884F-4F07-AA49-2DC32AF0DD06}"/>
              </a:ext>
            </a:extLst>
          </p:cNvPr>
          <p:cNvSpPr>
            <a:spLocks noGrp="1"/>
          </p:cNvSpPr>
          <p:nvPr>
            <p:ph type="sldNum" sz="quarter" idx="10"/>
          </p:nvPr>
        </p:nvSpPr>
        <p:spPr/>
        <p:txBody>
          <a:bodyPr/>
          <a:lstStyle/>
          <a:p>
            <a:fld id="{FF828736-9A59-5542-843E-7597CE180AEB}" type="slidenum">
              <a:rPr lang="en-US" smtClean="0"/>
              <a:pPr/>
              <a:t>16</a:t>
            </a:fld>
            <a:endParaRPr lang="en-US" dirty="0"/>
          </a:p>
        </p:txBody>
      </p:sp>
      <p:sp>
        <p:nvSpPr>
          <p:cNvPr id="38" name="Rectangle: Rounded Corners 37">
            <a:hlinkClick r:id="rId2" action="ppaction://hlinksldjump"/>
            <a:extLst>
              <a:ext uri="{FF2B5EF4-FFF2-40B4-BE49-F238E27FC236}">
                <a16:creationId xmlns:a16="http://schemas.microsoft.com/office/drawing/2014/main" id="{CB8ABD24-7557-4C28-A1D0-F74A907022FA}"/>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43" name="Rectangle: Rounded Corners 42">
            <a:hlinkClick r:id="rId3" action="ppaction://hlinksldjump"/>
            <a:extLst>
              <a:ext uri="{FF2B5EF4-FFF2-40B4-BE49-F238E27FC236}">
                <a16:creationId xmlns:a16="http://schemas.microsoft.com/office/drawing/2014/main" id="{D7C70F0C-A28D-4C4D-9FA4-9D3476F0690F}"/>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44" name="Rectangle: Rounded Corners 43">
            <a:hlinkClick r:id="rId4" action="ppaction://hlinksldjump"/>
            <a:extLst>
              <a:ext uri="{FF2B5EF4-FFF2-40B4-BE49-F238E27FC236}">
                <a16:creationId xmlns:a16="http://schemas.microsoft.com/office/drawing/2014/main" id="{62874FFA-129B-488A-BB0F-E3741B74B8CC}"/>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45" name="Rectangle: Rounded Corners 44">
            <a:hlinkClick r:id="rId5" action="ppaction://hlinksldjump"/>
            <a:extLst>
              <a:ext uri="{FF2B5EF4-FFF2-40B4-BE49-F238E27FC236}">
                <a16:creationId xmlns:a16="http://schemas.microsoft.com/office/drawing/2014/main" id="{E42974F4-3858-496B-B7ED-5243F6927A07}"/>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48" name="Rectangle: Rounded Corners 47">
            <a:hlinkClick r:id="rId6" action="ppaction://hlinksldjump"/>
            <a:extLst>
              <a:ext uri="{FF2B5EF4-FFF2-40B4-BE49-F238E27FC236}">
                <a16:creationId xmlns:a16="http://schemas.microsoft.com/office/drawing/2014/main" id="{530D8A15-90AC-426F-8234-27FE7774FD5E}"/>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49" name="Rectangle: Rounded Corners 48">
            <a:hlinkClick r:id="rId7" action="ppaction://hlinksldjump"/>
            <a:extLst>
              <a:ext uri="{FF2B5EF4-FFF2-40B4-BE49-F238E27FC236}">
                <a16:creationId xmlns:a16="http://schemas.microsoft.com/office/drawing/2014/main" id="{98AA7649-0BBF-476D-8690-5859B214DE54}"/>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50" name="TextBox 49">
            <a:extLst>
              <a:ext uri="{FF2B5EF4-FFF2-40B4-BE49-F238E27FC236}">
                <a16:creationId xmlns:a16="http://schemas.microsoft.com/office/drawing/2014/main" id="{61BF1A82-AEA1-431C-A475-55D559910EA0}"/>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51" name="Rectangle: Rounded Corners 50">
            <a:hlinkClick r:id="rId8" action="ppaction://hlinksldjump"/>
            <a:extLst>
              <a:ext uri="{FF2B5EF4-FFF2-40B4-BE49-F238E27FC236}">
                <a16:creationId xmlns:a16="http://schemas.microsoft.com/office/drawing/2014/main" id="{E9345F10-8A92-49DC-BCB4-1485DC30B7BF}"/>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1431254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9405186-05E3-4E8E-937B-B664B72BB3CB}"/>
              </a:ext>
            </a:extLst>
          </p:cNvPr>
          <p:cNvSpPr/>
          <p:nvPr/>
        </p:nvSpPr>
        <p:spPr>
          <a:xfrm>
            <a:off x="433851" y="492736"/>
            <a:ext cx="1933286" cy="477054"/>
          </a:xfrm>
          <a:prstGeom prst="rect">
            <a:avLst/>
          </a:prstGeom>
        </p:spPr>
        <p:txBody>
          <a:bodyPr wrap="none">
            <a:spAutoFit/>
          </a:bodyPr>
          <a:lstStyle/>
          <a:p>
            <a:pPr>
              <a:buClr>
                <a:srgbClr val="7030A0"/>
              </a:buClr>
            </a:pPr>
            <a:r>
              <a:rPr lang="en-GB" sz="2500" b="1" dirty="0">
                <a:solidFill>
                  <a:srgbClr val="7030A0"/>
                </a:solidFill>
              </a:rPr>
              <a:t>F.</a:t>
            </a:r>
            <a:r>
              <a:rPr lang="en-GB" sz="2500" b="1" dirty="0">
                <a:solidFill>
                  <a:srgbClr val="002060"/>
                </a:solidFill>
              </a:rPr>
              <a:t> Summary</a:t>
            </a:r>
          </a:p>
        </p:txBody>
      </p:sp>
      <p:sp>
        <p:nvSpPr>
          <p:cNvPr id="3" name="TextBox 2">
            <a:extLst>
              <a:ext uri="{FF2B5EF4-FFF2-40B4-BE49-F238E27FC236}">
                <a16:creationId xmlns:a16="http://schemas.microsoft.com/office/drawing/2014/main" id="{21A9AFC9-6442-43CC-B729-4CF266777F59}"/>
              </a:ext>
            </a:extLst>
          </p:cNvPr>
          <p:cNvSpPr txBox="1"/>
          <p:nvPr/>
        </p:nvSpPr>
        <p:spPr>
          <a:xfrm>
            <a:off x="612396" y="1426128"/>
            <a:ext cx="10947633" cy="4521665"/>
          </a:xfrm>
          <a:prstGeom prst="rect">
            <a:avLst/>
          </a:prstGeom>
        </p:spPr>
        <p:txBody>
          <a:bodyPr vert="horz" wrap="square" lIns="36000" tIns="0" rIns="0" bIns="0" rtlCol="0" anchor="t">
            <a:normAutofit/>
          </a:bodyPr>
          <a:lstStyle/>
          <a:p>
            <a:pPr marL="342900" indent="-342900" algn="l">
              <a:buFont typeface="Arial" panose="020B0604020202020204" pitchFamily="34" charset="0"/>
              <a:buChar char="•"/>
            </a:pPr>
            <a:r>
              <a:rPr lang="en-GB" sz="2200" dirty="0"/>
              <a:t>Istanbul is exposed to 22 of the 23 major natural hazards identified in this study.</a:t>
            </a:r>
          </a:p>
          <a:p>
            <a:pPr marL="342900" indent="-342900" algn="l">
              <a:buFont typeface="Arial" panose="020B0604020202020204" pitchFamily="34" charset="0"/>
              <a:buChar char="•"/>
            </a:pPr>
            <a:endParaRPr lang="en-GB" sz="2200" dirty="0"/>
          </a:p>
          <a:p>
            <a:pPr marL="342900" indent="-342900">
              <a:buFont typeface="Arial" panose="020B0604020202020204" pitchFamily="34" charset="0"/>
              <a:buChar char="•"/>
            </a:pPr>
            <a:r>
              <a:rPr lang="en-GB" sz="2200" dirty="0"/>
              <a:t>There are 73 potential hazard interactions relevant to Istanbul in terms of one natural hazard </a:t>
            </a:r>
            <a:r>
              <a:rPr lang="en-GB" sz="2200" b="1" dirty="0"/>
              <a:t>triggering</a:t>
            </a:r>
            <a:r>
              <a:rPr lang="en-GB" sz="2200" dirty="0"/>
              <a:t> another natural hazard or a hazard </a:t>
            </a:r>
            <a:r>
              <a:rPr lang="en-GB" sz="2200" b="1" dirty="0"/>
              <a:t>changing the probability</a:t>
            </a:r>
            <a:r>
              <a:rPr lang="en-GB" sz="2200" dirty="0"/>
              <a:t> of occurrence of a second hazard.</a:t>
            </a:r>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r>
              <a:rPr lang="en-GB" sz="2200" dirty="0"/>
              <a:t>Our hazard interaction matrix enables the production of </a:t>
            </a:r>
            <a:r>
              <a:rPr lang="en-GB" sz="2200" b="1" dirty="0"/>
              <a:t>multi-hazard scenarios</a:t>
            </a:r>
            <a:r>
              <a:rPr lang="en-GB" sz="2200" dirty="0"/>
              <a:t>.</a:t>
            </a:r>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r>
              <a:rPr lang="en-GB" sz="2200" dirty="0"/>
              <a:t>These scenarios can be used to explore how </a:t>
            </a:r>
            <a:r>
              <a:rPr lang="en-GB" sz="2200" b="1" dirty="0"/>
              <a:t>anthropogenic processes </a:t>
            </a:r>
            <a:r>
              <a:rPr lang="en-GB" sz="2200" dirty="0"/>
              <a:t>influence hazard interactions.</a:t>
            </a:r>
          </a:p>
          <a:p>
            <a:pPr marL="342900" indent="-342900">
              <a:buFont typeface="Arial" panose="020B0604020202020204" pitchFamily="34" charset="0"/>
              <a:buChar char="•"/>
            </a:pPr>
            <a:endParaRPr lang="en-GB" sz="2200" dirty="0"/>
          </a:p>
          <a:p>
            <a:pPr marL="342900" indent="-342900">
              <a:buFont typeface="Arial" panose="020B0604020202020204" pitchFamily="34" charset="0"/>
              <a:buChar char="•"/>
            </a:pPr>
            <a:r>
              <a:rPr lang="en-GB" sz="2200" dirty="0"/>
              <a:t>Multi-hazard scenarios can also be used to understand </a:t>
            </a:r>
            <a:r>
              <a:rPr lang="en-GB" sz="2200" b="1" dirty="0"/>
              <a:t>dynamic risk </a:t>
            </a:r>
            <a:r>
              <a:rPr lang="en-GB" sz="2200" dirty="0"/>
              <a:t>by</a:t>
            </a:r>
            <a:r>
              <a:rPr lang="en-US" sz="2200" dirty="0"/>
              <a:t> </a:t>
            </a:r>
            <a:r>
              <a:rPr lang="en-GB" sz="2200" dirty="0"/>
              <a:t>exploring how </a:t>
            </a:r>
            <a:r>
              <a:rPr lang="en-GB" sz="2200" b="1" dirty="0"/>
              <a:t>exposure</a:t>
            </a:r>
            <a:r>
              <a:rPr lang="en-GB" sz="2200" dirty="0"/>
              <a:t> and </a:t>
            </a:r>
            <a:r>
              <a:rPr lang="en-GB" sz="2200" b="1" dirty="0"/>
              <a:t>vulnerability</a:t>
            </a:r>
            <a:r>
              <a:rPr lang="en-GB" sz="2200" dirty="0"/>
              <a:t> changes during a scenario.</a:t>
            </a:r>
            <a:endParaRPr lang="en-US" sz="2200" dirty="0"/>
          </a:p>
        </p:txBody>
      </p:sp>
      <p:sp>
        <p:nvSpPr>
          <p:cNvPr id="4" name="Slide Number Placeholder 3">
            <a:extLst>
              <a:ext uri="{FF2B5EF4-FFF2-40B4-BE49-F238E27FC236}">
                <a16:creationId xmlns:a16="http://schemas.microsoft.com/office/drawing/2014/main" id="{967E7335-18E2-4A88-AFF7-5ED9DE6E7212}"/>
              </a:ext>
            </a:extLst>
          </p:cNvPr>
          <p:cNvSpPr>
            <a:spLocks noGrp="1"/>
          </p:cNvSpPr>
          <p:nvPr>
            <p:ph type="sldNum" sz="quarter" idx="10"/>
          </p:nvPr>
        </p:nvSpPr>
        <p:spPr/>
        <p:txBody>
          <a:bodyPr/>
          <a:lstStyle/>
          <a:p>
            <a:fld id="{FF828736-9A59-5542-843E-7597CE180AEB}" type="slidenum">
              <a:rPr lang="en-US" smtClean="0"/>
              <a:pPr/>
              <a:t>17</a:t>
            </a:fld>
            <a:endParaRPr lang="en-US" dirty="0"/>
          </a:p>
        </p:txBody>
      </p:sp>
      <p:sp>
        <p:nvSpPr>
          <p:cNvPr id="16" name="Rectangle: Rounded Corners 15">
            <a:hlinkClick r:id="rId3" action="ppaction://hlinksldjump"/>
            <a:extLst>
              <a:ext uri="{FF2B5EF4-FFF2-40B4-BE49-F238E27FC236}">
                <a16:creationId xmlns:a16="http://schemas.microsoft.com/office/drawing/2014/main" id="{3C61DA49-FA1C-4DD1-BC6C-15A28CB5FC26}"/>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17" name="Rectangle: Rounded Corners 16">
            <a:hlinkClick r:id="rId4" action="ppaction://hlinksldjump"/>
            <a:extLst>
              <a:ext uri="{FF2B5EF4-FFF2-40B4-BE49-F238E27FC236}">
                <a16:creationId xmlns:a16="http://schemas.microsoft.com/office/drawing/2014/main" id="{73559EEB-2074-46A1-AF4B-C56BB9C3ED22}"/>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18" name="Rectangle: Rounded Corners 17">
            <a:hlinkClick r:id="rId5" action="ppaction://hlinksldjump"/>
            <a:extLst>
              <a:ext uri="{FF2B5EF4-FFF2-40B4-BE49-F238E27FC236}">
                <a16:creationId xmlns:a16="http://schemas.microsoft.com/office/drawing/2014/main" id="{A98F1B63-DED5-4CB9-9B39-0DE41E7C4B33}"/>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19" name="Rectangle: Rounded Corners 18">
            <a:hlinkClick r:id="rId6" action="ppaction://hlinksldjump"/>
            <a:extLst>
              <a:ext uri="{FF2B5EF4-FFF2-40B4-BE49-F238E27FC236}">
                <a16:creationId xmlns:a16="http://schemas.microsoft.com/office/drawing/2014/main" id="{86FC86B5-00EC-4918-9F0A-FC3081AF52C9}"/>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20" name="Rectangle: Rounded Corners 19">
            <a:hlinkClick r:id="rId7" action="ppaction://hlinksldjump"/>
            <a:extLst>
              <a:ext uri="{FF2B5EF4-FFF2-40B4-BE49-F238E27FC236}">
                <a16:creationId xmlns:a16="http://schemas.microsoft.com/office/drawing/2014/main" id="{5259A8B3-760A-4703-93A2-D870D2FCA13D}"/>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21" name="Rectangle: Rounded Corners 20">
            <a:hlinkClick r:id="rId8" action="ppaction://hlinksldjump"/>
            <a:extLst>
              <a:ext uri="{FF2B5EF4-FFF2-40B4-BE49-F238E27FC236}">
                <a16:creationId xmlns:a16="http://schemas.microsoft.com/office/drawing/2014/main" id="{C134A149-B310-4842-AD69-F043FC4CA64A}"/>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22" name="TextBox 21">
            <a:extLst>
              <a:ext uri="{FF2B5EF4-FFF2-40B4-BE49-F238E27FC236}">
                <a16:creationId xmlns:a16="http://schemas.microsoft.com/office/drawing/2014/main" id="{D1E19754-6C55-4D60-9F54-E1B9AB072DB9}"/>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23" name="Rectangle: Rounded Corners 22">
            <a:hlinkClick r:id="rId9" action="ppaction://hlinksldjump"/>
            <a:extLst>
              <a:ext uri="{FF2B5EF4-FFF2-40B4-BE49-F238E27FC236}">
                <a16:creationId xmlns:a16="http://schemas.microsoft.com/office/drawing/2014/main" id="{0F77ABBB-FDB9-4807-97EA-B2F9E0AA5386}"/>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713973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DF5FD6-90D7-4711-B61D-1D5702E53E99}"/>
              </a:ext>
            </a:extLst>
          </p:cNvPr>
          <p:cNvSpPr/>
          <p:nvPr/>
        </p:nvSpPr>
        <p:spPr>
          <a:xfrm>
            <a:off x="448626" y="412438"/>
            <a:ext cx="4581703" cy="477054"/>
          </a:xfrm>
          <a:prstGeom prst="rect">
            <a:avLst/>
          </a:prstGeom>
        </p:spPr>
        <p:txBody>
          <a:bodyPr wrap="none">
            <a:spAutoFit/>
          </a:bodyPr>
          <a:lstStyle/>
          <a:p>
            <a:pPr>
              <a:buClr>
                <a:srgbClr val="7030A0"/>
              </a:buClr>
            </a:pPr>
            <a:r>
              <a:rPr lang="en-GB" sz="2500" b="1" dirty="0">
                <a:solidFill>
                  <a:srgbClr val="7030A0"/>
                </a:solidFill>
              </a:rPr>
              <a:t>Appendix.</a:t>
            </a:r>
            <a:r>
              <a:rPr lang="en-GB" sz="2500" b="1" dirty="0">
                <a:solidFill>
                  <a:srgbClr val="002060"/>
                </a:solidFill>
              </a:rPr>
              <a:t> Hazard Definitions</a:t>
            </a:r>
          </a:p>
        </p:txBody>
      </p:sp>
      <p:graphicFrame>
        <p:nvGraphicFramePr>
          <p:cNvPr id="4" name="Table 3">
            <a:extLst>
              <a:ext uri="{FF2B5EF4-FFF2-40B4-BE49-F238E27FC236}">
                <a16:creationId xmlns:a16="http://schemas.microsoft.com/office/drawing/2014/main" id="{32BE6319-E3F7-49E3-AAA2-A0B6905A409A}"/>
              </a:ext>
            </a:extLst>
          </p:cNvPr>
          <p:cNvGraphicFramePr>
            <a:graphicFrameLocks noGrp="1"/>
          </p:cNvGraphicFramePr>
          <p:nvPr>
            <p:extLst>
              <p:ext uri="{D42A27DB-BD31-4B8C-83A1-F6EECF244321}">
                <p14:modId xmlns:p14="http://schemas.microsoft.com/office/powerpoint/2010/main" val="3845420704"/>
              </p:ext>
            </p:extLst>
          </p:nvPr>
        </p:nvGraphicFramePr>
        <p:xfrm>
          <a:off x="542924" y="1130267"/>
          <a:ext cx="11106151" cy="4507600"/>
        </p:xfrm>
        <a:graphic>
          <a:graphicData uri="http://schemas.openxmlformats.org/drawingml/2006/table">
            <a:tbl>
              <a:tblPr firstRow="1" bandRow="1"/>
              <a:tblGrid>
                <a:gridCol w="1578816">
                  <a:extLst>
                    <a:ext uri="{9D8B030D-6E8A-4147-A177-3AD203B41FA5}">
                      <a16:colId xmlns:a16="http://schemas.microsoft.com/office/drawing/2014/main" val="20000"/>
                    </a:ext>
                  </a:extLst>
                </a:gridCol>
                <a:gridCol w="2395444">
                  <a:extLst>
                    <a:ext uri="{9D8B030D-6E8A-4147-A177-3AD203B41FA5}">
                      <a16:colId xmlns:a16="http://schemas.microsoft.com/office/drawing/2014/main" val="20002"/>
                    </a:ext>
                  </a:extLst>
                </a:gridCol>
                <a:gridCol w="925513">
                  <a:extLst>
                    <a:ext uri="{9D8B030D-6E8A-4147-A177-3AD203B41FA5}">
                      <a16:colId xmlns:a16="http://schemas.microsoft.com/office/drawing/2014/main" val="20003"/>
                    </a:ext>
                  </a:extLst>
                </a:gridCol>
                <a:gridCol w="6206378">
                  <a:extLst>
                    <a:ext uri="{9D8B030D-6E8A-4147-A177-3AD203B41FA5}">
                      <a16:colId xmlns:a16="http://schemas.microsoft.com/office/drawing/2014/main" val="2055652941"/>
                    </a:ext>
                  </a:extLst>
                </a:gridCol>
              </a:tblGrid>
              <a:tr h="41474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HAZARD</a:t>
                      </a:r>
                      <a:r>
                        <a:rPr lang="en-GB" sz="1500" b="1" baseline="0" dirty="0"/>
                        <a:t> </a:t>
                      </a:r>
                      <a:r>
                        <a:rPr lang="en-GB" sz="1500" b="1" dirty="0"/>
                        <a:t>GROUP</a:t>
                      </a:r>
                    </a:p>
                  </a:txBody>
                  <a:tcPr marL="69133" marR="69133" marT="34567" marB="34567"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HAZARD</a:t>
                      </a:r>
                    </a:p>
                  </a:txBody>
                  <a:tcPr marL="69133" marR="69133" marT="34567" marB="34567"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CODE</a:t>
                      </a:r>
                    </a:p>
                  </a:txBody>
                  <a:tcPr marL="69133" marR="69133" marT="34567" marB="34567"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DEFINITION</a:t>
                      </a:r>
                    </a:p>
                  </a:txBody>
                  <a:tcPr marL="69133" marR="69133" marT="34567" marB="34567"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1005930">
                <a:tc rowSpan="5">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GEOPHYSICAL</a:t>
                      </a:r>
                    </a:p>
                  </a:txBody>
                  <a:tcPr marL="87825" marR="87825" marT="43912" marB="43912"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flip="none" rotWithShape="1">
                      <a:gsLst>
                        <a:gs pos="0">
                          <a:sysClr val="window" lastClr="FFFFFF"/>
                        </a:gs>
                        <a:gs pos="79000">
                          <a:sysClr val="window" lastClr="FFFFFF"/>
                        </a:gs>
                        <a:gs pos="74000">
                          <a:sysClr val="window" lastClr="FFFFFF"/>
                        </a:gs>
                        <a:gs pos="100000">
                          <a:srgbClr val="9BBB59">
                            <a:lumMod val="75000"/>
                          </a:srgbClr>
                        </a:gs>
                      </a:gsLst>
                      <a:lin ang="10800000" scaled="1"/>
                      <a:tileRect/>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500" dirty="0"/>
                        <a:t>Earthquake</a:t>
                      </a:r>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EQ</a:t>
                      </a:r>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1500" b="0" dirty="0"/>
                        <a:t>The sudden release of stored elastic energy in the Earth’s lithosphere, caused by its abrupt movement or fracturing along zones of pre-existing geological weakness, and resulting in the generation of seismic waves [Smith and </a:t>
                      </a:r>
                      <a:r>
                        <a:rPr lang="en-US" sz="1500" b="0" dirty="0" err="1"/>
                        <a:t>Petley</a:t>
                      </a:r>
                      <a:r>
                        <a:rPr lang="en-US" sz="1500" b="0" dirty="0"/>
                        <a:t>, 2009]. </a:t>
                      </a:r>
                      <a:endParaRPr lang="en-GB" sz="1500" b="0" dirty="0"/>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1005930">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500" dirty="0"/>
                        <a:t>Tsunami</a:t>
                      </a:r>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TS</a:t>
                      </a:r>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1500" b="0" dirty="0"/>
                        <a:t>The displacement of a significant volume of water, generating a series of waves with large wavelengths and low amplitudes [Alexander, 1993]. As the waves approach shallow water, their amplitude increases through wave shoaling.</a:t>
                      </a:r>
                      <a:endParaRPr lang="en-GB" sz="1500" b="0" dirty="0"/>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13738122"/>
                  </a:ext>
                </a:extLst>
              </a:tr>
              <a:tr h="100593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500" dirty="0"/>
                        <a:t>Volcanic Activity or</a:t>
                      </a:r>
                      <a:r>
                        <a:rPr lang="en-GB" sz="1500" baseline="0" dirty="0"/>
                        <a:t> Eruption</a:t>
                      </a:r>
                      <a:endParaRPr lang="en-GB" sz="1500" dirty="0"/>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VO</a:t>
                      </a:r>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1500" b="0" dirty="0"/>
                        <a:t>The subterranean movement of magma and its eruption and ejection from volcanic systems under the influence of its confining pressure and superheated steam and gases [Alexander, 1993], together with associated tephra, ash and gas. </a:t>
                      </a:r>
                      <a:endParaRPr lang="en-GB" sz="1500" b="0" dirty="0"/>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537532">
                <a:tc vMerge="1">
                  <a:txBody>
                    <a:bodyPr/>
                    <a:lstStyle/>
                    <a:p>
                      <a:pPr algn="ctr"/>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500" dirty="0"/>
                        <a:t>Landslide</a:t>
                      </a:r>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LA</a:t>
                      </a:r>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1500" b="0" dirty="0"/>
                        <a:t>The down-slope displacement of surface materials (predominantly rock and soil) under gravitational forces [Smith and </a:t>
                      </a:r>
                      <a:r>
                        <a:rPr lang="en-US" sz="1500" b="0" dirty="0" err="1"/>
                        <a:t>Petley</a:t>
                      </a:r>
                      <a:r>
                        <a:rPr lang="en-US" sz="1500" b="0" dirty="0"/>
                        <a:t>, 2009]. </a:t>
                      </a:r>
                      <a:endParaRPr lang="en-GB" sz="1500" b="0" dirty="0"/>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5"/>
                  </a:ext>
                </a:extLst>
              </a:tr>
              <a:tr h="537532">
                <a:tc vMerge="1">
                  <a:txBody>
                    <a:bodyPr/>
                    <a:lstStyle/>
                    <a:p>
                      <a:pPr algn="ctr"/>
                      <a:endParaRPr lang="en-GB" sz="2000" b="1" dirty="0"/>
                    </a:p>
                  </a:txBody>
                  <a:tcPr anchor="ctr">
                    <a:gradFill flip="none" rotWithShape="1">
                      <a:gsLst>
                        <a:gs pos="0">
                          <a:schemeClr val="bg1"/>
                        </a:gs>
                        <a:gs pos="79000">
                          <a:schemeClr val="bg1"/>
                        </a:gs>
                        <a:gs pos="74000">
                          <a:schemeClr val="bg1"/>
                        </a:gs>
                        <a:gs pos="100000">
                          <a:schemeClr val="accent3">
                            <a:lumMod val="75000"/>
                          </a:schemeClr>
                        </a:gs>
                      </a:gsLst>
                      <a:lin ang="10800000" scaled="1"/>
                      <a:tileRect/>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500" dirty="0"/>
                        <a:t>Snow Avalanche</a:t>
                      </a:r>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AV</a:t>
                      </a:r>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1500" b="0" dirty="0"/>
                        <a:t>The down-slope displacement of surface materials (predominantly ice and snow) under gravitational forces [Smith and </a:t>
                      </a:r>
                      <a:r>
                        <a:rPr lang="en-US" sz="1500" b="0" dirty="0" err="1"/>
                        <a:t>Petley</a:t>
                      </a:r>
                      <a:r>
                        <a:rPr lang="en-US" sz="1500" b="0" dirty="0"/>
                        <a:t>, 2009].</a:t>
                      </a:r>
                      <a:endParaRPr lang="en-GB" sz="1500" b="0" dirty="0"/>
                    </a:p>
                  </a:txBody>
                  <a:tcPr marL="69133" marR="69133" marT="34567" marB="34567">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844686908"/>
                  </a:ext>
                </a:extLst>
              </a:tr>
            </a:tbl>
          </a:graphicData>
        </a:graphic>
      </p:graphicFrame>
      <p:sp>
        <p:nvSpPr>
          <p:cNvPr id="3" name="Slide Number Placeholder 2">
            <a:extLst>
              <a:ext uri="{FF2B5EF4-FFF2-40B4-BE49-F238E27FC236}">
                <a16:creationId xmlns:a16="http://schemas.microsoft.com/office/drawing/2014/main" id="{8EB2BB99-2DC6-451E-ADDD-9C6363C186F8}"/>
              </a:ext>
            </a:extLst>
          </p:cNvPr>
          <p:cNvSpPr>
            <a:spLocks noGrp="1"/>
          </p:cNvSpPr>
          <p:nvPr>
            <p:ph type="sldNum" sz="quarter" idx="10"/>
          </p:nvPr>
        </p:nvSpPr>
        <p:spPr/>
        <p:txBody>
          <a:bodyPr/>
          <a:lstStyle/>
          <a:p>
            <a:fld id="{FF828736-9A59-5542-843E-7597CE180AEB}" type="slidenum">
              <a:rPr lang="en-US" smtClean="0"/>
              <a:pPr/>
              <a:t>18</a:t>
            </a:fld>
            <a:endParaRPr lang="en-US" dirty="0"/>
          </a:p>
        </p:txBody>
      </p:sp>
      <p:sp>
        <p:nvSpPr>
          <p:cNvPr id="17" name="Rectangle: Rounded Corners 16">
            <a:hlinkClick r:id="rId2" action="ppaction://hlinksldjump"/>
            <a:extLst>
              <a:ext uri="{FF2B5EF4-FFF2-40B4-BE49-F238E27FC236}">
                <a16:creationId xmlns:a16="http://schemas.microsoft.com/office/drawing/2014/main" id="{4E164620-AA56-4F36-BD87-314682F0D3E1}"/>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18" name="Rectangle: Rounded Corners 17">
            <a:hlinkClick r:id="rId3" action="ppaction://hlinksldjump"/>
            <a:extLst>
              <a:ext uri="{FF2B5EF4-FFF2-40B4-BE49-F238E27FC236}">
                <a16:creationId xmlns:a16="http://schemas.microsoft.com/office/drawing/2014/main" id="{9991A1B9-DD03-4821-AA0C-136D95DA584E}"/>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19" name="Rectangle: Rounded Corners 18">
            <a:hlinkClick r:id="rId4" action="ppaction://hlinksldjump"/>
            <a:extLst>
              <a:ext uri="{FF2B5EF4-FFF2-40B4-BE49-F238E27FC236}">
                <a16:creationId xmlns:a16="http://schemas.microsoft.com/office/drawing/2014/main" id="{BA4B2FD9-3400-4025-8324-17570A60B4C3}"/>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20" name="Rectangle: Rounded Corners 19">
            <a:hlinkClick r:id="rId5" action="ppaction://hlinksldjump"/>
            <a:extLst>
              <a:ext uri="{FF2B5EF4-FFF2-40B4-BE49-F238E27FC236}">
                <a16:creationId xmlns:a16="http://schemas.microsoft.com/office/drawing/2014/main" id="{64AF7444-C4FE-41BE-96DD-DFF4F27A1444}"/>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21" name="Rectangle: Rounded Corners 20">
            <a:hlinkClick r:id="rId6" action="ppaction://hlinksldjump"/>
            <a:extLst>
              <a:ext uri="{FF2B5EF4-FFF2-40B4-BE49-F238E27FC236}">
                <a16:creationId xmlns:a16="http://schemas.microsoft.com/office/drawing/2014/main" id="{95D85711-88CB-4FF9-B03C-585A2315079E}"/>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22" name="Rectangle: Rounded Corners 21">
            <a:hlinkClick r:id="rId7" action="ppaction://hlinksldjump"/>
            <a:extLst>
              <a:ext uri="{FF2B5EF4-FFF2-40B4-BE49-F238E27FC236}">
                <a16:creationId xmlns:a16="http://schemas.microsoft.com/office/drawing/2014/main" id="{5682D8FB-2782-43B2-A5DB-E49D49312DF3}"/>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23" name="TextBox 22">
            <a:extLst>
              <a:ext uri="{FF2B5EF4-FFF2-40B4-BE49-F238E27FC236}">
                <a16:creationId xmlns:a16="http://schemas.microsoft.com/office/drawing/2014/main" id="{85FFAB8B-B5D4-4371-AE58-E131D20AE0F6}"/>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24" name="Rectangle: Rounded Corners 23">
            <a:hlinkClick r:id="rId8" action="ppaction://hlinksldjump"/>
            <a:extLst>
              <a:ext uri="{FF2B5EF4-FFF2-40B4-BE49-F238E27FC236}">
                <a16:creationId xmlns:a16="http://schemas.microsoft.com/office/drawing/2014/main" id="{114C4829-53F7-4DDE-B4C3-202C339D4262}"/>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437938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9CB9B260-1719-4A32-B91C-92BDA4D374EE}"/>
              </a:ext>
            </a:extLst>
          </p:cNvPr>
          <p:cNvGraphicFramePr>
            <a:graphicFrameLocks noGrp="1"/>
          </p:cNvGraphicFramePr>
          <p:nvPr>
            <p:extLst>
              <p:ext uri="{D42A27DB-BD31-4B8C-83A1-F6EECF244321}">
                <p14:modId xmlns:p14="http://schemas.microsoft.com/office/powerpoint/2010/main" val="246011613"/>
              </p:ext>
            </p:extLst>
          </p:nvPr>
        </p:nvGraphicFramePr>
        <p:xfrm>
          <a:off x="318977" y="1365252"/>
          <a:ext cx="11554046" cy="4266992"/>
        </p:xfrm>
        <a:graphic>
          <a:graphicData uri="http://schemas.openxmlformats.org/drawingml/2006/table">
            <a:tbl>
              <a:tblPr firstRow="1" bandRow="1"/>
              <a:tblGrid>
                <a:gridCol w="1642487">
                  <a:extLst>
                    <a:ext uri="{9D8B030D-6E8A-4147-A177-3AD203B41FA5}">
                      <a16:colId xmlns:a16="http://schemas.microsoft.com/office/drawing/2014/main" val="20000"/>
                    </a:ext>
                  </a:extLst>
                </a:gridCol>
                <a:gridCol w="2492049">
                  <a:extLst>
                    <a:ext uri="{9D8B030D-6E8A-4147-A177-3AD203B41FA5}">
                      <a16:colId xmlns:a16="http://schemas.microsoft.com/office/drawing/2014/main" val="20002"/>
                    </a:ext>
                  </a:extLst>
                </a:gridCol>
                <a:gridCol w="962837">
                  <a:extLst>
                    <a:ext uri="{9D8B030D-6E8A-4147-A177-3AD203B41FA5}">
                      <a16:colId xmlns:a16="http://schemas.microsoft.com/office/drawing/2014/main" val="20003"/>
                    </a:ext>
                  </a:extLst>
                </a:gridCol>
                <a:gridCol w="6456673">
                  <a:extLst>
                    <a:ext uri="{9D8B030D-6E8A-4147-A177-3AD203B41FA5}">
                      <a16:colId xmlns:a16="http://schemas.microsoft.com/office/drawing/2014/main" val="2055652941"/>
                    </a:ext>
                  </a:extLst>
                </a:gridCol>
              </a:tblGrid>
              <a:tr h="43147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600" b="1" dirty="0"/>
                        <a:t>HAZARD</a:t>
                      </a:r>
                      <a:r>
                        <a:rPr lang="en-GB" sz="1600" b="1" baseline="0" dirty="0"/>
                        <a:t> </a:t>
                      </a:r>
                      <a:r>
                        <a:rPr lang="en-GB" sz="1600" b="1" dirty="0"/>
                        <a:t>GROUP</a:t>
                      </a:r>
                    </a:p>
                  </a:txBody>
                  <a:tcPr marL="71922" marR="71922" marT="35961" marB="35961"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600" b="1" dirty="0"/>
                        <a:t>HAZARD</a:t>
                      </a:r>
                    </a:p>
                  </a:txBody>
                  <a:tcPr marL="71922" marR="71922" marT="35961" marB="35961"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600" b="1" dirty="0"/>
                        <a:t>CODE</a:t>
                      </a:r>
                    </a:p>
                  </a:txBody>
                  <a:tcPr marL="71922" marR="71922" marT="35961" marB="35961"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600" b="1" dirty="0"/>
                        <a:t>DEFINITION</a:t>
                      </a:r>
                    </a:p>
                  </a:txBody>
                  <a:tcPr marL="71922" marR="71922" marT="35961" marB="35961"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433366">
                <a:tc rowSpan="3">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600" b="1" dirty="0"/>
                        <a:t>HYDROLOGICAL</a:t>
                      </a:r>
                    </a:p>
                  </a:txBody>
                  <a:tcPr marL="71922" marR="71922" marT="35961" marB="35961"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4BACC6">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600" dirty="0"/>
                        <a:t>Flood</a:t>
                      </a:r>
                    </a:p>
                  </a:txBody>
                  <a:tcPr marL="71922" marR="71922" marT="35961" marB="35961">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600" b="1" dirty="0"/>
                        <a:t>FL</a:t>
                      </a:r>
                    </a:p>
                  </a:txBody>
                  <a:tcPr marL="71922" marR="71922" marT="35961" marB="35961">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1600" b="0" dirty="0"/>
                        <a:t>The inundation of typically dry land with water. </a:t>
                      </a:r>
                      <a:endParaRPr lang="en-GB" sz="1600" b="0" dirty="0"/>
                    </a:p>
                  </a:txBody>
                  <a:tcPr marL="71922" marR="71922" marT="35961" marB="35961">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7"/>
                  </a:ext>
                </a:extLst>
              </a:tr>
              <a:tr h="433366">
                <a:tc vMerge="1">
                  <a:txBody>
                    <a:bodyPr/>
                    <a:lstStyle/>
                    <a:p>
                      <a:endParaRPr lang="en-US"/>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600" dirty="0"/>
                        <a:t>Seiche</a:t>
                      </a: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600" b="1" dirty="0"/>
                        <a:t>SE</a:t>
                      </a: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1600" b="0" dirty="0">
                          <a:latin typeface="Calibri (Body)"/>
                        </a:rPr>
                        <a:t>A standing wave in an enclosed or partially enclosed body of water.</a:t>
                      </a:r>
                      <a:endParaRPr lang="en-GB" sz="1600" b="0" dirty="0">
                        <a:latin typeface="Calibri (Body)"/>
                      </a:endParaRP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542009472"/>
                  </a:ext>
                </a:extLst>
              </a:tr>
              <a:tr h="1030876">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600" dirty="0"/>
                        <a:t>Drought</a:t>
                      </a: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600" b="1" dirty="0"/>
                        <a:t>DR</a:t>
                      </a: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1600" b="0" dirty="0">
                          <a:latin typeface="Calibri (Body)"/>
                        </a:rPr>
                        <a:t>A prolonged period with lower than expected precipitation [Smith and </a:t>
                      </a:r>
                      <a:r>
                        <a:rPr lang="en-US" sz="1600" b="0" dirty="0" err="1">
                          <a:latin typeface="Calibri (Body)"/>
                        </a:rPr>
                        <a:t>Petley</a:t>
                      </a:r>
                      <a:r>
                        <a:rPr lang="en-US" sz="1600" b="0" dirty="0">
                          <a:latin typeface="Calibri (Body)"/>
                        </a:rPr>
                        <a:t>, 2009] resulting in a serious hydrological imbalance [Alexander, 1993], or the removal of once existent and persistent water through poor agricultural practice or water diversion. </a:t>
                      </a:r>
                      <a:endParaRPr lang="en-GB" sz="1600" b="0" dirty="0">
                        <a:latin typeface="Calibri (Body)"/>
                      </a:endParaRP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8"/>
                  </a:ext>
                </a:extLst>
              </a:tr>
              <a:tr h="551399">
                <a:tc row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600" b="1" dirty="0"/>
                        <a:t>SHALLOW </a:t>
                      </a:r>
                    </a:p>
                    <a:p>
                      <a:pPr algn="ctr"/>
                      <a:r>
                        <a:rPr lang="en-GB" sz="1600" b="1" dirty="0"/>
                        <a:t>EARTH PROCESSES</a:t>
                      </a:r>
                    </a:p>
                  </a:txBody>
                  <a:tcPr marL="71922" marR="71922" marT="35961" marB="35961"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F79646">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600" dirty="0"/>
                        <a:t>Regional Subsidence</a:t>
                      </a: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600" b="1" dirty="0"/>
                        <a:t>RS</a:t>
                      </a: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a:r>
                        <a:rPr lang="en-US" sz="1600" b="0" dirty="0">
                          <a:latin typeface="Calibri (Body)"/>
                        </a:rPr>
                        <a:t>The sudden or gradual, downward vertical movement of the ground surface over a regional spatial extent. </a:t>
                      </a:r>
                      <a:endParaRPr lang="en-GB" sz="1600" b="0" dirty="0">
                        <a:latin typeface="Calibri (Body)"/>
                      </a:endParaRP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9"/>
                  </a:ext>
                </a:extLst>
              </a:tr>
              <a:tr h="433366">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3915" rtl="0" eaLnBrk="1" fontAlgn="auto" latinLnBrk="0" hangingPunct="1">
                        <a:lnSpc>
                          <a:spcPct val="100000"/>
                        </a:lnSpc>
                        <a:spcBef>
                          <a:spcPts val="0"/>
                        </a:spcBef>
                        <a:spcAft>
                          <a:spcPts val="0"/>
                        </a:spcAft>
                        <a:buClrTx/>
                        <a:buSzTx/>
                        <a:buFontTx/>
                        <a:buNone/>
                        <a:tabLst/>
                        <a:defRPr/>
                      </a:pPr>
                      <a:r>
                        <a:rPr lang="en-GB" sz="1600" dirty="0"/>
                        <a:t>Ground Collapse</a:t>
                      </a: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600" b="1" dirty="0"/>
                        <a:t>GC</a:t>
                      </a: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n-US" sz="1600" b="0" i="0" u="none" strike="noStrike" dirty="0">
                          <a:solidFill>
                            <a:srgbClr val="000000"/>
                          </a:solidFill>
                          <a:effectLst/>
                          <a:latin typeface="Calibri (Body)"/>
                        </a:rPr>
                        <a:t>The rapid, downward vertical movement of the ground surface into a void. </a:t>
                      </a:r>
                    </a:p>
                  </a:txBody>
                  <a:tcPr marL="7492" marR="7492" marT="7492"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0"/>
                  </a:ext>
                </a:extLst>
              </a:tr>
              <a:tr h="486969">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l" defTabSz="913915" rtl="0" eaLnBrk="1" fontAlgn="auto" latinLnBrk="0" hangingPunct="1">
                        <a:lnSpc>
                          <a:spcPct val="100000"/>
                        </a:lnSpc>
                        <a:spcBef>
                          <a:spcPts val="0"/>
                        </a:spcBef>
                        <a:spcAft>
                          <a:spcPts val="0"/>
                        </a:spcAft>
                        <a:buClrTx/>
                        <a:buSzTx/>
                        <a:buFontTx/>
                        <a:buNone/>
                        <a:tabLst/>
                        <a:defRPr/>
                      </a:pPr>
                      <a:r>
                        <a:rPr lang="en-GB" sz="1600" dirty="0"/>
                        <a:t>Soil (Local) Subsidence</a:t>
                      </a: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600" b="1" dirty="0"/>
                        <a:t>SS</a:t>
                      </a: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n-US" sz="1600" b="0" i="0" u="none" strike="noStrike" dirty="0">
                          <a:solidFill>
                            <a:srgbClr val="000000"/>
                          </a:solidFill>
                          <a:effectLst/>
                          <a:latin typeface="Calibri (Body)"/>
                        </a:rPr>
                        <a:t>The gradual, downward vertical movement of the ground surface over a localized spatial extent. </a:t>
                      </a:r>
                    </a:p>
                  </a:txBody>
                  <a:tcPr marL="7492" marR="7492" marT="7492"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1"/>
                  </a:ext>
                </a:extLst>
              </a:tr>
              <a:tr h="433366">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600" dirty="0"/>
                        <a:t>Ground Heave</a:t>
                      </a: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600" b="1" dirty="0"/>
                        <a:t>GH</a:t>
                      </a:r>
                    </a:p>
                  </a:txBody>
                  <a:tcPr marL="71922" marR="71922" marT="35961" marB="3596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n-US" sz="1600" b="0" i="0" u="none" strike="noStrike" dirty="0">
                          <a:solidFill>
                            <a:srgbClr val="000000"/>
                          </a:solidFill>
                          <a:effectLst/>
                          <a:latin typeface="Calibri (Body)"/>
                        </a:rPr>
                        <a:t>The sudden or gradual, upward vertical movement of the ground surface. </a:t>
                      </a:r>
                    </a:p>
                  </a:txBody>
                  <a:tcPr marL="7492" marR="7492" marT="7492"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2"/>
                  </a:ext>
                </a:extLst>
              </a:tr>
            </a:tbl>
          </a:graphicData>
        </a:graphic>
      </p:graphicFrame>
      <p:sp>
        <p:nvSpPr>
          <p:cNvPr id="7" name="Rectangle 6">
            <a:extLst>
              <a:ext uri="{FF2B5EF4-FFF2-40B4-BE49-F238E27FC236}">
                <a16:creationId xmlns:a16="http://schemas.microsoft.com/office/drawing/2014/main" id="{64F9BE56-3CD0-494E-867E-675B9C8473EA}"/>
              </a:ext>
            </a:extLst>
          </p:cNvPr>
          <p:cNvSpPr/>
          <p:nvPr/>
        </p:nvSpPr>
        <p:spPr>
          <a:xfrm>
            <a:off x="448626" y="412438"/>
            <a:ext cx="4581703" cy="477054"/>
          </a:xfrm>
          <a:prstGeom prst="rect">
            <a:avLst/>
          </a:prstGeom>
        </p:spPr>
        <p:txBody>
          <a:bodyPr wrap="none">
            <a:spAutoFit/>
          </a:bodyPr>
          <a:lstStyle/>
          <a:p>
            <a:pPr>
              <a:buClr>
                <a:srgbClr val="7030A0"/>
              </a:buClr>
            </a:pPr>
            <a:r>
              <a:rPr lang="en-GB" sz="2500" b="1" dirty="0">
                <a:solidFill>
                  <a:srgbClr val="7030A0"/>
                </a:solidFill>
              </a:rPr>
              <a:t>Appendix.</a:t>
            </a:r>
            <a:r>
              <a:rPr lang="en-GB" sz="2500" b="1" dirty="0">
                <a:solidFill>
                  <a:srgbClr val="002060"/>
                </a:solidFill>
              </a:rPr>
              <a:t> Hazard Definitions</a:t>
            </a:r>
          </a:p>
        </p:txBody>
      </p:sp>
      <p:sp>
        <p:nvSpPr>
          <p:cNvPr id="2" name="Slide Number Placeholder 1">
            <a:extLst>
              <a:ext uri="{FF2B5EF4-FFF2-40B4-BE49-F238E27FC236}">
                <a16:creationId xmlns:a16="http://schemas.microsoft.com/office/drawing/2014/main" id="{8F8C747C-7B46-445E-9BF4-37D15410D0AB}"/>
              </a:ext>
            </a:extLst>
          </p:cNvPr>
          <p:cNvSpPr>
            <a:spLocks noGrp="1"/>
          </p:cNvSpPr>
          <p:nvPr>
            <p:ph type="sldNum" sz="quarter" idx="10"/>
          </p:nvPr>
        </p:nvSpPr>
        <p:spPr/>
        <p:txBody>
          <a:bodyPr/>
          <a:lstStyle/>
          <a:p>
            <a:fld id="{FF828736-9A59-5542-843E-7597CE180AEB}" type="slidenum">
              <a:rPr lang="en-US" smtClean="0"/>
              <a:pPr/>
              <a:t>19</a:t>
            </a:fld>
            <a:endParaRPr lang="en-US" dirty="0"/>
          </a:p>
        </p:txBody>
      </p:sp>
      <p:sp>
        <p:nvSpPr>
          <p:cNvPr id="11" name="Rectangle: Rounded Corners 10">
            <a:hlinkClick r:id="rId2" action="ppaction://hlinksldjump"/>
            <a:extLst>
              <a:ext uri="{FF2B5EF4-FFF2-40B4-BE49-F238E27FC236}">
                <a16:creationId xmlns:a16="http://schemas.microsoft.com/office/drawing/2014/main" id="{4BD5265C-8D6A-4706-8528-277113837D62}"/>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18" name="Rectangle: Rounded Corners 17">
            <a:hlinkClick r:id="rId3" action="ppaction://hlinksldjump"/>
            <a:extLst>
              <a:ext uri="{FF2B5EF4-FFF2-40B4-BE49-F238E27FC236}">
                <a16:creationId xmlns:a16="http://schemas.microsoft.com/office/drawing/2014/main" id="{839E4E3B-5A30-41B2-B391-AFD3C7751D46}"/>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19" name="Rectangle: Rounded Corners 18">
            <a:hlinkClick r:id="rId4" action="ppaction://hlinksldjump"/>
            <a:extLst>
              <a:ext uri="{FF2B5EF4-FFF2-40B4-BE49-F238E27FC236}">
                <a16:creationId xmlns:a16="http://schemas.microsoft.com/office/drawing/2014/main" id="{2524C40B-4F87-4148-9647-86CE5761ADD5}"/>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20" name="Rectangle: Rounded Corners 19">
            <a:hlinkClick r:id="rId5" action="ppaction://hlinksldjump"/>
            <a:extLst>
              <a:ext uri="{FF2B5EF4-FFF2-40B4-BE49-F238E27FC236}">
                <a16:creationId xmlns:a16="http://schemas.microsoft.com/office/drawing/2014/main" id="{299CA4CC-DF9E-4843-9D10-2CD543413992}"/>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21" name="Rectangle: Rounded Corners 20">
            <a:hlinkClick r:id="rId6" action="ppaction://hlinksldjump"/>
            <a:extLst>
              <a:ext uri="{FF2B5EF4-FFF2-40B4-BE49-F238E27FC236}">
                <a16:creationId xmlns:a16="http://schemas.microsoft.com/office/drawing/2014/main" id="{9227AB57-6352-4105-9D82-CC362D618C8E}"/>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22" name="Rectangle: Rounded Corners 21">
            <a:hlinkClick r:id="rId7" action="ppaction://hlinksldjump"/>
            <a:extLst>
              <a:ext uri="{FF2B5EF4-FFF2-40B4-BE49-F238E27FC236}">
                <a16:creationId xmlns:a16="http://schemas.microsoft.com/office/drawing/2014/main" id="{69D29BF4-F839-4DE7-BD9A-ABDBB23A19A9}"/>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23" name="TextBox 22">
            <a:extLst>
              <a:ext uri="{FF2B5EF4-FFF2-40B4-BE49-F238E27FC236}">
                <a16:creationId xmlns:a16="http://schemas.microsoft.com/office/drawing/2014/main" id="{AAD73A1D-7B04-4A93-A448-132E0B1DB6BB}"/>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24" name="Rectangle: Rounded Corners 23">
            <a:hlinkClick r:id="rId8" action="ppaction://hlinksldjump"/>
            <a:extLst>
              <a:ext uri="{FF2B5EF4-FFF2-40B4-BE49-F238E27FC236}">
                <a16:creationId xmlns:a16="http://schemas.microsoft.com/office/drawing/2014/main" id="{BA4111FB-F704-4DE4-9F8E-7EA2C5BCD7DE}"/>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350006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0A9E6BC-81D0-4E67-AC3B-3127F9CEB97E}"/>
              </a:ext>
            </a:extLst>
          </p:cNvPr>
          <p:cNvGraphicFramePr>
            <a:graphicFrameLocks noGrp="1"/>
          </p:cNvGraphicFramePr>
          <p:nvPr>
            <p:extLst>
              <p:ext uri="{D42A27DB-BD31-4B8C-83A1-F6EECF244321}">
                <p14:modId xmlns:p14="http://schemas.microsoft.com/office/powerpoint/2010/main" val="1896936433"/>
              </p:ext>
            </p:extLst>
          </p:nvPr>
        </p:nvGraphicFramePr>
        <p:xfrm>
          <a:off x="900588" y="1031741"/>
          <a:ext cx="10390824" cy="4969585"/>
        </p:xfrm>
        <a:graphic>
          <a:graphicData uri="http://schemas.openxmlformats.org/drawingml/2006/table">
            <a:tbl>
              <a:tblPr firstRow="1" bandRow="1"/>
              <a:tblGrid>
                <a:gridCol w="1477127">
                  <a:extLst>
                    <a:ext uri="{9D8B030D-6E8A-4147-A177-3AD203B41FA5}">
                      <a16:colId xmlns:a16="http://schemas.microsoft.com/office/drawing/2014/main" val="20000"/>
                    </a:ext>
                  </a:extLst>
                </a:gridCol>
                <a:gridCol w="2241158">
                  <a:extLst>
                    <a:ext uri="{9D8B030D-6E8A-4147-A177-3AD203B41FA5}">
                      <a16:colId xmlns:a16="http://schemas.microsoft.com/office/drawing/2014/main" val="20002"/>
                    </a:ext>
                  </a:extLst>
                </a:gridCol>
                <a:gridCol w="865902">
                  <a:extLst>
                    <a:ext uri="{9D8B030D-6E8A-4147-A177-3AD203B41FA5}">
                      <a16:colId xmlns:a16="http://schemas.microsoft.com/office/drawing/2014/main" val="20003"/>
                    </a:ext>
                  </a:extLst>
                </a:gridCol>
                <a:gridCol w="5806637">
                  <a:extLst>
                    <a:ext uri="{9D8B030D-6E8A-4147-A177-3AD203B41FA5}">
                      <a16:colId xmlns:a16="http://schemas.microsoft.com/office/drawing/2014/main" val="2055652941"/>
                    </a:ext>
                  </a:extLst>
                </a:gridCol>
              </a:tblGrid>
              <a:tr h="38803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400" b="1" dirty="0"/>
                        <a:t>HAZARD</a:t>
                      </a:r>
                      <a:r>
                        <a:rPr lang="en-GB" sz="1400" b="1" baseline="0" dirty="0"/>
                        <a:t> </a:t>
                      </a:r>
                      <a:r>
                        <a:rPr lang="en-GB" sz="1400" b="1" dirty="0"/>
                        <a:t>GROUP</a:t>
                      </a:r>
                    </a:p>
                  </a:txBody>
                  <a:tcPr marL="64680" marR="64680" marT="32341" marB="32341"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400" b="1" dirty="0"/>
                        <a:t>HAZARD</a:t>
                      </a:r>
                    </a:p>
                  </a:txBody>
                  <a:tcPr marL="64680" marR="64680" marT="32341" marB="32341"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400" b="1" dirty="0"/>
                        <a:t>CODE</a:t>
                      </a:r>
                    </a:p>
                  </a:txBody>
                  <a:tcPr marL="64680" marR="64680" marT="32341" marB="32341"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400" b="1" dirty="0"/>
                        <a:t>DEFINITION</a:t>
                      </a:r>
                    </a:p>
                  </a:txBody>
                  <a:tcPr marL="64680" marR="64680" marT="32341" marB="32341"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437942">
                <a:tc rowSpan="8">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400" b="1" dirty="0"/>
                        <a:t>ATMOSPHERIC</a:t>
                      </a:r>
                    </a:p>
                  </a:txBody>
                  <a:tcPr marL="84328" marR="84328" marT="42164" marB="42164"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FF0000"/>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400" baseline="0" dirty="0"/>
                        <a:t>Storm</a:t>
                      </a:r>
                      <a:endParaRPr lang="en-GB" sz="1400" dirty="0"/>
                    </a:p>
                  </a:txBody>
                  <a:tcPr marL="64680" marR="64680" marT="32341" marB="32341">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400" b="1" dirty="0"/>
                        <a:t>ST</a:t>
                      </a:r>
                    </a:p>
                  </a:txBody>
                  <a:tcPr marL="64680" marR="64680" marT="32341" marB="32341">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n-US" sz="1400" b="0" i="0" u="none" strike="noStrike" dirty="0">
                          <a:solidFill>
                            <a:srgbClr val="000000"/>
                          </a:solidFill>
                          <a:effectLst/>
                          <a:latin typeface="Calibri (Body)"/>
                        </a:rPr>
                        <a:t>A significant perturbation of the atmospheric system, often involving heavy precipitation and violent winds. </a:t>
                      </a:r>
                    </a:p>
                  </a:txBody>
                  <a:tcPr marL="6738" marR="6738" marT="6738" marB="0"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3"/>
                  </a:ext>
                </a:extLst>
              </a:tr>
              <a:tr h="653546">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400" dirty="0"/>
                        <a:t>Fog</a:t>
                      </a:r>
                    </a:p>
                  </a:txBody>
                  <a:tcPr marL="64680" marR="64680" marT="32341" marB="3234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400" b="1" dirty="0"/>
                        <a:t>FO</a:t>
                      </a:r>
                    </a:p>
                  </a:txBody>
                  <a:tcPr marL="64680" marR="64680" marT="32341" marB="3234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n-US" sz="1400" b="0" i="0" u="none" strike="noStrike" dirty="0">
                          <a:solidFill>
                            <a:srgbClr val="000000"/>
                          </a:solidFill>
                          <a:effectLst/>
                          <a:latin typeface="Calibri (Body)"/>
                        </a:rPr>
                        <a:t>A cloud on the ground that has formed through a cooling or modification process [Croft et al, 1997]. It occurs when water droplets form or are suspended in air that is within 10% of saturation [Houghton, 1985].</a:t>
                      </a:r>
                    </a:p>
                  </a:txBody>
                  <a:tcPr marL="6738" marR="6738" marT="6738"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420291421"/>
                  </a:ext>
                </a:extLst>
              </a:tr>
              <a:tr h="437942">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400" dirty="0"/>
                        <a:t>Tornado</a:t>
                      </a:r>
                    </a:p>
                  </a:txBody>
                  <a:tcPr marL="64680" marR="64680" marT="32341" marB="3234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400" b="1" dirty="0"/>
                        <a:t>TO</a:t>
                      </a:r>
                    </a:p>
                  </a:txBody>
                  <a:tcPr marL="64680" marR="64680" marT="32341" marB="3234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n-US" sz="1400" b="0" i="0" u="none" strike="noStrike" dirty="0">
                          <a:solidFill>
                            <a:srgbClr val="000000"/>
                          </a:solidFill>
                          <a:effectLst/>
                          <a:latin typeface="Calibri (Body)"/>
                        </a:rPr>
                        <a:t>A violently rotating column of air pendant (normally) from a cumulonimbus cloud and in contact with the surface of the Earth [Alexander, 1993].</a:t>
                      </a:r>
                    </a:p>
                  </a:txBody>
                  <a:tcPr marL="6738" marR="6738" marT="6738"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46740380"/>
                  </a:ext>
                </a:extLst>
              </a:tr>
              <a:tr h="1084750">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400" dirty="0"/>
                        <a:t>Hail</a:t>
                      </a:r>
                    </a:p>
                  </a:txBody>
                  <a:tcPr marL="64680" marR="64680" marT="32341" marB="3234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400" b="1" dirty="0"/>
                        <a:t>HA</a:t>
                      </a:r>
                    </a:p>
                  </a:txBody>
                  <a:tcPr marL="64680" marR="64680" marT="32341" marB="3234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n-US" sz="1400" b="0" i="0" u="none" strike="noStrike" dirty="0">
                          <a:solidFill>
                            <a:srgbClr val="000000"/>
                          </a:solidFill>
                          <a:effectLst/>
                          <a:latin typeface="Calibri (Body)"/>
                        </a:rPr>
                        <a:t>A significant perturbation of the atmospheric system, in which strong up-draughts occur within convective storms where there is an ample supply of supercooled water droplets. This results in heavy precipitation of hailstones when they have sufficient mass to leave the atmospheric system [Alexander, 1993].</a:t>
                      </a:r>
                    </a:p>
                  </a:txBody>
                  <a:tcPr marL="6738" marR="6738" marT="6738"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5"/>
                  </a:ext>
                </a:extLst>
              </a:tr>
              <a:tr h="437942">
                <a:tc vMerge="1">
                  <a:txBody>
                    <a:bodyPr/>
                    <a:lstStyle/>
                    <a:p>
                      <a:endParaRPr lang="en-GB"/>
                    </a:p>
                  </a:txBody>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400" dirty="0"/>
                        <a:t>Snow</a:t>
                      </a:r>
                    </a:p>
                  </a:txBody>
                  <a:tcPr marL="64680" marR="64680" marT="32341" marB="3234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400" b="1" dirty="0"/>
                        <a:t>SN</a:t>
                      </a:r>
                    </a:p>
                  </a:txBody>
                  <a:tcPr marL="64680" marR="64680" marT="32341" marB="3234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n-US" sz="1400" b="0" i="0" u="none" strike="noStrike" dirty="0">
                          <a:solidFill>
                            <a:srgbClr val="000000"/>
                          </a:solidFill>
                          <a:effectLst/>
                          <a:latin typeface="Calibri (Body)"/>
                        </a:rPr>
                        <a:t>A significant perturbation of the atmospheric system, with heavy precipitation of snow.</a:t>
                      </a:r>
                    </a:p>
                  </a:txBody>
                  <a:tcPr marL="6738" marR="6738" marT="6738"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611747377"/>
                  </a:ext>
                </a:extLst>
              </a:tr>
              <a:tr h="653546">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400" dirty="0"/>
                        <a:t>Lightning</a:t>
                      </a:r>
                    </a:p>
                  </a:txBody>
                  <a:tcPr marL="64680" marR="64680" marT="32341" marB="3234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400" b="1" dirty="0"/>
                        <a:t>LN</a:t>
                      </a:r>
                    </a:p>
                  </a:txBody>
                  <a:tcPr marL="64680" marR="64680" marT="32341" marB="3234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n-US" sz="1400" b="0" i="0" u="none" strike="noStrike" dirty="0">
                          <a:solidFill>
                            <a:srgbClr val="000000"/>
                          </a:solidFill>
                          <a:effectLst/>
                          <a:latin typeface="Calibri (Body)"/>
                        </a:rPr>
                        <a:t>The atmospheric discharge of static electricity, caused when the resistance of the intervening air between areas of positive and negative charge is overcome [Alexander, 1993].</a:t>
                      </a:r>
                    </a:p>
                  </a:txBody>
                  <a:tcPr marL="6738" marR="6738" marT="6738"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7"/>
                  </a:ext>
                </a:extLst>
              </a:tr>
              <a:tr h="437942">
                <a:tc vMerge="1">
                  <a:txBody>
                    <a:bodyPr/>
                    <a:lstStyle/>
                    <a:p>
                      <a:endParaRPr lang="en-GB" sz="1200" dirty="0"/>
                    </a:p>
                  </a:txBody>
                  <a:tcP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400" dirty="0"/>
                        <a:t>Extreme Temperature (Hot) </a:t>
                      </a:r>
                    </a:p>
                  </a:txBody>
                  <a:tcPr marL="64680" marR="64680" marT="32341" marB="3234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400" b="1" dirty="0"/>
                        <a:t>ET (H)</a:t>
                      </a:r>
                    </a:p>
                  </a:txBody>
                  <a:tcPr marL="64680" marR="64680" marT="32341" marB="3234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n-US" sz="1400" b="0" i="0" u="none" strike="noStrike" dirty="0">
                          <a:solidFill>
                            <a:srgbClr val="000000"/>
                          </a:solidFill>
                          <a:effectLst/>
                          <a:latin typeface="Calibri (Body)"/>
                        </a:rPr>
                        <a:t>A prolonged period of temperatures above the normal average for that period of time (either short or long term, local, regional or global). </a:t>
                      </a:r>
                    </a:p>
                  </a:txBody>
                  <a:tcPr marL="6738" marR="6738" marT="6738"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8"/>
                  </a:ext>
                </a:extLst>
              </a:tr>
              <a:tr h="437942">
                <a:tc vMerge="1">
                  <a:txBody>
                    <a:bodyPr/>
                    <a:lstStyle/>
                    <a:p>
                      <a:pPr algn="ctr"/>
                      <a:endParaRPr lang="en-GB" sz="2200" b="1" dirty="0"/>
                    </a:p>
                  </a:txBody>
                  <a:tcPr anchor="ctr">
                    <a:gradFill>
                      <a:gsLst>
                        <a:gs pos="0">
                          <a:schemeClr val="bg1"/>
                        </a:gs>
                        <a:gs pos="79000">
                          <a:schemeClr val="bg1"/>
                        </a:gs>
                        <a:gs pos="74000">
                          <a:schemeClr val="bg1"/>
                        </a:gs>
                        <a:gs pos="100000">
                          <a:srgbClr val="FF0000"/>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indent="0">
                        <a:buFont typeface="Arial" pitchFamily="34" charset="0"/>
                        <a:buNone/>
                      </a:pPr>
                      <a:r>
                        <a:rPr lang="en-GB" sz="1400" dirty="0"/>
                        <a:t>Extreme Temperature (Cold)</a:t>
                      </a:r>
                    </a:p>
                  </a:txBody>
                  <a:tcPr marL="64680" marR="64680" marT="32341" marB="3234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indent="0" algn="ctr" defTabSz="914199" rtl="0" eaLnBrk="1" fontAlgn="auto" latinLnBrk="0" hangingPunct="1">
                        <a:lnSpc>
                          <a:spcPct val="100000"/>
                        </a:lnSpc>
                        <a:spcBef>
                          <a:spcPts val="0"/>
                        </a:spcBef>
                        <a:spcAft>
                          <a:spcPts val="0"/>
                        </a:spcAft>
                        <a:buClrTx/>
                        <a:buSzTx/>
                        <a:buFontTx/>
                        <a:buNone/>
                        <a:tabLst/>
                        <a:defRPr/>
                      </a:pPr>
                      <a:r>
                        <a:rPr lang="en-GB" sz="1400" b="1" dirty="0"/>
                        <a:t>ET (C)</a:t>
                      </a:r>
                    </a:p>
                  </a:txBody>
                  <a:tcPr marL="64680" marR="64680" marT="32341" marB="32341">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n-US" sz="1400" b="0" i="0" u="none" strike="noStrike" dirty="0">
                          <a:solidFill>
                            <a:srgbClr val="000000"/>
                          </a:solidFill>
                          <a:effectLst/>
                          <a:latin typeface="Calibri (Body)"/>
                        </a:rPr>
                        <a:t>A prolonged period of temperatures below the normal average for that period of time (either short or long term, local, regional or global). </a:t>
                      </a:r>
                    </a:p>
                  </a:txBody>
                  <a:tcPr marL="6738" marR="6738" marT="6738"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19"/>
                  </a:ext>
                </a:extLst>
              </a:tr>
            </a:tbl>
          </a:graphicData>
        </a:graphic>
      </p:graphicFrame>
      <p:sp>
        <p:nvSpPr>
          <p:cNvPr id="7" name="Rectangle 6">
            <a:extLst>
              <a:ext uri="{FF2B5EF4-FFF2-40B4-BE49-F238E27FC236}">
                <a16:creationId xmlns:a16="http://schemas.microsoft.com/office/drawing/2014/main" id="{73050106-0D58-4C5D-BA78-F6671CAED302}"/>
              </a:ext>
            </a:extLst>
          </p:cNvPr>
          <p:cNvSpPr/>
          <p:nvPr/>
        </p:nvSpPr>
        <p:spPr>
          <a:xfrm>
            <a:off x="448626" y="412438"/>
            <a:ext cx="4581703" cy="477054"/>
          </a:xfrm>
          <a:prstGeom prst="rect">
            <a:avLst/>
          </a:prstGeom>
        </p:spPr>
        <p:txBody>
          <a:bodyPr wrap="none">
            <a:spAutoFit/>
          </a:bodyPr>
          <a:lstStyle/>
          <a:p>
            <a:pPr>
              <a:buClr>
                <a:srgbClr val="7030A0"/>
              </a:buClr>
            </a:pPr>
            <a:r>
              <a:rPr lang="en-GB" sz="2500" b="1" dirty="0">
                <a:solidFill>
                  <a:srgbClr val="7030A0"/>
                </a:solidFill>
              </a:rPr>
              <a:t>Appendix.</a:t>
            </a:r>
            <a:r>
              <a:rPr lang="en-GB" sz="2500" b="1" dirty="0">
                <a:solidFill>
                  <a:srgbClr val="002060"/>
                </a:solidFill>
              </a:rPr>
              <a:t> Hazard Definitions</a:t>
            </a:r>
          </a:p>
        </p:txBody>
      </p:sp>
      <p:sp>
        <p:nvSpPr>
          <p:cNvPr id="2" name="Slide Number Placeholder 1">
            <a:extLst>
              <a:ext uri="{FF2B5EF4-FFF2-40B4-BE49-F238E27FC236}">
                <a16:creationId xmlns:a16="http://schemas.microsoft.com/office/drawing/2014/main" id="{5A7D5931-A964-4B0A-81C6-B71A0077D56C}"/>
              </a:ext>
            </a:extLst>
          </p:cNvPr>
          <p:cNvSpPr>
            <a:spLocks noGrp="1"/>
          </p:cNvSpPr>
          <p:nvPr>
            <p:ph type="sldNum" sz="quarter" idx="10"/>
          </p:nvPr>
        </p:nvSpPr>
        <p:spPr/>
        <p:txBody>
          <a:bodyPr/>
          <a:lstStyle/>
          <a:p>
            <a:fld id="{FF828736-9A59-5542-843E-7597CE180AEB}" type="slidenum">
              <a:rPr lang="en-US" smtClean="0"/>
              <a:pPr/>
              <a:t>20</a:t>
            </a:fld>
            <a:endParaRPr lang="en-US" dirty="0"/>
          </a:p>
        </p:txBody>
      </p:sp>
      <p:sp>
        <p:nvSpPr>
          <p:cNvPr id="11" name="Rectangle: Rounded Corners 10">
            <a:hlinkClick r:id="rId3" action="ppaction://hlinksldjump"/>
            <a:extLst>
              <a:ext uri="{FF2B5EF4-FFF2-40B4-BE49-F238E27FC236}">
                <a16:creationId xmlns:a16="http://schemas.microsoft.com/office/drawing/2014/main" id="{967FDA8C-ADEC-464A-BF4E-B922B5BFCA35}"/>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18" name="Rectangle: Rounded Corners 17">
            <a:hlinkClick r:id="rId4" action="ppaction://hlinksldjump"/>
            <a:extLst>
              <a:ext uri="{FF2B5EF4-FFF2-40B4-BE49-F238E27FC236}">
                <a16:creationId xmlns:a16="http://schemas.microsoft.com/office/drawing/2014/main" id="{38DB7A96-06B8-4FE6-94A9-09B4F72F517A}"/>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19" name="Rectangle: Rounded Corners 18">
            <a:hlinkClick r:id="rId5" action="ppaction://hlinksldjump"/>
            <a:extLst>
              <a:ext uri="{FF2B5EF4-FFF2-40B4-BE49-F238E27FC236}">
                <a16:creationId xmlns:a16="http://schemas.microsoft.com/office/drawing/2014/main" id="{319D994D-F23A-4C03-AF34-176D355BDE01}"/>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20" name="Rectangle: Rounded Corners 19">
            <a:hlinkClick r:id="rId6" action="ppaction://hlinksldjump"/>
            <a:extLst>
              <a:ext uri="{FF2B5EF4-FFF2-40B4-BE49-F238E27FC236}">
                <a16:creationId xmlns:a16="http://schemas.microsoft.com/office/drawing/2014/main" id="{46150E08-71E3-4AD8-9CB1-E36469B6AF97}"/>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21" name="Rectangle: Rounded Corners 20">
            <a:hlinkClick r:id="rId7" action="ppaction://hlinksldjump"/>
            <a:extLst>
              <a:ext uri="{FF2B5EF4-FFF2-40B4-BE49-F238E27FC236}">
                <a16:creationId xmlns:a16="http://schemas.microsoft.com/office/drawing/2014/main" id="{15AB58CB-C27B-4CC2-AF64-B9430F600AB1}"/>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22" name="Rectangle: Rounded Corners 21">
            <a:hlinkClick r:id="rId8" action="ppaction://hlinksldjump"/>
            <a:extLst>
              <a:ext uri="{FF2B5EF4-FFF2-40B4-BE49-F238E27FC236}">
                <a16:creationId xmlns:a16="http://schemas.microsoft.com/office/drawing/2014/main" id="{FEC0D5E1-262D-47F2-AF52-1ED413221993}"/>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23" name="TextBox 22">
            <a:extLst>
              <a:ext uri="{FF2B5EF4-FFF2-40B4-BE49-F238E27FC236}">
                <a16:creationId xmlns:a16="http://schemas.microsoft.com/office/drawing/2014/main" id="{3F6637FD-4F4B-47E6-A4E0-CB866385FFD1}"/>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24" name="Rectangle: Rounded Corners 23">
            <a:hlinkClick r:id="rId9" action="ppaction://hlinksldjump"/>
            <a:extLst>
              <a:ext uri="{FF2B5EF4-FFF2-40B4-BE49-F238E27FC236}">
                <a16:creationId xmlns:a16="http://schemas.microsoft.com/office/drawing/2014/main" id="{8FA5D0DB-EC6A-45CD-A7C5-94174CAB1E09}"/>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2620624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8B97F5B-699B-4D2E-81D3-DDBFD948FBE7}"/>
              </a:ext>
            </a:extLst>
          </p:cNvPr>
          <p:cNvGraphicFramePr>
            <a:graphicFrameLocks noGrp="1"/>
          </p:cNvGraphicFramePr>
          <p:nvPr>
            <p:extLst>
              <p:ext uri="{D42A27DB-BD31-4B8C-83A1-F6EECF244321}">
                <p14:modId xmlns:p14="http://schemas.microsoft.com/office/powerpoint/2010/main" val="4182269377"/>
              </p:ext>
            </p:extLst>
          </p:nvPr>
        </p:nvGraphicFramePr>
        <p:xfrm>
          <a:off x="448626" y="1704038"/>
          <a:ext cx="11286174" cy="1915461"/>
        </p:xfrm>
        <a:graphic>
          <a:graphicData uri="http://schemas.openxmlformats.org/drawingml/2006/table">
            <a:tbl>
              <a:tblPr firstRow="1" bandRow="1"/>
              <a:tblGrid>
                <a:gridCol w="1604407">
                  <a:extLst>
                    <a:ext uri="{9D8B030D-6E8A-4147-A177-3AD203B41FA5}">
                      <a16:colId xmlns:a16="http://schemas.microsoft.com/office/drawing/2014/main" val="20000"/>
                    </a:ext>
                  </a:extLst>
                </a:gridCol>
                <a:gridCol w="2434273">
                  <a:extLst>
                    <a:ext uri="{9D8B030D-6E8A-4147-A177-3AD203B41FA5}">
                      <a16:colId xmlns:a16="http://schemas.microsoft.com/office/drawing/2014/main" val="20002"/>
                    </a:ext>
                  </a:extLst>
                </a:gridCol>
                <a:gridCol w="940515">
                  <a:extLst>
                    <a:ext uri="{9D8B030D-6E8A-4147-A177-3AD203B41FA5}">
                      <a16:colId xmlns:a16="http://schemas.microsoft.com/office/drawing/2014/main" val="20003"/>
                    </a:ext>
                  </a:extLst>
                </a:gridCol>
                <a:gridCol w="6306979">
                  <a:extLst>
                    <a:ext uri="{9D8B030D-6E8A-4147-A177-3AD203B41FA5}">
                      <a16:colId xmlns:a16="http://schemas.microsoft.com/office/drawing/2014/main" val="2055652941"/>
                    </a:ext>
                  </a:extLst>
                </a:gridCol>
              </a:tblGrid>
              <a:tr h="4597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HAZARD</a:t>
                      </a:r>
                      <a:r>
                        <a:rPr lang="en-GB" sz="1500" b="1" baseline="0" dirty="0"/>
                        <a:t> </a:t>
                      </a:r>
                      <a:r>
                        <a:rPr lang="en-GB" sz="1500" b="1" dirty="0"/>
                        <a:t>GROUP</a:t>
                      </a:r>
                    </a:p>
                  </a:txBody>
                  <a:tcPr marL="69009" marR="69009" marT="34504" marB="3450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HAZARD</a:t>
                      </a:r>
                    </a:p>
                  </a:txBody>
                  <a:tcPr marL="69009" marR="69009" marT="34504" marB="3450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CODE</a:t>
                      </a:r>
                    </a:p>
                  </a:txBody>
                  <a:tcPr marL="69009" marR="69009" marT="34504" marB="3450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DEFINITION</a:t>
                      </a:r>
                    </a:p>
                  </a:txBody>
                  <a:tcPr marL="69009" marR="69009" marT="34504" marB="34504"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46173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BIOPHYSICAL</a:t>
                      </a:r>
                    </a:p>
                  </a:txBody>
                  <a:tcPr marL="69009" marR="69009" marT="34504" marB="34504"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8064A2">
                            <a:lumMod val="7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500" dirty="0"/>
                        <a:t>Wildfire</a:t>
                      </a:r>
                    </a:p>
                  </a:txBody>
                  <a:tcPr marL="69009" marR="69009" marT="34504" marB="3450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WF</a:t>
                      </a:r>
                    </a:p>
                  </a:txBody>
                  <a:tcPr marL="69009" marR="69009" marT="34504" marB="3450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n-US" sz="1500" b="0" i="0" u="none" strike="noStrike" dirty="0">
                          <a:solidFill>
                            <a:srgbClr val="000000"/>
                          </a:solidFill>
                          <a:effectLst/>
                          <a:latin typeface="Calibri (Body)"/>
                        </a:rPr>
                        <a:t>An uncontrolled fire </a:t>
                      </a:r>
                      <a:r>
                        <a:rPr lang="en-US" sz="1500" b="0" i="0" u="none" strike="noStrike" dirty="0" err="1">
                          <a:solidFill>
                            <a:srgbClr val="000000"/>
                          </a:solidFill>
                          <a:effectLst/>
                          <a:latin typeface="Calibri (Body)"/>
                        </a:rPr>
                        <a:t>fuelled</a:t>
                      </a:r>
                      <a:r>
                        <a:rPr lang="en-US" sz="1500" b="0" i="0" u="none" strike="noStrike" dirty="0">
                          <a:solidFill>
                            <a:srgbClr val="000000"/>
                          </a:solidFill>
                          <a:effectLst/>
                          <a:latin typeface="Calibri (Body)"/>
                        </a:rPr>
                        <a:t> by natural vegetation [Smith and </a:t>
                      </a:r>
                      <a:r>
                        <a:rPr lang="en-US" sz="1500" b="0" i="0" u="none" strike="noStrike" dirty="0" err="1">
                          <a:solidFill>
                            <a:srgbClr val="000000"/>
                          </a:solidFill>
                          <a:effectLst/>
                          <a:latin typeface="Calibri (Body)"/>
                        </a:rPr>
                        <a:t>Petley</a:t>
                      </a:r>
                      <a:r>
                        <a:rPr lang="en-US" sz="1500" b="0" i="0" u="none" strike="noStrike" dirty="0">
                          <a:solidFill>
                            <a:srgbClr val="000000"/>
                          </a:solidFill>
                          <a:effectLst/>
                          <a:latin typeface="Calibri (Body)"/>
                        </a:rPr>
                        <a:t>, 2009]. </a:t>
                      </a:r>
                    </a:p>
                  </a:txBody>
                  <a:tcPr marL="7189" marR="7189" marT="7189" marB="0"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20"/>
                  </a:ext>
                </a:extLst>
              </a:tr>
              <a:tr h="532280">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SPACE</a:t>
                      </a:r>
                    </a:p>
                  </a:txBody>
                  <a:tcPr marL="94431" marR="94431" marT="47215" marB="47215"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gradFill>
                      <a:gsLst>
                        <a:gs pos="0">
                          <a:sysClr val="window" lastClr="FFFFFF"/>
                        </a:gs>
                        <a:gs pos="79000">
                          <a:sysClr val="window" lastClr="FFFFFF"/>
                        </a:gs>
                        <a:gs pos="74000">
                          <a:sysClr val="window" lastClr="FFFFFF"/>
                        </a:gs>
                        <a:gs pos="100000">
                          <a:srgbClr val="EEECE1">
                            <a:lumMod val="25000"/>
                          </a:srgbClr>
                        </a:gs>
                      </a:gsLst>
                      <a:lin ang="10800000" scaled="1"/>
                    </a:gra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500" dirty="0"/>
                        <a:t>Space Weather</a:t>
                      </a:r>
                    </a:p>
                  </a:txBody>
                  <a:tcPr marL="69009" marR="69009" marT="34504" marB="34504">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SW</a:t>
                      </a:r>
                    </a:p>
                  </a:txBody>
                  <a:tcPr marL="69009" marR="69009" marT="34504" marB="34504">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n-US" sz="1500" b="0" i="0" u="none" strike="noStrike" dirty="0">
                          <a:solidFill>
                            <a:srgbClr val="000000"/>
                          </a:solidFill>
                          <a:effectLst/>
                          <a:latin typeface="Calibri (Body)"/>
                        </a:rPr>
                        <a:t>A perturbation of the Earth’s magnetosphere, because of changes in space weather, i.e., the intensity of solar wind.</a:t>
                      </a:r>
                    </a:p>
                  </a:txBody>
                  <a:tcPr marL="7189" marR="7189" marT="7189"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21"/>
                  </a:ext>
                </a:extLst>
              </a:tr>
              <a:tr h="461733">
                <a:tc vMerge="1">
                  <a:txBody>
                    <a:bodyPr/>
                    <a:lstStyle/>
                    <a:p>
                      <a:pPr algn="ctr"/>
                      <a:endParaRPr lang="en-GB" sz="1200" dirty="0"/>
                    </a:p>
                  </a:txBody>
                  <a:tcPr anchor="c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GB" sz="1500" dirty="0"/>
                        <a:t>Impact Event</a:t>
                      </a:r>
                    </a:p>
                  </a:txBody>
                  <a:tcPr marL="69009" marR="69009" marT="34504" marB="34504">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GB" sz="1500" b="1" dirty="0"/>
                        <a:t>IM</a:t>
                      </a:r>
                    </a:p>
                  </a:txBody>
                  <a:tcPr marL="69009" marR="69009" marT="34504" marB="34504">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l" fontAlgn="ctr"/>
                      <a:r>
                        <a:rPr lang="en-US" sz="1500" b="0" i="0" u="none" strike="noStrike" dirty="0">
                          <a:solidFill>
                            <a:srgbClr val="000000"/>
                          </a:solidFill>
                          <a:effectLst/>
                          <a:latin typeface="Calibri (Body)"/>
                        </a:rPr>
                        <a:t>The impact of a celestial body with the Earth’s surface. </a:t>
                      </a:r>
                    </a:p>
                  </a:txBody>
                  <a:tcPr marL="7189" marR="7189" marT="7189" marB="0"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22"/>
                  </a:ext>
                </a:extLst>
              </a:tr>
            </a:tbl>
          </a:graphicData>
        </a:graphic>
      </p:graphicFrame>
      <p:sp>
        <p:nvSpPr>
          <p:cNvPr id="6" name="Rectangle 5">
            <a:extLst>
              <a:ext uri="{FF2B5EF4-FFF2-40B4-BE49-F238E27FC236}">
                <a16:creationId xmlns:a16="http://schemas.microsoft.com/office/drawing/2014/main" id="{E36AF33E-1261-4044-BA71-17A084223C2C}"/>
              </a:ext>
            </a:extLst>
          </p:cNvPr>
          <p:cNvSpPr/>
          <p:nvPr/>
        </p:nvSpPr>
        <p:spPr>
          <a:xfrm>
            <a:off x="448626" y="412438"/>
            <a:ext cx="4581703" cy="477054"/>
          </a:xfrm>
          <a:prstGeom prst="rect">
            <a:avLst/>
          </a:prstGeom>
        </p:spPr>
        <p:txBody>
          <a:bodyPr wrap="none">
            <a:spAutoFit/>
          </a:bodyPr>
          <a:lstStyle/>
          <a:p>
            <a:pPr>
              <a:buClr>
                <a:srgbClr val="7030A0"/>
              </a:buClr>
            </a:pPr>
            <a:r>
              <a:rPr lang="en-GB" sz="2500" b="1" dirty="0">
                <a:solidFill>
                  <a:srgbClr val="7030A0"/>
                </a:solidFill>
              </a:rPr>
              <a:t>Appendix.</a:t>
            </a:r>
            <a:r>
              <a:rPr lang="en-GB" sz="2500" b="1" dirty="0">
                <a:solidFill>
                  <a:srgbClr val="002060"/>
                </a:solidFill>
              </a:rPr>
              <a:t> Hazard Definitions</a:t>
            </a:r>
          </a:p>
        </p:txBody>
      </p:sp>
      <p:sp>
        <p:nvSpPr>
          <p:cNvPr id="2" name="Slide Number Placeholder 1">
            <a:extLst>
              <a:ext uri="{FF2B5EF4-FFF2-40B4-BE49-F238E27FC236}">
                <a16:creationId xmlns:a16="http://schemas.microsoft.com/office/drawing/2014/main" id="{724704E5-290C-4C79-92E2-E425EF9D12F3}"/>
              </a:ext>
            </a:extLst>
          </p:cNvPr>
          <p:cNvSpPr>
            <a:spLocks noGrp="1"/>
          </p:cNvSpPr>
          <p:nvPr>
            <p:ph type="sldNum" sz="quarter" idx="10"/>
          </p:nvPr>
        </p:nvSpPr>
        <p:spPr/>
        <p:txBody>
          <a:bodyPr/>
          <a:lstStyle/>
          <a:p>
            <a:fld id="{FF828736-9A59-5542-843E-7597CE180AEB}" type="slidenum">
              <a:rPr lang="en-US" smtClean="0"/>
              <a:pPr/>
              <a:t>21</a:t>
            </a:fld>
            <a:endParaRPr lang="en-US" dirty="0"/>
          </a:p>
        </p:txBody>
      </p:sp>
      <p:sp>
        <p:nvSpPr>
          <p:cNvPr id="11" name="Rectangle: Rounded Corners 10">
            <a:hlinkClick r:id="rId2" action="ppaction://hlinksldjump"/>
            <a:extLst>
              <a:ext uri="{FF2B5EF4-FFF2-40B4-BE49-F238E27FC236}">
                <a16:creationId xmlns:a16="http://schemas.microsoft.com/office/drawing/2014/main" id="{C84A8153-EC34-4960-90C7-DA14A6BA5679}"/>
              </a:ext>
            </a:extLst>
          </p:cNvPr>
          <p:cNvSpPr/>
          <p:nvPr/>
        </p:nvSpPr>
        <p:spPr>
          <a:xfrm>
            <a:off x="2967158" y="6498062"/>
            <a:ext cx="841110"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Aims</a:t>
            </a:r>
            <a:endParaRPr lang="en-US" sz="1600" dirty="0"/>
          </a:p>
        </p:txBody>
      </p:sp>
      <p:sp>
        <p:nvSpPr>
          <p:cNvPr id="18" name="Rectangle: Rounded Corners 17">
            <a:hlinkClick r:id="rId3" action="ppaction://hlinksldjump"/>
            <a:extLst>
              <a:ext uri="{FF2B5EF4-FFF2-40B4-BE49-F238E27FC236}">
                <a16:creationId xmlns:a16="http://schemas.microsoft.com/office/drawing/2014/main" id="{B519A735-D92D-4B42-AB51-6F581428CA07}"/>
              </a:ext>
            </a:extLst>
          </p:cNvPr>
          <p:cNvSpPr/>
          <p:nvPr/>
        </p:nvSpPr>
        <p:spPr>
          <a:xfrm>
            <a:off x="3867064" y="6496004"/>
            <a:ext cx="1434386"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Data Sources</a:t>
            </a:r>
            <a:endParaRPr lang="en-US" sz="1600" dirty="0"/>
          </a:p>
        </p:txBody>
      </p:sp>
      <p:sp>
        <p:nvSpPr>
          <p:cNvPr id="19" name="Rectangle: Rounded Corners 18">
            <a:hlinkClick r:id="rId4" action="ppaction://hlinksldjump"/>
            <a:extLst>
              <a:ext uri="{FF2B5EF4-FFF2-40B4-BE49-F238E27FC236}">
                <a16:creationId xmlns:a16="http://schemas.microsoft.com/office/drawing/2014/main" id="{0C812DD7-1388-4AAC-A01F-B8A77D6962C0}"/>
              </a:ext>
            </a:extLst>
          </p:cNvPr>
          <p:cNvSpPr/>
          <p:nvPr/>
        </p:nvSpPr>
        <p:spPr>
          <a:xfrm>
            <a:off x="5360247" y="6493791"/>
            <a:ext cx="1560214"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Single Hazards</a:t>
            </a:r>
            <a:endParaRPr lang="en-US" sz="1600" dirty="0"/>
          </a:p>
        </p:txBody>
      </p:sp>
      <p:sp>
        <p:nvSpPr>
          <p:cNvPr id="20" name="Rectangle: Rounded Corners 19">
            <a:hlinkClick r:id="rId5" action="ppaction://hlinksldjump"/>
            <a:extLst>
              <a:ext uri="{FF2B5EF4-FFF2-40B4-BE49-F238E27FC236}">
                <a16:creationId xmlns:a16="http://schemas.microsoft.com/office/drawing/2014/main" id="{E4EB1AF4-E096-4ED5-8604-EE7DDBA3C791}"/>
              </a:ext>
            </a:extLst>
          </p:cNvPr>
          <p:cNvSpPr/>
          <p:nvPr/>
        </p:nvSpPr>
        <p:spPr>
          <a:xfrm>
            <a:off x="6982604" y="6496004"/>
            <a:ext cx="151259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Interrelations</a:t>
            </a:r>
            <a:endParaRPr lang="en-US" sz="1600" dirty="0"/>
          </a:p>
        </p:txBody>
      </p:sp>
      <p:sp>
        <p:nvSpPr>
          <p:cNvPr id="21" name="Rectangle: Rounded Corners 20">
            <a:hlinkClick r:id="rId6" action="ppaction://hlinksldjump"/>
            <a:extLst>
              <a:ext uri="{FF2B5EF4-FFF2-40B4-BE49-F238E27FC236}">
                <a16:creationId xmlns:a16="http://schemas.microsoft.com/office/drawing/2014/main" id="{3C1EBD41-F56B-48FD-8192-24E8C0D6F751}"/>
              </a:ext>
            </a:extLst>
          </p:cNvPr>
          <p:cNvSpPr/>
          <p:nvPr/>
        </p:nvSpPr>
        <p:spPr>
          <a:xfrm>
            <a:off x="855216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Scenarios</a:t>
            </a:r>
            <a:endParaRPr lang="en-US" sz="1600" dirty="0"/>
          </a:p>
        </p:txBody>
      </p:sp>
      <p:sp>
        <p:nvSpPr>
          <p:cNvPr id="22" name="Rectangle: Rounded Corners 21">
            <a:hlinkClick r:id="rId7" action="ppaction://hlinksldjump"/>
            <a:extLst>
              <a:ext uri="{FF2B5EF4-FFF2-40B4-BE49-F238E27FC236}">
                <a16:creationId xmlns:a16="http://schemas.microsoft.com/office/drawing/2014/main" id="{AEF174BA-1F44-4119-ABE0-FEF7DA976118}"/>
              </a:ext>
            </a:extLst>
          </p:cNvPr>
          <p:cNvSpPr/>
          <p:nvPr/>
        </p:nvSpPr>
        <p:spPr>
          <a:xfrm>
            <a:off x="9681813" y="6493767"/>
            <a:ext cx="1072409"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Summary</a:t>
            </a:r>
            <a:endParaRPr lang="en-US" sz="1600" dirty="0"/>
          </a:p>
        </p:txBody>
      </p:sp>
      <p:sp>
        <p:nvSpPr>
          <p:cNvPr id="23" name="TextBox 22">
            <a:extLst>
              <a:ext uri="{FF2B5EF4-FFF2-40B4-BE49-F238E27FC236}">
                <a16:creationId xmlns:a16="http://schemas.microsoft.com/office/drawing/2014/main" id="{9F3E1DF2-C1C8-4280-AFE7-2DE94B652DF6}"/>
              </a:ext>
            </a:extLst>
          </p:cNvPr>
          <p:cNvSpPr txBox="1"/>
          <p:nvPr/>
        </p:nvSpPr>
        <p:spPr>
          <a:xfrm>
            <a:off x="4769141" y="6142090"/>
            <a:ext cx="5360564" cy="353914"/>
          </a:xfrm>
          <a:prstGeom prst="rect">
            <a:avLst/>
          </a:prstGeom>
        </p:spPr>
        <p:txBody>
          <a:bodyPr vert="horz" wrap="square" lIns="36000" tIns="0" rIns="0" bIns="0" rtlCol="0" anchor="ctr">
            <a:normAutofit/>
          </a:bodyPr>
          <a:lstStyle/>
          <a:p>
            <a:r>
              <a:rPr lang="en-GB" sz="1200" dirty="0">
                <a:solidFill>
                  <a:schemeClr val="accent1">
                    <a:lumMod val="75000"/>
                  </a:schemeClr>
                </a:solidFill>
              </a:rPr>
              <a:t>Click on boxes below to navigate to a specific section of this presentation</a:t>
            </a:r>
            <a:endParaRPr lang="en-US" sz="1200" dirty="0">
              <a:solidFill>
                <a:schemeClr val="accent1">
                  <a:lumMod val="75000"/>
                </a:schemeClr>
              </a:solidFill>
            </a:endParaRPr>
          </a:p>
        </p:txBody>
      </p:sp>
      <p:sp>
        <p:nvSpPr>
          <p:cNvPr id="24" name="Rectangle: Rounded Corners 23">
            <a:hlinkClick r:id="rId8" action="ppaction://hlinksldjump"/>
            <a:extLst>
              <a:ext uri="{FF2B5EF4-FFF2-40B4-BE49-F238E27FC236}">
                <a16:creationId xmlns:a16="http://schemas.microsoft.com/office/drawing/2014/main" id="{BEB9BA84-7DDF-4F73-A5BB-CD9EBD02191A}"/>
              </a:ext>
            </a:extLst>
          </p:cNvPr>
          <p:cNvSpPr/>
          <p:nvPr/>
        </p:nvSpPr>
        <p:spPr>
          <a:xfrm>
            <a:off x="10811463" y="6498062"/>
            <a:ext cx="1197657" cy="2966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Definitions</a:t>
            </a:r>
            <a:endParaRPr lang="en-US" sz="1600" dirty="0"/>
          </a:p>
        </p:txBody>
      </p:sp>
    </p:spTree>
    <p:extLst>
      <p:ext uri="{BB962C8B-B14F-4D97-AF65-F5344CB8AC3E}">
        <p14:creationId xmlns:p14="http://schemas.microsoft.com/office/powerpoint/2010/main" val="3981508233"/>
      </p:ext>
    </p:extLst>
  </p:cSld>
  <p:clrMapOvr>
    <a:masterClrMapping/>
  </p:clrMapOvr>
</p:sld>
</file>

<file path=ppt/theme/theme1.xml><?xml version="1.0" encoding="utf-8"?>
<a:theme xmlns:a="http://schemas.openxmlformats.org/drawingml/2006/main" name="909-PA-GDC-PPT-Template-V1a">
  <a:themeElements>
    <a:clrScheme name="TomorrowCities">
      <a:dk1>
        <a:srgbClr val="000000"/>
      </a:dk1>
      <a:lt1>
        <a:srgbClr val="FFFFFF"/>
      </a:lt1>
      <a:dk2>
        <a:srgbClr val="223C1E"/>
      </a:dk2>
      <a:lt2>
        <a:srgbClr val="279989"/>
      </a:lt2>
      <a:accent1>
        <a:srgbClr val="009A44"/>
      </a:accent1>
      <a:accent2>
        <a:srgbClr val="865E9C"/>
      </a:accent2>
      <a:accent3>
        <a:srgbClr val="30261D"/>
      </a:accent3>
      <a:accent4>
        <a:srgbClr val="AD6433"/>
      </a:accent4>
      <a:accent5>
        <a:srgbClr val="1B365D"/>
      </a:accent5>
      <a:accent6>
        <a:srgbClr val="4797A8"/>
      </a:accent6>
      <a:hlink>
        <a:srgbClr val="505759"/>
      </a:hlink>
      <a:folHlink>
        <a:srgbClr val="9C6169"/>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36000" tIns="0" rIns="0" bIns="0" rtlCol="0" anchor="ctr">
        <a:normAutofit/>
      </a:bodyPr>
      <a:lstStyle>
        <a:defPPr algn="l">
          <a:defRPr dirty="0" smtClean="0">
            <a:solidFill>
              <a:schemeClr val="accent1"/>
            </a:solidFill>
          </a:defRPr>
        </a:defPPr>
      </a:lstStyle>
    </a:txDef>
  </a:objectDefaults>
  <a:extraClrSchemeLst/>
  <a:extLst>
    <a:ext uri="{05A4C25C-085E-4340-85A3-A5531E510DB2}">
      <thm15:themeFamily xmlns:thm15="http://schemas.microsoft.com/office/thememl/2012/main" name="909-PA-GDC-PPT-Template-V2b" id="{9171F1ED-1358-7A4C-97A6-3846944F457E}" vid="{0DFC8A62-9541-4146-8948-D3B8C15A12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A09C405FE6964089E387C7AB1D58D0" ma:contentTypeVersion="12" ma:contentTypeDescription="Create a new document." ma:contentTypeScope="" ma:versionID="7d03ec66f21aec7df5e948c846595ac5">
  <xsd:schema xmlns:xsd="http://www.w3.org/2001/XMLSchema" xmlns:xs="http://www.w3.org/2001/XMLSchema" xmlns:p="http://schemas.microsoft.com/office/2006/metadata/properties" xmlns:ns2="918515a9-b5f7-4ff9-9fb1-13195f828cdc" xmlns:ns3="d1d1e6ca-95a5-4820-912f-94dd8ebf4707" targetNamespace="http://schemas.microsoft.com/office/2006/metadata/properties" ma:root="true" ma:fieldsID="f06d60baf3adc2e5a7d7dcefe2501615" ns2:_="" ns3:_="">
    <xsd:import namespace="918515a9-b5f7-4ff9-9fb1-13195f828cdc"/>
    <xsd:import namespace="d1d1e6ca-95a5-4820-912f-94dd8ebf470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8515a9-b5f7-4ff9-9fb1-13195f828c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1d1e6ca-95a5-4820-912f-94dd8ebf470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8DD447C-A274-446D-861A-86ADA7CC2F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8515a9-b5f7-4ff9-9fb1-13195f828cdc"/>
    <ds:schemaRef ds:uri="d1d1e6ca-95a5-4820-912f-94dd8ebf47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052EDCA-AE7A-4008-8134-8183DB616B27}">
  <ds:schemaRefs>
    <ds:schemaRef ds:uri="http://schemas.microsoft.com/sharepoint/v3/contenttype/forms"/>
  </ds:schemaRefs>
</ds:datastoreItem>
</file>

<file path=customXml/itemProps3.xml><?xml version="1.0" encoding="utf-8"?>
<ds:datastoreItem xmlns:ds="http://schemas.openxmlformats.org/officeDocument/2006/customXml" ds:itemID="{B963FBF5-663D-4B50-9D21-BAF7832A5C24}">
  <ds:schemaRefs>
    <ds:schemaRef ds:uri="http://purl.org/dc/terms/"/>
    <ds:schemaRef ds:uri="http://schemas.openxmlformats.org/package/2006/metadata/core-properties"/>
    <ds:schemaRef ds:uri="http://schemas.microsoft.com/office/2006/documentManagement/types"/>
    <ds:schemaRef ds:uri="918515a9-b5f7-4ff9-9fb1-13195f828cdc"/>
    <ds:schemaRef ds:uri="http://purl.org/dc/elements/1.1/"/>
    <ds:schemaRef ds:uri="http://schemas.microsoft.com/office/2006/metadata/properties"/>
    <ds:schemaRef ds:uri="d1d1e6ca-95a5-4820-912f-94dd8ebf4707"/>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909-PA-GDC-PPT-Template-V1a</Template>
  <TotalTime>7342</TotalTime>
  <Words>3215</Words>
  <Application>Microsoft Office PowerPoint</Application>
  <PresentationFormat>Widescreen</PresentationFormat>
  <Paragraphs>871</Paragraphs>
  <Slides>21</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Calibri (Body)</vt:lpstr>
      <vt:lpstr>DejaVu Sans</vt:lpstr>
      <vt:lpstr>Tahoma</vt:lpstr>
      <vt:lpstr>Trebuchet MS</vt:lpstr>
      <vt:lpstr>Trebuchet MS (Body)</vt:lpstr>
      <vt:lpstr>909-PA-GDC-PPT-Template-V1a</vt:lpstr>
      <vt:lpstr>Multi-hazard interactions to inform disaster risk reduction in Istanbul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Plain front cover</dc:title>
  <dc:creator>Patrick Morrison</dc:creator>
  <cp:lastModifiedBy>Hussain, Ekbal</cp:lastModifiedBy>
  <cp:revision>241</cp:revision>
  <dcterms:created xsi:type="dcterms:W3CDTF">2019-05-13T10:22:40Z</dcterms:created>
  <dcterms:modified xsi:type="dcterms:W3CDTF">2021-04-23T08:29:20Z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0x010100DBA09C405FE6964089E387C7AB1D58D0</vt:lpwstr>
  </property>
</Properties>
</file>