
<file path=[Content_Types].xml><?xml version="1.0" encoding="utf-8"?>
<Types xmlns="http://schemas.openxmlformats.org/package/2006/content-types">
  <Default Extension="avi" ContentType="video/x-msvideo"/>
  <Default Extension="bin" ContentType="application/vnd.openxmlformats-officedocument.oleObject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1" r:id="rId2"/>
    <p:sldId id="298" r:id="rId3"/>
    <p:sldId id="317" r:id="rId4"/>
    <p:sldId id="299" r:id="rId5"/>
    <p:sldId id="266" r:id="rId6"/>
    <p:sldId id="302" r:id="rId7"/>
    <p:sldId id="303" r:id="rId8"/>
    <p:sldId id="312" r:id="rId9"/>
    <p:sldId id="308" r:id="rId10"/>
    <p:sldId id="310" r:id="rId11"/>
    <p:sldId id="309" r:id="rId12"/>
    <p:sldId id="313" r:id="rId13"/>
    <p:sldId id="316" r:id="rId14"/>
    <p:sldId id="307" r:id="rId15"/>
    <p:sldId id="311" r:id="rId16"/>
    <p:sldId id="314" r:id="rId17"/>
    <p:sldId id="31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i Zhang" initials="YZ" lastIdx="3" clrIdx="0">
    <p:extLst>
      <p:ext uri="{19B8F6BF-5375-455C-9EA6-DF929625EA0E}">
        <p15:presenceInfo xmlns:p15="http://schemas.microsoft.com/office/powerpoint/2012/main" userId="a9b1a7aa8b11819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0" autoAdjust="0"/>
    <p:restoredTop sz="79900" autoAdjust="0"/>
  </p:normalViewPr>
  <p:slideViewPr>
    <p:cSldViewPr snapToGrid="0">
      <p:cViewPr varScale="1">
        <p:scale>
          <a:sx n="65" d="100"/>
          <a:sy n="65" d="100"/>
        </p:scale>
        <p:origin x="123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134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7232842-511D-4766-9946-0E31445E7A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5B715C-B7EA-43AD-B892-7C22872DC8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0AA203-0DCD-484E-9C9B-D96EFEE9225C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BF0E9F-8A26-4A17-AB3F-BE5E5087B94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1110AE-2CAB-4532-9425-1B920B27750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2F62A6-B9BD-41B2-90D8-D6092A02A9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520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95E577-D47A-4F23-9463-67A9D7F58344}" type="datetimeFigureOut">
              <a:rPr lang="en-US" smtClean="0"/>
              <a:t>4/25/2021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D60926-C7F1-47BA-B925-158E9F69E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452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Hi, I would like to present our work in this video.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60926-C7F1-47BA-B925-158E9F69EE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588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objective is to create fast simulation and inversion codes for elastic waves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60926-C7F1-47BA-B925-158E9F69EE2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1590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60926-C7F1-47BA-B925-158E9F69EE2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320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backbone of our work. We start from velocity-stress equations. And the deviatoric stresses and isotropic pressure are extracted from stress components. In this case, we have wave vector composed of velocity, deviatoric stresses and isotropic pressure.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60926-C7F1-47BA-B925-158E9F69EE2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993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simulate unbounded wavefield, we need perfectly matched layers, PML. We employed a simplified PML version to reduce the computational burden.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60926-C7F1-47BA-B925-158E9F69EE2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8376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inversion is based on adjoint state method, which is derived from Lagrange multiplier.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60926-C7F1-47BA-B925-158E9F69EE2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8456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is the case study for </a:t>
            </a:r>
            <a:r>
              <a:rPr lang="en-US" dirty="0" err="1"/>
              <a:t>marmousi</a:t>
            </a:r>
            <a:r>
              <a:rPr lang="en-US" dirty="0"/>
              <a:t> model. Firstly, we generate the synthetic recordings by forward simulation. You can see vertical </a:t>
            </a:r>
            <a:r>
              <a:rPr lang="en-US" dirty="0" err="1"/>
              <a:t>partical</a:t>
            </a:r>
            <a:r>
              <a:rPr lang="en-US" dirty="0"/>
              <a:t> velocity on the top and pressure field in the bottom. There is no S-wave component in the pressure field.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60926-C7F1-47BA-B925-158E9F69EE2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0828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Currently the inversion only resolves a very rough structure after 6 times of iteration. But the cost is constantly decreasing.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60926-C7F1-47BA-B925-158E9F69EE2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7713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3D modelling, we have a case study for a volcanic media, </a:t>
            </a:r>
            <a:r>
              <a:rPr lang="en-US" dirty="0" err="1"/>
              <a:t>Campi</a:t>
            </a:r>
            <a:r>
              <a:rPr lang="en-US" dirty="0"/>
              <a:t> </a:t>
            </a:r>
            <a:r>
              <a:rPr lang="en-US" dirty="0" err="1"/>
              <a:t>Fleigrei</a:t>
            </a:r>
            <a:r>
              <a:rPr lang="en-US" dirty="0"/>
              <a:t>. We want to fit the data better by adding random media and reconstructing source signals </a:t>
            </a:r>
            <a:r>
              <a:rPr lang="en-US" dirty="0" err="1"/>
              <a:t>thourhg</a:t>
            </a:r>
            <a:r>
              <a:rPr lang="en-US" dirty="0"/>
              <a:t> time reversal receivers as virtual sources.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60926-C7F1-47BA-B925-158E9F69EE2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4852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random media generation, the Gaussian filter is used.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60926-C7F1-47BA-B925-158E9F69EE2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1572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you can see how we add fluctuation to the background media to create fluctuated P-wave modulus.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60926-C7F1-47BA-B925-158E9F69EE2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7423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the background model and fluctuated model, we have 2 simulations. And the wavefront loses coherency in the fluctuated 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60926-C7F1-47BA-B925-158E9F69EE2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9384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 see the animation of the 2 wavefields.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60926-C7F1-47BA-B925-158E9F69EE2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8467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seismogram with explosion source. With velocity fluctuation, stronger coda waves are present.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60926-C7F1-47BA-B925-158E9F69EE2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2359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we used the reconstructed source, coda can be also reproduced. However, reconstructed source together with fluctuation result in too strong coda, whose result is more deviated from the true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60926-C7F1-47BA-B925-158E9F69EE2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5703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conclude, our work creates fast codes for simulation and inversion. And we applied the codes to 2 case studies, </a:t>
            </a:r>
            <a:r>
              <a:rPr lang="en-US" dirty="0" err="1"/>
              <a:t>Marmousi</a:t>
            </a:r>
            <a:r>
              <a:rPr lang="en-US" dirty="0"/>
              <a:t> and </a:t>
            </a:r>
            <a:r>
              <a:rPr lang="en-US" dirty="0" err="1"/>
              <a:t>Campi</a:t>
            </a:r>
            <a:r>
              <a:rPr lang="en-US" dirty="0"/>
              <a:t> </a:t>
            </a:r>
            <a:r>
              <a:rPr lang="en-US" dirty="0" err="1"/>
              <a:t>Flegrei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60926-C7F1-47BA-B925-158E9F69EE2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805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4C1E6-8B4A-42DC-BDC7-02F2059423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10" y="1215460"/>
            <a:ext cx="11149780" cy="1006475"/>
          </a:xfrm>
        </p:spPr>
        <p:txBody>
          <a:bodyPr anchor="b">
            <a:normAutofit/>
          </a:bodyPr>
          <a:lstStyle>
            <a:lvl1pPr algn="ctr">
              <a:defRPr sz="40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0A2386-4897-4220-A482-025CCAB735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110" y="3316903"/>
            <a:ext cx="1114978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716B679A-CF92-40C6-B7CA-E850BA48CF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8702" y="6356350"/>
            <a:ext cx="338101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EF57146-9722-4472-8668-3D2767B1C488}" type="datetime1">
              <a:rPr lang="en-US" smtClean="0"/>
              <a:pPr/>
              <a:t>4/25/2021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5C69718-4289-4F7F-8B1C-75B715737B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2435" y="6356350"/>
            <a:ext cx="646267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8A22AF3-5574-4C51-BA81-DEB5BE4E73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466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8B528-204E-41BE-8610-A1827D884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487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89637-B8A4-4F9C-BFB2-230C89270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2080"/>
            <a:ext cx="10515600" cy="4774883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FB867F-BE56-4FF9-9F62-CC667B0C8292}"/>
              </a:ext>
            </a:extLst>
          </p:cNvPr>
          <p:cNvCxnSpPr/>
          <p:nvPr userDrawn="1"/>
        </p:nvCxnSpPr>
        <p:spPr>
          <a:xfrm>
            <a:off x="838200" y="1274128"/>
            <a:ext cx="105156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E162129-3CF0-480F-8704-A4D9D60DFC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8702" y="6356350"/>
            <a:ext cx="338101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EF57146-9722-4472-8668-3D2767B1C488}" type="datetime1">
              <a:rPr lang="en-US" smtClean="0"/>
              <a:pPr/>
              <a:t>4/25/2021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EB492E4-1AAD-4C8D-BF26-02D531B000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2435" y="6356350"/>
            <a:ext cx="62576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8A22AF3-5574-4C51-BA81-DEB5BE4E73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100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87D3900-CF84-4E5B-BEE9-446837044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487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70164A8-9899-4656-A0E6-685738AC464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38200" y="1402080"/>
            <a:ext cx="5181600" cy="4774883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A3C04A4-7B49-4AFD-882C-F7E013C6305B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172200" y="1402080"/>
            <a:ext cx="5181600" cy="4774883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22646AB-E06B-4E8F-A75D-E1E4F3DAB3C3}"/>
              </a:ext>
            </a:extLst>
          </p:cNvPr>
          <p:cNvCxnSpPr/>
          <p:nvPr userDrawn="1"/>
        </p:nvCxnSpPr>
        <p:spPr>
          <a:xfrm>
            <a:off x="838200" y="1274128"/>
            <a:ext cx="105156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653FB2C6-E983-4B70-BD11-B0C9914972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8702" y="6356350"/>
            <a:ext cx="338101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EF57146-9722-4472-8668-3D2767B1C488}" type="datetime1">
              <a:rPr lang="en-US" smtClean="0"/>
              <a:pPr/>
              <a:t>4/25/2021</a:t>
            </a:fld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F6AC0E8-7A7B-4799-8872-47474EBA8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2435" y="6356350"/>
            <a:ext cx="62576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8A22AF3-5574-4C51-BA81-DEB5BE4E73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227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BB644F-0BE8-48C7-A6E2-A57ABDFBB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3B7B7-C0D4-4D04-A798-5AD005EDFE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8BA8A1CF-1FC4-45DB-B6E1-C02E26C3B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8702" y="6356350"/>
            <a:ext cx="338101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EF57146-9722-4472-8668-3D2767B1C488}" type="datetime1">
              <a:rPr lang="en-US" smtClean="0"/>
              <a:pPr/>
              <a:t>4/25/2021</a:t>
            </a:fld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148CCF5-1A10-4A7C-89E7-C97475DE73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2435" y="6356350"/>
            <a:ext cx="625765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8A22AF3-5574-4C51-BA81-DEB5BE4E73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461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zhang9@outlook.d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deconvolution/EGU_Julia_2D_forward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deconvolution/EGU_Julia_3D_forward" TargetMode="External"/><Relationship Id="rId4" Type="http://schemas.openxmlformats.org/officeDocument/2006/relationships/hyperlink" Target="https://github.com/deconvolution/EGU_Julia_2D_inversion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7" Type="http://schemas.openxmlformats.org/officeDocument/2006/relationships/image" Target="../media/image4.png"/><Relationship Id="rId12" Type="http://schemas.openxmlformats.org/officeDocument/2006/relationships/image" Target="../media/image9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11" Type="http://schemas.openxmlformats.org/officeDocument/2006/relationships/oleObject" Target="../embeddings/oleObject1.bin"/><Relationship Id="rId5" Type="http://schemas.openxmlformats.org/officeDocument/2006/relationships/image" Target="../media/image6.png"/><Relationship Id="rId10" Type="http://schemas.openxmlformats.org/officeDocument/2006/relationships/image" Target="../media/image8.png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40.png"/><Relationship Id="rId10" Type="http://schemas.openxmlformats.org/officeDocument/2006/relationships/image" Target="../media/image21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avi"/><Relationship Id="rId2" Type="http://schemas.microsoft.com/office/2007/relationships/media" Target="../media/media1.avi"/><Relationship Id="rId1" Type="http://schemas.openxmlformats.org/officeDocument/2006/relationships/tags" Target="../tags/tag1.xml"/><Relationship Id="rId6" Type="http://schemas.openxmlformats.org/officeDocument/2006/relationships/image" Target="../media/image24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g"/><Relationship Id="rId11" Type="http://schemas.openxmlformats.org/officeDocument/2006/relationships/image" Target="../media/image33.jpg"/><Relationship Id="rId5" Type="http://schemas.openxmlformats.org/officeDocument/2006/relationships/image" Target="../media/image30.wmf"/><Relationship Id="rId10" Type="http://schemas.openxmlformats.org/officeDocument/2006/relationships/image" Target="../media/image32.jpg"/><Relationship Id="rId4" Type="http://schemas.openxmlformats.org/officeDocument/2006/relationships/oleObject" Target="../embeddings/oleObject2.bin"/><Relationship Id="rId9" Type="http://schemas.openxmlformats.org/officeDocument/2006/relationships/image" Target="../media/image28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28.png"/><Relationship Id="rId9" Type="http://schemas.openxmlformats.org/officeDocument/2006/relationships/image" Target="../media/image3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video" Target="../media/media2.avi"/><Relationship Id="rId7" Type="http://schemas.openxmlformats.org/officeDocument/2006/relationships/notesSlide" Target="../notesSlides/notesSlide13.xml"/><Relationship Id="rId2" Type="http://schemas.microsoft.com/office/2007/relationships/media" Target="../media/media2.avi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3.xml"/><Relationship Id="rId5" Type="http://schemas.openxmlformats.org/officeDocument/2006/relationships/video" Target="../media/media3.avi"/><Relationship Id="rId4" Type="http://schemas.microsoft.com/office/2007/relationships/media" Target="../media/media3.avi"/><Relationship Id="rId9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C07B56-0B47-4D63-B88C-6845153149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10" y="1859699"/>
            <a:ext cx="11149780" cy="1006475"/>
          </a:xfrm>
        </p:spPr>
        <p:txBody>
          <a:bodyPr>
            <a:normAutofit fontScale="90000"/>
          </a:bodyPr>
          <a:lstStyle/>
          <a:p>
            <a:r>
              <a:rPr lang="en-US" b="0" dirty="0"/>
              <a:t>Seismic waveform modelling and inversion with velocity-deviatoric stress-isotropic pressure formulation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93C1CA1E-13E1-48E6-BA5B-AC5A1B8C24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110" y="4168959"/>
            <a:ext cx="11149780" cy="1655762"/>
          </a:xfrm>
        </p:spPr>
        <p:txBody>
          <a:bodyPr/>
          <a:lstStyle/>
          <a:p>
            <a:r>
              <a:rPr lang="en-US" b="1"/>
              <a:t>Yi Zhang</a:t>
            </a:r>
            <a:r>
              <a:rPr lang="en-US"/>
              <a:t> (</a:t>
            </a:r>
            <a:r>
              <a:rPr lang="en-US">
                <a:hlinkClick r:id="rId3"/>
              </a:rPr>
              <a:t>zhang9@outlook.de</a:t>
            </a:r>
            <a:r>
              <a:rPr lang="en-US"/>
              <a:t>)</a:t>
            </a:r>
            <a:r>
              <a:rPr lang="en-US" b="1"/>
              <a:t> </a:t>
            </a:r>
            <a:r>
              <a:rPr lang="en-US" b="1" baseline="30000" dirty="0"/>
              <a:t>(1)</a:t>
            </a:r>
            <a:r>
              <a:rPr lang="en-US" dirty="0"/>
              <a:t>, Luca De Siena </a:t>
            </a:r>
            <a:r>
              <a:rPr lang="en-US" baseline="30000" dirty="0"/>
              <a:t>(1)</a:t>
            </a:r>
            <a:r>
              <a:rPr lang="en-US" dirty="0"/>
              <a:t>, Alexey </a:t>
            </a:r>
            <a:r>
              <a:rPr lang="en-US" dirty="0" err="1"/>
              <a:t>Stovas</a:t>
            </a:r>
            <a:r>
              <a:rPr lang="en-US" dirty="0"/>
              <a:t> </a:t>
            </a:r>
            <a:r>
              <a:rPr lang="en-US" baseline="30000" dirty="0"/>
              <a:t>(2)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BCEBF1-0661-46B8-9082-86E7F76B9B9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F57146-9722-4472-8668-3D2767B1C488}" type="datetime1">
              <a:rPr lang="en-US" smtClean="0"/>
              <a:pPr/>
              <a:t>4/25/2021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0CAABB-BDC2-4CB2-99A5-801A7BDB46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A22AF3-5574-4C51-BA81-DEB5BE4E73D2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66015B-29A7-480C-B426-C3CD9AA858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436" y="141507"/>
            <a:ext cx="2494286" cy="72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755AFF-D5A5-4293-94FA-EDDC163B93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6116" y="141507"/>
            <a:ext cx="3103448" cy="7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C6B1A34-59B7-4818-9C79-477C6D99C956}"/>
              </a:ext>
            </a:extLst>
          </p:cNvPr>
          <p:cNvSpPr txBox="1"/>
          <p:nvPr/>
        </p:nvSpPr>
        <p:spPr>
          <a:xfrm>
            <a:off x="212435" y="5497767"/>
            <a:ext cx="1081218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Both"/>
            </a:pPr>
            <a:r>
              <a:rPr lang="en-US" sz="1500" dirty="0"/>
              <a:t>Mainz Institute of Multiscale Modeling, Johannes Gutenberg University, </a:t>
            </a:r>
            <a:r>
              <a:rPr lang="de-DE" sz="1500" dirty="0"/>
              <a:t>Staudingerweg 7, 55128 Mainz, Germany</a:t>
            </a:r>
          </a:p>
          <a:p>
            <a:pPr marL="342900" indent="-342900">
              <a:buAutoNum type="arabicParenBoth"/>
            </a:pPr>
            <a:r>
              <a:rPr lang="en-US" sz="1500" dirty="0"/>
              <a:t>Department of Geoscience and Petroleum, Norwegian University of Science and Technology, </a:t>
            </a:r>
            <a:r>
              <a:rPr lang="nn-NO" sz="1500" dirty="0"/>
              <a:t>S. P. Andersens veg 15a, 7031 Trondheim, Norway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818641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C07B56-0B47-4D63-B88C-684515314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Objective</a:t>
            </a:r>
            <a:endParaRPr lang="en-US" b="0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93C1CA1E-13E1-48E6-BA5B-AC5A1B8C24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Fast simulation and inversion codes for elastic waves </a:t>
            </a:r>
            <a:r>
              <a:rPr lang="en-US"/>
              <a:t>including pressure field</a:t>
            </a:r>
            <a:endParaRPr lang="en-US" dirty="0"/>
          </a:p>
          <a:p>
            <a:r>
              <a:rPr lang="en-US" dirty="0"/>
              <a:t>The Finite-difference code for wavefield simulation is written in Julia based on </a:t>
            </a:r>
            <a:r>
              <a:rPr lang="en-US" dirty="0" err="1"/>
              <a:t>Parallelstencil</a:t>
            </a:r>
            <a:r>
              <a:rPr lang="en-US" dirty="0"/>
              <a:t> (</a:t>
            </a:r>
            <a:r>
              <a:rPr lang="en-US" dirty="0" err="1"/>
              <a:t>Omlin</a:t>
            </a:r>
            <a:r>
              <a:rPr lang="en-US" dirty="0"/>
              <a:t>, </a:t>
            </a:r>
            <a:r>
              <a:rPr lang="en-US" dirty="0" err="1"/>
              <a:t>Räss</a:t>
            </a:r>
            <a:r>
              <a:rPr lang="en-US" dirty="0"/>
              <a:t>, Kwasniewski, </a:t>
            </a:r>
            <a:r>
              <a:rPr lang="en-US" dirty="0" err="1"/>
              <a:t>Malvoisin</a:t>
            </a:r>
            <a:r>
              <a:rPr lang="en-US" dirty="0"/>
              <a:t>, &amp; </a:t>
            </a:r>
            <a:r>
              <a:rPr lang="en-US" dirty="0" err="1"/>
              <a:t>Podladchikov</a:t>
            </a:r>
            <a:r>
              <a:rPr lang="en-US" dirty="0"/>
              <a:t>, 2020).</a:t>
            </a:r>
          </a:p>
          <a:p>
            <a:r>
              <a:rPr lang="en-US" dirty="0"/>
              <a:t>Completed parts (in Julia, parallelized):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BCEBF1-0661-46B8-9082-86E7F76B9B9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F57146-9722-4472-8668-3D2767B1C488}" type="datetime1">
              <a:rPr lang="en-US" smtClean="0"/>
              <a:pPr/>
              <a:t>4/25/2021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0CAABB-BDC2-4CB2-99A5-801A7BDB46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A22AF3-5574-4C51-BA81-DEB5BE4E73D2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DBA6AB18-8D30-427C-A5D6-102A708B0D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340493"/>
              </p:ext>
            </p:extLst>
          </p:nvPr>
        </p:nvGraphicFramePr>
        <p:xfrm>
          <a:off x="2152070" y="4039552"/>
          <a:ext cx="8786093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112">
                  <a:extLst>
                    <a:ext uri="{9D8B030D-6E8A-4147-A177-3AD203B41FA5}">
                      <a16:colId xmlns:a16="http://schemas.microsoft.com/office/drawing/2014/main" val="2561141262"/>
                    </a:ext>
                  </a:extLst>
                </a:gridCol>
                <a:gridCol w="1376218">
                  <a:extLst>
                    <a:ext uri="{9D8B030D-6E8A-4147-A177-3AD203B41FA5}">
                      <a16:colId xmlns:a16="http://schemas.microsoft.com/office/drawing/2014/main" val="3704548142"/>
                    </a:ext>
                  </a:extLst>
                </a:gridCol>
                <a:gridCol w="1403927">
                  <a:extLst>
                    <a:ext uri="{9D8B030D-6E8A-4147-A177-3AD203B41FA5}">
                      <a16:colId xmlns:a16="http://schemas.microsoft.com/office/drawing/2014/main" val="1080354791"/>
                    </a:ext>
                  </a:extLst>
                </a:gridCol>
                <a:gridCol w="2281382">
                  <a:extLst>
                    <a:ext uri="{9D8B030D-6E8A-4147-A177-3AD203B41FA5}">
                      <a16:colId xmlns:a16="http://schemas.microsoft.com/office/drawing/2014/main" val="552695066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78737513"/>
                    </a:ext>
                  </a:extLst>
                </a:gridCol>
                <a:gridCol w="750454">
                  <a:extLst>
                    <a:ext uri="{9D8B030D-6E8A-4147-A177-3AD203B41FA5}">
                      <a16:colId xmlns:a16="http://schemas.microsoft.com/office/drawing/2014/main" val="3245640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Dimensions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Simulation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Wave types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Anisotropy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Viscosity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994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2D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P-SV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Up to monoclinic (</a:t>
                      </a:r>
                      <a:r>
                        <a:rPr lang="en-US" sz="2000" dirty="0" err="1"/>
                        <a:t>xz</a:t>
                      </a:r>
                      <a:r>
                        <a:rPr lang="en-US" sz="2000" dirty="0"/>
                        <a:t>-plane)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Kelvin-Voigt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hlinkClick r:id="rId3"/>
                        </a:rPr>
                        <a:t>Click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322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2D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Inversion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P-SV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Isotropic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hlinkClick r:id="rId4"/>
                        </a:rPr>
                        <a:t>Click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024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Up to triclinic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Kelvin-Voigt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hlinkClick r:id="rId5"/>
                        </a:rPr>
                        <a:t>Click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133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1855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C07B56-0B47-4D63-B88C-684515314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Work contents</a:t>
            </a:r>
            <a:endParaRPr lang="en-US" b="0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93C1CA1E-13E1-48E6-BA5B-AC5A1B8C24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Theory</a:t>
            </a:r>
          </a:p>
          <a:p>
            <a:r>
              <a:rPr lang="en-US" dirty="0"/>
              <a:t>2D inversion for </a:t>
            </a:r>
            <a:r>
              <a:rPr lang="en-US" dirty="0" err="1"/>
              <a:t>Marmousi</a:t>
            </a:r>
            <a:r>
              <a:rPr lang="en-US" dirty="0"/>
              <a:t> model</a:t>
            </a:r>
          </a:p>
          <a:p>
            <a:r>
              <a:rPr lang="en-US" dirty="0"/>
              <a:t>3D forward modelling for </a:t>
            </a:r>
            <a:r>
              <a:rPr lang="en-US" dirty="0" err="1"/>
              <a:t>Campi</a:t>
            </a:r>
            <a:r>
              <a:rPr lang="en-US" dirty="0"/>
              <a:t> </a:t>
            </a:r>
            <a:r>
              <a:rPr lang="en-US" dirty="0" err="1"/>
              <a:t>Fleigrei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BCEBF1-0661-46B8-9082-86E7F76B9B9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F57146-9722-4472-8668-3D2767B1C488}" type="datetime1">
              <a:rPr lang="en-US" smtClean="0"/>
              <a:pPr/>
              <a:t>4/25/2021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0CAABB-BDC2-4CB2-99A5-801A7BDB46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A22AF3-5574-4C51-BA81-DEB5BE4E73D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515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C07B56-0B47-4D63-B88C-684515314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Forward problem</a:t>
            </a:r>
            <a:endParaRPr lang="en-US" b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9">
                <a:extLst>
                  <a:ext uri="{FF2B5EF4-FFF2-40B4-BE49-F238E27FC236}">
                    <a16:creationId xmlns:a16="http://schemas.microsoft.com/office/drawing/2014/main" id="{62469EDD-F903-45E3-8EA4-0E3ECCCC4855}"/>
                  </a:ext>
                </a:extLst>
              </p:cNvPr>
              <p:cNvSpPr>
                <a:spLocks noGrp="1"/>
              </p:cNvSpPr>
              <p:nvPr>
                <p:ph idx="12"/>
              </p:nvPr>
            </p:nvSpPr>
            <p:spPr/>
            <p:txBody>
              <a:bodyPr/>
              <a:lstStyle/>
              <a:p>
                <a:r>
                  <a:rPr lang="en-US" dirty="0"/>
                  <a:t>Matrix form: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– forward operator,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dirty="0"/>
                  <a:t> – wave vector,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– source term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0" name="Content Placeholder 9">
                <a:extLst>
                  <a:ext uri="{FF2B5EF4-FFF2-40B4-BE49-F238E27FC236}">
                    <a16:creationId xmlns:a16="http://schemas.microsoft.com/office/drawing/2014/main" id="{62469EDD-F903-45E3-8EA4-0E3ECCCC485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2"/>
              </p:nvPr>
            </p:nvSpPr>
            <p:spPr>
              <a:blipFill>
                <a:blip r:embed="rId5"/>
                <a:stretch>
                  <a:fillRect l="-2118" t="-2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BCEBF1-0661-46B8-9082-86E7F76B9B9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F57146-9722-4472-8668-3D2767B1C488}" type="datetime1">
              <a:rPr lang="en-US" smtClean="0"/>
              <a:pPr/>
              <a:t>4/25/2021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0CAABB-BDC2-4CB2-99A5-801A7BDB46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A22AF3-5574-4C51-BA81-DEB5BE4E73D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4CAC80-9D75-4795-8C90-49C129CCFF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8122" y="1895160"/>
            <a:ext cx="1665514" cy="58933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EF8B730-46E0-4A3C-99B6-42E494A2B03C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3D case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310DF8F-0E2F-4BE7-8424-3C9E85ED05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3287241"/>
            <a:ext cx="2238375" cy="6000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90F2B4A-ECD9-4D81-9F51-1B00A7AA8F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7724" y="4414374"/>
            <a:ext cx="2423478" cy="10587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A3A57D1-B0D3-4197-BC11-F0C9287EFE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53602" y="4414374"/>
            <a:ext cx="2747533" cy="105874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CA6D50A-BAED-446B-9249-9B0004E597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7223" y="5472970"/>
            <a:ext cx="1863979" cy="7122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4211680-27D4-46F2-8D44-D872E4F65859}"/>
              </a:ext>
            </a:extLst>
          </p:cNvPr>
          <p:cNvSpPr txBox="1"/>
          <p:nvPr/>
        </p:nvSpPr>
        <p:spPr>
          <a:xfrm>
            <a:off x="2202024" y="6327184"/>
            <a:ext cx="2856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(Yu, Geng, Li, &amp; Wang, 2016)</a:t>
            </a:r>
            <a:endParaRPr lang="en-US" dirty="0"/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462C00C-D643-42A9-83E4-B32B57E2F8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1152017"/>
              </p:ext>
            </p:extLst>
          </p:nvPr>
        </p:nvGraphicFramePr>
        <p:xfrm>
          <a:off x="6512009" y="2686101"/>
          <a:ext cx="1357369" cy="1689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571320" imgH="711000" progId="Equation.DSMT4">
                  <p:embed/>
                </p:oleObj>
              </mc:Choice>
              <mc:Fallback>
                <p:oleObj name="Equation" r:id="rId11" imgW="571320" imgH="711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512009" y="2686101"/>
                        <a:ext cx="1357369" cy="16891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10354359-67FC-4EC7-9CB2-E62162F310D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484" y="2229999"/>
            <a:ext cx="3829050" cy="8953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2F5F40-068A-44BB-8EAD-FB36C21B7EA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6408" y="1457326"/>
            <a:ext cx="2631233" cy="87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484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CB888-C375-4699-8ECA-C1834CD02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formulation with PML (example in 2D)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597D8-D683-4727-A2CD-3D388C6D8F5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F57146-9722-4472-8668-3D2767B1C488}" type="datetime1">
              <a:rPr lang="en-US" smtClean="0"/>
              <a:pPr/>
              <a:t>4/25/2021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254E6C-5A0A-4FD6-BF06-23E2E4225D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A22AF3-5574-4C51-BA81-DEB5BE4E73D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8" name="Content Placeholder 27">
            <a:extLst>
              <a:ext uri="{FF2B5EF4-FFF2-40B4-BE49-F238E27FC236}">
                <a16:creationId xmlns:a16="http://schemas.microsoft.com/office/drawing/2014/main" id="{B7360CD6-E1A7-4B31-AEC9-0C1C279CB0BA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6429857" y="2804896"/>
            <a:ext cx="3079602" cy="715341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E19DA376-586C-4C11-A538-B416957849B6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Conventional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Application to the equation of motion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B8259DC-AA69-4986-BE0F-12945EB49E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134" y="1969392"/>
            <a:ext cx="3018165" cy="793008"/>
          </a:xfrm>
          <a:prstGeom prst="rect">
            <a:avLst/>
          </a:prstGeom>
        </p:spPr>
      </p:pic>
      <p:sp>
        <p:nvSpPr>
          <p:cNvPr id="31" name="Content Placeholder 12">
            <a:extLst>
              <a:ext uri="{FF2B5EF4-FFF2-40B4-BE49-F238E27FC236}">
                <a16:creationId xmlns:a16="http://schemas.microsoft.com/office/drawing/2014/main" id="{8B73BC2F-6BA8-4078-8C65-B9B850D0A394}"/>
              </a:ext>
            </a:extLst>
          </p:cNvPr>
          <p:cNvSpPr txBox="1">
            <a:spLocks/>
          </p:cNvSpPr>
          <p:nvPr/>
        </p:nvSpPr>
        <p:spPr>
          <a:xfrm>
            <a:off x="6202770" y="1409279"/>
            <a:ext cx="5181600" cy="47748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Simplified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Application to the equation of motion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50ABB803-8AD7-4198-9BCF-E349294BD0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19" y="1972489"/>
            <a:ext cx="3199305" cy="15477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77E92E-477A-4E2B-912A-411C6BDE40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435" y="4273654"/>
            <a:ext cx="5703173" cy="10480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C1396F-5926-4346-BACB-BD1CB28FC1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1408" y="4366014"/>
            <a:ext cx="3695700" cy="752475"/>
          </a:xfrm>
          <a:prstGeom prst="rect">
            <a:avLst/>
          </a:prstGeom>
        </p:spPr>
      </p:pic>
      <p:sp>
        <p:nvSpPr>
          <p:cNvPr id="12" name="Content Placeholder 12">
            <a:extLst>
              <a:ext uri="{FF2B5EF4-FFF2-40B4-BE49-F238E27FC236}">
                <a16:creationId xmlns:a16="http://schemas.microsoft.com/office/drawing/2014/main" id="{6EA35F4F-5455-4C7C-BCB2-771AD569BEC2}"/>
              </a:ext>
            </a:extLst>
          </p:cNvPr>
          <p:cNvSpPr txBox="1">
            <a:spLocks/>
          </p:cNvSpPr>
          <p:nvPr/>
        </p:nvSpPr>
        <p:spPr>
          <a:xfrm>
            <a:off x="838200" y="5428135"/>
            <a:ext cx="10363200" cy="1419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6ED7E7-B804-49B7-B22B-23CB8BF8823E}"/>
              </a:ext>
            </a:extLst>
          </p:cNvPr>
          <p:cNvSpPr txBox="1"/>
          <p:nvPr/>
        </p:nvSpPr>
        <p:spPr>
          <a:xfrm>
            <a:off x="858702" y="5859595"/>
            <a:ext cx="442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“1i” for imaginary unit. “</a:t>
            </a:r>
            <a:r>
              <a:rPr lang="en-US" dirty="0" err="1"/>
              <a:t>i</a:t>
            </a:r>
            <a:r>
              <a:rPr lang="en-US" dirty="0"/>
              <a:t>” for cartesian index</a:t>
            </a:r>
          </a:p>
        </p:txBody>
      </p:sp>
    </p:spTree>
    <p:extLst>
      <p:ext uri="{BB962C8B-B14F-4D97-AF65-F5344CB8AC3E}">
        <p14:creationId xmlns:p14="http://schemas.microsoft.com/office/powerpoint/2010/main" val="808426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CB888-C375-4699-8ECA-C1834CD02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Full-waveform inversion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CDC38C69-0B19-47D9-BA2D-02C5F5C1F652}"/>
                  </a:ext>
                </a:extLst>
              </p:cNvPr>
              <p:cNvSpPr>
                <a:spLocks noGrp="1"/>
              </p:cNvSpPr>
              <p:nvPr>
                <p:ph idx="11"/>
              </p:nvPr>
            </p:nvSpPr>
            <p:spPr/>
            <p:txBody>
              <a:bodyPr/>
              <a:lstStyle/>
              <a:p>
                <a:r>
                  <a:rPr lang="en-US" dirty="0"/>
                  <a:t>Objective function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Correction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Lagrange problem (minimize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subject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)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CDC38C69-0B19-47D9-BA2D-02C5F5C1F6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1"/>
              </p:nvPr>
            </p:nvSpPr>
            <p:spPr>
              <a:blipFill>
                <a:blip r:embed="rId5"/>
                <a:stretch>
                  <a:fillRect l="-2118" t="-2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93960CA-864A-4CD1-8678-0F791A8D4C39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en-US" dirty="0"/>
              <a:t>We require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After manipulation,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597D8-D683-4727-A2CD-3D388C6D8F5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F57146-9722-4472-8668-3D2767B1C488}" type="datetime1">
              <a:rPr lang="en-US" smtClean="0"/>
              <a:pPr/>
              <a:t>4/25/2021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254E6C-5A0A-4FD6-BF06-23E2E4225D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A22AF3-5574-4C51-BA81-DEB5BE4E73D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1" name="Content Placeholder 12">
            <a:extLst>
              <a:ext uri="{FF2B5EF4-FFF2-40B4-BE49-F238E27FC236}">
                <a16:creationId xmlns:a16="http://schemas.microsoft.com/office/drawing/2014/main" id="{8B73BC2F-6BA8-4078-8C65-B9B850D0A394}"/>
              </a:ext>
            </a:extLst>
          </p:cNvPr>
          <p:cNvSpPr txBox="1">
            <a:spLocks/>
          </p:cNvSpPr>
          <p:nvPr/>
        </p:nvSpPr>
        <p:spPr>
          <a:xfrm>
            <a:off x="6146030" y="1420643"/>
            <a:ext cx="5181600" cy="47748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C6774C-C2F0-47FE-B950-2A4C24ABAD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340" y="1822612"/>
            <a:ext cx="4627698" cy="8285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43889E-7AF0-4104-8FC9-1AE9206387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584" y="3436902"/>
            <a:ext cx="4276725" cy="8191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47BBCD9-FB54-468E-B620-0363ADE1CE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1339" y="5459850"/>
            <a:ext cx="4925157" cy="7356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256910A-33E9-4A49-BAD2-DDC6DD6741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6074" y="1974932"/>
            <a:ext cx="4991556" cy="6761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4A86F3C-349A-4E67-9CE6-A619D7AA89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12754" y="2511169"/>
            <a:ext cx="1756105" cy="77787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96342E5-82F8-45C3-9E62-E4DCC3C5989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41630" y="4013420"/>
            <a:ext cx="3756103" cy="62375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37EB2EB-2560-4ADB-A0C9-0D8A52B0188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12754" y="4651333"/>
            <a:ext cx="3263091" cy="65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66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CB888-C375-4699-8ECA-C1834CD02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FWI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597D8-D683-4727-A2CD-3D388C6D8F5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F57146-9722-4472-8668-3D2767B1C488}" type="datetime1">
              <a:rPr lang="en-US" smtClean="0"/>
              <a:pPr/>
              <a:t>4/25/2021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254E6C-5A0A-4FD6-BF06-23E2E4225D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A22AF3-5574-4C51-BA81-DEB5BE4E73D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1" name="Content Placeholder 12">
            <a:extLst>
              <a:ext uri="{FF2B5EF4-FFF2-40B4-BE49-F238E27FC236}">
                <a16:creationId xmlns:a16="http://schemas.microsoft.com/office/drawing/2014/main" id="{8B73BC2F-6BA8-4078-8C65-B9B850D0A394}"/>
              </a:ext>
            </a:extLst>
          </p:cNvPr>
          <p:cNvSpPr txBox="1">
            <a:spLocks/>
          </p:cNvSpPr>
          <p:nvPr/>
        </p:nvSpPr>
        <p:spPr>
          <a:xfrm>
            <a:off x="6202770" y="1409279"/>
            <a:ext cx="5181600" cy="47748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0" name="marmousi_forward">
            <a:hlinkClick r:id="" action="ppaction://media"/>
            <a:extLst>
              <a:ext uri="{FF2B5EF4-FFF2-40B4-BE49-F238E27FC236}">
                <a16:creationId xmlns:a16="http://schemas.microsoft.com/office/drawing/2014/main" id="{196FED68-DA43-46E7-8E7F-BD0B823835D9}"/>
              </a:ext>
            </a:extLst>
          </p:cNvPr>
          <p:cNvPicPr>
            <a:picLocks noGrp="1" noChangeAspect="1"/>
          </p:cNvPicPr>
          <p:nvPr>
            <p:ph idx="1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731192" y="1408961"/>
            <a:ext cx="7622608" cy="5312513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BA3E2BE-B672-45E4-A588-0E3C0B37281D}"/>
              </a:ext>
            </a:extLst>
          </p:cNvPr>
          <p:cNvSpPr txBox="1"/>
          <p:nvPr/>
        </p:nvSpPr>
        <p:spPr>
          <a:xfrm>
            <a:off x="751308" y="2130349"/>
            <a:ext cx="28139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Red dots: 6 sources</a:t>
            </a:r>
          </a:p>
          <a:p>
            <a:r>
              <a:rPr lang="en-US" dirty="0"/>
              <a:t>Green line: 326 receivers</a:t>
            </a:r>
          </a:p>
          <a:p>
            <a:r>
              <a:rPr lang="en-US" dirty="0"/>
              <a:t>Generating synthetic signals</a:t>
            </a:r>
          </a:p>
          <a:p>
            <a:r>
              <a:rPr lang="en-US" dirty="0"/>
              <a:t>Frequency: 4 Hz</a:t>
            </a:r>
          </a:p>
          <a:p>
            <a:r>
              <a:rPr lang="en-US" dirty="0" err="1"/>
              <a:t>nt</a:t>
            </a:r>
            <a:r>
              <a:rPr lang="en-US" dirty="0"/>
              <a:t> = 20000</a:t>
            </a:r>
          </a:p>
          <a:p>
            <a:r>
              <a:rPr lang="en-US" dirty="0" err="1"/>
              <a:t>nx</a:t>
            </a:r>
            <a:r>
              <a:rPr lang="en-US" dirty="0"/>
              <a:t> = 1360</a:t>
            </a:r>
          </a:p>
          <a:p>
            <a:r>
              <a:rPr lang="en-US" dirty="0" err="1"/>
              <a:t>nz</a:t>
            </a:r>
            <a:r>
              <a:rPr lang="en-US" dirty="0"/>
              <a:t> = 230</a:t>
            </a:r>
          </a:p>
          <a:p>
            <a:r>
              <a:rPr lang="en-US" dirty="0"/>
              <a:t>dt = 10</a:t>
            </a:r>
            <a:r>
              <a:rPr lang="en-US" baseline="30000" dirty="0"/>
              <a:t> -3 </a:t>
            </a:r>
            <a:r>
              <a:rPr lang="en-US" dirty="0"/>
              <a:t>s</a:t>
            </a:r>
          </a:p>
          <a:p>
            <a:r>
              <a:rPr lang="en-US" dirty="0"/>
              <a:t>dx = 12.45 m</a:t>
            </a:r>
          </a:p>
          <a:p>
            <a:r>
              <a:rPr lang="en-US" dirty="0" err="1"/>
              <a:t>dz</a:t>
            </a:r>
            <a:r>
              <a:rPr lang="en-US" dirty="0"/>
              <a:t> = 12.45 m</a:t>
            </a:r>
          </a:p>
          <a:p>
            <a:r>
              <a:rPr lang="en-US" dirty="0"/>
              <a:t>209 s for one source (16 </a:t>
            </a:r>
            <a:r>
              <a:rPr lang="en-US" dirty="0" err="1"/>
              <a:t>coure</a:t>
            </a:r>
            <a:r>
              <a:rPr lang="en-US" dirty="0"/>
              <a:t>-CPU, 128GB RAM)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E6BC1A-5AF2-4E2B-92D9-48C8015EE001}"/>
              </a:ext>
            </a:extLst>
          </p:cNvPr>
          <p:cNvSpPr txBox="1"/>
          <p:nvPr/>
        </p:nvSpPr>
        <p:spPr>
          <a:xfrm>
            <a:off x="3731192" y="6377132"/>
            <a:ext cx="3032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Marmousi</a:t>
            </a:r>
            <a:r>
              <a:rPr lang="en-US" dirty="0"/>
              <a:t> model (Irons, 1988)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307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CB888-C375-4699-8ECA-C1834CD02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FWI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45BF20D-D55C-4BE0-9D0A-CA2BDCD21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597D8-D683-4727-A2CD-3D388C6D8F5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F57146-9722-4472-8668-3D2767B1C488}" type="datetime1">
              <a:rPr lang="en-US" smtClean="0"/>
              <a:pPr/>
              <a:t>4/25/2021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254E6C-5A0A-4FD6-BF06-23E2E4225D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A22AF3-5574-4C51-BA81-DEB5BE4E73D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1" name="Content Placeholder 12">
            <a:extLst>
              <a:ext uri="{FF2B5EF4-FFF2-40B4-BE49-F238E27FC236}">
                <a16:creationId xmlns:a16="http://schemas.microsoft.com/office/drawing/2014/main" id="{8B73BC2F-6BA8-4078-8C65-B9B850D0A394}"/>
              </a:ext>
            </a:extLst>
          </p:cNvPr>
          <p:cNvSpPr txBox="1">
            <a:spLocks/>
          </p:cNvSpPr>
          <p:nvPr/>
        </p:nvSpPr>
        <p:spPr>
          <a:xfrm>
            <a:off x="6202770" y="1409279"/>
            <a:ext cx="5181600" cy="47748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3D2577D-A512-47CD-A7B3-A848D67E4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26" y="1409279"/>
            <a:ext cx="5885719" cy="307365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96929A8-886F-4A04-945A-F421AF4295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3312" y="4591470"/>
            <a:ext cx="3022491" cy="218998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C852B79-211B-450D-8302-359700E147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00" y="1409279"/>
            <a:ext cx="6190070" cy="323259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E5197CF-7D58-4F04-8B83-A0F769AE0692}"/>
              </a:ext>
            </a:extLst>
          </p:cNvPr>
          <p:cNvSpPr txBox="1"/>
          <p:nvPr/>
        </p:nvSpPr>
        <p:spPr>
          <a:xfrm>
            <a:off x="722086" y="4766118"/>
            <a:ext cx="38004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Initial model: constant modulus</a:t>
            </a:r>
          </a:p>
          <a:p>
            <a:r>
              <a:rPr lang="en-US" dirty="0"/>
              <a:t>Frequency: 4 Hz</a:t>
            </a:r>
          </a:p>
          <a:p>
            <a:r>
              <a:rPr lang="en-US" dirty="0"/>
              <a:t>Due to few sources or few iterations, the result is not promising currently. Only a rough structure is resolved.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10949D0-CDE6-4D18-832F-9A7E0813E663}"/>
              </a:ext>
            </a:extLst>
          </p:cNvPr>
          <p:cNvSpPr/>
          <p:nvPr/>
        </p:nvSpPr>
        <p:spPr>
          <a:xfrm>
            <a:off x="6959600" y="1722120"/>
            <a:ext cx="1686560" cy="355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81A2F18-3EAB-4FF9-9DA9-F346F1DC6E2A}"/>
              </a:ext>
            </a:extLst>
          </p:cNvPr>
          <p:cNvSpPr/>
          <p:nvPr/>
        </p:nvSpPr>
        <p:spPr>
          <a:xfrm>
            <a:off x="6959600" y="2644775"/>
            <a:ext cx="1686560" cy="355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EE264DD-5B76-40DD-A83E-8FE491D9731F}"/>
              </a:ext>
            </a:extLst>
          </p:cNvPr>
          <p:cNvSpPr/>
          <p:nvPr/>
        </p:nvSpPr>
        <p:spPr>
          <a:xfrm>
            <a:off x="6959600" y="3567788"/>
            <a:ext cx="1686560" cy="355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591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CB888-C375-4699-8ECA-C1834CD02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forward modelling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7248FD4-9F97-434A-9F6C-084385036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Application on a volcanic media: </a:t>
            </a:r>
            <a:r>
              <a:rPr lang="en-US" dirty="0" err="1"/>
              <a:t>Campi</a:t>
            </a:r>
            <a:r>
              <a:rPr lang="en-US" dirty="0"/>
              <a:t> </a:t>
            </a:r>
            <a:r>
              <a:rPr lang="en-US" dirty="0" err="1"/>
              <a:t>Fleigrei</a:t>
            </a:r>
            <a:r>
              <a:rPr lang="en-US" dirty="0"/>
              <a:t> (for one event)</a:t>
            </a:r>
          </a:p>
          <a:p>
            <a:r>
              <a:rPr lang="en-US" dirty="0"/>
              <a:t>Velocity model by travel time tomography</a:t>
            </a:r>
          </a:p>
          <a:p>
            <a:r>
              <a:rPr lang="en-US" dirty="0"/>
              <a:t>Can we improve seismogram fitting to the real data by</a:t>
            </a:r>
          </a:p>
          <a:p>
            <a:pPr lvl="1"/>
            <a:r>
              <a:rPr lang="en-US" dirty="0"/>
              <a:t>Adding random media (as volcano is highly heterogenous)?</a:t>
            </a:r>
          </a:p>
          <a:p>
            <a:pPr lvl="1"/>
            <a:r>
              <a:rPr lang="en-US" dirty="0"/>
              <a:t>Reconstructing source signals through time reversal receivers as virtual sources?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597D8-D683-4727-A2CD-3D388C6D8F5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F57146-9722-4472-8668-3D2767B1C488}" type="datetime1">
              <a:rPr lang="en-US" smtClean="0"/>
              <a:pPr/>
              <a:t>4/25/2021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254E6C-5A0A-4FD6-BF06-23E2E4225D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A22AF3-5574-4C51-BA81-DEB5BE4E73D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FDC170-CD9F-4520-A9ED-F40A41434F2F}"/>
              </a:ext>
            </a:extLst>
          </p:cNvPr>
          <p:cNvSpPr txBox="1"/>
          <p:nvPr/>
        </p:nvSpPr>
        <p:spPr>
          <a:xfrm>
            <a:off x="6949364" y="5579675"/>
            <a:ext cx="2881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P-wave modulus: </a:t>
            </a:r>
            <a:r>
              <a:rPr lang="en-US" dirty="0" err="1"/>
              <a:t>Campi</a:t>
            </a:r>
            <a:r>
              <a:rPr lang="en-US" dirty="0"/>
              <a:t> </a:t>
            </a:r>
            <a:r>
              <a:rPr lang="en-US" dirty="0" err="1"/>
              <a:t>Fleigrei</a:t>
            </a:r>
            <a:r>
              <a:rPr lang="en-US" dirty="0"/>
              <a:t> </a:t>
            </a:r>
            <a:r>
              <a:rPr lang="it-IT" dirty="0"/>
              <a:t>(Tramelli, Del Pezzo, Bianco, &amp; Boschi, 2006)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AC345F-C0E5-4D09-9A03-40B7E3B95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330" y="3946896"/>
            <a:ext cx="3616787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038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CB888-C375-4699-8ECA-C1834CD02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forward modelling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597D8-D683-4727-A2CD-3D388C6D8F5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F57146-9722-4472-8668-3D2767B1C488}" type="datetime1">
              <a:rPr lang="en-US" smtClean="0"/>
              <a:pPr/>
              <a:t>4/25/2021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254E6C-5A0A-4FD6-BF06-23E2E4225D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A22AF3-5574-4C51-BA81-DEB5BE4E73D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1" name="Content Placeholder 12">
            <a:extLst>
              <a:ext uri="{FF2B5EF4-FFF2-40B4-BE49-F238E27FC236}">
                <a16:creationId xmlns:a16="http://schemas.microsoft.com/office/drawing/2014/main" id="{8B73BC2F-6BA8-4078-8C65-B9B850D0A394}"/>
              </a:ext>
            </a:extLst>
          </p:cNvPr>
          <p:cNvSpPr txBox="1">
            <a:spLocks/>
          </p:cNvSpPr>
          <p:nvPr/>
        </p:nvSpPr>
        <p:spPr>
          <a:xfrm>
            <a:off x="6202770" y="1409279"/>
            <a:ext cx="5181600" cy="47748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528C83-46B9-42EA-A5EE-330B76EE5E0B}"/>
              </a:ext>
            </a:extLst>
          </p:cNvPr>
          <p:cNvSpPr txBox="1"/>
          <p:nvPr/>
        </p:nvSpPr>
        <p:spPr>
          <a:xfrm>
            <a:off x="3442377" y="5721697"/>
            <a:ext cx="240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Gaussian filter in wavenumber domain (repeated above Nyquist wavenumber)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38D17998-EBBC-49E4-A563-70CB318B8DAE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Gaussian filter (</a:t>
            </a:r>
            <a:r>
              <a:rPr lang="en-US" dirty="0" err="1"/>
              <a:t>Klimeš</a:t>
            </a:r>
            <a:r>
              <a:rPr lang="en-US" dirty="0"/>
              <a:t>, 2002)</a:t>
            </a:r>
          </a:p>
        </p:txBody>
      </p:sp>
      <p:pic>
        <p:nvPicPr>
          <p:cNvPr id="19" name="Content Placeholder 9">
            <a:extLst>
              <a:ext uri="{FF2B5EF4-FFF2-40B4-BE49-F238E27FC236}">
                <a16:creationId xmlns:a16="http://schemas.microsoft.com/office/drawing/2014/main" id="{C642DF21-4235-491C-B4D4-3619C4C7F1D9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3442377" y="3685596"/>
            <a:ext cx="2400000" cy="1800000"/>
          </a:xfrm>
          <a:prstGeom prst="rect">
            <a:avLst/>
          </a:prstGeom>
        </p:spPr>
      </p:pic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FADC2413-B590-49A8-AA16-8D08535135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1967875"/>
              </p:ext>
            </p:extLst>
          </p:nvPr>
        </p:nvGraphicFramePr>
        <p:xfrm>
          <a:off x="1170998" y="2004291"/>
          <a:ext cx="3491948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49280" imgH="1168200" progId="Equation.DSMT4">
                  <p:embed/>
                </p:oleObj>
              </mc:Choice>
              <mc:Fallback>
                <p:oleObj name="Equation" r:id="rId4" imgW="3149280" imgH="1168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70998" y="2004291"/>
                        <a:ext cx="3491948" cy="1295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20">
            <a:extLst>
              <a:ext uri="{FF2B5EF4-FFF2-40B4-BE49-F238E27FC236}">
                <a16:creationId xmlns:a16="http://schemas.microsoft.com/office/drawing/2014/main" id="{FD767F2E-37E6-48A0-BB4E-C419079A1E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901" y="3685596"/>
            <a:ext cx="2484262" cy="18000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6C5BB4F-60A4-40A7-91FC-781CE8999063}"/>
              </a:ext>
            </a:extLst>
          </p:cNvPr>
          <p:cNvSpPr txBox="1"/>
          <p:nvPr/>
        </p:nvSpPr>
        <p:spPr>
          <a:xfrm>
            <a:off x="833901" y="5721697"/>
            <a:ext cx="2484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White noise in wavenumber domain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7036768-AE1E-47B5-81E7-1399BFEDDCBD}"/>
                  </a:ext>
                </a:extLst>
              </p:cNvPr>
              <p:cNvSpPr txBox="1"/>
              <p:nvPr/>
            </p:nvSpPr>
            <p:spPr>
              <a:xfrm>
                <a:off x="3158598" y="4504855"/>
                <a:ext cx="3401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∘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7036768-AE1E-47B5-81E7-1399BFEDDC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8598" y="4504855"/>
                <a:ext cx="340157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24D2B3CC-F56A-4D02-A0FE-CB39E329FD32}"/>
              </a:ext>
            </a:extLst>
          </p:cNvPr>
          <p:cNvSpPr txBox="1"/>
          <p:nvPr/>
        </p:nvSpPr>
        <p:spPr>
          <a:xfrm>
            <a:off x="5735755" y="455366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9124C1F-5F99-4D74-9168-83DE496B33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54155" y="3685596"/>
            <a:ext cx="2400000" cy="18000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BEC635F-4190-47B3-B7BF-1B103DC9F95B}"/>
              </a:ext>
            </a:extLst>
          </p:cNvPr>
          <p:cNvSpPr txBox="1"/>
          <p:nvPr/>
        </p:nvSpPr>
        <p:spPr>
          <a:xfrm>
            <a:off x="6473375" y="5721696"/>
            <a:ext cx="1892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Filtered spectrum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FF40F5B-171E-4574-BE0F-3F1A62FF01CB}"/>
              </a:ext>
            </a:extLst>
          </p:cNvPr>
          <p:cNvCxnSpPr>
            <a:cxnSpLocks/>
          </p:cNvCxnSpPr>
          <p:nvPr/>
        </p:nvCxnSpPr>
        <p:spPr>
          <a:xfrm>
            <a:off x="8532477" y="4729018"/>
            <a:ext cx="39493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8ACD797-CE45-4C8C-A231-5A1CBA7EBEC2}"/>
              </a:ext>
            </a:extLst>
          </p:cNvPr>
          <p:cNvSpPr txBox="1"/>
          <p:nvPr/>
        </p:nvSpPr>
        <p:spPr>
          <a:xfrm>
            <a:off x="8408263" y="4359686"/>
            <a:ext cx="566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IFFT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0BA14231-A544-4051-A8AE-BC3A598CBFD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83078" y="3789521"/>
            <a:ext cx="2484262" cy="18000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19EAFF76-717A-4260-9209-41920E941059}"/>
              </a:ext>
            </a:extLst>
          </p:cNvPr>
          <p:cNvSpPr txBox="1"/>
          <p:nvPr/>
        </p:nvSpPr>
        <p:spPr>
          <a:xfrm>
            <a:off x="9690006" y="5675530"/>
            <a:ext cx="1270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Fluctuation</a:t>
            </a:r>
          </a:p>
        </p:txBody>
      </p:sp>
    </p:spTree>
    <p:extLst>
      <p:ext uri="{BB962C8B-B14F-4D97-AF65-F5344CB8AC3E}">
        <p14:creationId xmlns:p14="http://schemas.microsoft.com/office/powerpoint/2010/main" val="1378240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CB888-C375-4699-8ECA-C1834CD02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forward modelling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597D8-D683-4727-A2CD-3D388C6D8F5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F57146-9722-4472-8668-3D2767B1C488}" type="datetime1">
              <a:rPr lang="en-US" smtClean="0"/>
              <a:pPr/>
              <a:t>4/25/2021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254E6C-5A0A-4FD6-BF06-23E2E4225D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A22AF3-5574-4C51-BA81-DEB5BE4E73D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1" name="Content Placeholder 12">
            <a:extLst>
              <a:ext uri="{FF2B5EF4-FFF2-40B4-BE49-F238E27FC236}">
                <a16:creationId xmlns:a16="http://schemas.microsoft.com/office/drawing/2014/main" id="{8B73BC2F-6BA8-4078-8C65-B9B850D0A394}"/>
              </a:ext>
            </a:extLst>
          </p:cNvPr>
          <p:cNvSpPr txBox="1">
            <a:spLocks/>
          </p:cNvSpPr>
          <p:nvPr/>
        </p:nvSpPr>
        <p:spPr>
          <a:xfrm>
            <a:off x="6202770" y="1409279"/>
            <a:ext cx="5181600" cy="47748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F91677F-E638-4DBB-B7C3-A2739FD8C4EC}"/>
              </a:ext>
            </a:extLst>
          </p:cNvPr>
          <p:cNvSpPr txBox="1"/>
          <p:nvPr/>
        </p:nvSpPr>
        <p:spPr>
          <a:xfrm>
            <a:off x="8306706" y="4657515"/>
            <a:ext cx="3252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P-wave modulus with fluctuation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DD74C0-6862-4F06-9B56-7A9AF477182E}"/>
              </a:ext>
            </a:extLst>
          </p:cNvPr>
          <p:cNvSpPr txBox="1"/>
          <p:nvPr/>
        </p:nvSpPr>
        <p:spPr>
          <a:xfrm>
            <a:off x="4877266" y="4653790"/>
            <a:ext cx="2651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random P-wave modulus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91DAB9-520D-47DA-8D71-41A8A279E233}"/>
              </a:ext>
            </a:extLst>
          </p:cNvPr>
          <p:cNvSpPr txBox="1"/>
          <p:nvPr/>
        </p:nvSpPr>
        <p:spPr>
          <a:xfrm>
            <a:off x="945727" y="4614360"/>
            <a:ext cx="2881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P-wave modulus: </a:t>
            </a:r>
            <a:r>
              <a:rPr lang="en-US" dirty="0" err="1"/>
              <a:t>Campi</a:t>
            </a:r>
            <a:r>
              <a:rPr lang="en-US" dirty="0"/>
              <a:t> </a:t>
            </a:r>
            <a:r>
              <a:rPr lang="en-US" dirty="0" err="1"/>
              <a:t>Fleigrei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839968B-9487-4778-A4B0-754849A7F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9923" y="1884314"/>
            <a:ext cx="3616788" cy="2520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96AC065-C651-46BE-9DE4-4DD03D548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657" y="1884314"/>
            <a:ext cx="3616787" cy="2520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11C39B6-C6FC-4F64-A6F7-4402C71877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6790" y="1884314"/>
            <a:ext cx="3616787" cy="252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830072E-52C4-43C2-BB65-B53FEDA214E7}"/>
                  </a:ext>
                </a:extLst>
              </p:cNvPr>
              <p:cNvSpPr txBox="1"/>
              <p:nvPr/>
            </p:nvSpPr>
            <p:spPr>
              <a:xfrm>
                <a:off x="4060444" y="3236051"/>
                <a:ext cx="2260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830072E-52C4-43C2-BB65-B53FEDA21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0444" y="3236051"/>
                <a:ext cx="226023" cy="276999"/>
              </a:xfrm>
              <a:prstGeom prst="rect">
                <a:avLst/>
              </a:prstGeom>
              <a:blipFill>
                <a:blip r:embed="rId8"/>
                <a:stretch>
                  <a:fillRect l="-21622" r="-21622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D63643A-F196-48AD-AD1E-5BB6AD807E1B}"/>
                  </a:ext>
                </a:extLst>
              </p:cNvPr>
              <p:cNvSpPr txBox="1"/>
              <p:nvPr/>
            </p:nvSpPr>
            <p:spPr>
              <a:xfrm>
                <a:off x="7844705" y="3267550"/>
                <a:ext cx="2260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D63643A-F196-48AD-AD1E-5BB6AD807E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4705" y="3267550"/>
                <a:ext cx="226023" cy="276999"/>
              </a:xfrm>
              <a:prstGeom prst="rect">
                <a:avLst/>
              </a:prstGeom>
              <a:blipFill>
                <a:blip r:embed="rId9"/>
                <a:stretch>
                  <a:fillRect l="-13514" r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9747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F560E-2F24-46E4-B756-DCDEB4B59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forward modelling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2C6812-8342-4F3F-89EF-B5C5FF8F46F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F57146-9722-4472-8668-3D2767B1C488}" type="datetime1">
              <a:rPr lang="en-US" smtClean="0"/>
              <a:pPr/>
              <a:t>4/25/2021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D08B9-F372-4EC2-9651-894D1D14AF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A22AF3-5574-4C51-BA81-DEB5BE4E73D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3E4CEE-F153-4D83-801D-7D90E6083DE9}"/>
              </a:ext>
            </a:extLst>
          </p:cNvPr>
          <p:cNvSpPr txBox="1"/>
          <p:nvPr/>
        </p:nvSpPr>
        <p:spPr>
          <a:xfrm>
            <a:off x="2917920" y="5790761"/>
            <a:ext cx="23932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Wavefield v3 (top view)</a:t>
            </a:r>
          </a:p>
          <a:p>
            <a:r>
              <a:rPr lang="en-US" dirty="0"/>
              <a:t>P-wave source</a:t>
            </a:r>
          </a:p>
          <a:p>
            <a:r>
              <a:rPr lang="en-US" dirty="0"/>
              <a:t>No fluctuation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2D1763-06BC-45BF-9A5F-0823EBCC906E}"/>
              </a:ext>
            </a:extLst>
          </p:cNvPr>
          <p:cNvSpPr txBox="1"/>
          <p:nvPr/>
        </p:nvSpPr>
        <p:spPr>
          <a:xfrm>
            <a:off x="8251923" y="5790761"/>
            <a:ext cx="23932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Wavefield v3 (top view)</a:t>
            </a:r>
          </a:p>
          <a:p>
            <a:r>
              <a:rPr lang="en-US" dirty="0"/>
              <a:t>P-wave source</a:t>
            </a:r>
          </a:p>
          <a:p>
            <a:r>
              <a:rPr lang="en-US" dirty="0"/>
              <a:t>Fluctuation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16501A3F-089C-4666-97D8-DDD35FC85163}"/>
              </a:ext>
            </a:extLst>
          </p:cNvPr>
          <p:cNvPicPr>
            <a:picLocks noGrp="1" noChangeAspect="1"/>
          </p:cNvPicPr>
          <p:nvPr>
            <p:ph idx="11"/>
          </p:nvPr>
        </p:nvPicPr>
        <p:blipFill>
          <a:blip r:embed="rId3"/>
          <a:stretch>
            <a:fillRect/>
          </a:stretch>
        </p:blipFill>
        <p:spPr>
          <a:xfrm>
            <a:off x="1022920" y="1984221"/>
            <a:ext cx="5181600" cy="3610284"/>
          </a:xfr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82B67725-F678-4827-A799-CC9C3CE1FD00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4"/>
          <a:stretch>
            <a:fillRect/>
          </a:stretch>
        </p:blipFill>
        <p:spPr>
          <a:xfrm>
            <a:off x="6356920" y="1984221"/>
            <a:ext cx="5181600" cy="3610284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F4E1114-765D-4471-B7A3-182402AD1C3D}"/>
              </a:ext>
            </a:extLst>
          </p:cNvPr>
          <p:cNvSpPr txBox="1"/>
          <p:nvPr/>
        </p:nvSpPr>
        <p:spPr>
          <a:xfrm>
            <a:off x="-62359" y="2358202"/>
            <a:ext cx="15032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nt</a:t>
            </a:r>
            <a:r>
              <a:rPr lang="en-US" dirty="0"/>
              <a:t> = 20000</a:t>
            </a:r>
          </a:p>
          <a:p>
            <a:r>
              <a:rPr lang="en-US" dirty="0" err="1"/>
              <a:t>nx</a:t>
            </a:r>
            <a:r>
              <a:rPr lang="en-US" dirty="0"/>
              <a:t> = 1360</a:t>
            </a:r>
          </a:p>
          <a:p>
            <a:r>
              <a:rPr lang="en-US" dirty="0" err="1"/>
              <a:t>nz</a:t>
            </a:r>
            <a:r>
              <a:rPr lang="en-US" dirty="0"/>
              <a:t> = 230</a:t>
            </a:r>
          </a:p>
          <a:p>
            <a:r>
              <a:rPr lang="en-US" dirty="0"/>
              <a:t>dt = 10 ^ -3 s</a:t>
            </a:r>
          </a:p>
          <a:p>
            <a:r>
              <a:rPr lang="en-US" dirty="0"/>
              <a:t>dx = 12.45 m</a:t>
            </a:r>
          </a:p>
          <a:p>
            <a:r>
              <a:rPr lang="en-US" dirty="0" err="1"/>
              <a:t>dz</a:t>
            </a:r>
            <a:r>
              <a:rPr lang="en-US" dirty="0"/>
              <a:t> = 12.45 m</a:t>
            </a:r>
          </a:p>
          <a:p>
            <a:r>
              <a:rPr lang="en-US" dirty="0"/>
              <a:t>598 s for one source (16 </a:t>
            </a:r>
            <a:r>
              <a:rPr lang="en-US" dirty="0" err="1"/>
              <a:t>coure</a:t>
            </a:r>
            <a:r>
              <a:rPr lang="en-US" dirty="0"/>
              <a:t>-CPU, 128GB RAM)</a:t>
            </a:r>
          </a:p>
        </p:txBody>
      </p:sp>
    </p:spTree>
    <p:extLst>
      <p:ext uri="{BB962C8B-B14F-4D97-AF65-F5344CB8AC3E}">
        <p14:creationId xmlns:p14="http://schemas.microsoft.com/office/powerpoint/2010/main" val="938950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F560E-2F24-46E4-B756-DCDEB4B59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forward modelling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2C6812-8342-4F3F-89EF-B5C5FF8F46F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F57146-9722-4472-8668-3D2767B1C488}" type="datetime1">
              <a:rPr lang="en-US" smtClean="0"/>
              <a:pPr/>
              <a:t>4/25/2021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D08B9-F372-4EC2-9651-894D1D14AF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A22AF3-5574-4C51-BA81-DEB5BE4E73D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3E4CEE-F153-4D83-801D-7D90E6083DE9}"/>
              </a:ext>
            </a:extLst>
          </p:cNvPr>
          <p:cNvSpPr txBox="1"/>
          <p:nvPr/>
        </p:nvSpPr>
        <p:spPr>
          <a:xfrm>
            <a:off x="2733200" y="5790761"/>
            <a:ext cx="23932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Wavefield v3 (top view)</a:t>
            </a:r>
          </a:p>
          <a:p>
            <a:r>
              <a:rPr lang="en-US" dirty="0"/>
              <a:t>P-wave source</a:t>
            </a:r>
          </a:p>
          <a:p>
            <a:r>
              <a:rPr lang="en-US" dirty="0"/>
              <a:t>No fluctuation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2D1763-06BC-45BF-9A5F-0823EBCC906E}"/>
              </a:ext>
            </a:extLst>
          </p:cNvPr>
          <p:cNvSpPr txBox="1"/>
          <p:nvPr/>
        </p:nvSpPr>
        <p:spPr>
          <a:xfrm>
            <a:off x="8067203" y="5790761"/>
            <a:ext cx="23932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Wavefield v3 (top view)</a:t>
            </a:r>
          </a:p>
          <a:p>
            <a:r>
              <a:rPr lang="en-US" dirty="0"/>
              <a:t>P-wave source</a:t>
            </a:r>
          </a:p>
          <a:p>
            <a:r>
              <a:rPr lang="en-US" dirty="0"/>
              <a:t>Fluctuation</a:t>
            </a:r>
          </a:p>
        </p:txBody>
      </p:sp>
      <p:pic>
        <p:nvPicPr>
          <p:cNvPr id="9" name="campi_noflu_video">
            <a:hlinkClick r:id="" action="ppaction://media"/>
            <a:extLst>
              <a:ext uri="{FF2B5EF4-FFF2-40B4-BE49-F238E27FC236}">
                <a16:creationId xmlns:a16="http://schemas.microsoft.com/office/drawing/2014/main" id="{FC6F7DF2-0CB8-4131-9CA3-CF46A4D9A0A3}"/>
              </a:ext>
            </a:extLst>
          </p:cNvPr>
          <p:cNvPicPr>
            <a:picLocks noGrp="1" noChangeAspect="1"/>
          </p:cNvPicPr>
          <p:nvPr>
            <p:ph idx="11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" y="1982788"/>
            <a:ext cx="5181600" cy="3611562"/>
          </a:xfrm>
        </p:spPr>
      </p:pic>
      <p:pic>
        <p:nvPicPr>
          <p:cNvPr id="10" name="campi_flu_video">
            <a:hlinkClick r:id="" action="ppaction://media"/>
            <a:extLst>
              <a:ext uri="{FF2B5EF4-FFF2-40B4-BE49-F238E27FC236}">
                <a16:creationId xmlns:a16="http://schemas.microsoft.com/office/drawing/2014/main" id="{319105A8-5B22-48B9-BAF9-B98003D96C2D}"/>
              </a:ext>
            </a:extLst>
          </p:cNvPr>
          <p:cNvPicPr>
            <a:picLocks noGrp="1" noChangeAspect="1"/>
          </p:cNvPicPr>
          <p:nvPr>
            <p:ph idx="12"/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172200" y="1982788"/>
            <a:ext cx="5181600" cy="3611562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5028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CB888-C375-4699-8ECA-C1834CD02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forward modelling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597D8-D683-4727-A2CD-3D388C6D8F5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F57146-9722-4472-8668-3D2767B1C488}" type="datetime1">
              <a:rPr lang="en-US" smtClean="0"/>
              <a:pPr/>
              <a:t>4/25/2021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254E6C-5A0A-4FD6-BF06-23E2E4225D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A22AF3-5574-4C51-BA81-DEB5BE4E73D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1" name="Content Placeholder 12">
            <a:extLst>
              <a:ext uri="{FF2B5EF4-FFF2-40B4-BE49-F238E27FC236}">
                <a16:creationId xmlns:a16="http://schemas.microsoft.com/office/drawing/2014/main" id="{8B73BC2F-6BA8-4078-8C65-B9B850D0A394}"/>
              </a:ext>
            </a:extLst>
          </p:cNvPr>
          <p:cNvSpPr txBox="1">
            <a:spLocks/>
          </p:cNvSpPr>
          <p:nvPr/>
        </p:nvSpPr>
        <p:spPr>
          <a:xfrm>
            <a:off x="6202770" y="1409279"/>
            <a:ext cx="5181600" cy="47748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4ADCCC-DD3D-42D8-B8CF-D96CE900FBDF}"/>
              </a:ext>
            </a:extLst>
          </p:cNvPr>
          <p:cNvSpPr txBox="1"/>
          <p:nvPr/>
        </p:nvSpPr>
        <p:spPr>
          <a:xfrm>
            <a:off x="2601688" y="6295000"/>
            <a:ext cx="72021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Red: true recordings</a:t>
            </a:r>
          </a:p>
          <a:p>
            <a:r>
              <a:rPr lang="en-US" dirty="0"/>
              <a:t>Blue: simulated, without fluctuation        Green: simulated, with fluctuation</a:t>
            </a:r>
          </a:p>
          <a:p>
            <a:endParaRPr lang="en-US" dirty="0"/>
          </a:p>
        </p:txBody>
      </p:sp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A4FAF6FF-0CFD-4F7D-8AA9-B32D369809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19200" y="1401763"/>
            <a:ext cx="9753600" cy="4775200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3881812-4DEE-4106-B0D1-D2CEBD4F8426}"/>
              </a:ext>
            </a:extLst>
          </p:cNvPr>
          <p:cNvSpPr txBox="1"/>
          <p:nvPr/>
        </p:nvSpPr>
        <p:spPr>
          <a:xfrm>
            <a:off x="3950878" y="6018474"/>
            <a:ext cx="3070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Seismogram v3, P-wave source</a:t>
            </a:r>
          </a:p>
        </p:txBody>
      </p:sp>
    </p:spTree>
    <p:extLst>
      <p:ext uri="{BB962C8B-B14F-4D97-AF65-F5344CB8AC3E}">
        <p14:creationId xmlns:p14="http://schemas.microsoft.com/office/powerpoint/2010/main" val="3487014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CB888-C375-4699-8ECA-C1834CD02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forward modelling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597D8-D683-4727-A2CD-3D388C6D8F5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F57146-9722-4472-8668-3D2767B1C488}" type="datetime1">
              <a:rPr lang="en-US" smtClean="0"/>
              <a:pPr/>
              <a:t>4/25/2021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254E6C-5A0A-4FD6-BF06-23E2E4225D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A22AF3-5574-4C51-BA81-DEB5BE4E73D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1" name="Content Placeholder 12">
            <a:extLst>
              <a:ext uri="{FF2B5EF4-FFF2-40B4-BE49-F238E27FC236}">
                <a16:creationId xmlns:a16="http://schemas.microsoft.com/office/drawing/2014/main" id="{8B73BC2F-6BA8-4078-8C65-B9B850D0A394}"/>
              </a:ext>
            </a:extLst>
          </p:cNvPr>
          <p:cNvSpPr txBox="1">
            <a:spLocks/>
          </p:cNvSpPr>
          <p:nvPr/>
        </p:nvSpPr>
        <p:spPr>
          <a:xfrm>
            <a:off x="6202770" y="1409279"/>
            <a:ext cx="5181600" cy="47748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FBFFD96-20A4-46D8-854E-DADD816A4D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19200" y="1401763"/>
            <a:ext cx="9753600" cy="4775200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93152C-FDED-4556-AC1E-AA998EAA205A}"/>
              </a:ext>
            </a:extLst>
          </p:cNvPr>
          <p:cNvSpPr txBox="1"/>
          <p:nvPr/>
        </p:nvSpPr>
        <p:spPr>
          <a:xfrm>
            <a:off x="2601688" y="6295000"/>
            <a:ext cx="72021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Red: true recordings</a:t>
            </a:r>
          </a:p>
          <a:p>
            <a:r>
              <a:rPr lang="en-US" dirty="0"/>
              <a:t>Blue: simulated, without fluctuation        Green: simulated, with fluctuation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3982F2-F0E5-41CA-85E4-4E74E04B6390}"/>
              </a:ext>
            </a:extLst>
          </p:cNvPr>
          <p:cNvSpPr txBox="1"/>
          <p:nvPr/>
        </p:nvSpPr>
        <p:spPr>
          <a:xfrm>
            <a:off x="3950878" y="6018474"/>
            <a:ext cx="3760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Seismogram v3, reconstructed source.</a:t>
            </a:r>
          </a:p>
        </p:txBody>
      </p:sp>
    </p:spTree>
    <p:extLst>
      <p:ext uri="{BB962C8B-B14F-4D97-AF65-F5344CB8AC3E}">
        <p14:creationId xmlns:p14="http://schemas.microsoft.com/office/powerpoint/2010/main" val="7094241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AD3F2-6202-47BF-8653-F04019EF7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9CD49-9BB3-4680-BD46-E030EC0B9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adjoint state of velocity-deviatoric stress-isotropic pressure formulation is derived.</a:t>
            </a:r>
          </a:p>
          <a:p>
            <a:r>
              <a:rPr lang="en-US" dirty="0"/>
              <a:t>We created parallelized packages in Julia for 2D P-SV waves modelling, 2D full-waveform inversion and 3D forward modelling.</a:t>
            </a:r>
          </a:p>
          <a:p>
            <a:r>
              <a:rPr lang="en-US" dirty="0"/>
              <a:t>The introduction of random media leads to stronger coda waves. The reconstructed source is able to reproduce the data better.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6C032-F6F3-430D-BA9A-032BBBFC6AD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F57146-9722-4472-8668-3D2767B1C488}" type="datetime1">
              <a:rPr lang="en-US" smtClean="0"/>
              <a:pPr/>
              <a:t>4/25/2021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CA90AC-CECD-4D42-AA5B-50212D6E24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A22AF3-5574-4C51-BA81-DEB5BE4E73D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554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AD3F2-6202-47BF-8653-F04019EF7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9CD49-9BB3-4680-BD46-E030EC0B9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Omlin</a:t>
            </a:r>
            <a:r>
              <a:rPr lang="en-US" dirty="0"/>
              <a:t>, S., </a:t>
            </a:r>
            <a:r>
              <a:rPr lang="en-US" dirty="0" err="1"/>
              <a:t>Räss</a:t>
            </a:r>
            <a:r>
              <a:rPr lang="en-US" dirty="0"/>
              <a:t>, L., Kwasniewski, G., </a:t>
            </a:r>
            <a:r>
              <a:rPr lang="en-US" dirty="0" err="1"/>
              <a:t>Malvoisin</a:t>
            </a:r>
            <a:r>
              <a:rPr lang="en-US" dirty="0"/>
              <a:t>, B., &amp; </a:t>
            </a:r>
            <a:r>
              <a:rPr lang="en-US" dirty="0" err="1"/>
              <a:t>Podladchikov</a:t>
            </a:r>
            <a:r>
              <a:rPr lang="en-US" dirty="0"/>
              <a:t>, Y. Y. (2020). Solving Nonlinear Multi-Physics on GPU Supercomputers with Julia. </a:t>
            </a:r>
            <a:r>
              <a:rPr lang="en-US" i="1" dirty="0" err="1"/>
              <a:t>JuliaCon</a:t>
            </a:r>
            <a:r>
              <a:rPr lang="en-US" i="1" dirty="0"/>
              <a:t> Conference</a:t>
            </a:r>
            <a:r>
              <a:rPr lang="en-US" dirty="0"/>
              <a:t>. </a:t>
            </a:r>
          </a:p>
          <a:p>
            <a:r>
              <a:rPr lang="en-US" dirty="0"/>
              <a:t>Yu, P., </a:t>
            </a:r>
            <a:r>
              <a:rPr lang="en-US" dirty="0" err="1"/>
              <a:t>Geng</a:t>
            </a:r>
            <a:r>
              <a:rPr lang="en-US" dirty="0"/>
              <a:t>, J., Li, X., &amp; Wang, C. (2016). Acoustic-elastic coupled equation for ocean bottom seismic data elastic reverse time migration. </a:t>
            </a:r>
            <a:r>
              <a:rPr lang="en-US" i="1" dirty="0"/>
              <a:t>GEOPHYSICS, 18</a:t>
            </a:r>
            <a:r>
              <a:rPr lang="en-US" dirty="0"/>
              <a:t>, 333-345. </a:t>
            </a:r>
          </a:p>
          <a:p>
            <a:r>
              <a:rPr lang="fr-FR" dirty="0"/>
              <a:t>Irons, T. (1988). </a:t>
            </a:r>
            <a:r>
              <a:rPr lang="fr-FR" dirty="0" err="1"/>
              <a:t>Marmousi</a:t>
            </a:r>
            <a:r>
              <a:rPr lang="fr-FR" dirty="0"/>
              <a:t> Model. In. http://www.ifp.fr/IFP/en/aa.htm: Institut </a:t>
            </a:r>
            <a:r>
              <a:rPr lang="fr-FR" dirty="0" err="1"/>
              <a:t>Fran¸cais</a:t>
            </a:r>
            <a:r>
              <a:rPr lang="fr-FR" dirty="0"/>
              <a:t> du </a:t>
            </a:r>
            <a:r>
              <a:rPr lang="fr-FR" dirty="0" err="1"/>
              <a:t>P´etrole</a:t>
            </a:r>
            <a:r>
              <a:rPr lang="fr-FR" dirty="0"/>
              <a:t>.</a:t>
            </a:r>
          </a:p>
          <a:p>
            <a:r>
              <a:rPr lang="it-IT" dirty="0"/>
              <a:t>Tramelli, A., Del Pezzo, E., Bianco, F., &amp; Boschi, E. (2006). 3D scattering image of the Campi Flegrei caldera (Southern Italy). </a:t>
            </a:r>
            <a:r>
              <a:rPr lang="en-US" i="1" dirty="0"/>
              <a:t>Physics of the Earth and Planetary Interiors, 155</a:t>
            </a:r>
            <a:r>
              <a:rPr lang="pt-BR" dirty="0"/>
              <a:t>(3-4), 269-280. doi:10.1016/j.pepi.2005.12.009</a:t>
            </a:r>
          </a:p>
          <a:p>
            <a:r>
              <a:rPr lang="en-US" dirty="0" err="1"/>
              <a:t>Klimeš</a:t>
            </a:r>
            <a:r>
              <a:rPr lang="en-US" dirty="0"/>
              <a:t>, L. (2002). Correlation Functions of Random Media. </a:t>
            </a:r>
            <a:r>
              <a:rPr lang="en-US" i="1" dirty="0"/>
              <a:t>Pure appl. </a:t>
            </a:r>
            <a:r>
              <a:rPr lang="en-US" i="1" dirty="0" err="1"/>
              <a:t>geophys</a:t>
            </a:r>
            <a:r>
              <a:rPr lang="en-US" i="1" dirty="0"/>
              <a:t>., 159</a:t>
            </a:r>
            <a:r>
              <a:rPr lang="en-US" dirty="0"/>
              <a:t>, 1811-1831. </a:t>
            </a:r>
            <a:endParaRPr lang="pt-BR" i="1" dirty="0"/>
          </a:p>
          <a:p>
            <a:endParaRPr lang="fr-FR" i="1" dirty="0"/>
          </a:p>
          <a:p>
            <a:endParaRPr lang="en-US" dirty="0"/>
          </a:p>
          <a:p>
            <a:endParaRPr lang="en-US" i="1" dirty="0"/>
          </a:p>
          <a:p>
            <a:endParaRPr lang="en-US" i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6C032-F6F3-430D-BA9A-032BBBFC6AD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EF57146-9722-4472-8668-3D2767B1C488}" type="datetime1">
              <a:rPr lang="en-US" smtClean="0"/>
              <a:pPr/>
              <a:t>4/25/2021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CA90AC-CECD-4D42-AA5B-50212D6E24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A22AF3-5574-4C51-BA81-DEB5BE4E73D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2974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lastic waves in triclinic media.potx" id="{6686762A-CC0C-4852-975A-64BBD998CC81}" vid="{A86FF308-824B-4EC8-A980-A3C85F7B2D3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elastic waves in triclinic media</Template>
  <TotalTime>5230</TotalTime>
  <Words>1263</Words>
  <Application>Microsoft Office PowerPoint</Application>
  <PresentationFormat>Widescreen</PresentationFormat>
  <Paragraphs>221</Paragraphs>
  <Slides>17</Slides>
  <Notes>16</Notes>
  <HiddenSlides>0</HiddenSlides>
  <MMClips>3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Cambria Math</vt:lpstr>
      <vt:lpstr>Times New Roman</vt:lpstr>
      <vt:lpstr>Office Theme</vt:lpstr>
      <vt:lpstr>Equation</vt:lpstr>
      <vt:lpstr>Seismic waveform modelling and inversion with velocity-deviatoric stress-isotropic pressure formulation</vt:lpstr>
      <vt:lpstr>Objective</vt:lpstr>
      <vt:lpstr>Work contents</vt:lpstr>
      <vt:lpstr>Forward problem</vt:lpstr>
      <vt:lpstr>New formulation with PML (example in 2D)</vt:lpstr>
      <vt:lpstr>Full-waveform inversion</vt:lpstr>
      <vt:lpstr>FWI</vt:lpstr>
      <vt:lpstr>FWI</vt:lpstr>
      <vt:lpstr>3D forward modelling</vt:lpstr>
      <vt:lpstr>3D forward modelling</vt:lpstr>
      <vt:lpstr>3D forward modelling</vt:lpstr>
      <vt:lpstr>3D forward modelling</vt:lpstr>
      <vt:lpstr>3D forward modelling</vt:lpstr>
      <vt:lpstr>3D forward modelling</vt:lpstr>
      <vt:lpstr>3D forward modelling</vt:lpstr>
      <vt:lpstr>Conclusion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Waves in triclinic media</dc:title>
  <dc:creator>Yi Zhang</dc:creator>
  <cp:lastModifiedBy>Yi Zhang</cp:lastModifiedBy>
  <cp:revision>123</cp:revision>
  <dcterms:created xsi:type="dcterms:W3CDTF">2021-02-04T14:09:05Z</dcterms:created>
  <dcterms:modified xsi:type="dcterms:W3CDTF">2021-04-25T12:34:37Z</dcterms:modified>
</cp:coreProperties>
</file>