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9" r:id="rId3"/>
    <p:sldId id="263" r:id="rId4"/>
    <p:sldId id="260" r:id="rId5"/>
    <p:sldId id="264" r:id="rId6"/>
    <p:sldId id="262" r:id="rId7"/>
    <p:sldId id="265" r:id="rId8"/>
    <p:sldId id="26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93923" autoAdjust="0"/>
  </p:normalViewPr>
  <p:slideViewPr>
    <p:cSldViewPr snapToGrid="0">
      <p:cViewPr varScale="1">
        <p:scale>
          <a:sx n="61" d="100"/>
          <a:sy n="61" d="100"/>
        </p:scale>
        <p:origin x="21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BD1DBC-48D7-42FC-992F-9DFAFD87616E}" type="datetimeFigureOut">
              <a:rPr lang="en-US" smtClean="0"/>
              <a:t>4/21/2021</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6ECCE-8B94-4E3E-BDE9-F299220D3610}" type="slidenum">
              <a:rPr lang="en-US" smtClean="0"/>
              <a:t>‹Nº›</a:t>
            </a:fld>
            <a:endParaRPr lang="en-US"/>
          </a:p>
        </p:txBody>
      </p:sp>
    </p:spTree>
    <p:extLst>
      <p:ext uri="{BB962C8B-B14F-4D97-AF65-F5344CB8AC3E}">
        <p14:creationId xmlns:p14="http://schemas.microsoft.com/office/powerpoint/2010/main" val="3986771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180340">
              <a:lnSpc>
                <a:spcPct val="150000"/>
              </a:lnSpc>
              <a:spcBef>
                <a:spcPts val="0"/>
              </a:spcBef>
              <a:spcAft>
                <a:spcPts val="6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Good morning, my name is Bixen Telletxea and I’m going to talk about the work titled: “Identification and characterization of rockfalls using seismic signals, LiDAR and imagery. Advances on real-time detection”.</a:t>
            </a:r>
          </a:p>
          <a:p>
            <a:endParaRPr lang="en-US" dirty="0"/>
          </a:p>
        </p:txBody>
      </p:sp>
      <p:sp>
        <p:nvSpPr>
          <p:cNvPr id="4" name="Marcador de número de diapositiva 3"/>
          <p:cNvSpPr>
            <a:spLocks noGrp="1"/>
          </p:cNvSpPr>
          <p:nvPr>
            <p:ph type="sldNum" sz="quarter" idx="5"/>
          </p:nvPr>
        </p:nvSpPr>
        <p:spPr/>
        <p:txBody>
          <a:bodyPr/>
          <a:lstStyle/>
          <a:p>
            <a:fld id="{0306ECCE-8B94-4E3E-BDE9-F299220D3610}" type="slidenum">
              <a:rPr lang="en-US" smtClean="0"/>
              <a:t>1</a:t>
            </a:fld>
            <a:endParaRPr lang="en-US"/>
          </a:p>
        </p:txBody>
      </p:sp>
    </p:spTree>
    <p:extLst>
      <p:ext uri="{BB962C8B-B14F-4D97-AF65-F5344CB8AC3E}">
        <p14:creationId xmlns:p14="http://schemas.microsoft.com/office/powerpoint/2010/main" val="583071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Due to seismic signals depend on event dynamics and on the geotechnical characteristics. An experiment with the goal of detecting small rockfalls in real-time has been carried out in the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Puigcercós</a:t>
            </a:r>
            <a:r>
              <a:rPr lang="en-US" sz="1200" dirty="0">
                <a:effectLst/>
                <a:latin typeface="Calibri" panose="020F0502020204030204" pitchFamily="34" charset="0"/>
                <a:ea typeface="Calibri" panose="020F0502020204030204" pitchFamily="34" charset="0"/>
                <a:cs typeface="Times New Roman" panose="02020603050405020304" pitchFamily="18" charset="0"/>
              </a:rPr>
              <a:t> cliff (NE Spain). </a:t>
            </a:r>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57DB949-0521-4ACD-8CC4-98AE18907A34}"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0848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This is a head scarp of an ancient landslide occurred on 1881 with high rockfall activity</a:t>
            </a:r>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57DB949-0521-4ACD-8CC4-98AE18907A34}"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28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In this experiment 21 rocks with volume ranging from 0.015 to 0.0004 m3 were thrown from the top of the cliff, and the seismic signals were registered with three seismic sensors</a:t>
            </a:r>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57DB949-0521-4ACD-8CC4-98AE18907A34}"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7013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After the experiment, the furthest one was kept functioning</a:t>
            </a:r>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57DB949-0521-4ACD-8CC4-98AE18907A34}"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180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The recorded signals have mostly a frequency of 10 to 30 Hz, and the duration of the peak’s amplitudes are between 0.3 and 0.6 sec. In view of these results different phases of main impacts, rebounds, flights, rolling and final stop has been classified on the rockfalls signals. However, the furthest station has lower frequency and amplitude values than the closest one, limiting the possibility to classify different phases in seismic signals. ( For this reason, the seismic attenuation phenomena is detectable even at only 40 m)</a:t>
            </a:r>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57DB949-0521-4ACD-8CC4-98AE18907A34}"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098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180340">
              <a:lnSpc>
                <a:spcPct val="150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Applying an automatic detection using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sta</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lta</a:t>
            </a:r>
            <a:r>
              <a:rPr lang="en-US" sz="1800" dirty="0">
                <a:effectLst/>
                <a:latin typeface="Calibri" panose="020F0502020204030204" pitchFamily="34" charset="0"/>
                <a:ea typeface="Calibri" panose="020F0502020204030204" pitchFamily="34" charset="0"/>
                <a:cs typeface="Times New Roman" panose="02020603050405020304" pitchFamily="18" charset="0"/>
              </a:rPr>
              <a:t> methods in the continuous seismic record, some possible rockfalls have been identify. Then based on the seismic characterization in the experiment, for those possibly rockfalls, two main events, three precursors are detected, discarding the others. In addition, those main events were also identified using LiDAR and imagery but small rockfalls prior to main events were not</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a:p>
            <a:r>
              <a:rPr lang="en-US" sz="1200" dirty="0">
                <a:effectLst/>
                <a:latin typeface="Calibri" panose="020F0502020204030204" pitchFamily="34" charset="0"/>
                <a:ea typeface="Calibri" panose="020F0502020204030204" pitchFamily="34" charset="0"/>
                <a:cs typeface="Times New Roman" panose="02020603050405020304" pitchFamily="18" charset="0"/>
              </a:rPr>
              <a:t>These results show that the continuous seismic signals are useful for the automatic detection of small rockfalls that might be precursor of main events. These abilities provide new insight for the development of an early warning systems in the future</a:t>
            </a:r>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57DB949-0521-4ACD-8CC4-98AE18907A34}"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707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 </a:t>
            </a:r>
            <a:r>
              <a:rPr lang="en-US" sz="1200" dirty="0">
                <a:effectLst/>
                <a:latin typeface="Calibri" panose="020F0502020204030204" pitchFamily="34" charset="0"/>
                <a:ea typeface="Calibri" panose="020F0502020204030204" pitchFamily="34" charset="0"/>
                <a:cs typeface="Times New Roman" panose="02020603050405020304" pitchFamily="18" charset="0"/>
              </a:rPr>
              <a:t>Thank you for your attention</a:t>
            </a:r>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57DB949-0521-4ACD-8CC4-98AE18907A34}"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0901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BF7DB3C-9018-44F3-9EEF-CD98AE357F75}"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1715357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F7DB3C-9018-44F3-9EEF-CD98AE357F75}"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885758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BF7DB3C-9018-44F3-9EEF-CD98AE357F75}"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412662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BF7DB3C-9018-44F3-9EEF-CD98AE357F75}" type="datetimeFigureOut">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4229978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BF7DB3C-9018-44F3-9EEF-CD98AE357F75}" type="datetimeFigureOut">
              <a:rPr lang="en-US" smtClean="0"/>
              <a:t>4/21/2021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1598090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BF7DB3C-9018-44F3-9EEF-CD98AE357F75}" type="datetimeFigureOut">
              <a:rPr lang="en-US" smtClean="0"/>
              <a:t>4/21/2021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181152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F7DB3C-9018-44F3-9EEF-CD98AE357F75}" type="datetimeFigureOut">
              <a:rPr lang="en-US" smtClean="0"/>
              <a:t>4/21/2021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3912566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F7DB3C-9018-44F3-9EEF-CD98AE357F75}" type="datetimeFigureOut">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355615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BF7DB3C-9018-44F3-9EEF-CD98AE357F75}" type="datetimeFigureOut">
              <a:rPr lang="en-US" smtClean="0"/>
              <a:t>4/21/2021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2666212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F7DB3C-9018-44F3-9EEF-CD98AE357F75}"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458313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BF7DB3C-9018-44F3-9EEF-CD98AE357F75}" type="datetimeFigureOut">
              <a:rPr lang="en-US" smtClean="0"/>
              <a:t>4/21/2021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85400-6AF3-4173-BE98-BA7DFB1B9F2E}" type="slidenum">
              <a:rPr lang="en-US" smtClean="0"/>
              <a:t>‹Nº›</a:t>
            </a:fld>
            <a:endParaRPr lang="en-US"/>
          </a:p>
        </p:txBody>
      </p:sp>
    </p:spTree>
    <p:extLst>
      <p:ext uri="{BB962C8B-B14F-4D97-AF65-F5344CB8AC3E}">
        <p14:creationId xmlns:p14="http://schemas.microsoft.com/office/powerpoint/2010/main" val="2085772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7DB3C-9018-44F3-9EEF-CD98AE357F75}" type="datetimeFigureOut">
              <a:rPr lang="en-US" smtClean="0"/>
              <a:t>4/21/2021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85400-6AF3-4173-BE98-BA7DFB1B9F2E}" type="slidenum">
              <a:rPr lang="en-US" smtClean="0"/>
              <a:t>‹Nº›</a:t>
            </a:fld>
            <a:endParaRPr lang="en-US"/>
          </a:p>
        </p:txBody>
      </p:sp>
    </p:spTree>
    <p:extLst>
      <p:ext uri="{BB962C8B-B14F-4D97-AF65-F5344CB8AC3E}">
        <p14:creationId xmlns:p14="http://schemas.microsoft.com/office/powerpoint/2010/main" val="830949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magen 41">
            <a:extLst>
              <a:ext uri="{FF2B5EF4-FFF2-40B4-BE49-F238E27FC236}">
                <a16:creationId xmlns:a16="http://schemas.microsoft.com/office/drawing/2014/main" id="{A2D2FC35-F0A0-48A4-8818-875136572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09611"/>
            <a:ext cx="12351657" cy="8234438"/>
          </a:xfrm>
          <a:prstGeom prst="rect">
            <a:avLst/>
          </a:prstGeom>
          <a:effectLst>
            <a:glow>
              <a:schemeClr val="accent1"/>
            </a:glow>
          </a:effectLst>
        </p:spPr>
      </p:pic>
      <p:sp>
        <p:nvSpPr>
          <p:cNvPr id="17" name="Rectángulo 16">
            <a:extLst>
              <a:ext uri="{FF2B5EF4-FFF2-40B4-BE49-F238E27FC236}">
                <a16:creationId xmlns:a16="http://schemas.microsoft.com/office/drawing/2014/main" id="{A5BC9CDA-C585-4F68-90BE-B4166F22506E}"/>
              </a:ext>
            </a:extLst>
          </p:cNvPr>
          <p:cNvSpPr/>
          <p:nvPr/>
        </p:nvSpPr>
        <p:spPr>
          <a:xfrm>
            <a:off x="13855" y="5370287"/>
            <a:ext cx="12351657" cy="1666296"/>
          </a:xfrm>
          <a:prstGeom prst="rect">
            <a:avLst/>
          </a:prstGeom>
          <a:solidFill>
            <a:schemeClr val="bg1"/>
          </a:solidFill>
          <a:ln>
            <a:noFill/>
          </a:ln>
          <a:effectLst>
            <a:glow>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a:extLst>
              <a:ext uri="{FF2B5EF4-FFF2-40B4-BE49-F238E27FC236}">
                <a16:creationId xmlns:a16="http://schemas.microsoft.com/office/drawing/2014/main" id="{6FED21A6-945C-458D-B4C5-50DEACF7765B}"/>
              </a:ext>
            </a:extLst>
          </p:cNvPr>
          <p:cNvSpPr>
            <a:spLocks noGrp="1"/>
          </p:cNvSpPr>
          <p:nvPr>
            <p:ph type="ctrTitle"/>
          </p:nvPr>
        </p:nvSpPr>
        <p:spPr>
          <a:xfrm>
            <a:off x="975590" y="265894"/>
            <a:ext cx="10428185" cy="4031210"/>
          </a:xfrm>
          <a:solidFill>
            <a:srgbClr val="FFFFFF">
              <a:alpha val="50196"/>
            </a:srgbClr>
          </a:solidFill>
          <a:effectLst>
            <a:glow rad="127000">
              <a:schemeClr val="accent1">
                <a:alpha val="0"/>
              </a:schemeClr>
            </a:glow>
          </a:effectLst>
        </p:spPr>
        <p:txBody>
          <a:bodyPr>
            <a:noAutofit/>
          </a:bodyPr>
          <a:lstStyle/>
          <a:p>
            <a:r>
              <a:rPr lang="en-US" sz="2000" b="1" dirty="0">
                <a:latin typeface="Century Gothic" panose="020B0502020202020204" pitchFamily="34" charset="0"/>
                <a:ea typeface="Calibri" panose="020F0502020204030204" pitchFamily="34" charset="0"/>
                <a:cs typeface="Times New Roman" panose="02020603050405020304" pitchFamily="18" charset="0"/>
              </a:rPr>
              <a:t>Identification and characterization of rockfalls using seismic signals, LiDAR, and imagery. Advances on real-time detection</a:t>
            </a:r>
            <a:br>
              <a:rPr lang="en-US" sz="2000" b="1" dirty="0">
                <a:latin typeface="Century Gothic" panose="020B0502020202020204" pitchFamily="34" charset="0"/>
                <a:ea typeface="Calibri" panose="020F0502020204030204" pitchFamily="34" charset="0"/>
                <a:cs typeface="Times New Roman" panose="02020603050405020304" pitchFamily="18" charset="0"/>
              </a:rPr>
            </a:br>
            <a:br>
              <a:rPr lang="en-US" sz="2000" b="1" dirty="0">
                <a:latin typeface="Century Gothic" panose="020B0502020202020204" pitchFamily="34" charset="0"/>
                <a:ea typeface="Calibri" panose="020F0502020204030204" pitchFamily="34" charset="0"/>
                <a:cs typeface="Times New Roman" panose="02020603050405020304" pitchFamily="18" charset="0"/>
              </a:rPr>
            </a:br>
            <a:r>
              <a:rPr lang="es-ES" sz="1800" b="1" dirty="0">
                <a:latin typeface="Century Gothic" panose="020B0502020202020204" pitchFamily="34" charset="0"/>
                <a:ea typeface="Calibri" panose="020F0502020204030204" pitchFamily="34" charset="0"/>
                <a:cs typeface="Times New Roman" panose="02020603050405020304" pitchFamily="18" charset="0"/>
              </a:rPr>
              <a:t>Bixen Telletxea</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 Mar Tapia</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2</a:t>
            </a:r>
            <a:r>
              <a:rPr lang="es-ES" sz="1800" b="1" dirty="0">
                <a:latin typeface="Century Gothic" panose="020B0502020202020204" pitchFamily="34" charset="0"/>
                <a:ea typeface="Calibri" panose="020F0502020204030204" pitchFamily="34" charset="0"/>
                <a:cs typeface="Times New Roman" panose="02020603050405020304" pitchFamily="18" charset="0"/>
              </a:rPr>
              <a:t>, Marta Guinau</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 Manuel J. Royán</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 Pere Roig Lafon</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 Xabier Blanch</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a:t>
            </a:r>
            <a:br>
              <a:rPr lang="es-ES" sz="1800" b="1" dirty="0">
                <a:latin typeface="Century Gothic" panose="020B0502020202020204" pitchFamily="34" charset="0"/>
                <a:ea typeface="Calibri" panose="020F0502020204030204" pitchFamily="34" charset="0"/>
                <a:cs typeface="Times New Roman" panose="02020603050405020304" pitchFamily="18" charset="0"/>
              </a:rPr>
            </a:br>
            <a:r>
              <a:rPr lang="es-ES" sz="1800" b="1" dirty="0">
                <a:latin typeface="Century Gothic" panose="020B0502020202020204" pitchFamily="34" charset="0"/>
                <a:ea typeface="Calibri" panose="020F0502020204030204" pitchFamily="34" charset="0"/>
                <a:cs typeface="Times New Roman" panose="02020603050405020304" pitchFamily="18" charset="0"/>
              </a:rPr>
              <a:t>Giorgi Khazaradze</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 Emma Suriñach</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1,2</a:t>
            </a:r>
            <a:r>
              <a:rPr lang="es-ES" sz="1800" b="1" dirty="0">
                <a:latin typeface="Century Gothic" panose="020B0502020202020204" pitchFamily="34" charset="0"/>
                <a:ea typeface="Calibri" panose="020F0502020204030204" pitchFamily="34" charset="0"/>
                <a:cs typeface="Times New Roman" panose="02020603050405020304" pitchFamily="18" charset="0"/>
              </a:rPr>
              <a:t>, Gloria Furdada</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 David Garcia-Sellés</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r>
              <a:rPr lang="es-ES" sz="1800" b="1" dirty="0">
                <a:latin typeface="Century Gothic" panose="020B0502020202020204" pitchFamily="34" charset="0"/>
                <a:ea typeface="Calibri" panose="020F0502020204030204" pitchFamily="34" charset="0"/>
                <a:cs typeface="Times New Roman" panose="02020603050405020304" pitchFamily="18" charset="0"/>
              </a:rPr>
              <a:t>, Antonio Abellán</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3</a:t>
            </a:r>
            <a:r>
              <a:rPr lang="es-ES" sz="1800" b="1" dirty="0">
                <a:latin typeface="Century Gothic" panose="020B0502020202020204" pitchFamily="34" charset="0"/>
                <a:ea typeface="Calibri" panose="020F0502020204030204" pitchFamily="34" charset="0"/>
                <a:cs typeface="Times New Roman" panose="02020603050405020304" pitchFamily="18" charset="0"/>
              </a:rPr>
              <a:t>, and</a:t>
            </a:r>
            <a:br>
              <a:rPr lang="es-ES" sz="1800" b="1" dirty="0">
                <a:latin typeface="Century Gothic" panose="020B0502020202020204" pitchFamily="34" charset="0"/>
                <a:ea typeface="Calibri" panose="020F0502020204030204" pitchFamily="34" charset="0"/>
                <a:cs typeface="Times New Roman" panose="02020603050405020304" pitchFamily="18" charset="0"/>
              </a:rPr>
            </a:br>
            <a:r>
              <a:rPr lang="es-ES" sz="1800" b="1" dirty="0">
                <a:latin typeface="Century Gothic" panose="020B0502020202020204" pitchFamily="34" charset="0"/>
                <a:ea typeface="Calibri" panose="020F0502020204030204" pitchFamily="34" charset="0"/>
                <a:cs typeface="Times New Roman" panose="02020603050405020304" pitchFamily="18" charset="0"/>
              </a:rPr>
              <a:t>Joan Manuel Vilaplana</a:t>
            </a:r>
            <a: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t>1</a:t>
            </a:r>
            <a:b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br>
            <a:br>
              <a:rPr lang="es-ES" sz="1800" b="1" baseline="30000" dirty="0">
                <a:latin typeface="Century Gothic" panose="020B0502020202020204" pitchFamily="34" charset="0"/>
                <a:ea typeface="Calibri" panose="020F0502020204030204" pitchFamily="34" charset="0"/>
                <a:cs typeface="Times New Roman" panose="02020603050405020304" pitchFamily="18" charset="0"/>
              </a:rPr>
            </a:br>
            <a:r>
              <a:rPr lang="en-US" sz="1600" b="0" i="0" u="none" strike="noStrike" baseline="30000" dirty="0">
                <a:latin typeface="Century Gothic" panose="020B0502020202020204" pitchFamily="34" charset="0"/>
              </a:rPr>
              <a:t>1</a:t>
            </a:r>
            <a:r>
              <a:rPr lang="en-US" sz="1600" b="0" i="0" u="none" strike="noStrike" baseline="0" dirty="0">
                <a:latin typeface="Century Gothic" panose="020B0502020202020204" pitchFamily="34" charset="0"/>
              </a:rPr>
              <a:t>Grup RISKNAT, </a:t>
            </a:r>
            <a:r>
              <a:rPr lang="en-US" sz="1600" b="0" i="0" u="none" strike="noStrike" baseline="0" dirty="0" err="1">
                <a:latin typeface="Century Gothic" panose="020B0502020202020204" pitchFamily="34" charset="0"/>
              </a:rPr>
              <a:t>Institut</a:t>
            </a:r>
            <a:r>
              <a:rPr lang="en-US" sz="1600" b="0" i="0" u="none" strike="noStrike" baseline="0" dirty="0">
                <a:latin typeface="Century Gothic" panose="020B0502020202020204" pitchFamily="34" charset="0"/>
              </a:rPr>
              <a:t> </a:t>
            </a:r>
            <a:r>
              <a:rPr lang="en-US" sz="1600" b="0" i="0" u="none" strike="noStrike" baseline="0" dirty="0" err="1">
                <a:latin typeface="Century Gothic" panose="020B0502020202020204" pitchFamily="34" charset="0"/>
              </a:rPr>
              <a:t>Geomodels</a:t>
            </a:r>
            <a:r>
              <a:rPr lang="en-US" sz="1600" b="0" i="0" u="none" strike="noStrike" baseline="0" dirty="0">
                <a:latin typeface="Century Gothic" panose="020B0502020202020204" pitchFamily="34" charset="0"/>
              </a:rPr>
              <a:t>, University of Barcelona, Faculty of Earth Sciences, Department of Earth and Ocean</a:t>
            </a:r>
            <a:br>
              <a:rPr lang="en-US" sz="1600" b="0" i="0" u="none" strike="noStrike" baseline="0" dirty="0">
                <a:latin typeface="Century Gothic" panose="020B0502020202020204" pitchFamily="34" charset="0"/>
              </a:rPr>
            </a:br>
            <a:r>
              <a:rPr lang="pl-PL" sz="1600" b="0" i="0" u="none" strike="noStrike" baseline="0" dirty="0">
                <a:latin typeface="Century Gothic" panose="020B0502020202020204" pitchFamily="34" charset="0"/>
              </a:rPr>
              <a:t>Dynamics, Barcelona, Spain</a:t>
            </a:r>
            <a:br>
              <a:rPr lang="en-US" sz="1600" dirty="0">
                <a:latin typeface="Century Gothic" panose="020B0502020202020204" pitchFamily="34" charset="0"/>
              </a:rPr>
            </a:br>
            <a:r>
              <a:rPr lang="en-US" sz="1600" b="0" i="0" u="none" strike="noStrike" baseline="30000" dirty="0">
                <a:latin typeface="Century Gothic" panose="020B0502020202020204" pitchFamily="34" charset="0"/>
              </a:rPr>
              <a:t>2</a:t>
            </a:r>
            <a:r>
              <a:rPr lang="en-US" sz="1600" b="0" i="0" u="none" strike="noStrike" baseline="0" dirty="0">
                <a:latin typeface="Century Gothic" panose="020B0502020202020204" pitchFamily="34" charset="0"/>
              </a:rPr>
              <a:t>Laboratori </a:t>
            </a:r>
            <a:r>
              <a:rPr lang="en-US" sz="1600" b="0" i="0" u="none" strike="noStrike" baseline="0" dirty="0" err="1">
                <a:latin typeface="Century Gothic" panose="020B0502020202020204" pitchFamily="34" charset="0"/>
              </a:rPr>
              <a:t>d’Estudis</a:t>
            </a:r>
            <a:r>
              <a:rPr lang="en-US" sz="1600" b="0" i="0" u="none" strike="noStrike" baseline="0" dirty="0">
                <a:latin typeface="Century Gothic" panose="020B0502020202020204" pitchFamily="34" charset="0"/>
              </a:rPr>
              <a:t> </a:t>
            </a:r>
            <a:r>
              <a:rPr lang="en-US" sz="1600" b="0" i="0" u="none" strike="noStrike" baseline="0" dirty="0" err="1">
                <a:latin typeface="Century Gothic" panose="020B0502020202020204" pitchFamily="34" charset="0"/>
              </a:rPr>
              <a:t>Geofísics</a:t>
            </a:r>
            <a:r>
              <a:rPr lang="en-US" sz="1600" b="0" i="0" u="none" strike="noStrike" baseline="0" dirty="0">
                <a:latin typeface="Century Gothic" panose="020B0502020202020204" pitchFamily="34" charset="0"/>
              </a:rPr>
              <a:t> Eduard </a:t>
            </a:r>
            <a:r>
              <a:rPr lang="en-US" sz="1600" b="0" i="0" u="none" strike="noStrike" baseline="0" dirty="0" err="1">
                <a:latin typeface="Century Gothic" panose="020B0502020202020204" pitchFamily="34" charset="0"/>
              </a:rPr>
              <a:t>Fontserè</a:t>
            </a:r>
            <a:r>
              <a:rPr lang="en-US" sz="1600" b="0" i="0" u="none" strike="noStrike" baseline="0" dirty="0">
                <a:latin typeface="Century Gothic" panose="020B0502020202020204" pitchFamily="34" charset="0"/>
              </a:rPr>
              <a:t>, </a:t>
            </a:r>
            <a:r>
              <a:rPr lang="en-US" sz="1600" b="0" i="0" u="none" strike="noStrike" baseline="0" dirty="0" err="1">
                <a:latin typeface="Century Gothic" panose="020B0502020202020204" pitchFamily="34" charset="0"/>
              </a:rPr>
              <a:t>Institut</a:t>
            </a:r>
            <a:r>
              <a:rPr lang="en-US" sz="1600" b="0" i="0" u="none" strike="noStrike" baseline="0" dirty="0">
                <a:latin typeface="Century Gothic" panose="020B0502020202020204" pitchFamily="34" charset="0"/>
              </a:rPr>
              <a:t> </a:t>
            </a:r>
            <a:r>
              <a:rPr lang="en-US" sz="1600" b="0" i="0" u="none" strike="noStrike" baseline="0" dirty="0" err="1">
                <a:latin typeface="Century Gothic" panose="020B0502020202020204" pitchFamily="34" charset="0"/>
              </a:rPr>
              <a:t>d’Estudis</a:t>
            </a:r>
            <a:r>
              <a:rPr lang="en-US" sz="1600" b="0" i="0" u="none" strike="noStrike" baseline="0" dirty="0">
                <a:latin typeface="Century Gothic" panose="020B0502020202020204" pitchFamily="34" charset="0"/>
              </a:rPr>
              <a:t> Catalans, Barcelona, Spain</a:t>
            </a:r>
            <a:br>
              <a:rPr lang="en-US" sz="1600" b="0" i="0" u="none" strike="noStrike" baseline="0" dirty="0">
                <a:latin typeface="Century Gothic" panose="020B0502020202020204" pitchFamily="34" charset="0"/>
              </a:rPr>
            </a:br>
            <a:r>
              <a:rPr lang="fr-FR" sz="1600" b="0" i="0" u="none" strike="noStrike" baseline="30000" dirty="0">
                <a:latin typeface="Century Gothic" panose="020B0502020202020204" pitchFamily="34" charset="0"/>
              </a:rPr>
              <a:t>3</a:t>
            </a:r>
            <a:r>
              <a:rPr lang="fr-FR" sz="1600" b="0" i="0" u="none" strike="noStrike" baseline="0" dirty="0">
                <a:latin typeface="Century Gothic" panose="020B0502020202020204" pitchFamily="34" charset="0"/>
              </a:rPr>
              <a:t>Centre de Recherche sur l'Environnement Alpin (CREALP), Sion, CH1950, Valais, </a:t>
            </a:r>
            <a:r>
              <a:rPr lang="fr-FR" sz="1600" b="0" i="0" u="none" strike="noStrike" baseline="0" dirty="0" err="1">
                <a:latin typeface="Century Gothic" panose="020B0502020202020204" pitchFamily="34" charset="0"/>
              </a:rPr>
              <a:t>Switzerland</a:t>
            </a:r>
            <a:br>
              <a:rPr lang="fr-FR" sz="1600" b="0" i="0" u="none" strike="noStrike" baseline="0" dirty="0">
                <a:latin typeface="Century Gothic" panose="020B0502020202020204" pitchFamily="34" charset="0"/>
              </a:rPr>
            </a:br>
            <a:r>
              <a:rPr lang="fr-FR" sz="1600" b="0" i="0" u="none" strike="noStrike" baseline="0" dirty="0" err="1">
                <a:latin typeface="Century Gothic" panose="020B0502020202020204" pitchFamily="34" charset="0"/>
              </a:rPr>
              <a:t>corresponding</a:t>
            </a:r>
            <a:r>
              <a:rPr lang="fr-FR" sz="1600" b="0" i="0" u="none" strike="noStrike" baseline="0" dirty="0">
                <a:latin typeface="Century Gothic" panose="020B0502020202020204" pitchFamily="34" charset="0"/>
              </a:rPr>
              <a:t> </a:t>
            </a:r>
            <a:r>
              <a:rPr lang="fr-FR" sz="1600" b="0" i="0" u="none" strike="noStrike" baseline="0" dirty="0" err="1">
                <a:latin typeface="Century Gothic" panose="020B0502020202020204" pitchFamily="34" charset="0"/>
              </a:rPr>
              <a:t>author</a:t>
            </a:r>
            <a:r>
              <a:rPr lang="fr-FR" sz="1600" b="0" i="0" u="none" strike="noStrike" baseline="0" dirty="0">
                <a:latin typeface="Century Gothic" panose="020B0502020202020204" pitchFamily="34" charset="0"/>
              </a:rPr>
              <a:t>: bixteliguz@gmail.com</a:t>
            </a:r>
            <a:endParaRPr lang="en-US" b="1" baseline="30000" dirty="0">
              <a:latin typeface="Century Gothic" panose="020B0502020202020204" pitchFamily="34" charset="0"/>
            </a:endParaRPr>
          </a:p>
        </p:txBody>
      </p:sp>
      <p:pic>
        <p:nvPicPr>
          <p:cNvPr id="5" name="Imagen 4">
            <a:extLst>
              <a:ext uri="{FF2B5EF4-FFF2-40B4-BE49-F238E27FC236}">
                <a16:creationId xmlns:a16="http://schemas.microsoft.com/office/drawing/2014/main" id="{C0EA2211-2505-44A7-B895-45A2E82E9C3E}"/>
              </a:ext>
            </a:extLst>
          </p:cNvPr>
          <p:cNvPicPr>
            <a:picLocks noChangeAspect="1"/>
          </p:cNvPicPr>
          <p:nvPr/>
        </p:nvPicPr>
        <p:blipFill>
          <a:blip r:embed="rId4"/>
          <a:stretch>
            <a:fillRect/>
          </a:stretch>
        </p:blipFill>
        <p:spPr>
          <a:xfrm>
            <a:off x="553448" y="6323225"/>
            <a:ext cx="1814944" cy="537762"/>
          </a:xfrm>
          <a:prstGeom prst="rect">
            <a:avLst/>
          </a:prstGeom>
        </p:spPr>
      </p:pic>
      <p:pic>
        <p:nvPicPr>
          <p:cNvPr id="7" name="Imagen 6">
            <a:extLst>
              <a:ext uri="{FF2B5EF4-FFF2-40B4-BE49-F238E27FC236}">
                <a16:creationId xmlns:a16="http://schemas.microsoft.com/office/drawing/2014/main" id="{B5BAA15A-86F0-4B7B-B4A5-E746FE128F4E}"/>
              </a:ext>
            </a:extLst>
          </p:cNvPr>
          <p:cNvPicPr>
            <a:picLocks noChangeAspect="1"/>
          </p:cNvPicPr>
          <p:nvPr/>
        </p:nvPicPr>
        <p:blipFill>
          <a:blip r:embed="rId5"/>
          <a:stretch>
            <a:fillRect/>
          </a:stretch>
        </p:blipFill>
        <p:spPr>
          <a:xfrm>
            <a:off x="10705102" y="6557858"/>
            <a:ext cx="933450" cy="333375"/>
          </a:xfrm>
          <a:prstGeom prst="rect">
            <a:avLst/>
          </a:prstGeom>
        </p:spPr>
      </p:pic>
      <p:pic>
        <p:nvPicPr>
          <p:cNvPr id="43" name="Imatge 4">
            <a:extLst>
              <a:ext uri="{FF2B5EF4-FFF2-40B4-BE49-F238E27FC236}">
                <a16:creationId xmlns:a16="http://schemas.microsoft.com/office/drawing/2014/main" id="{F942999A-5FD1-4088-A404-A01D6456460D}"/>
              </a:ext>
            </a:extLst>
          </p:cNvPr>
          <p:cNvPicPr>
            <a:picLocks noChangeAspect="1"/>
          </p:cNvPicPr>
          <p:nvPr/>
        </p:nvPicPr>
        <p:blipFill>
          <a:blip r:embed="rId6"/>
          <a:stretch>
            <a:fillRect/>
          </a:stretch>
        </p:blipFill>
        <p:spPr>
          <a:xfrm>
            <a:off x="117007" y="5569029"/>
            <a:ext cx="2687827" cy="677800"/>
          </a:xfrm>
          <a:prstGeom prst="rect">
            <a:avLst/>
          </a:prstGeom>
        </p:spPr>
      </p:pic>
      <p:pic>
        <p:nvPicPr>
          <p:cNvPr id="9" name="Imagen 8">
            <a:extLst>
              <a:ext uri="{FF2B5EF4-FFF2-40B4-BE49-F238E27FC236}">
                <a16:creationId xmlns:a16="http://schemas.microsoft.com/office/drawing/2014/main" id="{9DA3BFBD-4B3C-4388-B146-AB22D4EEFA4D}"/>
              </a:ext>
            </a:extLst>
          </p:cNvPr>
          <p:cNvPicPr>
            <a:picLocks noChangeAspect="1"/>
          </p:cNvPicPr>
          <p:nvPr/>
        </p:nvPicPr>
        <p:blipFill>
          <a:blip r:embed="rId7"/>
          <a:stretch>
            <a:fillRect/>
          </a:stretch>
        </p:blipFill>
        <p:spPr>
          <a:xfrm>
            <a:off x="4537303" y="5635589"/>
            <a:ext cx="1557196" cy="597529"/>
          </a:xfrm>
          <a:prstGeom prst="rect">
            <a:avLst/>
          </a:prstGeom>
        </p:spPr>
      </p:pic>
      <p:pic>
        <p:nvPicPr>
          <p:cNvPr id="15" name="Imagen 14">
            <a:extLst>
              <a:ext uri="{FF2B5EF4-FFF2-40B4-BE49-F238E27FC236}">
                <a16:creationId xmlns:a16="http://schemas.microsoft.com/office/drawing/2014/main" id="{A41D48A5-0BD6-467B-B685-2BC747D71944}"/>
              </a:ext>
            </a:extLst>
          </p:cNvPr>
          <p:cNvPicPr>
            <a:picLocks noChangeAspect="1"/>
          </p:cNvPicPr>
          <p:nvPr/>
        </p:nvPicPr>
        <p:blipFill rotWithShape="1">
          <a:blip r:embed="rId8"/>
          <a:srcRect t="29206" b="26517"/>
          <a:stretch/>
        </p:blipFill>
        <p:spPr>
          <a:xfrm>
            <a:off x="10065709" y="5569029"/>
            <a:ext cx="1905000" cy="843479"/>
          </a:xfrm>
          <a:prstGeom prst="rect">
            <a:avLst/>
          </a:prstGeom>
        </p:spPr>
      </p:pic>
      <p:pic>
        <p:nvPicPr>
          <p:cNvPr id="16" name="Imagen 15">
            <a:extLst>
              <a:ext uri="{FF2B5EF4-FFF2-40B4-BE49-F238E27FC236}">
                <a16:creationId xmlns:a16="http://schemas.microsoft.com/office/drawing/2014/main" id="{DCCD8CEB-72A3-4605-9788-3791273DA2B5}"/>
              </a:ext>
            </a:extLst>
          </p:cNvPr>
          <p:cNvPicPr>
            <a:picLocks noChangeAspect="1"/>
          </p:cNvPicPr>
          <p:nvPr/>
        </p:nvPicPr>
        <p:blipFill>
          <a:blip r:embed="rId9"/>
          <a:stretch>
            <a:fillRect/>
          </a:stretch>
        </p:blipFill>
        <p:spPr>
          <a:xfrm>
            <a:off x="7260153" y="5521740"/>
            <a:ext cx="1133630" cy="1336260"/>
          </a:xfrm>
          <a:prstGeom prst="rect">
            <a:avLst/>
          </a:prstGeom>
        </p:spPr>
      </p:pic>
    </p:spTree>
    <p:extLst>
      <p:ext uri="{BB962C8B-B14F-4D97-AF65-F5344CB8AC3E}">
        <p14:creationId xmlns:p14="http://schemas.microsoft.com/office/powerpoint/2010/main" val="3121605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n 21">
            <a:extLst>
              <a:ext uri="{FF2B5EF4-FFF2-40B4-BE49-F238E27FC236}">
                <a16:creationId xmlns:a16="http://schemas.microsoft.com/office/drawing/2014/main" id="{075D6F98-AC18-47CD-86DF-04B2ECDC36A6}"/>
              </a:ext>
            </a:extLst>
          </p:cNvPr>
          <p:cNvPicPr>
            <a:picLocks noChangeAspect="1"/>
          </p:cNvPicPr>
          <p:nvPr/>
        </p:nvPicPr>
        <p:blipFill rotWithShape="1">
          <a:blip r:embed="rId3">
            <a:extLst>
              <a:ext uri="{28A0092B-C50C-407E-A947-70E740481C1C}">
                <a14:useLocalDpi xmlns:a14="http://schemas.microsoft.com/office/drawing/2010/main" val="0"/>
              </a:ext>
            </a:extLst>
          </a:blip>
          <a:srcRect l="7126" r="35172"/>
          <a:stretch/>
        </p:blipFill>
        <p:spPr>
          <a:xfrm>
            <a:off x="349026" y="1268453"/>
            <a:ext cx="4476985" cy="4453689"/>
          </a:xfrm>
          <a:prstGeom prst="rect">
            <a:avLst/>
          </a:prstGeom>
        </p:spPr>
      </p:pic>
      <p:sp>
        <p:nvSpPr>
          <p:cNvPr id="2" name="Títol 1"/>
          <p:cNvSpPr>
            <a:spLocks noGrp="1"/>
          </p:cNvSpPr>
          <p:nvPr>
            <p:ph type="title"/>
          </p:nvPr>
        </p:nvSpPr>
        <p:spPr>
          <a:xfrm>
            <a:off x="0" y="1"/>
            <a:ext cx="12192000" cy="895738"/>
          </a:xfrm>
          <a:solidFill>
            <a:schemeClr val="accent4">
              <a:lumMod val="60000"/>
              <a:lumOff val="40000"/>
            </a:schemeClr>
          </a:solidFill>
        </p:spPr>
        <p:txBody>
          <a:bodyPr>
            <a:normAutofit/>
          </a:bodyPr>
          <a:lstStyle/>
          <a:p>
            <a:pPr algn="ctr"/>
            <a:r>
              <a:rPr lang="ca-ES" sz="3200" dirty="0">
                <a:latin typeface="Century Gothic" panose="020B0502020202020204" pitchFamily="34" charset="0"/>
              </a:rPr>
              <a:t>STUDY AREA</a:t>
            </a:r>
          </a:p>
        </p:txBody>
      </p:sp>
      <p:pic>
        <p:nvPicPr>
          <p:cNvPr id="6" name="Imagen 5">
            <a:extLst>
              <a:ext uri="{FF2B5EF4-FFF2-40B4-BE49-F238E27FC236}">
                <a16:creationId xmlns:a16="http://schemas.microsoft.com/office/drawing/2014/main" id="{7B8A36C1-EEE6-403A-8E68-408BA61591A9}"/>
              </a:ext>
            </a:extLst>
          </p:cNvPr>
          <p:cNvPicPr>
            <a:picLocks noChangeAspect="1"/>
          </p:cNvPicPr>
          <p:nvPr/>
        </p:nvPicPr>
        <p:blipFill>
          <a:blip r:embed="rId4"/>
          <a:stretch>
            <a:fillRect/>
          </a:stretch>
        </p:blipFill>
        <p:spPr>
          <a:xfrm>
            <a:off x="0" y="6321505"/>
            <a:ext cx="1816765" cy="536494"/>
          </a:xfrm>
          <a:prstGeom prst="rect">
            <a:avLst/>
          </a:prstGeom>
        </p:spPr>
      </p:pic>
      <p:pic>
        <p:nvPicPr>
          <p:cNvPr id="8" name="Imagen 7">
            <a:extLst>
              <a:ext uri="{FF2B5EF4-FFF2-40B4-BE49-F238E27FC236}">
                <a16:creationId xmlns:a16="http://schemas.microsoft.com/office/drawing/2014/main" id="{5B8500F9-5DC6-40A8-ACD9-92A27C055787}"/>
              </a:ext>
            </a:extLst>
          </p:cNvPr>
          <p:cNvPicPr>
            <a:picLocks noChangeAspect="1"/>
          </p:cNvPicPr>
          <p:nvPr/>
        </p:nvPicPr>
        <p:blipFill>
          <a:blip r:embed="rId5"/>
          <a:stretch>
            <a:fillRect/>
          </a:stretch>
        </p:blipFill>
        <p:spPr>
          <a:xfrm>
            <a:off x="11259231" y="6503386"/>
            <a:ext cx="932769" cy="329213"/>
          </a:xfrm>
          <a:prstGeom prst="rect">
            <a:avLst/>
          </a:prstGeom>
        </p:spPr>
      </p:pic>
      <p:pic>
        <p:nvPicPr>
          <p:cNvPr id="10" name="Imagen 9">
            <a:extLst>
              <a:ext uri="{FF2B5EF4-FFF2-40B4-BE49-F238E27FC236}">
                <a16:creationId xmlns:a16="http://schemas.microsoft.com/office/drawing/2014/main" id="{C7A73828-B08E-4EBD-87EB-1DDFEFA268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9511" y="1128385"/>
            <a:ext cx="6752489" cy="4775071"/>
          </a:xfrm>
          <a:prstGeom prst="rect">
            <a:avLst/>
          </a:prstGeom>
        </p:spPr>
      </p:pic>
      <p:sp>
        <p:nvSpPr>
          <p:cNvPr id="11" name="Rectángulo 10">
            <a:extLst>
              <a:ext uri="{FF2B5EF4-FFF2-40B4-BE49-F238E27FC236}">
                <a16:creationId xmlns:a16="http://schemas.microsoft.com/office/drawing/2014/main" id="{3EE566AA-E39D-428F-9A7A-AFF29711290F}"/>
              </a:ext>
            </a:extLst>
          </p:cNvPr>
          <p:cNvSpPr/>
          <p:nvPr/>
        </p:nvSpPr>
        <p:spPr>
          <a:xfrm>
            <a:off x="349026" y="5862210"/>
            <a:ext cx="6096000" cy="400110"/>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000" b="0" i="0" u="none" strike="noStrike" kern="0" cap="none" spc="0" normalizeH="0" baseline="0" noProof="0" dirty="0">
              <a:ln>
                <a:noFill/>
              </a:ln>
              <a:solidFill>
                <a:srgbClr val="000000"/>
              </a:solidFill>
              <a:effectLst/>
              <a:uLnTx/>
              <a:uFillTx/>
              <a:latin typeface="Century Gothic" panose="020B0502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1000" b="0" i="0" u="none" strike="noStrike" kern="0" cap="none" spc="0" normalizeH="0" baseline="0" noProof="0" dirty="0">
                <a:ln>
                  <a:noFill/>
                </a:ln>
                <a:solidFill>
                  <a:prstClr val="black"/>
                </a:solidFill>
                <a:effectLst/>
                <a:uLnTx/>
                <a:uFillTx/>
                <a:latin typeface="Century Gothic" panose="020B0502020202020204" pitchFamily="34" charset="0"/>
              </a:rPr>
              <a:t>GoogleEarth©,2020</a:t>
            </a:r>
            <a:endParaRPr kumimoji="0" lang="es-ES" sz="1000" b="0" i="0" u="none" strike="noStrike" kern="0" cap="none" spc="0" normalizeH="0" baseline="0" noProof="0" dirty="0">
              <a:ln>
                <a:noFill/>
              </a:ln>
              <a:solidFill>
                <a:prstClr val="black"/>
              </a:solidFill>
              <a:effectLst/>
              <a:uLnTx/>
              <a:uFillTx/>
            </a:endParaRPr>
          </a:p>
        </p:txBody>
      </p:sp>
      <p:cxnSp>
        <p:nvCxnSpPr>
          <p:cNvPr id="15" name="Conector recto de flecha 14">
            <a:extLst>
              <a:ext uri="{FF2B5EF4-FFF2-40B4-BE49-F238E27FC236}">
                <a16:creationId xmlns:a16="http://schemas.microsoft.com/office/drawing/2014/main" id="{41A4C595-F646-4526-9879-D66FBCF9D88C}"/>
              </a:ext>
            </a:extLst>
          </p:cNvPr>
          <p:cNvCxnSpPr>
            <a:cxnSpLocks/>
          </p:cNvCxnSpPr>
          <p:nvPr/>
        </p:nvCxnSpPr>
        <p:spPr>
          <a:xfrm>
            <a:off x="3010931" y="2333336"/>
            <a:ext cx="1398594" cy="359808"/>
          </a:xfrm>
          <a:prstGeom prst="straightConnector1">
            <a:avLst/>
          </a:prstGeom>
          <a:noFill/>
          <a:ln w="12700" cap="flat" cmpd="sng" algn="ctr">
            <a:solidFill>
              <a:srgbClr val="ED7D31"/>
            </a:solidFill>
            <a:prstDash val="solid"/>
            <a:miter lim="800000"/>
            <a:headEnd type="triangle"/>
            <a:tailEnd type="triangle"/>
          </a:ln>
          <a:effectLst/>
        </p:spPr>
      </p:cxnSp>
      <p:sp>
        <p:nvSpPr>
          <p:cNvPr id="16" name="CuadroTexto 15">
            <a:extLst>
              <a:ext uri="{FF2B5EF4-FFF2-40B4-BE49-F238E27FC236}">
                <a16:creationId xmlns:a16="http://schemas.microsoft.com/office/drawing/2014/main" id="{1397375F-9AFD-41A7-B482-607C5D0E9B31}"/>
              </a:ext>
            </a:extLst>
          </p:cNvPr>
          <p:cNvSpPr txBox="1"/>
          <p:nvPr/>
        </p:nvSpPr>
        <p:spPr>
          <a:xfrm rot="640285">
            <a:off x="2859556" y="2419297"/>
            <a:ext cx="707245"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200 m</a:t>
            </a:r>
          </a:p>
        </p:txBody>
      </p:sp>
      <p:sp>
        <p:nvSpPr>
          <p:cNvPr id="17" name="CuadroTexto 16">
            <a:extLst>
              <a:ext uri="{FF2B5EF4-FFF2-40B4-BE49-F238E27FC236}">
                <a16:creationId xmlns:a16="http://schemas.microsoft.com/office/drawing/2014/main" id="{B4D5371F-D386-4115-A4C0-50D7F8AC6599}"/>
              </a:ext>
            </a:extLst>
          </p:cNvPr>
          <p:cNvSpPr txBox="1"/>
          <p:nvPr/>
        </p:nvSpPr>
        <p:spPr>
          <a:xfrm>
            <a:off x="2740131" y="1548200"/>
            <a:ext cx="94609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prstClr val="white"/>
                </a:solidFill>
                <a:effectLst/>
                <a:uLnTx/>
                <a:uFillTx/>
              </a:rPr>
              <a:t>h= 27 m</a:t>
            </a:r>
          </a:p>
        </p:txBody>
      </p:sp>
      <p:cxnSp>
        <p:nvCxnSpPr>
          <p:cNvPr id="4" name="Conector recto 3">
            <a:extLst>
              <a:ext uri="{FF2B5EF4-FFF2-40B4-BE49-F238E27FC236}">
                <a16:creationId xmlns:a16="http://schemas.microsoft.com/office/drawing/2014/main" id="{FCC475EF-508F-4C85-B786-C8ED5381E907}"/>
              </a:ext>
            </a:extLst>
          </p:cNvPr>
          <p:cNvCxnSpPr>
            <a:cxnSpLocks/>
          </p:cNvCxnSpPr>
          <p:nvPr/>
        </p:nvCxnSpPr>
        <p:spPr>
          <a:xfrm flipV="1">
            <a:off x="3397026" y="1802900"/>
            <a:ext cx="603752" cy="10175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59BE647B-60AE-42C2-92E4-A6407A578D3D}"/>
              </a:ext>
            </a:extLst>
          </p:cNvPr>
          <p:cNvSpPr txBox="1"/>
          <p:nvPr/>
        </p:nvSpPr>
        <p:spPr>
          <a:xfrm>
            <a:off x="3283004" y="2814402"/>
            <a:ext cx="300082" cy="369332"/>
          </a:xfrm>
          <a:prstGeom prst="rect">
            <a:avLst/>
          </a:prstGeom>
          <a:noFill/>
        </p:spPr>
        <p:txBody>
          <a:bodyPr wrap="none" rtlCol="0">
            <a:spAutoFit/>
          </a:bodyPr>
          <a:lstStyle/>
          <a:p>
            <a:r>
              <a:rPr lang="es-ES" dirty="0"/>
              <a:t>I’</a:t>
            </a:r>
            <a:endParaRPr lang="en-US" dirty="0"/>
          </a:p>
        </p:txBody>
      </p:sp>
      <p:sp>
        <p:nvSpPr>
          <p:cNvPr id="26" name="CuadroTexto 25">
            <a:extLst>
              <a:ext uri="{FF2B5EF4-FFF2-40B4-BE49-F238E27FC236}">
                <a16:creationId xmlns:a16="http://schemas.microsoft.com/office/drawing/2014/main" id="{CEF5D587-DEB2-4F86-B84B-AE4C748C29BD}"/>
              </a:ext>
            </a:extLst>
          </p:cNvPr>
          <p:cNvSpPr txBox="1"/>
          <p:nvPr/>
        </p:nvSpPr>
        <p:spPr>
          <a:xfrm>
            <a:off x="3900072" y="1512115"/>
            <a:ext cx="242374" cy="369332"/>
          </a:xfrm>
          <a:prstGeom prst="rect">
            <a:avLst/>
          </a:prstGeom>
          <a:noFill/>
        </p:spPr>
        <p:txBody>
          <a:bodyPr wrap="none" rtlCol="0">
            <a:spAutoFit/>
          </a:bodyPr>
          <a:lstStyle/>
          <a:p>
            <a:r>
              <a:rPr lang="es-ES" dirty="0"/>
              <a:t>I</a:t>
            </a:r>
            <a:endParaRPr lang="en-US" dirty="0"/>
          </a:p>
        </p:txBody>
      </p:sp>
    </p:spTree>
    <p:extLst>
      <p:ext uri="{BB962C8B-B14F-4D97-AF65-F5344CB8AC3E}">
        <p14:creationId xmlns:p14="http://schemas.microsoft.com/office/powerpoint/2010/main" val="1035706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4">
            <a:extLst>
              <a:ext uri="{FF2B5EF4-FFF2-40B4-BE49-F238E27FC236}">
                <a16:creationId xmlns:a16="http://schemas.microsoft.com/office/drawing/2014/main" id="{2EBD3351-46B1-4DA4-A299-4D7A3C9DBA35}"/>
              </a:ext>
            </a:extLst>
          </p:cNvPr>
          <p:cNvGrpSpPr/>
          <p:nvPr/>
        </p:nvGrpSpPr>
        <p:grpSpPr>
          <a:xfrm>
            <a:off x="349026" y="1268453"/>
            <a:ext cx="4476985" cy="4453689"/>
            <a:chOff x="349026" y="1268453"/>
            <a:chExt cx="4476985" cy="4453689"/>
          </a:xfrm>
        </p:grpSpPr>
        <p:pic>
          <p:nvPicPr>
            <p:cNvPr id="22" name="Imagen 21">
              <a:extLst>
                <a:ext uri="{FF2B5EF4-FFF2-40B4-BE49-F238E27FC236}">
                  <a16:creationId xmlns:a16="http://schemas.microsoft.com/office/drawing/2014/main" id="{075D6F98-AC18-47CD-86DF-04B2ECDC36A6}"/>
                </a:ext>
              </a:extLst>
            </p:cNvPr>
            <p:cNvPicPr>
              <a:picLocks noChangeAspect="1"/>
            </p:cNvPicPr>
            <p:nvPr/>
          </p:nvPicPr>
          <p:blipFill rotWithShape="1">
            <a:blip r:embed="rId3">
              <a:extLst>
                <a:ext uri="{28A0092B-C50C-407E-A947-70E740481C1C}">
                  <a14:useLocalDpi xmlns:a14="http://schemas.microsoft.com/office/drawing/2010/main" val="0"/>
                </a:ext>
              </a:extLst>
            </a:blip>
            <a:srcRect l="7126" r="35172"/>
            <a:stretch/>
          </p:blipFill>
          <p:spPr>
            <a:xfrm>
              <a:off x="349026" y="1268453"/>
              <a:ext cx="4476985" cy="4453689"/>
            </a:xfrm>
            <a:prstGeom prst="rect">
              <a:avLst/>
            </a:prstGeom>
          </p:spPr>
        </p:pic>
        <p:cxnSp>
          <p:nvCxnSpPr>
            <p:cNvPr id="15" name="Conector recto de flecha 14">
              <a:extLst>
                <a:ext uri="{FF2B5EF4-FFF2-40B4-BE49-F238E27FC236}">
                  <a16:creationId xmlns:a16="http://schemas.microsoft.com/office/drawing/2014/main" id="{41A4C595-F646-4526-9879-D66FBCF9D88C}"/>
                </a:ext>
              </a:extLst>
            </p:cNvPr>
            <p:cNvCxnSpPr>
              <a:cxnSpLocks/>
            </p:cNvCxnSpPr>
            <p:nvPr/>
          </p:nvCxnSpPr>
          <p:spPr>
            <a:xfrm>
              <a:off x="3010931" y="2333336"/>
              <a:ext cx="1398594" cy="359808"/>
            </a:xfrm>
            <a:prstGeom prst="straightConnector1">
              <a:avLst/>
            </a:prstGeom>
            <a:noFill/>
            <a:ln w="12700" cap="flat" cmpd="sng" algn="ctr">
              <a:solidFill>
                <a:srgbClr val="ED7D31"/>
              </a:solidFill>
              <a:prstDash val="solid"/>
              <a:miter lim="800000"/>
              <a:headEnd type="triangle"/>
              <a:tailEnd type="triangle"/>
            </a:ln>
            <a:effectLst/>
          </p:spPr>
        </p:cxnSp>
        <p:sp>
          <p:nvSpPr>
            <p:cNvPr id="16" name="CuadroTexto 15">
              <a:extLst>
                <a:ext uri="{FF2B5EF4-FFF2-40B4-BE49-F238E27FC236}">
                  <a16:creationId xmlns:a16="http://schemas.microsoft.com/office/drawing/2014/main" id="{1397375F-9AFD-41A7-B482-607C5D0E9B31}"/>
                </a:ext>
              </a:extLst>
            </p:cNvPr>
            <p:cNvSpPr txBox="1"/>
            <p:nvPr/>
          </p:nvSpPr>
          <p:spPr>
            <a:xfrm rot="640285">
              <a:off x="2859556" y="2419297"/>
              <a:ext cx="707245"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rPr>
                <a:t>200 m</a:t>
              </a:r>
            </a:p>
          </p:txBody>
        </p:sp>
        <p:sp>
          <p:nvSpPr>
            <p:cNvPr id="17" name="CuadroTexto 16">
              <a:extLst>
                <a:ext uri="{FF2B5EF4-FFF2-40B4-BE49-F238E27FC236}">
                  <a16:creationId xmlns:a16="http://schemas.microsoft.com/office/drawing/2014/main" id="{B4D5371F-D386-4115-A4C0-50D7F8AC6599}"/>
                </a:ext>
              </a:extLst>
            </p:cNvPr>
            <p:cNvSpPr txBox="1"/>
            <p:nvPr/>
          </p:nvSpPr>
          <p:spPr>
            <a:xfrm>
              <a:off x="2740131" y="1548200"/>
              <a:ext cx="94609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prstClr val="white"/>
                  </a:solidFill>
                  <a:effectLst/>
                  <a:uLnTx/>
                  <a:uFillTx/>
                </a:rPr>
                <a:t>h= 50 m</a:t>
              </a:r>
            </a:p>
          </p:txBody>
        </p:sp>
        <p:cxnSp>
          <p:nvCxnSpPr>
            <p:cNvPr id="4" name="Conector recto 3">
              <a:extLst>
                <a:ext uri="{FF2B5EF4-FFF2-40B4-BE49-F238E27FC236}">
                  <a16:creationId xmlns:a16="http://schemas.microsoft.com/office/drawing/2014/main" id="{FCC475EF-508F-4C85-B786-C8ED5381E907}"/>
                </a:ext>
              </a:extLst>
            </p:cNvPr>
            <p:cNvCxnSpPr>
              <a:cxnSpLocks/>
            </p:cNvCxnSpPr>
            <p:nvPr/>
          </p:nvCxnSpPr>
          <p:spPr>
            <a:xfrm flipV="1">
              <a:off x="3397026" y="1802900"/>
              <a:ext cx="603752" cy="10175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59BE647B-60AE-42C2-92E4-A6407A578D3D}"/>
                </a:ext>
              </a:extLst>
            </p:cNvPr>
            <p:cNvSpPr txBox="1"/>
            <p:nvPr/>
          </p:nvSpPr>
          <p:spPr>
            <a:xfrm>
              <a:off x="3283004" y="2814402"/>
              <a:ext cx="300082" cy="369332"/>
            </a:xfrm>
            <a:prstGeom prst="rect">
              <a:avLst/>
            </a:prstGeom>
            <a:noFill/>
          </p:spPr>
          <p:txBody>
            <a:bodyPr wrap="none" rtlCol="0">
              <a:spAutoFit/>
            </a:bodyPr>
            <a:lstStyle/>
            <a:p>
              <a:r>
                <a:rPr lang="es-ES" dirty="0"/>
                <a:t>I’</a:t>
              </a:r>
              <a:endParaRPr lang="en-US" dirty="0"/>
            </a:p>
          </p:txBody>
        </p:sp>
        <p:sp>
          <p:nvSpPr>
            <p:cNvPr id="26" name="CuadroTexto 25">
              <a:extLst>
                <a:ext uri="{FF2B5EF4-FFF2-40B4-BE49-F238E27FC236}">
                  <a16:creationId xmlns:a16="http://schemas.microsoft.com/office/drawing/2014/main" id="{CEF5D587-DEB2-4F86-B84B-AE4C748C29BD}"/>
                </a:ext>
              </a:extLst>
            </p:cNvPr>
            <p:cNvSpPr txBox="1"/>
            <p:nvPr/>
          </p:nvSpPr>
          <p:spPr>
            <a:xfrm>
              <a:off x="3900072" y="1512115"/>
              <a:ext cx="242374" cy="369332"/>
            </a:xfrm>
            <a:prstGeom prst="rect">
              <a:avLst/>
            </a:prstGeom>
            <a:noFill/>
          </p:spPr>
          <p:txBody>
            <a:bodyPr wrap="none" rtlCol="0">
              <a:spAutoFit/>
            </a:bodyPr>
            <a:lstStyle/>
            <a:p>
              <a:r>
                <a:rPr lang="es-ES" dirty="0"/>
                <a:t>I</a:t>
              </a:r>
              <a:endParaRPr lang="en-US" dirty="0"/>
            </a:p>
          </p:txBody>
        </p:sp>
      </p:grpSp>
      <p:pic>
        <p:nvPicPr>
          <p:cNvPr id="10" name="Imagen 9">
            <a:extLst>
              <a:ext uri="{FF2B5EF4-FFF2-40B4-BE49-F238E27FC236}">
                <a16:creationId xmlns:a16="http://schemas.microsoft.com/office/drawing/2014/main" id="{C7A73828-B08E-4EBD-87EB-1DDFEFA26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9511" y="1128385"/>
            <a:ext cx="6752489" cy="4775071"/>
          </a:xfrm>
          <a:prstGeom prst="rect">
            <a:avLst/>
          </a:prstGeom>
        </p:spPr>
      </p:pic>
      <p:sp>
        <p:nvSpPr>
          <p:cNvPr id="3" name="Rectángulo 2">
            <a:extLst>
              <a:ext uri="{FF2B5EF4-FFF2-40B4-BE49-F238E27FC236}">
                <a16:creationId xmlns:a16="http://schemas.microsoft.com/office/drawing/2014/main" id="{6B9EB3BD-1CDC-4E47-8603-6653B005F6B4}"/>
              </a:ext>
            </a:extLst>
          </p:cNvPr>
          <p:cNvSpPr/>
          <p:nvPr/>
        </p:nvSpPr>
        <p:spPr>
          <a:xfrm>
            <a:off x="218364" y="1035807"/>
            <a:ext cx="11750723" cy="4996503"/>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ol 1"/>
          <p:cNvSpPr>
            <a:spLocks noGrp="1"/>
          </p:cNvSpPr>
          <p:nvPr>
            <p:ph type="title"/>
          </p:nvPr>
        </p:nvSpPr>
        <p:spPr>
          <a:xfrm>
            <a:off x="0" y="1"/>
            <a:ext cx="12192000" cy="895738"/>
          </a:xfrm>
          <a:solidFill>
            <a:schemeClr val="accent4">
              <a:lumMod val="60000"/>
              <a:lumOff val="40000"/>
            </a:schemeClr>
          </a:solidFill>
        </p:spPr>
        <p:txBody>
          <a:bodyPr>
            <a:normAutofit/>
          </a:bodyPr>
          <a:lstStyle/>
          <a:p>
            <a:pPr algn="ctr"/>
            <a:r>
              <a:rPr lang="ca-ES" sz="3200" dirty="0">
                <a:latin typeface="Century Gothic" panose="020B0502020202020204" pitchFamily="34" charset="0"/>
              </a:rPr>
              <a:t>STUDY AREA</a:t>
            </a:r>
          </a:p>
        </p:txBody>
      </p:sp>
      <p:pic>
        <p:nvPicPr>
          <p:cNvPr id="6" name="Imagen 5">
            <a:extLst>
              <a:ext uri="{FF2B5EF4-FFF2-40B4-BE49-F238E27FC236}">
                <a16:creationId xmlns:a16="http://schemas.microsoft.com/office/drawing/2014/main" id="{7B8A36C1-EEE6-403A-8E68-408BA61591A9}"/>
              </a:ext>
            </a:extLst>
          </p:cNvPr>
          <p:cNvPicPr>
            <a:picLocks noChangeAspect="1"/>
          </p:cNvPicPr>
          <p:nvPr/>
        </p:nvPicPr>
        <p:blipFill>
          <a:blip r:embed="rId5"/>
          <a:stretch>
            <a:fillRect/>
          </a:stretch>
        </p:blipFill>
        <p:spPr>
          <a:xfrm>
            <a:off x="0" y="6321505"/>
            <a:ext cx="1816765" cy="536494"/>
          </a:xfrm>
          <a:prstGeom prst="rect">
            <a:avLst/>
          </a:prstGeom>
        </p:spPr>
      </p:pic>
      <p:pic>
        <p:nvPicPr>
          <p:cNvPr id="8" name="Imagen 7">
            <a:extLst>
              <a:ext uri="{FF2B5EF4-FFF2-40B4-BE49-F238E27FC236}">
                <a16:creationId xmlns:a16="http://schemas.microsoft.com/office/drawing/2014/main" id="{5B8500F9-5DC6-40A8-ACD9-92A27C055787}"/>
              </a:ext>
            </a:extLst>
          </p:cNvPr>
          <p:cNvPicPr>
            <a:picLocks noChangeAspect="1"/>
          </p:cNvPicPr>
          <p:nvPr/>
        </p:nvPicPr>
        <p:blipFill>
          <a:blip r:embed="rId6"/>
          <a:stretch>
            <a:fillRect/>
          </a:stretch>
        </p:blipFill>
        <p:spPr>
          <a:xfrm>
            <a:off x="11259231" y="6503386"/>
            <a:ext cx="932769" cy="329213"/>
          </a:xfrm>
          <a:prstGeom prst="rect">
            <a:avLst/>
          </a:prstGeom>
        </p:spPr>
      </p:pic>
      <p:sp>
        <p:nvSpPr>
          <p:cNvPr id="11" name="Rectángulo 10">
            <a:extLst>
              <a:ext uri="{FF2B5EF4-FFF2-40B4-BE49-F238E27FC236}">
                <a16:creationId xmlns:a16="http://schemas.microsoft.com/office/drawing/2014/main" id="{3EE566AA-E39D-428F-9A7A-AFF29711290F}"/>
              </a:ext>
            </a:extLst>
          </p:cNvPr>
          <p:cNvSpPr/>
          <p:nvPr/>
        </p:nvSpPr>
        <p:spPr>
          <a:xfrm>
            <a:off x="349026" y="5862210"/>
            <a:ext cx="6096000" cy="407804"/>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000" b="0" i="0" u="none" strike="noStrike" kern="0" cap="none" spc="0" normalizeH="0" baseline="0" noProof="0" dirty="0">
              <a:ln>
                <a:noFill/>
              </a:ln>
              <a:solidFill>
                <a:srgbClr val="000000"/>
              </a:solidFill>
              <a:effectLst/>
              <a:uLnTx/>
              <a:uFillTx/>
              <a:latin typeface="Century Gothic" panose="020B0502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 sz="1050" b="0" i="0" u="none" strike="noStrike" kern="0" cap="none" spc="0" normalizeH="0" baseline="0" noProof="0" dirty="0">
                <a:ln>
                  <a:noFill/>
                </a:ln>
                <a:solidFill>
                  <a:prstClr val="black"/>
                </a:solidFill>
                <a:effectLst/>
                <a:uLnTx/>
                <a:uFillTx/>
                <a:latin typeface="Century Gothic" panose="020B0502020202020204" pitchFamily="34" charset="0"/>
              </a:rPr>
              <a:t>GoogleEarth</a:t>
            </a:r>
            <a:r>
              <a:rPr kumimoji="0" lang="es-ES" sz="1000" b="0" i="0" u="none" strike="noStrike" kern="0" cap="none" spc="0" normalizeH="0" baseline="0" noProof="0" dirty="0">
                <a:ln>
                  <a:noFill/>
                </a:ln>
                <a:solidFill>
                  <a:prstClr val="black"/>
                </a:solidFill>
                <a:effectLst/>
                <a:uLnTx/>
                <a:uFillTx/>
                <a:latin typeface="Century Gothic" panose="020B0502020202020204" pitchFamily="34" charset="0"/>
              </a:rPr>
              <a:t>©,2020</a:t>
            </a:r>
            <a:endParaRPr kumimoji="0" lang="es-ES" sz="1000" b="0" i="0" u="none" strike="noStrike" kern="0" cap="none" spc="0" normalizeH="0" baseline="0" noProof="0" dirty="0">
              <a:ln>
                <a:noFill/>
              </a:ln>
              <a:solidFill>
                <a:prstClr val="black"/>
              </a:solidFill>
              <a:effectLst/>
              <a:uLnTx/>
              <a:uFillTx/>
            </a:endParaRPr>
          </a:p>
        </p:txBody>
      </p:sp>
      <p:pic>
        <p:nvPicPr>
          <p:cNvPr id="14" name="Imagen 13">
            <a:extLst>
              <a:ext uri="{FF2B5EF4-FFF2-40B4-BE49-F238E27FC236}">
                <a16:creationId xmlns:a16="http://schemas.microsoft.com/office/drawing/2014/main" id="{B670898B-AB5A-4406-92AD-7E4FD08582EB}"/>
              </a:ext>
            </a:extLst>
          </p:cNvPr>
          <p:cNvPicPr>
            <a:picLocks noChangeAspect="1"/>
          </p:cNvPicPr>
          <p:nvPr/>
        </p:nvPicPr>
        <p:blipFill>
          <a:blip r:embed="rId7"/>
          <a:stretch>
            <a:fillRect/>
          </a:stretch>
        </p:blipFill>
        <p:spPr>
          <a:xfrm>
            <a:off x="4409525" y="1176728"/>
            <a:ext cx="7583619" cy="4841733"/>
          </a:xfrm>
          <a:prstGeom prst="rect">
            <a:avLst/>
          </a:prstGeom>
        </p:spPr>
      </p:pic>
      <p:sp>
        <p:nvSpPr>
          <p:cNvPr id="18" name="CuadroTexto 17">
            <a:extLst>
              <a:ext uri="{FF2B5EF4-FFF2-40B4-BE49-F238E27FC236}">
                <a16:creationId xmlns:a16="http://schemas.microsoft.com/office/drawing/2014/main" id="{17431640-AC07-4135-9501-2008F9BE5C53}"/>
              </a:ext>
            </a:extLst>
          </p:cNvPr>
          <p:cNvSpPr txBox="1"/>
          <p:nvPr/>
        </p:nvSpPr>
        <p:spPr>
          <a:xfrm>
            <a:off x="10505525" y="5994083"/>
            <a:ext cx="6093724" cy="261610"/>
          </a:xfrm>
          <a:prstGeom prst="rect">
            <a:avLst/>
          </a:prstGeom>
          <a:noFill/>
        </p:spPr>
        <p:txBody>
          <a:bodyPr wrap="square">
            <a:spAutoFit/>
          </a:bodyPr>
          <a:lstStyle/>
          <a:p>
            <a:r>
              <a:rPr lang="en-US" sz="1050" b="0" i="0" u="none" strike="noStrike" baseline="0" dirty="0" err="1">
                <a:latin typeface="Century Gothic" panose="020B0502020202020204" pitchFamily="34" charset="0"/>
              </a:rPr>
              <a:t>Royán</a:t>
            </a:r>
            <a:r>
              <a:rPr lang="en-US" sz="1050" b="0" i="0" u="none" strike="noStrike" baseline="0" dirty="0">
                <a:latin typeface="Century Gothic" panose="020B0502020202020204" pitchFamily="34" charset="0"/>
              </a:rPr>
              <a:t> et al.,2014</a:t>
            </a:r>
            <a:endParaRPr lang="en-US" sz="1050" dirty="0">
              <a:latin typeface="Century Gothic" panose="020B0502020202020204" pitchFamily="34" charset="0"/>
            </a:endParaRPr>
          </a:p>
        </p:txBody>
      </p:sp>
    </p:spTree>
    <p:extLst>
      <p:ext uri="{BB962C8B-B14F-4D97-AF65-F5344CB8AC3E}">
        <p14:creationId xmlns:p14="http://schemas.microsoft.com/office/powerpoint/2010/main" val="95256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ol 1"/>
          <p:cNvSpPr>
            <a:spLocks noGrp="1"/>
          </p:cNvSpPr>
          <p:nvPr>
            <p:ph type="title"/>
          </p:nvPr>
        </p:nvSpPr>
        <p:spPr>
          <a:xfrm>
            <a:off x="0" y="1"/>
            <a:ext cx="12192000" cy="895738"/>
          </a:xfrm>
          <a:solidFill>
            <a:schemeClr val="accent4">
              <a:lumMod val="60000"/>
              <a:lumOff val="40000"/>
            </a:schemeClr>
          </a:solidFill>
        </p:spPr>
        <p:txBody>
          <a:bodyPr>
            <a:normAutofit/>
          </a:bodyPr>
          <a:lstStyle/>
          <a:p>
            <a:pPr algn="ctr"/>
            <a:r>
              <a:rPr lang="ca-ES" sz="3200" dirty="0">
                <a:latin typeface="Century Gothic" panose="020B0502020202020204" pitchFamily="34" charset="0"/>
              </a:rPr>
              <a:t>ARTIFICIALLY TRIGGERED ROCKFALLS MONITORING</a:t>
            </a:r>
          </a:p>
        </p:txBody>
      </p:sp>
      <p:pic>
        <p:nvPicPr>
          <p:cNvPr id="6" name="Imagen 5">
            <a:extLst>
              <a:ext uri="{FF2B5EF4-FFF2-40B4-BE49-F238E27FC236}">
                <a16:creationId xmlns:a16="http://schemas.microsoft.com/office/drawing/2014/main" id="{7B8A36C1-EEE6-403A-8E68-408BA61591A9}"/>
              </a:ext>
            </a:extLst>
          </p:cNvPr>
          <p:cNvPicPr>
            <a:picLocks noChangeAspect="1"/>
          </p:cNvPicPr>
          <p:nvPr/>
        </p:nvPicPr>
        <p:blipFill>
          <a:blip r:embed="rId3"/>
          <a:stretch>
            <a:fillRect/>
          </a:stretch>
        </p:blipFill>
        <p:spPr>
          <a:xfrm>
            <a:off x="0" y="6321505"/>
            <a:ext cx="1816765" cy="536494"/>
          </a:xfrm>
          <a:prstGeom prst="rect">
            <a:avLst/>
          </a:prstGeom>
        </p:spPr>
      </p:pic>
      <p:pic>
        <p:nvPicPr>
          <p:cNvPr id="8" name="Imagen 7">
            <a:extLst>
              <a:ext uri="{FF2B5EF4-FFF2-40B4-BE49-F238E27FC236}">
                <a16:creationId xmlns:a16="http://schemas.microsoft.com/office/drawing/2014/main" id="{5B8500F9-5DC6-40A8-ACD9-92A27C055787}"/>
              </a:ext>
            </a:extLst>
          </p:cNvPr>
          <p:cNvPicPr>
            <a:picLocks noChangeAspect="1"/>
          </p:cNvPicPr>
          <p:nvPr/>
        </p:nvPicPr>
        <p:blipFill>
          <a:blip r:embed="rId4"/>
          <a:stretch>
            <a:fillRect/>
          </a:stretch>
        </p:blipFill>
        <p:spPr>
          <a:xfrm>
            <a:off x="11259231" y="6503386"/>
            <a:ext cx="932769" cy="329213"/>
          </a:xfrm>
          <a:prstGeom prst="rect">
            <a:avLst/>
          </a:prstGeom>
        </p:spPr>
      </p:pic>
      <p:grpSp>
        <p:nvGrpSpPr>
          <p:cNvPr id="29" name="Grupo 28">
            <a:extLst>
              <a:ext uri="{FF2B5EF4-FFF2-40B4-BE49-F238E27FC236}">
                <a16:creationId xmlns:a16="http://schemas.microsoft.com/office/drawing/2014/main" id="{F9068303-2C48-4096-BA01-F109C25A2155}"/>
              </a:ext>
            </a:extLst>
          </p:cNvPr>
          <p:cNvGrpSpPr/>
          <p:nvPr/>
        </p:nvGrpSpPr>
        <p:grpSpPr>
          <a:xfrm>
            <a:off x="7164735" y="1106489"/>
            <a:ext cx="4677182" cy="5372078"/>
            <a:chOff x="7164735" y="1106489"/>
            <a:chExt cx="4677182" cy="5372078"/>
          </a:xfrm>
        </p:grpSpPr>
        <p:pic>
          <p:nvPicPr>
            <p:cNvPr id="23" name="Imagen 22">
              <a:extLst>
                <a:ext uri="{FF2B5EF4-FFF2-40B4-BE49-F238E27FC236}">
                  <a16:creationId xmlns:a16="http://schemas.microsoft.com/office/drawing/2014/main" id="{634E0028-3705-4F3F-A188-CB0901BE3477}"/>
                </a:ext>
              </a:extLst>
            </p:cNvPr>
            <p:cNvPicPr>
              <a:picLocks noChangeAspect="1"/>
            </p:cNvPicPr>
            <p:nvPr/>
          </p:nvPicPr>
          <p:blipFill>
            <a:blip r:embed="rId5"/>
            <a:stretch>
              <a:fillRect/>
            </a:stretch>
          </p:blipFill>
          <p:spPr>
            <a:xfrm>
              <a:off x="7164735" y="1106489"/>
              <a:ext cx="4677182" cy="5372078"/>
            </a:xfrm>
            <a:prstGeom prst="rect">
              <a:avLst/>
            </a:prstGeom>
          </p:spPr>
        </p:pic>
        <p:cxnSp>
          <p:nvCxnSpPr>
            <p:cNvPr id="13" name="Conector recto de flecha 12">
              <a:extLst>
                <a:ext uri="{FF2B5EF4-FFF2-40B4-BE49-F238E27FC236}">
                  <a16:creationId xmlns:a16="http://schemas.microsoft.com/office/drawing/2014/main" id="{19D1605B-A4E6-48FE-BB08-5A6F52CA40AC}"/>
                </a:ext>
              </a:extLst>
            </p:cNvPr>
            <p:cNvCxnSpPr>
              <a:cxnSpLocks/>
            </p:cNvCxnSpPr>
            <p:nvPr/>
          </p:nvCxnSpPr>
          <p:spPr>
            <a:xfrm flipH="1" flipV="1">
              <a:off x="9415372" y="2902248"/>
              <a:ext cx="1051930" cy="171581"/>
            </a:xfrm>
            <a:prstGeom prst="straightConnector1">
              <a:avLst/>
            </a:prstGeom>
            <a:noFill/>
            <a:ln w="28575" cap="flat" cmpd="sng" algn="ctr">
              <a:solidFill>
                <a:srgbClr val="ED7D31"/>
              </a:solidFill>
              <a:prstDash val="solid"/>
              <a:miter lim="800000"/>
              <a:headEnd type="triangle"/>
              <a:tailEnd type="triangle"/>
            </a:ln>
            <a:effectLst/>
          </p:spPr>
        </p:cxnSp>
        <p:cxnSp>
          <p:nvCxnSpPr>
            <p:cNvPr id="14" name="Conector recto de flecha 13">
              <a:extLst>
                <a:ext uri="{FF2B5EF4-FFF2-40B4-BE49-F238E27FC236}">
                  <a16:creationId xmlns:a16="http://schemas.microsoft.com/office/drawing/2014/main" id="{24000D3E-B9E5-4576-95B4-BCA5495D446A}"/>
                </a:ext>
              </a:extLst>
            </p:cNvPr>
            <p:cNvCxnSpPr>
              <a:cxnSpLocks/>
            </p:cNvCxnSpPr>
            <p:nvPr/>
          </p:nvCxnSpPr>
          <p:spPr>
            <a:xfrm flipH="1">
              <a:off x="8451273" y="3323013"/>
              <a:ext cx="2078298" cy="598021"/>
            </a:xfrm>
            <a:prstGeom prst="straightConnector1">
              <a:avLst/>
            </a:prstGeom>
            <a:noFill/>
            <a:ln w="28575" cap="flat" cmpd="sng" algn="ctr">
              <a:solidFill>
                <a:srgbClr val="ED7D31"/>
              </a:solidFill>
              <a:prstDash val="solid"/>
              <a:miter lim="800000"/>
              <a:headEnd type="triangle"/>
              <a:tailEnd type="triangle"/>
            </a:ln>
            <a:effectLst/>
          </p:spPr>
        </p:cxnSp>
        <p:cxnSp>
          <p:nvCxnSpPr>
            <p:cNvPr id="15" name="Conector recto de flecha 14">
              <a:extLst>
                <a:ext uri="{FF2B5EF4-FFF2-40B4-BE49-F238E27FC236}">
                  <a16:creationId xmlns:a16="http://schemas.microsoft.com/office/drawing/2014/main" id="{374F6C85-C14C-4291-8D43-556DE54EDEA6}"/>
                </a:ext>
              </a:extLst>
            </p:cNvPr>
            <p:cNvCxnSpPr>
              <a:cxnSpLocks/>
            </p:cNvCxnSpPr>
            <p:nvPr/>
          </p:nvCxnSpPr>
          <p:spPr>
            <a:xfrm flipH="1">
              <a:off x="9749998" y="3347708"/>
              <a:ext cx="779572" cy="602030"/>
            </a:xfrm>
            <a:prstGeom prst="straightConnector1">
              <a:avLst/>
            </a:prstGeom>
            <a:noFill/>
            <a:ln w="28575" cap="flat" cmpd="sng" algn="ctr">
              <a:solidFill>
                <a:srgbClr val="ED7D31"/>
              </a:solidFill>
              <a:prstDash val="solid"/>
              <a:miter lim="800000"/>
              <a:headEnd type="triangle"/>
              <a:tailEnd type="triangle"/>
            </a:ln>
            <a:effectLst/>
          </p:spPr>
        </p:cxnSp>
        <p:sp>
          <p:nvSpPr>
            <p:cNvPr id="16" name="CuadroTexto 15">
              <a:extLst>
                <a:ext uri="{FF2B5EF4-FFF2-40B4-BE49-F238E27FC236}">
                  <a16:creationId xmlns:a16="http://schemas.microsoft.com/office/drawing/2014/main" id="{65E0FB96-76CE-4E3A-B494-C3C817DBE764}"/>
                </a:ext>
              </a:extLst>
            </p:cNvPr>
            <p:cNvSpPr txBox="1"/>
            <p:nvPr/>
          </p:nvSpPr>
          <p:spPr>
            <a:xfrm rot="639110">
              <a:off x="9638209" y="2627596"/>
              <a:ext cx="60625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prstClr val="black"/>
                  </a:solidFill>
                  <a:effectLst/>
                  <a:uLnTx/>
                  <a:uFillTx/>
                </a:rPr>
                <a:t>67 m</a:t>
              </a:r>
            </a:p>
          </p:txBody>
        </p:sp>
        <p:sp>
          <p:nvSpPr>
            <p:cNvPr id="17" name="CuadroTexto 16">
              <a:extLst>
                <a:ext uri="{FF2B5EF4-FFF2-40B4-BE49-F238E27FC236}">
                  <a16:creationId xmlns:a16="http://schemas.microsoft.com/office/drawing/2014/main" id="{F34B2A1E-481B-47EA-A8EA-AF07B58A1915}"/>
                </a:ext>
              </a:extLst>
            </p:cNvPr>
            <p:cNvSpPr txBox="1"/>
            <p:nvPr/>
          </p:nvSpPr>
          <p:spPr>
            <a:xfrm rot="20323111">
              <a:off x="9002331" y="3323141"/>
              <a:ext cx="71045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prstClr val="white"/>
                  </a:solidFill>
                  <a:effectLst/>
                  <a:uLnTx/>
                  <a:uFillTx/>
                </a:rPr>
                <a:t>107 m</a:t>
              </a:r>
            </a:p>
          </p:txBody>
        </p:sp>
        <p:sp>
          <p:nvSpPr>
            <p:cNvPr id="18" name="CuadroTexto 17">
              <a:extLst>
                <a:ext uri="{FF2B5EF4-FFF2-40B4-BE49-F238E27FC236}">
                  <a16:creationId xmlns:a16="http://schemas.microsoft.com/office/drawing/2014/main" id="{FB1D1CDE-C061-47C6-91ED-87E1A77B542D}"/>
                </a:ext>
              </a:extLst>
            </p:cNvPr>
            <p:cNvSpPr txBox="1"/>
            <p:nvPr/>
          </p:nvSpPr>
          <p:spPr>
            <a:xfrm rot="18686329">
              <a:off x="9961195" y="3581526"/>
              <a:ext cx="60625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effectLst/>
                  <a:uLnTx/>
                  <a:uFillTx/>
                </a:rPr>
                <a:t>57 m</a:t>
              </a:r>
            </a:p>
          </p:txBody>
        </p:sp>
      </p:grpSp>
      <p:sp>
        <p:nvSpPr>
          <p:cNvPr id="3" name="Rectángulo 2">
            <a:extLst>
              <a:ext uri="{FF2B5EF4-FFF2-40B4-BE49-F238E27FC236}">
                <a16:creationId xmlns:a16="http://schemas.microsoft.com/office/drawing/2014/main" id="{F078714F-6DC9-4797-B396-8FCF9494AC8C}"/>
              </a:ext>
            </a:extLst>
          </p:cNvPr>
          <p:cNvSpPr/>
          <p:nvPr/>
        </p:nvSpPr>
        <p:spPr>
          <a:xfrm>
            <a:off x="217714" y="1669143"/>
            <a:ext cx="5473840" cy="4386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200000"/>
              </a:lnSpc>
              <a:buFont typeface="Arial" panose="020B0604020202020204" pitchFamily="34" charset="0"/>
              <a:buChar char="•"/>
            </a:pPr>
            <a:r>
              <a:rPr lang="en-US" dirty="0">
                <a:solidFill>
                  <a:schemeClr val="tx1"/>
                </a:solidFill>
                <a:latin typeface="Century Gothic" panose="020B0502020202020204" pitchFamily="34" charset="0"/>
              </a:rPr>
              <a:t>21 rocks were thrown from the top of the cliff (V= 0.015-0.0004 m</a:t>
            </a:r>
            <a:r>
              <a:rPr lang="en-US" baseline="30000" dirty="0">
                <a:solidFill>
                  <a:schemeClr val="tx1"/>
                </a:solidFill>
                <a:latin typeface="Century Gothic" panose="020B0502020202020204" pitchFamily="34" charset="0"/>
              </a:rPr>
              <a:t>3</a:t>
            </a:r>
            <a:r>
              <a:rPr lang="en-US" dirty="0">
                <a:solidFill>
                  <a:schemeClr val="tx1"/>
                </a:solidFill>
                <a:latin typeface="Century Gothic" panose="020B0502020202020204" pitchFamily="34" charset="0"/>
              </a:rPr>
              <a:t>).</a:t>
            </a:r>
          </a:p>
          <a:p>
            <a:pPr marL="285750" indent="-285750">
              <a:lnSpc>
                <a:spcPct val="200000"/>
              </a:lnSpc>
              <a:buFont typeface="Arial" panose="020B0604020202020204" pitchFamily="34" charset="0"/>
              <a:buChar char="•"/>
            </a:pPr>
            <a:r>
              <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The seismic signals were recorded in St1, St2 and St3</a:t>
            </a:r>
            <a:endParaRPr lang="en-US" dirty="0">
              <a:solidFill>
                <a:schemeClr val="tx1"/>
              </a:solidFill>
              <a:latin typeface="Century Gothic" panose="020B0502020202020204" pitchFamily="34" charset="0"/>
            </a:endParaRPr>
          </a:p>
          <a:p>
            <a:pPr algn="ctr"/>
            <a:endParaRPr lang="en-US" dirty="0">
              <a:solidFill>
                <a:schemeClr val="tx1"/>
              </a:solidFill>
            </a:endParaRPr>
          </a:p>
        </p:txBody>
      </p:sp>
    </p:spTree>
    <p:extLst>
      <p:ext uri="{BB962C8B-B14F-4D97-AF65-F5344CB8AC3E}">
        <p14:creationId xmlns:p14="http://schemas.microsoft.com/office/powerpoint/2010/main" val="2347691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FC72B516-72FF-4ED1-B382-E6E644EECB7B}"/>
              </a:ext>
            </a:extLst>
          </p:cNvPr>
          <p:cNvGrpSpPr/>
          <p:nvPr/>
        </p:nvGrpSpPr>
        <p:grpSpPr>
          <a:xfrm>
            <a:off x="7048433" y="1071083"/>
            <a:ext cx="4677182" cy="5372078"/>
            <a:chOff x="7164735" y="1106489"/>
            <a:chExt cx="4677182" cy="5372078"/>
          </a:xfrm>
        </p:grpSpPr>
        <p:pic>
          <p:nvPicPr>
            <p:cNvPr id="20" name="Imagen 19">
              <a:extLst>
                <a:ext uri="{FF2B5EF4-FFF2-40B4-BE49-F238E27FC236}">
                  <a16:creationId xmlns:a16="http://schemas.microsoft.com/office/drawing/2014/main" id="{0091BF3B-8C8A-4182-BCE5-FAA263151992}"/>
                </a:ext>
              </a:extLst>
            </p:cNvPr>
            <p:cNvPicPr>
              <a:picLocks noChangeAspect="1"/>
            </p:cNvPicPr>
            <p:nvPr/>
          </p:nvPicPr>
          <p:blipFill>
            <a:blip r:embed="rId3"/>
            <a:stretch>
              <a:fillRect/>
            </a:stretch>
          </p:blipFill>
          <p:spPr>
            <a:xfrm>
              <a:off x="7164735" y="1106489"/>
              <a:ext cx="4677182" cy="5372078"/>
            </a:xfrm>
            <a:prstGeom prst="rect">
              <a:avLst/>
            </a:prstGeom>
          </p:spPr>
        </p:pic>
        <p:cxnSp>
          <p:nvCxnSpPr>
            <p:cNvPr id="21" name="Conector recto de flecha 20">
              <a:extLst>
                <a:ext uri="{FF2B5EF4-FFF2-40B4-BE49-F238E27FC236}">
                  <a16:creationId xmlns:a16="http://schemas.microsoft.com/office/drawing/2014/main" id="{A9F68BEC-2491-480F-B7F3-6A81510FFE4D}"/>
                </a:ext>
              </a:extLst>
            </p:cNvPr>
            <p:cNvCxnSpPr>
              <a:cxnSpLocks/>
            </p:cNvCxnSpPr>
            <p:nvPr/>
          </p:nvCxnSpPr>
          <p:spPr>
            <a:xfrm flipH="1" flipV="1">
              <a:off x="9415372" y="2902248"/>
              <a:ext cx="1051930" cy="171581"/>
            </a:xfrm>
            <a:prstGeom prst="straightConnector1">
              <a:avLst/>
            </a:prstGeom>
            <a:noFill/>
            <a:ln w="28575" cap="flat" cmpd="sng" algn="ctr">
              <a:solidFill>
                <a:srgbClr val="ED7D31"/>
              </a:solidFill>
              <a:prstDash val="solid"/>
              <a:miter lim="800000"/>
              <a:headEnd type="triangle"/>
              <a:tailEnd type="triangle"/>
            </a:ln>
            <a:effectLst/>
          </p:spPr>
        </p:cxnSp>
        <p:cxnSp>
          <p:nvCxnSpPr>
            <p:cNvPr id="22" name="Conector recto de flecha 21">
              <a:extLst>
                <a:ext uri="{FF2B5EF4-FFF2-40B4-BE49-F238E27FC236}">
                  <a16:creationId xmlns:a16="http://schemas.microsoft.com/office/drawing/2014/main" id="{895D6984-2318-45E6-BC2A-D52916267D01}"/>
                </a:ext>
              </a:extLst>
            </p:cNvPr>
            <p:cNvCxnSpPr>
              <a:cxnSpLocks/>
            </p:cNvCxnSpPr>
            <p:nvPr/>
          </p:nvCxnSpPr>
          <p:spPr>
            <a:xfrm flipH="1">
              <a:off x="8451273" y="3323013"/>
              <a:ext cx="2078298" cy="598021"/>
            </a:xfrm>
            <a:prstGeom prst="straightConnector1">
              <a:avLst/>
            </a:prstGeom>
            <a:noFill/>
            <a:ln w="28575" cap="flat" cmpd="sng" algn="ctr">
              <a:solidFill>
                <a:srgbClr val="ED7D31"/>
              </a:solidFill>
              <a:prstDash val="solid"/>
              <a:miter lim="800000"/>
              <a:headEnd type="triangle"/>
              <a:tailEnd type="triangle"/>
            </a:ln>
            <a:effectLst/>
          </p:spPr>
        </p:cxnSp>
        <p:cxnSp>
          <p:nvCxnSpPr>
            <p:cNvPr id="23" name="Conector recto de flecha 22">
              <a:extLst>
                <a:ext uri="{FF2B5EF4-FFF2-40B4-BE49-F238E27FC236}">
                  <a16:creationId xmlns:a16="http://schemas.microsoft.com/office/drawing/2014/main" id="{CCE882A7-7899-43FD-808A-2E8507981D7F}"/>
                </a:ext>
              </a:extLst>
            </p:cNvPr>
            <p:cNvCxnSpPr>
              <a:cxnSpLocks/>
            </p:cNvCxnSpPr>
            <p:nvPr/>
          </p:nvCxnSpPr>
          <p:spPr>
            <a:xfrm flipH="1">
              <a:off x="9749998" y="3347708"/>
              <a:ext cx="779572" cy="602030"/>
            </a:xfrm>
            <a:prstGeom prst="straightConnector1">
              <a:avLst/>
            </a:prstGeom>
            <a:noFill/>
            <a:ln w="28575" cap="flat" cmpd="sng" algn="ctr">
              <a:solidFill>
                <a:srgbClr val="ED7D31"/>
              </a:solidFill>
              <a:prstDash val="solid"/>
              <a:miter lim="800000"/>
              <a:headEnd type="triangle"/>
              <a:tailEnd type="triangle"/>
            </a:ln>
            <a:effectLst/>
          </p:spPr>
        </p:cxnSp>
        <p:sp>
          <p:nvSpPr>
            <p:cNvPr id="24" name="CuadroTexto 23">
              <a:extLst>
                <a:ext uri="{FF2B5EF4-FFF2-40B4-BE49-F238E27FC236}">
                  <a16:creationId xmlns:a16="http://schemas.microsoft.com/office/drawing/2014/main" id="{6EF6F761-A733-4D2A-B833-BFA81DB43A94}"/>
                </a:ext>
              </a:extLst>
            </p:cNvPr>
            <p:cNvSpPr txBox="1"/>
            <p:nvPr/>
          </p:nvSpPr>
          <p:spPr>
            <a:xfrm rot="639110">
              <a:off x="9638209" y="2627596"/>
              <a:ext cx="60625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prstClr val="black"/>
                  </a:solidFill>
                  <a:effectLst/>
                  <a:uLnTx/>
                  <a:uFillTx/>
                </a:rPr>
                <a:t>67 m</a:t>
              </a:r>
            </a:p>
          </p:txBody>
        </p:sp>
        <p:sp>
          <p:nvSpPr>
            <p:cNvPr id="25" name="CuadroTexto 24">
              <a:extLst>
                <a:ext uri="{FF2B5EF4-FFF2-40B4-BE49-F238E27FC236}">
                  <a16:creationId xmlns:a16="http://schemas.microsoft.com/office/drawing/2014/main" id="{B0321B1B-FA6C-4061-BF5D-1BE324F975A0}"/>
                </a:ext>
              </a:extLst>
            </p:cNvPr>
            <p:cNvSpPr txBox="1"/>
            <p:nvPr/>
          </p:nvSpPr>
          <p:spPr>
            <a:xfrm rot="20323111">
              <a:off x="9002331" y="3323141"/>
              <a:ext cx="71045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solidFill>
                    <a:prstClr val="white"/>
                  </a:solidFill>
                  <a:effectLst/>
                  <a:uLnTx/>
                  <a:uFillTx/>
                </a:rPr>
                <a:t>107 m</a:t>
              </a:r>
            </a:p>
          </p:txBody>
        </p:sp>
        <p:sp>
          <p:nvSpPr>
            <p:cNvPr id="26" name="CuadroTexto 25">
              <a:extLst>
                <a:ext uri="{FF2B5EF4-FFF2-40B4-BE49-F238E27FC236}">
                  <a16:creationId xmlns:a16="http://schemas.microsoft.com/office/drawing/2014/main" id="{7D7A48CB-1608-4717-9D99-113F65DAE700}"/>
                </a:ext>
              </a:extLst>
            </p:cNvPr>
            <p:cNvSpPr txBox="1"/>
            <p:nvPr/>
          </p:nvSpPr>
          <p:spPr>
            <a:xfrm rot="18686329">
              <a:off x="9961195" y="3581526"/>
              <a:ext cx="60625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600" b="1" i="0" u="none" strike="noStrike" kern="0" cap="none" spc="0" normalizeH="0" baseline="0" noProof="0" dirty="0">
                  <a:ln>
                    <a:noFill/>
                  </a:ln>
                  <a:effectLst/>
                  <a:uLnTx/>
                  <a:uFillTx/>
                </a:rPr>
                <a:t>57 m</a:t>
              </a:r>
            </a:p>
          </p:txBody>
        </p:sp>
      </p:grpSp>
      <p:sp>
        <p:nvSpPr>
          <p:cNvPr id="2" name="Títol 1"/>
          <p:cNvSpPr>
            <a:spLocks noGrp="1"/>
          </p:cNvSpPr>
          <p:nvPr>
            <p:ph type="title"/>
          </p:nvPr>
        </p:nvSpPr>
        <p:spPr>
          <a:xfrm>
            <a:off x="0" y="1"/>
            <a:ext cx="12192000" cy="895738"/>
          </a:xfrm>
          <a:solidFill>
            <a:schemeClr val="accent4">
              <a:lumMod val="60000"/>
              <a:lumOff val="40000"/>
            </a:schemeClr>
          </a:solidFill>
        </p:spPr>
        <p:txBody>
          <a:bodyPr>
            <a:normAutofit/>
          </a:bodyPr>
          <a:lstStyle/>
          <a:p>
            <a:pPr algn="ctr"/>
            <a:r>
              <a:rPr lang="ca-ES" sz="3200" dirty="0">
                <a:latin typeface="Century Gothic" panose="020B0502020202020204" pitchFamily="34" charset="0"/>
              </a:rPr>
              <a:t>ARTIFICIALLY TRIGGERED ROCKFALLS MONITORING</a:t>
            </a:r>
          </a:p>
        </p:txBody>
      </p:sp>
      <p:pic>
        <p:nvPicPr>
          <p:cNvPr id="6" name="Imagen 5">
            <a:extLst>
              <a:ext uri="{FF2B5EF4-FFF2-40B4-BE49-F238E27FC236}">
                <a16:creationId xmlns:a16="http://schemas.microsoft.com/office/drawing/2014/main" id="{7B8A36C1-EEE6-403A-8E68-408BA61591A9}"/>
              </a:ext>
            </a:extLst>
          </p:cNvPr>
          <p:cNvPicPr>
            <a:picLocks noChangeAspect="1"/>
          </p:cNvPicPr>
          <p:nvPr/>
        </p:nvPicPr>
        <p:blipFill>
          <a:blip r:embed="rId4"/>
          <a:stretch>
            <a:fillRect/>
          </a:stretch>
        </p:blipFill>
        <p:spPr>
          <a:xfrm>
            <a:off x="0" y="6321505"/>
            <a:ext cx="1816765" cy="536494"/>
          </a:xfrm>
          <a:prstGeom prst="rect">
            <a:avLst/>
          </a:prstGeom>
        </p:spPr>
      </p:pic>
      <p:pic>
        <p:nvPicPr>
          <p:cNvPr id="8" name="Imagen 7">
            <a:extLst>
              <a:ext uri="{FF2B5EF4-FFF2-40B4-BE49-F238E27FC236}">
                <a16:creationId xmlns:a16="http://schemas.microsoft.com/office/drawing/2014/main" id="{5B8500F9-5DC6-40A8-ACD9-92A27C055787}"/>
              </a:ext>
            </a:extLst>
          </p:cNvPr>
          <p:cNvPicPr>
            <a:picLocks noChangeAspect="1"/>
          </p:cNvPicPr>
          <p:nvPr/>
        </p:nvPicPr>
        <p:blipFill>
          <a:blip r:embed="rId5"/>
          <a:stretch>
            <a:fillRect/>
          </a:stretch>
        </p:blipFill>
        <p:spPr>
          <a:xfrm>
            <a:off x="11259231" y="6503386"/>
            <a:ext cx="932769" cy="329213"/>
          </a:xfrm>
          <a:prstGeom prst="rect">
            <a:avLst/>
          </a:prstGeom>
        </p:spPr>
      </p:pic>
      <p:sp>
        <p:nvSpPr>
          <p:cNvPr id="3" name="Rectángulo 2">
            <a:extLst>
              <a:ext uri="{FF2B5EF4-FFF2-40B4-BE49-F238E27FC236}">
                <a16:creationId xmlns:a16="http://schemas.microsoft.com/office/drawing/2014/main" id="{F078714F-6DC9-4797-B396-8FCF9494AC8C}"/>
              </a:ext>
            </a:extLst>
          </p:cNvPr>
          <p:cNvSpPr/>
          <p:nvPr/>
        </p:nvSpPr>
        <p:spPr>
          <a:xfrm>
            <a:off x="217714" y="1669143"/>
            <a:ext cx="5473840" cy="43867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nSpc>
                <a:spcPct val="200000"/>
              </a:lnSpc>
              <a:buFont typeface="Arial" panose="020B0604020202020204" pitchFamily="34" charset="0"/>
              <a:buChar char="•"/>
            </a:pPr>
            <a:r>
              <a:rPr lang="en-US" dirty="0">
                <a:solidFill>
                  <a:schemeClr val="tx1"/>
                </a:solidFill>
                <a:latin typeface="Century Gothic" panose="020B0502020202020204" pitchFamily="34" charset="0"/>
              </a:rPr>
              <a:t>Rocks were thrown from the top of the cliff (V= 0.015-0.0004 m</a:t>
            </a:r>
            <a:r>
              <a:rPr lang="en-US" baseline="30000" dirty="0">
                <a:solidFill>
                  <a:schemeClr val="tx1"/>
                </a:solidFill>
                <a:latin typeface="Century Gothic" panose="020B0502020202020204" pitchFamily="34" charset="0"/>
              </a:rPr>
              <a:t>3</a:t>
            </a:r>
            <a:r>
              <a:rPr lang="en-US" dirty="0">
                <a:solidFill>
                  <a:schemeClr val="tx1"/>
                </a:solidFill>
                <a:latin typeface="Century Gothic" panose="020B0502020202020204" pitchFamily="34" charset="0"/>
              </a:rPr>
              <a:t>).</a:t>
            </a:r>
          </a:p>
          <a:p>
            <a:pPr marL="285750" indent="-285750">
              <a:lnSpc>
                <a:spcPct val="200000"/>
              </a:lnSpc>
              <a:buFont typeface="Arial" panose="020B0604020202020204" pitchFamily="34" charset="0"/>
              <a:buChar char="•"/>
            </a:pPr>
            <a:r>
              <a:rPr lang="en-US" sz="18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The seismic signals were recorded in St1, St2 and St3</a:t>
            </a:r>
            <a:endParaRPr lang="en-US" dirty="0">
              <a:solidFill>
                <a:schemeClr val="tx1"/>
              </a:solidFill>
              <a:latin typeface="Century Gothic" panose="020B0502020202020204" pitchFamily="34" charset="0"/>
            </a:endParaRPr>
          </a:p>
          <a:p>
            <a:pPr algn="ctr"/>
            <a:endParaRPr lang="en-US" dirty="0">
              <a:solidFill>
                <a:schemeClr val="tx1"/>
              </a:solidFill>
            </a:endParaRPr>
          </a:p>
        </p:txBody>
      </p:sp>
      <p:sp>
        <p:nvSpPr>
          <p:cNvPr id="4" name="Elipse 3">
            <a:extLst>
              <a:ext uri="{FF2B5EF4-FFF2-40B4-BE49-F238E27FC236}">
                <a16:creationId xmlns:a16="http://schemas.microsoft.com/office/drawing/2014/main" id="{2B675D48-1781-4401-BB85-D22EEA0CD8D9}"/>
              </a:ext>
            </a:extLst>
          </p:cNvPr>
          <p:cNvSpPr/>
          <p:nvPr/>
        </p:nvSpPr>
        <p:spPr>
          <a:xfrm>
            <a:off x="7779377" y="3698632"/>
            <a:ext cx="784883" cy="543036"/>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7" name="Conector recto de flecha 6">
            <a:extLst>
              <a:ext uri="{FF2B5EF4-FFF2-40B4-BE49-F238E27FC236}">
                <a16:creationId xmlns:a16="http://schemas.microsoft.com/office/drawing/2014/main" id="{1FCE8BB6-7EDB-4AF0-885D-E73EF542AE55}"/>
              </a:ext>
            </a:extLst>
          </p:cNvPr>
          <p:cNvCxnSpPr>
            <a:cxnSpLocks/>
            <a:stCxn id="4" idx="2"/>
          </p:cNvCxnSpPr>
          <p:nvPr/>
        </p:nvCxnSpPr>
        <p:spPr>
          <a:xfrm flipH="1">
            <a:off x="3879273" y="3970150"/>
            <a:ext cx="3900104" cy="1072905"/>
          </a:xfrm>
          <a:prstGeom prst="straightConnector1">
            <a:avLst/>
          </a:prstGeom>
          <a:ln w="31750">
            <a:headEnd type="none"/>
            <a:tailEnd type="arrow" w="lg" len="lg"/>
          </a:ln>
        </p:spPr>
        <p:style>
          <a:lnRef idx="1">
            <a:schemeClr val="dk1"/>
          </a:lnRef>
          <a:fillRef idx="0">
            <a:schemeClr val="dk1"/>
          </a:fillRef>
          <a:effectRef idx="0">
            <a:schemeClr val="dk1"/>
          </a:effectRef>
          <a:fontRef idx="minor">
            <a:schemeClr val="tx1"/>
          </a:fontRef>
        </p:style>
      </p:cxnSp>
      <p:sp>
        <p:nvSpPr>
          <p:cNvPr id="9" name="CuadroTexto 8">
            <a:extLst>
              <a:ext uri="{FF2B5EF4-FFF2-40B4-BE49-F238E27FC236}">
                <a16:creationId xmlns:a16="http://schemas.microsoft.com/office/drawing/2014/main" id="{19174B6B-2CDB-4F00-899B-3BD36FED5176}"/>
              </a:ext>
            </a:extLst>
          </p:cNvPr>
          <p:cNvSpPr txBox="1"/>
          <p:nvPr/>
        </p:nvSpPr>
        <p:spPr>
          <a:xfrm>
            <a:off x="746119" y="4749090"/>
            <a:ext cx="3504843" cy="923330"/>
          </a:xfrm>
          <a:prstGeom prst="rect">
            <a:avLst/>
          </a:prstGeom>
          <a:noFill/>
        </p:spPr>
        <p:txBody>
          <a:bodyPr wrap="square" rtlCol="0">
            <a:spAutoFit/>
          </a:bodyPr>
          <a:lstStyle/>
          <a:p>
            <a:r>
              <a:rPr lang="es-ES" dirty="0" err="1">
                <a:latin typeface="Century Gothic" panose="020B0502020202020204" pitchFamily="34" charset="0"/>
              </a:rPr>
              <a:t>It</a:t>
            </a:r>
            <a:r>
              <a:rPr lang="es-ES" dirty="0">
                <a:latin typeface="Century Gothic" panose="020B0502020202020204" pitchFamily="34" charset="0"/>
              </a:rPr>
              <a:t> </a:t>
            </a:r>
            <a:r>
              <a:rPr lang="es-ES" dirty="0" err="1">
                <a:latin typeface="Century Gothic" panose="020B0502020202020204" pitchFamily="34" charset="0"/>
              </a:rPr>
              <a:t>was</a:t>
            </a:r>
            <a:r>
              <a:rPr lang="es-ES" dirty="0">
                <a:latin typeface="Century Gothic" panose="020B0502020202020204" pitchFamily="34" charset="0"/>
              </a:rPr>
              <a:t> </a:t>
            </a:r>
            <a:r>
              <a:rPr lang="es-ES" dirty="0" err="1">
                <a:latin typeface="Century Gothic" panose="020B0502020202020204" pitchFamily="34" charset="0"/>
              </a:rPr>
              <a:t>left</a:t>
            </a:r>
            <a:r>
              <a:rPr lang="es-ES" dirty="0">
                <a:latin typeface="Century Gothic" panose="020B0502020202020204" pitchFamily="34" charset="0"/>
              </a:rPr>
              <a:t> </a:t>
            </a:r>
            <a:r>
              <a:rPr lang="es-ES" dirty="0" err="1">
                <a:latin typeface="Century Gothic" panose="020B0502020202020204" pitchFamily="34" charset="0"/>
              </a:rPr>
              <a:t>there</a:t>
            </a:r>
            <a:r>
              <a:rPr lang="es-ES" dirty="0">
                <a:latin typeface="Century Gothic" panose="020B0502020202020204" pitchFamily="34" charset="0"/>
              </a:rPr>
              <a:t> </a:t>
            </a:r>
            <a:r>
              <a:rPr lang="es-ES" dirty="0" err="1">
                <a:latin typeface="Century Gothic" panose="020B0502020202020204" pitchFamily="34" charset="0"/>
              </a:rPr>
              <a:t>for</a:t>
            </a:r>
            <a:r>
              <a:rPr lang="es-ES" dirty="0">
                <a:latin typeface="Century Gothic" panose="020B0502020202020204" pitchFamily="34" charset="0"/>
              </a:rPr>
              <a:t> </a:t>
            </a:r>
            <a:r>
              <a:rPr lang="es-ES" dirty="0" err="1">
                <a:latin typeface="Century Gothic" panose="020B0502020202020204" pitchFamily="34" charset="0"/>
              </a:rPr>
              <a:t>the</a:t>
            </a:r>
            <a:r>
              <a:rPr lang="es-ES" dirty="0">
                <a:latin typeface="Century Gothic" panose="020B0502020202020204" pitchFamily="34" charset="0"/>
              </a:rPr>
              <a:t> </a:t>
            </a:r>
            <a:r>
              <a:rPr lang="es-ES" dirty="0" err="1">
                <a:latin typeface="Century Gothic" panose="020B0502020202020204" pitchFamily="34" charset="0"/>
              </a:rPr>
              <a:t>automatic</a:t>
            </a:r>
            <a:r>
              <a:rPr lang="es-ES" dirty="0">
                <a:latin typeface="Century Gothic" panose="020B0502020202020204" pitchFamily="34" charset="0"/>
              </a:rPr>
              <a:t> </a:t>
            </a:r>
            <a:r>
              <a:rPr lang="es-ES" dirty="0" err="1">
                <a:latin typeface="Century Gothic" panose="020B0502020202020204" pitchFamily="34" charset="0"/>
              </a:rPr>
              <a:t>detection</a:t>
            </a:r>
            <a:r>
              <a:rPr lang="es-ES" dirty="0">
                <a:latin typeface="Century Gothic" panose="020B0502020202020204" pitchFamily="34" charset="0"/>
              </a:rPr>
              <a:t> </a:t>
            </a:r>
            <a:r>
              <a:rPr lang="es-ES" dirty="0" err="1">
                <a:latin typeface="Century Gothic" panose="020B0502020202020204" pitchFamily="34" charset="0"/>
              </a:rPr>
              <a:t>of</a:t>
            </a:r>
            <a:r>
              <a:rPr lang="es-ES" dirty="0">
                <a:latin typeface="Century Gothic" panose="020B0502020202020204" pitchFamily="34" charset="0"/>
              </a:rPr>
              <a:t> </a:t>
            </a:r>
            <a:r>
              <a:rPr lang="es-ES" dirty="0" err="1">
                <a:latin typeface="Century Gothic" panose="020B0502020202020204" pitchFamily="34" charset="0"/>
              </a:rPr>
              <a:t>rockfalls</a:t>
            </a:r>
            <a:endParaRPr lang="en-US" dirty="0">
              <a:latin typeface="Century Gothic" panose="020B0502020202020204" pitchFamily="34" charset="0"/>
            </a:endParaRPr>
          </a:p>
        </p:txBody>
      </p:sp>
    </p:spTree>
    <p:extLst>
      <p:ext uri="{BB962C8B-B14F-4D97-AF65-F5344CB8AC3E}">
        <p14:creationId xmlns:p14="http://schemas.microsoft.com/office/powerpoint/2010/main" val="178129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agen 74">
            <a:extLst>
              <a:ext uri="{FF2B5EF4-FFF2-40B4-BE49-F238E27FC236}">
                <a16:creationId xmlns:a16="http://schemas.microsoft.com/office/drawing/2014/main" id="{5AD6578C-A06D-4C3E-8626-E27949AE6A64}"/>
              </a:ext>
            </a:extLst>
          </p:cNvPr>
          <p:cNvPicPr>
            <a:picLocks noChangeAspect="1"/>
          </p:cNvPicPr>
          <p:nvPr/>
        </p:nvPicPr>
        <p:blipFill>
          <a:blip r:embed="rId3"/>
          <a:stretch>
            <a:fillRect/>
          </a:stretch>
        </p:blipFill>
        <p:spPr>
          <a:xfrm>
            <a:off x="150579" y="3798793"/>
            <a:ext cx="7040490" cy="3082881"/>
          </a:xfrm>
          <a:prstGeom prst="rect">
            <a:avLst/>
          </a:prstGeom>
        </p:spPr>
      </p:pic>
      <p:pic>
        <p:nvPicPr>
          <p:cNvPr id="9" name="Imagen 8">
            <a:extLst>
              <a:ext uri="{FF2B5EF4-FFF2-40B4-BE49-F238E27FC236}">
                <a16:creationId xmlns:a16="http://schemas.microsoft.com/office/drawing/2014/main" id="{3EDCEC83-E467-4980-9807-D6BAF2708283}"/>
              </a:ext>
            </a:extLst>
          </p:cNvPr>
          <p:cNvPicPr>
            <a:picLocks noChangeAspect="1"/>
          </p:cNvPicPr>
          <p:nvPr/>
        </p:nvPicPr>
        <p:blipFill>
          <a:blip r:embed="rId4"/>
          <a:stretch>
            <a:fillRect/>
          </a:stretch>
        </p:blipFill>
        <p:spPr>
          <a:xfrm>
            <a:off x="86813" y="1023438"/>
            <a:ext cx="7389699" cy="2912728"/>
          </a:xfrm>
          <a:prstGeom prst="rect">
            <a:avLst/>
          </a:prstGeom>
        </p:spPr>
      </p:pic>
      <p:sp>
        <p:nvSpPr>
          <p:cNvPr id="48" name="Rectángulo 47">
            <a:extLst>
              <a:ext uri="{FF2B5EF4-FFF2-40B4-BE49-F238E27FC236}">
                <a16:creationId xmlns:a16="http://schemas.microsoft.com/office/drawing/2014/main" id="{60B35B61-5560-4D4C-B821-9F7506BD21E3}"/>
              </a:ext>
            </a:extLst>
          </p:cNvPr>
          <p:cNvSpPr/>
          <p:nvPr/>
        </p:nvSpPr>
        <p:spPr>
          <a:xfrm>
            <a:off x="2978170" y="953784"/>
            <a:ext cx="1725841" cy="2979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 name="Títol 1"/>
          <p:cNvSpPr>
            <a:spLocks noGrp="1"/>
          </p:cNvSpPr>
          <p:nvPr>
            <p:ph type="title"/>
          </p:nvPr>
        </p:nvSpPr>
        <p:spPr>
          <a:xfrm>
            <a:off x="0" y="1"/>
            <a:ext cx="12192000" cy="895738"/>
          </a:xfrm>
          <a:solidFill>
            <a:schemeClr val="accent4">
              <a:lumMod val="60000"/>
              <a:lumOff val="40000"/>
            </a:schemeClr>
          </a:solidFill>
        </p:spPr>
        <p:txBody>
          <a:bodyPr>
            <a:normAutofit/>
          </a:bodyPr>
          <a:lstStyle/>
          <a:p>
            <a:pPr algn="ctr"/>
            <a:r>
              <a:rPr lang="ca-ES" sz="3200" dirty="0">
                <a:latin typeface="Century Gothic" panose="020B0502020202020204" pitchFamily="34" charset="0"/>
              </a:rPr>
              <a:t>EXPERIMENT RESULTS</a:t>
            </a:r>
          </a:p>
        </p:txBody>
      </p:sp>
      <p:pic>
        <p:nvPicPr>
          <p:cNvPr id="6" name="Imagen 5">
            <a:extLst>
              <a:ext uri="{FF2B5EF4-FFF2-40B4-BE49-F238E27FC236}">
                <a16:creationId xmlns:a16="http://schemas.microsoft.com/office/drawing/2014/main" id="{7B8A36C1-EEE6-403A-8E68-408BA61591A9}"/>
              </a:ext>
            </a:extLst>
          </p:cNvPr>
          <p:cNvPicPr>
            <a:picLocks noChangeAspect="1"/>
          </p:cNvPicPr>
          <p:nvPr/>
        </p:nvPicPr>
        <p:blipFill>
          <a:blip r:embed="rId5"/>
          <a:stretch>
            <a:fillRect/>
          </a:stretch>
        </p:blipFill>
        <p:spPr>
          <a:xfrm>
            <a:off x="9247243" y="6235139"/>
            <a:ext cx="1816765" cy="536494"/>
          </a:xfrm>
          <a:prstGeom prst="rect">
            <a:avLst/>
          </a:prstGeom>
        </p:spPr>
      </p:pic>
      <p:pic>
        <p:nvPicPr>
          <p:cNvPr id="8" name="Imagen 7">
            <a:extLst>
              <a:ext uri="{FF2B5EF4-FFF2-40B4-BE49-F238E27FC236}">
                <a16:creationId xmlns:a16="http://schemas.microsoft.com/office/drawing/2014/main" id="{5B8500F9-5DC6-40A8-ACD9-92A27C055787}"/>
              </a:ext>
            </a:extLst>
          </p:cNvPr>
          <p:cNvPicPr>
            <a:picLocks noChangeAspect="1"/>
          </p:cNvPicPr>
          <p:nvPr/>
        </p:nvPicPr>
        <p:blipFill>
          <a:blip r:embed="rId6"/>
          <a:stretch>
            <a:fillRect/>
          </a:stretch>
        </p:blipFill>
        <p:spPr>
          <a:xfrm>
            <a:off x="11259231" y="6503386"/>
            <a:ext cx="932769" cy="329213"/>
          </a:xfrm>
          <a:prstGeom prst="rect">
            <a:avLst/>
          </a:prstGeom>
        </p:spPr>
      </p:pic>
      <p:grpSp>
        <p:nvGrpSpPr>
          <p:cNvPr id="76" name="Grupo 75">
            <a:extLst>
              <a:ext uri="{FF2B5EF4-FFF2-40B4-BE49-F238E27FC236}">
                <a16:creationId xmlns:a16="http://schemas.microsoft.com/office/drawing/2014/main" id="{67470880-778F-490F-8E9C-077B666F5553}"/>
              </a:ext>
            </a:extLst>
          </p:cNvPr>
          <p:cNvGrpSpPr/>
          <p:nvPr/>
        </p:nvGrpSpPr>
        <p:grpSpPr>
          <a:xfrm>
            <a:off x="1069234" y="843093"/>
            <a:ext cx="4304639" cy="1554119"/>
            <a:chOff x="1069234" y="1048448"/>
            <a:chExt cx="4304639" cy="1554119"/>
          </a:xfrm>
        </p:grpSpPr>
        <p:grpSp>
          <p:nvGrpSpPr>
            <p:cNvPr id="10" name="Grupo 9">
              <a:extLst>
                <a:ext uri="{FF2B5EF4-FFF2-40B4-BE49-F238E27FC236}">
                  <a16:creationId xmlns:a16="http://schemas.microsoft.com/office/drawing/2014/main" id="{47319457-FE20-4884-8D20-3722B21596D8}"/>
                </a:ext>
              </a:extLst>
            </p:cNvPr>
            <p:cNvGrpSpPr/>
            <p:nvPr/>
          </p:nvGrpSpPr>
          <p:grpSpPr>
            <a:xfrm>
              <a:off x="1069234" y="1048448"/>
              <a:ext cx="4304639" cy="1178706"/>
              <a:chOff x="2570274" y="3659555"/>
              <a:chExt cx="4304639" cy="1178706"/>
            </a:xfrm>
          </p:grpSpPr>
          <p:sp>
            <p:nvSpPr>
              <p:cNvPr id="11" name="Cerrar llave 10">
                <a:extLst>
                  <a:ext uri="{FF2B5EF4-FFF2-40B4-BE49-F238E27FC236}">
                    <a16:creationId xmlns:a16="http://schemas.microsoft.com/office/drawing/2014/main" id="{7084DF77-201E-4416-977E-F3F56B2AE17F}"/>
                  </a:ext>
                </a:extLst>
              </p:cNvPr>
              <p:cNvSpPr/>
              <p:nvPr/>
            </p:nvSpPr>
            <p:spPr>
              <a:xfrm rot="16200000">
                <a:off x="3319182" y="4051099"/>
                <a:ext cx="86222" cy="187863"/>
              </a:xfrm>
              <a:prstGeom prst="rightBrace">
                <a:avLst/>
              </a:prstGeom>
              <a:noFill/>
              <a:ln w="63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 name="Elipse 11">
                <a:extLst>
                  <a:ext uri="{FF2B5EF4-FFF2-40B4-BE49-F238E27FC236}">
                    <a16:creationId xmlns:a16="http://schemas.microsoft.com/office/drawing/2014/main" id="{41ADD068-2E14-4372-A824-B5D0883BE277}"/>
                  </a:ext>
                </a:extLst>
              </p:cNvPr>
              <p:cNvSpPr/>
              <p:nvPr/>
            </p:nvSpPr>
            <p:spPr>
              <a:xfrm>
                <a:off x="3270633" y="4521196"/>
                <a:ext cx="112056" cy="112175"/>
              </a:xfrm>
              <a:prstGeom prst="ellipse">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3" name="Grupo 12">
                <a:extLst>
                  <a:ext uri="{FF2B5EF4-FFF2-40B4-BE49-F238E27FC236}">
                    <a16:creationId xmlns:a16="http://schemas.microsoft.com/office/drawing/2014/main" id="{A2142DC4-5797-4DC4-8D3B-090CF28E94F8}"/>
                  </a:ext>
                </a:extLst>
              </p:cNvPr>
              <p:cNvGrpSpPr/>
              <p:nvPr/>
            </p:nvGrpSpPr>
            <p:grpSpPr>
              <a:xfrm>
                <a:off x="2570274" y="3659555"/>
                <a:ext cx="4304639" cy="1178706"/>
                <a:chOff x="2570274" y="3659555"/>
                <a:chExt cx="4304639" cy="1178706"/>
              </a:xfrm>
            </p:grpSpPr>
            <p:sp>
              <p:nvSpPr>
                <p:cNvPr id="14" name="Cerrar llave 13">
                  <a:extLst>
                    <a:ext uri="{FF2B5EF4-FFF2-40B4-BE49-F238E27FC236}">
                      <a16:creationId xmlns:a16="http://schemas.microsoft.com/office/drawing/2014/main" id="{264D7186-5675-4746-A347-79CBAC82D0B4}"/>
                    </a:ext>
                  </a:extLst>
                </p:cNvPr>
                <p:cNvSpPr/>
                <p:nvPr/>
              </p:nvSpPr>
              <p:spPr>
                <a:xfrm rot="16200000" flipH="1">
                  <a:off x="2742252" y="4591034"/>
                  <a:ext cx="178569" cy="315886"/>
                </a:xfrm>
                <a:prstGeom prst="rightBrace">
                  <a:avLst/>
                </a:prstGeom>
                <a:no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Cerrar llave 14">
                  <a:extLst>
                    <a:ext uri="{FF2B5EF4-FFF2-40B4-BE49-F238E27FC236}">
                      <a16:creationId xmlns:a16="http://schemas.microsoft.com/office/drawing/2014/main" id="{5DC2E5FC-545B-4365-B653-CC2750C4D968}"/>
                    </a:ext>
                  </a:extLst>
                </p:cNvPr>
                <p:cNvSpPr/>
                <p:nvPr/>
              </p:nvSpPr>
              <p:spPr>
                <a:xfrm rot="16200000" flipH="1">
                  <a:off x="3034071" y="4611499"/>
                  <a:ext cx="178570" cy="262761"/>
                </a:xfrm>
                <a:prstGeom prst="rightBrace">
                  <a:avLst/>
                </a:prstGeom>
                <a:no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Cerrar llave 15">
                  <a:extLst>
                    <a:ext uri="{FF2B5EF4-FFF2-40B4-BE49-F238E27FC236}">
                      <a16:creationId xmlns:a16="http://schemas.microsoft.com/office/drawing/2014/main" id="{3E00AE02-A089-43E8-943C-0877FAAE0E4A}"/>
                    </a:ext>
                  </a:extLst>
                </p:cNvPr>
                <p:cNvSpPr/>
                <p:nvPr/>
              </p:nvSpPr>
              <p:spPr>
                <a:xfrm rot="16200000" flipH="1">
                  <a:off x="3318457" y="4598514"/>
                  <a:ext cx="169933" cy="297369"/>
                </a:xfrm>
                <a:prstGeom prst="rightBrace">
                  <a:avLst/>
                </a:prstGeom>
                <a:no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Cerrar llave 16">
                  <a:extLst>
                    <a:ext uri="{FF2B5EF4-FFF2-40B4-BE49-F238E27FC236}">
                      <a16:creationId xmlns:a16="http://schemas.microsoft.com/office/drawing/2014/main" id="{20999C84-7DB9-4BE7-8436-C04281231723}"/>
                    </a:ext>
                  </a:extLst>
                </p:cNvPr>
                <p:cNvSpPr/>
                <p:nvPr/>
              </p:nvSpPr>
              <p:spPr>
                <a:xfrm rot="16200000" flipH="1">
                  <a:off x="3785124" y="4420578"/>
                  <a:ext cx="143493" cy="609526"/>
                </a:xfrm>
                <a:prstGeom prst="rightBrace">
                  <a:avLst/>
                </a:prstGeom>
                <a:no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8" name="Cerrar llave 17">
                  <a:extLst>
                    <a:ext uri="{FF2B5EF4-FFF2-40B4-BE49-F238E27FC236}">
                      <a16:creationId xmlns:a16="http://schemas.microsoft.com/office/drawing/2014/main" id="{CC284781-4C57-4B4C-B297-5CEFA5976D1D}"/>
                    </a:ext>
                  </a:extLst>
                </p:cNvPr>
                <p:cNvSpPr/>
                <p:nvPr/>
              </p:nvSpPr>
              <p:spPr>
                <a:xfrm rot="16200000" flipH="1">
                  <a:off x="5415197" y="3378543"/>
                  <a:ext cx="206154" cy="2713278"/>
                </a:xfrm>
                <a:prstGeom prst="rightBrace">
                  <a:avLst/>
                </a:prstGeom>
                <a:noFill/>
                <a:ln w="63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8" name="CuadroTexto 27">
                  <a:extLst>
                    <a:ext uri="{FF2B5EF4-FFF2-40B4-BE49-F238E27FC236}">
                      <a16:creationId xmlns:a16="http://schemas.microsoft.com/office/drawing/2014/main" id="{776E8191-755B-4372-89A5-A1BAB4D5FA4C}"/>
                    </a:ext>
                  </a:extLst>
                </p:cNvPr>
                <p:cNvSpPr txBox="1"/>
                <p:nvPr/>
              </p:nvSpPr>
              <p:spPr>
                <a:xfrm>
                  <a:off x="2570274" y="3795126"/>
                  <a:ext cx="61427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rPr>
                    <a:t>0,45 s</a:t>
                  </a:r>
                </a:p>
              </p:txBody>
            </p:sp>
            <p:sp>
              <p:nvSpPr>
                <p:cNvPr id="29" name="Cerrar llave 28">
                  <a:extLst>
                    <a:ext uri="{FF2B5EF4-FFF2-40B4-BE49-F238E27FC236}">
                      <a16:creationId xmlns:a16="http://schemas.microsoft.com/office/drawing/2014/main" id="{1914DAED-0C36-4A3A-A124-AE5D5AB6DA8E}"/>
                    </a:ext>
                  </a:extLst>
                </p:cNvPr>
                <p:cNvSpPr/>
                <p:nvPr/>
              </p:nvSpPr>
              <p:spPr>
                <a:xfrm rot="16200000">
                  <a:off x="2813843" y="4012506"/>
                  <a:ext cx="66991" cy="284281"/>
                </a:xfrm>
                <a:prstGeom prst="rightBrace">
                  <a:avLst/>
                </a:prstGeom>
                <a:noFill/>
                <a:ln w="1270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 name="CuadroTexto 31">
                  <a:extLst>
                    <a:ext uri="{FF2B5EF4-FFF2-40B4-BE49-F238E27FC236}">
                      <a16:creationId xmlns:a16="http://schemas.microsoft.com/office/drawing/2014/main" id="{4BFB81C1-24BA-4EF7-A287-194BB16071AF}"/>
                    </a:ext>
                  </a:extLst>
                </p:cNvPr>
                <p:cNvSpPr txBox="1"/>
                <p:nvPr/>
              </p:nvSpPr>
              <p:spPr>
                <a:xfrm>
                  <a:off x="3130975" y="3782023"/>
                  <a:ext cx="522900"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rPr>
                    <a:t>0,4 s</a:t>
                  </a:r>
                </a:p>
              </p:txBody>
            </p:sp>
            <p:sp>
              <p:nvSpPr>
                <p:cNvPr id="35" name="Cerrar llave 34">
                  <a:extLst>
                    <a:ext uri="{FF2B5EF4-FFF2-40B4-BE49-F238E27FC236}">
                      <a16:creationId xmlns:a16="http://schemas.microsoft.com/office/drawing/2014/main" id="{C8567F26-8BFC-482A-9686-ADAFB9918C98}"/>
                    </a:ext>
                  </a:extLst>
                </p:cNvPr>
                <p:cNvSpPr/>
                <p:nvPr/>
              </p:nvSpPr>
              <p:spPr>
                <a:xfrm rot="16200000">
                  <a:off x="4295343" y="4016063"/>
                  <a:ext cx="112175" cy="284282"/>
                </a:xfrm>
                <a:prstGeom prst="rightBrace">
                  <a:avLst/>
                </a:prstGeom>
                <a:noFill/>
                <a:ln w="63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6" name="CuadroTexto 35">
                  <a:extLst>
                    <a:ext uri="{FF2B5EF4-FFF2-40B4-BE49-F238E27FC236}">
                      <a16:creationId xmlns:a16="http://schemas.microsoft.com/office/drawing/2014/main" id="{7207F36A-0F6E-42B0-9076-08980E72D9E5}"/>
                    </a:ext>
                  </a:extLst>
                </p:cNvPr>
                <p:cNvSpPr txBox="1"/>
                <p:nvPr/>
              </p:nvSpPr>
              <p:spPr>
                <a:xfrm>
                  <a:off x="4123205" y="3790689"/>
                  <a:ext cx="522900"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rPr>
                    <a:t>0,5 s</a:t>
                  </a:r>
                </a:p>
              </p:txBody>
            </p:sp>
            <p:sp>
              <p:nvSpPr>
                <p:cNvPr id="37" name="Cerrar llave 36">
                  <a:extLst>
                    <a:ext uri="{FF2B5EF4-FFF2-40B4-BE49-F238E27FC236}">
                      <a16:creationId xmlns:a16="http://schemas.microsoft.com/office/drawing/2014/main" id="{2E0E6DF6-6635-4756-8D61-5BDE1D5B58A3}"/>
                    </a:ext>
                  </a:extLst>
                </p:cNvPr>
                <p:cNvSpPr/>
                <p:nvPr/>
              </p:nvSpPr>
              <p:spPr>
                <a:xfrm rot="16200000">
                  <a:off x="4778428" y="4042435"/>
                  <a:ext cx="79870" cy="198842"/>
                </a:xfrm>
                <a:prstGeom prst="rightBrace">
                  <a:avLst/>
                </a:prstGeom>
                <a:noFill/>
                <a:ln w="63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 name="CuadroTexto 37">
                  <a:extLst>
                    <a:ext uri="{FF2B5EF4-FFF2-40B4-BE49-F238E27FC236}">
                      <a16:creationId xmlns:a16="http://schemas.microsoft.com/office/drawing/2014/main" id="{25BC0EB9-D086-47C3-8A98-F6B34BF72B47}"/>
                    </a:ext>
                  </a:extLst>
                </p:cNvPr>
                <p:cNvSpPr txBox="1"/>
                <p:nvPr/>
              </p:nvSpPr>
              <p:spPr>
                <a:xfrm>
                  <a:off x="4557593" y="3659555"/>
                  <a:ext cx="61427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rPr>
                    <a:t>0,35 s</a:t>
                  </a:r>
                </a:p>
              </p:txBody>
            </p:sp>
            <p:sp>
              <p:nvSpPr>
                <p:cNvPr id="39" name="Cerrar llave 38">
                  <a:extLst>
                    <a:ext uri="{FF2B5EF4-FFF2-40B4-BE49-F238E27FC236}">
                      <a16:creationId xmlns:a16="http://schemas.microsoft.com/office/drawing/2014/main" id="{3DA929B5-0263-40AA-856E-198F45F3FBC0}"/>
                    </a:ext>
                  </a:extLst>
                </p:cNvPr>
                <p:cNvSpPr/>
                <p:nvPr/>
              </p:nvSpPr>
              <p:spPr>
                <a:xfrm rot="16200000">
                  <a:off x="5423885" y="4047039"/>
                  <a:ext cx="79871" cy="198842"/>
                </a:xfrm>
                <a:prstGeom prst="rightBrace">
                  <a:avLst/>
                </a:prstGeom>
                <a:noFill/>
                <a:ln w="63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0" name="CuadroTexto 39">
                  <a:extLst>
                    <a:ext uri="{FF2B5EF4-FFF2-40B4-BE49-F238E27FC236}">
                      <a16:creationId xmlns:a16="http://schemas.microsoft.com/office/drawing/2014/main" id="{45778959-34B8-4D05-A474-3D5FAB18FA19}"/>
                    </a:ext>
                  </a:extLst>
                </p:cNvPr>
                <p:cNvSpPr txBox="1"/>
                <p:nvPr/>
              </p:nvSpPr>
              <p:spPr>
                <a:xfrm>
                  <a:off x="5142018" y="3888567"/>
                  <a:ext cx="61427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rPr>
                    <a:t>0,35 s</a:t>
                  </a:r>
                </a:p>
              </p:txBody>
            </p:sp>
            <p:sp>
              <p:nvSpPr>
                <p:cNvPr id="41" name="Cerrar llave 40">
                  <a:extLst>
                    <a:ext uri="{FF2B5EF4-FFF2-40B4-BE49-F238E27FC236}">
                      <a16:creationId xmlns:a16="http://schemas.microsoft.com/office/drawing/2014/main" id="{6AF0EFFC-0532-4BAF-84CB-693142CEEC52}"/>
                    </a:ext>
                  </a:extLst>
                </p:cNvPr>
                <p:cNvSpPr/>
                <p:nvPr/>
              </p:nvSpPr>
              <p:spPr>
                <a:xfrm rot="16200000">
                  <a:off x="6017366" y="3959984"/>
                  <a:ext cx="138722" cy="422011"/>
                </a:xfrm>
                <a:prstGeom prst="rightBrace">
                  <a:avLst/>
                </a:prstGeom>
                <a:noFill/>
                <a:ln w="63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2" name="CuadroTexto 41">
                  <a:extLst>
                    <a:ext uri="{FF2B5EF4-FFF2-40B4-BE49-F238E27FC236}">
                      <a16:creationId xmlns:a16="http://schemas.microsoft.com/office/drawing/2014/main" id="{6DA4C8CB-0A97-4C1D-B5A9-A3E29B088648}"/>
                    </a:ext>
                  </a:extLst>
                </p:cNvPr>
                <p:cNvSpPr txBox="1"/>
                <p:nvPr/>
              </p:nvSpPr>
              <p:spPr>
                <a:xfrm>
                  <a:off x="5996650" y="3803039"/>
                  <a:ext cx="522900"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400" b="0" i="0" u="none" strike="noStrike" kern="0" cap="none" spc="0" normalizeH="0" baseline="0" noProof="0" dirty="0">
                      <a:ln>
                        <a:noFill/>
                      </a:ln>
                      <a:solidFill>
                        <a:prstClr val="black"/>
                      </a:solidFill>
                      <a:effectLst/>
                      <a:uLnTx/>
                      <a:uFillTx/>
                    </a:rPr>
                    <a:t>0,6 s</a:t>
                  </a:r>
                </a:p>
              </p:txBody>
            </p:sp>
            <p:sp>
              <p:nvSpPr>
                <p:cNvPr id="43" name="Elipse 42">
                  <a:extLst>
                    <a:ext uri="{FF2B5EF4-FFF2-40B4-BE49-F238E27FC236}">
                      <a16:creationId xmlns:a16="http://schemas.microsoft.com/office/drawing/2014/main" id="{2024A465-508A-467E-B3B2-F24E53D6E149}"/>
                    </a:ext>
                  </a:extLst>
                </p:cNvPr>
                <p:cNvSpPr/>
                <p:nvPr/>
              </p:nvSpPr>
              <p:spPr>
                <a:xfrm>
                  <a:off x="4782736" y="4329792"/>
                  <a:ext cx="112056" cy="112175"/>
                </a:xfrm>
                <a:prstGeom prst="ellipse">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Elipse 43">
                  <a:extLst>
                    <a:ext uri="{FF2B5EF4-FFF2-40B4-BE49-F238E27FC236}">
                      <a16:creationId xmlns:a16="http://schemas.microsoft.com/office/drawing/2014/main" id="{F40B5C7C-78DD-4EF6-B9D1-38F1E4C948B9}"/>
                    </a:ext>
                  </a:extLst>
                </p:cNvPr>
                <p:cNvSpPr/>
                <p:nvPr/>
              </p:nvSpPr>
              <p:spPr>
                <a:xfrm>
                  <a:off x="5898833" y="4662232"/>
                  <a:ext cx="110439" cy="108144"/>
                </a:xfrm>
                <a:prstGeom prst="ellipse">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5" name="Elipse 44">
                  <a:extLst>
                    <a:ext uri="{FF2B5EF4-FFF2-40B4-BE49-F238E27FC236}">
                      <a16:creationId xmlns:a16="http://schemas.microsoft.com/office/drawing/2014/main" id="{736F5964-67AA-4FD3-B6F7-3A0CDC8EDC76}"/>
                    </a:ext>
                  </a:extLst>
                </p:cNvPr>
                <p:cNvSpPr/>
                <p:nvPr/>
              </p:nvSpPr>
              <p:spPr>
                <a:xfrm>
                  <a:off x="5406218" y="4297612"/>
                  <a:ext cx="112056" cy="112175"/>
                </a:xfrm>
                <a:prstGeom prst="ellipse">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Elipse 45">
                  <a:extLst>
                    <a:ext uri="{FF2B5EF4-FFF2-40B4-BE49-F238E27FC236}">
                      <a16:creationId xmlns:a16="http://schemas.microsoft.com/office/drawing/2014/main" id="{4A56DE13-104E-4FCC-ADD7-09F9FE90FE14}"/>
                    </a:ext>
                  </a:extLst>
                </p:cNvPr>
                <p:cNvSpPr/>
                <p:nvPr/>
              </p:nvSpPr>
              <p:spPr>
                <a:xfrm>
                  <a:off x="4272599" y="4280535"/>
                  <a:ext cx="112056" cy="112175"/>
                </a:xfrm>
                <a:prstGeom prst="ellipse">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Elipse 46">
                  <a:extLst>
                    <a:ext uri="{FF2B5EF4-FFF2-40B4-BE49-F238E27FC236}">
                      <a16:creationId xmlns:a16="http://schemas.microsoft.com/office/drawing/2014/main" id="{2DD37DF6-342D-4059-87E2-27E64CBA977A}"/>
                    </a:ext>
                  </a:extLst>
                </p:cNvPr>
                <p:cNvSpPr/>
                <p:nvPr/>
              </p:nvSpPr>
              <p:spPr>
                <a:xfrm>
                  <a:off x="2738683" y="4557907"/>
                  <a:ext cx="112056" cy="112175"/>
                </a:xfrm>
                <a:prstGeom prst="ellipse">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49" name="CuadroTexto 48">
              <a:extLst>
                <a:ext uri="{FF2B5EF4-FFF2-40B4-BE49-F238E27FC236}">
                  <a16:creationId xmlns:a16="http://schemas.microsoft.com/office/drawing/2014/main" id="{4689508B-4F64-4EC7-9470-D1F24A30F2F6}"/>
                </a:ext>
              </a:extLst>
            </p:cNvPr>
            <p:cNvSpPr txBox="1"/>
            <p:nvPr/>
          </p:nvSpPr>
          <p:spPr>
            <a:xfrm>
              <a:off x="1179653" y="2259492"/>
              <a:ext cx="288862" cy="338554"/>
            </a:xfrm>
            <a:prstGeom prst="rect">
              <a:avLst/>
            </a:prstGeom>
            <a:solidFill>
              <a:srgbClr val="FFFFFF">
                <a:alpha val="50196"/>
              </a:srgbClr>
            </a:solidFill>
            <a:ln w="3175">
              <a:solidFill>
                <a:schemeClr val="tx1"/>
              </a:solidFill>
            </a:ln>
          </p:spPr>
          <p:txBody>
            <a:bodyPr wrap="none" rtlCol="0">
              <a:spAutoFit/>
            </a:bodyPr>
            <a:lstStyle/>
            <a:p>
              <a:r>
                <a:rPr lang="es-ES" sz="1600" dirty="0"/>
                <a:t>1</a:t>
              </a:r>
              <a:endParaRPr lang="en-US" sz="1600" dirty="0"/>
            </a:p>
          </p:txBody>
        </p:sp>
        <p:sp>
          <p:nvSpPr>
            <p:cNvPr id="51" name="CuadroTexto 50">
              <a:extLst>
                <a:ext uri="{FF2B5EF4-FFF2-40B4-BE49-F238E27FC236}">
                  <a16:creationId xmlns:a16="http://schemas.microsoft.com/office/drawing/2014/main" id="{A576416D-B3F2-44EA-9687-868B230C2809}"/>
                </a:ext>
              </a:extLst>
            </p:cNvPr>
            <p:cNvSpPr txBox="1"/>
            <p:nvPr/>
          </p:nvSpPr>
          <p:spPr>
            <a:xfrm>
              <a:off x="1490936" y="2259492"/>
              <a:ext cx="262761" cy="338554"/>
            </a:xfrm>
            <a:prstGeom prst="rect">
              <a:avLst/>
            </a:prstGeom>
            <a:solidFill>
              <a:srgbClr val="FFFFFF">
                <a:alpha val="50196"/>
              </a:srgbClr>
            </a:solidFill>
            <a:ln w="3175">
              <a:solidFill>
                <a:schemeClr val="tx1"/>
              </a:solidFill>
            </a:ln>
          </p:spPr>
          <p:txBody>
            <a:bodyPr wrap="square" rtlCol="0">
              <a:spAutoFit/>
            </a:bodyPr>
            <a:lstStyle/>
            <a:p>
              <a:r>
                <a:rPr lang="es-ES" sz="1600" dirty="0"/>
                <a:t>2</a:t>
              </a:r>
              <a:endParaRPr lang="en-US" sz="1600" dirty="0"/>
            </a:p>
          </p:txBody>
        </p:sp>
        <p:sp>
          <p:nvSpPr>
            <p:cNvPr id="52" name="CuadroTexto 51">
              <a:extLst>
                <a:ext uri="{FF2B5EF4-FFF2-40B4-BE49-F238E27FC236}">
                  <a16:creationId xmlns:a16="http://schemas.microsoft.com/office/drawing/2014/main" id="{B37AE35E-E4D4-485C-BADA-4D179E6CCA55}"/>
                </a:ext>
              </a:extLst>
            </p:cNvPr>
            <p:cNvSpPr txBox="1"/>
            <p:nvPr/>
          </p:nvSpPr>
          <p:spPr>
            <a:xfrm>
              <a:off x="1776118" y="2259492"/>
              <a:ext cx="262761" cy="338554"/>
            </a:xfrm>
            <a:prstGeom prst="rect">
              <a:avLst/>
            </a:prstGeom>
            <a:solidFill>
              <a:srgbClr val="FFFFFF">
                <a:alpha val="50196"/>
              </a:srgbClr>
            </a:solidFill>
            <a:ln w="3175">
              <a:solidFill>
                <a:schemeClr val="tx1"/>
              </a:solidFill>
            </a:ln>
          </p:spPr>
          <p:txBody>
            <a:bodyPr wrap="square" rtlCol="0">
              <a:spAutoFit/>
            </a:bodyPr>
            <a:lstStyle/>
            <a:p>
              <a:r>
                <a:rPr lang="es-ES" sz="1600" dirty="0"/>
                <a:t>3</a:t>
              </a:r>
              <a:endParaRPr lang="en-US" sz="1600" dirty="0"/>
            </a:p>
          </p:txBody>
        </p:sp>
        <p:sp>
          <p:nvSpPr>
            <p:cNvPr id="53" name="CuadroTexto 52">
              <a:extLst>
                <a:ext uri="{FF2B5EF4-FFF2-40B4-BE49-F238E27FC236}">
                  <a16:creationId xmlns:a16="http://schemas.microsoft.com/office/drawing/2014/main" id="{5B7184DC-A8C9-4C1F-AD03-4A6A95CE77F3}"/>
                </a:ext>
              </a:extLst>
            </p:cNvPr>
            <p:cNvSpPr txBox="1"/>
            <p:nvPr/>
          </p:nvSpPr>
          <p:spPr>
            <a:xfrm>
              <a:off x="2224449" y="2256659"/>
              <a:ext cx="262761" cy="338554"/>
            </a:xfrm>
            <a:prstGeom prst="rect">
              <a:avLst/>
            </a:prstGeom>
            <a:solidFill>
              <a:srgbClr val="FFFFFF">
                <a:alpha val="50196"/>
              </a:srgbClr>
            </a:solidFill>
            <a:ln w="3175">
              <a:solidFill>
                <a:schemeClr val="tx1"/>
              </a:solidFill>
            </a:ln>
          </p:spPr>
          <p:txBody>
            <a:bodyPr wrap="square" rtlCol="0">
              <a:spAutoFit/>
            </a:bodyPr>
            <a:lstStyle/>
            <a:p>
              <a:r>
                <a:rPr lang="es-ES" sz="1600" dirty="0"/>
                <a:t>2</a:t>
              </a:r>
              <a:endParaRPr lang="en-US" sz="1600" dirty="0"/>
            </a:p>
          </p:txBody>
        </p:sp>
        <p:sp>
          <p:nvSpPr>
            <p:cNvPr id="54" name="CuadroTexto 53">
              <a:extLst>
                <a:ext uri="{FF2B5EF4-FFF2-40B4-BE49-F238E27FC236}">
                  <a16:creationId xmlns:a16="http://schemas.microsoft.com/office/drawing/2014/main" id="{086CAEB0-4682-469E-9928-6A8C65646491}"/>
                </a:ext>
              </a:extLst>
            </p:cNvPr>
            <p:cNvSpPr txBox="1"/>
            <p:nvPr/>
          </p:nvSpPr>
          <p:spPr>
            <a:xfrm>
              <a:off x="3903555" y="2264013"/>
              <a:ext cx="262761" cy="338554"/>
            </a:xfrm>
            <a:prstGeom prst="rect">
              <a:avLst/>
            </a:prstGeom>
            <a:solidFill>
              <a:srgbClr val="FFFFFF">
                <a:alpha val="50196"/>
              </a:srgbClr>
            </a:solidFill>
            <a:ln w="3175">
              <a:solidFill>
                <a:schemeClr val="tx1"/>
              </a:solidFill>
            </a:ln>
          </p:spPr>
          <p:txBody>
            <a:bodyPr wrap="square" rtlCol="0">
              <a:spAutoFit/>
            </a:bodyPr>
            <a:lstStyle/>
            <a:p>
              <a:r>
                <a:rPr lang="es-ES" sz="1600" dirty="0"/>
                <a:t>4</a:t>
              </a:r>
              <a:endParaRPr lang="en-US" sz="1600" dirty="0"/>
            </a:p>
          </p:txBody>
        </p:sp>
        <p:sp>
          <p:nvSpPr>
            <p:cNvPr id="55" name="CuadroTexto 54">
              <a:extLst>
                <a:ext uri="{FF2B5EF4-FFF2-40B4-BE49-F238E27FC236}">
                  <a16:creationId xmlns:a16="http://schemas.microsoft.com/office/drawing/2014/main" id="{047E422C-28CA-4B15-87A1-5831F5E22A57}"/>
                </a:ext>
              </a:extLst>
            </p:cNvPr>
            <p:cNvSpPr txBox="1"/>
            <p:nvPr/>
          </p:nvSpPr>
          <p:spPr>
            <a:xfrm>
              <a:off x="4559634" y="2094736"/>
              <a:ext cx="262761" cy="338554"/>
            </a:xfrm>
            <a:prstGeom prst="rect">
              <a:avLst/>
            </a:prstGeom>
            <a:solidFill>
              <a:srgbClr val="FFFFFF">
                <a:alpha val="50196"/>
              </a:srgbClr>
            </a:solidFill>
            <a:ln w="3175">
              <a:solidFill>
                <a:schemeClr val="tx1"/>
              </a:solidFill>
            </a:ln>
          </p:spPr>
          <p:txBody>
            <a:bodyPr wrap="square" rtlCol="0">
              <a:spAutoFit/>
            </a:bodyPr>
            <a:lstStyle/>
            <a:p>
              <a:r>
                <a:rPr lang="es-ES" sz="1600" dirty="0"/>
                <a:t>5</a:t>
              </a:r>
              <a:endParaRPr lang="en-US" sz="1600" dirty="0"/>
            </a:p>
          </p:txBody>
        </p:sp>
        <p:sp>
          <p:nvSpPr>
            <p:cNvPr id="56" name="Cerrar llave 55">
              <a:extLst>
                <a:ext uri="{FF2B5EF4-FFF2-40B4-BE49-F238E27FC236}">
                  <a16:creationId xmlns:a16="http://schemas.microsoft.com/office/drawing/2014/main" id="{B2581DC9-C3F9-4CF5-AA1E-376DEA819A24}"/>
                </a:ext>
              </a:extLst>
            </p:cNvPr>
            <p:cNvSpPr/>
            <p:nvPr/>
          </p:nvSpPr>
          <p:spPr>
            <a:xfrm rot="16200000" flipH="1">
              <a:off x="4620484" y="1588606"/>
              <a:ext cx="143493" cy="734903"/>
            </a:xfrm>
            <a:prstGeom prst="rightBrace">
              <a:avLst/>
            </a:prstGeom>
            <a:noFill/>
            <a:ln w="12700" cap="flat" cmpd="sng" algn="ctr">
              <a:solidFill>
                <a:schemeClr val="accent6">
                  <a:lumMod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sp>
        <p:nvSpPr>
          <p:cNvPr id="57" name="CuadroTexto 56">
            <a:extLst>
              <a:ext uri="{FF2B5EF4-FFF2-40B4-BE49-F238E27FC236}">
                <a16:creationId xmlns:a16="http://schemas.microsoft.com/office/drawing/2014/main" id="{03ADA94F-CC02-4E2E-9E7E-28C264C6F0E2}"/>
              </a:ext>
            </a:extLst>
          </p:cNvPr>
          <p:cNvSpPr txBox="1"/>
          <p:nvPr/>
        </p:nvSpPr>
        <p:spPr>
          <a:xfrm>
            <a:off x="7539264" y="1431348"/>
            <a:ext cx="1998551" cy="1754326"/>
          </a:xfrm>
          <a:prstGeom prst="rect">
            <a:avLst/>
          </a:prstGeom>
          <a:noFill/>
        </p:spPr>
        <p:txBody>
          <a:bodyPr wrap="square" numCol="1" rtlCol="0">
            <a:spAutoFit/>
          </a:bodyPr>
          <a:lstStyle/>
          <a:p>
            <a:pPr marL="342900" indent="-342900">
              <a:buFont typeface="+mj-lt"/>
              <a:buAutoNum type="arabicPeriod"/>
            </a:pPr>
            <a:r>
              <a:rPr lang="es-ES" dirty="0" err="1">
                <a:latin typeface="Century Gothic" panose="020B0502020202020204" pitchFamily="34" charset="0"/>
              </a:rPr>
              <a:t>Main</a:t>
            </a:r>
            <a:r>
              <a:rPr lang="es-ES" dirty="0">
                <a:latin typeface="Century Gothic" panose="020B0502020202020204" pitchFamily="34" charset="0"/>
              </a:rPr>
              <a:t> </a:t>
            </a:r>
            <a:r>
              <a:rPr lang="es-ES" dirty="0" err="1">
                <a:latin typeface="Century Gothic" panose="020B0502020202020204" pitchFamily="34" charset="0"/>
              </a:rPr>
              <a:t>impact</a:t>
            </a:r>
            <a:endParaRPr lang="es-ES" dirty="0">
              <a:latin typeface="Century Gothic" panose="020B0502020202020204" pitchFamily="34" charset="0"/>
            </a:endParaRPr>
          </a:p>
          <a:p>
            <a:pPr marL="342900" indent="-342900">
              <a:buFont typeface="+mj-lt"/>
              <a:buAutoNum type="arabicPeriod"/>
            </a:pPr>
            <a:r>
              <a:rPr lang="es-ES" dirty="0" err="1">
                <a:latin typeface="Century Gothic" panose="020B0502020202020204" pitchFamily="34" charset="0"/>
              </a:rPr>
              <a:t>Flights</a:t>
            </a:r>
            <a:endParaRPr lang="es-ES" dirty="0">
              <a:latin typeface="Century Gothic" panose="020B0502020202020204" pitchFamily="34" charset="0"/>
            </a:endParaRPr>
          </a:p>
          <a:p>
            <a:pPr marL="342900" indent="-342900">
              <a:buFont typeface="+mj-lt"/>
              <a:buAutoNum type="arabicPeriod"/>
            </a:pPr>
            <a:r>
              <a:rPr lang="es-ES" dirty="0" err="1">
                <a:latin typeface="Century Gothic" panose="020B0502020202020204" pitchFamily="34" charset="0"/>
              </a:rPr>
              <a:t>Rebound</a:t>
            </a:r>
            <a:endParaRPr lang="es-ES" dirty="0">
              <a:latin typeface="Century Gothic" panose="020B0502020202020204" pitchFamily="34" charset="0"/>
            </a:endParaRPr>
          </a:p>
          <a:p>
            <a:pPr marL="342900" indent="-342900">
              <a:buFont typeface="+mj-lt"/>
              <a:buAutoNum type="arabicPeriod"/>
            </a:pPr>
            <a:r>
              <a:rPr lang="es-ES" dirty="0">
                <a:latin typeface="Century Gothic" panose="020B0502020202020204" pitchFamily="34" charset="0"/>
              </a:rPr>
              <a:t>Rolling</a:t>
            </a:r>
          </a:p>
          <a:p>
            <a:pPr marL="342900" indent="-342900">
              <a:buFont typeface="+mj-lt"/>
              <a:buAutoNum type="arabicPeriod"/>
            </a:pPr>
            <a:r>
              <a:rPr lang="es-ES" dirty="0">
                <a:latin typeface="Century Gothic" panose="020B0502020202020204" pitchFamily="34" charset="0"/>
              </a:rPr>
              <a:t>Final stop</a:t>
            </a:r>
          </a:p>
          <a:p>
            <a:pPr marL="342900" indent="-342900">
              <a:buFont typeface="+mj-lt"/>
              <a:buAutoNum type="arabicPeriod"/>
            </a:pPr>
            <a:endParaRPr lang="en-US" dirty="0">
              <a:latin typeface="Century Gothic" panose="020B0502020202020204" pitchFamily="34" charset="0"/>
            </a:endParaRPr>
          </a:p>
        </p:txBody>
      </p:sp>
      <p:sp>
        <p:nvSpPr>
          <p:cNvPr id="58" name="Elipse 57">
            <a:extLst>
              <a:ext uri="{FF2B5EF4-FFF2-40B4-BE49-F238E27FC236}">
                <a16:creationId xmlns:a16="http://schemas.microsoft.com/office/drawing/2014/main" id="{1A7BFAF7-86CC-4AB8-B846-4FE05E7ABF6F}"/>
              </a:ext>
            </a:extLst>
          </p:cNvPr>
          <p:cNvSpPr/>
          <p:nvPr/>
        </p:nvSpPr>
        <p:spPr>
          <a:xfrm>
            <a:off x="9600567" y="1530748"/>
            <a:ext cx="217791" cy="187937"/>
          </a:xfrm>
          <a:prstGeom prst="ellipse">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CuadroTexto 58">
            <a:extLst>
              <a:ext uri="{FF2B5EF4-FFF2-40B4-BE49-F238E27FC236}">
                <a16:creationId xmlns:a16="http://schemas.microsoft.com/office/drawing/2014/main" id="{E3AA1B7A-F17C-4497-B91F-1BC8A6F6B253}"/>
              </a:ext>
            </a:extLst>
          </p:cNvPr>
          <p:cNvSpPr txBox="1"/>
          <p:nvPr/>
        </p:nvSpPr>
        <p:spPr>
          <a:xfrm>
            <a:off x="9967313" y="1424050"/>
            <a:ext cx="2085827" cy="369332"/>
          </a:xfrm>
          <a:prstGeom prst="rect">
            <a:avLst/>
          </a:prstGeom>
          <a:noFill/>
        </p:spPr>
        <p:txBody>
          <a:bodyPr wrap="none" rtlCol="0">
            <a:spAutoFit/>
          </a:bodyPr>
          <a:lstStyle/>
          <a:p>
            <a:r>
              <a:rPr lang="es-ES" dirty="0" err="1">
                <a:latin typeface="Century Gothic" panose="020B0502020202020204" pitchFamily="34" charset="0"/>
              </a:rPr>
              <a:t>Amplitude</a:t>
            </a:r>
            <a:r>
              <a:rPr lang="es-ES" dirty="0">
                <a:latin typeface="Century Gothic" panose="020B0502020202020204" pitchFamily="34" charset="0"/>
              </a:rPr>
              <a:t> </a:t>
            </a:r>
            <a:r>
              <a:rPr lang="es-ES" dirty="0" err="1">
                <a:latin typeface="Century Gothic" panose="020B0502020202020204" pitchFamily="34" charset="0"/>
              </a:rPr>
              <a:t>peaks</a:t>
            </a:r>
            <a:endParaRPr lang="en-US" dirty="0">
              <a:latin typeface="Century Gothic" panose="020B0502020202020204" pitchFamily="34" charset="0"/>
            </a:endParaRPr>
          </a:p>
        </p:txBody>
      </p:sp>
      <p:sp>
        <p:nvSpPr>
          <p:cNvPr id="61" name="Cerrar llave 60">
            <a:extLst>
              <a:ext uri="{FF2B5EF4-FFF2-40B4-BE49-F238E27FC236}">
                <a16:creationId xmlns:a16="http://schemas.microsoft.com/office/drawing/2014/main" id="{5D9A6143-98C6-43E7-8F3A-13B4360F8C78}"/>
              </a:ext>
            </a:extLst>
          </p:cNvPr>
          <p:cNvSpPr/>
          <p:nvPr/>
        </p:nvSpPr>
        <p:spPr>
          <a:xfrm rot="10800000">
            <a:off x="9590774" y="2250949"/>
            <a:ext cx="138722" cy="422011"/>
          </a:xfrm>
          <a:prstGeom prst="rightBrace">
            <a:avLst/>
          </a:prstGeom>
          <a:noFill/>
          <a:ln w="6350" cap="flat" cmpd="sng" algn="ctr">
            <a:solidFill>
              <a:srgbClr val="ED7D3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 name="CuadroTexto 62">
            <a:extLst>
              <a:ext uri="{FF2B5EF4-FFF2-40B4-BE49-F238E27FC236}">
                <a16:creationId xmlns:a16="http://schemas.microsoft.com/office/drawing/2014/main" id="{1FC23503-8D16-4273-B88A-92866C4B5EFE}"/>
              </a:ext>
            </a:extLst>
          </p:cNvPr>
          <p:cNvSpPr txBox="1"/>
          <p:nvPr/>
        </p:nvSpPr>
        <p:spPr>
          <a:xfrm>
            <a:off x="9782454" y="2094736"/>
            <a:ext cx="2258493" cy="646331"/>
          </a:xfrm>
          <a:prstGeom prst="rect">
            <a:avLst/>
          </a:prstGeom>
          <a:noFill/>
        </p:spPr>
        <p:txBody>
          <a:bodyPr wrap="square">
            <a:spAutoFit/>
          </a:bodyPr>
          <a:lstStyle/>
          <a:p>
            <a:r>
              <a:rPr lang="en-US" dirty="0">
                <a:latin typeface="Century Gothic" panose="020B0502020202020204" pitchFamily="34" charset="0"/>
                <a:ea typeface="Calibri" panose="020F0502020204030204" pitchFamily="34" charset="0"/>
                <a:cs typeface="Times New Roman" panose="02020603050405020304" pitchFamily="18" charset="0"/>
              </a:rPr>
              <a:t>D</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uration of the peak’s amplitudes </a:t>
            </a:r>
            <a:endParaRPr lang="en-US" dirty="0">
              <a:latin typeface="Century Gothic" panose="020B0502020202020204" pitchFamily="34" charset="0"/>
            </a:endParaRPr>
          </a:p>
        </p:txBody>
      </p:sp>
      <p:cxnSp>
        <p:nvCxnSpPr>
          <p:cNvPr id="65" name="Conector recto 64">
            <a:extLst>
              <a:ext uri="{FF2B5EF4-FFF2-40B4-BE49-F238E27FC236}">
                <a16:creationId xmlns:a16="http://schemas.microsoft.com/office/drawing/2014/main" id="{A8D04EAF-91E5-496F-853B-A25D30B6D0DD}"/>
              </a:ext>
            </a:extLst>
          </p:cNvPr>
          <p:cNvCxnSpPr/>
          <p:nvPr/>
        </p:nvCxnSpPr>
        <p:spPr>
          <a:xfrm>
            <a:off x="613611" y="3324726"/>
            <a:ext cx="7435515"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6" name="Conector recto 65">
            <a:extLst>
              <a:ext uri="{FF2B5EF4-FFF2-40B4-BE49-F238E27FC236}">
                <a16:creationId xmlns:a16="http://schemas.microsoft.com/office/drawing/2014/main" id="{5D257DDC-A162-4756-80B5-61B326ADB8FE}"/>
              </a:ext>
            </a:extLst>
          </p:cNvPr>
          <p:cNvCxnSpPr/>
          <p:nvPr/>
        </p:nvCxnSpPr>
        <p:spPr>
          <a:xfrm>
            <a:off x="607021" y="3429000"/>
            <a:ext cx="7435515"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67" name="CuadroTexto 66">
            <a:extLst>
              <a:ext uri="{FF2B5EF4-FFF2-40B4-BE49-F238E27FC236}">
                <a16:creationId xmlns:a16="http://schemas.microsoft.com/office/drawing/2014/main" id="{F4EBDAEF-7651-4DEB-890F-2F676CC066A2}"/>
              </a:ext>
            </a:extLst>
          </p:cNvPr>
          <p:cNvSpPr txBox="1"/>
          <p:nvPr/>
        </p:nvSpPr>
        <p:spPr>
          <a:xfrm>
            <a:off x="8040821" y="3070200"/>
            <a:ext cx="694421" cy="338554"/>
          </a:xfrm>
          <a:prstGeom prst="rect">
            <a:avLst/>
          </a:prstGeom>
          <a:noFill/>
        </p:spPr>
        <p:txBody>
          <a:bodyPr wrap="none" rtlCol="0">
            <a:spAutoFit/>
          </a:bodyPr>
          <a:lstStyle/>
          <a:p>
            <a:r>
              <a:rPr lang="es-ES" sz="1600" dirty="0">
                <a:latin typeface="Century Gothic" panose="020B0502020202020204" pitchFamily="34" charset="0"/>
              </a:rPr>
              <a:t>30 Hz</a:t>
            </a:r>
            <a:endParaRPr lang="en-US" sz="1600" dirty="0">
              <a:latin typeface="Century Gothic" panose="020B0502020202020204" pitchFamily="34" charset="0"/>
            </a:endParaRPr>
          </a:p>
        </p:txBody>
      </p:sp>
      <p:sp>
        <p:nvSpPr>
          <p:cNvPr id="68" name="CuadroTexto 67">
            <a:extLst>
              <a:ext uri="{FF2B5EF4-FFF2-40B4-BE49-F238E27FC236}">
                <a16:creationId xmlns:a16="http://schemas.microsoft.com/office/drawing/2014/main" id="{18531A17-D875-4A9E-8A67-1D3A83FB33C4}"/>
              </a:ext>
            </a:extLst>
          </p:cNvPr>
          <p:cNvSpPr txBox="1"/>
          <p:nvPr/>
        </p:nvSpPr>
        <p:spPr>
          <a:xfrm>
            <a:off x="8405620" y="3258537"/>
            <a:ext cx="694421" cy="338554"/>
          </a:xfrm>
          <a:prstGeom prst="rect">
            <a:avLst/>
          </a:prstGeom>
          <a:noFill/>
        </p:spPr>
        <p:txBody>
          <a:bodyPr wrap="none" rtlCol="0">
            <a:spAutoFit/>
          </a:bodyPr>
          <a:lstStyle/>
          <a:p>
            <a:r>
              <a:rPr lang="es-ES" sz="1600" dirty="0">
                <a:latin typeface="Century Gothic" panose="020B0502020202020204" pitchFamily="34" charset="0"/>
              </a:rPr>
              <a:t>10 Hz</a:t>
            </a:r>
            <a:endParaRPr lang="en-US" sz="1600" dirty="0">
              <a:latin typeface="Century Gothic" panose="020B0502020202020204" pitchFamily="34" charset="0"/>
            </a:endParaRPr>
          </a:p>
        </p:txBody>
      </p:sp>
      <p:sp>
        <p:nvSpPr>
          <p:cNvPr id="70" name="Rectángulo: esquinas redondeadas 69">
            <a:extLst>
              <a:ext uri="{FF2B5EF4-FFF2-40B4-BE49-F238E27FC236}">
                <a16:creationId xmlns:a16="http://schemas.microsoft.com/office/drawing/2014/main" id="{11F194E6-822E-48BC-807C-52FDE9946007}"/>
              </a:ext>
            </a:extLst>
          </p:cNvPr>
          <p:cNvSpPr/>
          <p:nvPr/>
        </p:nvSpPr>
        <p:spPr>
          <a:xfrm>
            <a:off x="7476512" y="1339832"/>
            <a:ext cx="4564435" cy="1649364"/>
          </a:xfrm>
          <a:prstGeom prst="round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errar llave 70">
            <a:extLst>
              <a:ext uri="{FF2B5EF4-FFF2-40B4-BE49-F238E27FC236}">
                <a16:creationId xmlns:a16="http://schemas.microsoft.com/office/drawing/2014/main" id="{EAF811F7-CDF1-436A-BA6C-0D85000FBE4E}"/>
              </a:ext>
            </a:extLst>
          </p:cNvPr>
          <p:cNvSpPr/>
          <p:nvPr/>
        </p:nvSpPr>
        <p:spPr>
          <a:xfrm>
            <a:off x="9081121" y="3191731"/>
            <a:ext cx="155678" cy="33855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2" name="CuadroTexto 71">
            <a:extLst>
              <a:ext uri="{FF2B5EF4-FFF2-40B4-BE49-F238E27FC236}">
                <a16:creationId xmlns:a16="http://schemas.microsoft.com/office/drawing/2014/main" id="{02A9800E-312C-4184-BAEB-B7C3AEC156AE}"/>
              </a:ext>
            </a:extLst>
          </p:cNvPr>
          <p:cNvSpPr txBox="1"/>
          <p:nvPr/>
        </p:nvSpPr>
        <p:spPr>
          <a:xfrm>
            <a:off x="9410477" y="3140060"/>
            <a:ext cx="1378904" cy="369332"/>
          </a:xfrm>
          <a:prstGeom prst="rect">
            <a:avLst/>
          </a:prstGeom>
          <a:noFill/>
        </p:spPr>
        <p:txBody>
          <a:bodyPr wrap="none" rtlCol="0">
            <a:spAutoFit/>
          </a:bodyPr>
          <a:lstStyle/>
          <a:p>
            <a:r>
              <a:rPr lang="es-ES" dirty="0" err="1">
                <a:latin typeface="Century Gothic" panose="020B0502020202020204" pitchFamily="34" charset="0"/>
              </a:rPr>
              <a:t>Frequency</a:t>
            </a:r>
            <a:endParaRPr lang="en-US" dirty="0">
              <a:latin typeface="Century Gothic" panose="020B0502020202020204" pitchFamily="34" charset="0"/>
            </a:endParaRPr>
          </a:p>
        </p:txBody>
      </p:sp>
      <p:sp>
        <p:nvSpPr>
          <p:cNvPr id="73" name="CuadroTexto 72">
            <a:extLst>
              <a:ext uri="{FF2B5EF4-FFF2-40B4-BE49-F238E27FC236}">
                <a16:creationId xmlns:a16="http://schemas.microsoft.com/office/drawing/2014/main" id="{ADCFEE78-8201-439B-BFD5-DE90D1B74E8F}"/>
              </a:ext>
            </a:extLst>
          </p:cNvPr>
          <p:cNvSpPr txBox="1"/>
          <p:nvPr/>
        </p:nvSpPr>
        <p:spPr>
          <a:xfrm>
            <a:off x="5373873" y="1048448"/>
            <a:ext cx="1887055" cy="369332"/>
          </a:xfrm>
          <a:prstGeom prst="rect">
            <a:avLst/>
          </a:prstGeom>
          <a:noFill/>
        </p:spPr>
        <p:txBody>
          <a:bodyPr wrap="none" rtlCol="0">
            <a:spAutoFit/>
          </a:bodyPr>
          <a:lstStyle/>
          <a:p>
            <a:r>
              <a:rPr lang="es-ES" b="1" dirty="0">
                <a:latin typeface="Century Gothic" panose="020B0502020202020204" pitchFamily="34" charset="0"/>
              </a:rPr>
              <a:t>St1</a:t>
            </a:r>
            <a:r>
              <a:rPr lang="es-ES" dirty="0">
                <a:latin typeface="Century Gothic" panose="020B0502020202020204" pitchFamily="34" charset="0"/>
              </a:rPr>
              <a:t>_rock_6_E-W</a:t>
            </a:r>
            <a:endParaRPr lang="en-US" dirty="0">
              <a:latin typeface="Century Gothic" panose="020B0502020202020204" pitchFamily="34" charset="0"/>
            </a:endParaRPr>
          </a:p>
        </p:txBody>
      </p:sp>
      <p:sp>
        <p:nvSpPr>
          <p:cNvPr id="77" name="Rectángulo 76">
            <a:extLst>
              <a:ext uri="{FF2B5EF4-FFF2-40B4-BE49-F238E27FC236}">
                <a16:creationId xmlns:a16="http://schemas.microsoft.com/office/drawing/2014/main" id="{51BDF913-5910-4180-AC70-FFBC38409012}"/>
              </a:ext>
            </a:extLst>
          </p:cNvPr>
          <p:cNvSpPr/>
          <p:nvPr/>
        </p:nvSpPr>
        <p:spPr>
          <a:xfrm>
            <a:off x="3145065" y="3936166"/>
            <a:ext cx="1350545" cy="1211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11" name="CuadroTexto 110">
            <a:extLst>
              <a:ext uri="{FF2B5EF4-FFF2-40B4-BE49-F238E27FC236}">
                <a16:creationId xmlns:a16="http://schemas.microsoft.com/office/drawing/2014/main" id="{BF1E6463-31D6-434F-BCA0-D7B0CDDC2827}"/>
              </a:ext>
            </a:extLst>
          </p:cNvPr>
          <p:cNvSpPr txBox="1"/>
          <p:nvPr/>
        </p:nvSpPr>
        <p:spPr>
          <a:xfrm>
            <a:off x="5304014" y="3788361"/>
            <a:ext cx="1887055" cy="369332"/>
          </a:xfrm>
          <a:prstGeom prst="rect">
            <a:avLst/>
          </a:prstGeom>
          <a:noFill/>
        </p:spPr>
        <p:txBody>
          <a:bodyPr wrap="none" rtlCol="0">
            <a:spAutoFit/>
          </a:bodyPr>
          <a:lstStyle/>
          <a:p>
            <a:r>
              <a:rPr lang="es-ES" b="1" dirty="0">
                <a:latin typeface="Century Gothic" panose="020B0502020202020204" pitchFamily="34" charset="0"/>
              </a:rPr>
              <a:t>St3</a:t>
            </a:r>
            <a:r>
              <a:rPr lang="es-ES" dirty="0">
                <a:latin typeface="Century Gothic" panose="020B0502020202020204" pitchFamily="34" charset="0"/>
              </a:rPr>
              <a:t>_rock_6_E-W</a:t>
            </a:r>
            <a:endParaRPr lang="en-US" dirty="0">
              <a:latin typeface="Century Gothic" panose="020B0502020202020204" pitchFamily="34" charset="0"/>
            </a:endParaRPr>
          </a:p>
        </p:txBody>
      </p:sp>
      <p:cxnSp>
        <p:nvCxnSpPr>
          <p:cNvPr id="113" name="Conector recto de flecha 112">
            <a:extLst>
              <a:ext uri="{FF2B5EF4-FFF2-40B4-BE49-F238E27FC236}">
                <a16:creationId xmlns:a16="http://schemas.microsoft.com/office/drawing/2014/main" id="{D7C37F2F-9C10-4D2A-ADC0-987FE2D4DEAD}"/>
              </a:ext>
            </a:extLst>
          </p:cNvPr>
          <p:cNvCxnSpPr/>
          <p:nvPr/>
        </p:nvCxnSpPr>
        <p:spPr>
          <a:xfrm>
            <a:off x="7191069" y="4403558"/>
            <a:ext cx="1010652" cy="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14" name="CuadroTexto 113">
            <a:extLst>
              <a:ext uri="{FF2B5EF4-FFF2-40B4-BE49-F238E27FC236}">
                <a16:creationId xmlns:a16="http://schemas.microsoft.com/office/drawing/2014/main" id="{D4E95A85-062F-40E9-9D98-CD8A5C105A75}"/>
              </a:ext>
            </a:extLst>
          </p:cNvPr>
          <p:cNvSpPr txBox="1"/>
          <p:nvPr/>
        </p:nvSpPr>
        <p:spPr>
          <a:xfrm>
            <a:off x="8388031" y="4179214"/>
            <a:ext cx="2957748" cy="830997"/>
          </a:xfrm>
          <a:prstGeom prst="rect">
            <a:avLst/>
          </a:prstGeom>
          <a:noFill/>
        </p:spPr>
        <p:txBody>
          <a:bodyPr wrap="square" rtlCol="0">
            <a:spAutoFit/>
          </a:bodyPr>
          <a:lstStyle/>
          <a:p>
            <a:r>
              <a:rPr lang="es-ES" sz="1600" dirty="0" err="1">
                <a:latin typeface="Century Gothic" panose="020B0502020202020204" pitchFamily="34" charset="0"/>
              </a:rPr>
              <a:t>Less</a:t>
            </a:r>
            <a:r>
              <a:rPr lang="es-ES" sz="1600" dirty="0">
                <a:latin typeface="Century Gothic" panose="020B0502020202020204" pitchFamily="34" charset="0"/>
              </a:rPr>
              <a:t> </a:t>
            </a:r>
            <a:r>
              <a:rPr lang="es-ES" sz="1600" dirty="0" err="1">
                <a:latin typeface="Century Gothic" panose="020B0502020202020204" pitchFamily="34" charset="0"/>
              </a:rPr>
              <a:t>seismic</a:t>
            </a:r>
            <a:r>
              <a:rPr lang="es-ES" sz="1600" dirty="0">
                <a:latin typeface="Century Gothic" panose="020B0502020202020204" pitchFamily="34" charset="0"/>
              </a:rPr>
              <a:t> </a:t>
            </a:r>
            <a:r>
              <a:rPr lang="es-ES" sz="1600" dirty="0" err="1">
                <a:latin typeface="Century Gothic" panose="020B0502020202020204" pitchFamily="34" charset="0"/>
              </a:rPr>
              <a:t>signal</a:t>
            </a:r>
            <a:r>
              <a:rPr lang="es-ES" sz="1600" dirty="0">
                <a:latin typeface="Century Gothic" panose="020B0502020202020204" pitchFamily="34" charset="0"/>
              </a:rPr>
              <a:t>. </a:t>
            </a:r>
            <a:r>
              <a:rPr lang="en-US" sz="1600" dirty="0">
                <a:effectLst/>
                <a:latin typeface="Century Gothic" panose="020B0502020202020204" pitchFamily="34" charset="0"/>
                <a:ea typeface="Calibri" panose="020F0502020204030204" pitchFamily="34" charset="0"/>
                <a:cs typeface="Times New Roman" panose="02020603050405020304" pitchFamily="18" charset="0"/>
              </a:rPr>
              <a:t>seismic attenuation phenomena is detectable </a:t>
            </a:r>
            <a:endParaRPr lang="en-US" sz="1600" dirty="0">
              <a:latin typeface="Century Gothic" panose="020B0502020202020204" pitchFamily="34" charset="0"/>
            </a:endParaRPr>
          </a:p>
        </p:txBody>
      </p:sp>
    </p:spTree>
    <p:extLst>
      <p:ext uri="{BB962C8B-B14F-4D97-AF65-F5344CB8AC3E}">
        <p14:creationId xmlns:p14="http://schemas.microsoft.com/office/powerpoint/2010/main" val="3613268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ángulo 47">
            <a:extLst>
              <a:ext uri="{FF2B5EF4-FFF2-40B4-BE49-F238E27FC236}">
                <a16:creationId xmlns:a16="http://schemas.microsoft.com/office/drawing/2014/main" id="{60B35B61-5560-4D4C-B821-9F7506BD21E3}"/>
              </a:ext>
            </a:extLst>
          </p:cNvPr>
          <p:cNvSpPr/>
          <p:nvPr/>
        </p:nvSpPr>
        <p:spPr>
          <a:xfrm>
            <a:off x="2978170" y="953784"/>
            <a:ext cx="1725841" cy="2979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2" name="Títol 1"/>
          <p:cNvSpPr>
            <a:spLocks noGrp="1"/>
          </p:cNvSpPr>
          <p:nvPr>
            <p:ph type="title"/>
          </p:nvPr>
        </p:nvSpPr>
        <p:spPr>
          <a:xfrm>
            <a:off x="0" y="1"/>
            <a:ext cx="12192000" cy="895738"/>
          </a:xfrm>
          <a:solidFill>
            <a:schemeClr val="accent4">
              <a:lumMod val="60000"/>
              <a:lumOff val="40000"/>
            </a:schemeClr>
          </a:solidFill>
        </p:spPr>
        <p:txBody>
          <a:bodyPr>
            <a:normAutofit/>
          </a:bodyPr>
          <a:lstStyle/>
          <a:p>
            <a:pPr algn="ctr"/>
            <a:r>
              <a:rPr lang="ca-ES" sz="3200" dirty="0">
                <a:latin typeface="Century Gothic" panose="020B0502020202020204" pitchFamily="34" charset="0"/>
              </a:rPr>
              <a:t>IDENTIFICATION OF ROCKFALLS</a:t>
            </a:r>
          </a:p>
        </p:txBody>
      </p:sp>
      <p:pic>
        <p:nvPicPr>
          <p:cNvPr id="6" name="Imagen 5">
            <a:extLst>
              <a:ext uri="{FF2B5EF4-FFF2-40B4-BE49-F238E27FC236}">
                <a16:creationId xmlns:a16="http://schemas.microsoft.com/office/drawing/2014/main" id="{7B8A36C1-EEE6-403A-8E68-408BA61591A9}"/>
              </a:ext>
            </a:extLst>
          </p:cNvPr>
          <p:cNvPicPr>
            <a:picLocks noChangeAspect="1"/>
          </p:cNvPicPr>
          <p:nvPr/>
        </p:nvPicPr>
        <p:blipFill>
          <a:blip r:embed="rId3"/>
          <a:stretch>
            <a:fillRect/>
          </a:stretch>
        </p:blipFill>
        <p:spPr>
          <a:xfrm>
            <a:off x="130538" y="6273967"/>
            <a:ext cx="1816765" cy="536494"/>
          </a:xfrm>
          <a:prstGeom prst="rect">
            <a:avLst/>
          </a:prstGeom>
        </p:spPr>
      </p:pic>
      <p:pic>
        <p:nvPicPr>
          <p:cNvPr id="8" name="Imagen 7">
            <a:extLst>
              <a:ext uri="{FF2B5EF4-FFF2-40B4-BE49-F238E27FC236}">
                <a16:creationId xmlns:a16="http://schemas.microsoft.com/office/drawing/2014/main" id="{5B8500F9-5DC6-40A8-ACD9-92A27C055787}"/>
              </a:ext>
            </a:extLst>
          </p:cNvPr>
          <p:cNvPicPr>
            <a:picLocks noChangeAspect="1"/>
          </p:cNvPicPr>
          <p:nvPr/>
        </p:nvPicPr>
        <p:blipFill>
          <a:blip r:embed="rId4"/>
          <a:stretch>
            <a:fillRect/>
          </a:stretch>
        </p:blipFill>
        <p:spPr>
          <a:xfrm>
            <a:off x="11259231" y="6503386"/>
            <a:ext cx="932769" cy="329213"/>
          </a:xfrm>
          <a:prstGeom prst="rect">
            <a:avLst/>
          </a:prstGeom>
        </p:spPr>
      </p:pic>
      <p:pic>
        <p:nvPicPr>
          <p:cNvPr id="60" name="Imagen 59">
            <a:extLst>
              <a:ext uri="{FF2B5EF4-FFF2-40B4-BE49-F238E27FC236}">
                <a16:creationId xmlns:a16="http://schemas.microsoft.com/office/drawing/2014/main" id="{E8382E81-F2F1-4603-8736-C13C0EFB496F}"/>
              </a:ext>
            </a:extLst>
          </p:cNvPr>
          <p:cNvPicPr>
            <a:picLocks noChangeAspect="1"/>
          </p:cNvPicPr>
          <p:nvPr/>
        </p:nvPicPr>
        <p:blipFill>
          <a:blip r:embed="rId5"/>
          <a:stretch>
            <a:fillRect/>
          </a:stretch>
        </p:blipFill>
        <p:spPr>
          <a:xfrm>
            <a:off x="5092904" y="884681"/>
            <a:ext cx="6529382" cy="5328366"/>
          </a:xfrm>
          <a:prstGeom prst="rect">
            <a:avLst/>
          </a:prstGeom>
        </p:spPr>
      </p:pic>
      <p:sp>
        <p:nvSpPr>
          <p:cNvPr id="4" name="Rectángulo: esquinas redondeadas 3">
            <a:extLst>
              <a:ext uri="{FF2B5EF4-FFF2-40B4-BE49-F238E27FC236}">
                <a16:creationId xmlns:a16="http://schemas.microsoft.com/office/drawing/2014/main" id="{37DCC104-2EFA-433A-B136-D6B9F1DFABCE}"/>
              </a:ext>
            </a:extLst>
          </p:cNvPr>
          <p:cNvSpPr/>
          <p:nvPr/>
        </p:nvSpPr>
        <p:spPr>
          <a:xfrm>
            <a:off x="6755642" y="4599296"/>
            <a:ext cx="1108426" cy="204716"/>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62" name="Rectángulo: esquinas redondeadas 61">
            <a:extLst>
              <a:ext uri="{FF2B5EF4-FFF2-40B4-BE49-F238E27FC236}">
                <a16:creationId xmlns:a16="http://schemas.microsoft.com/office/drawing/2014/main" id="{17774C1C-16D3-4101-AB00-4D447DE0B693}"/>
              </a:ext>
            </a:extLst>
          </p:cNvPr>
          <p:cNvSpPr/>
          <p:nvPr/>
        </p:nvSpPr>
        <p:spPr>
          <a:xfrm>
            <a:off x="8304388" y="3447437"/>
            <a:ext cx="1108426" cy="204716"/>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64" name="Elipse 63">
            <a:extLst>
              <a:ext uri="{FF2B5EF4-FFF2-40B4-BE49-F238E27FC236}">
                <a16:creationId xmlns:a16="http://schemas.microsoft.com/office/drawing/2014/main" id="{8281E9BA-2EAB-4256-8F09-B6CD664593C0}"/>
              </a:ext>
            </a:extLst>
          </p:cNvPr>
          <p:cNvSpPr/>
          <p:nvPr/>
        </p:nvSpPr>
        <p:spPr>
          <a:xfrm>
            <a:off x="10095287" y="3291099"/>
            <a:ext cx="866273" cy="293753"/>
          </a:xfrm>
          <a:prstGeom prst="ellipse">
            <a:avLst/>
          </a:prstGeom>
          <a:no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
        <p:nvSpPr>
          <p:cNvPr id="69" name="Elipse 68">
            <a:extLst>
              <a:ext uri="{FF2B5EF4-FFF2-40B4-BE49-F238E27FC236}">
                <a16:creationId xmlns:a16="http://schemas.microsoft.com/office/drawing/2014/main" id="{982503D3-8ED5-4455-8015-CCEB20FF7984}"/>
              </a:ext>
            </a:extLst>
          </p:cNvPr>
          <p:cNvSpPr/>
          <p:nvPr/>
        </p:nvSpPr>
        <p:spPr>
          <a:xfrm>
            <a:off x="6736723" y="3190261"/>
            <a:ext cx="866273" cy="293753"/>
          </a:xfrm>
          <a:prstGeom prst="ellipse">
            <a:avLst/>
          </a:prstGeom>
          <a:no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
        <p:nvSpPr>
          <p:cNvPr id="74" name="Elipse 73">
            <a:extLst>
              <a:ext uri="{FF2B5EF4-FFF2-40B4-BE49-F238E27FC236}">
                <a16:creationId xmlns:a16="http://schemas.microsoft.com/office/drawing/2014/main" id="{44B780FB-A576-4B3F-8584-DCF30FCD4C19}"/>
              </a:ext>
            </a:extLst>
          </p:cNvPr>
          <p:cNvSpPr/>
          <p:nvPr/>
        </p:nvSpPr>
        <p:spPr>
          <a:xfrm>
            <a:off x="9395054" y="4251970"/>
            <a:ext cx="866273" cy="293753"/>
          </a:xfrm>
          <a:prstGeom prst="ellipse">
            <a:avLst/>
          </a:prstGeom>
          <a:no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
        <p:nvSpPr>
          <p:cNvPr id="78" name="Elipse 77">
            <a:extLst>
              <a:ext uri="{FF2B5EF4-FFF2-40B4-BE49-F238E27FC236}">
                <a16:creationId xmlns:a16="http://schemas.microsoft.com/office/drawing/2014/main" id="{7BAB83E1-A749-42D6-8BE5-FC435A56227B}"/>
              </a:ext>
            </a:extLst>
          </p:cNvPr>
          <p:cNvSpPr/>
          <p:nvPr/>
        </p:nvSpPr>
        <p:spPr>
          <a:xfrm>
            <a:off x="381793" y="1913968"/>
            <a:ext cx="866273" cy="293753"/>
          </a:xfrm>
          <a:prstGeom prst="ellipse">
            <a:avLst/>
          </a:prstGeom>
          <a:no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
        <p:nvSpPr>
          <p:cNvPr id="79" name="Rectángulo: esquinas redondeadas 78">
            <a:extLst>
              <a:ext uri="{FF2B5EF4-FFF2-40B4-BE49-F238E27FC236}">
                <a16:creationId xmlns:a16="http://schemas.microsoft.com/office/drawing/2014/main" id="{EA965780-1A49-46B9-92A6-620A23E8B572}"/>
              </a:ext>
            </a:extLst>
          </p:cNvPr>
          <p:cNvSpPr/>
          <p:nvPr/>
        </p:nvSpPr>
        <p:spPr>
          <a:xfrm>
            <a:off x="381793" y="1276381"/>
            <a:ext cx="866273" cy="167408"/>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7" name="CuadroTexto 6">
            <a:extLst>
              <a:ext uri="{FF2B5EF4-FFF2-40B4-BE49-F238E27FC236}">
                <a16:creationId xmlns:a16="http://schemas.microsoft.com/office/drawing/2014/main" id="{FFB7B01E-0722-4374-BDCA-6A20D91F8A71}"/>
              </a:ext>
            </a:extLst>
          </p:cNvPr>
          <p:cNvSpPr txBox="1"/>
          <p:nvPr/>
        </p:nvSpPr>
        <p:spPr>
          <a:xfrm>
            <a:off x="1804879" y="1175419"/>
            <a:ext cx="1544012" cy="369332"/>
          </a:xfrm>
          <a:prstGeom prst="rect">
            <a:avLst/>
          </a:prstGeom>
          <a:noFill/>
        </p:spPr>
        <p:txBody>
          <a:bodyPr wrap="none" rtlCol="0">
            <a:spAutoFit/>
          </a:bodyPr>
          <a:lstStyle/>
          <a:p>
            <a:r>
              <a:rPr lang="es-ES" dirty="0" err="1">
                <a:latin typeface="Century Gothic" panose="020B0502020202020204" pitchFamily="34" charset="0"/>
              </a:rPr>
              <a:t>Main</a:t>
            </a:r>
            <a:r>
              <a:rPr lang="es-ES" dirty="0">
                <a:latin typeface="Century Gothic" panose="020B0502020202020204" pitchFamily="34" charset="0"/>
              </a:rPr>
              <a:t> </a:t>
            </a:r>
            <a:r>
              <a:rPr lang="es-ES" dirty="0" err="1">
                <a:latin typeface="Century Gothic" panose="020B0502020202020204" pitchFamily="34" charset="0"/>
              </a:rPr>
              <a:t>events</a:t>
            </a:r>
            <a:endParaRPr lang="en-US" dirty="0">
              <a:latin typeface="Century Gothic" panose="020B0502020202020204" pitchFamily="34" charset="0"/>
            </a:endParaRPr>
          </a:p>
        </p:txBody>
      </p:sp>
      <p:sp>
        <p:nvSpPr>
          <p:cNvPr id="80" name="CuadroTexto 79">
            <a:extLst>
              <a:ext uri="{FF2B5EF4-FFF2-40B4-BE49-F238E27FC236}">
                <a16:creationId xmlns:a16="http://schemas.microsoft.com/office/drawing/2014/main" id="{27C84DB5-F2FC-4140-8051-AB169F7EE814}"/>
              </a:ext>
            </a:extLst>
          </p:cNvPr>
          <p:cNvSpPr txBox="1"/>
          <p:nvPr/>
        </p:nvSpPr>
        <p:spPr>
          <a:xfrm>
            <a:off x="1804879" y="1954623"/>
            <a:ext cx="1459054" cy="369332"/>
          </a:xfrm>
          <a:prstGeom prst="rect">
            <a:avLst/>
          </a:prstGeom>
          <a:noFill/>
        </p:spPr>
        <p:txBody>
          <a:bodyPr wrap="none" rtlCol="0">
            <a:spAutoFit/>
          </a:bodyPr>
          <a:lstStyle/>
          <a:p>
            <a:r>
              <a:rPr lang="es-ES" dirty="0">
                <a:latin typeface="Century Gothic" panose="020B0502020202020204" pitchFamily="34" charset="0"/>
              </a:rPr>
              <a:t>Prior </a:t>
            </a:r>
            <a:r>
              <a:rPr lang="es-ES" dirty="0" err="1">
                <a:latin typeface="Century Gothic" panose="020B0502020202020204" pitchFamily="34" charset="0"/>
              </a:rPr>
              <a:t>events</a:t>
            </a:r>
            <a:endParaRPr lang="en-US" dirty="0">
              <a:latin typeface="Century Gothic" panose="020B0502020202020204" pitchFamily="34" charset="0"/>
            </a:endParaRPr>
          </a:p>
        </p:txBody>
      </p:sp>
      <p:pic>
        <p:nvPicPr>
          <p:cNvPr id="81" name="Imagen 80">
            <a:extLst>
              <a:ext uri="{FF2B5EF4-FFF2-40B4-BE49-F238E27FC236}">
                <a16:creationId xmlns:a16="http://schemas.microsoft.com/office/drawing/2014/main" id="{73C99998-476D-480A-82AE-B96A39421C8F}"/>
              </a:ext>
            </a:extLst>
          </p:cNvPr>
          <p:cNvPicPr>
            <a:picLocks noChangeAspect="1"/>
          </p:cNvPicPr>
          <p:nvPr/>
        </p:nvPicPr>
        <p:blipFill>
          <a:blip r:embed="rId6"/>
          <a:stretch>
            <a:fillRect/>
          </a:stretch>
        </p:blipFill>
        <p:spPr>
          <a:xfrm>
            <a:off x="-235207" y="3548864"/>
            <a:ext cx="5385107" cy="2881203"/>
          </a:xfrm>
          <a:prstGeom prst="rect">
            <a:avLst/>
          </a:prstGeom>
        </p:spPr>
      </p:pic>
      <p:cxnSp>
        <p:nvCxnSpPr>
          <p:cNvPr id="34" name="Conector recto 33">
            <a:extLst>
              <a:ext uri="{FF2B5EF4-FFF2-40B4-BE49-F238E27FC236}">
                <a16:creationId xmlns:a16="http://schemas.microsoft.com/office/drawing/2014/main" id="{A66FEFB4-4EE3-4975-B263-A31C152EFD96}"/>
              </a:ext>
            </a:extLst>
          </p:cNvPr>
          <p:cNvCxnSpPr>
            <a:cxnSpLocks/>
            <a:stCxn id="4" idx="1"/>
          </p:cNvCxnSpPr>
          <p:nvPr/>
        </p:nvCxnSpPr>
        <p:spPr>
          <a:xfrm flipH="1" flipV="1">
            <a:off x="4804564" y="4679134"/>
            <a:ext cx="1920240" cy="0"/>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 name="Elipse 2">
            <a:extLst>
              <a:ext uri="{FF2B5EF4-FFF2-40B4-BE49-F238E27FC236}">
                <a16:creationId xmlns:a16="http://schemas.microsoft.com/office/drawing/2014/main" id="{AB77C532-3C6F-4AC3-B0ED-DE3D06681F86}"/>
              </a:ext>
            </a:extLst>
          </p:cNvPr>
          <p:cNvSpPr/>
          <p:nvPr/>
        </p:nvSpPr>
        <p:spPr>
          <a:xfrm>
            <a:off x="8327640" y="4251970"/>
            <a:ext cx="909442" cy="34732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Elipse 20">
            <a:extLst>
              <a:ext uri="{FF2B5EF4-FFF2-40B4-BE49-F238E27FC236}">
                <a16:creationId xmlns:a16="http://schemas.microsoft.com/office/drawing/2014/main" id="{3C219DDA-0B12-4ED9-9617-BE1FEFEEE35C}"/>
              </a:ext>
            </a:extLst>
          </p:cNvPr>
          <p:cNvSpPr/>
          <p:nvPr/>
        </p:nvSpPr>
        <p:spPr>
          <a:xfrm>
            <a:off x="9964578" y="4425633"/>
            <a:ext cx="909442" cy="34732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lipse 21">
            <a:extLst>
              <a:ext uri="{FF2B5EF4-FFF2-40B4-BE49-F238E27FC236}">
                <a16:creationId xmlns:a16="http://schemas.microsoft.com/office/drawing/2014/main" id="{F45E4FE7-EE5C-4EF5-85CD-6F4426BA3988}"/>
              </a:ext>
            </a:extLst>
          </p:cNvPr>
          <p:cNvSpPr/>
          <p:nvPr/>
        </p:nvSpPr>
        <p:spPr>
          <a:xfrm>
            <a:off x="381792" y="2771546"/>
            <a:ext cx="866273" cy="29375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endParaRPr>
          </a:p>
        </p:txBody>
      </p:sp>
      <p:sp>
        <p:nvSpPr>
          <p:cNvPr id="23" name="CuadroTexto 22">
            <a:extLst>
              <a:ext uri="{FF2B5EF4-FFF2-40B4-BE49-F238E27FC236}">
                <a16:creationId xmlns:a16="http://schemas.microsoft.com/office/drawing/2014/main" id="{05CEE2DB-2D95-496F-B04F-E750555F6A5B}"/>
              </a:ext>
            </a:extLst>
          </p:cNvPr>
          <p:cNvSpPr txBox="1"/>
          <p:nvPr/>
        </p:nvSpPr>
        <p:spPr>
          <a:xfrm>
            <a:off x="1804879" y="2733756"/>
            <a:ext cx="2138727" cy="369332"/>
          </a:xfrm>
          <a:prstGeom prst="rect">
            <a:avLst/>
          </a:prstGeom>
          <a:noFill/>
        </p:spPr>
        <p:txBody>
          <a:bodyPr wrap="none" rtlCol="0">
            <a:spAutoFit/>
          </a:bodyPr>
          <a:lstStyle/>
          <a:p>
            <a:r>
              <a:rPr lang="es-ES" dirty="0" err="1">
                <a:latin typeface="Century Gothic" panose="020B0502020202020204" pitchFamily="34" charset="0"/>
              </a:rPr>
              <a:t>Discarded</a:t>
            </a:r>
            <a:r>
              <a:rPr lang="es-ES" dirty="0">
                <a:latin typeface="Century Gothic" panose="020B0502020202020204" pitchFamily="34" charset="0"/>
              </a:rPr>
              <a:t> </a:t>
            </a:r>
            <a:r>
              <a:rPr lang="es-ES" dirty="0" err="1">
                <a:latin typeface="Century Gothic" panose="020B0502020202020204" pitchFamily="34" charset="0"/>
              </a:rPr>
              <a:t>events</a:t>
            </a:r>
            <a:endParaRPr lang="en-US" dirty="0">
              <a:latin typeface="Century Gothic" panose="020B0502020202020204" pitchFamily="34" charset="0"/>
            </a:endParaRPr>
          </a:p>
        </p:txBody>
      </p:sp>
    </p:spTree>
    <p:extLst>
      <p:ext uri="{BB962C8B-B14F-4D97-AF65-F5344CB8AC3E}">
        <p14:creationId xmlns:p14="http://schemas.microsoft.com/office/powerpoint/2010/main" val="1019234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9B268FF0-DABB-47CC-A071-A9C13F34F0EC}"/>
              </a:ext>
            </a:extLst>
          </p:cNvPr>
          <p:cNvPicPr>
            <a:picLocks noChangeAspect="1"/>
          </p:cNvPicPr>
          <p:nvPr/>
        </p:nvPicPr>
        <p:blipFill rotWithShape="1">
          <a:blip r:embed="rId3"/>
          <a:srcRect l="-212" t="-1198" r="212" b="13919"/>
          <a:stretch/>
        </p:blipFill>
        <p:spPr>
          <a:xfrm>
            <a:off x="-193911" y="-1419139"/>
            <a:ext cx="12899978" cy="7506041"/>
          </a:xfrm>
          <a:prstGeom prst="rect">
            <a:avLst/>
          </a:prstGeom>
        </p:spPr>
      </p:pic>
      <p:pic>
        <p:nvPicPr>
          <p:cNvPr id="6" name="Imagen 5">
            <a:extLst>
              <a:ext uri="{FF2B5EF4-FFF2-40B4-BE49-F238E27FC236}">
                <a16:creationId xmlns:a16="http://schemas.microsoft.com/office/drawing/2014/main" id="{7B8A36C1-EEE6-403A-8E68-408BA61591A9}"/>
              </a:ext>
            </a:extLst>
          </p:cNvPr>
          <p:cNvPicPr>
            <a:picLocks noChangeAspect="1"/>
          </p:cNvPicPr>
          <p:nvPr/>
        </p:nvPicPr>
        <p:blipFill>
          <a:blip r:embed="rId4"/>
          <a:stretch>
            <a:fillRect/>
          </a:stretch>
        </p:blipFill>
        <p:spPr>
          <a:xfrm>
            <a:off x="130538" y="6273967"/>
            <a:ext cx="1816765" cy="536494"/>
          </a:xfrm>
          <a:prstGeom prst="rect">
            <a:avLst/>
          </a:prstGeom>
        </p:spPr>
      </p:pic>
      <p:pic>
        <p:nvPicPr>
          <p:cNvPr id="8" name="Imagen 7">
            <a:extLst>
              <a:ext uri="{FF2B5EF4-FFF2-40B4-BE49-F238E27FC236}">
                <a16:creationId xmlns:a16="http://schemas.microsoft.com/office/drawing/2014/main" id="{5B8500F9-5DC6-40A8-ACD9-92A27C055787}"/>
              </a:ext>
            </a:extLst>
          </p:cNvPr>
          <p:cNvPicPr>
            <a:picLocks noChangeAspect="1"/>
          </p:cNvPicPr>
          <p:nvPr/>
        </p:nvPicPr>
        <p:blipFill>
          <a:blip r:embed="rId5"/>
          <a:stretch>
            <a:fillRect/>
          </a:stretch>
        </p:blipFill>
        <p:spPr>
          <a:xfrm>
            <a:off x="11259231" y="6503386"/>
            <a:ext cx="932769" cy="329213"/>
          </a:xfrm>
          <a:prstGeom prst="rect">
            <a:avLst/>
          </a:prstGeom>
        </p:spPr>
      </p:pic>
      <p:sp>
        <p:nvSpPr>
          <p:cNvPr id="10" name="CuadroTexto 9">
            <a:extLst>
              <a:ext uri="{FF2B5EF4-FFF2-40B4-BE49-F238E27FC236}">
                <a16:creationId xmlns:a16="http://schemas.microsoft.com/office/drawing/2014/main" id="{22F522C6-3E9C-480D-9A91-104E79F6927F}"/>
              </a:ext>
            </a:extLst>
          </p:cNvPr>
          <p:cNvSpPr txBox="1"/>
          <p:nvPr/>
        </p:nvSpPr>
        <p:spPr>
          <a:xfrm>
            <a:off x="3130128" y="274109"/>
            <a:ext cx="5740674" cy="584775"/>
          </a:xfrm>
          <a:prstGeom prst="rect">
            <a:avLst/>
          </a:prstGeom>
          <a:noFill/>
        </p:spPr>
        <p:txBody>
          <a:bodyPr wrap="none" rtlCol="0">
            <a:spAutoFit/>
          </a:bodyPr>
          <a:lstStyle/>
          <a:p>
            <a:r>
              <a:rPr lang="en-US" sz="3200" dirty="0">
                <a:effectLst/>
                <a:latin typeface="Century Gothic" panose="020B0502020202020204" pitchFamily="34" charset="0"/>
                <a:ea typeface="Calibri" panose="020F0502020204030204" pitchFamily="34" charset="0"/>
                <a:cs typeface="Times New Roman" panose="02020603050405020304" pitchFamily="18" charset="0"/>
              </a:rPr>
              <a:t>Thank you for your attention</a:t>
            </a:r>
            <a:endParaRPr lang="en-US" sz="3200" dirty="0">
              <a:latin typeface="Century Gothic" panose="020B0502020202020204" pitchFamily="34" charset="0"/>
            </a:endParaRPr>
          </a:p>
        </p:txBody>
      </p:sp>
    </p:spTree>
    <p:extLst>
      <p:ext uri="{BB962C8B-B14F-4D97-AF65-F5344CB8AC3E}">
        <p14:creationId xmlns:p14="http://schemas.microsoft.com/office/powerpoint/2010/main" val="2255348687"/>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662</TotalTime>
  <Words>680</Words>
  <Application>Microsoft Office PowerPoint</Application>
  <PresentationFormat>Panorámica</PresentationFormat>
  <Paragraphs>77</Paragraphs>
  <Slides>8</Slides>
  <Notes>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Calibri</vt:lpstr>
      <vt:lpstr>Calibri Light</vt:lpstr>
      <vt:lpstr>Century Gothic</vt:lpstr>
      <vt:lpstr>Office Theme</vt:lpstr>
      <vt:lpstr>Identification and characterization of rockfalls using seismic signals, LiDAR, and imagery. Advances on real-time detection  Bixen Telletxea1, Mar Tapia2, Marta Guinau1, Manuel J. Royán1, Pere Roig Lafon1, Xabier Blanch1, Giorgi Khazaradze1, Emma Suriñach1,2, Gloria Furdada1, David Garcia-Sellés1, Antonio Abellán3, and Joan Manuel Vilaplana1  1Grup RISKNAT, Institut Geomodels, University of Barcelona, Faculty of Earth Sciences, Department of Earth and Ocean Dynamics, Barcelona, Spain 2Laboratori d’Estudis Geofísics Eduard Fontserè, Institut d’Estudis Catalans, Barcelona, Spain 3Centre de Recherche sur l'Environnement Alpin (CREALP), Sion, CH1950, Valais, Switzerland corresponding author: bixteliguz@gmail.com</vt:lpstr>
      <vt:lpstr>STUDY AREA</vt:lpstr>
      <vt:lpstr>STUDY AREA</vt:lpstr>
      <vt:lpstr>ARTIFICIALLY TRIGGERED ROCKFALLS MONITORING</vt:lpstr>
      <vt:lpstr>ARTIFICIALLY TRIGGERED ROCKFALLS MONITORING</vt:lpstr>
      <vt:lpstr>EXPERIMENT RESULTS</vt:lpstr>
      <vt:lpstr>IDENTIFICATION OF ROCKFALLS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and characterization of rockfalls using seismic signals, LiDAR, and imagery. Advances on real-time detection</dc:title>
  <dc:creator>bixen telletxea</dc:creator>
  <cp:lastModifiedBy>bixen telletxea</cp:lastModifiedBy>
  <cp:revision>44</cp:revision>
  <dcterms:created xsi:type="dcterms:W3CDTF">2021-04-09T17:57:35Z</dcterms:created>
  <dcterms:modified xsi:type="dcterms:W3CDTF">2021-04-21T15:30:29Z</dcterms:modified>
</cp:coreProperties>
</file>