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7"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8"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94660"/>
  </p:normalViewPr>
  <p:slideViewPr>
    <p:cSldViewPr snapToGrid="0">
      <p:cViewPr varScale="1">
        <p:scale>
          <a:sx n="79" d="100"/>
          <a:sy n="79" d="100"/>
        </p:scale>
        <p:origin x="1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51B62FE-1616-45C6-8627-4469B902C66D}" type="datetimeFigureOut">
              <a:rPr lang="it-IT" smtClean="0"/>
              <a:t>24/04/2021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418767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51B62FE-1616-45C6-8627-4469B902C66D}" type="datetimeFigureOut">
              <a:rPr lang="it-IT" smtClean="0"/>
              <a:t>24/04/2021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192219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51B62FE-1616-45C6-8627-4469B902C66D}" type="datetimeFigureOut">
              <a:rPr lang="it-IT" smtClean="0"/>
              <a:t>24/04/2021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385957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51B62FE-1616-45C6-8627-4469B902C66D}" type="datetimeFigureOut">
              <a:rPr lang="it-IT" smtClean="0"/>
              <a:t>24/04/2021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403789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951B62FE-1616-45C6-8627-4469B902C66D}" type="datetimeFigureOut">
              <a:rPr lang="it-IT" smtClean="0"/>
              <a:t>24/04/2021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203333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51B62FE-1616-45C6-8627-4469B902C66D}" type="datetimeFigureOut">
              <a:rPr lang="it-IT" smtClean="0"/>
              <a:t>24/04/2021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422656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51B62FE-1616-45C6-8627-4469B902C66D}" type="datetimeFigureOut">
              <a:rPr lang="it-IT" smtClean="0"/>
              <a:t>24/04/2021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349768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51B62FE-1616-45C6-8627-4469B902C66D}" type="datetimeFigureOut">
              <a:rPr lang="it-IT" smtClean="0"/>
              <a:t>24/04/2021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211223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51B62FE-1616-45C6-8627-4469B902C66D}" type="datetimeFigureOut">
              <a:rPr lang="it-IT" smtClean="0"/>
              <a:t>24/04/2021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1561050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951B62FE-1616-45C6-8627-4469B902C66D}" type="datetimeFigureOut">
              <a:rPr lang="it-IT" smtClean="0"/>
              <a:t>24/04/2021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1218513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951B62FE-1616-45C6-8627-4469B902C66D}" type="datetimeFigureOut">
              <a:rPr lang="it-IT" smtClean="0"/>
              <a:t>24/04/2021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41FA07E-9F68-4C5D-9152-CBC8BFE5C564}" type="slidenum">
              <a:rPr lang="it-IT" smtClean="0"/>
              <a:t>‹N›</a:t>
            </a:fld>
            <a:endParaRPr lang="it-IT"/>
          </a:p>
        </p:txBody>
      </p:sp>
    </p:spTree>
    <p:extLst>
      <p:ext uri="{BB962C8B-B14F-4D97-AF65-F5344CB8AC3E}">
        <p14:creationId xmlns:p14="http://schemas.microsoft.com/office/powerpoint/2010/main" val="865793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B62FE-1616-45C6-8627-4469B902C66D}" type="datetimeFigureOut">
              <a:rPr lang="it-IT" smtClean="0"/>
              <a:t>24/04/2021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FA07E-9F68-4C5D-9152-CBC8BFE5C564}" type="slidenum">
              <a:rPr lang="it-IT" smtClean="0"/>
              <a:t>‹N›</a:t>
            </a:fld>
            <a:endParaRPr lang="it-IT"/>
          </a:p>
        </p:txBody>
      </p:sp>
    </p:spTree>
    <p:extLst>
      <p:ext uri="{BB962C8B-B14F-4D97-AF65-F5344CB8AC3E}">
        <p14:creationId xmlns:p14="http://schemas.microsoft.com/office/powerpoint/2010/main" val="4060797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i.org/10.1016/j.jsg.2021.104326" TargetMode="External"/><Relationship Id="rId2" Type="http://schemas.openxmlformats.org/officeDocument/2006/relationships/hyperlink" Target="mailto:richard.spiess@unipd.it"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89547" y="160157"/>
            <a:ext cx="11429999" cy="5604098"/>
          </a:xfrm>
          <a:prstGeom prst="rect">
            <a:avLst/>
          </a:prstGeom>
        </p:spPr>
        <p:txBody>
          <a:bodyPr wrap="square">
            <a:spAutoFit/>
          </a:bodyPr>
          <a:lstStyle/>
          <a:p>
            <a:pPr algn="ctr">
              <a:spcAft>
                <a:spcPts val="100"/>
              </a:spcAft>
            </a:pPr>
            <a:r>
              <a:rPr lang="en-US" sz="2800" dirty="0" smtClean="0">
                <a:solidFill>
                  <a:srgbClr val="000000"/>
                </a:solidFill>
                <a:effectLst/>
                <a:uFill>
                  <a:solidFill>
                    <a:srgbClr val="000000"/>
                  </a:solidFill>
                </a:uFill>
                <a:latin typeface="Avenir Heavy"/>
                <a:ea typeface="Arial Unicode MS"/>
                <a:cs typeface="Arial Unicode MS"/>
              </a:rPr>
              <a:t>Unveiling ductile deformation during</a:t>
            </a:r>
            <a:endParaRPr lang="it-IT" dirty="0">
              <a:solidFill>
                <a:srgbClr val="000000"/>
              </a:solidFill>
              <a:uFill>
                <a:solidFill>
                  <a:srgbClr val="000000"/>
                </a:solidFill>
              </a:uFill>
              <a:latin typeface="Helvetica Neue"/>
              <a:ea typeface="Arial Unicode MS"/>
              <a:cs typeface="Arial Unicode MS"/>
            </a:endParaRPr>
          </a:p>
          <a:p>
            <a:pPr algn="ctr">
              <a:spcAft>
                <a:spcPts val="100"/>
              </a:spcAft>
            </a:pPr>
            <a:r>
              <a:rPr lang="en-US" sz="2800" dirty="0" smtClean="0">
                <a:solidFill>
                  <a:srgbClr val="000000"/>
                </a:solidFill>
                <a:effectLst/>
                <a:uFill>
                  <a:solidFill>
                    <a:srgbClr val="000000"/>
                  </a:solidFill>
                </a:uFill>
                <a:latin typeface="Avenir Heavy"/>
                <a:ea typeface="Arial Unicode MS"/>
                <a:cs typeface="Arial Unicode MS"/>
              </a:rPr>
              <a:t>fast exhumation of a granitic pluton in a transfer zone</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en-US" dirty="0">
                <a:solidFill>
                  <a:srgbClr val="000000"/>
                </a:solidFill>
                <a:uFill>
                  <a:solidFill>
                    <a:srgbClr val="000000"/>
                  </a:solidFill>
                </a:uFill>
                <a:latin typeface="Avenir Book"/>
                <a:ea typeface="Avenir Book"/>
                <a:cs typeface="Avenir Book"/>
              </a:rPr>
              <a:t> </a:t>
            </a:r>
            <a:endParaRPr lang="it-IT" dirty="0">
              <a:solidFill>
                <a:srgbClr val="000000"/>
              </a:solidFill>
              <a:uFill>
                <a:solidFill>
                  <a:srgbClr val="000000"/>
                </a:solidFill>
              </a:uFill>
              <a:latin typeface="Helvetica Neue"/>
              <a:ea typeface="Arial Unicode MS"/>
              <a:cs typeface="Arial Unicode MS"/>
            </a:endParaRPr>
          </a:p>
          <a:p>
            <a:pPr algn="ctr">
              <a:spcAft>
                <a:spcPts val="100"/>
              </a:spcAft>
            </a:pPr>
            <a:r>
              <a:rPr lang="it-IT" dirty="0">
                <a:solidFill>
                  <a:srgbClr val="000000"/>
                </a:solidFill>
                <a:uFill>
                  <a:solidFill>
                    <a:srgbClr val="000000"/>
                  </a:solidFill>
                </a:uFill>
                <a:latin typeface="Avenir Book"/>
                <a:ea typeface="Arial Unicode MS"/>
                <a:cs typeface="Arial Unicode MS"/>
              </a:rPr>
              <a:t>Richard Spiess</a:t>
            </a:r>
            <a:r>
              <a:rPr lang="it-IT" baseline="30000" dirty="0">
                <a:solidFill>
                  <a:srgbClr val="000000"/>
                </a:solidFill>
                <a:uFill>
                  <a:solidFill>
                    <a:srgbClr val="000000"/>
                  </a:solidFill>
                </a:uFill>
                <a:latin typeface="Avenir Book"/>
                <a:ea typeface="Arial Unicode MS"/>
                <a:cs typeface="Arial Unicode MS"/>
              </a:rPr>
              <a:t>1,*</a:t>
            </a:r>
            <a:r>
              <a:rPr lang="it-IT" dirty="0">
                <a:solidFill>
                  <a:srgbClr val="000000"/>
                </a:solidFill>
                <a:uFill>
                  <a:solidFill>
                    <a:srgbClr val="000000"/>
                  </a:solidFill>
                </a:uFill>
                <a:latin typeface="Avenir Book"/>
                <a:ea typeface="Arial Unicode MS"/>
                <a:cs typeface="Arial Unicode MS"/>
              </a:rPr>
              <a:t>, Antonio Langone</a:t>
            </a:r>
            <a:r>
              <a:rPr lang="it-IT" baseline="30000" dirty="0">
                <a:solidFill>
                  <a:srgbClr val="000000"/>
                </a:solidFill>
                <a:uFill>
                  <a:solidFill>
                    <a:srgbClr val="000000"/>
                  </a:solidFill>
                </a:uFill>
                <a:latin typeface="Avenir Book"/>
                <a:ea typeface="Arial Unicode MS"/>
                <a:cs typeface="Arial Unicode MS"/>
              </a:rPr>
              <a:t>2</a:t>
            </a:r>
            <a:r>
              <a:rPr lang="it-IT" dirty="0">
                <a:solidFill>
                  <a:srgbClr val="000000"/>
                </a:solidFill>
                <a:uFill>
                  <a:solidFill>
                    <a:srgbClr val="000000"/>
                  </a:solidFill>
                </a:uFill>
                <a:latin typeface="Avenir Book"/>
                <a:ea typeface="Arial Unicode MS"/>
                <a:cs typeface="Arial Unicode MS"/>
              </a:rPr>
              <a:t>, Alfredo Caggianelli</a:t>
            </a:r>
            <a:r>
              <a:rPr lang="it-IT" baseline="30000" dirty="0">
                <a:solidFill>
                  <a:srgbClr val="000000"/>
                </a:solidFill>
                <a:uFill>
                  <a:solidFill>
                    <a:srgbClr val="000000"/>
                  </a:solidFill>
                </a:uFill>
                <a:latin typeface="Avenir Book"/>
                <a:ea typeface="Arial Unicode MS"/>
                <a:cs typeface="Arial Unicode MS"/>
              </a:rPr>
              <a:t>3</a:t>
            </a:r>
            <a:r>
              <a:rPr lang="it-IT" dirty="0">
                <a:solidFill>
                  <a:srgbClr val="000000"/>
                </a:solidFill>
                <a:uFill>
                  <a:solidFill>
                    <a:srgbClr val="000000"/>
                  </a:solidFill>
                </a:uFill>
                <a:latin typeface="Avenir Book"/>
                <a:ea typeface="Arial Unicode MS"/>
                <a:cs typeface="Arial Unicode MS"/>
              </a:rPr>
              <a:t>, </a:t>
            </a:r>
            <a:r>
              <a:rPr lang="it-IT" dirty="0" err="1">
                <a:solidFill>
                  <a:srgbClr val="000000"/>
                </a:solidFill>
                <a:uFill>
                  <a:solidFill>
                    <a:srgbClr val="000000"/>
                  </a:solidFill>
                </a:uFill>
                <a:latin typeface="Avenir Book"/>
                <a:ea typeface="Arial Unicode MS"/>
                <a:cs typeface="Arial Unicode MS"/>
              </a:rPr>
              <a:t>Finlay</a:t>
            </a:r>
            <a:r>
              <a:rPr lang="it-IT" dirty="0">
                <a:solidFill>
                  <a:srgbClr val="000000"/>
                </a:solidFill>
                <a:uFill>
                  <a:solidFill>
                    <a:srgbClr val="000000"/>
                  </a:solidFill>
                </a:uFill>
                <a:latin typeface="Avenir Book"/>
                <a:ea typeface="Arial Unicode MS"/>
                <a:cs typeface="Arial Unicode MS"/>
              </a:rPr>
              <a:t> M. Stuart</a:t>
            </a:r>
            <a:r>
              <a:rPr lang="it-IT" baseline="30000" dirty="0">
                <a:solidFill>
                  <a:srgbClr val="000000"/>
                </a:solidFill>
                <a:uFill>
                  <a:solidFill>
                    <a:srgbClr val="000000"/>
                  </a:solidFill>
                </a:uFill>
                <a:latin typeface="Avenir Book"/>
                <a:ea typeface="Arial Unicode MS"/>
                <a:cs typeface="Arial Unicode MS"/>
              </a:rPr>
              <a:t>4</a:t>
            </a:r>
            <a:r>
              <a:rPr lang="it-IT" dirty="0">
                <a:solidFill>
                  <a:srgbClr val="000000"/>
                </a:solidFill>
                <a:uFill>
                  <a:solidFill>
                    <a:srgbClr val="000000"/>
                  </a:solidFill>
                </a:uFill>
                <a:latin typeface="Avenir Book"/>
                <a:ea typeface="Arial Unicode MS"/>
                <a:cs typeface="Arial Unicode MS"/>
              </a:rPr>
              <a:t>, </a:t>
            </a:r>
            <a:endParaRPr lang="it-IT" dirty="0">
              <a:solidFill>
                <a:srgbClr val="000000"/>
              </a:solidFill>
              <a:uFill>
                <a:solidFill>
                  <a:srgbClr val="000000"/>
                </a:solidFill>
              </a:uFill>
              <a:latin typeface="Helvetica Neue"/>
              <a:ea typeface="Arial Unicode MS"/>
              <a:cs typeface="Arial Unicode MS"/>
            </a:endParaRPr>
          </a:p>
          <a:p>
            <a:pPr algn="ctr">
              <a:spcAft>
                <a:spcPts val="100"/>
              </a:spcAft>
            </a:pPr>
            <a:r>
              <a:rPr lang="it-IT" dirty="0">
                <a:solidFill>
                  <a:srgbClr val="000000"/>
                </a:solidFill>
                <a:uFill>
                  <a:solidFill>
                    <a:srgbClr val="000000"/>
                  </a:solidFill>
                </a:uFill>
                <a:latin typeface="Avenir Book"/>
                <a:ea typeface="Arial Unicode MS"/>
                <a:cs typeface="Arial Unicode MS"/>
              </a:rPr>
              <a:t>Martina Zucchi</a:t>
            </a:r>
            <a:r>
              <a:rPr lang="it-IT" baseline="30000" dirty="0">
                <a:solidFill>
                  <a:srgbClr val="000000"/>
                </a:solidFill>
                <a:uFill>
                  <a:solidFill>
                    <a:srgbClr val="000000"/>
                  </a:solidFill>
                </a:uFill>
                <a:latin typeface="Avenir Book"/>
                <a:ea typeface="Arial Unicode MS"/>
                <a:cs typeface="Arial Unicode MS"/>
              </a:rPr>
              <a:t>3</a:t>
            </a:r>
            <a:r>
              <a:rPr lang="it-IT" dirty="0">
                <a:solidFill>
                  <a:srgbClr val="000000"/>
                </a:solidFill>
                <a:uFill>
                  <a:solidFill>
                    <a:srgbClr val="000000"/>
                  </a:solidFill>
                </a:uFill>
                <a:latin typeface="Avenir Book"/>
                <a:ea typeface="Arial Unicode MS"/>
                <a:cs typeface="Arial Unicode MS"/>
              </a:rPr>
              <a:t>, Caterina Bianco</a:t>
            </a:r>
            <a:r>
              <a:rPr lang="it-IT" baseline="30000" dirty="0">
                <a:solidFill>
                  <a:srgbClr val="000000"/>
                </a:solidFill>
                <a:uFill>
                  <a:solidFill>
                    <a:srgbClr val="000000"/>
                  </a:solidFill>
                </a:uFill>
                <a:latin typeface="Avenir Book"/>
                <a:ea typeface="Arial Unicode MS"/>
                <a:cs typeface="Arial Unicode MS"/>
              </a:rPr>
              <a:t>3</a:t>
            </a:r>
            <a:r>
              <a:rPr lang="it-IT" dirty="0">
                <a:solidFill>
                  <a:srgbClr val="000000"/>
                </a:solidFill>
                <a:uFill>
                  <a:solidFill>
                    <a:srgbClr val="000000"/>
                  </a:solidFill>
                </a:uFill>
                <a:latin typeface="Avenir Book"/>
                <a:ea typeface="Arial Unicode MS"/>
                <a:cs typeface="Arial Unicode MS"/>
              </a:rPr>
              <a:t>, Andrea Brogi</a:t>
            </a:r>
            <a:r>
              <a:rPr lang="it-IT" baseline="30000" dirty="0">
                <a:solidFill>
                  <a:srgbClr val="000000"/>
                </a:solidFill>
                <a:uFill>
                  <a:solidFill>
                    <a:srgbClr val="000000"/>
                  </a:solidFill>
                </a:uFill>
                <a:latin typeface="Avenir Book"/>
                <a:ea typeface="Arial Unicode MS"/>
                <a:cs typeface="Arial Unicode MS"/>
              </a:rPr>
              <a:t>3,5</a:t>
            </a:r>
            <a:r>
              <a:rPr lang="it-IT" dirty="0">
                <a:solidFill>
                  <a:srgbClr val="000000"/>
                </a:solidFill>
                <a:uFill>
                  <a:solidFill>
                    <a:srgbClr val="000000"/>
                  </a:solidFill>
                </a:uFill>
                <a:latin typeface="Avenir Book"/>
                <a:ea typeface="Arial Unicode MS"/>
                <a:cs typeface="Arial Unicode MS"/>
              </a:rPr>
              <a:t>, Domenico Liotta</a:t>
            </a:r>
            <a:r>
              <a:rPr lang="it-IT" baseline="30000" dirty="0">
                <a:solidFill>
                  <a:srgbClr val="000000"/>
                </a:solidFill>
                <a:uFill>
                  <a:solidFill>
                    <a:srgbClr val="000000"/>
                  </a:solidFill>
                </a:uFill>
                <a:latin typeface="Avenir Book"/>
                <a:ea typeface="Arial Unicode MS"/>
                <a:cs typeface="Arial Unicode MS"/>
              </a:rPr>
              <a:t>3,5</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it-IT" dirty="0">
                <a:solidFill>
                  <a:srgbClr val="000000"/>
                </a:solidFill>
                <a:uFill>
                  <a:solidFill>
                    <a:srgbClr val="000000"/>
                  </a:solidFill>
                </a:uFill>
                <a:latin typeface="Avenir Book"/>
                <a:ea typeface="Avenir Book"/>
                <a:cs typeface="Avenir Book"/>
              </a:rPr>
              <a:t> </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it-IT" dirty="0">
                <a:solidFill>
                  <a:srgbClr val="000000"/>
                </a:solidFill>
                <a:uFill>
                  <a:solidFill>
                    <a:srgbClr val="000000"/>
                  </a:solidFill>
                </a:uFill>
                <a:latin typeface="Avenir Book"/>
                <a:ea typeface="Avenir Book"/>
                <a:cs typeface="Avenir Book"/>
              </a:rPr>
              <a:t> </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en-US" baseline="30000" dirty="0">
                <a:solidFill>
                  <a:srgbClr val="000000"/>
                </a:solidFill>
                <a:uFill>
                  <a:solidFill>
                    <a:srgbClr val="000000"/>
                  </a:solidFill>
                </a:uFill>
                <a:latin typeface="Avenir Book"/>
                <a:ea typeface="Arial Unicode MS"/>
                <a:cs typeface="Arial Unicode MS"/>
              </a:rPr>
              <a:t>1</a:t>
            </a:r>
            <a:r>
              <a:rPr lang="en-US" dirty="0">
                <a:solidFill>
                  <a:srgbClr val="000000"/>
                </a:solidFill>
                <a:uFill>
                  <a:solidFill>
                    <a:srgbClr val="000000"/>
                  </a:solidFill>
                </a:uFill>
                <a:latin typeface="Avenir Book"/>
                <a:ea typeface="Arial Unicode MS"/>
                <a:cs typeface="Arial Unicode MS"/>
              </a:rPr>
              <a:t> Geosciences Department, University of </a:t>
            </a:r>
            <a:r>
              <a:rPr lang="en-US" dirty="0" err="1">
                <a:solidFill>
                  <a:srgbClr val="000000"/>
                </a:solidFill>
                <a:uFill>
                  <a:solidFill>
                    <a:srgbClr val="000000"/>
                  </a:solidFill>
                </a:uFill>
                <a:latin typeface="Avenir Book"/>
                <a:ea typeface="Arial Unicode MS"/>
                <a:cs typeface="Arial Unicode MS"/>
              </a:rPr>
              <a:t>Padova</a:t>
            </a:r>
            <a:r>
              <a:rPr lang="en-US" dirty="0">
                <a:solidFill>
                  <a:srgbClr val="000000"/>
                </a:solidFill>
                <a:uFill>
                  <a:solidFill>
                    <a:srgbClr val="000000"/>
                  </a:solidFill>
                </a:uFill>
                <a:latin typeface="Avenir Book"/>
                <a:ea typeface="Arial Unicode MS"/>
                <a:cs typeface="Arial Unicode MS"/>
              </a:rPr>
              <a:t>, Italy</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en-US" baseline="30000" dirty="0">
                <a:solidFill>
                  <a:srgbClr val="000000"/>
                </a:solidFill>
                <a:uFill>
                  <a:solidFill>
                    <a:srgbClr val="000000"/>
                  </a:solidFill>
                </a:uFill>
                <a:latin typeface="Avenir Book"/>
                <a:ea typeface="Arial Unicode MS"/>
                <a:cs typeface="Arial Unicode MS"/>
              </a:rPr>
              <a:t>2</a:t>
            </a:r>
            <a:r>
              <a:rPr lang="en-US" dirty="0">
                <a:solidFill>
                  <a:srgbClr val="000000"/>
                </a:solidFill>
                <a:uFill>
                  <a:solidFill>
                    <a:srgbClr val="000000"/>
                  </a:solidFill>
                </a:uFill>
                <a:latin typeface="Avenir Book"/>
                <a:ea typeface="Arial Unicode MS"/>
                <a:cs typeface="Arial Unicode MS"/>
              </a:rPr>
              <a:t> CNR-IGG, Institute of Geosciences and Earth Resources, Pavia</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en-US" baseline="30000" dirty="0">
                <a:solidFill>
                  <a:srgbClr val="000000"/>
                </a:solidFill>
                <a:uFill>
                  <a:solidFill>
                    <a:srgbClr val="000000"/>
                  </a:solidFill>
                </a:uFill>
                <a:latin typeface="Avenir Book"/>
                <a:ea typeface="Arial Unicode MS"/>
                <a:cs typeface="Arial Unicode MS"/>
              </a:rPr>
              <a:t>3</a:t>
            </a:r>
            <a:r>
              <a:rPr lang="en-US" dirty="0">
                <a:solidFill>
                  <a:srgbClr val="000000"/>
                </a:solidFill>
                <a:uFill>
                  <a:solidFill>
                    <a:srgbClr val="000000"/>
                  </a:solidFill>
                </a:uFill>
                <a:latin typeface="Avenir Book"/>
                <a:ea typeface="Arial Unicode MS"/>
                <a:cs typeface="Arial Unicode MS"/>
              </a:rPr>
              <a:t> Department of Earth and </a:t>
            </a:r>
            <a:r>
              <a:rPr lang="en-US" dirty="0" err="1">
                <a:solidFill>
                  <a:srgbClr val="000000"/>
                </a:solidFill>
                <a:uFill>
                  <a:solidFill>
                    <a:srgbClr val="000000"/>
                  </a:solidFill>
                </a:uFill>
                <a:latin typeface="Avenir Book"/>
                <a:ea typeface="Arial Unicode MS"/>
                <a:cs typeface="Arial Unicode MS"/>
              </a:rPr>
              <a:t>Geoenvironmental</a:t>
            </a:r>
            <a:r>
              <a:rPr lang="en-US" dirty="0">
                <a:solidFill>
                  <a:srgbClr val="000000"/>
                </a:solidFill>
                <a:uFill>
                  <a:solidFill>
                    <a:srgbClr val="000000"/>
                  </a:solidFill>
                </a:uFill>
                <a:latin typeface="Avenir Book"/>
                <a:ea typeface="Arial Unicode MS"/>
                <a:cs typeface="Arial Unicode MS"/>
              </a:rPr>
              <a:t> Sciences, University of Bari, Italy</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en-US" baseline="30000" dirty="0">
                <a:solidFill>
                  <a:srgbClr val="000000"/>
                </a:solidFill>
                <a:uFill>
                  <a:solidFill>
                    <a:srgbClr val="000000"/>
                  </a:solidFill>
                </a:uFill>
                <a:latin typeface="Avenir Book"/>
                <a:ea typeface="Arial Unicode MS"/>
                <a:cs typeface="Arial Unicode MS"/>
              </a:rPr>
              <a:t>4</a:t>
            </a:r>
            <a:r>
              <a:rPr lang="en-US" dirty="0">
                <a:solidFill>
                  <a:srgbClr val="000000"/>
                </a:solidFill>
                <a:uFill>
                  <a:solidFill>
                    <a:srgbClr val="000000"/>
                  </a:solidFill>
                </a:uFill>
                <a:latin typeface="Avenir Book"/>
                <a:ea typeface="Arial Unicode MS"/>
                <a:cs typeface="Arial Unicode MS"/>
              </a:rPr>
              <a:t> Isotope Geosciences, Scottish Universities Environmental Research Centre, East </a:t>
            </a:r>
            <a:r>
              <a:rPr lang="en-US" dirty="0" err="1">
                <a:solidFill>
                  <a:srgbClr val="000000"/>
                </a:solidFill>
                <a:uFill>
                  <a:solidFill>
                    <a:srgbClr val="000000"/>
                  </a:solidFill>
                </a:uFill>
                <a:latin typeface="Avenir Book"/>
                <a:ea typeface="Arial Unicode MS"/>
                <a:cs typeface="Arial Unicode MS"/>
              </a:rPr>
              <a:t>Kilbride</a:t>
            </a:r>
            <a:r>
              <a:rPr lang="en-US" dirty="0">
                <a:solidFill>
                  <a:srgbClr val="000000"/>
                </a:solidFill>
                <a:uFill>
                  <a:solidFill>
                    <a:srgbClr val="000000"/>
                  </a:solidFill>
                </a:uFill>
                <a:latin typeface="Avenir Book"/>
                <a:ea typeface="Arial Unicode MS"/>
                <a:cs typeface="Arial Unicode MS"/>
              </a:rPr>
              <a:t>, UK</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en-US" baseline="30000" dirty="0">
                <a:solidFill>
                  <a:srgbClr val="000000"/>
                </a:solidFill>
                <a:uFill>
                  <a:solidFill>
                    <a:srgbClr val="000000"/>
                  </a:solidFill>
                </a:uFill>
                <a:latin typeface="Avenir Book"/>
                <a:ea typeface="Arial Unicode MS"/>
                <a:cs typeface="Arial Unicode MS"/>
              </a:rPr>
              <a:t>5 </a:t>
            </a:r>
            <a:r>
              <a:rPr lang="en-US" dirty="0">
                <a:solidFill>
                  <a:srgbClr val="000000"/>
                </a:solidFill>
                <a:uFill>
                  <a:solidFill>
                    <a:srgbClr val="000000"/>
                  </a:solidFill>
                </a:uFill>
                <a:latin typeface="Avenir Book"/>
                <a:ea typeface="Arial Unicode MS"/>
                <a:cs typeface="Arial Unicode MS"/>
              </a:rPr>
              <a:t>CNR-IGG, Institute of Geosciences and Earth Resources, Pisa, Italy</a:t>
            </a:r>
            <a:endParaRPr lang="it-IT" dirty="0">
              <a:solidFill>
                <a:srgbClr val="000000"/>
              </a:solidFill>
              <a:uFill>
                <a:solidFill>
                  <a:srgbClr val="000000"/>
                </a:solidFill>
              </a:uFill>
              <a:latin typeface="Helvetica Neue"/>
              <a:ea typeface="Arial Unicode MS"/>
              <a:cs typeface="Arial Unicode MS"/>
            </a:endParaRPr>
          </a:p>
          <a:p>
            <a:pPr>
              <a:spcAft>
                <a:spcPts val="100"/>
              </a:spcAft>
            </a:pPr>
            <a:r>
              <a:rPr lang="en-US" dirty="0">
                <a:solidFill>
                  <a:srgbClr val="000000"/>
                </a:solidFill>
                <a:uFill>
                  <a:solidFill>
                    <a:srgbClr val="000000"/>
                  </a:solidFill>
                </a:uFill>
                <a:latin typeface="Avenir Book"/>
                <a:ea typeface="Avenir Book"/>
                <a:cs typeface="Avenir Book"/>
              </a:rPr>
              <a:t> </a:t>
            </a:r>
            <a:endParaRPr lang="it-IT" dirty="0">
              <a:solidFill>
                <a:srgbClr val="000000"/>
              </a:solidFill>
              <a:uFill>
                <a:solidFill>
                  <a:srgbClr val="000000"/>
                </a:solidFill>
              </a:uFill>
              <a:latin typeface="Helvetica Neue"/>
              <a:ea typeface="Arial Unicode MS"/>
              <a:cs typeface="Arial Unicode MS"/>
            </a:endParaRPr>
          </a:p>
          <a:p>
            <a:pPr marL="285750" indent="-285750">
              <a:spcAft>
                <a:spcPts val="100"/>
              </a:spcAft>
              <a:buFont typeface="Arial" panose="020B0604020202020204" pitchFamily="34" charset="0"/>
              <a:buChar char="•"/>
            </a:pPr>
            <a:r>
              <a:rPr lang="en-US" dirty="0" smtClean="0">
                <a:solidFill>
                  <a:srgbClr val="000000"/>
                </a:solidFill>
                <a:uFill>
                  <a:solidFill>
                    <a:srgbClr val="000000"/>
                  </a:solidFill>
                </a:uFill>
                <a:latin typeface="Avenir Book"/>
                <a:ea typeface="Avenir Book"/>
                <a:cs typeface="Avenir Book"/>
              </a:rPr>
              <a:t>Corresponding </a:t>
            </a:r>
            <a:r>
              <a:rPr lang="en-US" dirty="0">
                <a:solidFill>
                  <a:srgbClr val="000000"/>
                </a:solidFill>
                <a:uFill>
                  <a:solidFill>
                    <a:srgbClr val="000000"/>
                  </a:solidFill>
                </a:uFill>
                <a:latin typeface="Avenir Book"/>
                <a:ea typeface="Avenir Book"/>
                <a:cs typeface="Avenir Book"/>
              </a:rPr>
              <a:t>author: </a:t>
            </a:r>
            <a:r>
              <a:rPr lang="en-US" dirty="0" smtClean="0">
                <a:solidFill>
                  <a:srgbClr val="000000"/>
                </a:solidFill>
                <a:uFill>
                  <a:solidFill>
                    <a:srgbClr val="000000"/>
                  </a:solidFill>
                </a:uFill>
                <a:latin typeface="Avenir Book"/>
                <a:ea typeface="Avenir Book"/>
                <a:cs typeface="Avenir Book"/>
                <a:hlinkClick r:id="rId2"/>
              </a:rPr>
              <a:t>richard.spiess@unipd.it</a:t>
            </a:r>
            <a:endParaRPr lang="en-US" dirty="0" smtClean="0">
              <a:solidFill>
                <a:srgbClr val="000000"/>
              </a:solidFill>
              <a:uFill>
                <a:solidFill>
                  <a:srgbClr val="000000"/>
                </a:solidFill>
              </a:uFill>
              <a:latin typeface="Avenir Book"/>
              <a:ea typeface="Avenir Book"/>
              <a:cs typeface="Avenir Book"/>
            </a:endParaRPr>
          </a:p>
          <a:p>
            <a:pPr marL="285750" indent="-285750">
              <a:spcAft>
                <a:spcPts val="100"/>
              </a:spcAft>
              <a:buFont typeface="Arial" panose="020B0604020202020204" pitchFamily="34" charset="0"/>
              <a:buChar char="•"/>
            </a:pPr>
            <a:endParaRPr lang="en-US" dirty="0" smtClean="0">
              <a:solidFill>
                <a:srgbClr val="000000"/>
              </a:solidFill>
              <a:uFill>
                <a:solidFill>
                  <a:srgbClr val="000000"/>
                </a:solidFill>
              </a:uFill>
              <a:latin typeface="Avenir Book"/>
              <a:ea typeface="Avenir Book"/>
              <a:cs typeface="Avenir Book"/>
            </a:endParaRPr>
          </a:p>
          <a:p>
            <a:pPr marL="285750" indent="-285750">
              <a:spcAft>
                <a:spcPts val="100"/>
              </a:spcAft>
              <a:buFont typeface="Arial" panose="020B0604020202020204" pitchFamily="34" charset="0"/>
              <a:buChar char="•"/>
            </a:pPr>
            <a:r>
              <a:rPr lang="en-US" i="1" dirty="0"/>
              <a:t>Journal of Structural Geology</a:t>
            </a:r>
            <a:r>
              <a:rPr lang="en-US" dirty="0"/>
              <a:t>, </a:t>
            </a:r>
            <a:r>
              <a:rPr lang="en-US" dirty="0">
                <a:hlinkClick r:id="rId3"/>
              </a:rPr>
              <a:t>https://doi.org/10.1016/j.jsg.2021.104326</a:t>
            </a:r>
            <a:r>
              <a:rPr lang="en-US" dirty="0" smtClean="0"/>
              <a:t>.</a:t>
            </a:r>
          </a:p>
          <a:p>
            <a:pPr marL="285750" indent="-285750">
              <a:spcAft>
                <a:spcPts val="100"/>
              </a:spcAft>
              <a:buFont typeface="Arial" panose="020B0604020202020204" pitchFamily="34" charset="0"/>
              <a:buChar char="•"/>
            </a:pPr>
            <a:endParaRPr lang="en-US" dirty="0">
              <a:solidFill>
                <a:srgbClr val="000000"/>
              </a:solidFill>
              <a:uFill>
                <a:solidFill>
                  <a:srgbClr val="000000"/>
                </a:solidFill>
              </a:uFill>
              <a:latin typeface="Helvetica Neue"/>
              <a:ea typeface="Arial Unicode MS"/>
              <a:cs typeface="Arial Unicode MS"/>
            </a:endParaRPr>
          </a:p>
          <a:p>
            <a:pPr marL="285750" indent="-285750">
              <a:spcAft>
                <a:spcPts val="100"/>
              </a:spcAft>
              <a:buFont typeface="Arial" panose="020B0604020202020204" pitchFamily="34" charset="0"/>
              <a:buChar char="•"/>
            </a:pPr>
            <a:endParaRPr lang="it-IT" dirty="0">
              <a:solidFill>
                <a:srgbClr val="000000"/>
              </a:solidFill>
              <a:uFill>
                <a:solidFill>
                  <a:srgbClr val="000000"/>
                </a:solidFill>
              </a:uFill>
              <a:latin typeface="Helvetica Neue"/>
              <a:ea typeface="Arial Unicode MS"/>
              <a:cs typeface="Arial Unicode MS"/>
            </a:endParaRPr>
          </a:p>
        </p:txBody>
      </p:sp>
      <p:sp>
        <p:nvSpPr>
          <p:cNvPr id="2" name="Rectangle 1"/>
          <p:cNvSpPr>
            <a:spLocks noChangeArrowheads="1"/>
          </p:cNvSpPr>
          <p:nvPr/>
        </p:nvSpPr>
        <p:spPr bwMode="auto">
          <a:xfrm>
            <a:off x="0" y="-184666"/>
            <a:ext cx="12192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526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5" y="246105"/>
            <a:ext cx="8145302" cy="6130631"/>
          </a:xfrm>
          <a:prstGeom prst="rect">
            <a:avLst/>
          </a:prstGeom>
        </p:spPr>
      </p:pic>
      <p:sp>
        <p:nvSpPr>
          <p:cNvPr id="3" name="CasellaDiTesto 2"/>
          <p:cNvSpPr txBox="1"/>
          <p:nvPr/>
        </p:nvSpPr>
        <p:spPr>
          <a:xfrm>
            <a:off x="9083842" y="469232"/>
            <a:ext cx="2737097" cy="5355312"/>
          </a:xfrm>
          <a:prstGeom prst="rect">
            <a:avLst/>
          </a:prstGeom>
          <a:noFill/>
        </p:spPr>
        <p:txBody>
          <a:bodyPr wrap="square" rtlCol="0">
            <a:spAutoFit/>
          </a:bodyPr>
          <a:lstStyle/>
          <a:p>
            <a:r>
              <a:rPr lang="en-US" dirty="0"/>
              <a:t>Fig. 8 - Micrographs of petrographic features of the Porto </a:t>
            </a:r>
            <a:r>
              <a:rPr lang="en-US" dirty="0" err="1"/>
              <a:t>Azzurro</a:t>
            </a:r>
            <a:r>
              <a:rPr lang="en-US" dirty="0"/>
              <a:t> </a:t>
            </a:r>
            <a:r>
              <a:rPr lang="en-US" dirty="0" err="1"/>
              <a:t>monzogranite</a:t>
            </a:r>
            <a:r>
              <a:rPr lang="en-US" dirty="0"/>
              <a:t> in plane polarized (PPL) and crossed </a:t>
            </a:r>
            <a:r>
              <a:rPr lang="en-US" dirty="0" err="1"/>
              <a:t>polars</a:t>
            </a:r>
            <a:r>
              <a:rPr lang="en-US" dirty="0"/>
              <a:t> (CP) light. a) </a:t>
            </a:r>
            <a:r>
              <a:rPr lang="en-US" dirty="0" err="1"/>
              <a:t>Karlsbad</a:t>
            </a:r>
            <a:r>
              <a:rPr lang="en-US" dirty="0"/>
              <a:t> twinned K-feldspar with </a:t>
            </a:r>
            <a:r>
              <a:rPr lang="en-US" dirty="0" err="1"/>
              <a:t>perthitic</a:t>
            </a:r>
            <a:r>
              <a:rPr lang="en-US" dirty="0"/>
              <a:t> </a:t>
            </a:r>
            <a:r>
              <a:rPr lang="en-US" dirty="0" err="1"/>
              <a:t>exsolution</a:t>
            </a:r>
            <a:r>
              <a:rPr lang="en-US" dirty="0"/>
              <a:t> lamellae; b) plagioclase with oscillatory zoning (CP image); c) basal section of biotite including elongated </a:t>
            </a:r>
            <a:r>
              <a:rPr lang="en-US" dirty="0" err="1"/>
              <a:t>apatites</a:t>
            </a:r>
            <a:r>
              <a:rPr lang="en-US" dirty="0"/>
              <a:t> and tiny zircon and monazite crystals surrounded by </a:t>
            </a:r>
            <a:r>
              <a:rPr lang="en-US" dirty="0" err="1"/>
              <a:t>metamictic</a:t>
            </a:r>
            <a:r>
              <a:rPr lang="en-US" dirty="0"/>
              <a:t> halos (PPL image); d) K-feldspar-Quartz </a:t>
            </a:r>
            <a:r>
              <a:rPr lang="en-US" dirty="0" err="1"/>
              <a:t>granophyric</a:t>
            </a:r>
            <a:r>
              <a:rPr lang="en-US" dirty="0"/>
              <a:t> intergrowth (CP image).</a:t>
            </a:r>
            <a:endParaRPr lang="it-IT" dirty="0"/>
          </a:p>
        </p:txBody>
      </p:sp>
    </p:spTree>
    <p:extLst>
      <p:ext uri="{BB962C8B-B14F-4D97-AF65-F5344CB8AC3E}">
        <p14:creationId xmlns:p14="http://schemas.microsoft.com/office/powerpoint/2010/main" val="195504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39" y="0"/>
            <a:ext cx="5212963" cy="6858000"/>
          </a:xfrm>
          <a:prstGeom prst="rect">
            <a:avLst/>
          </a:prstGeom>
        </p:spPr>
      </p:pic>
      <p:sp>
        <p:nvSpPr>
          <p:cNvPr id="3" name="CasellaDiTesto 2"/>
          <p:cNvSpPr txBox="1"/>
          <p:nvPr/>
        </p:nvSpPr>
        <p:spPr>
          <a:xfrm>
            <a:off x="5739063" y="445166"/>
            <a:ext cx="6134885" cy="5632311"/>
          </a:xfrm>
          <a:prstGeom prst="rect">
            <a:avLst/>
          </a:prstGeom>
          <a:noFill/>
        </p:spPr>
        <p:txBody>
          <a:bodyPr wrap="square" rtlCol="0">
            <a:spAutoFit/>
          </a:bodyPr>
          <a:lstStyle/>
          <a:p>
            <a:r>
              <a:rPr lang="en-US" dirty="0"/>
              <a:t>Fig. 9 - Photographs illustrating details of the second generation faults in the Barbarossa bay and Capo Bianco promontory: </a:t>
            </a:r>
            <a:endParaRPr lang="en-US" dirty="0" smtClean="0"/>
          </a:p>
          <a:p>
            <a:endParaRPr lang="en-US" dirty="0"/>
          </a:p>
          <a:p>
            <a:pPr marL="342900" indent="-342900">
              <a:buAutoNum type="alphaLcParenR"/>
            </a:pPr>
            <a:r>
              <a:rPr lang="en-US" dirty="0" smtClean="0"/>
              <a:t>meter-thick </a:t>
            </a:r>
            <a:r>
              <a:rPr lang="en-US" dirty="0"/>
              <a:t>tourmaline-rich mineralized fault at the boundary between the </a:t>
            </a:r>
            <a:r>
              <a:rPr lang="en-US" dirty="0" err="1"/>
              <a:t>monzogranite</a:t>
            </a:r>
            <a:r>
              <a:rPr lang="en-US" dirty="0"/>
              <a:t> and the host rocks; </a:t>
            </a:r>
            <a:endParaRPr lang="en-US" dirty="0" smtClean="0"/>
          </a:p>
          <a:p>
            <a:pPr marL="342900" indent="-342900">
              <a:buAutoNum type="alphaLcParenR"/>
            </a:pPr>
            <a:endParaRPr lang="en-US" dirty="0"/>
          </a:p>
          <a:p>
            <a:r>
              <a:rPr lang="en-US" dirty="0" smtClean="0"/>
              <a:t>b</a:t>
            </a:r>
            <a:r>
              <a:rPr lang="en-US" dirty="0"/>
              <a:t>) shear veins parallel to cm-thick fault zones </a:t>
            </a:r>
            <a:r>
              <a:rPr lang="en-US" dirty="0" err="1"/>
              <a:t>mineralised</a:t>
            </a:r>
            <a:r>
              <a:rPr lang="en-US" dirty="0"/>
              <a:t> by quartz and tourmaline, dissecting a </a:t>
            </a:r>
            <a:r>
              <a:rPr lang="en-US" dirty="0" err="1"/>
              <a:t>dm</a:t>
            </a:r>
            <a:r>
              <a:rPr lang="en-US" dirty="0"/>
              <a:t>-thick felsic dyke; </a:t>
            </a:r>
            <a:endParaRPr lang="en-US" dirty="0" smtClean="0"/>
          </a:p>
          <a:p>
            <a:endParaRPr lang="en-US" dirty="0"/>
          </a:p>
          <a:p>
            <a:r>
              <a:rPr lang="en-US" dirty="0" smtClean="0"/>
              <a:t>c</a:t>
            </a:r>
            <a:r>
              <a:rPr lang="en-US" dirty="0"/>
              <a:t>) panoramic view of the low-angle normal faults characterizing the footwall of the </a:t>
            </a:r>
            <a:r>
              <a:rPr lang="en-US" dirty="0" err="1"/>
              <a:t>Zuccale</a:t>
            </a:r>
            <a:r>
              <a:rPr lang="en-US" dirty="0"/>
              <a:t> Fault; </a:t>
            </a:r>
            <a:endParaRPr lang="en-US" dirty="0" smtClean="0"/>
          </a:p>
          <a:p>
            <a:endParaRPr lang="en-US" dirty="0"/>
          </a:p>
          <a:p>
            <a:r>
              <a:rPr lang="en-US" dirty="0" smtClean="0"/>
              <a:t>d</a:t>
            </a:r>
            <a:r>
              <a:rPr lang="en-US" dirty="0"/>
              <a:t>) detail of a fault zone mineralized by tourmaline and quartz characterizing the footwall of the </a:t>
            </a:r>
            <a:r>
              <a:rPr lang="en-US" dirty="0" err="1"/>
              <a:t>Zuccale</a:t>
            </a:r>
            <a:r>
              <a:rPr lang="en-US" dirty="0"/>
              <a:t> Fault and affecting the </a:t>
            </a:r>
            <a:r>
              <a:rPr lang="en-US" dirty="0" err="1"/>
              <a:t>monzogranite</a:t>
            </a:r>
            <a:r>
              <a:rPr lang="en-US" dirty="0"/>
              <a:t>; </a:t>
            </a:r>
            <a:endParaRPr lang="en-US" dirty="0" smtClean="0"/>
          </a:p>
          <a:p>
            <a:endParaRPr lang="en-US" dirty="0"/>
          </a:p>
          <a:p>
            <a:r>
              <a:rPr lang="en-US" dirty="0" smtClean="0"/>
              <a:t>e</a:t>
            </a:r>
            <a:r>
              <a:rPr lang="en-US" dirty="0"/>
              <a:t>) detail of a fault zone mineralized by Fe-</a:t>
            </a:r>
            <a:r>
              <a:rPr lang="en-US" dirty="0" err="1"/>
              <a:t>oxyhydroxides</a:t>
            </a:r>
            <a:r>
              <a:rPr lang="en-US" dirty="0"/>
              <a:t> characterizing the footwall of the </a:t>
            </a:r>
            <a:r>
              <a:rPr lang="en-US" dirty="0" err="1"/>
              <a:t>Zuccale</a:t>
            </a:r>
            <a:r>
              <a:rPr lang="en-US" dirty="0"/>
              <a:t> Fault and affecting the </a:t>
            </a:r>
            <a:r>
              <a:rPr lang="en-US" dirty="0" err="1"/>
              <a:t>micaschist</a:t>
            </a:r>
            <a:r>
              <a:rPr lang="en-US" dirty="0"/>
              <a:t> in the fault system shown in (c).</a:t>
            </a:r>
            <a:endParaRPr lang="it-IT" dirty="0"/>
          </a:p>
          <a:p>
            <a:endParaRPr lang="it-IT" dirty="0"/>
          </a:p>
        </p:txBody>
      </p:sp>
    </p:spTree>
    <p:extLst>
      <p:ext uri="{BB962C8B-B14F-4D97-AF65-F5344CB8AC3E}">
        <p14:creationId xmlns:p14="http://schemas.microsoft.com/office/powerpoint/2010/main" val="1401461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11" y="73152"/>
            <a:ext cx="6453378" cy="6784848"/>
          </a:xfrm>
          <a:prstGeom prst="rect">
            <a:avLst/>
          </a:prstGeom>
        </p:spPr>
      </p:pic>
      <p:sp>
        <p:nvSpPr>
          <p:cNvPr id="3" name="CasellaDiTesto 2"/>
          <p:cNvSpPr txBox="1"/>
          <p:nvPr/>
        </p:nvSpPr>
        <p:spPr>
          <a:xfrm>
            <a:off x="7089913" y="304800"/>
            <a:ext cx="4929809" cy="4247317"/>
          </a:xfrm>
          <a:prstGeom prst="rect">
            <a:avLst/>
          </a:prstGeom>
          <a:noFill/>
        </p:spPr>
        <p:txBody>
          <a:bodyPr wrap="square" rtlCol="0">
            <a:spAutoFit/>
          </a:bodyPr>
          <a:lstStyle/>
          <a:p>
            <a:r>
              <a:rPr lang="en-US" dirty="0"/>
              <a:t>Fig. 10 - Photographs illustrating second generation faults</a:t>
            </a:r>
            <a:r>
              <a:rPr lang="en-US" dirty="0" smtClean="0"/>
              <a:t>:</a:t>
            </a:r>
          </a:p>
          <a:p>
            <a:r>
              <a:rPr lang="en-US" dirty="0" smtClean="0"/>
              <a:t> </a:t>
            </a:r>
          </a:p>
          <a:p>
            <a:r>
              <a:rPr lang="en-US" dirty="0" smtClean="0"/>
              <a:t>a-b</a:t>
            </a:r>
            <a:r>
              <a:rPr lang="en-US" dirty="0"/>
              <a:t>) panoramic view of the extensional fault system separating the </a:t>
            </a:r>
            <a:r>
              <a:rPr lang="en-US" dirty="0" err="1"/>
              <a:t>monzogranite</a:t>
            </a:r>
            <a:r>
              <a:rPr lang="en-US" dirty="0"/>
              <a:t> from the roof rocks (</a:t>
            </a:r>
            <a:r>
              <a:rPr lang="en-US" dirty="0" err="1"/>
              <a:t>micaschist</a:t>
            </a:r>
            <a:r>
              <a:rPr lang="en-US" dirty="0"/>
              <a:t>) characterizing the footwall of the </a:t>
            </a:r>
            <a:r>
              <a:rPr lang="en-US" dirty="0" err="1"/>
              <a:t>Zuccale</a:t>
            </a:r>
            <a:r>
              <a:rPr lang="en-US" dirty="0"/>
              <a:t> Fault in the Capo Bianco promontory; </a:t>
            </a:r>
            <a:endParaRPr lang="en-US" dirty="0" smtClean="0"/>
          </a:p>
          <a:p>
            <a:endParaRPr lang="en-US" dirty="0"/>
          </a:p>
          <a:p>
            <a:r>
              <a:rPr lang="en-US" dirty="0" smtClean="0"/>
              <a:t>c</a:t>
            </a:r>
            <a:r>
              <a:rPr lang="en-US" dirty="0"/>
              <a:t>) detail of a cm-thick felsic </a:t>
            </a:r>
            <a:r>
              <a:rPr lang="en-US" dirty="0" err="1"/>
              <a:t>dykelet</a:t>
            </a:r>
            <a:r>
              <a:rPr lang="en-US" dirty="0"/>
              <a:t> assisting deformation along the slip surface of the fault zone illustrated in (a) and (b); </a:t>
            </a:r>
            <a:endParaRPr lang="en-US" dirty="0" smtClean="0"/>
          </a:p>
          <a:p>
            <a:endParaRPr lang="en-US" dirty="0"/>
          </a:p>
          <a:p>
            <a:r>
              <a:rPr lang="en-US" dirty="0" smtClean="0"/>
              <a:t>d</a:t>
            </a:r>
            <a:r>
              <a:rPr lang="en-US" dirty="0"/>
              <a:t>) felsic </a:t>
            </a:r>
            <a:r>
              <a:rPr lang="en-US" dirty="0" err="1"/>
              <a:t>dykelet</a:t>
            </a:r>
            <a:r>
              <a:rPr lang="en-US" dirty="0"/>
              <a:t> injected in the </a:t>
            </a:r>
            <a:r>
              <a:rPr lang="en-US" dirty="0" err="1"/>
              <a:t>cataclasite</a:t>
            </a:r>
            <a:r>
              <a:rPr lang="en-US" dirty="0"/>
              <a:t> and </a:t>
            </a:r>
            <a:r>
              <a:rPr lang="en-US" dirty="0" err="1"/>
              <a:t>ductilely</a:t>
            </a:r>
            <a:r>
              <a:rPr lang="en-US" dirty="0"/>
              <a:t> deformed during faulting.</a:t>
            </a:r>
            <a:endParaRPr lang="it-IT" dirty="0"/>
          </a:p>
          <a:p>
            <a:endParaRPr lang="it-IT" dirty="0"/>
          </a:p>
        </p:txBody>
      </p:sp>
    </p:spTree>
    <p:extLst>
      <p:ext uri="{BB962C8B-B14F-4D97-AF65-F5344CB8AC3E}">
        <p14:creationId xmlns:p14="http://schemas.microsoft.com/office/powerpoint/2010/main" val="3239783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302"/>
            <a:ext cx="6681978" cy="6727698"/>
          </a:xfrm>
          <a:prstGeom prst="rect">
            <a:avLst/>
          </a:prstGeom>
        </p:spPr>
      </p:pic>
      <p:sp>
        <p:nvSpPr>
          <p:cNvPr id="3" name="CasellaDiTesto 2"/>
          <p:cNvSpPr txBox="1"/>
          <p:nvPr/>
        </p:nvSpPr>
        <p:spPr>
          <a:xfrm>
            <a:off x="7182854" y="529389"/>
            <a:ext cx="4764504" cy="3970318"/>
          </a:xfrm>
          <a:prstGeom prst="rect">
            <a:avLst/>
          </a:prstGeom>
          <a:noFill/>
        </p:spPr>
        <p:txBody>
          <a:bodyPr wrap="square" rtlCol="0">
            <a:spAutoFit/>
          </a:bodyPr>
          <a:lstStyle/>
          <a:p>
            <a:r>
              <a:rPr lang="en-US" dirty="0"/>
              <a:t>Fig. 11) - Photographs illustrating details of the third generation faults affecting the </a:t>
            </a:r>
            <a:r>
              <a:rPr lang="en-US" dirty="0" err="1"/>
              <a:t>monzogranite</a:t>
            </a:r>
            <a:r>
              <a:rPr lang="en-US" dirty="0"/>
              <a:t> in the Capo Bianco promontory: </a:t>
            </a:r>
            <a:endParaRPr lang="en-US" dirty="0" smtClean="0"/>
          </a:p>
          <a:p>
            <a:endParaRPr lang="en-US" dirty="0"/>
          </a:p>
          <a:p>
            <a:r>
              <a:rPr lang="en-US" dirty="0" smtClean="0"/>
              <a:t>a-b</a:t>
            </a:r>
            <a:r>
              <a:rPr lang="en-US" dirty="0"/>
              <a:t>) horsetail fractures developed in the tip-damage zone of a right-lateral strike-slip fault; </a:t>
            </a:r>
            <a:endParaRPr lang="en-US" dirty="0" smtClean="0"/>
          </a:p>
          <a:p>
            <a:endParaRPr lang="en-US" dirty="0"/>
          </a:p>
          <a:p>
            <a:r>
              <a:rPr lang="en-US" dirty="0" smtClean="0"/>
              <a:t>c</a:t>
            </a:r>
            <a:r>
              <a:rPr lang="en-US" dirty="0"/>
              <a:t>) </a:t>
            </a:r>
            <a:r>
              <a:rPr lang="en-US" dirty="0" err="1"/>
              <a:t>dm</a:t>
            </a:r>
            <a:r>
              <a:rPr lang="en-US" dirty="0"/>
              <a:t>-sized extensional jog formed in the linking damage zone of two overstepping right-lateral strike-slip faults; </a:t>
            </a:r>
            <a:endParaRPr lang="en-US" dirty="0" smtClean="0"/>
          </a:p>
          <a:p>
            <a:endParaRPr lang="en-US" dirty="0"/>
          </a:p>
          <a:p>
            <a:r>
              <a:rPr lang="en-US" dirty="0" smtClean="0"/>
              <a:t>d-e</a:t>
            </a:r>
            <a:r>
              <a:rPr lang="en-US" dirty="0"/>
              <a:t>) detail of a right-lateral strike-slip fault zone and minor (i.e. splay) structures. </a:t>
            </a:r>
            <a:endParaRPr lang="it-IT" dirty="0"/>
          </a:p>
          <a:p>
            <a:endParaRPr lang="it-IT" dirty="0"/>
          </a:p>
        </p:txBody>
      </p:sp>
    </p:spTree>
    <p:extLst>
      <p:ext uri="{BB962C8B-B14F-4D97-AF65-F5344CB8AC3E}">
        <p14:creationId xmlns:p14="http://schemas.microsoft.com/office/powerpoint/2010/main" val="23941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2598"/>
            <a:ext cx="8509641" cy="7274967"/>
          </a:xfrm>
          <a:prstGeom prst="rect">
            <a:avLst/>
          </a:prstGeom>
        </p:spPr>
      </p:pic>
      <p:sp>
        <p:nvSpPr>
          <p:cNvPr id="3" name="CasellaDiTesto 2"/>
          <p:cNvSpPr txBox="1"/>
          <p:nvPr/>
        </p:nvSpPr>
        <p:spPr>
          <a:xfrm>
            <a:off x="8509640" y="786440"/>
            <a:ext cx="3682360" cy="5909310"/>
          </a:xfrm>
          <a:prstGeom prst="rect">
            <a:avLst/>
          </a:prstGeom>
          <a:noFill/>
        </p:spPr>
        <p:txBody>
          <a:bodyPr wrap="square" rtlCol="0">
            <a:spAutoFit/>
          </a:bodyPr>
          <a:lstStyle/>
          <a:p>
            <a:r>
              <a:rPr lang="en-US" dirty="0"/>
              <a:t>Fig. 12 – EBSD </a:t>
            </a:r>
            <a:r>
              <a:rPr lang="en-US" dirty="0" err="1"/>
              <a:t>misorientation</a:t>
            </a:r>
            <a:r>
              <a:rPr lang="en-US" dirty="0"/>
              <a:t> maps of sample RG2. </a:t>
            </a:r>
            <a:endParaRPr lang="en-US" dirty="0" smtClean="0"/>
          </a:p>
          <a:p>
            <a:endParaRPr lang="en-US" dirty="0"/>
          </a:p>
          <a:p>
            <a:pPr marL="342900" indent="-342900">
              <a:buAutoNum type="alphaLcParenR"/>
            </a:pPr>
            <a:r>
              <a:rPr lang="en-US" dirty="0" err="1" smtClean="0"/>
              <a:t>Kfs</a:t>
            </a:r>
            <a:r>
              <a:rPr lang="en-US" dirty="0" smtClean="0"/>
              <a:t> </a:t>
            </a:r>
            <a:r>
              <a:rPr lang="en-US" dirty="0"/>
              <a:t>shown with IPF color coding, quartz distinguished as phase (red) and plagioclase shown in band contrast mode (grey tones). </a:t>
            </a:r>
            <a:r>
              <a:rPr lang="en-US" dirty="0" err="1"/>
              <a:t>Boudinaged</a:t>
            </a:r>
            <a:r>
              <a:rPr lang="en-US" dirty="0"/>
              <a:t> </a:t>
            </a:r>
            <a:r>
              <a:rPr lang="en-US" dirty="0" err="1"/>
              <a:t>Kfs</a:t>
            </a:r>
            <a:r>
              <a:rPr lang="en-US" dirty="0"/>
              <a:t> recrystallizes to new grains in the neck, showing crystallographic mismatches between 10 and &gt; 90°; </a:t>
            </a:r>
            <a:endParaRPr lang="en-US" dirty="0" smtClean="0"/>
          </a:p>
          <a:p>
            <a:pPr marL="342900" indent="-342900">
              <a:buAutoNum type="alphaLcParenR"/>
            </a:pPr>
            <a:r>
              <a:rPr lang="en-US" dirty="0" smtClean="0"/>
              <a:t>Anastomosing </a:t>
            </a:r>
            <a:r>
              <a:rPr lang="en-US" dirty="0"/>
              <a:t>recrystallized quartz bands (IPF color coded) show a large preference for reddish colors, proving that the c-axis distribution of recrystallized grains is oriented towards the observer. Maximum of crystallographic mismatches along grain boundaries is &gt; 30°.</a:t>
            </a:r>
            <a:endParaRPr lang="it-IT" dirty="0"/>
          </a:p>
          <a:p>
            <a:endParaRPr lang="it-IT" dirty="0"/>
          </a:p>
        </p:txBody>
      </p:sp>
    </p:spTree>
    <p:extLst>
      <p:ext uri="{BB962C8B-B14F-4D97-AF65-F5344CB8AC3E}">
        <p14:creationId xmlns:p14="http://schemas.microsoft.com/office/powerpoint/2010/main" val="337246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4888"/>
            <a:ext cx="5029840" cy="7692888"/>
          </a:xfrm>
          <a:prstGeom prst="rect">
            <a:avLst/>
          </a:prstGeom>
        </p:spPr>
      </p:pic>
      <p:sp>
        <p:nvSpPr>
          <p:cNvPr id="3" name="CasellaDiTesto 2"/>
          <p:cNvSpPr txBox="1"/>
          <p:nvPr/>
        </p:nvSpPr>
        <p:spPr>
          <a:xfrm>
            <a:off x="5429905" y="117693"/>
            <a:ext cx="6613706" cy="6463308"/>
          </a:xfrm>
          <a:prstGeom prst="rect">
            <a:avLst/>
          </a:prstGeom>
          <a:noFill/>
        </p:spPr>
        <p:txBody>
          <a:bodyPr wrap="square" rtlCol="0">
            <a:spAutoFit/>
          </a:bodyPr>
          <a:lstStyle/>
          <a:p>
            <a:r>
              <a:rPr lang="en-US" dirty="0"/>
              <a:t>Fig. 13 - Pole figures, equal area projections, lower hemisphere. </a:t>
            </a:r>
            <a:endParaRPr lang="en-US" dirty="0" smtClean="0"/>
          </a:p>
          <a:p>
            <a:pPr marL="342900" indent="-342900">
              <a:buAutoNum type="alphaLcParenR"/>
            </a:pPr>
            <a:r>
              <a:rPr lang="en-US" dirty="0" smtClean="0"/>
              <a:t>Multiples </a:t>
            </a:r>
            <a:r>
              <a:rPr lang="en-US" dirty="0"/>
              <a:t>of Mean Unit Densities expressed by color bars. Bar with maxima just above 7 belong to pole figures </a:t>
            </a:r>
            <a:r>
              <a:rPr lang="en-US" dirty="0" err="1"/>
              <a:t>b,c,e</a:t>
            </a:r>
            <a:r>
              <a:rPr lang="en-US" dirty="0"/>
              <a:t>, while bar with maximum at 14 belongs to pole figure d; </a:t>
            </a:r>
            <a:endParaRPr lang="en-US" dirty="0" smtClean="0"/>
          </a:p>
          <a:p>
            <a:pPr marL="342900" indent="-342900">
              <a:buAutoNum type="alphaLcParenR"/>
            </a:pPr>
            <a:r>
              <a:rPr lang="en-US" dirty="0" smtClean="0"/>
              <a:t>pole </a:t>
            </a:r>
            <a:r>
              <a:rPr lang="en-US" dirty="0"/>
              <a:t>figure of recrystallized grains in the neck of the </a:t>
            </a:r>
            <a:r>
              <a:rPr lang="en-US" dirty="0" err="1"/>
              <a:t>boudinaged</a:t>
            </a:r>
            <a:r>
              <a:rPr lang="en-US" dirty="0"/>
              <a:t> </a:t>
            </a:r>
            <a:r>
              <a:rPr lang="en-US" dirty="0" err="1"/>
              <a:t>Kfs</a:t>
            </a:r>
            <a:r>
              <a:rPr lang="en-US" dirty="0"/>
              <a:t> (Fig. 12a). White line is foliation trace. Maximum of {110} poles is consistent with this plane being the slip plain, while dispersion of slip direction &lt;1-12&gt; in a girdle centered on that maximum suggests that dislocation creep was accommodated by grain boundary sliding; </a:t>
            </a:r>
            <a:endParaRPr lang="en-US" dirty="0" smtClean="0"/>
          </a:p>
          <a:p>
            <a:pPr marL="342900" indent="-342900">
              <a:buAutoNum type="alphaLcParenR"/>
            </a:pPr>
            <a:r>
              <a:rPr lang="en-US" dirty="0" smtClean="0"/>
              <a:t>quartz </a:t>
            </a:r>
            <a:r>
              <a:rPr lang="en-US" dirty="0"/>
              <a:t>c-axis of grains within anastomosing bands within sample RG2 form a maximum in the central part of the pole figure, while poles to a- and m-prisms are dispersed along the equatorial section of the pole figure; </a:t>
            </a:r>
            <a:endParaRPr lang="en-US" dirty="0" smtClean="0"/>
          </a:p>
          <a:p>
            <a:pPr marL="342900" indent="-342900">
              <a:buAutoNum type="alphaLcParenR"/>
            </a:pPr>
            <a:r>
              <a:rPr lang="en-US" dirty="0" smtClean="0"/>
              <a:t>distribution </a:t>
            </a:r>
            <a:r>
              <a:rPr lang="en-US" dirty="0"/>
              <a:t>of c-axes within recrystallized quartz-rich band in sample RG2 forms a pronounced maximum in the center, while poles to a- and m-prisms form single maxima consistent with dextral shear and activation of prism &lt;a&gt; slip; </a:t>
            </a:r>
            <a:endParaRPr lang="en-US" dirty="0" smtClean="0"/>
          </a:p>
          <a:p>
            <a:pPr marL="342900" indent="-342900">
              <a:buAutoNum type="alphaLcParenR"/>
            </a:pPr>
            <a:r>
              <a:rPr lang="en-US" dirty="0" smtClean="0"/>
              <a:t>quartz </a:t>
            </a:r>
            <a:r>
              <a:rPr lang="en-US" dirty="0"/>
              <a:t>c-axis distribution within recrystallized grains of </a:t>
            </a:r>
            <a:r>
              <a:rPr lang="en-US" dirty="0" err="1"/>
              <a:t>mylonitic</a:t>
            </a:r>
            <a:r>
              <a:rPr lang="en-US" dirty="0"/>
              <a:t> </a:t>
            </a:r>
            <a:r>
              <a:rPr lang="en-US" dirty="0" err="1"/>
              <a:t>monzogranite</a:t>
            </a:r>
            <a:r>
              <a:rPr lang="en-US" dirty="0"/>
              <a:t> (sample RG4, Fig. 15b) forms a typical type-I crossed girdle, suggesting activation of basal &lt;a&gt;, rhomb &lt;a&gt; and prism &lt;a&gt; slip, and hence lower deformation T than for sample RG2.</a:t>
            </a:r>
            <a:endParaRPr lang="it-IT" dirty="0"/>
          </a:p>
        </p:txBody>
      </p:sp>
    </p:spTree>
    <p:extLst>
      <p:ext uri="{BB962C8B-B14F-4D97-AF65-F5344CB8AC3E}">
        <p14:creationId xmlns:p14="http://schemas.microsoft.com/office/powerpoint/2010/main" val="4071959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706" y="206805"/>
            <a:ext cx="9276036" cy="4114800"/>
          </a:xfrm>
          <a:prstGeom prst="rect">
            <a:avLst/>
          </a:prstGeom>
        </p:spPr>
      </p:pic>
      <p:sp>
        <p:nvSpPr>
          <p:cNvPr id="3" name="CasellaDiTesto 2"/>
          <p:cNvSpPr txBox="1"/>
          <p:nvPr/>
        </p:nvSpPr>
        <p:spPr>
          <a:xfrm>
            <a:off x="610845" y="4427622"/>
            <a:ext cx="11028249" cy="2031325"/>
          </a:xfrm>
          <a:prstGeom prst="rect">
            <a:avLst/>
          </a:prstGeom>
          <a:noFill/>
        </p:spPr>
        <p:txBody>
          <a:bodyPr wrap="square" rtlCol="0">
            <a:spAutoFit/>
          </a:bodyPr>
          <a:lstStyle/>
          <a:p>
            <a:r>
              <a:rPr lang="en-US" dirty="0"/>
              <a:t>Fig. 14 - Micrograph of a discrete shear zone localized within Sample RG4 and EBSD analysis areas. </a:t>
            </a:r>
            <a:endParaRPr lang="en-US" dirty="0" smtClean="0"/>
          </a:p>
          <a:p>
            <a:endParaRPr lang="en-US" dirty="0"/>
          </a:p>
          <a:p>
            <a:pPr marL="342900" indent="-342900">
              <a:buAutoNum type="alphaLcParenR"/>
            </a:pPr>
            <a:r>
              <a:rPr lang="en-US" dirty="0" smtClean="0"/>
              <a:t>The </a:t>
            </a:r>
            <a:r>
              <a:rPr lang="en-US" dirty="0"/>
              <a:t>foliated </a:t>
            </a:r>
            <a:r>
              <a:rPr lang="en-US" dirty="0" err="1"/>
              <a:t>monzogranite</a:t>
            </a:r>
            <a:r>
              <a:rPr lang="en-US" dirty="0"/>
              <a:t> (top) evolves to a </a:t>
            </a:r>
            <a:r>
              <a:rPr lang="en-US" dirty="0" err="1"/>
              <a:t>mylonite</a:t>
            </a:r>
            <a:r>
              <a:rPr lang="en-US" dirty="0"/>
              <a:t> in correspondence of EBSD analysis area Fig. 15a. There is a deformation gradient from </a:t>
            </a:r>
            <a:r>
              <a:rPr lang="en-US" dirty="0" err="1"/>
              <a:t>mylonite</a:t>
            </a:r>
            <a:r>
              <a:rPr lang="en-US" dirty="0"/>
              <a:t> towards </a:t>
            </a:r>
            <a:r>
              <a:rPr lang="en-US" dirty="0" err="1"/>
              <a:t>ultramylonite</a:t>
            </a:r>
            <a:r>
              <a:rPr lang="en-US" dirty="0"/>
              <a:t> next to the quartz-rich vein with green tourmaline clasts; </a:t>
            </a:r>
            <a:endParaRPr lang="en-US" dirty="0" smtClean="0"/>
          </a:p>
          <a:p>
            <a:pPr marL="342900" indent="-342900">
              <a:buAutoNum type="alphaLcParenR"/>
            </a:pPr>
            <a:r>
              <a:rPr lang="en-US" dirty="0" smtClean="0"/>
              <a:t>b</a:t>
            </a:r>
            <a:r>
              <a:rPr lang="en-US" dirty="0"/>
              <a:t>) sketch of Fig. 14a highlighting the different deformational domains: G = foliated </a:t>
            </a:r>
            <a:r>
              <a:rPr lang="en-US" dirty="0" err="1"/>
              <a:t>monzogranite</a:t>
            </a:r>
            <a:r>
              <a:rPr lang="en-US" dirty="0"/>
              <a:t>; GM = </a:t>
            </a:r>
            <a:r>
              <a:rPr lang="en-US" dirty="0" err="1"/>
              <a:t>mylonite</a:t>
            </a:r>
            <a:r>
              <a:rPr lang="en-US" dirty="0"/>
              <a:t> ; UM = </a:t>
            </a:r>
            <a:r>
              <a:rPr lang="en-US" dirty="0" err="1"/>
              <a:t>ultramylonite</a:t>
            </a:r>
            <a:r>
              <a:rPr lang="en-US" dirty="0"/>
              <a:t>. Location of Figures 15a and b is also shown.</a:t>
            </a:r>
            <a:endParaRPr lang="it-IT" dirty="0"/>
          </a:p>
        </p:txBody>
      </p:sp>
    </p:spTree>
    <p:extLst>
      <p:ext uri="{BB962C8B-B14F-4D97-AF65-F5344CB8AC3E}">
        <p14:creationId xmlns:p14="http://schemas.microsoft.com/office/powerpoint/2010/main" val="342795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51" y="-333947"/>
            <a:ext cx="5549555" cy="7191947"/>
          </a:xfrm>
          <a:prstGeom prst="rect">
            <a:avLst/>
          </a:prstGeom>
        </p:spPr>
      </p:pic>
      <p:sp>
        <p:nvSpPr>
          <p:cNvPr id="3" name="CasellaDiTesto 2"/>
          <p:cNvSpPr txBox="1"/>
          <p:nvPr/>
        </p:nvSpPr>
        <p:spPr>
          <a:xfrm>
            <a:off x="5907507" y="469232"/>
            <a:ext cx="6284494" cy="5632311"/>
          </a:xfrm>
          <a:prstGeom prst="rect">
            <a:avLst/>
          </a:prstGeom>
          <a:noFill/>
        </p:spPr>
        <p:txBody>
          <a:bodyPr wrap="square" rtlCol="0">
            <a:spAutoFit/>
          </a:bodyPr>
          <a:lstStyle/>
          <a:p>
            <a:r>
              <a:rPr lang="en-US" dirty="0"/>
              <a:t>Fig. 15. EBSD </a:t>
            </a:r>
            <a:r>
              <a:rPr lang="en-US" dirty="0" err="1"/>
              <a:t>misorientation</a:t>
            </a:r>
            <a:r>
              <a:rPr lang="en-US" dirty="0"/>
              <a:t> maps (IPF color coding) of the areas indicated in Fig. 14. </a:t>
            </a:r>
            <a:endParaRPr lang="en-US" dirty="0" smtClean="0"/>
          </a:p>
          <a:p>
            <a:endParaRPr lang="en-US" dirty="0"/>
          </a:p>
          <a:p>
            <a:pPr marL="342900" indent="-342900">
              <a:buAutoNum type="alphaLcParenR"/>
            </a:pPr>
            <a:r>
              <a:rPr lang="en-US" dirty="0" err="1" smtClean="0"/>
              <a:t>Monzogranite</a:t>
            </a:r>
            <a:r>
              <a:rPr lang="en-US" dirty="0" smtClean="0"/>
              <a:t> </a:t>
            </a:r>
            <a:r>
              <a:rPr lang="en-US" dirty="0"/>
              <a:t>next to the </a:t>
            </a:r>
            <a:r>
              <a:rPr lang="en-US" dirty="0" err="1"/>
              <a:t>mylonite</a:t>
            </a:r>
            <a:r>
              <a:rPr lang="en-US" dirty="0"/>
              <a:t> boundary. Large quartz crystals are still preserved showing evidence of sub-grain boundaries. Recrystallization starts at sites of stress localization. Crystallographic mismatches are between 10 and &gt;60°. The small grain size and evidence for mixing up of recrystallized grains belonging to different quartz domains suggest grain-boundary sliding to have been important; </a:t>
            </a:r>
            <a:endParaRPr lang="en-US" dirty="0" smtClean="0"/>
          </a:p>
          <a:p>
            <a:pPr marL="342900" indent="-342900">
              <a:buAutoNum type="alphaLcParenR"/>
            </a:pPr>
            <a:endParaRPr lang="en-US" dirty="0"/>
          </a:p>
          <a:p>
            <a:pPr marL="342900" indent="-342900">
              <a:buAutoNum type="alphaLcParenR"/>
            </a:pPr>
            <a:r>
              <a:rPr lang="en-US" dirty="0" err="1" smtClean="0"/>
              <a:t>Monzogranite</a:t>
            </a:r>
            <a:r>
              <a:rPr lang="en-US" dirty="0" smtClean="0"/>
              <a:t> </a:t>
            </a:r>
            <a:r>
              <a:rPr lang="en-US" dirty="0"/>
              <a:t>deformed </a:t>
            </a:r>
            <a:r>
              <a:rPr lang="en-US" dirty="0" smtClean="0"/>
              <a:t>to </a:t>
            </a:r>
            <a:r>
              <a:rPr lang="en-US" dirty="0"/>
              <a:t>higher strain. Quartz is fully recrystallized and forms a </a:t>
            </a:r>
            <a:r>
              <a:rPr lang="en-US" dirty="0" err="1"/>
              <a:t>mylonitic</a:t>
            </a:r>
            <a:r>
              <a:rPr lang="en-US" dirty="0"/>
              <a:t> foliation trending ENE-WSW in the map. Some remnants of larger grains with core and mantle structure are still preserved. Maximum </a:t>
            </a:r>
            <a:r>
              <a:rPr lang="en-US" dirty="0" err="1"/>
              <a:t>misorientation</a:t>
            </a:r>
            <a:r>
              <a:rPr lang="en-US" dirty="0"/>
              <a:t> of adjacent grains is larger than 30°. Variegated colors of grains testify that slip occurred along multiple systems during </a:t>
            </a:r>
            <a:r>
              <a:rPr lang="en-US" dirty="0" err="1"/>
              <a:t>mylonitic</a:t>
            </a:r>
            <a:r>
              <a:rPr lang="en-US" dirty="0"/>
              <a:t> deformation. Non indexed grey phases are </a:t>
            </a:r>
            <a:r>
              <a:rPr lang="en-US" dirty="0" err="1"/>
              <a:t>Kfs</a:t>
            </a:r>
            <a:r>
              <a:rPr lang="en-US" dirty="0"/>
              <a:t> and plagioclase.</a:t>
            </a:r>
            <a:endParaRPr lang="it-IT" dirty="0"/>
          </a:p>
          <a:p>
            <a:endParaRPr lang="it-IT" dirty="0"/>
          </a:p>
        </p:txBody>
      </p:sp>
    </p:spTree>
    <p:extLst>
      <p:ext uri="{BB962C8B-B14F-4D97-AF65-F5344CB8AC3E}">
        <p14:creationId xmlns:p14="http://schemas.microsoft.com/office/powerpoint/2010/main" val="237898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301516" cy="6858000"/>
          </a:xfrm>
          <a:prstGeom prst="rect">
            <a:avLst/>
          </a:prstGeom>
        </p:spPr>
      </p:pic>
      <p:sp>
        <p:nvSpPr>
          <p:cNvPr id="3" name="CasellaDiTesto 2"/>
          <p:cNvSpPr txBox="1"/>
          <p:nvPr/>
        </p:nvSpPr>
        <p:spPr>
          <a:xfrm>
            <a:off x="7531769" y="276725"/>
            <a:ext cx="4487954" cy="1477328"/>
          </a:xfrm>
          <a:prstGeom prst="rect">
            <a:avLst/>
          </a:prstGeom>
          <a:noFill/>
        </p:spPr>
        <p:txBody>
          <a:bodyPr wrap="square" rtlCol="0">
            <a:spAutoFit/>
          </a:bodyPr>
          <a:lstStyle/>
          <a:p>
            <a:r>
              <a:rPr lang="en-US" dirty="0"/>
              <a:t>Fig. 16 – Selected BSE-CL images of zircon grains from samples RG14 (a-d) and RG12 (e-h) representative of different CL features. Location of LA-ICP-MS spots is shown as well as </a:t>
            </a:r>
            <a:r>
              <a:rPr lang="en-US" dirty="0" err="1"/>
              <a:t>Zrc</a:t>
            </a:r>
            <a:r>
              <a:rPr lang="en-US" dirty="0"/>
              <a:t>#. Scale bar is 50 </a:t>
            </a:r>
            <a:r>
              <a:rPr lang="en-US" dirty="0">
                <a:sym typeface="Symbol" panose="05050102010706020507" pitchFamily="18" charset="2"/>
              </a:rPr>
              <a:t></a:t>
            </a:r>
            <a:r>
              <a:rPr lang="en-US" dirty="0"/>
              <a:t>m.</a:t>
            </a:r>
            <a:endParaRPr lang="it-IT" dirty="0"/>
          </a:p>
        </p:txBody>
      </p:sp>
    </p:spTree>
    <p:extLst>
      <p:ext uri="{BB962C8B-B14F-4D97-AF65-F5344CB8AC3E}">
        <p14:creationId xmlns:p14="http://schemas.microsoft.com/office/powerpoint/2010/main" val="3348372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8532615" cy="5582653"/>
          </a:xfrm>
          <a:prstGeom prst="rect">
            <a:avLst/>
          </a:prstGeom>
        </p:spPr>
      </p:pic>
      <p:sp>
        <p:nvSpPr>
          <p:cNvPr id="4" name="CasellaDiTesto 3"/>
          <p:cNvSpPr txBox="1"/>
          <p:nvPr/>
        </p:nvSpPr>
        <p:spPr>
          <a:xfrm>
            <a:off x="8867275" y="565484"/>
            <a:ext cx="3324726" cy="5078313"/>
          </a:xfrm>
          <a:prstGeom prst="rect">
            <a:avLst/>
          </a:prstGeom>
          <a:noFill/>
        </p:spPr>
        <p:txBody>
          <a:bodyPr wrap="square" rtlCol="0">
            <a:spAutoFit/>
          </a:bodyPr>
          <a:lstStyle/>
          <a:p>
            <a:r>
              <a:rPr lang="en-US" dirty="0"/>
              <a:t>Fig. 17 – </a:t>
            </a:r>
            <a:r>
              <a:rPr lang="en-US" baseline="30000" dirty="0"/>
              <a:t>206</a:t>
            </a:r>
            <a:r>
              <a:rPr lang="en-US" dirty="0"/>
              <a:t>Pb/</a:t>
            </a:r>
            <a:r>
              <a:rPr lang="en-US" baseline="30000" dirty="0"/>
              <a:t>238</a:t>
            </a:r>
            <a:r>
              <a:rPr lang="en-US" dirty="0"/>
              <a:t>U zircon data for RG14 and RG12 samples. U-</a:t>
            </a:r>
            <a:r>
              <a:rPr lang="en-US" dirty="0" err="1"/>
              <a:t>Pb</a:t>
            </a:r>
            <a:r>
              <a:rPr lang="en-US" dirty="0"/>
              <a:t> data are ordered and shown as vertical bars comprising 2sigma errors. Grey filled bars were considered for calculation of weighted average ages (horizontal hemi transparent boxes). </a:t>
            </a:r>
            <a:endParaRPr lang="en-US" dirty="0" smtClean="0"/>
          </a:p>
          <a:p>
            <a:r>
              <a:rPr lang="en-US" dirty="0" smtClean="0"/>
              <a:t>Available </a:t>
            </a:r>
            <a:r>
              <a:rPr lang="en-US" dirty="0"/>
              <a:t>U-</a:t>
            </a:r>
            <a:r>
              <a:rPr lang="en-US" dirty="0" err="1"/>
              <a:t>Pb</a:t>
            </a:r>
            <a:r>
              <a:rPr lang="en-US" dirty="0"/>
              <a:t> zircon data, with relative errors, for the Porto </a:t>
            </a:r>
            <a:r>
              <a:rPr lang="en-US" dirty="0" err="1"/>
              <a:t>Azzurro</a:t>
            </a:r>
            <a:r>
              <a:rPr lang="en-US" dirty="0"/>
              <a:t> pluton are also shown: white circles refer to SIMS U/</a:t>
            </a:r>
            <a:r>
              <a:rPr lang="en-US" dirty="0" err="1"/>
              <a:t>Pb</a:t>
            </a:r>
            <a:r>
              <a:rPr lang="en-US" dirty="0"/>
              <a:t> ages from three zircon grains in </a:t>
            </a:r>
            <a:r>
              <a:rPr lang="en-US" dirty="0" err="1"/>
              <a:t>Gagnevin</a:t>
            </a:r>
            <a:r>
              <a:rPr lang="en-US" dirty="0"/>
              <a:t> et al. (2011); black square is the LA-ICP-MS U/</a:t>
            </a:r>
            <a:r>
              <a:rPr lang="en-US" dirty="0" err="1"/>
              <a:t>Pb</a:t>
            </a:r>
            <a:r>
              <a:rPr lang="en-US" dirty="0"/>
              <a:t> age of a zircon rim from the contact aureole (</a:t>
            </a:r>
            <a:r>
              <a:rPr lang="en-US" dirty="0" err="1"/>
              <a:t>Musumeci</a:t>
            </a:r>
            <a:r>
              <a:rPr lang="en-US" dirty="0"/>
              <a:t> et al., 2011).</a:t>
            </a:r>
            <a:endParaRPr lang="it-IT" dirty="0"/>
          </a:p>
        </p:txBody>
      </p:sp>
    </p:spTree>
    <p:extLst>
      <p:ext uri="{BB962C8B-B14F-4D97-AF65-F5344CB8AC3E}">
        <p14:creationId xmlns:p14="http://schemas.microsoft.com/office/powerpoint/2010/main" val="1432468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6727" y="918785"/>
            <a:ext cx="11562348" cy="5178341"/>
          </a:xfrm>
          <a:prstGeom prst="rect">
            <a:avLst/>
          </a:prstGeom>
        </p:spPr>
        <p:txBody>
          <a:bodyPr wrap="square">
            <a:spAutoFit/>
          </a:bodyPr>
          <a:lstStyle/>
          <a:p>
            <a:pPr algn="just">
              <a:spcAft>
                <a:spcPts val="100"/>
              </a:spcAft>
            </a:pPr>
            <a:r>
              <a:rPr lang="it-IT" dirty="0" err="1">
                <a:solidFill>
                  <a:srgbClr val="000000"/>
                </a:solidFill>
                <a:uFill>
                  <a:solidFill>
                    <a:srgbClr val="000000"/>
                  </a:solidFill>
                </a:uFill>
                <a:latin typeface="Avenir Heavy"/>
                <a:ea typeface="Arial Unicode MS"/>
                <a:cs typeface="Arial Unicode MS"/>
              </a:rPr>
              <a:t>Abstract</a:t>
            </a:r>
            <a:endParaRPr lang="it-IT" dirty="0">
              <a:solidFill>
                <a:srgbClr val="000000"/>
              </a:solidFill>
              <a:uFill>
                <a:solidFill>
                  <a:srgbClr val="000000"/>
                </a:solidFill>
              </a:uFill>
              <a:latin typeface="Helvetica Neue"/>
              <a:ea typeface="Arial Unicode MS"/>
              <a:cs typeface="Arial Unicode MS"/>
            </a:endParaRPr>
          </a:p>
          <a:p>
            <a:pPr algn="just">
              <a:spcAft>
                <a:spcPts val="100"/>
              </a:spcAft>
            </a:pPr>
            <a:r>
              <a:rPr lang="en-US" dirty="0">
                <a:solidFill>
                  <a:srgbClr val="000000"/>
                </a:solidFill>
                <a:uFill>
                  <a:solidFill>
                    <a:srgbClr val="000000"/>
                  </a:solidFill>
                </a:uFill>
                <a:latin typeface="Avenir Book"/>
                <a:ea typeface="Arial Unicode MS"/>
                <a:cs typeface="Arial Unicode MS"/>
              </a:rPr>
              <a:t>Exhumation and cooling of upper crustal plutons is generally assumed to develop in the brittle domain, thus determining an abrupt passage from crystallization to faulting. To challenge this general statement, we applied an integrated approach involving </a:t>
            </a:r>
            <a:r>
              <a:rPr lang="en-US" dirty="0" err="1">
                <a:solidFill>
                  <a:srgbClr val="000000"/>
                </a:solidFill>
                <a:uFill>
                  <a:solidFill>
                    <a:srgbClr val="000000"/>
                  </a:solidFill>
                </a:uFill>
                <a:latin typeface="Avenir Book"/>
                <a:ea typeface="Arial Unicode MS"/>
                <a:cs typeface="Arial Unicode MS"/>
              </a:rPr>
              <a:t>meso</a:t>
            </a:r>
            <a:r>
              <a:rPr lang="en-US" dirty="0">
                <a:solidFill>
                  <a:srgbClr val="000000"/>
                </a:solidFill>
                <a:uFill>
                  <a:solidFill>
                    <a:srgbClr val="000000"/>
                  </a:solidFill>
                </a:uFill>
                <a:latin typeface="Avenir Book"/>
                <a:ea typeface="Arial Unicode MS"/>
                <a:cs typeface="Arial Unicode MS"/>
              </a:rPr>
              <a:t>- and micro-structural studies, </a:t>
            </a:r>
            <a:r>
              <a:rPr lang="en-US" dirty="0" err="1">
                <a:solidFill>
                  <a:srgbClr val="000000"/>
                </a:solidFill>
                <a:uFill>
                  <a:solidFill>
                    <a:srgbClr val="000000"/>
                  </a:solidFill>
                </a:uFill>
                <a:latin typeface="Avenir Book"/>
                <a:ea typeface="Arial Unicode MS"/>
                <a:cs typeface="Arial Unicode MS"/>
              </a:rPr>
              <a:t>thermochronology</a:t>
            </a:r>
            <a:r>
              <a:rPr lang="en-US" dirty="0">
                <a:solidFill>
                  <a:srgbClr val="000000"/>
                </a:solidFill>
                <a:uFill>
                  <a:solidFill>
                    <a:srgbClr val="000000"/>
                  </a:solidFill>
                </a:uFill>
                <a:latin typeface="Avenir Book"/>
                <a:ea typeface="Arial Unicode MS"/>
                <a:cs typeface="Arial Unicode MS"/>
              </a:rPr>
              <a:t>, geochronology and rheological </a:t>
            </a:r>
            <a:r>
              <a:rPr lang="en-US" dirty="0" err="1">
                <a:solidFill>
                  <a:srgbClr val="000000"/>
                </a:solidFill>
                <a:uFill>
                  <a:solidFill>
                    <a:srgbClr val="000000"/>
                  </a:solidFill>
                </a:uFill>
                <a:latin typeface="Avenir Book"/>
                <a:ea typeface="Arial Unicode MS"/>
                <a:cs typeface="Arial Unicode MS"/>
              </a:rPr>
              <a:t>modelingto</a:t>
            </a:r>
            <a:r>
              <a:rPr lang="en-US" dirty="0">
                <a:solidFill>
                  <a:srgbClr val="000000"/>
                </a:solidFill>
                <a:uFill>
                  <a:solidFill>
                    <a:srgbClr val="000000"/>
                  </a:solidFill>
                </a:uFill>
                <a:latin typeface="Avenir Book"/>
                <a:ea typeface="Arial Unicode MS"/>
                <a:cs typeface="Arial Unicode MS"/>
              </a:rPr>
              <a:t> the Miocene </a:t>
            </a:r>
            <a:r>
              <a:rPr lang="en-US" dirty="0" err="1">
                <a:solidFill>
                  <a:srgbClr val="000000"/>
                </a:solidFill>
                <a:uFill>
                  <a:solidFill>
                    <a:srgbClr val="000000"/>
                  </a:solidFill>
                </a:uFill>
                <a:latin typeface="Avenir Book"/>
                <a:ea typeface="Arial Unicode MS"/>
                <a:cs typeface="Arial Unicode MS"/>
              </a:rPr>
              <a:t>syn</a:t>
            </a:r>
            <a:r>
              <a:rPr lang="en-US" dirty="0">
                <a:solidFill>
                  <a:srgbClr val="000000"/>
                </a:solidFill>
                <a:uFill>
                  <a:solidFill>
                    <a:srgbClr val="000000"/>
                  </a:solidFill>
                </a:uFill>
                <a:latin typeface="Avenir Book"/>
                <a:ea typeface="Arial Unicode MS"/>
                <a:cs typeface="Arial Unicode MS"/>
              </a:rPr>
              <a:t>-tectonic Porto </a:t>
            </a:r>
            <a:r>
              <a:rPr lang="en-US" dirty="0" err="1">
                <a:solidFill>
                  <a:srgbClr val="000000"/>
                </a:solidFill>
                <a:uFill>
                  <a:solidFill>
                    <a:srgbClr val="000000"/>
                  </a:solidFill>
                </a:uFill>
                <a:latin typeface="Avenir Book"/>
                <a:ea typeface="Arial Unicode MS"/>
                <a:cs typeface="Arial Unicode MS"/>
              </a:rPr>
              <a:t>Azzurro</a:t>
            </a:r>
            <a:r>
              <a:rPr lang="en-US" dirty="0">
                <a:solidFill>
                  <a:srgbClr val="000000"/>
                </a:solidFill>
                <a:uFill>
                  <a:solidFill>
                    <a:srgbClr val="000000"/>
                  </a:solidFill>
                </a:uFill>
                <a:latin typeface="Avenir Book"/>
                <a:ea typeface="Arial Unicode MS"/>
                <a:cs typeface="Arial Unicode MS"/>
              </a:rPr>
              <a:t> pluton on Elba (Tuscan archipelago – Italy). This pluton is emplaced in an extensional setting, and we have realized that its fast exhumation is accompanied by localized ductile shear zones, developing along dykes and veins, later affected by brittle deformation. This is unequivocally highlighted by field studies and EBSD-aided microstructural analysis. To constrain the emplacement and exhumation rate of the Porto </a:t>
            </a:r>
            <a:r>
              <a:rPr lang="en-US" dirty="0" err="1">
                <a:solidFill>
                  <a:srgbClr val="000000"/>
                </a:solidFill>
                <a:uFill>
                  <a:solidFill>
                    <a:srgbClr val="000000"/>
                  </a:solidFill>
                </a:uFill>
                <a:latin typeface="Avenir Book"/>
                <a:ea typeface="Arial Unicode MS"/>
                <a:cs typeface="Arial Unicode MS"/>
              </a:rPr>
              <a:t>Azzurro</a:t>
            </a:r>
            <a:r>
              <a:rPr lang="en-US" dirty="0">
                <a:solidFill>
                  <a:srgbClr val="000000"/>
                </a:solidFill>
                <a:uFill>
                  <a:solidFill>
                    <a:srgbClr val="000000"/>
                  </a:solidFill>
                </a:uFill>
                <a:latin typeface="Avenir Book"/>
                <a:ea typeface="Arial Unicode MS"/>
                <a:cs typeface="Arial Unicode MS"/>
              </a:rPr>
              <a:t> pluton we performed U-</a:t>
            </a:r>
            <a:r>
              <a:rPr lang="en-US" dirty="0" err="1">
                <a:solidFill>
                  <a:srgbClr val="000000"/>
                </a:solidFill>
                <a:uFill>
                  <a:solidFill>
                    <a:srgbClr val="000000"/>
                  </a:solidFill>
                </a:uFill>
                <a:latin typeface="Avenir Book"/>
                <a:ea typeface="Arial Unicode MS"/>
                <a:cs typeface="Arial Unicode MS"/>
              </a:rPr>
              <a:t>Pb</a:t>
            </a:r>
            <a:r>
              <a:rPr lang="en-US" dirty="0">
                <a:solidFill>
                  <a:srgbClr val="000000"/>
                </a:solidFill>
                <a:uFill>
                  <a:solidFill>
                    <a:srgbClr val="000000"/>
                  </a:solidFill>
                </a:uFill>
                <a:latin typeface="Avenir Book"/>
                <a:ea typeface="Arial Unicode MS"/>
                <a:cs typeface="Arial Unicode MS"/>
              </a:rPr>
              <a:t> zircon dating and (</a:t>
            </a:r>
            <a:r>
              <a:rPr lang="en-US" dirty="0" err="1">
                <a:solidFill>
                  <a:srgbClr val="000000"/>
                </a:solidFill>
                <a:uFill>
                  <a:solidFill>
                    <a:srgbClr val="000000"/>
                  </a:solidFill>
                </a:uFill>
                <a:latin typeface="Avenir Book"/>
                <a:ea typeface="Arial Unicode MS"/>
                <a:cs typeface="Arial Unicode MS"/>
              </a:rPr>
              <a:t>U+Th</a:t>
            </a:r>
            <a:r>
              <a:rPr lang="en-US" dirty="0">
                <a:solidFill>
                  <a:srgbClr val="000000"/>
                </a:solidFill>
                <a:uFill>
                  <a:solidFill>
                    <a:srgbClr val="000000"/>
                  </a:solidFill>
                </a:uFill>
                <a:latin typeface="Avenir Book"/>
                <a:ea typeface="Arial Unicode MS"/>
                <a:cs typeface="Arial Unicode MS"/>
              </a:rPr>
              <a:t>)/He apatite </a:t>
            </a:r>
            <a:r>
              <a:rPr lang="en-US" dirty="0" err="1">
                <a:solidFill>
                  <a:srgbClr val="000000"/>
                </a:solidFill>
                <a:uFill>
                  <a:solidFill>
                    <a:srgbClr val="000000"/>
                  </a:solidFill>
                </a:uFill>
                <a:latin typeface="Avenir Book"/>
                <a:ea typeface="Arial Unicode MS"/>
                <a:cs typeface="Arial Unicode MS"/>
              </a:rPr>
              <a:t>thermochronology</a:t>
            </a:r>
            <a:r>
              <a:rPr lang="en-US" dirty="0">
                <a:solidFill>
                  <a:srgbClr val="000000"/>
                </a:solidFill>
                <a:uFill>
                  <a:solidFill>
                    <a:srgbClr val="000000"/>
                  </a:solidFill>
                </a:uFill>
                <a:latin typeface="Avenir Book"/>
                <a:ea typeface="Arial Unicode MS"/>
                <a:cs typeface="Arial Unicode MS"/>
              </a:rPr>
              <a:t>, which resulted in a magma emplacement age of 6.4 </a:t>
            </a:r>
            <a:r>
              <a:rPr lang="en-US" dirty="0">
                <a:solidFill>
                  <a:srgbClr val="000000"/>
                </a:solidFill>
                <a:uFill>
                  <a:solidFill>
                    <a:srgbClr val="000000"/>
                  </a:solidFill>
                </a:uFill>
                <a:latin typeface="Times New Roman" panose="02020603050405020304" pitchFamily="18" charset="0"/>
                <a:ea typeface="Arial Unicode MS"/>
                <a:cs typeface="Arial Unicode MS"/>
              </a:rPr>
              <a:t>± </a:t>
            </a:r>
            <a:r>
              <a:rPr lang="en-US" dirty="0">
                <a:solidFill>
                  <a:srgbClr val="000000"/>
                </a:solidFill>
                <a:uFill>
                  <a:solidFill>
                    <a:srgbClr val="000000"/>
                  </a:solidFill>
                </a:uFill>
                <a:latin typeface="Avenir Book"/>
                <a:ea typeface="Arial Unicode MS"/>
                <a:cs typeface="Arial Unicode MS"/>
              </a:rPr>
              <a:t>0.4 Ma and an exhumation rate of 3.4 to 3.9 mm/yr. Thermo-rheological modeling established that localized ductile deformation occurred at two different time steps: within felsic dykes when the pluton first entered into the brittle field at 380 </a:t>
            </a:r>
            <a:r>
              <a:rPr lang="en-US" dirty="0" err="1">
                <a:solidFill>
                  <a:srgbClr val="000000"/>
                </a:solidFill>
                <a:uFill>
                  <a:solidFill>
                    <a:srgbClr val="000000"/>
                  </a:solidFill>
                </a:uFill>
                <a:latin typeface="Avenir Book"/>
                <a:ea typeface="Arial Unicode MS"/>
                <a:cs typeface="Arial Unicode MS"/>
              </a:rPr>
              <a:t>kyr</a:t>
            </a:r>
            <a:r>
              <a:rPr lang="en-US" dirty="0">
                <a:solidFill>
                  <a:srgbClr val="000000"/>
                </a:solidFill>
                <a:uFill>
                  <a:solidFill>
                    <a:srgbClr val="000000"/>
                  </a:solidFill>
                </a:uFill>
                <a:latin typeface="Avenir Book"/>
                <a:ea typeface="Arial Unicode MS"/>
                <a:cs typeface="Arial Unicode MS"/>
              </a:rPr>
              <a:t>, and along quartz-rich hydrothermal veins at c. 550 </a:t>
            </a:r>
            <a:r>
              <a:rPr lang="en-US" dirty="0" err="1">
                <a:solidFill>
                  <a:srgbClr val="000000"/>
                </a:solidFill>
                <a:uFill>
                  <a:solidFill>
                    <a:srgbClr val="000000"/>
                  </a:solidFill>
                </a:uFill>
                <a:latin typeface="Avenir Book"/>
                <a:ea typeface="Arial Unicode MS"/>
                <a:cs typeface="Arial Unicode MS"/>
              </a:rPr>
              <a:t>kyr</a:t>
            </a:r>
            <a:r>
              <a:rPr lang="en-US" dirty="0">
                <a:solidFill>
                  <a:srgbClr val="000000"/>
                </a:solidFill>
                <a:uFill>
                  <a:solidFill>
                    <a:srgbClr val="000000"/>
                  </a:solidFill>
                </a:uFill>
                <a:latin typeface="Avenir Book"/>
                <a:ea typeface="Arial Unicode MS"/>
                <a:cs typeface="Arial Unicode MS"/>
              </a:rPr>
              <a:t> after pluton emplacement. Hence, the major conclusion of our data is that ductile deformation can affect a granitic intrusion even when it is entered into the brittle domain in a fast exhuming extensional regime. </a:t>
            </a:r>
            <a:endParaRPr lang="it-IT" dirty="0">
              <a:solidFill>
                <a:srgbClr val="000000"/>
              </a:solidFill>
              <a:uFill>
                <a:solidFill>
                  <a:srgbClr val="000000"/>
                </a:solidFill>
              </a:uFill>
              <a:latin typeface="Helvetica Neue"/>
              <a:ea typeface="Arial Unicode MS"/>
              <a:cs typeface="Arial Unicode MS"/>
            </a:endParaRPr>
          </a:p>
          <a:p>
            <a:pPr algn="just">
              <a:spcAft>
                <a:spcPts val="100"/>
              </a:spcAft>
            </a:pPr>
            <a:r>
              <a:rPr lang="en-US" dirty="0">
                <a:solidFill>
                  <a:srgbClr val="000000"/>
                </a:solidFill>
                <a:uFill>
                  <a:solidFill>
                    <a:srgbClr val="000000"/>
                  </a:solidFill>
                </a:uFill>
                <a:latin typeface="Avenir Book"/>
                <a:ea typeface="Arial Unicode MS"/>
                <a:cs typeface="Arial Unicode MS"/>
              </a:rPr>
              <a:t> </a:t>
            </a:r>
            <a:endParaRPr lang="it-IT" dirty="0">
              <a:solidFill>
                <a:srgbClr val="000000"/>
              </a:solidFill>
              <a:uFill>
                <a:solidFill>
                  <a:srgbClr val="000000"/>
                </a:solidFill>
              </a:uFill>
              <a:latin typeface="Helvetica Neue"/>
              <a:ea typeface="Arial Unicode MS"/>
              <a:cs typeface="Arial Unicode MS"/>
            </a:endParaRPr>
          </a:p>
          <a:p>
            <a:r>
              <a:rPr lang="it-IT" sz="2000" dirty="0" err="1" smtClean="0">
                <a:solidFill>
                  <a:srgbClr val="000000"/>
                </a:solidFill>
                <a:effectLst/>
                <a:latin typeface="Avenir Heavy"/>
                <a:ea typeface="Arial Unicode MS"/>
                <a:cs typeface="Arial Unicode MS"/>
              </a:rPr>
              <a:t>Key</a:t>
            </a:r>
            <a:r>
              <a:rPr lang="it-IT" sz="2000" dirty="0" smtClean="0">
                <a:solidFill>
                  <a:srgbClr val="000000"/>
                </a:solidFill>
                <a:effectLst/>
                <a:latin typeface="Avenir Heavy"/>
                <a:ea typeface="Arial Unicode MS"/>
                <a:cs typeface="Arial Unicode MS"/>
              </a:rPr>
              <a:t> </a:t>
            </a:r>
            <a:r>
              <a:rPr lang="it-IT" sz="2000" dirty="0" err="1" smtClean="0">
                <a:solidFill>
                  <a:srgbClr val="000000"/>
                </a:solidFill>
                <a:effectLst/>
                <a:latin typeface="Avenir Heavy"/>
                <a:ea typeface="Arial Unicode MS"/>
                <a:cs typeface="Arial Unicode MS"/>
              </a:rPr>
              <a:t>Words</a:t>
            </a:r>
            <a:r>
              <a:rPr lang="it-IT" sz="2000" dirty="0" smtClean="0">
                <a:solidFill>
                  <a:srgbClr val="000000"/>
                </a:solidFill>
                <a:effectLst/>
                <a:latin typeface="Avenir Heavy"/>
                <a:ea typeface="Arial Unicode MS"/>
                <a:cs typeface="Arial Unicode MS"/>
              </a:rPr>
              <a:t>:</a:t>
            </a:r>
            <a:r>
              <a:rPr lang="it-IT" sz="2000" dirty="0" smtClean="0">
                <a:solidFill>
                  <a:srgbClr val="000000"/>
                </a:solidFill>
                <a:effectLst/>
                <a:latin typeface="Avenir Book"/>
                <a:ea typeface="Arial Unicode MS"/>
                <a:cs typeface="Arial Unicode MS"/>
              </a:rPr>
              <a:t> </a:t>
            </a:r>
            <a:r>
              <a:rPr lang="en-US" sz="2000" dirty="0" smtClean="0">
                <a:solidFill>
                  <a:srgbClr val="000000"/>
                </a:solidFill>
                <a:effectLst/>
                <a:latin typeface="Avenir Book"/>
                <a:ea typeface="Arial Unicode MS"/>
                <a:cs typeface="Arial Unicode MS"/>
              </a:rPr>
              <a:t>Granite emplacement, fast exhumation, extensional tectonics, shearing, EBSD, geochronology –</a:t>
            </a:r>
            <a:r>
              <a:rPr lang="en-US" sz="2000" dirty="0" err="1" smtClean="0">
                <a:solidFill>
                  <a:srgbClr val="000000"/>
                </a:solidFill>
                <a:effectLst/>
                <a:latin typeface="Avenir Book"/>
                <a:ea typeface="Arial Unicode MS"/>
                <a:cs typeface="Arial Unicode MS"/>
              </a:rPr>
              <a:t>thermochronology</a:t>
            </a:r>
            <a:r>
              <a:rPr lang="en-US" sz="2000" dirty="0" smtClean="0">
                <a:solidFill>
                  <a:srgbClr val="000000"/>
                </a:solidFill>
                <a:effectLst/>
                <a:latin typeface="Avenir Book"/>
                <a:ea typeface="Arial Unicode MS"/>
                <a:cs typeface="Arial Unicode MS"/>
              </a:rPr>
              <a:t>, rheological modeling.</a:t>
            </a:r>
            <a:endParaRPr lang="it-IT" dirty="0"/>
          </a:p>
        </p:txBody>
      </p:sp>
    </p:spTree>
    <p:extLst>
      <p:ext uri="{BB962C8B-B14F-4D97-AF65-F5344CB8AC3E}">
        <p14:creationId xmlns:p14="http://schemas.microsoft.com/office/powerpoint/2010/main" val="4290697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2" y="63655"/>
            <a:ext cx="7505025" cy="6710123"/>
          </a:xfrm>
          <a:prstGeom prst="rect">
            <a:avLst/>
          </a:prstGeom>
        </p:spPr>
      </p:pic>
      <p:sp>
        <p:nvSpPr>
          <p:cNvPr id="3" name="CasellaDiTesto 2"/>
          <p:cNvSpPr txBox="1"/>
          <p:nvPr/>
        </p:nvSpPr>
        <p:spPr>
          <a:xfrm>
            <a:off x="7820528" y="324853"/>
            <a:ext cx="4119682" cy="5214556"/>
          </a:xfrm>
          <a:prstGeom prst="rect">
            <a:avLst/>
          </a:prstGeom>
          <a:noFill/>
        </p:spPr>
        <p:txBody>
          <a:bodyPr wrap="square" rtlCol="0">
            <a:spAutoFit/>
          </a:bodyPr>
          <a:lstStyle/>
          <a:p>
            <a:r>
              <a:rPr lang="en-US" dirty="0"/>
              <a:t>Fig. 18 - T-t diagram showing the cooling history of the Porto </a:t>
            </a:r>
            <a:r>
              <a:rPr lang="en-US" dirty="0" err="1"/>
              <a:t>Azzurro</a:t>
            </a:r>
            <a:r>
              <a:rPr lang="en-US" dirty="0"/>
              <a:t> </a:t>
            </a:r>
            <a:r>
              <a:rPr lang="en-US" dirty="0" err="1"/>
              <a:t>monzogranitic</a:t>
            </a:r>
            <a:r>
              <a:rPr lang="en-US" dirty="0"/>
              <a:t> pluton reproduced for 1 </a:t>
            </a:r>
            <a:r>
              <a:rPr lang="en-US" dirty="0" err="1"/>
              <a:t>Myr</a:t>
            </a:r>
            <a:r>
              <a:rPr lang="en-US" dirty="0"/>
              <a:t> after the magma emplacement fixed at 6.4 Ma at a depth of c. 6.5 km. The two cooling curves result from a static model (black line) and a dynamic model (grey line), incorporating the effect of </a:t>
            </a:r>
            <a:r>
              <a:rPr lang="en-US" dirty="0" err="1"/>
              <a:t>unroofing</a:t>
            </a:r>
            <a:r>
              <a:rPr lang="en-US" dirty="0"/>
              <a:t> simulated by an exponential law (see Table 1). Details of the modelling are provided in </a:t>
            </a:r>
            <a:r>
              <a:rPr lang="en-US" dirty="0" err="1"/>
              <a:t>Caggianelli</a:t>
            </a:r>
            <a:r>
              <a:rPr lang="en-US" dirty="0"/>
              <a:t> et al. (2018) and </a:t>
            </a:r>
            <a:r>
              <a:rPr lang="en-US" dirty="0" err="1"/>
              <a:t>Caggianelli</a:t>
            </a:r>
            <a:r>
              <a:rPr lang="en-US" dirty="0"/>
              <a:t> et al. (2014). Age obtained from zircon is plotted at the corresponding saturation temperature. Age of biotite (</a:t>
            </a:r>
            <a:r>
              <a:rPr lang="en-US" dirty="0" err="1"/>
              <a:t>Maineri</a:t>
            </a:r>
            <a:r>
              <a:rPr lang="en-US" dirty="0"/>
              <a:t> et al., 2003) is plotted at the corresponding closure temperature, calculated by Dobson (1973) formula.</a:t>
            </a:r>
            <a:endParaRPr lang="it-IT" dirty="0"/>
          </a:p>
        </p:txBody>
      </p:sp>
    </p:spTree>
    <p:extLst>
      <p:ext uri="{BB962C8B-B14F-4D97-AF65-F5344CB8AC3E}">
        <p14:creationId xmlns:p14="http://schemas.microsoft.com/office/powerpoint/2010/main" val="224972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1251938616"/>
              </p:ext>
            </p:extLst>
          </p:nvPr>
        </p:nvGraphicFramePr>
        <p:xfrm>
          <a:off x="-2048857" y="-357808"/>
          <a:ext cx="9191779" cy="12989502"/>
        </p:xfrm>
        <a:graphic>
          <a:graphicData uri="http://schemas.openxmlformats.org/presentationml/2006/ole">
            <mc:AlternateContent xmlns:mc="http://schemas.openxmlformats.org/markup-compatibility/2006">
              <mc:Choice xmlns:v="urn:schemas-microsoft-com:vml" Requires="v">
                <p:oleObj spid="_x0000_s1032" name="Acrobat Document" r:id="rId3" imgW="2266547" imgH="3204141" progId="AcroExch.Document.DC">
                  <p:embed/>
                </p:oleObj>
              </mc:Choice>
              <mc:Fallback>
                <p:oleObj name="Acrobat Document" r:id="rId3" imgW="2266547" imgH="3204141" progId="AcroExch.Document.DC">
                  <p:embed/>
                  <p:pic>
                    <p:nvPicPr>
                      <p:cNvPr id="0" name=""/>
                      <p:cNvPicPr/>
                      <p:nvPr/>
                    </p:nvPicPr>
                    <p:blipFill>
                      <a:blip r:embed="rId4"/>
                      <a:stretch>
                        <a:fillRect/>
                      </a:stretch>
                    </p:blipFill>
                    <p:spPr>
                      <a:xfrm>
                        <a:off x="-2048857" y="-357808"/>
                        <a:ext cx="9191779" cy="12989502"/>
                      </a:xfrm>
                      <a:prstGeom prst="rect">
                        <a:avLst/>
                      </a:prstGeom>
                    </p:spPr>
                  </p:pic>
                </p:oleObj>
              </mc:Fallback>
            </mc:AlternateContent>
          </a:graphicData>
        </a:graphic>
      </p:graphicFrame>
      <p:sp>
        <p:nvSpPr>
          <p:cNvPr id="3" name="CasellaDiTesto 2"/>
          <p:cNvSpPr txBox="1"/>
          <p:nvPr/>
        </p:nvSpPr>
        <p:spPr>
          <a:xfrm>
            <a:off x="5340627" y="689112"/>
            <a:ext cx="6427304" cy="2031325"/>
          </a:xfrm>
          <a:prstGeom prst="rect">
            <a:avLst/>
          </a:prstGeom>
          <a:noFill/>
        </p:spPr>
        <p:txBody>
          <a:bodyPr wrap="square" rtlCol="0">
            <a:spAutoFit/>
          </a:bodyPr>
          <a:lstStyle/>
          <a:p>
            <a:r>
              <a:rPr lang="en-US" dirty="0"/>
              <a:t>Fig. 19 - Depth - strength diagrams at 300 </a:t>
            </a:r>
            <a:r>
              <a:rPr lang="en-US" dirty="0" err="1"/>
              <a:t>kyr</a:t>
            </a:r>
            <a:r>
              <a:rPr lang="en-US" dirty="0"/>
              <a:t>, 600 </a:t>
            </a:r>
            <a:r>
              <a:rPr lang="en-US" dirty="0" err="1"/>
              <a:t>kyr</a:t>
            </a:r>
            <a:r>
              <a:rPr lang="en-US" dirty="0"/>
              <a:t> and 1 </a:t>
            </a:r>
            <a:r>
              <a:rPr lang="en-US" dirty="0" err="1"/>
              <a:t>Myr</a:t>
            </a:r>
            <a:r>
              <a:rPr lang="en-US" dirty="0"/>
              <a:t>. They show depth of the brittle/ductile transitions and the contact between the Porto </a:t>
            </a:r>
            <a:r>
              <a:rPr lang="en-US" dirty="0" err="1"/>
              <a:t>Azzurro</a:t>
            </a:r>
            <a:r>
              <a:rPr lang="en-US" dirty="0"/>
              <a:t> </a:t>
            </a:r>
            <a:r>
              <a:rPr lang="en-US" dirty="0" err="1"/>
              <a:t>monzogranite</a:t>
            </a:r>
            <a:r>
              <a:rPr lang="en-US" dirty="0"/>
              <a:t> with the roof rocks. </a:t>
            </a:r>
            <a:endParaRPr lang="en-US" dirty="0" smtClean="0"/>
          </a:p>
          <a:p>
            <a:endParaRPr lang="en-US" dirty="0"/>
          </a:p>
          <a:p>
            <a:r>
              <a:rPr lang="en-US" dirty="0" smtClean="0"/>
              <a:t>(</a:t>
            </a:r>
            <a:r>
              <a:rPr lang="en-US" dirty="0"/>
              <a:t>a) Static model; </a:t>
            </a:r>
            <a:endParaRPr lang="en-US" dirty="0" smtClean="0"/>
          </a:p>
          <a:p>
            <a:endParaRPr lang="en-US" dirty="0"/>
          </a:p>
          <a:p>
            <a:r>
              <a:rPr lang="en-US" dirty="0" smtClean="0"/>
              <a:t>(</a:t>
            </a:r>
            <a:r>
              <a:rPr lang="en-US" dirty="0"/>
              <a:t>b) dynamic model incorporating the effect of </a:t>
            </a:r>
            <a:r>
              <a:rPr lang="en-US" dirty="0" err="1"/>
              <a:t>unroofing</a:t>
            </a:r>
            <a:endParaRPr lang="it-IT" dirty="0"/>
          </a:p>
        </p:txBody>
      </p:sp>
    </p:spTree>
    <p:extLst>
      <p:ext uri="{BB962C8B-B14F-4D97-AF65-F5344CB8AC3E}">
        <p14:creationId xmlns:p14="http://schemas.microsoft.com/office/powerpoint/2010/main" val="2463147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08" y="18301"/>
            <a:ext cx="10216887" cy="4701069"/>
          </a:xfrm>
          <a:prstGeom prst="rect">
            <a:avLst/>
          </a:prstGeom>
        </p:spPr>
      </p:pic>
      <p:sp>
        <p:nvSpPr>
          <p:cNvPr id="3" name="CasellaDiTesto 2"/>
          <p:cNvSpPr txBox="1"/>
          <p:nvPr/>
        </p:nvSpPr>
        <p:spPr>
          <a:xfrm>
            <a:off x="1" y="4644700"/>
            <a:ext cx="12192000" cy="2585323"/>
          </a:xfrm>
          <a:prstGeom prst="rect">
            <a:avLst/>
          </a:prstGeom>
          <a:noFill/>
        </p:spPr>
        <p:txBody>
          <a:bodyPr wrap="square" rtlCol="0">
            <a:spAutoFit/>
          </a:bodyPr>
          <a:lstStyle/>
          <a:p>
            <a:r>
              <a:rPr lang="en-US" dirty="0"/>
              <a:t>Fig.  20 - z-t diagram showing the depth change of the rheological boundaries (black and blue lines) and of the </a:t>
            </a:r>
            <a:r>
              <a:rPr lang="en-US" dirty="0" err="1"/>
              <a:t>monzogranite</a:t>
            </a:r>
            <a:r>
              <a:rPr lang="en-US" dirty="0"/>
              <a:t> - roof rocks lithological boundary (grey line), as reproduced by a static (a) and dynamic model (b). The simulation lasts 1 </a:t>
            </a:r>
            <a:r>
              <a:rPr lang="en-US" dirty="0" err="1"/>
              <a:t>Myr</a:t>
            </a:r>
            <a:r>
              <a:rPr lang="en-US" dirty="0"/>
              <a:t> starting from 6.4 Ma and from a magma emplacement depth of 6.5 km. The shallower brittle-ductile (B/D) transition (black line), within the roof rocks, culminates to a minimum depth in correspondence of point x and disappears after point y. The deeper B/D transition (blue line), within the </a:t>
            </a:r>
            <a:r>
              <a:rPr lang="en-US" dirty="0" err="1"/>
              <a:t>monzogranite</a:t>
            </a:r>
            <a:r>
              <a:rPr lang="en-US" dirty="0"/>
              <a:t>, starts from point z and progressively sinks. The co-existence of B/D transitions is confined to the time interval between z and y points. The rheological evolution of the top of the pluton, relevant for the Capo Bianco outcrop, can be followed along the grey line. Thus, the points z and y mark the transition to the brittle domain for the </a:t>
            </a:r>
            <a:r>
              <a:rPr lang="en-US" dirty="0" err="1"/>
              <a:t>monzogranite</a:t>
            </a:r>
            <a:r>
              <a:rPr lang="en-US" dirty="0"/>
              <a:t> and the roof rocks, respectively.</a:t>
            </a:r>
            <a:endParaRPr lang="it-IT" dirty="0"/>
          </a:p>
          <a:p>
            <a:endParaRPr lang="it-IT" dirty="0"/>
          </a:p>
        </p:txBody>
      </p:sp>
    </p:spTree>
    <p:extLst>
      <p:ext uri="{BB962C8B-B14F-4D97-AF65-F5344CB8AC3E}">
        <p14:creationId xmlns:p14="http://schemas.microsoft.com/office/powerpoint/2010/main" val="50142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2533550806"/>
              </p:ext>
            </p:extLst>
          </p:nvPr>
        </p:nvGraphicFramePr>
        <p:xfrm>
          <a:off x="1790094" y="1349831"/>
          <a:ext cx="7261981" cy="4585221"/>
        </p:xfrm>
        <a:graphic>
          <a:graphicData uri="http://schemas.openxmlformats.org/drawingml/2006/table">
            <a:tbl>
              <a:tblPr>
                <a:tableStyleId>{5C22544A-7EE6-4342-B048-85BDC9FD1C3A}</a:tableStyleId>
              </a:tblPr>
              <a:tblGrid>
                <a:gridCol w="2312300">
                  <a:extLst>
                    <a:ext uri="{9D8B030D-6E8A-4147-A177-3AD203B41FA5}">
                      <a16:colId xmlns:a16="http://schemas.microsoft.com/office/drawing/2014/main" val="873441919"/>
                    </a:ext>
                  </a:extLst>
                </a:gridCol>
                <a:gridCol w="2606159">
                  <a:extLst>
                    <a:ext uri="{9D8B030D-6E8A-4147-A177-3AD203B41FA5}">
                      <a16:colId xmlns:a16="http://schemas.microsoft.com/office/drawing/2014/main" val="3777610319"/>
                    </a:ext>
                  </a:extLst>
                </a:gridCol>
                <a:gridCol w="2343522">
                  <a:extLst>
                    <a:ext uri="{9D8B030D-6E8A-4147-A177-3AD203B41FA5}">
                      <a16:colId xmlns:a16="http://schemas.microsoft.com/office/drawing/2014/main" val="2827837827"/>
                    </a:ext>
                  </a:extLst>
                </a:gridCol>
              </a:tblGrid>
              <a:tr h="956127">
                <a:tc>
                  <a:txBody>
                    <a:bodyPr/>
                    <a:lstStyle/>
                    <a:p>
                      <a:pPr algn="ctr">
                        <a:spcAft>
                          <a:spcPts val="0"/>
                        </a:spcAft>
                      </a:pPr>
                      <a:r>
                        <a:rPr lang="it-IT" sz="1000">
                          <a:effectLst/>
                        </a:rPr>
                        <a:t>Parameter</a:t>
                      </a:r>
                      <a:endParaRPr lang="it-IT" sz="1000" b="1">
                        <a:effectLst/>
                        <a:latin typeface="Times"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it-IT" sz="1200">
                          <a:effectLst/>
                        </a:rPr>
                        <a:t>Symbols and equations</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it-IT" sz="1200" dirty="0" err="1">
                          <a:effectLst/>
                        </a:rPr>
                        <a:t>Values</a:t>
                      </a:r>
                      <a:endParaRPr lang="it-IT" sz="1200" dirty="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9986192"/>
                  </a:ext>
                </a:extLst>
              </a:tr>
              <a:tr h="558322">
                <a:tc>
                  <a:txBody>
                    <a:bodyPr/>
                    <a:lstStyle/>
                    <a:p>
                      <a:pPr>
                        <a:spcAft>
                          <a:spcPts val="0"/>
                        </a:spcAft>
                      </a:pPr>
                      <a:r>
                        <a:rPr lang="it-IT" sz="1000" kern="0">
                          <a:effectLst/>
                        </a:rPr>
                        <a:t>Thermal conductivity</a:t>
                      </a:r>
                    </a:p>
                    <a:p>
                      <a:pPr>
                        <a:spcAft>
                          <a:spcPts val="0"/>
                        </a:spcAft>
                      </a:pPr>
                      <a:r>
                        <a:rPr lang="it-IT" sz="1000">
                          <a:effectLst/>
                        </a:rPr>
                        <a:t>[W m</a:t>
                      </a:r>
                      <a:r>
                        <a:rPr lang="it-IT" sz="1000" baseline="30000">
                          <a:effectLst/>
                        </a:rPr>
                        <a:t>-1</a:t>
                      </a:r>
                      <a:r>
                        <a:rPr lang="it-IT" sz="1000">
                          <a:effectLst/>
                        </a:rPr>
                        <a:t> K</a:t>
                      </a:r>
                      <a:r>
                        <a:rPr lang="it-IT" sz="1000" baseline="30000">
                          <a:effectLst/>
                        </a:rPr>
                        <a:t>-1</a:t>
                      </a:r>
                      <a:r>
                        <a:rPr lang="it-IT" sz="1000">
                          <a:effectLst/>
                        </a:rPr>
                        <a:t>]</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K </a:t>
                      </a:r>
                      <a:endParaRPr lang="it-IT" sz="1000" b="1" i="1">
                        <a:effectLst/>
                        <a:latin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1.85 (crust)</a:t>
                      </a:r>
                      <a:endParaRPr lang="it-IT" sz="1200">
                        <a:effectLst/>
                      </a:endParaRPr>
                    </a:p>
                    <a:p>
                      <a:pPr>
                        <a:spcAft>
                          <a:spcPts val="0"/>
                        </a:spcAft>
                      </a:pPr>
                      <a:r>
                        <a:rPr lang="it-IT" sz="1000">
                          <a:effectLst/>
                        </a:rPr>
                        <a:t>3.35 (mantle)</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84084685"/>
                  </a:ext>
                </a:extLst>
              </a:tr>
              <a:tr h="558322">
                <a:tc>
                  <a:txBody>
                    <a:bodyPr/>
                    <a:lstStyle/>
                    <a:p>
                      <a:pPr>
                        <a:spcAft>
                          <a:spcPts val="0"/>
                        </a:spcAft>
                      </a:pPr>
                      <a:r>
                        <a:rPr lang="it-IT" sz="1000" kern="0">
                          <a:effectLst/>
                        </a:rPr>
                        <a:t>Density</a:t>
                      </a:r>
                    </a:p>
                    <a:p>
                      <a:pPr>
                        <a:spcAft>
                          <a:spcPts val="0"/>
                        </a:spcAft>
                      </a:pPr>
                      <a:r>
                        <a:rPr lang="it-IT" sz="1000">
                          <a:effectLst/>
                        </a:rPr>
                        <a:t>[kg m</a:t>
                      </a:r>
                      <a:r>
                        <a:rPr lang="it-IT" sz="1000" baseline="30000">
                          <a:effectLst/>
                        </a:rPr>
                        <a:t>-3</a:t>
                      </a:r>
                      <a:r>
                        <a:rPr lang="it-IT" sz="1000">
                          <a:effectLst/>
                        </a:rPr>
                        <a:t>]</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r</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2750 (crust)</a:t>
                      </a:r>
                      <a:endParaRPr lang="it-IT" sz="1200">
                        <a:effectLst/>
                      </a:endParaRPr>
                    </a:p>
                    <a:p>
                      <a:pPr>
                        <a:spcAft>
                          <a:spcPts val="0"/>
                        </a:spcAft>
                      </a:pPr>
                      <a:r>
                        <a:rPr lang="it-IT" sz="1000">
                          <a:effectLst/>
                        </a:rPr>
                        <a:t>3300 (mantle)</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2906368"/>
                  </a:ext>
                </a:extLst>
              </a:tr>
              <a:tr h="558322">
                <a:tc>
                  <a:txBody>
                    <a:bodyPr/>
                    <a:lstStyle/>
                    <a:p>
                      <a:pPr>
                        <a:spcAft>
                          <a:spcPts val="0"/>
                        </a:spcAft>
                      </a:pPr>
                      <a:r>
                        <a:rPr lang="it-IT" sz="1000" kern="0">
                          <a:effectLst/>
                        </a:rPr>
                        <a:t>Specific heat</a:t>
                      </a:r>
                    </a:p>
                    <a:p>
                      <a:pPr>
                        <a:spcAft>
                          <a:spcPts val="0"/>
                        </a:spcAft>
                      </a:pPr>
                      <a:r>
                        <a:rPr lang="it-IT" sz="1000">
                          <a:effectLst/>
                        </a:rPr>
                        <a:t>[J kg</a:t>
                      </a:r>
                      <a:r>
                        <a:rPr lang="it-IT" sz="1000" baseline="30000">
                          <a:effectLst/>
                        </a:rPr>
                        <a:t>-1</a:t>
                      </a:r>
                      <a:r>
                        <a:rPr lang="it-IT" sz="1000">
                          <a:effectLst/>
                        </a:rPr>
                        <a:t> K</a:t>
                      </a:r>
                      <a:r>
                        <a:rPr lang="it-IT" sz="1000" baseline="30000">
                          <a:effectLst/>
                        </a:rPr>
                        <a:t>-1</a:t>
                      </a:r>
                      <a:r>
                        <a:rPr lang="it-IT" sz="1000">
                          <a:effectLst/>
                        </a:rPr>
                        <a:t>]</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C</a:t>
                      </a:r>
                      <a:r>
                        <a:rPr lang="it-IT" sz="1000" baseline="-25000">
                          <a:effectLst/>
                        </a:rPr>
                        <a:t>P</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1000 (crust)</a:t>
                      </a:r>
                      <a:endParaRPr lang="it-IT" sz="1200">
                        <a:effectLst/>
                      </a:endParaRPr>
                    </a:p>
                    <a:p>
                      <a:pPr>
                        <a:spcAft>
                          <a:spcPts val="0"/>
                        </a:spcAft>
                      </a:pPr>
                      <a:r>
                        <a:rPr lang="it-IT" sz="1000">
                          <a:effectLst/>
                        </a:rPr>
                        <a:t>1100 (mantle)</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5899745"/>
                  </a:ext>
                </a:extLst>
              </a:tr>
              <a:tr h="558322">
                <a:tc>
                  <a:txBody>
                    <a:bodyPr/>
                    <a:lstStyle/>
                    <a:p>
                      <a:pPr>
                        <a:spcAft>
                          <a:spcPts val="0"/>
                        </a:spcAft>
                      </a:pPr>
                      <a:r>
                        <a:rPr lang="it-IT" sz="1000" kern="0">
                          <a:effectLst/>
                        </a:rPr>
                        <a:t>Heat generation rate</a:t>
                      </a:r>
                    </a:p>
                    <a:p>
                      <a:pPr>
                        <a:spcAft>
                          <a:spcPts val="0"/>
                        </a:spcAft>
                      </a:pPr>
                      <a:r>
                        <a:rPr lang="it-IT" sz="1000">
                          <a:effectLst/>
                        </a:rPr>
                        <a:t>[µW m</a:t>
                      </a:r>
                      <a:r>
                        <a:rPr lang="it-IT" sz="1000" baseline="30000">
                          <a:effectLst/>
                        </a:rPr>
                        <a:t>-3</a:t>
                      </a:r>
                      <a:r>
                        <a:rPr lang="it-IT" sz="1000">
                          <a:effectLst/>
                        </a:rPr>
                        <a:t>]</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A =A</a:t>
                      </a:r>
                      <a:r>
                        <a:rPr lang="it-IT" sz="1000" baseline="-25000">
                          <a:effectLst/>
                        </a:rPr>
                        <a:t>0</a:t>
                      </a:r>
                      <a:r>
                        <a:rPr lang="it-IT" sz="1000">
                          <a:effectLst/>
                        </a:rPr>
                        <a:t> e</a:t>
                      </a:r>
                      <a:r>
                        <a:rPr lang="it-IT" sz="1000" baseline="30000">
                          <a:effectLst/>
                        </a:rPr>
                        <a:t>(-z/D)</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A</a:t>
                      </a:r>
                      <a:r>
                        <a:rPr lang="it-IT" sz="1000" baseline="-25000">
                          <a:effectLst/>
                        </a:rPr>
                        <a:t>0</a:t>
                      </a:r>
                      <a:r>
                        <a:rPr lang="it-IT" sz="1000">
                          <a:effectLst/>
                        </a:rPr>
                        <a:t> = 2</a:t>
                      </a:r>
                      <a:endParaRPr lang="it-IT" sz="1200">
                        <a:effectLst/>
                      </a:endParaRPr>
                    </a:p>
                    <a:p>
                      <a:pPr>
                        <a:spcAft>
                          <a:spcPts val="0"/>
                        </a:spcAft>
                      </a:pPr>
                      <a:r>
                        <a:rPr lang="it-IT" sz="1000">
                          <a:effectLst/>
                        </a:rPr>
                        <a:t>D = 12000 m</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9277679"/>
                  </a:ext>
                </a:extLst>
              </a:tr>
              <a:tr h="837484">
                <a:tc>
                  <a:txBody>
                    <a:bodyPr/>
                    <a:lstStyle/>
                    <a:p>
                      <a:pPr>
                        <a:spcAft>
                          <a:spcPts val="0"/>
                        </a:spcAft>
                      </a:pPr>
                      <a:r>
                        <a:rPr lang="it-IT" sz="1000" kern="0">
                          <a:effectLst/>
                        </a:rPr>
                        <a:t>Latent heat of crystallization</a:t>
                      </a:r>
                    </a:p>
                    <a:p>
                      <a:pPr>
                        <a:spcAft>
                          <a:spcPts val="0"/>
                        </a:spcAft>
                      </a:pPr>
                      <a:r>
                        <a:rPr lang="it-IT" sz="1000" kern="0">
                          <a:effectLst/>
                        </a:rPr>
                        <a:t>[kJ kg</a:t>
                      </a:r>
                      <a:r>
                        <a:rPr lang="it-IT" sz="1000" kern="0" baseline="30000">
                          <a:effectLst/>
                        </a:rPr>
                        <a:t>-1</a:t>
                      </a:r>
                      <a:r>
                        <a:rPr lang="it-IT" sz="1000" kern="0">
                          <a:effectLst/>
                        </a:rPr>
                        <a:t>]</a:t>
                      </a:r>
                      <a:endParaRPr lang="it-IT" sz="1000" b="1" kern="0">
                        <a:effectLst/>
                        <a:latin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DH</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300 (for a T range of 850-650 °C)</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26132"/>
                  </a:ext>
                </a:extLst>
              </a:tr>
              <a:tr h="558322">
                <a:tc>
                  <a:txBody>
                    <a:bodyPr/>
                    <a:lstStyle/>
                    <a:p>
                      <a:pPr>
                        <a:spcAft>
                          <a:spcPts val="0"/>
                        </a:spcAft>
                      </a:pPr>
                      <a:r>
                        <a:rPr lang="it-IT" sz="1000" kern="0">
                          <a:effectLst/>
                        </a:rPr>
                        <a:t>Unroofing rate</a:t>
                      </a:r>
                    </a:p>
                    <a:p>
                      <a:pPr>
                        <a:spcAft>
                          <a:spcPts val="0"/>
                        </a:spcAft>
                      </a:pPr>
                      <a:r>
                        <a:rPr lang="it-IT" sz="1000">
                          <a:effectLst/>
                        </a:rPr>
                        <a:t>[m yr</a:t>
                      </a:r>
                      <a:r>
                        <a:rPr lang="it-IT" sz="1000" baseline="30000">
                          <a:effectLst/>
                        </a:rPr>
                        <a:t>-1</a:t>
                      </a:r>
                      <a:r>
                        <a:rPr lang="it-IT" sz="1000">
                          <a:effectLst/>
                        </a:rPr>
                        <a:t>]</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a:effectLst/>
                        </a:rPr>
                        <a:t>v</a:t>
                      </a:r>
                      <a:r>
                        <a:rPr lang="it-IT" sz="1000" baseline="-25000">
                          <a:effectLst/>
                        </a:rPr>
                        <a:t>z</a:t>
                      </a:r>
                      <a:r>
                        <a:rPr lang="it-IT" sz="1000">
                          <a:effectLst/>
                        </a:rPr>
                        <a:t> = dz/dt = -c z</a:t>
                      </a:r>
                      <a:endParaRPr lang="it-IT" sz="120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spcAft>
                          <a:spcPts val="0"/>
                        </a:spcAft>
                      </a:pPr>
                      <a:r>
                        <a:rPr lang="it-IT" sz="1000" dirty="0" err="1">
                          <a:effectLst/>
                        </a:rPr>
                        <a:t>v</a:t>
                      </a:r>
                      <a:r>
                        <a:rPr lang="it-IT" sz="1000" baseline="-25000" dirty="0" err="1">
                          <a:effectLst/>
                        </a:rPr>
                        <a:t>z</a:t>
                      </a:r>
                      <a:r>
                        <a:rPr lang="it-IT" sz="1000" dirty="0">
                          <a:effectLst/>
                        </a:rPr>
                        <a:t> </a:t>
                      </a:r>
                      <a:r>
                        <a:rPr lang="it-IT" sz="1000" baseline="-25000" dirty="0">
                          <a:effectLst/>
                        </a:rPr>
                        <a:t>(t=0)</a:t>
                      </a:r>
                      <a:r>
                        <a:rPr lang="it-IT" sz="1000" dirty="0">
                          <a:effectLst/>
                        </a:rPr>
                        <a:t> = 5 x 10</a:t>
                      </a:r>
                      <a:r>
                        <a:rPr lang="it-IT" sz="1000" baseline="30000" dirty="0">
                          <a:effectLst/>
                        </a:rPr>
                        <a:t>–3</a:t>
                      </a:r>
                      <a:r>
                        <a:rPr lang="it-IT" sz="1000" dirty="0">
                          <a:effectLst/>
                        </a:rPr>
                        <a:t>  m yr</a:t>
                      </a:r>
                      <a:r>
                        <a:rPr lang="it-IT" sz="1000" baseline="30000" dirty="0">
                          <a:effectLst/>
                        </a:rPr>
                        <a:t>-1</a:t>
                      </a:r>
                      <a:endParaRPr lang="it-IT" sz="1200" dirty="0">
                        <a:effectLst/>
                      </a:endParaRPr>
                    </a:p>
                    <a:p>
                      <a:pPr>
                        <a:spcAft>
                          <a:spcPts val="0"/>
                        </a:spcAft>
                      </a:pPr>
                      <a:r>
                        <a:rPr lang="it-IT" sz="1000" dirty="0">
                          <a:effectLst/>
                        </a:rPr>
                        <a:t>c = 8.93 x 10</a:t>
                      </a:r>
                      <a:r>
                        <a:rPr lang="it-IT" sz="1000" baseline="30000" dirty="0">
                          <a:effectLst/>
                        </a:rPr>
                        <a:t>-7</a:t>
                      </a:r>
                      <a:r>
                        <a:rPr lang="it-IT" sz="1000" dirty="0">
                          <a:effectLst/>
                        </a:rPr>
                        <a:t> yr</a:t>
                      </a:r>
                      <a:r>
                        <a:rPr lang="it-IT" sz="1000" baseline="30000" dirty="0">
                          <a:effectLst/>
                        </a:rPr>
                        <a:t>-1</a:t>
                      </a:r>
                      <a:endParaRPr lang="it-IT" sz="1200" dirty="0">
                        <a:effectLst/>
                        <a:latin typeface="Times"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5994515"/>
                  </a:ext>
                </a:extLst>
              </a:tr>
            </a:tbl>
          </a:graphicData>
        </a:graphic>
      </p:graphicFrame>
      <p:sp>
        <p:nvSpPr>
          <p:cNvPr id="5" name="CasellaDiTesto 4"/>
          <p:cNvSpPr txBox="1"/>
          <p:nvPr/>
        </p:nvSpPr>
        <p:spPr>
          <a:xfrm>
            <a:off x="1059543" y="208038"/>
            <a:ext cx="5490286" cy="646331"/>
          </a:xfrm>
          <a:prstGeom prst="rect">
            <a:avLst/>
          </a:prstGeom>
          <a:noFill/>
        </p:spPr>
        <p:txBody>
          <a:bodyPr wrap="none" rtlCol="0">
            <a:spAutoFit/>
          </a:bodyPr>
          <a:lstStyle/>
          <a:p>
            <a:r>
              <a:rPr lang="en-US" dirty="0"/>
              <a:t>Table 1 - Physical parameters used in the thermal model.</a:t>
            </a:r>
            <a:endParaRPr lang="it-IT" dirty="0"/>
          </a:p>
          <a:p>
            <a:endParaRPr lang="it-IT" dirty="0"/>
          </a:p>
        </p:txBody>
      </p:sp>
    </p:spTree>
    <p:extLst>
      <p:ext uri="{BB962C8B-B14F-4D97-AF65-F5344CB8AC3E}">
        <p14:creationId xmlns:p14="http://schemas.microsoft.com/office/powerpoint/2010/main" val="916554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719" y="-78978"/>
            <a:ext cx="9701292" cy="5101320"/>
          </a:xfrm>
          <a:prstGeom prst="rect">
            <a:avLst/>
          </a:prstGeom>
        </p:spPr>
      </p:pic>
      <p:sp>
        <p:nvSpPr>
          <p:cNvPr id="5" name="CasellaDiTesto 4"/>
          <p:cNvSpPr txBox="1"/>
          <p:nvPr/>
        </p:nvSpPr>
        <p:spPr>
          <a:xfrm>
            <a:off x="730962" y="5334522"/>
            <a:ext cx="10414116" cy="1200329"/>
          </a:xfrm>
          <a:prstGeom prst="rect">
            <a:avLst/>
          </a:prstGeom>
          <a:noFill/>
        </p:spPr>
        <p:txBody>
          <a:bodyPr wrap="square" rtlCol="0">
            <a:spAutoFit/>
          </a:bodyPr>
          <a:lstStyle/>
          <a:p>
            <a:r>
              <a:rPr lang="en-US" dirty="0"/>
              <a:t>Fig. 1 - Structural sketch map of Northern Tyrrhenian Basin and Northern Apennines. The main Pliocene–Quaternary basins, transfer zones and Neogene–Quaternary intrusive bodies are indicated (after Dini et al., 2008). </a:t>
            </a:r>
            <a:endParaRPr lang="it-IT" dirty="0"/>
          </a:p>
          <a:p>
            <a:endParaRPr lang="it-IT" dirty="0"/>
          </a:p>
        </p:txBody>
      </p:sp>
    </p:spTree>
    <p:extLst>
      <p:ext uri="{BB962C8B-B14F-4D97-AF65-F5344CB8AC3E}">
        <p14:creationId xmlns:p14="http://schemas.microsoft.com/office/powerpoint/2010/main" val="198363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102" y="0"/>
            <a:ext cx="9074926" cy="5804154"/>
          </a:xfrm>
          <a:prstGeom prst="rect">
            <a:avLst/>
          </a:prstGeom>
        </p:spPr>
      </p:pic>
      <p:sp>
        <p:nvSpPr>
          <p:cNvPr id="3" name="CasellaDiTesto 2"/>
          <p:cNvSpPr txBox="1"/>
          <p:nvPr/>
        </p:nvSpPr>
        <p:spPr>
          <a:xfrm>
            <a:off x="661738" y="5907506"/>
            <a:ext cx="11107588" cy="646331"/>
          </a:xfrm>
          <a:prstGeom prst="rect">
            <a:avLst/>
          </a:prstGeom>
          <a:noFill/>
        </p:spPr>
        <p:txBody>
          <a:bodyPr wrap="square" rtlCol="0">
            <a:spAutoFit/>
          </a:bodyPr>
          <a:lstStyle/>
          <a:p>
            <a:r>
              <a:rPr lang="en-US" dirty="0"/>
              <a:t>Fig. 2 - Geological sketch map of Elba Island. The main faults, the study area and the location of the dated (</a:t>
            </a:r>
            <a:r>
              <a:rPr lang="en-US" baseline="30000" dirty="0"/>
              <a:t>206</a:t>
            </a:r>
            <a:r>
              <a:rPr lang="en-US" dirty="0"/>
              <a:t>Pb/</a:t>
            </a:r>
            <a:r>
              <a:rPr lang="en-US" baseline="30000" dirty="0"/>
              <a:t>238</a:t>
            </a:r>
            <a:r>
              <a:rPr lang="en-US" dirty="0"/>
              <a:t>U in zircon) samples (RG12 and RG14) are indicated. </a:t>
            </a:r>
            <a:endParaRPr lang="it-IT" dirty="0"/>
          </a:p>
        </p:txBody>
      </p:sp>
    </p:spTree>
    <p:extLst>
      <p:ext uri="{BB962C8B-B14F-4D97-AF65-F5344CB8AC3E}">
        <p14:creationId xmlns:p14="http://schemas.microsoft.com/office/powerpoint/2010/main" val="417666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51" y="0"/>
            <a:ext cx="5214077" cy="6858000"/>
          </a:xfrm>
          <a:prstGeom prst="rect">
            <a:avLst/>
          </a:prstGeom>
        </p:spPr>
      </p:pic>
      <p:sp>
        <p:nvSpPr>
          <p:cNvPr id="3" name="CasellaDiTesto 2"/>
          <p:cNvSpPr txBox="1"/>
          <p:nvPr/>
        </p:nvSpPr>
        <p:spPr>
          <a:xfrm>
            <a:off x="6160169" y="1094873"/>
            <a:ext cx="5872805" cy="3416320"/>
          </a:xfrm>
          <a:prstGeom prst="rect">
            <a:avLst/>
          </a:prstGeom>
          <a:noFill/>
        </p:spPr>
        <p:txBody>
          <a:bodyPr wrap="square" rtlCol="0">
            <a:spAutoFit/>
          </a:bodyPr>
          <a:lstStyle/>
          <a:p>
            <a:r>
              <a:rPr lang="en-US"/>
              <a:t>Fig. 3 – a) Google Earth photograph of the Barbarossa bay where the analyzed monzogranite is exposed; the main structural elements and the mineralized volume corresponding to the Zuccale Fault is also indicated; b) geological sections across the bay with the main structural elements; c) panoramic view of the eastern side of the bay with the main faults and the analyzed monzogranite; d) detail of an extensional detachment fault accompanying the deformation in the footwall of the Zuccale Fault; the stereographic diagram (lower hemisphere, equiareal projection) illustrates the poles of the minor faults linked to the detachments and their kinematics.</a:t>
            </a:r>
            <a:endParaRPr lang="it-IT" dirty="0"/>
          </a:p>
        </p:txBody>
      </p:sp>
    </p:spTree>
    <p:extLst>
      <p:ext uri="{BB962C8B-B14F-4D97-AF65-F5344CB8AC3E}">
        <p14:creationId xmlns:p14="http://schemas.microsoft.com/office/powerpoint/2010/main" val="378901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829" y="822318"/>
            <a:ext cx="6480048" cy="4852416"/>
          </a:xfrm>
          <a:prstGeom prst="rect">
            <a:avLst/>
          </a:prstGeom>
        </p:spPr>
      </p:pic>
      <p:sp>
        <p:nvSpPr>
          <p:cNvPr id="3" name="CasellaDiTesto 2"/>
          <p:cNvSpPr txBox="1"/>
          <p:nvPr/>
        </p:nvSpPr>
        <p:spPr>
          <a:xfrm>
            <a:off x="8217569" y="1179443"/>
            <a:ext cx="3104147" cy="3970318"/>
          </a:xfrm>
          <a:prstGeom prst="rect">
            <a:avLst/>
          </a:prstGeom>
          <a:noFill/>
        </p:spPr>
        <p:txBody>
          <a:bodyPr wrap="square" rtlCol="0">
            <a:spAutoFit/>
          </a:bodyPr>
          <a:lstStyle/>
          <a:p>
            <a:r>
              <a:rPr lang="en-US"/>
              <a:t>Fig. 4 – a) Aligned K-feldspar megacrysts defining the magmatic foliation of the monzogranite; b) details of K-feldspar megacrysts; c) panoramic view of the Capo Bianco promontory with the tectonic relations of the monzogranite and the hosting rocks; d) euhedral corundum growing within quartz-free, biotite-rich domain of the micaschist next to the monzogranite.   </a:t>
            </a:r>
            <a:endParaRPr lang="it-IT"/>
          </a:p>
        </p:txBody>
      </p:sp>
    </p:spTree>
    <p:extLst>
      <p:ext uri="{BB962C8B-B14F-4D97-AF65-F5344CB8AC3E}">
        <p14:creationId xmlns:p14="http://schemas.microsoft.com/office/powerpoint/2010/main" val="892914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454041" cy="6858000"/>
          </a:xfrm>
          <a:prstGeom prst="rect">
            <a:avLst/>
          </a:prstGeom>
        </p:spPr>
      </p:pic>
      <p:sp>
        <p:nvSpPr>
          <p:cNvPr id="3" name="CasellaDiTesto 2"/>
          <p:cNvSpPr txBox="1"/>
          <p:nvPr/>
        </p:nvSpPr>
        <p:spPr>
          <a:xfrm>
            <a:off x="6412832" y="1130966"/>
            <a:ext cx="4361185" cy="3416320"/>
          </a:xfrm>
          <a:prstGeom prst="rect">
            <a:avLst/>
          </a:prstGeom>
          <a:noFill/>
        </p:spPr>
        <p:txBody>
          <a:bodyPr wrap="square" rtlCol="0">
            <a:spAutoFit/>
          </a:bodyPr>
          <a:lstStyle/>
          <a:p>
            <a:r>
              <a:rPr lang="en-US" dirty="0"/>
              <a:t>Fig. 5 - Geological map of the Capo Bianco promontory. Stations of structural analyses and relative data are reported in stereographic diagrams (lower hemisphere, </a:t>
            </a:r>
            <a:r>
              <a:rPr lang="en-US" dirty="0" err="1"/>
              <a:t>equiareal</a:t>
            </a:r>
            <a:r>
              <a:rPr lang="en-US" dirty="0"/>
              <a:t> projection). The location of the </a:t>
            </a:r>
            <a:r>
              <a:rPr lang="en-US" dirty="0" err="1"/>
              <a:t>analysed</a:t>
            </a:r>
            <a:r>
              <a:rPr lang="en-US" dirty="0"/>
              <a:t> samples for microstructural analyses is also indicated. Structural and kinematic data of each fault generation, as described in the text, are reported in stereographic and rose diagrams (lower </a:t>
            </a:r>
            <a:r>
              <a:rPr lang="en-US" dirty="0" err="1"/>
              <a:t>emisphere</a:t>
            </a:r>
            <a:r>
              <a:rPr lang="en-US" dirty="0"/>
              <a:t>, </a:t>
            </a:r>
            <a:r>
              <a:rPr lang="en-US" dirty="0" err="1"/>
              <a:t>equiareal</a:t>
            </a:r>
            <a:r>
              <a:rPr lang="en-US" dirty="0"/>
              <a:t> projection).</a:t>
            </a:r>
            <a:endParaRPr lang="it-IT" dirty="0"/>
          </a:p>
          <a:p>
            <a:endParaRPr lang="it-IT" dirty="0"/>
          </a:p>
        </p:txBody>
      </p:sp>
    </p:spTree>
    <p:extLst>
      <p:ext uri="{BB962C8B-B14F-4D97-AF65-F5344CB8AC3E}">
        <p14:creationId xmlns:p14="http://schemas.microsoft.com/office/powerpoint/2010/main" val="94947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93" y="97420"/>
            <a:ext cx="9728278" cy="6621432"/>
          </a:xfrm>
          <a:prstGeom prst="rect">
            <a:avLst/>
          </a:prstGeom>
        </p:spPr>
      </p:pic>
      <p:sp>
        <p:nvSpPr>
          <p:cNvPr id="3" name="CasellaDiTesto 2"/>
          <p:cNvSpPr txBox="1"/>
          <p:nvPr/>
        </p:nvSpPr>
        <p:spPr>
          <a:xfrm>
            <a:off x="10323443" y="255544"/>
            <a:ext cx="1351722" cy="6463308"/>
          </a:xfrm>
          <a:prstGeom prst="rect">
            <a:avLst/>
          </a:prstGeom>
          <a:noFill/>
        </p:spPr>
        <p:txBody>
          <a:bodyPr wrap="square" rtlCol="0">
            <a:spAutoFit/>
          </a:bodyPr>
          <a:lstStyle/>
          <a:p>
            <a:r>
              <a:rPr lang="en-US" dirty="0"/>
              <a:t>Fig. 6 – </a:t>
            </a:r>
            <a:r>
              <a:rPr lang="en-US" dirty="0" err="1"/>
              <a:t>Bouguer</a:t>
            </a:r>
            <a:r>
              <a:rPr lang="en-US" dirty="0"/>
              <a:t> gravity field after Milano et al. (2019). </a:t>
            </a:r>
            <a:r>
              <a:rPr lang="en-US" dirty="0" err="1"/>
              <a:t>Isolines</a:t>
            </a:r>
            <a:r>
              <a:rPr lang="en-US" dirty="0"/>
              <a:t> are in </a:t>
            </a:r>
            <a:r>
              <a:rPr lang="en-US" dirty="0" err="1"/>
              <a:t>mGal</a:t>
            </a:r>
            <a:r>
              <a:rPr lang="en-US" dirty="0"/>
              <a:t>. NE-trending faults are matching the low gravimetric trend, that is here related to a regional transfer zone where magmatic bodies emplaced.</a:t>
            </a:r>
            <a:endParaRPr lang="it-IT" dirty="0"/>
          </a:p>
          <a:p>
            <a:endParaRPr lang="it-IT" dirty="0"/>
          </a:p>
        </p:txBody>
      </p:sp>
    </p:spTree>
    <p:extLst>
      <p:ext uri="{BB962C8B-B14F-4D97-AF65-F5344CB8AC3E}">
        <p14:creationId xmlns:p14="http://schemas.microsoft.com/office/powerpoint/2010/main" val="121712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63" y="0"/>
            <a:ext cx="6241040" cy="6858000"/>
          </a:xfrm>
          <a:prstGeom prst="rect">
            <a:avLst/>
          </a:prstGeom>
        </p:spPr>
      </p:pic>
      <p:sp>
        <p:nvSpPr>
          <p:cNvPr id="3" name="CasellaDiTesto 2"/>
          <p:cNvSpPr txBox="1"/>
          <p:nvPr/>
        </p:nvSpPr>
        <p:spPr>
          <a:xfrm>
            <a:off x="6639339" y="463824"/>
            <a:ext cx="5393635" cy="4801314"/>
          </a:xfrm>
          <a:prstGeom prst="rect">
            <a:avLst/>
          </a:prstGeom>
          <a:noFill/>
        </p:spPr>
        <p:txBody>
          <a:bodyPr wrap="square" rtlCol="0">
            <a:spAutoFit/>
          </a:bodyPr>
          <a:lstStyle/>
          <a:p>
            <a:r>
              <a:rPr lang="en-US" dirty="0"/>
              <a:t>Fig. 7 – a) </a:t>
            </a:r>
            <a:r>
              <a:rPr lang="en-US" dirty="0" err="1"/>
              <a:t>dm</a:t>
            </a:r>
            <a:r>
              <a:rPr lang="en-US" dirty="0"/>
              <a:t>-thick felsic dykes intruded within </a:t>
            </a:r>
            <a:r>
              <a:rPr lang="en-US" dirty="0" err="1"/>
              <a:t>micaschist</a:t>
            </a:r>
            <a:r>
              <a:rPr lang="en-US" dirty="0"/>
              <a:t> affected by second generation extensional faults</a:t>
            </a:r>
            <a:r>
              <a:rPr lang="en-US" dirty="0" smtClean="0"/>
              <a:t>;</a:t>
            </a:r>
          </a:p>
          <a:p>
            <a:endParaRPr lang="en-US" dirty="0" smtClean="0"/>
          </a:p>
          <a:p>
            <a:r>
              <a:rPr lang="en-US" dirty="0" smtClean="0"/>
              <a:t> </a:t>
            </a:r>
            <a:r>
              <a:rPr lang="en-US" dirty="0"/>
              <a:t>b) felsic dyke intruded within the </a:t>
            </a:r>
            <a:r>
              <a:rPr lang="en-US" dirty="0" err="1"/>
              <a:t>monzogranite</a:t>
            </a:r>
            <a:r>
              <a:rPr lang="en-US" dirty="0"/>
              <a:t> sampled for microstructural analyses (sample RG2); </a:t>
            </a:r>
            <a:endParaRPr lang="en-US" dirty="0" smtClean="0"/>
          </a:p>
          <a:p>
            <a:endParaRPr lang="en-US" dirty="0" smtClean="0"/>
          </a:p>
          <a:p>
            <a:r>
              <a:rPr lang="en-US" dirty="0" smtClean="0"/>
              <a:t>c</a:t>
            </a:r>
            <a:r>
              <a:rPr lang="en-US" dirty="0"/>
              <a:t>) detail of the felsic dyke </a:t>
            </a:r>
            <a:r>
              <a:rPr lang="en-US" dirty="0" err="1"/>
              <a:t>analysed</a:t>
            </a:r>
            <a:r>
              <a:rPr lang="en-US" dirty="0"/>
              <a:t> with EBSD, illustrating the internal foliation and S-C fabric</a:t>
            </a:r>
            <a:r>
              <a:rPr lang="en-US" dirty="0" smtClean="0"/>
              <a:t>;</a:t>
            </a:r>
          </a:p>
          <a:p>
            <a:endParaRPr lang="en-US" dirty="0" smtClean="0"/>
          </a:p>
          <a:p>
            <a:r>
              <a:rPr lang="en-US" dirty="0" smtClean="0"/>
              <a:t> </a:t>
            </a:r>
            <a:r>
              <a:rPr lang="en-US" dirty="0"/>
              <a:t>d) L-</a:t>
            </a:r>
            <a:r>
              <a:rPr lang="en-US" dirty="0" err="1"/>
              <a:t>tectonite</a:t>
            </a:r>
            <a:r>
              <a:rPr lang="en-US" dirty="0"/>
              <a:t> consisting of tourmaline lineation developed on the felsic dyke-surface foliation; </a:t>
            </a:r>
            <a:endParaRPr lang="en-US" dirty="0" smtClean="0"/>
          </a:p>
          <a:p>
            <a:endParaRPr lang="en-US" dirty="0" smtClean="0"/>
          </a:p>
          <a:p>
            <a:r>
              <a:rPr lang="en-US" dirty="0" smtClean="0"/>
              <a:t>e</a:t>
            </a:r>
            <a:r>
              <a:rPr lang="en-US" dirty="0"/>
              <a:t>) hydrothermal quartz-rich vein and the </a:t>
            </a:r>
            <a:r>
              <a:rPr lang="en-US" dirty="0" err="1"/>
              <a:t>mylonitic</a:t>
            </a:r>
            <a:r>
              <a:rPr lang="en-US" dirty="0"/>
              <a:t> </a:t>
            </a:r>
            <a:r>
              <a:rPr lang="en-US" dirty="0" smtClean="0"/>
              <a:t>foliation (</a:t>
            </a:r>
            <a:r>
              <a:rPr lang="en-US" dirty="0" err="1" smtClean="0"/>
              <a:t>analysed</a:t>
            </a:r>
            <a:r>
              <a:rPr lang="en-US" dirty="0" smtClean="0"/>
              <a:t> with EBSD) </a:t>
            </a:r>
            <a:r>
              <a:rPr lang="en-US" dirty="0"/>
              <a:t>affecting the adjacent </a:t>
            </a:r>
            <a:r>
              <a:rPr lang="en-US" dirty="0" err="1"/>
              <a:t>monzogranite</a:t>
            </a:r>
            <a:r>
              <a:rPr lang="en-US" dirty="0"/>
              <a:t>.</a:t>
            </a:r>
            <a:endParaRPr lang="it-IT" dirty="0"/>
          </a:p>
          <a:p>
            <a:endParaRPr lang="it-IT" dirty="0"/>
          </a:p>
        </p:txBody>
      </p:sp>
    </p:spTree>
    <p:extLst>
      <p:ext uri="{BB962C8B-B14F-4D97-AF65-F5344CB8AC3E}">
        <p14:creationId xmlns:p14="http://schemas.microsoft.com/office/powerpoint/2010/main" val="8877181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2308</Words>
  <Application>Microsoft Office PowerPoint</Application>
  <PresentationFormat>Widescreen</PresentationFormat>
  <Paragraphs>123</Paragraphs>
  <Slides>23</Slides>
  <Notes>0</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23</vt:i4>
      </vt:variant>
    </vt:vector>
  </HeadingPairs>
  <TitlesOfParts>
    <vt:vector size="35" baseType="lpstr">
      <vt:lpstr>Arial</vt:lpstr>
      <vt:lpstr>Arial Unicode MS</vt:lpstr>
      <vt:lpstr>Avenir Book</vt:lpstr>
      <vt:lpstr>Avenir Heavy</vt:lpstr>
      <vt:lpstr>Calibri</vt:lpstr>
      <vt:lpstr>Calibri Light</vt:lpstr>
      <vt:lpstr>Helvetica Neue</vt:lpstr>
      <vt:lpstr>Symbol</vt:lpstr>
      <vt:lpstr>Times</vt:lpstr>
      <vt:lpstr>Times New Roman</vt:lpstr>
      <vt:lpstr>Tema di Office</vt:lpstr>
      <vt:lpstr>Acrobat 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Richard</dc:creator>
  <cp:lastModifiedBy>Richard</cp:lastModifiedBy>
  <cp:revision>12</cp:revision>
  <dcterms:created xsi:type="dcterms:W3CDTF">2021-04-18T15:29:16Z</dcterms:created>
  <dcterms:modified xsi:type="dcterms:W3CDTF">2021-04-24T12:59:50Z</dcterms:modified>
</cp:coreProperties>
</file>