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10C430-5FA2-C44A-8BAF-B8121977890B}" v="5" dt="2021-04-20T08:39:29.747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94"/>
  </p:normalViewPr>
  <p:slideViewPr>
    <p:cSldViewPr snapToGrid="0" snapToObjects="1">
      <p:cViewPr varScale="1">
        <p:scale>
          <a:sx n="60" d="100"/>
          <a:sy n="60" d="100"/>
        </p:scale>
        <p:origin x="800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Shape 16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olo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re e dat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471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>
                <a:solidFill>
                  <a:srgbClr val="FFFFFF"/>
                </a:solidFill>
              </a:defRPr>
            </a:lvl1pPr>
          </a:lstStyle>
          <a:p>
            <a:r>
              <a:t>Autore e data</a:t>
            </a:r>
          </a:p>
        </p:txBody>
      </p:sp>
      <p:sp>
        <p:nvSpPr>
          <p:cNvPr id="1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Titolo presentazione</a:t>
            </a:r>
          </a:p>
        </p:txBody>
      </p:sp>
      <p:sp>
        <p:nvSpPr>
          <p:cNvPr id="13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104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80000"/>
              </a:lnSpc>
              <a:spcBef>
                <a:spcPts val="3200"/>
              </a:spcBef>
              <a:buSzTx/>
              <a:buNone/>
              <a:defRPr sz="7700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457200" defTabSz="825500">
              <a:lnSpc>
                <a:spcPct val="80000"/>
              </a:lnSpc>
              <a:spcBef>
                <a:spcPts val="3200"/>
              </a:spcBef>
              <a:buSzTx/>
              <a:buNone/>
              <a:defRPr sz="7700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914400" defTabSz="825500">
              <a:lnSpc>
                <a:spcPct val="80000"/>
              </a:lnSpc>
              <a:spcBef>
                <a:spcPts val="3200"/>
              </a:spcBef>
              <a:buSzTx/>
              <a:buNone/>
              <a:defRPr sz="7700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1371600" defTabSz="825500">
              <a:lnSpc>
                <a:spcPct val="80000"/>
              </a:lnSpc>
              <a:spcBef>
                <a:spcPts val="3200"/>
              </a:spcBef>
              <a:buSzTx/>
              <a:buNone/>
              <a:defRPr sz="7700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1828800" defTabSz="825500">
              <a:lnSpc>
                <a:spcPct val="80000"/>
              </a:lnSpc>
              <a:spcBef>
                <a:spcPts val="3200"/>
              </a:spcBef>
              <a:buSzTx/>
              <a:buNone/>
              <a:defRPr sz="7700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740627569_2880x1920.jpg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Titolo presentazion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>
                <a:solidFill>
                  <a:srgbClr val="FFFFFF"/>
                </a:solidFill>
              </a:defRPr>
            </a:lvl1pPr>
          </a:lstStyle>
          <a:p>
            <a:r>
              <a:t>Titolo presentazione</a:t>
            </a:r>
          </a:p>
        </p:txBody>
      </p:sp>
      <p:sp>
        <p:nvSpPr>
          <p:cNvPr id="23" name="Autore e data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Autore e data</a:t>
            </a:r>
          </a:p>
        </p:txBody>
      </p:sp>
      <p:sp>
        <p:nvSpPr>
          <p:cNvPr id="2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>
                <a:solidFill>
                  <a:srgbClr val="FFFFFF"/>
                </a:solidFill>
              </a:defRPr>
            </a:lvl5pPr>
          </a:lstStyle>
          <a:p>
            <a:r>
              <a:t>Sottotitolo presentazione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f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136959463_1989x1321.jpg"/>
          <p:cNvSpPr>
            <a:spLocks noGrp="1"/>
          </p:cNvSpPr>
          <p:nvPr>
            <p:ph type="pic" idx="21"/>
          </p:nvPr>
        </p:nvSpPr>
        <p:spPr>
          <a:xfrm>
            <a:off x="9226574" y="1270000"/>
            <a:ext cx="16840152" cy="1118443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Titolo</a:t>
            </a:r>
          </a:p>
        </p:txBody>
      </p:sp>
      <p:sp>
        <p:nvSpPr>
          <p:cNvPr id="34" name="Corpo livello uno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Sottotitolo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e 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olo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43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849694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diapositiva</a:t>
            </a:r>
          </a:p>
        </p:txBody>
      </p:sp>
      <p:sp>
        <p:nvSpPr>
          <p:cNvPr id="44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ti ele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9779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diapositiva</a:t>
            </a:r>
          </a:p>
        </p:txBody>
      </p:sp>
      <p:sp>
        <p:nvSpPr>
          <p:cNvPr id="61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17931575_1991x1322.jpg"/>
          <p:cNvSpPr>
            <a:spLocks noGrp="1"/>
          </p:cNvSpPr>
          <p:nvPr>
            <p:ph type="pic" idx="22"/>
          </p:nvPr>
        </p:nvSpPr>
        <p:spPr>
          <a:xfrm>
            <a:off x="8432800" y="1263848"/>
            <a:ext cx="16850011" cy="1118820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6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zione">
    <p:bg>
      <p:bgPr>
        <a:solidFill>
          <a:srgbClr val="0034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itolo sezion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Titolo sezione</a:t>
            </a:r>
          </a:p>
        </p:txBody>
      </p:sp>
      <p:sp>
        <p:nvSpPr>
          <p:cNvPr id="7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Titolo</a:t>
            </a:r>
          </a:p>
        </p:txBody>
      </p:sp>
      <p:sp>
        <p:nvSpPr>
          <p:cNvPr id="80" name="Sottotitolo diapositiv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diapositiva</a:t>
            </a:r>
          </a:p>
        </p:txBody>
      </p:sp>
      <p:sp>
        <p:nvSpPr>
          <p:cNvPr id="8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rogram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olo programma"/>
          <p:cNvSpPr txBox="1">
            <a:spLocks noGrp="1"/>
          </p:cNvSpPr>
          <p:nvPr>
            <p:ph type="title" hasCustomPrompt="1"/>
          </p:nvPr>
        </p:nvSpPr>
        <p:spPr>
          <a:xfrm>
            <a:off x="1206500" y="952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Titolo programma</a:t>
            </a:r>
          </a:p>
        </p:txBody>
      </p:sp>
      <p:sp>
        <p:nvSpPr>
          <p:cNvPr id="89" name="Sottotitolo programma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247900"/>
            <a:ext cx="21971000" cy="9347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Sottotitolo programma</a:t>
            </a:r>
          </a:p>
        </p:txBody>
      </p:sp>
      <p:sp>
        <p:nvSpPr>
          <p:cNvPr id="90" name="Corpo livello uno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Argomenti del programma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ichiar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Dichiarazione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Informazione importa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>
                <a:solidFill>
                  <a:schemeClr val="accent1">
                    <a:hueOff val="114395"/>
                    <a:lumOff val="-24975"/>
                  </a:schemeClr>
                </a:solidFill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Dettagli informa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Dettagli informazione</a:t>
            </a:r>
          </a:p>
        </p:txBody>
      </p:sp>
      <p:sp>
        <p:nvSpPr>
          <p:cNvPr id="10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zion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80825" y="10675453"/>
            <a:ext cx="201492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Attribuzione</a:t>
            </a:r>
          </a:p>
        </p:txBody>
      </p:sp>
      <p:sp>
        <p:nvSpPr>
          <p:cNvPr id="116" name="Corpo livello uno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solidFill>
                  <a:schemeClr val="accent1">
                    <a:hueOff val="114395"/>
                    <a:lumOff val="-24975"/>
                  </a:schemeClr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“Citazione degna di nota”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per 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617931575_1991x1322.jpg"/>
          <p:cNvSpPr>
            <a:spLocks noGrp="1"/>
          </p:cNvSpPr>
          <p:nvPr>
            <p:ph type="pic" sz="quarter" idx="21"/>
          </p:nvPr>
        </p:nvSpPr>
        <p:spPr>
          <a:xfrm>
            <a:off x="15436504" y="1270000"/>
            <a:ext cx="8167167" cy="54229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740627569_2880x1920.jpg"/>
          <p:cNvSpPr>
            <a:spLocks noGrp="1"/>
          </p:cNvSpPr>
          <p:nvPr>
            <p:ph type="pic" sz="quarter" idx="22"/>
          </p:nvPr>
        </p:nvSpPr>
        <p:spPr>
          <a:xfrm>
            <a:off x="15461772" y="7085972"/>
            <a:ext cx="8148414" cy="543227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996267730_2880x1920.jpg"/>
          <p:cNvSpPr>
            <a:spLocks noGrp="1"/>
          </p:cNvSpPr>
          <p:nvPr>
            <p:ph type="pic" idx="23"/>
          </p:nvPr>
        </p:nvSpPr>
        <p:spPr>
          <a:xfrm>
            <a:off x="-124635" y="1270000"/>
            <a:ext cx="16859219" cy="1123947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996267730_2880x1920.jpg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, punti elenco e foto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Linea"/>
          <p:cNvSpPr/>
          <p:nvPr/>
        </p:nvSpPr>
        <p:spPr>
          <a:xfrm flipV="1">
            <a:off x="762000" y="1396632"/>
            <a:ext cx="22859999" cy="369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825500">
              <a:spcBef>
                <a:spcPts val="3900"/>
              </a:spcBef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endParaRPr/>
          </a:p>
        </p:txBody>
      </p:sp>
      <p:sp>
        <p:nvSpPr>
          <p:cNvPr id="150" name="Testo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3900"/>
              </a:spcBef>
              <a:buSzTx/>
              <a:buNone/>
              <a:defRPr sz="3600" cap="all" spc="180">
                <a:solidFill>
                  <a:srgbClr val="838787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Testo</a:t>
            </a:r>
          </a:p>
        </p:txBody>
      </p:sp>
      <p:sp>
        <p:nvSpPr>
          <p:cNvPr id="151" name="Immagine"/>
          <p:cNvSpPr>
            <a:spLocks noGrp="1"/>
          </p:cNvSpPr>
          <p:nvPr>
            <p:ph type="pic" idx="22"/>
          </p:nvPr>
        </p:nvSpPr>
        <p:spPr>
          <a:xfrm>
            <a:off x="132588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Titolo Testo"/>
          <p:cNvSpPr txBox="1">
            <a:spLocks noGrp="1"/>
          </p:cNvSpPr>
          <p:nvPr>
            <p:ph type="title"/>
          </p:nvPr>
        </p:nvSpPr>
        <p:spPr>
          <a:xfrm>
            <a:off x="762000" y="2159000"/>
            <a:ext cx="11811000" cy="10160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900"/>
              </a:spcBef>
              <a:defRPr sz="8700" b="0" cap="all" spc="0">
                <a:solidFill>
                  <a:srgbClr val="34A5DA"/>
                </a:solidFill>
                <a:latin typeface="DIN Condensed Bold"/>
                <a:ea typeface="DIN Condensed Bold"/>
                <a:cs typeface="DIN Condensed Bold"/>
                <a:sym typeface="DIN Condensed Bold"/>
              </a:defRPr>
            </a:lvl1pPr>
          </a:lstStyle>
          <a:p>
            <a:r>
              <a:t>Titolo Testo</a:t>
            </a:r>
          </a:p>
        </p:txBody>
      </p:sp>
      <p:sp>
        <p:nvSpPr>
          <p:cNvPr id="153" name="Corpo livello uno…"/>
          <p:cNvSpPr txBox="1">
            <a:spLocks noGrp="1"/>
          </p:cNvSpPr>
          <p:nvPr>
            <p:ph type="body" sz="half" idx="1"/>
          </p:nvPr>
        </p:nvSpPr>
        <p:spPr>
          <a:xfrm>
            <a:off x="762000" y="3860800"/>
            <a:ext cx="11811000" cy="8585200"/>
          </a:xfrm>
          <a:prstGeom prst="rect">
            <a:avLst/>
          </a:prstGeom>
        </p:spPr>
        <p:txBody>
          <a:bodyPr/>
          <a:lstStyle>
            <a:lvl1pPr marL="635000" indent="-635000" defTabSz="825500">
              <a:lnSpc>
                <a:spcPct val="100000"/>
              </a:lnSpc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  <a:lvl2pPr marL="1270000" indent="-635000" defTabSz="825500">
              <a:lnSpc>
                <a:spcPct val="100000"/>
              </a:lnSpc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2pPr>
            <a:lvl3pPr marL="1905000" indent="-635000" defTabSz="825500">
              <a:lnSpc>
                <a:spcPct val="100000"/>
              </a:lnSpc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3pPr>
            <a:lvl4pPr marL="2540000" indent="-635000" defTabSz="825500">
              <a:lnSpc>
                <a:spcPct val="100000"/>
              </a:lnSpc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4pPr>
            <a:lvl5pPr marL="3175000" indent="-635000" defTabSz="825500">
              <a:lnSpc>
                <a:spcPct val="100000"/>
              </a:lnSpc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5pPr>
          </a:lstStyle>
          <a:p>
            <a:r>
              <a:t>Corpo livello uno</a:t>
            </a:r>
          </a:p>
          <a:p>
            <a:pPr lvl="1"/>
            <a:r>
              <a:t>Corpo livello due</a:t>
            </a:r>
          </a:p>
          <a:p>
            <a:pPr lvl="2"/>
            <a:r>
              <a:t>Corpo livello tre</a:t>
            </a:r>
          </a:p>
          <a:p>
            <a:pPr lvl="3"/>
            <a:r>
              <a:t>Corpo livello quattro</a:t>
            </a:r>
          </a:p>
          <a:p>
            <a:pPr lvl="4"/>
            <a:r>
              <a:t>Corpo livello cinque</a:t>
            </a:r>
          </a:p>
        </p:txBody>
      </p:sp>
      <p:sp>
        <p:nvSpPr>
          <p:cNvPr id="15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059652" y="609600"/>
            <a:ext cx="553196" cy="635000"/>
          </a:xfrm>
          <a:prstGeom prst="rect">
            <a:avLst/>
          </a:prstGeom>
        </p:spPr>
        <p:txBody>
          <a:bodyPr anchor="t"/>
          <a:lstStyle>
            <a:lvl1pPr algn="r" defTabSz="825500">
              <a:lnSpc>
                <a:spcPct val="80000"/>
              </a:lnSpc>
              <a:defRPr sz="3600">
                <a:solidFill>
                  <a:srgbClr val="838787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432878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80781" y="552734"/>
            <a:ext cx="368504" cy="3746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chemeClr val="accent1">
              <a:hueOff val="114395"/>
              <a:lumOff val="-24975"/>
            </a:schemeClr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Off val="-13575"/>
              </a:schemeClr>
            </a:gs>
            <a:gs pos="100000">
              <a:schemeClr val="accent1">
                <a:hueOff val="114395"/>
                <a:lumOff val="-2497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EGU General Assembly 2021 - Session NH3.6 - ‘Landslide investigation using Remote Sensing and Geophysics’ - 26 April 2021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 defTabSz="652145">
              <a:defRPr sz="2844"/>
            </a:lvl1pPr>
          </a:lstStyle>
          <a:p>
            <a:r>
              <a:t>EGU General Assembly 2021 - Session NH3.6 - ‘Landslide investigation using Remote Sensing and Geophysics’ - 26 April 2021</a:t>
            </a:r>
          </a:p>
        </p:txBody>
      </p:sp>
      <p:sp>
        <p:nvSpPr>
          <p:cNvPr id="164" name="Rapid Mapping of Landslides by Deep-Learning of Combined Optical and SAR Data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 defTabSz="2365188">
              <a:defRPr sz="11252" spc="-225"/>
            </a:lvl1pPr>
          </a:lstStyle>
          <a:p>
            <a:r>
              <a:rPr dirty="0"/>
              <a:t>Rapid Mapping of Landslides by Deep-Learning of Combined Optical and SAR Data</a:t>
            </a:r>
          </a:p>
        </p:txBody>
      </p:sp>
      <p:sp>
        <p:nvSpPr>
          <p:cNvPr id="165" name="Lorenzo Nava¹, Oriol Monserrat² and Filippo Catani³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2438338">
              <a:spcBef>
                <a:spcPts val="0"/>
              </a:spcBef>
              <a:defRPr sz="4600" cap="none" spc="-91">
                <a:solidFill>
                  <a:srgbClr val="58B2FF"/>
                </a:solidFill>
                <a:latin typeface="+mn-lt"/>
                <a:ea typeface="+mn-ea"/>
                <a:cs typeface="+mn-cs"/>
                <a:sym typeface="Helvetica Neue"/>
              </a:defRPr>
            </a:pPr>
            <a:r>
              <a:rPr>
                <a:solidFill>
                  <a:schemeClr val="accent1">
                    <a:lumOff val="16847"/>
                  </a:schemeClr>
                </a:solidFill>
              </a:rPr>
              <a:t>Lorenzo Nava¹, Oriol Monserrat²</a:t>
            </a:r>
            <a:r>
              <a:t> </a:t>
            </a:r>
            <a:r>
              <a:rPr>
                <a:solidFill>
                  <a:schemeClr val="accent1">
                    <a:lumOff val="16847"/>
                  </a:schemeClr>
                </a:solidFill>
              </a:rPr>
              <a:t>and Filippo Catani³</a:t>
            </a:r>
          </a:p>
        </p:txBody>
      </p:sp>
      <p:sp>
        <p:nvSpPr>
          <p:cNvPr id="166" name="¹University of Florence, Department of Earth Sciences, Italy (lorenzo.nava@stud.unifi.it)…"/>
          <p:cNvSpPr txBox="1"/>
          <p:nvPr/>
        </p:nvSpPr>
        <p:spPr>
          <a:xfrm>
            <a:off x="1148853" y="9216687"/>
            <a:ext cx="21420472" cy="190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pPr algn="l" defTabSz="1853137">
              <a:lnSpc>
                <a:spcPct val="80000"/>
              </a:lnSpc>
              <a:defRPr sz="3496" spc="-69">
                <a:solidFill>
                  <a:srgbClr val="4ABEFF"/>
                </a:solidFill>
              </a:defRPr>
            </a:pPr>
            <a:r>
              <a:rPr dirty="0">
                <a:solidFill>
                  <a:schemeClr val="accent1">
                    <a:lumOff val="16847"/>
                  </a:schemeClr>
                </a:solidFill>
              </a:rPr>
              <a:t>¹University of Florence, Department of Earth Sciences, Italy (</a:t>
            </a:r>
            <a:r>
              <a:rPr u="sng" dirty="0">
                <a:solidFill>
                  <a:schemeClr val="accent1">
                    <a:lumOff val="16847"/>
                  </a:schemeClr>
                </a:solidFill>
              </a:rPr>
              <a:t>lorenzo.nava@stud.unifi.it</a:t>
            </a:r>
            <a:r>
              <a:rPr dirty="0">
                <a:solidFill>
                  <a:schemeClr val="accent1">
                    <a:lumOff val="16847"/>
                  </a:schemeClr>
                </a:solidFill>
              </a:rPr>
              <a:t>)</a:t>
            </a:r>
          </a:p>
          <a:p>
            <a:pPr algn="l" defTabSz="1853137">
              <a:lnSpc>
                <a:spcPct val="80000"/>
              </a:lnSpc>
              <a:defRPr sz="3496" spc="-69">
                <a:solidFill>
                  <a:srgbClr val="4ABEFF"/>
                </a:solidFill>
              </a:defRPr>
            </a:pPr>
            <a:r>
              <a:rPr dirty="0">
                <a:solidFill>
                  <a:schemeClr val="accent1">
                    <a:lumOff val="16847"/>
                  </a:schemeClr>
                </a:solidFill>
              </a:rPr>
              <a:t>²Centre </a:t>
            </a:r>
            <a:r>
              <a:rPr dirty="0" err="1">
                <a:solidFill>
                  <a:schemeClr val="accent1">
                    <a:lumOff val="16847"/>
                  </a:schemeClr>
                </a:solidFill>
              </a:rPr>
              <a:t>Tecnològic</a:t>
            </a:r>
            <a:r>
              <a:rPr dirty="0">
                <a:solidFill>
                  <a:schemeClr val="accent1">
                    <a:lumOff val="16847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Off val="16847"/>
                  </a:schemeClr>
                </a:solidFill>
              </a:rPr>
              <a:t>Telecomunicacions</a:t>
            </a:r>
            <a:r>
              <a:rPr dirty="0">
                <a:solidFill>
                  <a:schemeClr val="accent1">
                    <a:lumOff val="16847"/>
                  </a:schemeClr>
                </a:solidFill>
              </a:rPr>
              <a:t> Catalunya, Department of Remote Sensing, Spain (</a:t>
            </a:r>
            <a:r>
              <a:rPr u="sng" dirty="0">
                <a:solidFill>
                  <a:schemeClr val="accent1">
                    <a:lumOff val="16847"/>
                  </a:schemeClr>
                </a:solidFill>
              </a:rPr>
              <a:t>omonserrat@cttc.cat</a:t>
            </a:r>
            <a:r>
              <a:rPr dirty="0">
                <a:solidFill>
                  <a:schemeClr val="accent1">
                    <a:lumOff val="16847"/>
                  </a:schemeClr>
                </a:solidFill>
              </a:rPr>
              <a:t>)</a:t>
            </a:r>
          </a:p>
          <a:p>
            <a:pPr algn="l" defTabSz="1853137">
              <a:lnSpc>
                <a:spcPct val="80000"/>
              </a:lnSpc>
              <a:defRPr sz="3496" spc="-69">
                <a:solidFill>
                  <a:srgbClr val="4ABEFF"/>
                </a:solidFill>
              </a:defRPr>
            </a:pPr>
            <a:r>
              <a:rPr dirty="0">
                <a:solidFill>
                  <a:schemeClr val="accent1">
                    <a:lumOff val="16847"/>
                  </a:schemeClr>
                </a:solidFill>
              </a:rPr>
              <a:t>³University of Padua, Department of Geosciences, Italy (</a:t>
            </a:r>
            <a:r>
              <a:rPr u="sng" dirty="0">
                <a:solidFill>
                  <a:schemeClr val="accent1">
                    <a:lumOff val="16847"/>
                  </a:schemeClr>
                </a:solidFill>
              </a:rPr>
              <a:t>filippo.catani@unipd.it</a:t>
            </a:r>
            <a:r>
              <a:rPr dirty="0">
                <a:solidFill>
                  <a:schemeClr val="accent1">
                    <a:lumOff val="16847"/>
                  </a:schemeClr>
                </a:solidFill>
              </a:rPr>
              <a:t>)</a:t>
            </a:r>
            <a:endParaRPr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169" name="Introduction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Introduction:</a:t>
            </a:r>
          </a:p>
        </p:txBody>
      </p:sp>
      <p:sp>
        <p:nvSpPr>
          <p:cNvPr id="17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2</a:t>
            </a:fld>
            <a:endParaRPr/>
          </a:p>
        </p:txBody>
      </p:sp>
      <p:grpSp>
        <p:nvGrpSpPr>
          <p:cNvPr id="173" name="Gruppo"/>
          <p:cNvGrpSpPr/>
          <p:nvPr/>
        </p:nvGrpSpPr>
        <p:grpSpPr>
          <a:xfrm>
            <a:off x="1572785" y="5848160"/>
            <a:ext cx="8802219" cy="7480108"/>
            <a:chOff x="0" y="0"/>
            <a:chExt cx="8802218" cy="7480106"/>
          </a:xfrm>
        </p:grpSpPr>
        <p:pic>
          <p:nvPicPr>
            <p:cNvPr id="171" name="Schermata 2021-03-25 alle 15.35.24.png" descr="Schermata 2021-03-25 alle 15.35.24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8802219" cy="69171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2" name="Caption"/>
            <p:cNvSpPr/>
            <p:nvPr/>
          </p:nvSpPr>
          <p:spPr>
            <a:xfrm>
              <a:off x="0" y="7018741"/>
              <a:ext cx="8802219" cy="461366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r>
                <a:t>Source: https:\\video.corriere.it</a:t>
              </a:r>
            </a:p>
          </p:txBody>
        </p:sp>
      </p:grpSp>
      <p:grpSp>
        <p:nvGrpSpPr>
          <p:cNvPr id="176" name="Gruppo"/>
          <p:cNvGrpSpPr/>
          <p:nvPr/>
        </p:nvGrpSpPr>
        <p:grpSpPr>
          <a:xfrm>
            <a:off x="12294526" y="5848160"/>
            <a:ext cx="10690128" cy="7480108"/>
            <a:chOff x="0" y="0"/>
            <a:chExt cx="10690127" cy="7480106"/>
          </a:xfrm>
        </p:grpSpPr>
        <p:pic>
          <p:nvPicPr>
            <p:cNvPr id="174" name="Schermata 2021-03-25 alle 15.40.02.png" descr="Schermata 2021-03-25 alle 15.40.02.png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0690128" cy="691714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175" name="Caption"/>
            <p:cNvSpPr/>
            <p:nvPr/>
          </p:nvSpPr>
          <p:spPr>
            <a:xfrm>
              <a:off x="0" y="7018741"/>
              <a:ext cx="10690128" cy="461366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r>
                <a:t>Source: http:\\meteoweb.eu</a:t>
              </a:r>
            </a:p>
          </p:txBody>
        </p:sp>
      </p:grpSp>
      <p:sp>
        <p:nvSpPr>
          <p:cNvPr id="177" name="In the world, various natural calamities, can trigger multiple landslide events, that can occur in group of hundreds to thousands in a region, in a short time span."/>
          <p:cNvSpPr txBox="1">
            <a:spLocks noGrp="1"/>
          </p:cNvSpPr>
          <p:nvPr>
            <p:ph type="body" sz="quarter" idx="1"/>
          </p:nvPr>
        </p:nvSpPr>
        <p:spPr>
          <a:xfrm>
            <a:off x="1322436" y="3037324"/>
            <a:ext cx="10690128" cy="2521760"/>
          </a:xfrm>
          <a:prstGeom prst="rect">
            <a:avLst/>
          </a:prstGeom>
        </p:spPr>
        <p:txBody>
          <a:bodyPr/>
          <a:lstStyle>
            <a:lvl1pPr marL="546100" indent="-546100" defTabSz="709930">
              <a:spcBef>
                <a:spcPts val="3300"/>
              </a:spcBef>
              <a:defRPr sz="3440">
                <a:solidFill>
                  <a:srgbClr val="5E5E5E"/>
                </a:solidFill>
              </a:defRPr>
            </a:lvl1pPr>
          </a:lstStyle>
          <a:p>
            <a:r>
              <a:t>In the world, various natural calamities, can trigger multiple landslide events, that can occur in group of hundreds to thousands in a region, in a short time span.</a:t>
            </a:r>
          </a:p>
        </p:txBody>
      </p:sp>
      <p:sp>
        <p:nvSpPr>
          <p:cNvPr id="178" name="Cile, in 2010 (Serey et al., 2019).…"/>
          <p:cNvSpPr txBox="1"/>
          <p:nvPr/>
        </p:nvSpPr>
        <p:spPr>
          <a:xfrm>
            <a:off x="12712478" y="1523633"/>
            <a:ext cx="9854225" cy="4550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marL="1219200" indent="-635000" algn="l" defTabSz="825500">
              <a:spcBef>
                <a:spcPts val="3900"/>
              </a:spcBef>
              <a:buClr>
                <a:srgbClr val="34A5DA"/>
              </a:buClr>
              <a:buSzPct val="74000"/>
              <a:buFont typeface="Avenir Next Regular"/>
              <a:buChar char="•"/>
              <a:defRPr sz="32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C</a:t>
            </a:r>
            <a:r>
              <a:rPr lang="fr-CH"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h</a:t>
            </a:r>
            <a:r>
              <a:rPr b="1" dirty="0" err="1">
                <a:latin typeface="Avenir Next Regular"/>
                <a:ea typeface="Avenir Next Regular"/>
                <a:cs typeface="Avenir Next Regular"/>
                <a:sym typeface="Avenir Next Regular"/>
              </a:rPr>
              <a:t>ile</a:t>
            </a:r>
            <a:r>
              <a:rPr dirty="0"/>
              <a:t>, in 2010 (</a:t>
            </a:r>
            <a:r>
              <a:rPr dirty="0" err="1"/>
              <a:t>Serey</a:t>
            </a:r>
            <a:r>
              <a:rPr dirty="0"/>
              <a:t> et al., 2019).</a:t>
            </a:r>
          </a:p>
          <a:p>
            <a:pPr marL="1219200" indent="-635000" algn="l" defTabSz="825500">
              <a:spcBef>
                <a:spcPts val="3900"/>
              </a:spcBef>
              <a:buClr>
                <a:srgbClr val="34A5DA"/>
              </a:buClr>
              <a:buSzPct val="74000"/>
              <a:buFont typeface="Avenir Next Regular"/>
              <a:buChar char="•"/>
              <a:defRPr sz="32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Kumamoto</a:t>
            </a:r>
            <a:r>
              <a:rPr dirty="0"/>
              <a:t> (Song et al., 2019) and </a:t>
            </a: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Ecuador</a:t>
            </a:r>
            <a:r>
              <a:rPr dirty="0"/>
              <a:t> (Chunga et al., 2019), in 2016.</a:t>
            </a:r>
          </a:p>
          <a:p>
            <a:pPr marL="1219200" indent="-635000" algn="l" defTabSz="825500">
              <a:spcBef>
                <a:spcPts val="3900"/>
              </a:spcBef>
              <a:buClr>
                <a:srgbClr val="34A5DA"/>
              </a:buClr>
              <a:buSzPct val="74000"/>
              <a:buFont typeface="Avenir Next Regular"/>
              <a:buChar char="•"/>
              <a:defRPr sz="32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Hokkaido </a:t>
            </a:r>
            <a:r>
              <a:rPr dirty="0"/>
              <a:t>(Wang et al., 2019) and </a:t>
            </a: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Lombok </a:t>
            </a:r>
            <a:r>
              <a:rPr dirty="0"/>
              <a:t>(</a:t>
            </a:r>
            <a:r>
              <a:rPr dirty="0" err="1"/>
              <a:t>Ferrario</a:t>
            </a:r>
            <a:r>
              <a:rPr dirty="0"/>
              <a:t>, 2019), in 2018.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181" name="Method able to define the spatial displacement of landslides right after a multiple event, that can be applied independently from the presence of cloud cover."/>
          <p:cNvSpPr txBox="1">
            <a:spLocks noGrp="1"/>
          </p:cNvSpPr>
          <p:nvPr>
            <p:ph type="body" sz="quarter" idx="1"/>
          </p:nvPr>
        </p:nvSpPr>
        <p:spPr>
          <a:xfrm>
            <a:off x="928375" y="7847936"/>
            <a:ext cx="11478250" cy="2952712"/>
          </a:xfrm>
          <a:prstGeom prst="rect">
            <a:avLst/>
          </a:prstGeom>
        </p:spPr>
        <p:txBody>
          <a:bodyPr/>
          <a:lstStyle/>
          <a:p>
            <a:pPr marL="615950" indent="-615950" defTabSz="800735">
              <a:spcBef>
                <a:spcPts val="3700"/>
              </a:spcBef>
              <a:defRPr sz="3880">
                <a:solidFill>
                  <a:srgbClr val="5E5E5E"/>
                </a:solidFill>
              </a:defRPr>
            </a:pPr>
            <a:r>
              <a:rPr dirty="0"/>
              <a:t>Method able to define the spatial </a:t>
            </a:r>
            <a:r>
              <a:rPr lang="fr-CH" dirty="0"/>
              <a:t>activation</a:t>
            </a:r>
            <a:r>
              <a:rPr dirty="0"/>
              <a:t> of landslides right after a multiple event, that can be applied </a:t>
            </a: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independently from the presence of cloud cover</a:t>
            </a:r>
            <a:r>
              <a:rPr dirty="0"/>
              <a:t>.</a:t>
            </a:r>
          </a:p>
        </p:txBody>
      </p:sp>
      <p:sp>
        <p:nvSpPr>
          <p:cNvPr id="18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3</a:t>
            </a:fld>
            <a:endParaRPr/>
          </a:p>
        </p:txBody>
      </p:sp>
      <p:sp>
        <p:nvSpPr>
          <p:cNvPr id="183" name="Rettangolo"/>
          <p:cNvSpPr/>
          <p:nvPr/>
        </p:nvSpPr>
        <p:spPr>
          <a:xfrm>
            <a:off x="12946252" y="2361364"/>
            <a:ext cx="10375124" cy="10390272"/>
          </a:xfrm>
          <a:prstGeom prst="rect">
            <a:avLst/>
          </a:prstGeom>
          <a:gradFill>
            <a:gsLst>
              <a:gs pos="0">
                <a:schemeClr val="accent1">
                  <a:hueOff val="114395"/>
                  <a:lumOff val="-24975"/>
                  <a:alpha val="70423"/>
                </a:schemeClr>
              </a:gs>
              <a:gs pos="100000">
                <a:srgbClr val="46A4FF">
                  <a:alpha val="55167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000000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pic>
        <p:nvPicPr>
          <p:cNvPr id="184" name="Schermata 2021-03-12 alle 16.53.22.png" descr="Schermata 2021-03-12 alle 16.53.22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46252" y="5047954"/>
            <a:ext cx="10375124" cy="7693700"/>
          </a:xfrm>
          <a:prstGeom prst="rect">
            <a:avLst/>
          </a:prstGeom>
          <a:ln w="12700">
            <a:miter lim="400000"/>
          </a:ln>
        </p:spPr>
      </p:pic>
      <p:sp>
        <p:nvSpPr>
          <p:cNvPr id="185" name="Nuvola"/>
          <p:cNvSpPr/>
          <p:nvPr/>
        </p:nvSpPr>
        <p:spPr>
          <a:xfrm>
            <a:off x="15109477" y="3534274"/>
            <a:ext cx="2936622" cy="1769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80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6" name="Nuvola"/>
          <p:cNvSpPr/>
          <p:nvPr/>
        </p:nvSpPr>
        <p:spPr>
          <a:xfrm>
            <a:off x="17684968" y="4118737"/>
            <a:ext cx="1932937" cy="11648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79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7" name="Nuvola"/>
          <p:cNvSpPr/>
          <p:nvPr/>
        </p:nvSpPr>
        <p:spPr>
          <a:xfrm>
            <a:off x="19308644" y="3470660"/>
            <a:ext cx="3026378" cy="18238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79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8" name="Nuvola"/>
          <p:cNvSpPr/>
          <p:nvPr/>
        </p:nvSpPr>
        <p:spPr>
          <a:xfrm>
            <a:off x="21279637" y="4043355"/>
            <a:ext cx="2056664" cy="12394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80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89" name="Nuvola"/>
          <p:cNvSpPr/>
          <p:nvPr/>
        </p:nvSpPr>
        <p:spPr>
          <a:xfrm>
            <a:off x="16338846" y="3872474"/>
            <a:ext cx="2375439" cy="14315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80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0" name="Nuvola"/>
          <p:cNvSpPr/>
          <p:nvPr/>
        </p:nvSpPr>
        <p:spPr>
          <a:xfrm>
            <a:off x="12923156" y="3685054"/>
            <a:ext cx="2689118" cy="162061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603" y="0"/>
                </a:moveTo>
                <a:cubicBezTo>
                  <a:pt x="7967" y="0"/>
                  <a:pt x="5720" y="2939"/>
                  <a:pt x="4858" y="7062"/>
                </a:cubicBezTo>
                <a:cubicBezTo>
                  <a:pt x="4628" y="6992"/>
                  <a:pt x="4391" y="6953"/>
                  <a:pt x="4150" y="6953"/>
                </a:cubicBezTo>
                <a:cubicBezTo>
                  <a:pt x="1857" y="6953"/>
                  <a:pt x="0" y="10233"/>
                  <a:pt x="0" y="14278"/>
                </a:cubicBezTo>
                <a:cubicBezTo>
                  <a:pt x="0" y="18323"/>
                  <a:pt x="1857" y="21600"/>
                  <a:pt x="4150" y="21600"/>
                </a:cubicBezTo>
                <a:cubicBezTo>
                  <a:pt x="4193" y="21600"/>
                  <a:pt x="4237" y="21597"/>
                  <a:pt x="4280" y="21594"/>
                </a:cubicBezTo>
                <a:lnTo>
                  <a:pt x="10532" y="21597"/>
                </a:lnTo>
                <a:cubicBezTo>
                  <a:pt x="10555" y="21598"/>
                  <a:pt x="10579" y="21600"/>
                  <a:pt x="10603" y="21600"/>
                </a:cubicBezTo>
                <a:cubicBezTo>
                  <a:pt x="10626" y="21600"/>
                  <a:pt x="10648" y="21598"/>
                  <a:pt x="10672" y="21597"/>
                </a:cubicBezTo>
                <a:lnTo>
                  <a:pt x="18141" y="21600"/>
                </a:lnTo>
                <a:cubicBezTo>
                  <a:pt x="20051" y="21600"/>
                  <a:pt x="21600" y="18868"/>
                  <a:pt x="21600" y="15496"/>
                </a:cubicBezTo>
                <a:cubicBezTo>
                  <a:pt x="21600" y="12124"/>
                  <a:pt x="20051" y="9389"/>
                  <a:pt x="18141" y="9389"/>
                </a:cubicBezTo>
                <a:cubicBezTo>
                  <a:pt x="17627" y="9389"/>
                  <a:pt x="17139" y="9589"/>
                  <a:pt x="16701" y="9943"/>
                </a:cubicBezTo>
                <a:cubicBezTo>
                  <a:pt x="16453" y="4379"/>
                  <a:pt x="13819" y="0"/>
                  <a:pt x="10603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1" name="Satellite"/>
          <p:cNvSpPr/>
          <p:nvPr/>
        </p:nvSpPr>
        <p:spPr>
          <a:xfrm>
            <a:off x="19701160" y="1149324"/>
            <a:ext cx="3009952" cy="3009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13" y="0"/>
                </a:moveTo>
                <a:lnTo>
                  <a:pt x="0" y="3215"/>
                </a:lnTo>
                <a:lnTo>
                  <a:pt x="2191" y="5405"/>
                </a:lnTo>
                <a:lnTo>
                  <a:pt x="5405" y="2191"/>
                </a:lnTo>
                <a:lnTo>
                  <a:pt x="3213" y="0"/>
                </a:lnTo>
                <a:close/>
                <a:moveTo>
                  <a:pt x="5753" y="2540"/>
                </a:moveTo>
                <a:lnTo>
                  <a:pt x="2538" y="5753"/>
                </a:lnTo>
                <a:lnTo>
                  <a:pt x="4730" y="7945"/>
                </a:lnTo>
                <a:lnTo>
                  <a:pt x="7943" y="4730"/>
                </a:lnTo>
                <a:lnTo>
                  <a:pt x="5753" y="2540"/>
                </a:lnTo>
                <a:close/>
                <a:moveTo>
                  <a:pt x="8292" y="5078"/>
                </a:moveTo>
                <a:lnTo>
                  <a:pt x="5078" y="8292"/>
                </a:lnTo>
                <a:lnTo>
                  <a:pt x="7268" y="10483"/>
                </a:lnTo>
                <a:lnTo>
                  <a:pt x="10483" y="7270"/>
                </a:lnTo>
                <a:lnTo>
                  <a:pt x="8292" y="5078"/>
                </a:lnTo>
                <a:close/>
                <a:moveTo>
                  <a:pt x="13296" y="5363"/>
                </a:moveTo>
                <a:lnTo>
                  <a:pt x="12577" y="7246"/>
                </a:lnTo>
                <a:lnTo>
                  <a:pt x="11995" y="6665"/>
                </a:lnTo>
                <a:lnTo>
                  <a:pt x="6399" y="12261"/>
                </a:lnTo>
                <a:lnTo>
                  <a:pt x="7175" y="13038"/>
                </a:lnTo>
                <a:lnTo>
                  <a:pt x="6336" y="13876"/>
                </a:lnTo>
                <a:cubicBezTo>
                  <a:pt x="5260" y="13140"/>
                  <a:pt x="4045" y="12914"/>
                  <a:pt x="3138" y="13275"/>
                </a:cubicBezTo>
                <a:lnTo>
                  <a:pt x="4846" y="14983"/>
                </a:lnTo>
                <a:lnTo>
                  <a:pt x="4069" y="16785"/>
                </a:lnTo>
                <a:lnTo>
                  <a:pt x="2926" y="17928"/>
                </a:lnTo>
                <a:lnTo>
                  <a:pt x="3672" y="18674"/>
                </a:lnTo>
                <a:lnTo>
                  <a:pt x="4815" y="17531"/>
                </a:lnTo>
                <a:lnTo>
                  <a:pt x="6617" y="16754"/>
                </a:lnTo>
                <a:lnTo>
                  <a:pt x="8325" y="18462"/>
                </a:lnTo>
                <a:cubicBezTo>
                  <a:pt x="8686" y="17555"/>
                  <a:pt x="8460" y="16340"/>
                  <a:pt x="7724" y="15264"/>
                </a:cubicBezTo>
                <a:lnTo>
                  <a:pt x="8562" y="14425"/>
                </a:lnTo>
                <a:lnTo>
                  <a:pt x="9339" y="15203"/>
                </a:lnTo>
                <a:lnTo>
                  <a:pt x="14935" y="9605"/>
                </a:lnTo>
                <a:lnTo>
                  <a:pt x="14354" y="9023"/>
                </a:lnTo>
                <a:lnTo>
                  <a:pt x="16237" y="8304"/>
                </a:lnTo>
                <a:lnTo>
                  <a:pt x="13296" y="5363"/>
                </a:lnTo>
                <a:close/>
                <a:moveTo>
                  <a:pt x="14330" y="11117"/>
                </a:moveTo>
                <a:lnTo>
                  <a:pt x="11117" y="14330"/>
                </a:lnTo>
                <a:lnTo>
                  <a:pt x="13308" y="16522"/>
                </a:lnTo>
                <a:lnTo>
                  <a:pt x="16522" y="13308"/>
                </a:lnTo>
                <a:lnTo>
                  <a:pt x="14330" y="11117"/>
                </a:lnTo>
                <a:close/>
                <a:moveTo>
                  <a:pt x="16870" y="13655"/>
                </a:moveTo>
                <a:lnTo>
                  <a:pt x="13655" y="16870"/>
                </a:lnTo>
                <a:lnTo>
                  <a:pt x="15847" y="19060"/>
                </a:lnTo>
                <a:lnTo>
                  <a:pt x="19060" y="15847"/>
                </a:lnTo>
                <a:lnTo>
                  <a:pt x="16870" y="13655"/>
                </a:lnTo>
                <a:close/>
                <a:moveTo>
                  <a:pt x="5076" y="15213"/>
                </a:moveTo>
                <a:lnTo>
                  <a:pt x="6387" y="16524"/>
                </a:lnTo>
                <a:lnTo>
                  <a:pt x="4883" y="17170"/>
                </a:lnTo>
                <a:lnTo>
                  <a:pt x="4430" y="16717"/>
                </a:lnTo>
                <a:lnTo>
                  <a:pt x="5076" y="15213"/>
                </a:lnTo>
                <a:close/>
                <a:moveTo>
                  <a:pt x="19409" y="16195"/>
                </a:moveTo>
                <a:lnTo>
                  <a:pt x="16195" y="19409"/>
                </a:lnTo>
                <a:lnTo>
                  <a:pt x="18385" y="21600"/>
                </a:lnTo>
                <a:lnTo>
                  <a:pt x="21600" y="18387"/>
                </a:lnTo>
                <a:lnTo>
                  <a:pt x="19409" y="16195"/>
                </a:lnTo>
                <a:close/>
              </a:path>
            </a:pathLst>
          </a:custGeom>
          <a:solidFill>
            <a:srgbClr val="5E5E5E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197" name="Linea di collegamento"/>
          <p:cNvSpPr/>
          <p:nvPr/>
        </p:nvSpPr>
        <p:spPr>
          <a:xfrm>
            <a:off x="18997192" y="3369693"/>
            <a:ext cx="1643540" cy="15539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44" extrusionOk="0">
                <a:moveTo>
                  <a:pt x="21600" y="21544"/>
                </a:moveTo>
                <a:cubicBezTo>
                  <a:pt x="7913" y="21600"/>
                  <a:pt x="713" y="14419"/>
                  <a:pt x="0" y="0"/>
                </a:cubicBezTo>
              </a:path>
            </a:pathLst>
          </a:custGeom>
          <a:ln w="25400">
            <a:solidFill>
              <a:srgbClr val="D5D5D5"/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198" name="Linea di collegamento"/>
          <p:cNvSpPr/>
          <p:nvPr/>
        </p:nvSpPr>
        <p:spPr>
          <a:xfrm>
            <a:off x="17116060" y="3512749"/>
            <a:ext cx="3348614" cy="3168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1215" y="17958"/>
                  <a:pt x="4015" y="10758"/>
                  <a:pt x="0" y="0"/>
                </a:cubicBezTo>
              </a:path>
            </a:pathLst>
          </a:custGeom>
          <a:ln w="25400">
            <a:solidFill>
              <a:srgbClr val="D5D5D5"/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199" name="Linea di collegamento"/>
          <p:cNvSpPr/>
          <p:nvPr/>
        </p:nvSpPr>
        <p:spPr>
          <a:xfrm>
            <a:off x="15173926" y="3933153"/>
            <a:ext cx="4929584" cy="4620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247" y="16850"/>
                  <a:pt x="5047" y="9650"/>
                  <a:pt x="0" y="0"/>
                </a:cubicBezTo>
              </a:path>
            </a:pathLst>
          </a:custGeom>
          <a:ln w="25400">
            <a:solidFill>
              <a:srgbClr val="D5D5D5"/>
            </a:solidFill>
            <a:miter lim="400000"/>
          </a:ln>
        </p:spPr>
        <p:txBody>
          <a:bodyPr/>
          <a:lstStyle/>
          <a:p>
            <a:endParaRPr/>
          </a:p>
        </p:txBody>
      </p:sp>
      <p:sp>
        <p:nvSpPr>
          <p:cNvPr id="195" name="Potential and limits of convolutional neural networks (CNN) applied to SAR data to detect landslides."/>
          <p:cNvSpPr txBox="1"/>
          <p:nvPr/>
        </p:nvSpPr>
        <p:spPr>
          <a:xfrm>
            <a:off x="836818" y="3821736"/>
            <a:ext cx="11478251" cy="2952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35000" indent="-635000" algn="l" defTabSz="825500"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Potential </a:t>
            </a:r>
            <a:r>
              <a:rPr dirty="0"/>
              <a:t>and</a:t>
            </a:r>
            <a:r>
              <a:rPr b="1" dirty="0">
                <a:latin typeface="Avenir Next Regular"/>
                <a:ea typeface="Avenir Next Regular"/>
                <a:cs typeface="Avenir Next Regular"/>
                <a:sym typeface="Avenir Next Regular"/>
              </a:rPr>
              <a:t> limits</a:t>
            </a:r>
            <a:r>
              <a:rPr dirty="0"/>
              <a:t> of convolutional neural networks (CNN) applied to SAR data to detect landslides.</a:t>
            </a:r>
          </a:p>
        </p:txBody>
      </p:sp>
      <p:sp>
        <p:nvSpPr>
          <p:cNvPr id="196" name="Purpose of the study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Purpose of the study: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202" name="Iburi sub-prefecture, Hokkaido, Japan."/>
          <p:cNvSpPr txBox="1">
            <a:spLocks noGrp="1"/>
          </p:cNvSpPr>
          <p:nvPr>
            <p:ph type="body" sz="quarter" idx="1"/>
          </p:nvPr>
        </p:nvSpPr>
        <p:spPr>
          <a:xfrm>
            <a:off x="531598" y="2437968"/>
            <a:ext cx="10484505" cy="84048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5E5E5E"/>
                </a:solidFill>
              </a:defRPr>
            </a:lvl1pPr>
          </a:lstStyle>
          <a:p>
            <a:r>
              <a:t>Iburi sub-prefecture, Hokkaido, Japan.</a:t>
            </a:r>
          </a:p>
        </p:txBody>
      </p:sp>
      <p:sp>
        <p:nvSpPr>
          <p:cNvPr id="203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4</a:t>
            </a:fld>
            <a:endParaRPr/>
          </a:p>
        </p:txBody>
      </p:sp>
      <p:grpSp>
        <p:nvGrpSpPr>
          <p:cNvPr id="206" name="Gruppo"/>
          <p:cNvGrpSpPr/>
          <p:nvPr/>
        </p:nvGrpSpPr>
        <p:grpSpPr>
          <a:xfrm>
            <a:off x="1480353" y="4446422"/>
            <a:ext cx="8586995" cy="8764632"/>
            <a:chOff x="0" y="0"/>
            <a:chExt cx="8586993" cy="8764630"/>
          </a:xfrm>
        </p:grpSpPr>
        <p:pic>
          <p:nvPicPr>
            <p:cNvPr id="204" name="Hokkloc.png" descr="Hokkloc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8586994" cy="8225237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05" name="Caption"/>
            <p:cNvSpPr/>
            <p:nvPr/>
          </p:nvSpPr>
          <p:spPr>
            <a:xfrm>
              <a:off x="0" y="8326836"/>
              <a:ext cx="8586994" cy="437795"/>
            </a:xfrm>
            <a:prstGeom prst="roundRect">
              <a:avLst>
                <a:gd name="adj" fmla="val 0"/>
              </a:avLst>
            </a:prstGeom>
            <a:solidFill>
              <a:srgbClr val="000000">
                <a:alpha val="0"/>
              </a:srgbClr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/>
            <a:p>
              <a:pPr>
                <a:defRPr sz="2200" b="1"/>
              </a:pPr>
              <a:r>
                <a:t>Fig. 1: </a:t>
              </a:r>
              <a:r>
                <a:rPr b="0"/>
                <a:t>Localization of the study area.</a:t>
              </a:r>
            </a:p>
          </p:txBody>
        </p:sp>
      </p:grpSp>
      <p:sp>
        <p:nvSpPr>
          <p:cNvPr id="207" name="Event considered:"/>
          <p:cNvSpPr txBox="1"/>
          <p:nvPr/>
        </p:nvSpPr>
        <p:spPr>
          <a:xfrm>
            <a:off x="12211829" y="1592547"/>
            <a:ext cx="10375125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Event considered:</a:t>
            </a:r>
          </a:p>
        </p:txBody>
      </p:sp>
      <p:sp>
        <p:nvSpPr>
          <p:cNvPr id="208" name="A 6.6 Mw earthquake triggered about 7837 coseismic landslides on September 6, 2018."/>
          <p:cNvSpPr txBox="1"/>
          <p:nvPr/>
        </p:nvSpPr>
        <p:spPr>
          <a:xfrm>
            <a:off x="11991491" y="2321725"/>
            <a:ext cx="12076949" cy="1453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marL="622300" indent="-622300" algn="l" defTabSz="808990">
              <a:spcBef>
                <a:spcPts val="38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3920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A 6.6 Mw earthquake triggered about 7837 coseismic landslides on September 6, 2018.</a:t>
            </a:r>
          </a:p>
        </p:txBody>
      </p:sp>
      <p:grpSp>
        <p:nvGrpSpPr>
          <p:cNvPr id="214" name="Gruppo"/>
          <p:cNvGrpSpPr/>
          <p:nvPr/>
        </p:nvGrpSpPr>
        <p:grpSpPr>
          <a:xfrm>
            <a:off x="5715599" y="3758364"/>
            <a:ext cx="16365762" cy="9947825"/>
            <a:chOff x="0" y="0"/>
            <a:chExt cx="16365760" cy="9947824"/>
          </a:xfrm>
        </p:grpSpPr>
        <p:grpSp>
          <p:nvGrpSpPr>
            <p:cNvPr id="211" name="Gruppo"/>
            <p:cNvGrpSpPr/>
            <p:nvPr/>
          </p:nvGrpSpPr>
          <p:grpSpPr>
            <a:xfrm>
              <a:off x="7578935" y="0"/>
              <a:ext cx="8786825" cy="9947825"/>
              <a:chOff x="0" y="0"/>
              <a:chExt cx="8786824" cy="9947824"/>
            </a:xfrm>
          </p:grpSpPr>
          <p:pic>
            <p:nvPicPr>
              <p:cNvPr id="209" name="Schermata 2020-12-28 alle 14.40.35.png" descr="Schermata 2020-12-28 alle 14.40.35.png"/>
              <p:cNvPicPr>
                <a:picLocks noChangeAspect="1"/>
              </p:cNvPicPr>
              <p:nvPr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0" y="0"/>
                <a:ext cx="8786825" cy="8871179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sp>
            <p:nvSpPr>
              <p:cNvPr id="210" name="Caption"/>
              <p:cNvSpPr/>
              <p:nvPr/>
            </p:nvSpPr>
            <p:spPr>
              <a:xfrm>
                <a:off x="0" y="8972946"/>
                <a:ext cx="8786825" cy="974879"/>
              </a:xfrm>
              <a:prstGeom prst="roundRect">
                <a:avLst>
                  <a:gd name="adj" fmla="val 0"/>
                </a:avLst>
              </a:prstGeom>
              <a:solidFill>
                <a:srgbClr val="000000">
                  <a:alpha val="0"/>
                </a:srgbClr>
              </a:solidFill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square" lIns="50800" tIns="50800" rIns="50800" bIns="50800" numCol="1" anchor="t">
                <a:noAutofit/>
              </a:bodyPr>
              <a:lstStyle/>
              <a:p>
                <a:pPr>
                  <a:defRPr sz="2200" b="1"/>
                </a:pPr>
                <a:r>
                  <a:t>Fig. 2: </a:t>
                </a:r>
                <a:r>
                  <a:rPr b="0"/>
                  <a:t>Coseismic landslides in the study area. (Source: Wang et al. 2019). </a:t>
                </a:r>
                <a:endParaRPr sz="1200"/>
              </a:p>
            </p:txBody>
          </p:sp>
        </p:grpSp>
        <p:sp>
          <p:nvSpPr>
            <p:cNvPr id="212" name="Linea"/>
            <p:cNvSpPr/>
            <p:nvPr/>
          </p:nvSpPr>
          <p:spPr>
            <a:xfrm flipV="1">
              <a:off x="0" y="373891"/>
              <a:ext cx="7932737" cy="682310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13" name="Linea"/>
            <p:cNvSpPr/>
            <p:nvPr/>
          </p:nvSpPr>
          <p:spPr>
            <a:xfrm>
              <a:off x="0" y="7412884"/>
              <a:ext cx="7932737" cy="111536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15" name="Study area:"/>
          <p:cNvSpPr txBox="1"/>
          <p:nvPr/>
        </p:nvSpPr>
        <p:spPr>
          <a:xfrm>
            <a:off x="728687" y="15925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Study area: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" grpId="0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21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219" name="Sentinel-1 SAR GRD products with VV and VH polarizations, and IW acquisition mode (5 m x 20 m).…"/>
          <p:cNvSpPr txBox="1"/>
          <p:nvPr/>
        </p:nvSpPr>
        <p:spPr>
          <a:xfrm>
            <a:off x="867682" y="2973718"/>
            <a:ext cx="11005321" cy="62249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35000" indent="-635000" algn="l" defTabSz="825500"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Sentinel-1 SAR GRD products with VV and VH polarizations, and IW acquisition mode (5 m x 20 m).</a:t>
            </a:r>
          </a:p>
          <a:p>
            <a:pPr marL="635000" indent="-635000" algn="l" defTabSz="825500"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Sentinel-2 VHR RGB image (10 m x 10 m).</a:t>
            </a:r>
          </a:p>
          <a:p>
            <a:pPr marL="635000" indent="-635000" algn="l" defTabSz="825500"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rPr dirty="0"/>
              <a:t>Digital Elevation Model (DEM) (30 m x 30 m) and slope obtained from the same.</a:t>
            </a:r>
          </a:p>
        </p:txBody>
      </p:sp>
      <p:graphicFrame>
        <p:nvGraphicFramePr>
          <p:cNvPr id="220" name="Tabella"/>
          <p:cNvGraphicFramePr/>
          <p:nvPr/>
        </p:nvGraphicFramePr>
        <p:xfrm>
          <a:off x="839369" y="9758137"/>
          <a:ext cx="11656260" cy="247159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885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854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5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7899">
                <a:tc>
                  <a:txBody>
                    <a:bodyPr/>
                    <a:lstStyle/>
                    <a:p>
                      <a:pPr defTabSz="914400"/>
                      <a:r>
                        <a:rPr sz="3200" b="1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Region and Year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5E5E5E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 b="1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Sentinel-2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5E5E5E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 b="1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Sentinel-1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5E5E5E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899"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000000">
                              <a:alpha val="72659"/>
                            </a:srgbClr>
                          </a:solidFill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000000">
                              <a:alpha val="72659"/>
                            </a:srgbClr>
                          </a:solidFill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01-09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899"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Iburi, Hokkaido 2018</a:t>
                      </a:r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20-10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13-09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7899"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000000">
                              <a:alpha val="72659"/>
                            </a:srgbClr>
                          </a:solidFill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0">
                      <a:miter lim="400000"/>
                    </a:lnT>
                    <a:lnB w="38100">
                      <a:solidFill>
                        <a:srgbClr val="5E5E5E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200">
                          <a:solidFill>
                            <a:srgbClr val="000000">
                              <a:alpha val="72659"/>
                            </a:srgbClr>
                          </a:solidFill>
                        </a:defRPr>
                      </a:pPr>
                      <a:endParaRPr/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0">
                      <a:miter lim="400000"/>
                    </a:lnT>
                    <a:lnB w="38100">
                      <a:solidFill>
                        <a:srgbClr val="5E5E5E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/>
                      <a:r>
                        <a:rPr sz="3200">
                          <a:solidFill>
                            <a:srgbClr val="000000">
                              <a:alpha val="72659"/>
                            </a:srgbClr>
                          </a:solidFill>
                        </a:rPr>
                        <a:t>25-09</a:t>
                      </a:r>
                    </a:p>
                  </a:txBody>
                  <a:tcPr marL="50800" marR="50800" marT="50800" marB="5080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38100">
                      <a:solidFill>
                        <a:srgbClr val="5E5E5E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1" name="Tab. 1:  Dates of acquisition of Sentinel-2 and Sentinel-1 for the study area in Hokkaido 2018."/>
          <p:cNvSpPr txBox="1"/>
          <p:nvPr/>
        </p:nvSpPr>
        <p:spPr>
          <a:xfrm>
            <a:off x="1164839" y="12344047"/>
            <a:ext cx="11005322" cy="83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b="1"/>
              <a:t>Tab. 1:</a:t>
            </a:r>
            <a:r>
              <a:t> </a:t>
            </a:r>
            <a:r>
              <a:rPr sz="1066"/>
              <a:t> </a:t>
            </a:r>
            <a:r>
              <a:t>Dates of acquisition of Sentinel-2 and Sentinel-1 for the study area in Hokkaido 2018.</a:t>
            </a:r>
          </a:p>
        </p:txBody>
      </p:sp>
      <p:grpSp>
        <p:nvGrpSpPr>
          <p:cNvPr id="224" name="Gruppo"/>
          <p:cNvGrpSpPr/>
          <p:nvPr/>
        </p:nvGrpSpPr>
        <p:grpSpPr>
          <a:xfrm>
            <a:off x="12817651" y="3105150"/>
            <a:ext cx="10156139" cy="7505700"/>
            <a:chOff x="0" y="0"/>
            <a:chExt cx="10156138" cy="7505700"/>
          </a:xfrm>
        </p:grpSpPr>
        <p:pic>
          <p:nvPicPr>
            <p:cNvPr id="222" name="RGBimage.png" descr="RGBimage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74138" y="0"/>
              <a:ext cx="8382001" cy="75057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3" name="Linea"/>
            <p:cNvSpPr/>
            <p:nvPr/>
          </p:nvSpPr>
          <p:spPr>
            <a:xfrm>
              <a:off x="0" y="3320105"/>
              <a:ext cx="132676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228" name="Gruppo"/>
          <p:cNvGrpSpPr/>
          <p:nvPr/>
        </p:nvGrpSpPr>
        <p:grpSpPr>
          <a:xfrm>
            <a:off x="12817651" y="1636620"/>
            <a:ext cx="8693114" cy="10857357"/>
            <a:chOff x="0" y="0"/>
            <a:chExt cx="8693112" cy="10857355"/>
          </a:xfrm>
        </p:grpSpPr>
        <p:pic>
          <p:nvPicPr>
            <p:cNvPr id="225" name="DEM.png" descr="DEM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8585" y="0"/>
              <a:ext cx="6064528" cy="54305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26" name="SLOPE.png" descr="SLOPE.png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28585" y="5426847"/>
              <a:ext cx="6064528" cy="543050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27" name="Linea"/>
            <p:cNvSpPr/>
            <p:nvPr/>
          </p:nvSpPr>
          <p:spPr>
            <a:xfrm>
              <a:off x="0" y="6748577"/>
              <a:ext cx="132676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232" name="Gruppo"/>
          <p:cNvGrpSpPr/>
          <p:nvPr/>
        </p:nvGrpSpPr>
        <p:grpSpPr>
          <a:xfrm>
            <a:off x="12817651" y="1823409"/>
            <a:ext cx="8687033" cy="10824245"/>
            <a:chOff x="0" y="0"/>
            <a:chExt cx="8687031" cy="10824243"/>
          </a:xfrm>
        </p:grpSpPr>
        <p:sp>
          <p:nvSpPr>
            <p:cNvPr id="229" name="Linea"/>
            <p:cNvSpPr/>
            <p:nvPr/>
          </p:nvSpPr>
          <p:spPr>
            <a:xfrm>
              <a:off x="0" y="2528464"/>
              <a:ext cx="1326766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pic>
          <p:nvPicPr>
            <p:cNvPr id="230" name="VH.png" descr="VH.png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4665" y="5412824"/>
              <a:ext cx="6052367" cy="54114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231" name="VV.png" descr="VV.png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34665" y="0"/>
              <a:ext cx="6052366" cy="54114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33" name="Rettangolo arrotondato"/>
          <p:cNvSpPr/>
          <p:nvPr/>
        </p:nvSpPr>
        <p:spPr>
          <a:xfrm>
            <a:off x="9946650" y="10405772"/>
            <a:ext cx="1270001" cy="1804777"/>
          </a:xfrm>
          <a:prstGeom prst="roundRect">
            <a:avLst>
              <a:gd name="adj" fmla="val 15000"/>
            </a:avLst>
          </a:prstGeom>
          <a:ln w="508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4" name="Multiple landslide event"/>
          <p:cNvSpPr txBox="1"/>
          <p:nvPr/>
        </p:nvSpPr>
        <p:spPr>
          <a:xfrm>
            <a:off x="11445430" y="10540679"/>
            <a:ext cx="3321102" cy="461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r>
              <a:t>Multiple landslide event</a:t>
            </a:r>
          </a:p>
        </p:txBody>
      </p:sp>
      <p:sp>
        <p:nvSpPr>
          <p:cNvPr id="235" name="Rettangolo arrotondato"/>
          <p:cNvSpPr/>
          <p:nvPr/>
        </p:nvSpPr>
        <p:spPr>
          <a:xfrm>
            <a:off x="6032500" y="10405772"/>
            <a:ext cx="1270000" cy="1804777"/>
          </a:xfrm>
          <a:prstGeom prst="roundRect">
            <a:avLst>
              <a:gd name="adj" fmla="val 15000"/>
            </a:avLst>
          </a:prstGeom>
          <a:ln w="50800">
            <a:solidFill>
              <a:schemeClr val="accent3">
                <a:hueOff val="362282"/>
                <a:satOff val="31803"/>
                <a:lumOff val="-182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236" name="Linea"/>
          <p:cNvSpPr/>
          <p:nvPr/>
        </p:nvSpPr>
        <p:spPr>
          <a:xfrm>
            <a:off x="5812571" y="10993935"/>
            <a:ext cx="9001189" cy="1"/>
          </a:xfrm>
          <a:prstGeom prst="lin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237" name="Materials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Materials: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1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 advAuto="0"/>
      <p:bldP spid="224" grpId="1" animBg="1" advAuto="0"/>
      <p:bldP spid="228" grpId="0" animBg="1" advAuto="0"/>
      <p:bldP spid="232" grpId="0" animBg="1" advAuto="0"/>
      <p:bldP spid="232" grpId="1" animBg="1" advAuto="0"/>
      <p:bldP spid="233" grpId="0" animBg="1" advAuto="0"/>
      <p:bldP spid="233" grpId="1" animBg="1" advAuto="0"/>
      <p:bldP spid="234" grpId="0" animBg="1" advAuto="0"/>
      <p:bldP spid="234" grpId="1" animBg="1" advAuto="0"/>
      <p:bldP spid="235" grpId="0" animBg="1" advAuto="0"/>
      <p:bldP spid="235" grpId="1" animBg="1" advAuto="0"/>
      <p:bldP spid="236" grpId="0" animBg="1" advAuto="0"/>
      <p:bldP spid="236" grpId="1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275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6</a:t>
            </a:fld>
            <a:endParaRPr/>
          </a:p>
        </p:txBody>
      </p:sp>
      <p:grpSp>
        <p:nvGrpSpPr>
          <p:cNvPr id="287" name="Gruppo"/>
          <p:cNvGrpSpPr/>
          <p:nvPr/>
        </p:nvGrpSpPr>
        <p:grpSpPr>
          <a:xfrm>
            <a:off x="2579645" y="4113615"/>
            <a:ext cx="6602555" cy="6252621"/>
            <a:chOff x="0" y="0"/>
            <a:chExt cx="6602553" cy="6252620"/>
          </a:xfrm>
        </p:grpSpPr>
        <p:sp>
          <p:nvSpPr>
            <p:cNvPr id="276" name="Rettangolo arrotondato"/>
            <p:cNvSpPr/>
            <p:nvPr/>
          </p:nvSpPr>
          <p:spPr>
            <a:xfrm>
              <a:off x="1739799" y="3199252"/>
              <a:ext cx="2523400" cy="2523400"/>
            </a:xfrm>
            <a:prstGeom prst="roundRect">
              <a:avLst>
                <a:gd name="adj" fmla="val 15000"/>
              </a:avLst>
            </a:prstGeom>
            <a:blipFill rotWithShape="1">
              <a:blip r:embed="rId2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77" name="Rettangolo arrotondato"/>
            <p:cNvSpPr/>
            <p:nvPr/>
          </p:nvSpPr>
          <p:spPr>
            <a:xfrm>
              <a:off x="1558114" y="3012519"/>
              <a:ext cx="2523400" cy="2523400"/>
            </a:xfrm>
            <a:prstGeom prst="roundRect">
              <a:avLst>
                <a:gd name="adj" fmla="val 15000"/>
              </a:avLst>
            </a:prstGeom>
            <a:blipFill rotWithShape="1">
              <a:blip r:embed="rId3"/>
              <a:srcRect/>
              <a:stretch>
                <a:fillRect/>
              </a:stretch>
            </a:blipFill>
            <a:ln w="12700" cap="flat">
              <a:solidFill>
                <a:srgbClr val="929292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78" name="Rettangolo arrotondato"/>
            <p:cNvSpPr/>
            <p:nvPr/>
          </p:nvSpPr>
          <p:spPr>
            <a:xfrm>
              <a:off x="780907" y="2603729"/>
              <a:ext cx="2523400" cy="2523400"/>
            </a:xfrm>
            <a:prstGeom prst="roundRect">
              <a:avLst>
                <a:gd name="adj" fmla="val 15000"/>
              </a:avLst>
            </a:prstGeom>
            <a:blipFill rotWithShape="1">
              <a:blip r:embed="rId4">
                <a:alphaModFix amt="67075"/>
              </a:blip>
              <a:srcRect/>
              <a:stretch>
                <a:fillRect/>
              </a:stretch>
            </a:blipFill>
            <a:ln w="12700" cap="flat">
              <a:solidFill>
                <a:srgbClr val="5E5E5E">
                  <a:alpha val="67075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79" name="Rettangolo arrotondato"/>
            <p:cNvSpPr/>
            <p:nvPr/>
          </p:nvSpPr>
          <p:spPr>
            <a:xfrm>
              <a:off x="629503" y="2452325"/>
              <a:ext cx="2523400" cy="2523400"/>
            </a:xfrm>
            <a:prstGeom prst="roundRect">
              <a:avLst>
                <a:gd name="adj" fmla="val 15000"/>
              </a:avLst>
            </a:prstGeom>
            <a:blipFill rotWithShape="1">
              <a:blip r:embed="rId4">
                <a:alphaModFix amt="69086"/>
              </a:blip>
              <a:srcRect/>
              <a:stretch>
                <a:fillRect/>
              </a:stretch>
            </a:blipFill>
            <a:ln w="12700" cap="flat">
              <a:solidFill>
                <a:srgbClr val="5E5E5E">
                  <a:alpha val="69086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80" name="Rettangolo arrotondato"/>
            <p:cNvSpPr/>
            <p:nvPr/>
          </p:nvSpPr>
          <p:spPr>
            <a:xfrm>
              <a:off x="472873" y="2300921"/>
              <a:ext cx="2523400" cy="2523400"/>
            </a:xfrm>
            <a:prstGeom prst="roundRect">
              <a:avLst>
                <a:gd name="adj" fmla="val 15000"/>
              </a:avLst>
            </a:prstGeom>
            <a:blipFill rotWithShape="1">
              <a:blip r:embed="rId4">
                <a:alphaModFix amt="78303"/>
              </a:blip>
              <a:srcRect/>
              <a:stretch>
                <a:fillRect/>
              </a:stretch>
            </a:blipFill>
            <a:ln w="12700" cap="flat">
              <a:solidFill>
                <a:srgbClr val="5E5E5E">
                  <a:alpha val="78303"/>
                </a:srgbClr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81" name="Forma"/>
            <p:cNvSpPr/>
            <p:nvPr/>
          </p:nvSpPr>
          <p:spPr>
            <a:xfrm>
              <a:off x="283797" y="2116714"/>
              <a:ext cx="2523400" cy="2523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953" y="0"/>
                  </a:moveTo>
                  <a:lnTo>
                    <a:pt x="16647" y="0"/>
                  </a:lnTo>
                  <a:cubicBezTo>
                    <a:pt x="17374" y="0"/>
                    <a:pt x="17955" y="0"/>
                    <a:pt x="18428" y="30"/>
                  </a:cubicBezTo>
                  <a:cubicBezTo>
                    <a:pt x="18900" y="61"/>
                    <a:pt x="19263" y="121"/>
                    <a:pt x="19554" y="243"/>
                  </a:cubicBezTo>
                  <a:cubicBezTo>
                    <a:pt x="19973" y="395"/>
                    <a:pt x="20348" y="637"/>
                    <a:pt x="20656" y="944"/>
                  </a:cubicBezTo>
                  <a:cubicBezTo>
                    <a:pt x="20963" y="1252"/>
                    <a:pt x="21205" y="1627"/>
                    <a:pt x="21357" y="2046"/>
                  </a:cubicBezTo>
                  <a:cubicBezTo>
                    <a:pt x="21479" y="2337"/>
                    <a:pt x="21539" y="2700"/>
                    <a:pt x="21570" y="3172"/>
                  </a:cubicBezTo>
                  <a:cubicBezTo>
                    <a:pt x="21600" y="3645"/>
                    <a:pt x="21600" y="4226"/>
                    <a:pt x="21600" y="4953"/>
                  </a:cubicBezTo>
                  <a:lnTo>
                    <a:pt x="21600" y="16647"/>
                  </a:lnTo>
                  <a:cubicBezTo>
                    <a:pt x="21600" y="17374"/>
                    <a:pt x="21600" y="17955"/>
                    <a:pt x="21570" y="18428"/>
                  </a:cubicBezTo>
                  <a:cubicBezTo>
                    <a:pt x="21539" y="18900"/>
                    <a:pt x="21479" y="19263"/>
                    <a:pt x="21357" y="19554"/>
                  </a:cubicBezTo>
                  <a:cubicBezTo>
                    <a:pt x="21205" y="19973"/>
                    <a:pt x="20963" y="20348"/>
                    <a:pt x="20656" y="20656"/>
                  </a:cubicBezTo>
                  <a:cubicBezTo>
                    <a:pt x="20348" y="20963"/>
                    <a:pt x="19973" y="21205"/>
                    <a:pt x="19554" y="21357"/>
                  </a:cubicBezTo>
                  <a:cubicBezTo>
                    <a:pt x="19263" y="21479"/>
                    <a:pt x="18900" y="21539"/>
                    <a:pt x="18428" y="21570"/>
                  </a:cubicBezTo>
                  <a:cubicBezTo>
                    <a:pt x="17955" y="21600"/>
                    <a:pt x="17374" y="21600"/>
                    <a:pt x="16647" y="21600"/>
                  </a:cubicBezTo>
                  <a:lnTo>
                    <a:pt x="4953" y="21600"/>
                  </a:lnTo>
                  <a:cubicBezTo>
                    <a:pt x="4226" y="21600"/>
                    <a:pt x="3645" y="21600"/>
                    <a:pt x="3172" y="21570"/>
                  </a:cubicBezTo>
                  <a:cubicBezTo>
                    <a:pt x="2700" y="21539"/>
                    <a:pt x="2337" y="21479"/>
                    <a:pt x="2046" y="21357"/>
                  </a:cubicBezTo>
                  <a:cubicBezTo>
                    <a:pt x="1627" y="21205"/>
                    <a:pt x="1252" y="20963"/>
                    <a:pt x="944" y="20656"/>
                  </a:cubicBezTo>
                  <a:cubicBezTo>
                    <a:pt x="637" y="20348"/>
                    <a:pt x="395" y="19973"/>
                    <a:pt x="243" y="19554"/>
                  </a:cubicBezTo>
                  <a:cubicBezTo>
                    <a:pt x="121" y="19263"/>
                    <a:pt x="61" y="18900"/>
                    <a:pt x="30" y="18428"/>
                  </a:cubicBezTo>
                  <a:cubicBezTo>
                    <a:pt x="0" y="17955"/>
                    <a:pt x="0" y="17374"/>
                    <a:pt x="0" y="16647"/>
                  </a:cubicBezTo>
                  <a:lnTo>
                    <a:pt x="0" y="4953"/>
                  </a:lnTo>
                  <a:cubicBezTo>
                    <a:pt x="0" y="4226"/>
                    <a:pt x="0" y="3645"/>
                    <a:pt x="30" y="3172"/>
                  </a:cubicBezTo>
                  <a:cubicBezTo>
                    <a:pt x="61" y="2700"/>
                    <a:pt x="121" y="2337"/>
                    <a:pt x="243" y="2046"/>
                  </a:cubicBezTo>
                  <a:cubicBezTo>
                    <a:pt x="395" y="1627"/>
                    <a:pt x="637" y="1252"/>
                    <a:pt x="944" y="944"/>
                  </a:cubicBezTo>
                  <a:cubicBezTo>
                    <a:pt x="1252" y="637"/>
                    <a:pt x="1627" y="395"/>
                    <a:pt x="2046" y="243"/>
                  </a:cubicBezTo>
                  <a:cubicBezTo>
                    <a:pt x="2337" y="121"/>
                    <a:pt x="2700" y="61"/>
                    <a:pt x="3172" y="30"/>
                  </a:cubicBezTo>
                  <a:cubicBezTo>
                    <a:pt x="3645" y="0"/>
                    <a:pt x="4226" y="0"/>
                    <a:pt x="4953" y="0"/>
                  </a:cubicBezTo>
                  <a:close/>
                </a:path>
              </a:pathLst>
            </a:custGeom>
            <a:blipFill rotWithShape="1">
              <a:blip r:embed="rId4"/>
              <a:srcRect/>
              <a:stretch>
                <a:fillRect/>
              </a:stretch>
            </a:blip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82" name="Sentinel-1 SAR Layers"/>
            <p:cNvSpPr txBox="1"/>
            <p:nvPr/>
          </p:nvSpPr>
          <p:spPr>
            <a:xfrm>
              <a:off x="0" y="1586745"/>
              <a:ext cx="3316923" cy="517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2500" i="1">
                  <a:solidFill>
                    <a:srgbClr val="000000"/>
                  </a:solidFill>
                </a:defRPr>
              </a:lvl1pPr>
            </a:lstStyle>
            <a:p>
              <a:r>
                <a:t>Sentinel-1 SAR Layers</a:t>
              </a:r>
            </a:p>
          </p:txBody>
        </p:sp>
        <p:sp>
          <p:nvSpPr>
            <p:cNvPr id="283" name="Topographic Layers"/>
            <p:cNvSpPr txBox="1"/>
            <p:nvPr/>
          </p:nvSpPr>
          <p:spPr>
            <a:xfrm>
              <a:off x="1343037" y="5735268"/>
              <a:ext cx="3316923" cy="5173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2500" i="1">
                  <a:solidFill>
                    <a:srgbClr val="000000"/>
                  </a:solidFill>
                </a:defRPr>
              </a:lvl1pPr>
            </a:lstStyle>
            <a:p>
              <a:r>
                <a:t>Topographic Layers</a:t>
              </a:r>
            </a:p>
          </p:txBody>
        </p:sp>
        <p:sp>
          <p:nvSpPr>
            <p:cNvPr id="284" name="Linea"/>
            <p:cNvSpPr/>
            <p:nvPr/>
          </p:nvSpPr>
          <p:spPr>
            <a:xfrm>
              <a:off x="5029796" y="4274219"/>
              <a:ext cx="157275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85" name="Input"/>
            <p:cNvSpPr txBox="1"/>
            <p:nvPr/>
          </p:nvSpPr>
          <p:spPr>
            <a:xfrm>
              <a:off x="417829" y="0"/>
              <a:ext cx="2946748" cy="911532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4500" b="1" i="1">
                  <a:solidFill>
                    <a:srgbClr val="000000"/>
                  </a:solidFill>
                </a:defRPr>
              </a:lvl1pPr>
            </a:lstStyle>
            <a:p>
              <a:r>
                <a:t>Input</a:t>
              </a:r>
            </a:p>
          </p:txBody>
        </p:sp>
        <p:sp>
          <p:nvSpPr>
            <p:cNvPr id="286" name="Input"/>
            <p:cNvSpPr txBox="1"/>
            <p:nvPr/>
          </p:nvSpPr>
          <p:spPr>
            <a:xfrm>
              <a:off x="544829" y="127000"/>
              <a:ext cx="2946748" cy="911533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4500" b="1" i="1">
                  <a:solidFill>
                    <a:srgbClr val="000000"/>
                  </a:solidFill>
                </a:defRPr>
              </a:lvl1pPr>
            </a:lstStyle>
            <a:p>
              <a:r>
                <a:t>Input</a:t>
              </a:r>
            </a:p>
          </p:txBody>
        </p:sp>
      </p:grpSp>
      <p:grpSp>
        <p:nvGrpSpPr>
          <p:cNvPr id="293" name="Gruppo"/>
          <p:cNvGrpSpPr/>
          <p:nvPr/>
        </p:nvGrpSpPr>
        <p:grpSpPr>
          <a:xfrm>
            <a:off x="15536375" y="5391396"/>
            <a:ext cx="5528444" cy="4336736"/>
            <a:chOff x="0" y="0"/>
            <a:chExt cx="5528442" cy="4336734"/>
          </a:xfrm>
        </p:grpSpPr>
        <p:sp>
          <p:nvSpPr>
            <p:cNvPr id="288" name="Linea"/>
            <p:cNvSpPr/>
            <p:nvPr/>
          </p:nvSpPr>
          <p:spPr>
            <a:xfrm>
              <a:off x="0" y="2996438"/>
              <a:ext cx="1572758" cy="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289" name="LANDSLIDE"/>
            <p:cNvSpPr/>
            <p:nvPr/>
          </p:nvSpPr>
          <p:spPr>
            <a:xfrm>
              <a:off x="2527389" y="1541412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chemeClr val="accent5">
                <a:hueOff val="-82419"/>
                <a:satOff val="-9513"/>
                <a:lumOff val="-16343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LANDSLIDE</a:t>
              </a:r>
            </a:p>
          </p:txBody>
        </p:sp>
        <p:sp>
          <p:nvSpPr>
            <p:cNvPr id="290" name="NO LANDSLIDE"/>
            <p:cNvSpPr/>
            <p:nvPr/>
          </p:nvSpPr>
          <p:spPr>
            <a:xfrm>
              <a:off x="2527389" y="3056124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rgbClr val="FFFFFF"/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NO LANDSLIDE</a:t>
              </a:r>
            </a:p>
          </p:txBody>
        </p:sp>
        <p:sp>
          <p:nvSpPr>
            <p:cNvPr id="291" name="Output"/>
            <p:cNvSpPr txBox="1"/>
            <p:nvPr/>
          </p:nvSpPr>
          <p:spPr>
            <a:xfrm>
              <a:off x="2454695" y="0"/>
              <a:ext cx="2946748" cy="911532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4500" b="1" i="1">
                  <a:solidFill>
                    <a:srgbClr val="000000"/>
                  </a:solidFill>
                </a:defRPr>
              </a:lvl1pPr>
            </a:lstStyle>
            <a:p>
              <a:r>
                <a:t>Output</a:t>
              </a:r>
            </a:p>
          </p:txBody>
        </p:sp>
        <p:sp>
          <p:nvSpPr>
            <p:cNvPr id="292" name="Output"/>
            <p:cNvSpPr txBox="1"/>
            <p:nvPr/>
          </p:nvSpPr>
          <p:spPr>
            <a:xfrm>
              <a:off x="2581695" y="127000"/>
              <a:ext cx="2946748" cy="911532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4500" b="1" i="1">
                  <a:solidFill>
                    <a:srgbClr val="000000"/>
                  </a:solidFill>
                </a:defRPr>
              </a:lvl1pPr>
            </a:lstStyle>
            <a:p>
              <a:r>
                <a:t>Output</a:t>
              </a:r>
            </a:p>
          </p:txBody>
        </p:sp>
      </p:grpSp>
      <p:grpSp>
        <p:nvGrpSpPr>
          <p:cNvPr id="318" name="Gruppo"/>
          <p:cNvGrpSpPr/>
          <p:nvPr/>
        </p:nvGrpSpPr>
        <p:grpSpPr>
          <a:xfrm>
            <a:off x="9685891" y="3744385"/>
            <a:ext cx="5473792" cy="8181656"/>
            <a:chOff x="0" y="0"/>
            <a:chExt cx="5473791" cy="8181656"/>
          </a:xfrm>
        </p:grpSpPr>
        <p:sp>
          <p:nvSpPr>
            <p:cNvPr id="294" name="Rettangolo arrotondato"/>
            <p:cNvSpPr/>
            <p:nvPr/>
          </p:nvSpPr>
          <p:spPr>
            <a:xfrm>
              <a:off x="343124" y="1230170"/>
              <a:ext cx="4660544" cy="6951487"/>
            </a:xfrm>
            <a:prstGeom prst="roundRect">
              <a:avLst>
                <a:gd name="adj" fmla="val 7402"/>
              </a:avLst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95" name="Rettangolo"/>
            <p:cNvSpPr/>
            <p:nvPr/>
          </p:nvSpPr>
          <p:spPr>
            <a:xfrm>
              <a:off x="1718905" y="1946993"/>
              <a:ext cx="2943574" cy="625804"/>
            </a:xfrm>
            <a:prstGeom prst="rect">
              <a:avLst/>
            </a:prstGeom>
            <a:solidFill>
              <a:srgbClr val="FFE234">
                <a:alpha val="60254"/>
              </a:srgbClr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96" name="Rettangolo"/>
            <p:cNvSpPr/>
            <p:nvPr/>
          </p:nvSpPr>
          <p:spPr>
            <a:xfrm>
              <a:off x="1718905" y="2623264"/>
              <a:ext cx="2943574" cy="625803"/>
            </a:xfrm>
            <a:prstGeom prst="rect">
              <a:avLst/>
            </a:prstGeom>
            <a:solidFill>
              <a:srgbClr val="FF2F12">
                <a:alpha val="44012"/>
              </a:srgbClr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97" name="Rettangolo"/>
            <p:cNvSpPr/>
            <p:nvPr/>
          </p:nvSpPr>
          <p:spPr>
            <a:xfrm>
              <a:off x="1718905" y="3295256"/>
              <a:ext cx="2943574" cy="625804"/>
            </a:xfrm>
            <a:prstGeom prst="rect">
              <a:avLst/>
            </a:prstGeom>
            <a:solidFill>
              <a:schemeClr val="accent1">
                <a:lumOff val="-13575"/>
                <a:alpha val="61202"/>
              </a:schemeClr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98" name="Rettangolo"/>
            <p:cNvSpPr/>
            <p:nvPr/>
          </p:nvSpPr>
          <p:spPr>
            <a:xfrm>
              <a:off x="1718905" y="4273183"/>
              <a:ext cx="2943574" cy="625804"/>
            </a:xfrm>
            <a:prstGeom prst="rect">
              <a:avLst/>
            </a:prstGeom>
            <a:solidFill>
              <a:srgbClr val="FFE234">
                <a:alpha val="60254"/>
              </a:srgbClr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299" name="Rettangolo"/>
            <p:cNvSpPr/>
            <p:nvPr/>
          </p:nvSpPr>
          <p:spPr>
            <a:xfrm>
              <a:off x="1718905" y="4949454"/>
              <a:ext cx="2943574" cy="625803"/>
            </a:xfrm>
            <a:prstGeom prst="rect">
              <a:avLst/>
            </a:prstGeom>
            <a:solidFill>
              <a:srgbClr val="FF2F12">
                <a:alpha val="44012"/>
              </a:srgbClr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00" name="Rettangolo"/>
            <p:cNvSpPr/>
            <p:nvPr/>
          </p:nvSpPr>
          <p:spPr>
            <a:xfrm>
              <a:off x="1718905" y="5621446"/>
              <a:ext cx="2943574" cy="625804"/>
            </a:xfrm>
            <a:prstGeom prst="rect">
              <a:avLst/>
            </a:prstGeom>
            <a:solidFill>
              <a:schemeClr val="accent1">
                <a:lumOff val="-13575"/>
                <a:alpha val="61202"/>
              </a:schemeClr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584200">
                <a:defRPr sz="1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01" name="Linea"/>
            <p:cNvSpPr/>
            <p:nvPr/>
          </p:nvSpPr>
          <p:spPr>
            <a:xfrm flipV="1">
              <a:off x="3266393" y="1350120"/>
              <a:ext cx="1" cy="584257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02" name="Linea"/>
            <p:cNvSpPr/>
            <p:nvPr/>
          </p:nvSpPr>
          <p:spPr>
            <a:xfrm>
              <a:off x="880025" y="1654865"/>
              <a:ext cx="2373754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03" name="Linea"/>
            <p:cNvSpPr/>
            <p:nvPr/>
          </p:nvSpPr>
          <p:spPr>
            <a:xfrm flipH="1">
              <a:off x="892642" y="1667482"/>
              <a:ext cx="1" cy="5499820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04" name="Linea"/>
            <p:cNvSpPr/>
            <p:nvPr/>
          </p:nvSpPr>
          <p:spPr>
            <a:xfrm flipV="1">
              <a:off x="3253775" y="3917000"/>
              <a:ext cx="1" cy="364906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05" name="Linea"/>
            <p:cNvSpPr/>
            <p:nvPr/>
          </p:nvSpPr>
          <p:spPr>
            <a:xfrm flipV="1">
              <a:off x="3228541" y="6259865"/>
              <a:ext cx="1" cy="289204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06" name="Ovale"/>
            <p:cNvSpPr/>
            <p:nvPr/>
          </p:nvSpPr>
          <p:spPr>
            <a:xfrm>
              <a:off x="2621581" y="6561684"/>
              <a:ext cx="1188694" cy="1160765"/>
            </a:xfrm>
            <a:prstGeom prst="ellipse">
              <a:avLst/>
            </a:prstGeom>
            <a:solidFill>
              <a:srgbClr val="D5D5D5"/>
            </a:solidFill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algn="l" defTabSz="584200">
                <a:defRPr sz="1200">
                  <a:solidFill>
                    <a:srgbClr val="FFFFFF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endParaRPr/>
            </a:p>
          </p:txBody>
        </p:sp>
        <p:sp>
          <p:nvSpPr>
            <p:cNvPr id="307" name="Linea"/>
            <p:cNvSpPr/>
            <p:nvPr/>
          </p:nvSpPr>
          <p:spPr>
            <a:xfrm>
              <a:off x="905259" y="7154684"/>
              <a:ext cx="1703706" cy="1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08" name="Linea"/>
            <p:cNvSpPr/>
            <p:nvPr/>
          </p:nvSpPr>
          <p:spPr>
            <a:xfrm flipV="1">
              <a:off x="3228541" y="7709832"/>
              <a:ext cx="1" cy="291095"/>
            </a:xfrm>
            <a:prstGeom prst="line">
              <a:avLst/>
            </a:prstGeom>
            <a:noFill/>
            <a:ln w="127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t">
              <a:noAutofit/>
            </a:bodyPr>
            <a:lstStyle/>
            <a:p>
              <a:pPr defTabSz="457200">
                <a:defRPr sz="1100" i="1">
                  <a:solidFill>
                    <a:srgbClr val="000000"/>
                  </a:solidFill>
                </a:defRPr>
              </a:pPr>
              <a:endParaRPr/>
            </a:p>
          </p:txBody>
        </p:sp>
        <p:sp>
          <p:nvSpPr>
            <p:cNvPr id="309" name="+"/>
            <p:cNvSpPr txBox="1"/>
            <p:nvPr/>
          </p:nvSpPr>
          <p:spPr>
            <a:xfrm>
              <a:off x="3013841" y="6881049"/>
              <a:ext cx="353704" cy="47156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2600" i="1">
                  <a:solidFill>
                    <a:srgbClr val="000000"/>
                  </a:solidFill>
                </a:defRPr>
              </a:lvl1pPr>
            </a:lstStyle>
            <a:p>
              <a:r>
                <a:t>+</a:t>
              </a:r>
            </a:p>
          </p:txBody>
        </p:sp>
        <p:sp>
          <p:nvSpPr>
            <p:cNvPr id="310" name="Conv2D, 3x3"/>
            <p:cNvSpPr txBox="1"/>
            <p:nvPr/>
          </p:nvSpPr>
          <p:spPr>
            <a:xfrm>
              <a:off x="1894054" y="2037274"/>
              <a:ext cx="2593279" cy="54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l" defTabSz="457200">
                <a:defRPr sz="2100">
                  <a:solidFill>
                    <a:srgbClr val="000000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Conv2D, 3x3</a:t>
              </a:r>
            </a:p>
          </p:txBody>
        </p:sp>
        <p:sp>
          <p:nvSpPr>
            <p:cNvPr id="311" name="MaxPool2D, 2x2"/>
            <p:cNvSpPr txBox="1"/>
            <p:nvPr/>
          </p:nvSpPr>
          <p:spPr>
            <a:xfrm>
              <a:off x="1919288" y="3358545"/>
              <a:ext cx="2593279" cy="54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l" defTabSz="457200">
                <a:defRPr sz="2100">
                  <a:solidFill>
                    <a:srgbClr val="000000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MaxPool2D, 2x2</a:t>
              </a:r>
            </a:p>
          </p:txBody>
        </p:sp>
        <p:sp>
          <p:nvSpPr>
            <p:cNvPr id="312" name="MaxPool2D, 2x2"/>
            <p:cNvSpPr txBox="1"/>
            <p:nvPr/>
          </p:nvSpPr>
          <p:spPr>
            <a:xfrm>
              <a:off x="1894054" y="5711727"/>
              <a:ext cx="2593279" cy="54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l" defTabSz="457200">
                <a:defRPr sz="2100">
                  <a:solidFill>
                    <a:srgbClr val="000000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MaxPool2D, 2x2</a:t>
              </a:r>
            </a:p>
          </p:txBody>
        </p:sp>
        <p:sp>
          <p:nvSpPr>
            <p:cNvPr id="313" name="Conv2D, 3X3"/>
            <p:cNvSpPr txBox="1"/>
            <p:nvPr/>
          </p:nvSpPr>
          <p:spPr>
            <a:xfrm>
              <a:off x="1919288" y="4371408"/>
              <a:ext cx="2593279" cy="54814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l" defTabSz="457200">
                <a:defRPr sz="2100">
                  <a:solidFill>
                    <a:srgbClr val="000000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Conv2D, 3X3</a:t>
              </a:r>
            </a:p>
          </p:txBody>
        </p:sp>
        <p:sp>
          <p:nvSpPr>
            <p:cNvPr id="314" name="ReLU"/>
            <p:cNvSpPr txBox="1"/>
            <p:nvPr/>
          </p:nvSpPr>
          <p:spPr>
            <a:xfrm>
              <a:off x="1868268" y="5039735"/>
              <a:ext cx="2871953" cy="445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l" defTabSz="457200">
                <a:defRPr sz="2100">
                  <a:solidFill>
                    <a:srgbClr val="000000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ReLU</a:t>
              </a:r>
            </a:p>
          </p:txBody>
        </p:sp>
        <p:sp>
          <p:nvSpPr>
            <p:cNvPr id="315" name="ReLU"/>
            <p:cNvSpPr txBox="1"/>
            <p:nvPr/>
          </p:nvSpPr>
          <p:spPr>
            <a:xfrm>
              <a:off x="1894054" y="2704004"/>
              <a:ext cx="2871953" cy="4452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algn="l" defTabSz="457200">
                <a:defRPr sz="2100">
                  <a:solidFill>
                    <a:srgbClr val="000000"/>
                  </a:solidFill>
                  <a:latin typeface="Andale Mono"/>
                  <a:ea typeface="Andale Mono"/>
                  <a:cs typeface="Andale Mono"/>
                  <a:sym typeface="Andale Mono"/>
                </a:defRPr>
              </a:lvl1pPr>
            </a:lstStyle>
            <a:p>
              <a:r>
                <a:t>ReLU</a:t>
              </a:r>
            </a:p>
          </p:txBody>
        </p:sp>
        <p:sp>
          <p:nvSpPr>
            <p:cNvPr id="316" name="Rete Neurale"/>
            <p:cNvSpPr txBox="1"/>
            <p:nvPr/>
          </p:nvSpPr>
          <p:spPr>
            <a:xfrm>
              <a:off x="0" y="0"/>
              <a:ext cx="5346791" cy="911532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4500" b="1" i="1">
                  <a:solidFill>
                    <a:srgbClr val="000000"/>
                  </a:solidFill>
                </a:defRPr>
              </a:lvl1pPr>
            </a:lstStyle>
            <a:p>
              <a:r>
                <a:t>Rete Neurale</a:t>
              </a:r>
            </a:p>
          </p:txBody>
        </p:sp>
        <p:sp>
          <p:nvSpPr>
            <p:cNvPr id="317" name="CNN"/>
            <p:cNvSpPr txBox="1"/>
            <p:nvPr/>
          </p:nvSpPr>
          <p:spPr>
            <a:xfrm>
              <a:off x="127000" y="127000"/>
              <a:ext cx="5346792" cy="911532"/>
            </a:xfrm>
            <a:prstGeom prst="rect">
              <a:avLst/>
            </a:prstGeom>
            <a:solidFill>
              <a:schemeClr val="accent4">
                <a:hueOff val="-476017"/>
                <a:lumOff val="-10042"/>
              </a:schemeClr>
            </a:solidFill>
            <a:ln w="9525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t">
              <a:noAutofit/>
            </a:bodyPr>
            <a:lstStyle>
              <a:lvl1pPr defTabSz="457200">
                <a:defRPr sz="4500" b="1" i="1">
                  <a:solidFill>
                    <a:srgbClr val="000000"/>
                  </a:solidFill>
                </a:defRPr>
              </a:lvl1pPr>
            </a:lstStyle>
            <a:p>
              <a:r>
                <a:t>CNN</a:t>
              </a:r>
            </a:p>
          </p:txBody>
        </p:sp>
      </p:grpSp>
      <p:sp>
        <p:nvSpPr>
          <p:cNvPr id="319" name="Supervised classification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Supervised classification: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7" grpId="0" animBg="1" advAuto="0"/>
      <p:bldP spid="293" grpId="0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240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7</a:t>
            </a:fld>
            <a:endParaRPr/>
          </a:p>
        </p:txBody>
      </p:sp>
      <p:pic>
        <p:nvPicPr>
          <p:cNvPr id="241" name="myCNN.png" descr="myCN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19" y="5611793"/>
            <a:ext cx="19852504" cy="5919424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44" name="Gruppo"/>
          <p:cNvGrpSpPr/>
          <p:nvPr/>
        </p:nvGrpSpPr>
        <p:grpSpPr>
          <a:xfrm>
            <a:off x="2837534" y="3737448"/>
            <a:ext cx="3831232" cy="2277840"/>
            <a:chOff x="0" y="0"/>
            <a:chExt cx="3831231" cy="2277839"/>
          </a:xfrm>
        </p:grpSpPr>
        <p:sp>
          <p:nvSpPr>
            <p:cNvPr id="242" name="Linea"/>
            <p:cNvSpPr/>
            <p:nvPr/>
          </p:nvSpPr>
          <p:spPr>
            <a:xfrm flipV="1">
              <a:off x="0" y="1296733"/>
              <a:ext cx="981106" cy="9811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43" name="3x3…"/>
            <p:cNvSpPr/>
            <p:nvPr/>
          </p:nvSpPr>
          <p:spPr>
            <a:xfrm>
              <a:off x="1029872" y="0"/>
              <a:ext cx="2801360" cy="1280611"/>
            </a:xfrm>
            <a:prstGeom prst="roundRect">
              <a:avLst>
                <a:gd name="adj" fmla="val 15000"/>
              </a:avLst>
            </a:prstGeom>
            <a:solidFill>
              <a:schemeClr val="accent1">
                <a:lumOff val="-13575"/>
                <a:alpha val="76974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3x3</a:t>
              </a:r>
            </a:p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Convolution</a:t>
              </a:r>
            </a:p>
          </p:txBody>
        </p:sp>
      </p:grpSp>
      <p:grpSp>
        <p:nvGrpSpPr>
          <p:cNvPr id="247" name="Gruppo"/>
          <p:cNvGrpSpPr/>
          <p:nvPr/>
        </p:nvGrpSpPr>
        <p:grpSpPr>
          <a:xfrm>
            <a:off x="579910" y="8863237"/>
            <a:ext cx="3616629" cy="2462939"/>
            <a:chOff x="0" y="0"/>
            <a:chExt cx="3616628" cy="2462938"/>
          </a:xfrm>
        </p:grpSpPr>
        <p:sp>
          <p:nvSpPr>
            <p:cNvPr id="245" name="Linea"/>
            <p:cNvSpPr/>
            <p:nvPr/>
          </p:nvSpPr>
          <p:spPr>
            <a:xfrm flipH="1">
              <a:off x="2675406" y="-1"/>
              <a:ext cx="941223" cy="94122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46" name="Max Pooling"/>
            <p:cNvSpPr/>
            <p:nvPr/>
          </p:nvSpPr>
          <p:spPr>
            <a:xfrm>
              <a:off x="0" y="1182328"/>
              <a:ext cx="3150651" cy="1280611"/>
            </a:xfrm>
            <a:prstGeom prst="roundRect">
              <a:avLst>
                <a:gd name="adj" fmla="val 15000"/>
              </a:avLst>
            </a:prstGeom>
            <a:solidFill>
              <a:srgbClr val="FF2600">
                <a:alpha val="80336"/>
              </a:srgb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Max Pooling</a:t>
              </a:r>
            </a:p>
          </p:txBody>
        </p:sp>
      </p:grpSp>
      <p:grpSp>
        <p:nvGrpSpPr>
          <p:cNvPr id="250" name="Gruppo"/>
          <p:cNvGrpSpPr/>
          <p:nvPr/>
        </p:nvGrpSpPr>
        <p:grpSpPr>
          <a:xfrm>
            <a:off x="5092174" y="9220818"/>
            <a:ext cx="3823781" cy="2424509"/>
            <a:chOff x="0" y="0"/>
            <a:chExt cx="3823779" cy="2424508"/>
          </a:xfrm>
        </p:grpSpPr>
        <p:sp>
          <p:nvSpPr>
            <p:cNvPr id="248" name="Linea"/>
            <p:cNvSpPr/>
            <p:nvPr/>
          </p:nvSpPr>
          <p:spPr>
            <a:xfrm flipH="1">
              <a:off x="2882557" y="-1"/>
              <a:ext cx="941223" cy="94122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49" name="Max Pooling"/>
            <p:cNvSpPr/>
            <p:nvPr/>
          </p:nvSpPr>
          <p:spPr>
            <a:xfrm>
              <a:off x="0" y="1143898"/>
              <a:ext cx="3150651" cy="1280611"/>
            </a:xfrm>
            <a:prstGeom prst="roundRect">
              <a:avLst>
                <a:gd name="adj" fmla="val 15000"/>
              </a:avLst>
            </a:prstGeom>
            <a:solidFill>
              <a:srgbClr val="FF2600">
                <a:alpha val="80336"/>
              </a:srgb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Max Pooling</a:t>
              </a:r>
            </a:p>
          </p:txBody>
        </p:sp>
      </p:grpSp>
      <p:grpSp>
        <p:nvGrpSpPr>
          <p:cNvPr id="253" name="Gruppo"/>
          <p:cNvGrpSpPr/>
          <p:nvPr/>
        </p:nvGrpSpPr>
        <p:grpSpPr>
          <a:xfrm>
            <a:off x="10616674" y="9674476"/>
            <a:ext cx="3748872" cy="2366863"/>
            <a:chOff x="0" y="0"/>
            <a:chExt cx="3748870" cy="2366862"/>
          </a:xfrm>
        </p:grpSpPr>
        <p:sp>
          <p:nvSpPr>
            <p:cNvPr id="251" name="Linea"/>
            <p:cNvSpPr/>
            <p:nvPr/>
          </p:nvSpPr>
          <p:spPr>
            <a:xfrm flipH="1">
              <a:off x="2807648" y="-1"/>
              <a:ext cx="941223" cy="94122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52" name="Max Pooling"/>
            <p:cNvSpPr/>
            <p:nvPr/>
          </p:nvSpPr>
          <p:spPr>
            <a:xfrm>
              <a:off x="0" y="1086251"/>
              <a:ext cx="3150651" cy="1280612"/>
            </a:xfrm>
            <a:prstGeom prst="roundRect">
              <a:avLst>
                <a:gd name="adj" fmla="val 15000"/>
              </a:avLst>
            </a:prstGeom>
            <a:solidFill>
              <a:srgbClr val="FF2600">
                <a:alpha val="80336"/>
              </a:srgb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Max Pooling</a:t>
              </a:r>
            </a:p>
          </p:txBody>
        </p:sp>
      </p:grpSp>
      <p:grpSp>
        <p:nvGrpSpPr>
          <p:cNvPr id="256" name="Gruppo"/>
          <p:cNvGrpSpPr/>
          <p:nvPr/>
        </p:nvGrpSpPr>
        <p:grpSpPr>
          <a:xfrm>
            <a:off x="7091584" y="4383257"/>
            <a:ext cx="3797005" cy="2331282"/>
            <a:chOff x="0" y="0"/>
            <a:chExt cx="3797004" cy="2331281"/>
          </a:xfrm>
        </p:grpSpPr>
        <p:sp>
          <p:nvSpPr>
            <p:cNvPr id="254" name="Linea"/>
            <p:cNvSpPr/>
            <p:nvPr/>
          </p:nvSpPr>
          <p:spPr>
            <a:xfrm flipV="1">
              <a:off x="0" y="1350175"/>
              <a:ext cx="981106" cy="9811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55" name="3x3…"/>
            <p:cNvSpPr/>
            <p:nvPr/>
          </p:nvSpPr>
          <p:spPr>
            <a:xfrm>
              <a:off x="995646" y="0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chemeClr val="accent1">
                <a:lumOff val="-13575"/>
                <a:alpha val="76974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3x3</a:t>
              </a:r>
            </a:p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Convolution</a:t>
              </a:r>
            </a:p>
          </p:txBody>
        </p:sp>
      </p:grpSp>
      <p:grpSp>
        <p:nvGrpSpPr>
          <p:cNvPr id="259" name="Gruppo"/>
          <p:cNvGrpSpPr/>
          <p:nvPr/>
        </p:nvGrpSpPr>
        <p:grpSpPr>
          <a:xfrm>
            <a:off x="11864442" y="5067496"/>
            <a:ext cx="3724348" cy="2519230"/>
            <a:chOff x="0" y="0"/>
            <a:chExt cx="3724346" cy="2519228"/>
          </a:xfrm>
        </p:grpSpPr>
        <p:sp>
          <p:nvSpPr>
            <p:cNvPr id="257" name="Linea"/>
            <p:cNvSpPr/>
            <p:nvPr/>
          </p:nvSpPr>
          <p:spPr>
            <a:xfrm flipV="1">
              <a:off x="0" y="1538123"/>
              <a:ext cx="981106" cy="981107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58" name="3x3…"/>
            <p:cNvSpPr/>
            <p:nvPr/>
          </p:nvSpPr>
          <p:spPr>
            <a:xfrm>
              <a:off x="922988" y="0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chemeClr val="accent1">
                <a:lumOff val="-13575"/>
                <a:alpha val="76974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3x3</a:t>
              </a:r>
            </a:p>
            <a:p>
              <a: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pPr>
              <a:r>
                <a:t>Convolution</a:t>
              </a:r>
            </a:p>
          </p:txBody>
        </p:sp>
      </p:grpSp>
      <p:grpSp>
        <p:nvGrpSpPr>
          <p:cNvPr id="262" name="Gruppo"/>
          <p:cNvGrpSpPr/>
          <p:nvPr/>
        </p:nvGrpSpPr>
        <p:grpSpPr>
          <a:xfrm>
            <a:off x="254962" y="3148737"/>
            <a:ext cx="2801360" cy="2638639"/>
            <a:chOff x="0" y="0"/>
            <a:chExt cx="2801358" cy="2638637"/>
          </a:xfrm>
        </p:grpSpPr>
        <p:sp>
          <p:nvSpPr>
            <p:cNvPr id="260" name="Input"/>
            <p:cNvSpPr/>
            <p:nvPr/>
          </p:nvSpPr>
          <p:spPr>
            <a:xfrm>
              <a:off x="0" y="0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chemeClr val="accent4">
                <a:hueOff val="-858837"/>
                <a:lumOff val="-9791"/>
                <a:alpha val="80175"/>
              </a:scheme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Input</a:t>
              </a:r>
            </a:p>
          </p:txBody>
        </p:sp>
        <p:sp>
          <p:nvSpPr>
            <p:cNvPr id="261" name="Linea"/>
            <p:cNvSpPr/>
            <p:nvPr/>
          </p:nvSpPr>
          <p:spPr>
            <a:xfrm flipH="1">
              <a:off x="1400679" y="1475554"/>
              <a:ext cx="1" cy="1163084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grpSp>
        <p:nvGrpSpPr>
          <p:cNvPr id="265" name="Gruppo"/>
          <p:cNvGrpSpPr/>
          <p:nvPr/>
        </p:nvGrpSpPr>
        <p:grpSpPr>
          <a:xfrm>
            <a:off x="20836375" y="5649503"/>
            <a:ext cx="3126009" cy="3766689"/>
            <a:chOff x="0" y="0"/>
            <a:chExt cx="3126007" cy="3766687"/>
          </a:xfrm>
        </p:grpSpPr>
        <p:sp>
          <p:nvSpPr>
            <p:cNvPr id="263" name="Softmax"/>
            <p:cNvSpPr/>
            <p:nvPr/>
          </p:nvSpPr>
          <p:spPr>
            <a:xfrm>
              <a:off x="324649" y="0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rgbClr val="6CF071">
                <a:alpha val="80175"/>
              </a:srgb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rPr lang="fr-CH" dirty="0"/>
                <a:t>Output</a:t>
              </a:r>
              <a:endParaRPr dirty="0"/>
            </a:p>
          </p:txBody>
        </p:sp>
        <p:sp>
          <p:nvSpPr>
            <p:cNvPr id="264" name="Linea"/>
            <p:cNvSpPr/>
            <p:nvPr/>
          </p:nvSpPr>
          <p:spPr>
            <a:xfrm flipV="1">
              <a:off x="0" y="1579215"/>
              <a:ext cx="1058419" cy="218747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66" name="Fig. 3: CNN architecture."/>
          <p:cNvSpPr txBox="1"/>
          <p:nvPr/>
        </p:nvSpPr>
        <p:spPr>
          <a:xfrm>
            <a:off x="9131856" y="12252104"/>
            <a:ext cx="3507030" cy="462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rPr b="1"/>
              <a:t>Fig. 3:</a:t>
            </a:r>
            <a:r>
              <a:t> CNN architecture.</a:t>
            </a:r>
          </a:p>
        </p:txBody>
      </p:sp>
      <p:grpSp>
        <p:nvGrpSpPr>
          <p:cNvPr id="271" name="Gruppo"/>
          <p:cNvGrpSpPr/>
          <p:nvPr/>
        </p:nvGrpSpPr>
        <p:grpSpPr>
          <a:xfrm>
            <a:off x="14990384" y="11387590"/>
            <a:ext cx="6111720" cy="2229070"/>
            <a:chOff x="0" y="0"/>
            <a:chExt cx="6111718" cy="2229069"/>
          </a:xfrm>
        </p:grpSpPr>
        <p:sp>
          <p:nvSpPr>
            <p:cNvPr id="267" name="Fully Connected"/>
            <p:cNvSpPr/>
            <p:nvPr/>
          </p:nvSpPr>
          <p:spPr>
            <a:xfrm>
              <a:off x="3310360" y="948459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rgbClr val="F0E834">
                <a:alpha val="80175"/>
              </a:srgb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Fully Connected</a:t>
              </a:r>
            </a:p>
          </p:txBody>
        </p:sp>
        <p:sp>
          <p:nvSpPr>
            <p:cNvPr id="268" name="Flatten"/>
            <p:cNvSpPr/>
            <p:nvPr/>
          </p:nvSpPr>
          <p:spPr>
            <a:xfrm>
              <a:off x="0" y="948459"/>
              <a:ext cx="2801359" cy="1280611"/>
            </a:xfrm>
            <a:prstGeom prst="roundRect">
              <a:avLst>
                <a:gd name="adj" fmla="val 15000"/>
              </a:avLst>
            </a:prstGeom>
            <a:solidFill>
              <a:srgbClr val="F0E834">
                <a:alpha val="80175"/>
              </a:srgbClr>
            </a:solidFill>
            <a:ln w="25400" cap="flat">
              <a:solidFill>
                <a:srgbClr val="000000"/>
              </a:solidFill>
              <a:prstDash val="solid"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noAutofit/>
            </a:bodyPr>
            <a:lstStyle>
              <a:lvl1pPr defTabSz="825500">
                <a:defRPr sz="3200">
                  <a:solidFill>
                    <a:srgbClr val="000000"/>
                  </a:solidFill>
                  <a:latin typeface="Helvetica Neue Medium"/>
                  <a:ea typeface="Helvetica Neue Medium"/>
                  <a:cs typeface="Helvetica Neue Medium"/>
                  <a:sym typeface="Helvetica Neue Medium"/>
                </a:defRPr>
              </a:lvl1pPr>
            </a:lstStyle>
            <a:p>
              <a:r>
                <a:t>Flatten</a:t>
              </a:r>
            </a:p>
          </p:txBody>
        </p:sp>
        <p:sp>
          <p:nvSpPr>
            <p:cNvPr id="269" name="Linea"/>
            <p:cNvSpPr/>
            <p:nvPr/>
          </p:nvSpPr>
          <p:spPr>
            <a:xfrm flipH="1">
              <a:off x="1660631" y="36301"/>
              <a:ext cx="672979" cy="67297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  <p:sp>
          <p:nvSpPr>
            <p:cNvPr id="270" name="Linea"/>
            <p:cNvSpPr/>
            <p:nvPr/>
          </p:nvSpPr>
          <p:spPr>
            <a:xfrm>
              <a:off x="4215167" y="0"/>
              <a:ext cx="1" cy="736601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endParaRPr/>
            </a:p>
          </p:txBody>
        </p:sp>
      </p:grpSp>
      <p:sp>
        <p:nvSpPr>
          <p:cNvPr id="272" name="Supervised classification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rPr lang="fr-CH" dirty="0"/>
              <a:t>CNN architecture: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4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4" grpId="0" animBg="1" advAuto="0"/>
      <p:bldP spid="247" grpId="0" animBg="1" advAuto="0"/>
      <p:bldP spid="250" grpId="0" animBg="1" advAuto="0"/>
      <p:bldP spid="253" grpId="0" animBg="1" advAuto="0"/>
      <p:bldP spid="256" grpId="0" animBg="1" advAuto="0"/>
      <p:bldP spid="259" grpId="0" animBg="1" advAuto="0"/>
      <p:bldP spid="262" grpId="0" animBg="1" advAuto="0"/>
      <p:bldP spid="265" grpId="0" animBg="1" advAuto="0"/>
      <p:bldP spid="271" grpId="0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322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8</a:t>
            </a:fld>
            <a:endParaRPr/>
          </a:p>
        </p:txBody>
      </p:sp>
      <p:graphicFrame>
        <p:nvGraphicFramePr>
          <p:cNvPr id="323" name="Tabella"/>
          <p:cNvGraphicFramePr/>
          <p:nvPr/>
        </p:nvGraphicFramePr>
        <p:xfrm>
          <a:off x="13620918" y="3419146"/>
          <a:ext cx="9295554" cy="889152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098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Accuracy(%)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99.20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99.60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98.81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86.63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92.24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80.16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80.84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82.77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78.17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89.96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95.83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83.47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88.55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96.58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79.84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81.87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93.22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68.75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94.17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97.32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90.83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90.83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93.36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87.92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89152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93.33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95.22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91.25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24" name="Tab. 4: Accuracy, precision and recall on the test datasets."/>
          <p:cNvSpPr txBox="1"/>
          <p:nvPr/>
        </p:nvSpPr>
        <p:spPr>
          <a:xfrm>
            <a:off x="12975839" y="12364752"/>
            <a:ext cx="11005322" cy="462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b="1"/>
              <a:t>Tab. 4:</a:t>
            </a:r>
            <a:r>
              <a:t> Accuracy, precision and recall on the test datasets.</a:t>
            </a:r>
          </a:p>
        </p:txBody>
      </p:sp>
      <p:sp>
        <p:nvSpPr>
          <p:cNvPr id="325" name="Tab. 2: Datasets characteristics."/>
          <p:cNvSpPr txBox="1"/>
          <p:nvPr/>
        </p:nvSpPr>
        <p:spPr>
          <a:xfrm>
            <a:off x="1877954" y="12364752"/>
            <a:ext cx="8613307" cy="462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b="1"/>
              <a:t>Tab. 2:</a:t>
            </a:r>
            <a:r>
              <a:t> Datasets characteristics.</a:t>
            </a:r>
          </a:p>
        </p:txBody>
      </p:sp>
      <p:graphicFrame>
        <p:nvGraphicFramePr>
          <p:cNvPr id="326" name="Tabella"/>
          <p:cNvGraphicFramePr/>
          <p:nvPr/>
        </p:nvGraphicFramePr>
        <p:xfrm>
          <a:off x="1097273" y="3438196"/>
          <a:ext cx="10174668" cy="885342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543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36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436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436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Dataset Name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Band1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Band3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RGB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Red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Blue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SSD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VH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DEM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25400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SSs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VH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Slope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BAD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DEM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BAs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Slope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HHH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VH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VH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VH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BAA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BAC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 - 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175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885342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BAH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VH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175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27" name="Linea"/>
          <p:cNvSpPr/>
          <p:nvPr/>
        </p:nvSpPr>
        <p:spPr>
          <a:xfrm>
            <a:off x="11570053" y="4751917"/>
            <a:ext cx="1270001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28" name="Linea"/>
          <p:cNvSpPr/>
          <p:nvPr/>
        </p:nvSpPr>
        <p:spPr>
          <a:xfrm>
            <a:off x="11557000" y="7401181"/>
            <a:ext cx="1270000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29" name="Linea"/>
          <p:cNvSpPr/>
          <p:nvPr/>
        </p:nvSpPr>
        <p:spPr>
          <a:xfrm>
            <a:off x="11557000" y="8278140"/>
            <a:ext cx="1270000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0" name="Linea"/>
          <p:cNvSpPr/>
          <p:nvPr/>
        </p:nvSpPr>
        <p:spPr>
          <a:xfrm>
            <a:off x="11570053" y="10908072"/>
            <a:ext cx="1270001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1" name="Linea"/>
          <p:cNvSpPr/>
          <p:nvPr/>
        </p:nvSpPr>
        <p:spPr>
          <a:xfrm>
            <a:off x="11570053" y="11822751"/>
            <a:ext cx="1270001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2" name="Ovale"/>
          <p:cNvSpPr/>
          <p:nvPr/>
        </p:nvSpPr>
        <p:spPr>
          <a:xfrm>
            <a:off x="14522644" y="4356352"/>
            <a:ext cx="1270001" cy="791131"/>
          </a:xfrm>
          <a:prstGeom prst="ellipse">
            <a:avLst/>
          </a:prstGeom>
          <a:ln w="508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33" name="Results of test datasets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Results of test datasets:</a:t>
            </a:r>
          </a:p>
        </p:txBody>
      </p:sp>
      <p:sp>
        <p:nvSpPr>
          <p:cNvPr id="334" name="Linea"/>
          <p:cNvSpPr/>
          <p:nvPr/>
        </p:nvSpPr>
        <p:spPr>
          <a:xfrm>
            <a:off x="11570053" y="10050445"/>
            <a:ext cx="1270001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5" name="Linea"/>
          <p:cNvSpPr/>
          <p:nvPr/>
        </p:nvSpPr>
        <p:spPr>
          <a:xfrm>
            <a:off x="11557000" y="9192818"/>
            <a:ext cx="1270000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6" name="Linea"/>
          <p:cNvSpPr/>
          <p:nvPr/>
        </p:nvSpPr>
        <p:spPr>
          <a:xfrm>
            <a:off x="11557000" y="5657401"/>
            <a:ext cx="1270000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7" name="Linea"/>
          <p:cNvSpPr/>
          <p:nvPr/>
        </p:nvSpPr>
        <p:spPr>
          <a:xfrm>
            <a:off x="11570053" y="6505834"/>
            <a:ext cx="1270001" cy="1"/>
          </a:xfrm>
          <a:prstGeom prst="lin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endParaRPr/>
          </a:p>
        </p:txBody>
      </p:sp>
      <p:sp>
        <p:nvSpPr>
          <p:cNvPr id="338" name="Ovale"/>
          <p:cNvSpPr/>
          <p:nvPr/>
        </p:nvSpPr>
        <p:spPr>
          <a:xfrm>
            <a:off x="14522644" y="5236436"/>
            <a:ext cx="1270001" cy="791131"/>
          </a:xfrm>
          <a:prstGeom prst="ellips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39" name="Ovale"/>
          <p:cNvSpPr/>
          <p:nvPr/>
        </p:nvSpPr>
        <p:spPr>
          <a:xfrm>
            <a:off x="14522644" y="6135670"/>
            <a:ext cx="1270001" cy="791130"/>
          </a:xfrm>
          <a:prstGeom prst="ellips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0" name="Ovale"/>
          <p:cNvSpPr/>
          <p:nvPr/>
        </p:nvSpPr>
        <p:spPr>
          <a:xfrm>
            <a:off x="14522644" y="7034903"/>
            <a:ext cx="1270001" cy="791130"/>
          </a:xfrm>
          <a:prstGeom prst="ellipse">
            <a:avLst/>
          </a:prstGeom>
          <a:ln w="50800">
            <a:solidFill>
              <a:schemeClr val="accent4">
                <a:hueOff val="-476017"/>
                <a:lumOff val="-100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1" name="Ovale"/>
          <p:cNvSpPr/>
          <p:nvPr/>
        </p:nvSpPr>
        <p:spPr>
          <a:xfrm>
            <a:off x="14522644" y="7914987"/>
            <a:ext cx="1270001" cy="791130"/>
          </a:xfrm>
          <a:prstGeom prst="ellipse">
            <a:avLst/>
          </a:prstGeom>
          <a:ln w="50800">
            <a:solidFill>
              <a:schemeClr val="accent4">
                <a:hueOff val="-476017"/>
                <a:lumOff val="-100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2" name="Ovale"/>
          <p:cNvSpPr/>
          <p:nvPr/>
        </p:nvSpPr>
        <p:spPr>
          <a:xfrm>
            <a:off x="14522644" y="8795071"/>
            <a:ext cx="1270001" cy="791131"/>
          </a:xfrm>
          <a:prstGeom prst="ellipse">
            <a:avLst/>
          </a:prstGeom>
          <a:ln w="50800">
            <a:solidFill>
              <a:schemeClr val="accent5">
                <a:hueOff val="-82419"/>
                <a:satOff val="-9513"/>
                <a:lumOff val="-16343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3" name="Ovale"/>
          <p:cNvSpPr/>
          <p:nvPr/>
        </p:nvSpPr>
        <p:spPr>
          <a:xfrm>
            <a:off x="14522644" y="9709276"/>
            <a:ext cx="1270001" cy="791130"/>
          </a:xfrm>
          <a:prstGeom prst="ellipse">
            <a:avLst/>
          </a:prstGeom>
          <a:ln w="50800">
            <a:solidFill>
              <a:schemeClr val="accent3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4" name="Ovale"/>
          <p:cNvSpPr/>
          <p:nvPr/>
        </p:nvSpPr>
        <p:spPr>
          <a:xfrm>
            <a:off x="14522644" y="10592612"/>
            <a:ext cx="1270001" cy="791130"/>
          </a:xfrm>
          <a:prstGeom prst="ellipse">
            <a:avLst/>
          </a:prstGeom>
          <a:ln w="50800">
            <a:solidFill>
              <a:schemeClr val="accent4">
                <a:hueOff val="-476017"/>
                <a:lumOff val="-10042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45" name="Ovale"/>
          <p:cNvSpPr/>
          <p:nvPr/>
        </p:nvSpPr>
        <p:spPr>
          <a:xfrm>
            <a:off x="14522644" y="11470679"/>
            <a:ext cx="1270001" cy="791130"/>
          </a:xfrm>
          <a:prstGeom prst="ellipse">
            <a:avLst/>
          </a:prstGeom>
          <a:ln w="50800">
            <a:solidFill>
              <a:schemeClr val="accent3"/>
            </a:solidFill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5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5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3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7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9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5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9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1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" grpId="0" animBg="1" advAuto="0"/>
      <p:bldP spid="327" grpId="1" animBg="1" advAuto="0"/>
      <p:bldP spid="328" grpId="0" animBg="1" advAuto="0"/>
      <p:bldP spid="328" grpId="1" animBg="1" advAuto="0"/>
      <p:bldP spid="329" grpId="0" animBg="1" advAuto="0"/>
      <p:bldP spid="329" grpId="1" animBg="1" advAuto="0"/>
      <p:bldP spid="330" grpId="0" animBg="1" advAuto="0"/>
      <p:bldP spid="331" grpId="0" animBg="1" advAuto="0"/>
      <p:bldP spid="332" grpId="0" animBg="1" advAuto="0"/>
      <p:bldP spid="334" grpId="0" animBg="1" advAuto="0"/>
      <p:bldP spid="334" grpId="1" animBg="1" advAuto="0"/>
      <p:bldP spid="335" grpId="0" animBg="1" advAuto="0"/>
      <p:bldP spid="335" grpId="1" animBg="1" advAuto="0"/>
      <p:bldP spid="336" grpId="0" animBg="1" advAuto="0"/>
      <p:bldP spid="336" grpId="1" animBg="1" advAuto="0"/>
      <p:bldP spid="337" grpId="0" animBg="1" advAuto="0"/>
      <p:bldP spid="337" grpId="1" animBg="1" advAuto="0"/>
      <p:bldP spid="338" grpId="0" animBg="1" advAuto="0"/>
      <p:bldP spid="339" grpId="0" animBg="1" advAuto="0"/>
      <p:bldP spid="340" grpId="0" animBg="1" advAuto="0"/>
      <p:bldP spid="341" grpId="0" animBg="1" advAuto="0"/>
      <p:bldP spid="342" grpId="0" animBg="1" advAuto="0"/>
      <p:bldP spid="343" grpId="0" animBg="1" advAuto="0"/>
      <p:bldP spid="344" grpId="0" animBg="1" advAuto="0"/>
      <p:bldP spid="345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348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23279100" y="609600"/>
            <a:ext cx="333748" cy="635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9</a:t>
            </a:fld>
            <a:endParaRPr/>
          </a:p>
        </p:txBody>
      </p:sp>
      <p:pic>
        <p:nvPicPr>
          <p:cNvPr id="349" name="Registrazione schermo 2021-04-05 alle 12.46.08.mov" descr="Registrazione schermo 2021-04-05 alle 12.46.08.mov"/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/>
          <a:stretch/>
        </p:blipFill>
        <p:spPr>
          <a:xfrm>
            <a:off x="11016339" y="1545626"/>
            <a:ext cx="12332073" cy="12021746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Window size: 25 m x 25 m.…"/>
          <p:cNvSpPr txBox="1"/>
          <p:nvPr/>
        </p:nvSpPr>
        <p:spPr>
          <a:xfrm>
            <a:off x="485240" y="3875689"/>
            <a:ext cx="9986898" cy="45281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marL="635000" indent="-635000" algn="l" defTabSz="825500"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Window size: 25 m x 25 m.</a:t>
            </a:r>
          </a:p>
          <a:p>
            <a:pPr marL="635000" indent="-635000" algn="l" defTabSz="825500"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Window step: 2 pixels.</a:t>
            </a:r>
          </a:p>
          <a:p>
            <a:pPr marL="635000" indent="-635000" algn="l" defTabSz="825500">
              <a:spcBef>
                <a:spcPts val="3900"/>
              </a:spcBef>
              <a:buClr>
                <a:srgbClr val="34A5DA"/>
              </a:buClr>
              <a:buSzPct val="104999"/>
              <a:buFont typeface="Avenir Next Regular"/>
              <a:buChar char="▸"/>
              <a:defRPr sz="4000">
                <a:latin typeface="Avenir Next Medium"/>
                <a:ea typeface="Avenir Next Medium"/>
                <a:cs typeface="Avenir Next Medium"/>
                <a:sym typeface="Avenir Next Medium"/>
              </a:defRPr>
            </a:pPr>
            <a:r>
              <a:t>Classification of the center pixel of each ROI analyzed.</a:t>
            </a:r>
          </a:p>
        </p:txBody>
      </p:sp>
      <p:sp>
        <p:nvSpPr>
          <p:cNvPr id="351" name="Object detection - sliding window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Object detection - sliding window: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16" fill="hold"/>
                                        <p:tgtEl>
                                          <p:spTgt spid="3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49"/>
                </p:tgtEl>
              </p:cMediaNode>
            </p:video>
            <p:seq concurrent="1" prevAc="none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" name="RGB_Obj.jpeg" descr="RGB_Obj.jpe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98131" y="1580952"/>
            <a:ext cx="10263550" cy="1195109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4" name="RGB.png" descr="RGB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49694" y="8059298"/>
            <a:ext cx="6248401" cy="5469992"/>
          </a:xfrm>
          <a:prstGeom prst="rect">
            <a:avLst/>
          </a:prstGeom>
          <a:ln w="12700">
            <a:miter lim="400000"/>
          </a:ln>
        </p:spPr>
      </p:pic>
      <p:sp>
        <p:nvSpPr>
          <p:cNvPr id="355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356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10</a:t>
            </a:fld>
            <a:endParaRPr/>
          </a:p>
        </p:txBody>
      </p:sp>
      <p:graphicFrame>
        <p:nvGraphicFramePr>
          <p:cNvPr id="357" name="Tabella"/>
          <p:cNvGraphicFramePr/>
          <p:nvPr/>
        </p:nvGraphicFramePr>
        <p:xfrm>
          <a:off x="1397834" y="5837080"/>
          <a:ext cx="9295554" cy="204183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098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0919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Accuracy(%)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919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99.20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99.60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98.81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58" name="Tabella"/>
          <p:cNvGraphicFramePr/>
          <p:nvPr/>
        </p:nvGraphicFramePr>
        <p:xfrm>
          <a:off x="958278" y="3249737"/>
          <a:ext cx="10174665" cy="200413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34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2066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Dataset Name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Band1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Band3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Band4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066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RGB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Red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Green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Blue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  <a:def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59" name="Landslide mapping - RGB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Landslide mapping - RGB: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BAA8_obj.jpeg" descr="BAA8_obj.jpe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30276" y="1549033"/>
            <a:ext cx="10348811" cy="12054588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363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11</a:t>
            </a:fld>
            <a:endParaRPr/>
          </a:p>
        </p:txBody>
      </p:sp>
      <p:graphicFrame>
        <p:nvGraphicFramePr>
          <p:cNvPr id="364" name="Tabella"/>
          <p:cNvGraphicFramePr/>
          <p:nvPr/>
        </p:nvGraphicFramePr>
        <p:xfrm>
          <a:off x="1397834" y="5837080"/>
          <a:ext cx="9295554" cy="204183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098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0919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Accuracy(%)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919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94.17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97.32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90.83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65" name="Tabella"/>
          <p:cNvGraphicFramePr/>
          <p:nvPr/>
        </p:nvGraphicFramePr>
        <p:xfrm>
          <a:off x="958278" y="3249737"/>
          <a:ext cx="10174665" cy="200413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34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2066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Dataset Name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Band1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Band3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Band4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066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BAA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  <a:def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6" name="Landslide mapping - baa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Landslide mapping - baa:</a:t>
            </a:r>
          </a:p>
        </p:txBody>
      </p:sp>
      <p:pic>
        <p:nvPicPr>
          <p:cNvPr id="367" name="BAA8.png" descr="BAA8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21413" y="8070411"/>
            <a:ext cx="6248401" cy="544790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370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12</a:t>
            </a:fld>
            <a:endParaRPr/>
          </a:p>
        </p:txBody>
      </p:sp>
      <p:graphicFrame>
        <p:nvGraphicFramePr>
          <p:cNvPr id="371" name="Tabella"/>
          <p:cNvGraphicFramePr/>
          <p:nvPr/>
        </p:nvGraphicFramePr>
        <p:xfrm>
          <a:off x="1397834" y="5837080"/>
          <a:ext cx="9295554" cy="204183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0985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85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20919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Accuracy(%)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Precision(%)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Recall(%)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0919"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93.33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95.22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8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91.25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72" name="Tabella"/>
          <p:cNvGraphicFramePr/>
          <p:nvPr/>
        </p:nvGraphicFramePr>
        <p:xfrm>
          <a:off x="958278" y="3249737"/>
          <a:ext cx="10174665" cy="2004132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2034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34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002066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Dataset Name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Band1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Band2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Band3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 b="1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Band4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381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2066">
                <a:tc>
                  <a:txBody>
                    <a:bodyPr/>
                    <a:lstStyle/>
                    <a:p>
                      <a:pPr algn="l"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BAH</a:t>
                      </a:r>
                    </a:p>
                  </a:txBody>
                  <a:tcPr marL="63500" marR="63500" marT="0" marB="0" anchor="ctr" horzOverflow="overflow">
                    <a:lnL w="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before-event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VV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</a:pPr>
                      <a:r>
                        <a: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VH after-event</a:t>
                      </a:r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1270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449580">
                        <a:spcBef>
                          <a:spcPts val="500"/>
                        </a:spcBef>
                        <a:defRPr sz="2300">
                          <a:solidFill>
                            <a:srgbClr val="000000">
                              <a:alpha val="73130"/>
                            </a:srgbClr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endParaRPr/>
                    </a:p>
                  </a:txBody>
                  <a:tcPr marL="63500" marR="63500" marT="0" marB="0" anchor="ctr" horzOverflow="overflow">
                    <a:lnL w="12700">
                      <a:miter lim="400000"/>
                    </a:lnL>
                    <a:lnR w="0">
                      <a:miter lim="400000"/>
                    </a:lnR>
                    <a:lnT w="38100">
                      <a:solidFill>
                        <a:srgbClr val="000000"/>
                      </a:solidFill>
                      <a:miter lim="400000"/>
                    </a:lnT>
                    <a:lnB w="25400">
                      <a:solidFill>
                        <a:srgbClr val="000000"/>
                      </a:solidFill>
                      <a:miter lim="4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73" name="Landslide mapping - baH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Landslide mapping - baH:</a:t>
            </a:r>
          </a:p>
        </p:txBody>
      </p:sp>
      <p:pic>
        <p:nvPicPr>
          <p:cNvPr id="374" name="BAH8.png" descr="BAH8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921611" y="8071601"/>
            <a:ext cx="6248151" cy="544557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5" name="BAH8_obj.jpeg" descr="BAH8_obj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32504" y="1529206"/>
            <a:ext cx="10344356" cy="120545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robot-inteligencia-730x422.jpg" descr="robot-inteligencia-730x422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06691" y="2379947"/>
            <a:ext cx="8314661" cy="9865359"/>
          </a:xfrm>
          <a:prstGeom prst="rect">
            <a:avLst/>
          </a:prstGeom>
          <a:ln w="12700">
            <a:miter lim="400000"/>
          </a:ln>
        </p:spPr>
      </p:pic>
      <p:sp>
        <p:nvSpPr>
          <p:cNvPr id="378" name="EGU General Assembly 2021"/>
          <p:cNvSpPr txBox="1">
            <a:spLocks noGrp="1"/>
          </p:cNvSpPr>
          <p:nvPr>
            <p:ph type="body" idx="21"/>
          </p:nvPr>
        </p:nvSpPr>
        <p:spPr>
          <a:xfrm>
            <a:off x="762000" y="622757"/>
            <a:ext cx="15200480" cy="647244"/>
          </a:xfrm>
          <a:prstGeom prst="rect">
            <a:avLst/>
          </a:prstGeom>
        </p:spPr>
        <p:txBody>
          <a:bodyPr/>
          <a:lstStyle>
            <a:lvl1pPr defTabSz="825500">
              <a:lnSpc>
                <a:spcPct val="100000"/>
              </a:lnSpc>
              <a:spcBef>
                <a:spcPts val="0"/>
              </a:spcBef>
              <a:defRPr sz="3700" cap="none" spc="0">
                <a:solidFill>
                  <a:srgbClr val="929292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EGU General Assembly 2021</a:t>
            </a:r>
          </a:p>
        </p:txBody>
      </p:sp>
      <p:sp>
        <p:nvSpPr>
          <p:cNvPr id="37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>
            <a:lvl1pPr>
              <a:defRPr>
                <a:solidFill>
                  <a:srgbClr val="929292"/>
                </a:solidFill>
              </a:defRPr>
            </a:lvl1pPr>
          </a:lstStyle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380" name="We verified that the developed methods can achieve accuracies comparable to the optical data.…"/>
          <p:cNvSpPr txBox="1">
            <a:spLocks noGrp="1"/>
          </p:cNvSpPr>
          <p:nvPr>
            <p:ph type="body" sz="half" idx="1"/>
          </p:nvPr>
        </p:nvSpPr>
        <p:spPr>
          <a:xfrm>
            <a:off x="450704" y="3652929"/>
            <a:ext cx="12947913" cy="923373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  <a:spcBef>
                <a:spcPts val="6900"/>
              </a:spcBef>
              <a:defRPr>
                <a:solidFill>
                  <a:srgbClr val="5E5E5E"/>
                </a:solidFill>
              </a:defRPr>
            </a:pPr>
            <a:r>
              <a:rPr lang="it-CH" dirty="0"/>
              <a:t>We verified that the developed method, </a:t>
            </a:r>
            <a:r>
              <a:rPr lang="it-CH" dirty="0" err="1"/>
              <a:t>using</a:t>
            </a:r>
            <a:r>
              <a:rPr lang="it-CH" dirty="0"/>
              <a:t> SAR data, can achieve accuracies comparable to the optical data, but </a:t>
            </a:r>
            <a:r>
              <a:rPr lang="it-CH" dirty="0" err="1"/>
              <a:t>it</a:t>
            </a:r>
            <a:r>
              <a:rPr lang="it-CH" dirty="0"/>
              <a:t> </a:t>
            </a:r>
            <a:r>
              <a:rPr lang="it-CH" dirty="0" err="1"/>
              <a:t>is</a:t>
            </a:r>
            <a:r>
              <a:rPr lang="it-CH" dirty="0"/>
              <a:t> exploitable </a:t>
            </a:r>
            <a:r>
              <a:rPr lang="it-CH" dirty="0" err="1"/>
              <a:t>also</a:t>
            </a:r>
            <a:r>
              <a:rPr lang="it-CH" dirty="0"/>
              <a:t> in </a:t>
            </a:r>
            <a:r>
              <a:rPr lang="it-CH" dirty="0" err="1"/>
              <a:t>presence</a:t>
            </a:r>
            <a:r>
              <a:rPr lang="it-CH" dirty="0"/>
              <a:t> of cloud </a:t>
            </a:r>
            <a:r>
              <a:rPr lang="it-CH" dirty="0" err="1"/>
              <a:t>cover</a:t>
            </a:r>
            <a:r>
              <a:rPr lang="it-CH" dirty="0"/>
              <a:t>.</a:t>
            </a:r>
          </a:p>
          <a:p>
            <a:pPr>
              <a:lnSpc>
                <a:spcPct val="120000"/>
              </a:lnSpc>
              <a:spcBef>
                <a:spcPts val="6900"/>
              </a:spcBef>
              <a:defRPr>
                <a:solidFill>
                  <a:srgbClr val="5E5E5E"/>
                </a:solidFill>
              </a:defRPr>
            </a:pPr>
            <a:r>
              <a:rPr lang="it-CH" dirty="0"/>
              <a:t>The time spent by the model to analyze the entire study area (about 460 km ) is less than five minutes.</a:t>
            </a:r>
          </a:p>
          <a:p>
            <a:pPr>
              <a:lnSpc>
                <a:spcPct val="120000"/>
              </a:lnSpc>
              <a:spcBef>
                <a:spcPts val="6900"/>
              </a:spcBef>
              <a:defRPr>
                <a:solidFill>
                  <a:srgbClr val="5E5E5E"/>
                </a:solidFill>
              </a:defRPr>
            </a:pPr>
            <a:r>
              <a:rPr lang="it-CH" dirty="0"/>
              <a:t>The </a:t>
            </a:r>
            <a:r>
              <a:rPr lang="it-CH" dirty="0" err="1"/>
              <a:t>next</a:t>
            </a:r>
            <a:r>
              <a:rPr lang="it-CH" dirty="0"/>
              <a:t> </a:t>
            </a:r>
            <a:r>
              <a:rPr lang="it-CH" dirty="0" err="1"/>
              <a:t>steps</a:t>
            </a:r>
            <a:r>
              <a:rPr lang="it-CH" dirty="0"/>
              <a:t> </a:t>
            </a:r>
            <a:r>
              <a:rPr lang="it-CH" dirty="0" err="1"/>
              <a:t>will</a:t>
            </a:r>
            <a:r>
              <a:rPr lang="it-CH" dirty="0"/>
              <a:t> be to </a:t>
            </a:r>
            <a:r>
              <a:rPr lang="it-CH" dirty="0" err="1"/>
              <a:t>evaluate</a:t>
            </a:r>
            <a:r>
              <a:rPr lang="it-CH" dirty="0"/>
              <a:t> the application of segmentation </a:t>
            </a:r>
            <a:r>
              <a:rPr lang="it-CH" dirty="0" err="1"/>
              <a:t>deep-learning-based</a:t>
            </a:r>
            <a:r>
              <a:rPr lang="it-CH" dirty="0"/>
              <a:t> </a:t>
            </a:r>
            <a:r>
              <a:rPr lang="it-CH" dirty="0" err="1"/>
              <a:t>methods</a:t>
            </a:r>
            <a:r>
              <a:rPr lang="it-CH" dirty="0"/>
              <a:t> on SAR data to </a:t>
            </a:r>
            <a:r>
              <a:rPr lang="it-CH" b="1" dirty="0" err="1"/>
              <a:t>define</a:t>
            </a:r>
            <a:r>
              <a:rPr lang="it-CH" b="1" dirty="0"/>
              <a:t> the </a:t>
            </a:r>
            <a:r>
              <a:rPr lang="it-CH" b="1" dirty="0" err="1"/>
              <a:t>perimeter</a:t>
            </a:r>
            <a:r>
              <a:rPr lang="it-CH" b="1" dirty="0"/>
              <a:t> </a:t>
            </a:r>
            <a:r>
              <a:rPr lang="it-CH" dirty="0"/>
              <a:t>of </a:t>
            </a:r>
            <a:r>
              <a:rPr lang="it-CH" dirty="0" err="1"/>
              <a:t>each</a:t>
            </a:r>
            <a:r>
              <a:rPr lang="it-CH" dirty="0"/>
              <a:t> </a:t>
            </a:r>
            <a:r>
              <a:rPr lang="it-CH" dirty="0" err="1"/>
              <a:t>individual</a:t>
            </a:r>
            <a:r>
              <a:rPr lang="it-CH" dirty="0"/>
              <a:t> </a:t>
            </a:r>
            <a:r>
              <a:rPr lang="it-CH" dirty="0" err="1"/>
              <a:t>landslide</a:t>
            </a:r>
            <a:r>
              <a:rPr lang="it-CH" dirty="0"/>
              <a:t> and to exploit composite images </a:t>
            </a:r>
            <a:r>
              <a:rPr lang="it-CH" dirty="0" err="1"/>
              <a:t>with</a:t>
            </a:r>
            <a:r>
              <a:rPr lang="it-CH" dirty="0"/>
              <a:t> </a:t>
            </a:r>
            <a:r>
              <a:rPr lang="it-CH" b="1" dirty="0"/>
              <a:t>4+ bands</a:t>
            </a:r>
            <a:r>
              <a:rPr lang="it-CH" dirty="0"/>
              <a:t>, </a:t>
            </a:r>
            <a:r>
              <a:rPr lang="it-CH" dirty="0" err="1"/>
              <a:t>e.g</a:t>
            </a:r>
            <a:r>
              <a:rPr lang="it-CH" dirty="0"/>
              <a:t>., to combine RGB, SAR and </a:t>
            </a:r>
            <a:r>
              <a:rPr lang="it-CH" dirty="0" err="1"/>
              <a:t>topographic</a:t>
            </a:r>
            <a:r>
              <a:rPr lang="it-CH" dirty="0"/>
              <a:t> </a:t>
            </a:r>
            <a:r>
              <a:rPr lang="it-CH" dirty="0" err="1"/>
              <a:t>factors</a:t>
            </a:r>
            <a:r>
              <a:rPr lang="it-CH" dirty="0"/>
              <a:t>.</a:t>
            </a:r>
          </a:p>
          <a:p>
            <a:pPr marL="0" indent="0">
              <a:lnSpc>
                <a:spcPct val="120000"/>
              </a:lnSpc>
              <a:spcBef>
                <a:spcPts val="6900"/>
              </a:spcBef>
              <a:buNone/>
              <a:defRPr>
                <a:solidFill>
                  <a:srgbClr val="5E5E5E"/>
                </a:solidFill>
              </a:defRPr>
            </a:pPr>
            <a:endParaRPr lang="fr-CH" dirty="0"/>
          </a:p>
        </p:txBody>
      </p:sp>
      <p:sp>
        <p:nvSpPr>
          <p:cNvPr id="381" name="Conclusions:"/>
          <p:cNvSpPr txBox="1"/>
          <p:nvPr/>
        </p:nvSpPr>
        <p:spPr>
          <a:xfrm>
            <a:off x="786333" y="2011647"/>
            <a:ext cx="10375124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462280">
              <a:lnSpc>
                <a:spcPct val="80000"/>
              </a:lnSpc>
              <a:spcBef>
                <a:spcPts val="1700"/>
              </a:spcBef>
              <a:defRPr sz="4312" cap="all">
                <a:solidFill>
                  <a:schemeClr val="accent1">
                    <a:lumOff val="-13575"/>
                  </a:schemeClr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Conclusions: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10F54A9-EF37-0B48-8145-6D20659B1246}"/>
              </a:ext>
            </a:extLst>
          </p:cNvPr>
          <p:cNvSpPr/>
          <p:nvPr/>
        </p:nvSpPr>
        <p:spPr>
          <a:xfrm>
            <a:off x="5230334" y="7312626"/>
            <a:ext cx="356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CH" dirty="0">
                <a:solidFill>
                  <a:srgbClr val="4D5156"/>
                </a:solidFill>
                <a:latin typeface="arial" panose="020B0604020202020204" pitchFamily="34" charset="0"/>
              </a:rPr>
              <a:t>2</a:t>
            </a:r>
            <a:endParaRPr lang="it-CH" dirty="0"/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Off val="-13575"/>
              </a:schemeClr>
            </a:gs>
            <a:gs pos="100000">
              <a:schemeClr val="accent1">
                <a:hueOff val="114395"/>
                <a:lumOff val="-24975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THANK YOU…"/>
          <p:cNvSpPr txBox="1">
            <a:spLocks noGrp="1"/>
          </p:cNvSpPr>
          <p:nvPr>
            <p:ph type="ctrTitle"/>
          </p:nvPr>
        </p:nvSpPr>
        <p:spPr>
          <a:xfrm>
            <a:off x="1206498" y="4963782"/>
            <a:ext cx="21971004" cy="4316802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20000"/>
              </a:lnSpc>
            </a:pPr>
            <a:r>
              <a:t>THANK YOU </a:t>
            </a:r>
          </a:p>
          <a:p>
            <a:pPr algn="ctr">
              <a:lnSpc>
                <a:spcPct val="120000"/>
              </a:lnSpc>
            </a:pPr>
            <a:r>
              <a:rPr sz="9000" spc="-180"/>
              <a:t>FOR YOUR</a:t>
            </a:r>
            <a:r>
              <a:t> </a:t>
            </a:r>
            <a:r>
              <a:rPr sz="9000" spc="-180"/>
              <a:t>ATTENTION</a:t>
            </a:r>
          </a:p>
        </p:txBody>
      </p:sp>
      <p:sp>
        <p:nvSpPr>
          <p:cNvPr id="384" name="Lampadina"/>
          <p:cNvSpPr/>
          <p:nvPr/>
        </p:nvSpPr>
        <p:spPr>
          <a:xfrm>
            <a:off x="11324052" y="1091528"/>
            <a:ext cx="1735896" cy="3009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2843"/>
                  <a:pt x="0" y="6352"/>
                </a:cubicBezTo>
                <a:cubicBezTo>
                  <a:pt x="0" y="7004"/>
                  <a:pt x="167" y="7633"/>
                  <a:pt x="477" y="8225"/>
                </a:cubicBezTo>
                <a:cubicBezTo>
                  <a:pt x="477" y="8225"/>
                  <a:pt x="477" y="8226"/>
                  <a:pt x="477" y="8227"/>
                </a:cubicBezTo>
                <a:cubicBezTo>
                  <a:pt x="491" y="8261"/>
                  <a:pt x="527" y="8322"/>
                  <a:pt x="579" y="8405"/>
                </a:cubicBezTo>
                <a:cubicBezTo>
                  <a:pt x="693" y="8601"/>
                  <a:pt x="822" y="8793"/>
                  <a:pt x="966" y="8979"/>
                </a:cubicBezTo>
                <a:cubicBezTo>
                  <a:pt x="2223" y="10787"/>
                  <a:pt x="5439" y="15160"/>
                  <a:pt x="5440" y="16141"/>
                </a:cubicBezTo>
                <a:lnTo>
                  <a:pt x="5656" y="16902"/>
                </a:lnTo>
                <a:cubicBezTo>
                  <a:pt x="5656" y="16902"/>
                  <a:pt x="5696" y="16981"/>
                  <a:pt x="5817" y="17079"/>
                </a:cubicBezTo>
                <a:lnTo>
                  <a:pt x="15815" y="17079"/>
                </a:lnTo>
                <a:cubicBezTo>
                  <a:pt x="15936" y="16981"/>
                  <a:pt x="15976" y="16902"/>
                  <a:pt x="15976" y="16902"/>
                </a:cubicBezTo>
                <a:lnTo>
                  <a:pt x="16193" y="16141"/>
                </a:lnTo>
                <a:cubicBezTo>
                  <a:pt x="16193" y="14948"/>
                  <a:pt x="20944" y="8742"/>
                  <a:pt x="21152" y="8227"/>
                </a:cubicBezTo>
                <a:cubicBezTo>
                  <a:pt x="21159" y="8211"/>
                  <a:pt x="21155" y="8198"/>
                  <a:pt x="21141" y="8188"/>
                </a:cubicBezTo>
                <a:cubicBezTo>
                  <a:pt x="21438" y="7607"/>
                  <a:pt x="21600" y="6990"/>
                  <a:pt x="21600" y="6352"/>
                </a:cubicBezTo>
                <a:cubicBezTo>
                  <a:pt x="21600" y="2843"/>
                  <a:pt x="16765" y="0"/>
                  <a:pt x="10800" y="0"/>
                </a:cubicBezTo>
                <a:close/>
                <a:moveTo>
                  <a:pt x="5943" y="17697"/>
                </a:moveTo>
                <a:cubicBezTo>
                  <a:pt x="5930" y="17727"/>
                  <a:pt x="5919" y="17758"/>
                  <a:pt x="5919" y="17791"/>
                </a:cubicBezTo>
                <a:lnTo>
                  <a:pt x="5919" y="18399"/>
                </a:lnTo>
                <a:cubicBezTo>
                  <a:pt x="5919" y="18599"/>
                  <a:pt x="6178" y="18765"/>
                  <a:pt x="6510" y="18795"/>
                </a:cubicBezTo>
                <a:cubicBezTo>
                  <a:pt x="6431" y="18855"/>
                  <a:pt x="6382" y="18929"/>
                  <a:pt x="6382" y="19010"/>
                </a:cubicBezTo>
                <a:lnTo>
                  <a:pt x="6382" y="19541"/>
                </a:lnTo>
                <a:cubicBezTo>
                  <a:pt x="6382" y="19736"/>
                  <a:pt x="6656" y="19894"/>
                  <a:pt x="6993" y="19894"/>
                </a:cubicBezTo>
                <a:lnTo>
                  <a:pt x="7186" y="19894"/>
                </a:lnTo>
                <a:lnTo>
                  <a:pt x="7186" y="20380"/>
                </a:lnTo>
                <a:cubicBezTo>
                  <a:pt x="7186" y="20568"/>
                  <a:pt x="7454" y="20721"/>
                  <a:pt x="7780" y="20721"/>
                </a:cubicBezTo>
                <a:lnTo>
                  <a:pt x="8816" y="20721"/>
                </a:lnTo>
                <a:cubicBezTo>
                  <a:pt x="8925" y="21215"/>
                  <a:pt x="9771" y="21600"/>
                  <a:pt x="10800" y="21600"/>
                </a:cubicBezTo>
                <a:cubicBezTo>
                  <a:pt x="11829" y="21600"/>
                  <a:pt x="12675" y="21215"/>
                  <a:pt x="12784" y="20721"/>
                </a:cubicBezTo>
                <a:lnTo>
                  <a:pt x="13820" y="20721"/>
                </a:lnTo>
                <a:cubicBezTo>
                  <a:pt x="14146" y="20721"/>
                  <a:pt x="14414" y="20568"/>
                  <a:pt x="14414" y="20380"/>
                </a:cubicBezTo>
                <a:lnTo>
                  <a:pt x="14414" y="19894"/>
                </a:lnTo>
                <a:lnTo>
                  <a:pt x="14607" y="19894"/>
                </a:lnTo>
                <a:cubicBezTo>
                  <a:pt x="14944" y="19894"/>
                  <a:pt x="15218" y="19736"/>
                  <a:pt x="15218" y="19541"/>
                </a:cubicBezTo>
                <a:lnTo>
                  <a:pt x="15218" y="19010"/>
                </a:lnTo>
                <a:cubicBezTo>
                  <a:pt x="15218" y="18929"/>
                  <a:pt x="15169" y="18855"/>
                  <a:pt x="15090" y="18795"/>
                </a:cubicBezTo>
                <a:cubicBezTo>
                  <a:pt x="15422" y="18765"/>
                  <a:pt x="15681" y="18599"/>
                  <a:pt x="15681" y="18399"/>
                </a:cubicBezTo>
                <a:lnTo>
                  <a:pt x="15681" y="17791"/>
                </a:lnTo>
                <a:cubicBezTo>
                  <a:pt x="15681" y="17758"/>
                  <a:pt x="15670" y="17727"/>
                  <a:pt x="15657" y="17697"/>
                </a:cubicBezTo>
                <a:lnTo>
                  <a:pt x="5943" y="17697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5" name="Forma"/>
          <p:cNvSpPr/>
          <p:nvPr/>
        </p:nvSpPr>
        <p:spPr>
          <a:xfrm>
            <a:off x="12125825" y="401353"/>
            <a:ext cx="133351" cy="59967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907" y="0"/>
                  <a:pt x="0" y="1060"/>
                  <a:pt x="0" y="2402"/>
                </a:cubicBezTo>
                <a:lnTo>
                  <a:pt x="0" y="19184"/>
                </a:lnTo>
                <a:cubicBezTo>
                  <a:pt x="0" y="20495"/>
                  <a:pt x="4765" y="21600"/>
                  <a:pt x="10800" y="21600"/>
                </a:cubicBezTo>
                <a:cubicBezTo>
                  <a:pt x="16834" y="21600"/>
                  <a:pt x="21600" y="20526"/>
                  <a:pt x="21600" y="19184"/>
                </a:cubicBezTo>
                <a:lnTo>
                  <a:pt x="21600" y="2402"/>
                </a:lnTo>
                <a:cubicBezTo>
                  <a:pt x="21600" y="1091"/>
                  <a:pt x="16835" y="0"/>
                  <a:pt x="1080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6" name="Forma"/>
          <p:cNvSpPr/>
          <p:nvPr/>
        </p:nvSpPr>
        <p:spPr>
          <a:xfrm rot="180000">
            <a:off x="12831238" y="743851"/>
            <a:ext cx="407645" cy="5117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93" h="21164" extrusionOk="0">
                <a:moveTo>
                  <a:pt x="16754" y="33"/>
                </a:moveTo>
                <a:cubicBezTo>
                  <a:pt x="15896" y="141"/>
                  <a:pt x="15087" y="523"/>
                  <a:pt x="14538" y="1149"/>
                </a:cubicBezTo>
                <a:lnTo>
                  <a:pt x="636" y="16757"/>
                </a:lnTo>
                <a:cubicBezTo>
                  <a:pt x="-463" y="17975"/>
                  <a:pt x="-93" y="19735"/>
                  <a:pt x="1402" y="20630"/>
                </a:cubicBezTo>
                <a:cubicBezTo>
                  <a:pt x="2897" y="21526"/>
                  <a:pt x="5037" y="21277"/>
                  <a:pt x="6136" y="20023"/>
                </a:cubicBezTo>
                <a:lnTo>
                  <a:pt x="20038" y="4399"/>
                </a:lnTo>
                <a:cubicBezTo>
                  <a:pt x="21137" y="3181"/>
                  <a:pt x="20831" y="1421"/>
                  <a:pt x="19292" y="526"/>
                </a:cubicBezTo>
                <a:cubicBezTo>
                  <a:pt x="18523" y="78"/>
                  <a:pt x="17611" y="-74"/>
                  <a:pt x="16754" y="3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7" name="Forma"/>
          <p:cNvSpPr/>
          <p:nvPr/>
        </p:nvSpPr>
        <p:spPr>
          <a:xfrm rot="21300000">
            <a:off x="11146274" y="744160"/>
            <a:ext cx="408387" cy="5112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35" h="21153" extrusionOk="0">
                <a:moveTo>
                  <a:pt x="4010" y="37"/>
                </a:moveTo>
                <a:cubicBezTo>
                  <a:pt x="3140" y="-75"/>
                  <a:pt x="2195" y="65"/>
                  <a:pt x="1414" y="513"/>
                </a:cubicBezTo>
                <a:cubicBezTo>
                  <a:pt x="656" y="961"/>
                  <a:pt x="186" y="1619"/>
                  <a:pt x="45" y="2320"/>
                </a:cubicBezTo>
                <a:cubicBezTo>
                  <a:pt x="-97" y="3020"/>
                  <a:pt x="100" y="3761"/>
                  <a:pt x="658" y="4389"/>
                </a:cubicBezTo>
                <a:lnTo>
                  <a:pt x="14803" y="20021"/>
                </a:lnTo>
                <a:cubicBezTo>
                  <a:pt x="15919" y="21240"/>
                  <a:pt x="18046" y="21525"/>
                  <a:pt x="19607" y="20629"/>
                </a:cubicBezTo>
                <a:cubicBezTo>
                  <a:pt x="21169" y="19733"/>
                  <a:pt x="21503" y="17972"/>
                  <a:pt x="20343" y="16754"/>
                </a:cubicBezTo>
                <a:lnTo>
                  <a:pt x="6238" y="1137"/>
                </a:lnTo>
                <a:cubicBezTo>
                  <a:pt x="5681" y="528"/>
                  <a:pt x="4880" y="149"/>
                  <a:pt x="4010" y="37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8" name="Forma"/>
          <p:cNvSpPr/>
          <p:nvPr/>
        </p:nvSpPr>
        <p:spPr>
          <a:xfrm rot="21360000">
            <a:off x="10655762" y="1576606"/>
            <a:ext cx="577514" cy="278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371" extrusionOk="0">
                <a:moveTo>
                  <a:pt x="2262" y="23"/>
                </a:moveTo>
                <a:cubicBezTo>
                  <a:pt x="1298" y="200"/>
                  <a:pt x="428" y="1511"/>
                  <a:pt x="118" y="3556"/>
                </a:cubicBezTo>
                <a:cubicBezTo>
                  <a:pt x="-293" y="6272"/>
                  <a:pt x="403" y="9210"/>
                  <a:pt x="1708" y="10074"/>
                </a:cubicBezTo>
                <a:lnTo>
                  <a:pt x="17964" y="21130"/>
                </a:lnTo>
                <a:cubicBezTo>
                  <a:pt x="18617" y="21562"/>
                  <a:pt x="19296" y="21393"/>
                  <a:pt x="19860" y="20795"/>
                </a:cubicBezTo>
                <a:cubicBezTo>
                  <a:pt x="20423" y="20197"/>
                  <a:pt x="20877" y="19142"/>
                  <a:pt x="21084" y="17780"/>
                </a:cubicBezTo>
                <a:cubicBezTo>
                  <a:pt x="21307" y="16450"/>
                  <a:pt x="21237" y="15058"/>
                  <a:pt x="20953" y="13881"/>
                </a:cubicBezTo>
                <a:cubicBezTo>
                  <a:pt x="20669" y="12704"/>
                  <a:pt x="20161" y="11757"/>
                  <a:pt x="19524" y="11292"/>
                </a:cubicBezTo>
                <a:lnTo>
                  <a:pt x="3224" y="236"/>
                </a:lnTo>
                <a:cubicBezTo>
                  <a:pt x="2910" y="22"/>
                  <a:pt x="2591" y="-38"/>
                  <a:pt x="2262" y="2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89" name="Forma"/>
          <p:cNvSpPr/>
          <p:nvPr/>
        </p:nvSpPr>
        <p:spPr>
          <a:xfrm rot="240000">
            <a:off x="13150846" y="1576606"/>
            <a:ext cx="577998" cy="278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1" h="21371" extrusionOk="0">
                <a:moveTo>
                  <a:pt x="18975" y="23"/>
                </a:moveTo>
                <a:cubicBezTo>
                  <a:pt x="18647" y="-38"/>
                  <a:pt x="18313" y="22"/>
                  <a:pt x="17999" y="236"/>
                </a:cubicBezTo>
                <a:lnTo>
                  <a:pt x="1709" y="11292"/>
                </a:lnTo>
                <a:cubicBezTo>
                  <a:pt x="1057" y="11757"/>
                  <a:pt x="553" y="12712"/>
                  <a:pt x="266" y="13881"/>
                </a:cubicBezTo>
                <a:cubicBezTo>
                  <a:pt x="-20" y="15050"/>
                  <a:pt x="-86" y="16417"/>
                  <a:pt x="121" y="17780"/>
                </a:cubicBezTo>
                <a:cubicBezTo>
                  <a:pt x="343" y="19142"/>
                  <a:pt x="798" y="20197"/>
                  <a:pt x="1359" y="20795"/>
                </a:cubicBezTo>
                <a:cubicBezTo>
                  <a:pt x="1921" y="21393"/>
                  <a:pt x="2587" y="21562"/>
                  <a:pt x="3239" y="21130"/>
                </a:cubicBezTo>
                <a:lnTo>
                  <a:pt x="19515" y="10074"/>
                </a:lnTo>
                <a:cubicBezTo>
                  <a:pt x="20819" y="9143"/>
                  <a:pt x="21514" y="6272"/>
                  <a:pt x="21103" y="3556"/>
                </a:cubicBezTo>
                <a:cubicBezTo>
                  <a:pt x="20793" y="1511"/>
                  <a:pt x="19938" y="200"/>
                  <a:pt x="18975" y="23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0" name="Forma"/>
          <p:cNvSpPr/>
          <p:nvPr/>
        </p:nvSpPr>
        <p:spPr>
          <a:xfrm rot="21360000">
            <a:off x="10779013" y="2457266"/>
            <a:ext cx="578243" cy="2784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7" h="21371" extrusionOk="0">
                <a:moveTo>
                  <a:pt x="18959" y="22"/>
                </a:moveTo>
                <a:cubicBezTo>
                  <a:pt x="18630" y="-38"/>
                  <a:pt x="18297" y="22"/>
                  <a:pt x="17983" y="236"/>
                </a:cubicBezTo>
                <a:lnTo>
                  <a:pt x="1703" y="11261"/>
                </a:lnTo>
                <a:cubicBezTo>
                  <a:pt x="1051" y="11727"/>
                  <a:pt x="562" y="12677"/>
                  <a:pt x="276" y="13850"/>
                </a:cubicBezTo>
                <a:cubicBezTo>
                  <a:pt x="-10" y="15024"/>
                  <a:pt x="-91" y="16417"/>
                  <a:pt x="116" y="17779"/>
                </a:cubicBezTo>
                <a:cubicBezTo>
                  <a:pt x="338" y="19142"/>
                  <a:pt x="792" y="20196"/>
                  <a:pt x="1353" y="20795"/>
                </a:cubicBezTo>
                <a:cubicBezTo>
                  <a:pt x="1915" y="21393"/>
                  <a:pt x="2580" y="21562"/>
                  <a:pt x="3232" y="21130"/>
                </a:cubicBezTo>
                <a:lnTo>
                  <a:pt x="19512" y="10074"/>
                </a:lnTo>
                <a:cubicBezTo>
                  <a:pt x="20816" y="9143"/>
                  <a:pt x="21509" y="6266"/>
                  <a:pt x="21100" y="3556"/>
                </a:cubicBezTo>
                <a:cubicBezTo>
                  <a:pt x="20791" y="1511"/>
                  <a:pt x="19921" y="200"/>
                  <a:pt x="18959" y="2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1" name="Forma"/>
          <p:cNvSpPr/>
          <p:nvPr/>
        </p:nvSpPr>
        <p:spPr>
          <a:xfrm rot="21180000">
            <a:off x="13038061" y="2457231"/>
            <a:ext cx="578048" cy="2785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2" h="20950" extrusionOk="0">
                <a:moveTo>
                  <a:pt x="2237" y="22"/>
                </a:moveTo>
                <a:cubicBezTo>
                  <a:pt x="1284" y="195"/>
                  <a:pt x="423" y="1481"/>
                  <a:pt x="117" y="3485"/>
                </a:cubicBezTo>
                <a:cubicBezTo>
                  <a:pt x="-290" y="6142"/>
                  <a:pt x="398" y="9025"/>
                  <a:pt x="1689" y="9872"/>
                </a:cubicBezTo>
                <a:lnTo>
                  <a:pt x="17818" y="20708"/>
                </a:lnTo>
                <a:cubicBezTo>
                  <a:pt x="19103" y="21563"/>
                  <a:pt x="20473" y="20080"/>
                  <a:pt x="20891" y="17424"/>
                </a:cubicBezTo>
                <a:cubicBezTo>
                  <a:pt x="21310" y="14759"/>
                  <a:pt x="20610" y="11949"/>
                  <a:pt x="19319" y="11036"/>
                </a:cubicBezTo>
                <a:lnTo>
                  <a:pt x="3204" y="231"/>
                </a:lnTo>
                <a:cubicBezTo>
                  <a:pt x="2893" y="22"/>
                  <a:pt x="2563" y="-37"/>
                  <a:pt x="2237" y="2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2" name="Forma"/>
          <p:cNvSpPr/>
          <p:nvPr/>
        </p:nvSpPr>
        <p:spPr>
          <a:xfrm>
            <a:off x="12125825" y="3291794"/>
            <a:ext cx="133351" cy="5992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907" y="0"/>
                  <a:pt x="0" y="1046"/>
                  <a:pt x="0" y="2389"/>
                </a:cubicBezTo>
                <a:lnTo>
                  <a:pt x="0" y="19197"/>
                </a:lnTo>
                <a:cubicBezTo>
                  <a:pt x="0" y="20508"/>
                  <a:pt x="4766" y="21600"/>
                  <a:pt x="10800" y="21600"/>
                </a:cubicBezTo>
                <a:cubicBezTo>
                  <a:pt x="16834" y="21600"/>
                  <a:pt x="21600" y="20508"/>
                  <a:pt x="21600" y="19197"/>
                </a:cubicBezTo>
                <a:lnTo>
                  <a:pt x="21600" y="2389"/>
                </a:lnTo>
                <a:cubicBezTo>
                  <a:pt x="21600" y="1078"/>
                  <a:pt x="16835" y="0"/>
                  <a:pt x="10800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  <p:sp>
        <p:nvSpPr>
          <p:cNvPr id="393" name="Satellite"/>
          <p:cNvSpPr/>
          <p:nvPr/>
        </p:nvSpPr>
        <p:spPr>
          <a:xfrm>
            <a:off x="10687024" y="10142886"/>
            <a:ext cx="3009952" cy="30099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213" y="0"/>
                </a:moveTo>
                <a:lnTo>
                  <a:pt x="0" y="3215"/>
                </a:lnTo>
                <a:lnTo>
                  <a:pt x="2191" y="5405"/>
                </a:lnTo>
                <a:lnTo>
                  <a:pt x="5405" y="2191"/>
                </a:lnTo>
                <a:lnTo>
                  <a:pt x="3213" y="0"/>
                </a:lnTo>
                <a:close/>
                <a:moveTo>
                  <a:pt x="5753" y="2540"/>
                </a:moveTo>
                <a:lnTo>
                  <a:pt x="2538" y="5753"/>
                </a:lnTo>
                <a:lnTo>
                  <a:pt x="4730" y="7945"/>
                </a:lnTo>
                <a:lnTo>
                  <a:pt x="7943" y="4730"/>
                </a:lnTo>
                <a:lnTo>
                  <a:pt x="5753" y="2540"/>
                </a:lnTo>
                <a:close/>
                <a:moveTo>
                  <a:pt x="8292" y="5078"/>
                </a:moveTo>
                <a:lnTo>
                  <a:pt x="5078" y="8292"/>
                </a:lnTo>
                <a:lnTo>
                  <a:pt x="7268" y="10483"/>
                </a:lnTo>
                <a:lnTo>
                  <a:pt x="10483" y="7270"/>
                </a:lnTo>
                <a:lnTo>
                  <a:pt x="8292" y="5078"/>
                </a:lnTo>
                <a:close/>
                <a:moveTo>
                  <a:pt x="13296" y="5363"/>
                </a:moveTo>
                <a:lnTo>
                  <a:pt x="12577" y="7246"/>
                </a:lnTo>
                <a:lnTo>
                  <a:pt x="11995" y="6665"/>
                </a:lnTo>
                <a:lnTo>
                  <a:pt x="6399" y="12261"/>
                </a:lnTo>
                <a:lnTo>
                  <a:pt x="7175" y="13038"/>
                </a:lnTo>
                <a:lnTo>
                  <a:pt x="6336" y="13876"/>
                </a:lnTo>
                <a:cubicBezTo>
                  <a:pt x="5260" y="13140"/>
                  <a:pt x="4045" y="12914"/>
                  <a:pt x="3138" y="13275"/>
                </a:cubicBezTo>
                <a:lnTo>
                  <a:pt x="4846" y="14983"/>
                </a:lnTo>
                <a:lnTo>
                  <a:pt x="4069" y="16785"/>
                </a:lnTo>
                <a:lnTo>
                  <a:pt x="2926" y="17928"/>
                </a:lnTo>
                <a:lnTo>
                  <a:pt x="3672" y="18674"/>
                </a:lnTo>
                <a:lnTo>
                  <a:pt x="4815" y="17531"/>
                </a:lnTo>
                <a:lnTo>
                  <a:pt x="6617" y="16754"/>
                </a:lnTo>
                <a:lnTo>
                  <a:pt x="8325" y="18462"/>
                </a:lnTo>
                <a:cubicBezTo>
                  <a:pt x="8686" y="17555"/>
                  <a:pt x="8460" y="16340"/>
                  <a:pt x="7724" y="15264"/>
                </a:cubicBezTo>
                <a:lnTo>
                  <a:pt x="8562" y="14425"/>
                </a:lnTo>
                <a:lnTo>
                  <a:pt x="9339" y="15203"/>
                </a:lnTo>
                <a:lnTo>
                  <a:pt x="14935" y="9605"/>
                </a:lnTo>
                <a:lnTo>
                  <a:pt x="14354" y="9023"/>
                </a:lnTo>
                <a:lnTo>
                  <a:pt x="16237" y="8304"/>
                </a:lnTo>
                <a:lnTo>
                  <a:pt x="13296" y="5363"/>
                </a:lnTo>
                <a:close/>
                <a:moveTo>
                  <a:pt x="14330" y="11117"/>
                </a:moveTo>
                <a:lnTo>
                  <a:pt x="11117" y="14330"/>
                </a:lnTo>
                <a:lnTo>
                  <a:pt x="13308" y="16522"/>
                </a:lnTo>
                <a:lnTo>
                  <a:pt x="16522" y="13308"/>
                </a:lnTo>
                <a:lnTo>
                  <a:pt x="14330" y="11117"/>
                </a:lnTo>
                <a:close/>
                <a:moveTo>
                  <a:pt x="16870" y="13655"/>
                </a:moveTo>
                <a:lnTo>
                  <a:pt x="13655" y="16870"/>
                </a:lnTo>
                <a:lnTo>
                  <a:pt x="15847" y="19060"/>
                </a:lnTo>
                <a:lnTo>
                  <a:pt x="19060" y="15847"/>
                </a:lnTo>
                <a:lnTo>
                  <a:pt x="16870" y="13655"/>
                </a:lnTo>
                <a:close/>
                <a:moveTo>
                  <a:pt x="5076" y="15213"/>
                </a:moveTo>
                <a:lnTo>
                  <a:pt x="6387" y="16524"/>
                </a:lnTo>
                <a:lnTo>
                  <a:pt x="4883" y="17170"/>
                </a:lnTo>
                <a:lnTo>
                  <a:pt x="4430" y="16717"/>
                </a:lnTo>
                <a:lnTo>
                  <a:pt x="5076" y="15213"/>
                </a:lnTo>
                <a:close/>
                <a:moveTo>
                  <a:pt x="19409" y="16195"/>
                </a:moveTo>
                <a:lnTo>
                  <a:pt x="16195" y="19409"/>
                </a:lnTo>
                <a:lnTo>
                  <a:pt x="18385" y="21600"/>
                </a:lnTo>
                <a:lnTo>
                  <a:pt x="21600" y="18387"/>
                </a:lnTo>
                <a:lnTo>
                  <a:pt x="19409" y="16195"/>
                </a:ln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defTabSz="825500"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30_BasicColor">
  <a:themeElements>
    <a:clrScheme name="30_BasicColor">
      <a:dk1>
        <a:srgbClr val="5E5E5E"/>
      </a:dk1>
      <a:lt1>
        <a:srgbClr val="003462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30_BasicColor">
  <a:themeElements>
    <a:clrScheme name="30_BasicColor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30_BasicColor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30_BasicCol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858</Words>
  <Application>Microsoft Macintosh PowerPoint</Application>
  <PresentationFormat>Personalizzato</PresentationFormat>
  <Paragraphs>225</Paragraphs>
  <Slides>14</Slides>
  <Notes>0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Andale Mono</vt:lpstr>
      <vt:lpstr>arial</vt:lpstr>
      <vt:lpstr>arial</vt:lpstr>
      <vt:lpstr>Avenir Next Medium</vt:lpstr>
      <vt:lpstr>Avenir Next Regular</vt:lpstr>
      <vt:lpstr>DIN Alternate Bold</vt:lpstr>
      <vt:lpstr>DIN Condensed Bold</vt:lpstr>
      <vt:lpstr>Helvetica Neue</vt:lpstr>
      <vt:lpstr>Helvetica Neue Medium</vt:lpstr>
      <vt:lpstr>30_BasicColor</vt:lpstr>
      <vt:lpstr>Rapid Mapping of Landslides by Deep-Learning of Combined Optical and SAR Data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  FOR YOUR ATTENTION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Rapid Mapping of Landslides by Deep-Learning of Combined Optical and SAR Data</dc:title>
  <cp:lastModifiedBy>Lorenzo Nava</cp:lastModifiedBy>
  <cp:revision>8</cp:revision>
  <dcterms:modified xsi:type="dcterms:W3CDTF">2021-04-23T19:15:35Z</dcterms:modified>
</cp:coreProperties>
</file>