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58" r:id="rId4"/>
    <p:sldId id="259" r:id="rId5"/>
    <p:sldId id="260" r:id="rId6"/>
    <p:sldId id="262" r:id="rId7"/>
    <p:sldId id="264" r:id="rId8"/>
    <p:sldId id="265" r:id="rId9"/>
    <p:sldId id="266"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547C68-C7EA-4D62-B9B5-D94F42CE0D6C}" type="datetimeFigureOut">
              <a:rPr lang="en-US" smtClean="0"/>
              <a:t>24-Apr-21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34213A-33DC-4BF3-B899-23B30765C6CB}" type="slidenum">
              <a:rPr lang="en-US" smtClean="0"/>
              <a:t>‹#›</a:t>
            </a:fld>
            <a:endParaRPr lang="en-US"/>
          </a:p>
        </p:txBody>
      </p:sp>
    </p:spTree>
    <p:extLst>
      <p:ext uri="{BB962C8B-B14F-4D97-AF65-F5344CB8AC3E}">
        <p14:creationId xmlns:p14="http://schemas.microsoft.com/office/powerpoint/2010/main" val="32952322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1200E-5CD3-4122-86C9-5B3AB2C3E50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DB22097-AC73-421A-AA1F-E272AC36BB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A8429A8-962D-4C08-966C-4F8BABC41950}"/>
              </a:ext>
            </a:extLst>
          </p:cNvPr>
          <p:cNvSpPr>
            <a:spLocks noGrp="1"/>
          </p:cNvSpPr>
          <p:nvPr>
            <p:ph type="dt" sz="half" idx="10"/>
          </p:nvPr>
        </p:nvSpPr>
        <p:spPr/>
        <p:txBody>
          <a:bodyPr/>
          <a:lstStyle/>
          <a:p>
            <a:fld id="{CE08E69B-A132-403D-AA56-A1EF8DFA63E8}" type="datetimeFigureOut">
              <a:rPr lang="en-US" smtClean="0"/>
              <a:t>24-Apr-21</a:t>
            </a:fld>
            <a:endParaRPr lang="en-US"/>
          </a:p>
        </p:txBody>
      </p:sp>
      <p:sp>
        <p:nvSpPr>
          <p:cNvPr id="5" name="Footer Placeholder 4">
            <a:extLst>
              <a:ext uri="{FF2B5EF4-FFF2-40B4-BE49-F238E27FC236}">
                <a16:creationId xmlns:a16="http://schemas.microsoft.com/office/drawing/2014/main" id="{9764E563-BC88-4EB1-AEBE-CD31C5A2E0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370F34-FAAE-4E50-B037-08ADE982637E}"/>
              </a:ext>
            </a:extLst>
          </p:cNvPr>
          <p:cNvSpPr>
            <a:spLocks noGrp="1"/>
          </p:cNvSpPr>
          <p:nvPr>
            <p:ph type="sldNum" sz="quarter" idx="12"/>
          </p:nvPr>
        </p:nvSpPr>
        <p:spPr/>
        <p:txBody>
          <a:bodyPr/>
          <a:lstStyle/>
          <a:p>
            <a:fld id="{6B35657B-0E76-4493-939F-E11DF1536FD5}" type="slidenum">
              <a:rPr lang="en-US" smtClean="0"/>
              <a:t>‹#›</a:t>
            </a:fld>
            <a:endParaRPr lang="en-US"/>
          </a:p>
        </p:txBody>
      </p:sp>
    </p:spTree>
    <p:extLst>
      <p:ext uri="{BB962C8B-B14F-4D97-AF65-F5344CB8AC3E}">
        <p14:creationId xmlns:p14="http://schemas.microsoft.com/office/powerpoint/2010/main" val="7499857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8B21C-DFD4-4FF1-8F17-90BEB174484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225461-D0E1-4193-AFE6-FF5C28D272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953ADE-726E-465D-9591-0A80EE554D59}"/>
              </a:ext>
            </a:extLst>
          </p:cNvPr>
          <p:cNvSpPr>
            <a:spLocks noGrp="1"/>
          </p:cNvSpPr>
          <p:nvPr>
            <p:ph type="dt" sz="half" idx="10"/>
          </p:nvPr>
        </p:nvSpPr>
        <p:spPr/>
        <p:txBody>
          <a:bodyPr/>
          <a:lstStyle/>
          <a:p>
            <a:fld id="{CE08E69B-A132-403D-AA56-A1EF8DFA63E8}" type="datetimeFigureOut">
              <a:rPr lang="en-US" smtClean="0"/>
              <a:t>24-Apr-21</a:t>
            </a:fld>
            <a:endParaRPr lang="en-US"/>
          </a:p>
        </p:txBody>
      </p:sp>
      <p:sp>
        <p:nvSpPr>
          <p:cNvPr id="5" name="Footer Placeholder 4">
            <a:extLst>
              <a:ext uri="{FF2B5EF4-FFF2-40B4-BE49-F238E27FC236}">
                <a16:creationId xmlns:a16="http://schemas.microsoft.com/office/drawing/2014/main" id="{BE16583E-8C75-4341-9DDB-95ADFA582C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065F86-118E-4598-B05C-F0A043369096}"/>
              </a:ext>
            </a:extLst>
          </p:cNvPr>
          <p:cNvSpPr>
            <a:spLocks noGrp="1"/>
          </p:cNvSpPr>
          <p:nvPr>
            <p:ph type="sldNum" sz="quarter" idx="12"/>
          </p:nvPr>
        </p:nvSpPr>
        <p:spPr/>
        <p:txBody>
          <a:bodyPr/>
          <a:lstStyle/>
          <a:p>
            <a:fld id="{6B35657B-0E76-4493-939F-E11DF1536FD5}" type="slidenum">
              <a:rPr lang="en-US" smtClean="0"/>
              <a:t>‹#›</a:t>
            </a:fld>
            <a:endParaRPr lang="en-US"/>
          </a:p>
        </p:txBody>
      </p:sp>
    </p:spTree>
    <p:extLst>
      <p:ext uri="{BB962C8B-B14F-4D97-AF65-F5344CB8AC3E}">
        <p14:creationId xmlns:p14="http://schemas.microsoft.com/office/powerpoint/2010/main" val="15845842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0BC1A-B3FA-46AD-A881-B2BF5B3B15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01A40D9-0490-4E1B-B48E-9A033404163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4C664B-8EE7-4E94-B0D9-DCBE92532D3C}"/>
              </a:ext>
            </a:extLst>
          </p:cNvPr>
          <p:cNvSpPr>
            <a:spLocks noGrp="1"/>
          </p:cNvSpPr>
          <p:nvPr>
            <p:ph type="dt" sz="half" idx="10"/>
          </p:nvPr>
        </p:nvSpPr>
        <p:spPr/>
        <p:txBody>
          <a:bodyPr/>
          <a:lstStyle/>
          <a:p>
            <a:fld id="{CE08E69B-A132-403D-AA56-A1EF8DFA63E8}" type="datetimeFigureOut">
              <a:rPr lang="en-US" smtClean="0"/>
              <a:t>24-Apr-21</a:t>
            </a:fld>
            <a:endParaRPr lang="en-US"/>
          </a:p>
        </p:txBody>
      </p:sp>
      <p:sp>
        <p:nvSpPr>
          <p:cNvPr id="5" name="Footer Placeholder 4">
            <a:extLst>
              <a:ext uri="{FF2B5EF4-FFF2-40B4-BE49-F238E27FC236}">
                <a16:creationId xmlns:a16="http://schemas.microsoft.com/office/drawing/2014/main" id="{02D830F7-8B8A-4BF4-A488-BC460152A8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ECCD14-B2B8-41A1-914F-E2079DF24626}"/>
              </a:ext>
            </a:extLst>
          </p:cNvPr>
          <p:cNvSpPr>
            <a:spLocks noGrp="1"/>
          </p:cNvSpPr>
          <p:nvPr>
            <p:ph type="sldNum" sz="quarter" idx="12"/>
          </p:nvPr>
        </p:nvSpPr>
        <p:spPr/>
        <p:txBody>
          <a:bodyPr/>
          <a:lstStyle/>
          <a:p>
            <a:fld id="{6B35657B-0E76-4493-939F-E11DF1536FD5}" type="slidenum">
              <a:rPr lang="en-US" smtClean="0"/>
              <a:t>‹#›</a:t>
            </a:fld>
            <a:endParaRPr lang="en-US"/>
          </a:p>
        </p:txBody>
      </p:sp>
    </p:spTree>
    <p:extLst>
      <p:ext uri="{BB962C8B-B14F-4D97-AF65-F5344CB8AC3E}">
        <p14:creationId xmlns:p14="http://schemas.microsoft.com/office/powerpoint/2010/main" val="2729977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8AD94-346C-46BA-B579-F8897D8A8D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475EF9D-3FA8-4B8C-8FD2-B6CE6C5BD0E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4CA1873-69EF-4B59-9F96-B877F2BFF0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2A2571-F083-4986-AE4A-D720E2D6D094}"/>
              </a:ext>
            </a:extLst>
          </p:cNvPr>
          <p:cNvSpPr>
            <a:spLocks noGrp="1"/>
          </p:cNvSpPr>
          <p:nvPr>
            <p:ph type="dt" sz="half" idx="10"/>
          </p:nvPr>
        </p:nvSpPr>
        <p:spPr/>
        <p:txBody>
          <a:bodyPr/>
          <a:lstStyle/>
          <a:p>
            <a:fld id="{CE08E69B-A132-403D-AA56-A1EF8DFA63E8}" type="datetimeFigureOut">
              <a:rPr lang="en-US" smtClean="0"/>
              <a:t>24-Apr-21</a:t>
            </a:fld>
            <a:endParaRPr lang="en-US"/>
          </a:p>
        </p:txBody>
      </p:sp>
      <p:sp>
        <p:nvSpPr>
          <p:cNvPr id="6" name="Footer Placeholder 5">
            <a:extLst>
              <a:ext uri="{FF2B5EF4-FFF2-40B4-BE49-F238E27FC236}">
                <a16:creationId xmlns:a16="http://schemas.microsoft.com/office/drawing/2014/main" id="{F880A0BF-7608-4264-ACB2-82D08C7CAB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DCAD751-F5CC-4497-B264-D3B573C715A5}"/>
              </a:ext>
            </a:extLst>
          </p:cNvPr>
          <p:cNvSpPr>
            <a:spLocks noGrp="1"/>
          </p:cNvSpPr>
          <p:nvPr>
            <p:ph type="sldNum" sz="quarter" idx="12"/>
          </p:nvPr>
        </p:nvSpPr>
        <p:spPr/>
        <p:txBody>
          <a:bodyPr/>
          <a:lstStyle/>
          <a:p>
            <a:fld id="{6B35657B-0E76-4493-939F-E11DF1536FD5}" type="slidenum">
              <a:rPr lang="en-US" smtClean="0"/>
              <a:t>‹#›</a:t>
            </a:fld>
            <a:endParaRPr lang="en-US"/>
          </a:p>
        </p:txBody>
      </p:sp>
    </p:spTree>
    <p:extLst>
      <p:ext uri="{BB962C8B-B14F-4D97-AF65-F5344CB8AC3E}">
        <p14:creationId xmlns:p14="http://schemas.microsoft.com/office/powerpoint/2010/main" val="609076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E9C3-F92D-4B90-8BEB-A2C3AAFD4D6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36F7742-0A60-41BB-9ABF-5C790E75F1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08D497A-E13B-47F0-95CA-7AEEDE034CF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2BB2F1A-8564-49BB-B2A1-F7B3B7F710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FBD0C26-7E10-41C6-BDE8-58962E1CE5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3EABE7A-62DD-4E4D-B193-5203B5825C9B}"/>
              </a:ext>
            </a:extLst>
          </p:cNvPr>
          <p:cNvSpPr>
            <a:spLocks noGrp="1"/>
          </p:cNvSpPr>
          <p:nvPr>
            <p:ph type="dt" sz="half" idx="10"/>
          </p:nvPr>
        </p:nvSpPr>
        <p:spPr/>
        <p:txBody>
          <a:bodyPr/>
          <a:lstStyle/>
          <a:p>
            <a:fld id="{CE08E69B-A132-403D-AA56-A1EF8DFA63E8}" type="datetimeFigureOut">
              <a:rPr lang="en-US" smtClean="0"/>
              <a:t>24-Apr-21</a:t>
            </a:fld>
            <a:endParaRPr lang="en-US"/>
          </a:p>
        </p:txBody>
      </p:sp>
      <p:sp>
        <p:nvSpPr>
          <p:cNvPr id="8" name="Footer Placeholder 7">
            <a:extLst>
              <a:ext uri="{FF2B5EF4-FFF2-40B4-BE49-F238E27FC236}">
                <a16:creationId xmlns:a16="http://schemas.microsoft.com/office/drawing/2014/main" id="{ADA19DF1-BC30-4016-A1AF-93F2C86BFEE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3CA230A-E744-456C-8E90-0E599AF6C3BA}"/>
              </a:ext>
            </a:extLst>
          </p:cNvPr>
          <p:cNvSpPr>
            <a:spLocks noGrp="1"/>
          </p:cNvSpPr>
          <p:nvPr>
            <p:ph type="sldNum" sz="quarter" idx="12"/>
          </p:nvPr>
        </p:nvSpPr>
        <p:spPr/>
        <p:txBody>
          <a:bodyPr/>
          <a:lstStyle/>
          <a:p>
            <a:fld id="{6B35657B-0E76-4493-939F-E11DF1536FD5}" type="slidenum">
              <a:rPr lang="en-US" smtClean="0"/>
              <a:t>‹#›</a:t>
            </a:fld>
            <a:endParaRPr lang="en-US"/>
          </a:p>
        </p:txBody>
      </p:sp>
    </p:spTree>
    <p:extLst>
      <p:ext uri="{BB962C8B-B14F-4D97-AF65-F5344CB8AC3E}">
        <p14:creationId xmlns:p14="http://schemas.microsoft.com/office/powerpoint/2010/main" val="43328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396C8-82FD-489A-A888-0482BB2C0B3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83F4D8C-F891-44C7-9BF9-97A2A2C2E501}"/>
              </a:ext>
            </a:extLst>
          </p:cNvPr>
          <p:cNvSpPr>
            <a:spLocks noGrp="1"/>
          </p:cNvSpPr>
          <p:nvPr>
            <p:ph type="dt" sz="half" idx="10"/>
          </p:nvPr>
        </p:nvSpPr>
        <p:spPr/>
        <p:txBody>
          <a:bodyPr/>
          <a:lstStyle/>
          <a:p>
            <a:fld id="{CE08E69B-A132-403D-AA56-A1EF8DFA63E8}" type="datetimeFigureOut">
              <a:rPr lang="en-US" smtClean="0"/>
              <a:t>24-Apr-21</a:t>
            </a:fld>
            <a:endParaRPr lang="en-US"/>
          </a:p>
        </p:txBody>
      </p:sp>
      <p:sp>
        <p:nvSpPr>
          <p:cNvPr id="4" name="Footer Placeholder 3">
            <a:extLst>
              <a:ext uri="{FF2B5EF4-FFF2-40B4-BE49-F238E27FC236}">
                <a16:creationId xmlns:a16="http://schemas.microsoft.com/office/drawing/2014/main" id="{53122E49-47CE-439C-9D42-2507FED8637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51A080F-8FCD-424A-A523-4CB38983F421}"/>
              </a:ext>
            </a:extLst>
          </p:cNvPr>
          <p:cNvSpPr>
            <a:spLocks noGrp="1"/>
          </p:cNvSpPr>
          <p:nvPr>
            <p:ph type="sldNum" sz="quarter" idx="12"/>
          </p:nvPr>
        </p:nvSpPr>
        <p:spPr/>
        <p:txBody>
          <a:bodyPr/>
          <a:lstStyle/>
          <a:p>
            <a:fld id="{6B35657B-0E76-4493-939F-E11DF1536FD5}" type="slidenum">
              <a:rPr lang="en-US" smtClean="0"/>
              <a:t>‹#›</a:t>
            </a:fld>
            <a:endParaRPr lang="en-US"/>
          </a:p>
        </p:txBody>
      </p:sp>
    </p:spTree>
    <p:extLst>
      <p:ext uri="{BB962C8B-B14F-4D97-AF65-F5344CB8AC3E}">
        <p14:creationId xmlns:p14="http://schemas.microsoft.com/office/powerpoint/2010/main" val="1528934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9D185D-8BF8-4139-97E0-B3757F78F1A9}"/>
              </a:ext>
            </a:extLst>
          </p:cNvPr>
          <p:cNvSpPr>
            <a:spLocks noGrp="1"/>
          </p:cNvSpPr>
          <p:nvPr>
            <p:ph type="dt" sz="half" idx="10"/>
          </p:nvPr>
        </p:nvSpPr>
        <p:spPr/>
        <p:txBody>
          <a:bodyPr/>
          <a:lstStyle/>
          <a:p>
            <a:fld id="{CE08E69B-A132-403D-AA56-A1EF8DFA63E8}" type="datetimeFigureOut">
              <a:rPr lang="en-US" smtClean="0"/>
              <a:t>24-Apr-21</a:t>
            </a:fld>
            <a:endParaRPr lang="en-US"/>
          </a:p>
        </p:txBody>
      </p:sp>
      <p:sp>
        <p:nvSpPr>
          <p:cNvPr id="3" name="Footer Placeholder 2">
            <a:extLst>
              <a:ext uri="{FF2B5EF4-FFF2-40B4-BE49-F238E27FC236}">
                <a16:creationId xmlns:a16="http://schemas.microsoft.com/office/drawing/2014/main" id="{F5931EDE-D668-4816-BBAE-6918D45382C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A641926-F6D3-4C3A-853C-5813C7014986}"/>
              </a:ext>
            </a:extLst>
          </p:cNvPr>
          <p:cNvSpPr>
            <a:spLocks noGrp="1"/>
          </p:cNvSpPr>
          <p:nvPr>
            <p:ph type="sldNum" sz="quarter" idx="12"/>
          </p:nvPr>
        </p:nvSpPr>
        <p:spPr/>
        <p:txBody>
          <a:bodyPr/>
          <a:lstStyle/>
          <a:p>
            <a:fld id="{6B35657B-0E76-4493-939F-E11DF1536FD5}" type="slidenum">
              <a:rPr lang="en-US" smtClean="0"/>
              <a:t>‹#›</a:t>
            </a:fld>
            <a:endParaRPr lang="en-US"/>
          </a:p>
        </p:txBody>
      </p:sp>
    </p:spTree>
    <p:extLst>
      <p:ext uri="{BB962C8B-B14F-4D97-AF65-F5344CB8AC3E}">
        <p14:creationId xmlns:p14="http://schemas.microsoft.com/office/powerpoint/2010/main" val="1121093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5D1A0-4744-4EAB-A2E8-326FE9E784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F68EEE1-4CB1-4009-BF01-6A35966FBC8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3B432C2-87AC-46D9-9437-77B89F1AC0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9C1A59-4E7D-4334-A0E6-6AC2BE99B515}"/>
              </a:ext>
            </a:extLst>
          </p:cNvPr>
          <p:cNvSpPr>
            <a:spLocks noGrp="1"/>
          </p:cNvSpPr>
          <p:nvPr>
            <p:ph type="dt" sz="half" idx="10"/>
          </p:nvPr>
        </p:nvSpPr>
        <p:spPr/>
        <p:txBody>
          <a:bodyPr/>
          <a:lstStyle/>
          <a:p>
            <a:fld id="{CE08E69B-A132-403D-AA56-A1EF8DFA63E8}" type="datetimeFigureOut">
              <a:rPr lang="en-US" smtClean="0"/>
              <a:t>24-Apr-21</a:t>
            </a:fld>
            <a:endParaRPr lang="en-US"/>
          </a:p>
        </p:txBody>
      </p:sp>
      <p:sp>
        <p:nvSpPr>
          <p:cNvPr id="6" name="Footer Placeholder 5">
            <a:extLst>
              <a:ext uri="{FF2B5EF4-FFF2-40B4-BE49-F238E27FC236}">
                <a16:creationId xmlns:a16="http://schemas.microsoft.com/office/drawing/2014/main" id="{0D3B947A-50E4-4CCC-B6EE-72CBA7F89A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BC7A8A-645E-4FC0-8DDB-BE9A309AC303}"/>
              </a:ext>
            </a:extLst>
          </p:cNvPr>
          <p:cNvSpPr>
            <a:spLocks noGrp="1"/>
          </p:cNvSpPr>
          <p:nvPr>
            <p:ph type="sldNum" sz="quarter" idx="12"/>
          </p:nvPr>
        </p:nvSpPr>
        <p:spPr/>
        <p:txBody>
          <a:bodyPr/>
          <a:lstStyle/>
          <a:p>
            <a:fld id="{6B35657B-0E76-4493-939F-E11DF1536FD5}" type="slidenum">
              <a:rPr lang="en-US" smtClean="0"/>
              <a:t>‹#›</a:t>
            </a:fld>
            <a:endParaRPr lang="en-US"/>
          </a:p>
        </p:txBody>
      </p:sp>
    </p:spTree>
    <p:extLst>
      <p:ext uri="{BB962C8B-B14F-4D97-AF65-F5344CB8AC3E}">
        <p14:creationId xmlns:p14="http://schemas.microsoft.com/office/powerpoint/2010/main" val="6757559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01B4A-0D78-4480-9B7B-938C78AA13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A42BE82-665E-48FF-AA69-FD1E90845F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3D57CE7-0604-4C0A-8C33-03FE962CC3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F1B6FB-1658-4306-814F-40E5DC0F8CB1}"/>
              </a:ext>
            </a:extLst>
          </p:cNvPr>
          <p:cNvSpPr>
            <a:spLocks noGrp="1"/>
          </p:cNvSpPr>
          <p:nvPr>
            <p:ph type="dt" sz="half" idx="10"/>
          </p:nvPr>
        </p:nvSpPr>
        <p:spPr/>
        <p:txBody>
          <a:bodyPr/>
          <a:lstStyle/>
          <a:p>
            <a:fld id="{CE08E69B-A132-403D-AA56-A1EF8DFA63E8}" type="datetimeFigureOut">
              <a:rPr lang="en-US" smtClean="0"/>
              <a:t>24-Apr-21</a:t>
            </a:fld>
            <a:endParaRPr lang="en-US"/>
          </a:p>
        </p:txBody>
      </p:sp>
      <p:sp>
        <p:nvSpPr>
          <p:cNvPr id="6" name="Footer Placeholder 5">
            <a:extLst>
              <a:ext uri="{FF2B5EF4-FFF2-40B4-BE49-F238E27FC236}">
                <a16:creationId xmlns:a16="http://schemas.microsoft.com/office/drawing/2014/main" id="{A5F4B8B6-533C-4D26-8F99-DB20B2E62B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36A1B9-AAA9-4C7F-AB4D-45E8C89CC6BF}"/>
              </a:ext>
            </a:extLst>
          </p:cNvPr>
          <p:cNvSpPr>
            <a:spLocks noGrp="1"/>
          </p:cNvSpPr>
          <p:nvPr>
            <p:ph type="sldNum" sz="quarter" idx="12"/>
          </p:nvPr>
        </p:nvSpPr>
        <p:spPr/>
        <p:txBody>
          <a:bodyPr/>
          <a:lstStyle/>
          <a:p>
            <a:fld id="{6B35657B-0E76-4493-939F-E11DF1536FD5}" type="slidenum">
              <a:rPr lang="en-US" smtClean="0"/>
              <a:t>‹#›</a:t>
            </a:fld>
            <a:endParaRPr lang="en-US"/>
          </a:p>
        </p:txBody>
      </p:sp>
    </p:spTree>
    <p:extLst>
      <p:ext uri="{BB962C8B-B14F-4D97-AF65-F5344CB8AC3E}">
        <p14:creationId xmlns:p14="http://schemas.microsoft.com/office/powerpoint/2010/main" val="12284825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07721-0210-4771-BCA4-40F6E29D669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2EAC61D-5083-4376-A9FF-C4971F17932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A2F0D4-5297-4F6A-BC87-BF6A3DCE4B70}"/>
              </a:ext>
            </a:extLst>
          </p:cNvPr>
          <p:cNvSpPr>
            <a:spLocks noGrp="1"/>
          </p:cNvSpPr>
          <p:nvPr>
            <p:ph type="dt" sz="half" idx="10"/>
          </p:nvPr>
        </p:nvSpPr>
        <p:spPr/>
        <p:txBody>
          <a:bodyPr/>
          <a:lstStyle/>
          <a:p>
            <a:fld id="{CE08E69B-A132-403D-AA56-A1EF8DFA63E8}" type="datetimeFigureOut">
              <a:rPr lang="en-US" smtClean="0"/>
              <a:t>24-Apr-21</a:t>
            </a:fld>
            <a:endParaRPr lang="en-US"/>
          </a:p>
        </p:txBody>
      </p:sp>
      <p:sp>
        <p:nvSpPr>
          <p:cNvPr id="5" name="Footer Placeholder 4">
            <a:extLst>
              <a:ext uri="{FF2B5EF4-FFF2-40B4-BE49-F238E27FC236}">
                <a16:creationId xmlns:a16="http://schemas.microsoft.com/office/drawing/2014/main" id="{86C938FD-930E-4D49-9B41-74F469864F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D982F2-3789-449F-8292-DE8A2994A9FC}"/>
              </a:ext>
            </a:extLst>
          </p:cNvPr>
          <p:cNvSpPr>
            <a:spLocks noGrp="1"/>
          </p:cNvSpPr>
          <p:nvPr>
            <p:ph type="sldNum" sz="quarter" idx="12"/>
          </p:nvPr>
        </p:nvSpPr>
        <p:spPr/>
        <p:txBody>
          <a:bodyPr/>
          <a:lstStyle/>
          <a:p>
            <a:fld id="{6B35657B-0E76-4493-939F-E11DF1536FD5}" type="slidenum">
              <a:rPr lang="en-US" smtClean="0"/>
              <a:t>‹#›</a:t>
            </a:fld>
            <a:endParaRPr lang="en-US"/>
          </a:p>
        </p:txBody>
      </p:sp>
    </p:spTree>
    <p:extLst>
      <p:ext uri="{BB962C8B-B14F-4D97-AF65-F5344CB8AC3E}">
        <p14:creationId xmlns:p14="http://schemas.microsoft.com/office/powerpoint/2010/main" val="7600052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A91AD1A-CDA0-489C-AE58-9C5F0A8435C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1F2E222-B154-4DC2-9461-068405BC9D5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2FF820-45D7-44C5-9C41-722DFC9860EB}"/>
              </a:ext>
            </a:extLst>
          </p:cNvPr>
          <p:cNvSpPr>
            <a:spLocks noGrp="1"/>
          </p:cNvSpPr>
          <p:nvPr>
            <p:ph type="dt" sz="half" idx="10"/>
          </p:nvPr>
        </p:nvSpPr>
        <p:spPr/>
        <p:txBody>
          <a:bodyPr/>
          <a:lstStyle/>
          <a:p>
            <a:fld id="{CE08E69B-A132-403D-AA56-A1EF8DFA63E8}" type="datetimeFigureOut">
              <a:rPr lang="en-US" smtClean="0"/>
              <a:t>24-Apr-21</a:t>
            </a:fld>
            <a:endParaRPr lang="en-US"/>
          </a:p>
        </p:txBody>
      </p:sp>
      <p:sp>
        <p:nvSpPr>
          <p:cNvPr id="5" name="Footer Placeholder 4">
            <a:extLst>
              <a:ext uri="{FF2B5EF4-FFF2-40B4-BE49-F238E27FC236}">
                <a16:creationId xmlns:a16="http://schemas.microsoft.com/office/drawing/2014/main" id="{8471EA86-B130-4C7C-85D2-F8F1FABCD3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5DD937-0999-432F-9AFD-A1226138C466}"/>
              </a:ext>
            </a:extLst>
          </p:cNvPr>
          <p:cNvSpPr>
            <a:spLocks noGrp="1"/>
          </p:cNvSpPr>
          <p:nvPr>
            <p:ph type="sldNum" sz="quarter" idx="12"/>
          </p:nvPr>
        </p:nvSpPr>
        <p:spPr/>
        <p:txBody>
          <a:bodyPr/>
          <a:lstStyle/>
          <a:p>
            <a:fld id="{6B35657B-0E76-4493-939F-E11DF1536FD5}" type="slidenum">
              <a:rPr lang="en-US" smtClean="0"/>
              <a:t>‹#›</a:t>
            </a:fld>
            <a:endParaRPr lang="en-US"/>
          </a:p>
        </p:txBody>
      </p:sp>
    </p:spTree>
    <p:extLst>
      <p:ext uri="{BB962C8B-B14F-4D97-AF65-F5344CB8AC3E}">
        <p14:creationId xmlns:p14="http://schemas.microsoft.com/office/powerpoint/2010/main" val="5037768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F6842A7-6B3C-4FEA-8B87-9A575F675D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F21A221-5B4B-428C-9533-6B0E4A3464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8DF0D4-75AB-4136-AEB9-CF6C5610EE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08E69B-A132-403D-AA56-A1EF8DFA63E8}" type="datetimeFigureOut">
              <a:rPr lang="en-US" smtClean="0"/>
              <a:t>24-Apr-21</a:t>
            </a:fld>
            <a:endParaRPr lang="en-US"/>
          </a:p>
        </p:txBody>
      </p:sp>
      <p:sp>
        <p:nvSpPr>
          <p:cNvPr id="5" name="Footer Placeholder 4">
            <a:extLst>
              <a:ext uri="{FF2B5EF4-FFF2-40B4-BE49-F238E27FC236}">
                <a16:creationId xmlns:a16="http://schemas.microsoft.com/office/drawing/2014/main" id="{9C4976A3-DE1F-4B98-8709-1206036088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5F4FD6D-4670-4A48-BB64-11EAD0935C4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35657B-0E76-4493-939F-E11DF1536FD5}" type="slidenum">
              <a:rPr lang="en-US" smtClean="0"/>
              <a:t>‹#›</a:t>
            </a:fld>
            <a:endParaRPr lang="en-US"/>
          </a:p>
        </p:txBody>
      </p:sp>
    </p:spTree>
    <p:extLst>
      <p:ext uri="{BB962C8B-B14F-4D97-AF65-F5344CB8AC3E}">
        <p14:creationId xmlns:p14="http://schemas.microsoft.com/office/powerpoint/2010/main" val="39769314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angle: Rounded Corners 86">
            <a:extLst>
              <a:ext uri="{FF2B5EF4-FFF2-40B4-BE49-F238E27FC236}">
                <a16:creationId xmlns:a16="http://schemas.microsoft.com/office/drawing/2014/main" id="{16534D0A-7C25-44A7-A560-F0940D9A5ECD}"/>
              </a:ext>
            </a:extLst>
          </p:cNvPr>
          <p:cNvSpPr/>
          <p:nvPr/>
        </p:nvSpPr>
        <p:spPr>
          <a:xfrm>
            <a:off x="4683378" y="945521"/>
            <a:ext cx="2239833" cy="5368729"/>
          </a:xfrm>
          <a:prstGeom prst="roundRect">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3A85B910-6A43-4AE9-8462-A5DC94973B78}"/>
              </a:ext>
            </a:extLst>
          </p:cNvPr>
          <p:cNvSpPr/>
          <p:nvPr/>
        </p:nvSpPr>
        <p:spPr>
          <a:xfrm>
            <a:off x="1940498" y="944869"/>
            <a:ext cx="2268755" cy="5368729"/>
          </a:xfrm>
          <a:prstGeom prst="roundRect">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C7FFF4F9-C339-40D8-8CB5-199AB1A160D8}"/>
              </a:ext>
            </a:extLst>
          </p:cNvPr>
          <p:cNvSpPr/>
          <p:nvPr/>
        </p:nvSpPr>
        <p:spPr>
          <a:xfrm>
            <a:off x="66381" y="944868"/>
            <a:ext cx="1425219" cy="5374661"/>
          </a:xfrm>
          <a:prstGeom prst="roundRect">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 name="TextBox 3">
            <a:extLst>
              <a:ext uri="{FF2B5EF4-FFF2-40B4-BE49-F238E27FC236}">
                <a16:creationId xmlns:a16="http://schemas.microsoft.com/office/drawing/2014/main" id="{65C66BE8-4289-4E1D-8028-800E66CDECEC}"/>
              </a:ext>
            </a:extLst>
          </p:cNvPr>
          <p:cNvSpPr txBox="1"/>
          <p:nvPr/>
        </p:nvSpPr>
        <p:spPr>
          <a:xfrm>
            <a:off x="0" y="0"/>
            <a:ext cx="12192000" cy="738664"/>
          </a:xfrm>
          <a:prstGeom prst="rect">
            <a:avLst/>
          </a:prstGeom>
          <a:noFill/>
        </p:spPr>
        <p:txBody>
          <a:bodyPr wrap="square" rtlCol="0">
            <a:spAutoFit/>
          </a:bodyPr>
          <a:lstStyle/>
          <a:p>
            <a:pPr algn="ctr"/>
            <a:r>
              <a:rPr lang="en-US" b="1" dirty="0"/>
              <a:t>Spatio-Temporal Clustering Methodologies for Point-Event Natural Hazards</a:t>
            </a:r>
          </a:p>
          <a:p>
            <a:pPr algn="ctr"/>
            <a:r>
              <a:rPr lang="en-US" sz="1200" dirty="0"/>
              <a:t>Uldis Zandovskis</a:t>
            </a:r>
            <a:r>
              <a:rPr lang="en-US" sz="1200" baseline="30000" dirty="0"/>
              <a:t>1</a:t>
            </a:r>
            <a:r>
              <a:rPr lang="en-US" sz="1200" dirty="0"/>
              <a:t>, Bruce D. Malamud</a:t>
            </a:r>
            <a:r>
              <a:rPr lang="en-US" sz="1200" baseline="30000" dirty="0"/>
              <a:t>1</a:t>
            </a:r>
            <a:r>
              <a:rPr lang="en-US" sz="1200" dirty="0"/>
              <a:t>, Davide Pigoli</a:t>
            </a:r>
            <a:r>
              <a:rPr lang="en-US" sz="1200" baseline="30000" dirty="0"/>
              <a:t>2</a:t>
            </a:r>
            <a:endParaRPr lang="en-US" dirty="0"/>
          </a:p>
          <a:p>
            <a:pPr algn="ctr"/>
            <a:r>
              <a:rPr lang="en-US" sz="1200" dirty="0"/>
              <a:t>(1) Dept. of Geography and (2) Dept. of Mathematics, King’s College London, UK (e-mail: uldis.zandovskis@kcl.ac.uk) </a:t>
            </a:r>
          </a:p>
        </p:txBody>
      </p:sp>
      <p:pic>
        <p:nvPicPr>
          <p:cNvPr id="6" name="Picture 5">
            <a:extLst>
              <a:ext uri="{FF2B5EF4-FFF2-40B4-BE49-F238E27FC236}">
                <a16:creationId xmlns:a16="http://schemas.microsoft.com/office/drawing/2014/main" id="{437D4531-B79E-4C2C-A804-D95BF86702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85" y="73648"/>
            <a:ext cx="1712396" cy="428769"/>
          </a:xfrm>
          <a:prstGeom prst="rect">
            <a:avLst/>
          </a:prstGeom>
        </p:spPr>
      </p:pic>
      <p:sp>
        <p:nvSpPr>
          <p:cNvPr id="7" name="Footer Placeholder 6">
            <a:extLst>
              <a:ext uri="{FF2B5EF4-FFF2-40B4-BE49-F238E27FC236}">
                <a16:creationId xmlns:a16="http://schemas.microsoft.com/office/drawing/2014/main" id="{D636D9AB-05A4-4F73-8710-6B060E5B617E}"/>
              </a:ext>
            </a:extLst>
          </p:cNvPr>
          <p:cNvSpPr>
            <a:spLocks noGrp="1"/>
          </p:cNvSpPr>
          <p:nvPr>
            <p:ph type="ftr" sz="quarter" idx="11"/>
          </p:nvPr>
        </p:nvSpPr>
        <p:spPr>
          <a:xfrm>
            <a:off x="174808" y="6448974"/>
            <a:ext cx="11249025" cy="369934"/>
          </a:xfrm>
        </p:spPr>
        <p:txBody>
          <a:bodyPr/>
          <a:lstStyle/>
          <a:p>
            <a:pPr algn="r"/>
            <a:r>
              <a:rPr lang="en-US" dirty="0" err="1">
                <a:solidFill>
                  <a:schemeClr val="tx1"/>
                </a:solidFill>
              </a:rPr>
              <a:t>vEGU</a:t>
            </a:r>
            <a:r>
              <a:rPr lang="en-US" dirty="0">
                <a:solidFill>
                  <a:schemeClr val="tx1"/>
                </a:solidFill>
              </a:rPr>
              <a:t> 2021: Spatio-temporal data science: advances in computational geosciences and innovative evaluation tools for weather and climate science (26.04.2021)</a:t>
            </a:r>
          </a:p>
        </p:txBody>
      </p:sp>
      <p:pic>
        <p:nvPicPr>
          <p:cNvPr id="9" name="Picture 8" descr="Icon&#10;&#10;Description automatically generated">
            <a:extLst>
              <a:ext uri="{FF2B5EF4-FFF2-40B4-BE49-F238E27FC236}">
                <a16:creationId xmlns:a16="http://schemas.microsoft.com/office/drawing/2014/main" id="{51698120-95EE-4193-8790-2E9DB4C37D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691" y="6448974"/>
            <a:ext cx="399320" cy="316534"/>
          </a:xfrm>
          <a:prstGeom prst="rect">
            <a:avLst/>
          </a:prstGeom>
        </p:spPr>
      </p:pic>
      <p:cxnSp>
        <p:nvCxnSpPr>
          <p:cNvPr id="11" name="Straight Connector 10">
            <a:extLst>
              <a:ext uri="{FF2B5EF4-FFF2-40B4-BE49-F238E27FC236}">
                <a16:creationId xmlns:a16="http://schemas.microsoft.com/office/drawing/2014/main" id="{73808247-8017-4EFE-9886-7F47170A8F68}"/>
              </a:ext>
            </a:extLst>
          </p:cNvPr>
          <p:cNvCxnSpPr/>
          <p:nvPr/>
        </p:nvCxnSpPr>
        <p:spPr>
          <a:xfrm>
            <a:off x="0" y="6393392"/>
            <a:ext cx="12192000" cy="0"/>
          </a:xfrm>
          <a:prstGeom prst="line">
            <a:avLst/>
          </a:prstGeom>
        </p:spPr>
        <p:style>
          <a:lnRef idx="1">
            <a:schemeClr val="dk1"/>
          </a:lnRef>
          <a:fillRef idx="0">
            <a:schemeClr val="dk1"/>
          </a:fillRef>
          <a:effectRef idx="0">
            <a:schemeClr val="dk1"/>
          </a:effectRef>
          <a:fontRef idx="minor">
            <a:schemeClr val="tx1"/>
          </a:fontRef>
        </p:style>
      </p:cxnSp>
      <p:pic>
        <p:nvPicPr>
          <p:cNvPr id="12" name="Picture 11">
            <a:extLst>
              <a:ext uri="{FF2B5EF4-FFF2-40B4-BE49-F238E27FC236}">
                <a16:creationId xmlns:a16="http://schemas.microsoft.com/office/drawing/2014/main" id="{136F09D8-FC21-4684-AFFC-BC6FA286FA8B}"/>
              </a:ext>
            </a:extLst>
          </p:cNvPr>
          <p:cNvPicPr>
            <a:picLocks noChangeAspect="1"/>
          </p:cNvPicPr>
          <p:nvPr/>
        </p:nvPicPr>
        <p:blipFill>
          <a:blip r:embed="rId4"/>
          <a:stretch>
            <a:fillRect/>
          </a:stretch>
        </p:blipFill>
        <p:spPr>
          <a:xfrm>
            <a:off x="11289861" y="74532"/>
            <a:ext cx="754950" cy="577680"/>
          </a:xfrm>
          <a:prstGeom prst="rect">
            <a:avLst/>
          </a:prstGeom>
        </p:spPr>
      </p:pic>
      <p:pic>
        <p:nvPicPr>
          <p:cNvPr id="13" name="Picture 12">
            <a:extLst>
              <a:ext uri="{FF2B5EF4-FFF2-40B4-BE49-F238E27FC236}">
                <a16:creationId xmlns:a16="http://schemas.microsoft.com/office/drawing/2014/main" id="{2C575F38-0B0B-43FF-8B1B-827CFCE1183D}"/>
              </a:ext>
            </a:extLst>
          </p:cNvPr>
          <p:cNvPicPr>
            <a:picLocks noChangeAspect="1"/>
          </p:cNvPicPr>
          <p:nvPr/>
        </p:nvPicPr>
        <p:blipFill>
          <a:blip r:embed="rId5"/>
          <a:stretch>
            <a:fillRect/>
          </a:stretch>
        </p:blipFill>
        <p:spPr>
          <a:xfrm>
            <a:off x="0" y="779841"/>
            <a:ext cx="12192000" cy="6093"/>
          </a:xfrm>
          <a:prstGeom prst="rect">
            <a:avLst/>
          </a:prstGeom>
        </p:spPr>
      </p:pic>
      <p:sp>
        <p:nvSpPr>
          <p:cNvPr id="14" name="TextBox 13">
            <a:extLst>
              <a:ext uri="{FF2B5EF4-FFF2-40B4-BE49-F238E27FC236}">
                <a16:creationId xmlns:a16="http://schemas.microsoft.com/office/drawing/2014/main" id="{9A3B5883-2770-401C-BDAD-DFF861E124DF}"/>
              </a:ext>
            </a:extLst>
          </p:cNvPr>
          <p:cNvSpPr txBox="1"/>
          <p:nvPr/>
        </p:nvSpPr>
        <p:spPr>
          <a:xfrm>
            <a:off x="70259" y="1063158"/>
            <a:ext cx="1398158" cy="5078313"/>
          </a:xfrm>
          <a:prstGeom prst="rect">
            <a:avLst/>
          </a:prstGeom>
          <a:noFill/>
        </p:spPr>
        <p:txBody>
          <a:bodyPr wrap="square" rtlCol="0">
            <a:spAutoFit/>
          </a:bodyPr>
          <a:lstStyle/>
          <a:p>
            <a:pPr algn="ctr"/>
            <a:r>
              <a:rPr lang="en-US" sz="1400" b="1" dirty="0"/>
              <a:t>A</a:t>
            </a:r>
          </a:p>
          <a:p>
            <a:pPr algn="ctr"/>
            <a:endParaRPr lang="en-US" sz="600" dirty="0"/>
          </a:p>
          <a:p>
            <a:pPr algn="ctr"/>
            <a:r>
              <a:rPr lang="en-US" sz="1200" b="1" dirty="0"/>
              <a:t>Critical review of spatio-temporal clustering </a:t>
            </a:r>
            <a:r>
              <a:rPr lang="lv-LV" sz="1200" b="1" dirty="0"/>
              <a:t>procedures</a:t>
            </a:r>
            <a:endParaRPr lang="en-US" sz="1200" b="1" dirty="0"/>
          </a:p>
          <a:p>
            <a:pPr algn="ctr"/>
            <a:endParaRPr lang="en-US" sz="1200" b="1" dirty="0"/>
          </a:p>
          <a:p>
            <a:pPr algn="ctr"/>
            <a:endParaRPr lang="en-US" sz="1200" b="1" dirty="0"/>
          </a:p>
          <a:p>
            <a:pPr algn="ctr">
              <a:spcAft>
                <a:spcPts val="600"/>
              </a:spcAft>
            </a:pPr>
            <a:r>
              <a:rPr lang="en-US" sz="1200" b="1" dirty="0"/>
              <a:t>1a. Global clustering procedures</a:t>
            </a:r>
            <a:r>
              <a:rPr lang="en-US" sz="1400" b="1" dirty="0"/>
              <a:t>:</a:t>
            </a:r>
            <a:endParaRPr lang="lv-LV" sz="1400" b="1" dirty="0"/>
          </a:p>
          <a:p>
            <a:pPr algn="ctr">
              <a:spcAft>
                <a:spcPts val="600"/>
              </a:spcAft>
            </a:pPr>
            <a:r>
              <a:rPr lang="en-US" sz="1400" b="1" dirty="0"/>
              <a:t> </a:t>
            </a:r>
            <a:r>
              <a:rPr lang="lv-LV" sz="1200" dirty="0"/>
              <a:t>Provide </a:t>
            </a:r>
            <a:r>
              <a:rPr lang="en-US" sz="1200" b="1" dirty="0"/>
              <a:t>a single quantitative measure </a:t>
            </a:r>
            <a:r>
              <a:rPr lang="en-US" sz="1200" dirty="0"/>
              <a:t>of dataset </a:t>
            </a:r>
            <a:r>
              <a:rPr lang="en-US" sz="1200" b="1" dirty="0"/>
              <a:t>clustering</a:t>
            </a:r>
            <a:r>
              <a:rPr lang="en-US" sz="1200" dirty="0"/>
              <a:t>.</a:t>
            </a:r>
          </a:p>
          <a:p>
            <a:pPr algn="ctr">
              <a:spcAft>
                <a:spcPts val="600"/>
              </a:spcAft>
            </a:pPr>
            <a:endParaRPr lang="en-US" sz="1200" dirty="0"/>
          </a:p>
          <a:p>
            <a:pPr algn="ctr">
              <a:spcAft>
                <a:spcPts val="600"/>
              </a:spcAft>
            </a:pPr>
            <a:endParaRPr lang="en-US" sz="1200" dirty="0"/>
          </a:p>
          <a:p>
            <a:pPr algn="ctr">
              <a:spcAft>
                <a:spcPts val="600"/>
              </a:spcAft>
            </a:pPr>
            <a:r>
              <a:rPr lang="en-US" sz="1200" b="1" dirty="0"/>
              <a:t>1b. Local clustering </a:t>
            </a:r>
            <a:r>
              <a:rPr lang="lv-LV" sz="1200" b="1" dirty="0"/>
              <a:t>procedures</a:t>
            </a:r>
            <a:r>
              <a:rPr lang="en-US" sz="1400" b="1" dirty="0"/>
              <a:t>:</a:t>
            </a:r>
            <a:endParaRPr lang="lv-LV" sz="1400" b="1" dirty="0"/>
          </a:p>
          <a:p>
            <a:pPr algn="ctr">
              <a:spcAft>
                <a:spcPts val="600"/>
              </a:spcAft>
            </a:pPr>
            <a:r>
              <a:rPr lang="en-US" sz="1400" b="1" dirty="0"/>
              <a:t> </a:t>
            </a:r>
            <a:r>
              <a:rPr lang="lv-LV" sz="1200" dirty="0"/>
              <a:t>A</a:t>
            </a:r>
            <a:r>
              <a:rPr lang="en-US" sz="1200" dirty="0"/>
              <a:t>sign </a:t>
            </a:r>
            <a:r>
              <a:rPr lang="en-US" sz="1200" b="1" dirty="0"/>
              <a:t>individual point events </a:t>
            </a:r>
            <a:r>
              <a:rPr lang="en-US" sz="1200" dirty="0"/>
              <a:t>to a </a:t>
            </a:r>
            <a:r>
              <a:rPr lang="en-US" sz="1200" b="1" dirty="0"/>
              <a:t>cluster</a:t>
            </a:r>
            <a:r>
              <a:rPr lang="lv-LV" sz="1200" dirty="0"/>
              <a:t>.</a:t>
            </a:r>
          </a:p>
          <a:p>
            <a:pPr algn="ctr">
              <a:spcAft>
                <a:spcPts val="600"/>
              </a:spcAft>
            </a:pPr>
            <a:endParaRPr lang="lv-LV" sz="1050" dirty="0"/>
          </a:p>
          <a:p>
            <a:pPr algn="ctr"/>
            <a:endParaRPr lang="en-GB" sz="1050" b="1" dirty="0"/>
          </a:p>
        </p:txBody>
      </p:sp>
      <p:sp>
        <p:nvSpPr>
          <p:cNvPr id="43" name="Oval 42">
            <a:extLst>
              <a:ext uri="{FF2B5EF4-FFF2-40B4-BE49-F238E27FC236}">
                <a16:creationId xmlns:a16="http://schemas.microsoft.com/office/drawing/2014/main" id="{7B79E36E-72D0-4F3E-94F1-2121E270A7B1}"/>
              </a:ext>
            </a:extLst>
          </p:cNvPr>
          <p:cNvSpPr/>
          <p:nvPr/>
        </p:nvSpPr>
        <p:spPr>
          <a:xfrm>
            <a:off x="618397" y="1063542"/>
            <a:ext cx="301882" cy="301882"/>
          </a:xfrm>
          <a:prstGeom prst="ellipse">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30" name="Group 29">
            <a:extLst>
              <a:ext uri="{FF2B5EF4-FFF2-40B4-BE49-F238E27FC236}">
                <a16:creationId xmlns:a16="http://schemas.microsoft.com/office/drawing/2014/main" id="{50DE3E58-16D0-42D5-A4EB-8EE42B3F210F}"/>
              </a:ext>
            </a:extLst>
          </p:cNvPr>
          <p:cNvGrpSpPr/>
          <p:nvPr/>
        </p:nvGrpSpPr>
        <p:grpSpPr>
          <a:xfrm>
            <a:off x="2019353" y="1055082"/>
            <a:ext cx="2093088" cy="310342"/>
            <a:chOff x="2173125" y="1088660"/>
            <a:chExt cx="2093088" cy="310342"/>
          </a:xfrm>
        </p:grpSpPr>
        <p:sp>
          <p:nvSpPr>
            <p:cNvPr id="42" name="TextBox 41">
              <a:extLst>
                <a:ext uri="{FF2B5EF4-FFF2-40B4-BE49-F238E27FC236}">
                  <a16:creationId xmlns:a16="http://schemas.microsoft.com/office/drawing/2014/main" id="{2F221B0D-8707-42C0-B1CC-DDB456735A33}"/>
                </a:ext>
              </a:extLst>
            </p:cNvPr>
            <p:cNvSpPr txBox="1"/>
            <p:nvPr/>
          </p:nvSpPr>
          <p:spPr>
            <a:xfrm>
              <a:off x="2173125" y="1088660"/>
              <a:ext cx="2093088" cy="307777"/>
            </a:xfrm>
            <a:prstGeom prst="rect">
              <a:avLst/>
            </a:prstGeom>
            <a:noFill/>
          </p:spPr>
          <p:txBody>
            <a:bodyPr wrap="square" rtlCol="0">
              <a:spAutoFit/>
            </a:bodyPr>
            <a:lstStyle/>
            <a:p>
              <a:pPr algn="ctr"/>
              <a:r>
                <a:rPr lang="en-US" sz="1400" b="1" dirty="0"/>
                <a:t>B</a:t>
              </a:r>
            </a:p>
          </p:txBody>
        </p:sp>
        <p:sp>
          <p:nvSpPr>
            <p:cNvPr id="52" name="Oval 51">
              <a:extLst>
                <a:ext uri="{FF2B5EF4-FFF2-40B4-BE49-F238E27FC236}">
                  <a16:creationId xmlns:a16="http://schemas.microsoft.com/office/drawing/2014/main" id="{7CF54530-9E3B-4989-88B4-8CFF5258CC82}"/>
                </a:ext>
              </a:extLst>
            </p:cNvPr>
            <p:cNvSpPr/>
            <p:nvPr/>
          </p:nvSpPr>
          <p:spPr>
            <a:xfrm>
              <a:off x="3083402" y="1097120"/>
              <a:ext cx="301882" cy="301882"/>
            </a:xfrm>
            <a:prstGeom prst="ellipse">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pic>
        <p:nvPicPr>
          <p:cNvPr id="63" name="Picture 62">
            <a:extLst>
              <a:ext uri="{FF2B5EF4-FFF2-40B4-BE49-F238E27FC236}">
                <a16:creationId xmlns:a16="http://schemas.microsoft.com/office/drawing/2014/main" id="{327712C2-42E3-433A-A6EC-371409BC4A32}"/>
              </a:ext>
            </a:extLst>
          </p:cNvPr>
          <p:cNvPicPr>
            <a:picLocks noChangeAspect="1"/>
          </p:cNvPicPr>
          <p:nvPr/>
        </p:nvPicPr>
        <p:blipFill>
          <a:blip r:embed="rId6"/>
          <a:stretch>
            <a:fillRect/>
          </a:stretch>
        </p:blipFill>
        <p:spPr>
          <a:xfrm>
            <a:off x="1996829" y="1949606"/>
            <a:ext cx="2145831" cy="1183050"/>
          </a:xfrm>
          <a:prstGeom prst="rect">
            <a:avLst/>
          </a:prstGeom>
          <a:ln>
            <a:solidFill>
              <a:schemeClr val="tx1"/>
            </a:solidFill>
          </a:ln>
          <a:effectLst>
            <a:outerShdw blurRad="50800" dist="38100" dir="2700000" algn="tl" rotWithShape="0">
              <a:prstClr val="black">
                <a:alpha val="40000"/>
              </a:prstClr>
            </a:outerShdw>
          </a:effectLst>
        </p:spPr>
      </p:pic>
      <p:pic>
        <p:nvPicPr>
          <p:cNvPr id="66" name="Picture 65">
            <a:extLst>
              <a:ext uri="{FF2B5EF4-FFF2-40B4-BE49-F238E27FC236}">
                <a16:creationId xmlns:a16="http://schemas.microsoft.com/office/drawing/2014/main" id="{08453BC1-20AA-468D-9351-78243B34994C}"/>
              </a:ext>
            </a:extLst>
          </p:cNvPr>
          <p:cNvPicPr>
            <a:picLocks noChangeAspect="1"/>
          </p:cNvPicPr>
          <p:nvPr/>
        </p:nvPicPr>
        <p:blipFill>
          <a:blip r:embed="rId7"/>
          <a:stretch>
            <a:fillRect/>
          </a:stretch>
        </p:blipFill>
        <p:spPr>
          <a:xfrm>
            <a:off x="2182923" y="4758229"/>
            <a:ext cx="1788361" cy="1027981"/>
          </a:xfrm>
          <a:prstGeom prst="rect">
            <a:avLst/>
          </a:prstGeom>
          <a:ln>
            <a:solidFill>
              <a:schemeClr val="tx1"/>
            </a:solidFill>
          </a:ln>
          <a:effectLst>
            <a:outerShdw blurRad="50800" dist="38100" dir="2700000" algn="tl" rotWithShape="0">
              <a:prstClr val="black">
                <a:alpha val="40000"/>
              </a:prstClr>
            </a:outerShdw>
          </a:effectLst>
        </p:spPr>
      </p:pic>
      <p:pic>
        <p:nvPicPr>
          <p:cNvPr id="71" name="Picture 70">
            <a:extLst>
              <a:ext uri="{FF2B5EF4-FFF2-40B4-BE49-F238E27FC236}">
                <a16:creationId xmlns:a16="http://schemas.microsoft.com/office/drawing/2014/main" id="{82228453-8BAB-483F-A3D2-3EFDDC5E32CB}"/>
              </a:ext>
            </a:extLst>
          </p:cNvPr>
          <p:cNvPicPr>
            <a:picLocks noChangeAspect="1"/>
          </p:cNvPicPr>
          <p:nvPr/>
        </p:nvPicPr>
        <p:blipFill>
          <a:blip r:embed="rId8"/>
          <a:stretch>
            <a:fillRect/>
          </a:stretch>
        </p:blipFill>
        <p:spPr>
          <a:xfrm>
            <a:off x="2182923" y="3648363"/>
            <a:ext cx="1773643" cy="1028713"/>
          </a:xfrm>
          <a:prstGeom prst="rect">
            <a:avLst/>
          </a:prstGeom>
          <a:ln>
            <a:solidFill>
              <a:schemeClr val="tx1"/>
            </a:solidFill>
          </a:ln>
          <a:effectLst>
            <a:outerShdw blurRad="50800" dist="38100" dir="2700000" algn="tl" rotWithShape="0">
              <a:prstClr val="black">
                <a:alpha val="40000"/>
              </a:prstClr>
            </a:outerShdw>
          </a:effectLst>
        </p:spPr>
      </p:pic>
      <p:cxnSp>
        <p:nvCxnSpPr>
          <p:cNvPr id="73" name="Straight Arrow Connector 72">
            <a:extLst>
              <a:ext uri="{FF2B5EF4-FFF2-40B4-BE49-F238E27FC236}">
                <a16:creationId xmlns:a16="http://schemas.microsoft.com/office/drawing/2014/main" id="{01C398F3-FFFF-4E83-8A16-684A22EFBDE4}"/>
              </a:ext>
            </a:extLst>
          </p:cNvPr>
          <p:cNvCxnSpPr>
            <a:cxnSpLocks/>
            <a:stCxn id="27" idx="3"/>
            <a:endCxn id="87" idx="1"/>
          </p:cNvCxnSpPr>
          <p:nvPr/>
        </p:nvCxnSpPr>
        <p:spPr>
          <a:xfrm>
            <a:off x="4209253" y="3629234"/>
            <a:ext cx="474125" cy="65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74" name="Picture 73">
            <a:extLst>
              <a:ext uri="{FF2B5EF4-FFF2-40B4-BE49-F238E27FC236}">
                <a16:creationId xmlns:a16="http://schemas.microsoft.com/office/drawing/2014/main" id="{0EB95DAE-568D-4688-A73B-793AC318EFA1}"/>
              </a:ext>
            </a:extLst>
          </p:cNvPr>
          <p:cNvPicPr>
            <a:picLocks noChangeAspect="1"/>
          </p:cNvPicPr>
          <p:nvPr/>
        </p:nvPicPr>
        <p:blipFill>
          <a:blip r:embed="rId9"/>
          <a:stretch>
            <a:fillRect/>
          </a:stretch>
        </p:blipFill>
        <p:spPr>
          <a:xfrm>
            <a:off x="5060769" y="1670793"/>
            <a:ext cx="1772209" cy="1220455"/>
          </a:xfrm>
          <a:prstGeom prst="rect">
            <a:avLst/>
          </a:prstGeom>
          <a:ln>
            <a:solidFill>
              <a:schemeClr val="tx1"/>
            </a:solidFill>
          </a:ln>
          <a:effectLst>
            <a:outerShdw blurRad="50800" dist="38100" dir="2700000" algn="tl" rotWithShape="0">
              <a:prstClr val="black">
                <a:alpha val="40000"/>
              </a:prstClr>
            </a:outerShdw>
          </a:effectLst>
        </p:spPr>
      </p:pic>
      <p:pic>
        <p:nvPicPr>
          <p:cNvPr id="95" name="Picture 94">
            <a:extLst>
              <a:ext uri="{FF2B5EF4-FFF2-40B4-BE49-F238E27FC236}">
                <a16:creationId xmlns:a16="http://schemas.microsoft.com/office/drawing/2014/main" id="{8071D27B-1256-491C-AC3A-DB993A603EBA}"/>
              </a:ext>
            </a:extLst>
          </p:cNvPr>
          <p:cNvPicPr>
            <a:picLocks noChangeAspect="1"/>
          </p:cNvPicPr>
          <p:nvPr/>
        </p:nvPicPr>
        <p:blipFill>
          <a:blip r:embed="rId10"/>
          <a:stretch>
            <a:fillRect/>
          </a:stretch>
        </p:blipFill>
        <p:spPr>
          <a:xfrm>
            <a:off x="5041667" y="3356474"/>
            <a:ext cx="1791311" cy="1092626"/>
          </a:xfrm>
          <a:prstGeom prst="rect">
            <a:avLst/>
          </a:prstGeom>
          <a:ln>
            <a:solidFill>
              <a:schemeClr val="tx1"/>
            </a:solidFill>
          </a:ln>
          <a:effectLst>
            <a:outerShdw blurRad="50800" dist="38100" dir="2700000" algn="tl" rotWithShape="0">
              <a:prstClr val="black">
                <a:alpha val="40000"/>
              </a:prstClr>
            </a:outerShdw>
          </a:effectLst>
        </p:spPr>
      </p:pic>
      <p:pic>
        <p:nvPicPr>
          <p:cNvPr id="99" name="Picture 98">
            <a:extLst>
              <a:ext uri="{FF2B5EF4-FFF2-40B4-BE49-F238E27FC236}">
                <a16:creationId xmlns:a16="http://schemas.microsoft.com/office/drawing/2014/main" id="{F31B1774-4A97-4763-B92A-343779CB8B33}"/>
              </a:ext>
            </a:extLst>
          </p:cNvPr>
          <p:cNvPicPr>
            <a:picLocks noChangeAspect="1"/>
          </p:cNvPicPr>
          <p:nvPr/>
        </p:nvPicPr>
        <p:blipFill>
          <a:blip r:embed="rId11"/>
          <a:stretch>
            <a:fillRect/>
          </a:stretch>
        </p:blipFill>
        <p:spPr>
          <a:xfrm>
            <a:off x="5054486" y="4947116"/>
            <a:ext cx="1778492" cy="1012116"/>
          </a:xfrm>
          <a:prstGeom prst="rect">
            <a:avLst/>
          </a:prstGeom>
          <a:ln>
            <a:solidFill>
              <a:schemeClr val="tx1"/>
            </a:solidFill>
          </a:ln>
          <a:effectLst>
            <a:outerShdw blurRad="50800" dist="38100" dir="2700000" algn="tl" rotWithShape="0">
              <a:prstClr val="black">
                <a:alpha val="40000"/>
              </a:prstClr>
            </a:outerShdw>
          </a:effectLst>
        </p:spPr>
      </p:pic>
      <p:sp>
        <p:nvSpPr>
          <p:cNvPr id="111" name="Rectangle: Rounded Corners 110">
            <a:extLst>
              <a:ext uri="{FF2B5EF4-FFF2-40B4-BE49-F238E27FC236}">
                <a16:creationId xmlns:a16="http://schemas.microsoft.com/office/drawing/2014/main" id="{10BFD06D-C249-49E2-8E62-2BECE2399001}"/>
              </a:ext>
            </a:extLst>
          </p:cNvPr>
          <p:cNvSpPr/>
          <p:nvPr/>
        </p:nvSpPr>
        <p:spPr>
          <a:xfrm>
            <a:off x="7532053" y="1611554"/>
            <a:ext cx="4506561" cy="1758429"/>
          </a:xfrm>
          <a:prstGeom prst="roundRect">
            <a:avLst/>
          </a:prstGeom>
          <a:solidFill>
            <a:schemeClr val="accent2">
              <a:lumMod val="20000"/>
              <a:lumOff val="8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2" name="Rectangle: Rounded Corners 111">
            <a:extLst>
              <a:ext uri="{FF2B5EF4-FFF2-40B4-BE49-F238E27FC236}">
                <a16:creationId xmlns:a16="http://schemas.microsoft.com/office/drawing/2014/main" id="{F9BDCFB4-7BB3-4003-B715-5A7CD3AC72C9}"/>
              </a:ext>
            </a:extLst>
          </p:cNvPr>
          <p:cNvSpPr/>
          <p:nvPr/>
        </p:nvSpPr>
        <p:spPr>
          <a:xfrm>
            <a:off x="7532053" y="3425494"/>
            <a:ext cx="4506561" cy="1758430"/>
          </a:xfrm>
          <a:prstGeom prst="roundRect">
            <a:avLst/>
          </a:prstGeom>
          <a:solidFill>
            <a:schemeClr val="accent2">
              <a:lumMod val="20000"/>
              <a:lumOff val="8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3" name="Rectangle: Rounded Corners 112">
            <a:extLst>
              <a:ext uri="{FF2B5EF4-FFF2-40B4-BE49-F238E27FC236}">
                <a16:creationId xmlns:a16="http://schemas.microsoft.com/office/drawing/2014/main" id="{AB02E21E-5BF1-4246-9852-E4D01105CF27}"/>
              </a:ext>
            </a:extLst>
          </p:cNvPr>
          <p:cNvSpPr/>
          <p:nvPr/>
        </p:nvSpPr>
        <p:spPr>
          <a:xfrm>
            <a:off x="7536960" y="5261647"/>
            <a:ext cx="4506561" cy="957828"/>
          </a:xfrm>
          <a:prstGeom prst="roundRect">
            <a:avLst/>
          </a:prstGeom>
          <a:solidFill>
            <a:schemeClr val="accent2">
              <a:lumMod val="20000"/>
              <a:lumOff val="8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5" name="TextBox 134">
            <a:extLst>
              <a:ext uri="{FF2B5EF4-FFF2-40B4-BE49-F238E27FC236}">
                <a16:creationId xmlns:a16="http://schemas.microsoft.com/office/drawing/2014/main" id="{3CE2AF60-0DB4-4B05-9EFA-805331EA1346}"/>
              </a:ext>
            </a:extLst>
          </p:cNvPr>
          <p:cNvSpPr txBox="1"/>
          <p:nvPr/>
        </p:nvSpPr>
        <p:spPr>
          <a:xfrm>
            <a:off x="7531676" y="5239505"/>
            <a:ext cx="4506561" cy="977191"/>
          </a:xfrm>
          <a:prstGeom prst="rect">
            <a:avLst/>
          </a:prstGeom>
          <a:noFill/>
        </p:spPr>
        <p:txBody>
          <a:bodyPr wrap="square" rtlCol="0">
            <a:spAutoFit/>
          </a:bodyPr>
          <a:lstStyle/>
          <a:p>
            <a:pPr algn="ctr"/>
            <a:r>
              <a:rPr lang="en-US" sz="1150" b="1" dirty="0"/>
              <a:t>3. Main research strands in current and </a:t>
            </a:r>
            <a:r>
              <a:rPr lang="lv-LV" sz="1150" b="1" dirty="0"/>
              <a:t>fu</a:t>
            </a:r>
            <a:r>
              <a:rPr lang="en-US" sz="1150" b="1" dirty="0"/>
              <a:t>ture </a:t>
            </a:r>
            <a:r>
              <a:rPr lang="lv-LV" sz="1150" b="1" dirty="0"/>
              <a:t>re</a:t>
            </a:r>
            <a:r>
              <a:rPr lang="en-US" sz="1150" b="1" dirty="0"/>
              <a:t>search</a:t>
            </a:r>
            <a:endParaRPr lang="lv-LV" sz="1150" b="1" dirty="0"/>
          </a:p>
          <a:p>
            <a:pPr algn="ctr"/>
            <a:endParaRPr lang="lv-LV" sz="500" dirty="0"/>
          </a:p>
          <a:p>
            <a:pPr marL="171450" indent="-171450">
              <a:spcAft>
                <a:spcPts val="300"/>
              </a:spcAft>
              <a:buFont typeface="Arial" panose="020B0604020202020204" pitchFamily="34" charset="0"/>
              <a:buChar char="•"/>
            </a:pPr>
            <a:r>
              <a:rPr lang="en-US" sz="900" dirty="0"/>
              <a:t>How and which </a:t>
            </a:r>
            <a:r>
              <a:rPr lang="en-US" sz="900" b="1" dirty="0"/>
              <a:t>input parameters </a:t>
            </a:r>
            <a:r>
              <a:rPr lang="en-US" sz="900" dirty="0"/>
              <a:t>in synthetic data result in </a:t>
            </a:r>
            <a:r>
              <a:rPr lang="en-US" sz="900" b="1" dirty="0"/>
              <a:t>diagnostic changes to clustering</a:t>
            </a:r>
            <a:r>
              <a:rPr lang="en-US" sz="900" dirty="0"/>
              <a:t> procedure </a:t>
            </a:r>
            <a:r>
              <a:rPr lang="en-US" sz="900" b="1" dirty="0"/>
              <a:t>results</a:t>
            </a:r>
            <a:r>
              <a:rPr lang="en-US" sz="900" dirty="0"/>
              <a:t>?</a:t>
            </a:r>
          </a:p>
          <a:p>
            <a:pPr marL="171450" indent="-171450">
              <a:spcAft>
                <a:spcPts val="300"/>
              </a:spcAft>
              <a:buFont typeface="Arial" panose="020B0604020202020204" pitchFamily="34" charset="0"/>
              <a:buChar char="•"/>
            </a:pPr>
            <a:r>
              <a:rPr lang="en-US" sz="900" dirty="0"/>
              <a:t>Which </a:t>
            </a:r>
            <a:r>
              <a:rPr lang="en-US" sz="900" b="1" dirty="0"/>
              <a:t>local procedures </a:t>
            </a:r>
            <a:r>
              <a:rPr lang="en-US" sz="900" dirty="0"/>
              <a:t>can </a:t>
            </a:r>
            <a:r>
              <a:rPr lang="en-US" sz="900" b="1" dirty="0"/>
              <a:t>identify</a:t>
            </a:r>
            <a:r>
              <a:rPr lang="en-US" sz="900" dirty="0"/>
              <a:t> two moving sources as </a:t>
            </a:r>
            <a:r>
              <a:rPr lang="en-US" sz="900" b="1" dirty="0"/>
              <a:t>individual clusters</a:t>
            </a:r>
            <a:r>
              <a:rPr lang="en-US" sz="900" dirty="0"/>
              <a:t>?</a:t>
            </a:r>
          </a:p>
          <a:p>
            <a:pPr marL="171450" indent="-171450">
              <a:spcAft>
                <a:spcPts val="300"/>
              </a:spcAft>
              <a:buFont typeface="Arial" panose="020B0604020202020204" pitchFamily="34" charset="0"/>
              <a:buChar char="•"/>
            </a:pPr>
            <a:r>
              <a:rPr lang="en-US" sz="900" dirty="0"/>
              <a:t>What </a:t>
            </a:r>
            <a:r>
              <a:rPr lang="en-US" sz="900" b="1" dirty="0"/>
              <a:t>modifications</a:t>
            </a:r>
            <a:r>
              <a:rPr lang="en-US" sz="900" dirty="0"/>
              <a:t> can</a:t>
            </a:r>
            <a:r>
              <a:rPr lang="en-US" sz="900" b="1" dirty="0"/>
              <a:t> improve </a:t>
            </a:r>
            <a:r>
              <a:rPr lang="en-US" sz="900" dirty="0"/>
              <a:t>the </a:t>
            </a:r>
            <a:r>
              <a:rPr lang="en-US" sz="900" b="1" dirty="0"/>
              <a:t>performance of </a:t>
            </a:r>
            <a:r>
              <a:rPr lang="en-US" sz="900" dirty="0"/>
              <a:t>clustering </a:t>
            </a:r>
            <a:r>
              <a:rPr lang="en-US" sz="900" b="1" dirty="0"/>
              <a:t>procedures</a:t>
            </a:r>
            <a:r>
              <a:rPr lang="en-US" sz="900" dirty="0"/>
              <a:t>?</a:t>
            </a:r>
            <a:endParaRPr lang="lv-LV" sz="900" dirty="0"/>
          </a:p>
        </p:txBody>
      </p:sp>
      <p:sp>
        <p:nvSpPr>
          <p:cNvPr id="136" name="TextBox 135">
            <a:extLst>
              <a:ext uri="{FF2B5EF4-FFF2-40B4-BE49-F238E27FC236}">
                <a16:creationId xmlns:a16="http://schemas.microsoft.com/office/drawing/2014/main" id="{04A13D1C-D417-4AF5-B398-85EA7268E435}"/>
              </a:ext>
            </a:extLst>
          </p:cNvPr>
          <p:cNvSpPr txBox="1"/>
          <p:nvPr/>
        </p:nvSpPr>
        <p:spPr>
          <a:xfrm>
            <a:off x="7531676" y="1618094"/>
            <a:ext cx="4600321" cy="615553"/>
          </a:xfrm>
          <a:prstGeom prst="rect">
            <a:avLst/>
          </a:prstGeom>
          <a:noFill/>
        </p:spPr>
        <p:txBody>
          <a:bodyPr wrap="square" rtlCol="0">
            <a:spAutoFit/>
          </a:bodyPr>
          <a:lstStyle/>
          <a:p>
            <a:pPr algn="ctr"/>
            <a:r>
              <a:rPr lang="en-US" sz="1200" b="1" dirty="0"/>
              <a:t>1. </a:t>
            </a:r>
            <a:r>
              <a:rPr lang="lv-LV" sz="1150" b="1" dirty="0"/>
              <a:t>Synthetic point-event datasets produced by moving source models</a:t>
            </a:r>
          </a:p>
          <a:p>
            <a:pPr algn="ctr"/>
            <a:endParaRPr lang="lv-LV" sz="100" dirty="0"/>
          </a:p>
          <a:p>
            <a:pPr algn="ctr"/>
            <a:r>
              <a:rPr lang="en-GB" sz="1050" dirty="0"/>
              <a:t>D</a:t>
            </a:r>
            <a:r>
              <a:rPr lang="lv-LV" sz="1050" dirty="0"/>
              <a:t>ifferent</a:t>
            </a:r>
            <a:r>
              <a:rPr lang="en-GB" sz="1050" dirty="0"/>
              <a:t> moving time and space</a:t>
            </a:r>
            <a:r>
              <a:rPr lang="lv-LV" sz="1050" dirty="0"/>
              <a:t> </a:t>
            </a:r>
            <a:r>
              <a:rPr lang="lv-LV" sz="1050" b="1" dirty="0"/>
              <a:t>topologies</a:t>
            </a:r>
            <a:r>
              <a:rPr lang="lv-LV" sz="1050" dirty="0"/>
              <a:t> representing</a:t>
            </a:r>
            <a:r>
              <a:rPr lang="lv-LV" sz="1050" b="1" dirty="0"/>
              <a:t> various physical properties</a:t>
            </a:r>
            <a:r>
              <a:rPr lang="lv-LV" sz="1050" dirty="0"/>
              <a:t> of the </a:t>
            </a:r>
            <a:r>
              <a:rPr lang="en-GB" sz="1050" dirty="0"/>
              <a:t>moving source producing the lightning strikes</a:t>
            </a:r>
            <a:r>
              <a:rPr lang="lv-LV" sz="1050" dirty="0"/>
              <a:t>.</a:t>
            </a:r>
            <a:endParaRPr lang="en-US" sz="1050" dirty="0"/>
          </a:p>
        </p:txBody>
      </p:sp>
      <p:sp>
        <p:nvSpPr>
          <p:cNvPr id="137" name="TextBox 136">
            <a:extLst>
              <a:ext uri="{FF2B5EF4-FFF2-40B4-BE49-F238E27FC236}">
                <a16:creationId xmlns:a16="http://schemas.microsoft.com/office/drawing/2014/main" id="{DAC7C7FB-AADF-4ED9-9867-67FF6F87EF4D}"/>
              </a:ext>
            </a:extLst>
          </p:cNvPr>
          <p:cNvSpPr txBox="1"/>
          <p:nvPr/>
        </p:nvSpPr>
        <p:spPr>
          <a:xfrm>
            <a:off x="7610447" y="3448443"/>
            <a:ext cx="4359586" cy="600164"/>
          </a:xfrm>
          <a:prstGeom prst="rect">
            <a:avLst/>
          </a:prstGeom>
          <a:noFill/>
        </p:spPr>
        <p:txBody>
          <a:bodyPr wrap="square" rtlCol="0">
            <a:spAutoFit/>
          </a:bodyPr>
          <a:lstStyle/>
          <a:p>
            <a:pPr algn="ctr"/>
            <a:r>
              <a:rPr lang="en-US" sz="1150" b="1" dirty="0"/>
              <a:t>2. </a:t>
            </a:r>
            <a:r>
              <a:rPr lang="lv-LV" sz="1150" b="1" dirty="0"/>
              <a:t>Use of global clustering procedures to supplement local </a:t>
            </a:r>
            <a:r>
              <a:rPr lang="en-GB" sz="1150" b="1" dirty="0"/>
              <a:t>ones</a:t>
            </a:r>
            <a:endParaRPr lang="lv-LV" sz="1150" dirty="0"/>
          </a:p>
          <a:p>
            <a:pPr algn="ctr"/>
            <a:r>
              <a:rPr lang="lv-LV" sz="1050" b="1" dirty="0"/>
              <a:t>Global</a:t>
            </a:r>
            <a:r>
              <a:rPr lang="lv-LV" sz="1050" dirty="0"/>
              <a:t> clustering </a:t>
            </a:r>
            <a:r>
              <a:rPr lang="lv-LV" sz="1050" b="1" dirty="0"/>
              <a:t>procedures</a:t>
            </a:r>
            <a:r>
              <a:rPr lang="lv-LV" sz="1050" dirty="0"/>
              <a:t> can further be used to </a:t>
            </a:r>
            <a:r>
              <a:rPr lang="lv-LV" sz="1050" b="1" dirty="0"/>
              <a:t>supplement local</a:t>
            </a:r>
            <a:r>
              <a:rPr lang="lv-LV" sz="1050" dirty="0"/>
              <a:t> ones (e.g. limit the choice of input parameters, distance functions).</a:t>
            </a:r>
          </a:p>
        </p:txBody>
      </p:sp>
      <p:pic>
        <p:nvPicPr>
          <p:cNvPr id="139" name="Picture 138" descr="Chart&#10;&#10;Description automatically generated">
            <a:extLst>
              <a:ext uri="{FF2B5EF4-FFF2-40B4-BE49-F238E27FC236}">
                <a16:creationId xmlns:a16="http://schemas.microsoft.com/office/drawing/2014/main" id="{CB24E1FC-2691-4FE3-B3E4-15A2234D78F7}"/>
              </a:ext>
            </a:extLst>
          </p:cNvPr>
          <p:cNvPicPr>
            <a:picLocks noChangeAspect="1"/>
          </p:cNvPicPr>
          <p:nvPr/>
        </p:nvPicPr>
        <p:blipFill rotWithShape="1">
          <a:blip r:embed="rId12">
            <a:extLst>
              <a:ext uri="{28A0092B-C50C-407E-A947-70E740481C1C}">
                <a14:useLocalDpi xmlns:a14="http://schemas.microsoft.com/office/drawing/2010/main" val="0"/>
              </a:ext>
            </a:extLst>
          </a:blip>
          <a:srcRect l="9208" t="15746"/>
          <a:stretch/>
        </p:blipFill>
        <p:spPr>
          <a:xfrm>
            <a:off x="7761651" y="2249036"/>
            <a:ext cx="1340848" cy="866295"/>
          </a:xfrm>
          <a:prstGeom prst="rect">
            <a:avLst/>
          </a:prstGeom>
          <a:ln>
            <a:solidFill>
              <a:schemeClr val="tx1"/>
            </a:solidFill>
          </a:ln>
          <a:effectLst>
            <a:outerShdw blurRad="50800" dist="38100" dir="2700000" algn="tl" rotWithShape="0">
              <a:prstClr val="black">
                <a:alpha val="40000"/>
              </a:prstClr>
            </a:outerShdw>
          </a:effectLst>
        </p:spPr>
      </p:pic>
      <p:pic>
        <p:nvPicPr>
          <p:cNvPr id="157" name="Picture 156">
            <a:extLst>
              <a:ext uri="{FF2B5EF4-FFF2-40B4-BE49-F238E27FC236}">
                <a16:creationId xmlns:a16="http://schemas.microsoft.com/office/drawing/2014/main" id="{46267713-171C-4180-A3D4-3F237D1A4C87}"/>
              </a:ext>
            </a:extLst>
          </p:cNvPr>
          <p:cNvPicPr>
            <a:picLocks noChangeAspect="1"/>
          </p:cNvPicPr>
          <p:nvPr/>
        </p:nvPicPr>
        <p:blipFill>
          <a:blip r:embed="rId13"/>
          <a:stretch>
            <a:fillRect/>
          </a:stretch>
        </p:blipFill>
        <p:spPr>
          <a:xfrm>
            <a:off x="9181279" y="2248924"/>
            <a:ext cx="1171789" cy="861867"/>
          </a:xfrm>
          <a:prstGeom prst="rect">
            <a:avLst/>
          </a:prstGeom>
          <a:ln>
            <a:solidFill>
              <a:schemeClr val="tx1"/>
            </a:solidFill>
          </a:ln>
          <a:effectLst>
            <a:outerShdw blurRad="50800" dist="38100" dir="2700000" algn="tl" rotWithShape="0">
              <a:prstClr val="black">
                <a:alpha val="40000"/>
              </a:prstClr>
            </a:outerShdw>
          </a:effectLst>
        </p:spPr>
      </p:pic>
      <p:pic>
        <p:nvPicPr>
          <p:cNvPr id="158" name="Picture 157">
            <a:extLst>
              <a:ext uri="{FF2B5EF4-FFF2-40B4-BE49-F238E27FC236}">
                <a16:creationId xmlns:a16="http://schemas.microsoft.com/office/drawing/2014/main" id="{DBC55D39-80F6-432A-9F85-44C54DA4D385}"/>
              </a:ext>
            </a:extLst>
          </p:cNvPr>
          <p:cNvPicPr>
            <a:picLocks noChangeAspect="1"/>
          </p:cNvPicPr>
          <p:nvPr/>
        </p:nvPicPr>
        <p:blipFill>
          <a:blip r:embed="rId14"/>
          <a:stretch>
            <a:fillRect/>
          </a:stretch>
        </p:blipFill>
        <p:spPr>
          <a:xfrm>
            <a:off x="10431848" y="2255115"/>
            <a:ext cx="1233632" cy="861867"/>
          </a:xfrm>
          <a:prstGeom prst="rect">
            <a:avLst/>
          </a:prstGeom>
          <a:ln>
            <a:solidFill>
              <a:schemeClr val="tx1"/>
            </a:solidFill>
          </a:ln>
          <a:effectLst>
            <a:outerShdw blurRad="50800" dist="38100" dir="2700000" algn="tl" rotWithShape="0">
              <a:prstClr val="black">
                <a:alpha val="40000"/>
              </a:prstClr>
            </a:outerShdw>
          </a:effectLst>
        </p:spPr>
      </p:pic>
      <p:pic>
        <p:nvPicPr>
          <p:cNvPr id="159" name="Picture 158">
            <a:extLst>
              <a:ext uri="{FF2B5EF4-FFF2-40B4-BE49-F238E27FC236}">
                <a16:creationId xmlns:a16="http://schemas.microsoft.com/office/drawing/2014/main" id="{16F90C52-CF72-4AD0-A653-FF73B8282397}"/>
              </a:ext>
            </a:extLst>
          </p:cNvPr>
          <p:cNvPicPr>
            <a:picLocks noChangeAspect="1"/>
          </p:cNvPicPr>
          <p:nvPr/>
        </p:nvPicPr>
        <p:blipFill>
          <a:blip r:embed="rId15"/>
          <a:stretch>
            <a:fillRect/>
          </a:stretch>
        </p:blipFill>
        <p:spPr>
          <a:xfrm>
            <a:off x="8468400" y="4063958"/>
            <a:ext cx="1185974" cy="839514"/>
          </a:xfrm>
          <a:prstGeom prst="rect">
            <a:avLst/>
          </a:prstGeom>
          <a:ln>
            <a:solidFill>
              <a:schemeClr val="tx1"/>
            </a:solidFill>
          </a:ln>
          <a:effectLst>
            <a:outerShdw blurRad="50800" dist="38100" dir="2700000" algn="tl" rotWithShape="0">
              <a:prstClr val="black">
                <a:alpha val="40000"/>
              </a:prstClr>
            </a:outerShdw>
          </a:effectLst>
        </p:spPr>
      </p:pic>
      <p:pic>
        <p:nvPicPr>
          <p:cNvPr id="160" name="Picture 159">
            <a:extLst>
              <a:ext uri="{FF2B5EF4-FFF2-40B4-BE49-F238E27FC236}">
                <a16:creationId xmlns:a16="http://schemas.microsoft.com/office/drawing/2014/main" id="{D9E4B121-AE36-446C-820C-EC02A82721F2}"/>
              </a:ext>
            </a:extLst>
          </p:cNvPr>
          <p:cNvPicPr>
            <a:picLocks noChangeAspect="1"/>
          </p:cNvPicPr>
          <p:nvPr/>
        </p:nvPicPr>
        <p:blipFill>
          <a:blip r:embed="rId16"/>
          <a:stretch>
            <a:fillRect/>
          </a:stretch>
        </p:blipFill>
        <p:spPr>
          <a:xfrm>
            <a:off x="9892978" y="4062237"/>
            <a:ext cx="1313757" cy="848675"/>
          </a:xfrm>
          <a:prstGeom prst="rect">
            <a:avLst/>
          </a:prstGeom>
          <a:ln>
            <a:solidFill>
              <a:schemeClr val="tx1"/>
            </a:solidFill>
          </a:ln>
          <a:effectLst>
            <a:outerShdw blurRad="50800" dist="38100" dir="2700000" algn="tl" rotWithShape="0">
              <a:prstClr val="black">
                <a:alpha val="40000"/>
              </a:prstClr>
            </a:outerShdw>
          </a:effectLst>
        </p:spPr>
      </p:pic>
      <p:sp>
        <p:nvSpPr>
          <p:cNvPr id="70" name="TextBox 69">
            <a:extLst>
              <a:ext uri="{FF2B5EF4-FFF2-40B4-BE49-F238E27FC236}">
                <a16:creationId xmlns:a16="http://schemas.microsoft.com/office/drawing/2014/main" id="{93E6F436-40D2-4A3E-9A7A-0024683024A0}"/>
              </a:ext>
            </a:extLst>
          </p:cNvPr>
          <p:cNvSpPr txBox="1"/>
          <p:nvPr/>
        </p:nvSpPr>
        <p:spPr>
          <a:xfrm>
            <a:off x="1954215" y="3150468"/>
            <a:ext cx="2241125" cy="400110"/>
          </a:xfrm>
          <a:prstGeom prst="rect">
            <a:avLst/>
          </a:prstGeom>
          <a:noFill/>
        </p:spPr>
        <p:txBody>
          <a:bodyPr wrap="square" rtlCol="0">
            <a:spAutoFit/>
          </a:bodyPr>
          <a:lstStyle/>
          <a:p>
            <a:pPr algn="ctr"/>
            <a:r>
              <a:rPr lang="en-GB" sz="1000" b="1" i="1" dirty="0"/>
              <a:t>Fig. B1. </a:t>
            </a:r>
            <a:r>
              <a:rPr lang="lv-LV" sz="1000" b="1" i="1" dirty="0"/>
              <a:t>Real-world</a:t>
            </a:r>
            <a:r>
              <a:rPr lang="lv-LV" sz="1000" i="1" dirty="0"/>
              <a:t>: </a:t>
            </a:r>
            <a:r>
              <a:rPr lang="en-US" sz="1000" i="1" dirty="0"/>
              <a:t>7021 </a:t>
            </a:r>
            <a:r>
              <a:rPr lang="en-US" sz="1000" b="1" i="1" dirty="0"/>
              <a:t>lightning strikes </a:t>
            </a:r>
            <a:r>
              <a:rPr lang="en-US" sz="1000" i="1" dirty="0"/>
              <a:t>from 1-2 July 2015 over UK</a:t>
            </a:r>
            <a:r>
              <a:rPr lang="lv-LV" sz="1000" i="1" dirty="0"/>
              <a:t>.</a:t>
            </a:r>
            <a:endParaRPr lang="en-US" sz="1000" i="1" dirty="0"/>
          </a:p>
        </p:txBody>
      </p:sp>
      <p:sp>
        <p:nvSpPr>
          <p:cNvPr id="72" name="TextBox 71">
            <a:extLst>
              <a:ext uri="{FF2B5EF4-FFF2-40B4-BE49-F238E27FC236}">
                <a16:creationId xmlns:a16="http://schemas.microsoft.com/office/drawing/2014/main" id="{C32CE5AB-C450-468E-94D4-9C67C068C1C9}"/>
              </a:ext>
            </a:extLst>
          </p:cNvPr>
          <p:cNvSpPr txBox="1"/>
          <p:nvPr/>
        </p:nvSpPr>
        <p:spPr>
          <a:xfrm>
            <a:off x="2060178" y="1356200"/>
            <a:ext cx="2093088" cy="461665"/>
          </a:xfrm>
          <a:prstGeom prst="rect">
            <a:avLst/>
          </a:prstGeom>
          <a:noFill/>
        </p:spPr>
        <p:txBody>
          <a:bodyPr wrap="square" rtlCol="0">
            <a:spAutoFit/>
          </a:bodyPr>
          <a:lstStyle/>
          <a:p>
            <a:pPr algn="ctr"/>
            <a:r>
              <a:rPr lang="en-US" sz="1200" b="1" dirty="0"/>
              <a:t>Real-world and synthetic point-event datasets</a:t>
            </a:r>
            <a:endParaRPr lang="lv-LV" sz="1200" b="1" dirty="0"/>
          </a:p>
        </p:txBody>
      </p:sp>
      <p:sp>
        <p:nvSpPr>
          <p:cNvPr id="76" name="TextBox 75">
            <a:extLst>
              <a:ext uri="{FF2B5EF4-FFF2-40B4-BE49-F238E27FC236}">
                <a16:creationId xmlns:a16="http://schemas.microsoft.com/office/drawing/2014/main" id="{0AF7744A-3F69-4375-A289-B40B5AE78602}"/>
              </a:ext>
            </a:extLst>
          </p:cNvPr>
          <p:cNvSpPr txBox="1"/>
          <p:nvPr/>
        </p:nvSpPr>
        <p:spPr>
          <a:xfrm>
            <a:off x="1962752" y="5792124"/>
            <a:ext cx="2232588" cy="553998"/>
          </a:xfrm>
          <a:prstGeom prst="rect">
            <a:avLst/>
          </a:prstGeom>
          <a:noFill/>
        </p:spPr>
        <p:txBody>
          <a:bodyPr wrap="square" rtlCol="0">
            <a:spAutoFit/>
          </a:bodyPr>
          <a:lstStyle/>
          <a:p>
            <a:pPr algn="ctr">
              <a:spcAft>
                <a:spcPts val="600"/>
              </a:spcAft>
            </a:pPr>
            <a:r>
              <a:rPr lang="en-GB" sz="1000" b="1" dirty="0"/>
              <a:t>Fig. B2. Sy</a:t>
            </a:r>
            <a:r>
              <a:rPr lang="lv-LV" sz="1000" b="1" dirty="0"/>
              <a:t>nthetic</a:t>
            </a:r>
            <a:r>
              <a:rPr lang="lv-LV" sz="1000" dirty="0"/>
              <a:t>: point-event datasets </a:t>
            </a:r>
            <a:r>
              <a:rPr lang="en-GB" sz="1000" dirty="0"/>
              <a:t>from</a:t>
            </a:r>
            <a:r>
              <a:rPr lang="lv-LV" sz="1000" dirty="0"/>
              <a:t> </a:t>
            </a:r>
            <a:r>
              <a:rPr lang="lv-LV" sz="1000" b="1" dirty="0"/>
              <a:t>homogeneous Poisson </a:t>
            </a:r>
            <a:r>
              <a:rPr lang="lv-LV" sz="1000" dirty="0"/>
              <a:t>and </a:t>
            </a:r>
            <a:r>
              <a:rPr lang="lv-LV" sz="1000" b="1" dirty="0"/>
              <a:t>Thomas point processes.</a:t>
            </a:r>
          </a:p>
        </p:txBody>
      </p:sp>
      <p:cxnSp>
        <p:nvCxnSpPr>
          <p:cNvPr id="77" name="Straight Arrow Connector 76">
            <a:extLst>
              <a:ext uri="{FF2B5EF4-FFF2-40B4-BE49-F238E27FC236}">
                <a16:creationId xmlns:a16="http://schemas.microsoft.com/office/drawing/2014/main" id="{B60633DD-867A-4CBF-B25A-B635646EE69B}"/>
              </a:ext>
            </a:extLst>
          </p:cNvPr>
          <p:cNvCxnSpPr>
            <a:cxnSpLocks/>
            <a:stCxn id="15" idx="3"/>
            <a:endCxn id="27" idx="1"/>
          </p:cNvCxnSpPr>
          <p:nvPr/>
        </p:nvCxnSpPr>
        <p:spPr>
          <a:xfrm flipV="1">
            <a:off x="1491600" y="3629234"/>
            <a:ext cx="448898" cy="296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69" name="TextBox 68">
            <a:extLst>
              <a:ext uri="{FF2B5EF4-FFF2-40B4-BE49-F238E27FC236}">
                <a16:creationId xmlns:a16="http://schemas.microsoft.com/office/drawing/2014/main" id="{1A65CCCA-959C-45A9-8875-B8DF369DF715}"/>
              </a:ext>
            </a:extLst>
          </p:cNvPr>
          <p:cNvSpPr txBox="1"/>
          <p:nvPr/>
        </p:nvSpPr>
        <p:spPr>
          <a:xfrm rot="16200000">
            <a:off x="1249355" y="3474478"/>
            <a:ext cx="871372"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lv-LV" sz="1200" b="1" dirty="0"/>
              <a:t>Apply</a:t>
            </a:r>
            <a:r>
              <a:rPr lang="en-GB" sz="1200" b="1" dirty="0"/>
              <a:t> to</a:t>
            </a:r>
            <a:endParaRPr lang="en-US" sz="1200" b="1" dirty="0"/>
          </a:p>
        </p:txBody>
      </p:sp>
      <p:sp>
        <p:nvSpPr>
          <p:cNvPr id="81" name="TextBox 80">
            <a:extLst>
              <a:ext uri="{FF2B5EF4-FFF2-40B4-BE49-F238E27FC236}">
                <a16:creationId xmlns:a16="http://schemas.microsoft.com/office/drawing/2014/main" id="{51E3C120-21B4-4BD9-964D-85AC7B7D98FD}"/>
              </a:ext>
            </a:extLst>
          </p:cNvPr>
          <p:cNvSpPr txBox="1"/>
          <p:nvPr/>
        </p:nvSpPr>
        <p:spPr>
          <a:xfrm rot="16200000">
            <a:off x="3971652" y="3460270"/>
            <a:ext cx="871372"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200" b="1" dirty="0"/>
              <a:t>Results</a:t>
            </a:r>
            <a:endParaRPr lang="en-US" sz="1200" b="1" dirty="0"/>
          </a:p>
        </p:txBody>
      </p:sp>
      <p:grpSp>
        <p:nvGrpSpPr>
          <p:cNvPr id="97" name="Group 96">
            <a:extLst>
              <a:ext uri="{FF2B5EF4-FFF2-40B4-BE49-F238E27FC236}">
                <a16:creationId xmlns:a16="http://schemas.microsoft.com/office/drawing/2014/main" id="{2F4679C1-2499-419C-822D-2894DEFD98CA}"/>
              </a:ext>
            </a:extLst>
          </p:cNvPr>
          <p:cNvGrpSpPr/>
          <p:nvPr/>
        </p:nvGrpSpPr>
        <p:grpSpPr>
          <a:xfrm>
            <a:off x="4733411" y="1055458"/>
            <a:ext cx="2093088" cy="310342"/>
            <a:chOff x="2173125" y="1088660"/>
            <a:chExt cx="2093088" cy="310342"/>
          </a:xfrm>
        </p:grpSpPr>
        <p:sp>
          <p:nvSpPr>
            <p:cNvPr id="98" name="TextBox 97">
              <a:extLst>
                <a:ext uri="{FF2B5EF4-FFF2-40B4-BE49-F238E27FC236}">
                  <a16:creationId xmlns:a16="http://schemas.microsoft.com/office/drawing/2014/main" id="{C9FA69DD-8B26-456F-857F-C90082CE503C}"/>
                </a:ext>
              </a:extLst>
            </p:cNvPr>
            <p:cNvSpPr txBox="1"/>
            <p:nvPr/>
          </p:nvSpPr>
          <p:spPr>
            <a:xfrm>
              <a:off x="2173125" y="1088660"/>
              <a:ext cx="2093088" cy="307777"/>
            </a:xfrm>
            <a:prstGeom prst="rect">
              <a:avLst/>
            </a:prstGeom>
            <a:noFill/>
          </p:spPr>
          <p:txBody>
            <a:bodyPr wrap="square" rtlCol="0">
              <a:spAutoFit/>
            </a:bodyPr>
            <a:lstStyle/>
            <a:p>
              <a:pPr algn="ctr"/>
              <a:r>
                <a:rPr lang="en-US" sz="1400" b="1" dirty="0"/>
                <a:t>C</a:t>
              </a:r>
            </a:p>
          </p:txBody>
        </p:sp>
        <p:sp>
          <p:nvSpPr>
            <p:cNvPr id="100" name="Oval 99">
              <a:extLst>
                <a:ext uri="{FF2B5EF4-FFF2-40B4-BE49-F238E27FC236}">
                  <a16:creationId xmlns:a16="http://schemas.microsoft.com/office/drawing/2014/main" id="{E12CF458-BFC1-4838-96EB-563D389BEDE4}"/>
                </a:ext>
              </a:extLst>
            </p:cNvPr>
            <p:cNvSpPr/>
            <p:nvPr/>
          </p:nvSpPr>
          <p:spPr>
            <a:xfrm>
              <a:off x="3083402" y="1097120"/>
              <a:ext cx="301882" cy="301882"/>
            </a:xfrm>
            <a:prstGeom prst="ellipse">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sp>
        <p:nvSpPr>
          <p:cNvPr id="101" name="TextBox 100">
            <a:extLst>
              <a:ext uri="{FF2B5EF4-FFF2-40B4-BE49-F238E27FC236}">
                <a16:creationId xmlns:a16="http://schemas.microsoft.com/office/drawing/2014/main" id="{765B95DC-DA46-42A0-A575-A2B85F3F6D4A}"/>
              </a:ext>
            </a:extLst>
          </p:cNvPr>
          <p:cNvSpPr txBox="1"/>
          <p:nvPr/>
        </p:nvSpPr>
        <p:spPr>
          <a:xfrm>
            <a:off x="4779437" y="1356200"/>
            <a:ext cx="2093088" cy="276999"/>
          </a:xfrm>
          <a:prstGeom prst="rect">
            <a:avLst/>
          </a:prstGeom>
          <a:noFill/>
        </p:spPr>
        <p:txBody>
          <a:bodyPr wrap="square" rtlCol="0">
            <a:spAutoFit/>
          </a:bodyPr>
          <a:lstStyle/>
          <a:p>
            <a:pPr algn="ctr"/>
            <a:r>
              <a:rPr lang="en-US" sz="1200" b="1" dirty="0"/>
              <a:t>Initial results</a:t>
            </a:r>
            <a:endParaRPr lang="lv-LV" sz="1200" b="1" dirty="0"/>
          </a:p>
        </p:txBody>
      </p:sp>
      <p:sp>
        <p:nvSpPr>
          <p:cNvPr id="103" name="TextBox 102">
            <a:extLst>
              <a:ext uri="{FF2B5EF4-FFF2-40B4-BE49-F238E27FC236}">
                <a16:creationId xmlns:a16="http://schemas.microsoft.com/office/drawing/2014/main" id="{F879C44C-D0B2-4858-98EA-36F88C9E4768}"/>
              </a:ext>
            </a:extLst>
          </p:cNvPr>
          <p:cNvSpPr txBox="1"/>
          <p:nvPr/>
        </p:nvSpPr>
        <p:spPr>
          <a:xfrm>
            <a:off x="5007587" y="2969380"/>
            <a:ext cx="1842126" cy="230832"/>
          </a:xfrm>
          <a:prstGeom prst="rect">
            <a:avLst/>
          </a:prstGeom>
          <a:noFill/>
        </p:spPr>
        <p:txBody>
          <a:bodyPr wrap="square" rtlCol="0">
            <a:spAutoFit/>
          </a:bodyPr>
          <a:lstStyle/>
          <a:p>
            <a:pPr algn="ctr"/>
            <a:r>
              <a:rPr lang="en-GB" sz="900" b="1" i="1" dirty="0"/>
              <a:t>Fig. C1. K-function analysis results.</a:t>
            </a:r>
            <a:endParaRPr lang="en-US" sz="900" i="1" dirty="0"/>
          </a:p>
        </p:txBody>
      </p:sp>
      <p:sp>
        <p:nvSpPr>
          <p:cNvPr id="104" name="TextBox 103">
            <a:extLst>
              <a:ext uri="{FF2B5EF4-FFF2-40B4-BE49-F238E27FC236}">
                <a16:creationId xmlns:a16="http://schemas.microsoft.com/office/drawing/2014/main" id="{133F25F4-477A-4B97-B565-484F01389361}"/>
              </a:ext>
            </a:extLst>
          </p:cNvPr>
          <p:cNvSpPr txBox="1"/>
          <p:nvPr/>
        </p:nvSpPr>
        <p:spPr>
          <a:xfrm>
            <a:off x="5012983" y="5986519"/>
            <a:ext cx="1836730" cy="369332"/>
          </a:xfrm>
          <a:prstGeom prst="rect">
            <a:avLst/>
          </a:prstGeom>
          <a:noFill/>
        </p:spPr>
        <p:txBody>
          <a:bodyPr wrap="square" rtlCol="0">
            <a:spAutoFit/>
          </a:bodyPr>
          <a:lstStyle/>
          <a:p>
            <a:pPr algn="ctr"/>
            <a:r>
              <a:rPr lang="en-GB" sz="900" b="1" i="1" dirty="0"/>
              <a:t>Fig. C3. Spatio-temporal scan statistic.</a:t>
            </a:r>
            <a:endParaRPr lang="en-US" sz="900" i="1" dirty="0"/>
          </a:p>
        </p:txBody>
      </p:sp>
      <p:cxnSp>
        <p:nvCxnSpPr>
          <p:cNvPr id="85" name="Straight Arrow Connector 84">
            <a:extLst>
              <a:ext uri="{FF2B5EF4-FFF2-40B4-BE49-F238E27FC236}">
                <a16:creationId xmlns:a16="http://schemas.microsoft.com/office/drawing/2014/main" id="{C762721A-55B7-4CE8-8AA1-215C83097AF7}"/>
              </a:ext>
            </a:extLst>
          </p:cNvPr>
          <p:cNvCxnSpPr>
            <a:cxnSpLocks/>
            <a:stCxn id="87" idx="3"/>
            <a:endCxn id="83" idx="1"/>
          </p:cNvCxnSpPr>
          <p:nvPr/>
        </p:nvCxnSpPr>
        <p:spPr>
          <a:xfrm>
            <a:off x="6923211" y="3629886"/>
            <a:ext cx="506831" cy="1302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5" name="TextBox 104">
            <a:extLst>
              <a:ext uri="{FF2B5EF4-FFF2-40B4-BE49-F238E27FC236}">
                <a16:creationId xmlns:a16="http://schemas.microsoft.com/office/drawing/2014/main" id="{E293D39A-356D-4B0F-ADD1-6124B5009FF4}"/>
              </a:ext>
            </a:extLst>
          </p:cNvPr>
          <p:cNvSpPr txBox="1"/>
          <p:nvPr/>
        </p:nvSpPr>
        <p:spPr>
          <a:xfrm>
            <a:off x="5007586" y="4561334"/>
            <a:ext cx="1852769" cy="230832"/>
          </a:xfrm>
          <a:prstGeom prst="rect">
            <a:avLst/>
          </a:prstGeom>
          <a:noFill/>
        </p:spPr>
        <p:txBody>
          <a:bodyPr wrap="square" rtlCol="0">
            <a:spAutoFit/>
          </a:bodyPr>
          <a:lstStyle/>
          <a:p>
            <a:pPr algn="ctr"/>
            <a:r>
              <a:rPr lang="en-GB" sz="900" b="1" i="1" dirty="0"/>
              <a:t>Fig. C2. Kernel density estimation.</a:t>
            </a:r>
            <a:endParaRPr lang="en-US" sz="900" i="1" dirty="0"/>
          </a:p>
        </p:txBody>
      </p:sp>
      <p:sp>
        <p:nvSpPr>
          <p:cNvPr id="134" name="TextBox 133">
            <a:extLst>
              <a:ext uri="{FF2B5EF4-FFF2-40B4-BE49-F238E27FC236}">
                <a16:creationId xmlns:a16="http://schemas.microsoft.com/office/drawing/2014/main" id="{79E91D85-4601-4AE9-BA73-D9A7AFD51B49}"/>
              </a:ext>
            </a:extLst>
          </p:cNvPr>
          <p:cNvSpPr txBox="1"/>
          <p:nvPr/>
        </p:nvSpPr>
        <p:spPr>
          <a:xfrm rot="16200000">
            <a:off x="6721881" y="3439379"/>
            <a:ext cx="871372"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lv-LV" sz="1200" b="1" dirty="0"/>
              <a:t>Extend</a:t>
            </a:r>
            <a:endParaRPr lang="en-US" sz="1200" b="1" dirty="0"/>
          </a:p>
        </p:txBody>
      </p:sp>
      <p:sp>
        <p:nvSpPr>
          <p:cNvPr id="83" name="Rectangle 82">
            <a:extLst>
              <a:ext uri="{FF2B5EF4-FFF2-40B4-BE49-F238E27FC236}">
                <a16:creationId xmlns:a16="http://schemas.microsoft.com/office/drawing/2014/main" id="{FFA54B3B-258F-4C25-8F1B-0EA6E732136E}"/>
              </a:ext>
            </a:extLst>
          </p:cNvPr>
          <p:cNvSpPr/>
          <p:nvPr/>
        </p:nvSpPr>
        <p:spPr>
          <a:xfrm>
            <a:off x="7430042" y="968331"/>
            <a:ext cx="4701955" cy="5349165"/>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5" name="Connector: Elbow 24">
            <a:extLst>
              <a:ext uri="{FF2B5EF4-FFF2-40B4-BE49-F238E27FC236}">
                <a16:creationId xmlns:a16="http://schemas.microsoft.com/office/drawing/2014/main" id="{7AEF9182-C577-4B9F-9C6E-D16ABE73C6F3}"/>
              </a:ext>
            </a:extLst>
          </p:cNvPr>
          <p:cNvCxnSpPr>
            <a:cxnSpLocks/>
          </p:cNvCxnSpPr>
          <p:nvPr/>
        </p:nvCxnSpPr>
        <p:spPr>
          <a:xfrm rot="10800000" flipV="1">
            <a:off x="5041666" y="2233647"/>
            <a:ext cx="19102" cy="1621766"/>
          </a:xfrm>
          <a:prstGeom prst="bentConnector3">
            <a:avLst>
              <a:gd name="adj1" fmla="val 1296733"/>
            </a:avLst>
          </a:prstGeom>
          <a:ln>
            <a:tailEnd type="triangle"/>
          </a:ln>
        </p:spPr>
        <p:style>
          <a:lnRef idx="1">
            <a:schemeClr val="dk1"/>
          </a:lnRef>
          <a:fillRef idx="0">
            <a:schemeClr val="dk1"/>
          </a:fillRef>
          <a:effectRef idx="0">
            <a:schemeClr val="dk1"/>
          </a:effectRef>
          <a:fontRef idx="minor">
            <a:schemeClr val="tx1"/>
          </a:fontRef>
        </p:style>
      </p:cxnSp>
      <p:cxnSp>
        <p:nvCxnSpPr>
          <p:cNvPr id="29" name="Connector: Elbow 28">
            <a:extLst>
              <a:ext uri="{FF2B5EF4-FFF2-40B4-BE49-F238E27FC236}">
                <a16:creationId xmlns:a16="http://schemas.microsoft.com/office/drawing/2014/main" id="{30809C9F-E623-4849-83B3-B1DA53E4D759}"/>
              </a:ext>
            </a:extLst>
          </p:cNvPr>
          <p:cNvCxnSpPr>
            <a:cxnSpLocks/>
          </p:cNvCxnSpPr>
          <p:nvPr/>
        </p:nvCxnSpPr>
        <p:spPr>
          <a:xfrm rot="10800000" flipH="1" flipV="1">
            <a:off x="5032486" y="3902687"/>
            <a:ext cx="12819" cy="1550387"/>
          </a:xfrm>
          <a:prstGeom prst="bentConnector3">
            <a:avLst>
              <a:gd name="adj1" fmla="val -1706997"/>
            </a:avLst>
          </a:prstGeom>
          <a:ln>
            <a:tailEnd type="triangle"/>
          </a:ln>
        </p:spPr>
        <p:style>
          <a:lnRef idx="1">
            <a:schemeClr val="dk1"/>
          </a:lnRef>
          <a:fillRef idx="0">
            <a:schemeClr val="dk1"/>
          </a:fillRef>
          <a:effectRef idx="0">
            <a:schemeClr val="dk1"/>
          </a:effectRef>
          <a:fontRef idx="minor">
            <a:schemeClr val="tx1"/>
          </a:fontRef>
        </p:style>
      </p:cxnSp>
      <p:sp>
        <p:nvSpPr>
          <p:cNvPr id="75" name="TextBox 74">
            <a:extLst>
              <a:ext uri="{FF2B5EF4-FFF2-40B4-BE49-F238E27FC236}">
                <a16:creationId xmlns:a16="http://schemas.microsoft.com/office/drawing/2014/main" id="{B7F46029-76EC-4202-8558-031741BFC493}"/>
              </a:ext>
            </a:extLst>
          </p:cNvPr>
          <p:cNvSpPr txBox="1"/>
          <p:nvPr/>
        </p:nvSpPr>
        <p:spPr>
          <a:xfrm rot="16200000">
            <a:off x="4167027" y="2912944"/>
            <a:ext cx="1370580" cy="2308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900" dirty="0"/>
              <a:t>Inform bandwidth choice</a:t>
            </a:r>
            <a:endParaRPr lang="en-US" sz="900" dirty="0"/>
          </a:p>
        </p:txBody>
      </p:sp>
      <p:sp>
        <p:nvSpPr>
          <p:cNvPr id="78" name="TextBox 77">
            <a:extLst>
              <a:ext uri="{FF2B5EF4-FFF2-40B4-BE49-F238E27FC236}">
                <a16:creationId xmlns:a16="http://schemas.microsoft.com/office/drawing/2014/main" id="{5C926B5B-C3E3-4590-8E01-276EA18BA106}"/>
              </a:ext>
            </a:extLst>
          </p:cNvPr>
          <p:cNvSpPr txBox="1"/>
          <p:nvPr/>
        </p:nvSpPr>
        <p:spPr>
          <a:xfrm rot="16200000">
            <a:off x="4175805" y="4589368"/>
            <a:ext cx="1370580" cy="2308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900" dirty="0"/>
              <a:t>Limit input parameter set</a:t>
            </a:r>
            <a:endParaRPr lang="en-US" sz="900" dirty="0"/>
          </a:p>
        </p:txBody>
      </p:sp>
      <p:sp>
        <p:nvSpPr>
          <p:cNvPr id="88" name="TextBox 87">
            <a:extLst>
              <a:ext uri="{FF2B5EF4-FFF2-40B4-BE49-F238E27FC236}">
                <a16:creationId xmlns:a16="http://schemas.microsoft.com/office/drawing/2014/main" id="{839BC411-7F67-4614-85F2-47B5B08E997E}"/>
              </a:ext>
            </a:extLst>
          </p:cNvPr>
          <p:cNvSpPr txBox="1"/>
          <p:nvPr/>
        </p:nvSpPr>
        <p:spPr>
          <a:xfrm>
            <a:off x="7776556" y="3142191"/>
            <a:ext cx="3888923" cy="230832"/>
          </a:xfrm>
          <a:prstGeom prst="rect">
            <a:avLst/>
          </a:prstGeom>
          <a:noFill/>
        </p:spPr>
        <p:txBody>
          <a:bodyPr wrap="square" rtlCol="0">
            <a:spAutoFit/>
          </a:bodyPr>
          <a:lstStyle/>
          <a:p>
            <a:pPr algn="ctr"/>
            <a:r>
              <a:rPr lang="en-GB" sz="900" b="1" i="1" dirty="0"/>
              <a:t>Fig. D1. Base model of two identical moving sources.</a:t>
            </a:r>
            <a:endParaRPr lang="en-US" sz="900" i="1" dirty="0"/>
          </a:p>
        </p:txBody>
      </p:sp>
      <p:sp>
        <p:nvSpPr>
          <p:cNvPr id="89" name="TextBox 88">
            <a:extLst>
              <a:ext uri="{FF2B5EF4-FFF2-40B4-BE49-F238E27FC236}">
                <a16:creationId xmlns:a16="http://schemas.microsoft.com/office/drawing/2014/main" id="{12544EB9-7C60-4E75-AEC2-851B3C622A6B}"/>
              </a:ext>
            </a:extLst>
          </p:cNvPr>
          <p:cNvSpPr txBox="1"/>
          <p:nvPr/>
        </p:nvSpPr>
        <p:spPr>
          <a:xfrm>
            <a:off x="7610446" y="4922907"/>
            <a:ext cx="4416221" cy="230832"/>
          </a:xfrm>
          <a:prstGeom prst="rect">
            <a:avLst/>
          </a:prstGeom>
          <a:noFill/>
        </p:spPr>
        <p:txBody>
          <a:bodyPr wrap="square" rtlCol="0">
            <a:spAutoFit/>
          </a:bodyPr>
          <a:lstStyle/>
          <a:p>
            <a:pPr algn="ctr"/>
            <a:r>
              <a:rPr lang="en-GB" sz="900" b="1" i="1" dirty="0"/>
              <a:t>Fig. D2. K-function analysis example of spatial and temporal scales for global clustering.</a:t>
            </a:r>
            <a:endParaRPr lang="en-US" sz="900" i="1" dirty="0"/>
          </a:p>
        </p:txBody>
      </p:sp>
      <p:grpSp>
        <p:nvGrpSpPr>
          <p:cNvPr id="117" name="Group 116">
            <a:extLst>
              <a:ext uri="{FF2B5EF4-FFF2-40B4-BE49-F238E27FC236}">
                <a16:creationId xmlns:a16="http://schemas.microsoft.com/office/drawing/2014/main" id="{5C347392-B982-4C14-843B-EB279D018084}"/>
              </a:ext>
            </a:extLst>
          </p:cNvPr>
          <p:cNvGrpSpPr/>
          <p:nvPr/>
        </p:nvGrpSpPr>
        <p:grpSpPr>
          <a:xfrm>
            <a:off x="8607830" y="1051568"/>
            <a:ext cx="2093088" cy="310342"/>
            <a:chOff x="2173125" y="1088660"/>
            <a:chExt cx="2093088" cy="310342"/>
          </a:xfrm>
        </p:grpSpPr>
        <p:sp>
          <p:nvSpPr>
            <p:cNvPr id="118" name="TextBox 117">
              <a:extLst>
                <a:ext uri="{FF2B5EF4-FFF2-40B4-BE49-F238E27FC236}">
                  <a16:creationId xmlns:a16="http://schemas.microsoft.com/office/drawing/2014/main" id="{2B6E602D-0408-4D94-A658-8E7821168885}"/>
                </a:ext>
              </a:extLst>
            </p:cNvPr>
            <p:cNvSpPr txBox="1"/>
            <p:nvPr/>
          </p:nvSpPr>
          <p:spPr>
            <a:xfrm>
              <a:off x="2173125" y="1088660"/>
              <a:ext cx="2093088" cy="307777"/>
            </a:xfrm>
            <a:prstGeom prst="rect">
              <a:avLst/>
            </a:prstGeom>
            <a:noFill/>
          </p:spPr>
          <p:txBody>
            <a:bodyPr wrap="square" rtlCol="0">
              <a:spAutoFit/>
            </a:bodyPr>
            <a:lstStyle/>
            <a:p>
              <a:pPr algn="ctr"/>
              <a:r>
                <a:rPr lang="en-US" sz="1400" b="1" dirty="0"/>
                <a:t>D</a:t>
              </a:r>
            </a:p>
          </p:txBody>
        </p:sp>
        <p:sp>
          <p:nvSpPr>
            <p:cNvPr id="119" name="Oval 118">
              <a:extLst>
                <a:ext uri="{FF2B5EF4-FFF2-40B4-BE49-F238E27FC236}">
                  <a16:creationId xmlns:a16="http://schemas.microsoft.com/office/drawing/2014/main" id="{BD589A75-DA65-4B1C-A927-7074215C5E8A}"/>
                </a:ext>
              </a:extLst>
            </p:cNvPr>
            <p:cNvSpPr/>
            <p:nvPr/>
          </p:nvSpPr>
          <p:spPr>
            <a:xfrm>
              <a:off x="3083402" y="1097120"/>
              <a:ext cx="301882" cy="301882"/>
            </a:xfrm>
            <a:prstGeom prst="ellipse">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sp>
        <p:nvSpPr>
          <p:cNvPr id="120" name="TextBox 119">
            <a:extLst>
              <a:ext uri="{FF2B5EF4-FFF2-40B4-BE49-F238E27FC236}">
                <a16:creationId xmlns:a16="http://schemas.microsoft.com/office/drawing/2014/main" id="{72C69B62-8252-4BE4-B5ED-6980531A7029}"/>
              </a:ext>
            </a:extLst>
          </p:cNvPr>
          <p:cNvSpPr txBox="1"/>
          <p:nvPr/>
        </p:nvSpPr>
        <p:spPr>
          <a:xfrm>
            <a:off x="8639625" y="1352382"/>
            <a:ext cx="2093088" cy="276999"/>
          </a:xfrm>
          <a:prstGeom prst="rect">
            <a:avLst/>
          </a:prstGeom>
          <a:noFill/>
        </p:spPr>
        <p:txBody>
          <a:bodyPr wrap="square" rtlCol="0">
            <a:spAutoFit/>
          </a:bodyPr>
          <a:lstStyle/>
          <a:p>
            <a:pPr algn="ctr"/>
            <a:r>
              <a:rPr lang="en-US" sz="1200" b="1" dirty="0"/>
              <a:t>Current and future work</a:t>
            </a:r>
            <a:endParaRPr lang="lv-LV" sz="1200" b="1" dirty="0"/>
          </a:p>
        </p:txBody>
      </p:sp>
    </p:spTree>
    <p:extLst>
      <p:ext uri="{BB962C8B-B14F-4D97-AF65-F5344CB8AC3E}">
        <p14:creationId xmlns:p14="http://schemas.microsoft.com/office/powerpoint/2010/main" val="2848056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5C66BE8-4289-4E1D-8028-800E66CDECEC}"/>
              </a:ext>
            </a:extLst>
          </p:cNvPr>
          <p:cNvSpPr txBox="1"/>
          <p:nvPr/>
        </p:nvSpPr>
        <p:spPr>
          <a:xfrm>
            <a:off x="0" y="0"/>
            <a:ext cx="12192000" cy="738664"/>
          </a:xfrm>
          <a:prstGeom prst="rect">
            <a:avLst/>
          </a:prstGeom>
          <a:noFill/>
        </p:spPr>
        <p:txBody>
          <a:bodyPr wrap="square" rtlCol="0">
            <a:spAutoFit/>
          </a:bodyPr>
          <a:lstStyle/>
          <a:p>
            <a:pPr algn="ctr"/>
            <a:r>
              <a:rPr lang="en-US" b="1" dirty="0"/>
              <a:t>Spatio-Temporal Clustering Methodologies for Point-Event Natural Hazards</a:t>
            </a:r>
          </a:p>
          <a:p>
            <a:pPr algn="ctr"/>
            <a:r>
              <a:rPr lang="en-US" sz="1200" dirty="0"/>
              <a:t>Uldis Zandovskis</a:t>
            </a:r>
            <a:r>
              <a:rPr lang="en-US" sz="1200" baseline="30000" dirty="0"/>
              <a:t>1</a:t>
            </a:r>
            <a:r>
              <a:rPr lang="en-US" sz="1200" dirty="0"/>
              <a:t>, Bruce D. Malamud</a:t>
            </a:r>
            <a:r>
              <a:rPr lang="en-US" sz="1200" baseline="30000" dirty="0"/>
              <a:t>1</a:t>
            </a:r>
            <a:r>
              <a:rPr lang="en-US" sz="1200" dirty="0"/>
              <a:t>, Davide Pigoli</a:t>
            </a:r>
            <a:r>
              <a:rPr lang="en-US" sz="1200" baseline="30000" dirty="0"/>
              <a:t>2</a:t>
            </a:r>
            <a:endParaRPr lang="en-US" dirty="0"/>
          </a:p>
          <a:p>
            <a:pPr algn="ctr"/>
            <a:r>
              <a:rPr lang="en-US" sz="1200" dirty="0"/>
              <a:t>(1) Dept. of Geography and (2) Dept. of Mathematics, King’s College London, UK (e-mail: uldis.zandovskis@kcl.ac.uk) </a:t>
            </a:r>
          </a:p>
        </p:txBody>
      </p:sp>
      <p:pic>
        <p:nvPicPr>
          <p:cNvPr id="6" name="Picture 5">
            <a:extLst>
              <a:ext uri="{FF2B5EF4-FFF2-40B4-BE49-F238E27FC236}">
                <a16:creationId xmlns:a16="http://schemas.microsoft.com/office/drawing/2014/main" id="{437D4531-B79E-4C2C-A804-D95BF86702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85" y="73648"/>
            <a:ext cx="1712396" cy="428769"/>
          </a:xfrm>
          <a:prstGeom prst="rect">
            <a:avLst/>
          </a:prstGeom>
        </p:spPr>
      </p:pic>
      <p:sp>
        <p:nvSpPr>
          <p:cNvPr id="7" name="Footer Placeholder 6">
            <a:extLst>
              <a:ext uri="{FF2B5EF4-FFF2-40B4-BE49-F238E27FC236}">
                <a16:creationId xmlns:a16="http://schemas.microsoft.com/office/drawing/2014/main" id="{D636D9AB-05A4-4F73-8710-6B060E5B617E}"/>
              </a:ext>
            </a:extLst>
          </p:cNvPr>
          <p:cNvSpPr>
            <a:spLocks noGrp="1"/>
          </p:cNvSpPr>
          <p:nvPr>
            <p:ph type="ftr" sz="quarter" idx="11"/>
          </p:nvPr>
        </p:nvSpPr>
        <p:spPr>
          <a:xfrm>
            <a:off x="174808" y="6448974"/>
            <a:ext cx="11249025" cy="369934"/>
          </a:xfrm>
        </p:spPr>
        <p:txBody>
          <a:bodyPr/>
          <a:lstStyle/>
          <a:p>
            <a:pPr algn="r"/>
            <a:r>
              <a:rPr lang="en-US" dirty="0" err="1">
                <a:solidFill>
                  <a:schemeClr val="tx1"/>
                </a:solidFill>
              </a:rPr>
              <a:t>vEGU</a:t>
            </a:r>
            <a:r>
              <a:rPr lang="en-US" dirty="0">
                <a:solidFill>
                  <a:schemeClr val="tx1"/>
                </a:solidFill>
              </a:rPr>
              <a:t> 2021: Spatio-temporal data science: advances in computational geosciences and innovative evaluation tools for weather and climate science (26.04.2021)</a:t>
            </a:r>
          </a:p>
        </p:txBody>
      </p:sp>
      <p:pic>
        <p:nvPicPr>
          <p:cNvPr id="9" name="Picture 8" descr="Icon&#10;&#10;Description automatically generated">
            <a:extLst>
              <a:ext uri="{FF2B5EF4-FFF2-40B4-BE49-F238E27FC236}">
                <a16:creationId xmlns:a16="http://schemas.microsoft.com/office/drawing/2014/main" id="{51698120-95EE-4193-8790-2E9DB4C37D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691" y="6448974"/>
            <a:ext cx="399320" cy="316534"/>
          </a:xfrm>
          <a:prstGeom prst="rect">
            <a:avLst/>
          </a:prstGeom>
        </p:spPr>
      </p:pic>
      <p:cxnSp>
        <p:nvCxnSpPr>
          <p:cNvPr id="11" name="Straight Connector 10">
            <a:extLst>
              <a:ext uri="{FF2B5EF4-FFF2-40B4-BE49-F238E27FC236}">
                <a16:creationId xmlns:a16="http://schemas.microsoft.com/office/drawing/2014/main" id="{73808247-8017-4EFE-9886-7F47170A8F68}"/>
              </a:ext>
            </a:extLst>
          </p:cNvPr>
          <p:cNvCxnSpPr/>
          <p:nvPr/>
        </p:nvCxnSpPr>
        <p:spPr>
          <a:xfrm>
            <a:off x="0" y="6393392"/>
            <a:ext cx="12192000" cy="0"/>
          </a:xfrm>
          <a:prstGeom prst="line">
            <a:avLst/>
          </a:prstGeom>
        </p:spPr>
        <p:style>
          <a:lnRef idx="1">
            <a:schemeClr val="dk1"/>
          </a:lnRef>
          <a:fillRef idx="0">
            <a:schemeClr val="dk1"/>
          </a:fillRef>
          <a:effectRef idx="0">
            <a:schemeClr val="dk1"/>
          </a:effectRef>
          <a:fontRef idx="minor">
            <a:schemeClr val="tx1"/>
          </a:fontRef>
        </p:style>
      </p:cxnSp>
      <p:pic>
        <p:nvPicPr>
          <p:cNvPr id="12" name="Picture 11">
            <a:extLst>
              <a:ext uri="{FF2B5EF4-FFF2-40B4-BE49-F238E27FC236}">
                <a16:creationId xmlns:a16="http://schemas.microsoft.com/office/drawing/2014/main" id="{136F09D8-FC21-4684-AFFC-BC6FA286FA8B}"/>
              </a:ext>
            </a:extLst>
          </p:cNvPr>
          <p:cNvPicPr>
            <a:picLocks noChangeAspect="1"/>
          </p:cNvPicPr>
          <p:nvPr/>
        </p:nvPicPr>
        <p:blipFill>
          <a:blip r:embed="rId4"/>
          <a:stretch>
            <a:fillRect/>
          </a:stretch>
        </p:blipFill>
        <p:spPr>
          <a:xfrm>
            <a:off x="11289861" y="74532"/>
            <a:ext cx="754950" cy="577680"/>
          </a:xfrm>
          <a:prstGeom prst="rect">
            <a:avLst/>
          </a:prstGeom>
        </p:spPr>
      </p:pic>
      <p:pic>
        <p:nvPicPr>
          <p:cNvPr id="13" name="Picture 12">
            <a:extLst>
              <a:ext uri="{FF2B5EF4-FFF2-40B4-BE49-F238E27FC236}">
                <a16:creationId xmlns:a16="http://schemas.microsoft.com/office/drawing/2014/main" id="{2C575F38-0B0B-43FF-8B1B-827CFCE1183D}"/>
              </a:ext>
            </a:extLst>
          </p:cNvPr>
          <p:cNvPicPr>
            <a:picLocks noChangeAspect="1"/>
          </p:cNvPicPr>
          <p:nvPr/>
        </p:nvPicPr>
        <p:blipFill>
          <a:blip r:embed="rId5"/>
          <a:stretch>
            <a:fillRect/>
          </a:stretch>
        </p:blipFill>
        <p:spPr>
          <a:xfrm>
            <a:off x="0" y="779841"/>
            <a:ext cx="12192000" cy="6093"/>
          </a:xfrm>
          <a:prstGeom prst="rect">
            <a:avLst/>
          </a:prstGeom>
        </p:spPr>
      </p:pic>
      <p:pic>
        <p:nvPicPr>
          <p:cNvPr id="3" name="Picture 2">
            <a:extLst>
              <a:ext uri="{FF2B5EF4-FFF2-40B4-BE49-F238E27FC236}">
                <a16:creationId xmlns:a16="http://schemas.microsoft.com/office/drawing/2014/main" id="{D26C310C-A0C4-4E27-8191-E7D5D39DEDE3}"/>
              </a:ext>
            </a:extLst>
          </p:cNvPr>
          <p:cNvPicPr>
            <a:picLocks noChangeAspect="1"/>
          </p:cNvPicPr>
          <p:nvPr/>
        </p:nvPicPr>
        <p:blipFill>
          <a:blip r:embed="rId6"/>
          <a:stretch>
            <a:fillRect/>
          </a:stretch>
        </p:blipFill>
        <p:spPr>
          <a:xfrm>
            <a:off x="0" y="1738048"/>
            <a:ext cx="5985862" cy="3381904"/>
          </a:xfrm>
          <a:prstGeom prst="rect">
            <a:avLst/>
          </a:prstGeom>
        </p:spPr>
      </p:pic>
      <p:pic>
        <p:nvPicPr>
          <p:cNvPr id="5" name="Picture 4">
            <a:extLst>
              <a:ext uri="{FF2B5EF4-FFF2-40B4-BE49-F238E27FC236}">
                <a16:creationId xmlns:a16="http://schemas.microsoft.com/office/drawing/2014/main" id="{5C9C00B7-D990-4846-8228-515EF43F274C}"/>
              </a:ext>
            </a:extLst>
          </p:cNvPr>
          <p:cNvPicPr>
            <a:picLocks noChangeAspect="1"/>
          </p:cNvPicPr>
          <p:nvPr/>
        </p:nvPicPr>
        <p:blipFill>
          <a:blip r:embed="rId7"/>
          <a:stretch>
            <a:fillRect/>
          </a:stretch>
        </p:blipFill>
        <p:spPr>
          <a:xfrm>
            <a:off x="6096000" y="1735323"/>
            <a:ext cx="5893740" cy="3384629"/>
          </a:xfrm>
          <a:prstGeom prst="rect">
            <a:avLst/>
          </a:prstGeom>
        </p:spPr>
      </p:pic>
      <p:sp>
        <p:nvSpPr>
          <p:cNvPr id="64" name="TextBox 63">
            <a:extLst>
              <a:ext uri="{FF2B5EF4-FFF2-40B4-BE49-F238E27FC236}">
                <a16:creationId xmlns:a16="http://schemas.microsoft.com/office/drawing/2014/main" id="{2EE8DBA3-B043-4EE2-B3D2-5E2ABCF804CC}"/>
              </a:ext>
            </a:extLst>
          </p:cNvPr>
          <p:cNvSpPr txBox="1"/>
          <p:nvPr/>
        </p:nvSpPr>
        <p:spPr>
          <a:xfrm>
            <a:off x="1658739" y="1028434"/>
            <a:ext cx="8874522" cy="461665"/>
          </a:xfrm>
          <a:prstGeom prst="rect">
            <a:avLst/>
          </a:prstGeom>
          <a:noFill/>
        </p:spPr>
        <p:txBody>
          <a:bodyPr wrap="square" rtlCol="0">
            <a:spAutoFit/>
          </a:bodyPr>
          <a:lstStyle/>
          <a:p>
            <a:pPr algn="ctr"/>
            <a:r>
              <a:rPr lang="lv-LV" sz="2400" b="1" dirty="0"/>
              <a:t>Column B:  Synthetic point event datasets</a:t>
            </a:r>
          </a:p>
        </p:txBody>
      </p:sp>
      <p:sp>
        <p:nvSpPr>
          <p:cNvPr id="65" name="TextBox 64">
            <a:extLst>
              <a:ext uri="{FF2B5EF4-FFF2-40B4-BE49-F238E27FC236}">
                <a16:creationId xmlns:a16="http://schemas.microsoft.com/office/drawing/2014/main" id="{ED362838-D83E-4BBA-AEBD-C7A2705906B5}"/>
              </a:ext>
            </a:extLst>
          </p:cNvPr>
          <p:cNvSpPr txBox="1"/>
          <p:nvPr/>
        </p:nvSpPr>
        <p:spPr>
          <a:xfrm>
            <a:off x="0" y="5556617"/>
            <a:ext cx="12192000" cy="830997"/>
          </a:xfrm>
          <a:prstGeom prst="rect">
            <a:avLst/>
          </a:prstGeom>
          <a:noFill/>
        </p:spPr>
        <p:txBody>
          <a:bodyPr wrap="square" rtlCol="0">
            <a:spAutoFit/>
          </a:bodyPr>
          <a:lstStyle/>
          <a:p>
            <a:pPr algn="ctr"/>
            <a:r>
              <a:rPr lang="en-GB" sz="1600" b="1" i="1" dirty="0"/>
              <a:t>Fig. 1. </a:t>
            </a:r>
            <a:r>
              <a:rPr lang="lv-LV" sz="1600" i="1" dirty="0"/>
              <a:t>Synthetic point-event datasets used for initial assessment and comparison of global and local clustering procedures. Both datasets consist of 1000 events, which are distributed over a {X=20, Y=20, T=20} space-time cube as (a) homogeneous Poisson process and (b) Thomas point process.</a:t>
            </a:r>
            <a:endParaRPr lang="en-US" sz="1600" i="1" dirty="0"/>
          </a:p>
        </p:txBody>
      </p:sp>
      <p:sp>
        <p:nvSpPr>
          <p:cNvPr id="8" name="TextBox 7">
            <a:extLst>
              <a:ext uri="{FF2B5EF4-FFF2-40B4-BE49-F238E27FC236}">
                <a16:creationId xmlns:a16="http://schemas.microsoft.com/office/drawing/2014/main" id="{92664365-EBBB-4975-9470-54C2EE74CC12}"/>
              </a:ext>
            </a:extLst>
          </p:cNvPr>
          <p:cNvSpPr txBox="1"/>
          <p:nvPr/>
        </p:nvSpPr>
        <p:spPr>
          <a:xfrm>
            <a:off x="2362200" y="5191125"/>
            <a:ext cx="466725" cy="369332"/>
          </a:xfrm>
          <a:prstGeom prst="rect">
            <a:avLst/>
          </a:prstGeom>
          <a:noFill/>
        </p:spPr>
        <p:txBody>
          <a:bodyPr wrap="square" rtlCol="0">
            <a:spAutoFit/>
          </a:bodyPr>
          <a:lstStyle/>
          <a:p>
            <a:r>
              <a:rPr lang="lv-LV" dirty="0"/>
              <a:t>(a)</a:t>
            </a:r>
            <a:endParaRPr lang="en-US" dirty="0"/>
          </a:p>
        </p:txBody>
      </p:sp>
      <p:sp>
        <p:nvSpPr>
          <p:cNvPr id="67" name="TextBox 66">
            <a:extLst>
              <a:ext uri="{FF2B5EF4-FFF2-40B4-BE49-F238E27FC236}">
                <a16:creationId xmlns:a16="http://schemas.microsoft.com/office/drawing/2014/main" id="{8EDEBC6F-D586-4472-A385-4775DB43FE08}"/>
              </a:ext>
            </a:extLst>
          </p:cNvPr>
          <p:cNvSpPr txBox="1"/>
          <p:nvPr/>
        </p:nvSpPr>
        <p:spPr>
          <a:xfrm>
            <a:off x="8734425" y="5191125"/>
            <a:ext cx="466725" cy="369332"/>
          </a:xfrm>
          <a:prstGeom prst="rect">
            <a:avLst/>
          </a:prstGeom>
          <a:noFill/>
        </p:spPr>
        <p:txBody>
          <a:bodyPr wrap="square" rtlCol="0">
            <a:spAutoFit/>
          </a:bodyPr>
          <a:lstStyle/>
          <a:p>
            <a:r>
              <a:rPr lang="lv-LV" dirty="0"/>
              <a:t>(b)</a:t>
            </a:r>
            <a:endParaRPr lang="en-US" dirty="0"/>
          </a:p>
        </p:txBody>
      </p:sp>
    </p:spTree>
    <p:extLst>
      <p:ext uri="{BB962C8B-B14F-4D97-AF65-F5344CB8AC3E}">
        <p14:creationId xmlns:p14="http://schemas.microsoft.com/office/powerpoint/2010/main" val="3954988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5C66BE8-4289-4E1D-8028-800E66CDECEC}"/>
              </a:ext>
            </a:extLst>
          </p:cNvPr>
          <p:cNvSpPr txBox="1"/>
          <p:nvPr/>
        </p:nvSpPr>
        <p:spPr>
          <a:xfrm>
            <a:off x="0" y="0"/>
            <a:ext cx="12192000" cy="738664"/>
          </a:xfrm>
          <a:prstGeom prst="rect">
            <a:avLst/>
          </a:prstGeom>
          <a:noFill/>
        </p:spPr>
        <p:txBody>
          <a:bodyPr wrap="square" rtlCol="0">
            <a:spAutoFit/>
          </a:bodyPr>
          <a:lstStyle/>
          <a:p>
            <a:pPr algn="ctr"/>
            <a:r>
              <a:rPr lang="en-US" b="1" dirty="0"/>
              <a:t>Spatio-Temporal Clustering Methodologies for Point-Event Natural Hazards</a:t>
            </a:r>
          </a:p>
          <a:p>
            <a:pPr algn="ctr"/>
            <a:r>
              <a:rPr lang="en-US" sz="1200" dirty="0"/>
              <a:t>Uldis Zandovskis</a:t>
            </a:r>
            <a:r>
              <a:rPr lang="en-US" sz="1200" baseline="30000" dirty="0"/>
              <a:t>1</a:t>
            </a:r>
            <a:r>
              <a:rPr lang="en-US" sz="1200" dirty="0"/>
              <a:t>, Bruce D. Malamud</a:t>
            </a:r>
            <a:r>
              <a:rPr lang="en-US" sz="1200" baseline="30000" dirty="0"/>
              <a:t>1</a:t>
            </a:r>
            <a:r>
              <a:rPr lang="en-US" sz="1200" dirty="0"/>
              <a:t>, Davide Pigoli</a:t>
            </a:r>
            <a:r>
              <a:rPr lang="en-US" sz="1200" baseline="30000" dirty="0"/>
              <a:t>2</a:t>
            </a:r>
            <a:endParaRPr lang="en-US" dirty="0"/>
          </a:p>
          <a:p>
            <a:pPr algn="ctr"/>
            <a:r>
              <a:rPr lang="en-US" sz="1200" dirty="0"/>
              <a:t>(1) Dept. of Geography and (2) Dept. of Mathematics, King’s College London, UK (e-mail: uldis.zandovskis@kcl.ac.uk) </a:t>
            </a:r>
          </a:p>
        </p:txBody>
      </p:sp>
      <p:pic>
        <p:nvPicPr>
          <p:cNvPr id="6" name="Picture 5">
            <a:extLst>
              <a:ext uri="{FF2B5EF4-FFF2-40B4-BE49-F238E27FC236}">
                <a16:creationId xmlns:a16="http://schemas.microsoft.com/office/drawing/2014/main" id="{437D4531-B79E-4C2C-A804-D95BF86702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85" y="73648"/>
            <a:ext cx="1712396" cy="428769"/>
          </a:xfrm>
          <a:prstGeom prst="rect">
            <a:avLst/>
          </a:prstGeom>
        </p:spPr>
      </p:pic>
      <p:sp>
        <p:nvSpPr>
          <p:cNvPr id="7" name="Footer Placeholder 6">
            <a:extLst>
              <a:ext uri="{FF2B5EF4-FFF2-40B4-BE49-F238E27FC236}">
                <a16:creationId xmlns:a16="http://schemas.microsoft.com/office/drawing/2014/main" id="{D636D9AB-05A4-4F73-8710-6B060E5B617E}"/>
              </a:ext>
            </a:extLst>
          </p:cNvPr>
          <p:cNvSpPr>
            <a:spLocks noGrp="1"/>
          </p:cNvSpPr>
          <p:nvPr>
            <p:ph type="ftr" sz="quarter" idx="11"/>
          </p:nvPr>
        </p:nvSpPr>
        <p:spPr>
          <a:xfrm>
            <a:off x="174808" y="6448974"/>
            <a:ext cx="11249025" cy="369934"/>
          </a:xfrm>
        </p:spPr>
        <p:txBody>
          <a:bodyPr/>
          <a:lstStyle/>
          <a:p>
            <a:pPr algn="r"/>
            <a:r>
              <a:rPr lang="en-US" dirty="0" err="1">
                <a:solidFill>
                  <a:schemeClr val="tx1"/>
                </a:solidFill>
              </a:rPr>
              <a:t>vEGU</a:t>
            </a:r>
            <a:r>
              <a:rPr lang="en-US" dirty="0">
                <a:solidFill>
                  <a:schemeClr val="tx1"/>
                </a:solidFill>
              </a:rPr>
              <a:t> 2021: Spatio-temporal data science: advances in computational geosciences and innovative evaluation tools for weather and climate science (26.04.2021)</a:t>
            </a:r>
          </a:p>
        </p:txBody>
      </p:sp>
      <p:pic>
        <p:nvPicPr>
          <p:cNvPr id="9" name="Picture 8" descr="Icon&#10;&#10;Description automatically generated">
            <a:extLst>
              <a:ext uri="{FF2B5EF4-FFF2-40B4-BE49-F238E27FC236}">
                <a16:creationId xmlns:a16="http://schemas.microsoft.com/office/drawing/2014/main" id="{51698120-95EE-4193-8790-2E9DB4C37D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691" y="6448974"/>
            <a:ext cx="399320" cy="316534"/>
          </a:xfrm>
          <a:prstGeom prst="rect">
            <a:avLst/>
          </a:prstGeom>
        </p:spPr>
      </p:pic>
      <p:cxnSp>
        <p:nvCxnSpPr>
          <p:cNvPr id="11" name="Straight Connector 10">
            <a:extLst>
              <a:ext uri="{FF2B5EF4-FFF2-40B4-BE49-F238E27FC236}">
                <a16:creationId xmlns:a16="http://schemas.microsoft.com/office/drawing/2014/main" id="{73808247-8017-4EFE-9886-7F47170A8F68}"/>
              </a:ext>
            </a:extLst>
          </p:cNvPr>
          <p:cNvCxnSpPr/>
          <p:nvPr/>
        </p:nvCxnSpPr>
        <p:spPr>
          <a:xfrm>
            <a:off x="0" y="6393392"/>
            <a:ext cx="12192000" cy="0"/>
          </a:xfrm>
          <a:prstGeom prst="line">
            <a:avLst/>
          </a:prstGeom>
        </p:spPr>
        <p:style>
          <a:lnRef idx="1">
            <a:schemeClr val="dk1"/>
          </a:lnRef>
          <a:fillRef idx="0">
            <a:schemeClr val="dk1"/>
          </a:fillRef>
          <a:effectRef idx="0">
            <a:schemeClr val="dk1"/>
          </a:effectRef>
          <a:fontRef idx="minor">
            <a:schemeClr val="tx1"/>
          </a:fontRef>
        </p:style>
      </p:cxnSp>
      <p:pic>
        <p:nvPicPr>
          <p:cNvPr id="12" name="Picture 11">
            <a:extLst>
              <a:ext uri="{FF2B5EF4-FFF2-40B4-BE49-F238E27FC236}">
                <a16:creationId xmlns:a16="http://schemas.microsoft.com/office/drawing/2014/main" id="{136F09D8-FC21-4684-AFFC-BC6FA286FA8B}"/>
              </a:ext>
            </a:extLst>
          </p:cNvPr>
          <p:cNvPicPr>
            <a:picLocks noChangeAspect="1"/>
          </p:cNvPicPr>
          <p:nvPr/>
        </p:nvPicPr>
        <p:blipFill>
          <a:blip r:embed="rId4"/>
          <a:stretch>
            <a:fillRect/>
          </a:stretch>
        </p:blipFill>
        <p:spPr>
          <a:xfrm>
            <a:off x="11289861" y="74532"/>
            <a:ext cx="754950" cy="577680"/>
          </a:xfrm>
          <a:prstGeom prst="rect">
            <a:avLst/>
          </a:prstGeom>
        </p:spPr>
      </p:pic>
      <p:pic>
        <p:nvPicPr>
          <p:cNvPr id="13" name="Picture 12">
            <a:extLst>
              <a:ext uri="{FF2B5EF4-FFF2-40B4-BE49-F238E27FC236}">
                <a16:creationId xmlns:a16="http://schemas.microsoft.com/office/drawing/2014/main" id="{2C575F38-0B0B-43FF-8B1B-827CFCE1183D}"/>
              </a:ext>
            </a:extLst>
          </p:cNvPr>
          <p:cNvPicPr>
            <a:picLocks noChangeAspect="1"/>
          </p:cNvPicPr>
          <p:nvPr/>
        </p:nvPicPr>
        <p:blipFill>
          <a:blip r:embed="rId5"/>
          <a:stretch>
            <a:fillRect/>
          </a:stretch>
        </p:blipFill>
        <p:spPr>
          <a:xfrm>
            <a:off x="0" y="779841"/>
            <a:ext cx="12192000" cy="6093"/>
          </a:xfrm>
          <a:prstGeom prst="rect">
            <a:avLst/>
          </a:prstGeom>
        </p:spPr>
      </p:pic>
      <p:sp>
        <p:nvSpPr>
          <p:cNvPr id="64" name="TextBox 63">
            <a:extLst>
              <a:ext uri="{FF2B5EF4-FFF2-40B4-BE49-F238E27FC236}">
                <a16:creationId xmlns:a16="http://schemas.microsoft.com/office/drawing/2014/main" id="{2EE8DBA3-B043-4EE2-B3D2-5E2ABCF804CC}"/>
              </a:ext>
            </a:extLst>
          </p:cNvPr>
          <p:cNvSpPr txBox="1"/>
          <p:nvPr/>
        </p:nvSpPr>
        <p:spPr>
          <a:xfrm>
            <a:off x="1658739" y="1028434"/>
            <a:ext cx="8874522" cy="461665"/>
          </a:xfrm>
          <a:prstGeom prst="rect">
            <a:avLst/>
          </a:prstGeom>
          <a:noFill/>
        </p:spPr>
        <p:txBody>
          <a:bodyPr wrap="square" rtlCol="0">
            <a:spAutoFit/>
          </a:bodyPr>
          <a:lstStyle/>
          <a:p>
            <a:pPr algn="ctr"/>
            <a:r>
              <a:rPr lang="lv-LV" sz="2400" b="1" dirty="0"/>
              <a:t>Column B:  Real-world point event dataset</a:t>
            </a:r>
          </a:p>
        </p:txBody>
      </p:sp>
      <p:sp>
        <p:nvSpPr>
          <p:cNvPr id="65" name="TextBox 64">
            <a:extLst>
              <a:ext uri="{FF2B5EF4-FFF2-40B4-BE49-F238E27FC236}">
                <a16:creationId xmlns:a16="http://schemas.microsoft.com/office/drawing/2014/main" id="{ED362838-D83E-4BBA-AEBD-C7A2705906B5}"/>
              </a:ext>
            </a:extLst>
          </p:cNvPr>
          <p:cNvSpPr txBox="1"/>
          <p:nvPr/>
        </p:nvSpPr>
        <p:spPr>
          <a:xfrm>
            <a:off x="0" y="5556617"/>
            <a:ext cx="12192000" cy="830997"/>
          </a:xfrm>
          <a:prstGeom prst="rect">
            <a:avLst/>
          </a:prstGeom>
          <a:noFill/>
        </p:spPr>
        <p:txBody>
          <a:bodyPr wrap="square" rtlCol="0">
            <a:spAutoFit/>
          </a:bodyPr>
          <a:lstStyle/>
          <a:p>
            <a:pPr algn="ctr"/>
            <a:r>
              <a:rPr lang="en-GB" sz="1600" b="1" i="1" dirty="0"/>
              <a:t>Fig. </a:t>
            </a:r>
            <a:r>
              <a:rPr lang="lv-LV" sz="1600" b="1" i="1" dirty="0"/>
              <a:t>2</a:t>
            </a:r>
            <a:r>
              <a:rPr lang="en-GB" sz="1600" b="1" i="1" dirty="0"/>
              <a:t>. </a:t>
            </a:r>
            <a:r>
              <a:rPr lang="en-US" sz="1600" i="1" dirty="0"/>
              <a:t>The subset (single day data collected on 1 July over a restricted spatial area within 53◦ and 57◦N latitude and 7 ◦W and 2 ◦E longitude) of the 2015 </a:t>
            </a:r>
            <a:r>
              <a:rPr lang="en-US" sz="1600" i="1" dirty="0" err="1"/>
              <a:t>ATDnet</a:t>
            </a:r>
            <a:r>
              <a:rPr lang="en-US" sz="1600" i="1" dirty="0"/>
              <a:t> </a:t>
            </a:r>
            <a:r>
              <a:rPr lang="lv-LV" sz="1600" i="1" dirty="0"/>
              <a:t>(</a:t>
            </a:r>
            <a:r>
              <a:rPr lang="en-US" sz="1600" i="1" dirty="0" err="1"/>
              <a:t>Gaffard</a:t>
            </a:r>
            <a:r>
              <a:rPr lang="en-US" sz="1600" i="1" dirty="0"/>
              <a:t> et al., 2008</a:t>
            </a:r>
            <a:r>
              <a:rPr lang="lv-LV" sz="1600" i="1" dirty="0"/>
              <a:t>)</a:t>
            </a:r>
            <a:r>
              <a:rPr lang="en-US" sz="1600" i="1" dirty="0"/>
              <a:t> lightning strike location dataset. Shown </a:t>
            </a:r>
            <a:r>
              <a:rPr lang="lv-LV" sz="1600" i="1" dirty="0"/>
              <a:t>in (a) </a:t>
            </a:r>
            <a:r>
              <a:rPr lang="en-US" sz="1600" i="1" dirty="0"/>
              <a:t>is the 2D spatial view of the subset</a:t>
            </a:r>
            <a:r>
              <a:rPr lang="lv-LV" sz="1600" i="1" dirty="0"/>
              <a:t> </a:t>
            </a:r>
            <a:r>
              <a:rPr lang="en-US" sz="1600" i="1" dirty="0"/>
              <a:t>with the timestamp of each point event given by the </a:t>
            </a:r>
            <a:r>
              <a:rPr lang="en-US" sz="1600" i="1" dirty="0" err="1"/>
              <a:t>colour</a:t>
            </a:r>
            <a:r>
              <a:rPr lang="en-US" sz="1600" i="1" dirty="0"/>
              <a:t>, according to the </a:t>
            </a:r>
            <a:r>
              <a:rPr lang="en-US" sz="1600" i="1" dirty="0" err="1"/>
              <a:t>colourscale</a:t>
            </a:r>
            <a:r>
              <a:rPr lang="lv-LV" sz="1600" i="1" dirty="0"/>
              <a:t>, while (b) is the 3D spatio-temporal view of the subset.</a:t>
            </a:r>
            <a:endParaRPr lang="en-US" sz="1600" i="1" dirty="0"/>
          </a:p>
        </p:txBody>
      </p:sp>
      <p:sp>
        <p:nvSpPr>
          <p:cNvPr id="8" name="TextBox 7">
            <a:extLst>
              <a:ext uri="{FF2B5EF4-FFF2-40B4-BE49-F238E27FC236}">
                <a16:creationId xmlns:a16="http://schemas.microsoft.com/office/drawing/2014/main" id="{92664365-EBBB-4975-9470-54C2EE74CC12}"/>
              </a:ext>
            </a:extLst>
          </p:cNvPr>
          <p:cNvSpPr txBox="1"/>
          <p:nvPr/>
        </p:nvSpPr>
        <p:spPr>
          <a:xfrm>
            <a:off x="2362200" y="5191125"/>
            <a:ext cx="466725" cy="369332"/>
          </a:xfrm>
          <a:prstGeom prst="rect">
            <a:avLst/>
          </a:prstGeom>
          <a:noFill/>
        </p:spPr>
        <p:txBody>
          <a:bodyPr wrap="square" rtlCol="0">
            <a:spAutoFit/>
          </a:bodyPr>
          <a:lstStyle/>
          <a:p>
            <a:r>
              <a:rPr lang="lv-LV" dirty="0"/>
              <a:t>(a)</a:t>
            </a:r>
            <a:endParaRPr lang="en-US" dirty="0"/>
          </a:p>
        </p:txBody>
      </p:sp>
      <p:sp>
        <p:nvSpPr>
          <p:cNvPr id="67" name="TextBox 66">
            <a:extLst>
              <a:ext uri="{FF2B5EF4-FFF2-40B4-BE49-F238E27FC236}">
                <a16:creationId xmlns:a16="http://schemas.microsoft.com/office/drawing/2014/main" id="{8EDEBC6F-D586-4472-A385-4775DB43FE08}"/>
              </a:ext>
            </a:extLst>
          </p:cNvPr>
          <p:cNvSpPr txBox="1"/>
          <p:nvPr/>
        </p:nvSpPr>
        <p:spPr>
          <a:xfrm>
            <a:off x="8734425" y="5191125"/>
            <a:ext cx="466725" cy="369332"/>
          </a:xfrm>
          <a:prstGeom prst="rect">
            <a:avLst/>
          </a:prstGeom>
          <a:noFill/>
        </p:spPr>
        <p:txBody>
          <a:bodyPr wrap="square" rtlCol="0">
            <a:spAutoFit/>
          </a:bodyPr>
          <a:lstStyle/>
          <a:p>
            <a:r>
              <a:rPr lang="lv-LV" dirty="0"/>
              <a:t>(b)</a:t>
            </a:r>
            <a:endParaRPr lang="en-US" dirty="0"/>
          </a:p>
        </p:txBody>
      </p:sp>
      <p:pic>
        <p:nvPicPr>
          <p:cNvPr id="2" name="Picture 1">
            <a:extLst>
              <a:ext uri="{FF2B5EF4-FFF2-40B4-BE49-F238E27FC236}">
                <a16:creationId xmlns:a16="http://schemas.microsoft.com/office/drawing/2014/main" id="{74F0A97C-16A1-4DA5-AB79-03F99800F68D}"/>
              </a:ext>
            </a:extLst>
          </p:cNvPr>
          <p:cNvPicPr>
            <a:picLocks noChangeAspect="1"/>
          </p:cNvPicPr>
          <p:nvPr/>
        </p:nvPicPr>
        <p:blipFill>
          <a:blip r:embed="rId6"/>
          <a:stretch>
            <a:fillRect/>
          </a:stretch>
        </p:blipFill>
        <p:spPr>
          <a:xfrm>
            <a:off x="0" y="1743268"/>
            <a:ext cx="5947677" cy="3387353"/>
          </a:xfrm>
          <a:prstGeom prst="rect">
            <a:avLst/>
          </a:prstGeom>
        </p:spPr>
      </p:pic>
      <p:pic>
        <p:nvPicPr>
          <p:cNvPr id="14" name="Picture 13" descr="Chart, scatter chart&#10;&#10;Description automatically generated">
            <a:extLst>
              <a:ext uri="{FF2B5EF4-FFF2-40B4-BE49-F238E27FC236}">
                <a16:creationId xmlns:a16="http://schemas.microsoft.com/office/drawing/2014/main" id="{C1E1E1B5-A7A9-4EEE-974E-6346AAB8A88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34665" y="1571244"/>
            <a:ext cx="5666244" cy="3538735"/>
          </a:xfrm>
          <a:prstGeom prst="rect">
            <a:avLst/>
          </a:prstGeom>
        </p:spPr>
      </p:pic>
    </p:spTree>
    <p:extLst>
      <p:ext uri="{BB962C8B-B14F-4D97-AF65-F5344CB8AC3E}">
        <p14:creationId xmlns:p14="http://schemas.microsoft.com/office/powerpoint/2010/main" val="1349734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5C66BE8-4289-4E1D-8028-800E66CDECEC}"/>
              </a:ext>
            </a:extLst>
          </p:cNvPr>
          <p:cNvSpPr txBox="1"/>
          <p:nvPr/>
        </p:nvSpPr>
        <p:spPr>
          <a:xfrm>
            <a:off x="0" y="0"/>
            <a:ext cx="12192000" cy="738664"/>
          </a:xfrm>
          <a:prstGeom prst="rect">
            <a:avLst/>
          </a:prstGeom>
          <a:noFill/>
        </p:spPr>
        <p:txBody>
          <a:bodyPr wrap="square" rtlCol="0">
            <a:spAutoFit/>
          </a:bodyPr>
          <a:lstStyle/>
          <a:p>
            <a:pPr algn="ctr"/>
            <a:r>
              <a:rPr lang="en-US" b="1" dirty="0"/>
              <a:t>Spatio-Temporal Clustering Methodologies for Point-Event Natural Hazards</a:t>
            </a:r>
          </a:p>
          <a:p>
            <a:pPr algn="ctr"/>
            <a:r>
              <a:rPr lang="en-US" sz="1200" dirty="0"/>
              <a:t>Uldis Zandovskis</a:t>
            </a:r>
            <a:r>
              <a:rPr lang="en-US" sz="1200" baseline="30000" dirty="0"/>
              <a:t>1</a:t>
            </a:r>
            <a:r>
              <a:rPr lang="en-US" sz="1200" dirty="0"/>
              <a:t>, Bruce D. Malamud</a:t>
            </a:r>
            <a:r>
              <a:rPr lang="en-US" sz="1200" baseline="30000" dirty="0"/>
              <a:t>1</a:t>
            </a:r>
            <a:r>
              <a:rPr lang="en-US" sz="1200" dirty="0"/>
              <a:t>, Davide Pigoli</a:t>
            </a:r>
            <a:r>
              <a:rPr lang="en-US" sz="1200" baseline="30000" dirty="0"/>
              <a:t>2</a:t>
            </a:r>
            <a:endParaRPr lang="en-US" dirty="0"/>
          </a:p>
          <a:p>
            <a:pPr algn="ctr"/>
            <a:r>
              <a:rPr lang="en-US" sz="1200" dirty="0"/>
              <a:t>(1) Dept. of Geography and (2) Dept. of Mathematics, King’s College London, UK (e-mail: uldis.zandovskis@kcl.ac.uk) </a:t>
            </a:r>
          </a:p>
        </p:txBody>
      </p:sp>
      <p:pic>
        <p:nvPicPr>
          <p:cNvPr id="6" name="Picture 5">
            <a:extLst>
              <a:ext uri="{FF2B5EF4-FFF2-40B4-BE49-F238E27FC236}">
                <a16:creationId xmlns:a16="http://schemas.microsoft.com/office/drawing/2014/main" id="{437D4531-B79E-4C2C-A804-D95BF86702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85" y="73648"/>
            <a:ext cx="1712396" cy="428769"/>
          </a:xfrm>
          <a:prstGeom prst="rect">
            <a:avLst/>
          </a:prstGeom>
        </p:spPr>
      </p:pic>
      <p:sp>
        <p:nvSpPr>
          <p:cNvPr id="7" name="Footer Placeholder 6">
            <a:extLst>
              <a:ext uri="{FF2B5EF4-FFF2-40B4-BE49-F238E27FC236}">
                <a16:creationId xmlns:a16="http://schemas.microsoft.com/office/drawing/2014/main" id="{D636D9AB-05A4-4F73-8710-6B060E5B617E}"/>
              </a:ext>
            </a:extLst>
          </p:cNvPr>
          <p:cNvSpPr>
            <a:spLocks noGrp="1"/>
          </p:cNvSpPr>
          <p:nvPr>
            <p:ph type="ftr" sz="quarter" idx="11"/>
          </p:nvPr>
        </p:nvSpPr>
        <p:spPr>
          <a:xfrm>
            <a:off x="174808" y="6448974"/>
            <a:ext cx="11249025" cy="369934"/>
          </a:xfrm>
        </p:spPr>
        <p:txBody>
          <a:bodyPr/>
          <a:lstStyle/>
          <a:p>
            <a:pPr algn="r"/>
            <a:r>
              <a:rPr lang="en-US" dirty="0" err="1">
                <a:solidFill>
                  <a:schemeClr val="tx1"/>
                </a:solidFill>
              </a:rPr>
              <a:t>vEGU</a:t>
            </a:r>
            <a:r>
              <a:rPr lang="en-US" dirty="0">
                <a:solidFill>
                  <a:schemeClr val="tx1"/>
                </a:solidFill>
              </a:rPr>
              <a:t> 2021: Spatio-temporal data science: advances in computational geosciences and innovative evaluation tools for weather and climate science (26.04.2021)</a:t>
            </a:r>
          </a:p>
        </p:txBody>
      </p:sp>
      <p:pic>
        <p:nvPicPr>
          <p:cNvPr id="9" name="Picture 8" descr="Icon&#10;&#10;Description automatically generated">
            <a:extLst>
              <a:ext uri="{FF2B5EF4-FFF2-40B4-BE49-F238E27FC236}">
                <a16:creationId xmlns:a16="http://schemas.microsoft.com/office/drawing/2014/main" id="{51698120-95EE-4193-8790-2E9DB4C37D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691" y="6448974"/>
            <a:ext cx="399320" cy="316534"/>
          </a:xfrm>
          <a:prstGeom prst="rect">
            <a:avLst/>
          </a:prstGeom>
        </p:spPr>
      </p:pic>
      <p:cxnSp>
        <p:nvCxnSpPr>
          <p:cNvPr id="11" name="Straight Connector 10">
            <a:extLst>
              <a:ext uri="{FF2B5EF4-FFF2-40B4-BE49-F238E27FC236}">
                <a16:creationId xmlns:a16="http://schemas.microsoft.com/office/drawing/2014/main" id="{73808247-8017-4EFE-9886-7F47170A8F68}"/>
              </a:ext>
            </a:extLst>
          </p:cNvPr>
          <p:cNvCxnSpPr/>
          <p:nvPr/>
        </p:nvCxnSpPr>
        <p:spPr>
          <a:xfrm>
            <a:off x="0" y="6393392"/>
            <a:ext cx="12192000" cy="0"/>
          </a:xfrm>
          <a:prstGeom prst="line">
            <a:avLst/>
          </a:prstGeom>
        </p:spPr>
        <p:style>
          <a:lnRef idx="1">
            <a:schemeClr val="dk1"/>
          </a:lnRef>
          <a:fillRef idx="0">
            <a:schemeClr val="dk1"/>
          </a:fillRef>
          <a:effectRef idx="0">
            <a:schemeClr val="dk1"/>
          </a:effectRef>
          <a:fontRef idx="minor">
            <a:schemeClr val="tx1"/>
          </a:fontRef>
        </p:style>
      </p:cxnSp>
      <p:pic>
        <p:nvPicPr>
          <p:cNvPr id="12" name="Picture 11">
            <a:extLst>
              <a:ext uri="{FF2B5EF4-FFF2-40B4-BE49-F238E27FC236}">
                <a16:creationId xmlns:a16="http://schemas.microsoft.com/office/drawing/2014/main" id="{136F09D8-FC21-4684-AFFC-BC6FA286FA8B}"/>
              </a:ext>
            </a:extLst>
          </p:cNvPr>
          <p:cNvPicPr>
            <a:picLocks noChangeAspect="1"/>
          </p:cNvPicPr>
          <p:nvPr/>
        </p:nvPicPr>
        <p:blipFill>
          <a:blip r:embed="rId4"/>
          <a:stretch>
            <a:fillRect/>
          </a:stretch>
        </p:blipFill>
        <p:spPr>
          <a:xfrm>
            <a:off x="11289861" y="74532"/>
            <a:ext cx="754950" cy="577680"/>
          </a:xfrm>
          <a:prstGeom prst="rect">
            <a:avLst/>
          </a:prstGeom>
        </p:spPr>
      </p:pic>
      <p:pic>
        <p:nvPicPr>
          <p:cNvPr id="13" name="Picture 12">
            <a:extLst>
              <a:ext uri="{FF2B5EF4-FFF2-40B4-BE49-F238E27FC236}">
                <a16:creationId xmlns:a16="http://schemas.microsoft.com/office/drawing/2014/main" id="{2C575F38-0B0B-43FF-8B1B-827CFCE1183D}"/>
              </a:ext>
            </a:extLst>
          </p:cNvPr>
          <p:cNvPicPr>
            <a:picLocks noChangeAspect="1"/>
          </p:cNvPicPr>
          <p:nvPr/>
        </p:nvPicPr>
        <p:blipFill>
          <a:blip r:embed="rId5"/>
          <a:stretch>
            <a:fillRect/>
          </a:stretch>
        </p:blipFill>
        <p:spPr>
          <a:xfrm>
            <a:off x="0" y="779841"/>
            <a:ext cx="12192000" cy="6093"/>
          </a:xfrm>
          <a:prstGeom prst="rect">
            <a:avLst/>
          </a:prstGeom>
        </p:spPr>
      </p:pic>
      <p:sp>
        <p:nvSpPr>
          <p:cNvPr id="64" name="TextBox 63">
            <a:extLst>
              <a:ext uri="{FF2B5EF4-FFF2-40B4-BE49-F238E27FC236}">
                <a16:creationId xmlns:a16="http://schemas.microsoft.com/office/drawing/2014/main" id="{2EE8DBA3-B043-4EE2-B3D2-5E2ABCF804CC}"/>
              </a:ext>
            </a:extLst>
          </p:cNvPr>
          <p:cNvSpPr txBox="1"/>
          <p:nvPr/>
        </p:nvSpPr>
        <p:spPr>
          <a:xfrm>
            <a:off x="1658739" y="1028434"/>
            <a:ext cx="8874522" cy="461665"/>
          </a:xfrm>
          <a:prstGeom prst="rect">
            <a:avLst/>
          </a:prstGeom>
          <a:noFill/>
        </p:spPr>
        <p:txBody>
          <a:bodyPr wrap="square" rtlCol="0">
            <a:spAutoFit/>
          </a:bodyPr>
          <a:lstStyle/>
          <a:p>
            <a:pPr algn="ctr"/>
            <a:r>
              <a:rPr lang="lv-LV" sz="2400" b="1" dirty="0"/>
              <a:t>Column C:  K-function analysis results for synthetic data</a:t>
            </a:r>
          </a:p>
        </p:txBody>
      </p:sp>
      <p:sp>
        <p:nvSpPr>
          <p:cNvPr id="65" name="TextBox 64">
            <a:extLst>
              <a:ext uri="{FF2B5EF4-FFF2-40B4-BE49-F238E27FC236}">
                <a16:creationId xmlns:a16="http://schemas.microsoft.com/office/drawing/2014/main" id="{ED362838-D83E-4BBA-AEBD-C7A2705906B5}"/>
              </a:ext>
            </a:extLst>
          </p:cNvPr>
          <p:cNvSpPr txBox="1"/>
          <p:nvPr/>
        </p:nvSpPr>
        <p:spPr>
          <a:xfrm>
            <a:off x="0" y="5556617"/>
            <a:ext cx="12192000" cy="584775"/>
          </a:xfrm>
          <a:prstGeom prst="rect">
            <a:avLst/>
          </a:prstGeom>
          <a:noFill/>
        </p:spPr>
        <p:txBody>
          <a:bodyPr wrap="square" rtlCol="0">
            <a:spAutoFit/>
          </a:bodyPr>
          <a:lstStyle/>
          <a:p>
            <a:pPr algn="ctr"/>
            <a:r>
              <a:rPr lang="en-GB" sz="1600" b="1" i="1" dirty="0"/>
              <a:t>Fig. </a:t>
            </a:r>
            <a:r>
              <a:rPr lang="lv-LV" sz="1600" b="1" i="1" dirty="0"/>
              <a:t>3</a:t>
            </a:r>
            <a:r>
              <a:rPr lang="en-GB" sz="1600" b="1" i="1" dirty="0"/>
              <a:t>. </a:t>
            </a:r>
            <a:r>
              <a:rPr lang="lv-LV" sz="1600" i="1" dirty="0"/>
              <a:t>Diagnostic D (difference between spatio-temporal K-function and product of individual K-functions) and spatio-temporal K-function results for (a) homogeneous Poisson process and (b) Thomas point process.</a:t>
            </a:r>
            <a:endParaRPr lang="en-US" sz="1600" i="1" dirty="0"/>
          </a:p>
        </p:txBody>
      </p:sp>
      <p:sp>
        <p:nvSpPr>
          <p:cNvPr id="8" name="TextBox 7">
            <a:extLst>
              <a:ext uri="{FF2B5EF4-FFF2-40B4-BE49-F238E27FC236}">
                <a16:creationId xmlns:a16="http://schemas.microsoft.com/office/drawing/2014/main" id="{92664365-EBBB-4975-9470-54C2EE74CC12}"/>
              </a:ext>
            </a:extLst>
          </p:cNvPr>
          <p:cNvSpPr txBox="1"/>
          <p:nvPr/>
        </p:nvSpPr>
        <p:spPr>
          <a:xfrm>
            <a:off x="2362200" y="5191125"/>
            <a:ext cx="466725" cy="369332"/>
          </a:xfrm>
          <a:prstGeom prst="rect">
            <a:avLst/>
          </a:prstGeom>
          <a:noFill/>
        </p:spPr>
        <p:txBody>
          <a:bodyPr wrap="square" rtlCol="0">
            <a:spAutoFit/>
          </a:bodyPr>
          <a:lstStyle/>
          <a:p>
            <a:r>
              <a:rPr lang="lv-LV" dirty="0"/>
              <a:t>(a)</a:t>
            </a:r>
            <a:endParaRPr lang="en-US" dirty="0"/>
          </a:p>
        </p:txBody>
      </p:sp>
      <p:sp>
        <p:nvSpPr>
          <p:cNvPr id="67" name="TextBox 66">
            <a:extLst>
              <a:ext uri="{FF2B5EF4-FFF2-40B4-BE49-F238E27FC236}">
                <a16:creationId xmlns:a16="http://schemas.microsoft.com/office/drawing/2014/main" id="{8EDEBC6F-D586-4472-A385-4775DB43FE08}"/>
              </a:ext>
            </a:extLst>
          </p:cNvPr>
          <p:cNvSpPr txBox="1"/>
          <p:nvPr/>
        </p:nvSpPr>
        <p:spPr>
          <a:xfrm>
            <a:off x="8734425" y="5191125"/>
            <a:ext cx="466725" cy="369332"/>
          </a:xfrm>
          <a:prstGeom prst="rect">
            <a:avLst/>
          </a:prstGeom>
          <a:noFill/>
        </p:spPr>
        <p:txBody>
          <a:bodyPr wrap="square" rtlCol="0">
            <a:spAutoFit/>
          </a:bodyPr>
          <a:lstStyle/>
          <a:p>
            <a:r>
              <a:rPr lang="lv-LV" dirty="0"/>
              <a:t>(b)</a:t>
            </a:r>
            <a:endParaRPr lang="en-US" dirty="0"/>
          </a:p>
        </p:txBody>
      </p:sp>
      <p:pic>
        <p:nvPicPr>
          <p:cNvPr id="3" name="Picture 2">
            <a:extLst>
              <a:ext uri="{FF2B5EF4-FFF2-40B4-BE49-F238E27FC236}">
                <a16:creationId xmlns:a16="http://schemas.microsoft.com/office/drawing/2014/main" id="{EF338A52-7061-4436-96F6-13663FDCBB33}"/>
              </a:ext>
            </a:extLst>
          </p:cNvPr>
          <p:cNvPicPr>
            <a:picLocks noChangeAspect="1"/>
          </p:cNvPicPr>
          <p:nvPr/>
        </p:nvPicPr>
        <p:blipFill>
          <a:blip r:embed="rId6"/>
          <a:stretch>
            <a:fillRect/>
          </a:stretch>
        </p:blipFill>
        <p:spPr>
          <a:xfrm>
            <a:off x="97485" y="1515739"/>
            <a:ext cx="5204847" cy="3684191"/>
          </a:xfrm>
          <a:prstGeom prst="rect">
            <a:avLst/>
          </a:prstGeom>
        </p:spPr>
      </p:pic>
      <p:pic>
        <p:nvPicPr>
          <p:cNvPr id="5" name="Picture 4">
            <a:extLst>
              <a:ext uri="{FF2B5EF4-FFF2-40B4-BE49-F238E27FC236}">
                <a16:creationId xmlns:a16="http://schemas.microsoft.com/office/drawing/2014/main" id="{AB20E63F-29C8-4772-B6DC-8D715ADAF443}"/>
              </a:ext>
            </a:extLst>
          </p:cNvPr>
          <p:cNvPicPr>
            <a:picLocks noChangeAspect="1"/>
          </p:cNvPicPr>
          <p:nvPr/>
        </p:nvPicPr>
        <p:blipFill>
          <a:blip r:embed="rId7"/>
          <a:stretch>
            <a:fillRect/>
          </a:stretch>
        </p:blipFill>
        <p:spPr>
          <a:xfrm>
            <a:off x="6025395" y="1498150"/>
            <a:ext cx="5398438" cy="3719370"/>
          </a:xfrm>
          <a:prstGeom prst="rect">
            <a:avLst/>
          </a:prstGeom>
        </p:spPr>
      </p:pic>
    </p:spTree>
    <p:extLst>
      <p:ext uri="{BB962C8B-B14F-4D97-AF65-F5344CB8AC3E}">
        <p14:creationId xmlns:p14="http://schemas.microsoft.com/office/powerpoint/2010/main" val="26468023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5C66BE8-4289-4E1D-8028-800E66CDECEC}"/>
              </a:ext>
            </a:extLst>
          </p:cNvPr>
          <p:cNvSpPr txBox="1"/>
          <p:nvPr/>
        </p:nvSpPr>
        <p:spPr>
          <a:xfrm>
            <a:off x="0" y="0"/>
            <a:ext cx="12192000" cy="738664"/>
          </a:xfrm>
          <a:prstGeom prst="rect">
            <a:avLst/>
          </a:prstGeom>
          <a:noFill/>
        </p:spPr>
        <p:txBody>
          <a:bodyPr wrap="square" rtlCol="0">
            <a:spAutoFit/>
          </a:bodyPr>
          <a:lstStyle/>
          <a:p>
            <a:pPr algn="ctr"/>
            <a:r>
              <a:rPr lang="en-US" b="1" dirty="0"/>
              <a:t>Spatio-Temporal Clustering Methodologies for Point-Event Natural Hazards</a:t>
            </a:r>
          </a:p>
          <a:p>
            <a:pPr algn="ctr"/>
            <a:r>
              <a:rPr lang="en-US" sz="1200" dirty="0"/>
              <a:t>Uldis Zandovskis</a:t>
            </a:r>
            <a:r>
              <a:rPr lang="en-US" sz="1200" baseline="30000" dirty="0"/>
              <a:t>1</a:t>
            </a:r>
            <a:r>
              <a:rPr lang="en-US" sz="1200" dirty="0"/>
              <a:t>, Bruce D. Malamud</a:t>
            </a:r>
            <a:r>
              <a:rPr lang="en-US" sz="1200" baseline="30000" dirty="0"/>
              <a:t>1</a:t>
            </a:r>
            <a:r>
              <a:rPr lang="en-US" sz="1200" dirty="0"/>
              <a:t>, Davide Pigoli</a:t>
            </a:r>
            <a:r>
              <a:rPr lang="en-US" sz="1200" baseline="30000" dirty="0"/>
              <a:t>2</a:t>
            </a:r>
            <a:endParaRPr lang="en-US" dirty="0"/>
          </a:p>
          <a:p>
            <a:pPr algn="ctr"/>
            <a:r>
              <a:rPr lang="en-US" sz="1200" dirty="0"/>
              <a:t>(1) Dept. of Geography and (2) Dept. of Mathematics, King’s College London, UK (e-mail: uldis.zandovskis@kcl.ac.uk) </a:t>
            </a:r>
          </a:p>
        </p:txBody>
      </p:sp>
      <p:pic>
        <p:nvPicPr>
          <p:cNvPr id="6" name="Picture 5">
            <a:extLst>
              <a:ext uri="{FF2B5EF4-FFF2-40B4-BE49-F238E27FC236}">
                <a16:creationId xmlns:a16="http://schemas.microsoft.com/office/drawing/2014/main" id="{437D4531-B79E-4C2C-A804-D95BF86702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85" y="73648"/>
            <a:ext cx="1712396" cy="428769"/>
          </a:xfrm>
          <a:prstGeom prst="rect">
            <a:avLst/>
          </a:prstGeom>
        </p:spPr>
      </p:pic>
      <p:sp>
        <p:nvSpPr>
          <p:cNvPr id="7" name="Footer Placeholder 6">
            <a:extLst>
              <a:ext uri="{FF2B5EF4-FFF2-40B4-BE49-F238E27FC236}">
                <a16:creationId xmlns:a16="http://schemas.microsoft.com/office/drawing/2014/main" id="{D636D9AB-05A4-4F73-8710-6B060E5B617E}"/>
              </a:ext>
            </a:extLst>
          </p:cNvPr>
          <p:cNvSpPr>
            <a:spLocks noGrp="1"/>
          </p:cNvSpPr>
          <p:nvPr>
            <p:ph type="ftr" sz="quarter" idx="11"/>
          </p:nvPr>
        </p:nvSpPr>
        <p:spPr>
          <a:xfrm>
            <a:off x="174808" y="6448974"/>
            <a:ext cx="11249025" cy="369934"/>
          </a:xfrm>
        </p:spPr>
        <p:txBody>
          <a:bodyPr/>
          <a:lstStyle/>
          <a:p>
            <a:pPr algn="r"/>
            <a:r>
              <a:rPr lang="en-US" dirty="0" err="1">
                <a:solidFill>
                  <a:schemeClr val="tx1"/>
                </a:solidFill>
              </a:rPr>
              <a:t>vEGU</a:t>
            </a:r>
            <a:r>
              <a:rPr lang="en-US" dirty="0">
                <a:solidFill>
                  <a:schemeClr val="tx1"/>
                </a:solidFill>
              </a:rPr>
              <a:t> 2021: Spatio-temporal data science: advances in computational geosciences and innovative evaluation tools for weather and climate science (26.04.2021)</a:t>
            </a:r>
          </a:p>
        </p:txBody>
      </p:sp>
      <p:pic>
        <p:nvPicPr>
          <p:cNvPr id="9" name="Picture 8" descr="Icon&#10;&#10;Description automatically generated">
            <a:extLst>
              <a:ext uri="{FF2B5EF4-FFF2-40B4-BE49-F238E27FC236}">
                <a16:creationId xmlns:a16="http://schemas.microsoft.com/office/drawing/2014/main" id="{51698120-95EE-4193-8790-2E9DB4C37D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691" y="6448974"/>
            <a:ext cx="399320" cy="316534"/>
          </a:xfrm>
          <a:prstGeom prst="rect">
            <a:avLst/>
          </a:prstGeom>
        </p:spPr>
      </p:pic>
      <p:cxnSp>
        <p:nvCxnSpPr>
          <p:cNvPr id="11" name="Straight Connector 10">
            <a:extLst>
              <a:ext uri="{FF2B5EF4-FFF2-40B4-BE49-F238E27FC236}">
                <a16:creationId xmlns:a16="http://schemas.microsoft.com/office/drawing/2014/main" id="{73808247-8017-4EFE-9886-7F47170A8F68}"/>
              </a:ext>
            </a:extLst>
          </p:cNvPr>
          <p:cNvCxnSpPr/>
          <p:nvPr/>
        </p:nvCxnSpPr>
        <p:spPr>
          <a:xfrm>
            <a:off x="0" y="6393392"/>
            <a:ext cx="12192000" cy="0"/>
          </a:xfrm>
          <a:prstGeom prst="line">
            <a:avLst/>
          </a:prstGeom>
        </p:spPr>
        <p:style>
          <a:lnRef idx="1">
            <a:schemeClr val="dk1"/>
          </a:lnRef>
          <a:fillRef idx="0">
            <a:schemeClr val="dk1"/>
          </a:fillRef>
          <a:effectRef idx="0">
            <a:schemeClr val="dk1"/>
          </a:effectRef>
          <a:fontRef idx="minor">
            <a:schemeClr val="tx1"/>
          </a:fontRef>
        </p:style>
      </p:cxnSp>
      <p:pic>
        <p:nvPicPr>
          <p:cNvPr id="12" name="Picture 11">
            <a:extLst>
              <a:ext uri="{FF2B5EF4-FFF2-40B4-BE49-F238E27FC236}">
                <a16:creationId xmlns:a16="http://schemas.microsoft.com/office/drawing/2014/main" id="{136F09D8-FC21-4684-AFFC-BC6FA286FA8B}"/>
              </a:ext>
            </a:extLst>
          </p:cNvPr>
          <p:cNvPicPr>
            <a:picLocks noChangeAspect="1"/>
          </p:cNvPicPr>
          <p:nvPr/>
        </p:nvPicPr>
        <p:blipFill>
          <a:blip r:embed="rId4"/>
          <a:stretch>
            <a:fillRect/>
          </a:stretch>
        </p:blipFill>
        <p:spPr>
          <a:xfrm>
            <a:off x="11289861" y="74532"/>
            <a:ext cx="754950" cy="577680"/>
          </a:xfrm>
          <a:prstGeom prst="rect">
            <a:avLst/>
          </a:prstGeom>
        </p:spPr>
      </p:pic>
      <p:pic>
        <p:nvPicPr>
          <p:cNvPr id="13" name="Picture 12">
            <a:extLst>
              <a:ext uri="{FF2B5EF4-FFF2-40B4-BE49-F238E27FC236}">
                <a16:creationId xmlns:a16="http://schemas.microsoft.com/office/drawing/2014/main" id="{2C575F38-0B0B-43FF-8B1B-827CFCE1183D}"/>
              </a:ext>
            </a:extLst>
          </p:cNvPr>
          <p:cNvPicPr>
            <a:picLocks noChangeAspect="1"/>
          </p:cNvPicPr>
          <p:nvPr/>
        </p:nvPicPr>
        <p:blipFill>
          <a:blip r:embed="rId5"/>
          <a:stretch>
            <a:fillRect/>
          </a:stretch>
        </p:blipFill>
        <p:spPr>
          <a:xfrm>
            <a:off x="0" y="779841"/>
            <a:ext cx="12192000" cy="6093"/>
          </a:xfrm>
          <a:prstGeom prst="rect">
            <a:avLst/>
          </a:prstGeom>
        </p:spPr>
      </p:pic>
      <p:sp>
        <p:nvSpPr>
          <p:cNvPr id="64" name="TextBox 63">
            <a:extLst>
              <a:ext uri="{FF2B5EF4-FFF2-40B4-BE49-F238E27FC236}">
                <a16:creationId xmlns:a16="http://schemas.microsoft.com/office/drawing/2014/main" id="{2EE8DBA3-B043-4EE2-B3D2-5E2ABCF804CC}"/>
              </a:ext>
            </a:extLst>
          </p:cNvPr>
          <p:cNvSpPr txBox="1"/>
          <p:nvPr/>
        </p:nvSpPr>
        <p:spPr>
          <a:xfrm>
            <a:off x="1658739" y="1028434"/>
            <a:ext cx="8874522" cy="461665"/>
          </a:xfrm>
          <a:prstGeom prst="rect">
            <a:avLst/>
          </a:prstGeom>
          <a:noFill/>
        </p:spPr>
        <p:txBody>
          <a:bodyPr wrap="square" rtlCol="0">
            <a:spAutoFit/>
          </a:bodyPr>
          <a:lstStyle/>
          <a:p>
            <a:pPr algn="ctr"/>
            <a:r>
              <a:rPr lang="lv-LV" sz="2400" b="1" dirty="0"/>
              <a:t>Column C:  Kernel density estimation results for synthetic data</a:t>
            </a:r>
          </a:p>
        </p:txBody>
      </p:sp>
      <p:sp>
        <p:nvSpPr>
          <p:cNvPr id="65" name="TextBox 64">
            <a:extLst>
              <a:ext uri="{FF2B5EF4-FFF2-40B4-BE49-F238E27FC236}">
                <a16:creationId xmlns:a16="http://schemas.microsoft.com/office/drawing/2014/main" id="{ED362838-D83E-4BBA-AEBD-C7A2705906B5}"/>
              </a:ext>
            </a:extLst>
          </p:cNvPr>
          <p:cNvSpPr txBox="1"/>
          <p:nvPr/>
        </p:nvSpPr>
        <p:spPr>
          <a:xfrm>
            <a:off x="0" y="5556617"/>
            <a:ext cx="12192000" cy="584775"/>
          </a:xfrm>
          <a:prstGeom prst="rect">
            <a:avLst/>
          </a:prstGeom>
          <a:noFill/>
        </p:spPr>
        <p:txBody>
          <a:bodyPr wrap="square" rtlCol="0">
            <a:spAutoFit/>
          </a:bodyPr>
          <a:lstStyle/>
          <a:p>
            <a:pPr algn="ctr"/>
            <a:r>
              <a:rPr lang="en-GB" sz="1600" b="1" i="1" dirty="0"/>
              <a:t>Fig. </a:t>
            </a:r>
            <a:r>
              <a:rPr lang="lv-LV" sz="1600" b="1" i="1" dirty="0"/>
              <a:t>4</a:t>
            </a:r>
            <a:r>
              <a:rPr lang="en-GB" sz="1600" b="1" i="1" dirty="0"/>
              <a:t>.</a:t>
            </a:r>
            <a:r>
              <a:rPr lang="en-US" sz="1600" i="1" dirty="0"/>
              <a:t> Volume rendering of voxels with highest 10% of the probability density values as returned by the kernel density estimation </a:t>
            </a:r>
            <a:r>
              <a:rPr lang="lv-LV" sz="1600" i="1" dirty="0"/>
              <a:t>procedure</a:t>
            </a:r>
            <a:r>
              <a:rPr lang="en-GB" sz="1600" b="1" i="1" dirty="0"/>
              <a:t> </a:t>
            </a:r>
            <a:r>
              <a:rPr lang="lv-LV" sz="1600" i="1" dirty="0"/>
              <a:t>for (a) homogeneous Poisson process and (b) Thomas point process.</a:t>
            </a:r>
            <a:endParaRPr lang="en-US" sz="1600" i="1" dirty="0"/>
          </a:p>
        </p:txBody>
      </p:sp>
      <p:sp>
        <p:nvSpPr>
          <p:cNvPr id="8" name="TextBox 7">
            <a:extLst>
              <a:ext uri="{FF2B5EF4-FFF2-40B4-BE49-F238E27FC236}">
                <a16:creationId xmlns:a16="http://schemas.microsoft.com/office/drawing/2014/main" id="{92664365-EBBB-4975-9470-54C2EE74CC12}"/>
              </a:ext>
            </a:extLst>
          </p:cNvPr>
          <p:cNvSpPr txBox="1"/>
          <p:nvPr/>
        </p:nvSpPr>
        <p:spPr>
          <a:xfrm>
            <a:off x="2362200" y="5191125"/>
            <a:ext cx="466725" cy="369332"/>
          </a:xfrm>
          <a:prstGeom prst="rect">
            <a:avLst/>
          </a:prstGeom>
          <a:noFill/>
        </p:spPr>
        <p:txBody>
          <a:bodyPr wrap="square" rtlCol="0">
            <a:spAutoFit/>
          </a:bodyPr>
          <a:lstStyle/>
          <a:p>
            <a:r>
              <a:rPr lang="lv-LV" dirty="0"/>
              <a:t>(a)</a:t>
            </a:r>
            <a:endParaRPr lang="en-US" dirty="0"/>
          </a:p>
        </p:txBody>
      </p:sp>
      <p:sp>
        <p:nvSpPr>
          <p:cNvPr id="67" name="TextBox 66">
            <a:extLst>
              <a:ext uri="{FF2B5EF4-FFF2-40B4-BE49-F238E27FC236}">
                <a16:creationId xmlns:a16="http://schemas.microsoft.com/office/drawing/2014/main" id="{8EDEBC6F-D586-4472-A385-4775DB43FE08}"/>
              </a:ext>
            </a:extLst>
          </p:cNvPr>
          <p:cNvSpPr txBox="1"/>
          <p:nvPr/>
        </p:nvSpPr>
        <p:spPr>
          <a:xfrm>
            <a:off x="8734425" y="5191125"/>
            <a:ext cx="466725" cy="369332"/>
          </a:xfrm>
          <a:prstGeom prst="rect">
            <a:avLst/>
          </a:prstGeom>
          <a:noFill/>
        </p:spPr>
        <p:txBody>
          <a:bodyPr wrap="square" rtlCol="0">
            <a:spAutoFit/>
          </a:bodyPr>
          <a:lstStyle/>
          <a:p>
            <a:r>
              <a:rPr lang="lv-LV" dirty="0"/>
              <a:t>(b)</a:t>
            </a:r>
            <a:endParaRPr lang="en-US" dirty="0"/>
          </a:p>
        </p:txBody>
      </p:sp>
      <p:pic>
        <p:nvPicPr>
          <p:cNvPr id="2" name="Picture 1">
            <a:extLst>
              <a:ext uri="{FF2B5EF4-FFF2-40B4-BE49-F238E27FC236}">
                <a16:creationId xmlns:a16="http://schemas.microsoft.com/office/drawing/2014/main" id="{60C568FF-8F8C-4330-8E4B-E39E82312D7C}"/>
              </a:ext>
            </a:extLst>
          </p:cNvPr>
          <p:cNvPicPr>
            <a:picLocks noChangeAspect="1"/>
          </p:cNvPicPr>
          <p:nvPr/>
        </p:nvPicPr>
        <p:blipFill>
          <a:blip r:embed="rId6"/>
          <a:stretch>
            <a:fillRect/>
          </a:stretch>
        </p:blipFill>
        <p:spPr>
          <a:xfrm>
            <a:off x="795786" y="1398467"/>
            <a:ext cx="11249025" cy="3764868"/>
          </a:xfrm>
          <a:prstGeom prst="rect">
            <a:avLst/>
          </a:prstGeom>
        </p:spPr>
      </p:pic>
    </p:spTree>
    <p:extLst>
      <p:ext uri="{BB962C8B-B14F-4D97-AF65-F5344CB8AC3E}">
        <p14:creationId xmlns:p14="http://schemas.microsoft.com/office/powerpoint/2010/main" val="1095562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5C66BE8-4289-4E1D-8028-800E66CDECEC}"/>
              </a:ext>
            </a:extLst>
          </p:cNvPr>
          <p:cNvSpPr txBox="1"/>
          <p:nvPr/>
        </p:nvSpPr>
        <p:spPr>
          <a:xfrm>
            <a:off x="0" y="0"/>
            <a:ext cx="12192000" cy="738664"/>
          </a:xfrm>
          <a:prstGeom prst="rect">
            <a:avLst/>
          </a:prstGeom>
          <a:noFill/>
        </p:spPr>
        <p:txBody>
          <a:bodyPr wrap="square" rtlCol="0">
            <a:spAutoFit/>
          </a:bodyPr>
          <a:lstStyle/>
          <a:p>
            <a:pPr algn="ctr"/>
            <a:r>
              <a:rPr lang="en-US" b="1" dirty="0"/>
              <a:t>Spatio-Temporal Clustering Methodologies for Point-Event Natural Hazards</a:t>
            </a:r>
          </a:p>
          <a:p>
            <a:pPr algn="ctr"/>
            <a:r>
              <a:rPr lang="en-US" sz="1200" dirty="0"/>
              <a:t>Uldis Zandovskis</a:t>
            </a:r>
            <a:r>
              <a:rPr lang="en-US" sz="1200" baseline="30000" dirty="0"/>
              <a:t>1</a:t>
            </a:r>
            <a:r>
              <a:rPr lang="en-US" sz="1200" dirty="0"/>
              <a:t>, Bruce D. Malamud</a:t>
            </a:r>
            <a:r>
              <a:rPr lang="en-US" sz="1200" baseline="30000" dirty="0"/>
              <a:t>1</a:t>
            </a:r>
            <a:r>
              <a:rPr lang="en-US" sz="1200" dirty="0"/>
              <a:t>, Davide Pigoli</a:t>
            </a:r>
            <a:r>
              <a:rPr lang="en-US" sz="1200" baseline="30000" dirty="0"/>
              <a:t>2</a:t>
            </a:r>
            <a:endParaRPr lang="en-US" dirty="0"/>
          </a:p>
          <a:p>
            <a:pPr algn="ctr"/>
            <a:r>
              <a:rPr lang="en-US" sz="1200" dirty="0"/>
              <a:t>(1) Dept. of Geography and (2) Dept. of Mathematics, King’s College London, UK (e-mail: uldis.zandovskis@kcl.ac.uk) </a:t>
            </a:r>
          </a:p>
        </p:txBody>
      </p:sp>
      <p:pic>
        <p:nvPicPr>
          <p:cNvPr id="6" name="Picture 5">
            <a:extLst>
              <a:ext uri="{FF2B5EF4-FFF2-40B4-BE49-F238E27FC236}">
                <a16:creationId xmlns:a16="http://schemas.microsoft.com/office/drawing/2014/main" id="{437D4531-B79E-4C2C-A804-D95BF86702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85" y="73648"/>
            <a:ext cx="1712396" cy="428769"/>
          </a:xfrm>
          <a:prstGeom prst="rect">
            <a:avLst/>
          </a:prstGeom>
        </p:spPr>
      </p:pic>
      <p:sp>
        <p:nvSpPr>
          <p:cNvPr id="7" name="Footer Placeholder 6">
            <a:extLst>
              <a:ext uri="{FF2B5EF4-FFF2-40B4-BE49-F238E27FC236}">
                <a16:creationId xmlns:a16="http://schemas.microsoft.com/office/drawing/2014/main" id="{D636D9AB-05A4-4F73-8710-6B060E5B617E}"/>
              </a:ext>
            </a:extLst>
          </p:cNvPr>
          <p:cNvSpPr>
            <a:spLocks noGrp="1"/>
          </p:cNvSpPr>
          <p:nvPr>
            <p:ph type="ftr" sz="quarter" idx="11"/>
          </p:nvPr>
        </p:nvSpPr>
        <p:spPr>
          <a:xfrm>
            <a:off x="174808" y="6448974"/>
            <a:ext cx="11249025" cy="369934"/>
          </a:xfrm>
        </p:spPr>
        <p:txBody>
          <a:bodyPr/>
          <a:lstStyle/>
          <a:p>
            <a:pPr algn="r"/>
            <a:r>
              <a:rPr lang="en-US" dirty="0" err="1">
                <a:solidFill>
                  <a:schemeClr val="tx1"/>
                </a:solidFill>
              </a:rPr>
              <a:t>vEGU</a:t>
            </a:r>
            <a:r>
              <a:rPr lang="en-US" dirty="0">
                <a:solidFill>
                  <a:schemeClr val="tx1"/>
                </a:solidFill>
              </a:rPr>
              <a:t> 2021: Spatio-temporal data science: advances in computational geosciences and innovative evaluation tools for weather and climate science (26.04.2021)</a:t>
            </a:r>
          </a:p>
        </p:txBody>
      </p:sp>
      <p:pic>
        <p:nvPicPr>
          <p:cNvPr id="9" name="Picture 8" descr="Icon&#10;&#10;Description automatically generated">
            <a:extLst>
              <a:ext uri="{FF2B5EF4-FFF2-40B4-BE49-F238E27FC236}">
                <a16:creationId xmlns:a16="http://schemas.microsoft.com/office/drawing/2014/main" id="{51698120-95EE-4193-8790-2E9DB4C37D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691" y="6448974"/>
            <a:ext cx="399320" cy="316534"/>
          </a:xfrm>
          <a:prstGeom prst="rect">
            <a:avLst/>
          </a:prstGeom>
        </p:spPr>
      </p:pic>
      <p:cxnSp>
        <p:nvCxnSpPr>
          <p:cNvPr id="11" name="Straight Connector 10">
            <a:extLst>
              <a:ext uri="{FF2B5EF4-FFF2-40B4-BE49-F238E27FC236}">
                <a16:creationId xmlns:a16="http://schemas.microsoft.com/office/drawing/2014/main" id="{73808247-8017-4EFE-9886-7F47170A8F68}"/>
              </a:ext>
            </a:extLst>
          </p:cNvPr>
          <p:cNvCxnSpPr/>
          <p:nvPr/>
        </p:nvCxnSpPr>
        <p:spPr>
          <a:xfrm>
            <a:off x="0" y="6393392"/>
            <a:ext cx="12192000" cy="0"/>
          </a:xfrm>
          <a:prstGeom prst="line">
            <a:avLst/>
          </a:prstGeom>
        </p:spPr>
        <p:style>
          <a:lnRef idx="1">
            <a:schemeClr val="dk1"/>
          </a:lnRef>
          <a:fillRef idx="0">
            <a:schemeClr val="dk1"/>
          </a:fillRef>
          <a:effectRef idx="0">
            <a:schemeClr val="dk1"/>
          </a:effectRef>
          <a:fontRef idx="minor">
            <a:schemeClr val="tx1"/>
          </a:fontRef>
        </p:style>
      </p:cxnSp>
      <p:pic>
        <p:nvPicPr>
          <p:cNvPr id="12" name="Picture 11">
            <a:extLst>
              <a:ext uri="{FF2B5EF4-FFF2-40B4-BE49-F238E27FC236}">
                <a16:creationId xmlns:a16="http://schemas.microsoft.com/office/drawing/2014/main" id="{136F09D8-FC21-4684-AFFC-BC6FA286FA8B}"/>
              </a:ext>
            </a:extLst>
          </p:cNvPr>
          <p:cNvPicPr>
            <a:picLocks noChangeAspect="1"/>
          </p:cNvPicPr>
          <p:nvPr/>
        </p:nvPicPr>
        <p:blipFill>
          <a:blip r:embed="rId4"/>
          <a:stretch>
            <a:fillRect/>
          </a:stretch>
        </p:blipFill>
        <p:spPr>
          <a:xfrm>
            <a:off x="11289861" y="74532"/>
            <a:ext cx="754950" cy="577680"/>
          </a:xfrm>
          <a:prstGeom prst="rect">
            <a:avLst/>
          </a:prstGeom>
        </p:spPr>
      </p:pic>
      <p:pic>
        <p:nvPicPr>
          <p:cNvPr id="13" name="Picture 12">
            <a:extLst>
              <a:ext uri="{FF2B5EF4-FFF2-40B4-BE49-F238E27FC236}">
                <a16:creationId xmlns:a16="http://schemas.microsoft.com/office/drawing/2014/main" id="{2C575F38-0B0B-43FF-8B1B-827CFCE1183D}"/>
              </a:ext>
            </a:extLst>
          </p:cNvPr>
          <p:cNvPicPr>
            <a:picLocks noChangeAspect="1"/>
          </p:cNvPicPr>
          <p:nvPr/>
        </p:nvPicPr>
        <p:blipFill>
          <a:blip r:embed="rId5"/>
          <a:stretch>
            <a:fillRect/>
          </a:stretch>
        </p:blipFill>
        <p:spPr>
          <a:xfrm>
            <a:off x="0" y="779841"/>
            <a:ext cx="12192000" cy="6093"/>
          </a:xfrm>
          <a:prstGeom prst="rect">
            <a:avLst/>
          </a:prstGeom>
        </p:spPr>
      </p:pic>
      <p:sp>
        <p:nvSpPr>
          <p:cNvPr id="64" name="TextBox 63">
            <a:extLst>
              <a:ext uri="{FF2B5EF4-FFF2-40B4-BE49-F238E27FC236}">
                <a16:creationId xmlns:a16="http://schemas.microsoft.com/office/drawing/2014/main" id="{2EE8DBA3-B043-4EE2-B3D2-5E2ABCF804CC}"/>
              </a:ext>
            </a:extLst>
          </p:cNvPr>
          <p:cNvSpPr txBox="1"/>
          <p:nvPr/>
        </p:nvSpPr>
        <p:spPr>
          <a:xfrm>
            <a:off x="1658739" y="1028434"/>
            <a:ext cx="8874522" cy="461665"/>
          </a:xfrm>
          <a:prstGeom prst="rect">
            <a:avLst/>
          </a:prstGeom>
          <a:noFill/>
        </p:spPr>
        <p:txBody>
          <a:bodyPr wrap="square" rtlCol="0">
            <a:spAutoFit/>
          </a:bodyPr>
          <a:lstStyle/>
          <a:p>
            <a:pPr algn="ctr"/>
            <a:r>
              <a:rPr lang="lv-LV" sz="2400" b="1" dirty="0"/>
              <a:t>Column C:  Spatio-temporal scan statistic for both data types</a:t>
            </a:r>
          </a:p>
        </p:txBody>
      </p:sp>
      <p:sp>
        <p:nvSpPr>
          <p:cNvPr id="65" name="TextBox 64">
            <a:extLst>
              <a:ext uri="{FF2B5EF4-FFF2-40B4-BE49-F238E27FC236}">
                <a16:creationId xmlns:a16="http://schemas.microsoft.com/office/drawing/2014/main" id="{ED362838-D83E-4BBA-AEBD-C7A2705906B5}"/>
              </a:ext>
            </a:extLst>
          </p:cNvPr>
          <p:cNvSpPr txBox="1"/>
          <p:nvPr/>
        </p:nvSpPr>
        <p:spPr>
          <a:xfrm>
            <a:off x="0" y="5556617"/>
            <a:ext cx="12192000" cy="584775"/>
          </a:xfrm>
          <a:prstGeom prst="rect">
            <a:avLst/>
          </a:prstGeom>
          <a:noFill/>
        </p:spPr>
        <p:txBody>
          <a:bodyPr wrap="square" rtlCol="0">
            <a:spAutoFit/>
          </a:bodyPr>
          <a:lstStyle/>
          <a:p>
            <a:pPr algn="ctr"/>
            <a:r>
              <a:rPr lang="en-GB" sz="1600" b="1" i="1" dirty="0"/>
              <a:t>Fig. </a:t>
            </a:r>
            <a:r>
              <a:rPr lang="lv-LV" sz="1600" b="1" i="1" dirty="0"/>
              <a:t>5</a:t>
            </a:r>
            <a:r>
              <a:rPr lang="en-GB" sz="1600" b="1" i="1" dirty="0"/>
              <a:t>.</a:t>
            </a:r>
            <a:r>
              <a:rPr lang="en-US" sz="1600" i="1" dirty="0"/>
              <a:t> </a:t>
            </a:r>
            <a:r>
              <a:rPr lang="lv-LV" sz="1600" i="1" dirty="0"/>
              <a:t>Spatio-temporal scan statistic results for (a) Thomas point process and (b) real-world lightning strike datasets. The returned elliptic cylinder volume is transparent and light blue, while point events contained within it are coloured green.</a:t>
            </a:r>
            <a:endParaRPr lang="en-US" sz="1600" i="1" dirty="0"/>
          </a:p>
        </p:txBody>
      </p:sp>
      <p:sp>
        <p:nvSpPr>
          <p:cNvPr id="8" name="TextBox 7">
            <a:extLst>
              <a:ext uri="{FF2B5EF4-FFF2-40B4-BE49-F238E27FC236}">
                <a16:creationId xmlns:a16="http://schemas.microsoft.com/office/drawing/2014/main" id="{92664365-EBBB-4975-9470-54C2EE74CC12}"/>
              </a:ext>
            </a:extLst>
          </p:cNvPr>
          <p:cNvSpPr txBox="1"/>
          <p:nvPr/>
        </p:nvSpPr>
        <p:spPr>
          <a:xfrm>
            <a:off x="2362200" y="5191125"/>
            <a:ext cx="466725" cy="369332"/>
          </a:xfrm>
          <a:prstGeom prst="rect">
            <a:avLst/>
          </a:prstGeom>
          <a:noFill/>
        </p:spPr>
        <p:txBody>
          <a:bodyPr wrap="square" rtlCol="0">
            <a:spAutoFit/>
          </a:bodyPr>
          <a:lstStyle/>
          <a:p>
            <a:r>
              <a:rPr lang="lv-LV" dirty="0"/>
              <a:t>(a)</a:t>
            </a:r>
            <a:endParaRPr lang="en-US" dirty="0"/>
          </a:p>
        </p:txBody>
      </p:sp>
      <p:sp>
        <p:nvSpPr>
          <p:cNvPr id="67" name="TextBox 66">
            <a:extLst>
              <a:ext uri="{FF2B5EF4-FFF2-40B4-BE49-F238E27FC236}">
                <a16:creationId xmlns:a16="http://schemas.microsoft.com/office/drawing/2014/main" id="{8EDEBC6F-D586-4472-A385-4775DB43FE08}"/>
              </a:ext>
            </a:extLst>
          </p:cNvPr>
          <p:cNvSpPr txBox="1"/>
          <p:nvPr/>
        </p:nvSpPr>
        <p:spPr>
          <a:xfrm>
            <a:off x="8734425" y="5191125"/>
            <a:ext cx="466725" cy="369332"/>
          </a:xfrm>
          <a:prstGeom prst="rect">
            <a:avLst/>
          </a:prstGeom>
          <a:noFill/>
        </p:spPr>
        <p:txBody>
          <a:bodyPr wrap="square" rtlCol="0">
            <a:spAutoFit/>
          </a:bodyPr>
          <a:lstStyle/>
          <a:p>
            <a:r>
              <a:rPr lang="lv-LV" dirty="0"/>
              <a:t>(b)</a:t>
            </a:r>
            <a:endParaRPr lang="en-US" dirty="0"/>
          </a:p>
        </p:txBody>
      </p:sp>
      <p:pic>
        <p:nvPicPr>
          <p:cNvPr id="3" name="Picture 2">
            <a:extLst>
              <a:ext uri="{FF2B5EF4-FFF2-40B4-BE49-F238E27FC236}">
                <a16:creationId xmlns:a16="http://schemas.microsoft.com/office/drawing/2014/main" id="{0D6B13B1-D4D4-42AD-98E3-2EF67038B56A}"/>
              </a:ext>
            </a:extLst>
          </p:cNvPr>
          <p:cNvPicPr>
            <a:picLocks noChangeAspect="1"/>
          </p:cNvPicPr>
          <p:nvPr/>
        </p:nvPicPr>
        <p:blipFill>
          <a:blip r:embed="rId6"/>
          <a:stretch>
            <a:fillRect/>
          </a:stretch>
        </p:blipFill>
        <p:spPr>
          <a:xfrm>
            <a:off x="0" y="1655864"/>
            <a:ext cx="6010275" cy="3546272"/>
          </a:xfrm>
          <a:prstGeom prst="rect">
            <a:avLst/>
          </a:prstGeom>
        </p:spPr>
      </p:pic>
      <p:pic>
        <p:nvPicPr>
          <p:cNvPr id="5" name="Picture 4">
            <a:extLst>
              <a:ext uri="{FF2B5EF4-FFF2-40B4-BE49-F238E27FC236}">
                <a16:creationId xmlns:a16="http://schemas.microsoft.com/office/drawing/2014/main" id="{5B256036-5101-45BC-A9EE-C47A1ABBBDF4}"/>
              </a:ext>
            </a:extLst>
          </p:cNvPr>
          <p:cNvPicPr>
            <a:picLocks noChangeAspect="1"/>
          </p:cNvPicPr>
          <p:nvPr/>
        </p:nvPicPr>
        <p:blipFill>
          <a:blip r:embed="rId7"/>
          <a:stretch>
            <a:fillRect/>
          </a:stretch>
        </p:blipFill>
        <p:spPr>
          <a:xfrm>
            <a:off x="6054033" y="1802528"/>
            <a:ext cx="6137967" cy="3252943"/>
          </a:xfrm>
          <a:prstGeom prst="rect">
            <a:avLst/>
          </a:prstGeom>
        </p:spPr>
      </p:pic>
    </p:spTree>
    <p:extLst>
      <p:ext uri="{BB962C8B-B14F-4D97-AF65-F5344CB8AC3E}">
        <p14:creationId xmlns:p14="http://schemas.microsoft.com/office/powerpoint/2010/main" val="10703850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5C66BE8-4289-4E1D-8028-800E66CDECEC}"/>
              </a:ext>
            </a:extLst>
          </p:cNvPr>
          <p:cNvSpPr txBox="1"/>
          <p:nvPr/>
        </p:nvSpPr>
        <p:spPr>
          <a:xfrm>
            <a:off x="0" y="0"/>
            <a:ext cx="12192000" cy="738664"/>
          </a:xfrm>
          <a:prstGeom prst="rect">
            <a:avLst/>
          </a:prstGeom>
          <a:noFill/>
        </p:spPr>
        <p:txBody>
          <a:bodyPr wrap="square" rtlCol="0">
            <a:spAutoFit/>
          </a:bodyPr>
          <a:lstStyle/>
          <a:p>
            <a:pPr algn="ctr"/>
            <a:r>
              <a:rPr lang="en-US" b="1" dirty="0"/>
              <a:t>Spatio-Temporal Clustering Methodologies for Point-Event Natural Hazards</a:t>
            </a:r>
          </a:p>
          <a:p>
            <a:pPr algn="ctr"/>
            <a:r>
              <a:rPr lang="en-US" sz="1200" dirty="0"/>
              <a:t>Uldis Zandovskis</a:t>
            </a:r>
            <a:r>
              <a:rPr lang="en-US" sz="1200" baseline="30000" dirty="0"/>
              <a:t>1</a:t>
            </a:r>
            <a:r>
              <a:rPr lang="en-US" sz="1200" dirty="0"/>
              <a:t>, Bruce D. Malamud</a:t>
            </a:r>
            <a:r>
              <a:rPr lang="en-US" sz="1200" baseline="30000" dirty="0"/>
              <a:t>1</a:t>
            </a:r>
            <a:r>
              <a:rPr lang="en-US" sz="1200" dirty="0"/>
              <a:t>, Davide Pigoli</a:t>
            </a:r>
            <a:r>
              <a:rPr lang="en-US" sz="1200" baseline="30000" dirty="0"/>
              <a:t>2</a:t>
            </a:r>
            <a:endParaRPr lang="en-US" dirty="0"/>
          </a:p>
          <a:p>
            <a:pPr algn="ctr"/>
            <a:r>
              <a:rPr lang="en-US" sz="1200" dirty="0"/>
              <a:t>(1) Dept. of Geography and (2) Dept. of Mathematics, King’s College London, UK (e-mail: uldis.zandovskis@kcl.ac.uk) </a:t>
            </a:r>
          </a:p>
        </p:txBody>
      </p:sp>
      <p:pic>
        <p:nvPicPr>
          <p:cNvPr id="6" name="Picture 5">
            <a:extLst>
              <a:ext uri="{FF2B5EF4-FFF2-40B4-BE49-F238E27FC236}">
                <a16:creationId xmlns:a16="http://schemas.microsoft.com/office/drawing/2014/main" id="{437D4531-B79E-4C2C-A804-D95BF86702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85" y="73648"/>
            <a:ext cx="1712396" cy="428769"/>
          </a:xfrm>
          <a:prstGeom prst="rect">
            <a:avLst/>
          </a:prstGeom>
        </p:spPr>
      </p:pic>
      <p:sp>
        <p:nvSpPr>
          <p:cNvPr id="7" name="Footer Placeholder 6">
            <a:extLst>
              <a:ext uri="{FF2B5EF4-FFF2-40B4-BE49-F238E27FC236}">
                <a16:creationId xmlns:a16="http://schemas.microsoft.com/office/drawing/2014/main" id="{D636D9AB-05A4-4F73-8710-6B060E5B617E}"/>
              </a:ext>
            </a:extLst>
          </p:cNvPr>
          <p:cNvSpPr>
            <a:spLocks noGrp="1"/>
          </p:cNvSpPr>
          <p:nvPr>
            <p:ph type="ftr" sz="quarter" idx="11"/>
          </p:nvPr>
        </p:nvSpPr>
        <p:spPr>
          <a:xfrm>
            <a:off x="174808" y="6448974"/>
            <a:ext cx="11249025" cy="369934"/>
          </a:xfrm>
        </p:spPr>
        <p:txBody>
          <a:bodyPr/>
          <a:lstStyle/>
          <a:p>
            <a:pPr algn="r"/>
            <a:r>
              <a:rPr lang="en-US" dirty="0" err="1">
                <a:solidFill>
                  <a:schemeClr val="tx1"/>
                </a:solidFill>
              </a:rPr>
              <a:t>vEGU</a:t>
            </a:r>
            <a:r>
              <a:rPr lang="en-US" dirty="0">
                <a:solidFill>
                  <a:schemeClr val="tx1"/>
                </a:solidFill>
              </a:rPr>
              <a:t> 2021: Spatio-temporal data science: advances in computational geosciences and innovative evaluation tools for weather and climate science (26.04.2021)</a:t>
            </a:r>
          </a:p>
        </p:txBody>
      </p:sp>
      <p:pic>
        <p:nvPicPr>
          <p:cNvPr id="9" name="Picture 8" descr="Icon&#10;&#10;Description automatically generated">
            <a:extLst>
              <a:ext uri="{FF2B5EF4-FFF2-40B4-BE49-F238E27FC236}">
                <a16:creationId xmlns:a16="http://schemas.microsoft.com/office/drawing/2014/main" id="{51698120-95EE-4193-8790-2E9DB4C37D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691" y="6448974"/>
            <a:ext cx="399320" cy="316534"/>
          </a:xfrm>
          <a:prstGeom prst="rect">
            <a:avLst/>
          </a:prstGeom>
        </p:spPr>
      </p:pic>
      <p:cxnSp>
        <p:nvCxnSpPr>
          <p:cNvPr id="11" name="Straight Connector 10">
            <a:extLst>
              <a:ext uri="{FF2B5EF4-FFF2-40B4-BE49-F238E27FC236}">
                <a16:creationId xmlns:a16="http://schemas.microsoft.com/office/drawing/2014/main" id="{73808247-8017-4EFE-9886-7F47170A8F68}"/>
              </a:ext>
            </a:extLst>
          </p:cNvPr>
          <p:cNvCxnSpPr/>
          <p:nvPr/>
        </p:nvCxnSpPr>
        <p:spPr>
          <a:xfrm>
            <a:off x="0" y="6393392"/>
            <a:ext cx="12192000" cy="0"/>
          </a:xfrm>
          <a:prstGeom prst="line">
            <a:avLst/>
          </a:prstGeom>
        </p:spPr>
        <p:style>
          <a:lnRef idx="1">
            <a:schemeClr val="dk1"/>
          </a:lnRef>
          <a:fillRef idx="0">
            <a:schemeClr val="dk1"/>
          </a:fillRef>
          <a:effectRef idx="0">
            <a:schemeClr val="dk1"/>
          </a:effectRef>
          <a:fontRef idx="minor">
            <a:schemeClr val="tx1"/>
          </a:fontRef>
        </p:style>
      </p:cxnSp>
      <p:pic>
        <p:nvPicPr>
          <p:cNvPr id="12" name="Picture 11">
            <a:extLst>
              <a:ext uri="{FF2B5EF4-FFF2-40B4-BE49-F238E27FC236}">
                <a16:creationId xmlns:a16="http://schemas.microsoft.com/office/drawing/2014/main" id="{136F09D8-FC21-4684-AFFC-BC6FA286FA8B}"/>
              </a:ext>
            </a:extLst>
          </p:cNvPr>
          <p:cNvPicPr>
            <a:picLocks noChangeAspect="1"/>
          </p:cNvPicPr>
          <p:nvPr/>
        </p:nvPicPr>
        <p:blipFill>
          <a:blip r:embed="rId4"/>
          <a:stretch>
            <a:fillRect/>
          </a:stretch>
        </p:blipFill>
        <p:spPr>
          <a:xfrm>
            <a:off x="11289861" y="74532"/>
            <a:ext cx="754950" cy="577680"/>
          </a:xfrm>
          <a:prstGeom prst="rect">
            <a:avLst/>
          </a:prstGeom>
        </p:spPr>
      </p:pic>
      <p:pic>
        <p:nvPicPr>
          <p:cNvPr id="13" name="Picture 12">
            <a:extLst>
              <a:ext uri="{FF2B5EF4-FFF2-40B4-BE49-F238E27FC236}">
                <a16:creationId xmlns:a16="http://schemas.microsoft.com/office/drawing/2014/main" id="{2C575F38-0B0B-43FF-8B1B-827CFCE1183D}"/>
              </a:ext>
            </a:extLst>
          </p:cNvPr>
          <p:cNvPicPr>
            <a:picLocks noChangeAspect="1"/>
          </p:cNvPicPr>
          <p:nvPr/>
        </p:nvPicPr>
        <p:blipFill>
          <a:blip r:embed="rId5"/>
          <a:stretch>
            <a:fillRect/>
          </a:stretch>
        </p:blipFill>
        <p:spPr>
          <a:xfrm>
            <a:off x="0" y="779841"/>
            <a:ext cx="12192000" cy="6093"/>
          </a:xfrm>
          <a:prstGeom prst="rect">
            <a:avLst/>
          </a:prstGeom>
        </p:spPr>
      </p:pic>
      <p:sp>
        <p:nvSpPr>
          <p:cNvPr id="64" name="TextBox 63">
            <a:extLst>
              <a:ext uri="{FF2B5EF4-FFF2-40B4-BE49-F238E27FC236}">
                <a16:creationId xmlns:a16="http://schemas.microsoft.com/office/drawing/2014/main" id="{2EE8DBA3-B043-4EE2-B3D2-5E2ABCF804CC}"/>
              </a:ext>
            </a:extLst>
          </p:cNvPr>
          <p:cNvSpPr txBox="1"/>
          <p:nvPr/>
        </p:nvSpPr>
        <p:spPr>
          <a:xfrm>
            <a:off x="1024011" y="1044460"/>
            <a:ext cx="10142736" cy="461665"/>
          </a:xfrm>
          <a:prstGeom prst="rect">
            <a:avLst/>
          </a:prstGeom>
          <a:noFill/>
        </p:spPr>
        <p:txBody>
          <a:bodyPr wrap="square" rtlCol="0">
            <a:spAutoFit/>
          </a:bodyPr>
          <a:lstStyle/>
          <a:p>
            <a:pPr algn="ctr"/>
            <a:r>
              <a:rPr lang="lv-LV" sz="2400" b="1" dirty="0"/>
              <a:t>Column D: Synthetic point-event datasets produced by moving source models</a:t>
            </a:r>
          </a:p>
        </p:txBody>
      </p:sp>
      <p:sp>
        <p:nvSpPr>
          <p:cNvPr id="65" name="TextBox 64">
            <a:extLst>
              <a:ext uri="{FF2B5EF4-FFF2-40B4-BE49-F238E27FC236}">
                <a16:creationId xmlns:a16="http://schemas.microsoft.com/office/drawing/2014/main" id="{ED362838-D83E-4BBA-AEBD-C7A2705906B5}"/>
              </a:ext>
            </a:extLst>
          </p:cNvPr>
          <p:cNvSpPr txBox="1"/>
          <p:nvPr/>
        </p:nvSpPr>
        <p:spPr>
          <a:xfrm>
            <a:off x="0" y="5556617"/>
            <a:ext cx="12192000" cy="584775"/>
          </a:xfrm>
          <a:prstGeom prst="rect">
            <a:avLst/>
          </a:prstGeom>
          <a:noFill/>
        </p:spPr>
        <p:txBody>
          <a:bodyPr wrap="square" rtlCol="0">
            <a:spAutoFit/>
          </a:bodyPr>
          <a:lstStyle/>
          <a:p>
            <a:pPr algn="ctr"/>
            <a:r>
              <a:rPr lang="en-GB" sz="1600" b="1" i="1" dirty="0"/>
              <a:t>Fig. </a:t>
            </a:r>
            <a:r>
              <a:rPr lang="lv-LV" sz="1600" b="1" i="1" dirty="0"/>
              <a:t>6</a:t>
            </a:r>
            <a:r>
              <a:rPr lang="en-GB" sz="1600" b="1" i="1" dirty="0"/>
              <a:t>.</a:t>
            </a:r>
            <a:r>
              <a:rPr lang="en-US" sz="1600" i="1" dirty="0"/>
              <a:t> </a:t>
            </a:r>
            <a:r>
              <a:rPr lang="lv-LV" sz="1600" i="1" dirty="0"/>
              <a:t>Five different topologies of the two-source moving source point-event model. Variations from the base model (Model 1) for each of the different topologies are highlighted in grey. </a:t>
            </a:r>
            <a:endParaRPr lang="en-US" sz="1600" i="1" dirty="0"/>
          </a:p>
        </p:txBody>
      </p:sp>
      <mc:AlternateContent xmlns:mc="http://schemas.openxmlformats.org/markup-compatibility/2006">
        <mc:Choice xmlns:a14="http://schemas.microsoft.com/office/drawing/2010/main" Requires="a14">
          <p:graphicFrame>
            <p:nvGraphicFramePr>
              <p:cNvPr id="15" name="Table 4">
                <a:extLst>
                  <a:ext uri="{FF2B5EF4-FFF2-40B4-BE49-F238E27FC236}">
                    <a16:creationId xmlns:a16="http://schemas.microsoft.com/office/drawing/2014/main" id="{E035E204-4CE7-46C9-80A2-317325C273E0}"/>
                  </a:ext>
                </a:extLst>
              </p:cNvPr>
              <p:cNvGraphicFramePr>
                <a:graphicFrameLocks/>
              </p:cNvGraphicFramePr>
              <p:nvPr>
                <p:extLst>
                  <p:ext uri="{D42A27DB-BD31-4B8C-83A1-F6EECF244321}">
                    <p14:modId xmlns:p14="http://schemas.microsoft.com/office/powerpoint/2010/main" val="2175593950"/>
                  </p:ext>
                </p:extLst>
              </p:nvPr>
            </p:nvGraphicFramePr>
            <p:xfrm>
              <a:off x="1110745" y="1654922"/>
              <a:ext cx="9969268" cy="3752897"/>
            </p:xfrm>
            <a:graphic>
              <a:graphicData uri="http://schemas.openxmlformats.org/drawingml/2006/table">
                <a:tbl>
                  <a:tblPr firstRow="1" bandRow="1">
                    <a:tableStyleId>{5940675A-B579-460E-94D1-54222C63F5DA}</a:tableStyleId>
                  </a:tblPr>
                  <a:tblGrid>
                    <a:gridCol w="1079726">
                      <a:extLst>
                        <a:ext uri="{9D8B030D-6E8A-4147-A177-3AD203B41FA5}">
                          <a16:colId xmlns:a16="http://schemas.microsoft.com/office/drawing/2014/main" val="2269249273"/>
                        </a:ext>
                      </a:extLst>
                    </a:gridCol>
                    <a:gridCol w="800160">
                      <a:extLst>
                        <a:ext uri="{9D8B030D-6E8A-4147-A177-3AD203B41FA5}">
                          <a16:colId xmlns:a16="http://schemas.microsoft.com/office/drawing/2014/main" val="3870790045"/>
                        </a:ext>
                      </a:extLst>
                    </a:gridCol>
                    <a:gridCol w="872532">
                      <a:extLst>
                        <a:ext uri="{9D8B030D-6E8A-4147-A177-3AD203B41FA5}">
                          <a16:colId xmlns:a16="http://schemas.microsoft.com/office/drawing/2014/main" val="697348312"/>
                        </a:ext>
                      </a:extLst>
                    </a:gridCol>
                    <a:gridCol w="865133">
                      <a:extLst>
                        <a:ext uri="{9D8B030D-6E8A-4147-A177-3AD203B41FA5}">
                          <a16:colId xmlns:a16="http://schemas.microsoft.com/office/drawing/2014/main" val="3000179396"/>
                        </a:ext>
                      </a:extLst>
                    </a:gridCol>
                    <a:gridCol w="877389">
                      <a:extLst>
                        <a:ext uri="{9D8B030D-6E8A-4147-A177-3AD203B41FA5}">
                          <a16:colId xmlns:a16="http://schemas.microsoft.com/office/drawing/2014/main" val="1747132161"/>
                        </a:ext>
                      </a:extLst>
                    </a:gridCol>
                    <a:gridCol w="877389">
                      <a:extLst>
                        <a:ext uri="{9D8B030D-6E8A-4147-A177-3AD203B41FA5}">
                          <a16:colId xmlns:a16="http://schemas.microsoft.com/office/drawing/2014/main" val="1741460014"/>
                        </a:ext>
                      </a:extLst>
                    </a:gridCol>
                    <a:gridCol w="877389">
                      <a:extLst>
                        <a:ext uri="{9D8B030D-6E8A-4147-A177-3AD203B41FA5}">
                          <a16:colId xmlns:a16="http://schemas.microsoft.com/office/drawing/2014/main" val="3077252366"/>
                        </a:ext>
                      </a:extLst>
                    </a:gridCol>
                    <a:gridCol w="891753">
                      <a:extLst>
                        <a:ext uri="{9D8B030D-6E8A-4147-A177-3AD203B41FA5}">
                          <a16:colId xmlns:a16="http://schemas.microsoft.com/office/drawing/2014/main" val="3090938806"/>
                        </a:ext>
                      </a:extLst>
                    </a:gridCol>
                    <a:gridCol w="942599">
                      <a:extLst>
                        <a:ext uri="{9D8B030D-6E8A-4147-A177-3AD203B41FA5}">
                          <a16:colId xmlns:a16="http://schemas.microsoft.com/office/drawing/2014/main" val="1516084480"/>
                        </a:ext>
                      </a:extLst>
                    </a:gridCol>
                    <a:gridCol w="942599">
                      <a:extLst>
                        <a:ext uri="{9D8B030D-6E8A-4147-A177-3AD203B41FA5}">
                          <a16:colId xmlns:a16="http://schemas.microsoft.com/office/drawing/2014/main" val="2099395987"/>
                        </a:ext>
                      </a:extLst>
                    </a:gridCol>
                    <a:gridCol w="942599">
                      <a:extLst>
                        <a:ext uri="{9D8B030D-6E8A-4147-A177-3AD203B41FA5}">
                          <a16:colId xmlns:a16="http://schemas.microsoft.com/office/drawing/2014/main" val="663992868"/>
                        </a:ext>
                      </a:extLst>
                    </a:gridCol>
                  </a:tblGrid>
                  <a:tr h="219136">
                    <a:tc rowSpan="2">
                      <a:txBody>
                        <a:bodyPr/>
                        <a:lstStyle/>
                        <a:p>
                          <a:pPr algn="ctr"/>
                          <a:endParaRPr lang="en-US" sz="800" b="1" dirty="0"/>
                        </a:p>
                      </a:txBody>
                      <a:tcPr marL="85910" marR="85910" marT="42955" marB="42955" anchor="ctr">
                        <a:lnL w="12700" cmpd="sng">
                          <a:noFill/>
                        </a:lnL>
                        <a:lnR w="28575" cap="flat" cmpd="sng" algn="ctr">
                          <a:solidFill>
                            <a:schemeClr val="tx1"/>
                          </a:solidFill>
                          <a:prstDash val="solid"/>
                          <a:round/>
                          <a:headEnd type="none" w="med" len="med"/>
                          <a:tailEnd type="none" w="med" len="med"/>
                        </a:lnR>
                        <a:lnT w="12700" cmpd="sng">
                          <a:noFill/>
                        </a:lnT>
                        <a:lnB w="28575" cap="flat" cmpd="sng" algn="ctr">
                          <a:solidFill>
                            <a:schemeClr val="tx1"/>
                          </a:solidFill>
                          <a:prstDash val="solid"/>
                          <a:round/>
                          <a:headEnd type="none" w="med" len="med"/>
                          <a:tailEnd type="none" w="med" len="med"/>
                        </a:lnB>
                      </a:tcPr>
                    </a:tc>
                    <a:tc gridSpan="2">
                      <a:txBody>
                        <a:bodyPr/>
                        <a:lstStyle/>
                        <a:p>
                          <a:pPr algn="ctr"/>
                          <a:r>
                            <a:rPr lang="en-US" sz="800" b="1" dirty="0"/>
                            <a:t>Model 1 (base)</a:t>
                          </a:r>
                        </a:p>
                      </a:txBody>
                      <a:tcPr marL="85910" marR="85910" marT="42955" marB="42955"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noFill/>
                        </a:lnT>
                      </a:tcPr>
                    </a:tc>
                    <a:tc hMerge="1">
                      <a:txBody>
                        <a:bodyPr/>
                        <a:lstStyle/>
                        <a:p>
                          <a:endParaRPr lang="en-US"/>
                        </a:p>
                      </a:txBody>
                      <a:tcPr>
                        <a:lnL w="28575" cap="flat" cmpd="sng" algn="ctr">
                          <a:solidFill>
                            <a:schemeClr val="tx1"/>
                          </a:solidFill>
                          <a:prstDash val="solid"/>
                          <a:round/>
                          <a:headEnd type="none" w="med" len="med"/>
                          <a:tailEnd type="none" w="med" len="med"/>
                        </a:lnL>
                      </a:tcPr>
                    </a:tc>
                    <a:tc gridSpan="2">
                      <a:txBody>
                        <a:bodyPr/>
                        <a:lstStyle/>
                        <a:p>
                          <a:pPr algn="ctr"/>
                          <a:r>
                            <a:rPr lang="en-US" sz="800" b="1" dirty="0"/>
                            <a:t>Model 2</a:t>
                          </a:r>
                        </a:p>
                      </a:txBody>
                      <a:tcPr marL="85910" marR="85910" marT="42955" marB="42955"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noFill/>
                        </a:lnT>
                      </a:tcPr>
                    </a:tc>
                    <a:tc hMerge="1">
                      <a:txBody>
                        <a:bodyPr/>
                        <a:lstStyle/>
                        <a:p>
                          <a:endParaRPr lang="en-US" dirty="0"/>
                        </a:p>
                      </a:txBody>
                      <a:tcPr>
                        <a:lnL w="28575" cap="flat" cmpd="sng" algn="ctr">
                          <a:solidFill>
                            <a:schemeClr val="tx1"/>
                          </a:solidFill>
                          <a:prstDash val="solid"/>
                          <a:round/>
                          <a:headEnd type="none" w="med" len="med"/>
                          <a:tailEnd type="none" w="med" len="med"/>
                        </a:lnL>
                      </a:tcPr>
                    </a:tc>
                    <a:tc gridSpan="2">
                      <a:txBody>
                        <a:bodyPr/>
                        <a:lstStyle/>
                        <a:p>
                          <a:pPr algn="ctr"/>
                          <a:r>
                            <a:rPr lang="en-US" sz="800" b="1" dirty="0"/>
                            <a:t>Model 3</a:t>
                          </a:r>
                        </a:p>
                      </a:txBody>
                      <a:tcPr marL="85910" marR="85910" marT="42955" marB="42955"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noFill/>
                        </a:lnT>
                      </a:tcPr>
                    </a:tc>
                    <a:tc hMerge="1">
                      <a:txBody>
                        <a:bodyPr/>
                        <a:lstStyle/>
                        <a:p>
                          <a:endParaRPr lang="en-US"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noFill/>
                        </a:lnT>
                      </a:tcPr>
                    </a:tc>
                    <a:tc gridSpan="2">
                      <a:txBody>
                        <a:bodyPr/>
                        <a:lstStyle/>
                        <a:p>
                          <a:pPr algn="ctr"/>
                          <a:r>
                            <a:rPr lang="en-US" sz="800" b="1" dirty="0"/>
                            <a:t>Model 4</a:t>
                          </a:r>
                        </a:p>
                      </a:txBody>
                      <a:tcPr marL="85910" marR="85910" marT="42955" marB="42955"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noFill/>
                        </a:lnT>
                      </a:tcPr>
                    </a:tc>
                    <a:tc hMerge="1">
                      <a:txBody>
                        <a:bodyPr/>
                        <a:lstStyle/>
                        <a:p>
                          <a:endParaRPr lang="en-US" dirty="0"/>
                        </a:p>
                      </a:txBody>
                      <a:tcPr/>
                    </a:tc>
                    <a:tc gridSpan="2">
                      <a:txBody>
                        <a:bodyPr/>
                        <a:lstStyle/>
                        <a:p>
                          <a:pPr algn="ctr"/>
                          <a:r>
                            <a:rPr lang="en-US" sz="800" b="1" dirty="0"/>
                            <a:t>Model 5</a:t>
                          </a:r>
                        </a:p>
                      </a:txBody>
                      <a:tcPr marL="85910" marR="85910" marT="42955" marB="42955" anchor="ctr">
                        <a:lnL w="28575" cap="flat" cmpd="sng" algn="ctr">
                          <a:solidFill>
                            <a:schemeClr val="tx1"/>
                          </a:solidFill>
                          <a:prstDash val="solid"/>
                          <a:round/>
                          <a:headEnd type="none" w="med" len="med"/>
                          <a:tailEnd type="none" w="med" len="med"/>
                        </a:lnL>
                        <a:lnT w="12700" cmpd="sng">
                          <a:noFill/>
                        </a:lnT>
                      </a:tcPr>
                    </a:tc>
                    <a:tc hMerge="1">
                      <a:txBody>
                        <a:bodyPr/>
                        <a:lstStyle/>
                        <a:p>
                          <a:pPr algn="ctr"/>
                          <a:endParaRPr lang="en-US" sz="1400" b="1" dirty="0"/>
                        </a:p>
                      </a:txBody>
                      <a:tcPr anchor="ctr">
                        <a:lnL w="28575" cap="flat" cmpd="sng" algn="ctr">
                          <a:solidFill>
                            <a:schemeClr val="tx1"/>
                          </a:solidFill>
                          <a:prstDash val="solid"/>
                          <a:round/>
                          <a:headEnd type="none" w="med" len="med"/>
                          <a:tailEnd type="none" w="med" len="med"/>
                        </a:lnL>
                        <a:lnT w="12700" cmpd="sng">
                          <a:noFill/>
                        </a:lnT>
                      </a:tcPr>
                    </a:tc>
                    <a:extLst>
                      <a:ext uri="{0D108BD9-81ED-4DB2-BD59-A6C34878D82A}">
                        <a16:rowId xmlns:a16="http://schemas.microsoft.com/office/drawing/2014/main" val="949047526"/>
                      </a:ext>
                    </a:extLst>
                  </a:tr>
                  <a:tr h="219136">
                    <a:tc vMerge="1">
                      <a:txBody>
                        <a:bodyPr/>
                        <a:lstStyle/>
                        <a:p>
                          <a:pPr algn="ctr"/>
                          <a:endParaRPr lang="en-US" sz="1400" b="1" dirty="0"/>
                        </a:p>
                      </a:txBody>
                      <a:tcPr anchor="ctr">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800" dirty="0"/>
                            <a:t>Source 1</a:t>
                          </a:r>
                          <a:endParaRPr lang="en-US" sz="800" i="0" dirty="0"/>
                        </a:p>
                      </a:txBody>
                      <a:tcPr marL="54336" marR="54336" marT="27168" marB="27168" anchor="ct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tcPr>
                    </a:tc>
                    <a:tc>
                      <a:txBody>
                        <a:bodyPr/>
                        <a:lstStyle/>
                        <a:p>
                          <a:pPr algn="ctr"/>
                          <a:r>
                            <a:rPr lang="en-US" sz="800" dirty="0"/>
                            <a:t>Source 2</a:t>
                          </a:r>
                        </a:p>
                      </a:txBody>
                      <a:tcPr marL="54336" marR="54336" marT="27168" marB="27168" anchor="ct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tc>
                      <a:txBody>
                        <a:bodyPr/>
                        <a:lstStyle/>
                        <a:p>
                          <a:pPr algn="ctr"/>
                          <a:r>
                            <a:rPr lang="en-US" sz="800" dirty="0"/>
                            <a:t>Source 1</a:t>
                          </a:r>
                          <a:endParaRPr lang="en-US" sz="800" i="0" dirty="0"/>
                        </a:p>
                      </a:txBody>
                      <a:tcPr marL="54336" marR="54336" marT="27168" marB="27168" anchor="ct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tcPr>
                    </a:tc>
                    <a:tc>
                      <a:txBody>
                        <a:bodyPr/>
                        <a:lstStyle/>
                        <a:p>
                          <a:pPr algn="ctr"/>
                          <a:r>
                            <a:rPr lang="en-US" sz="800" dirty="0"/>
                            <a:t>Source 2</a:t>
                          </a:r>
                          <a:endParaRPr lang="en-US" sz="800" i="0" dirty="0"/>
                        </a:p>
                      </a:txBody>
                      <a:tcPr marL="54336" marR="54336" marT="27168" marB="27168" anchor="ct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tc>
                      <a:txBody>
                        <a:bodyPr/>
                        <a:lstStyle/>
                        <a:p>
                          <a:pPr algn="ctr"/>
                          <a:r>
                            <a:rPr lang="en-US" sz="800" dirty="0"/>
                            <a:t>Source 1</a:t>
                          </a:r>
                          <a:endParaRPr lang="en-US" sz="800" i="0" dirty="0"/>
                        </a:p>
                      </a:txBody>
                      <a:tcPr marL="54336" marR="54336" marT="27168" marB="27168"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tc>
                      <a:txBody>
                        <a:bodyPr/>
                        <a:lstStyle/>
                        <a:p>
                          <a:pPr algn="ctr"/>
                          <a:r>
                            <a:rPr lang="en-US" sz="800" dirty="0"/>
                            <a:t>Source 2</a:t>
                          </a:r>
                          <a:endParaRPr lang="en-US" sz="800" i="0" dirty="0"/>
                        </a:p>
                      </a:txBody>
                      <a:tcPr marL="54336" marR="54336" marT="27168" marB="27168"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tc>
                      <a:txBody>
                        <a:bodyPr/>
                        <a:lstStyle/>
                        <a:p>
                          <a:pPr algn="ctr"/>
                          <a:r>
                            <a:rPr lang="en-US" sz="800" dirty="0"/>
                            <a:t>Source 1</a:t>
                          </a:r>
                          <a:endParaRPr lang="en-US" sz="800" i="0" dirty="0"/>
                        </a:p>
                      </a:txBody>
                      <a:tcPr marL="54336" marR="54336" marT="27168" marB="27168" anchor="ct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tcPr>
                    </a:tc>
                    <a:tc>
                      <a:txBody>
                        <a:bodyPr/>
                        <a:lstStyle/>
                        <a:p>
                          <a:pPr algn="ctr"/>
                          <a:r>
                            <a:rPr lang="en-US" sz="800" dirty="0"/>
                            <a:t>Source 2</a:t>
                          </a:r>
                          <a:endParaRPr lang="en-US" sz="800" i="0" dirty="0"/>
                        </a:p>
                      </a:txBody>
                      <a:tcPr marL="54336" marR="54336" marT="27168" marB="27168" anchor="ct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tc>
                      <a:txBody>
                        <a:bodyPr/>
                        <a:lstStyle/>
                        <a:p>
                          <a:pPr algn="ctr"/>
                          <a:r>
                            <a:rPr lang="en-US" sz="800" i="0" dirty="0"/>
                            <a:t>Source 1</a:t>
                          </a:r>
                        </a:p>
                      </a:txBody>
                      <a:tcPr marL="54336" marR="54336" marT="27168" marB="27168"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lv-LV" sz="800" i="0" dirty="0"/>
                            <a:t>Source 2</a:t>
                          </a:r>
                          <a:endParaRPr lang="en-US" sz="800" i="0" dirty="0"/>
                        </a:p>
                      </a:txBody>
                      <a:tcPr marL="54336" marR="54336" marT="27168" marB="271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82196873"/>
                      </a:ext>
                    </a:extLst>
                  </a:tr>
                  <a:tr h="438270">
                    <a:tc>
                      <a:txBody>
                        <a:bodyPr/>
                        <a:lstStyle/>
                        <a:p>
                          <a:pPr algn="ctr"/>
                          <a:r>
                            <a:rPr lang="en-US" sz="800" dirty="0"/>
                            <a:t>Movement speed (kmh</a:t>
                          </a:r>
                          <a:r>
                            <a:rPr lang="en-US" sz="800" baseline="30000" dirty="0"/>
                            <a:t>-1</a:t>
                          </a:r>
                          <a:r>
                            <a:rPr lang="en-US" sz="800" dirty="0"/>
                            <a:t>)</a:t>
                          </a:r>
                        </a:p>
                      </a:txBody>
                      <a:tcPr marL="54336" marR="54336" marT="27168" marB="27168" anchor="ctr">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c>
                      <a:txBody>
                        <a:bodyPr/>
                        <a:lstStyle/>
                        <a:p>
                          <a:pPr algn="ctr"/>
                          <a:r>
                            <a:rPr lang="en-US" sz="800" dirty="0"/>
                            <a:t>80</a:t>
                          </a:r>
                        </a:p>
                      </a:txBody>
                      <a:tcPr marL="54336" marR="54336" marT="27168" marB="27168" anchor="ct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tcPr>
                    </a:tc>
                    <a:tc>
                      <a:txBody>
                        <a:bodyPr/>
                        <a:lstStyle/>
                        <a:p>
                          <a:pPr algn="ctr"/>
                          <a:r>
                            <a:rPr lang="en-US" sz="800" dirty="0"/>
                            <a:t>80</a:t>
                          </a:r>
                        </a:p>
                      </a:txBody>
                      <a:tcPr marL="54336" marR="54336" marT="27168" marB="27168"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c>
                      <a:txBody>
                        <a:bodyPr/>
                        <a:lstStyle/>
                        <a:p>
                          <a:pPr algn="ctr"/>
                          <a:r>
                            <a:rPr lang="en-US" sz="800" dirty="0"/>
                            <a:t>80</a:t>
                          </a:r>
                        </a:p>
                      </a:txBody>
                      <a:tcPr marL="54336" marR="54336" marT="27168" marB="27168" anchor="ct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tcPr>
                    </a:tc>
                    <a:tc>
                      <a:txBody>
                        <a:bodyPr/>
                        <a:lstStyle/>
                        <a:p>
                          <a:pPr algn="ctr"/>
                          <a:r>
                            <a:rPr lang="en-US" sz="800" dirty="0"/>
                            <a:t>80</a:t>
                          </a:r>
                        </a:p>
                      </a:txBody>
                      <a:tcPr marL="54336" marR="54336" marT="27168" marB="27168"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c>
                      <a:txBody>
                        <a:bodyPr/>
                        <a:lstStyle/>
                        <a:p>
                          <a:pPr algn="ctr"/>
                          <a:r>
                            <a:rPr lang="en-US" sz="800" dirty="0"/>
                            <a:t>80</a:t>
                          </a:r>
                        </a:p>
                      </a:txBody>
                      <a:tcPr marL="54336" marR="54336" marT="27168" marB="27168"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2"/>
                        </a:solidFill>
                      </a:tcPr>
                    </a:tc>
                    <a:tc>
                      <a:txBody>
                        <a:bodyPr/>
                        <a:lstStyle/>
                        <a:p>
                          <a:pPr algn="ctr"/>
                          <a:r>
                            <a:rPr lang="en-US" sz="800" dirty="0"/>
                            <a:t>80-40</a:t>
                          </a:r>
                        </a:p>
                      </a:txBody>
                      <a:tcPr marL="54336" marR="54336" marT="27168" marB="27168"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2"/>
                        </a:solidFill>
                      </a:tcPr>
                    </a:tc>
                    <a:tc>
                      <a:txBody>
                        <a:bodyPr/>
                        <a:lstStyle/>
                        <a:p>
                          <a:pPr algn="ctr"/>
                          <a:r>
                            <a:rPr lang="en-US" sz="800" dirty="0"/>
                            <a:t>80</a:t>
                          </a:r>
                        </a:p>
                      </a:txBody>
                      <a:tcPr marL="54336" marR="54336" marT="27168" marB="27168" anchor="ct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tcPr>
                    </a:tc>
                    <a:tc>
                      <a:txBody>
                        <a:bodyPr/>
                        <a:lstStyle/>
                        <a:p>
                          <a:pPr algn="ctr"/>
                          <a:r>
                            <a:rPr lang="en-US" sz="800" dirty="0"/>
                            <a:t>80</a:t>
                          </a:r>
                        </a:p>
                      </a:txBody>
                      <a:tcPr marL="54336" marR="54336" marT="27168" marB="27168"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c>
                      <a:txBody>
                        <a:bodyPr/>
                        <a:lstStyle/>
                        <a:p>
                          <a:pPr algn="ctr"/>
                          <a:r>
                            <a:rPr lang="en-US" sz="800" dirty="0"/>
                            <a:t>80</a:t>
                          </a:r>
                        </a:p>
                      </a:txBody>
                      <a:tcPr marL="54336" marR="54336" marT="27168" marB="27168"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lv-LV" sz="800" dirty="0"/>
                            <a:t>80</a:t>
                          </a:r>
                          <a:endParaRPr lang="en-US" sz="800" dirty="0"/>
                        </a:p>
                      </a:txBody>
                      <a:tcPr marL="54336" marR="54336" marT="27168" marB="271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56649030"/>
                      </a:ext>
                    </a:extLst>
                  </a:tr>
                  <a:tr h="438270">
                    <a:tc>
                      <a:txBody>
                        <a:bodyPr/>
                        <a:lstStyle/>
                        <a:p>
                          <a:pPr algn="ctr"/>
                          <a:r>
                            <a:rPr lang="en-US" sz="800" dirty="0"/>
                            <a:t>Number of points events per source</a:t>
                          </a:r>
                        </a:p>
                      </a:txBody>
                      <a:tcPr marL="54336" marR="54336" marT="27168" marB="27168" anchor="ctr">
                        <a:lnL w="12700" cmpd="sng">
                          <a:noFill/>
                        </a:lnL>
                        <a:lnR w="28575" cap="flat" cmpd="sng" algn="ctr">
                          <a:solidFill>
                            <a:schemeClr val="tx1"/>
                          </a:solidFill>
                          <a:prstDash val="solid"/>
                          <a:round/>
                          <a:headEnd type="none" w="med" len="med"/>
                          <a:tailEnd type="none" w="med" len="med"/>
                        </a:lnR>
                      </a:tcPr>
                    </a:tc>
                    <a:tc>
                      <a:txBody>
                        <a:bodyPr/>
                        <a:lstStyle/>
                        <a:p>
                          <a:pPr algn="ctr"/>
                          <a:r>
                            <a:rPr lang="en-US" sz="800" dirty="0"/>
                            <a:t>2500</a:t>
                          </a:r>
                        </a:p>
                      </a:txBody>
                      <a:tcPr marL="54336" marR="54336" marT="27168" marB="27168" anchor="ctr">
                        <a:lnL w="28575" cap="flat" cmpd="sng" algn="ctr">
                          <a:solidFill>
                            <a:schemeClr val="tx1"/>
                          </a:solidFill>
                          <a:prstDash val="solid"/>
                          <a:round/>
                          <a:headEnd type="none" w="med" len="med"/>
                          <a:tailEnd type="none" w="med" len="med"/>
                        </a:lnL>
                      </a:tcPr>
                    </a:tc>
                    <a:tc>
                      <a:txBody>
                        <a:bodyPr/>
                        <a:lstStyle/>
                        <a:p>
                          <a:pPr algn="ctr"/>
                          <a:r>
                            <a:rPr lang="en-US" sz="800" dirty="0"/>
                            <a:t>2500</a:t>
                          </a:r>
                        </a:p>
                      </a:txBody>
                      <a:tcPr marL="54336" marR="54336" marT="27168" marB="27168" anchor="ctr">
                        <a:lnR w="28575" cap="flat" cmpd="sng" algn="ctr">
                          <a:solidFill>
                            <a:schemeClr val="tx1"/>
                          </a:solidFill>
                          <a:prstDash val="solid"/>
                          <a:round/>
                          <a:headEnd type="none" w="med" len="med"/>
                          <a:tailEnd type="none" w="med" len="med"/>
                        </a:lnR>
                      </a:tcPr>
                    </a:tc>
                    <a:tc>
                      <a:txBody>
                        <a:bodyPr/>
                        <a:lstStyle/>
                        <a:p>
                          <a:pPr algn="ctr"/>
                          <a:r>
                            <a:rPr lang="en-US" sz="800" dirty="0"/>
                            <a:t>2500</a:t>
                          </a:r>
                        </a:p>
                      </a:txBody>
                      <a:tcPr marL="54336" marR="54336" marT="27168" marB="27168" anchor="ctr">
                        <a:lnL w="28575" cap="flat" cmpd="sng" algn="ctr">
                          <a:solidFill>
                            <a:schemeClr val="tx1"/>
                          </a:solidFill>
                          <a:prstDash val="solid"/>
                          <a:round/>
                          <a:headEnd type="none" w="med" len="med"/>
                          <a:tailEnd type="none" w="med" len="med"/>
                        </a:lnL>
                      </a:tcPr>
                    </a:tc>
                    <a:tc>
                      <a:txBody>
                        <a:bodyPr/>
                        <a:lstStyle/>
                        <a:p>
                          <a:pPr algn="ctr"/>
                          <a:r>
                            <a:rPr lang="en-US" sz="800" dirty="0"/>
                            <a:t>2500</a:t>
                          </a:r>
                        </a:p>
                      </a:txBody>
                      <a:tcPr marL="54336" marR="54336" marT="27168" marB="27168" anchor="ctr">
                        <a:lnR w="28575" cap="flat" cmpd="sng" algn="ctr">
                          <a:solidFill>
                            <a:schemeClr val="tx1"/>
                          </a:solidFill>
                          <a:prstDash val="solid"/>
                          <a:round/>
                          <a:headEnd type="none" w="med" len="med"/>
                          <a:tailEnd type="none" w="med" len="med"/>
                        </a:lnR>
                      </a:tcPr>
                    </a:tc>
                    <a:tc>
                      <a:txBody>
                        <a:bodyPr/>
                        <a:lstStyle/>
                        <a:p>
                          <a:pPr algn="ctr"/>
                          <a:r>
                            <a:rPr lang="en-US" sz="800" dirty="0"/>
                            <a:t>2500</a:t>
                          </a:r>
                        </a:p>
                      </a:txBody>
                      <a:tcPr marL="54336" marR="54336" marT="27168" marB="27168"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2"/>
                        </a:solidFill>
                      </a:tcPr>
                    </a:tc>
                    <a:tc>
                      <a:txBody>
                        <a:bodyPr/>
                        <a:lstStyle/>
                        <a:p>
                          <a:pPr algn="ctr"/>
                          <a:r>
                            <a:rPr lang="en-US" sz="800" dirty="0"/>
                            <a:t>1250-1250</a:t>
                          </a:r>
                        </a:p>
                      </a:txBody>
                      <a:tcPr marL="54336" marR="54336" marT="27168" marB="27168"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solidFill>
                          <a:schemeClr val="bg2"/>
                        </a:solidFill>
                      </a:tcPr>
                    </a:tc>
                    <a:tc>
                      <a:txBody>
                        <a:bodyPr/>
                        <a:lstStyle/>
                        <a:p>
                          <a:pPr algn="ctr"/>
                          <a:r>
                            <a:rPr lang="en-US" sz="800" dirty="0"/>
                            <a:t>2500</a:t>
                          </a:r>
                        </a:p>
                      </a:txBody>
                      <a:tcPr marL="54336" marR="54336" marT="27168" marB="27168" anchor="ctr">
                        <a:lnL w="28575" cap="flat" cmpd="sng" algn="ctr">
                          <a:solidFill>
                            <a:schemeClr val="tx1"/>
                          </a:solidFill>
                          <a:prstDash val="solid"/>
                          <a:round/>
                          <a:headEnd type="none" w="med" len="med"/>
                          <a:tailEnd type="none" w="med" len="med"/>
                        </a:lnL>
                      </a:tcPr>
                    </a:tc>
                    <a:tc>
                      <a:txBody>
                        <a:bodyPr/>
                        <a:lstStyle/>
                        <a:p>
                          <a:pPr algn="ctr"/>
                          <a:r>
                            <a:rPr lang="en-US" sz="800" dirty="0"/>
                            <a:t>2500</a:t>
                          </a:r>
                        </a:p>
                      </a:txBody>
                      <a:tcPr marL="54336" marR="54336" marT="27168" marB="27168" anchor="ctr">
                        <a:lnR w="28575" cap="flat" cmpd="sng" algn="ctr">
                          <a:solidFill>
                            <a:schemeClr val="tx1"/>
                          </a:solidFill>
                          <a:prstDash val="solid"/>
                          <a:round/>
                          <a:headEnd type="none" w="med" len="med"/>
                          <a:tailEnd type="none" w="med" len="med"/>
                        </a:lnR>
                      </a:tcPr>
                    </a:tc>
                    <a:tc>
                      <a:txBody>
                        <a:bodyPr/>
                        <a:lstStyle/>
                        <a:p>
                          <a:pPr algn="ctr"/>
                          <a:r>
                            <a:rPr lang="en-US" sz="800" dirty="0"/>
                            <a:t>2500</a:t>
                          </a:r>
                        </a:p>
                      </a:txBody>
                      <a:tcPr marL="54336" marR="54336" marT="27168" marB="27168"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lv-LV" sz="800" dirty="0"/>
                            <a:t>2500</a:t>
                          </a:r>
                          <a:endParaRPr lang="en-US" sz="800" dirty="0"/>
                        </a:p>
                      </a:txBody>
                      <a:tcPr marL="54336" marR="54336" marT="27168" marB="271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99454213"/>
                      </a:ext>
                    </a:extLst>
                  </a:tr>
                  <a:tr h="743733">
                    <a:tc>
                      <a:txBody>
                        <a:bodyPr/>
                        <a:lstStyle/>
                        <a:p>
                          <a:pPr algn="ctr"/>
                          <a:r>
                            <a:rPr lang="en-US" sz="800" dirty="0"/>
                            <a:t>Mean of exponential inter-event time distribution (seconds)</a:t>
                          </a:r>
                        </a:p>
                      </a:txBody>
                      <a:tcPr marL="54336" marR="54336" marT="27168" marB="27168" anchor="ctr">
                        <a:lnL w="12700" cmpd="sng">
                          <a:noFill/>
                        </a:lnL>
                        <a:lnR w="28575" cap="flat" cmpd="sng" algn="ctr">
                          <a:solidFill>
                            <a:schemeClr val="tx1"/>
                          </a:solidFill>
                          <a:prstDash val="solid"/>
                          <a:round/>
                          <a:headEnd type="none" w="med" len="med"/>
                          <a:tailEnd type="none" w="med" len="med"/>
                        </a:lnR>
                      </a:tcPr>
                    </a:tc>
                    <a:tc gridSpan="10">
                      <a:txBody>
                        <a:bodyPr/>
                        <a:lstStyle/>
                        <a:p>
                          <a:pPr algn="ctr"/>
                          <a:r>
                            <a:rPr lang="en-US" sz="800" dirty="0"/>
                            <a:t>6</a:t>
                          </a:r>
                        </a:p>
                      </a:txBody>
                      <a:tcPr marL="85910" marR="85910" marT="42955" marB="42955"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algn="ctr"/>
                          <a:endParaRPr lang="en-US" sz="1400" dirty="0"/>
                        </a:p>
                      </a:txBody>
                      <a:tcPr anchor="ctr">
                        <a:lnR w="28575" cap="flat" cmpd="sng" algn="ctr">
                          <a:solidFill>
                            <a:schemeClr val="tx1"/>
                          </a:solidFill>
                          <a:prstDash val="solid"/>
                          <a:round/>
                          <a:headEnd type="none" w="med" len="med"/>
                          <a:tailEnd type="none" w="med" len="med"/>
                        </a:lnR>
                      </a:tcPr>
                    </a:tc>
                    <a:tc hMerge="1">
                      <a:txBody>
                        <a:bodyPr/>
                        <a:lstStyle/>
                        <a:p>
                          <a:pPr algn="ctr"/>
                          <a:endParaRPr lang="en-US" sz="1400" dirty="0"/>
                        </a:p>
                      </a:txBody>
                      <a:tcPr anchor="ctr">
                        <a:lnL w="28575" cap="flat" cmpd="sng" algn="ctr">
                          <a:solidFill>
                            <a:schemeClr val="tx1"/>
                          </a:solidFill>
                          <a:prstDash val="solid"/>
                          <a:round/>
                          <a:headEnd type="none" w="med" len="med"/>
                          <a:tailEnd type="none" w="med" len="med"/>
                        </a:lnL>
                      </a:tcPr>
                    </a:tc>
                    <a:tc hMerge="1">
                      <a:txBody>
                        <a:bodyPr/>
                        <a:lstStyle/>
                        <a:p>
                          <a:pPr algn="ctr"/>
                          <a:endParaRPr lang="en-US" sz="1400" dirty="0"/>
                        </a:p>
                      </a:txBody>
                      <a:tcPr anchor="ctr">
                        <a:lnR w="28575" cap="flat" cmpd="sng" algn="ctr">
                          <a:solidFill>
                            <a:schemeClr val="tx1"/>
                          </a:solidFill>
                          <a:prstDash val="solid"/>
                          <a:round/>
                          <a:headEnd type="none" w="med" len="med"/>
                          <a:tailEnd type="none" w="med" len="med"/>
                        </a:lnR>
                      </a:tcPr>
                    </a:tc>
                    <a:tc hMerge="1">
                      <a:txBody>
                        <a:bodyPr/>
                        <a:lstStyle/>
                        <a:p>
                          <a:pPr algn="ctr"/>
                          <a:endParaRPr lang="en-US" sz="14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hMerge="1">
                      <a:txBody>
                        <a:bodyPr/>
                        <a:lstStyle/>
                        <a:p>
                          <a:pPr algn="ctr"/>
                          <a:endParaRPr lang="en-US" sz="14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hMerge="1">
                      <a:txBody>
                        <a:bodyPr/>
                        <a:lstStyle/>
                        <a:p>
                          <a:pPr algn="ctr"/>
                          <a:endParaRPr lang="en-US" sz="1400" dirty="0"/>
                        </a:p>
                      </a:txBody>
                      <a:tcPr anchor="ctr">
                        <a:lnL w="28575" cap="flat" cmpd="sng" algn="ctr">
                          <a:solidFill>
                            <a:schemeClr val="tx1"/>
                          </a:solidFill>
                          <a:prstDash val="solid"/>
                          <a:round/>
                          <a:headEnd type="none" w="med" len="med"/>
                          <a:tailEnd type="none" w="med" len="med"/>
                        </a:lnL>
                      </a:tcPr>
                    </a:tc>
                    <a:tc hMerge="1">
                      <a:txBody>
                        <a:bodyPr/>
                        <a:lstStyle/>
                        <a:p>
                          <a:pPr algn="ctr"/>
                          <a:endParaRPr lang="en-US" sz="1400" dirty="0"/>
                        </a:p>
                      </a:txBody>
                      <a:tcPr anchor="ctr"/>
                    </a:tc>
                    <a:tc hMerge="1">
                      <a:txBody>
                        <a:bodyPr/>
                        <a:lstStyle/>
                        <a:p>
                          <a:pPr algn="ctr"/>
                          <a:endParaRPr lang="en-US" sz="1400" dirty="0"/>
                        </a:p>
                      </a:txBody>
                      <a:tcPr anchor="ctr">
                        <a:lnL w="28575" cap="flat" cmpd="sng" algn="ctr">
                          <a:solidFill>
                            <a:schemeClr val="tx1"/>
                          </a:solidFill>
                          <a:prstDash val="solid"/>
                          <a:round/>
                          <a:headEnd type="none" w="med" len="med"/>
                          <a:tailEnd type="none" w="med" len="med"/>
                        </a:lnL>
                      </a:tcPr>
                    </a:tc>
                    <a:tc hMerge="1">
                      <a:txBody>
                        <a:bodyPr/>
                        <a:lstStyle/>
                        <a:p>
                          <a:pPr algn="ctr"/>
                          <a:endParaRPr 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97299739"/>
                      </a:ext>
                    </a:extLst>
                  </a:tr>
                  <a:tr h="438270">
                    <a:tc>
                      <a:txBody>
                        <a:bodyPr/>
                        <a:lstStyle/>
                        <a:p>
                          <a:pPr algn="ctr"/>
                          <a:r>
                            <a:rPr lang="en-US" sz="800" dirty="0"/>
                            <a:t>Initiation point </a:t>
                          </a:r>
                        </a:p>
                        <a:p>
                          <a:pPr algn="ctr"/>
                          <a:r>
                            <a:rPr lang="en-US" sz="800" dirty="0"/>
                            <a:t>(km, km, h)</a:t>
                          </a:r>
                        </a:p>
                      </a:txBody>
                      <a:tcPr marL="54336" marR="54336" marT="27168" marB="27168" anchor="ctr">
                        <a:lnL w="12700" cmpd="sng">
                          <a:noFill/>
                        </a:lnL>
                        <a:lnR w="28575" cap="flat" cmpd="sng" algn="ctr">
                          <a:solidFill>
                            <a:schemeClr val="tx1"/>
                          </a:solidFill>
                          <a:prstDash val="solid"/>
                          <a:round/>
                          <a:headEnd type="none" w="med" len="med"/>
                          <a:tailEnd type="none" w="med" len="med"/>
                        </a:lnR>
                      </a:tcPr>
                    </a:tc>
                    <a:tc>
                      <a:txBody>
                        <a:bodyPr/>
                        <a:lstStyle/>
                        <a:p>
                          <a:pPr algn="ctr"/>
                          <a:r>
                            <a:rPr lang="en-US" sz="800" dirty="0"/>
                            <a:t>(250,50,5)</a:t>
                          </a:r>
                        </a:p>
                      </a:txBody>
                      <a:tcPr marL="54336" marR="54336" marT="27168" marB="27168" anchor="ctr">
                        <a:lnL w="28575" cap="flat" cmpd="sng" algn="ctr">
                          <a:solidFill>
                            <a:schemeClr val="tx1"/>
                          </a:solidFill>
                          <a:prstDash val="solid"/>
                          <a:round/>
                          <a:headEnd type="none" w="med" len="med"/>
                          <a:tailEnd type="none" w="med" len="med"/>
                        </a:lnL>
                      </a:tcPr>
                    </a:tc>
                    <a:tc>
                      <a:txBody>
                        <a:bodyPr/>
                        <a:lstStyle/>
                        <a:p>
                          <a:pPr algn="ctr"/>
                          <a:r>
                            <a:rPr lang="en-US" sz="800" dirty="0"/>
                            <a:t>(250,50,6)</a:t>
                          </a:r>
                        </a:p>
                      </a:txBody>
                      <a:tcPr marL="54336" marR="54336" marT="27168" marB="27168" anchor="ctr">
                        <a:lnR w="28575" cap="flat" cmpd="sng" algn="ctr">
                          <a:solidFill>
                            <a:schemeClr val="tx1"/>
                          </a:solidFill>
                          <a:prstDash val="solid"/>
                          <a:round/>
                          <a:headEnd type="none" w="med" len="med"/>
                          <a:tailEnd type="none" w="med" len="med"/>
                        </a:lnR>
                      </a:tcPr>
                    </a:tc>
                    <a:tc>
                      <a:txBody>
                        <a:bodyPr/>
                        <a:lstStyle/>
                        <a:p>
                          <a:pPr algn="ctr"/>
                          <a:r>
                            <a:rPr lang="en-US" sz="800" dirty="0"/>
                            <a:t>(250,50,5)</a:t>
                          </a:r>
                        </a:p>
                      </a:txBody>
                      <a:tcPr marL="54336" marR="54336" marT="27168" marB="27168" anchor="ctr">
                        <a:lnL w="28575" cap="flat" cmpd="sng" algn="ctr">
                          <a:solidFill>
                            <a:schemeClr val="tx1"/>
                          </a:solidFill>
                          <a:prstDash val="solid"/>
                          <a:round/>
                          <a:headEnd type="none" w="med" len="med"/>
                          <a:tailEnd type="none" w="med" len="med"/>
                        </a:lnL>
                      </a:tcPr>
                    </a:tc>
                    <a:tc>
                      <a:txBody>
                        <a:bodyPr/>
                        <a:lstStyle/>
                        <a:p>
                          <a:pPr algn="ctr"/>
                          <a:r>
                            <a:rPr lang="en-US" sz="800" dirty="0"/>
                            <a:t>(250,50,6)</a:t>
                          </a:r>
                        </a:p>
                      </a:txBody>
                      <a:tcPr marL="54336" marR="54336" marT="27168" marB="27168" anchor="ctr">
                        <a:lnR w="28575" cap="flat" cmpd="sng" algn="ctr">
                          <a:solidFill>
                            <a:schemeClr val="tx1"/>
                          </a:solidFill>
                          <a:prstDash val="solid"/>
                          <a:round/>
                          <a:headEnd type="none" w="med" len="med"/>
                          <a:tailEnd type="none" w="med" len="med"/>
                        </a:lnR>
                      </a:tcPr>
                    </a:tc>
                    <a:tc>
                      <a:txBody>
                        <a:bodyPr/>
                        <a:lstStyle/>
                        <a:p>
                          <a:pPr algn="ctr"/>
                          <a:r>
                            <a:rPr lang="en-US" sz="800" dirty="0">
                              <a:solidFill>
                                <a:schemeClr val="tx1"/>
                              </a:solidFill>
                            </a:rPr>
                            <a:t>(250,50,5)</a:t>
                          </a:r>
                        </a:p>
                      </a:txBody>
                      <a:tcPr marL="54336" marR="54336" marT="27168" marB="27168"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800" dirty="0">
                              <a:solidFill>
                                <a:schemeClr val="tx1"/>
                              </a:solidFill>
                            </a:rPr>
                            <a:t>(250,50,6)</a:t>
                          </a:r>
                        </a:p>
                      </a:txBody>
                      <a:tcPr marL="54336" marR="54336" marT="27168" marB="27168"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a:txBody>
                        <a:bodyPr/>
                        <a:lstStyle/>
                        <a:p>
                          <a:pPr algn="ctr"/>
                          <a:r>
                            <a:rPr lang="en-US" sz="800" dirty="0"/>
                            <a:t>(225,50,5)</a:t>
                          </a:r>
                        </a:p>
                      </a:txBody>
                      <a:tcPr marL="54336" marR="54336" marT="27168" marB="27168" anchor="ctr">
                        <a:lnL w="28575" cap="flat" cmpd="sng" algn="ctr">
                          <a:solidFill>
                            <a:schemeClr val="tx1"/>
                          </a:solidFill>
                          <a:prstDash val="solid"/>
                          <a:round/>
                          <a:headEnd type="none" w="med" len="med"/>
                          <a:tailEnd type="none" w="med" len="med"/>
                        </a:lnL>
                        <a:solidFill>
                          <a:schemeClr val="bg2"/>
                        </a:solidFill>
                      </a:tcPr>
                    </a:tc>
                    <a:tc>
                      <a:txBody>
                        <a:bodyPr/>
                        <a:lstStyle/>
                        <a:p>
                          <a:pPr algn="ctr"/>
                          <a:r>
                            <a:rPr lang="en-US" sz="800" dirty="0"/>
                            <a:t>(275,50,5)</a:t>
                          </a:r>
                        </a:p>
                      </a:txBody>
                      <a:tcPr marL="54336" marR="54336" marT="27168" marB="27168" anchor="ctr">
                        <a:lnR w="28575" cap="flat" cmpd="sng" algn="ctr">
                          <a:solidFill>
                            <a:schemeClr val="tx1"/>
                          </a:solidFill>
                          <a:prstDash val="solid"/>
                          <a:round/>
                          <a:headEnd type="none" w="med" len="med"/>
                          <a:tailEnd type="none" w="med" len="med"/>
                        </a:lnR>
                        <a:solidFill>
                          <a:schemeClr val="bg2"/>
                        </a:solidFill>
                      </a:tcPr>
                    </a:tc>
                    <a:tc>
                      <a:txBody>
                        <a:bodyPr/>
                        <a:lstStyle/>
                        <a:p>
                          <a:pPr algn="ctr"/>
                          <a:r>
                            <a:rPr lang="en-US" sz="800" dirty="0"/>
                            <a:t>(250,50,5)</a:t>
                          </a:r>
                        </a:p>
                      </a:txBody>
                      <a:tcPr marL="54336" marR="54336" marT="27168" marB="27168"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2"/>
                        </a:solidFill>
                      </a:tcPr>
                    </a:tc>
                    <a:tc>
                      <a:txBody>
                        <a:bodyPr/>
                        <a:lstStyle/>
                        <a:p>
                          <a:pPr algn="ctr"/>
                          <a:r>
                            <a:rPr lang="lv-LV" sz="800" dirty="0"/>
                            <a:t>(250,50,5.5)</a:t>
                          </a:r>
                          <a:endParaRPr lang="en-US" sz="800" dirty="0"/>
                        </a:p>
                      </a:txBody>
                      <a:tcPr marL="54336" marR="54336" marT="27168" marB="271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616683543"/>
                      </a:ext>
                    </a:extLst>
                  </a:tr>
                  <a:tr h="743733">
                    <a:tc>
                      <a:txBody>
                        <a:bodyPr/>
                        <a:lstStyle/>
                        <a:p>
                          <a:pPr algn="ctr"/>
                          <a:r>
                            <a:rPr lang="en-US" sz="800" dirty="0"/>
                            <a:t>Covariance matrix of Normal distribution around moving sources (km</a:t>
                          </a:r>
                          <a:r>
                            <a:rPr lang="en-US" sz="800" baseline="30000" dirty="0"/>
                            <a:t>2</a:t>
                          </a:r>
                          <a:r>
                            <a:rPr lang="en-US" sz="800" dirty="0"/>
                            <a:t>)</a:t>
                          </a:r>
                        </a:p>
                      </a:txBody>
                      <a:tcPr marL="54336" marR="54336" marT="27168" marB="27168" anchor="ctr">
                        <a:lnL w="12700" cmpd="sng">
                          <a:noFill/>
                        </a:lnL>
                        <a:lnR w="28575"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ParaPr>
                                <m:jc m:val="centerGroup"/>
                              </m:oMathParaPr>
                              <m:oMath xmlns:m="http://schemas.openxmlformats.org/officeDocument/2006/math">
                                <m:d>
                                  <m:dPr>
                                    <m:ctrlPr>
                                      <a:rPr lang="en-US" sz="800" i="1" smtClean="0">
                                        <a:latin typeface="Cambria Math" panose="02040503050406030204" pitchFamily="18" charset="0"/>
                                      </a:rPr>
                                    </m:ctrlPr>
                                  </m:dPr>
                                  <m:e>
                                    <m:m>
                                      <m:mPr>
                                        <m:mcs>
                                          <m:mc>
                                            <m:mcPr>
                                              <m:count m:val="2"/>
                                              <m:mcJc m:val="center"/>
                                            </m:mcPr>
                                          </m:mc>
                                        </m:mcs>
                                        <m:ctrlPr>
                                          <a:rPr lang="en-US" sz="800" i="1" smtClean="0">
                                            <a:latin typeface="Cambria Math" panose="02040503050406030204" pitchFamily="18" charset="0"/>
                                          </a:rPr>
                                        </m:ctrlPr>
                                      </m:mPr>
                                      <m:mr>
                                        <m:e>
                                          <m:r>
                                            <m:rPr>
                                              <m:brk m:alnAt="7"/>
                                            </m:rPr>
                                            <a:rPr lang="en-US" sz="800" b="0" i="1" smtClean="0">
                                              <a:latin typeface="Cambria Math" panose="02040503050406030204" pitchFamily="18" charset="0"/>
                                            </a:rPr>
                                            <m:t>1</m:t>
                                          </m:r>
                                          <m:r>
                                            <a:rPr lang="en-US" sz="800" b="0" i="1" smtClean="0">
                                              <a:latin typeface="Cambria Math" panose="02040503050406030204" pitchFamily="18" charset="0"/>
                                            </a:rPr>
                                            <m:t>00</m:t>
                                          </m:r>
                                        </m:e>
                                        <m:e>
                                          <m:r>
                                            <a:rPr lang="en-US" sz="800" b="0" i="1" smtClean="0">
                                              <a:latin typeface="Cambria Math" panose="02040503050406030204" pitchFamily="18" charset="0"/>
                                            </a:rPr>
                                            <m:t>0</m:t>
                                          </m:r>
                                        </m:e>
                                      </m:mr>
                                      <m:mr>
                                        <m:e>
                                          <m:r>
                                            <a:rPr lang="en-US" sz="800" b="0" i="1" smtClean="0">
                                              <a:latin typeface="Cambria Math" panose="02040503050406030204" pitchFamily="18" charset="0"/>
                                            </a:rPr>
                                            <m:t>0</m:t>
                                          </m:r>
                                        </m:e>
                                        <m:e>
                                          <m:r>
                                            <a:rPr lang="en-US" sz="800" b="0" i="1" smtClean="0">
                                              <a:latin typeface="Cambria Math" panose="02040503050406030204" pitchFamily="18" charset="0"/>
                                            </a:rPr>
                                            <m:t>100</m:t>
                                          </m:r>
                                        </m:e>
                                      </m:mr>
                                    </m:m>
                                  </m:e>
                                </m:d>
                              </m:oMath>
                            </m:oMathPara>
                          </a14:m>
                          <a:endParaRPr lang="en-US" sz="800" dirty="0"/>
                        </a:p>
                      </a:txBody>
                      <a:tcPr marL="54336" marR="54336" marT="27168" marB="27168" anchor="ctr">
                        <a:lnL w="28575" cap="flat" cmpd="sng" algn="ctr">
                          <a:solidFill>
                            <a:schemeClr val="tx1"/>
                          </a:solidFill>
                          <a:prstDash val="solid"/>
                          <a:round/>
                          <a:headEnd type="none" w="med" len="med"/>
                          <a:tailEnd type="none" w="med" len="med"/>
                        </a:lnL>
                      </a:tcPr>
                    </a:tc>
                    <a:tc>
                      <a:txBody>
                        <a:bodyPr/>
                        <a:lstStyle/>
                        <a:p>
                          <a:pPr algn="ctr"/>
                          <a14:m>
                            <m:oMathPara xmlns:m="http://schemas.openxmlformats.org/officeDocument/2006/math">
                              <m:oMathParaPr>
                                <m:jc m:val="centerGroup"/>
                              </m:oMathParaPr>
                              <m:oMath xmlns:m="http://schemas.openxmlformats.org/officeDocument/2006/math">
                                <m:d>
                                  <m:dPr>
                                    <m:ctrlP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m>
                                      <m:mPr>
                                        <m:mcs>
                                          <m:mc>
                                            <m:mcPr>
                                              <m:count m:val="2"/>
                                              <m:mcJc m:val="center"/>
                                            </m:mcPr>
                                          </m:mc>
                                        </m:mcs>
                                        <m:ctrlP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r>
                                            <m:rPr>
                                              <m:brk m:alnAt="7"/>
                                            </m:rP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00</m:t>
                                          </m:r>
                                        </m:e>
                                        <m:e>
                                          <m: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0</m:t>
                                          </m:r>
                                        </m:e>
                                      </m:mr>
                                      <m:mr>
                                        <m:e>
                                          <m: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0</m:t>
                                          </m:r>
                                        </m:e>
                                        <m:e>
                                          <m: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100</m:t>
                                          </m:r>
                                        </m:e>
                                      </m:mr>
                                    </m:m>
                                  </m:e>
                                </m:d>
                              </m:oMath>
                            </m:oMathPara>
                          </a14:m>
                          <a:endParaRPr lang="en-US" sz="800" dirty="0"/>
                        </a:p>
                      </a:txBody>
                      <a:tcPr marL="54336" marR="54336" marT="27168" marB="27168" anchor="ctr">
                        <a:lnR w="28575"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ParaPr>
                                <m:jc m:val="centerGroup"/>
                              </m:oMathParaPr>
                              <m:oMath xmlns:m="http://schemas.openxmlformats.org/officeDocument/2006/math">
                                <m:d>
                                  <m:dPr>
                                    <m:ctrlP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m>
                                      <m:mPr>
                                        <m:mcs>
                                          <m:mc>
                                            <m:mcPr>
                                              <m:count m:val="2"/>
                                              <m:mcJc m:val="center"/>
                                            </m:mcPr>
                                          </m:mc>
                                        </m:mcs>
                                        <m:ctrlP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r>
                                            <m:rPr>
                                              <m:brk m:alnAt="7"/>
                                            </m:rP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00</m:t>
                                          </m:r>
                                        </m:e>
                                        <m:e>
                                          <m: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0</m:t>
                                          </m:r>
                                        </m:e>
                                      </m:mr>
                                      <m:mr>
                                        <m:e>
                                          <m: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0</m:t>
                                          </m:r>
                                        </m:e>
                                        <m:e>
                                          <m: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100</m:t>
                                          </m:r>
                                        </m:e>
                                      </m:mr>
                                    </m:m>
                                  </m:e>
                                </m:d>
                              </m:oMath>
                            </m:oMathPara>
                          </a14:m>
                          <a:endParaRPr lang="en-US" sz="800" dirty="0"/>
                        </a:p>
                      </a:txBody>
                      <a:tcPr marL="54336" marR="54336" marT="27168" marB="27168" anchor="ctr">
                        <a:lnL w="28575" cap="flat" cmpd="sng" algn="ctr">
                          <a:solidFill>
                            <a:schemeClr val="tx1"/>
                          </a:solidFill>
                          <a:prstDash val="solid"/>
                          <a:round/>
                          <a:headEnd type="none" w="med" len="med"/>
                          <a:tailEnd type="none" w="med" len="med"/>
                        </a:lnL>
                        <a:solidFill>
                          <a:schemeClr val="bg2"/>
                        </a:solidFill>
                      </a:tcPr>
                    </a:tc>
                    <a:tc>
                      <a:txBody>
                        <a:bodyPr/>
                        <a:lstStyle/>
                        <a:p>
                          <a:pPr algn="ctr"/>
                          <a14:m>
                            <m:oMathPara xmlns:m="http://schemas.openxmlformats.org/officeDocument/2006/math">
                              <m:oMathParaPr>
                                <m:jc m:val="centerGroup"/>
                              </m:oMathParaPr>
                              <m:oMath xmlns:m="http://schemas.openxmlformats.org/officeDocument/2006/math">
                                <m:d>
                                  <m:dPr>
                                    <m:ctrlP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m>
                                      <m:mPr>
                                        <m:mcs>
                                          <m:mc>
                                            <m:mcPr>
                                              <m:count m:val="2"/>
                                              <m:mcJc m:val="center"/>
                                            </m:mcPr>
                                          </m:mc>
                                        </m:mcs>
                                        <m:ctrlP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r>
                                            <m:rPr>
                                              <m:brk m:alnAt="7"/>
                                            </m:rP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4</m:t>
                                          </m:r>
                                          <m: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00</m:t>
                                          </m:r>
                                        </m:e>
                                        <m:e>
                                          <m: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0</m:t>
                                          </m:r>
                                        </m:e>
                                      </m:mr>
                                      <m:mr>
                                        <m:e>
                                          <m: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0</m:t>
                                          </m:r>
                                        </m:e>
                                        <m:e>
                                          <m: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400</m:t>
                                          </m:r>
                                        </m:e>
                                      </m:mr>
                                    </m:m>
                                  </m:e>
                                </m:d>
                              </m:oMath>
                            </m:oMathPara>
                          </a14:m>
                          <a:endParaRPr lang="en-US" sz="800" dirty="0"/>
                        </a:p>
                      </a:txBody>
                      <a:tcPr marL="54336" marR="54336" marT="27168" marB="27168" anchor="ctr">
                        <a:lnR w="28575" cap="flat" cmpd="sng" algn="ctr">
                          <a:solidFill>
                            <a:schemeClr val="tx1"/>
                          </a:solidFill>
                          <a:prstDash val="solid"/>
                          <a:round/>
                          <a:headEnd type="none" w="med" len="med"/>
                          <a:tailEnd type="none" w="med" len="med"/>
                        </a:lnR>
                        <a:solidFill>
                          <a:schemeClr val="bg2"/>
                        </a:solidFill>
                      </a:tcPr>
                    </a:tc>
                    <a:tc>
                      <a:txBody>
                        <a:bodyPr/>
                        <a:lstStyle/>
                        <a:p>
                          <a:pPr algn="ctr"/>
                          <a14:m>
                            <m:oMathPara xmlns:m="http://schemas.openxmlformats.org/officeDocument/2006/math">
                              <m:oMathParaPr>
                                <m:jc m:val="centerGroup"/>
                              </m:oMathParaPr>
                              <m:oMath xmlns:m="http://schemas.openxmlformats.org/officeDocument/2006/math">
                                <m:d>
                                  <m:dPr>
                                    <m:ctrlP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m>
                                      <m:mPr>
                                        <m:mcs>
                                          <m:mc>
                                            <m:mcPr>
                                              <m:count m:val="2"/>
                                              <m:mcJc m:val="center"/>
                                            </m:mcPr>
                                          </m:mc>
                                        </m:mcs>
                                        <m:ctrlP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r>
                                            <m:rPr>
                                              <m:brk m:alnAt="7"/>
                                            </m:rP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00</m:t>
                                          </m:r>
                                        </m:e>
                                        <m:e>
                                          <m: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0</m:t>
                                          </m:r>
                                        </m:e>
                                      </m:mr>
                                      <m:mr>
                                        <m:e>
                                          <m: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0</m:t>
                                          </m:r>
                                        </m:e>
                                        <m:e>
                                          <m: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100</m:t>
                                          </m:r>
                                        </m:e>
                                      </m:mr>
                                    </m:m>
                                  </m:e>
                                </m:d>
                              </m:oMath>
                            </m:oMathPara>
                          </a14:m>
                          <a:endParaRPr lang="en-US" sz="800" dirty="0"/>
                        </a:p>
                      </a:txBody>
                      <a:tcPr marL="54336" marR="54336" marT="27168" marB="27168"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lgn="ctr"/>
                          <a14:m>
                            <m:oMathPara xmlns:m="http://schemas.openxmlformats.org/officeDocument/2006/math">
                              <m:oMathParaPr>
                                <m:jc m:val="centerGroup"/>
                              </m:oMathParaPr>
                              <m:oMath xmlns:m="http://schemas.openxmlformats.org/officeDocument/2006/math">
                                <m:d>
                                  <m:dPr>
                                    <m:ctrlP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m>
                                      <m:mPr>
                                        <m:mcs>
                                          <m:mc>
                                            <m:mcPr>
                                              <m:count m:val="2"/>
                                              <m:mcJc m:val="center"/>
                                            </m:mcPr>
                                          </m:mc>
                                        </m:mcs>
                                        <m:ctrlP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r>
                                            <m:rPr>
                                              <m:brk m:alnAt="7"/>
                                            </m:rP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00</m:t>
                                          </m:r>
                                        </m:e>
                                        <m:e>
                                          <m: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0</m:t>
                                          </m:r>
                                        </m:e>
                                      </m:mr>
                                      <m:mr>
                                        <m:e>
                                          <m: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0</m:t>
                                          </m:r>
                                        </m:e>
                                        <m:e>
                                          <m: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100</m:t>
                                          </m:r>
                                        </m:e>
                                      </m:mr>
                                    </m:m>
                                  </m:e>
                                </m:d>
                              </m:oMath>
                            </m:oMathPara>
                          </a14:m>
                          <a:endParaRPr lang="en-US" sz="800" dirty="0"/>
                        </a:p>
                      </a:txBody>
                      <a:tcPr marL="54336" marR="54336" marT="27168" marB="27168"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solidFill>
                          <a:schemeClr val="bg1"/>
                        </a:solidFill>
                      </a:tcPr>
                    </a:tc>
                    <a:tc>
                      <a:txBody>
                        <a:bodyPr/>
                        <a:lstStyle/>
                        <a:p>
                          <a:pPr algn="ctr"/>
                          <a14:m>
                            <m:oMathPara xmlns:m="http://schemas.openxmlformats.org/officeDocument/2006/math">
                              <m:oMathParaPr>
                                <m:jc m:val="centerGroup"/>
                              </m:oMathParaPr>
                              <m:oMath xmlns:m="http://schemas.openxmlformats.org/officeDocument/2006/math">
                                <m:d>
                                  <m:dPr>
                                    <m:ctrlP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m>
                                      <m:mPr>
                                        <m:mcs>
                                          <m:mc>
                                            <m:mcPr>
                                              <m:count m:val="2"/>
                                              <m:mcJc m:val="center"/>
                                            </m:mcPr>
                                          </m:mc>
                                        </m:mcs>
                                        <m:ctrlP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r>
                                            <m:rPr>
                                              <m:brk m:alnAt="7"/>
                                            </m:rP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00</m:t>
                                          </m:r>
                                        </m:e>
                                        <m:e>
                                          <m: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0</m:t>
                                          </m:r>
                                        </m:e>
                                      </m:mr>
                                      <m:mr>
                                        <m:e>
                                          <m: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0</m:t>
                                          </m:r>
                                        </m:e>
                                        <m:e>
                                          <m: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100</m:t>
                                          </m:r>
                                        </m:e>
                                      </m:mr>
                                    </m:m>
                                  </m:e>
                                </m:d>
                              </m:oMath>
                            </m:oMathPara>
                          </a14:m>
                          <a:endParaRPr lang="en-US" sz="800" dirty="0"/>
                        </a:p>
                      </a:txBody>
                      <a:tcPr marL="54336" marR="54336" marT="27168" marB="27168" anchor="ctr">
                        <a:lnL w="28575" cap="flat" cmpd="sng" algn="ctr">
                          <a:solidFill>
                            <a:schemeClr val="tx1"/>
                          </a:solidFill>
                          <a:prstDash val="solid"/>
                          <a:round/>
                          <a:headEnd type="none" w="med" len="med"/>
                          <a:tailEnd type="none" w="med" len="med"/>
                        </a:lnL>
                      </a:tcPr>
                    </a:tc>
                    <a:tc>
                      <a:txBody>
                        <a:bodyPr/>
                        <a:lstStyle/>
                        <a:p>
                          <a:pPr algn="ctr"/>
                          <a14:m>
                            <m:oMathPara xmlns:m="http://schemas.openxmlformats.org/officeDocument/2006/math">
                              <m:oMathParaPr>
                                <m:jc m:val="centerGroup"/>
                              </m:oMathParaPr>
                              <m:oMath xmlns:m="http://schemas.openxmlformats.org/officeDocument/2006/math">
                                <m:d>
                                  <m:dPr>
                                    <m:ctrlP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m>
                                      <m:mPr>
                                        <m:mcs>
                                          <m:mc>
                                            <m:mcPr>
                                              <m:count m:val="2"/>
                                              <m:mcJc m:val="center"/>
                                            </m:mcPr>
                                          </m:mc>
                                        </m:mcs>
                                        <m:ctrlP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mPr>
                                      <m:mr>
                                        <m:e>
                                          <m:r>
                                            <m:rPr>
                                              <m:brk m:alnAt="7"/>
                                            </m:rP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00</m:t>
                                          </m:r>
                                        </m:e>
                                        <m:e>
                                          <m: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0</m:t>
                                          </m:r>
                                        </m:e>
                                      </m:mr>
                                      <m:mr>
                                        <m:e>
                                          <m: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0</m:t>
                                          </m:r>
                                        </m:e>
                                        <m:e>
                                          <m:r>
                                            <a:rPr kumimoji="0" lang="en-US" sz="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100</m:t>
                                          </m:r>
                                        </m:e>
                                      </m:mr>
                                    </m:m>
                                  </m:e>
                                </m:d>
                              </m:oMath>
                            </m:oMathPara>
                          </a14:m>
                          <a:endParaRPr lang="en-US" sz="800" dirty="0"/>
                        </a:p>
                      </a:txBody>
                      <a:tcPr marL="54336" marR="54336" marT="27168" marB="27168" anchor="ctr">
                        <a:lnR w="28575" cap="flat" cmpd="sng" algn="ctr">
                          <a:solidFill>
                            <a:schemeClr val="tx1"/>
                          </a:solidFill>
                          <a:prstDash val="solid"/>
                          <a:round/>
                          <a:headEnd type="none" w="med" len="med"/>
                          <a:tailEnd type="none" w="med" len="med"/>
                        </a:lnR>
                      </a:tcPr>
                    </a:tc>
                    <a:tc>
                      <a:txBody>
                        <a:bodyPr/>
                        <a:lstStyle/>
                        <a:p>
                          <a:pPr algn="ctr"/>
                          <a14:m>
                            <m:oMathPara xmlns:m="http://schemas.openxmlformats.org/officeDocument/2006/math">
                              <m:oMathParaPr>
                                <m:jc m:val="centerGroup"/>
                              </m:oMathParaPr>
                              <m:oMath xmlns:m="http://schemas.openxmlformats.org/officeDocument/2006/math">
                                <m:d>
                                  <m:dPr>
                                    <m:ctrlPr>
                                      <a:rPr lang="en-US" sz="800" i="1" smtClean="0">
                                        <a:latin typeface="Cambria Math" panose="02040503050406030204" pitchFamily="18" charset="0"/>
                                      </a:rPr>
                                    </m:ctrlPr>
                                  </m:dPr>
                                  <m:e>
                                    <m:m>
                                      <m:mPr>
                                        <m:mcs>
                                          <m:mc>
                                            <m:mcPr>
                                              <m:count m:val="2"/>
                                              <m:mcJc m:val="center"/>
                                            </m:mcPr>
                                          </m:mc>
                                        </m:mcs>
                                        <m:ctrlPr>
                                          <a:rPr lang="en-US" sz="800" i="1" smtClean="0">
                                            <a:latin typeface="Cambria Math" panose="02040503050406030204" pitchFamily="18" charset="0"/>
                                          </a:rPr>
                                        </m:ctrlPr>
                                      </m:mPr>
                                      <m:mr>
                                        <m:e>
                                          <m:r>
                                            <m:rPr>
                                              <m:brk m:alnAt="7"/>
                                            </m:rPr>
                                            <a:rPr lang="en-US" sz="800" b="0" i="1" smtClean="0">
                                              <a:latin typeface="Cambria Math" panose="02040503050406030204" pitchFamily="18" charset="0"/>
                                            </a:rPr>
                                            <m:t>1</m:t>
                                          </m:r>
                                          <m:r>
                                            <a:rPr lang="en-US" sz="800" b="0" i="1" smtClean="0">
                                              <a:latin typeface="Cambria Math" panose="02040503050406030204" pitchFamily="18" charset="0"/>
                                            </a:rPr>
                                            <m:t>00</m:t>
                                          </m:r>
                                        </m:e>
                                        <m:e>
                                          <m:r>
                                            <a:rPr lang="en-US" sz="800" b="0" i="1" smtClean="0">
                                              <a:latin typeface="Cambria Math" panose="02040503050406030204" pitchFamily="18" charset="0"/>
                                            </a:rPr>
                                            <m:t>0</m:t>
                                          </m:r>
                                        </m:e>
                                      </m:mr>
                                      <m:mr>
                                        <m:e>
                                          <m:r>
                                            <a:rPr lang="en-US" sz="800" b="0" i="1" smtClean="0">
                                              <a:latin typeface="Cambria Math" panose="02040503050406030204" pitchFamily="18" charset="0"/>
                                            </a:rPr>
                                            <m:t>0</m:t>
                                          </m:r>
                                        </m:e>
                                        <m:e>
                                          <m:r>
                                            <a:rPr lang="en-US" sz="800" b="0" i="1" smtClean="0">
                                              <a:latin typeface="Cambria Math" panose="02040503050406030204" pitchFamily="18" charset="0"/>
                                            </a:rPr>
                                            <m:t>100</m:t>
                                          </m:r>
                                        </m:e>
                                      </m:mr>
                                    </m:m>
                                  </m:e>
                                </m:d>
                              </m:oMath>
                            </m:oMathPara>
                          </a14:m>
                          <a:endParaRPr lang="en-US" sz="800" dirty="0"/>
                        </a:p>
                      </a:txBody>
                      <a:tcPr marL="54336" marR="54336" marT="27168" marB="27168"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14:m>
                            <m:oMathPara xmlns:m="http://schemas.openxmlformats.org/officeDocument/2006/math">
                              <m:oMathParaPr>
                                <m:jc m:val="centerGroup"/>
                              </m:oMathParaPr>
                              <m:oMath xmlns:m="http://schemas.openxmlformats.org/officeDocument/2006/math">
                                <m:d>
                                  <m:dPr>
                                    <m:ctrlPr>
                                      <a:rPr lang="en-US" sz="800" i="1" smtClean="0">
                                        <a:latin typeface="Cambria Math" panose="02040503050406030204" pitchFamily="18" charset="0"/>
                                      </a:rPr>
                                    </m:ctrlPr>
                                  </m:dPr>
                                  <m:e>
                                    <m:m>
                                      <m:mPr>
                                        <m:mcs>
                                          <m:mc>
                                            <m:mcPr>
                                              <m:count m:val="2"/>
                                              <m:mcJc m:val="center"/>
                                            </m:mcPr>
                                          </m:mc>
                                        </m:mcs>
                                        <m:ctrlPr>
                                          <a:rPr lang="en-US" sz="800" i="1" smtClean="0">
                                            <a:latin typeface="Cambria Math" panose="02040503050406030204" pitchFamily="18" charset="0"/>
                                          </a:rPr>
                                        </m:ctrlPr>
                                      </m:mPr>
                                      <m:mr>
                                        <m:e>
                                          <m:r>
                                            <m:rPr>
                                              <m:brk m:alnAt="7"/>
                                            </m:rPr>
                                            <a:rPr lang="en-US" sz="800" b="0" i="1" smtClean="0">
                                              <a:latin typeface="Cambria Math" panose="02040503050406030204" pitchFamily="18" charset="0"/>
                                            </a:rPr>
                                            <m:t>1</m:t>
                                          </m:r>
                                          <m:r>
                                            <a:rPr lang="en-US" sz="800" b="0" i="1" smtClean="0">
                                              <a:latin typeface="Cambria Math" panose="02040503050406030204" pitchFamily="18" charset="0"/>
                                            </a:rPr>
                                            <m:t>00</m:t>
                                          </m:r>
                                        </m:e>
                                        <m:e>
                                          <m:r>
                                            <a:rPr lang="en-US" sz="800" b="0" i="1" smtClean="0">
                                              <a:latin typeface="Cambria Math" panose="02040503050406030204" pitchFamily="18" charset="0"/>
                                            </a:rPr>
                                            <m:t>0</m:t>
                                          </m:r>
                                        </m:e>
                                      </m:mr>
                                      <m:mr>
                                        <m:e>
                                          <m:r>
                                            <a:rPr lang="en-US" sz="800" b="0" i="1" smtClean="0">
                                              <a:latin typeface="Cambria Math" panose="02040503050406030204" pitchFamily="18" charset="0"/>
                                            </a:rPr>
                                            <m:t>0</m:t>
                                          </m:r>
                                        </m:e>
                                        <m:e>
                                          <m:r>
                                            <a:rPr lang="en-US" sz="800" b="0" i="1" smtClean="0">
                                              <a:latin typeface="Cambria Math" panose="02040503050406030204" pitchFamily="18" charset="0"/>
                                            </a:rPr>
                                            <m:t>100</m:t>
                                          </m:r>
                                        </m:e>
                                      </m:mr>
                                    </m:m>
                                  </m:e>
                                </m:d>
                              </m:oMath>
                            </m:oMathPara>
                          </a14:m>
                          <a:endParaRPr lang="en-US" sz="800" dirty="0"/>
                        </a:p>
                      </a:txBody>
                      <a:tcPr marL="54336" marR="54336" marT="27168" marB="271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94435935"/>
                      </a:ext>
                    </a:extLst>
                  </a:tr>
                  <a:tr h="512349">
                    <a:tc>
                      <a:txBody>
                        <a:bodyPr/>
                        <a:lstStyle/>
                        <a:p>
                          <a:pPr algn="ctr"/>
                          <a:r>
                            <a:rPr lang="en-US" sz="800" dirty="0"/>
                            <a:t>Direction relative to first spatial dimension (</a:t>
                          </a:r>
                          <a:r>
                            <a:rPr lang="en-US" sz="800" dirty="0">
                              <a:latin typeface="Calibri" panose="020F0502020204030204" pitchFamily="34" charset="0"/>
                              <a:cs typeface="Calibri" panose="020F0502020204030204" pitchFamily="34" charset="0"/>
                            </a:rPr>
                            <a:t>°)</a:t>
                          </a:r>
                          <a:endParaRPr lang="en-US" sz="800" dirty="0"/>
                        </a:p>
                      </a:txBody>
                      <a:tcPr marL="54336" marR="54336" marT="27168" marB="27168" anchor="ctr">
                        <a:lnL w="12700" cmpd="sng">
                          <a:noFill/>
                        </a:lnL>
                        <a:lnR w="28575" cap="flat" cmpd="sng" algn="ctr">
                          <a:solidFill>
                            <a:schemeClr val="tx1"/>
                          </a:solidFill>
                          <a:prstDash val="solid"/>
                          <a:round/>
                          <a:headEnd type="none" w="med" len="med"/>
                          <a:tailEnd type="none" w="med" len="med"/>
                        </a:lnR>
                      </a:tcPr>
                    </a:tc>
                    <a:tc>
                      <a:txBody>
                        <a:bodyPr/>
                        <a:lstStyle/>
                        <a:p>
                          <a:pPr algn="ctr"/>
                          <a:r>
                            <a:rPr lang="en-US" sz="800" dirty="0"/>
                            <a:t>90</a:t>
                          </a:r>
                        </a:p>
                      </a:txBody>
                      <a:tcPr marL="54336" marR="54336" marT="27168" marB="27168" anchor="ctr">
                        <a:lnL w="28575" cap="flat" cmpd="sng" algn="ctr">
                          <a:solidFill>
                            <a:schemeClr val="tx1"/>
                          </a:solidFill>
                          <a:prstDash val="solid"/>
                          <a:round/>
                          <a:headEnd type="none" w="med" len="med"/>
                          <a:tailEnd type="none" w="med" len="med"/>
                        </a:lnL>
                      </a:tcPr>
                    </a:tc>
                    <a:tc>
                      <a:txBody>
                        <a:bodyPr/>
                        <a:lstStyle/>
                        <a:p>
                          <a:pPr algn="ctr"/>
                          <a:r>
                            <a:rPr lang="en-US" sz="800" dirty="0"/>
                            <a:t>90</a:t>
                          </a:r>
                        </a:p>
                      </a:txBody>
                      <a:tcPr marL="54336" marR="54336" marT="27168" marB="27168" anchor="ctr">
                        <a:lnR w="28575" cap="flat" cmpd="sng" algn="ctr">
                          <a:solidFill>
                            <a:schemeClr val="tx1"/>
                          </a:solidFill>
                          <a:prstDash val="solid"/>
                          <a:round/>
                          <a:headEnd type="none" w="med" len="med"/>
                          <a:tailEnd type="none" w="med" len="med"/>
                        </a:lnR>
                      </a:tcPr>
                    </a:tc>
                    <a:tc>
                      <a:txBody>
                        <a:bodyPr/>
                        <a:lstStyle/>
                        <a:p>
                          <a:pPr algn="ctr"/>
                          <a:r>
                            <a:rPr lang="en-US" sz="800" dirty="0"/>
                            <a:t>90</a:t>
                          </a:r>
                        </a:p>
                      </a:txBody>
                      <a:tcPr marL="54336" marR="54336" marT="27168" marB="27168" anchor="ctr">
                        <a:lnL w="28575" cap="flat" cmpd="sng" algn="ctr">
                          <a:solidFill>
                            <a:schemeClr val="tx1"/>
                          </a:solidFill>
                          <a:prstDash val="solid"/>
                          <a:round/>
                          <a:headEnd type="none" w="med" len="med"/>
                          <a:tailEnd type="none" w="med" len="med"/>
                        </a:lnL>
                      </a:tcPr>
                    </a:tc>
                    <a:tc>
                      <a:txBody>
                        <a:bodyPr/>
                        <a:lstStyle/>
                        <a:p>
                          <a:pPr algn="ctr"/>
                          <a:r>
                            <a:rPr lang="en-US" sz="800" dirty="0"/>
                            <a:t>90</a:t>
                          </a:r>
                        </a:p>
                      </a:txBody>
                      <a:tcPr marL="54336" marR="54336" marT="27168" marB="27168" anchor="ctr">
                        <a:lnR w="28575" cap="flat" cmpd="sng" algn="ctr">
                          <a:solidFill>
                            <a:schemeClr val="tx1"/>
                          </a:solidFill>
                          <a:prstDash val="solid"/>
                          <a:round/>
                          <a:headEnd type="none" w="med" len="med"/>
                          <a:tailEnd type="none" w="med" len="med"/>
                        </a:lnR>
                      </a:tcPr>
                    </a:tc>
                    <a:tc>
                      <a:txBody>
                        <a:bodyPr/>
                        <a:lstStyle/>
                        <a:p>
                          <a:pPr algn="ctr"/>
                          <a:r>
                            <a:rPr lang="en-US" sz="800" dirty="0"/>
                            <a:t>90</a:t>
                          </a:r>
                        </a:p>
                      </a:txBody>
                      <a:tcPr marL="54336" marR="54336" marT="27168" marB="27168"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800" dirty="0"/>
                            <a:t>90</a:t>
                          </a:r>
                        </a:p>
                      </a:txBody>
                      <a:tcPr marL="54336" marR="54336" marT="27168" marB="27168"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a:txBody>
                        <a:bodyPr/>
                        <a:lstStyle/>
                        <a:p>
                          <a:pPr algn="ctr"/>
                          <a:r>
                            <a:rPr lang="en-US" sz="800" dirty="0"/>
                            <a:t>95</a:t>
                          </a:r>
                        </a:p>
                      </a:txBody>
                      <a:tcPr marL="54336" marR="54336" marT="27168" marB="27168" anchor="ctr">
                        <a:lnL w="28575" cap="flat" cmpd="sng" algn="ctr">
                          <a:solidFill>
                            <a:schemeClr val="tx1"/>
                          </a:solidFill>
                          <a:prstDash val="solid"/>
                          <a:round/>
                          <a:headEnd type="none" w="med" len="med"/>
                          <a:tailEnd type="none" w="med" len="med"/>
                        </a:lnL>
                        <a:solidFill>
                          <a:schemeClr val="bg2"/>
                        </a:solidFill>
                      </a:tcPr>
                    </a:tc>
                    <a:tc>
                      <a:txBody>
                        <a:bodyPr/>
                        <a:lstStyle/>
                        <a:p>
                          <a:pPr algn="ctr"/>
                          <a:r>
                            <a:rPr lang="en-US" sz="800" dirty="0"/>
                            <a:t>85</a:t>
                          </a:r>
                        </a:p>
                      </a:txBody>
                      <a:tcPr marL="54336" marR="54336" marT="27168" marB="27168" anchor="ctr">
                        <a:lnR w="28575" cap="flat" cmpd="sng" algn="ctr">
                          <a:solidFill>
                            <a:schemeClr val="tx1"/>
                          </a:solidFill>
                          <a:prstDash val="solid"/>
                          <a:round/>
                          <a:headEnd type="none" w="med" len="med"/>
                          <a:tailEnd type="none" w="med" len="med"/>
                        </a:lnR>
                        <a:solidFill>
                          <a:schemeClr val="bg2"/>
                        </a:solidFill>
                      </a:tcPr>
                    </a:tc>
                    <a:tc>
                      <a:txBody>
                        <a:bodyPr/>
                        <a:lstStyle/>
                        <a:p>
                          <a:pPr algn="ctr"/>
                          <a:r>
                            <a:rPr lang="en-US" sz="800" dirty="0"/>
                            <a:t>90</a:t>
                          </a:r>
                        </a:p>
                      </a:txBody>
                      <a:tcPr marL="54336" marR="54336" marT="27168" marB="27168"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r>
                            <a:rPr lang="lv-LV" sz="800" dirty="0"/>
                            <a:t>90</a:t>
                          </a:r>
                          <a:endParaRPr lang="en-US" sz="800" dirty="0"/>
                        </a:p>
                      </a:txBody>
                      <a:tcPr marL="54336" marR="54336" marT="27168" marB="271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67684461"/>
                      </a:ext>
                    </a:extLst>
                  </a:tr>
                </a:tbl>
              </a:graphicData>
            </a:graphic>
          </p:graphicFrame>
        </mc:Choice>
        <mc:Fallback>
          <p:graphicFrame>
            <p:nvGraphicFramePr>
              <p:cNvPr id="15" name="Table 4">
                <a:extLst>
                  <a:ext uri="{FF2B5EF4-FFF2-40B4-BE49-F238E27FC236}">
                    <a16:creationId xmlns:a16="http://schemas.microsoft.com/office/drawing/2014/main" id="{E035E204-4CE7-46C9-80A2-317325C273E0}"/>
                  </a:ext>
                </a:extLst>
              </p:cNvPr>
              <p:cNvGraphicFramePr>
                <a:graphicFrameLocks/>
              </p:cNvGraphicFramePr>
              <p:nvPr>
                <p:extLst>
                  <p:ext uri="{D42A27DB-BD31-4B8C-83A1-F6EECF244321}">
                    <p14:modId xmlns:p14="http://schemas.microsoft.com/office/powerpoint/2010/main" val="2175593950"/>
                  </p:ext>
                </p:extLst>
              </p:nvPr>
            </p:nvGraphicFramePr>
            <p:xfrm>
              <a:off x="1110745" y="1654922"/>
              <a:ext cx="9969268" cy="3752897"/>
            </p:xfrm>
            <a:graphic>
              <a:graphicData uri="http://schemas.openxmlformats.org/drawingml/2006/table">
                <a:tbl>
                  <a:tblPr firstRow="1" bandRow="1">
                    <a:tableStyleId>{5940675A-B579-460E-94D1-54222C63F5DA}</a:tableStyleId>
                  </a:tblPr>
                  <a:tblGrid>
                    <a:gridCol w="1079726">
                      <a:extLst>
                        <a:ext uri="{9D8B030D-6E8A-4147-A177-3AD203B41FA5}">
                          <a16:colId xmlns:a16="http://schemas.microsoft.com/office/drawing/2014/main" val="2269249273"/>
                        </a:ext>
                      </a:extLst>
                    </a:gridCol>
                    <a:gridCol w="800160">
                      <a:extLst>
                        <a:ext uri="{9D8B030D-6E8A-4147-A177-3AD203B41FA5}">
                          <a16:colId xmlns:a16="http://schemas.microsoft.com/office/drawing/2014/main" val="3870790045"/>
                        </a:ext>
                      </a:extLst>
                    </a:gridCol>
                    <a:gridCol w="872532">
                      <a:extLst>
                        <a:ext uri="{9D8B030D-6E8A-4147-A177-3AD203B41FA5}">
                          <a16:colId xmlns:a16="http://schemas.microsoft.com/office/drawing/2014/main" val="697348312"/>
                        </a:ext>
                      </a:extLst>
                    </a:gridCol>
                    <a:gridCol w="865133">
                      <a:extLst>
                        <a:ext uri="{9D8B030D-6E8A-4147-A177-3AD203B41FA5}">
                          <a16:colId xmlns:a16="http://schemas.microsoft.com/office/drawing/2014/main" val="3000179396"/>
                        </a:ext>
                      </a:extLst>
                    </a:gridCol>
                    <a:gridCol w="877389">
                      <a:extLst>
                        <a:ext uri="{9D8B030D-6E8A-4147-A177-3AD203B41FA5}">
                          <a16:colId xmlns:a16="http://schemas.microsoft.com/office/drawing/2014/main" val="1747132161"/>
                        </a:ext>
                      </a:extLst>
                    </a:gridCol>
                    <a:gridCol w="877389">
                      <a:extLst>
                        <a:ext uri="{9D8B030D-6E8A-4147-A177-3AD203B41FA5}">
                          <a16:colId xmlns:a16="http://schemas.microsoft.com/office/drawing/2014/main" val="1741460014"/>
                        </a:ext>
                      </a:extLst>
                    </a:gridCol>
                    <a:gridCol w="877389">
                      <a:extLst>
                        <a:ext uri="{9D8B030D-6E8A-4147-A177-3AD203B41FA5}">
                          <a16:colId xmlns:a16="http://schemas.microsoft.com/office/drawing/2014/main" val="3077252366"/>
                        </a:ext>
                      </a:extLst>
                    </a:gridCol>
                    <a:gridCol w="891753">
                      <a:extLst>
                        <a:ext uri="{9D8B030D-6E8A-4147-A177-3AD203B41FA5}">
                          <a16:colId xmlns:a16="http://schemas.microsoft.com/office/drawing/2014/main" val="3090938806"/>
                        </a:ext>
                      </a:extLst>
                    </a:gridCol>
                    <a:gridCol w="942599">
                      <a:extLst>
                        <a:ext uri="{9D8B030D-6E8A-4147-A177-3AD203B41FA5}">
                          <a16:colId xmlns:a16="http://schemas.microsoft.com/office/drawing/2014/main" val="1516084480"/>
                        </a:ext>
                      </a:extLst>
                    </a:gridCol>
                    <a:gridCol w="942599">
                      <a:extLst>
                        <a:ext uri="{9D8B030D-6E8A-4147-A177-3AD203B41FA5}">
                          <a16:colId xmlns:a16="http://schemas.microsoft.com/office/drawing/2014/main" val="2099395987"/>
                        </a:ext>
                      </a:extLst>
                    </a:gridCol>
                    <a:gridCol w="942599">
                      <a:extLst>
                        <a:ext uri="{9D8B030D-6E8A-4147-A177-3AD203B41FA5}">
                          <a16:colId xmlns:a16="http://schemas.microsoft.com/office/drawing/2014/main" val="663992868"/>
                        </a:ext>
                      </a:extLst>
                    </a:gridCol>
                  </a:tblGrid>
                  <a:tr h="219136">
                    <a:tc rowSpan="2">
                      <a:txBody>
                        <a:bodyPr/>
                        <a:lstStyle/>
                        <a:p>
                          <a:pPr algn="ctr"/>
                          <a:endParaRPr lang="en-US" sz="800" b="1" dirty="0"/>
                        </a:p>
                      </a:txBody>
                      <a:tcPr marL="85910" marR="85910" marT="42955" marB="42955" anchor="ctr">
                        <a:lnL w="12700" cmpd="sng">
                          <a:noFill/>
                        </a:lnL>
                        <a:lnR w="28575" cap="flat" cmpd="sng" algn="ctr">
                          <a:solidFill>
                            <a:schemeClr val="tx1"/>
                          </a:solidFill>
                          <a:prstDash val="solid"/>
                          <a:round/>
                          <a:headEnd type="none" w="med" len="med"/>
                          <a:tailEnd type="none" w="med" len="med"/>
                        </a:lnR>
                        <a:lnT w="12700" cmpd="sng">
                          <a:noFill/>
                        </a:lnT>
                        <a:lnB w="28575" cap="flat" cmpd="sng" algn="ctr">
                          <a:solidFill>
                            <a:schemeClr val="tx1"/>
                          </a:solidFill>
                          <a:prstDash val="solid"/>
                          <a:round/>
                          <a:headEnd type="none" w="med" len="med"/>
                          <a:tailEnd type="none" w="med" len="med"/>
                        </a:lnB>
                      </a:tcPr>
                    </a:tc>
                    <a:tc gridSpan="2">
                      <a:txBody>
                        <a:bodyPr/>
                        <a:lstStyle/>
                        <a:p>
                          <a:pPr algn="ctr"/>
                          <a:r>
                            <a:rPr lang="en-US" sz="800" b="1" dirty="0"/>
                            <a:t>Model 1 (base)</a:t>
                          </a:r>
                        </a:p>
                      </a:txBody>
                      <a:tcPr marL="85910" marR="85910" marT="42955" marB="42955"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noFill/>
                        </a:lnT>
                      </a:tcPr>
                    </a:tc>
                    <a:tc hMerge="1">
                      <a:txBody>
                        <a:bodyPr/>
                        <a:lstStyle/>
                        <a:p>
                          <a:endParaRPr lang="en-US"/>
                        </a:p>
                      </a:txBody>
                      <a:tcPr>
                        <a:lnL w="28575" cap="flat" cmpd="sng" algn="ctr">
                          <a:solidFill>
                            <a:schemeClr val="tx1"/>
                          </a:solidFill>
                          <a:prstDash val="solid"/>
                          <a:round/>
                          <a:headEnd type="none" w="med" len="med"/>
                          <a:tailEnd type="none" w="med" len="med"/>
                        </a:lnL>
                      </a:tcPr>
                    </a:tc>
                    <a:tc gridSpan="2">
                      <a:txBody>
                        <a:bodyPr/>
                        <a:lstStyle/>
                        <a:p>
                          <a:pPr algn="ctr"/>
                          <a:r>
                            <a:rPr lang="en-US" sz="800" b="1" dirty="0"/>
                            <a:t>Model 2</a:t>
                          </a:r>
                        </a:p>
                      </a:txBody>
                      <a:tcPr marL="85910" marR="85910" marT="42955" marB="42955"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noFill/>
                        </a:lnT>
                      </a:tcPr>
                    </a:tc>
                    <a:tc hMerge="1">
                      <a:txBody>
                        <a:bodyPr/>
                        <a:lstStyle/>
                        <a:p>
                          <a:endParaRPr lang="en-US" dirty="0"/>
                        </a:p>
                      </a:txBody>
                      <a:tcPr>
                        <a:lnL w="28575" cap="flat" cmpd="sng" algn="ctr">
                          <a:solidFill>
                            <a:schemeClr val="tx1"/>
                          </a:solidFill>
                          <a:prstDash val="solid"/>
                          <a:round/>
                          <a:headEnd type="none" w="med" len="med"/>
                          <a:tailEnd type="none" w="med" len="med"/>
                        </a:lnL>
                      </a:tcPr>
                    </a:tc>
                    <a:tc gridSpan="2">
                      <a:txBody>
                        <a:bodyPr/>
                        <a:lstStyle/>
                        <a:p>
                          <a:pPr algn="ctr"/>
                          <a:r>
                            <a:rPr lang="en-US" sz="800" b="1" dirty="0"/>
                            <a:t>Model 3</a:t>
                          </a:r>
                        </a:p>
                      </a:txBody>
                      <a:tcPr marL="85910" marR="85910" marT="42955" marB="42955"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noFill/>
                        </a:lnT>
                      </a:tcPr>
                    </a:tc>
                    <a:tc hMerge="1">
                      <a:txBody>
                        <a:bodyPr/>
                        <a:lstStyle/>
                        <a:p>
                          <a:endParaRPr lang="en-US"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noFill/>
                        </a:lnT>
                      </a:tcPr>
                    </a:tc>
                    <a:tc gridSpan="2">
                      <a:txBody>
                        <a:bodyPr/>
                        <a:lstStyle/>
                        <a:p>
                          <a:pPr algn="ctr"/>
                          <a:r>
                            <a:rPr lang="en-US" sz="800" b="1" dirty="0"/>
                            <a:t>Model 4</a:t>
                          </a:r>
                        </a:p>
                      </a:txBody>
                      <a:tcPr marL="85910" marR="85910" marT="42955" marB="42955"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noFill/>
                        </a:lnT>
                      </a:tcPr>
                    </a:tc>
                    <a:tc hMerge="1">
                      <a:txBody>
                        <a:bodyPr/>
                        <a:lstStyle/>
                        <a:p>
                          <a:endParaRPr lang="en-US" dirty="0"/>
                        </a:p>
                      </a:txBody>
                      <a:tcPr/>
                    </a:tc>
                    <a:tc gridSpan="2">
                      <a:txBody>
                        <a:bodyPr/>
                        <a:lstStyle/>
                        <a:p>
                          <a:pPr algn="ctr"/>
                          <a:r>
                            <a:rPr lang="en-US" sz="800" b="1" dirty="0"/>
                            <a:t>Model 5</a:t>
                          </a:r>
                        </a:p>
                      </a:txBody>
                      <a:tcPr marL="85910" marR="85910" marT="42955" marB="42955" anchor="ctr">
                        <a:lnL w="28575" cap="flat" cmpd="sng" algn="ctr">
                          <a:solidFill>
                            <a:schemeClr val="tx1"/>
                          </a:solidFill>
                          <a:prstDash val="solid"/>
                          <a:round/>
                          <a:headEnd type="none" w="med" len="med"/>
                          <a:tailEnd type="none" w="med" len="med"/>
                        </a:lnL>
                        <a:lnT w="12700" cmpd="sng">
                          <a:noFill/>
                        </a:lnT>
                      </a:tcPr>
                    </a:tc>
                    <a:tc hMerge="1">
                      <a:txBody>
                        <a:bodyPr/>
                        <a:lstStyle/>
                        <a:p>
                          <a:pPr algn="ctr"/>
                          <a:endParaRPr lang="en-US" sz="1400" b="1" dirty="0"/>
                        </a:p>
                      </a:txBody>
                      <a:tcPr anchor="ctr">
                        <a:lnL w="28575" cap="flat" cmpd="sng" algn="ctr">
                          <a:solidFill>
                            <a:schemeClr val="tx1"/>
                          </a:solidFill>
                          <a:prstDash val="solid"/>
                          <a:round/>
                          <a:headEnd type="none" w="med" len="med"/>
                          <a:tailEnd type="none" w="med" len="med"/>
                        </a:lnL>
                        <a:lnT w="12700" cmpd="sng">
                          <a:noFill/>
                        </a:lnT>
                      </a:tcPr>
                    </a:tc>
                    <a:extLst>
                      <a:ext uri="{0D108BD9-81ED-4DB2-BD59-A6C34878D82A}">
                        <a16:rowId xmlns:a16="http://schemas.microsoft.com/office/drawing/2014/main" val="949047526"/>
                      </a:ext>
                    </a:extLst>
                  </a:tr>
                  <a:tr h="219136">
                    <a:tc vMerge="1">
                      <a:txBody>
                        <a:bodyPr/>
                        <a:lstStyle/>
                        <a:p>
                          <a:pPr algn="ctr"/>
                          <a:endParaRPr lang="en-US" sz="1400" b="1" dirty="0"/>
                        </a:p>
                      </a:txBody>
                      <a:tcPr anchor="ctr">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800" dirty="0"/>
                            <a:t>Source 1</a:t>
                          </a:r>
                          <a:endParaRPr lang="en-US" sz="800" i="0" dirty="0"/>
                        </a:p>
                      </a:txBody>
                      <a:tcPr marL="54336" marR="54336" marT="27168" marB="27168" anchor="ct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tcPr>
                    </a:tc>
                    <a:tc>
                      <a:txBody>
                        <a:bodyPr/>
                        <a:lstStyle/>
                        <a:p>
                          <a:pPr algn="ctr"/>
                          <a:r>
                            <a:rPr lang="en-US" sz="800" dirty="0"/>
                            <a:t>Source 2</a:t>
                          </a:r>
                        </a:p>
                      </a:txBody>
                      <a:tcPr marL="54336" marR="54336" marT="27168" marB="27168" anchor="ct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tc>
                      <a:txBody>
                        <a:bodyPr/>
                        <a:lstStyle/>
                        <a:p>
                          <a:pPr algn="ctr"/>
                          <a:r>
                            <a:rPr lang="en-US" sz="800" dirty="0"/>
                            <a:t>Source 1</a:t>
                          </a:r>
                          <a:endParaRPr lang="en-US" sz="800" i="0" dirty="0"/>
                        </a:p>
                      </a:txBody>
                      <a:tcPr marL="54336" marR="54336" marT="27168" marB="27168" anchor="ct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tcPr>
                    </a:tc>
                    <a:tc>
                      <a:txBody>
                        <a:bodyPr/>
                        <a:lstStyle/>
                        <a:p>
                          <a:pPr algn="ctr"/>
                          <a:r>
                            <a:rPr lang="en-US" sz="800" dirty="0"/>
                            <a:t>Source 2</a:t>
                          </a:r>
                          <a:endParaRPr lang="en-US" sz="800" i="0" dirty="0"/>
                        </a:p>
                      </a:txBody>
                      <a:tcPr marL="54336" marR="54336" marT="27168" marB="27168" anchor="ct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tc>
                      <a:txBody>
                        <a:bodyPr/>
                        <a:lstStyle/>
                        <a:p>
                          <a:pPr algn="ctr"/>
                          <a:r>
                            <a:rPr lang="en-US" sz="800" dirty="0"/>
                            <a:t>Source 1</a:t>
                          </a:r>
                          <a:endParaRPr lang="en-US" sz="800" i="0" dirty="0"/>
                        </a:p>
                      </a:txBody>
                      <a:tcPr marL="54336" marR="54336" marT="27168" marB="27168"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tc>
                      <a:txBody>
                        <a:bodyPr/>
                        <a:lstStyle/>
                        <a:p>
                          <a:pPr algn="ctr"/>
                          <a:r>
                            <a:rPr lang="en-US" sz="800" dirty="0"/>
                            <a:t>Source 2</a:t>
                          </a:r>
                          <a:endParaRPr lang="en-US" sz="800" i="0" dirty="0"/>
                        </a:p>
                      </a:txBody>
                      <a:tcPr marL="54336" marR="54336" marT="27168" marB="27168"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tc>
                      <a:txBody>
                        <a:bodyPr/>
                        <a:lstStyle/>
                        <a:p>
                          <a:pPr algn="ctr"/>
                          <a:r>
                            <a:rPr lang="en-US" sz="800" dirty="0"/>
                            <a:t>Source 1</a:t>
                          </a:r>
                          <a:endParaRPr lang="en-US" sz="800" i="0" dirty="0"/>
                        </a:p>
                      </a:txBody>
                      <a:tcPr marL="54336" marR="54336" marT="27168" marB="27168" anchor="ct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tcPr>
                    </a:tc>
                    <a:tc>
                      <a:txBody>
                        <a:bodyPr/>
                        <a:lstStyle/>
                        <a:p>
                          <a:pPr algn="ctr"/>
                          <a:r>
                            <a:rPr lang="en-US" sz="800" dirty="0"/>
                            <a:t>Source 2</a:t>
                          </a:r>
                          <a:endParaRPr lang="en-US" sz="800" i="0" dirty="0"/>
                        </a:p>
                      </a:txBody>
                      <a:tcPr marL="54336" marR="54336" marT="27168" marB="27168" anchor="ct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tc>
                      <a:txBody>
                        <a:bodyPr/>
                        <a:lstStyle/>
                        <a:p>
                          <a:pPr algn="ctr"/>
                          <a:r>
                            <a:rPr lang="en-US" sz="800" i="0" dirty="0"/>
                            <a:t>Source 1</a:t>
                          </a:r>
                        </a:p>
                      </a:txBody>
                      <a:tcPr marL="54336" marR="54336" marT="27168" marB="27168"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lv-LV" sz="800" i="0" dirty="0"/>
                            <a:t>Source 2</a:t>
                          </a:r>
                          <a:endParaRPr lang="en-US" sz="800" i="0" dirty="0"/>
                        </a:p>
                      </a:txBody>
                      <a:tcPr marL="54336" marR="54336" marT="27168" marB="271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82196873"/>
                      </a:ext>
                    </a:extLst>
                  </a:tr>
                  <a:tr h="438270">
                    <a:tc>
                      <a:txBody>
                        <a:bodyPr/>
                        <a:lstStyle/>
                        <a:p>
                          <a:pPr algn="ctr"/>
                          <a:r>
                            <a:rPr lang="en-US" sz="800" dirty="0"/>
                            <a:t>Movement speed (kmh</a:t>
                          </a:r>
                          <a:r>
                            <a:rPr lang="en-US" sz="800" baseline="30000" dirty="0"/>
                            <a:t>-1</a:t>
                          </a:r>
                          <a:r>
                            <a:rPr lang="en-US" sz="800" dirty="0"/>
                            <a:t>)</a:t>
                          </a:r>
                        </a:p>
                      </a:txBody>
                      <a:tcPr marL="54336" marR="54336" marT="27168" marB="27168" anchor="ctr">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c>
                      <a:txBody>
                        <a:bodyPr/>
                        <a:lstStyle/>
                        <a:p>
                          <a:pPr algn="ctr"/>
                          <a:r>
                            <a:rPr lang="en-US" sz="800" dirty="0"/>
                            <a:t>80</a:t>
                          </a:r>
                        </a:p>
                      </a:txBody>
                      <a:tcPr marL="54336" marR="54336" marT="27168" marB="27168" anchor="ct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tcPr>
                    </a:tc>
                    <a:tc>
                      <a:txBody>
                        <a:bodyPr/>
                        <a:lstStyle/>
                        <a:p>
                          <a:pPr algn="ctr"/>
                          <a:r>
                            <a:rPr lang="en-US" sz="800" dirty="0"/>
                            <a:t>80</a:t>
                          </a:r>
                        </a:p>
                      </a:txBody>
                      <a:tcPr marL="54336" marR="54336" marT="27168" marB="27168"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c>
                      <a:txBody>
                        <a:bodyPr/>
                        <a:lstStyle/>
                        <a:p>
                          <a:pPr algn="ctr"/>
                          <a:r>
                            <a:rPr lang="en-US" sz="800" dirty="0"/>
                            <a:t>80</a:t>
                          </a:r>
                        </a:p>
                      </a:txBody>
                      <a:tcPr marL="54336" marR="54336" marT="27168" marB="27168" anchor="ct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tcPr>
                    </a:tc>
                    <a:tc>
                      <a:txBody>
                        <a:bodyPr/>
                        <a:lstStyle/>
                        <a:p>
                          <a:pPr algn="ctr"/>
                          <a:r>
                            <a:rPr lang="en-US" sz="800" dirty="0"/>
                            <a:t>80</a:t>
                          </a:r>
                        </a:p>
                      </a:txBody>
                      <a:tcPr marL="54336" marR="54336" marT="27168" marB="27168"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c>
                      <a:txBody>
                        <a:bodyPr/>
                        <a:lstStyle/>
                        <a:p>
                          <a:pPr algn="ctr"/>
                          <a:r>
                            <a:rPr lang="en-US" sz="800" dirty="0"/>
                            <a:t>80</a:t>
                          </a:r>
                        </a:p>
                      </a:txBody>
                      <a:tcPr marL="54336" marR="54336" marT="27168" marB="27168"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2"/>
                        </a:solidFill>
                      </a:tcPr>
                    </a:tc>
                    <a:tc>
                      <a:txBody>
                        <a:bodyPr/>
                        <a:lstStyle/>
                        <a:p>
                          <a:pPr algn="ctr"/>
                          <a:r>
                            <a:rPr lang="en-US" sz="800" dirty="0"/>
                            <a:t>80-40</a:t>
                          </a:r>
                        </a:p>
                      </a:txBody>
                      <a:tcPr marL="54336" marR="54336" marT="27168" marB="27168"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2"/>
                        </a:solidFill>
                      </a:tcPr>
                    </a:tc>
                    <a:tc>
                      <a:txBody>
                        <a:bodyPr/>
                        <a:lstStyle/>
                        <a:p>
                          <a:pPr algn="ctr"/>
                          <a:r>
                            <a:rPr lang="en-US" sz="800" dirty="0"/>
                            <a:t>80</a:t>
                          </a:r>
                        </a:p>
                      </a:txBody>
                      <a:tcPr marL="54336" marR="54336" marT="27168" marB="27168" anchor="ct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tcPr>
                    </a:tc>
                    <a:tc>
                      <a:txBody>
                        <a:bodyPr/>
                        <a:lstStyle/>
                        <a:p>
                          <a:pPr algn="ctr"/>
                          <a:r>
                            <a:rPr lang="en-US" sz="800" dirty="0"/>
                            <a:t>80</a:t>
                          </a:r>
                        </a:p>
                      </a:txBody>
                      <a:tcPr marL="54336" marR="54336" marT="27168" marB="27168"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c>
                      <a:txBody>
                        <a:bodyPr/>
                        <a:lstStyle/>
                        <a:p>
                          <a:pPr algn="ctr"/>
                          <a:r>
                            <a:rPr lang="en-US" sz="800" dirty="0"/>
                            <a:t>80</a:t>
                          </a:r>
                        </a:p>
                      </a:txBody>
                      <a:tcPr marL="54336" marR="54336" marT="27168" marB="27168"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lv-LV" sz="800" dirty="0"/>
                            <a:t>80</a:t>
                          </a:r>
                          <a:endParaRPr lang="en-US" sz="800" dirty="0"/>
                        </a:p>
                      </a:txBody>
                      <a:tcPr marL="54336" marR="54336" marT="27168" marB="271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56649030"/>
                      </a:ext>
                    </a:extLst>
                  </a:tr>
                  <a:tr h="438270">
                    <a:tc>
                      <a:txBody>
                        <a:bodyPr/>
                        <a:lstStyle/>
                        <a:p>
                          <a:pPr algn="ctr"/>
                          <a:r>
                            <a:rPr lang="en-US" sz="800" dirty="0"/>
                            <a:t>Number of points events per source</a:t>
                          </a:r>
                        </a:p>
                      </a:txBody>
                      <a:tcPr marL="54336" marR="54336" marT="27168" marB="27168" anchor="ctr">
                        <a:lnL w="12700" cmpd="sng">
                          <a:noFill/>
                        </a:lnL>
                        <a:lnR w="28575" cap="flat" cmpd="sng" algn="ctr">
                          <a:solidFill>
                            <a:schemeClr val="tx1"/>
                          </a:solidFill>
                          <a:prstDash val="solid"/>
                          <a:round/>
                          <a:headEnd type="none" w="med" len="med"/>
                          <a:tailEnd type="none" w="med" len="med"/>
                        </a:lnR>
                      </a:tcPr>
                    </a:tc>
                    <a:tc>
                      <a:txBody>
                        <a:bodyPr/>
                        <a:lstStyle/>
                        <a:p>
                          <a:pPr algn="ctr"/>
                          <a:r>
                            <a:rPr lang="en-US" sz="800" dirty="0"/>
                            <a:t>2500</a:t>
                          </a:r>
                        </a:p>
                      </a:txBody>
                      <a:tcPr marL="54336" marR="54336" marT="27168" marB="27168" anchor="ctr">
                        <a:lnL w="28575" cap="flat" cmpd="sng" algn="ctr">
                          <a:solidFill>
                            <a:schemeClr val="tx1"/>
                          </a:solidFill>
                          <a:prstDash val="solid"/>
                          <a:round/>
                          <a:headEnd type="none" w="med" len="med"/>
                          <a:tailEnd type="none" w="med" len="med"/>
                        </a:lnL>
                      </a:tcPr>
                    </a:tc>
                    <a:tc>
                      <a:txBody>
                        <a:bodyPr/>
                        <a:lstStyle/>
                        <a:p>
                          <a:pPr algn="ctr"/>
                          <a:r>
                            <a:rPr lang="en-US" sz="800" dirty="0"/>
                            <a:t>2500</a:t>
                          </a:r>
                        </a:p>
                      </a:txBody>
                      <a:tcPr marL="54336" marR="54336" marT="27168" marB="27168" anchor="ctr">
                        <a:lnR w="28575" cap="flat" cmpd="sng" algn="ctr">
                          <a:solidFill>
                            <a:schemeClr val="tx1"/>
                          </a:solidFill>
                          <a:prstDash val="solid"/>
                          <a:round/>
                          <a:headEnd type="none" w="med" len="med"/>
                          <a:tailEnd type="none" w="med" len="med"/>
                        </a:lnR>
                      </a:tcPr>
                    </a:tc>
                    <a:tc>
                      <a:txBody>
                        <a:bodyPr/>
                        <a:lstStyle/>
                        <a:p>
                          <a:pPr algn="ctr"/>
                          <a:r>
                            <a:rPr lang="en-US" sz="800" dirty="0"/>
                            <a:t>2500</a:t>
                          </a:r>
                        </a:p>
                      </a:txBody>
                      <a:tcPr marL="54336" marR="54336" marT="27168" marB="27168" anchor="ctr">
                        <a:lnL w="28575" cap="flat" cmpd="sng" algn="ctr">
                          <a:solidFill>
                            <a:schemeClr val="tx1"/>
                          </a:solidFill>
                          <a:prstDash val="solid"/>
                          <a:round/>
                          <a:headEnd type="none" w="med" len="med"/>
                          <a:tailEnd type="none" w="med" len="med"/>
                        </a:lnL>
                      </a:tcPr>
                    </a:tc>
                    <a:tc>
                      <a:txBody>
                        <a:bodyPr/>
                        <a:lstStyle/>
                        <a:p>
                          <a:pPr algn="ctr"/>
                          <a:r>
                            <a:rPr lang="en-US" sz="800" dirty="0"/>
                            <a:t>2500</a:t>
                          </a:r>
                        </a:p>
                      </a:txBody>
                      <a:tcPr marL="54336" marR="54336" marT="27168" marB="27168" anchor="ctr">
                        <a:lnR w="28575" cap="flat" cmpd="sng" algn="ctr">
                          <a:solidFill>
                            <a:schemeClr val="tx1"/>
                          </a:solidFill>
                          <a:prstDash val="solid"/>
                          <a:round/>
                          <a:headEnd type="none" w="med" len="med"/>
                          <a:tailEnd type="none" w="med" len="med"/>
                        </a:lnR>
                      </a:tcPr>
                    </a:tc>
                    <a:tc>
                      <a:txBody>
                        <a:bodyPr/>
                        <a:lstStyle/>
                        <a:p>
                          <a:pPr algn="ctr"/>
                          <a:r>
                            <a:rPr lang="en-US" sz="800" dirty="0"/>
                            <a:t>2500</a:t>
                          </a:r>
                        </a:p>
                      </a:txBody>
                      <a:tcPr marL="54336" marR="54336" marT="27168" marB="27168"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2"/>
                        </a:solidFill>
                      </a:tcPr>
                    </a:tc>
                    <a:tc>
                      <a:txBody>
                        <a:bodyPr/>
                        <a:lstStyle/>
                        <a:p>
                          <a:pPr algn="ctr"/>
                          <a:r>
                            <a:rPr lang="en-US" sz="800" dirty="0"/>
                            <a:t>1250-1250</a:t>
                          </a:r>
                        </a:p>
                      </a:txBody>
                      <a:tcPr marL="54336" marR="54336" marT="27168" marB="27168"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solidFill>
                          <a:schemeClr val="bg2"/>
                        </a:solidFill>
                      </a:tcPr>
                    </a:tc>
                    <a:tc>
                      <a:txBody>
                        <a:bodyPr/>
                        <a:lstStyle/>
                        <a:p>
                          <a:pPr algn="ctr"/>
                          <a:r>
                            <a:rPr lang="en-US" sz="800" dirty="0"/>
                            <a:t>2500</a:t>
                          </a:r>
                        </a:p>
                      </a:txBody>
                      <a:tcPr marL="54336" marR="54336" marT="27168" marB="27168" anchor="ctr">
                        <a:lnL w="28575" cap="flat" cmpd="sng" algn="ctr">
                          <a:solidFill>
                            <a:schemeClr val="tx1"/>
                          </a:solidFill>
                          <a:prstDash val="solid"/>
                          <a:round/>
                          <a:headEnd type="none" w="med" len="med"/>
                          <a:tailEnd type="none" w="med" len="med"/>
                        </a:lnL>
                      </a:tcPr>
                    </a:tc>
                    <a:tc>
                      <a:txBody>
                        <a:bodyPr/>
                        <a:lstStyle/>
                        <a:p>
                          <a:pPr algn="ctr"/>
                          <a:r>
                            <a:rPr lang="en-US" sz="800" dirty="0"/>
                            <a:t>2500</a:t>
                          </a:r>
                        </a:p>
                      </a:txBody>
                      <a:tcPr marL="54336" marR="54336" marT="27168" marB="27168" anchor="ctr">
                        <a:lnR w="28575" cap="flat" cmpd="sng" algn="ctr">
                          <a:solidFill>
                            <a:schemeClr val="tx1"/>
                          </a:solidFill>
                          <a:prstDash val="solid"/>
                          <a:round/>
                          <a:headEnd type="none" w="med" len="med"/>
                          <a:tailEnd type="none" w="med" len="med"/>
                        </a:lnR>
                      </a:tcPr>
                    </a:tc>
                    <a:tc>
                      <a:txBody>
                        <a:bodyPr/>
                        <a:lstStyle/>
                        <a:p>
                          <a:pPr algn="ctr"/>
                          <a:r>
                            <a:rPr lang="en-US" sz="800" dirty="0"/>
                            <a:t>2500</a:t>
                          </a:r>
                        </a:p>
                      </a:txBody>
                      <a:tcPr marL="54336" marR="54336" marT="27168" marB="27168"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lv-LV" sz="800" dirty="0"/>
                            <a:t>2500</a:t>
                          </a:r>
                          <a:endParaRPr lang="en-US" sz="800" dirty="0"/>
                        </a:p>
                      </a:txBody>
                      <a:tcPr marL="54336" marR="54336" marT="27168" marB="271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99454213"/>
                      </a:ext>
                    </a:extLst>
                  </a:tr>
                  <a:tr h="743733">
                    <a:tc>
                      <a:txBody>
                        <a:bodyPr/>
                        <a:lstStyle/>
                        <a:p>
                          <a:pPr algn="ctr"/>
                          <a:r>
                            <a:rPr lang="en-US" sz="800" dirty="0"/>
                            <a:t>Mean of exponential inter-event time distribution (seconds)</a:t>
                          </a:r>
                        </a:p>
                      </a:txBody>
                      <a:tcPr marL="54336" marR="54336" marT="27168" marB="27168" anchor="ctr">
                        <a:lnL w="12700" cmpd="sng">
                          <a:noFill/>
                        </a:lnL>
                        <a:lnR w="28575" cap="flat" cmpd="sng" algn="ctr">
                          <a:solidFill>
                            <a:schemeClr val="tx1"/>
                          </a:solidFill>
                          <a:prstDash val="solid"/>
                          <a:round/>
                          <a:headEnd type="none" w="med" len="med"/>
                          <a:tailEnd type="none" w="med" len="med"/>
                        </a:lnR>
                      </a:tcPr>
                    </a:tc>
                    <a:tc gridSpan="10">
                      <a:txBody>
                        <a:bodyPr/>
                        <a:lstStyle/>
                        <a:p>
                          <a:pPr algn="ctr"/>
                          <a:r>
                            <a:rPr lang="en-US" sz="800" dirty="0"/>
                            <a:t>6</a:t>
                          </a:r>
                        </a:p>
                      </a:txBody>
                      <a:tcPr marL="85910" marR="85910" marT="42955" marB="42955"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algn="ctr"/>
                          <a:endParaRPr lang="en-US" sz="1400" dirty="0"/>
                        </a:p>
                      </a:txBody>
                      <a:tcPr anchor="ctr">
                        <a:lnR w="28575" cap="flat" cmpd="sng" algn="ctr">
                          <a:solidFill>
                            <a:schemeClr val="tx1"/>
                          </a:solidFill>
                          <a:prstDash val="solid"/>
                          <a:round/>
                          <a:headEnd type="none" w="med" len="med"/>
                          <a:tailEnd type="none" w="med" len="med"/>
                        </a:lnR>
                      </a:tcPr>
                    </a:tc>
                    <a:tc hMerge="1">
                      <a:txBody>
                        <a:bodyPr/>
                        <a:lstStyle/>
                        <a:p>
                          <a:pPr algn="ctr"/>
                          <a:endParaRPr lang="en-US" sz="1400" dirty="0"/>
                        </a:p>
                      </a:txBody>
                      <a:tcPr anchor="ctr">
                        <a:lnL w="28575" cap="flat" cmpd="sng" algn="ctr">
                          <a:solidFill>
                            <a:schemeClr val="tx1"/>
                          </a:solidFill>
                          <a:prstDash val="solid"/>
                          <a:round/>
                          <a:headEnd type="none" w="med" len="med"/>
                          <a:tailEnd type="none" w="med" len="med"/>
                        </a:lnL>
                      </a:tcPr>
                    </a:tc>
                    <a:tc hMerge="1">
                      <a:txBody>
                        <a:bodyPr/>
                        <a:lstStyle/>
                        <a:p>
                          <a:pPr algn="ctr"/>
                          <a:endParaRPr lang="en-US" sz="1400" dirty="0"/>
                        </a:p>
                      </a:txBody>
                      <a:tcPr anchor="ctr">
                        <a:lnR w="28575" cap="flat" cmpd="sng" algn="ctr">
                          <a:solidFill>
                            <a:schemeClr val="tx1"/>
                          </a:solidFill>
                          <a:prstDash val="solid"/>
                          <a:round/>
                          <a:headEnd type="none" w="med" len="med"/>
                          <a:tailEnd type="none" w="med" len="med"/>
                        </a:lnR>
                      </a:tcPr>
                    </a:tc>
                    <a:tc hMerge="1">
                      <a:txBody>
                        <a:bodyPr/>
                        <a:lstStyle/>
                        <a:p>
                          <a:pPr algn="ctr"/>
                          <a:endParaRPr lang="en-US" sz="14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hMerge="1">
                      <a:txBody>
                        <a:bodyPr/>
                        <a:lstStyle/>
                        <a:p>
                          <a:pPr algn="ctr"/>
                          <a:endParaRPr lang="en-US" sz="14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hMerge="1">
                      <a:txBody>
                        <a:bodyPr/>
                        <a:lstStyle/>
                        <a:p>
                          <a:pPr algn="ctr"/>
                          <a:endParaRPr lang="en-US" sz="1400" dirty="0"/>
                        </a:p>
                      </a:txBody>
                      <a:tcPr anchor="ctr">
                        <a:lnL w="28575" cap="flat" cmpd="sng" algn="ctr">
                          <a:solidFill>
                            <a:schemeClr val="tx1"/>
                          </a:solidFill>
                          <a:prstDash val="solid"/>
                          <a:round/>
                          <a:headEnd type="none" w="med" len="med"/>
                          <a:tailEnd type="none" w="med" len="med"/>
                        </a:lnL>
                      </a:tcPr>
                    </a:tc>
                    <a:tc hMerge="1">
                      <a:txBody>
                        <a:bodyPr/>
                        <a:lstStyle/>
                        <a:p>
                          <a:pPr algn="ctr"/>
                          <a:endParaRPr lang="en-US" sz="1400" dirty="0"/>
                        </a:p>
                      </a:txBody>
                      <a:tcPr anchor="ctr"/>
                    </a:tc>
                    <a:tc hMerge="1">
                      <a:txBody>
                        <a:bodyPr/>
                        <a:lstStyle/>
                        <a:p>
                          <a:pPr algn="ctr"/>
                          <a:endParaRPr lang="en-US" sz="1400" dirty="0"/>
                        </a:p>
                      </a:txBody>
                      <a:tcPr anchor="ctr">
                        <a:lnL w="28575" cap="flat" cmpd="sng" algn="ctr">
                          <a:solidFill>
                            <a:schemeClr val="tx1"/>
                          </a:solidFill>
                          <a:prstDash val="solid"/>
                          <a:round/>
                          <a:headEnd type="none" w="med" len="med"/>
                          <a:tailEnd type="none" w="med" len="med"/>
                        </a:lnL>
                      </a:tcPr>
                    </a:tc>
                    <a:tc hMerge="1">
                      <a:txBody>
                        <a:bodyPr/>
                        <a:lstStyle/>
                        <a:p>
                          <a:pPr algn="ctr"/>
                          <a:endParaRPr 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97299739"/>
                      </a:ext>
                    </a:extLst>
                  </a:tr>
                  <a:tr h="438270">
                    <a:tc>
                      <a:txBody>
                        <a:bodyPr/>
                        <a:lstStyle/>
                        <a:p>
                          <a:pPr algn="ctr"/>
                          <a:r>
                            <a:rPr lang="en-US" sz="800" dirty="0"/>
                            <a:t>Initiation point </a:t>
                          </a:r>
                        </a:p>
                        <a:p>
                          <a:pPr algn="ctr"/>
                          <a:r>
                            <a:rPr lang="en-US" sz="800" dirty="0"/>
                            <a:t>(km, km, h)</a:t>
                          </a:r>
                        </a:p>
                      </a:txBody>
                      <a:tcPr marL="54336" marR="54336" marT="27168" marB="27168" anchor="ctr">
                        <a:lnL w="12700" cmpd="sng">
                          <a:noFill/>
                        </a:lnL>
                        <a:lnR w="28575" cap="flat" cmpd="sng" algn="ctr">
                          <a:solidFill>
                            <a:schemeClr val="tx1"/>
                          </a:solidFill>
                          <a:prstDash val="solid"/>
                          <a:round/>
                          <a:headEnd type="none" w="med" len="med"/>
                          <a:tailEnd type="none" w="med" len="med"/>
                        </a:lnR>
                      </a:tcPr>
                    </a:tc>
                    <a:tc>
                      <a:txBody>
                        <a:bodyPr/>
                        <a:lstStyle/>
                        <a:p>
                          <a:pPr algn="ctr"/>
                          <a:r>
                            <a:rPr lang="en-US" sz="800" dirty="0"/>
                            <a:t>(250,50,5)</a:t>
                          </a:r>
                        </a:p>
                      </a:txBody>
                      <a:tcPr marL="54336" marR="54336" marT="27168" marB="27168" anchor="ctr">
                        <a:lnL w="28575" cap="flat" cmpd="sng" algn="ctr">
                          <a:solidFill>
                            <a:schemeClr val="tx1"/>
                          </a:solidFill>
                          <a:prstDash val="solid"/>
                          <a:round/>
                          <a:headEnd type="none" w="med" len="med"/>
                          <a:tailEnd type="none" w="med" len="med"/>
                        </a:lnL>
                      </a:tcPr>
                    </a:tc>
                    <a:tc>
                      <a:txBody>
                        <a:bodyPr/>
                        <a:lstStyle/>
                        <a:p>
                          <a:pPr algn="ctr"/>
                          <a:r>
                            <a:rPr lang="en-US" sz="800" dirty="0"/>
                            <a:t>(250,50,6)</a:t>
                          </a:r>
                        </a:p>
                      </a:txBody>
                      <a:tcPr marL="54336" marR="54336" marT="27168" marB="27168" anchor="ctr">
                        <a:lnR w="28575" cap="flat" cmpd="sng" algn="ctr">
                          <a:solidFill>
                            <a:schemeClr val="tx1"/>
                          </a:solidFill>
                          <a:prstDash val="solid"/>
                          <a:round/>
                          <a:headEnd type="none" w="med" len="med"/>
                          <a:tailEnd type="none" w="med" len="med"/>
                        </a:lnR>
                      </a:tcPr>
                    </a:tc>
                    <a:tc>
                      <a:txBody>
                        <a:bodyPr/>
                        <a:lstStyle/>
                        <a:p>
                          <a:pPr algn="ctr"/>
                          <a:r>
                            <a:rPr lang="en-US" sz="800" dirty="0"/>
                            <a:t>(250,50,5)</a:t>
                          </a:r>
                        </a:p>
                      </a:txBody>
                      <a:tcPr marL="54336" marR="54336" marT="27168" marB="27168" anchor="ctr">
                        <a:lnL w="28575" cap="flat" cmpd="sng" algn="ctr">
                          <a:solidFill>
                            <a:schemeClr val="tx1"/>
                          </a:solidFill>
                          <a:prstDash val="solid"/>
                          <a:round/>
                          <a:headEnd type="none" w="med" len="med"/>
                          <a:tailEnd type="none" w="med" len="med"/>
                        </a:lnL>
                      </a:tcPr>
                    </a:tc>
                    <a:tc>
                      <a:txBody>
                        <a:bodyPr/>
                        <a:lstStyle/>
                        <a:p>
                          <a:pPr algn="ctr"/>
                          <a:r>
                            <a:rPr lang="en-US" sz="800" dirty="0"/>
                            <a:t>(250,50,6)</a:t>
                          </a:r>
                        </a:p>
                      </a:txBody>
                      <a:tcPr marL="54336" marR="54336" marT="27168" marB="27168" anchor="ctr">
                        <a:lnR w="28575" cap="flat" cmpd="sng" algn="ctr">
                          <a:solidFill>
                            <a:schemeClr val="tx1"/>
                          </a:solidFill>
                          <a:prstDash val="solid"/>
                          <a:round/>
                          <a:headEnd type="none" w="med" len="med"/>
                          <a:tailEnd type="none" w="med" len="med"/>
                        </a:lnR>
                      </a:tcPr>
                    </a:tc>
                    <a:tc>
                      <a:txBody>
                        <a:bodyPr/>
                        <a:lstStyle/>
                        <a:p>
                          <a:pPr algn="ctr"/>
                          <a:r>
                            <a:rPr lang="en-US" sz="800" dirty="0">
                              <a:solidFill>
                                <a:schemeClr val="tx1"/>
                              </a:solidFill>
                            </a:rPr>
                            <a:t>(250,50,5)</a:t>
                          </a:r>
                        </a:p>
                      </a:txBody>
                      <a:tcPr marL="54336" marR="54336" marT="27168" marB="27168"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800" dirty="0">
                              <a:solidFill>
                                <a:schemeClr val="tx1"/>
                              </a:solidFill>
                            </a:rPr>
                            <a:t>(250,50,6)</a:t>
                          </a:r>
                        </a:p>
                      </a:txBody>
                      <a:tcPr marL="54336" marR="54336" marT="27168" marB="27168"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a:txBody>
                        <a:bodyPr/>
                        <a:lstStyle/>
                        <a:p>
                          <a:pPr algn="ctr"/>
                          <a:r>
                            <a:rPr lang="en-US" sz="800" dirty="0"/>
                            <a:t>(225,50,5)</a:t>
                          </a:r>
                        </a:p>
                      </a:txBody>
                      <a:tcPr marL="54336" marR="54336" marT="27168" marB="27168" anchor="ctr">
                        <a:lnL w="28575" cap="flat" cmpd="sng" algn="ctr">
                          <a:solidFill>
                            <a:schemeClr val="tx1"/>
                          </a:solidFill>
                          <a:prstDash val="solid"/>
                          <a:round/>
                          <a:headEnd type="none" w="med" len="med"/>
                          <a:tailEnd type="none" w="med" len="med"/>
                        </a:lnL>
                        <a:solidFill>
                          <a:schemeClr val="bg2"/>
                        </a:solidFill>
                      </a:tcPr>
                    </a:tc>
                    <a:tc>
                      <a:txBody>
                        <a:bodyPr/>
                        <a:lstStyle/>
                        <a:p>
                          <a:pPr algn="ctr"/>
                          <a:r>
                            <a:rPr lang="en-US" sz="800" dirty="0"/>
                            <a:t>(275,50,5)</a:t>
                          </a:r>
                        </a:p>
                      </a:txBody>
                      <a:tcPr marL="54336" marR="54336" marT="27168" marB="27168" anchor="ctr">
                        <a:lnR w="28575" cap="flat" cmpd="sng" algn="ctr">
                          <a:solidFill>
                            <a:schemeClr val="tx1"/>
                          </a:solidFill>
                          <a:prstDash val="solid"/>
                          <a:round/>
                          <a:headEnd type="none" w="med" len="med"/>
                          <a:tailEnd type="none" w="med" len="med"/>
                        </a:lnR>
                        <a:solidFill>
                          <a:schemeClr val="bg2"/>
                        </a:solidFill>
                      </a:tcPr>
                    </a:tc>
                    <a:tc>
                      <a:txBody>
                        <a:bodyPr/>
                        <a:lstStyle/>
                        <a:p>
                          <a:pPr algn="ctr"/>
                          <a:r>
                            <a:rPr lang="en-US" sz="800" dirty="0"/>
                            <a:t>(250,50,5)</a:t>
                          </a:r>
                        </a:p>
                      </a:txBody>
                      <a:tcPr marL="54336" marR="54336" marT="27168" marB="27168"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2"/>
                        </a:solidFill>
                      </a:tcPr>
                    </a:tc>
                    <a:tc>
                      <a:txBody>
                        <a:bodyPr/>
                        <a:lstStyle/>
                        <a:p>
                          <a:pPr algn="ctr"/>
                          <a:r>
                            <a:rPr lang="lv-LV" sz="800" dirty="0"/>
                            <a:t>(250,50,5.5)</a:t>
                          </a:r>
                          <a:endParaRPr lang="en-US" sz="800" dirty="0"/>
                        </a:p>
                      </a:txBody>
                      <a:tcPr marL="54336" marR="54336" marT="27168" marB="271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616683543"/>
                      </a:ext>
                    </a:extLst>
                  </a:tr>
                  <a:tr h="743733">
                    <a:tc>
                      <a:txBody>
                        <a:bodyPr/>
                        <a:lstStyle/>
                        <a:p>
                          <a:pPr algn="ctr"/>
                          <a:r>
                            <a:rPr lang="en-US" sz="800" dirty="0"/>
                            <a:t>Covariance matrix of Normal distribution around moving sources (km</a:t>
                          </a:r>
                          <a:r>
                            <a:rPr lang="en-US" sz="800" baseline="30000" dirty="0"/>
                            <a:t>2</a:t>
                          </a:r>
                          <a:r>
                            <a:rPr lang="en-US" sz="800" dirty="0"/>
                            <a:t>)</a:t>
                          </a:r>
                        </a:p>
                      </a:txBody>
                      <a:tcPr marL="54336" marR="54336" marT="27168" marB="27168" anchor="ctr">
                        <a:lnL w="12700" cmpd="sng">
                          <a:noFill/>
                        </a:lnL>
                        <a:lnR w="28575" cap="flat" cmpd="sng" algn="ctr">
                          <a:solidFill>
                            <a:schemeClr val="tx1"/>
                          </a:solidFill>
                          <a:prstDash val="solid"/>
                          <a:round/>
                          <a:headEnd type="none" w="med" len="med"/>
                          <a:tailEnd type="none" w="med" len="med"/>
                        </a:lnR>
                      </a:tcPr>
                    </a:tc>
                    <a:tc>
                      <a:txBody>
                        <a:bodyPr/>
                        <a:lstStyle/>
                        <a:p>
                          <a:endParaRPr lang="en-US"/>
                        </a:p>
                      </a:txBody>
                      <a:tcPr marL="54336" marR="54336" marT="27168" marB="27168" anchor="ctr">
                        <a:lnL w="28575" cap="flat" cmpd="sng" algn="ctr">
                          <a:solidFill>
                            <a:schemeClr val="tx1"/>
                          </a:solidFill>
                          <a:prstDash val="solid"/>
                          <a:round/>
                          <a:headEnd type="none" w="med" len="med"/>
                          <a:tailEnd type="none" w="med" len="med"/>
                        </a:lnL>
                        <a:blipFill>
                          <a:blip r:embed="rId6"/>
                          <a:stretch>
                            <a:fillRect l="-135115" t="-333333" r="-1016794" b="-70732"/>
                          </a:stretch>
                        </a:blipFill>
                      </a:tcPr>
                    </a:tc>
                    <a:tc>
                      <a:txBody>
                        <a:bodyPr/>
                        <a:lstStyle/>
                        <a:p>
                          <a:endParaRPr lang="en-US"/>
                        </a:p>
                      </a:txBody>
                      <a:tcPr marL="54336" marR="54336" marT="27168" marB="27168" anchor="ctr">
                        <a:lnR w="28575" cap="flat" cmpd="sng" algn="ctr">
                          <a:solidFill>
                            <a:schemeClr val="tx1"/>
                          </a:solidFill>
                          <a:prstDash val="solid"/>
                          <a:round/>
                          <a:headEnd type="none" w="med" len="med"/>
                          <a:tailEnd type="none" w="med" len="med"/>
                        </a:lnR>
                        <a:blipFill>
                          <a:blip r:embed="rId6"/>
                          <a:stretch>
                            <a:fillRect l="-213889" t="-333333" r="-825000" b="-70732"/>
                          </a:stretch>
                        </a:blipFill>
                      </a:tcPr>
                    </a:tc>
                    <a:tc>
                      <a:txBody>
                        <a:bodyPr/>
                        <a:lstStyle/>
                        <a:p>
                          <a:endParaRPr lang="en-US"/>
                        </a:p>
                      </a:txBody>
                      <a:tcPr marL="54336" marR="54336" marT="27168" marB="27168" anchor="ctr">
                        <a:lnL w="28575" cap="flat" cmpd="sng" algn="ctr">
                          <a:solidFill>
                            <a:schemeClr val="tx1"/>
                          </a:solidFill>
                          <a:prstDash val="solid"/>
                          <a:round/>
                          <a:headEnd type="none" w="med" len="med"/>
                          <a:tailEnd type="none" w="med" len="med"/>
                        </a:lnL>
                        <a:blipFill>
                          <a:blip r:embed="rId6"/>
                          <a:stretch>
                            <a:fillRect l="-318310" t="-333333" r="-736620" b="-70732"/>
                          </a:stretch>
                        </a:blipFill>
                      </a:tcPr>
                    </a:tc>
                    <a:tc>
                      <a:txBody>
                        <a:bodyPr/>
                        <a:lstStyle/>
                        <a:p>
                          <a:endParaRPr lang="en-US"/>
                        </a:p>
                      </a:txBody>
                      <a:tcPr marL="54336" marR="54336" marT="27168" marB="27168" anchor="ctr">
                        <a:lnR w="28575" cap="flat" cmpd="sng" algn="ctr">
                          <a:solidFill>
                            <a:schemeClr val="tx1"/>
                          </a:solidFill>
                          <a:prstDash val="solid"/>
                          <a:round/>
                          <a:headEnd type="none" w="med" len="med"/>
                          <a:tailEnd type="none" w="med" len="med"/>
                        </a:lnR>
                        <a:blipFill>
                          <a:blip r:embed="rId6"/>
                          <a:stretch>
                            <a:fillRect l="-412500" t="-333333" r="-626389" b="-70732"/>
                          </a:stretch>
                        </a:blipFill>
                      </a:tcPr>
                    </a:tc>
                    <a:tc>
                      <a:txBody>
                        <a:bodyPr/>
                        <a:lstStyle/>
                        <a:p>
                          <a:endParaRPr lang="en-US"/>
                        </a:p>
                      </a:txBody>
                      <a:tcPr marL="54336" marR="54336" marT="27168" marB="27168"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blipFill>
                          <a:blip r:embed="rId6"/>
                          <a:stretch>
                            <a:fillRect l="-512500" t="-333333" r="-526389" b="-70732"/>
                          </a:stretch>
                        </a:blipFill>
                      </a:tcPr>
                    </a:tc>
                    <a:tc>
                      <a:txBody>
                        <a:bodyPr/>
                        <a:lstStyle/>
                        <a:p>
                          <a:endParaRPr lang="en-US"/>
                        </a:p>
                      </a:txBody>
                      <a:tcPr marL="54336" marR="54336" marT="27168" marB="27168"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blipFill>
                          <a:blip r:embed="rId6"/>
                          <a:stretch>
                            <a:fillRect l="-612500" t="-333333" r="-426389" b="-70732"/>
                          </a:stretch>
                        </a:blipFill>
                      </a:tcPr>
                    </a:tc>
                    <a:tc>
                      <a:txBody>
                        <a:bodyPr/>
                        <a:lstStyle/>
                        <a:p>
                          <a:endParaRPr lang="en-US"/>
                        </a:p>
                      </a:txBody>
                      <a:tcPr marL="54336" marR="54336" marT="27168" marB="27168" anchor="ctr">
                        <a:lnL w="28575" cap="flat" cmpd="sng" algn="ctr">
                          <a:solidFill>
                            <a:schemeClr val="tx1"/>
                          </a:solidFill>
                          <a:prstDash val="solid"/>
                          <a:round/>
                          <a:headEnd type="none" w="med" len="med"/>
                          <a:tailEnd type="none" w="med" len="med"/>
                        </a:lnL>
                        <a:blipFill>
                          <a:blip r:embed="rId6"/>
                          <a:stretch>
                            <a:fillRect l="-702740" t="-333333" r="-320548" b="-70732"/>
                          </a:stretch>
                        </a:blipFill>
                      </a:tcPr>
                    </a:tc>
                    <a:tc>
                      <a:txBody>
                        <a:bodyPr/>
                        <a:lstStyle/>
                        <a:p>
                          <a:endParaRPr lang="en-US"/>
                        </a:p>
                      </a:txBody>
                      <a:tcPr marL="54336" marR="54336" marT="27168" marB="27168" anchor="ctr">
                        <a:lnR w="28575" cap="flat" cmpd="sng" algn="ctr">
                          <a:solidFill>
                            <a:schemeClr val="tx1"/>
                          </a:solidFill>
                          <a:prstDash val="solid"/>
                          <a:round/>
                          <a:headEnd type="none" w="med" len="med"/>
                          <a:tailEnd type="none" w="med" len="med"/>
                        </a:lnR>
                        <a:blipFill>
                          <a:blip r:embed="rId6"/>
                          <a:stretch>
                            <a:fillRect l="-756129" t="-333333" r="-201935" b="-70732"/>
                          </a:stretch>
                        </a:blipFill>
                      </a:tcPr>
                    </a:tc>
                    <a:tc>
                      <a:txBody>
                        <a:bodyPr/>
                        <a:lstStyle/>
                        <a:p>
                          <a:endParaRPr lang="en-US"/>
                        </a:p>
                      </a:txBody>
                      <a:tcPr marL="54336" marR="54336" marT="27168" marB="27168"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blipFill>
                          <a:blip r:embed="rId6"/>
                          <a:stretch>
                            <a:fillRect l="-861688" t="-333333" r="-103247" b="-70732"/>
                          </a:stretch>
                        </a:blipFill>
                      </a:tcPr>
                    </a:tc>
                    <a:tc>
                      <a:txBody>
                        <a:bodyPr/>
                        <a:lstStyle/>
                        <a:p>
                          <a:endParaRPr lang="en-US"/>
                        </a:p>
                      </a:txBody>
                      <a:tcPr marL="54336" marR="54336" marT="27168" marB="271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955484" t="-333333" r="-2581" b="-70732"/>
                          </a:stretch>
                        </a:blipFill>
                      </a:tcPr>
                    </a:tc>
                    <a:extLst>
                      <a:ext uri="{0D108BD9-81ED-4DB2-BD59-A6C34878D82A}">
                        <a16:rowId xmlns:a16="http://schemas.microsoft.com/office/drawing/2014/main" val="2694435935"/>
                      </a:ext>
                    </a:extLst>
                  </a:tr>
                  <a:tr h="512349">
                    <a:tc>
                      <a:txBody>
                        <a:bodyPr/>
                        <a:lstStyle/>
                        <a:p>
                          <a:pPr algn="ctr"/>
                          <a:r>
                            <a:rPr lang="en-US" sz="800" dirty="0"/>
                            <a:t>Direction relative to first spatial dimension (</a:t>
                          </a:r>
                          <a:r>
                            <a:rPr lang="en-US" sz="800" dirty="0">
                              <a:latin typeface="Calibri" panose="020F0502020204030204" pitchFamily="34" charset="0"/>
                              <a:cs typeface="Calibri" panose="020F0502020204030204" pitchFamily="34" charset="0"/>
                            </a:rPr>
                            <a:t>°)</a:t>
                          </a:r>
                          <a:endParaRPr lang="en-US" sz="800" dirty="0"/>
                        </a:p>
                      </a:txBody>
                      <a:tcPr marL="54336" marR="54336" marT="27168" marB="27168" anchor="ctr">
                        <a:lnL w="12700" cmpd="sng">
                          <a:noFill/>
                        </a:lnL>
                        <a:lnR w="28575" cap="flat" cmpd="sng" algn="ctr">
                          <a:solidFill>
                            <a:schemeClr val="tx1"/>
                          </a:solidFill>
                          <a:prstDash val="solid"/>
                          <a:round/>
                          <a:headEnd type="none" w="med" len="med"/>
                          <a:tailEnd type="none" w="med" len="med"/>
                        </a:lnR>
                      </a:tcPr>
                    </a:tc>
                    <a:tc>
                      <a:txBody>
                        <a:bodyPr/>
                        <a:lstStyle/>
                        <a:p>
                          <a:pPr algn="ctr"/>
                          <a:r>
                            <a:rPr lang="en-US" sz="800" dirty="0"/>
                            <a:t>90</a:t>
                          </a:r>
                        </a:p>
                      </a:txBody>
                      <a:tcPr marL="54336" marR="54336" marT="27168" marB="27168" anchor="ctr">
                        <a:lnL w="28575" cap="flat" cmpd="sng" algn="ctr">
                          <a:solidFill>
                            <a:schemeClr val="tx1"/>
                          </a:solidFill>
                          <a:prstDash val="solid"/>
                          <a:round/>
                          <a:headEnd type="none" w="med" len="med"/>
                          <a:tailEnd type="none" w="med" len="med"/>
                        </a:lnL>
                      </a:tcPr>
                    </a:tc>
                    <a:tc>
                      <a:txBody>
                        <a:bodyPr/>
                        <a:lstStyle/>
                        <a:p>
                          <a:pPr algn="ctr"/>
                          <a:r>
                            <a:rPr lang="en-US" sz="800" dirty="0"/>
                            <a:t>90</a:t>
                          </a:r>
                        </a:p>
                      </a:txBody>
                      <a:tcPr marL="54336" marR="54336" marT="27168" marB="27168" anchor="ctr">
                        <a:lnR w="28575" cap="flat" cmpd="sng" algn="ctr">
                          <a:solidFill>
                            <a:schemeClr val="tx1"/>
                          </a:solidFill>
                          <a:prstDash val="solid"/>
                          <a:round/>
                          <a:headEnd type="none" w="med" len="med"/>
                          <a:tailEnd type="none" w="med" len="med"/>
                        </a:lnR>
                      </a:tcPr>
                    </a:tc>
                    <a:tc>
                      <a:txBody>
                        <a:bodyPr/>
                        <a:lstStyle/>
                        <a:p>
                          <a:pPr algn="ctr"/>
                          <a:r>
                            <a:rPr lang="en-US" sz="800" dirty="0"/>
                            <a:t>90</a:t>
                          </a:r>
                        </a:p>
                      </a:txBody>
                      <a:tcPr marL="54336" marR="54336" marT="27168" marB="27168" anchor="ctr">
                        <a:lnL w="28575" cap="flat" cmpd="sng" algn="ctr">
                          <a:solidFill>
                            <a:schemeClr val="tx1"/>
                          </a:solidFill>
                          <a:prstDash val="solid"/>
                          <a:round/>
                          <a:headEnd type="none" w="med" len="med"/>
                          <a:tailEnd type="none" w="med" len="med"/>
                        </a:lnL>
                      </a:tcPr>
                    </a:tc>
                    <a:tc>
                      <a:txBody>
                        <a:bodyPr/>
                        <a:lstStyle/>
                        <a:p>
                          <a:pPr algn="ctr"/>
                          <a:r>
                            <a:rPr lang="en-US" sz="800" dirty="0"/>
                            <a:t>90</a:t>
                          </a:r>
                        </a:p>
                      </a:txBody>
                      <a:tcPr marL="54336" marR="54336" marT="27168" marB="27168" anchor="ctr">
                        <a:lnR w="28575" cap="flat" cmpd="sng" algn="ctr">
                          <a:solidFill>
                            <a:schemeClr val="tx1"/>
                          </a:solidFill>
                          <a:prstDash val="solid"/>
                          <a:round/>
                          <a:headEnd type="none" w="med" len="med"/>
                          <a:tailEnd type="none" w="med" len="med"/>
                        </a:lnR>
                      </a:tcPr>
                    </a:tc>
                    <a:tc>
                      <a:txBody>
                        <a:bodyPr/>
                        <a:lstStyle/>
                        <a:p>
                          <a:pPr algn="ctr"/>
                          <a:r>
                            <a:rPr lang="en-US" sz="800" dirty="0"/>
                            <a:t>90</a:t>
                          </a:r>
                        </a:p>
                      </a:txBody>
                      <a:tcPr marL="54336" marR="54336" marT="27168" marB="27168"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800" dirty="0"/>
                            <a:t>90</a:t>
                          </a:r>
                        </a:p>
                      </a:txBody>
                      <a:tcPr marL="54336" marR="54336" marT="27168" marB="27168"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a:txBody>
                        <a:bodyPr/>
                        <a:lstStyle/>
                        <a:p>
                          <a:pPr algn="ctr"/>
                          <a:r>
                            <a:rPr lang="en-US" sz="800" dirty="0"/>
                            <a:t>95</a:t>
                          </a:r>
                        </a:p>
                      </a:txBody>
                      <a:tcPr marL="54336" marR="54336" marT="27168" marB="27168" anchor="ctr">
                        <a:lnL w="28575" cap="flat" cmpd="sng" algn="ctr">
                          <a:solidFill>
                            <a:schemeClr val="tx1"/>
                          </a:solidFill>
                          <a:prstDash val="solid"/>
                          <a:round/>
                          <a:headEnd type="none" w="med" len="med"/>
                          <a:tailEnd type="none" w="med" len="med"/>
                        </a:lnL>
                        <a:solidFill>
                          <a:schemeClr val="bg2"/>
                        </a:solidFill>
                      </a:tcPr>
                    </a:tc>
                    <a:tc>
                      <a:txBody>
                        <a:bodyPr/>
                        <a:lstStyle/>
                        <a:p>
                          <a:pPr algn="ctr"/>
                          <a:r>
                            <a:rPr lang="en-US" sz="800" dirty="0"/>
                            <a:t>85</a:t>
                          </a:r>
                        </a:p>
                      </a:txBody>
                      <a:tcPr marL="54336" marR="54336" marT="27168" marB="27168" anchor="ctr">
                        <a:lnR w="28575" cap="flat" cmpd="sng" algn="ctr">
                          <a:solidFill>
                            <a:schemeClr val="tx1"/>
                          </a:solidFill>
                          <a:prstDash val="solid"/>
                          <a:round/>
                          <a:headEnd type="none" w="med" len="med"/>
                          <a:tailEnd type="none" w="med" len="med"/>
                        </a:lnR>
                        <a:solidFill>
                          <a:schemeClr val="bg2"/>
                        </a:solidFill>
                      </a:tcPr>
                    </a:tc>
                    <a:tc>
                      <a:txBody>
                        <a:bodyPr/>
                        <a:lstStyle/>
                        <a:p>
                          <a:pPr algn="ctr"/>
                          <a:r>
                            <a:rPr lang="en-US" sz="800" dirty="0"/>
                            <a:t>90</a:t>
                          </a:r>
                        </a:p>
                      </a:txBody>
                      <a:tcPr marL="54336" marR="54336" marT="27168" marB="27168"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r>
                            <a:rPr lang="lv-LV" sz="800" dirty="0"/>
                            <a:t>90</a:t>
                          </a:r>
                          <a:endParaRPr lang="en-US" sz="800" dirty="0"/>
                        </a:p>
                      </a:txBody>
                      <a:tcPr marL="54336" marR="54336" marT="27168" marB="271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67684461"/>
                      </a:ext>
                    </a:extLst>
                  </a:tr>
                </a:tbl>
              </a:graphicData>
            </a:graphic>
          </p:graphicFrame>
        </mc:Fallback>
      </mc:AlternateContent>
    </p:spTree>
    <p:extLst>
      <p:ext uri="{BB962C8B-B14F-4D97-AF65-F5344CB8AC3E}">
        <p14:creationId xmlns:p14="http://schemas.microsoft.com/office/powerpoint/2010/main" val="34392936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5C66BE8-4289-4E1D-8028-800E66CDECEC}"/>
              </a:ext>
            </a:extLst>
          </p:cNvPr>
          <p:cNvSpPr txBox="1"/>
          <p:nvPr/>
        </p:nvSpPr>
        <p:spPr>
          <a:xfrm>
            <a:off x="0" y="0"/>
            <a:ext cx="12192000" cy="738664"/>
          </a:xfrm>
          <a:prstGeom prst="rect">
            <a:avLst/>
          </a:prstGeom>
          <a:noFill/>
        </p:spPr>
        <p:txBody>
          <a:bodyPr wrap="square" rtlCol="0">
            <a:spAutoFit/>
          </a:bodyPr>
          <a:lstStyle/>
          <a:p>
            <a:pPr algn="ctr"/>
            <a:r>
              <a:rPr lang="en-US" b="1" dirty="0"/>
              <a:t>Spatio-Temporal Clustering Methodologies for Point-Event Natural Hazards</a:t>
            </a:r>
          </a:p>
          <a:p>
            <a:pPr algn="ctr"/>
            <a:r>
              <a:rPr lang="en-US" sz="1200" dirty="0"/>
              <a:t>Uldis Zandovskis</a:t>
            </a:r>
            <a:r>
              <a:rPr lang="en-US" sz="1200" baseline="30000" dirty="0"/>
              <a:t>1</a:t>
            </a:r>
            <a:r>
              <a:rPr lang="en-US" sz="1200" dirty="0"/>
              <a:t>, Bruce D. Malamud</a:t>
            </a:r>
            <a:r>
              <a:rPr lang="en-US" sz="1200" baseline="30000" dirty="0"/>
              <a:t>1</a:t>
            </a:r>
            <a:r>
              <a:rPr lang="en-US" sz="1200" dirty="0"/>
              <a:t>, Davide Pigoli</a:t>
            </a:r>
            <a:r>
              <a:rPr lang="en-US" sz="1200" baseline="30000" dirty="0"/>
              <a:t>2</a:t>
            </a:r>
            <a:endParaRPr lang="en-US" dirty="0"/>
          </a:p>
          <a:p>
            <a:pPr algn="ctr"/>
            <a:r>
              <a:rPr lang="en-US" sz="1200" dirty="0"/>
              <a:t>(1) Dept. of Geography and (2) Dept. of Mathematics, King’s College London, UK (e-mail: uldis.zandovskis@kcl.ac.uk) </a:t>
            </a:r>
          </a:p>
        </p:txBody>
      </p:sp>
      <p:pic>
        <p:nvPicPr>
          <p:cNvPr id="6" name="Picture 5">
            <a:extLst>
              <a:ext uri="{FF2B5EF4-FFF2-40B4-BE49-F238E27FC236}">
                <a16:creationId xmlns:a16="http://schemas.microsoft.com/office/drawing/2014/main" id="{437D4531-B79E-4C2C-A804-D95BF86702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85" y="73648"/>
            <a:ext cx="1712396" cy="428769"/>
          </a:xfrm>
          <a:prstGeom prst="rect">
            <a:avLst/>
          </a:prstGeom>
        </p:spPr>
      </p:pic>
      <p:sp>
        <p:nvSpPr>
          <p:cNvPr id="7" name="Footer Placeholder 6">
            <a:extLst>
              <a:ext uri="{FF2B5EF4-FFF2-40B4-BE49-F238E27FC236}">
                <a16:creationId xmlns:a16="http://schemas.microsoft.com/office/drawing/2014/main" id="{D636D9AB-05A4-4F73-8710-6B060E5B617E}"/>
              </a:ext>
            </a:extLst>
          </p:cNvPr>
          <p:cNvSpPr>
            <a:spLocks noGrp="1"/>
          </p:cNvSpPr>
          <p:nvPr>
            <p:ph type="ftr" sz="quarter" idx="11"/>
          </p:nvPr>
        </p:nvSpPr>
        <p:spPr>
          <a:xfrm>
            <a:off x="174808" y="6448974"/>
            <a:ext cx="11249025" cy="369934"/>
          </a:xfrm>
        </p:spPr>
        <p:txBody>
          <a:bodyPr/>
          <a:lstStyle/>
          <a:p>
            <a:pPr algn="r"/>
            <a:r>
              <a:rPr lang="en-US" dirty="0" err="1">
                <a:solidFill>
                  <a:schemeClr val="tx1"/>
                </a:solidFill>
              </a:rPr>
              <a:t>vEGU</a:t>
            </a:r>
            <a:r>
              <a:rPr lang="en-US" dirty="0">
                <a:solidFill>
                  <a:schemeClr val="tx1"/>
                </a:solidFill>
              </a:rPr>
              <a:t> 2021: Spatio-temporal data science: advances in computational geosciences and innovative evaluation tools for weather and climate science (26.04.2021)</a:t>
            </a:r>
          </a:p>
        </p:txBody>
      </p:sp>
      <p:pic>
        <p:nvPicPr>
          <p:cNvPr id="9" name="Picture 8" descr="Icon&#10;&#10;Description automatically generated">
            <a:extLst>
              <a:ext uri="{FF2B5EF4-FFF2-40B4-BE49-F238E27FC236}">
                <a16:creationId xmlns:a16="http://schemas.microsoft.com/office/drawing/2014/main" id="{51698120-95EE-4193-8790-2E9DB4C37D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691" y="6448974"/>
            <a:ext cx="399320" cy="316534"/>
          </a:xfrm>
          <a:prstGeom prst="rect">
            <a:avLst/>
          </a:prstGeom>
        </p:spPr>
      </p:pic>
      <p:cxnSp>
        <p:nvCxnSpPr>
          <p:cNvPr id="11" name="Straight Connector 10">
            <a:extLst>
              <a:ext uri="{FF2B5EF4-FFF2-40B4-BE49-F238E27FC236}">
                <a16:creationId xmlns:a16="http://schemas.microsoft.com/office/drawing/2014/main" id="{73808247-8017-4EFE-9886-7F47170A8F68}"/>
              </a:ext>
            </a:extLst>
          </p:cNvPr>
          <p:cNvCxnSpPr/>
          <p:nvPr/>
        </p:nvCxnSpPr>
        <p:spPr>
          <a:xfrm>
            <a:off x="0" y="6393392"/>
            <a:ext cx="12192000" cy="0"/>
          </a:xfrm>
          <a:prstGeom prst="line">
            <a:avLst/>
          </a:prstGeom>
        </p:spPr>
        <p:style>
          <a:lnRef idx="1">
            <a:schemeClr val="dk1"/>
          </a:lnRef>
          <a:fillRef idx="0">
            <a:schemeClr val="dk1"/>
          </a:fillRef>
          <a:effectRef idx="0">
            <a:schemeClr val="dk1"/>
          </a:effectRef>
          <a:fontRef idx="minor">
            <a:schemeClr val="tx1"/>
          </a:fontRef>
        </p:style>
      </p:cxnSp>
      <p:pic>
        <p:nvPicPr>
          <p:cNvPr id="12" name="Picture 11">
            <a:extLst>
              <a:ext uri="{FF2B5EF4-FFF2-40B4-BE49-F238E27FC236}">
                <a16:creationId xmlns:a16="http://schemas.microsoft.com/office/drawing/2014/main" id="{136F09D8-FC21-4684-AFFC-BC6FA286FA8B}"/>
              </a:ext>
            </a:extLst>
          </p:cNvPr>
          <p:cNvPicPr>
            <a:picLocks noChangeAspect="1"/>
          </p:cNvPicPr>
          <p:nvPr/>
        </p:nvPicPr>
        <p:blipFill>
          <a:blip r:embed="rId4"/>
          <a:stretch>
            <a:fillRect/>
          </a:stretch>
        </p:blipFill>
        <p:spPr>
          <a:xfrm>
            <a:off x="11289861" y="74532"/>
            <a:ext cx="754950" cy="577680"/>
          </a:xfrm>
          <a:prstGeom prst="rect">
            <a:avLst/>
          </a:prstGeom>
        </p:spPr>
      </p:pic>
      <p:pic>
        <p:nvPicPr>
          <p:cNvPr id="13" name="Picture 12">
            <a:extLst>
              <a:ext uri="{FF2B5EF4-FFF2-40B4-BE49-F238E27FC236}">
                <a16:creationId xmlns:a16="http://schemas.microsoft.com/office/drawing/2014/main" id="{2C575F38-0B0B-43FF-8B1B-827CFCE1183D}"/>
              </a:ext>
            </a:extLst>
          </p:cNvPr>
          <p:cNvPicPr>
            <a:picLocks noChangeAspect="1"/>
          </p:cNvPicPr>
          <p:nvPr/>
        </p:nvPicPr>
        <p:blipFill>
          <a:blip r:embed="rId5"/>
          <a:stretch>
            <a:fillRect/>
          </a:stretch>
        </p:blipFill>
        <p:spPr>
          <a:xfrm>
            <a:off x="0" y="779841"/>
            <a:ext cx="12192000" cy="6093"/>
          </a:xfrm>
          <a:prstGeom prst="rect">
            <a:avLst/>
          </a:prstGeom>
        </p:spPr>
      </p:pic>
      <p:sp>
        <p:nvSpPr>
          <p:cNvPr id="64" name="TextBox 63">
            <a:extLst>
              <a:ext uri="{FF2B5EF4-FFF2-40B4-BE49-F238E27FC236}">
                <a16:creationId xmlns:a16="http://schemas.microsoft.com/office/drawing/2014/main" id="{2EE8DBA3-B043-4EE2-B3D2-5E2ABCF804CC}"/>
              </a:ext>
            </a:extLst>
          </p:cNvPr>
          <p:cNvSpPr txBox="1"/>
          <p:nvPr/>
        </p:nvSpPr>
        <p:spPr>
          <a:xfrm>
            <a:off x="1024011" y="1044460"/>
            <a:ext cx="10142736" cy="461665"/>
          </a:xfrm>
          <a:prstGeom prst="rect">
            <a:avLst/>
          </a:prstGeom>
          <a:noFill/>
        </p:spPr>
        <p:txBody>
          <a:bodyPr wrap="square" rtlCol="0">
            <a:spAutoFit/>
          </a:bodyPr>
          <a:lstStyle/>
          <a:p>
            <a:pPr algn="ctr"/>
            <a:r>
              <a:rPr lang="lv-LV" sz="2400" b="1" dirty="0"/>
              <a:t>Column D: K-function results for synthetic moving source models</a:t>
            </a:r>
          </a:p>
        </p:txBody>
      </p:sp>
      <p:sp>
        <p:nvSpPr>
          <p:cNvPr id="65" name="TextBox 64">
            <a:extLst>
              <a:ext uri="{FF2B5EF4-FFF2-40B4-BE49-F238E27FC236}">
                <a16:creationId xmlns:a16="http://schemas.microsoft.com/office/drawing/2014/main" id="{ED362838-D83E-4BBA-AEBD-C7A2705906B5}"/>
              </a:ext>
            </a:extLst>
          </p:cNvPr>
          <p:cNvSpPr txBox="1"/>
          <p:nvPr/>
        </p:nvSpPr>
        <p:spPr>
          <a:xfrm>
            <a:off x="0" y="5556617"/>
            <a:ext cx="12192000" cy="584775"/>
          </a:xfrm>
          <a:prstGeom prst="rect">
            <a:avLst/>
          </a:prstGeom>
          <a:noFill/>
        </p:spPr>
        <p:txBody>
          <a:bodyPr wrap="square" rtlCol="0">
            <a:spAutoFit/>
          </a:bodyPr>
          <a:lstStyle/>
          <a:p>
            <a:pPr algn="ctr"/>
            <a:r>
              <a:rPr lang="en-GB" sz="1600" b="1" i="1" dirty="0"/>
              <a:t>Fig. </a:t>
            </a:r>
            <a:r>
              <a:rPr lang="lv-LV" sz="1600" b="1" i="1" dirty="0"/>
              <a:t>7</a:t>
            </a:r>
            <a:r>
              <a:rPr lang="en-GB" sz="1600" b="1" i="1" dirty="0"/>
              <a:t>.</a:t>
            </a:r>
            <a:r>
              <a:rPr lang="en-US" sz="1600" i="1" dirty="0"/>
              <a:t> </a:t>
            </a:r>
            <a:r>
              <a:rPr lang="lv-LV" sz="1600" i="1" dirty="0"/>
              <a:t>Diagnostic D (difference between spatio-temporal K-function and product of individual K-functions) results for (a) Model 1 (base model) and (b) Model 4 from Fig. 6.</a:t>
            </a:r>
            <a:endParaRPr lang="en-US" sz="1600" i="1" dirty="0"/>
          </a:p>
        </p:txBody>
      </p:sp>
      <p:sp>
        <p:nvSpPr>
          <p:cNvPr id="14" name="TextBox 13">
            <a:extLst>
              <a:ext uri="{FF2B5EF4-FFF2-40B4-BE49-F238E27FC236}">
                <a16:creationId xmlns:a16="http://schemas.microsoft.com/office/drawing/2014/main" id="{ED36DF61-5FD2-47FF-8834-DBFE18B4F25D}"/>
              </a:ext>
            </a:extLst>
          </p:cNvPr>
          <p:cNvSpPr txBox="1"/>
          <p:nvPr/>
        </p:nvSpPr>
        <p:spPr>
          <a:xfrm>
            <a:off x="2362200" y="5191125"/>
            <a:ext cx="466725" cy="369332"/>
          </a:xfrm>
          <a:prstGeom prst="rect">
            <a:avLst/>
          </a:prstGeom>
          <a:noFill/>
        </p:spPr>
        <p:txBody>
          <a:bodyPr wrap="square" rtlCol="0">
            <a:spAutoFit/>
          </a:bodyPr>
          <a:lstStyle/>
          <a:p>
            <a:r>
              <a:rPr lang="lv-LV" dirty="0"/>
              <a:t>(a)</a:t>
            </a:r>
            <a:endParaRPr lang="en-US" dirty="0"/>
          </a:p>
        </p:txBody>
      </p:sp>
      <p:sp>
        <p:nvSpPr>
          <p:cNvPr id="16" name="TextBox 15">
            <a:extLst>
              <a:ext uri="{FF2B5EF4-FFF2-40B4-BE49-F238E27FC236}">
                <a16:creationId xmlns:a16="http://schemas.microsoft.com/office/drawing/2014/main" id="{98B815A9-CBEB-47AA-BA9D-AA5D37F34E7E}"/>
              </a:ext>
            </a:extLst>
          </p:cNvPr>
          <p:cNvSpPr txBox="1"/>
          <p:nvPr/>
        </p:nvSpPr>
        <p:spPr>
          <a:xfrm>
            <a:off x="8734425" y="5191125"/>
            <a:ext cx="466725" cy="369332"/>
          </a:xfrm>
          <a:prstGeom prst="rect">
            <a:avLst/>
          </a:prstGeom>
          <a:noFill/>
        </p:spPr>
        <p:txBody>
          <a:bodyPr wrap="square" rtlCol="0">
            <a:spAutoFit/>
          </a:bodyPr>
          <a:lstStyle/>
          <a:p>
            <a:r>
              <a:rPr lang="lv-LV" dirty="0"/>
              <a:t>(b)</a:t>
            </a:r>
            <a:endParaRPr lang="en-US" dirty="0"/>
          </a:p>
        </p:txBody>
      </p:sp>
      <p:pic>
        <p:nvPicPr>
          <p:cNvPr id="2" name="Picture 1">
            <a:extLst>
              <a:ext uri="{FF2B5EF4-FFF2-40B4-BE49-F238E27FC236}">
                <a16:creationId xmlns:a16="http://schemas.microsoft.com/office/drawing/2014/main" id="{3860FAB5-0358-4A14-8B1E-AF63B3E3649E}"/>
              </a:ext>
            </a:extLst>
          </p:cNvPr>
          <p:cNvPicPr>
            <a:picLocks noChangeAspect="1"/>
          </p:cNvPicPr>
          <p:nvPr/>
        </p:nvPicPr>
        <p:blipFill>
          <a:blip r:embed="rId6"/>
          <a:stretch>
            <a:fillRect/>
          </a:stretch>
        </p:blipFill>
        <p:spPr>
          <a:xfrm>
            <a:off x="0" y="1632452"/>
            <a:ext cx="5255207" cy="3432345"/>
          </a:xfrm>
          <a:prstGeom prst="rect">
            <a:avLst/>
          </a:prstGeom>
        </p:spPr>
      </p:pic>
      <p:pic>
        <p:nvPicPr>
          <p:cNvPr id="3" name="Picture 2">
            <a:extLst>
              <a:ext uri="{FF2B5EF4-FFF2-40B4-BE49-F238E27FC236}">
                <a16:creationId xmlns:a16="http://schemas.microsoft.com/office/drawing/2014/main" id="{84AC14C6-E876-4ACC-BF45-B725CB8D24BE}"/>
              </a:ext>
            </a:extLst>
          </p:cNvPr>
          <p:cNvPicPr>
            <a:picLocks noChangeAspect="1"/>
          </p:cNvPicPr>
          <p:nvPr/>
        </p:nvPicPr>
        <p:blipFill>
          <a:blip r:embed="rId7"/>
          <a:stretch>
            <a:fillRect/>
          </a:stretch>
        </p:blipFill>
        <p:spPr>
          <a:xfrm>
            <a:off x="6340183" y="1632452"/>
            <a:ext cx="5255207" cy="3432345"/>
          </a:xfrm>
          <a:prstGeom prst="rect">
            <a:avLst/>
          </a:prstGeom>
        </p:spPr>
      </p:pic>
    </p:spTree>
    <p:extLst>
      <p:ext uri="{BB962C8B-B14F-4D97-AF65-F5344CB8AC3E}">
        <p14:creationId xmlns:p14="http://schemas.microsoft.com/office/powerpoint/2010/main" val="15793034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5C66BE8-4289-4E1D-8028-800E66CDECEC}"/>
              </a:ext>
            </a:extLst>
          </p:cNvPr>
          <p:cNvSpPr txBox="1"/>
          <p:nvPr/>
        </p:nvSpPr>
        <p:spPr>
          <a:xfrm>
            <a:off x="0" y="0"/>
            <a:ext cx="12192000" cy="738664"/>
          </a:xfrm>
          <a:prstGeom prst="rect">
            <a:avLst/>
          </a:prstGeom>
          <a:noFill/>
        </p:spPr>
        <p:txBody>
          <a:bodyPr wrap="square" rtlCol="0">
            <a:spAutoFit/>
          </a:bodyPr>
          <a:lstStyle/>
          <a:p>
            <a:pPr algn="ctr"/>
            <a:r>
              <a:rPr lang="en-US" b="1" dirty="0"/>
              <a:t>Spatio-Temporal Clustering Methodologies for Point-Event Natural Hazards</a:t>
            </a:r>
          </a:p>
          <a:p>
            <a:pPr algn="ctr"/>
            <a:r>
              <a:rPr lang="en-US" sz="1200" dirty="0"/>
              <a:t>Uldis Zandovskis</a:t>
            </a:r>
            <a:r>
              <a:rPr lang="en-US" sz="1200" baseline="30000" dirty="0"/>
              <a:t>1</a:t>
            </a:r>
            <a:r>
              <a:rPr lang="en-US" sz="1200" dirty="0"/>
              <a:t>, Bruce D. Malamud</a:t>
            </a:r>
            <a:r>
              <a:rPr lang="en-US" sz="1200" baseline="30000" dirty="0"/>
              <a:t>1</a:t>
            </a:r>
            <a:r>
              <a:rPr lang="en-US" sz="1200" dirty="0"/>
              <a:t>, Davide Pigoli</a:t>
            </a:r>
            <a:r>
              <a:rPr lang="en-US" sz="1200" baseline="30000" dirty="0"/>
              <a:t>2</a:t>
            </a:r>
            <a:endParaRPr lang="en-US" dirty="0"/>
          </a:p>
          <a:p>
            <a:pPr algn="ctr"/>
            <a:r>
              <a:rPr lang="en-US" sz="1200" dirty="0"/>
              <a:t>(1) Dept. of Geography and (2) Dept. of Mathematics, King’s College London, UK (e-mail: uldis.zandovskis@kcl.ac.uk) </a:t>
            </a:r>
          </a:p>
        </p:txBody>
      </p:sp>
      <p:pic>
        <p:nvPicPr>
          <p:cNvPr id="6" name="Picture 5">
            <a:extLst>
              <a:ext uri="{FF2B5EF4-FFF2-40B4-BE49-F238E27FC236}">
                <a16:creationId xmlns:a16="http://schemas.microsoft.com/office/drawing/2014/main" id="{437D4531-B79E-4C2C-A804-D95BF86702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85" y="73648"/>
            <a:ext cx="1712396" cy="428769"/>
          </a:xfrm>
          <a:prstGeom prst="rect">
            <a:avLst/>
          </a:prstGeom>
        </p:spPr>
      </p:pic>
      <p:sp>
        <p:nvSpPr>
          <p:cNvPr id="7" name="Footer Placeholder 6">
            <a:extLst>
              <a:ext uri="{FF2B5EF4-FFF2-40B4-BE49-F238E27FC236}">
                <a16:creationId xmlns:a16="http://schemas.microsoft.com/office/drawing/2014/main" id="{D636D9AB-05A4-4F73-8710-6B060E5B617E}"/>
              </a:ext>
            </a:extLst>
          </p:cNvPr>
          <p:cNvSpPr>
            <a:spLocks noGrp="1"/>
          </p:cNvSpPr>
          <p:nvPr>
            <p:ph type="ftr" sz="quarter" idx="11"/>
          </p:nvPr>
        </p:nvSpPr>
        <p:spPr>
          <a:xfrm>
            <a:off x="174808" y="6448974"/>
            <a:ext cx="11249025" cy="369934"/>
          </a:xfrm>
        </p:spPr>
        <p:txBody>
          <a:bodyPr/>
          <a:lstStyle/>
          <a:p>
            <a:pPr algn="r"/>
            <a:r>
              <a:rPr lang="en-US" dirty="0" err="1">
                <a:solidFill>
                  <a:schemeClr val="tx1"/>
                </a:solidFill>
              </a:rPr>
              <a:t>vEGU</a:t>
            </a:r>
            <a:r>
              <a:rPr lang="en-US" dirty="0">
                <a:solidFill>
                  <a:schemeClr val="tx1"/>
                </a:solidFill>
              </a:rPr>
              <a:t> 2021: Spatio-temporal data science: advances in computational geosciences and innovative evaluation tools for weather and climate science (26.04.2021)</a:t>
            </a:r>
          </a:p>
        </p:txBody>
      </p:sp>
      <p:pic>
        <p:nvPicPr>
          <p:cNvPr id="9" name="Picture 8" descr="Icon&#10;&#10;Description automatically generated">
            <a:extLst>
              <a:ext uri="{FF2B5EF4-FFF2-40B4-BE49-F238E27FC236}">
                <a16:creationId xmlns:a16="http://schemas.microsoft.com/office/drawing/2014/main" id="{51698120-95EE-4193-8790-2E9DB4C37D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691" y="6448974"/>
            <a:ext cx="399320" cy="316534"/>
          </a:xfrm>
          <a:prstGeom prst="rect">
            <a:avLst/>
          </a:prstGeom>
        </p:spPr>
      </p:pic>
      <p:cxnSp>
        <p:nvCxnSpPr>
          <p:cNvPr id="11" name="Straight Connector 10">
            <a:extLst>
              <a:ext uri="{FF2B5EF4-FFF2-40B4-BE49-F238E27FC236}">
                <a16:creationId xmlns:a16="http://schemas.microsoft.com/office/drawing/2014/main" id="{73808247-8017-4EFE-9886-7F47170A8F68}"/>
              </a:ext>
            </a:extLst>
          </p:cNvPr>
          <p:cNvCxnSpPr/>
          <p:nvPr/>
        </p:nvCxnSpPr>
        <p:spPr>
          <a:xfrm>
            <a:off x="0" y="6393392"/>
            <a:ext cx="12192000" cy="0"/>
          </a:xfrm>
          <a:prstGeom prst="line">
            <a:avLst/>
          </a:prstGeom>
        </p:spPr>
        <p:style>
          <a:lnRef idx="1">
            <a:schemeClr val="dk1"/>
          </a:lnRef>
          <a:fillRef idx="0">
            <a:schemeClr val="dk1"/>
          </a:fillRef>
          <a:effectRef idx="0">
            <a:schemeClr val="dk1"/>
          </a:effectRef>
          <a:fontRef idx="minor">
            <a:schemeClr val="tx1"/>
          </a:fontRef>
        </p:style>
      </p:cxnSp>
      <p:pic>
        <p:nvPicPr>
          <p:cNvPr id="12" name="Picture 11">
            <a:extLst>
              <a:ext uri="{FF2B5EF4-FFF2-40B4-BE49-F238E27FC236}">
                <a16:creationId xmlns:a16="http://schemas.microsoft.com/office/drawing/2014/main" id="{136F09D8-FC21-4684-AFFC-BC6FA286FA8B}"/>
              </a:ext>
            </a:extLst>
          </p:cNvPr>
          <p:cNvPicPr>
            <a:picLocks noChangeAspect="1"/>
          </p:cNvPicPr>
          <p:nvPr/>
        </p:nvPicPr>
        <p:blipFill>
          <a:blip r:embed="rId4"/>
          <a:stretch>
            <a:fillRect/>
          </a:stretch>
        </p:blipFill>
        <p:spPr>
          <a:xfrm>
            <a:off x="11289861" y="74532"/>
            <a:ext cx="754950" cy="577680"/>
          </a:xfrm>
          <a:prstGeom prst="rect">
            <a:avLst/>
          </a:prstGeom>
        </p:spPr>
      </p:pic>
      <p:pic>
        <p:nvPicPr>
          <p:cNvPr id="13" name="Picture 12">
            <a:extLst>
              <a:ext uri="{FF2B5EF4-FFF2-40B4-BE49-F238E27FC236}">
                <a16:creationId xmlns:a16="http://schemas.microsoft.com/office/drawing/2014/main" id="{2C575F38-0B0B-43FF-8B1B-827CFCE1183D}"/>
              </a:ext>
            </a:extLst>
          </p:cNvPr>
          <p:cNvPicPr>
            <a:picLocks noChangeAspect="1"/>
          </p:cNvPicPr>
          <p:nvPr/>
        </p:nvPicPr>
        <p:blipFill>
          <a:blip r:embed="rId5"/>
          <a:stretch>
            <a:fillRect/>
          </a:stretch>
        </p:blipFill>
        <p:spPr>
          <a:xfrm>
            <a:off x="0" y="779841"/>
            <a:ext cx="12192000" cy="6093"/>
          </a:xfrm>
          <a:prstGeom prst="rect">
            <a:avLst/>
          </a:prstGeom>
        </p:spPr>
      </p:pic>
      <p:sp>
        <p:nvSpPr>
          <p:cNvPr id="64" name="TextBox 63">
            <a:extLst>
              <a:ext uri="{FF2B5EF4-FFF2-40B4-BE49-F238E27FC236}">
                <a16:creationId xmlns:a16="http://schemas.microsoft.com/office/drawing/2014/main" id="{2EE8DBA3-B043-4EE2-B3D2-5E2ABCF804CC}"/>
              </a:ext>
            </a:extLst>
          </p:cNvPr>
          <p:cNvSpPr txBox="1"/>
          <p:nvPr/>
        </p:nvSpPr>
        <p:spPr>
          <a:xfrm>
            <a:off x="1024011" y="1044460"/>
            <a:ext cx="10777464" cy="400110"/>
          </a:xfrm>
          <a:prstGeom prst="rect">
            <a:avLst/>
          </a:prstGeom>
          <a:noFill/>
        </p:spPr>
        <p:txBody>
          <a:bodyPr wrap="square" rtlCol="0">
            <a:spAutoFit/>
          </a:bodyPr>
          <a:lstStyle/>
          <a:p>
            <a:pPr algn="ctr"/>
            <a:r>
              <a:rPr lang="lv-LV" sz="2000" b="1" dirty="0"/>
              <a:t>Column D: An example of a modification to existing clustering procedures for moving source models</a:t>
            </a:r>
          </a:p>
        </p:txBody>
      </p:sp>
      <p:sp>
        <p:nvSpPr>
          <p:cNvPr id="65" name="TextBox 64">
            <a:extLst>
              <a:ext uri="{FF2B5EF4-FFF2-40B4-BE49-F238E27FC236}">
                <a16:creationId xmlns:a16="http://schemas.microsoft.com/office/drawing/2014/main" id="{ED362838-D83E-4BBA-AEBD-C7A2705906B5}"/>
              </a:ext>
            </a:extLst>
          </p:cNvPr>
          <p:cNvSpPr txBox="1"/>
          <p:nvPr/>
        </p:nvSpPr>
        <p:spPr>
          <a:xfrm>
            <a:off x="0" y="5556617"/>
            <a:ext cx="12192000" cy="769441"/>
          </a:xfrm>
          <a:prstGeom prst="rect">
            <a:avLst/>
          </a:prstGeom>
          <a:noFill/>
        </p:spPr>
        <p:txBody>
          <a:bodyPr wrap="square" rtlCol="0">
            <a:spAutoFit/>
          </a:bodyPr>
          <a:lstStyle/>
          <a:p>
            <a:pPr algn="ctr"/>
            <a:r>
              <a:rPr lang="en-GB" sz="1100" b="1" i="1" dirty="0"/>
              <a:t>Fig. </a:t>
            </a:r>
            <a:r>
              <a:rPr lang="lv-LV" sz="1100" b="1" i="1" dirty="0"/>
              <a:t>8</a:t>
            </a:r>
            <a:r>
              <a:rPr lang="en-GB" sz="1100" b="1" i="1" dirty="0"/>
              <a:t>.</a:t>
            </a:r>
            <a:r>
              <a:rPr lang="en-US" sz="1100" i="1" dirty="0"/>
              <a:t> Various geometries of the space-time statistic for the lightning strike location (represented by arbitrary point events as black dots) dataset. Upper left subplot displays the current elliptic scan statistic in the 2D spatial domain. Upper right subplot displays the side-view in the space-time domain of the elliptic cylinder with an angle of inclination, capturing the direction and speed of propagation directly. Lower left subplot displays an isosceles trapezoid base scan statistic in the space-time view of the propagation direction, capturing the changes in spatial extent of the thunderstorm. Lower right subplot displays the side-view in the space-time domain of the isosceles trapezoid base scan statistic with changing height value, capturing the persistence of lightning strikes over various locations. </a:t>
            </a:r>
          </a:p>
        </p:txBody>
      </p:sp>
      <p:pic>
        <p:nvPicPr>
          <p:cNvPr id="2" name="Picture 1">
            <a:extLst>
              <a:ext uri="{FF2B5EF4-FFF2-40B4-BE49-F238E27FC236}">
                <a16:creationId xmlns:a16="http://schemas.microsoft.com/office/drawing/2014/main" id="{529B78FF-6411-4B28-947C-3452331B08AE}"/>
              </a:ext>
            </a:extLst>
          </p:cNvPr>
          <p:cNvPicPr>
            <a:picLocks noChangeAspect="1"/>
          </p:cNvPicPr>
          <p:nvPr/>
        </p:nvPicPr>
        <p:blipFill>
          <a:blip r:embed="rId6"/>
          <a:stretch>
            <a:fillRect/>
          </a:stretch>
        </p:blipFill>
        <p:spPr>
          <a:xfrm>
            <a:off x="3682579" y="1676400"/>
            <a:ext cx="4233482" cy="3880217"/>
          </a:xfrm>
          <a:prstGeom prst="rect">
            <a:avLst/>
          </a:prstGeom>
        </p:spPr>
      </p:pic>
    </p:spTree>
    <p:extLst>
      <p:ext uri="{BB962C8B-B14F-4D97-AF65-F5344CB8AC3E}">
        <p14:creationId xmlns:p14="http://schemas.microsoft.com/office/powerpoint/2010/main" val="41375953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320</TotalTime>
  <Words>1685</Words>
  <Application>Microsoft Office PowerPoint</Application>
  <PresentationFormat>Widescreen</PresentationFormat>
  <Paragraphs>176</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Cambria Math</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Uldis Zandovskis</dc:creator>
  <cp:lastModifiedBy>Uldis Zandovskis</cp:lastModifiedBy>
  <cp:revision>144</cp:revision>
  <dcterms:created xsi:type="dcterms:W3CDTF">2021-04-14T08:54:33Z</dcterms:created>
  <dcterms:modified xsi:type="dcterms:W3CDTF">2021-04-24T12:53:15Z</dcterms:modified>
</cp:coreProperties>
</file>