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sldIdLst>
    <p:sldId id="256" r:id="rId2"/>
  </p:sldIdLst>
  <p:sldSz cx="12192000" cy="6858000"/>
  <p:notesSz cx="7099300" cy="10234613"/>
  <p:defaultTextStyle>
    <a:defPPr>
      <a:defRPr lang="pt-B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itor Barrote" initials="VB" lastIdx="5" clrIdx="0">
    <p:extLst>
      <p:ext uri="{19B8F6BF-5375-455C-9EA6-DF929625EA0E}">
        <p15:presenceInfo xmlns:p15="http://schemas.microsoft.com/office/powerpoint/2012/main" userId="e20325ab2dee18e2"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prnPr/>
  <p:clrMru>
    <a:srgbClr val="FF0066"/>
  </p:clrMru>
  <p:extLst>
    <p:ext uri="{E76CE94A-603C-4142-B9EB-6D1370010A27}">
      <p14:discardImageEditData xmlns:p14="http://schemas.microsoft.com/office/powerpoint/2010/main" val="1"/>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4754" autoAdjust="0"/>
    <p:restoredTop sz="94660"/>
  </p:normalViewPr>
  <p:slideViewPr>
    <p:cSldViewPr>
      <p:cViewPr varScale="1">
        <p:scale>
          <a:sx n="86" d="100"/>
          <a:sy n="86" d="100"/>
        </p:scale>
        <p:origin x="1032" y="5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Cabeçalho 1"/>
          <p:cNvSpPr>
            <a:spLocks noGrp="1"/>
          </p:cNvSpPr>
          <p:nvPr>
            <p:ph type="hdr" sz="quarter"/>
          </p:nvPr>
        </p:nvSpPr>
        <p:spPr>
          <a:xfrm>
            <a:off x="0" y="0"/>
            <a:ext cx="3076363" cy="513508"/>
          </a:xfrm>
          <a:prstGeom prst="rect">
            <a:avLst/>
          </a:prstGeom>
        </p:spPr>
        <p:txBody>
          <a:bodyPr vert="horz" lIns="99048" tIns="49524" rIns="99048" bIns="49524" rtlCol="0"/>
          <a:lstStyle>
            <a:lvl1pPr algn="l">
              <a:defRPr sz="1300"/>
            </a:lvl1pPr>
          </a:lstStyle>
          <a:p>
            <a:endParaRPr lang="en-US"/>
          </a:p>
        </p:txBody>
      </p:sp>
      <p:sp>
        <p:nvSpPr>
          <p:cNvPr id="3" name="Espaço Reservado para Data 2"/>
          <p:cNvSpPr>
            <a:spLocks noGrp="1"/>
          </p:cNvSpPr>
          <p:nvPr>
            <p:ph type="dt" idx="1"/>
          </p:nvPr>
        </p:nvSpPr>
        <p:spPr>
          <a:xfrm>
            <a:off x="4021294" y="0"/>
            <a:ext cx="3076363" cy="513508"/>
          </a:xfrm>
          <a:prstGeom prst="rect">
            <a:avLst/>
          </a:prstGeom>
        </p:spPr>
        <p:txBody>
          <a:bodyPr vert="horz" lIns="99048" tIns="49524" rIns="99048" bIns="49524" rtlCol="0"/>
          <a:lstStyle>
            <a:lvl1pPr algn="r">
              <a:defRPr sz="1300"/>
            </a:lvl1pPr>
          </a:lstStyle>
          <a:p>
            <a:fld id="{A561AC4D-A7E7-47CA-858E-4960B7531744}" type="datetimeFigureOut">
              <a:rPr lang="en-US" smtClean="0"/>
              <a:t>4/26/2021</a:t>
            </a:fld>
            <a:endParaRPr lang="en-US"/>
          </a:p>
        </p:txBody>
      </p:sp>
      <p:sp>
        <p:nvSpPr>
          <p:cNvPr id="4" name="Espaço Reservado para Imagem de Slide 3"/>
          <p:cNvSpPr>
            <a:spLocks noGrp="1" noRot="1" noChangeAspect="1"/>
          </p:cNvSpPr>
          <p:nvPr>
            <p:ph type="sldImg" idx="2"/>
          </p:nvPr>
        </p:nvSpPr>
        <p:spPr>
          <a:xfrm>
            <a:off x="479425" y="1279525"/>
            <a:ext cx="6140450" cy="3454400"/>
          </a:xfrm>
          <a:prstGeom prst="rect">
            <a:avLst/>
          </a:prstGeom>
          <a:noFill/>
          <a:ln w="12700">
            <a:solidFill>
              <a:prstClr val="black"/>
            </a:solidFill>
          </a:ln>
        </p:spPr>
        <p:txBody>
          <a:bodyPr vert="horz" lIns="99048" tIns="49524" rIns="99048" bIns="49524" rtlCol="0" anchor="ctr"/>
          <a:lstStyle/>
          <a:p>
            <a:endParaRPr lang="en-US"/>
          </a:p>
        </p:txBody>
      </p:sp>
      <p:sp>
        <p:nvSpPr>
          <p:cNvPr id="5" name="Espaço Reservado para Anotações 4"/>
          <p:cNvSpPr>
            <a:spLocks noGrp="1"/>
          </p:cNvSpPr>
          <p:nvPr>
            <p:ph type="body" sz="quarter" idx="3"/>
          </p:nvPr>
        </p:nvSpPr>
        <p:spPr>
          <a:xfrm>
            <a:off x="709930" y="4925407"/>
            <a:ext cx="5679440" cy="4029879"/>
          </a:xfrm>
          <a:prstGeom prst="rect">
            <a:avLst/>
          </a:prstGeom>
        </p:spPr>
        <p:txBody>
          <a:bodyPr vert="horz" lIns="99048" tIns="49524" rIns="99048" bIns="49524" rtlCol="0"/>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a:p>
        </p:txBody>
      </p:sp>
      <p:sp>
        <p:nvSpPr>
          <p:cNvPr id="6" name="Espaço Reservado para Rodapé 5"/>
          <p:cNvSpPr>
            <a:spLocks noGrp="1"/>
          </p:cNvSpPr>
          <p:nvPr>
            <p:ph type="ftr" sz="quarter" idx="4"/>
          </p:nvPr>
        </p:nvSpPr>
        <p:spPr>
          <a:xfrm>
            <a:off x="0" y="9721107"/>
            <a:ext cx="3076363" cy="513507"/>
          </a:xfrm>
          <a:prstGeom prst="rect">
            <a:avLst/>
          </a:prstGeom>
        </p:spPr>
        <p:txBody>
          <a:bodyPr vert="horz" lIns="99048" tIns="49524" rIns="99048" bIns="49524" rtlCol="0" anchor="b"/>
          <a:lstStyle>
            <a:lvl1pPr algn="l">
              <a:defRPr sz="1300"/>
            </a:lvl1pPr>
          </a:lstStyle>
          <a:p>
            <a:endParaRPr lang="en-US"/>
          </a:p>
        </p:txBody>
      </p:sp>
      <p:sp>
        <p:nvSpPr>
          <p:cNvPr id="7" name="Espaço Reservado para Número de Slide 6"/>
          <p:cNvSpPr>
            <a:spLocks noGrp="1"/>
          </p:cNvSpPr>
          <p:nvPr>
            <p:ph type="sldNum" sz="quarter" idx="5"/>
          </p:nvPr>
        </p:nvSpPr>
        <p:spPr>
          <a:xfrm>
            <a:off x="4021294" y="9721107"/>
            <a:ext cx="3076363" cy="513507"/>
          </a:xfrm>
          <a:prstGeom prst="rect">
            <a:avLst/>
          </a:prstGeom>
        </p:spPr>
        <p:txBody>
          <a:bodyPr vert="horz" lIns="99048" tIns="49524" rIns="99048" bIns="49524" rtlCol="0" anchor="b"/>
          <a:lstStyle>
            <a:lvl1pPr algn="r">
              <a:defRPr sz="1300"/>
            </a:lvl1pPr>
          </a:lstStyle>
          <a:p>
            <a:fld id="{77B977C0-F941-4DA1-A0F3-C1F074C28BCD}" type="slidenum">
              <a:rPr lang="en-US" smtClean="0"/>
              <a:t>‹nº›</a:t>
            </a:fld>
            <a:endParaRPr lang="en-US"/>
          </a:p>
        </p:txBody>
      </p:sp>
    </p:spTree>
    <p:extLst>
      <p:ext uri="{BB962C8B-B14F-4D97-AF65-F5344CB8AC3E}">
        <p14:creationId xmlns:p14="http://schemas.microsoft.com/office/powerpoint/2010/main" val="2793572516"/>
      </p:ext>
    </p:extLst>
  </p:cSld>
  <p:clrMap bg1="lt1" tx1="dk1" bg2="lt2" tx2="dk2" accent1="accent1" accent2="accent2" accent3="accent3" accent4="accent4" accent5="accent5" accent6="accent6" hlink="hlink" folHlink="folHlink"/>
  <p:notesStyle>
    <a:lvl1pPr marL="0" algn="l" defTabSz="914188" rtl="0" eaLnBrk="1" latinLnBrk="0" hangingPunct="1">
      <a:defRPr sz="1199" kern="1200">
        <a:solidFill>
          <a:schemeClr val="tx1"/>
        </a:solidFill>
        <a:latin typeface="+mn-lt"/>
        <a:ea typeface="+mn-ea"/>
        <a:cs typeface="+mn-cs"/>
      </a:defRPr>
    </a:lvl1pPr>
    <a:lvl2pPr marL="457095" algn="l" defTabSz="914188" rtl="0" eaLnBrk="1" latinLnBrk="0" hangingPunct="1">
      <a:defRPr sz="1199" kern="1200">
        <a:solidFill>
          <a:schemeClr val="tx1"/>
        </a:solidFill>
        <a:latin typeface="+mn-lt"/>
        <a:ea typeface="+mn-ea"/>
        <a:cs typeface="+mn-cs"/>
      </a:defRPr>
    </a:lvl2pPr>
    <a:lvl3pPr marL="914188" algn="l" defTabSz="914188" rtl="0" eaLnBrk="1" latinLnBrk="0" hangingPunct="1">
      <a:defRPr sz="1199" kern="1200">
        <a:solidFill>
          <a:schemeClr val="tx1"/>
        </a:solidFill>
        <a:latin typeface="+mn-lt"/>
        <a:ea typeface="+mn-ea"/>
        <a:cs typeface="+mn-cs"/>
      </a:defRPr>
    </a:lvl3pPr>
    <a:lvl4pPr marL="1371282" algn="l" defTabSz="914188" rtl="0" eaLnBrk="1" latinLnBrk="0" hangingPunct="1">
      <a:defRPr sz="1199" kern="1200">
        <a:solidFill>
          <a:schemeClr val="tx1"/>
        </a:solidFill>
        <a:latin typeface="+mn-lt"/>
        <a:ea typeface="+mn-ea"/>
        <a:cs typeface="+mn-cs"/>
      </a:defRPr>
    </a:lvl4pPr>
    <a:lvl5pPr marL="1828376" algn="l" defTabSz="914188" rtl="0" eaLnBrk="1" latinLnBrk="0" hangingPunct="1">
      <a:defRPr sz="1199" kern="1200">
        <a:solidFill>
          <a:schemeClr val="tx1"/>
        </a:solidFill>
        <a:latin typeface="+mn-lt"/>
        <a:ea typeface="+mn-ea"/>
        <a:cs typeface="+mn-cs"/>
      </a:defRPr>
    </a:lvl5pPr>
    <a:lvl6pPr marL="2285469" algn="l" defTabSz="914188" rtl="0" eaLnBrk="1" latinLnBrk="0" hangingPunct="1">
      <a:defRPr sz="1199" kern="1200">
        <a:solidFill>
          <a:schemeClr val="tx1"/>
        </a:solidFill>
        <a:latin typeface="+mn-lt"/>
        <a:ea typeface="+mn-ea"/>
        <a:cs typeface="+mn-cs"/>
      </a:defRPr>
    </a:lvl6pPr>
    <a:lvl7pPr marL="2742563" algn="l" defTabSz="914188" rtl="0" eaLnBrk="1" latinLnBrk="0" hangingPunct="1">
      <a:defRPr sz="1199" kern="1200">
        <a:solidFill>
          <a:schemeClr val="tx1"/>
        </a:solidFill>
        <a:latin typeface="+mn-lt"/>
        <a:ea typeface="+mn-ea"/>
        <a:cs typeface="+mn-cs"/>
      </a:defRPr>
    </a:lvl7pPr>
    <a:lvl8pPr marL="3199655" algn="l" defTabSz="914188" rtl="0" eaLnBrk="1" latinLnBrk="0" hangingPunct="1">
      <a:defRPr sz="1199" kern="1200">
        <a:solidFill>
          <a:schemeClr val="tx1"/>
        </a:solidFill>
        <a:latin typeface="+mn-lt"/>
        <a:ea typeface="+mn-ea"/>
        <a:cs typeface="+mn-cs"/>
      </a:defRPr>
    </a:lvl8pPr>
    <a:lvl9pPr marL="3656751" algn="l" defTabSz="914188" rtl="0" eaLnBrk="1" latinLnBrk="0" hangingPunct="1">
      <a:defRPr sz="1199"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ço Reservado para Imagem de Slide 1"/>
          <p:cNvSpPr>
            <a:spLocks noGrp="1" noRot="1" noChangeAspect="1"/>
          </p:cNvSpPr>
          <p:nvPr>
            <p:ph type="sldImg"/>
          </p:nvPr>
        </p:nvSpPr>
        <p:spPr>
          <a:xfrm>
            <a:off x="479425" y="1279525"/>
            <a:ext cx="6140450" cy="3454400"/>
          </a:xfrm>
        </p:spPr>
      </p:sp>
      <p:sp>
        <p:nvSpPr>
          <p:cNvPr id="3" name="Espaço Reservado para Anotações 2"/>
          <p:cNvSpPr>
            <a:spLocks noGrp="1"/>
          </p:cNvSpPr>
          <p:nvPr>
            <p:ph type="body" idx="1"/>
          </p:nvPr>
        </p:nvSpPr>
        <p:spPr/>
        <p:txBody>
          <a:bodyPr/>
          <a:lstStyle/>
          <a:p>
            <a:endParaRPr lang="en-US"/>
          </a:p>
        </p:txBody>
      </p:sp>
      <p:sp>
        <p:nvSpPr>
          <p:cNvPr id="4" name="Espaço Reservado para Número de Slide 3"/>
          <p:cNvSpPr>
            <a:spLocks noGrp="1"/>
          </p:cNvSpPr>
          <p:nvPr>
            <p:ph type="sldNum" sz="quarter" idx="5"/>
          </p:nvPr>
        </p:nvSpPr>
        <p:spPr/>
        <p:txBody>
          <a:bodyPr/>
          <a:lstStyle/>
          <a:p>
            <a:fld id="{77B977C0-F941-4DA1-A0F3-C1F074C28BCD}" type="slidenum">
              <a:rPr lang="en-US" smtClean="0"/>
              <a:t>1</a:t>
            </a:fld>
            <a:endParaRPr lang="en-US"/>
          </a:p>
        </p:txBody>
      </p:sp>
    </p:spTree>
    <p:extLst>
      <p:ext uri="{BB962C8B-B14F-4D97-AF65-F5344CB8AC3E}">
        <p14:creationId xmlns:p14="http://schemas.microsoft.com/office/powerpoint/2010/main" val="21043117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Slide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93E6DC3-8DDD-4166-B71A-9D00BC85C24C}"/>
              </a:ext>
            </a:extLst>
          </p:cNvPr>
          <p:cNvSpPr>
            <a:spLocks noGrp="1"/>
          </p:cNvSpPr>
          <p:nvPr>
            <p:ph type="ctrTitle"/>
          </p:nvPr>
        </p:nvSpPr>
        <p:spPr>
          <a:xfrm>
            <a:off x="1524001" y="1122363"/>
            <a:ext cx="9144000" cy="2387600"/>
          </a:xfrm>
        </p:spPr>
        <p:txBody>
          <a:bodyPr anchor="b"/>
          <a:lstStyle>
            <a:lvl1pPr algn="ctr">
              <a:defRPr sz="6000"/>
            </a:lvl1pPr>
          </a:lstStyle>
          <a:p>
            <a:r>
              <a:rPr lang="pt-BR"/>
              <a:t>Clique para editar o título Mestre</a:t>
            </a:r>
            <a:endParaRPr lang="en-US"/>
          </a:p>
        </p:txBody>
      </p:sp>
      <p:sp>
        <p:nvSpPr>
          <p:cNvPr id="3" name="Subtítulo 2">
            <a:extLst>
              <a:ext uri="{FF2B5EF4-FFF2-40B4-BE49-F238E27FC236}">
                <a16:creationId xmlns:a16="http://schemas.microsoft.com/office/drawing/2014/main" id="{7AA5036B-7EFE-4BA4-9012-1A3875556CEE}"/>
              </a:ext>
            </a:extLst>
          </p:cNvPr>
          <p:cNvSpPr>
            <a:spLocks noGrp="1"/>
          </p:cNvSpPr>
          <p:nvPr>
            <p:ph type="subTitle" idx="1"/>
          </p:nvPr>
        </p:nvSpPr>
        <p:spPr>
          <a:xfrm>
            <a:off x="1524001" y="3602038"/>
            <a:ext cx="9144000" cy="1655762"/>
          </a:xfrm>
        </p:spPr>
        <p:txBody>
          <a:bodyPr/>
          <a:lstStyle>
            <a:lvl1pPr marL="0" indent="0" algn="ctr">
              <a:buNone/>
              <a:defRPr sz="2401"/>
            </a:lvl1pPr>
            <a:lvl2pPr marL="457239" indent="0" algn="ctr">
              <a:buNone/>
              <a:defRPr sz="2000"/>
            </a:lvl2pPr>
            <a:lvl3pPr marL="914477" indent="0" algn="ctr">
              <a:buNone/>
              <a:defRPr sz="1800"/>
            </a:lvl3pPr>
            <a:lvl4pPr marL="1371716" indent="0" algn="ctr">
              <a:buNone/>
              <a:defRPr sz="1600"/>
            </a:lvl4pPr>
            <a:lvl5pPr marL="1828955" indent="0" algn="ctr">
              <a:buNone/>
              <a:defRPr sz="1600"/>
            </a:lvl5pPr>
            <a:lvl6pPr marL="2286193" indent="0" algn="ctr">
              <a:buNone/>
              <a:defRPr sz="1600"/>
            </a:lvl6pPr>
            <a:lvl7pPr marL="2743432" indent="0" algn="ctr">
              <a:buNone/>
              <a:defRPr sz="1600"/>
            </a:lvl7pPr>
            <a:lvl8pPr marL="3200670" indent="0" algn="ctr">
              <a:buNone/>
              <a:defRPr sz="1600"/>
            </a:lvl8pPr>
            <a:lvl9pPr marL="3657908" indent="0" algn="ctr">
              <a:buNone/>
              <a:defRPr sz="1600"/>
            </a:lvl9pPr>
          </a:lstStyle>
          <a:p>
            <a:r>
              <a:rPr lang="pt-BR"/>
              <a:t>Clique para editar o estilo do subtítulo Mestre</a:t>
            </a:r>
            <a:endParaRPr lang="en-US"/>
          </a:p>
        </p:txBody>
      </p:sp>
      <p:sp>
        <p:nvSpPr>
          <p:cNvPr id="4" name="Espaço Reservado para Data 3">
            <a:extLst>
              <a:ext uri="{FF2B5EF4-FFF2-40B4-BE49-F238E27FC236}">
                <a16:creationId xmlns:a16="http://schemas.microsoft.com/office/drawing/2014/main" id="{E1270284-21AC-4C6E-8A30-0F980996DB17}"/>
              </a:ext>
            </a:extLst>
          </p:cNvPr>
          <p:cNvSpPr>
            <a:spLocks noGrp="1"/>
          </p:cNvSpPr>
          <p:nvPr>
            <p:ph type="dt" sz="half" idx="10"/>
          </p:nvPr>
        </p:nvSpPr>
        <p:spPr/>
        <p:txBody>
          <a:bodyPr/>
          <a:lstStyle/>
          <a:p>
            <a:fld id="{04DF97E5-9E71-4C8B-8052-54096FE3BABE}" type="datetimeFigureOut">
              <a:rPr lang="en-US" smtClean="0"/>
              <a:t>4/26/2021</a:t>
            </a:fld>
            <a:endParaRPr lang="en-US"/>
          </a:p>
        </p:txBody>
      </p:sp>
      <p:sp>
        <p:nvSpPr>
          <p:cNvPr id="5" name="Espaço Reservado para Rodapé 4">
            <a:extLst>
              <a:ext uri="{FF2B5EF4-FFF2-40B4-BE49-F238E27FC236}">
                <a16:creationId xmlns:a16="http://schemas.microsoft.com/office/drawing/2014/main" id="{D8BD06F2-E298-4DAC-AECD-E65B8193566D}"/>
              </a:ext>
            </a:extLst>
          </p:cNvPr>
          <p:cNvSpPr>
            <a:spLocks noGrp="1"/>
          </p:cNvSpPr>
          <p:nvPr>
            <p:ph type="ftr" sz="quarter" idx="11"/>
          </p:nvPr>
        </p:nvSpPr>
        <p:spPr/>
        <p:txBody>
          <a:bodyPr/>
          <a:lstStyle/>
          <a:p>
            <a:endParaRPr lang="en-US"/>
          </a:p>
        </p:txBody>
      </p:sp>
      <p:sp>
        <p:nvSpPr>
          <p:cNvPr id="6" name="Espaço Reservado para Número de Slide 5">
            <a:extLst>
              <a:ext uri="{FF2B5EF4-FFF2-40B4-BE49-F238E27FC236}">
                <a16:creationId xmlns:a16="http://schemas.microsoft.com/office/drawing/2014/main" id="{06BE80FB-AC5F-4376-A1B6-5E0250D74536}"/>
              </a:ext>
            </a:extLst>
          </p:cNvPr>
          <p:cNvSpPr>
            <a:spLocks noGrp="1"/>
          </p:cNvSpPr>
          <p:nvPr>
            <p:ph type="sldNum" sz="quarter" idx="12"/>
          </p:nvPr>
        </p:nvSpPr>
        <p:spPr/>
        <p:txBody>
          <a:bodyPr/>
          <a:lstStyle/>
          <a:p>
            <a:fld id="{F603B55A-71C5-45B1-BB40-996CD9A9783C}" type="slidenum">
              <a:rPr lang="en-US" smtClean="0"/>
              <a:t>‹nº›</a:t>
            </a:fld>
            <a:endParaRPr lang="en-US"/>
          </a:p>
        </p:txBody>
      </p:sp>
    </p:spTree>
    <p:extLst>
      <p:ext uri="{BB962C8B-B14F-4D97-AF65-F5344CB8AC3E}">
        <p14:creationId xmlns:p14="http://schemas.microsoft.com/office/powerpoint/2010/main" val="417478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3784D61-4F6A-4670-8638-2626F72AAD99}"/>
              </a:ext>
            </a:extLst>
          </p:cNvPr>
          <p:cNvSpPr>
            <a:spLocks noGrp="1"/>
          </p:cNvSpPr>
          <p:nvPr>
            <p:ph type="title"/>
          </p:nvPr>
        </p:nvSpPr>
        <p:spPr/>
        <p:txBody>
          <a:bodyPr/>
          <a:lstStyle/>
          <a:p>
            <a:r>
              <a:rPr lang="pt-BR"/>
              <a:t>Clique para editar o título Mestre</a:t>
            </a:r>
            <a:endParaRPr lang="en-US"/>
          </a:p>
        </p:txBody>
      </p:sp>
      <p:sp>
        <p:nvSpPr>
          <p:cNvPr id="3" name="Espaço Reservado para Conteúdo 2">
            <a:extLst>
              <a:ext uri="{FF2B5EF4-FFF2-40B4-BE49-F238E27FC236}">
                <a16:creationId xmlns:a16="http://schemas.microsoft.com/office/drawing/2014/main" id="{08B74DCD-29F2-48D6-BAB9-2DB50B9B9BA8}"/>
              </a:ext>
            </a:extLst>
          </p:cNvPr>
          <p:cNvSpPr>
            <a:spLocks noGrp="1"/>
          </p:cNvSpPr>
          <p:nvPr>
            <p:ph idx="1"/>
          </p:nvPr>
        </p:nvSpPr>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a:p>
        </p:txBody>
      </p:sp>
      <p:sp>
        <p:nvSpPr>
          <p:cNvPr id="4" name="Espaço Reservado para Data 3">
            <a:extLst>
              <a:ext uri="{FF2B5EF4-FFF2-40B4-BE49-F238E27FC236}">
                <a16:creationId xmlns:a16="http://schemas.microsoft.com/office/drawing/2014/main" id="{8534311F-2044-4CE1-AD51-3EF053077F34}"/>
              </a:ext>
            </a:extLst>
          </p:cNvPr>
          <p:cNvSpPr>
            <a:spLocks noGrp="1"/>
          </p:cNvSpPr>
          <p:nvPr>
            <p:ph type="dt" sz="half" idx="10"/>
          </p:nvPr>
        </p:nvSpPr>
        <p:spPr/>
        <p:txBody>
          <a:bodyPr/>
          <a:lstStyle/>
          <a:p>
            <a:fld id="{04DF97E5-9E71-4C8B-8052-54096FE3BABE}" type="datetimeFigureOut">
              <a:rPr lang="en-US" smtClean="0"/>
              <a:t>4/26/2021</a:t>
            </a:fld>
            <a:endParaRPr lang="en-US"/>
          </a:p>
        </p:txBody>
      </p:sp>
      <p:sp>
        <p:nvSpPr>
          <p:cNvPr id="5" name="Espaço Reservado para Rodapé 4">
            <a:extLst>
              <a:ext uri="{FF2B5EF4-FFF2-40B4-BE49-F238E27FC236}">
                <a16:creationId xmlns:a16="http://schemas.microsoft.com/office/drawing/2014/main" id="{A5B8303C-62A2-42AA-925B-4AEC51264662}"/>
              </a:ext>
            </a:extLst>
          </p:cNvPr>
          <p:cNvSpPr>
            <a:spLocks noGrp="1"/>
          </p:cNvSpPr>
          <p:nvPr>
            <p:ph type="ftr" sz="quarter" idx="11"/>
          </p:nvPr>
        </p:nvSpPr>
        <p:spPr/>
        <p:txBody>
          <a:bodyPr/>
          <a:lstStyle/>
          <a:p>
            <a:endParaRPr lang="en-US"/>
          </a:p>
        </p:txBody>
      </p:sp>
      <p:sp>
        <p:nvSpPr>
          <p:cNvPr id="6" name="Espaço Reservado para Número de Slide 5">
            <a:extLst>
              <a:ext uri="{FF2B5EF4-FFF2-40B4-BE49-F238E27FC236}">
                <a16:creationId xmlns:a16="http://schemas.microsoft.com/office/drawing/2014/main" id="{81B9DC64-D10D-4807-8966-B740C6F22B2F}"/>
              </a:ext>
            </a:extLst>
          </p:cNvPr>
          <p:cNvSpPr>
            <a:spLocks noGrp="1"/>
          </p:cNvSpPr>
          <p:nvPr>
            <p:ph type="sldNum" sz="quarter" idx="12"/>
          </p:nvPr>
        </p:nvSpPr>
        <p:spPr/>
        <p:txBody>
          <a:bodyPr/>
          <a:lstStyle/>
          <a:p>
            <a:fld id="{F603B55A-71C5-45B1-BB40-996CD9A9783C}" type="slidenum">
              <a:rPr lang="en-US" smtClean="0"/>
              <a:t>‹nº›</a:t>
            </a:fld>
            <a:endParaRPr lang="en-US"/>
          </a:p>
        </p:txBody>
      </p:sp>
    </p:spTree>
    <p:extLst>
      <p:ext uri="{BB962C8B-B14F-4D97-AF65-F5344CB8AC3E}">
        <p14:creationId xmlns:p14="http://schemas.microsoft.com/office/powerpoint/2010/main" val="8172304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Cabeçalho da Se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3EFCA8E-9390-4816-8694-5D43966B7E1C}"/>
              </a:ext>
            </a:extLst>
          </p:cNvPr>
          <p:cNvSpPr>
            <a:spLocks noGrp="1"/>
          </p:cNvSpPr>
          <p:nvPr>
            <p:ph type="title"/>
          </p:nvPr>
        </p:nvSpPr>
        <p:spPr>
          <a:xfrm>
            <a:off x="831850" y="1709738"/>
            <a:ext cx="10515600" cy="2852737"/>
          </a:xfrm>
        </p:spPr>
        <p:txBody>
          <a:bodyPr anchor="b"/>
          <a:lstStyle>
            <a:lvl1pPr>
              <a:defRPr sz="6000"/>
            </a:lvl1pPr>
          </a:lstStyle>
          <a:p>
            <a:r>
              <a:rPr lang="pt-BR"/>
              <a:t>Clique para editar o título Mestre</a:t>
            </a:r>
            <a:endParaRPr lang="en-US"/>
          </a:p>
        </p:txBody>
      </p:sp>
      <p:sp>
        <p:nvSpPr>
          <p:cNvPr id="3" name="Espaço Reservado para Texto 2">
            <a:extLst>
              <a:ext uri="{FF2B5EF4-FFF2-40B4-BE49-F238E27FC236}">
                <a16:creationId xmlns:a16="http://schemas.microsoft.com/office/drawing/2014/main" id="{FDFAA45F-DD6B-42AE-8534-417E9996B561}"/>
              </a:ext>
            </a:extLst>
          </p:cNvPr>
          <p:cNvSpPr>
            <a:spLocks noGrp="1"/>
          </p:cNvSpPr>
          <p:nvPr>
            <p:ph type="body" idx="1"/>
          </p:nvPr>
        </p:nvSpPr>
        <p:spPr>
          <a:xfrm>
            <a:off x="831850" y="4589464"/>
            <a:ext cx="10515600" cy="1500187"/>
          </a:xfrm>
        </p:spPr>
        <p:txBody>
          <a:bodyPr/>
          <a:lstStyle>
            <a:lvl1pPr marL="0" indent="0">
              <a:buNone/>
              <a:defRPr sz="2401">
                <a:solidFill>
                  <a:schemeClr val="tx1">
                    <a:tint val="75000"/>
                  </a:schemeClr>
                </a:solidFill>
              </a:defRPr>
            </a:lvl1pPr>
            <a:lvl2pPr marL="457239" indent="0">
              <a:buNone/>
              <a:defRPr sz="2000">
                <a:solidFill>
                  <a:schemeClr val="tx1">
                    <a:tint val="75000"/>
                  </a:schemeClr>
                </a:solidFill>
              </a:defRPr>
            </a:lvl2pPr>
            <a:lvl3pPr marL="914477" indent="0">
              <a:buNone/>
              <a:defRPr sz="1800">
                <a:solidFill>
                  <a:schemeClr val="tx1">
                    <a:tint val="75000"/>
                  </a:schemeClr>
                </a:solidFill>
              </a:defRPr>
            </a:lvl3pPr>
            <a:lvl4pPr marL="1371716" indent="0">
              <a:buNone/>
              <a:defRPr sz="1600">
                <a:solidFill>
                  <a:schemeClr val="tx1">
                    <a:tint val="75000"/>
                  </a:schemeClr>
                </a:solidFill>
              </a:defRPr>
            </a:lvl4pPr>
            <a:lvl5pPr marL="1828955" indent="0">
              <a:buNone/>
              <a:defRPr sz="1600">
                <a:solidFill>
                  <a:schemeClr val="tx1">
                    <a:tint val="75000"/>
                  </a:schemeClr>
                </a:solidFill>
              </a:defRPr>
            </a:lvl5pPr>
            <a:lvl6pPr marL="2286193" indent="0">
              <a:buNone/>
              <a:defRPr sz="1600">
                <a:solidFill>
                  <a:schemeClr val="tx1">
                    <a:tint val="75000"/>
                  </a:schemeClr>
                </a:solidFill>
              </a:defRPr>
            </a:lvl6pPr>
            <a:lvl7pPr marL="2743432" indent="0">
              <a:buNone/>
              <a:defRPr sz="1600">
                <a:solidFill>
                  <a:schemeClr val="tx1">
                    <a:tint val="75000"/>
                  </a:schemeClr>
                </a:solidFill>
              </a:defRPr>
            </a:lvl7pPr>
            <a:lvl8pPr marL="3200670" indent="0">
              <a:buNone/>
              <a:defRPr sz="1600">
                <a:solidFill>
                  <a:schemeClr val="tx1">
                    <a:tint val="75000"/>
                  </a:schemeClr>
                </a:solidFill>
              </a:defRPr>
            </a:lvl8pPr>
            <a:lvl9pPr marL="3657908" indent="0">
              <a:buNone/>
              <a:defRPr sz="1600">
                <a:solidFill>
                  <a:schemeClr val="tx1">
                    <a:tint val="75000"/>
                  </a:schemeClr>
                </a:solidFill>
              </a:defRPr>
            </a:lvl9pPr>
          </a:lstStyle>
          <a:p>
            <a:pPr lvl="0"/>
            <a:r>
              <a:rPr lang="pt-BR"/>
              <a:t>Clique para editar os estilos de texto Mestres</a:t>
            </a:r>
          </a:p>
        </p:txBody>
      </p:sp>
      <p:sp>
        <p:nvSpPr>
          <p:cNvPr id="4" name="Espaço Reservado para Data 3">
            <a:extLst>
              <a:ext uri="{FF2B5EF4-FFF2-40B4-BE49-F238E27FC236}">
                <a16:creationId xmlns:a16="http://schemas.microsoft.com/office/drawing/2014/main" id="{D4CE3DE8-C861-443E-A032-9639F64C629F}"/>
              </a:ext>
            </a:extLst>
          </p:cNvPr>
          <p:cNvSpPr>
            <a:spLocks noGrp="1"/>
          </p:cNvSpPr>
          <p:nvPr>
            <p:ph type="dt" sz="half" idx="10"/>
          </p:nvPr>
        </p:nvSpPr>
        <p:spPr/>
        <p:txBody>
          <a:bodyPr/>
          <a:lstStyle/>
          <a:p>
            <a:fld id="{04DF97E5-9E71-4C8B-8052-54096FE3BABE}" type="datetimeFigureOut">
              <a:rPr lang="en-US" smtClean="0"/>
              <a:t>4/26/2021</a:t>
            </a:fld>
            <a:endParaRPr lang="en-US"/>
          </a:p>
        </p:txBody>
      </p:sp>
      <p:sp>
        <p:nvSpPr>
          <p:cNvPr id="5" name="Espaço Reservado para Rodapé 4">
            <a:extLst>
              <a:ext uri="{FF2B5EF4-FFF2-40B4-BE49-F238E27FC236}">
                <a16:creationId xmlns:a16="http://schemas.microsoft.com/office/drawing/2014/main" id="{E73CA563-B002-4C5B-BFDC-47F2ED46B45D}"/>
              </a:ext>
            </a:extLst>
          </p:cNvPr>
          <p:cNvSpPr>
            <a:spLocks noGrp="1"/>
          </p:cNvSpPr>
          <p:nvPr>
            <p:ph type="ftr" sz="quarter" idx="11"/>
          </p:nvPr>
        </p:nvSpPr>
        <p:spPr/>
        <p:txBody>
          <a:bodyPr/>
          <a:lstStyle/>
          <a:p>
            <a:endParaRPr lang="en-US"/>
          </a:p>
        </p:txBody>
      </p:sp>
      <p:sp>
        <p:nvSpPr>
          <p:cNvPr id="6" name="Espaço Reservado para Número de Slide 5">
            <a:extLst>
              <a:ext uri="{FF2B5EF4-FFF2-40B4-BE49-F238E27FC236}">
                <a16:creationId xmlns:a16="http://schemas.microsoft.com/office/drawing/2014/main" id="{392E5693-3E96-4C69-923E-804768BF319C}"/>
              </a:ext>
            </a:extLst>
          </p:cNvPr>
          <p:cNvSpPr>
            <a:spLocks noGrp="1"/>
          </p:cNvSpPr>
          <p:nvPr>
            <p:ph type="sldNum" sz="quarter" idx="12"/>
          </p:nvPr>
        </p:nvSpPr>
        <p:spPr/>
        <p:txBody>
          <a:bodyPr/>
          <a:lstStyle/>
          <a:p>
            <a:fld id="{F603B55A-71C5-45B1-BB40-996CD9A9783C}" type="slidenum">
              <a:rPr lang="en-US" smtClean="0"/>
              <a:t>‹nº›</a:t>
            </a:fld>
            <a:endParaRPr lang="en-US"/>
          </a:p>
        </p:txBody>
      </p:sp>
    </p:spTree>
    <p:extLst>
      <p:ext uri="{BB962C8B-B14F-4D97-AF65-F5344CB8AC3E}">
        <p14:creationId xmlns:p14="http://schemas.microsoft.com/office/powerpoint/2010/main" val="20781537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as Partes de Conteúd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CABA613-CFB8-4C72-AEC5-FD2CA93C733B}"/>
              </a:ext>
            </a:extLst>
          </p:cNvPr>
          <p:cNvSpPr>
            <a:spLocks noGrp="1"/>
          </p:cNvSpPr>
          <p:nvPr>
            <p:ph type="title"/>
          </p:nvPr>
        </p:nvSpPr>
        <p:spPr/>
        <p:txBody>
          <a:bodyPr/>
          <a:lstStyle/>
          <a:p>
            <a:r>
              <a:rPr lang="pt-BR"/>
              <a:t>Clique para editar o título Mestre</a:t>
            </a:r>
            <a:endParaRPr lang="en-US"/>
          </a:p>
        </p:txBody>
      </p:sp>
      <p:sp>
        <p:nvSpPr>
          <p:cNvPr id="3" name="Espaço Reservado para Conteúdo 2">
            <a:extLst>
              <a:ext uri="{FF2B5EF4-FFF2-40B4-BE49-F238E27FC236}">
                <a16:creationId xmlns:a16="http://schemas.microsoft.com/office/drawing/2014/main" id="{676B026A-E732-440A-8A05-C7951B0C103C}"/>
              </a:ext>
            </a:extLst>
          </p:cNvPr>
          <p:cNvSpPr>
            <a:spLocks noGrp="1"/>
          </p:cNvSpPr>
          <p:nvPr>
            <p:ph sz="half" idx="1"/>
          </p:nvPr>
        </p:nvSpPr>
        <p:spPr>
          <a:xfrm>
            <a:off x="838200" y="1825625"/>
            <a:ext cx="5181601"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a:p>
        </p:txBody>
      </p:sp>
      <p:sp>
        <p:nvSpPr>
          <p:cNvPr id="4" name="Espaço Reservado para Conteúdo 3">
            <a:extLst>
              <a:ext uri="{FF2B5EF4-FFF2-40B4-BE49-F238E27FC236}">
                <a16:creationId xmlns:a16="http://schemas.microsoft.com/office/drawing/2014/main" id="{CCFB5955-0FBD-4FE6-86A0-6D89CAA52E0C}"/>
              </a:ext>
            </a:extLst>
          </p:cNvPr>
          <p:cNvSpPr>
            <a:spLocks noGrp="1"/>
          </p:cNvSpPr>
          <p:nvPr>
            <p:ph sz="half" idx="2"/>
          </p:nvPr>
        </p:nvSpPr>
        <p:spPr>
          <a:xfrm>
            <a:off x="6172200" y="1825625"/>
            <a:ext cx="5181601" cy="435133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a:p>
        </p:txBody>
      </p:sp>
      <p:sp>
        <p:nvSpPr>
          <p:cNvPr id="5" name="Espaço Reservado para Data 4">
            <a:extLst>
              <a:ext uri="{FF2B5EF4-FFF2-40B4-BE49-F238E27FC236}">
                <a16:creationId xmlns:a16="http://schemas.microsoft.com/office/drawing/2014/main" id="{ED993719-0D44-454A-8833-6C22C0837299}"/>
              </a:ext>
            </a:extLst>
          </p:cNvPr>
          <p:cNvSpPr>
            <a:spLocks noGrp="1"/>
          </p:cNvSpPr>
          <p:nvPr>
            <p:ph type="dt" sz="half" idx="10"/>
          </p:nvPr>
        </p:nvSpPr>
        <p:spPr/>
        <p:txBody>
          <a:bodyPr/>
          <a:lstStyle/>
          <a:p>
            <a:fld id="{04DF97E5-9E71-4C8B-8052-54096FE3BABE}" type="datetimeFigureOut">
              <a:rPr lang="en-US" smtClean="0"/>
              <a:t>4/26/2021</a:t>
            </a:fld>
            <a:endParaRPr lang="en-US"/>
          </a:p>
        </p:txBody>
      </p:sp>
      <p:sp>
        <p:nvSpPr>
          <p:cNvPr id="6" name="Espaço Reservado para Rodapé 5">
            <a:extLst>
              <a:ext uri="{FF2B5EF4-FFF2-40B4-BE49-F238E27FC236}">
                <a16:creationId xmlns:a16="http://schemas.microsoft.com/office/drawing/2014/main" id="{AAB01788-F7AD-4999-B89D-9FC1D176E746}"/>
              </a:ext>
            </a:extLst>
          </p:cNvPr>
          <p:cNvSpPr>
            <a:spLocks noGrp="1"/>
          </p:cNvSpPr>
          <p:nvPr>
            <p:ph type="ftr" sz="quarter" idx="11"/>
          </p:nvPr>
        </p:nvSpPr>
        <p:spPr/>
        <p:txBody>
          <a:bodyPr/>
          <a:lstStyle/>
          <a:p>
            <a:endParaRPr lang="en-US"/>
          </a:p>
        </p:txBody>
      </p:sp>
      <p:sp>
        <p:nvSpPr>
          <p:cNvPr id="7" name="Espaço Reservado para Número de Slide 6">
            <a:extLst>
              <a:ext uri="{FF2B5EF4-FFF2-40B4-BE49-F238E27FC236}">
                <a16:creationId xmlns:a16="http://schemas.microsoft.com/office/drawing/2014/main" id="{69B41C7F-F2C3-43A1-83BD-902C01CA1D32}"/>
              </a:ext>
            </a:extLst>
          </p:cNvPr>
          <p:cNvSpPr>
            <a:spLocks noGrp="1"/>
          </p:cNvSpPr>
          <p:nvPr>
            <p:ph type="sldNum" sz="quarter" idx="12"/>
          </p:nvPr>
        </p:nvSpPr>
        <p:spPr/>
        <p:txBody>
          <a:bodyPr/>
          <a:lstStyle/>
          <a:p>
            <a:fld id="{F603B55A-71C5-45B1-BB40-996CD9A9783C}" type="slidenum">
              <a:rPr lang="en-US" smtClean="0"/>
              <a:t>‹nº›</a:t>
            </a:fld>
            <a:endParaRPr lang="en-US"/>
          </a:p>
        </p:txBody>
      </p:sp>
    </p:spTree>
    <p:extLst>
      <p:ext uri="{BB962C8B-B14F-4D97-AF65-F5344CB8AC3E}">
        <p14:creationId xmlns:p14="http://schemas.microsoft.com/office/powerpoint/2010/main" val="3855541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çã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C01DEAF-89D4-4825-ADCF-5BA2AD5AA6AD}"/>
              </a:ext>
            </a:extLst>
          </p:cNvPr>
          <p:cNvSpPr>
            <a:spLocks noGrp="1"/>
          </p:cNvSpPr>
          <p:nvPr>
            <p:ph type="title"/>
          </p:nvPr>
        </p:nvSpPr>
        <p:spPr>
          <a:xfrm>
            <a:off x="839789" y="365125"/>
            <a:ext cx="10515600" cy="1325563"/>
          </a:xfrm>
        </p:spPr>
        <p:txBody>
          <a:bodyPr/>
          <a:lstStyle/>
          <a:p>
            <a:r>
              <a:rPr lang="pt-BR"/>
              <a:t>Clique para editar o título Mestre</a:t>
            </a:r>
            <a:endParaRPr lang="en-US"/>
          </a:p>
        </p:txBody>
      </p:sp>
      <p:sp>
        <p:nvSpPr>
          <p:cNvPr id="3" name="Espaço Reservado para Texto 2">
            <a:extLst>
              <a:ext uri="{FF2B5EF4-FFF2-40B4-BE49-F238E27FC236}">
                <a16:creationId xmlns:a16="http://schemas.microsoft.com/office/drawing/2014/main" id="{588DD6DC-20BA-4152-B56C-6A64C676D549}"/>
              </a:ext>
            </a:extLst>
          </p:cNvPr>
          <p:cNvSpPr>
            <a:spLocks noGrp="1"/>
          </p:cNvSpPr>
          <p:nvPr>
            <p:ph type="body" idx="1"/>
          </p:nvPr>
        </p:nvSpPr>
        <p:spPr>
          <a:xfrm>
            <a:off x="839788" y="1681164"/>
            <a:ext cx="5157787" cy="823912"/>
          </a:xfrm>
        </p:spPr>
        <p:txBody>
          <a:bodyPr anchor="b"/>
          <a:lstStyle>
            <a:lvl1pPr marL="0" indent="0">
              <a:buNone/>
              <a:defRPr sz="2401" b="1"/>
            </a:lvl1pPr>
            <a:lvl2pPr marL="457239" indent="0">
              <a:buNone/>
              <a:defRPr sz="2000" b="1"/>
            </a:lvl2pPr>
            <a:lvl3pPr marL="914477" indent="0">
              <a:buNone/>
              <a:defRPr sz="1800" b="1"/>
            </a:lvl3pPr>
            <a:lvl4pPr marL="1371716" indent="0">
              <a:buNone/>
              <a:defRPr sz="1600" b="1"/>
            </a:lvl4pPr>
            <a:lvl5pPr marL="1828955" indent="0">
              <a:buNone/>
              <a:defRPr sz="1600" b="1"/>
            </a:lvl5pPr>
            <a:lvl6pPr marL="2286193" indent="0">
              <a:buNone/>
              <a:defRPr sz="1600" b="1"/>
            </a:lvl6pPr>
            <a:lvl7pPr marL="2743432" indent="0">
              <a:buNone/>
              <a:defRPr sz="1600" b="1"/>
            </a:lvl7pPr>
            <a:lvl8pPr marL="3200670" indent="0">
              <a:buNone/>
              <a:defRPr sz="1600" b="1"/>
            </a:lvl8pPr>
            <a:lvl9pPr marL="3657908" indent="0">
              <a:buNone/>
              <a:defRPr sz="1600" b="1"/>
            </a:lvl9pPr>
          </a:lstStyle>
          <a:p>
            <a:pPr lvl="0"/>
            <a:r>
              <a:rPr lang="pt-BR"/>
              <a:t>Clique para editar os estilos de texto Mestres</a:t>
            </a:r>
          </a:p>
        </p:txBody>
      </p:sp>
      <p:sp>
        <p:nvSpPr>
          <p:cNvPr id="4" name="Espaço Reservado para Conteúdo 3">
            <a:extLst>
              <a:ext uri="{FF2B5EF4-FFF2-40B4-BE49-F238E27FC236}">
                <a16:creationId xmlns:a16="http://schemas.microsoft.com/office/drawing/2014/main" id="{00E17F98-89EA-4ABA-BF37-C6BE8FCB26DC}"/>
              </a:ext>
            </a:extLst>
          </p:cNvPr>
          <p:cNvSpPr>
            <a:spLocks noGrp="1"/>
          </p:cNvSpPr>
          <p:nvPr>
            <p:ph sz="half" idx="2"/>
          </p:nvPr>
        </p:nvSpPr>
        <p:spPr>
          <a:xfrm>
            <a:off x="839788" y="2505075"/>
            <a:ext cx="5157787"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a:p>
        </p:txBody>
      </p:sp>
      <p:sp>
        <p:nvSpPr>
          <p:cNvPr id="5" name="Espaço Reservado para Texto 4">
            <a:extLst>
              <a:ext uri="{FF2B5EF4-FFF2-40B4-BE49-F238E27FC236}">
                <a16:creationId xmlns:a16="http://schemas.microsoft.com/office/drawing/2014/main" id="{F3E1280B-9014-46B0-BEAB-77CCECC5183F}"/>
              </a:ext>
            </a:extLst>
          </p:cNvPr>
          <p:cNvSpPr>
            <a:spLocks noGrp="1"/>
          </p:cNvSpPr>
          <p:nvPr>
            <p:ph type="body" sz="quarter" idx="3"/>
          </p:nvPr>
        </p:nvSpPr>
        <p:spPr>
          <a:xfrm>
            <a:off x="6172200" y="1681164"/>
            <a:ext cx="5183188" cy="823912"/>
          </a:xfrm>
        </p:spPr>
        <p:txBody>
          <a:bodyPr anchor="b"/>
          <a:lstStyle>
            <a:lvl1pPr marL="0" indent="0">
              <a:buNone/>
              <a:defRPr sz="2401" b="1"/>
            </a:lvl1pPr>
            <a:lvl2pPr marL="457239" indent="0">
              <a:buNone/>
              <a:defRPr sz="2000" b="1"/>
            </a:lvl2pPr>
            <a:lvl3pPr marL="914477" indent="0">
              <a:buNone/>
              <a:defRPr sz="1800" b="1"/>
            </a:lvl3pPr>
            <a:lvl4pPr marL="1371716" indent="0">
              <a:buNone/>
              <a:defRPr sz="1600" b="1"/>
            </a:lvl4pPr>
            <a:lvl5pPr marL="1828955" indent="0">
              <a:buNone/>
              <a:defRPr sz="1600" b="1"/>
            </a:lvl5pPr>
            <a:lvl6pPr marL="2286193" indent="0">
              <a:buNone/>
              <a:defRPr sz="1600" b="1"/>
            </a:lvl6pPr>
            <a:lvl7pPr marL="2743432" indent="0">
              <a:buNone/>
              <a:defRPr sz="1600" b="1"/>
            </a:lvl7pPr>
            <a:lvl8pPr marL="3200670" indent="0">
              <a:buNone/>
              <a:defRPr sz="1600" b="1"/>
            </a:lvl8pPr>
            <a:lvl9pPr marL="3657908" indent="0">
              <a:buNone/>
              <a:defRPr sz="1600" b="1"/>
            </a:lvl9pPr>
          </a:lstStyle>
          <a:p>
            <a:pPr lvl="0"/>
            <a:r>
              <a:rPr lang="pt-BR"/>
              <a:t>Clique para editar os estilos de texto Mestres</a:t>
            </a:r>
          </a:p>
        </p:txBody>
      </p:sp>
      <p:sp>
        <p:nvSpPr>
          <p:cNvPr id="6" name="Espaço Reservado para Conteúdo 5">
            <a:extLst>
              <a:ext uri="{FF2B5EF4-FFF2-40B4-BE49-F238E27FC236}">
                <a16:creationId xmlns:a16="http://schemas.microsoft.com/office/drawing/2014/main" id="{B2CF1CD4-9710-49A7-B376-1226B9B015EE}"/>
              </a:ext>
            </a:extLst>
          </p:cNvPr>
          <p:cNvSpPr>
            <a:spLocks noGrp="1"/>
          </p:cNvSpPr>
          <p:nvPr>
            <p:ph sz="quarter" idx="4"/>
          </p:nvPr>
        </p:nvSpPr>
        <p:spPr>
          <a:xfrm>
            <a:off x="6172200" y="2505075"/>
            <a:ext cx="5183188" cy="3684588"/>
          </a:xfrm>
        </p:spPr>
        <p:txBody>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a:p>
        </p:txBody>
      </p:sp>
      <p:sp>
        <p:nvSpPr>
          <p:cNvPr id="7" name="Espaço Reservado para Data 6">
            <a:extLst>
              <a:ext uri="{FF2B5EF4-FFF2-40B4-BE49-F238E27FC236}">
                <a16:creationId xmlns:a16="http://schemas.microsoft.com/office/drawing/2014/main" id="{7A4067E0-F7C2-4133-BE57-D720AAA9501B}"/>
              </a:ext>
            </a:extLst>
          </p:cNvPr>
          <p:cNvSpPr>
            <a:spLocks noGrp="1"/>
          </p:cNvSpPr>
          <p:nvPr>
            <p:ph type="dt" sz="half" idx="10"/>
          </p:nvPr>
        </p:nvSpPr>
        <p:spPr/>
        <p:txBody>
          <a:bodyPr/>
          <a:lstStyle/>
          <a:p>
            <a:fld id="{04DF97E5-9E71-4C8B-8052-54096FE3BABE}" type="datetimeFigureOut">
              <a:rPr lang="en-US" smtClean="0"/>
              <a:t>4/26/2021</a:t>
            </a:fld>
            <a:endParaRPr lang="en-US"/>
          </a:p>
        </p:txBody>
      </p:sp>
      <p:sp>
        <p:nvSpPr>
          <p:cNvPr id="8" name="Espaço Reservado para Rodapé 7">
            <a:extLst>
              <a:ext uri="{FF2B5EF4-FFF2-40B4-BE49-F238E27FC236}">
                <a16:creationId xmlns:a16="http://schemas.microsoft.com/office/drawing/2014/main" id="{B64CD431-A98B-4854-8826-D15F5F168093}"/>
              </a:ext>
            </a:extLst>
          </p:cNvPr>
          <p:cNvSpPr>
            <a:spLocks noGrp="1"/>
          </p:cNvSpPr>
          <p:nvPr>
            <p:ph type="ftr" sz="quarter" idx="11"/>
          </p:nvPr>
        </p:nvSpPr>
        <p:spPr/>
        <p:txBody>
          <a:bodyPr/>
          <a:lstStyle/>
          <a:p>
            <a:endParaRPr lang="en-US"/>
          </a:p>
        </p:txBody>
      </p:sp>
      <p:sp>
        <p:nvSpPr>
          <p:cNvPr id="9" name="Espaço Reservado para Número de Slide 8">
            <a:extLst>
              <a:ext uri="{FF2B5EF4-FFF2-40B4-BE49-F238E27FC236}">
                <a16:creationId xmlns:a16="http://schemas.microsoft.com/office/drawing/2014/main" id="{46450FD7-44D2-4DAD-B5B9-A4D1FF753351}"/>
              </a:ext>
            </a:extLst>
          </p:cNvPr>
          <p:cNvSpPr>
            <a:spLocks noGrp="1"/>
          </p:cNvSpPr>
          <p:nvPr>
            <p:ph type="sldNum" sz="quarter" idx="12"/>
          </p:nvPr>
        </p:nvSpPr>
        <p:spPr/>
        <p:txBody>
          <a:bodyPr/>
          <a:lstStyle/>
          <a:p>
            <a:fld id="{F603B55A-71C5-45B1-BB40-996CD9A9783C}" type="slidenum">
              <a:rPr lang="en-US" smtClean="0"/>
              <a:t>‹nº›</a:t>
            </a:fld>
            <a:endParaRPr lang="en-US"/>
          </a:p>
        </p:txBody>
      </p:sp>
    </p:spTree>
    <p:extLst>
      <p:ext uri="{BB962C8B-B14F-4D97-AF65-F5344CB8AC3E}">
        <p14:creationId xmlns:p14="http://schemas.microsoft.com/office/powerpoint/2010/main" val="22407368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ment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DEC07AD-3793-42DB-940D-FB5E81A6B810}"/>
              </a:ext>
            </a:extLst>
          </p:cNvPr>
          <p:cNvSpPr>
            <a:spLocks noGrp="1"/>
          </p:cNvSpPr>
          <p:nvPr>
            <p:ph type="title"/>
          </p:nvPr>
        </p:nvSpPr>
        <p:spPr/>
        <p:txBody>
          <a:bodyPr/>
          <a:lstStyle/>
          <a:p>
            <a:r>
              <a:rPr lang="pt-BR"/>
              <a:t>Clique para editar o título Mestre</a:t>
            </a:r>
            <a:endParaRPr lang="en-US"/>
          </a:p>
        </p:txBody>
      </p:sp>
      <p:sp>
        <p:nvSpPr>
          <p:cNvPr id="3" name="Espaço Reservado para Data 2">
            <a:extLst>
              <a:ext uri="{FF2B5EF4-FFF2-40B4-BE49-F238E27FC236}">
                <a16:creationId xmlns:a16="http://schemas.microsoft.com/office/drawing/2014/main" id="{34FB42C3-DB14-4969-BEBC-21EF817D026B}"/>
              </a:ext>
            </a:extLst>
          </p:cNvPr>
          <p:cNvSpPr>
            <a:spLocks noGrp="1"/>
          </p:cNvSpPr>
          <p:nvPr>
            <p:ph type="dt" sz="half" idx="10"/>
          </p:nvPr>
        </p:nvSpPr>
        <p:spPr/>
        <p:txBody>
          <a:bodyPr/>
          <a:lstStyle/>
          <a:p>
            <a:fld id="{04DF97E5-9E71-4C8B-8052-54096FE3BABE}" type="datetimeFigureOut">
              <a:rPr lang="en-US" smtClean="0"/>
              <a:t>4/26/2021</a:t>
            </a:fld>
            <a:endParaRPr lang="en-US"/>
          </a:p>
        </p:txBody>
      </p:sp>
      <p:sp>
        <p:nvSpPr>
          <p:cNvPr id="4" name="Espaço Reservado para Rodapé 3">
            <a:extLst>
              <a:ext uri="{FF2B5EF4-FFF2-40B4-BE49-F238E27FC236}">
                <a16:creationId xmlns:a16="http://schemas.microsoft.com/office/drawing/2014/main" id="{DF6767F4-83A1-4568-86B6-6AD1606DB74F}"/>
              </a:ext>
            </a:extLst>
          </p:cNvPr>
          <p:cNvSpPr>
            <a:spLocks noGrp="1"/>
          </p:cNvSpPr>
          <p:nvPr>
            <p:ph type="ftr" sz="quarter" idx="11"/>
          </p:nvPr>
        </p:nvSpPr>
        <p:spPr/>
        <p:txBody>
          <a:bodyPr/>
          <a:lstStyle/>
          <a:p>
            <a:endParaRPr lang="en-US"/>
          </a:p>
        </p:txBody>
      </p:sp>
      <p:sp>
        <p:nvSpPr>
          <p:cNvPr id="5" name="Espaço Reservado para Número de Slide 4">
            <a:extLst>
              <a:ext uri="{FF2B5EF4-FFF2-40B4-BE49-F238E27FC236}">
                <a16:creationId xmlns:a16="http://schemas.microsoft.com/office/drawing/2014/main" id="{C4A121DF-6D33-43C0-831A-FB06CF45E6CC}"/>
              </a:ext>
            </a:extLst>
          </p:cNvPr>
          <p:cNvSpPr>
            <a:spLocks noGrp="1"/>
          </p:cNvSpPr>
          <p:nvPr>
            <p:ph type="sldNum" sz="quarter" idx="12"/>
          </p:nvPr>
        </p:nvSpPr>
        <p:spPr/>
        <p:txBody>
          <a:bodyPr/>
          <a:lstStyle/>
          <a:p>
            <a:fld id="{F603B55A-71C5-45B1-BB40-996CD9A9783C}" type="slidenum">
              <a:rPr lang="en-US" smtClean="0"/>
              <a:t>‹nº›</a:t>
            </a:fld>
            <a:endParaRPr lang="en-US"/>
          </a:p>
        </p:txBody>
      </p:sp>
    </p:spTree>
    <p:extLst>
      <p:ext uri="{BB962C8B-B14F-4D97-AF65-F5344CB8AC3E}">
        <p14:creationId xmlns:p14="http://schemas.microsoft.com/office/powerpoint/2010/main" val="390672768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m Branco">
    <p:spTree>
      <p:nvGrpSpPr>
        <p:cNvPr id="1" name=""/>
        <p:cNvGrpSpPr/>
        <p:nvPr/>
      </p:nvGrpSpPr>
      <p:grpSpPr>
        <a:xfrm>
          <a:off x="0" y="0"/>
          <a:ext cx="0" cy="0"/>
          <a:chOff x="0" y="0"/>
          <a:chExt cx="0" cy="0"/>
        </a:xfrm>
      </p:grpSpPr>
      <p:sp>
        <p:nvSpPr>
          <p:cNvPr id="2" name="Espaço Reservado para Data 1">
            <a:extLst>
              <a:ext uri="{FF2B5EF4-FFF2-40B4-BE49-F238E27FC236}">
                <a16:creationId xmlns:a16="http://schemas.microsoft.com/office/drawing/2014/main" id="{19790FDF-10B8-4122-9E8A-6B1BE428AF69}"/>
              </a:ext>
            </a:extLst>
          </p:cNvPr>
          <p:cNvSpPr>
            <a:spLocks noGrp="1"/>
          </p:cNvSpPr>
          <p:nvPr>
            <p:ph type="dt" sz="half" idx="10"/>
          </p:nvPr>
        </p:nvSpPr>
        <p:spPr/>
        <p:txBody>
          <a:bodyPr/>
          <a:lstStyle/>
          <a:p>
            <a:fld id="{04DF97E5-9E71-4C8B-8052-54096FE3BABE}" type="datetimeFigureOut">
              <a:rPr lang="en-US" smtClean="0"/>
              <a:t>4/26/2021</a:t>
            </a:fld>
            <a:endParaRPr lang="en-US"/>
          </a:p>
        </p:txBody>
      </p:sp>
      <p:sp>
        <p:nvSpPr>
          <p:cNvPr id="3" name="Espaço Reservado para Rodapé 2">
            <a:extLst>
              <a:ext uri="{FF2B5EF4-FFF2-40B4-BE49-F238E27FC236}">
                <a16:creationId xmlns:a16="http://schemas.microsoft.com/office/drawing/2014/main" id="{5D84784A-A640-4CAB-BD7D-F6FBE9C9EED3}"/>
              </a:ext>
            </a:extLst>
          </p:cNvPr>
          <p:cNvSpPr>
            <a:spLocks noGrp="1"/>
          </p:cNvSpPr>
          <p:nvPr>
            <p:ph type="ftr" sz="quarter" idx="11"/>
          </p:nvPr>
        </p:nvSpPr>
        <p:spPr/>
        <p:txBody>
          <a:bodyPr/>
          <a:lstStyle/>
          <a:p>
            <a:endParaRPr lang="en-US"/>
          </a:p>
        </p:txBody>
      </p:sp>
      <p:sp>
        <p:nvSpPr>
          <p:cNvPr id="4" name="Espaço Reservado para Número de Slide 3">
            <a:extLst>
              <a:ext uri="{FF2B5EF4-FFF2-40B4-BE49-F238E27FC236}">
                <a16:creationId xmlns:a16="http://schemas.microsoft.com/office/drawing/2014/main" id="{2086E372-7C15-4D98-A700-E7157A7F8086}"/>
              </a:ext>
            </a:extLst>
          </p:cNvPr>
          <p:cNvSpPr>
            <a:spLocks noGrp="1"/>
          </p:cNvSpPr>
          <p:nvPr>
            <p:ph type="sldNum" sz="quarter" idx="12"/>
          </p:nvPr>
        </p:nvSpPr>
        <p:spPr/>
        <p:txBody>
          <a:bodyPr/>
          <a:lstStyle/>
          <a:p>
            <a:fld id="{F603B55A-71C5-45B1-BB40-996CD9A9783C}" type="slidenum">
              <a:rPr lang="en-US" smtClean="0"/>
              <a:t>‹nº›</a:t>
            </a:fld>
            <a:endParaRPr lang="en-US"/>
          </a:p>
        </p:txBody>
      </p:sp>
    </p:spTree>
    <p:extLst>
      <p:ext uri="{BB962C8B-B14F-4D97-AF65-F5344CB8AC3E}">
        <p14:creationId xmlns:p14="http://schemas.microsoft.com/office/powerpoint/2010/main" val="21548830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údo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017890F0-A267-43D6-BCD6-9C31BE442140}"/>
              </a:ext>
            </a:extLst>
          </p:cNvPr>
          <p:cNvSpPr>
            <a:spLocks noGrp="1"/>
          </p:cNvSpPr>
          <p:nvPr>
            <p:ph type="title"/>
          </p:nvPr>
        </p:nvSpPr>
        <p:spPr>
          <a:xfrm>
            <a:off x="839788" y="457201"/>
            <a:ext cx="3932237" cy="1600200"/>
          </a:xfrm>
        </p:spPr>
        <p:txBody>
          <a:bodyPr anchor="b"/>
          <a:lstStyle>
            <a:lvl1pPr>
              <a:defRPr sz="3200"/>
            </a:lvl1pPr>
          </a:lstStyle>
          <a:p>
            <a:r>
              <a:rPr lang="pt-BR"/>
              <a:t>Clique para editar o título Mestre</a:t>
            </a:r>
            <a:endParaRPr lang="en-US"/>
          </a:p>
        </p:txBody>
      </p:sp>
      <p:sp>
        <p:nvSpPr>
          <p:cNvPr id="3" name="Espaço Reservado para Conteúdo 2">
            <a:extLst>
              <a:ext uri="{FF2B5EF4-FFF2-40B4-BE49-F238E27FC236}">
                <a16:creationId xmlns:a16="http://schemas.microsoft.com/office/drawing/2014/main" id="{B81C1EC6-FAC2-4855-B61D-69A7A4AF345F}"/>
              </a:ext>
            </a:extLst>
          </p:cNvPr>
          <p:cNvSpPr>
            <a:spLocks noGrp="1"/>
          </p:cNvSpPr>
          <p:nvPr>
            <p:ph idx="1"/>
          </p:nvPr>
        </p:nvSpPr>
        <p:spPr>
          <a:xfrm>
            <a:off x="5183188" y="987426"/>
            <a:ext cx="6172200" cy="4873625"/>
          </a:xfrm>
        </p:spPr>
        <p:txBody>
          <a:bodyPr/>
          <a:lstStyle>
            <a:lvl1pPr>
              <a:defRPr sz="3200"/>
            </a:lvl1pPr>
            <a:lvl2pPr>
              <a:defRPr sz="2800"/>
            </a:lvl2pPr>
            <a:lvl3pPr>
              <a:defRPr sz="2401"/>
            </a:lvl3pPr>
            <a:lvl4pPr>
              <a:defRPr sz="2000"/>
            </a:lvl4pPr>
            <a:lvl5pPr>
              <a:defRPr sz="2000"/>
            </a:lvl5pPr>
            <a:lvl6pPr>
              <a:defRPr sz="2000"/>
            </a:lvl6pPr>
            <a:lvl7pPr>
              <a:defRPr sz="2000"/>
            </a:lvl7pPr>
            <a:lvl8pPr>
              <a:defRPr sz="2000"/>
            </a:lvl8pPr>
            <a:lvl9pPr>
              <a:defRPr sz="2000"/>
            </a:lvl9p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a:p>
        </p:txBody>
      </p:sp>
      <p:sp>
        <p:nvSpPr>
          <p:cNvPr id="4" name="Espaço Reservado para Texto 3">
            <a:extLst>
              <a:ext uri="{FF2B5EF4-FFF2-40B4-BE49-F238E27FC236}">
                <a16:creationId xmlns:a16="http://schemas.microsoft.com/office/drawing/2014/main" id="{45813D1F-0215-4F79-B2A7-4454A97E151E}"/>
              </a:ext>
            </a:extLst>
          </p:cNvPr>
          <p:cNvSpPr>
            <a:spLocks noGrp="1"/>
          </p:cNvSpPr>
          <p:nvPr>
            <p:ph type="body" sz="half" idx="2"/>
          </p:nvPr>
        </p:nvSpPr>
        <p:spPr>
          <a:xfrm>
            <a:off x="839788" y="2057400"/>
            <a:ext cx="3932237" cy="3811588"/>
          </a:xfrm>
        </p:spPr>
        <p:txBody>
          <a:bodyPr/>
          <a:lstStyle>
            <a:lvl1pPr marL="0" indent="0">
              <a:buNone/>
              <a:defRPr sz="1600"/>
            </a:lvl1pPr>
            <a:lvl2pPr marL="457239" indent="0">
              <a:buNone/>
              <a:defRPr sz="1400"/>
            </a:lvl2pPr>
            <a:lvl3pPr marL="914477" indent="0">
              <a:buNone/>
              <a:defRPr sz="1200"/>
            </a:lvl3pPr>
            <a:lvl4pPr marL="1371716" indent="0">
              <a:buNone/>
              <a:defRPr sz="1000"/>
            </a:lvl4pPr>
            <a:lvl5pPr marL="1828955" indent="0">
              <a:buNone/>
              <a:defRPr sz="1000"/>
            </a:lvl5pPr>
            <a:lvl6pPr marL="2286193" indent="0">
              <a:buNone/>
              <a:defRPr sz="1000"/>
            </a:lvl6pPr>
            <a:lvl7pPr marL="2743432" indent="0">
              <a:buNone/>
              <a:defRPr sz="1000"/>
            </a:lvl7pPr>
            <a:lvl8pPr marL="3200670" indent="0">
              <a:buNone/>
              <a:defRPr sz="1000"/>
            </a:lvl8pPr>
            <a:lvl9pPr marL="3657908"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7C9415FE-4BFB-4C55-8033-0444800A7817}"/>
              </a:ext>
            </a:extLst>
          </p:cNvPr>
          <p:cNvSpPr>
            <a:spLocks noGrp="1"/>
          </p:cNvSpPr>
          <p:nvPr>
            <p:ph type="dt" sz="half" idx="10"/>
          </p:nvPr>
        </p:nvSpPr>
        <p:spPr/>
        <p:txBody>
          <a:bodyPr/>
          <a:lstStyle/>
          <a:p>
            <a:fld id="{04DF97E5-9E71-4C8B-8052-54096FE3BABE}" type="datetimeFigureOut">
              <a:rPr lang="en-US" smtClean="0"/>
              <a:t>4/26/2021</a:t>
            </a:fld>
            <a:endParaRPr lang="en-US"/>
          </a:p>
        </p:txBody>
      </p:sp>
      <p:sp>
        <p:nvSpPr>
          <p:cNvPr id="6" name="Espaço Reservado para Rodapé 5">
            <a:extLst>
              <a:ext uri="{FF2B5EF4-FFF2-40B4-BE49-F238E27FC236}">
                <a16:creationId xmlns:a16="http://schemas.microsoft.com/office/drawing/2014/main" id="{58B8C567-33BB-4604-BA5F-248F78C6DB9D}"/>
              </a:ext>
            </a:extLst>
          </p:cNvPr>
          <p:cNvSpPr>
            <a:spLocks noGrp="1"/>
          </p:cNvSpPr>
          <p:nvPr>
            <p:ph type="ftr" sz="quarter" idx="11"/>
          </p:nvPr>
        </p:nvSpPr>
        <p:spPr/>
        <p:txBody>
          <a:bodyPr/>
          <a:lstStyle/>
          <a:p>
            <a:endParaRPr lang="en-US"/>
          </a:p>
        </p:txBody>
      </p:sp>
      <p:sp>
        <p:nvSpPr>
          <p:cNvPr id="7" name="Espaço Reservado para Número de Slide 6">
            <a:extLst>
              <a:ext uri="{FF2B5EF4-FFF2-40B4-BE49-F238E27FC236}">
                <a16:creationId xmlns:a16="http://schemas.microsoft.com/office/drawing/2014/main" id="{BC1CE51E-8BE9-4502-9972-64D3DE2B23B0}"/>
              </a:ext>
            </a:extLst>
          </p:cNvPr>
          <p:cNvSpPr>
            <a:spLocks noGrp="1"/>
          </p:cNvSpPr>
          <p:nvPr>
            <p:ph type="sldNum" sz="quarter" idx="12"/>
          </p:nvPr>
        </p:nvSpPr>
        <p:spPr/>
        <p:txBody>
          <a:bodyPr/>
          <a:lstStyle/>
          <a:p>
            <a:fld id="{F603B55A-71C5-45B1-BB40-996CD9A9783C}" type="slidenum">
              <a:rPr lang="en-US" smtClean="0"/>
              <a:t>‹nº›</a:t>
            </a:fld>
            <a:endParaRPr lang="en-US"/>
          </a:p>
        </p:txBody>
      </p:sp>
    </p:spTree>
    <p:extLst>
      <p:ext uri="{BB962C8B-B14F-4D97-AF65-F5344CB8AC3E}">
        <p14:creationId xmlns:p14="http://schemas.microsoft.com/office/powerpoint/2010/main" val="572726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m com Legenda">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187ED65-F601-42AE-A04F-0B06B9A66BB0}"/>
              </a:ext>
            </a:extLst>
          </p:cNvPr>
          <p:cNvSpPr>
            <a:spLocks noGrp="1"/>
          </p:cNvSpPr>
          <p:nvPr>
            <p:ph type="title"/>
          </p:nvPr>
        </p:nvSpPr>
        <p:spPr>
          <a:xfrm>
            <a:off x="839788" y="457201"/>
            <a:ext cx="3932237" cy="1600200"/>
          </a:xfrm>
        </p:spPr>
        <p:txBody>
          <a:bodyPr anchor="b"/>
          <a:lstStyle>
            <a:lvl1pPr>
              <a:defRPr sz="3200"/>
            </a:lvl1pPr>
          </a:lstStyle>
          <a:p>
            <a:r>
              <a:rPr lang="pt-BR"/>
              <a:t>Clique para editar o título Mestre</a:t>
            </a:r>
            <a:endParaRPr lang="en-US"/>
          </a:p>
        </p:txBody>
      </p:sp>
      <p:sp>
        <p:nvSpPr>
          <p:cNvPr id="3" name="Espaço Reservado para Imagem 2">
            <a:extLst>
              <a:ext uri="{FF2B5EF4-FFF2-40B4-BE49-F238E27FC236}">
                <a16:creationId xmlns:a16="http://schemas.microsoft.com/office/drawing/2014/main" id="{E33DE0F2-2264-4F32-88F9-E911E7F0FF7B}"/>
              </a:ext>
            </a:extLst>
          </p:cNvPr>
          <p:cNvSpPr>
            <a:spLocks noGrp="1"/>
          </p:cNvSpPr>
          <p:nvPr>
            <p:ph type="pic" idx="1"/>
          </p:nvPr>
        </p:nvSpPr>
        <p:spPr>
          <a:xfrm>
            <a:off x="5183188" y="987426"/>
            <a:ext cx="6172200" cy="4873625"/>
          </a:xfrm>
        </p:spPr>
        <p:txBody>
          <a:bodyPr/>
          <a:lstStyle>
            <a:lvl1pPr marL="0" indent="0">
              <a:buNone/>
              <a:defRPr sz="3200"/>
            </a:lvl1pPr>
            <a:lvl2pPr marL="457239" indent="0">
              <a:buNone/>
              <a:defRPr sz="2800"/>
            </a:lvl2pPr>
            <a:lvl3pPr marL="914477" indent="0">
              <a:buNone/>
              <a:defRPr sz="2401"/>
            </a:lvl3pPr>
            <a:lvl4pPr marL="1371716" indent="0">
              <a:buNone/>
              <a:defRPr sz="2000"/>
            </a:lvl4pPr>
            <a:lvl5pPr marL="1828955" indent="0">
              <a:buNone/>
              <a:defRPr sz="2000"/>
            </a:lvl5pPr>
            <a:lvl6pPr marL="2286193" indent="0">
              <a:buNone/>
              <a:defRPr sz="2000"/>
            </a:lvl6pPr>
            <a:lvl7pPr marL="2743432" indent="0">
              <a:buNone/>
              <a:defRPr sz="2000"/>
            </a:lvl7pPr>
            <a:lvl8pPr marL="3200670" indent="0">
              <a:buNone/>
              <a:defRPr sz="2000"/>
            </a:lvl8pPr>
            <a:lvl9pPr marL="3657908" indent="0">
              <a:buNone/>
              <a:defRPr sz="2000"/>
            </a:lvl9pPr>
          </a:lstStyle>
          <a:p>
            <a:endParaRPr lang="en-US"/>
          </a:p>
        </p:txBody>
      </p:sp>
      <p:sp>
        <p:nvSpPr>
          <p:cNvPr id="4" name="Espaço Reservado para Texto 3">
            <a:extLst>
              <a:ext uri="{FF2B5EF4-FFF2-40B4-BE49-F238E27FC236}">
                <a16:creationId xmlns:a16="http://schemas.microsoft.com/office/drawing/2014/main" id="{28DEA303-B98B-4853-BA40-39F3CF441928}"/>
              </a:ext>
            </a:extLst>
          </p:cNvPr>
          <p:cNvSpPr>
            <a:spLocks noGrp="1"/>
          </p:cNvSpPr>
          <p:nvPr>
            <p:ph type="body" sz="half" idx="2"/>
          </p:nvPr>
        </p:nvSpPr>
        <p:spPr>
          <a:xfrm>
            <a:off x="839788" y="2057400"/>
            <a:ext cx="3932237" cy="3811588"/>
          </a:xfrm>
        </p:spPr>
        <p:txBody>
          <a:bodyPr/>
          <a:lstStyle>
            <a:lvl1pPr marL="0" indent="0">
              <a:buNone/>
              <a:defRPr sz="1600"/>
            </a:lvl1pPr>
            <a:lvl2pPr marL="457239" indent="0">
              <a:buNone/>
              <a:defRPr sz="1400"/>
            </a:lvl2pPr>
            <a:lvl3pPr marL="914477" indent="0">
              <a:buNone/>
              <a:defRPr sz="1200"/>
            </a:lvl3pPr>
            <a:lvl4pPr marL="1371716" indent="0">
              <a:buNone/>
              <a:defRPr sz="1000"/>
            </a:lvl4pPr>
            <a:lvl5pPr marL="1828955" indent="0">
              <a:buNone/>
              <a:defRPr sz="1000"/>
            </a:lvl5pPr>
            <a:lvl6pPr marL="2286193" indent="0">
              <a:buNone/>
              <a:defRPr sz="1000"/>
            </a:lvl6pPr>
            <a:lvl7pPr marL="2743432" indent="0">
              <a:buNone/>
              <a:defRPr sz="1000"/>
            </a:lvl7pPr>
            <a:lvl8pPr marL="3200670" indent="0">
              <a:buNone/>
              <a:defRPr sz="1000"/>
            </a:lvl8pPr>
            <a:lvl9pPr marL="3657908" indent="0">
              <a:buNone/>
              <a:defRPr sz="1000"/>
            </a:lvl9pPr>
          </a:lstStyle>
          <a:p>
            <a:pPr lvl="0"/>
            <a:r>
              <a:rPr lang="pt-BR"/>
              <a:t>Clique para editar os estilos de texto Mestres</a:t>
            </a:r>
          </a:p>
        </p:txBody>
      </p:sp>
      <p:sp>
        <p:nvSpPr>
          <p:cNvPr id="5" name="Espaço Reservado para Data 4">
            <a:extLst>
              <a:ext uri="{FF2B5EF4-FFF2-40B4-BE49-F238E27FC236}">
                <a16:creationId xmlns:a16="http://schemas.microsoft.com/office/drawing/2014/main" id="{966ED964-DEF4-4189-95D7-833757DEB89B}"/>
              </a:ext>
            </a:extLst>
          </p:cNvPr>
          <p:cNvSpPr>
            <a:spLocks noGrp="1"/>
          </p:cNvSpPr>
          <p:nvPr>
            <p:ph type="dt" sz="half" idx="10"/>
          </p:nvPr>
        </p:nvSpPr>
        <p:spPr/>
        <p:txBody>
          <a:bodyPr/>
          <a:lstStyle/>
          <a:p>
            <a:fld id="{04DF97E5-9E71-4C8B-8052-54096FE3BABE}" type="datetimeFigureOut">
              <a:rPr lang="en-US" smtClean="0"/>
              <a:t>4/26/2021</a:t>
            </a:fld>
            <a:endParaRPr lang="en-US"/>
          </a:p>
        </p:txBody>
      </p:sp>
      <p:sp>
        <p:nvSpPr>
          <p:cNvPr id="6" name="Espaço Reservado para Rodapé 5">
            <a:extLst>
              <a:ext uri="{FF2B5EF4-FFF2-40B4-BE49-F238E27FC236}">
                <a16:creationId xmlns:a16="http://schemas.microsoft.com/office/drawing/2014/main" id="{B838294D-029A-4339-AE74-E3FC5B747428}"/>
              </a:ext>
            </a:extLst>
          </p:cNvPr>
          <p:cNvSpPr>
            <a:spLocks noGrp="1"/>
          </p:cNvSpPr>
          <p:nvPr>
            <p:ph type="ftr" sz="quarter" idx="11"/>
          </p:nvPr>
        </p:nvSpPr>
        <p:spPr/>
        <p:txBody>
          <a:bodyPr/>
          <a:lstStyle/>
          <a:p>
            <a:endParaRPr lang="en-US"/>
          </a:p>
        </p:txBody>
      </p:sp>
      <p:sp>
        <p:nvSpPr>
          <p:cNvPr id="7" name="Espaço Reservado para Número de Slide 6">
            <a:extLst>
              <a:ext uri="{FF2B5EF4-FFF2-40B4-BE49-F238E27FC236}">
                <a16:creationId xmlns:a16="http://schemas.microsoft.com/office/drawing/2014/main" id="{7B8F29F8-3B26-4241-9D70-68D269670B4A}"/>
              </a:ext>
            </a:extLst>
          </p:cNvPr>
          <p:cNvSpPr>
            <a:spLocks noGrp="1"/>
          </p:cNvSpPr>
          <p:nvPr>
            <p:ph type="sldNum" sz="quarter" idx="12"/>
          </p:nvPr>
        </p:nvSpPr>
        <p:spPr/>
        <p:txBody>
          <a:bodyPr/>
          <a:lstStyle/>
          <a:p>
            <a:fld id="{F603B55A-71C5-45B1-BB40-996CD9A9783C}" type="slidenum">
              <a:rPr lang="en-US" smtClean="0"/>
              <a:t>‹nº›</a:t>
            </a:fld>
            <a:endParaRPr lang="en-US"/>
          </a:p>
        </p:txBody>
      </p:sp>
    </p:spTree>
    <p:extLst>
      <p:ext uri="{BB962C8B-B14F-4D97-AF65-F5344CB8AC3E}">
        <p14:creationId xmlns:p14="http://schemas.microsoft.com/office/powerpoint/2010/main" val="39657673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e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B19C3E5-B560-4A6F-B915-2AD9040ADDAC}"/>
              </a:ext>
            </a:extLst>
          </p:cNvPr>
          <p:cNvSpPr>
            <a:spLocks noGrp="1"/>
          </p:cNvSpPr>
          <p:nvPr>
            <p:ph type="title"/>
          </p:nvPr>
        </p:nvSpPr>
        <p:spPr/>
        <p:txBody>
          <a:bodyPr/>
          <a:lstStyle/>
          <a:p>
            <a:r>
              <a:rPr lang="pt-BR"/>
              <a:t>Clique para editar o título Mestre</a:t>
            </a:r>
            <a:endParaRPr lang="en-US"/>
          </a:p>
        </p:txBody>
      </p:sp>
      <p:sp>
        <p:nvSpPr>
          <p:cNvPr id="3" name="Espaço Reservado para Texto Vertical 2">
            <a:extLst>
              <a:ext uri="{FF2B5EF4-FFF2-40B4-BE49-F238E27FC236}">
                <a16:creationId xmlns:a16="http://schemas.microsoft.com/office/drawing/2014/main" id="{F12D2FD0-5D51-414A-B9CC-42D852932475}"/>
              </a:ext>
            </a:extLst>
          </p:cNvPr>
          <p:cNvSpPr>
            <a:spLocks noGrp="1"/>
          </p:cNvSpPr>
          <p:nvPr>
            <p:ph type="body" orient="vert" idx="1"/>
          </p:nvPr>
        </p:nvSpPr>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a:p>
        </p:txBody>
      </p:sp>
      <p:sp>
        <p:nvSpPr>
          <p:cNvPr id="4" name="Espaço Reservado para Data 3">
            <a:extLst>
              <a:ext uri="{FF2B5EF4-FFF2-40B4-BE49-F238E27FC236}">
                <a16:creationId xmlns:a16="http://schemas.microsoft.com/office/drawing/2014/main" id="{A7E145B3-CE25-4BD8-A592-C5DF5201E2C0}"/>
              </a:ext>
            </a:extLst>
          </p:cNvPr>
          <p:cNvSpPr>
            <a:spLocks noGrp="1"/>
          </p:cNvSpPr>
          <p:nvPr>
            <p:ph type="dt" sz="half" idx="10"/>
          </p:nvPr>
        </p:nvSpPr>
        <p:spPr/>
        <p:txBody>
          <a:bodyPr/>
          <a:lstStyle/>
          <a:p>
            <a:fld id="{04DF97E5-9E71-4C8B-8052-54096FE3BABE}" type="datetimeFigureOut">
              <a:rPr lang="en-US" smtClean="0"/>
              <a:t>4/26/2021</a:t>
            </a:fld>
            <a:endParaRPr lang="en-US"/>
          </a:p>
        </p:txBody>
      </p:sp>
      <p:sp>
        <p:nvSpPr>
          <p:cNvPr id="5" name="Espaço Reservado para Rodapé 4">
            <a:extLst>
              <a:ext uri="{FF2B5EF4-FFF2-40B4-BE49-F238E27FC236}">
                <a16:creationId xmlns:a16="http://schemas.microsoft.com/office/drawing/2014/main" id="{710DB66F-4614-454D-A598-3E3F768C971A}"/>
              </a:ext>
            </a:extLst>
          </p:cNvPr>
          <p:cNvSpPr>
            <a:spLocks noGrp="1"/>
          </p:cNvSpPr>
          <p:nvPr>
            <p:ph type="ftr" sz="quarter" idx="11"/>
          </p:nvPr>
        </p:nvSpPr>
        <p:spPr/>
        <p:txBody>
          <a:bodyPr/>
          <a:lstStyle/>
          <a:p>
            <a:endParaRPr lang="en-US"/>
          </a:p>
        </p:txBody>
      </p:sp>
      <p:sp>
        <p:nvSpPr>
          <p:cNvPr id="6" name="Espaço Reservado para Número de Slide 5">
            <a:extLst>
              <a:ext uri="{FF2B5EF4-FFF2-40B4-BE49-F238E27FC236}">
                <a16:creationId xmlns:a16="http://schemas.microsoft.com/office/drawing/2014/main" id="{26885257-5D4F-4172-AA0B-3DDF91BEA92E}"/>
              </a:ext>
            </a:extLst>
          </p:cNvPr>
          <p:cNvSpPr>
            <a:spLocks noGrp="1"/>
          </p:cNvSpPr>
          <p:nvPr>
            <p:ph type="sldNum" sz="quarter" idx="12"/>
          </p:nvPr>
        </p:nvSpPr>
        <p:spPr/>
        <p:txBody>
          <a:bodyPr/>
          <a:lstStyle/>
          <a:p>
            <a:fld id="{F603B55A-71C5-45B1-BB40-996CD9A9783C}" type="slidenum">
              <a:rPr lang="en-US" smtClean="0"/>
              <a:t>‹nº›</a:t>
            </a:fld>
            <a:endParaRPr lang="en-US"/>
          </a:p>
        </p:txBody>
      </p:sp>
    </p:spTree>
    <p:extLst>
      <p:ext uri="{BB962C8B-B14F-4D97-AF65-F5344CB8AC3E}">
        <p14:creationId xmlns:p14="http://schemas.microsoft.com/office/powerpoint/2010/main" val="23236562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exto e Título Vertical">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CA38A2D-3362-48B1-9C2B-445E324E1A8C}"/>
              </a:ext>
            </a:extLst>
          </p:cNvPr>
          <p:cNvSpPr>
            <a:spLocks noGrp="1"/>
          </p:cNvSpPr>
          <p:nvPr>
            <p:ph type="title" orient="vert"/>
          </p:nvPr>
        </p:nvSpPr>
        <p:spPr>
          <a:xfrm>
            <a:off x="8724900" y="365125"/>
            <a:ext cx="2628900" cy="5811838"/>
          </a:xfrm>
        </p:spPr>
        <p:txBody>
          <a:bodyPr vert="eaVert"/>
          <a:lstStyle/>
          <a:p>
            <a:r>
              <a:rPr lang="pt-BR"/>
              <a:t>Clique para editar o título Mestre</a:t>
            </a:r>
            <a:endParaRPr lang="en-US"/>
          </a:p>
        </p:txBody>
      </p:sp>
      <p:sp>
        <p:nvSpPr>
          <p:cNvPr id="3" name="Espaço Reservado para Texto Vertical 2">
            <a:extLst>
              <a:ext uri="{FF2B5EF4-FFF2-40B4-BE49-F238E27FC236}">
                <a16:creationId xmlns:a16="http://schemas.microsoft.com/office/drawing/2014/main" id="{CFC8CE7A-A4BE-4A5A-9F1A-5127BD085336}"/>
              </a:ext>
            </a:extLst>
          </p:cNvPr>
          <p:cNvSpPr>
            <a:spLocks noGrp="1"/>
          </p:cNvSpPr>
          <p:nvPr>
            <p:ph type="body" orient="vert" idx="1"/>
          </p:nvPr>
        </p:nvSpPr>
        <p:spPr>
          <a:xfrm>
            <a:off x="838200" y="365125"/>
            <a:ext cx="7734300" cy="5811838"/>
          </a:xfrm>
        </p:spPr>
        <p:txBody>
          <a:bodyPr vert="eaVert"/>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a:p>
        </p:txBody>
      </p:sp>
      <p:sp>
        <p:nvSpPr>
          <p:cNvPr id="4" name="Espaço Reservado para Data 3">
            <a:extLst>
              <a:ext uri="{FF2B5EF4-FFF2-40B4-BE49-F238E27FC236}">
                <a16:creationId xmlns:a16="http://schemas.microsoft.com/office/drawing/2014/main" id="{A304296A-B29D-45C7-A044-4931D4466D9D}"/>
              </a:ext>
            </a:extLst>
          </p:cNvPr>
          <p:cNvSpPr>
            <a:spLocks noGrp="1"/>
          </p:cNvSpPr>
          <p:nvPr>
            <p:ph type="dt" sz="half" idx="10"/>
          </p:nvPr>
        </p:nvSpPr>
        <p:spPr/>
        <p:txBody>
          <a:bodyPr/>
          <a:lstStyle/>
          <a:p>
            <a:fld id="{04DF97E5-9E71-4C8B-8052-54096FE3BABE}" type="datetimeFigureOut">
              <a:rPr lang="en-US" smtClean="0"/>
              <a:t>4/26/2021</a:t>
            </a:fld>
            <a:endParaRPr lang="en-US"/>
          </a:p>
        </p:txBody>
      </p:sp>
      <p:sp>
        <p:nvSpPr>
          <p:cNvPr id="5" name="Espaço Reservado para Rodapé 4">
            <a:extLst>
              <a:ext uri="{FF2B5EF4-FFF2-40B4-BE49-F238E27FC236}">
                <a16:creationId xmlns:a16="http://schemas.microsoft.com/office/drawing/2014/main" id="{B85FC8DE-9418-49AA-B924-618552733870}"/>
              </a:ext>
            </a:extLst>
          </p:cNvPr>
          <p:cNvSpPr>
            <a:spLocks noGrp="1"/>
          </p:cNvSpPr>
          <p:nvPr>
            <p:ph type="ftr" sz="quarter" idx="11"/>
          </p:nvPr>
        </p:nvSpPr>
        <p:spPr/>
        <p:txBody>
          <a:bodyPr/>
          <a:lstStyle/>
          <a:p>
            <a:endParaRPr lang="en-US"/>
          </a:p>
        </p:txBody>
      </p:sp>
      <p:sp>
        <p:nvSpPr>
          <p:cNvPr id="6" name="Espaço Reservado para Número de Slide 5">
            <a:extLst>
              <a:ext uri="{FF2B5EF4-FFF2-40B4-BE49-F238E27FC236}">
                <a16:creationId xmlns:a16="http://schemas.microsoft.com/office/drawing/2014/main" id="{B3B987E8-D160-40D3-AAB7-53C24DFD9E8B}"/>
              </a:ext>
            </a:extLst>
          </p:cNvPr>
          <p:cNvSpPr>
            <a:spLocks noGrp="1"/>
          </p:cNvSpPr>
          <p:nvPr>
            <p:ph type="sldNum" sz="quarter" idx="12"/>
          </p:nvPr>
        </p:nvSpPr>
        <p:spPr/>
        <p:txBody>
          <a:bodyPr/>
          <a:lstStyle/>
          <a:p>
            <a:fld id="{F603B55A-71C5-45B1-BB40-996CD9A9783C}" type="slidenum">
              <a:rPr lang="en-US" smtClean="0"/>
              <a:t>‹nº›</a:t>
            </a:fld>
            <a:endParaRPr lang="en-US"/>
          </a:p>
        </p:txBody>
      </p:sp>
    </p:spTree>
    <p:extLst>
      <p:ext uri="{BB962C8B-B14F-4D97-AF65-F5344CB8AC3E}">
        <p14:creationId xmlns:p14="http://schemas.microsoft.com/office/powerpoint/2010/main" val="2347330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ço Reservado para Título 1">
            <a:extLst>
              <a:ext uri="{FF2B5EF4-FFF2-40B4-BE49-F238E27FC236}">
                <a16:creationId xmlns:a16="http://schemas.microsoft.com/office/drawing/2014/main" id="{C16BB63C-C1B1-47D7-BA24-B21F81E866A6}"/>
              </a:ext>
            </a:extLst>
          </p:cNvPr>
          <p:cNvSpPr>
            <a:spLocks noGrp="1"/>
          </p:cNvSpPr>
          <p:nvPr>
            <p:ph type="title"/>
          </p:nvPr>
        </p:nvSpPr>
        <p:spPr>
          <a:xfrm>
            <a:off x="838201" y="365125"/>
            <a:ext cx="10515600" cy="1325563"/>
          </a:xfrm>
          <a:prstGeom prst="rect">
            <a:avLst/>
          </a:prstGeom>
        </p:spPr>
        <p:txBody>
          <a:bodyPr vert="horz" lIns="91440" tIns="45720" rIns="91440" bIns="45720" rtlCol="0" anchor="ctr">
            <a:normAutofit/>
          </a:bodyPr>
          <a:lstStyle/>
          <a:p>
            <a:r>
              <a:rPr lang="pt-BR"/>
              <a:t>Clique para editar o título Mestre</a:t>
            </a:r>
            <a:endParaRPr lang="en-US"/>
          </a:p>
        </p:txBody>
      </p:sp>
      <p:sp>
        <p:nvSpPr>
          <p:cNvPr id="3" name="Espaço Reservado para Texto 2">
            <a:extLst>
              <a:ext uri="{FF2B5EF4-FFF2-40B4-BE49-F238E27FC236}">
                <a16:creationId xmlns:a16="http://schemas.microsoft.com/office/drawing/2014/main" id="{5B7DE119-2801-4979-9538-CA19325F7781}"/>
              </a:ext>
            </a:extLst>
          </p:cNvPr>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lang="pt-BR"/>
              <a:t>Clique para editar os estilos de texto Mestres</a:t>
            </a:r>
          </a:p>
          <a:p>
            <a:pPr lvl="1"/>
            <a:r>
              <a:rPr lang="pt-BR"/>
              <a:t>Segundo nível</a:t>
            </a:r>
          </a:p>
          <a:p>
            <a:pPr lvl="2"/>
            <a:r>
              <a:rPr lang="pt-BR"/>
              <a:t>Terceiro nível</a:t>
            </a:r>
          </a:p>
          <a:p>
            <a:pPr lvl="3"/>
            <a:r>
              <a:rPr lang="pt-BR"/>
              <a:t>Quarto nível</a:t>
            </a:r>
          </a:p>
          <a:p>
            <a:pPr lvl="4"/>
            <a:r>
              <a:rPr lang="pt-BR"/>
              <a:t>Quinto nível</a:t>
            </a:r>
            <a:endParaRPr lang="en-US"/>
          </a:p>
        </p:txBody>
      </p:sp>
      <p:sp>
        <p:nvSpPr>
          <p:cNvPr id="4" name="Espaço Reservado para Data 3">
            <a:extLst>
              <a:ext uri="{FF2B5EF4-FFF2-40B4-BE49-F238E27FC236}">
                <a16:creationId xmlns:a16="http://schemas.microsoft.com/office/drawing/2014/main" id="{DA9D724F-70F1-44E0-A20E-337308A073D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4DF97E5-9E71-4C8B-8052-54096FE3BABE}" type="datetimeFigureOut">
              <a:rPr lang="en-US" smtClean="0"/>
              <a:t>4/26/2021</a:t>
            </a:fld>
            <a:endParaRPr lang="en-US"/>
          </a:p>
        </p:txBody>
      </p:sp>
      <p:sp>
        <p:nvSpPr>
          <p:cNvPr id="5" name="Espaço Reservado para Rodapé 4">
            <a:extLst>
              <a:ext uri="{FF2B5EF4-FFF2-40B4-BE49-F238E27FC236}">
                <a16:creationId xmlns:a16="http://schemas.microsoft.com/office/drawing/2014/main" id="{D15F311D-9E6E-45FE-8F67-968A9F6AB85D}"/>
              </a:ext>
            </a:extLst>
          </p:cNvPr>
          <p:cNvSpPr>
            <a:spLocks noGrp="1"/>
          </p:cNvSpPr>
          <p:nvPr>
            <p:ph type="ftr" sz="quarter" idx="3"/>
          </p:nvPr>
        </p:nvSpPr>
        <p:spPr>
          <a:xfrm>
            <a:off x="4038601"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ço Reservado para Número de Slide 5">
            <a:extLst>
              <a:ext uri="{FF2B5EF4-FFF2-40B4-BE49-F238E27FC236}">
                <a16:creationId xmlns:a16="http://schemas.microsoft.com/office/drawing/2014/main" id="{3CE832EE-59E6-44AF-AA0D-CFABB43C0C7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603B55A-71C5-45B1-BB40-996CD9A9783C}" type="slidenum">
              <a:rPr lang="en-US" smtClean="0"/>
              <a:t>‹nº›</a:t>
            </a:fld>
            <a:endParaRPr lang="en-US"/>
          </a:p>
        </p:txBody>
      </p:sp>
    </p:spTree>
    <p:extLst>
      <p:ext uri="{BB962C8B-B14F-4D97-AF65-F5344CB8AC3E}">
        <p14:creationId xmlns:p14="http://schemas.microsoft.com/office/powerpoint/2010/main" val="12448013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19" indent="-228619" algn="l" defTabSz="9144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58" indent="-228619" algn="l" defTabSz="914477" rtl="0" eaLnBrk="1" latinLnBrk="0" hangingPunct="1">
        <a:lnSpc>
          <a:spcPct val="90000"/>
        </a:lnSpc>
        <a:spcBef>
          <a:spcPts val="500"/>
        </a:spcBef>
        <a:buFont typeface="Arial" panose="020B0604020202020204" pitchFamily="34" charset="0"/>
        <a:buChar char="•"/>
        <a:defRPr sz="2401" kern="1200">
          <a:solidFill>
            <a:schemeClr val="tx1"/>
          </a:solidFill>
          <a:latin typeface="+mn-lt"/>
          <a:ea typeface="+mn-ea"/>
          <a:cs typeface="+mn-cs"/>
        </a:defRPr>
      </a:lvl2pPr>
      <a:lvl3pPr marL="1143097" indent="-228619" algn="l" defTabSz="9144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335" indent="-228619" algn="l" defTabSz="9144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574" indent="-228619" algn="l" defTabSz="9144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813" indent="-228619" algn="l" defTabSz="9144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2051" indent="-228619" algn="l" defTabSz="9144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289" indent="-228619" algn="l" defTabSz="9144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528" indent="-228619" algn="l" defTabSz="9144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pt-BR"/>
      </a:defPPr>
      <a:lvl1pPr marL="0" algn="l" defTabSz="914477" rtl="0" eaLnBrk="1" latinLnBrk="0" hangingPunct="1">
        <a:defRPr sz="1800" kern="1200">
          <a:solidFill>
            <a:schemeClr val="tx1"/>
          </a:solidFill>
          <a:latin typeface="+mn-lt"/>
          <a:ea typeface="+mn-ea"/>
          <a:cs typeface="+mn-cs"/>
        </a:defRPr>
      </a:lvl1pPr>
      <a:lvl2pPr marL="457239" algn="l" defTabSz="914477" rtl="0" eaLnBrk="1" latinLnBrk="0" hangingPunct="1">
        <a:defRPr sz="1800" kern="1200">
          <a:solidFill>
            <a:schemeClr val="tx1"/>
          </a:solidFill>
          <a:latin typeface="+mn-lt"/>
          <a:ea typeface="+mn-ea"/>
          <a:cs typeface="+mn-cs"/>
        </a:defRPr>
      </a:lvl2pPr>
      <a:lvl3pPr marL="914477" algn="l" defTabSz="914477" rtl="0" eaLnBrk="1" latinLnBrk="0" hangingPunct="1">
        <a:defRPr sz="1800" kern="1200">
          <a:solidFill>
            <a:schemeClr val="tx1"/>
          </a:solidFill>
          <a:latin typeface="+mn-lt"/>
          <a:ea typeface="+mn-ea"/>
          <a:cs typeface="+mn-cs"/>
        </a:defRPr>
      </a:lvl3pPr>
      <a:lvl4pPr marL="1371716" algn="l" defTabSz="914477" rtl="0" eaLnBrk="1" latinLnBrk="0" hangingPunct="1">
        <a:defRPr sz="1800" kern="1200">
          <a:solidFill>
            <a:schemeClr val="tx1"/>
          </a:solidFill>
          <a:latin typeface="+mn-lt"/>
          <a:ea typeface="+mn-ea"/>
          <a:cs typeface="+mn-cs"/>
        </a:defRPr>
      </a:lvl4pPr>
      <a:lvl5pPr marL="1828955" algn="l" defTabSz="914477" rtl="0" eaLnBrk="1" latinLnBrk="0" hangingPunct="1">
        <a:defRPr sz="1800" kern="1200">
          <a:solidFill>
            <a:schemeClr val="tx1"/>
          </a:solidFill>
          <a:latin typeface="+mn-lt"/>
          <a:ea typeface="+mn-ea"/>
          <a:cs typeface="+mn-cs"/>
        </a:defRPr>
      </a:lvl5pPr>
      <a:lvl6pPr marL="2286193" algn="l" defTabSz="914477" rtl="0" eaLnBrk="1" latinLnBrk="0" hangingPunct="1">
        <a:defRPr sz="1800" kern="1200">
          <a:solidFill>
            <a:schemeClr val="tx1"/>
          </a:solidFill>
          <a:latin typeface="+mn-lt"/>
          <a:ea typeface="+mn-ea"/>
          <a:cs typeface="+mn-cs"/>
        </a:defRPr>
      </a:lvl6pPr>
      <a:lvl7pPr marL="2743432" algn="l" defTabSz="914477" rtl="0" eaLnBrk="1" latinLnBrk="0" hangingPunct="1">
        <a:defRPr sz="1800" kern="1200">
          <a:solidFill>
            <a:schemeClr val="tx1"/>
          </a:solidFill>
          <a:latin typeface="+mn-lt"/>
          <a:ea typeface="+mn-ea"/>
          <a:cs typeface="+mn-cs"/>
        </a:defRPr>
      </a:lvl7pPr>
      <a:lvl8pPr marL="3200670" algn="l" defTabSz="914477" rtl="0" eaLnBrk="1" latinLnBrk="0" hangingPunct="1">
        <a:defRPr sz="1800" kern="1200">
          <a:solidFill>
            <a:schemeClr val="tx1"/>
          </a:solidFill>
          <a:latin typeface="+mn-lt"/>
          <a:ea typeface="+mn-ea"/>
          <a:cs typeface="+mn-cs"/>
        </a:defRPr>
      </a:lvl8pPr>
      <a:lvl9pPr marL="3657908" algn="l" defTabSz="9144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emf"/><Relationship Id="rId3" Type="http://schemas.openxmlformats.org/officeDocument/2006/relationships/image" Target="../media/image1.png"/><Relationship Id="rId21" Type="http://schemas.openxmlformats.org/officeDocument/2006/relationships/image" Target="../media/image19.jpeg"/><Relationship Id="rId7" Type="http://schemas.openxmlformats.org/officeDocument/2006/relationships/image" Target="../media/image5.png"/><Relationship Id="rId12" Type="http://schemas.openxmlformats.org/officeDocument/2006/relationships/image" Target="../media/image10.png"/><Relationship Id="rId17" Type="http://schemas.openxmlformats.org/officeDocument/2006/relationships/image" Target="../media/image15.emf"/><Relationship Id="rId2" Type="http://schemas.openxmlformats.org/officeDocument/2006/relationships/notesSlide" Target="../notesSlides/notesSlide1.xml"/><Relationship Id="rId16" Type="http://schemas.openxmlformats.org/officeDocument/2006/relationships/image" Target="../media/image14.png"/><Relationship Id="rId20" Type="http://schemas.openxmlformats.org/officeDocument/2006/relationships/image" Target="../media/image18.jpeg"/><Relationship Id="rId1" Type="http://schemas.openxmlformats.org/officeDocument/2006/relationships/slideLayout" Target="../slideLayouts/slideLayout1.xml"/><Relationship Id="rId6" Type="http://schemas.openxmlformats.org/officeDocument/2006/relationships/image" Target="../media/image4.jpeg"/><Relationship Id="rId11" Type="http://schemas.openxmlformats.org/officeDocument/2006/relationships/image" Target="../media/image9.png"/><Relationship Id="rId5" Type="http://schemas.openxmlformats.org/officeDocument/2006/relationships/image" Target="../media/image3.png"/><Relationship Id="rId15" Type="http://schemas.openxmlformats.org/officeDocument/2006/relationships/image" Target="../media/image13.png"/><Relationship Id="rId10" Type="http://schemas.openxmlformats.org/officeDocument/2006/relationships/image" Target="../media/image8.png"/><Relationship Id="rId19" Type="http://schemas.openxmlformats.org/officeDocument/2006/relationships/image" Target="../media/image17.emf"/><Relationship Id="rId4" Type="http://schemas.openxmlformats.org/officeDocument/2006/relationships/image" Target="../media/image2.jpeg"/><Relationship Id="rId9" Type="http://schemas.openxmlformats.org/officeDocument/2006/relationships/image" Target="../media/image7.jpeg"/><Relationship Id="rId14" Type="http://schemas.openxmlformats.org/officeDocument/2006/relationships/image" Target="../media/image12.png"/><Relationship Id="rId22" Type="http://schemas.openxmlformats.org/officeDocument/2006/relationships/image" Target="../media/image2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tângulo 4">
            <a:extLst>
              <a:ext uri="{FF2B5EF4-FFF2-40B4-BE49-F238E27FC236}">
                <a16:creationId xmlns:a16="http://schemas.microsoft.com/office/drawing/2014/main" id="{FE0D4876-9FE0-4B44-AEC7-AAFD44808E78}"/>
              </a:ext>
            </a:extLst>
          </p:cNvPr>
          <p:cNvSpPr/>
          <p:nvPr/>
        </p:nvSpPr>
        <p:spPr>
          <a:xfrm>
            <a:off x="152400" y="97973"/>
            <a:ext cx="11887200" cy="1273628"/>
          </a:xfrm>
          <a:prstGeom prst="rect">
            <a:avLst/>
          </a:prstGeom>
          <a:solidFill>
            <a:schemeClr val="accent4">
              <a:lumMod val="40000"/>
              <a:lumOff val="60000"/>
            </a:schemeClr>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aixaDeTexto 5">
            <a:extLst>
              <a:ext uri="{FF2B5EF4-FFF2-40B4-BE49-F238E27FC236}">
                <a16:creationId xmlns:a16="http://schemas.microsoft.com/office/drawing/2014/main" id="{2860AA80-37C9-44A9-B97B-EF248E3410A7}"/>
              </a:ext>
            </a:extLst>
          </p:cNvPr>
          <p:cNvSpPr txBox="1"/>
          <p:nvPr/>
        </p:nvSpPr>
        <p:spPr>
          <a:xfrm>
            <a:off x="76200" y="181581"/>
            <a:ext cx="12039600" cy="430887"/>
          </a:xfrm>
          <a:prstGeom prst="rect">
            <a:avLst/>
          </a:prstGeom>
          <a:solidFill>
            <a:srgbClr val="FFC000"/>
          </a:solidFill>
        </p:spPr>
        <p:txBody>
          <a:bodyPr wrap="square">
            <a:spAutoFit/>
          </a:bodyPr>
          <a:lstStyle/>
          <a:p>
            <a:pPr algn="ctr"/>
            <a:r>
              <a:rPr lang="en-US" sz="2200" dirty="0">
                <a:latin typeface="Bahnschrift Condensed" panose="020B0502040204020203" pitchFamily="34" charset="0"/>
                <a:ea typeface="Times New Roman" panose="02020603050405020304" pitchFamily="18" charset="0"/>
                <a:cs typeface="Arial" panose="020B0604020202020204" pitchFamily="34" charset="0"/>
              </a:rPr>
              <a:t>Unraveling potential biases in U-Pb detrital zircon record induced by high-temperature metamorphism (&gt; 850 ºC)</a:t>
            </a:r>
            <a:endParaRPr lang="en-US" sz="2200" dirty="0">
              <a:latin typeface="Bahnschrift Condensed" panose="020B0502040204020203" pitchFamily="34" charset="0"/>
            </a:endParaRPr>
          </a:p>
        </p:txBody>
      </p:sp>
      <p:sp>
        <p:nvSpPr>
          <p:cNvPr id="9" name="CaixaDeTexto 8">
            <a:extLst>
              <a:ext uri="{FF2B5EF4-FFF2-40B4-BE49-F238E27FC236}">
                <a16:creationId xmlns:a16="http://schemas.microsoft.com/office/drawing/2014/main" id="{09167E0D-0FD1-4AE3-B45C-74FD9A45D2ED}"/>
              </a:ext>
            </a:extLst>
          </p:cNvPr>
          <p:cNvSpPr txBox="1"/>
          <p:nvPr/>
        </p:nvSpPr>
        <p:spPr>
          <a:xfrm>
            <a:off x="73980" y="686937"/>
            <a:ext cx="12039600" cy="623248"/>
          </a:xfrm>
          <a:prstGeom prst="rect">
            <a:avLst/>
          </a:prstGeom>
          <a:solidFill>
            <a:srgbClr val="FFC000"/>
          </a:solidFill>
        </p:spPr>
        <p:txBody>
          <a:bodyPr wrap="square">
            <a:spAutoFit/>
          </a:bodyPr>
          <a:lstStyle/>
          <a:p>
            <a:pPr indent="457239" algn="ctr"/>
            <a:r>
              <a:rPr lang="pt-BR" sz="1250" b="1" dirty="0">
                <a:solidFill>
                  <a:srgbClr val="000000"/>
                </a:solidFill>
                <a:latin typeface="Arial" panose="020B0604020202020204" pitchFamily="34" charset="0"/>
                <a:ea typeface="Times New Roman" panose="02020603050405020304" pitchFamily="18" charset="0"/>
                <a:cs typeface="Arial" panose="020B0604020202020204" pitchFamily="34" charset="0"/>
              </a:rPr>
              <a:t>Mahyra Tedeschi</a:t>
            </a:r>
            <a:r>
              <a:rPr lang="pt-BR" sz="1250" b="1" baseline="30000" dirty="0">
                <a:solidFill>
                  <a:srgbClr val="000000"/>
                </a:solidFill>
                <a:latin typeface="Arial" panose="020B0604020202020204" pitchFamily="34" charset="0"/>
                <a:ea typeface="Times New Roman" panose="02020603050405020304" pitchFamily="18" charset="0"/>
                <a:cs typeface="Arial" panose="020B0604020202020204" pitchFamily="34" charset="0"/>
              </a:rPr>
              <a:t>1*</a:t>
            </a:r>
            <a:r>
              <a:rPr lang="pt-BR" sz="1250" b="1"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pt-BR" sz="1250" dirty="0">
                <a:solidFill>
                  <a:srgbClr val="000000"/>
                </a:solidFill>
                <a:latin typeface="Arial" panose="020B0604020202020204" pitchFamily="34" charset="0"/>
                <a:ea typeface="Times New Roman" panose="02020603050405020304" pitchFamily="18" charset="0"/>
                <a:cs typeface="Arial" panose="020B0604020202020204" pitchFamily="34" charset="0"/>
              </a:rPr>
              <a:t>Humberto Reis</a:t>
            </a:r>
            <a:r>
              <a:rPr lang="pt-BR" sz="1250" baseline="30000" dirty="0">
                <a:solidFill>
                  <a:srgbClr val="000000"/>
                </a:solidFill>
                <a:latin typeface="Arial" panose="020B0604020202020204" pitchFamily="34" charset="0"/>
                <a:ea typeface="Times New Roman" panose="02020603050405020304" pitchFamily="18" charset="0"/>
                <a:cs typeface="Arial" panose="020B0604020202020204" pitchFamily="34" charset="0"/>
              </a:rPr>
              <a:t>2</a:t>
            </a:r>
            <a:r>
              <a:rPr lang="pt-BR" sz="1250" dirty="0">
                <a:solidFill>
                  <a:srgbClr val="000000"/>
                </a:solidFill>
                <a:latin typeface="Arial" panose="020B0604020202020204" pitchFamily="34" charset="0"/>
                <a:ea typeface="Times New Roman" panose="02020603050405020304" pitchFamily="18" charset="0"/>
                <a:cs typeface="Arial" panose="020B0604020202020204" pitchFamily="34" charset="0"/>
              </a:rPr>
              <a:t>, Laura Stutenbecker</a:t>
            </a:r>
            <a:r>
              <a:rPr lang="pt-BR" sz="1250" baseline="30000" dirty="0">
                <a:solidFill>
                  <a:srgbClr val="000000"/>
                </a:solidFill>
                <a:latin typeface="Arial" panose="020B0604020202020204" pitchFamily="34" charset="0"/>
                <a:ea typeface="Times New Roman" panose="02020603050405020304" pitchFamily="18" charset="0"/>
                <a:cs typeface="Arial" panose="020B0604020202020204" pitchFamily="34" charset="0"/>
              </a:rPr>
              <a:t>3</a:t>
            </a:r>
            <a:r>
              <a:rPr lang="pt-BR" sz="1250" dirty="0">
                <a:solidFill>
                  <a:srgbClr val="000000"/>
                </a:solidFill>
                <a:latin typeface="Arial" panose="020B0604020202020204" pitchFamily="34" charset="0"/>
                <a:ea typeface="Times New Roman" panose="02020603050405020304" pitchFamily="18" charset="0"/>
                <a:cs typeface="Arial" panose="020B0604020202020204" pitchFamily="34" charset="0"/>
              </a:rPr>
              <a:t>, Matheus Kuchenbecker</a:t>
            </a:r>
            <a:r>
              <a:rPr lang="pt-BR" sz="1250" baseline="30000" dirty="0">
                <a:solidFill>
                  <a:srgbClr val="000000"/>
                </a:solidFill>
                <a:latin typeface="Arial" panose="020B0604020202020204" pitchFamily="34" charset="0"/>
                <a:ea typeface="Times New Roman" panose="02020603050405020304" pitchFamily="18" charset="0"/>
                <a:cs typeface="Arial" panose="020B0604020202020204" pitchFamily="34" charset="0"/>
              </a:rPr>
              <a:t>4</a:t>
            </a:r>
            <a:r>
              <a:rPr lang="pt-BR" sz="1250" dirty="0">
                <a:solidFill>
                  <a:srgbClr val="000000"/>
                </a:solidFill>
                <a:latin typeface="Arial" panose="020B0604020202020204" pitchFamily="34" charset="0"/>
                <a:ea typeface="Times New Roman" panose="02020603050405020304" pitchFamily="18" charset="0"/>
                <a:cs typeface="Arial" panose="020B0604020202020204" pitchFamily="34" charset="0"/>
              </a:rPr>
              <a:t>, Bruno Ribeiro</a:t>
            </a:r>
            <a:r>
              <a:rPr lang="pt-BR" sz="1250" baseline="30000" dirty="0">
                <a:solidFill>
                  <a:srgbClr val="000000"/>
                </a:solidFill>
                <a:latin typeface="Arial" panose="020B0604020202020204" pitchFamily="34" charset="0"/>
                <a:ea typeface="Times New Roman" panose="02020603050405020304" pitchFamily="18" charset="0"/>
                <a:cs typeface="Arial" panose="020B0604020202020204" pitchFamily="34" charset="0"/>
              </a:rPr>
              <a:t>5</a:t>
            </a:r>
            <a:r>
              <a:rPr lang="pt-BR" sz="1250" dirty="0">
                <a:solidFill>
                  <a:srgbClr val="000000"/>
                </a:solidFill>
                <a:latin typeface="Arial" panose="020B0604020202020204" pitchFamily="34" charset="0"/>
                <a:ea typeface="Times New Roman" panose="02020603050405020304" pitchFamily="18" charset="0"/>
                <a:cs typeface="Arial" panose="020B0604020202020204" pitchFamily="34" charset="0"/>
              </a:rPr>
              <a:t>,</a:t>
            </a:r>
            <a:r>
              <a:rPr lang="pt-BR" sz="1250" baseline="30000" dirty="0">
                <a:solidFill>
                  <a:srgbClr val="000000"/>
                </a:solidFill>
                <a:latin typeface="Arial" panose="020B0604020202020204" pitchFamily="34" charset="0"/>
                <a:ea typeface="Times New Roman" panose="02020603050405020304" pitchFamily="18" charset="0"/>
                <a:cs typeface="Arial" panose="020B0604020202020204" pitchFamily="34" charset="0"/>
              </a:rPr>
              <a:t> </a:t>
            </a:r>
            <a:r>
              <a:rPr lang="pt-BR" sz="1250" dirty="0">
                <a:solidFill>
                  <a:srgbClr val="000000"/>
                </a:solidFill>
                <a:latin typeface="Arial" panose="020B0604020202020204" pitchFamily="34" charset="0"/>
                <a:ea typeface="Times New Roman" panose="02020603050405020304" pitchFamily="18" charset="0"/>
                <a:cs typeface="Arial" panose="020B0604020202020204" pitchFamily="34" charset="0"/>
              </a:rPr>
              <a:t>Vitor Barrote</a:t>
            </a:r>
            <a:r>
              <a:rPr lang="pt-BR" sz="1250" baseline="30000" dirty="0">
                <a:solidFill>
                  <a:srgbClr val="000000"/>
                </a:solidFill>
                <a:latin typeface="Arial" panose="020B0604020202020204" pitchFamily="34" charset="0"/>
                <a:ea typeface="Times New Roman" panose="02020603050405020304" pitchFamily="18" charset="0"/>
                <a:cs typeface="Arial" panose="020B0604020202020204" pitchFamily="34" charset="0"/>
              </a:rPr>
              <a:t>6</a:t>
            </a:r>
            <a:r>
              <a:rPr lang="pt-BR" sz="1250" dirty="0">
                <a:solidFill>
                  <a:srgbClr val="000000"/>
                </a:solidFill>
                <a:latin typeface="Arial" panose="020B0604020202020204" pitchFamily="34" charset="0"/>
                <a:ea typeface="Times New Roman" panose="02020603050405020304" pitchFamily="18" charset="0"/>
                <a:cs typeface="Arial" panose="020B0604020202020204" pitchFamily="34" charset="0"/>
              </a:rPr>
              <a:t>, Pedro Leonardo Vieira</a:t>
            </a:r>
            <a:r>
              <a:rPr lang="pt-BR" sz="1250" baseline="30000" dirty="0">
                <a:solidFill>
                  <a:srgbClr val="000000"/>
                </a:solidFill>
                <a:latin typeface="Arial" panose="020B0604020202020204" pitchFamily="34" charset="0"/>
                <a:ea typeface="Times New Roman" panose="02020603050405020304" pitchFamily="18" charset="0"/>
                <a:cs typeface="Arial" panose="020B0604020202020204" pitchFamily="34" charset="0"/>
              </a:rPr>
              <a:t>1</a:t>
            </a:r>
            <a:r>
              <a:rPr lang="pt-BR" sz="1250" dirty="0">
                <a:solidFill>
                  <a:srgbClr val="000000"/>
                </a:solidFill>
                <a:latin typeface="Arial" panose="020B0604020202020204" pitchFamily="34" charset="0"/>
                <a:ea typeface="Times New Roman" panose="02020603050405020304" pitchFamily="18" charset="0"/>
                <a:cs typeface="Arial" panose="020B0604020202020204" pitchFamily="34" charset="0"/>
              </a:rPr>
              <a:t>, Cristiano Lana</a:t>
            </a:r>
            <a:r>
              <a:rPr lang="pt-BR" sz="1250" baseline="30000" dirty="0">
                <a:solidFill>
                  <a:srgbClr val="000000"/>
                </a:solidFill>
                <a:latin typeface="Arial" panose="020B0604020202020204" pitchFamily="34" charset="0"/>
                <a:ea typeface="Times New Roman" panose="02020603050405020304" pitchFamily="18" charset="0"/>
                <a:cs typeface="Arial" panose="020B0604020202020204" pitchFamily="34" charset="0"/>
              </a:rPr>
              <a:t>2</a:t>
            </a:r>
          </a:p>
          <a:p>
            <a:pPr indent="457239" algn="ctr"/>
            <a:r>
              <a:rPr lang="pt-BR" sz="1100" baseline="30000" dirty="0">
                <a:latin typeface="Arial" panose="020B0604020202020204" pitchFamily="34" charset="0"/>
                <a:ea typeface="Times New Roman" panose="02020603050405020304" pitchFamily="18" charset="0"/>
                <a:cs typeface="Times New Roman" panose="02020603050405020304" pitchFamily="18" charset="0"/>
              </a:rPr>
              <a:t>1</a:t>
            </a:r>
            <a:r>
              <a:rPr lang="pt-BR" sz="1100" dirty="0">
                <a:latin typeface="Arial" panose="020B0604020202020204" pitchFamily="34" charset="0"/>
                <a:ea typeface="Times New Roman" panose="02020603050405020304" pitchFamily="18" charset="0"/>
                <a:cs typeface="Times New Roman" panose="02020603050405020304" pitchFamily="18" charset="0"/>
              </a:rPr>
              <a:t>Universidade Federal de Minas Gerais, </a:t>
            </a:r>
            <a:r>
              <a:rPr lang="pt-BR" sz="1100" dirty="0" err="1">
                <a:latin typeface="Arial" panose="020B0604020202020204" pitchFamily="34" charset="0"/>
                <a:ea typeface="Times New Roman" panose="02020603050405020304" pitchFamily="18" charset="0"/>
                <a:cs typeface="Times New Roman" panose="02020603050405020304" pitchFamily="18" charset="0"/>
              </a:rPr>
              <a:t>Brazil</a:t>
            </a:r>
            <a:r>
              <a:rPr lang="pt-BR" sz="1100" dirty="0">
                <a:latin typeface="Arial" panose="020B0604020202020204" pitchFamily="34" charset="0"/>
                <a:ea typeface="Times New Roman" panose="02020603050405020304" pitchFamily="18" charset="0"/>
                <a:cs typeface="Times New Roman" panose="02020603050405020304" pitchFamily="18" charset="0"/>
              </a:rPr>
              <a:t>; </a:t>
            </a:r>
            <a:r>
              <a:rPr lang="pt-BR" sz="1100" baseline="30000" dirty="0">
                <a:latin typeface="Arial" panose="020B0604020202020204" pitchFamily="34" charset="0"/>
                <a:ea typeface="Times New Roman" panose="02020603050405020304" pitchFamily="18" charset="0"/>
                <a:cs typeface="Times New Roman" panose="02020603050405020304" pitchFamily="18" charset="0"/>
              </a:rPr>
              <a:t>2</a:t>
            </a:r>
            <a:r>
              <a:rPr lang="pt-BR" sz="1100" dirty="0">
                <a:latin typeface="Arial" panose="020B0604020202020204" pitchFamily="34" charset="0"/>
                <a:ea typeface="Times New Roman" panose="02020603050405020304" pitchFamily="18" charset="0"/>
                <a:cs typeface="Times New Roman" panose="02020603050405020304" pitchFamily="18" charset="0"/>
              </a:rPr>
              <a:t>Universidade Federal de Ouro Preto, </a:t>
            </a:r>
            <a:r>
              <a:rPr lang="pt-BR" sz="1100" dirty="0" err="1">
                <a:latin typeface="Arial" panose="020B0604020202020204" pitchFamily="34" charset="0"/>
                <a:ea typeface="Times New Roman" panose="02020603050405020304" pitchFamily="18" charset="0"/>
                <a:cs typeface="Times New Roman" panose="02020603050405020304" pitchFamily="18" charset="0"/>
              </a:rPr>
              <a:t>Brazil</a:t>
            </a:r>
            <a:r>
              <a:rPr lang="pt-BR" sz="1100" dirty="0">
                <a:latin typeface="Arial" panose="020B0604020202020204" pitchFamily="34" charset="0"/>
                <a:ea typeface="Times New Roman" panose="02020603050405020304" pitchFamily="18" charset="0"/>
                <a:cs typeface="Times New Roman" panose="02020603050405020304" pitchFamily="18" charset="0"/>
              </a:rPr>
              <a:t>;  </a:t>
            </a:r>
            <a:r>
              <a:rPr lang="pt-BR" sz="1100" baseline="30000" dirty="0">
                <a:latin typeface="Arial" panose="020B0604020202020204" pitchFamily="34" charset="0"/>
                <a:ea typeface="Times New Roman" panose="02020603050405020304" pitchFamily="18" charset="0"/>
                <a:cs typeface="Times New Roman" panose="02020603050405020304" pitchFamily="18" charset="0"/>
              </a:rPr>
              <a:t>3</a:t>
            </a:r>
            <a:r>
              <a:rPr lang="pt-BR" sz="1100" dirty="0">
                <a:latin typeface="Arial" panose="020B0604020202020204" pitchFamily="34" charset="0"/>
                <a:ea typeface="Times New Roman" panose="02020603050405020304" pitchFamily="18" charset="0"/>
                <a:cs typeface="Times New Roman" panose="02020603050405020304" pitchFamily="18" charset="0"/>
              </a:rPr>
              <a:t>TU Darmstadt, </a:t>
            </a:r>
            <a:r>
              <a:rPr lang="pt-BR" sz="1100" dirty="0" err="1">
                <a:latin typeface="Arial" panose="020B0604020202020204" pitchFamily="34" charset="0"/>
                <a:ea typeface="Times New Roman" panose="02020603050405020304" pitchFamily="18" charset="0"/>
                <a:cs typeface="Times New Roman" panose="02020603050405020304" pitchFamily="18" charset="0"/>
              </a:rPr>
              <a:t>Germany</a:t>
            </a:r>
            <a:r>
              <a:rPr lang="pt-BR" sz="1100" dirty="0">
                <a:latin typeface="Arial" panose="020B0604020202020204" pitchFamily="34" charset="0"/>
                <a:ea typeface="Times New Roman" panose="02020603050405020304" pitchFamily="18" charset="0"/>
                <a:cs typeface="Times New Roman" panose="02020603050405020304" pitchFamily="18" charset="0"/>
              </a:rPr>
              <a:t>; </a:t>
            </a:r>
            <a:r>
              <a:rPr lang="pt-BR" sz="1100" baseline="30000" dirty="0">
                <a:latin typeface="Arial" panose="020B0604020202020204" pitchFamily="34" charset="0"/>
                <a:ea typeface="Times New Roman" panose="02020603050405020304" pitchFamily="18" charset="0"/>
                <a:cs typeface="Times New Roman" panose="02020603050405020304" pitchFamily="18" charset="0"/>
              </a:rPr>
              <a:t>4</a:t>
            </a:r>
            <a:r>
              <a:rPr lang="pt-BR" sz="1100" dirty="0">
                <a:latin typeface="Arial" panose="020B0604020202020204" pitchFamily="34" charset="0"/>
                <a:ea typeface="Times New Roman" panose="02020603050405020304" pitchFamily="18" charset="0"/>
                <a:cs typeface="Times New Roman" panose="02020603050405020304" pitchFamily="18" charset="0"/>
              </a:rPr>
              <a:t>Universidade Federal dos Vales do Jequitinhonha e Mucuri, </a:t>
            </a:r>
            <a:r>
              <a:rPr lang="pt-BR" sz="1100" dirty="0" err="1">
                <a:latin typeface="Arial" panose="020B0604020202020204" pitchFamily="34" charset="0"/>
                <a:ea typeface="Times New Roman" panose="02020603050405020304" pitchFamily="18" charset="0"/>
                <a:cs typeface="Times New Roman" panose="02020603050405020304" pitchFamily="18" charset="0"/>
              </a:rPr>
              <a:t>Brazil</a:t>
            </a:r>
            <a:r>
              <a:rPr lang="pt-BR" sz="1100" dirty="0">
                <a:latin typeface="Arial" panose="020B0604020202020204" pitchFamily="34" charset="0"/>
                <a:ea typeface="Times New Roman" panose="02020603050405020304" pitchFamily="18" charset="0"/>
                <a:cs typeface="Times New Roman" panose="02020603050405020304" pitchFamily="18" charset="0"/>
              </a:rPr>
              <a:t>; </a:t>
            </a:r>
            <a:r>
              <a:rPr lang="pt-BR" sz="1100" baseline="30000" dirty="0">
                <a:latin typeface="Arial" panose="020B0604020202020204" pitchFamily="34" charset="0"/>
                <a:ea typeface="Times New Roman" panose="02020603050405020304" pitchFamily="18" charset="0"/>
                <a:cs typeface="Times New Roman" panose="02020603050405020304" pitchFamily="18" charset="0"/>
              </a:rPr>
              <a:t>5</a:t>
            </a:r>
            <a:r>
              <a:rPr lang="pt-BR" sz="1100" dirty="0">
                <a:latin typeface="Arial" panose="020B0604020202020204" pitchFamily="34" charset="0"/>
                <a:ea typeface="Times New Roman" panose="02020603050405020304" pitchFamily="18" charset="0"/>
                <a:cs typeface="Times New Roman" panose="02020603050405020304" pitchFamily="18" charset="0"/>
              </a:rPr>
              <a:t>Monash </a:t>
            </a:r>
            <a:r>
              <a:rPr lang="pt-BR" sz="1100" dirty="0" err="1">
                <a:latin typeface="Arial" panose="020B0604020202020204" pitchFamily="34" charset="0"/>
                <a:ea typeface="Times New Roman" panose="02020603050405020304" pitchFamily="18" charset="0"/>
                <a:cs typeface="Times New Roman" panose="02020603050405020304" pitchFamily="18" charset="0"/>
              </a:rPr>
              <a:t>University</a:t>
            </a:r>
            <a:r>
              <a:rPr lang="pt-BR" sz="1100" dirty="0">
                <a:latin typeface="Arial" panose="020B0604020202020204" pitchFamily="34" charset="0"/>
                <a:ea typeface="Times New Roman" panose="02020603050405020304" pitchFamily="18" charset="0"/>
                <a:cs typeface="Times New Roman" panose="02020603050405020304" pitchFamily="18" charset="0"/>
              </a:rPr>
              <a:t>, </a:t>
            </a:r>
            <a:r>
              <a:rPr lang="pt-BR" sz="1100" dirty="0" err="1">
                <a:latin typeface="Arial" panose="020B0604020202020204" pitchFamily="34" charset="0"/>
                <a:ea typeface="Times New Roman" panose="02020603050405020304" pitchFamily="18" charset="0"/>
                <a:cs typeface="Times New Roman" panose="02020603050405020304" pitchFamily="18" charset="0"/>
              </a:rPr>
              <a:t>Australia</a:t>
            </a:r>
            <a:r>
              <a:rPr lang="pt-BR" sz="1100" dirty="0">
                <a:latin typeface="Arial" panose="020B0604020202020204" pitchFamily="34" charset="0"/>
                <a:ea typeface="Times New Roman" panose="02020603050405020304" pitchFamily="18" charset="0"/>
                <a:cs typeface="Times New Roman" panose="02020603050405020304" pitchFamily="18" charset="0"/>
              </a:rPr>
              <a:t>; </a:t>
            </a:r>
            <a:r>
              <a:rPr lang="pt-BR" sz="1100" baseline="30000" dirty="0">
                <a:latin typeface="Arial" panose="020B0604020202020204" pitchFamily="34" charset="0"/>
                <a:ea typeface="Times New Roman" panose="02020603050405020304" pitchFamily="18" charset="0"/>
                <a:cs typeface="Times New Roman" panose="02020603050405020304" pitchFamily="18" charset="0"/>
              </a:rPr>
              <a:t>6</a:t>
            </a:r>
            <a:r>
              <a:rPr lang="pt-BR" sz="1100" dirty="0">
                <a:latin typeface="Arial" panose="020B0604020202020204" pitchFamily="34" charset="0"/>
                <a:ea typeface="Times New Roman" panose="02020603050405020304" pitchFamily="18" charset="0"/>
                <a:cs typeface="Times New Roman" panose="02020603050405020304" pitchFamily="18" charset="0"/>
              </a:rPr>
              <a:t>Ruhr-Universität Bochum, </a:t>
            </a:r>
            <a:r>
              <a:rPr lang="pt-BR" sz="1100" dirty="0" err="1">
                <a:latin typeface="Arial" panose="020B0604020202020204" pitchFamily="34" charset="0"/>
                <a:ea typeface="Times New Roman" panose="02020603050405020304" pitchFamily="18" charset="0"/>
                <a:cs typeface="Times New Roman" panose="02020603050405020304" pitchFamily="18" charset="0"/>
              </a:rPr>
              <a:t>Germany</a:t>
            </a:r>
            <a:r>
              <a:rPr lang="pt-BR" sz="1100" dirty="0">
                <a:latin typeface="Arial" panose="020B0604020202020204" pitchFamily="34" charset="0"/>
                <a:ea typeface="Times New Roman" panose="02020603050405020304" pitchFamily="18" charset="0"/>
                <a:cs typeface="Times New Roman" panose="02020603050405020304" pitchFamily="18" charset="0"/>
              </a:rPr>
              <a:t> *mtedeschi@ufmg.br</a:t>
            </a:r>
          </a:p>
        </p:txBody>
      </p:sp>
      <p:sp>
        <p:nvSpPr>
          <p:cNvPr id="12" name="Retângulo 11">
            <a:extLst>
              <a:ext uri="{FF2B5EF4-FFF2-40B4-BE49-F238E27FC236}">
                <a16:creationId xmlns:a16="http://schemas.microsoft.com/office/drawing/2014/main" id="{88D216E4-C5E6-4493-8B3F-1B608EFA34B0}"/>
              </a:ext>
            </a:extLst>
          </p:cNvPr>
          <p:cNvSpPr/>
          <p:nvPr/>
        </p:nvSpPr>
        <p:spPr>
          <a:xfrm>
            <a:off x="119742" y="309568"/>
            <a:ext cx="571719" cy="8165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Imagem 10">
            <a:extLst>
              <a:ext uri="{FF2B5EF4-FFF2-40B4-BE49-F238E27FC236}">
                <a16:creationId xmlns:a16="http://schemas.microsoft.com/office/drawing/2014/main" id="{6B337D3D-CD22-4787-9AA4-27BD564108E9}"/>
              </a:ext>
            </a:extLst>
          </p:cNvPr>
          <p:cNvPicPr>
            <a:picLocks noChangeAspect="1"/>
          </p:cNvPicPr>
          <p:nvPr/>
        </p:nvPicPr>
        <p:blipFill>
          <a:blip r:embed="rId3"/>
          <a:stretch>
            <a:fillRect/>
          </a:stretch>
        </p:blipFill>
        <p:spPr>
          <a:xfrm>
            <a:off x="163283" y="603282"/>
            <a:ext cx="484635" cy="492580"/>
          </a:xfrm>
          <a:prstGeom prst="rect">
            <a:avLst/>
          </a:prstGeom>
        </p:spPr>
      </p:pic>
      <p:pic>
        <p:nvPicPr>
          <p:cNvPr id="7" name="Picture 4" descr="Resultado de imagem para UFMG logo">
            <a:extLst>
              <a:ext uri="{FF2B5EF4-FFF2-40B4-BE49-F238E27FC236}">
                <a16:creationId xmlns:a16="http://schemas.microsoft.com/office/drawing/2014/main" id="{CC29D157-2F1B-48FB-B295-B3DE9138606D}"/>
              </a:ext>
            </a:extLst>
          </p:cNvPr>
          <p:cNvPicPr>
            <a:picLocks noChangeAspect="1" noChangeArrowheads="1"/>
          </p:cNvPicPr>
          <p:nvPr/>
        </p:nvPicPr>
        <p:blipFill rotWithShape="1">
          <a:blip r:embed="rId4" cstate="screen">
            <a:extLst>
              <a:ext uri="{28A0092B-C50C-407E-A947-70E740481C1C}">
                <a14:useLocalDpi xmlns:a14="http://schemas.microsoft.com/office/drawing/2010/main" val="0"/>
              </a:ext>
            </a:extLst>
          </a:blip>
          <a:srcRect/>
          <a:stretch/>
        </p:blipFill>
        <p:spPr bwMode="auto">
          <a:xfrm>
            <a:off x="119742" y="335360"/>
            <a:ext cx="571214" cy="221803"/>
          </a:xfrm>
          <a:prstGeom prst="rect">
            <a:avLst/>
          </a:prstGeom>
          <a:noFill/>
          <a:extLst>
            <a:ext uri="{909E8E84-426E-40DD-AFC4-6F175D3DCCD1}">
              <a14:hiddenFill xmlns:a14="http://schemas.microsoft.com/office/drawing/2010/main">
                <a:solidFill>
                  <a:srgbClr val="FFFFFF"/>
                </a:solidFill>
              </a14:hiddenFill>
            </a:ext>
          </a:extLst>
        </p:spPr>
      </p:pic>
      <p:sp>
        <p:nvSpPr>
          <p:cNvPr id="15" name="Retângulo 14">
            <a:extLst>
              <a:ext uri="{FF2B5EF4-FFF2-40B4-BE49-F238E27FC236}">
                <a16:creationId xmlns:a16="http://schemas.microsoft.com/office/drawing/2014/main" id="{A4AA50A4-7A61-4D6C-BE4E-37A853FD55B9}"/>
              </a:ext>
            </a:extLst>
          </p:cNvPr>
          <p:cNvSpPr/>
          <p:nvPr/>
        </p:nvSpPr>
        <p:spPr>
          <a:xfrm>
            <a:off x="84866" y="1439959"/>
            <a:ext cx="4281314" cy="2712037"/>
          </a:xfrm>
          <a:prstGeom prst="rect">
            <a:avLst/>
          </a:prstGeom>
          <a:solidFill>
            <a:schemeClr val="bg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CaixaDeTexto 15">
            <a:extLst>
              <a:ext uri="{FF2B5EF4-FFF2-40B4-BE49-F238E27FC236}">
                <a16:creationId xmlns:a16="http://schemas.microsoft.com/office/drawing/2014/main" id="{6E195804-7194-4962-9A27-37F40D8FAF5C}"/>
              </a:ext>
            </a:extLst>
          </p:cNvPr>
          <p:cNvSpPr txBox="1"/>
          <p:nvPr/>
        </p:nvSpPr>
        <p:spPr>
          <a:xfrm>
            <a:off x="174168" y="1521435"/>
            <a:ext cx="892632" cy="300210"/>
          </a:xfrm>
          <a:prstGeom prst="rect">
            <a:avLst/>
          </a:prstGeom>
          <a:solidFill>
            <a:schemeClr val="accent4">
              <a:lumMod val="40000"/>
              <a:lumOff val="60000"/>
            </a:schemeClr>
          </a:solidFill>
        </p:spPr>
        <p:txBody>
          <a:bodyPr wrap="square">
            <a:spAutoFit/>
          </a:bodyPr>
          <a:lstStyle/>
          <a:p>
            <a:pPr algn="ctr"/>
            <a:r>
              <a:rPr lang="en-US" sz="1351" dirty="0">
                <a:latin typeface="Bahnschrift Condensed" panose="020B0502040204020203" pitchFamily="34" charset="0"/>
                <a:cs typeface="Arial" panose="020B0604020202020204" pitchFamily="34" charset="0"/>
              </a:rPr>
              <a:t>Introduction</a:t>
            </a:r>
            <a:endParaRPr lang="en-US" sz="1351" dirty="0">
              <a:latin typeface="Bahnschrift Condensed" panose="020B0502040204020203" pitchFamily="34" charset="0"/>
            </a:endParaRPr>
          </a:p>
        </p:txBody>
      </p:sp>
      <p:sp>
        <p:nvSpPr>
          <p:cNvPr id="17" name="Retângulo 16">
            <a:extLst>
              <a:ext uri="{FF2B5EF4-FFF2-40B4-BE49-F238E27FC236}">
                <a16:creationId xmlns:a16="http://schemas.microsoft.com/office/drawing/2014/main" id="{1A0035B0-17B7-49A0-B3AA-534A002948FA}"/>
              </a:ext>
            </a:extLst>
          </p:cNvPr>
          <p:cNvSpPr/>
          <p:nvPr/>
        </p:nvSpPr>
        <p:spPr>
          <a:xfrm>
            <a:off x="84866" y="4207573"/>
            <a:ext cx="4281314" cy="2525824"/>
          </a:xfrm>
          <a:prstGeom prst="rect">
            <a:avLst/>
          </a:prstGeom>
          <a:solidFill>
            <a:schemeClr val="bg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CaixaDeTexto 17">
            <a:extLst>
              <a:ext uri="{FF2B5EF4-FFF2-40B4-BE49-F238E27FC236}">
                <a16:creationId xmlns:a16="http://schemas.microsoft.com/office/drawing/2014/main" id="{93363F87-3375-4B0D-A64E-B814C910B885}"/>
              </a:ext>
            </a:extLst>
          </p:cNvPr>
          <p:cNvSpPr txBox="1"/>
          <p:nvPr/>
        </p:nvSpPr>
        <p:spPr>
          <a:xfrm>
            <a:off x="174168" y="4289048"/>
            <a:ext cx="4093032" cy="300210"/>
          </a:xfrm>
          <a:prstGeom prst="rect">
            <a:avLst/>
          </a:prstGeom>
          <a:solidFill>
            <a:schemeClr val="accent4">
              <a:lumMod val="40000"/>
              <a:lumOff val="60000"/>
            </a:schemeClr>
          </a:solidFill>
        </p:spPr>
        <p:txBody>
          <a:bodyPr wrap="square">
            <a:spAutoFit/>
          </a:bodyPr>
          <a:lstStyle/>
          <a:p>
            <a:pPr algn="ctr"/>
            <a:r>
              <a:rPr lang="en-US" sz="1351" dirty="0">
                <a:latin typeface="Bahnschrift Condensed" panose="020B0502040204020203" pitchFamily="34" charset="0"/>
                <a:cs typeface="Arial" panose="020B0604020202020204" pitchFamily="34" charset="0"/>
              </a:rPr>
              <a:t>(Ultra)high-temperature metamorphism and protracted records</a:t>
            </a:r>
          </a:p>
        </p:txBody>
      </p:sp>
      <p:sp>
        <p:nvSpPr>
          <p:cNvPr id="32" name="CaixaDeTexto 31">
            <a:extLst>
              <a:ext uri="{FF2B5EF4-FFF2-40B4-BE49-F238E27FC236}">
                <a16:creationId xmlns:a16="http://schemas.microsoft.com/office/drawing/2014/main" id="{8AE27E66-CCBC-4B80-9A53-B2A2908EC75A}"/>
              </a:ext>
            </a:extLst>
          </p:cNvPr>
          <p:cNvSpPr txBox="1"/>
          <p:nvPr/>
        </p:nvSpPr>
        <p:spPr>
          <a:xfrm>
            <a:off x="30983" y="1934490"/>
            <a:ext cx="1567932" cy="1200329"/>
          </a:xfrm>
          <a:prstGeom prst="rect">
            <a:avLst/>
          </a:prstGeom>
          <a:noFill/>
        </p:spPr>
        <p:txBody>
          <a:bodyPr wrap="square">
            <a:spAutoFit/>
          </a:bodyPr>
          <a:lstStyle/>
          <a:p>
            <a:pPr marL="171465" indent="-108009">
              <a:buClr>
                <a:srgbClr val="FFC000"/>
              </a:buClr>
              <a:buFont typeface="Arial" panose="020B0604020202020204" pitchFamily="34" charset="0"/>
              <a:buChar char="•"/>
            </a:pPr>
            <a:r>
              <a:rPr lang="en-US" sz="900" dirty="0">
                <a:latin typeface="Bahnschrift" panose="020B0502040204020203" pitchFamily="34" charset="0"/>
                <a:cs typeface="Arial" panose="020B0604020202020204" pitchFamily="34" charset="0"/>
              </a:rPr>
              <a:t>Igneous </a:t>
            </a:r>
            <a:r>
              <a:rPr lang="en-US" sz="900" i="1" dirty="0">
                <a:latin typeface="Bahnschrift" panose="020B0502040204020203" pitchFamily="34" charset="0"/>
                <a:cs typeface="Arial" panose="020B0604020202020204" pitchFamily="34" charset="0"/>
              </a:rPr>
              <a:t>vs</a:t>
            </a:r>
            <a:r>
              <a:rPr lang="en-US" sz="900" dirty="0">
                <a:latin typeface="Bahnschrift" panose="020B0502040204020203" pitchFamily="34" charset="0"/>
                <a:cs typeface="Arial" panose="020B0604020202020204" pitchFamily="34" charset="0"/>
              </a:rPr>
              <a:t> sedimentary protoliths</a:t>
            </a:r>
          </a:p>
          <a:p>
            <a:pPr marL="171465" indent="-108009">
              <a:buClr>
                <a:srgbClr val="FFC000"/>
              </a:buClr>
              <a:buFont typeface="Arial" panose="020B0604020202020204" pitchFamily="34" charset="0"/>
              <a:buChar char="•"/>
            </a:pPr>
            <a:r>
              <a:rPr lang="en-US" sz="900" dirty="0">
                <a:latin typeface="Bahnschrift" panose="020B0502040204020203" pitchFamily="34" charset="0"/>
                <a:cs typeface="Arial" panose="020B0604020202020204" pitchFamily="34" charset="0"/>
              </a:rPr>
              <a:t>Throughout geological time </a:t>
            </a:r>
          </a:p>
          <a:p>
            <a:pPr marL="171465" indent="-108009">
              <a:buClr>
                <a:srgbClr val="FFC000"/>
              </a:buClr>
              <a:buFont typeface="Arial" panose="020B0604020202020204" pitchFamily="34" charset="0"/>
              <a:buChar char="•"/>
            </a:pPr>
            <a:r>
              <a:rPr lang="en-US" sz="900" dirty="0">
                <a:latin typeface="Bahnschrift" panose="020B0502040204020203" pitchFamily="34" charset="0"/>
                <a:cs typeface="Arial" panose="020B0604020202020204" pitchFamily="34" charset="0"/>
              </a:rPr>
              <a:t>Different techniques (SIMS and LA-ICP-MS)</a:t>
            </a:r>
          </a:p>
          <a:p>
            <a:pPr marL="171465" indent="-108009">
              <a:buClr>
                <a:srgbClr val="FFC000"/>
              </a:buClr>
              <a:buFont typeface="Arial" panose="020B0604020202020204" pitchFamily="34" charset="0"/>
              <a:buChar char="•"/>
            </a:pPr>
            <a:r>
              <a:rPr lang="en-US" sz="900" dirty="0">
                <a:latin typeface="Bahnschrift" panose="020B0502040204020203" pitchFamily="34" charset="0"/>
                <a:cs typeface="Arial" panose="020B0604020202020204" pitchFamily="34" charset="0"/>
              </a:rPr>
              <a:t>Several compositions </a:t>
            </a:r>
          </a:p>
          <a:p>
            <a:endParaRPr lang="en-US" sz="900" dirty="0">
              <a:latin typeface="Arial" panose="020B0604020202020204" pitchFamily="34" charset="0"/>
              <a:cs typeface="Arial" panose="020B0604020202020204" pitchFamily="34" charset="0"/>
            </a:endParaRPr>
          </a:p>
        </p:txBody>
      </p:sp>
      <p:sp>
        <p:nvSpPr>
          <p:cNvPr id="33" name="CaixaDeTexto 32">
            <a:extLst>
              <a:ext uri="{FF2B5EF4-FFF2-40B4-BE49-F238E27FC236}">
                <a16:creationId xmlns:a16="http://schemas.microsoft.com/office/drawing/2014/main" id="{2EF2EBC0-C21E-4F24-815C-DAF8760A2097}"/>
              </a:ext>
            </a:extLst>
          </p:cNvPr>
          <p:cNvSpPr txBox="1"/>
          <p:nvPr/>
        </p:nvSpPr>
        <p:spPr>
          <a:xfrm>
            <a:off x="62701" y="3364828"/>
            <a:ext cx="1906162" cy="646331"/>
          </a:xfrm>
          <a:prstGeom prst="rect">
            <a:avLst/>
          </a:prstGeom>
          <a:noFill/>
        </p:spPr>
        <p:txBody>
          <a:bodyPr wrap="square">
            <a:spAutoFit/>
          </a:bodyPr>
          <a:lstStyle/>
          <a:p>
            <a:pPr marL="171465" indent="-108009">
              <a:buClr>
                <a:srgbClr val="FFC000"/>
              </a:buClr>
              <a:buFont typeface="Arial" panose="020B0604020202020204" pitchFamily="34" charset="0"/>
              <a:buChar char="•"/>
            </a:pPr>
            <a:r>
              <a:rPr lang="en-US" sz="900" dirty="0">
                <a:latin typeface="Bahnschrift" panose="020B0502040204020203" pitchFamily="34" charset="0"/>
                <a:cs typeface="Arial" panose="020B0604020202020204" pitchFamily="34" charset="0"/>
              </a:rPr>
              <a:t>Inheritance?</a:t>
            </a:r>
          </a:p>
          <a:p>
            <a:pPr marL="171465" indent="-108009">
              <a:buClr>
                <a:srgbClr val="FFC000"/>
              </a:buClr>
              <a:buFont typeface="Arial" panose="020B0604020202020204" pitchFamily="34" charset="0"/>
              <a:buChar char="•"/>
            </a:pPr>
            <a:r>
              <a:rPr lang="en-US" sz="900" dirty="0">
                <a:latin typeface="Bahnschrift" panose="020B0502040204020203" pitchFamily="34" charset="0"/>
                <a:cs typeface="Arial" panose="020B0604020202020204" pitchFamily="34" charset="0"/>
              </a:rPr>
              <a:t>Prolonged metamorphism?</a:t>
            </a:r>
          </a:p>
          <a:p>
            <a:pPr marL="171465" indent="-108009">
              <a:buClr>
                <a:srgbClr val="FFC000"/>
              </a:buClr>
              <a:buFont typeface="Arial" panose="020B0604020202020204" pitchFamily="34" charset="0"/>
              <a:buChar char="•"/>
            </a:pPr>
            <a:r>
              <a:rPr lang="en-US" sz="900" dirty="0">
                <a:latin typeface="Bahnschrift" panose="020B0502040204020203" pitchFamily="34" charset="0"/>
                <a:cs typeface="Arial" panose="020B0604020202020204" pitchFamily="34" charset="0"/>
              </a:rPr>
              <a:t>Several processes?</a:t>
            </a:r>
          </a:p>
          <a:p>
            <a:pPr marL="171465" indent="-108009">
              <a:buClr>
                <a:srgbClr val="FFC000"/>
              </a:buClr>
              <a:buFont typeface="Arial" panose="020B0604020202020204" pitchFamily="34" charset="0"/>
              <a:buChar char="•"/>
            </a:pPr>
            <a:r>
              <a:rPr lang="en-US" sz="900" dirty="0">
                <a:latin typeface="Bahnschrift" panose="020B0502040204020203" pitchFamily="34" charset="0"/>
                <a:cs typeface="Arial" panose="020B0604020202020204" pitchFamily="34" charset="0"/>
              </a:rPr>
              <a:t>Pb-loss?</a:t>
            </a:r>
          </a:p>
        </p:txBody>
      </p:sp>
      <p:sp>
        <p:nvSpPr>
          <p:cNvPr id="36" name="CaixaDeTexto 35">
            <a:extLst>
              <a:ext uri="{FF2B5EF4-FFF2-40B4-BE49-F238E27FC236}">
                <a16:creationId xmlns:a16="http://schemas.microsoft.com/office/drawing/2014/main" id="{A4ECC0F9-DC63-4612-9ADF-53403C2C205B}"/>
              </a:ext>
            </a:extLst>
          </p:cNvPr>
          <p:cNvSpPr txBox="1"/>
          <p:nvPr/>
        </p:nvSpPr>
        <p:spPr>
          <a:xfrm>
            <a:off x="1415261" y="1533035"/>
            <a:ext cx="2937794" cy="854080"/>
          </a:xfrm>
          <a:prstGeom prst="rect">
            <a:avLst/>
          </a:prstGeom>
          <a:noFill/>
        </p:spPr>
        <p:txBody>
          <a:bodyPr wrap="square">
            <a:spAutoFit/>
          </a:bodyPr>
          <a:lstStyle/>
          <a:p>
            <a:pPr algn="just"/>
            <a:r>
              <a:rPr lang="en-US" sz="550" dirty="0">
                <a:latin typeface="Arial" panose="020B0604020202020204" pitchFamily="34" charset="0"/>
                <a:ea typeface="Times New Roman" panose="02020603050405020304" pitchFamily="18" charset="0"/>
              </a:rPr>
              <a:t>In modern Geology, detrital zircon extracted from sedimentary or metasedimentary rocks </a:t>
            </a:r>
            <a:r>
              <a:rPr lang="en-US" sz="550" dirty="0">
                <a:solidFill>
                  <a:srgbClr val="000000"/>
                </a:solidFill>
                <a:latin typeface="Arial" panose="020B0604020202020204" pitchFamily="34" charset="0"/>
                <a:ea typeface="Times New Roman" panose="02020603050405020304" pitchFamily="18" charset="0"/>
              </a:rPr>
              <a:t>play an important role in assembling the puzzle of the evolution of </a:t>
            </a:r>
            <a:r>
              <a:rPr lang="en-US" sz="550" dirty="0">
                <a:latin typeface="Arial" panose="020B0604020202020204" pitchFamily="34" charset="0"/>
                <a:ea typeface="Times New Roman" panose="02020603050405020304" pitchFamily="18" charset="0"/>
              </a:rPr>
              <a:t>continental crust</a:t>
            </a:r>
            <a:r>
              <a:rPr lang="en-US" sz="550" dirty="0">
                <a:solidFill>
                  <a:srgbClr val="000000"/>
                </a:solidFill>
                <a:latin typeface="Arial" panose="020B0604020202020204" pitchFamily="34" charset="0"/>
                <a:ea typeface="Times New Roman" panose="02020603050405020304" pitchFamily="18" charset="0"/>
              </a:rPr>
              <a:t>. Matching detrital zircon age populations to the crystallization ages and age peaks of their source rocks is currently the main approach in sedimentary provenance studies.            We explore additional processes taking place during high- (&gt; 850 ºC) to (ultra)high-temperature U(HT) metamorphism, which can result in protracted U-Pb zircon geochronological records in sedimentary sources and basin-fill strata and analyze the potential biases these phenomena may induce on sedimentary provenance studies based on U-Pb detrital zircon ages.</a:t>
            </a:r>
            <a:endParaRPr lang="en-US" sz="550" dirty="0"/>
          </a:p>
        </p:txBody>
      </p:sp>
      <p:sp>
        <p:nvSpPr>
          <p:cNvPr id="45" name="TextBox 2">
            <a:extLst>
              <a:ext uri="{FF2B5EF4-FFF2-40B4-BE49-F238E27FC236}">
                <a16:creationId xmlns:a16="http://schemas.microsoft.com/office/drawing/2014/main" id="{96A540F2-2823-4577-B222-DC7AC6BB4459}"/>
              </a:ext>
            </a:extLst>
          </p:cNvPr>
          <p:cNvSpPr txBox="1"/>
          <p:nvPr/>
        </p:nvSpPr>
        <p:spPr>
          <a:xfrm>
            <a:off x="91048" y="4579070"/>
            <a:ext cx="2162293" cy="369332"/>
          </a:xfrm>
          <a:prstGeom prst="rect">
            <a:avLst/>
          </a:prstGeom>
          <a:noFill/>
        </p:spPr>
        <p:txBody>
          <a:bodyPr wrap="square" rtlCol="0">
            <a:spAutoFit/>
          </a:bodyPr>
          <a:lstStyle/>
          <a:p>
            <a:pPr algn="ctr"/>
            <a:r>
              <a:rPr lang="en-US" sz="900" b="1" dirty="0">
                <a:solidFill>
                  <a:srgbClr val="00B050"/>
                </a:solidFill>
                <a:latin typeface="Bahnschrift" panose="020B0502040204020203" pitchFamily="34" charset="0"/>
                <a:cs typeface="Arial" panose="020B0604020202020204" pitchFamily="34" charset="0"/>
              </a:rPr>
              <a:t>Post-crystallization disturbance of the U-Pb isotopic system </a:t>
            </a:r>
          </a:p>
        </p:txBody>
      </p:sp>
      <p:sp>
        <p:nvSpPr>
          <p:cNvPr id="46" name="TextBox 2">
            <a:extLst>
              <a:ext uri="{FF2B5EF4-FFF2-40B4-BE49-F238E27FC236}">
                <a16:creationId xmlns:a16="http://schemas.microsoft.com/office/drawing/2014/main" id="{E98C4AEF-B445-4435-8E4B-C6FCFBE669BD}"/>
              </a:ext>
            </a:extLst>
          </p:cNvPr>
          <p:cNvSpPr txBox="1"/>
          <p:nvPr/>
        </p:nvSpPr>
        <p:spPr>
          <a:xfrm>
            <a:off x="2278344" y="4585136"/>
            <a:ext cx="2177141" cy="369332"/>
          </a:xfrm>
          <a:prstGeom prst="rect">
            <a:avLst/>
          </a:prstGeom>
          <a:noFill/>
        </p:spPr>
        <p:txBody>
          <a:bodyPr wrap="square" rtlCol="0">
            <a:spAutoFit/>
          </a:bodyPr>
          <a:lstStyle/>
          <a:p>
            <a:pPr algn="ctr"/>
            <a:r>
              <a:rPr lang="en-US" sz="900" b="1" dirty="0">
                <a:solidFill>
                  <a:srgbClr val="FF0066"/>
                </a:solidFill>
                <a:latin typeface="Bahnschrift" panose="020B0502040204020203" pitchFamily="34" charset="0"/>
                <a:cs typeface="Arial" panose="020B0604020202020204" pitchFamily="34" charset="0"/>
              </a:rPr>
              <a:t>Neocrystallization of zircon during metamorphism</a:t>
            </a:r>
          </a:p>
        </p:txBody>
      </p:sp>
      <p:sp>
        <p:nvSpPr>
          <p:cNvPr id="55" name="CaixaDeTexto 54">
            <a:extLst>
              <a:ext uri="{FF2B5EF4-FFF2-40B4-BE49-F238E27FC236}">
                <a16:creationId xmlns:a16="http://schemas.microsoft.com/office/drawing/2014/main" id="{69F607B9-9CAC-43FD-8918-9019C622A161}"/>
              </a:ext>
            </a:extLst>
          </p:cNvPr>
          <p:cNvSpPr txBox="1"/>
          <p:nvPr/>
        </p:nvSpPr>
        <p:spPr>
          <a:xfrm>
            <a:off x="-72671" y="5962946"/>
            <a:ext cx="1487932" cy="738664"/>
          </a:xfrm>
          <a:prstGeom prst="rect">
            <a:avLst/>
          </a:prstGeom>
          <a:noFill/>
        </p:spPr>
        <p:txBody>
          <a:bodyPr wrap="square">
            <a:spAutoFit/>
          </a:bodyPr>
          <a:lstStyle/>
          <a:p>
            <a:pPr marL="171465" indent="-72006">
              <a:buClr>
                <a:srgbClr val="FFC000"/>
              </a:buClr>
              <a:buFont typeface="Arial" panose="020B0604020202020204" pitchFamily="34" charset="0"/>
              <a:buChar char="•"/>
            </a:pPr>
            <a:r>
              <a:rPr lang="en-US" sz="600" dirty="0">
                <a:latin typeface="Arial" panose="020B0604020202020204" pitchFamily="34" charset="0"/>
              </a:rPr>
              <a:t>Recrystallization (i.e. changes in the internal structure without modification of the external shape and texture of zircon);</a:t>
            </a:r>
          </a:p>
          <a:p>
            <a:pPr marL="171465" indent="-72006">
              <a:buClr>
                <a:srgbClr val="FFC000"/>
              </a:buClr>
              <a:buFont typeface="Arial" panose="020B0604020202020204" pitchFamily="34" charset="0"/>
              <a:buChar char="•"/>
            </a:pPr>
            <a:r>
              <a:rPr lang="en-US" sz="600" dirty="0" err="1">
                <a:latin typeface="Arial" panose="020B0604020202020204" pitchFamily="34" charset="0"/>
              </a:rPr>
              <a:t>Metamictization</a:t>
            </a:r>
            <a:r>
              <a:rPr lang="en-US" sz="600" dirty="0">
                <a:latin typeface="Arial" panose="020B0604020202020204" pitchFamily="34" charset="0"/>
              </a:rPr>
              <a:t>;</a:t>
            </a:r>
          </a:p>
          <a:p>
            <a:pPr marL="171465" indent="-72006">
              <a:buClr>
                <a:srgbClr val="FFC000"/>
              </a:buClr>
              <a:buFont typeface="Arial" panose="020B0604020202020204" pitchFamily="34" charset="0"/>
              <a:buChar char="•"/>
            </a:pPr>
            <a:r>
              <a:rPr lang="en-US" sz="600" dirty="0">
                <a:latin typeface="Arial" panose="020B0604020202020204" pitchFamily="34" charset="0"/>
              </a:rPr>
              <a:t>Younger cores, older rims;</a:t>
            </a:r>
          </a:p>
          <a:p>
            <a:pPr marL="171465" indent="-72006">
              <a:buClr>
                <a:srgbClr val="FFC000"/>
              </a:buClr>
              <a:buFont typeface="Arial" panose="020B0604020202020204" pitchFamily="34" charset="0"/>
              <a:buChar char="•"/>
            </a:pPr>
            <a:r>
              <a:rPr lang="en-US" sz="600" dirty="0">
                <a:latin typeface="Arial" panose="020B0604020202020204" pitchFamily="34" charset="0"/>
              </a:rPr>
              <a:t>“Pb nuggets”.</a:t>
            </a:r>
          </a:p>
        </p:txBody>
      </p:sp>
      <p:sp>
        <p:nvSpPr>
          <p:cNvPr id="64" name="CaixaDeTexto 63">
            <a:extLst>
              <a:ext uri="{FF2B5EF4-FFF2-40B4-BE49-F238E27FC236}">
                <a16:creationId xmlns:a16="http://schemas.microsoft.com/office/drawing/2014/main" id="{E30263DE-FAD0-44B8-8B83-19C367B399B3}"/>
              </a:ext>
            </a:extLst>
          </p:cNvPr>
          <p:cNvSpPr txBox="1"/>
          <p:nvPr/>
        </p:nvSpPr>
        <p:spPr>
          <a:xfrm>
            <a:off x="1225779" y="6039829"/>
            <a:ext cx="1778193" cy="707886"/>
          </a:xfrm>
          <a:prstGeom prst="rect">
            <a:avLst/>
          </a:prstGeom>
          <a:noFill/>
        </p:spPr>
        <p:txBody>
          <a:bodyPr wrap="square">
            <a:spAutoFit/>
          </a:bodyPr>
          <a:lstStyle/>
          <a:p>
            <a:pPr algn="just"/>
            <a:r>
              <a:rPr lang="en-US" sz="250" dirty="0"/>
              <a:t>Schematic cartoon summarizing potential zircon formation and recrystallization events during metamorphism (gray trajectory), the respective resulting zircon textures visible in cathodoluminescence images, and their U-Pb zircon record in probability density diagrams. A - Growth of zircon under different pressure, temperature, and fluid conditions. Zircon recrystallization can occur along the whole pressure-temperature path, strongly controlled by the availability of fluids. Fluid-absent systems result in solid-state recrystallization, while metasomatic and dissolution recrystallization occur in the presence of fluid (adapted from Chen and Zheng, 2017; the blue path for </a:t>
            </a:r>
            <a:r>
              <a:rPr lang="en-US" sz="250" dirty="0" err="1"/>
              <a:t>subsolidus</a:t>
            </a:r>
            <a:r>
              <a:rPr lang="en-US" sz="250" dirty="0"/>
              <a:t>, pink for peritectic, and yellow for anatectic reactions in A). B - Zircon dates spectrum of a single Neoproterozoic metamorphosed igneous rock exhibiting a protracted record of concordant grains with partial preservation of igneous textures and Lu-Hf signatures. Besides the presence of several artificial “age peaks” (dashed vertical lines) the rock has only one geological meaningful age of ca. 790 Ma, interpreted as the minimum crystallization age. The protracted record is attributed to post-crystallization U-Pb disturbance (recrystallization, corresponding to the green path in A; </a:t>
            </a:r>
            <a:r>
              <a:rPr lang="en-US" sz="250" dirty="0" err="1"/>
              <a:t>Metaopdalite</a:t>
            </a:r>
            <a:r>
              <a:rPr lang="en-US" sz="250" dirty="0"/>
              <a:t> C-838-2; Tedeschi et al., 2018).  C - Zircon age spectrum of zircon with metamorphic textures from a Cambrian migmatite (Paragneiss IZ-405; Kunz et al., 2018) showing a protracted record with two dates peaks. The spreading of U-Pb data from Kunz et al. (2018) is herewith interpreted as likely representing different or combined protracted processes: prolonged metamorphic event, multiple metamorphic events, domanial zircon growth and U-Pb disturbance (the colored areas and circles through the detrital zircon spectrum represent the predominance of each of the processes from A). </a:t>
            </a:r>
          </a:p>
        </p:txBody>
      </p:sp>
      <p:sp>
        <p:nvSpPr>
          <p:cNvPr id="70" name="Retângulo 69">
            <a:extLst>
              <a:ext uri="{FF2B5EF4-FFF2-40B4-BE49-F238E27FC236}">
                <a16:creationId xmlns:a16="http://schemas.microsoft.com/office/drawing/2014/main" id="{69D8BAA1-EEF4-4EBE-96F2-152A2EB57C9C}"/>
              </a:ext>
            </a:extLst>
          </p:cNvPr>
          <p:cNvSpPr/>
          <p:nvPr/>
        </p:nvSpPr>
        <p:spPr>
          <a:xfrm>
            <a:off x="4427338" y="1437734"/>
            <a:ext cx="3743082" cy="2717307"/>
          </a:xfrm>
          <a:prstGeom prst="rect">
            <a:avLst/>
          </a:prstGeom>
          <a:solidFill>
            <a:schemeClr val="bg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tângulo 70">
            <a:extLst>
              <a:ext uri="{FF2B5EF4-FFF2-40B4-BE49-F238E27FC236}">
                <a16:creationId xmlns:a16="http://schemas.microsoft.com/office/drawing/2014/main" id="{E48D043A-1CEA-4647-B3D8-2EC0EF101F8D}"/>
              </a:ext>
            </a:extLst>
          </p:cNvPr>
          <p:cNvSpPr/>
          <p:nvPr/>
        </p:nvSpPr>
        <p:spPr>
          <a:xfrm>
            <a:off x="4427341" y="4208407"/>
            <a:ext cx="3743991" cy="2525824"/>
          </a:xfrm>
          <a:prstGeom prst="rect">
            <a:avLst/>
          </a:prstGeom>
          <a:solidFill>
            <a:schemeClr val="bg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2" name="CaixaDeTexto 71">
            <a:extLst>
              <a:ext uri="{FF2B5EF4-FFF2-40B4-BE49-F238E27FC236}">
                <a16:creationId xmlns:a16="http://schemas.microsoft.com/office/drawing/2014/main" id="{149EE2C0-38EF-4EFC-A605-4784B917B257}"/>
              </a:ext>
            </a:extLst>
          </p:cNvPr>
          <p:cNvSpPr txBox="1"/>
          <p:nvPr/>
        </p:nvSpPr>
        <p:spPr>
          <a:xfrm>
            <a:off x="4526280" y="1521437"/>
            <a:ext cx="3553172" cy="508088"/>
          </a:xfrm>
          <a:prstGeom prst="rect">
            <a:avLst/>
          </a:prstGeom>
          <a:solidFill>
            <a:schemeClr val="accent4">
              <a:lumMod val="40000"/>
              <a:lumOff val="60000"/>
            </a:schemeClr>
          </a:solidFill>
        </p:spPr>
        <p:txBody>
          <a:bodyPr wrap="square">
            <a:spAutoFit/>
          </a:bodyPr>
          <a:lstStyle/>
          <a:p>
            <a:pPr algn="ctr"/>
            <a:r>
              <a:rPr lang="en-US" sz="1351" dirty="0">
                <a:latin typeface="Bahnschrift Condensed" panose="020B0502040204020203" pitchFamily="34" charset="0"/>
                <a:cs typeface="Arial" panose="020B0604020202020204" pitchFamily="34" charset="0"/>
              </a:rPr>
              <a:t>Mafic granulite from the </a:t>
            </a:r>
            <a:r>
              <a:rPr lang="en-US" sz="1351" dirty="0" err="1">
                <a:latin typeface="Bahnschrift Condensed" panose="020B0502040204020203" pitchFamily="34" charset="0"/>
                <a:cs typeface="Arial" panose="020B0604020202020204" pitchFamily="34" charset="0"/>
              </a:rPr>
              <a:t>Guaxupé</a:t>
            </a:r>
            <a:r>
              <a:rPr lang="en-US" sz="1351" dirty="0">
                <a:latin typeface="Bahnschrift Condensed" panose="020B0502040204020203" pitchFamily="34" charset="0"/>
                <a:cs typeface="Arial" panose="020B0604020202020204" pitchFamily="34" charset="0"/>
              </a:rPr>
              <a:t> nappe (Brazil) as a hypothetical metasedimentary rock</a:t>
            </a:r>
          </a:p>
        </p:txBody>
      </p:sp>
      <p:pic>
        <p:nvPicPr>
          <p:cNvPr id="80" name="Imagem 79">
            <a:extLst>
              <a:ext uri="{FF2B5EF4-FFF2-40B4-BE49-F238E27FC236}">
                <a16:creationId xmlns:a16="http://schemas.microsoft.com/office/drawing/2014/main" id="{274D23D0-5032-4193-B090-925C1D14C76D}"/>
              </a:ext>
            </a:extLst>
          </p:cNvPr>
          <p:cNvPicPr>
            <a:picLocks noChangeAspect="1"/>
          </p:cNvPicPr>
          <p:nvPr/>
        </p:nvPicPr>
        <p:blipFill>
          <a:blip r:embed="rId5"/>
          <a:stretch>
            <a:fillRect/>
          </a:stretch>
        </p:blipFill>
        <p:spPr>
          <a:xfrm>
            <a:off x="4944756" y="2433655"/>
            <a:ext cx="2954839" cy="1673537"/>
          </a:xfrm>
          <a:prstGeom prst="rect">
            <a:avLst/>
          </a:prstGeom>
        </p:spPr>
      </p:pic>
      <p:sp>
        <p:nvSpPr>
          <p:cNvPr id="82" name="CaixaDeTexto 81">
            <a:extLst>
              <a:ext uri="{FF2B5EF4-FFF2-40B4-BE49-F238E27FC236}">
                <a16:creationId xmlns:a16="http://schemas.microsoft.com/office/drawing/2014/main" id="{C30B0033-E8FE-4F31-814C-77758CBFCFBD}"/>
              </a:ext>
            </a:extLst>
          </p:cNvPr>
          <p:cNvSpPr txBox="1"/>
          <p:nvPr/>
        </p:nvSpPr>
        <p:spPr>
          <a:xfrm>
            <a:off x="4415633" y="2851302"/>
            <a:ext cx="577479" cy="1246495"/>
          </a:xfrm>
          <a:prstGeom prst="rect">
            <a:avLst/>
          </a:prstGeom>
          <a:noFill/>
        </p:spPr>
        <p:txBody>
          <a:bodyPr wrap="square">
            <a:spAutoFit/>
          </a:bodyPr>
          <a:lstStyle/>
          <a:p>
            <a:pPr algn="just"/>
            <a:r>
              <a:rPr lang="en-US" sz="250" dirty="0"/>
              <a:t>Sketch cross-section showing the field relationships of the granulitic – </a:t>
            </a:r>
            <a:r>
              <a:rPr lang="en-US" sz="250" dirty="0" err="1"/>
              <a:t>Elói</a:t>
            </a:r>
            <a:r>
              <a:rPr lang="en-US" sz="250" dirty="0"/>
              <a:t> Mendes unit: (A) </a:t>
            </a:r>
            <a:r>
              <a:rPr lang="en-US" sz="250" dirty="0" err="1"/>
              <a:t>Schollen</a:t>
            </a:r>
            <a:r>
              <a:rPr lang="en-US" sz="250" dirty="0"/>
              <a:t> </a:t>
            </a:r>
            <a:r>
              <a:rPr lang="en-US" sz="250" dirty="0" err="1"/>
              <a:t>diatexite</a:t>
            </a:r>
            <a:r>
              <a:rPr lang="en-US" sz="250" dirty="0"/>
              <a:t> from the northern part of the section. (B) Light-green </a:t>
            </a:r>
            <a:r>
              <a:rPr lang="en-US" sz="250" dirty="0" err="1"/>
              <a:t>opdalitic</a:t>
            </a:r>
            <a:r>
              <a:rPr lang="en-US" sz="250" dirty="0"/>
              <a:t> rock with enclaves of banded granulite. Mesoscopic aspects of each sample: (C) Banded granulite with concordant light green </a:t>
            </a:r>
            <a:r>
              <a:rPr lang="en-US" sz="250" dirty="0" err="1"/>
              <a:t>charnockitic</a:t>
            </a:r>
            <a:r>
              <a:rPr lang="en-US" sz="250" dirty="0"/>
              <a:t> </a:t>
            </a:r>
            <a:r>
              <a:rPr lang="en-US" sz="250" dirty="0" err="1"/>
              <a:t>leucosome</a:t>
            </a:r>
            <a:r>
              <a:rPr lang="en-US" sz="250" dirty="0"/>
              <a:t> in stromatic structure (C-838-A); (D) mafic </a:t>
            </a:r>
            <a:r>
              <a:rPr lang="en-US" sz="250" dirty="0" err="1"/>
              <a:t>schollen</a:t>
            </a:r>
            <a:r>
              <a:rPr lang="en-US" sz="250" dirty="0"/>
              <a:t> (residue) in </a:t>
            </a:r>
            <a:r>
              <a:rPr lang="en-US" sz="250" dirty="0" err="1"/>
              <a:t>charnockitic</a:t>
            </a:r>
            <a:r>
              <a:rPr lang="en-US" sz="250" dirty="0"/>
              <a:t> </a:t>
            </a:r>
            <a:r>
              <a:rPr lang="en-US" sz="250" dirty="0" err="1"/>
              <a:t>leucosome</a:t>
            </a:r>
            <a:r>
              <a:rPr lang="en-US" sz="250" dirty="0"/>
              <a:t> with peritectic orthopyroxene and clinopyroxene (C-838-2); (E) schlieren of biotite and </a:t>
            </a:r>
            <a:r>
              <a:rPr lang="en-US" sz="250" dirty="0" err="1"/>
              <a:t>schollen</a:t>
            </a:r>
            <a:r>
              <a:rPr lang="en-US" sz="250" dirty="0"/>
              <a:t> of stromatic </a:t>
            </a:r>
            <a:r>
              <a:rPr lang="en-US" sz="250" dirty="0" err="1"/>
              <a:t>metatexite</a:t>
            </a:r>
            <a:r>
              <a:rPr lang="en-US" sz="250" dirty="0"/>
              <a:t> in the pink hornblende-</a:t>
            </a:r>
            <a:r>
              <a:rPr lang="en-US" sz="250" dirty="0" err="1"/>
              <a:t>biotitebearing</a:t>
            </a:r>
            <a:r>
              <a:rPr lang="en-US" sz="250" dirty="0"/>
              <a:t> granitic </a:t>
            </a:r>
            <a:r>
              <a:rPr lang="en-US" sz="250" dirty="0" err="1"/>
              <a:t>leucosome</a:t>
            </a:r>
            <a:r>
              <a:rPr lang="en-US" sz="250" dirty="0"/>
              <a:t> (C-838-B);</a:t>
            </a:r>
          </a:p>
          <a:p>
            <a:pPr algn="just"/>
            <a:r>
              <a:rPr lang="en-US" sz="250" dirty="0"/>
              <a:t>(F) banded granulite (C-833-A); (G) </a:t>
            </a:r>
            <a:r>
              <a:rPr lang="en-US" sz="250" dirty="0" err="1"/>
              <a:t>Agmatic</a:t>
            </a:r>
            <a:r>
              <a:rPr lang="en-US" sz="250" dirty="0"/>
              <a:t> structure formed by the mafic granulite enclaves (sample C-716-B) in the </a:t>
            </a:r>
            <a:r>
              <a:rPr lang="en-US" sz="250" dirty="0" err="1"/>
              <a:t>diatexite</a:t>
            </a:r>
            <a:r>
              <a:rPr lang="en-US" sz="250" dirty="0"/>
              <a:t>; and (H) euhedral peritectic</a:t>
            </a:r>
          </a:p>
          <a:p>
            <a:pPr algn="just"/>
            <a:r>
              <a:rPr lang="en-US" sz="250" dirty="0"/>
              <a:t>hornblende in the nebulitic </a:t>
            </a:r>
            <a:r>
              <a:rPr lang="en-US" sz="250" dirty="0" err="1"/>
              <a:t>diatexite</a:t>
            </a:r>
            <a:r>
              <a:rPr lang="en-US" sz="250" dirty="0"/>
              <a:t>. </a:t>
            </a:r>
          </a:p>
        </p:txBody>
      </p:sp>
      <p:sp>
        <p:nvSpPr>
          <p:cNvPr id="83" name="Elipse 82">
            <a:extLst>
              <a:ext uri="{FF2B5EF4-FFF2-40B4-BE49-F238E27FC236}">
                <a16:creationId xmlns:a16="http://schemas.microsoft.com/office/drawing/2014/main" id="{41777F66-0CA6-4FAE-A1F2-225E9FB7EF8A}"/>
              </a:ext>
            </a:extLst>
          </p:cNvPr>
          <p:cNvSpPr/>
          <p:nvPr/>
        </p:nvSpPr>
        <p:spPr>
          <a:xfrm>
            <a:off x="4948762" y="2528528"/>
            <a:ext cx="426722" cy="430607"/>
          </a:xfrm>
          <a:prstGeom prst="ellipse">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5" name="CaixaDeTexto 84">
            <a:extLst>
              <a:ext uri="{FF2B5EF4-FFF2-40B4-BE49-F238E27FC236}">
                <a16:creationId xmlns:a16="http://schemas.microsoft.com/office/drawing/2014/main" id="{DBED4BFC-2FC6-4A07-9709-12C0B85D9B7A}"/>
              </a:ext>
            </a:extLst>
          </p:cNvPr>
          <p:cNvSpPr txBox="1"/>
          <p:nvPr/>
        </p:nvSpPr>
        <p:spPr>
          <a:xfrm>
            <a:off x="7312579" y="2404173"/>
            <a:ext cx="890769" cy="477054"/>
          </a:xfrm>
          <a:prstGeom prst="rect">
            <a:avLst/>
          </a:prstGeom>
          <a:noFill/>
        </p:spPr>
        <p:txBody>
          <a:bodyPr wrap="square">
            <a:spAutoFit/>
          </a:bodyPr>
          <a:lstStyle/>
          <a:p>
            <a:pPr algn="just"/>
            <a:r>
              <a:rPr lang="en-US" sz="250" dirty="0"/>
              <a:t>U-Pb, Lu-Hf and trace elements zircon data for the banded granulite C-833-A. Data interpreted as magmatic (see text) are plotted in (A) Concordia diagram (ellipses: 2σ uncertainty); the brown filled ellipse represents the older grain containing </a:t>
            </a:r>
            <a:r>
              <a:rPr lang="en-US" sz="250" baseline="30000" dirty="0"/>
              <a:t>176</a:t>
            </a:r>
            <a:r>
              <a:rPr lang="en-US" sz="250" dirty="0"/>
              <a:t>Hf/</a:t>
            </a:r>
            <a:r>
              <a:rPr lang="en-US" sz="250" baseline="30000" dirty="0"/>
              <a:t>177</a:t>
            </a:r>
            <a:r>
              <a:rPr lang="en-US" sz="250" dirty="0"/>
              <a:t>Hf(t) within the cogenetic range from (B) initial </a:t>
            </a:r>
            <a:r>
              <a:rPr lang="en-US" sz="250" baseline="30000" dirty="0"/>
              <a:t>176</a:t>
            </a:r>
            <a:r>
              <a:rPr lang="en-US" sz="250" dirty="0"/>
              <a:t>Hf/</a:t>
            </a:r>
            <a:r>
              <a:rPr lang="en-US" sz="250" baseline="30000" dirty="0"/>
              <a:t>177</a:t>
            </a:r>
            <a:r>
              <a:rPr lang="en-US" sz="250" dirty="0"/>
              <a:t>Hf(t) ratio against age using 207Pb/206Pb dates; black squares correspond to possibly inherited grains; and (C) Weighted average</a:t>
            </a:r>
          </a:p>
          <a:p>
            <a:pPr algn="just"/>
            <a:r>
              <a:rPr lang="en-US" sz="250" dirty="0"/>
              <a:t>age from the oldest 10 grains. </a:t>
            </a:r>
          </a:p>
        </p:txBody>
      </p:sp>
      <p:sp>
        <p:nvSpPr>
          <p:cNvPr id="86" name="CaixaDeTexto 85">
            <a:extLst>
              <a:ext uri="{FF2B5EF4-FFF2-40B4-BE49-F238E27FC236}">
                <a16:creationId xmlns:a16="http://schemas.microsoft.com/office/drawing/2014/main" id="{4B938851-A340-4D30-A940-438C28C13A83}"/>
              </a:ext>
            </a:extLst>
          </p:cNvPr>
          <p:cNvSpPr txBox="1"/>
          <p:nvPr/>
        </p:nvSpPr>
        <p:spPr>
          <a:xfrm>
            <a:off x="4363042" y="2078869"/>
            <a:ext cx="3777026" cy="369332"/>
          </a:xfrm>
          <a:prstGeom prst="rect">
            <a:avLst/>
          </a:prstGeom>
          <a:noFill/>
        </p:spPr>
        <p:txBody>
          <a:bodyPr wrap="square">
            <a:spAutoFit/>
          </a:bodyPr>
          <a:lstStyle/>
          <a:p>
            <a:pPr marL="171465" indent="-108009">
              <a:buClr>
                <a:srgbClr val="FFC000"/>
              </a:buClr>
              <a:buFont typeface="Arial" panose="020B0604020202020204" pitchFamily="34" charset="0"/>
              <a:buChar char="•"/>
            </a:pPr>
            <a:r>
              <a:rPr lang="en-US" sz="900" dirty="0">
                <a:latin typeface="Bahnschrift" panose="020B0502040204020203" pitchFamily="34" charset="0"/>
                <a:cs typeface="Arial" panose="020B0604020202020204" pitchFamily="34" charset="0"/>
              </a:rPr>
              <a:t>Concordant U-Pb zircon spectrum span up to 700 </a:t>
            </a:r>
            <a:r>
              <a:rPr lang="en-US" sz="900" dirty="0" err="1">
                <a:latin typeface="Bahnschrift" panose="020B0502040204020203" pitchFamily="34" charset="0"/>
                <a:cs typeface="Arial" panose="020B0604020202020204" pitchFamily="34" charset="0"/>
              </a:rPr>
              <a:t>Myr</a:t>
            </a:r>
            <a:r>
              <a:rPr lang="en-US" sz="900" dirty="0">
                <a:latin typeface="Bahnschrift" panose="020B0502040204020203" pitchFamily="34" charset="0"/>
                <a:cs typeface="Arial" panose="020B0604020202020204" pitchFamily="34" charset="0"/>
              </a:rPr>
              <a:t>.</a:t>
            </a:r>
          </a:p>
          <a:p>
            <a:pPr marL="171465" indent="-108009">
              <a:buClr>
                <a:srgbClr val="FFC000"/>
              </a:buClr>
              <a:buFont typeface="Arial" panose="020B0604020202020204" pitchFamily="34" charset="0"/>
              <a:buChar char="•"/>
            </a:pPr>
            <a:r>
              <a:rPr lang="en-US" sz="900" dirty="0">
                <a:latin typeface="Bahnschrift" panose="020B0502040204020203" pitchFamily="34" charset="0"/>
                <a:cs typeface="Arial" panose="020B0604020202020204" pitchFamily="34" charset="0"/>
              </a:rPr>
              <a:t>Igneous protolith identified through </a:t>
            </a:r>
            <a:r>
              <a:rPr lang="en-US" sz="900" baseline="30000" dirty="0">
                <a:latin typeface="Bahnschrift" panose="020B0502040204020203" pitchFamily="34" charset="0"/>
                <a:cs typeface="Arial" panose="020B0604020202020204" pitchFamily="34" charset="0"/>
              </a:rPr>
              <a:t>176</a:t>
            </a:r>
            <a:r>
              <a:rPr lang="en-US" sz="900" dirty="0">
                <a:latin typeface="Bahnschrift" panose="020B0502040204020203" pitchFamily="34" charset="0"/>
                <a:cs typeface="Arial" panose="020B0604020202020204" pitchFamily="34" charset="0"/>
              </a:rPr>
              <a:t>Hf/</a:t>
            </a:r>
            <a:r>
              <a:rPr lang="en-US" sz="900" baseline="30000" dirty="0">
                <a:latin typeface="Bahnschrift" panose="020B0502040204020203" pitchFamily="34" charset="0"/>
                <a:cs typeface="Arial" panose="020B0604020202020204" pitchFamily="34" charset="0"/>
              </a:rPr>
              <a:t>177</a:t>
            </a:r>
            <a:r>
              <a:rPr lang="en-US" sz="900" dirty="0">
                <a:latin typeface="Bahnschrift" panose="020B0502040204020203" pitchFamily="34" charset="0"/>
                <a:cs typeface="Arial" panose="020B0604020202020204" pitchFamily="34" charset="0"/>
              </a:rPr>
              <a:t>Hf</a:t>
            </a:r>
            <a:r>
              <a:rPr lang="en-US" sz="900" baseline="-25000" dirty="0">
                <a:latin typeface="Bahnschrift" panose="020B0502040204020203" pitchFamily="34" charset="0"/>
                <a:cs typeface="Arial" panose="020B0604020202020204" pitchFamily="34" charset="0"/>
              </a:rPr>
              <a:t>(t)</a:t>
            </a:r>
            <a:r>
              <a:rPr lang="en-US" sz="900" dirty="0">
                <a:latin typeface="Bahnschrift" panose="020B0502040204020203" pitchFamily="34" charset="0"/>
                <a:cs typeface="Arial" panose="020B0604020202020204" pitchFamily="34" charset="0"/>
              </a:rPr>
              <a:t>; </a:t>
            </a:r>
          </a:p>
        </p:txBody>
      </p:sp>
      <p:sp>
        <p:nvSpPr>
          <p:cNvPr id="37" name="CaixaDeTexto 36">
            <a:extLst>
              <a:ext uri="{FF2B5EF4-FFF2-40B4-BE49-F238E27FC236}">
                <a16:creationId xmlns:a16="http://schemas.microsoft.com/office/drawing/2014/main" id="{4F7A9E83-A3F8-41DA-A8C4-FC58EB38791B}"/>
              </a:ext>
            </a:extLst>
          </p:cNvPr>
          <p:cNvSpPr txBox="1"/>
          <p:nvPr/>
        </p:nvSpPr>
        <p:spPr>
          <a:xfrm>
            <a:off x="4484980" y="4295413"/>
            <a:ext cx="3632575" cy="300210"/>
          </a:xfrm>
          <a:prstGeom prst="rect">
            <a:avLst/>
          </a:prstGeom>
          <a:solidFill>
            <a:schemeClr val="accent4">
              <a:lumMod val="40000"/>
              <a:lumOff val="60000"/>
            </a:schemeClr>
          </a:solidFill>
        </p:spPr>
        <p:txBody>
          <a:bodyPr wrap="square">
            <a:spAutoFit/>
          </a:bodyPr>
          <a:lstStyle/>
          <a:p>
            <a:pPr algn="ctr"/>
            <a:r>
              <a:rPr lang="en-US" sz="1351" dirty="0">
                <a:latin typeface="Bahnschrift Condensed" panose="020B0502040204020203" pitchFamily="34" charset="0"/>
                <a:cs typeface="Arial" panose="020B0604020202020204" pitchFamily="34" charset="0"/>
              </a:rPr>
              <a:t>Disturbance of the original spectra and artificial age peaks  </a:t>
            </a:r>
          </a:p>
        </p:txBody>
      </p:sp>
      <p:sp>
        <p:nvSpPr>
          <p:cNvPr id="51" name="Retângulo 50">
            <a:extLst>
              <a:ext uri="{FF2B5EF4-FFF2-40B4-BE49-F238E27FC236}">
                <a16:creationId xmlns:a16="http://schemas.microsoft.com/office/drawing/2014/main" id="{DC85809E-352B-4D39-8952-E9A197BB368A}"/>
              </a:ext>
            </a:extLst>
          </p:cNvPr>
          <p:cNvSpPr/>
          <p:nvPr/>
        </p:nvSpPr>
        <p:spPr>
          <a:xfrm>
            <a:off x="8231580" y="1434689"/>
            <a:ext cx="3875556" cy="2717307"/>
          </a:xfrm>
          <a:prstGeom prst="rect">
            <a:avLst/>
          </a:prstGeom>
          <a:solidFill>
            <a:schemeClr val="bg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9" name="Imagem 58" descr="Mapa colorido com texto preto sobre fundo branco&#10;&#10;Descrição gerada automaticamente">
            <a:extLst>
              <a:ext uri="{FF2B5EF4-FFF2-40B4-BE49-F238E27FC236}">
                <a16:creationId xmlns:a16="http://schemas.microsoft.com/office/drawing/2014/main" id="{070B8F60-BBF0-4321-B237-0873DDFA90DE}"/>
              </a:ext>
            </a:extLst>
          </p:cNvPr>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8329170" y="2046486"/>
            <a:ext cx="2459917" cy="2026850"/>
          </a:xfrm>
          <a:prstGeom prst="rect">
            <a:avLst/>
          </a:prstGeom>
        </p:spPr>
      </p:pic>
      <p:sp>
        <p:nvSpPr>
          <p:cNvPr id="60" name="CaixaDeTexto 59">
            <a:extLst>
              <a:ext uri="{FF2B5EF4-FFF2-40B4-BE49-F238E27FC236}">
                <a16:creationId xmlns:a16="http://schemas.microsoft.com/office/drawing/2014/main" id="{0A695E31-2350-43A8-AA06-6F3F1B4AFEE9}"/>
              </a:ext>
            </a:extLst>
          </p:cNvPr>
          <p:cNvSpPr txBox="1"/>
          <p:nvPr/>
        </p:nvSpPr>
        <p:spPr>
          <a:xfrm>
            <a:off x="8325224" y="1521436"/>
            <a:ext cx="3710596" cy="430887"/>
          </a:xfrm>
          <a:prstGeom prst="rect">
            <a:avLst/>
          </a:prstGeom>
          <a:solidFill>
            <a:schemeClr val="accent4">
              <a:lumMod val="40000"/>
              <a:lumOff val="60000"/>
            </a:schemeClr>
          </a:solidFill>
        </p:spPr>
        <p:txBody>
          <a:bodyPr wrap="square">
            <a:spAutoFit/>
          </a:bodyPr>
          <a:lstStyle/>
          <a:p>
            <a:pPr algn="ctr"/>
            <a:r>
              <a:rPr lang="en-US" sz="1100" dirty="0">
                <a:latin typeface="Bahnschrift Condensed" panose="020B0502040204020203" pitchFamily="34" charset="0"/>
                <a:cs typeface="Arial" panose="020B0604020202020204" pitchFamily="34" charset="0"/>
              </a:rPr>
              <a:t>Avoiding (U)HT metamorphism bias in provenance studies based on </a:t>
            </a:r>
          </a:p>
          <a:p>
            <a:pPr algn="ctr"/>
            <a:r>
              <a:rPr lang="en-US" sz="1100" dirty="0">
                <a:latin typeface="Bahnschrift Condensed" panose="020B0502040204020203" pitchFamily="34" charset="0"/>
                <a:cs typeface="Arial" panose="020B0604020202020204" pitchFamily="34" charset="0"/>
              </a:rPr>
              <a:t>U-Pb detrital zircon ages: alternatives and complementary strategies</a:t>
            </a:r>
          </a:p>
        </p:txBody>
      </p:sp>
      <p:sp>
        <p:nvSpPr>
          <p:cNvPr id="61" name="Retângulo 60">
            <a:extLst>
              <a:ext uri="{FF2B5EF4-FFF2-40B4-BE49-F238E27FC236}">
                <a16:creationId xmlns:a16="http://schemas.microsoft.com/office/drawing/2014/main" id="{0A4B31B8-1667-4B52-A4A3-C386AFEC3AD3}"/>
              </a:ext>
            </a:extLst>
          </p:cNvPr>
          <p:cNvSpPr/>
          <p:nvPr/>
        </p:nvSpPr>
        <p:spPr>
          <a:xfrm>
            <a:off x="8231582" y="4207573"/>
            <a:ext cx="3882002" cy="1662899"/>
          </a:xfrm>
          <a:prstGeom prst="rect">
            <a:avLst/>
          </a:prstGeom>
          <a:solidFill>
            <a:schemeClr val="bg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CaixaDeTexto 62">
            <a:extLst>
              <a:ext uri="{FF2B5EF4-FFF2-40B4-BE49-F238E27FC236}">
                <a16:creationId xmlns:a16="http://schemas.microsoft.com/office/drawing/2014/main" id="{8A671BA7-15F0-4298-A7D2-7110991D5734}"/>
              </a:ext>
            </a:extLst>
          </p:cNvPr>
          <p:cNvSpPr txBox="1"/>
          <p:nvPr/>
        </p:nvSpPr>
        <p:spPr>
          <a:xfrm>
            <a:off x="8300346" y="4274713"/>
            <a:ext cx="892632" cy="300210"/>
          </a:xfrm>
          <a:prstGeom prst="rect">
            <a:avLst/>
          </a:prstGeom>
          <a:solidFill>
            <a:schemeClr val="accent4">
              <a:lumMod val="40000"/>
              <a:lumOff val="60000"/>
            </a:schemeClr>
          </a:solidFill>
        </p:spPr>
        <p:txBody>
          <a:bodyPr wrap="square">
            <a:spAutoFit/>
          </a:bodyPr>
          <a:lstStyle/>
          <a:p>
            <a:pPr algn="ctr"/>
            <a:r>
              <a:rPr lang="en-US" sz="1351" dirty="0">
                <a:latin typeface="Bahnschrift Condensed" panose="020B0502040204020203" pitchFamily="34" charset="0"/>
                <a:cs typeface="Arial" panose="020B0604020202020204" pitchFamily="34" charset="0"/>
              </a:rPr>
              <a:t>Conclusions</a:t>
            </a:r>
            <a:endParaRPr lang="en-US" sz="1351" dirty="0">
              <a:latin typeface="Bahnschrift Condensed" panose="020B0502040204020203" pitchFamily="34" charset="0"/>
            </a:endParaRPr>
          </a:p>
        </p:txBody>
      </p:sp>
      <p:sp>
        <p:nvSpPr>
          <p:cNvPr id="67" name="CaixaDeTexto 66">
            <a:extLst>
              <a:ext uri="{FF2B5EF4-FFF2-40B4-BE49-F238E27FC236}">
                <a16:creationId xmlns:a16="http://schemas.microsoft.com/office/drawing/2014/main" id="{D4101B94-29FE-424F-9327-55174CECDEC5}"/>
              </a:ext>
            </a:extLst>
          </p:cNvPr>
          <p:cNvSpPr txBox="1"/>
          <p:nvPr/>
        </p:nvSpPr>
        <p:spPr>
          <a:xfrm>
            <a:off x="10646229" y="1980323"/>
            <a:ext cx="1561553" cy="2723823"/>
          </a:xfrm>
          <a:prstGeom prst="rect">
            <a:avLst/>
          </a:prstGeom>
          <a:noFill/>
        </p:spPr>
        <p:txBody>
          <a:bodyPr wrap="square">
            <a:spAutoFit/>
          </a:bodyPr>
          <a:lstStyle/>
          <a:p>
            <a:pPr marL="171465" indent="-108009">
              <a:buClr>
                <a:srgbClr val="FFC000"/>
              </a:buClr>
              <a:buFont typeface="Arial" panose="020B0604020202020204" pitchFamily="34" charset="0"/>
              <a:buChar char="•"/>
            </a:pPr>
            <a:r>
              <a:rPr lang="en-US" sz="900" dirty="0">
                <a:latin typeface="Bahnschrift" panose="020B0502040204020203" pitchFamily="34" charset="0"/>
                <a:cs typeface="Arial" panose="020B0604020202020204" pitchFamily="34" charset="0"/>
              </a:rPr>
              <a:t>Identification of the </a:t>
            </a:r>
            <a:r>
              <a:rPr lang="en-US" sz="900" dirty="0" err="1">
                <a:latin typeface="Bahnschrift" panose="020B0502040204020203" pitchFamily="34" charset="0"/>
                <a:cs typeface="Arial" panose="020B0604020202020204" pitchFamily="34" charset="0"/>
              </a:rPr>
              <a:t>protosources</a:t>
            </a:r>
            <a:r>
              <a:rPr lang="en-US" sz="900" dirty="0">
                <a:latin typeface="Bahnschrift" panose="020B0502040204020203" pitchFamily="34" charset="0"/>
                <a:cs typeface="Arial" panose="020B0604020202020204" pitchFamily="34" charset="0"/>
              </a:rPr>
              <a:t>;</a:t>
            </a:r>
          </a:p>
          <a:p>
            <a:pPr marL="171465" indent="-108009">
              <a:buClr>
                <a:srgbClr val="FFC000"/>
              </a:buClr>
              <a:buFont typeface="Arial" panose="020B0604020202020204" pitchFamily="34" charset="0"/>
              <a:buChar char="•"/>
            </a:pPr>
            <a:r>
              <a:rPr lang="en-US" sz="900" dirty="0">
                <a:latin typeface="Bahnschrift" panose="020B0502040204020203" pitchFamily="34" charset="0"/>
                <a:cs typeface="Arial" panose="020B0604020202020204" pitchFamily="34" charset="0"/>
              </a:rPr>
              <a:t>In situ Hf-isotope analyses and U-Pb dating on zircon works towards retrieving the protolith age for several metamorphic rocks;</a:t>
            </a:r>
          </a:p>
          <a:p>
            <a:pPr marL="171465" indent="-108009">
              <a:buClr>
                <a:srgbClr val="FFC000"/>
              </a:buClr>
              <a:buFont typeface="Arial" panose="020B0604020202020204" pitchFamily="34" charset="0"/>
              <a:buChar char="•"/>
            </a:pPr>
            <a:r>
              <a:rPr lang="en-US" sz="900" dirty="0">
                <a:latin typeface="Bahnschrift" panose="020B0502040204020203" pitchFamily="34" charset="0"/>
                <a:cs typeface="Arial" panose="020B0604020202020204" pitchFamily="34" charset="0"/>
              </a:rPr>
              <a:t>Unravelling the metamorphic events</a:t>
            </a:r>
          </a:p>
          <a:p>
            <a:pPr marL="171465" indent="-108009">
              <a:buClr>
                <a:srgbClr val="FFC000"/>
              </a:buClr>
              <a:buFont typeface="Arial" panose="020B0604020202020204" pitchFamily="34" charset="0"/>
              <a:buChar char="•"/>
            </a:pPr>
            <a:r>
              <a:rPr lang="en-US" sz="900" dirty="0">
                <a:latin typeface="Bahnschrift" panose="020B0502040204020203" pitchFamily="34" charset="0"/>
                <a:cs typeface="Arial" panose="020B0604020202020204" pitchFamily="34" charset="0"/>
              </a:rPr>
              <a:t>Coupled assessment of zircon and other heavy minerals = </a:t>
            </a:r>
            <a:r>
              <a:rPr lang="en-US" sz="900" dirty="0" err="1">
                <a:latin typeface="Bahnschrift" panose="020B0502040204020203" pitchFamily="34" charset="0"/>
                <a:cs typeface="Arial" panose="020B0604020202020204" pitchFamily="34" charset="0"/>
              </a:rPr>
              <a:t>Petrochronology</a:t>
            </a:r>
            <a:r>
              <a:rPr lang="en-US" sz="900" dirty="0">
                <a:latin typeface="Bahnschrift" panose="020B0502040204020203" pitchFamily="34" charset="0"/>
                <a:cs typeface="Arial" panose="020B0604020202020204" pitchFamily="34" charset="0"/>
              </a:rPr>
              <a:t>!</a:t>
            </a:r>
          </a:p>
          <a:p>
            <a:pPr marL="285774" indent="-285774">
              <a:buFont typeface="Arial" panose="020B0604020202020204" pitchFamily="34" charset="0"/>
              <a:buChar char="•"/>
            </a:pPr>
            <a:endParaRPr lang="en-US" dirty="0">
              <a:latin typeface="Arial" panose="020B0604020202020204" pitchFamily="34" charset="0"/>
              <a:ea typeface="Times New Roman" panose="02020603050405020304" pitchFamily="18" charset="0"/>
            </a:endParaRPr>
          </a:p>
          <a:p>
            <a:pPr marL="285774" indent="-285774">
              <a:buFont typeface="Arial" panose="020B0604020202020204" pitchFamily="34" charset="0"/>
              <a:buChar char="•"/>
            </a:pPr>
            <a:endParaRPr lang="en-US" b="1" dirty="0">
              <a:solidFill>
                <a:schemeClr val="bg2">
                  <a:lumMod val="50000"/>
                </a:schemeClr>
              </a:solidFill>
              <a:latin typeface="Arial" panose="020B0604020202020204" pitchFamily="34" charset="0"/>
              <a:cs typeface="Arial" panose="020B0604020202020204" pitchFamily="34" charset="0"/>
            </a:endParaRPr>
          </a:p>
        </p:txBody>
      </p:sp>
      <p:pic>
        <p:nvPicPr>
          <p:cNvPr id="13" name="Imagem 12">
            <a:extLst>
              <a:ext uri="{FF2B5EF4-FFF2-40B4-BE49-F238E27FC236}">
                <a16:creationId xmlns:a16="http://schemas.microsoft.com/office/drawing/2014/main" id="{D327B91B-23A7-4A83-AF16-0EC80AF9F117}"/>
              </a:ext>
            </a:extLst>
          </p:cNvPr>
          <p:cNvPicPr>
            <a:picLocks noChangeAspect="1"/>
          </p:cNvPicPr>
          <p:nvPr/>
        </p:nvPicPr>
        <p:blipFill>
          <a:blip r:embed="rId7"/>
          <a:stretch>
            <a:fillRect/>
          </a:stretch>
        </p:blipFill>
        <p:spPr>
          <a:xfrm>
            <a:off x="8249947" y="4976379"/>
            <a:ext cx="1914815" cy="753142"/>
          </a:xfrm>
          <a:prstGeom prst="rect">
            <a:avLst/>
          </a:prstGeom>
        </p:spPr>
      </p:pic>
      <p:pic>
        <p:nvPicPr>
          <p:cNvPr id="19" name="Imagem 18">
            <a:extLst>
              <a:ext uri="{FF2B5EF4-FFF2-40B4-BE49-F238E27FC236}">
                <a16:creationId xmlns:a16="http://schemas.microsoft.com/office/drawing/2014/main" id="{E47EB181-7699-4847-8F73-87EB70BFBD8C}"/>
              </a:ext>
            </a:extLst>
          </p:cNvPr>
          <p:cNvPicPr>
            <a:picLocks noChangeAspect="1"/>
          </p:cNvPicPr>
          <p:nvPr/>
        </p:nvPicPr>
        <p:blipFill>
          <a:blip r:embed="rId8"/>
          <a:stretch>
            <a:fillRect/>
          </a:stretch>
        </p:blipFill>
        <p:spPr>
          <a:xfrm>
            <a:off x="10136401" y="4981123"/>
            <a:ext cx="1910001" cy="872298"/>
          </a:xfrm>
          <a:prstGeom prst="rect">
            <a:avLst/>
          </a:prstGeom>
        </p:spPr>
      </p:pic>
      <p:sp>
        <p:nvSpPr>
          <p:cNvPr id="20" name="Retângulo 19">
            <a:extLst>
              <a:ext uri="{FF2B5EF4-FFF2-40B4-BE49-F238E27FC236}">
                <a16:creationId xmlns:a16="http://schemas.microsoft.com/office/drawing/2014/main" id="{E3B894C0-F4CE-416F-BC30-107B540A6CE1}"/>
              </a:ext>
            </a:extLst>
          </p:cNvPr>
          <p:cNvSpPr/>
          <p:nvPr/>
        </p:nvSpPr>
        <p:spPr>
          <a:xfrm>
            <a:off x="8297463" y="4916406"/>
            <a:ext cx="1831225" cy="872298"/>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8" name="Retângulo 67">
            <a:extLst>
              <a:ext uri="{FF2B5EF4-FFF2-40B4-BE49-F238E27FC236}">
                <a16:creationId xmlns:a16="http://schemas.microsoft.com/office/drawing/2014/main" id="{74D7F930-7415-4FF1-B170-F628ECBBD4F1}"/>
              </a:ext>
            </a:extLst>
          </p:cNvPr>
          <p:cNvSpPr/>
          <p:nvPr/>
        </p:nvSpPr>
        <p:spPr>
          <a:xfrm>
            <a:off x="10188935" y="4914551"/>
            <a:ext cx="1844572" cy="872298"/>
          </a:xfrm>
          <a:prstGeom prst="rect">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CaixaDeTexto 72">
            <a:extLst>
              <a:ext uri="{FF2B5EF4-FFF2-40B4-BE49-F238E27FC236}">
                <a16:creationId xmlns:a16="http://schemas.microsoft.com/office/drawing/2014/main" id="{B6B6EBC8-078E-4291-85D3-A2DC769BC4C5}"/>
              </a:ext>
            </a:extLst>
          </p:cNvPr>
          <p:cNvSpPr txBox="1"/>
          <p:nvPr/>
        </p:nvSpPr>
        <p:spPr>
          <a:xfrm>
            <a:off x="8225278" y="4582075"/>
            <a:ext cx="3841660" cy="400110"/>
          </a:xfrm>
          <a:prstGeom prst="rect">
            <a:avLst/>
          </a:prstGeom>
          <a:noFill/>
        </p:spPr>
        <p:txBody>
          <a:bodyPr wrap="square">
            <a:spAutoFit/>
          </a:bodyPr>
          <a:lstStyle/>
          <a:p>
            <a:pPr algn="just"/>
            <a:r>
              <a:rPr lang="en-US" sz="500" dirty="0">
                <a:latin typeface="Arial" panose="020B0604020202020204" pitchFamily="34" charset="0"/>
              </a:rPr>
              <a:t>(U)HT metamorphism has been reported in multiple locations over the geological time and could significantly impact U-Pb detrital zircon studies. The effects of the (U)HT metamorphism can be resolved or minimized by the use of combined U-Pb and Hf-isotope analyses if the sources have sufficiently different </a:t>
            </a:r>
            <a:r>
              <a:rPr lang="en-US" sz="500" baseline="30000" dirty="0">
                <a:latin typeface="Arial" panose="020B0604020202020204" pitchFamily="34" charset="0"/>
              </a:rPr>
              <a:t>176</a:t>
            </a:r>
            <a:r>
              <a:rPr lang="en-US" sz="500" dirty="0">
                <a:latin typeface="Arial" panose="020B0604020202020204" pitchFamily="34" charset="0"/>
              </a:rPr>
              <a:t>Hf/</a:t>
            </a:r>
            <a:r>
              <a:rPr lang="en-US" sz="500" baseline="30000" dirty="0">
                <a:latin typeface="Arial" panose="020B0604020202020204" pitchFamily="34" charset="0"/>
              </a:rPr>
              <a:t>177</a:t>
            </a:r>
            <a:r>
              <a:rPr lang="en-US" sz="500" dirty="0">
                <a:latin typeface="Arial" panose="020B0604020202020204" pitchFamily="34" charset="0"/>
              </a:rPr>
              <a:t>Hf</a:t>
            </a:r>
            <a:r>
              <a:rPr lang="en-US" sz="500" baseline="-25000" dirty="0">
                <a:latin typeface="Arial" panose="020B0604020202020204" pitchFamily="34" charset="0"/>
              </a:rPr>
              <a:t>(t)</a:t>
            </a:r>
            <a:r>
              <a:rPr lang="en-US" sz="500" dirty="0">
                <a:latin typeface="Arial" panose="020B0604020202020204" pitchFamily="34" charset="0"/>
              </a:rPr>
              <a:t> Hf signatures. </a:t>
            </a:r>
          </a:p>
          <a:p>
            <a:pPr algn="just"/>
            <a:endParaRPr lang="en-US" sz="500" dirty="0">
              <a:latin typeface="Arial" panose="020B0604020202020204" pitchFamily="34" charset="0"/>
            </a:endParaRPr>
          </a:p>
        </p:txBody>
      </p:sp>
      <p:sp>
        <p:nvSpPr>
          <p:cNvPr id="75" name="Retângulo 74">
            <a:extLst>
              <a:ext uri="{FF2B5EF4-FFF2-40B4-BE49-F238E27FC236}">
                <a16:creationId xmlns:a16="http://schemas.microsoft.com/office/drawing/2014/main" id="{BD95D6D5-E081-44EE-94C0-5F8555493BDB}"/>
              </a:ext>
            </a:extLst>
          </p:cNvPr>
          <p:cNvSpPr/>
          <p:nvPr/>
        </p:nvSpPr>
        <p:spPr>
          <a:xfrm>
            <a:off x="8231579" y="5933377"/>
            <a:ext cx="2306651" cy="800021"/>
          </a:xfrm>
          <a:prstGeom prst="rect">
            <a:avLst/>
          </a:prstGeom>
          <a:solidFill>
            <a:schemeClr val="bg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tângulo 75">
            <a:extLst>
              <a:ext uri="{FF2B5EF4-FFF2-40B4-BE49-F238E27FC236}">
                <a16:creationId xmlns:a16="http://schemas.microsoft.com/office/drawing/2014/main" id="{8D7B1A15-C0AE-473B-8570-EDE56963BC8B}"/>
              </a:ext>
            </a:extLst>
          </p:cNvPr>
          <p:cNvSpPr/>
          <p:nvPr/>
        </p:nvSpPr>
        <p:spPr>
          <a:xfrm>
            <a:off x="10591800" y="5933377"/>
            <a:ext cx="1521780" cy="800021"/>
          </a:xfrm>
          <a:prstGeom prst="rect">
            <a:avLst/>
          </a:prstGeom>
          <a:solidFill>
            <a:schemeClr val="bg1"/>
          </a:solid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8" name="CaixaDeTexto 77">
            <a:extLst>
              <a:ext uri="{FF2B5EF4-FFF2-40B4-BE49-F238E27FC236}">
                <a16:creationId xmlns:a16="http://schemas.microsoft.com/office/drawing/2014/main" id="{9E2BF08E-6940-4246-94AB-75AAE216B914}"/>
              </a:ext>
            </a:extLst>
          </p:cNvPr>
          <p:cNvSpPr txBox="1"/>
          <p:nvPr/>
        </p:nvSpPr>
        <p:spPr>
          <a:xfrm>
            <a:off x="8194253" y="6273226"/>
            <a:ext cx="2306651" cy="584775"/>
          </a:xfrm>
          <a:prstGeom prst="rect">
            <a:avLst/>
          </a:prstGeom>
          <a:noFill/>
        </p:spPr>
        <p:txBody>
          <a:bodyPr wrap="square">
            <a:spAutoFit/>
          </a:bodyPr>
          <a:lstStyle/>
          <a:p>
            <a:pPr algn="just"/>
            <a:r>
              <a:rPr lang="en-US" sz="250" dirty="0"/>
              <a:t>Chen, R.-X., Zheng, Y.-F, 2017. Metamorphic </a:t>
            </a:r>
            <a:r>
              <a:rPr lang="en-US" sz="250" dirty="0" err="1"/>
              <a:t>zirconology</a:t>
            </a:r>
            <a:r>
              <a:rPr lang="en-US" sz="250" dirty="0"/>
              <a:t> of continental subduction zone. Journal of Asian Earth Sciences 145, 149–176.</a:t>
            </a:r>
          </a:p>
          <a:p>
            <a:pPr algn="just"/>
            <a:endParaRPr lang="en-US" sz="250" dirty="0"/>
          </a:p>
          <a:p>
            <a:pPr algn="just"/>
            <a:r>
              <a:rPr lang="en-US" sz="250" dirty="0"/>
              <a:t>Kunz, B.E., Regis, D., </a:t>
            </a:r>
            <a:r>
              <a:rPr lang="en-US" sz="250" dirty="0" err="1"/>
              <a:t>Engi</a:t>
            </a:r>
            <a:r>
              <a:rPr lang="en-US" sz="250" dirty="0"/>
              <a:t>, M., 2018. Zircon ages in granulite facies rocks: decoupling from geochemistry above 850 °C? Contrib. Mineral. Petrol. 173, 26. https://doi.org/10.1007/s00410-018-1454-5.52.	</a:t>
            </a:r>
          </a:p>
          <a:p>
            <a:pPr algn="just"/>
            <a:r>
              <a:rPr lang="en-US" sz="250" dirty="0"/>
              <a:t>Tedeschi, M., Pedrosa-Soares, A.C., </a:t>
            </a:r>
            <a:r>
              <a:rPr lang="en-US" sz="250" dirty="0" err="1"/>
              <a:t>Dussin</a:t>
            </a:r>
            <a:r>
              <a:rPr lang="en-US" sz="250" dirty="0"/>
              <a:t>, I., </a:t>
            </a:r>
            <a:r>
              <a:rPr lang="en-US" sz="250" dirty="0" err="1"/>
              <a:t>Lanari</a:t>
            </a:r>
            <a:r>
              <a:rPr lang="en-US" sz="250" dirty="0"/>
              <a:t>, P., Novo, T., Pinheiro, M.A., Lana, C., Peters, D., 2018. Protracted zircon geochronological record of UHT garnet-free </a:t>
            </a:r>
            <a:r>
              <a:rPr lang="en-US" sz="250" dirty="0" err="1"/>
              <a:t>granulites</a:t>
            </a:r>
            <a:r>
              <a:rPr lang="en-US" sz="250" dirty="0"/>
              <a:t> in the Southern Brasília orogen (SE Brazil): </a:t>
            </a:r>
            <a:r>
              <a:rPr lang="en-US" sz="250" dirty="0" err="1"/>
              <a:t>Petrochronological</a:t>
            </a:r>
            <a:r>
              <a:rPr lang="en-US" sz="250" dirty="0"/>
              <a:t> constraints on magmatism and metamorphism. Precambrian Research 316, 101-126. </a:t>
            </a:r>
            <a:r>
              <a:rPr lang="en-US" sz="250" dirty="0" err="1"/>
              <a:t>doi</a:t>
            </a:r>
            <a:r>
              <a:rPr lang="en-US" sz="250" dirty="0"/>
              <a:t>: 10.1016/j.precamres.2018.07.023. </a:t>
            </a:r>
          </a:p>
          <a:p>
            <a:pPr algn="just"/>
            <a:endParaRPr lang="en-US" sz="250" dirty="0"/>
          </a:p>
          <a:p>
            <a:pPr algn="just"/>
            <a:r>
              <a:rPr lang="en-US" sz="250" dirty="0"/>
              <a:t>Whitehouse, M., Kemp, A.I.S., 2010. On the difficulty of assigning crustal residence, magmatic protolith and metamorphic ages to Lewisian </a:t>
            </a:r>
            <a:r>
              <a:rPr lang="en-US" sz="250" dirty="0" err="1"/>
              <a:t>granulites</a:t>
            </a:r>
            <a:r>
              <a:rPr lang="en-US" sz="250" dirty="0"/>
              <a:t>: constraints from combined in situ U-Pb and Lu–Hf isotopes. Geol. Soc., London, Spec. Publ. 335, 81–101.</a:t>
            </a:r>
          </a:p>
          <a:p>
            <a:pPr algn="just"/>
            <a:endParaRPr lang="en-US" sz="700" dirty="0">
              <a:latin typeface="Arial" panose="020B0604020202020204" pitchFamily="34" charset="0"/>
            </a:endParaRPr>
          </a:p>
        </p:txBody>
      </p:sp>
      <p:sp>
        <p:nvSpPr>
          <p:cNvPr id="79" name="CaixaDeTexto 78">
            <a:extLst>
              <a:ext uri="{FF2B5EF4-FFF2-40B4-BE49-F238E27FC236}">
                <a16:creationId xmlns:a16="http://schemas.microsoft.com/office/drawing/2014/main" id="{1C98BA02-37EF-48CE-9713-BDD39D418B7C}"/>
              </a:ext>
            </a:extLst>
          </p:cNvPr>
          <p:cNvSpPr txBox="1"/>
          <p:nvPr/>
        </p:nvSpPr>
        <p:spPr>
          <a:xfrm>
            <a:off x="8297459" y="5980580"/>
            <a:ext cx="892632" cy="300210"/>
          </a:xfrm>
          <a:prstGeom prst="rect">
            <a:avLst/>
          </a:prstGeom>
          <a:solidFill>
            <a:schemeClr val="accent4">
              <a:lumMod val="40000"/>
              <a:lumOff val="60000"/>
            </a:schemeClr>
          </a:solidFill>
        </p:spPr>
        <p:txBody>
          <a:bodyPr wrap="square">
            <a:spAutoFit/>
          </a:bodyPr>
          <a:lstStyle/>
          <a:p>
            <a:pPr algn="ctr"/>
            <a:r>
              <a:rPr lang="en-US" sz="1351" dirty="0">
                <a:latin typeface="Bahnschrift Condensed" panose="020B0502040204020203" pitchFamily="34" charset="0"/>
                <a:cs typeface="Arial" panose="020B0604020202020204" pitchFamily="34" charset="0"/>
              </a:rPr>
              <a:t>References</a:t>
            </a:r>
            <a:endParaRPr lang="en-US" sz="1351" dirty="0">
              <a:latin typeface="Bahnschrift Condensed" panose="020B0502040204020203" pitchFamily="34" charset="0"/>
            </a:endParaRPr>
          </a:p>
        </p:txBody>
      </p:sp>
      <p:sp>
        <p:nvSpPr>
          <p:cNvPr id="81" name="CaixaDeTexto 80">
            <a:extLst>
              <a:ext uri="{FF2B5EF4-FFF2-40B4-BE49-F238E27FC236}">
                <a16:creationId xmlns:a16="http://schemas.microsoft.com/office/drawing/2014/main" id="{71CE385C-5B48-4F06-9CFC-1A7EDE08E8FA}"/>
              </a:ext>
            </a:extLst>
          </p:cNvPr>
          <p:cNvSpPr txBox="1"/>
          <p:nvPr/>
        </p:nvSpPr>
        <p:spPr>
          <a:xfrm>
            <a:off x="10691401" y="5962396"/>
            <a:ext cx="1353640" cy="276999"/>
          </a:xfrm>
          <a:prstGeom prst="rect">
            <a:avLst/>
          </a:prstGeom>
          <a:solidFill>
            <a:schemeClr val="accent4">
              <a:lumMod val="40000"/>
              <a:lumOff val="60000"/>
            </a:schemeClr>
          </a:solidFill>
        </p:spPr>
        <p:txBody>
          <a:bodyPr wrap="square">
            <a:spAutoFit/>
          </a:bodyPr>
          <a:lstStyle/>
          <a:p>
            <a:pPr algn="ctr"/>
            <a:r>
              <a:rPr lang="pt-BR" sz="1200" dirty="0" err="1">
                <a:latin typeface="Bahnschrift Condensed" panose="020B0502040204020203" pitchFamily="34" charset="0"/>
                <a:cs typeface="Arial" panose="020B0604020202020204" pitchFamily="34" charset="0"/>
              </a:rPr>
              <a:t>Acknowledgements</a:t>
            </a:r>
            <a:endParaRPr lang="en-US" sz="1200" dirty="0">
              <a:latin typeface="Bahnschrift Condensed" panose="020B0502040204020203" pitchFamily="34" charset="0"/>
              <a:cs typeface="Arial" panose="020B0604020202020204" pitchFamily="34" charset="0"/>
            </a:endParaRPr>
          </a:p>
        </p:txBody>
      </p:sp>
      <p:pic>
        <p:nvPicPr>
          <p:cNvPr id="87" name="Picture 4" descr="Resultado de imagem para UFMG logo">
            <a:extLst>
              <a:ext uri="{FF2B5EF4-FFF2-40B4-BE49-F238E27FC236}">
                <a16:creationId xmlns:a16="http://schemas.microsoft.com/office/drawing/2014/main" id="{9561F2E2-16FB-419F-A17F-A107C17C9015}"/>
              </a:ext>
            </a:extLst>
          </p:cNvPr>
          <p:cNvPicPr>
            <a:picLocks noChangeAspect="1" noChangeArrowheads="1"/>
          </p:cNvPicPr>
          <p:nvPr/>
        </p:nvPicPr>
        <p:blipFill>
          <a:blip r:embed="rId9" cstate="screen">
            <a:extLst>
              <a:ext uri="{28A0092B-C50C-407E-A947-70E740481C1C}">
                <a14:useLocalDpi xmlns:a14="http://schemas.microsoft.com/office/drawing/2010/main" val="0"/>
              </a:ext>
            </a:extLst>
          </a:blip>
          <a:srcRect/>
          <a:stretch>
            <a:fillRect/>
          </a:stretch>
        </p:blipFill>
        <p:spPr bwMode="auto">
          <a:xfrm>
            <a:off x="10598479" y="6237214"/>
            <a:ext cx="619920" cy="271158"/>
          </a:xfrm>
          <a:prstGeom prst="rect">
            <a:avLst/>
          </a:prstGeom>
          <a:noFill/>
          <a:extLst>
            <a:ext uri="{909E8E84-426E-40DD-AFC4-6F175D3DCCD1}">
              <a14:hiddenFill xmlns:a14="http://schemas.microsoft.com/office/drawing/2010/main">
                <a:solidFill>
                  <a:srgbClr val="FFFFFF"/>
                </a:solidFill>
              </a14:hiddenFill>
            </a:ext>
          </a:extLst>
        </p:spPr>
      </p:pic>
      <p:pic>
        <p:nvPicPr>
          <p:cNvPr id="88" name="Picture 2" descr="Danny A. V. Tonidandel">
            <a:extLst>
              <a:ext uri="{FF2B5EF4-FFF2-40B4-BE49-F238E27FC236}">
                <a16:creationId xmlns:a16="http://schemas.microsoft.com/office/drawing/2014/main" id="{4EB1FF1E-386C-4F09-9982-5F9239038954}"/>
              </a:ext>
            </a:extLst>
          </p:cNvPr>
          <p:cNvPicPr>
            <a:picLocks noChangeAspect="1" noChangeArrowheads="1"/>
          </p:cNvPicPr>
          <p:nvPr/>
        </p:nvPicPr>
        <p:blipFill>
          <a:blip r:embed="rId10" cstate="screen">
            <a:extLst>
              <a:ext uri="{28A0092B-C50C-407E-A947-70E740481C1C}">
                <a14:useLocalDpi xmlns:a14="http://schemas.microsoft.com/office/drawing/2010/main" val="0"/>
              </a:ext>
            </a:extLst>
          </a:blip>
          <a:srcRect/>
          <a:stretch>
            <a:fillRect/>
          </a:stretch>
        </p:blipFill>
        <p:spPr bwMode="auto">
          <a:xfrm>
            <a:off x="11168924" y="6259806"/>
            <a:ext cx="217830" cy="455220"/>
          </a:xfrm>
          <a:prstGeom prst="rect">
            <a:avLst/>
          </a:prstGeom>
          <a:noFill/>
          <a:extLst>
            <a:ext uri="{909E8E84-426E-40DD-AFC4-6F175D3DCCD1}">
              <a14:hiddenFill xmlns:a14="http://schemas.microsoft.com/office/drawing/2010/main">
                <a:solidFill>
                  <a:srgbClr val="FFFFFF"/>
                </a:solidFill>
              </a14:hiddenFill>
            </a:ext>
          </a:extLst>
        </p:spPr>
      </p:pic>
      <p:pic>
        <p:nvPicPr>
          <p:cNvPr id="89" name="Picture 6" descr="Technische Universität Darmstadt | DWIH Sao Paulo">
            <a:extLst>
              <a:ext uri="{FF2B5EF4-FFF2-40B4-BE49-F238E27FC236}">
                <a16:creationId xmlns:a16="http://schemas.microsoft.com/office/drawing/2014/main" id="{D5591F5E-D1C4-40F0-B2C0-869B941DC30B}"/>
              </a:ext>
            </a:extLst>
          </p:cNvPr>
          <p:cNvPicPr>
            <a:picLocks noChangeAspect="1" noChangeArrowheads="1"/>
          </p:cNvPicPr>
          <p:nvPr/>
        </p:nvPicPr>
        <p:blipFill>
          <a:blip r:embed="rId11" cstate="screen">
            <a:extLst>
              <a:ext uri="{28A0092B-C50C-407E-A947-70E740481C1C}">
                <a14:useLocalDpi xmlns:a14="http://schemas.microsoft.com/office/drawing/2010/main" val="0"/>
              </a:ext>
            </a:extLst>
          </a:blip>
          <a:srcRect/>
          <a:stretch>
            <a:fillRect/>
          </a:stretch>
        </p:blipFill>
        <p:spPr bwMode="auto">
          <a:xfrm>
            <a:off x="11386754" y="6282166"/>
            <a:ext cx="372721" cy="209422"/>
          </a:xfrm>
          <a:prstGeom prst="rect">
            <a:avLst/>
          </a:prstGeom>
          <a:noFill/>
          <a:extLst>
            <a:ext uri="{909E8E84-426E-40DD-AFC4-6F175D3DCCD1}">
              <a14:hiddenFill xmlns:a14="http://schemas.microsoft.com/office/drawing/2010/main">
                <a:solidFill>
                  <a:srgbClr val="FFFFFF"/>
                </a:solidFill>
              </a14:hiddenFill>
            </a:ext>
          </a:extLst>
        </p:spPr>
      </p:pic>
      <p:pic>
        <p:nvPicPr>
          <p:cNvPr id="90" name="Picture 4" descr="UFVJM - Universidade Federal dos Vales do Jequitinhonha e Mucuri">
            <a:extLst>
              <a:ext uri="{FF2B5EF4-FFF2-40B4-BE49-F238E27FC236}">
                <a16:creationId xmlns:a16="http://schemas.microsoft.com/office/drawing/2014/main" id="{BD854D38-A443-4F2C-84B5-2F4FBAF93F27}"/>
              </a:ext>
            </a:extLst>
          </p:cNvPr>
          <p:cNvPicPr>
            <a:picLocks noChangeAspect="1" noChangeArrowheads="1"/>
          </p:cNvPicPr>
          <p:nvPr/>
        </p:nvPicPr>
        <p:blipFill>
          <a:blip r:embed="rId12" cstate="screen">
            <a:extLst>
              <a:ext uri="{28A0092B-C50C-407E-A947-70E740481C1C}">
                <a14:useLocalDpi xmlns:a14="http://schemas.microsoft.com/office/drawing/2010/main" val="0"/>
              </a:ext>
            </a:extLst>
          </a:blip>
          <a:srcRect/>
          <a:stretch>
            <a:fillRect/>
          </a:stretch>
        </p:blipFill>
        <p:spPr bwMode="auto">
          <a:xfrm>
            <a:off x="11775302" y="6259806"/>
            <a:ext cx="261660" cy="233074"/>
          </a:xfrm>
          <a:prstGeom prst="rect">
            <a:avLst/>
          </a:prstGeom>
          <a:noFill/>
          <a:extLst>
            <a:ext uri="{909E8E84-426E-40DD-AFC4-6F175D3DCCD1}">
              <a14:hiddenFill xmlns:a14="http://schemas.microsoft.com/office/drawing/2010/main">
                <a:solidFill>
                  <a:srgbClr val="FFFFFF"/>
                </a:solidFill>
              </a14:hiddenFill>
            </a:ext>
          </a:extLst>
        </p:spPr>
      </p:pic>
      <p:pic>
        <p:nvPicPr>
          <p:cNvPr id="25" name="Imagem 24">
            <a:extLst>
              <a:ext uri="{FF2B5EF4-FFF2-40B4-BE49-F238E27FC236}">
                <a16:creationId xmlns:a16="http://schemas.microsoft.com/office/drawing/2014/main" id="{F4A3CB58-9EDA-4936-9795-611EDF29B55B}"/>
              </a:ext>
            </a:extLst>
          </p:cNvPr>
          <p:cNvPicPr>
            <a:picLocks noChangeAspect="1"/>
          </p:cNvPicPr>
          <p:nvPr/>
        </p:nvPicPr>
        <p:blipFill>
          <a:blip r:embed="rId13"/>
          <a:stretch>
            <a:fillRect/>
          </a:stretch>
        </p:blipFill>
        <p:spPr>
          <a:xfrm>
            <a:off x="10605832" y="6508373"/>
            <a:ext cx="493688" cy="209530"/>
          </a:xfrm>
          <a:prstGeom prst="rect">
            <a:avLst/>
          </a:prstGeom>
        </p:spPr>
      </p:pic>
      <p:pic>
        <p:nvPicPr>
          <p:cNvPr id="31" name="Imagem 30">
            <a:extLst>
              <a:ext uri="{FF2B5EF4-FFF2-40B4-BE49-F238E27FC236}">
                <a16:creationId xmlns:a16="http://schemas.microsoft.com/office/drawing/2014/main" id="{C7AB45C4-42C1-41BD-A1E6-694A6C347EFD}"/>
              </a:ext>
            </a:extLst>
          </p:cNvPr>
          <p:cNvPicPr>
            <a:picLocks noChangeAspect="1"/>
          </p:cNvPicPr>
          <p:nvPr/>
        </p:nvPicPr>
        <p:blipFill>
          <a:blip r:embed="rId14"/>
          <a:stretch>
            <a:fillRect/>
          </a:stretch>
        </p:blipFill>
        <p:spPr>
          <a:xfrm>
            <a:off x="4449265" y="4669156"/>
            <a:ext cx="2105097" cy="1045809"/>
          </a:xfrm>
          <a:prstGeom prst="rect">
            <a:avLst/>
          </a:prstGeom>
        </p:spPr>
      </p:pic>
      <p:pic>
        <p:nvPicPr>
          <p:cNvPr id="35" name="Imagem 34">
            <a:extLst>
              <a:ext uri="{FF2B5EF4-FFF2-40B4-BE49-F238E27FC236}">
                <a16:creationId xmlns:a16="http://schemas.microsoft.com/office/drawing/2014/main" id="{68029A37-10D7-43BE-A202-278409AC96E5}"/>
              </a:ext>
            </a:extLst>
          </p:cNvPr>
          <p:cNvPicPr>
            <a:picLocks noChangeAspect="1"/>
          </p:cNvPicPr>
          <p:nvPr/>
        </p:nvPicPr>
        <p:blipFill>
          <a:blip r:embed="rId15"/>
          <a:stretch>
            <a:fillRect/>
          </a:stretch>
        </p:blipFill>
        <p:spPr>
          <a:xfrm>
            <a:off x="4449264" y="5694288"/>
            <a:ext cx="2074612" cy="1086648"/>
          </a:xfrm>
          <a:prstGeom prst="rect">
            <a:avLst/>
          </a:prstGeom>
        </p:spPr>
      </p:pic>
      <p:sp>
        <p:nvSpPr>
          <p:cNvPr id="92" name="CaixaDeTexto 91">
            <a:extLst>
              <a:ext uri="{FF2B5EF4-FFF2-40B4-BE49-F238E27FC236}">
                <a16:creationId xmlns:a16="http://schemas.microsoft.com/office/drawing/2014/main" id="{FA0D73A5-6278-4EFE-8EB5-571930DDC34D}"/>
              </a:ext>
            </a:extLst>
          </p:cNvPr>
          <p:cNvSpPr txBox="1"/>
          <p:nvPr/>
        </p:nvSpPr>
        <p:spPr>
          <a:xfrm>
            <a:off x="6445337" y="4572004"/>
            <a:ext cx="1672218" cy="2208297"/>
          </a:xfrm>
          <a:prstGeom prst="rect">
            <a:avLst/>
          </a:prstGeom>
          <a:noFill/>
        </p:spPr>
        <p:txBody>
          <a:bodyPr wrap="square">
            <a:spAutoFit/>
          </a:bodyPr>
          <a:lstStyle/>
          <a:p>
            <a:pPr algn="just"/>
            <a:r>
              <a:rPr lang="en-US" sz="550" dirty="0">
                <a:solidFill>
                  <a:srgbClr val="000000"/>
                </a:solidFill>
                <a:latin typeface="Arial" panose="020B0604020202020204" pitchFamily="34" charset="0"/>
              </a:rPr>
              <a:t>By disturbing the U-Pb system in zircon, creating artificial age peaks, and/or crystallizing zircon during multiple and/or prolonged metamorphic events, the (U)HT metamorphism can affect the U-Pb record of detrital zircon from sedimentary protoliths, impacting provenance interpretations based on the age distributions.  The degree of this impact on zircon records and consequently the potential influence on tectonic studies, however, depends on numerous variables. The first variable is whether the (U)HT metamorphism affected the source rocks of the detrital zircon, or the sedimentary protolith, post deposition. The maximum depositional age is less affected in the first case, as grains recording the metamorphism of the source likely pre-date the subsequent sedimentation. In cases where the basin-fill successions underwent (U)HT metamorphism, post sedimentation, their maximum depositional age might be substantially affected, creating a recording a false younger age. This will also impact the zircon age peak distributions used in provenance interpretations, causing disparity with the source rocks.</a:t>
            </a:r>
          </a:p>
        </p:txBody>
      </p:sp>
      <p:sp>
        <p:nvSpPr>
          <p:cNvPr id="93" name="CaixaDeTexto 92">
            <a:extLst>
              <a:ext uri="{FF2B5EF4-FFF2-40B4-BE49-F238E27FC236}">
                <a16:creationId xmlns:a16="http://schemas.microsoft.com/office/drawing/2014/main" id="{074E2FDD-D05C-4420-9A7C-3118DDE5EEB7}"/>
              </a:ext>
            </a:extLst>
          </p:cNvPr>
          <p:cNvSpPr txBox="1"/>
          <p:nvPr/>
        </p:nvSpPr>
        <p:spPr>
          <a:xfrm>
            <a:off x="4613204" y="2447760"/>
            <a:ext cx="577480" cy="276999"/>
          </a:xfrm>
          <a:prstGeom prst="rect">
            <a:avLst/>
          </a:prstGeom>
          <a:noFill/>
        </p:spPr>
        <p:txBody>
          <a:bodyPr wrap="square">
            <a:spAutoFit/>
          </a:bodyPr>
          <a:lstStyle/>
          <a:p>
            <a:pPr marL="63456">
              <a:buClr>
                <a:srgbClr val="FFC000"/>
              </a:buClr>
            </a:pPr>
            <a:r>
              <a:rPr lang="en-US" sz="600" dirty="0">
                <a:solidFill>
                  <a:srgbClr val="FF0000"/>
                </a:solidFill>
                <a:latin typeface="Freestyle Script" panose="030804020302050B0404" pitchFamily="66" charset="0"/>
                <a:cs typeface="Arial" panose="020B0604020202020204" pitchFamily="34" charset="0"/>
              </a:rPr>
              <a:t>Investigated sample</a:t>
            </a:r>
          </a:p>
        </p:txBody>
      </p:sp>
      <p:sp>
        <p:nvSpPr>
          <p:cNvPr id="40" name="Elipse 39">
            <a:extLst>
              <a:ext uri="{FF2B5EF4-FFF2-40B4-BE49-F238E27FC236}">
                <a16:creationId xmlns:a16="http://schemas.microsoft.com/office/drawing/2014/main" id="{A14D28C5-7A6C-4996-9121-66B64E0D61AB}"/>
              </a:ext>
            </a:extLst>
          </p:cNvPr>
          <p:cNvSpPr/>
          <p:nvPr/>
        </p:nvSpPr>
        <p:spPr>
          <a:xfrm>
            <a:off x="4630346" y="4883320"/>
            <a:ext cx="61200" cy="61200"/>
          </a:xfrm>
          <a:prstGeom prst="ellipse">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a:extLst>
              <a:ext uri="{FF2B5EF4-FFF2-40B4-BE49-F238E27FC236}">
                <a16:creationId xmlns:a16="http://schemas.microsoft.com/office/drawing/2014/main" id="{EF7FA244-ECBD-447A-8D7E-862674AEB296}"/>
              </a:ext>
            </a:extLst>
          </p:cNvPr>
          <p:cNvPicPr>
            <a:picLocks noChangeAspect="1"/>
          </p:cNvPicPr>
          <p:nvPr/>
        </p:nvPicPr>
        <p:blipFill rotWithShape="1">
          <a:blip r:embed="rId16"/>
          <a:srcRect t="2128" b="10255"/>
          <a:stretch/>
        </p:blipFill>
        <p:spPr>
          <a:xfrm>
            <a:off x="11492145" y="6516368"/>
            <a:ext cx="453747" cy="183487"/>
          </a:xfrm>
          <a:prstGeom prst="rect">
            <a:avLst/>
          </a:prstGeom>
        </p:spPr>
      </p:pic>
      <p:pic>
        <p:nvPicPr>
          <p:cNvPr id="84" name="Imagem 83">
            <a:extLst>
              <a:ext uri="{FF2B5EF4-FFF2-40B4-BE49-F238E27FC236}">
                <a16:creationId xmlns:a16="http://schemas.microsoft.com/office/drawing/2014/main" id="{DF56C4EB-CCF1-4A36-9EF9-41EADE9F0020}"/>
              </a:ext>
            </a:extLst>
          </p:cNvPr>
          <p:cNvPicPr>
            <a:picLocks noChangeAspect="1"/>
          </p:cNvPicPr>
          <p:nvPr/>
        </p:nvPicPr>
        <p:blipFill>
          <a:blip r:embed="rId17"/>
          <a:stretch>
            <a:fillRect/>
          </a:stretch>
        </p:blipFill>
        <p:spPr>
          <a:xfrm>
            <a:off x="1838932" y="2434894"/>
            <a:ext cx="1427099" cy="1583899"/>
          </a:xfrm>
          <a:prstGeom prst="rect">
            <a:avLst/>
          </a:prstGeom>
        </p:spPr>
      </p:pic>
      <p:sp>
        <p:nvSpPr>
          <p:cNvPr id="91" name="CaixaDeTexto 90">
            <a:extLst>
              <a:ext uri="{FF2B5EF4-FFF2-40B4-BE49-F238E27FC236}">
                <a16:creationId xmlns:a16="http://schemas.microsoft.com/office/drawing/2014/main" id="{4D8B8B06-F212-486C-82B5-22051EF1916B}"/>
              </a:ext>
            </a:extLst>
          </p:cNvPr>
          <p:cNvSpPr txBox="1"/>
          <p:nvPr/>
        </p:nvSpPr>
        <p:spPr>
          <a:xfrm>
            <a:off x="1980568" y="3969637"/>
            <a:ext cx="2743200" cy="153888"/>
          </a:xfrm>
          <a:prstGeom prst="rect">
            <a:avLst/>
          </a:prstGeom>
          <a:noFill/>
        </p:spPr>
        <p:txBody>
          <a:bodyPr wrap="square">
            <a:spAutoFit/>
          </a:bodyPr>
          <a:lstStyle/>
          <a:p>
            <a:r>
              <a:rPr lang="en-US" sz="400" dirty="0">
                <a:solidFill>
                  <a:schemeClr val="bg2">
                    <a:lumMod val="50000"/>
                  </a:schemeClr>
                </a:solidFill>
                <a:latin typeface="Arial" panose="020B0604020202020204" pitchFamily="34" charset="0"/>
                <a:ea typeface="Times New Roman" panose="02020603050405020304" pitchFamily="18" charset="0"/>
                <a:cs typeface="Arial" panose="020B0604020202020204" pitchFamily="34" charset="0"/>
              </a:rPr>
              <a:t>Whitehouse and Kemp, (2010), GSL</a:t>
            </a:r>
          </a:p>
        </p:txBody>
      </p:sp>
      <p:pic>
        <p:nvPicPr>
          <p:cNvPr id="97" name="Imagem 96">
            <a:extLst>
              <a:ext uri="{FF2B5EF4-FFF2-40B4-BE49-F238E27FC236}">
                <a16:creationId xmlns:a16="http://schemas.microsoft.com/office/drawing/2014/main" id="{02CC6CA8-B303-413B-B415-C7A75C11F67E}"/>
              </a:ext>
            </a:extLst>
          </p:cNvPr>
          <p:cNvPicPr>
            <a:picLocks noChangeAspect="1"/>
          </p:cNvPicPr>
          <p:nvPr/>
        </p:nvPicPr>
        <p:blipFill rotWithShape="1">
          <a:blip r:embed="rId18"/>
          <a:srcRect l="5118"/>
          <a:stretch/>
        </p:blipFill>
        <p:spPr>
          <a:xfrm>
            <a:off x="3248648" y="3179618"/>
            <a:ext cx="1041148" cy="813653"/>
          </a:xfrm>
          <a:prstGeom prst="rect">
            <a:avLst/>
          </a:prstGeom>
        </p:spPr>
      </p:pic>
      <p:sp>
        <p:nvSpPr>
          <p:cNvPr id="98" name="CaixaDeTexto 97">
            <a:extLst>
              <a:ext uri="{FF2B5EF4-FFF2-40B4-BE49-F238E27FC236}">
                <a16:creationId xmlns:a16="http://schemas.microsoft.com/office/drawing/2014/main" id="{DA184049-8BA8-4CEA-99CD-5EE0065401B2}"/>
              </a:ext>
            </a:extLst>
          </p:cNvPr>
          <p:cNvSpPr txBox="1"/>
          <p:nvPr/>
        </p:nvSpPr>
        <p:spPr>
          <a:xfrm>
            <a:off x="2187123" y="3973322"/>
            <a:ext cx="2157816" cy="215444"/>
          </a:xfrm>
          <a:prstGeom prst="rect">
            <a:avLst/>
          </a:prstGeom>
          <a:noFill/>
        </p:spPr>
        <p:txBody>
          <a:bodyPr wrap="square" rtlCol="0">
            <a:spAutoFit/>
          </a:bodyPr>
          <a:lstStyle/>
          <a:p>
            <a:pPr algn="r"/>
            <a:r>
              <a:rPr lang="en-GB" sz="400" dirty="0">
                <a:solidFill>
                  <a:schemeClr val="bg2">
                    <a:lumMod val="50000"/>
                  </a:schemeClr>
                </a:solidFill>
                <a:latin typeface="Arial" panose="020B0604020202020204" pitchFamily="34" charset="0"/>
                <a:cs typeface="Arial" panose="020B0604020202020204" pitchFamily="34" charset="0"/>
              </a:rPr>
              <a:t>Kunz et al. (2018), CMP</a:t>
            </a:r>
          </a:p>
          <a:p>
            <a:pPr algn="r"/>
            <a:r>
              <a:rPr lang="en-GB" sz="400" dirty="0">
                <a:solidFill>
                  <a:schemeClr val="bg2">
                    <a:lumMod val="50000"/>
                  </a:schemeClr>
                </a:solidFill>
                <a:latin typeface="Arial" panose="020B0604020202020204" pitchFamily="34" charset="0"/>
                <a:cs typeface="Arial" panose="020B0604020202020204" pitchFamily="34" charset="0"/>
              </a:rPr>
              <a:t> </a:t>
            </a:r>
          </a:p>
        </p:txBody>
      </p:sp>
      <p:pic>
        <p:nvPicPr>
          <p:cNvPr id="99" name="Imagem 98">
            <a:extLst>
              <a:ext uri="{FF2B5EF4-FFF2-40B4-BE49-F238E27FC236}">
                <a16:creationId xmlns:a16="http://schemas.microsoft.com/office/drawing/2014/main" id="{77BF6F13-6C83-45C4-8A45-04FF700B62C0}"/>
              </a:ext>
            </a:extLst>
          </p:cNvPr>
          <p:cNvPicPr>
            <a:picLocks noChangeAspect="1"/>
          </p:cNvPicPr>
          <p:nvPr/>
        </p:nvPicPr>
        <p:blipFill>
          <a:blip r:embed="rId19"/>
          <a:stretch>
            <a:fillRect/>
          </a:stretch>
        </p:blipFill>
        <p:spPr>
          <a:xfrm>
            <a:off x="3225820" y="2396114"/>
            <a:ext cx="1063977" cy="818519"/>
          </a:xfrm>
          <a:prstGeom prst="rect">
            <a:avLst/>
          </a:prstGeom>
        </p:spPr>
      </p:pic>
      <p:sp>
        <p:nvSpPr>
          <p:cNvPr id="100" name="TextBox 2">
            <a:extLst>
              <a:ext uri="{FF2B5EF4-FFF2-40B4-BE49-F238E27FC236}">
                <a16:creationId xmlns:a16="http://schemas.microsoft.com/office/drawing/2014/main" id="{9F06D1F2-5489-46CB-9CC8-757216AF6D0C}"/>
              </a:ext>
            </a:extLst>
          </p:cNvPr>
          <p:cNvSpPr txBox="1"/>
          <p:nvPr/>
        </p:nvSpPr>
        <p:spPr>
          <a:xfrm>
            <a:off x="2139598" y="2458036"/>
            <a:ext cx="1103829" cy="184666"/>
          </a:xfrm>
          <a:prstGeom prst="rect">
            <a:avLst/>
          </a:prstGeom>
          <a:noFill/>
        </p:spPr>
        <p:txBody>
          <a:bodyPr wrap="square" rtlCol="0">
            <a:spAutoFit/>
          </a:bodyPr>
          <a:lstStyle/>
          <a:p>
            <a:pPr algn="ctr"/>
            <a:r>
              <a:rPr lang="pt-BR" sz="600" dirty="0" err="1">
                <a:latin typeface="Bahnschrift" panose="020B0502040204020203" pitchFamily="34" charset="0"/>
                <a:cs typeface="Arial" panose="020B0604020202020204" pitchFamily="34" charset="0"/>
              </a:rPr>
              <a:t>Igneous</a:t>
            </a:r>
            <a:r>
              <a:rPr lang="pt-BR" sz="600" dirty="0">
                <a:latin typeface="Bahnschrift" panose="020B0502040204020203" pitchFamily="34" charset="0"/>
                <a:cs typeface="Arial" panose="020B0604020202020204" pitchFamily="34" charset="0"/>
              </a:rPr>
              <a:t> protolith</a:t>
            </a:r>
            <a:endParaRPr lang="en-US" sz="600" dirty="0">
              <a:latin typeface="Bahnschrift" panose="020B0502040204020203" pitchFamily="34" charset="0"/>
              <a:cs typeface="Arial" panose="020B0604020202020204" pitchFamily="34" charset="0"/>
            </a:endParaRPr>
          </a:p>
        </p:txBody>
      </p:sp>
      <p:sp>
        <p:nvSpPr>
          <p:cNvPr id="101" name="TextBox 2">
            <a:extLst>
              <a:ext uri="{FF2B5EF4-FFF2-40B4-BE49-F238E27FC236}">
                <a16:creationId xmlns:a16="http://schemas.microsoft.com/office/drawing/2014/main" id="{99A96E3B-1370-47D6-AE32-A2BD486E86A6}"/>
              </a:ext>
            </a:extLst>
          </p:cNvPr>
          <p:cNvSpPr txBox="1"/>
          <p:nvPr/>
        </p:nvSpPr>
        <p:spPr>
          <a:xfrm>
            <a:off x="3312216" y="2395077"/>
            <a:ext cx="997644" cy="184666"/>
          </a:xfrm>
          <a:prstGeom prst="rect">
            <a:avLst/>
          </a:prstGeom>
          <a:noFill/>
        </p:spPr>
        <p:txBody>
          <a:bodyPr wrap="square" rtlCol="0">
            <a:spAutoFit/>
          </a:bodyPr>
          <a:lstStyle/>
          <a:p>
            <a:pPr algn="ctr"/>
            <a:r>
              <a:rPr lang="pt-BR" sz="600" dirty="0" err="1">
                <a:latin typeface="Bahnschrift" panose="020B0502040204020203" pitchFamily="34" charset="0"/>
                <a:cs typeface="Arial" panose="020B0604020202020204" pitchFamily="34" charset="0"/>
              </a:rPr>
              <a:t>Sedimentary</a:t>
            </a:r>
            <a:r>
              <a:rPr lang="pt-BR" sz="600" dirty="0">
                <a:latin typeface="Bahnschrift" panose="020B0502040204020203" pitchFamily="34" charset="0"/>
                <a:cs typeface="Arial" panose="020B0604020202020204" pitchFamily="34" charset="0"/>
              </a:rPr>
              <a:t> protolith</a:t>
            </a:r>
            <a:endParaRPr lang="en-US" sz="600" dirty="0">
              <a:latin typeface="Bahnschrift" panose="020B0502040204020203" pitchFamily="34" charset="0"/>
              <a:cs typeface="Arial" panose="020B0604020202020204" pitchFamily="34" charset="0"/>
            </a:endParaRPr>
          </a:p>
        </p:txBody>
      </p:sp>
      <p:sp>
        <p:nvSpPr>
          <p:cNvPr id="34" name="TextBox 2">
            <a:extLst>
              <a:ext uri="{FF2B5EF4-FFF2-40B4-BE49-F238E27FC236}">
                <a16:creationId xmlns:a16="http://schemas.microsoft.com/office/drawing/2014/main" id="{492436C8-635E-4F3B-B73A-9286B490E854}"/>
              </a:ext>
            </a:extLst>
          </p:cNvPr>
          <p:cNvSpPr txBox="1"/>
          <p:nvPr/>
        </p:nvSpPr>
        <p:spPr>
          <a:xfrm>
            <a:off x="84472" y="3119903"/>
            <a:ext cx="1906163" cy="230832"/>
          </a:xfrm>
          <a:prstGeom prst="rect">
            <a:avLst/>
          </a:prstGeom>
          <a:noFill/>
        </p:spPr>
        <p:txBody>
          <a:bodyPr wrap="square" rtlCol="0">
            <a:spAutoFit/>
          </a:bodyPr>
          <a:lstStyle/>
          <a:p>
            <a:pPr algn="ctr"/>
            <a:r>
              <a:rPr lang="en-US" sz="900" b="1" dirty="0">
                <a:latin typeface="Bahnschrift" panose="020B0502040204020203" pitchFamily="34" charset="0"/>
                <a:cs typeface="Arial" panose="020B0604020202020204" pitchFamily="34" charset="0"/>
              </a:rPr>
              <a:t>What do these protracted record?</a:t>
            </a:r>
          </a:p>
        </p:txBody>
      </p:sp>
      <p:pic>
        <p:nvPicPr>
          <p:cNvPr id="102" name="Imagem 101" descr="Uma imagem contendo texto, mapa&#10;&#10;Descrição gerada automaticamente">
            <a:extLst>
              <a:ext uri="{FF2B5EF4-FFF2-40B4-BE49-F238E27FC236}">
                <a16:creationId xmlns:a16="http://schemas.microsoft.com/office/drawing/2014/main" id="{A03173A5-47BC-4810-9DE4-A4AA98BCE10F}"/>
              </a:ext>
            </a:extLst>
          </p:cNvPr>
          <p:cNvPicPr>
            <a:picLocks noChangeAspect="1"/>
          </p:cNvPicPr>
          <p:nvPr/>
        </p:nvPicPr>
        <p:blipFill rotWithShape="1">
          <a:blip r:embed="rId20" cstate="screen">
            <a:extLst>
              <a:ext uri="{28A0092B-C50C-407E-A947-70E740481C1C}">
                <a14:useLocalDpi xmlns:a14="http://schemas.microsoft.com/office/drawing/2010/main" val="0"/>
              </a:ext>
            </a:extLst>
          </a:blip>
          <a:srcRect/>
          <a:stretch/>
        </p:blipFill>
        <p:spPr>
          <a:xfrm>
            <a:off x="163283" y="4883316"/>
            <a:ext cx="1313056" cy="1024772"/>
          </a:xfrm>
          <a:prstGeom prst="rect">
            <a:avLst/>
          </a:prstGeom>
        </p:spPr>
      </p:pic>
      <p:pic>
        <p:nvPicPr>
          <p:cNvPr id="103" name="Imagem 102" descr="Uma imagem contendo texto, mapa&#10;&#10;Descrição gerada automaticamente">
            <a:extLst>
              <a:ext uri="{FF2B5EF4-FFF2-40B4-BE49-F238E27FC236}">
                <a16:creationId xmlns:a16="http://schemas.microsoft.com/office/drawing/2014/main" id="{EA53A256-720C-4B09-9E83-AAFA729CE789}"/>
              </a:ext>
            </a:extLst>
          </p:cNvPr>
          <p:cNvPicPr>
            <a:picLocks noChangeAspect="1"/>
          </p:cNvPicPr>
          <p:nvPr/>
        </p:nvPicPr>
        <p:blipFill rotWithShape="1">
          <a:blip r:embed="rId21" cstate="screen">
            <a:extLst>
              <a:ext uri="{28A0092B-C50C-407E-A947-70E740481C1C}">
                <a14:useLocalDpi xmlns:a14="http://schemas.microsoft.com/office/drawing/2010/main" val="0"/>
              </a:ext>
            </a:extLst>
          </a:blip>
          <a:srcRect/>
          <a:stretch/>
        </p:blipFill>
        <p:spPr>
          <a:xfrm>
            <a:off x="3013536" y="4896721"/>
            <a:ext cx="1239747" cy="1119772"/>
          </a:xfrm>
          <a:prstGeom prst="rect">
            <a:avLst/>
          </a:prstGeom>
        </p:spPr>
      </p:pic>
      <p:sp>
        <p:nvSpPr>
          <p:cNvPr id="56" name="CaixaDeTexto 55">
            <a:extLst>
              <a:ext uri="{FF2B5EF4-FFF2-40B4-BE49-F238E27FC236}">
                <a16:creationId xmlns:a16="http://schemas.microsoft.com/office/drawing/2014/main" id="{003DF306-4EA5-4B42-B701-C669C0DB41BF}"/>
              </a:ext>
            </a:extLst>
          </p:cNvPr>
          <p:cNvSpPr txBox="1"/>
          <p:nvPr/>
        </p:nvSpPr>
        <p:spPr>
          <a:xfrm>
            <a:off x="2731884" y="5979239"/>
            <a:ext cx="1712837" cy="738664"/>
          </a:xfrm>
          <a:prstGeom prst="rect">
            <a:avLst/>
          </a:prstGeom>
          <a:noFill/>
        </p:spPr>
        <p:txBody>
          <a:bodyPr wrap="square">
            <a:spAutoFit/>
          </a:bodyPr>
          <a:lstStyle/>
          <a:p>
            <a:pPr marL="171465" indent="-72006" algn="just">
              <a:buClr>
                <a:srgbClr val="FFC000"/>
              </a:buClr>
              <a:buFont typeface="Arial" panose="020B0604020202020204" pitchFamily="34" charset="0"/>
              <a:buChar char="•"/>
            </a:pPr>
            <a:r>
              <a:rPr lang="en-US" sz="600" dirty="0">
                <a:latin typeface="Arial" panose="020B0604020202020204" pitchFamily="34" charset="0"/>
              </a:rPr>
              <a:t>(U)HT metamorphism can produce zircon through subsolidus reactions and melt crystallization, recording mainly the cooling path;</a:t>
            </a:r>
          </a:p>
          <a:p>
            <a:pPr marL="171465" indent="-72006">
              <a:buClr>
                <a:srgbClr val="FFC000"/>
              </a:buClr>
              <a:buFont typeface="Arial" panose="020B0604020202020204" pitchFamily="34" charset="0"/>
              <a:buChar char="•"/>
            </a:pPr>
            <a:r>
              <a:rPr lang="en-US" sz="600" dirty="0">
                <a:latin typeface="Arial" panose="020B0604020202020204" pitchFamily="34" charset="0"/>
              </a:rPr>
              <a:t>The domain effect can be particularly important in heterogeneous rocks such as migmatites. </a:t>
            </a:r>
          </a:p>
        </p:txBody>
      </p:sp>
      <p:pic>
        <p:nvPicPr>
          <p:cNvPr id="104" name="Imagem 103" descr="Uma imagem contendo texto, mapa&#10;&#10;Descrição gerada automaticamente">
            <a:extLst>
              <a:ext uri="{FF2B5EF4-FFF2-40B4-BE49-F238E27FC236}">
                <a16:creationId xmlns:a16="http://schemas.microsoft.com/office/drawing/2014/main" id="{D076F0CB-983E-458F-B05B-A470E4E9F4EB}"/>
              </a:ext>
            </a:extLst>
          </p:cNvPr>
          <p:cNvPicPr>
            <a:picLocks noChangeAspect="1"/>
          </p:cNvPicPr>
          <p:nvPr/>
        </p:nvPicPr>
        <p:blipFill rotWithShape="1">
          <a:blip r:embed="rId22" cstate="screen">
            <a:extLst>
              <a:ext uri="{28A0092B-C50C-407E-A947-70E740481C1C}">
                <a14:useLocalDpi xmlns:a14="http://schemas.microsoft.com/office/drawing/2010/main" val="0"/>
              </a:ext>
            </a:extLst>
          </a:blip>
          <a:srcRect/>
          <a:stretch/>
        </p:blipFill>
        <p:spPr>
          <a:xfrm>
            <a:off x="1535248" y="4925545"/>
            <a:ext cx="1466287" cy="1108220"/>
          </a:xfrm>
          <a:prstGeom prst="rect">
            <a:avLst/>
          </a:prstGeom>
        </p:spPr>
      </p:pic>
      <p:sp>
        <p:nvSpPr>
          <p:cNvPr id="105" name="CaixaDeTexto 104">
            <a:extLst>
              <a:ext uri="{FF2B5EF4-FFF2-40B4-BE49-F238E27FC236}">
                <a16:creationId xmlns:a16="http://schemas.microsoft.com/office/drawing/2014/main" id="{373D5967-C9AB-4A0C-8ECA-080D73B7AC33}"/>
              </a:ext>
            </a:extLst>
          </p:cNvPr>
          <p:cNvSpPr txBox="1"/>
          <p:nvPr/>
        </p:nvSpPr>
        <p:spPr>
          <a:xfrm>
            <a:off x="1766848" y="5972150"/>
            <a:ext cx="2743200" cy="153888"/>
          </a:xfrm>
          <a:prstGeom prst="rect">
            <a:avLst/>
          </a:prstGeom>
          <a:noFill/>
        </p:spPr>
        <p:txBody>
          <a:bodyPr wrap="square">
            <a:spAutoFit/>
          </a:bodyPr>
          <a:lstStyle/>
          <a:p>
            <a:r>
              <a:rPr lang="en-US" sz="400" dirty="0">
                <a:solidFill>
                  <a:schemeClr val="bg2">
                    <a:lumMod val="50000"/>
                  </a:schemeClr>
                </a:solidFill>
                <a:latin typeface="Arial" panose="020B0604020202020204" pitchFamily="34" charset="0"/>
                <a:ea typeface="Times New Roman" panose="02020603050405020304" pitchFamily="18" charset="0"/>
                <a:cs typeface="Arial" panose="020B0604020202020204" pitchFamily="34" charset="0"/>
              </a:rPr>
              <a:t>Adapted from Chen and Zheng (2017), JAES</a:t>
            </a:r>
          </a:p>
        </p:txBody>
      </p:sp>
      <p:sp>
        <p:nvSpPr>
          <p:cNvPr id="106" name="CaixaDeTexto 105">
            <a:extLst>
              <a:ext uri="{FF2B5EF4-FFF2-40B4-BE49-F238E27FC236}">
                <a16:creationId xmlns:a16="http://schemas.microsoft.com/office/drawing/2014/main" id="{D0FFB411-964B-4B33-B6F5-44527FFF9CEB}"/>
              </a:ext>
            </a:extLst>
          </p:cNvPr>
          <p:cNvSpPr txBox="1"/>
          <p:nvPr/>
        </p:nvSpPr>
        <p:spPr>
          <a:xfrm>
            <a:off x="703591" y="5883456"/>
            <a:ext cx="1997807" cy="153888"/>
          </a:xfrm>
          <a:prstGeom prst="rect">
            <a:avLst/>
          </a:prstGeom>
          <a:noFill/>
        </p:spPr>
        <p:txBody>
          <a:bodyPr wrap="square">
            <a:spAutoFit/>
          </a:bodyPr>
          <a:lstStyle/>
          <a:p>
            <a:r>
              <a:rPr lang="en-US" sz="400" dirty="0">
                <a:solidFill>
                  <a:schemeClr val="bg2">
                    <a:lumMod val="50000"/>
                  </a:schemeClr>
                </a:solidFill>
                <a:latin typeface="Arial" panose="020B0604020202020204" pitchFamily="34" charset="0"/>
                <a:ea typeface="Times New Roman" panose="02020603050405020304" pitchFamily="18" charset="0"/>
                <a:cs typeface="Arial" panose="020B0604020202020204" pitchFamily="34" charset="0"/>
              </a:rPr>
              <a:t>Tedeschi et al. (2018), PCR</a:t>
            </a:r>
          </a:p>
        </p:txBody>
      </p:sp>
      <p:sp>
        <p:nvSpPr>
          <p:cNvPr id="107" name="CaixaDeTexto 106">
            <a:extLst>
              <a:ext uri="{FF2B5EF4-FFF2-40B4-BE49-F238E27FC236}">
                <a16:creationId xmlns:a16="http://schemas.microsoft.com/office/drawing/2014/main" id="{70C4A359-6D6E-4DBC-8C91-128CC65F310D}"/>
              </a:ext>
            </a:extLst>
          </p:cNvPr>
          <p:cNvSpPr txBox="1"/>
          <p:nvPr/>
        </p:nvSpPr>
        <p:spPr>
          <a:xfrm>
            <a:off x="2949206" y="5930081"/>
            <a:ext cx="1742336" cy="153888"/>
          </a:xfrm>
          <a:prstGeom prst="rect">
            <a:avLst/>
          </a:prstGeom>
          <a:noFill/>
        </p:spPr>
        <p:txBody>
          <a:bodyPr wrap="square">
            <a:spAutoFit/>
          </a:bodyPr>
          <a:lstStyle/>
          <a:p>
            <a:r>
              <a:rPr lang="en-US" sz="400" dirty="0">
                <a:solidFill>
                  <a:schemeClr val="bg2">
                    <a:lumMod val="50000"/>
                  </a:schemeClr>
                </a:solidFill>
                <a:latin typeface="Arial" panose="020B0604020202020204" pitchFamily="34" charset="0"/>
                <a:ea typeface="Times New Roman" panose="02020603050405020304" pitchFamily="18" charset="0"/>
                <a:cs typeface="Arial" panose="020B0604020202020204" pitchFamily="34" charset="0"/>
              </a:rPr>
              <a:t>Data and CL-images from Kunz et al. (2018), CMP </a:t>
            </a:r>
          </a:p>
        </p:txBody>
      </p:sp>
      <p:sp>
        <p:nvSpPr>
          <p:cNvPr id="22" name="Seta: para a Direita 21">
            <a:extLst>
              <a:ext uri="{FF2B5EF4-FFF2-40B4-BE49-F238E27FC236}">
                <a16:creationId xmlns:a16="http://schemas.microsoft.com/office/drawing/2014/main" id="{319315E0-AC80-4F7C-8224-07EE0E74430A}"/>
              </a:ext>
            </a:extLst>
          </p:cNvPr>
          <p:cNvSpPr/>
          <p:nvPr/>
        </p:nvSpPr>
        <p:spPr>
          <a:xfrm>
            <a:off x="2731883" y="5039023"/>
            <a:ext cx="389637" cy="167426"/>
          </a:xfrm>
          <a:prstGeom prst="rightArrow">
            <a:avLst/>
          </a:prstGeom>
          <a:solidFill>
            <a:srgbClr val="FF0066"/>
          </a:solidFill>
          <a:ln>
            <a:solidFill>
              <a:srgbClr val="FF006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Seta: para a Direita 107">
            <a:extLst>
              <a:ext uri="{FF2B5EF4-FFF2-40B4-BE49-F238E27FC236}">
                <a16:creationId xmlns:a16="http://schemas.microsoft.com/office/drawing/2014/main" id="{8487D1E7-92DC-45DE-A241-18152668B97E}"/>
              </a:ext>
            </a:extLst>
          </p:cNvPr>
          <p:cNvSpPr/>
          <p:nvPr/>
        </p:nvSpPr>
        <p:spPr>
          <a:xfrm rot="10800000">
            <a:off x="1353755" y="5547448"/>
            <a:ext cx="389637" cy="167426"/>
          </a:xfrm>
          <a:prstGeom prst="rightArrow">
            <a:avLst/>
          </a:prstGeom>
          <a:solidFill>
            <a:srgbClr val="00B050"/>
          </a:solid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791556745"/>
      </p:ext>
    </p:extLst>
  </p:cSld>
  <p:clrMapOvr>
    <a:masterClrMapping/>
  </p:clrMapOvr>
</p:sld>
</file>

<file path=ppt/theme/theme1.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a do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126</TotalTime>
  <Words>1482</Words>
  <Application>Microsoft Office PowerPoint</Application>
  <PresentationFormat>Widescreen</PresentationFormat>
  <Paragraphs>60</Paragraphs>
  <Slides>1</Slides>
  <Notes>1</Notes>
  <HiddenSlides>0</HiddenSlides>
  <MMClips>0</MMClips>
  <ScaleCrop>false</ScaleCrop>
  <HeadingPairs>
    <vt:vector size="6" baseType="variant">
      <vt:variant>
        <vt:lpstr>Fontes usadas</vt:lpstr>
      </vt:variant>
      <vt:variant>
        <vt:i4>6</vt:i4>
      </vt:variant>
      <vt:variant>
        <vt:lpstr>Tema</vt:lpstr>
      </vt:variant>
      <vt:variant>
        <vt:i4>1</vt:i4>
      </vt:variant>
      <vt:variant>
        <vt:lpstr>Títulos de slides</vt:lpstr>
      </vt:variant>
      <vt:variant>
        <vt:i4>1</vt:i4>
      </vt:variant>
    </vt:vector>
  </HeadingPairs>
  <TitlesOfParts>
    <vt:vector size="8" baseType="lpstr">
      <vt:lpstr>Arial</vt:lpstr>
      <vt:lpstr>Bahnschrift</vt:lpstr>
      <vt:lpstr>Bahnschrift Condensed</vt:lpstr>
      <vt:lpstr>Calibri</vt:lpstr>
      <vt:lpstr>Calibri Light</vt:lpstr>
      <vt:lpstr>Freestyle Script</vt:lpstr>
      <vt:lpstr>Tema do Office</vt:lpstr>
      <vt:lpstr>Apresentação do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Apresentação do PowerPoint</dc:title>
  <dc:creator>Mahyra Tedeschi</dc:creator>
  <cp:lastModifiedBy>Mahyra Tedeschi</cp:lastModifiedBy>
  <cp:revision>54</cp:revision>
  <cp:lastPrinted>2021-04-26T01:23:17Z</cp:lastPrinted>
  <dcterms:created xsi:type="dcterms:W3CDTF">2021-04-23T22:33:13Z</dcterms:created>
  <dcterms:modified xsi:type="dcterms:W3CDTF">2021-04-26T12:03:42Z</dcterms:modified>
</cp:coreProperties>
</file>