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3"/>
  </p:notesMasterIdLst>
  <p:sldIdLst>
    <p:sldId id="256" r:id="rId2"/>
  </p:sldIdLst>
  <p:sldSz cx="29260800" cy="164592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E4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74388" autoAdjust="0"/>
  </p:normalViewPr>
  <p:slideViewPr>
    <p:cSldViewPr snapToGrid="0">
      <p:cViewPr>
        <p:scale>
          <a:sx n="38" d="100"/>
          <a:sy n="38" d="100"/>
        </p:scale>
        <p:origin x="400" y="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A97AA-0498-458E-9348-9B5156113A59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B417A-58CD-46B9-B7E7-916E68A151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062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1pPr>
    <a:lvl2pPr marL="109728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2pPr>
    <a:lvl3pPr marL="219456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3pPr>
    <a:lvl4pPr marL="329184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4pPr>
    <a:lvl5pPr marL="438912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5pPr>
    <a:lvl6pPr marL="548640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6pPr>
    <a:lvl7pPr marL="658368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7pPr>
    <a:lvl8pPr marL="768096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8pPr>
    <a:lvl9pPr marL="8778240" algn="l" defTabSz="2194560" rtl="0" eaLnBrk="1" latinLnBrk="0" hangingPunct="1">
      <a:defRPr sz="288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EB417A-58CD-46B9-B7E7-916E68A1518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577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600" y="2693671"/>
            <a:ext cx="21945600" cy="573024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8644891"/>
            <a:ext cx="21945600" cy="3973829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94D-07CB-4D2E-B37C-988A6AE94B80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5A80-B2A6-45E8-9399-40A644283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5668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94D-07CB-4D2E-B37C-988A6AE94B80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5A80-B2A6-45E8-9399-40A644283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4882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6440" y="4103372"/>
            <a:ext cx="25237440" cy="6846569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96440" y="11014712"/>
            <a:ext cx="25237440" cy="3600449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94D-07CB-4D2E-B37C-988A6AE94B80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5A80-B2A6-45E8-9399-40A644283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45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11680" y="4381500"/>
            <a:ext cx="12435840" cy="104432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13280" y="4381500"/>
            <a:ext cx="12435840" cy="104432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94D-07CB-4D2E-B37C-988A6AE94B80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5A80-B2A6-45E8-9399-40A644283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3622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491" y="876301"/>
            <a:ext cx="25237440" cy="318135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492" y="4034791"/>
            <a:ext cx="12378689" cy="1977389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15492" y="6012180"/>
            <a:ext cx="12378689" cy="88430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813280" y="4034791"/>
            <a:ext cx="12439651" cy="1977389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813280" y="6012180"/>
            <a:ext cx="12439651" cy="88430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94D-07CB-4D2E-B37C-988A6AE94B80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5A80-B2A6-45E8-9399-40A644283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439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94D-07CB-4D2E-B37C-988A6AE94B80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5A80-B2A6-45E8-9399-40A644283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2148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94D-07CB-4D2E-B37C-988A6AE94B80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5A80-B2A6-45E8-9399-40A644283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959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492" y="1097280"/>
            <a:ext cx="9437369" cy="384048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439651" y="2369821"/>
            <a:ext cx="14813280" cy="116967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5492" y="4937760"/>
            <a:ext cx="9437369" cy="9147811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94D-07CB-4D2E-B37C-988A6AE94B80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5A80-B2A6-45E8-9399-40A644283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9318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492" y="1097280"/>
            <a:ext cx="9437369" cy="384048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439651" y="2369821"/>
            <a:ext cx="14813280" cy="11696700"/>
          </a:xfrm>
        </p:spPr>
        <p:txBody>
          <a:bodyPr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5492" y="4937760"/>
            <a:ext cx="9437369" cy="9147811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94D-07CB-4D2E-B37C-988A6AE94B80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5A80-B2A6-45E8-9399-40A644283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720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94D-07CB-4D2E-B37C-988A6AE94B80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5A80-B2A6-45E8-9399-40A644283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388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939760" y="876300"/>
            <a:ext cx="6309360" cy="1394841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11680" y="876300"/>
            <a:ext cx="18562320" cy="1394841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2194D-07CB-4D2E-B37C-988A6AE94B80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45A80-B2A6-45E8-9399-40A644283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3381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11680" y="876301"/>
            <a:ext cx="25237440" cy="31813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1680" y="4381500"/>
            <a:ext cx="25237440" cy="104432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11680" y="15255241"/>
            <a:ext cx="658368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2194D-07CB-4D2E-B37C-988A6AE94B80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692640" y="15255241"/>
            <a:ext cx="987552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665440" y="15255241"/>
            <a:ext cx="6583680" cy="8763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45A80-B2A6-45E8-9399-40A644283F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1031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13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8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2.jpe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7865" y="10067581"/>
            <a:ext cx="7794899" cy="6288009"/>
          </a:xfrm>
          <a:prstGeom prst="rect">
            <a:avLst/>
          </a:prstGeom>
        </p:spPr>
      </p:pic>
      <p:pic>
        <p:nvPicPr>
          <p:cNvPr id="1028" name="Picture 4" descr="http://imbalancep-erc.creaf.cat/wp-content/uploads/2014/11/cropped-CabeceraImbalanceP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723" b="6293"/>
          <a:stretch/>
        </p:blipFill>
        <p:spPr bwMode="auto">
          <a:xfrm>
            <a:off x="2736521" y="15178765"/>
            <a:ext cx="4430726" cy="111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stelsSmooth/>
                    </a14:imgEffect>
                  </a14:imgLayer>
                </a14:imgProps>
              </a:ext>
            </a:extLst>
          </a:blip>
          <a:srcRect l="1" r="151"/>
          <a:stretch/>
        </p:blipFill>
        <p:spPr>
          <a:xfrm>
            <a:off x="-1" y="-69047"/>
            <a:ext cx="29216195" cy="24070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 Placeholder 88">
            <a:extLst>
              <a:ext uri="{FF2B5EF4-FFF2-40B4-BE49-F238E27FC236}">
                <a16:creationId xmlns:a16="http://schemas.microsoft.com/office/drawing/2014/main" id="{856C56E4-B308-EC47-9D52-AE5F06EA5611}"/>
              </a:ext>
            </a:extLst>
          </p:cNvPr>
          <p:cNvSpPr txBox="1">
            <a:spLocks/>
          </p:cNvSpPr>
          <p:nvPr/>
        </p:nvSpPr>
        <p:spPr>
          <a:xfrm>
            <a:off x="509689" y="3026816"/>
            <a:ext cx="28216237" cy="873462"/>
          </a:xfrm>
          <a:prstGeom prst="rect">
            <a:avLst/>
          </a:prstGeom>
        </p:spPr>
        <p:txBody>
          <a:bodyPr anchor="t" anchorCtr="0">
            <a:normAutofit fontScale="85000" lnSpcReduction="20000"/>
          </a:bodyPr>
          <a:lstStyle>
            <a:lvl1pPr marL="0" indent="0" algn="l" defTabSz="2675223" rtl="0" eaLnBrk="1" latinLnBrk="0" hangingPunct="1">
              <a:spcBef>
                <a:spcPct val="20000"/>
              </a:spcBef>
              <a:buFontTx/>
              <a:buNone/>
              <a:defRPr sz="2560" b="0" i="0" kern="1200">
                <a:solidFill>
                  <a:schemeClr val="accent3">
                    <a:lumMod val="75000"/>
                  </a:schemeClr>
                </a:solidFill>
                <a:latin typeface="Helvetica Light" panose="020B0403020202020204" pitchFamily="34" charset="0"/>
                <a:ea typeface="+mn-ea"/>
                <a:cs typeface="+mn-cs"/>
              </a:defRPr>
            </a:lvl1pPr>
            <a:lvl2pPr marL="2173619" indent="-836007" algn="l" defTabSz="2675223" rtl="0" eaLnBrk="1" latinLnBrk="0" hangingPunct="1">
              <a:spcBef>
                <a:spcPct val="20000"/>
              </a:spcBef>
              <a:buFontTx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44029" indent="-668806" algn="l" defTabSz="2675223" rtl="0" eaLnBrk="1" latinLnBrk="0" hangingPunct="1">
              <a:spcBef>
                <a:spcPct val="20000"/>
              </a:spcBef>
              <a:buFontTx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81641" indent="-668806" algn="l" defTabSz="2675223" rtl="0" eaLnBrk="1" latinLnBrk="0" hangingPunct="1">
              <a:spcBef>
                <a:spcPct val="20000"/>
              </a:spcBef>
              <a:buFontTx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19252" indent="-668806" algn="l" defTabSz="2675223" rtl="0" eaLnBrk="1" latinLnBrk="0" hangingPunct="1">
              <a:spcBef>
                <a:spcPct val="20000"/>
              </a:spcBef>
              <a:buFontTx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56863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94474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32086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369697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267522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1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 </a:t>
            </a:r>
            <a:r>
              <a:rPr kumimoji="0" lang="en-GB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Centers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 of Excellence Global Change Ecology and PLECO (Plants and Ecosystems), Department of Biology University of Antwerp, </a:t>
            </a:r>
            <a:r>
              <a:rPr kumimoji="0" lang="en-GB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Universiteitsplein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 1, B-2610 </a:t>
            </a:r>
            <a:r>
              <a:rPr kumimoji="0" lang="en-GB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Wilrijk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, Belgium </a:t>
            </a:r>
            <a:endParaRPr kumimoji="0" lang="nl-BE" sz="2000" b="0" i="0" u="none" strike="noStrike" kern="1200" cap="none" spc="0" normalizeH="0" baseline="0" noProof="0" dirty="0" smtClean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  <a:p>
            <a:pPr marL="0" marR="0" lvl="0" indent="0" algn="l" defTabSz="267522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2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 INRAE, UMR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EcoFoG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, CNRS, CIRAD,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AgroParisTech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, Université des Antilles, Université de Guyane, 97310 Kourou, France </a:t>
            </a:r>
          </a:p>
          <a:p>
            <a:pPr marL="0" marR="0" lvl="0" indent="0" algn="l" defTabSz="267522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3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University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 of Vienna, Centre for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Microbiology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 and 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Environmental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Systems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 Science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Althanstr</a:t>
            </a:r>
            <a:r>
              <a:rPr kumimoji="0" lang="fr-FR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. 14, 1090 Wien, </a:t>
            </a:r>
            <a:r>
              <a:rPr kumimoji="0" lang="fr-FR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Helvetica Light" panose="020B0403020202020204" pitchFamily="34" charset="0"/>
                <a:ea typeface="+mn-ea"/>
                <a:cs typeface="+mn-cs"/>
              </a:rPr>
              <a:t>Austria</a:t>
            </a:r>
            <a:endParaRPr kumimoji="0" lang="nl-BE" sz="2000" b="0" i="0" u="none" strike="noStrike" kern="1200" cap="none" spc="0" normalizeH="0" baseline="0" noProof="0" dirty="0" smtClean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  <a:p>
            <a:pPr marL="0" marR="0" lvl="0" indent="0" algn="l" defTabSz="267522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Helvetica Light" panose="020B0403020202020204" pitchFamily="34" charset="0"/>
              <a:ea typeface="+mn-ea"/>
              <a:cs typeface="+mn-cs"/>
            </a:endParaRPr>
          </a:p>
        </p:txBody>
      </p:sp>
      <p:sp>
        <p:nvSpPr>
          <p:cNvPr id="8" name="Text Placeholder 89">
            <a:extLst>
              <a:ext uri="{FF2B5EF4-FFF2-40B4-BE49-F238E27FC236}">
                <a16:creationId xmlns:a16="http://schemas.microsoft.com/office/drawing/2014/main" id="{9E09AC8A-EFEB-F041-A2D4-EA4A12D9025D}"/>
              </a:ext>
            </a:extLst>
          </p:cNvPr>
          <p:cNvSpPr txBox="1">
            <a:spLocks/>
          </p:cNvSpPr>
          <p:nvPr/>
        </p:nvSpPr>
        <p:spPr>
          <a:xfrm>
            <a:off x="509689" y="2501964"/>
            <a:ext cx="28216241" cy="4706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 algn="l" defTabSz="2675223" rtl="0" eaLnBrk="1" latinLnBrk="0" hangingPunct="1">
              <a:spcBef>
                <a:spcPct val="20000"/>
              </a:spcBef>
              <a:buFontTx/>
              <a:buNone/>
              <a:defRPr sz="2560" b="0" i="0" kern="1200">
                <a:solidFill>
                  <a:schemeClr val="accent3">
                    <a:lumMod val="75000"/>
                  </a:schemeClr>
                </a:solidFill>
                <a:latin typeface="Helvetica Light" panose="020B0403020202020204" pitchFamily="34" charset="0"/>
                <a:ea typeface="+mn-ea"/>
                <a:cs typeface="+mn-cs"/>
              </a:defRPr>
            </a:lvl1pPr>
            <a:lvl2pPr marL="2173619" indent="-836007" algn="l" defTabSz="2675223" rtl="0" eaLnBrk="1" latinLnBrk="0" hangingPunct="1">
              <a:spcBef>
                <a:spcPct val="20000"/>
              </a:spcBef>
              <a:buFontTx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44029" indent="-668806" algn="l" defTabSz="2675223" rtl="0" eaLnBrk="1" latinLnBrk="0" hangingPunct="1">
              <a:spcBef>
                <a:spcPct val="20000"/>
              </a:spcBef>
              <a:buFontTx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81641" indent="-668806" algn="l" defTabSz="2675223" rtl="0" eaLnBrk="1" latinLnBrk="0" hangingPunct="1">
              <a:spcBef>
                <a:spcPct val="20000"/>
              </a:spcBef>
              <a:buFontTx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19252" indent="-668806" algn="l" defTabSz="2675223" rtl="0" eaLnBrk="1" latinLnBrk="0" hangingPunct="1">
              <a:spcBef>
                <a:spcPct val="20000"/>
              </a:spcBef>
              <a:buFontTx/>
              <a:buNone/>
              <a:defRPr sz="76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56863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94474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32086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369697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114765">
              <a:defRPr/>
            </a:pPr>
            <a:r>
              <a:rPr lang="en-GB" sz="2800" dirty="0">
                <a:solidFill>
                  <a:srgbClr val="A5A5A5">
                    <a:lumMod val="75000"/>
                  </a:srgbClr>
                </a:solidFill>
              </a:rPr>
              <a:t>Warren Daniel</a:t>
            </a:r>
            <a:r>
              <a:rPr lang="en-GB" sz="2800" baseline="30000" dirty="0">
                <a:solidFill>
                  <a:srgbClr val="A5A5A5">
                    <a:lumMod val="75000"/>
                  </a:srgbClr>
                </a:solidFill>
              </a:rPr>
              <a:t>1,2</a:t>
            </a:r>
            <a:r>
              <a:rPr lang="en-GB" sz="2800" dirty="0">
                <a:solidFill>
                  <a:srgbClr val="A5A5A5">
                    <a:lumMod val="75000"/>
                  </a:srgbClr>
                </a:solidFill>
              </a:rPr>
              <a:t>, Clément Stahl</a:t>
            </a:r>
            <a:r>
              <a:rPr lang="en-GB" sz="2800" baseline="30000" dirty="0">
                <a:solidFill>
                  <a:srgbClr val="A5A5A5">
                    <a:lumMod val="75000"/>
                  </a:srgbClr>
                </a:solidFill>
              </a:rPr>
              <a:t>2</a:t>
            </a:r>
            <a:r>
              <a:rPr lang="en-GB" sz="2800" dirty="0">
                <a:solidFill>
                  <a:srgbClr val="A5A5A5">
                    <a:lumMod val="75000"/>
                  </a:srgbClr>
                </a:solidFill>
              </a:rPr>
              <a:t>, </a:t>
            </a:r>
            <a:r>
              <a:rPr lang="en-GB" sz="2800" dirty="0" err="1">
                <a:solidFill>
                  <a:srgbClr val="A5A5A5">
                    <a:lumMod val="75000"/>
                  </a:srgbClr>
                </a:solidFill>
              </a:rPr>
              <a:t>Benoît</a:t>
            </a:r>
            <a:r>
              <a:rPr lang="en-GB" sz="2800" dirty="0">
                <a:solidFill>
                  <a:srgbClr val="A5A5A5">
                    <a:lumMod val="75000"/>
                  </a:srgbClr>
                </a:solidFill>
              </a:rPr>
              <a:t> Burban</a:t>
            </a:r>
            <a:r>
              <a:rPr lang="en-GB" sz="2800" baseline="30000" dirty="0">
                <a:solidFill>
                  <a:srgbClr val="A5A5A5">
                    <a:lumMod val="75000"/>
                  </a:srgbClr>
                </a:solidFill>
              </a:rPr>
              <a:t>2</a:t>
            </a:r>
            <a:r>
              <a:rPr lang="en-GB" sz="2800" dirty="0">
                <a:solidFill>
                  <a:srgbClr val="A5A5A5">
                    <a:lumMod val="75000"/>
                  </a:srgbClr>
                </a:solidFill>
              </a:rPr>
              <a:t>, Jean-Yves Goret</a:t>
            </a:r>
            <a:r>
              <a:rPr lang="en-GB" sz="2800" baseline="30000" dirty="0">
                <a:solidFill>
                  <a:srgbClr val="A5A5A5">
                    <a:lumMod val="75000"/>
                  </a:srgbClr>
                </a:solidFill>
              </a:rPr>
              <a:t>2</a:t>
            </a:r>
            <a:r>
              <a:rPr lang="en-GB" sz="2800" dirty="0">
                <a:solidFill>
                  <a:srgbClr val="A5A5A5">
                    <a:lumMod val="75000"/>
                  </a:srgbClr>
                </a:solidFill>
              </a:rPr>
              <a:t>, Jocelyn Cazal</a:t>
            </a:r>
            <a:r>
              <a:rPr lang="en-GB" sz="2800" baseline="30000" dirty="0">
                <a:solidFill>
                  <a:srgbClr val="A5A5A5">
                    <a:lumMod val="75000"/>
                  </a:srgbClr>
                </a:solidFill>
              </a:rPr>
              <a:t>2</a:t>
            </a:r>
            <a:r>
              <a:rPr lang="en-GB" sz="2800" dirty="0">
                <a:solidFill>
                  <a:srgbClr val="A5A5A5">
                    <a:lumMod val="75000"/>
                  </a:srgbClr>
                </a:solidFill>
              </a:rPr>
              <a:t>, Andreas Richter</a:t>
            </a:r>
            <a:r>
              <a:rPr lang="en-GB" sz="2800" baseline="30000" dirty="0">
                <a:solidFill>
                  <a:srgbClr val="A5A5A5">
                    <a:lumMod val="75000"/>
                  </a:srgbClr>
                </a:solidFill>
              </a:rPr>
              <a:t>3</a:t>
            </a:r>
            <a:r>
              <a:rPr lang="en-GB" sz="2800" dirty="0">
                <a:solidFill>
                  <a:srgbClr val="A5A5A5">
                    <a:lumMod val="75000"/>
                  </a:srgbClr>
                </a:solidFill>
              </a:rPr>
              <a:t>, Ivan Janssens</a:t>
            </a:r>
            <a:r>
              <a:rPr lang="en-GB" sz="2800" baseline="30000" dirty="0">
                <a:solidFill>
                  <a:srgbClr val="A5A5A5">
                    <a:lumMod val="75000"/>
                  </a:srgbClr>
                </a:solidFill>
              </a:rPr>
              <a:t>1</a:t>
            </a:r>
            <a:r>
              <a:rPr lang="en-GB" sz="2800" dirty="0">
                <a:solidFill>
                  <a:srgbClr val="A5A5A5">
                    <a:lumMod val="75000"/>
                  </a:srgbClr>
                </a:solidFill>
              </a:rPr>
              <a:t> and </a:t>
            </a:r>
            <a:r>
              <a:rPr lang="en-GB" sz="2800" dirty="0" err="1">
                <a:solidFill>
                  <a:srgbClr val="A5A5A5">
                    <a:lumMod val="75000"/>
                  </a:srgbClr>
                </a:solidFill>
              </a:rPr>
              <a:t>Laëtitia</a:t>
            </a:r>
            <a:r>
              <a:rPr lang="en-GB" sz="2800" dirty="0">
                <a:solidFill>
                  <a:srgbClr val="A5A5A5">
                    <a:lumMod val="75000"/>
                  </a:srgbClr>
                </a:solidFill>
              </a:rPr>
              <a:t> M. </a:t>
            </a:r>
            <a:r>
              <a:rPr lang="en-GB" sz="2800" dirty="0" smtClean="0">
                <a:solidFill>
                  <a:srgbClr val="A5A5A5">
                    <a:lumMod val="75000"/>
                  </a:srgbClr>
                </a:solidFill>
              </a:rPr>
              <a:t>Bréchet</a:t>
            </a:r>
            <a:r>
              <a:rPr lang="en-GB" sz="2800" baseline="30000" dirty="0" smtClean="0">
                <a:solidFill>
                  <a:srgbClr val="A5A5A5">
                    <a:lumMod val="75000"/>
                  </a:srgbClr>
                </a:solidFill>
              </a:rPr>
              <a:t>1,2 </a:t>
            </a:r>
            <a:endParaRPr lang="nl-BE" sz="2800" dirty="0">
              <a:solidFill>
                <a:srgbClr val="A5A5A5">
                  <a:lumMod val="75000"/>
                </a:srgbClr>
              </a:solidFill>
            </a:endParaRPr>
          </a:p>
        </p:txBody>
      </p:sp>
      <p:pic>
        <p:nvPicPr>
          <p:cNvPr id="10" name="Picture 2" descr="https://egu21.eu/EGU21-sharing-is-encouraged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94836" y="-14142"/>
            <a:ext cx="1651833" cy="2312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platforms.anaee.eu/media/vmyfrtel/pleco_eng_rg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170" y="13913562"/>
            <a:ext cx="3513224" cy="108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/>
          <p:cNvCxnSpPr/>
          <p:nvPr/>
        </p:nvCxnSpPr>
        <p:spPr>
          <a:xfrm>
            <a:off x="20964607" y="9618693"/>
            <a:ext cx="38447" cy="6464002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09689" y="328265"/>
            <a:ext cx="137379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dirty="0" smtClean="0">
                <a:solidFill>
                  <a:schemeClr val="bg1"/>
                </a:solidFill>
                <a:latin typeface="Helvetica Light" panose="020B0403020202020204"/>
              </a:rPr>
              <a:t>Inter-specific variations in tree stem methane (CH</a:t>
            </a:r>
            <a:r>
              <a:rPr lang="en-US" sz="5400" b="1" u="sng" baseline="-25000" dirty="0" smtClean="0">
                <a:solidFill>
                  <a:schemeClr val="bg1"/>
                </a:solidFill>
                <a:latin typeface="Helvetica Light" panose="020B0403020202020204"/>
              </a:rPr>
              <a:t>4</a:t>
            </a:r>
            <a:r>
              <a:rPr lang="en-US" sz="5400" b="1" u="sng" dirty="0" smtClean="0">
                <a:solidFill>
                  <a:schemeClr val="bg1"/>
                </a:solidFill>
                <a:latin typeface="Helvetica Light" panose="020B0403020202020204"/>
              </a:rPr>
              <a:t>) and nitrous oxide (N</a:t>
            </a:r>
            <a:r>
              <a:rPr lang="en-US" sz="5400" b="1" u="sng" baseline="-25000" dirty="0" smtClean="0">
                <a:solidFill>
                  <a:schemeClr val="bg1"/>
                </a:solidFill>
                <a:latin typeface="Helvetica Light" panose="020B0403020202020204"/>
              </a:rPr>
              <a:t>2</a:t>
            </a:r>
            <a:r>
              <a:rPr lang="en-US" sz="5400" b="1" u="sng" dirty="0" smtClean="0">
                <a:solidFill>
                  <a:schemeClr val="bg1"/>
                </a:solidFill>
                <a:latin typeface="Helvetica Light" panose="020B0403020202020204"/>
              </a:rPr>
              <a:t>O) exchanges in a tropical rainforest  </a:t>
            </a:r>
          </a:p>
        </p:txBody>
      </p:sp>
      <p:sp>
        <p:nvSpPr>
          <p:cNvPr id="53" name="Text Placeholder 95">
            <a:extLst>
              <a:ext uri="{FF2B5EF4-FFF2-40B4-BE49-F238E27FC236}">
                <a16:creationId xmlns:a16="http://schemas.microsoft.com/office/drawing/2014/main" id="{E3AEC771-49CF-224F-B6DE-438C45C76327}"/>
              </a:ext>
            </a:extLst>
          </p:cNvPr>
          <p:cNvSpPr txBox="1">
            <a:spLocks/>
          </p:cNvSpPr>
          <p:nvPr/>
        </p:nvSpPr>
        <p:spPr>
          <a:xfrm>
            <a:off x="23009429" y="9439021"/>
            <a:ext cx="6052478" cy="41392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36" tIns="91436" rIns="91436" bIns="91436" anchor="ctr" anchorCtr="0">
            <a:noAutofit/>
          </a:bodyPr>
          <a:lstStyle>
            <a:lvl1pPr marL="0" indent="0" algn="l" defTabSz="2675223" rtl="0" eaLnBrk="1" latinLnBrk="0" hangingPunct="1">
              <a:spcBef>
                <a:spcPct val="20000"/>
              </a:spcBef>
              <a:buFont typeface="Arial" pitchFamily="34" charset="0"/>
              <a:buNone/>
              <a:defRPr sz="1707" b="1" u="none" kern="120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2173619" indent="-836007" algn="l" defTabSz="26752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8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44029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81641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19252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56863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94474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32086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369697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267522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Conclusion / Perspective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4" name="Text Placeholder 95">
            <a:extLst>
              <a:ext uri="{FF2B5EF4-FFF2-40B4-BE49-F238E27FC236}">
                <a16:creationId xmlns:a16="http://schemas.microsoft.com/office/drawing/2014/main" id="{E3AEC771-49CF-224F-B6DE-438C45C76327}"/>
              </a:ext>
            </a:extLst>
          </p:cNvPr>
          <p:cNvSpPr txBox="1">
            <a:spLocks/>
          </p:cNvSpPr>
          <p:nvPr/>
        </p:nvSpPr>
        <p:spPr>
          <a:xfrm>
            <a:off x="23020535" y="3478103"/>
            <a:ext cx="6052478" cy="41392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36" tIns="91436" rIns="91436" bIns="91436" anchor="ctr" anchorCtr="0">
            <a:noAutofit/>
          </a:bodyPr>
          <a:lstStyle>
            <a:lvl1pPr marL="0" indent="0" algn="l" defTabSz="2675223" rtl="0" eaLnBrk="1" latinLnBrk="0" hangingPunct="1">
              <a:spcBef>
                <a:spcPct val="20000"/>
              </a:spcBef>
              <a:buFont typeface="Arial" pitchFamily="34" charset="0"/>
              <a:buNone/>
              <a:defRPr sz="1707" b="1" u="none" kern="120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2173619" indent="-836007" algn="l" defTabSz="26752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8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44029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81641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19252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56863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94474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32086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369697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267522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Results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7" name="Text Placeholder 96">
            <a:extLst>
              <a:ext uri="{FF2B5EF4-FFF2-40B4-BE49-F238E27FC236}">
                <a16:creationId xmlns:a16="http://schemas.microsoft.com/office/drawing/2014/main" id="{13216ACC-1200-2E45-916F-6758B871B070}"/>
              </a:ext>
            </a:extLst>
          </p:cNvPr>
          <p:cNvSpPr txBox="1">
            <a:spLocks/>
          </p:cNvSpPr>
          <p:nvPr/>
        </p:nvSpPr>
        <p:spPr>
          <a:xfrm>
            <a:off x="21352516" y="10403162"/>
            <a:ext cx="7709391" cy="4176438"/>
          </a:xfrm>
          <a:prstGeom prst="rect">
            <a:avLst/>
          </a:prstGeom>
        </p:spPr>
        <p:txBody>
          <a:bodyPr/>
          <a:lstStyle>
            <a:lvl1pPr marL="548640" indent="-548640" algn="l" defTabSz="219456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6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4592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5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84048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93776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03504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13232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2960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32688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dirty="0" smtClean="0"/>
              <a:t>Spatial variations in GHG fluxes do not seem to depend only on soil water conditions</a:t>
            </a:r>
          </a:p>
          <a:p>
            <a:pPr algn="just"/>
            <a:r>
              <a:rPr lang="en-US" sz="2800" dirty="0" smtClean="0"/>
              <a:t>Interspecific variations (diameter, bark moisture) have no effect on GHG fluxes </a:t>
            </a:r>
          </a:p>
          <a:p>
            <a:pPr algn="just"/>
            <a:r>
              <a:rPr lang="en-US" sz="2800" dirty="0"/>
              <a:t>Other specific tree traits (wood density, lenticels) can promote CH</a:t>
            </a:r>
            <a:r>
              <a:rPr lang="en-US" sz="2800" baseline="-25000" dirty="0"/>
              <a:t>4</a:t>
            </a:r>
            <a:r>
              <a:rPr lang="en-US" sz="2800" dirty="0"/>
              <a:t> emissions</a:t>
            </a:r>
          </a:p>
          <a:p>
            <a:pPr algn="just"/>
            <a:r>
              <a:rPr lang="en-US" sz="2800" dirty="0"/>
              <a:t>There is a limited influence on N</a:t>
            </a:r>
            <a:r>
              <a:rPr lang="en-US" sz="2800" baseline="-25000" dirty="0"/>
              <a:t>2</a:t>
            </a:r>
            <a:r>
              <a:rPr lang="en-US" sz="2800" dirty="0"/>
              <a:t>O fluxes</a:t>
            </a:r>
            <a:endParaRPr lang="en-US" sz="2800" dirty="0" smtClean="0"/>
          </a:p>
        </p:txBody>
      </p:sp>
      <p:sp>
        <p:nvSpPr>
          <p:cNvPr id="134" name="Rectangle 133"/>
          <p:cNvSpPr/>
          <p:nvPr/>
        </p:nvSpPr>
        <p:spPr>
          <a:xfrm>
            <a:off x="3545722" y="8685205"/>
            <a:ext cx="35964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err="1" smtClean="0">
                <a:effectLst/>
                <a:ea typeface="Calibri" panose="020F0502020204030204" pitchFamily="34" charset="0"/>
              </a:rPr>
              <a:t>Paracou</a:t>
            </a:r>
            <a:r>
              <a:rPr lang="en-GB" sz="2800" b="1" dirty="0" smtClean="0">
                <a:effectLst/>
                <a:ea typeface="Calibri" panose="020F0502020204030204" pitchFamily="34" charset="0"/>
              </a:rPr>
              <a:t> field station </a:t>
            </a:r>
          </a:p>
          <a:p>
            <a:r>
              <a:rPr lang="en-GB" sz="2800" dirty="0" smtClean="0">
                <a:effectLst/>
                <a:ea typeface="Calibri" panose="020F0502020204030204" pitchFamily="34" charset="0"/>
              </a:rPr>
              <a:t>situated in French Guiana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38575" y="10535582"/>
            <a:ext cx="701442" cy="701442"/>
          </a:xfrm>
          <a:prstGeom prst="rect">
            <a:avLst/>
          </a:prstGeom>
        </p:spPr>
      </p:pic>
      <p:sp>
        <p:nvSpPr>
          <p:cNvPr id="79" name="Rectangle 78"/>
          <p:cNvSpPr/>
          <p:nvPr/>
        </p:nvSpPr>
        <p:spPr>
          <a:xfrm>
            <a:off x="14789296" y="10901254"/>
            <a:ext cx="141770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800" dirty="0" smtClean="0">
                <a:solidFill>
                  <a:prstClr val="black"/>
                </a:solidFill>
              </a:rPr>
              <a:t>x4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16447991" y="11962350"/>
            <a:ext cx="38344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>
                <a:solidFill>
                  <a:prstClr val="black"/>
                </a:solidFill>
              </a:rPr>
              <a:t>Gas chromatographic analyzes</a:t>
            </a: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52255" y="10864758"/>
            <a:ext cx="1502075" cy="1092919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1304" flipH="1">
            <a:off x="15870739" y="12919357"/>
            <a:ext cx="814945" cy="814945"/>
          </a:xfrm>
          <a:prstGeom prst="rect">
            <a:avLst/>
          </a:prstGeom>
        </p:spPr>
      </p:pic>
      <p:sp>
        <p:nvSpPr>
          <p:cNvPr id="91" name="Rectangle 90"/>
          <p:cNvSpPr/>
          <p:nvPr/>
        </p:nvSpPr>
        <p:spPr>
          <a:xfrm>
            <a:off x="16236464" y="13864896"/>
            <a:ext cx="48905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en-US" sz="2800" dirty="0" smtClean="0">
                <a:solidFill>
                  <a:prstClr val="black"/>
                </a:solidFill>
              </a:rPr>
              <a:t>Quality check based on: 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</a:rPr>
              <a:t>Detection limit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en-US" sz="2800" dirty="0" smtClean="0">
                <a:solidFill>
                  <a:prstClr val="black"/>
                </a:solidFill>
              </a:rPr>
              <a:t>Minimum Detectable Fluxes 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0322" y="13773347"/>
            <a:ext cx="2484642" cy="2484642"/>
          </a:xfrm>
          <a:prstGeom prst="rect">
            <a:avLst/>
          </a:prstGeom>
        </p:spPr>
      </p:pic>
      <p:pic>
        <p:nvPicPr>
          <p:cNvPr id="234" name="Picture 23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615" y="8118155"/>
            <a:ext cx="3334929" cy="4719453"/>
          </a:xfrm>
          <a:prstGeom prst="rect">
            <a:avLst/>
          </a:prstGeom>
        </p:spPr>
      </p:pic>
      <p:pic>
        <p:nvPicPr>
          <p:cNvPr id="232" name="Picture 23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610674" flipH="1">
            <a:off x="2509729" y="8641323"/>
            <a:ext cx="828361" cy="828361"/>
          </a:xfrm>
          <a:prstGeom prst="rect">
            <a:avLst/>
          </a:prstGeom>
        </p:spPr>
      </p:pic>
      <p:sp>
        <p:nvSpPr>
          <p:cNvPr id="236" name="Text Placeholder 95">
            <a:extLst>
              <a:ext uri="{FF2B5EF4-FFF2-40B4-BE49-F238E27FC236}">
                <a16:creationId xmlns:a16="http://schemas.microsoft.com/office/drawing/2014/main" id="{E3AEC771-49CF-224F-B6DE-438C45C76327}"/>
              </a:ext>
            </a:extLst>
          </p:cNvPr>
          <p:cNvSpPr txBox="1">
            <a:spLocks/>
          </p:cNvSpPr>
          <p:nvPr/>
        </p:nvSpPr>
        <p:spPr>
          <a:xfrm>
            <a:off x="9686872" y="9439020"/>
            <a:ext cx="11088000" cy="41400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36" tIns="91436" rIns="91436" bIns="91436" anchor="ctr" anchorCtr="0">
            <a:noAutofit/>
          </a:bodyPr>
          <a:lstStyle>
            <a:lvl1pPr marL="0" indent="0" algn="l" defTabSz="2675223" rtl="0" eaLnBrk="1" latinLnBrk="0" hangingPunct="1">
              <a:spcBef>
                <a:spcPct val="20000"/>
              </a:spcBef>
              <a:buFont typeface="Arial" pitchFamily="34" charset="0"/>
              <a:buNone/>
              <a:defRPr sz="1707" b="1" u="none" kern="120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2173619" indent="-836007" algn="l" defTabSz="26752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8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44029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81641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19252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56863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94474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32086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369697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267522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Materials and Methods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37" name="Text Placeholder 95">
            <a:extLst>
              <a:ext uri="{FF2B5EF4-FFF2-40B4-BE49-F238E27FC236}">
                <a16:creationId xmlns:a16="http://schemas.microsoft.com/office/drawing/2014/main" id="{E3AEC771-49CF-224F-B6DE-438C45C76327}"/>
              </a:ext>
            </a:extLst>
          </p:cNvPr>
          <p:cNvSpPr txBox="1">
            <a:spLocks/>
          </p:cNvSpPr>
          <p:nvPr/>
        </p:nvSpPr>
        <p:spPr>
          <a:xfrm>
            <a:off x="3002183" y="7511896"/>
            <a:ext cx="6052478" cy="41392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36" tIns="91436" rIns="91436" bIns="91436" anchor="ctr" anchorCtr="0">
            <a:noAutofit/>
          </a:bodyPr>
          <a:lstStyle>
            <a:lvl1pPr marL="0" indent="0" algn="l" defTabSz="2675223" rtl="0" eaLnBrk="1" latinLnBrk="0" hangingPunct="1">
              <a:spcBef>
                <a:spcPct val="20000"/>
              </a:spcBef>
              <a:buFont typeface="Arial" pitchFamily="34" charset="0"/>
              <a:buNone/>
              <a:defRPr sz="1707" b="1" u="none" kern="120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2173619" indent="-836007" algn="l" defTabSz="26752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8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44029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81641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19252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56863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94474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32086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369697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267522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Study site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239" name="Rectangle 238"/>
          <p:cNvSpPr/>
          <p:nvPr/>
        </p:nvSpPr>
        <p:spPr>
          <a:xfrm>
            <a:off x="360055" y="4484402"/>
            <a:ext cx="86253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n-GB" sz="2800" dirty="0">
              <a:ea typeface="Calibri" panose="020F05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smtClean="0">
                <a:ea typeface="Calibri" panose="020F0502020204030204" pitchFamily="34" charset="0"/>
              </a:rPr>
              <a:t>Q</a:t>
            </a:r>
            <a:r>
              <a:rPr lang="en-US" sz="2800" dirty="0" err="1" smtClean="0">
                <a:ea typeface="Calibri" panose="020F0502020204030204" pitchFamily="34" charset="0"/>
              </a:rPr>
              <a:t>uantify</a:t>
            </a:r>
            <a:r>
              <a:rPr lang="en-US" sz="2800" dirty="0" smtClean="0">
                <a:ea typeface="Calibri" panose="020F0502020204030204" pitchFamily="34" charset="0"/>
              </a:rPr>
              <a:t> </a:t>
            </a:r>
            <a:r>
              <a:rPr lang="en-US" sz="2800" dirty="0">
                <a:ea typeface="Calibri" panose="020F0502020204030204" pitchFamily="34" charset="0"/>
              </a:rPr>
              <a:t>CH</a:t>
            </a:r>
            <a:r>
              <a:rPr lang="en-US" sz="2800" baseline="-25000" dirty="0">
                <a:ea typeface="Calibri" panose="020F0502020204030204" pitchFamily="34" charset="0"/>
              </a:rPr>
              <a:t>4</a:t>
            </a:r>
            <a:r>
              <a:rPr lang="en-US" sz="2800" dirty="0">
                <a:ea typeface="Calibri" panose="020F0502020204030204" pitchFamily="34" charset="0"/>
              </a:rPr>
              <a:t> and N</a:t>
            </a:r>
            <a:r>
              <a:rPr lang="en-US" sz="2800" baseline="-25000" dirty="0">
                <a:ea typeface="Calibri" panose="020F0502020204030204" pitchFamily="34" charset="0"/>
              </a:rPr>
              <a:t>2</a:t>
            </a:r>
            <a:r>
              <a:rPr lang="en-US" sz="2800" dirty="0">
                <a:ea typeface="Calibri" panose="020F0502020204030204" pitchFamily="34" charset="0"/>
              </a:rPr>
              <a:t>O fluxes </a:t>
            </a:r>
            <a:r>
              <a:rPr lang="en-US" sz="2800" dirty="0" smtClean="0">
                <a:ea typeface="Calibri" panose="020F0502020204030204" pitchFamily="34" charset="0"/>
              </a:rPr>
              <a:t>of 12 different </a:t>
            </a:r>
            <a:r>
              <a:rPr lang="en-US" sz="2800" dirty="0">
                <a:ea typeface="Calibri" panose="020F0502020204030204" pitchFamily="34" charset="0"/>
              </a:rPr>
              <a:t>tropical tree species</a:t>
            </a:r>
            <a:r>
              <a:rPr lang="en-GB" sz="2800" dirty="0" smtClean="0">
                <a:ea typeface="Calibri" panose="020F0502020204030204" pitchFamily="34" charset="0"/>
              </a:rPr>
              <a:t> present in two contrasted habitats.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2800" dirty="0" smtClean="0">
              <a:ea typeface="Calibri" panose="020F05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smtClean="0">
                <a:ea typeface="Calibri" panose="020F0502020204030204" pitchFamily="34" charset="0"/>
              </a:rPr>
              <a:t>Determine </a:t>
            </a:r>
            <a:r>
              <a:rPr lang="en-US" sz="2800" dirty="0">
                <a:ea typeface="Calibri" panose="020F0502020204030204" pitchFamily="34" charset="0"/>
              </a:rPr>
              <a:t>the </a:t>
            </a:r>
            <a:r>
              <a:rPr lang="en-US" sz="2800" dirty="0" smtClean="0">
                <a:ea typeface="Calibri" panose="020F0502020204030204" pitchFamily="34" charset="0"/>
              </a:rPr>
              <a:t>specific tree traits correlated </a:t>
            </a:r>
            <a:r>
              <a:rPr lang="en-US" sz="2800" dirty="0">
                <a:ea typeface="Calibri" panose="020F0502020204030204" pitchFamily="34" charset="0"/>
              </a:rPr>
              <a:t>with </a:t>
            </a:r>
            <a:r>
              <a:rPr lang="en-US" sz="2800" dirty="0" smtClean="0">
                <a:ea typeface="Calibri" panose="020F0502020204030204" pitchFamily="34" charset="0"/>
              </a:rPr>
              <a:t>greenhouse gas (GHG) fluxes.</a:t>
            </a:r>
            <a:endParaRPr lang="en-GB" sz="2800" dirty="0" smtClean="0">
              <a:effectLst/>
              <a:ea typeface="Calibri" panose="020F050202020403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5318235" y="10153236"/>
            <a:ext cx="470032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/>
              <a:t>Manual chamber/ Gas samples</a:t>
            </a:r>
          </a:p>
          <a:p>
            <a:endParaRPr lang="en-GB" sz="2800" dirty="0"/>
          </a:p>
        </p:txBody>
      </p:sp>
      <p:pic>
        <p:nvPicPr>
          <p:cNvPr id="240" name="Picture 23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1304" flipH="1">
            <a:off x="15909921" y="10839030"/>
            <a:ext cx="764181" cy="764181"/>
          </a:xfrm>
          <a:prstGeom prst="rect">
            <a:avLst/>
          </a:prstGeom>
        </p:spPr>
      </p:pic>
      <p:sp>
        <p:nvSpPr>
          <p:cNvPr id="46" name="Rectangle 45"/>
          <p:cNvSpPr/>
          <p:nvPr/>
        </p:nvSpPr>
        <p:spPr>
          <a:xfrm>
            <a:off x="2453622" y="11765352"/>
            <a:ext cx="448139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ea typeface="Calibri" panose="020F0502020204030204" pitchFamily="34" charset="0"/>
              </a:rPr>
              <a:t>Rainfall = 3102 ± </a:t>
            </a:r>
            <a:r>
              <a:rPr lang="en-US" sz="2800" dirty="0">
                <a:ea typeface="Calibri" panose="020F0502020204030204" pitchFamily="34" charset="0"/>
              </a:rPr>
              <a:t>70 mm yr</a:t>
            </a:r>
            <a:r>
              <a:rPr lang="en-US" sz="2800" baseline="30000" dirty="0">
                <a:ea typeface="Calibri" panose="020F0502020204030204" pitchFamily="34" charset="0"/>
              </a:rPr>
              <a:t>−1</a:t>
            </a:r>
            <a:r>
              <a:rPr lang="en-US" sz="2800" dirty="0">
                <a:ea typeface="Calibri" panose="020F0502020204030204" pitchFamily="34" charset="0"/>
              </a:rPr>
              <a:t> </a:t>
            </a:r>
            <a:endParaRPr lang="en-US" sz="2800" dirty="0" smtClean="0">
              <a:ea typeface="Calibri" panose="020F0502020204030204" pitchFamily="34" charset="0"/>
            </a:endParaRPr>
          </a:p>
          <a:p>
            <a:r>
              <a:rPr lang="en-US" sz="2800" dirty="0" smtClean="0">
                <a:ea typeface="Calibri" panose="020F0502020204030204" pitchFamily="34" charset="0"/>
              </a:rPr>
              <a:t>Temperature = 25.7 </a:t>
            </a:r>
            <a:r>
              <a:rPr lang="en-US" sz="2800" dirty="0">
                <a:ea typeface="Calibri" panose="020F0502020204030204" pitchFamily="34" charset="0"/>
              </a:rPr>
              <a:t>±</a:t>
            </a:r>
            <a:r>
              <a:rPr lang="en-US" sz="2800" dirty="0" smtClean="0">
                <a:ea typeface="Calibri" panose="020F0502020204030204" pitchFamily="34" charset="0"/>
              </a:rPr>
              <a:t> </a:t>
            </a:r>
            <a:r>
              <a:rPr lang="en-US" sz="2800" dirty="0">
                <a:ea typeface="Calibri" panose="020F0502020204030204" pitchFamily="34" charset="0"/>
              </a:rPr>
              <a:t>0.1°C 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</a:rPr>
              <a:t>(</a:t>
            </a:r>
            <a:r>
              <a:rPr lang="en-US" dirty="0" err="1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</a:rPr>
              <a:t>Aguilos</a:t>
            </a:r>
            <a:r>
              <a:rPr lang="en-US" dirty="0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</a:rPr>
              <a:t> et al., </a:t>
            </a:r>
            <a:r>
              <a:rPr lang="en-US" dirty="0" smtClean="0">
                <a:solidFill>
                  <a:schemeClr val="bg2">
                    <a:lumMod val="50000"/>
                  </a:schemeClr>
                </a:solidFill>
                <a:ea typeface="Calibri" panose="020F0502020204030204" pitchFamily="34" charset="0"/>
              </a:rPr>
              <a:t>2019)</a:t>
            </a:r>
            <a:endParaRPr lang="en-US" sz="2800" dirty="0">
              <a:solidFill>
                <a:schemeClr val="bg2">
                  <a:lumMod val="50000"/>
                </a:schemeClr>
              </a:solidFill>
              <a:ea typeface="Calibri" panose="020F0502020204030204" pitchFamily="34" charset="0"/>
            </a:endParaRPr>
          </a:p>
        </p:txBody>
      </p:sp>
      <p:sp>
        <p:nvSpPr>
          <p:cNvPr id="245" name="Text Placeholder 96">
            <a:extLst>
              <a:ext uri="{FF2B5EF4-FFF2-40B4-BE49-F238E27FC236}">
                <a16:creationId xmlns:a16="http://schemas.microsoft.com/office/drawing/2014/main" id="{13216ACC-1200-2E45-916F-6758B871B070}"/>
              </a:ext>
            </a:extLst>
          </p:cNvPr>
          <p:cNvSpPr txBox="1">
            <a:spLocks/>
          </p:cNvSpPr>
          <p:nvPr/>
        </p:nvSpPr>
        <p:spPr>
          <a:xfrm>
            <a:off x="22713177" y="4238988"/>
            <a:ext cx="6438443" cy="4848034"/>
          </a:xfrm>
          <a:prstGeom prst="rect">
            <a:avLst/>
          </a:prstGeom>
        </p:spPr>
        <p:txBody>
          <a:bodyPr/>
          <a:lstStyle>
            <a:lvl1pPr marL="548640" indent="-548640" algn="l" defTabSz="2194560" rtl="0" eaLnBrk="1" latinLnBrk="0" hangingPunct="1">
              <a:lnSpc>
                <a:spcPct val="90000"/>
              </a:lnSpc>
              <a:spcBef>
                <a:spcPts val="2400"/>
              </a:spcBef>
              <a:buFont typeface="Arial" panose="020B0604020202020204" pitchFamily="34" charset="0"/>
              <a:buChar char="•"/>
              <a:defRPr sz="67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64592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5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74320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84048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93776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03504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713232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822960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9326880" indent="-548640" algn="l" defTabSz="219456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432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dirty="0"/>
              <a:t>CH</a:t>
            </a:r>
            <a:r>
              <a:rPr lang="en-US" sz="2800" baseline="-25000" dirty="0"/>
              <a:t>4</a:t>
            </a:r>
            <a:r>
              <a:rPr lang="en-US" sz="2800" dirty="0"/>
              <a:t> emissions were significantly different between </a:t>
            </a:r>
            <a:r>
              <a:rPr lang="en-US" sz="2800" dirty="0" smtClean="0"/>
              <a:t>3 </a:t>
            </a:r>
            <a:r>
              <a:rPr lang="en-US" sz="2800" dirty="0"/>
              <a:t>tropical tree species in bottom-hill </a:t>
            </a:r>
            <a:r>
              <a:rPr lang="en-US" sz="2800" dirty="0" smtClean="0"/>
              <a:t>area.</a:t>
            </a:r>
          </a:p>
          <a:p>
            <a:pPr algn="just"/>
            <a:r>
              <a:rPr lang="en-US" sz="2800" dirty="0" smtClean="0"/>
              <a:t>Overall, N</a:t>
            </a:r>
            <a:r>
              <a:rPr lang="en-US" sz="2800" baseline="-25000" dirty="0" smtClean="0"/>
              <a:t>2</a:t>
            </a:r>
            <a:r>
              <a:rPr lang="en-US" sz="2800" dirty="0"/>
              <a:t>O fluxes were not significantly different between the tree </a:t>
            </a:r>
            <a:r>
              <a:rPr lang="en-US" sz="2800" dirty="0" smtClean="0"/>
              <a:t>species and between habitat</a:t>
            </a:r>
            <a:endParaRPr lang="en-US" sz="2800" dirty="0"/>
          </a:p>
          <a:p>
            <a:pPr algn="just"/>
            <a:r>
              <a:rPr lang="en-US" sz="2800" dirty="0" smtClean="0"/>
              <a:t>Tree </a:t>
            </a:r>
            <a:r>
              <a:rPr lang="en-US" sz="2800" dirty="0"/>
              <a:t>diameter and bark moisture did not explain CH</a:t>
            </a:r>
            <a:r>
              <a:rPr lang="en-US" sz="2800" baseline="-25000" dirty="0"/>
              <a:t>4</a:t>
            </a:r>
            <a:r>
              <a:rPr lang="en-US" sz="2800" dirty="0"/>
              <a:t> and N</a:t>
            </a:r>
            <a:r>
              <a:rPr lang="en-US" sz="2800" baseline="-25000" dirty="0"/>
              <a:t>2</a:t>
            </a:r>
            <a:r>
              <a:rPr lang="en-US" sz="2800" dirty="0"/>
              <a:t>O fluxes measured in tree </a:t>
            </a:r>
            <a:r>
              <a:rPr lang="en-US" sz="2800" dirty="0" smtClean="0"/>
              <a:t>stems.</a:t>
            </a:r>
          </a:p>
        </p:txBody>
      </p:sp>
      <p:sp>
        <p:nvSpPr>
          <p:cNvPr id="246" name="Text Placeholder 95">
            <a:extLst>
              <a:ext uri="{FF2B5EF4-FFF2-40B4-BE49-F238E27FC236}">
                <a16:creationId xmlns:a16="http://schemas.microsoft.com/office/drawing/2014/main" id="{E3AEC771-49CF-224F-B6DE-438C45C76327}"/>
              </a:ext>
            </a:extLst>
          </p:cNvPr>
          <p:cNvSpPr txBox="1">
            <a:spLocks/>
          </p:cNvSpPr>
          <p:nvPr/>
        </p:nvSpPr>
        <p:spPr>
          <a:xfrm>
            <a:off x="2987592" y="4136086"/>
            <a:ext cx="6052478" cy="413928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36" tIns="91436" rIns="91436" bIns="91436" anchor="ctr" anchorCtr="0">
            <a:noAutofit/>
          </a:bodyPr>
          <a:lstStyle>
            <a:lvl1pPr marL="0" indent="0" algn="l" defTabSz="2675223" rtl="0" eaLnBrk="1" latinLnBrk="0" hangingPunct="1">
              <a:spcBef>
                <a:spcPct val="20000"/>
              </a:spcBef>
              <a:buFont typeface="Arial" pitchFamily="34" charset="0"/>
              <a:buNone/>
              <a:defRPr sz="1707" b="1" u="none" kern="1200" baseline="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2173619" indent="-836007" algn="l" defTabSz="26752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82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344029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70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681641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019252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356863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8694474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032086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1369697" indent="-668806" algn="l" defTabSz="267522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267522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elvetica" pitchFamily="2" charset="0"/>
                <a:ea typeface="+mn-ea"/>
                <a:cs typeface="+mn-cs"/>
              </a:rPr>
              <a:t>Aims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Helvetica" pitchFamily="2" charset="0"/>
              <a:ea typeface="+mn-ea"/>
              <a:cs typeface="+mn-cs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3520405" y="10414137"/>
            <a:ext cx="28122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ea typeface="Calibri" panose="020F0502020204030204" pitchFamily="34" charset="0"/>
              </a:rPr>
              <a:t>Between 150 and 200 species ha</a:t>
            </a:r>
            <a:r>
              <a:rPr lang="en-US" sz="2800" baseline="30000" dirty="0">
                <a:ea typeface="Calibri" panose="020F0502020204030204" pitchFamily="34" charset="0"/>
              </a:rPr>
              <a:t>−1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2570253" y="14701711"/>
            <a:ext cx="65027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/>
              <a:t>Study a possible contribution of the microbial community living inside the tree to CH</a:t>
            </a:r>
            <a:r>
              <a:rPr lang="en-US" sz="2800" baseline="-25000" dirty="0"/>
              <a:t>4</a:t>
            </a:r>
            <a:r>
              <a:rPr lang="en-US" sz="2800" dirty="0"/>
              <a:t> fluxes</a:t>
            </a:r>
            <a:endParaRPr lang="en-GB" sz="2800" dirty="0"/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168402" y="4234963"/>
            <a:ext cx="13401852" cy="5152332"/>
          </a:xfrm>
          <a:prstGeom prst="rect">
            <a:avLst/>
          </a:prstGeom>
        </p:spPr>
      </p:pic>
      <p:pic>
        <p:nvPicPr>
          <p:cNvPr id="36" name="Content Placeholder 1"/>
          <p:cNvPicPr>
            <a:picLocks noChangeAspect="1"/>
          </p:cNvPicPr>
          <p:nvPr/>
        </p:nvPicPr>
        <p:blipFill rotWithShape="1">
          <a:blip r:embed="rId15"/>
          <a:srcRect l="81069" t="31445" b="48741"/>
          <a:stretch/>
        </p:blipFill>
        <p:spPr>
          <a:xfrm>
            <a:off x="18384399" y="3082385"/>
            <a:ext cx="2244738" cy="143809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2093" flipH="1">
            <a:off x="21598770" y="14495617"/>
            <a:ext cx="814945" cy="81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4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12483</TotalTime>
  <Words>330</Words>
  <Application>Microsoft Office PowerPoint</Application>
  <PresentationFormat>Custom</PresentationFormat>
  <Paragraphs>34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Helvetica Light</vt:lpstr>
      <vt:lpstr>Office Theme</vt:lpstr>
      <vt:lpstr>PowerPoint Presentation</vt:lpstr>
    </vt:vector>
  </TitlesOfParts>
  <Company>Universiteit Antwerpen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Warren</dc:creator>
  <cp:lastModifiedBy>Daniel Warren</cp:lastModifiedBy>
  <cp:revision>92</cp:revision>
  <dcterms:created xsi:type="dcterms:W3CDTF">2021-04-19T13:22:35Z</dcterms:created>
  <dcterms:modified xsi:type="dcterms:W3CDTF">2021-04-29T08:39:47Z</dcterms:modified>
</cp:coreProperties>
</file>