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  <p:sldId id="267" r:id="rId9"/>
    <p:sldId id="268" r:id="rId10"/>
    <p:sldId id="261" r:id="rId11"/>
    <p:sldId id="272" r:id="rId12"/>
    <p:sldId id="273" r:id="rId13"/>
    <p:sldId id="265" r:id="rId14"/>
    <p:sldId id="266" r:id="rId15"/>
    <p:sldId id="275" r:id="rId16"/>
    <p:sldId id="262" r:id="rId17"/>
    <p:sldId id="277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E7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4BB0F-EA9B-4868-AD35-AD3E7871EF20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DB04B-340F-4E4E-95C7-863079D84C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25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A22586-A8A0-49DA-8442-6A28FB638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3BB387-B4A9-4637-9C7C-D2C9EE950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466E83-9AE3-40DD-89B5-D4B69CB4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5DF8-7101-4A8A-9D51-D064193B7FD9}" type="datetime1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5D1778-99AC-4CB2-B8B9-39D38CC6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D40E77-20C8-41B8-B1A1-006D17C3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00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B554C4-2C57-4ABE-9602-7888C348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C7BD3B-9AF9-40FE-B166-C935F565D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3C72B1-8332-45FC-8213-BED3A565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88D2-7533-4D83-81EA-AE9400C9DEC8}" type="datetime1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5720CA-2874-4C1F-A0B0-127A1F92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552FC4-17AD-4027-AAF5-5189D78D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97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922B1E-EAE7-463E-BF34-14899C051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1E3E885-D3B8-4131-BD26-DCA6B56CF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317939-69EA-48B4-A851-09E4F27B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543F-3255-41A8-AA57-D8F69F5CB32A}" type="datetime1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1A3436-379B-44A9-8933-2EBB235D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F7B254-06EC-4604-B832-B4B0793A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60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057DB9-D90B-421E-B28E-3FA9DF49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97B53-5FFB-4F03-B665-D638612D9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36F847-9E7F-4762-B527-9DC0590E1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4BCA-55ED-429C-B338-CF5EE1670C4C}" type="datetime1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03BE4F-F337-46C0-9458-199A8DDE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E1748B-DF92-4C0F-923C-0E2A1F68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29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7FA918-DC73-448A-B0F4-4B032337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4CDC12-78FC-4967-9A62-0892F2BE3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66D9A3-E34C-48EA-9B01-7C98A706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A7A6-68B8-42E7-AD4A-1FF6B4AFA9E6}" type="datetime1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83C37C-3D95-49B2-AD0D-A36ED702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AB64B4-EF18-4A35-A3A6-E245EB99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77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3653CF-6746-47B8-93C7-44308574F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01E7F9-7C74-43EF-A5A2-81E55497F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B7A9FE-299B-450E-B086-35AED78B0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3C11C8-0FB4-4D97-820A-B7D4C893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2CBC-8D84-4E10-BA99-E81EE411CCF8}" type="datetime1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841A34-4632-49B3-95A0-CBF8D75E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E77F04-E16E-4EFD-BA2D-9BB55F22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43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9B7F9D-1360-404B-8364-9DB19AB2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EF96B-6AC7-4336-A63C-9B79FD129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769A88-1D48-4BB3-AA8A-71292C5FD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E9C628D-4DAC-48BB-8739-9F03E11FD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AAAAC66-B754-4761-BC62-449175F3D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67D3E4E-7420-4204-9069-2AAC2B50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0FB9-EA2F-45D2-9C52-2CF94E39CD6F}" type="datetime1">
              <a:rPr lang="it-IT" smtClean="0"/>
              <a:t>25/04/2021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40CFF9F-BB3F-4C54-B8EB-EB053F89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7A6FE0B-9CB8-43B2-B864-6D3B9A9F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7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8E20F3-266E-4202-A3A8-3241441E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4CD7C88-F170-4F67-AA57-073CD944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61A-EFD6-40F4-B0D1-23125B545C45}" type="datetime1">
              <a:rPr lang="it-IT" smtClean="0"/>
              <a:t>25/04/2021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290867-A38B-49D4-BF7C-278BED26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B0FB51-1059-48C7-9E76-21E9A29B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02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22A3ACA-A116-4CAA-907B-F65ADC4B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5649-B7CB-45F3-BE82-AAC58681AE36}" type="datetime1">
              <a:rPr lang="it-IT" smtClean="0"/>
              <a:t>25/04/2021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D04BAA-7382-4920-94AD-9D913448D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22B602-F22F-41D0-857D-B2154C59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FCD7A4-791F-4030-9F36-64FB297D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46D248-DF15-40A6-BB97-BF5D027AE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68B0AE-650D-4D0B-A478-08C672DF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3B2049-7356-478C-83CA-EA0F63869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3EEF-86B3-4818-96ED-FB6CC52EA04C}" type="datetime1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D5B37C-7795-40E7-8786-967EB87E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E62A81-632F-496B-AD3E-2AF08673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48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76273E-B9A2-4CA5-A9FD-CDC04925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75031A-9BAA-40C5-8EE8-81259BF1F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D547B9-DE85-4657-8120-6FEE31FA9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308234-549C-4724-9948-61394399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F8E3-B5FD-4EAE-B3D6-BB0E94781FFF}" type="datetime1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A32250-C5CB-4CAC-84D6-CECF4D19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7B0369-391B-47CD-81D3-B9E51C3C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37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36D2E2B-AD75-4423-98BB-4400B325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0188E7-E8A2-44D2-A539-C9FFB491A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A7E780-AB19-474B-9700-4ECC79CD8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A1A7-1CFD-4BB8-8873-19C9DA675BE9}" type="datetime1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151F8C-646F-485F-AE3F-48F7AFE04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vEGU 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08AA7A-4B3E-4EAA-8328-5F60A17FB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5536-B7A7-4E1B-897F-01F68686E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91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D2228B-0D28-465A-9219-B8200DE05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8513"/>
            <a:ext cx="9144000" cy="128848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Detecting and analyzing regional trends in sub-daily rainfall annual maxima by using the Meta-statistical Extreme Value Distribution</a:t>
            </a:r>
            <a:endParaRPr lang="it-IT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92707D3-B611-4C26-8876-9B8F5D1D1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6648"/>
            <a:ext cx="9144000" cy="120678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 </a:t>
            </a:r>
            <a:r>
              <a:rPr lang="it-IT" sz="1800" dirty="0"/>
              <a:t>Eleonora Dallan</a:t>
            </a:r>
            <a:r>
              <a:rPr lang="it-IT" sz="1800" baseline="30000" dirty="0"/>
              <a:t>1</a:t>
            </a:r>
            <a:r>
              <a:rPr lang="it-IT" sz="1800" dirty="0"/>
              <a:t>, Mattia Zaramella</a:t>
            </a:r>
            <a:r>
              <a:rPr lang="it-IT" sz="1800" baseline="30000" dirty="0"/>
              <a:t>1</a:t>
            </a:r>
            <a:r>
              <a:rPr lang="it-IT" sz="1800" dirty="0"/>
              <a:t>, Marco Borga</a:t>
            </a:r>
            <a:r>
              <a:rPr lang="it-IT" sz="1800" baseline="30000" dirty="0"/>
              <a:t>1</a:t>
            </a:r>
            <a:r>
              <a:rPr lang="it-IT" sz="1800" dirty="0"/>
              <a:t>, Francesco Marra</a:t>
            </a:r>
            <a:r>
              <a:rPr lang="it-IT" sz="1800" baseline="30000" dirty="0"/>
              <a:t>2</a:t>
            </a:r>
            <a:endParaRPr lang="it-IT" sz="1800" dirty="0"/>
          </a:p>
          <a:p>
            <a:pPr>
              <a:spcBef>
                <a:spcPts val="600"/>
              </a:spcBef>
            </a:pPr>
            <a:r>
              <a:rPr lang="en-US" sz="1400" baseline="30000" dirty="0"/>
              <a:t>1</a:t>
            </a:r>
            <a:r>
              <a:rPr lang="en-US" sz="1400" dirty="0"/>
              <a:t> Department of Land Environment Agriculture and Forestry, University of Padova, Padova, Italy</a:t>
            </a:r>
            <a:endParaRPr lang="it-IT" sz="1400" dirty="0"/>
          </a:p>
          <a:p>
            <a:pPr>
              <a:spcBef>
                <a:spcPts val="600"/>
              </a:spcBef>
            </a:pPr>
            <a:r>
              <a:rPr lang="en-US" sz="1400" baseline="30000" dirty="0"/>
              <a:t>2</a:t>
            </a:r>
            <a:r>
              <a:rPr lang="en-US" sz="1400" dirty="0"/>
              <a:t> National Research Council of Italy - Institute of Atmospheric Sciences and Climate (CNR-ISAC), Bologna, Italy</a:t>
            </a:r>
            <a:endParaRPr lang="it-IT" sz="1400" dirty="0"/>
          </a:p>
          <a:p>
            <a:pPr>
              <a:spcBef>
                <a:spcPts val="600"/>
              </a:spcBef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5591FD-A4A9-461B-9422-FF6B3C49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1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57EDDCD-6B11-4C02-ABC6-83851FAD0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3" y="5514695"/>
            <a:ext cx="1192414" cy="1206780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504515A4-77FF-4419-BFD9-6BB3DA16A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9930" y="5514695"/>
            <a:ext cx="1514806" cy="1171572"/>
          </a:xfrm>
          <a:prstGeom prst="rect">
            <a:avLst/>
          </a:prstGeom>
        </p:spPr>
      </p:pic>
      <p:sp>
        <p:nvSpPr>
          <p:cNvPr id="9" name="Sottotitolo 2">
            <a:extLst>
              <a:ext uri="{FF2B5EF4-FFF2-40B4-BE49-F238E27FC236}">
                <a16:creationId xmlns:a16="http://schemas.microsoft.com/office/drawing/2014/main" id="{E59FA2A0-930C-4541-ADDD-289EFE038745}"/>
              </a:ext>
            </a:extLst>
          </p:cNvPr>
          <p:cNvSpPr txBox="1">
            <a:spLocks/>
          </p:cNvSpPr>
          <p:nvPr/>
        </p:nvSpPr>
        <p:spPr>
          <a:xfrm>
            <a:off x="4624251" y="3762104"/>
            <a:ext cx="3161212" cy="722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EGU21-13271 </a:t>
            </a:r>
          </a:p>
          <a:p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(27 April 2021)</a:t>
            </a:r>
          </a:p>
          <a:p>
            <a:endParaRPr lang="it-IT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C280EC96-AD05-4E0F-9715-8D70B816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vEGU 2021</a:t>
            </a:r>
          </a:p>
        </p:txBody>
      </p:sp>
    </p:spTree>
    <p:extLst>
      <p:ext uri="{BB962C8B-B14F-4D97-AF65-F5344CB8AC3E}">
        <p14:creationId xmlns:p14="http://schemas.microsoft.com/office/powerpoint/2010/main" val="3412534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66913A8C-C607-4312-845A-07DAF6D9511F}"/>
              </a:ext>
            </a:extLst>
          </p:cNvPr>
          <p:cNvSpPr/>
          <p:nvPr/>
        </p:nvSpPr>
        <p:spPr>
          <a:xfrm>
            <a:off x="5469535" y="5186073"/>
            <a:ext cx="6472407" cy="11269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6CAC878-D918-4063-893B-087FB13B711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EA4A35-B4E4-43B9-9896-FAB172E0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4" y="131377"/>
            <a:ext cx="10515600" cy="419966"/>
          </a:xfrm>
        </p:spPr>
        <p:txBody>
          <a:bodyPr>
            <a:noAutofit/>
          </a:bodyPr>
          <a:lstStyle/>
          <a:p>
            <a:r>
              <a:rPr lang="it-IT" sz="2800" b="1" dirty="0"/>
              <a:t>Results –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1. Trend on AM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F0C532-2420-4CED-B71D-0030966E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10</a:t>
            </a:fld>
            <a:endParaRPr lang="it-IT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45713DB1-3A59-433D-976B-04FE128EC1A5}"/>
              </a:ext>
            </a:extLst>
          </p:cNvPr>
          <p:cNvGrpSpPr/>
          <p:nvPr/>
        </p:nvGrpSpPr>
        <p:grpSpPr>
          <a:xfrm>
            <a:off x="549564" y="535741"/>
            <a:ext cx="2914073" cy="71221"/>
            <a:chOff x="2521527" y="3428693"/>
            <a:chExt cx="7200000" cy="1800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6D19B7EE-164B-4C4F-80A1-3CDE5338929E}"/>
                </a:ext>
              </a:extLst>
            </p:cNvPr>
            <p:cNvSpPr/>
            <p:nvPr/>
          </p:nvSpPr>
          <p:spPr>
            <a:xfrm>
              <a:off x="252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E21F1097-957C-44F7-B61B-9E1785999535}"/>
                </a:ext>
              </a:extLst>
            </p:cNvPr>
            <p:cNvSpPr/>
            <p:nvPr/>
          </p:nvSpPr>
          <p:spPr>
            <a:xfrm>
              <a:off x="396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99D5C52-B523-4DE8-929B-8BD8F3DE06A2}"/>
                </a:ext>
              </a:extLst>
            </p:cNvPr>
            <p:cNvSpPr/>
            <p:nvPr/>
          </p:nvSpPr>
          <p:spPr>
            <a:xfrm>
              <a:off x="540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EA5B00EB-12B6-434A-AA0A-DE357D505B38}"/>
                </a:ext>
              </a:extLst>
            </p:cNvPr>
            <p:cNvSpPr/>
            <p:nvPr/>
          </p:nvSpPr>
          <p:spPr>
            <a:xfrm>
              <a:off x="6841527" y="3428693"/>
              <a:ext cx="1440000" cy="1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A08B194-EBF7-4869-97BF-B0F3E6D7540B}"/>
                </a:ext>
              </a:extLst>
            </p:cNvPr>
            <p:cNvSpPr/>
            <p:nvPr/>
          </p:nvSpPr>
          <p:spPr>
            <a:xfrm>
              <a:off x="828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BC4937-C93D-4882-B009-F78F26CA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1CEBBD4D-7B12-4585-9919-5B7350B6EB81}"/>
              </a:ext>
            </a:extLst>
          </p:cNvPr>
          <p:cNvGrpSpPr/>
          <p:nvPr/>
        </p:nvGrpSpPr>
        <p:grpSpPr>
          <a:xfrm>
            <a:off x="354438" y="2796969"/>
            <a:ext cx="4991962" cy="2970660"/>
            <a:chOff x="194790" y="3523578"/>
            <a:chExt cx="4891016" cy="2788310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BFA4A96F-8F0D-4D20-86C7-20E65179D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790" y="3523578"/>
              <a:ext cx="4891016" cy="2788310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2E9D75AC-E8C7-4C44-A580-AA8FFF044B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7611" y="4983512"/>
              <a:ext cx="1270397" cy="774060"/>
            </a:xfrm>
            <a:prstGeom prst="rect">
              <a:avLst/>
            </a:prstGeom>
          </p:spPr>
        </p:pic>
      </p:grpSp>
      <p:sp>
        <p:nvSpPr>
          <p:cNvPr id="29" name="Rettangolo 28">
            <a:extLst>
              <a:ext uri="{FF2B5EF4-FFF2-40B4-BE49-F238E27FC236}">
                <a16:creationId xmlns:a16="http://schemas.microsoft.com/office/drawing/2014/main" id="{C612373C-7485-47DE-BDCF-DE31BB120CA8}"/>
              </a:ext>
            </a:extLst>
          </p:cNvPr>
          <p:cNvSpPr/>
          <p:nvPr/>
        </p:nvSpPr>
        <p:spPr>
          <a:xfrm>
            <a:off x="157690" y="1094536"/>
            <a:ext cx="1872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en-US" sz="1200" dirty="0"/>
              <a:t>In the maps, example of the trends detected at the individual stations (Mann-</a:t>
            </a:r>
            <a:r>
              <a:rPr lang="en-US" sz="1200" dirty="0" err="1"/>
              <a:t>kendall</a:t>
            </a:r>
            <a:r>
              <a:rPr lang="en-US" sz="1200" dirty="0"/>
              <a:t> test), for the 15-min duration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3E69C7A-7967-44AC-84D4-87CAA5595CD8}"/>
              </a:ext>
            </a:extLst>
          </p:cNvPr>
          <p:cNvSpPr/>
          <p:nvPr/>
        </p:nvSpPr>
        <p:spPr>
          <a:xfrm>
            <a:off x="5399706" y="3012384"/>
            <a:ext cx="624968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en-US" sz="1400" dirty="0"/>
              <a:t>In figure a):</a:t>
            </a:r>
          </a:p>
          <a:p>
            <a:pPr marL="46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Observed AM trends are increasing, and significant for up to 6h</a:t>
            </a:r>
          </a:p>
          <a:p>
            <a:pPr marL="46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Similarly for modelled AM trends: increasing, and significant for up to 3h</a:t>
            </a:r>
          </a:p>
          <a:p>
            <a:pPr marL="46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Observed AM trends are higher at the shorter durations (≤1h) </a:t>
            </a:r>
          </a:p>
          <a:p>
            <a:pPr marL="46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Similarly for modelled AM trends: higher at the shorter durations (≤1h) </a:t>
            </a:r>
          </a:p>
          <a:p>
            <a:pPr marL="46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observed AM trends are within the stochastic uncertainty of the model (grey area)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08798715-34F7-475B-A419-3267C29BC600}"/>
              </a:ext>
            </a:extLst>
          </p:cNvPr>
          <p:cNvSpPr/>
          <p:nvPr/>
        </p:nvSpPr>
        <p:spPr>
          <a:xfrm>
            <a:off x="5469535" y="5294464"/>
            <a:ext cx="656687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en-US" sz="1600" dirty="0"/>
              <a:t>Key messages</a:t>
            </a:r>
          </a:p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Observed AM trends likely samples from the model </a:t>
            </a:r>
            <a:r>
              <a:rPr lang="en-US" sz="1600" dirty="0">
                <a:sym typeface="Wingdings" panose="05000000000000000000" pitchFamily="2" charset="2"/>
              </a:rPr>
              <a:t> we trust the model</a:t>
            </a:r>
          </a:p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Increasing significant trends at the shorter durations</a:t>
            </a:r>
            <a:endParaRPr lang="en-US" sz="1600" dirty="0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DD2A18FB-C0D0-40B5-9732-5379BB8C0E7B}"/>
              </a:ext>
            </a:extLst>
          </p:cNvPr>
          <p:cNvSpPr/>
          <p:nvPr/>
        </p:nvSpPr>
        <p:spPr>
          <a:xfrm>
            <a:off x="5423042" y="5129992"/>
            <a:ext cx="288000" cy="28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7F96A93-DB3B-4E88-A4B2-22BD4C11F346}"/>
              </a:ext>
            </a:extLst>
          </p:cNvPr>
          <p:cNvSpPr/>
          <p:nvPr/>
        </p:nvSpPr>
        <p:spPr>
          <a:xfrm>
            <a:off x="231303" y="5761908"/>
            <a:ext cx="24471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the SLOPE is relative to the median value of the variable in the period and expressed as %change per year</a:t>
            </a:r>
            <a:endParaRPr lang="it-IT" sz="1100" dirty="0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11AE54F0-5640-4756-8AC1-2C2C0A9E4092}"/>
              </a:ext>
            </a:extLst>
          </p:cNvPr>
          <p:cNvCxnSpPr>
            <a:cxnSpLocks/>
          </p:cNvCxnSpPr>
          <p:nvPr/>
        </p:nvCxnSpPr>
        <p:spPr>
          <a:xfrm flipV="1">
            <a:off x="542607" y="4850674"/>
            <a:ext cx="6958" cy="91123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832F461F-9B08-4CA1-BB30-E2A3EF586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059" y="693667"/>
            <a:ext cx="10004403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4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66913A8C-C607-4312-845A-07DAF6D9511F}"/>
              </a:ext>
            </a:extLst>
          </p:cNvPr>
          <p:cNvSpPr/>
          <p:nvPr/>
        </p:nvSpPr>
        <p:spPr>
          <a:xfrm>
            <a:off x="5559475" y="4495171"/>
            <a:ext cx="5974479" cy="17139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6CAC878-D918-4063-893B-087FB13B711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EA4A35-B4E4-43B9-9896-FAB172E0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4" y="131377"/>
            <a:ext cx="10515600" cy="419966"/>
          </a:xfrm>
        </p:spPr>
        <p:txBody>
          <a:bodyPr>
            <a:noAutofit/>
          </a:bodyPr>
          <a:lstStyle/>
          <a:p>
            <a:r>
              <a:rPr lang="it-IT" sz="2800" b="1" dirty="0"/>
              <a:t>Results –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2. Trend on </a:t>
            </a: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parameters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F0C532-2420-4CED-B71D-0030966E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11</a:t>
            </a:fld>
            <a:endParaRPr lang="it-IT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45713DB1-3A59-433D-976B-04FE128EC1A5}"/>
              </a:ext>
            </a:extLst>
          </p:cNvPr>
          <p:cNvGrpSpPr/>
          <p:nvPr/>
        </p:nvGrpSpPr>
        <p:grpSpPr>
          <a:xfrm>
            <a:off x="549564" y="535741"/>
            <a:ext cx="2914073" cy="71221"/>
            <a:chOff x="2521527" y="3428693"/>
            <a:chExt cx="7200000" cy="1800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6D19B7EE-164B-4C4F-80A1-3CDE5338929E}"/>
                </a:ext>
              </a:extLst>
            </p:cNvPr>
            <p:cNvSpPr/>
            <p:nvPr/>
          </p:nvSpPr>
          <p:spPr>
            <a:xfrm>
              <a:off x="252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E21F1097-957C-44F7-B61B-9E1785999535}"/>
                </a:ext>
              </a:extLst>
            </p:cNvPr>
            <p:cNvSpPr/>
            <p:nvPr/>
          </p:nvSpPr>
          <p:spPr>
            <a:xfrm>
              <a:off x="396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99D5C52-B523-4DE8-929B-8BD8F3DE06A2}"/>
                </a:ext>
              </a:extLst>
            </p:cNvPr>
            <p:cNvSpPr/>
            <p:nvPr/>
          </p:nvSpPr>
          <p:spPr>
            <a:xfrm>
              <a:off x="540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EA5B00EB-12B6-434A-AA0A-DE357D505B38}"/>
                </a:ext>
              </a:extLst>
            </p:cNvPr>
            <p:cNvSpPr/>
            <p:nvPr/>
          </p:nvSpPr>
          <p:spPr>
            <a:xfrm>
              <a:off x="6841527" y="3428693"/>
              <a:ext cx="1440000" cy="1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A08B194-EBF7-4869-97BF-B0F3E6D7540B}"/>
                </a:ext>
              </a:extLst>
            </p:cNvPr>
            <p:cNvSpPr/>
            <p:nvPr/>
          </p:nvSpPr>
          <p:spPr>
            <a:xfrm>
              <a:off x="828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BC4937-C93D-4882-B009-F78F26CA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3E69C7A-7967-44AC-84D4-87CAA5595CD8}"/>
              </a:ext>
            </a:extLst>
          </p:cNvPr>
          <p:cNvSpPr/>
          <p:nvPr/>
        </p:nvSpPr>
        <p:spPr>
          <a:xfrm>
            <a:off x="549564" y="818672"/>
            <a:ext cx="6568638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en-US" sz="1200" dirty="0"/>
              <a:t>To better understand what happens in next figure b),</a:t>
            </a:r>
          </a:p>
          <a:p>
            <a:pPr marL="180000">
              <a:spcAft>
                <a:spcPts val="600"/>
              </a:spcAft>
            </a:pPr>
            <a:r>
              <a:rPr lang="en-US" sz="1200" dirty="0"/>
              <a:t>look at the </a:t>
            </a:r>
            <a:r>
              <a:rPr lang="en-US" sz="1200" b="1" dirty="0"/>
              <a:t>Scale and Shape effect on the TAIL of a synthetic Weibull pdf </a:t>
            </a:r>
            <a:endParaRPr lang="en-US" sz="1200" b="1" dirty="0">
              <a:sym typeface="Wingdings" panose="05000000000000000000" pitchFamily="2" charset="2"/>
            </a:endParaRPr>
          </a:p>
          <a:p>
            <a:pPr marL="180000">
              <a:spcAft>
                <a:spcPts val="600"/>
              </a:spcAft>
            </a:pPr>
            <a:r>
              <a:rPr lang="en-US" sz="1200" dirty="0">
                <a:sym typeface="Wingdings" panose="05000000000000000000" pitchFamily="2" charset="2"/>
              </a:rPr>
              <a:t>(Extremes events are in the tail)</a:t>
            </a:r>
            <a:endParaRPr lang="en-US" sz="1200" dirty="0"/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Increasing scales </a:t>
            </a:r>
            <a:r>
              <a:rPr lang="el-GR" sz="1200" dirty="0"/>
              <a:t>λ</a:t>
            </a:r>
            <a:r>
              <a:rPr lang="it-IT" sz="1200" dirty="0"/>
              <a:t> </a:t>
            </a:r>
            <a:r>
              <a:rPr lang="it-IT" sz="1200" dirty="0" err="1"/>
              <a:t>increases</a:t>
            </a:r>
            <a:r>
              <a:rPr lang="it-IT" sz="1200" dirty="0"/>
              <a:t> the </a:t>
            </a:r>
            <a:r>
              <a:rPr lang="it-IT" sz="1200" dirty="0" err="1"/>
              <a:t>whole</a:t>
            </a:r>
            <a:r>
              <a:rPr lang="it-IT" sz="1200" dirty="0"/>
              <a:t> </a:t>
            </a:r>
            <a:r>
              <a:rPr lang="it-IT" sz="1200" dirty="0" err="1"/>
              <a:t>distribution</a:t>
            </a:r>
            <a:r>
              <a:rPr lang="it-IT" sz="1200" dirty="0"/>
              <a:t>, and the tail heaviness</a:t>
            </a:r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dirty="0" err="1"/>
              <a:t>Decreasing</a:t>
            </a:r>
            <a:r>
              <a:rPr lang="it-IT" sz="1200" dirty="0"/>
              <a:t> shape </a:t>
            </a:r>
            <a:r>
              <a:rPr lang="el-GR" sz="1200" dirty="0"/>
              <a:t>κ</a:t>
            </a:r>
            <a:r>
              <a:rPr lang="it-IT" sz="1200" dirty="0"/>
              <a:t> </a:t>
            </a:r>
            <a:r>
              <a:rPr lang="it-IT" sz="1200" dirty="0" err="1"/>
              <a:t>increases</a:t>
            </a:r>
            <a:r>
              <a:rPr lang="it-IT" sz="1200" dirty="0"/>
              <a:t> the tail heaviness</a:t>
            </a:r>
          </a:p>
          <a:p>
            <a:pPr marL="180000">
              <a:spcAft>
                <a:spcPts val="600"/>
              </a:spcAft>
            </a:pP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Synergic action </a:t>
            </a:r>
            <a:r>
              <a:rPr lang="en-US" sz="1200" dirty="0">
                <a:sym typeface="Wingdings" panose="05000000000000000000" pitchFamily="2" charset="2"/>
              </a:rPr>
              <a:t>in make the </a:t>
            </a:r>
            <a:r>
              <a:rPr lang="en-US" sz="1200" u="sng" dirty="0">
                <a:sym typeface="Wingdings" panose="05000000000000000000" pitchFamily="2" charset="2"/>
              </a:rPr>
              <a:t>tail heavier  larger probability of having high intensities</a:t>
            </a:r>
            <a:endParaRPr lang="en-US" sz="1200" u="sng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08798715-34F7-475B-A419-3267C29BC600}"/>
              </a:ext>
            </a:extLst>
          </p:cNvPr>
          <p:cNvSpPr/>
          <p:nvPr/>
        </p:nvSpPr>
        <p:spPr>
          <a:xfrm>
            <a:off x="5566810" y="4593341"/>
            <a:ext cx="608758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en-US" sz="1400" dirty="0"/>
              <a:t>Key messages about the tail heaviness</a:t>
            </a:r>
          </a:p>
          <a:p>
            <a:pPr marL="46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When shape and scale act </a:t>
            </a:r>
            <a:r>
              <a:rPr lang="en-US" sz="1400" dirty="0" err="1"/>
              <a:t>synergically</a:t>
            </a:r>
            <a:r>
              <a:rPr lang="en-US" sz="1400" dirty="0"/>
              <a:t>, observed AM trends are significant</a:t>
            </a:r>
            <a:endParaRPr lang="en-US" sz="1400" dirty="0">
              <a:sym typeface="Wingdings" panose="05000000000000000000" pitchFamily="2" charset="2"/>
            </a:endParaRPr>
          </a:p>
          <a:p>
            <a:pPr marL="46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When shape and scale have opposite effect, the shape governs the outcome</a:t>
            </a:r>
          </a:p>
          <a:p>
            <a:pPr marL="46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In our area, at the shorter duration the </a:t>
            </a:r>
            <a:r>
              <a:rPr lang="en-US" sz="1400" u="sng" dirty="0">
                <a:sym typeface="Wingdings" panose="05000000000000000000" pitchFamily="2" charset="2"/>
              </a:rPr>
              <a:t>increasing tail heaviness </a:t>
            </a:r>
            <a:r>
              <a:rPr lang="en-US" sz="1400" dirty="0">
                <a:sym typeface="Wingdings" panose="05000000000000000000" pitchFamily="2" charset="2"/>
              </a:rPr>
              <a:t>explains the </a:t>
            </a:r>
            <a:r>
              <a:rPr lang="en-US" sz="1400" u="sng" dirty="0">
                <a:sym typeface="Wingdings" panose="05000000000000000000" pitchFamily="2" charset="2"/>
              </a:rPr>
              <a:t>increasing AM</a:t>
            </a:r>
            <a:endParaRPr lang="en-US" sz="1400" u="sng" dirty="0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DD2A18FB-C0D0-40B5-9732-5379BB8C0E7B}"/>
              </a:ext>
            </a:extLst>
          </p:cNvPr>
          <p:cNvSpPr/>
          <p:nvPr/>
        </p:nvSpPr>
        <p:spPr>
          <a:xfrm>
            <a:off x="5560076" y="4412915"/>
            <a:ext cx="288000" cy="28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BA31715-AD18-4DFA-9AFF-2327C8339EAE}"/>
              </a:ext>
            </a:extLst>
          </p:cNvPr>
          <p:cNvGrpSpPr/>
          <p:nvPr/>
        </p:nvGrpSpPr>
        <p:grpSpPr>
          <a:xfrm>
            <a:off x="127172" y="2873191"/>
            <a:ext cx="5334894" cy="2857057"/>
            <a:chOff x="2657798" y="840287"/>
            <a:chExt cx="5162499" cy="2588713"/>
          </a:xfrm>
        </p:grpSpPr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C5CBE6CF-59B0-497E-BC5E-26746899A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57798" y="840287"/>
              <a:ext cx="5162499" cy="2588713"/>
            </a:xfrm>
            <a:prstGeom prst="rect">
              <a:avLst/>
            </a:prstGeom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8099BF90-59CA-46AE-A507-F7B421C2E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52457" y="2294469"/>
              <a:ext cx="1236617" cy="565372"/>
            </a:xfrm>
            <a:prstGeom prst="rect">
              <a:avLst/>
            </a:prstGeom>
          </p:spPr>
        </p:pic>
      </p:grpSp>
      <p:sp>
        <p:nvSpPr>
          <p:cNvPr id="35" name="Rettangolo 34">
            <a:extLst>
              <a:ext uri="{FF2B5EF4-FFF2-40B4-BE49-F238E27FC236}">
                <a16:creationId xmlns:a16="http://schemas.microsoft.com/office/drawing/2014/main" id="{623BDE75-DA99-46B6-9AC5-ACE9CA5ED82C}"/>
              </a:ext>
            </a:extLst>
          </p:cNvPr>
          <p:cNvSpPr/>
          <p:nvPr/>
        </p:nvSpPr>
        <p:spPr>
          <a:xfrm>
            <a:off x="5302360" y="2936040"/>
            <a:ext cx="64095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en-US" sz="1400" dirty="0"/>
              <a:t>In figure b)</a:t>
            </a:r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Events number (the same for all durations) has an increasing significant trend</a:t>
            </a:r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Scale has increasing trends, higher and significant at the longer durations</a:t>
            </a:r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Shape shows decreasing trend </a:t>
            </a:r>
            <a:r>
              <a:rPr lang="en-US" sz="1400" u="sng" dirty="0"/>
              <a:t>at the shorter durations </a:t>
            </a:r>
            <a:r>
              <a:rPr lang="en-US" sz="1400" u="sng" dirty="0">
                <a:sym typeface="Wingdings" panose="05000000000000000000" pitchFamily="2" charset="2"/>
              </a:rPr>
              <a:t> heavier tail</a:t>
            </a:r>
            <a:endParaRPr lang="en-US" sz="1400" u="sng" dirty="0"/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Shape shows increasing trend at the longer durations </a:t>
            </a:r>
            <a:r>
              <a:rPr lang="en-US" sz="1400" dirty="0">
                <a:sym typeface="Wingdings" panose="05000000000000000000" pitchFamily="2" charset="2"/>
              </a:rPr>
              <a:t> lighter tail</a:t>
            </a:r>
            <a:endParaRPr lang="en-US" sz="1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4E62701-3D89-4254-934E-0B60AA422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Immagine 4">
            <a:extLst>
              <a:ext uri="{FF2B5EF4-FFF2-40B4-BE49-F238E27FC236}">
                <a16:creationId xmlns:a16="http://schemas.microsoft.com/office/drawing/2014/main" id="{B0D07BC8-374C-41A8-A07D-E8381E8B8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28664" y="677041"/>
            <a:ext cx="3309031" cy="238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4BCA9F3C-4869-4851-BD61-5ECE24530FAA}"/>
              </a:ext>
            </a:extLst>
          </p:cNvPr>
          <p:cNvSpPr/>
          <p:nvPr/>
        </p:nvSpPr>
        <p:spPr>
          <a:xfrm>
            <a:off x="668099" y="3794606"/>
            <a:ext cx="1813297" cy="1396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31F613AA-D479-465C-917C-0993591F98DD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1564758" y="5190836"/>
            <a:ext cx="9990" cy="5730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>
            <a:extLst>
              <a:ext uri="{FF2B5EF4-FFF2-40B4-BE49-F238E27FC236}">
                <a16:creationId xmlns:a16="http://schemas.microsoft.com/office/drawing/2014/main" id="{0DA18234-FF6A-463F-B84A-9ABB7D662FB1}"/>
              </a:ext>
            </a:extLst>
          </p:cNvPr>
          <p:cNvSpPr/>
          <p:nvPr/>
        </p:nvSpPr>
        <p:spPr>
          <a:xfrm>
            <a:off x="462788" y="5730249"/>
            <a:ext cx="3422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Synergic action in increasing extremes</a:t>
            </a:r>
            <a:endParaRPr lang="it-IT" sz="1600" dirty="0"/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4AE9D3E7-C477-4774-B820-E721673D66A4}"/>
              </a:ext>
            </a:extLst>
          </p:cNvPr>
          <p:cNvCxnSpPr/>
          <p:nvPr/>
        </p:nvCxnSpPr>
        <p:spPr>
          <a:xfrm>
            <a:off x="5590903" y="1184366"/>
            <a:ext cx="1761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A238239D-C4FB-4362-B934-7CA2DFDF50FA}"/>
              </a:ext>
            </a:extLst>
          </p:cNvPr>
          <p:cNvSpPr/>
          <p:nvPr/>
        </p:nvSpPr>
        <p:spPr>
          <a:xfrm>
            <a:off x="9422675" y="2303016"/>
            <a:ext cx="940526" cy="5701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46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66913A8C-C607-4312-845A-07DAF6D9511F}"/>
              </a:ext>
            </a:extLst>
          </p:cNvPr>
          <p:cNvSpPr/>
          <p:nvPr/>
        </p:nvSpPr>
        <p:spPr>
          <a:xfrm>
            <a:off x="7420194" y="4348194"/>
            <a:ext cx="3506424" cy="11738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6CAC878-D918-4063-893B-087FB13B711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EA4A35-B4E4-43B9-9896-FAB172E0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4" y="131377"/>
            <a:ext cx="10515600" cy="419966"/>
          </a:xfrm>
        </p:spPr>
        <p:txBody>
          <a:bodyPr>
            <a:noAutofit/>
          </a:bodyPr>
          <a:lstStyle/>
          <a:p>
            <a:r>
              <a:rPr lang="it-IT" sz="2800" b="1" dirty="0"/>
              <a:t>Results –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Sensitivity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analysis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F0C532-2420-4CED-B71D-0030966E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12</a:t>
            </a:fld>
            <a:endParaRPr lang="it-IT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45713DB1-3A59-433D-976B-04FE128EC1A5}"/>
              </a:ext>
            </a:extLst>
          </p:cNvPr>
          <p:cNvGrpSpPr/>
          <p:nvPr/>
        </p:nvGrpSpPr>
        <p:grpSpPr>
          <a:xfrm>
            <a:off x="549564" y="535741"/>
            <a:ext cx="2914073" cy="71221"/>
            <a:chOff x="2521527" y="3428693"/>
            <a:chExt cx="7200000" cy="1800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6D19B7EE-164B-4C4F-80A1-3CDE5338929E}"/>
                </a:ext>
              </a:extLst>
            </p:cNvPr>
            <p:cNvSpPr/>
            <p:nvPr/>
          </p:nvSpPr>
          <p:spPr>
            <a:xfrm>
              <a:off x="252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E21F1097-957C-44F7-B61B-9E1785999535}"/>
                </a:ext>
              </a:extLst>
            </p:cNvPr>
            <p:cNvSpPr/>
            <p:nvPr/>
          </p:nvSpPr>
          <p:spPr>
            <a:xfrm>
              <a:off x="396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99D5C52-B523-4DE8-929B-8BD8F3DE06A2}"/>
                </a:ext>
              </a:extLst>
            </p:cNvPr>
            <p:cNvSpPr/>
            <p:nvPr/>
          </p:nvSpPr>
          <p:spPr>
            <a:xfrm>
              <a:off x="540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EA5B00EB-12B6-434A-AA0A-DE357D505B38}"/>
                </a:ext>
              </a:extLst>
            </p:cNvPr>
            <p:cNvSpPr/>
            <p:nvPr/>
          </p:nvSpPr>
          <p:spPr>
            <a:xfrm>
              <a:off x="6841527" y="3428693"/>
              <a:ext cx="1440000" cy="1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A08B194-EBF7-4869-97BF-B0F3E6D7540B}"/>
                </a:ext>
              </a:extLst>
            </p:cNvPr>
            <p:cNvSpPr/>
            <p:nvPr/>
          </p:nvSpPr>
          <p:spPr>
            <a:xfrm>
              <a:off x="828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BC4937-C93D-4882-B009-F78F26CA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08798715-34F7-475B-A419-3267C29BC600}"/>
              </a:ext>
            </a:extLst>
          </p:cNvPr>
          <p:cNvSpPr/>
          <p:nvPr/>
        </p:nvSpPr>
        <p:spPr>
          <a:xfrm>
            <a:off x="7420194" y="4349478"/>
            <a:ext cx="3571079" cy="11541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en-US" sz="1600" dirty="0"/>
              <a:t>Key message</a:t>
            </a:r>
          </a:p>
          <a:p>
            <a:pPr marL="46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Trend in modelled AM are mostly dominated by the trends on the tail heaviness</a:t>
            </a:r>
            <a:endParaRPr lang="en-US" sz="1600" dirty="0">
              <a:sym typeface="Wingdings" panose="05000000000000000000" pitchFamily="2" charset="2"/>
            </a:endParaRP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DD2A18FB-C0D0-40B5-9732-5379BB8C0E7B}"/>
              </a:ext>
            </a:extLst>
          </p:cNvPr>
          <p:cNvSpPr/>
          <p:nvPr/>
        </p:nvSpPr>
        <p:spPr>
          <a:xfrm>
            <a:off x="7308667" y="4293427"/>
            <a:ext cx="288000" cy="28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623BDE75-DA99-46B6-9AC5-ACE9CA5ED82C}"/>
              </a:ext>
            </a:extLst>
          </p:cNvPr>
          <p:cNvSpPr/>
          <p:nvPr/>
        </p:nvSpPr>
        <p:spPr>
          <a:xfrm>
            <a:off x="243839" y="3713246"/>
            <a:ext cx="683622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Line 8 = no trend (three fixed parameter)</a:t>
            </a:r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Fixed n (dotted lines) little effect : downshift with respect to the same cases when increasing n is considered</a:t>
            </a:r>
            <a:endParaRPr lang="en-US" sz="1400" dirty="0"/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Varying scale (yellow lines)</a:t>
            </a: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trends are increasing, governed by the trends in the scale parameter (all increasing)</a:t>
            </a:r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Varying shape (green lines)</a:t>
            </a: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positive and higher trends for the shorter durations, then trend decrease and become negative</a:t>
            </a:r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Line 1 is the actual modelled AM trend when three parameters vary</a:t>
            </a:r>
          </a:p>
          <a:p>
            <a:pPr marL="180000">
              <a:spcAft>
                <a:spcPts val="600"/>
              </a:spcAft>
            </a:pPr>
            <a:r>
              <a:rPr lang="en-US" sz="1400" dirty="0">
                <a:sym typeface="Wingdings" panose="05000000000000000000" pitchFamily="2" charset="2"/>
              </a:rPr>
              <a:t>      It is mostly dominated by the effect of the shape trends (tail heaviness)</a:t>
            </a:r>
            <a:endParaRPr lang="en-US" sz="1400" dirty="0"/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4E62701-3D89-4254-934E-0B60AA422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D33542A6-C6F8-4F36-8E00-E5CBD7D82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0666" y="759578"/>
            <a:ext cx="7736665" cy="2953668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12BBD036-621F-4C45-A85E-3EC1AB43D3E0}"/>
              </a:ext>
            </a:extLst>
          </p:cNvPr>
          <p:cNvSpPr/>
          <p:nvPr/>
        </p:nvSpPr>
        <p:spPr>
          <a:xfrm>
            <a:off x="366906" y="1345064"/>
            <a:ext cx="2113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en-US" sz="1400" dirty="0"/>
              <a:t>In figure c), trend in the modelled AM when some of the parameters are fixed (that is, not considering their trend)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639F965D-A65D-4B53-AC11-C923B345ECCF}"/>
              </a:ext>
            </a:extLst>
          </p:cNvPr>
          <p:cNvSpPr/>
          <p:nvPr/>
        </p:nvSpPr>
        <p:spPr>
          <a:xfrm>
            <a:off x="9722088" y="3013898"/>
            <a:ext cx="1814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Labels indicate the varying parameters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DE25526-4266-463E-B695-3272AD63C34E}"/>
              </a:ext>
            </a:extLst>
          </p:cNvPr>
          <p:cNvCxnSpPr>
            <a:cxnSpLocks/>
          </p:cNvCxnSpPr>
          <p:nvPr/>
        </p:nvCxnSpPr>
        <p:spPr>
          <a:xfrm flipH="1" flipV="1">
            <a:off x="10145486" y="2711520"/>
            <a:ext cx="353974" cy="28638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643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EB86D978-E91D-400D-837F-F889F4E5A92D}"/>
              </a:ext>
            </a:extLst>
          </p:cNvPr>
          <p:cNvSpPr/>
          <p:nvPr/>
        </p:nvSpPr>
        <p:spPr>
          <a:xfrm>
            <a:off x="2991791" y="5324754"/>
            <a:ext cx="5907667" cy="10308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6CAC878-D918-4063-893B-087FB13B711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EA4A35-B4E4-43B9-9896-FAB172E0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4" y="131377"/>
            <a:ext cx="10515600" cy="419966"/>
          </a:xfrm>
        </p:spPr>
        <p:txBody>
          <a:bodyPr>
            <a:noAutofit/>
          </a:bodyPr>
          <a:lstStyle/>
          <a:p>
            <a:r>
              <a:rPr lang="it-IT" sz="2800" b="1" dirty="0"/>
              <a:t>Results –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4. Trend on </a:t>
            </a: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quantiles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F0C532-2420-4CED-B71D-0030966E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ED5536-B7A7-4E1B-897F-01F68686E398}" type="slidenum">
              <a:rPr lang="it-IT" smtClean="0"/>
              <a:t>13</a:t>
            </a:fld>
            <a:endParaRPr lang="it-IT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45713DB1-3A59-433D-976B-04FE128EC1A5}"/>
              </a:ext>
            </a:extLst>
          </p:cNvPr>
          <p:cNvGrpSpPr/>
          <p:nvPr/>
        </p:nvGrpSpPr>
        <p:grpSpPr>
          <a:xfrm>
            <a:off x="549564" y="535741"/>
            <a:ext cx="2914073" cy="71221"/>
            <a:chOff x="2521527" y="3428693"/>
            <a:chExt cx="7200000" cy="1800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6D19B7EE-164B-4C4F-80A1-3CDE5338929E}"/>
                </a:ext>
              </a:extLst>
            </p:cNvPr>
            <p:cNvSpPr/>
            <p:nvPr/>
          </p:nvSpPr>
          <p:spPr>
            <a:xfrm>
              <a:off x="252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E21F1097-957C-44F7-B61B-9E1785999535}"/>
                </a:ext>
              </a:extLst>
            </p:cNvPr>
            <p:cNvSpPr/>
            <p:nvPr/>
          </p:nvSpPr>
          <p:spPr>
            <a:xfrm>
              <a:off x="396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99D5C52-B523-4DE8-929B-8BD8F3DE06A2}"/>
                </a:ext>
              </a:extLst>
            </p:cNvPr>
            <p:cNvSpPr/>
            <p:nvPr/>
          </p:nvSpPr>
          <p:spPr>
            <a:xfrm>
              <a:off x="540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EA5B00EB-12B6-434A-AA0A-DE357D505B38}"/>
                </a:ext>
              </a:extLst>
            </p:cNvPr>
            <p:cNvSpPr/>
            <p:nvPr/>
          </p:nvSpPr>
          <p:spPr>
            <a:xfrm>
              <a:off x="6841527" y="3428693"/>
              <a:ext cx="1440000" cy="1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A08B194-EBF7-4869-97BF-B0F3E6D7540B}"/>
                </a:ext>
              </a:extLst>
            </p:cNvPr>
            <p:cNvSpPr/>
            <p:nvPr/>
          </p:nvSpPr>
          <p:spPr>
            <a:xfrm>
              <a:off x="828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7CC87B-90DC-4071-B5F5-483A1F93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0111F54-E4F4-44F7-B8CD-E4CC97697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0950" y="751169"/>
            <a:ext cx="7559040" cy="3017267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928BFBD3-030A-4611-99BA-036C2CA0B96D}"/>
              </a:ext>
            </a:extLst>
          </p:cNvPr>
          <p:cNvSpPr/>
          <p:nvPr/>
        </p:nvSpPr>
        <p:spPr>
          <a:xfrm>
            <a:off x="2932590" y="5337374"/>
            <a:ext cx="6026069" cy="9848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en-US" sz="1600" dirty="0"/>
              <a:t>Key messages</a:t>
            </a:r>
          </a:p>
          <a:p>
            <a:pPr marL="46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We can trust to the estimated high return level</a:t>
            </a:r>
            <a:endParaRPr lang="en-US" sz="1600" dirty="0">
              <a:sym typeface="Wingdings" panose="05000000000000000000" pitchFamily="2" charset="2"/>
            </a:endParaRPr>
          </a:p>
          <a:p>
            <a:pPr marL="46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Again … the stronger (increasing) trends at the shorter durations</a:t>
            </a:r>
            <a:endParaRPr lang="en-US" sz="1600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BDC104E-27AE-445E-8722-527EDBD83B59}"/>
              </a:ext>
            </a:extLst>
          </p:cNvPr>
          <p:cNvSpPr/>
          <p:nvPr/>
        </p:nvSpPr>
        <p:spPr>
          <a:xfrm>
            <a:off x="2884229" y="5192606"/>
            <a:ext cx="288000" cy="288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E75E1D8-9F48-4BFA-B9E8-2760AB751D64}"/>
              </a:ext>
            </a:extLst>
          </p:cNvPr>
          <p:cNvSpPr/>
          <p:nvPr/>
        </p:nvSpPr>
        <p:spPr>
          <a:xfrm>
            <a:off x="549564" y="3623532"/>
            <a:ext cx="99674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spcAft>
                <a:spcPts val="600"/>
              </a:spcAft>
            </a:pPr>
            <a:endParaRPr lang="en-US" sz="1400" dirty="0"/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Trends are significant also for the rarer quantiles  </a:t>
            </a:r>
            <a:r>
              <a:rPr lang="en-US" sz="1400" dirty="0">
                <a:sym typeface="Wingdings" panose="05000000000000000000" pitchFamily="2" charset="2"/>
              </a:rPr>
              <a:t> the signal-to-noise ratio in estimated 50-yr events is similar to the one in AM</a:t>
            </a:r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The higher the quantile, the stronger the effect of the shape</a:t>
            </a:r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At shorter durations (≤ 2h), significant increasing trends are for all return levels</a:t>
            </a:r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At longer durations, no trends for rarer events</a:t>
            </a:r>
            <a:endParaRPr lang="en-US" sz="14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25E02B1-F357-4959-A54B-EF508374B0B1}"/>
              </a:ext>
            </a:extLst>
          </p:cNvPr>
          <p:cNvSpPr/>
          <p:nvPr/>
        </p:nvSpPr>
        <p:spPr>
          <a:xfrm>
            <a:off x="348343" y="1410368"/>
            <a:ext cx="2342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en-US" sz="1400" dirty="0"/>
              <a:t>Since we trust the model … let’s look at the trend on the estimated high return levels!</a:t>
            </a:r>
          </a:p>
        </p:txBody>
      </p:sp>
    </p:spTree>
    <p:extLst>
      <p:ext uri="{BB962C8B-B14F-4D97-AF65-F5344CB8AC3E}">
        <p14:creationId xmlns:p14="http://schemas.microsoft.com/office/powerpoint/2010/main" val="28011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6CAC878-D918-4063-893B-087FB13B711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EA4A35-B4E4-43B9-9896-FAB172E0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4" y="131377"/>
            <a:ext cx="10515600" cy="419966"/>
          </a:xfrm>
        </p:spPr>
        <p:txBody>
          <a:bodyPr>
            <a:noAutofit/>
          </a:bodyPr>
          <a:lstStyle/>
          <a:p>
            <a:r>
              <a:rPr lang="it-IT" sz="2800" b="1" dirty="0"/>
              <a:t>Results –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5. Trend on </a:t>
            </a: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events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number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F0C532-2420-4CED-B71D-0030966E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14</a:t>
            </a:fld>
            <a:endParaRPr lang="it-IT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45713DB1-3A59-433D-976B-04FE128EC1A5}"/>
              </a:ext>
            </a:extLst>
          </p:cNvPr>
          <p:cNvGrpSpPr/>
          <p:nvPr/>
        </p:nvGrpSpPr>
        <p:grpSpPr>
          <a:xfrm>
            <a:off x="549564" y="535741"/>
            <a:ext cx="2914073" cy="71221"/>
            <a:chOff x="2521527" y="3428693"/>
            <a:chExt cx="7200000" cy="1800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6D19B7EE-164B-4C4F-80A1-3CDE5338929E}"/>
                </a:ext>
              </a:extLst>
            </p:cNvPr>
            <p:cNvSpPr/>
            <p:nvPr/>
          </p:nvSpPr>
          <p:spPr>
            <a:xfrm>
              <a:off x="252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E21F1097-957C-44F7-B61B-9E1785999535}"/>
                </a:ext>
              </a:extLst>
            </p:cNvPr>
            <p:cNvSpPr/>
            <p:nvPr/>
          </p:nvSpPr>
          <p:spPr>
            <a:xfrm>
              <a:off x="396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99D5C52-B523-4DE8-929B-8BD8F3DE06A2}"/>
                </a:ext>
              </a:extLst>
            </p:cNvPr>
            <p:cNvSpPr/>
            <p:nvPr/>
          </p:nvSpPr>
          <p:spPr>
            <a:xfrm>
              <a:off x="540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EA5B00EB-12B6-434A-AA0A-DE357D505B38}"/>
                </a:ext>
              </a:extLst>
            </p:cNvPr>
            <p:cNvSpPr/>
            <p:nvPr/>
          </p:nvSpPr>
          <p:spPr>
            <a:xfrm>
              <a:off x="6841527" y="3428693"/>
              <a:ext cx="1440000" cy="1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A08B194-EBF7-4869-97BF-B0F3E6D7540B}"/>
                </a:ext>
              </a:extLst>
            </p:cNvPr>
            <p:cNvSpPr/>
            <p:nvPr/>
          </p:nvSpPr>
          <p:spPr>
            <a:xfrm>
              <a:off x="828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7B2C38-F2A1-4589-9D85-481A50B2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542A8CE-0E72-4F39-A7C3-792D245F8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9780" y="2334665"/>
            <a:ext cx="5654943" cy="2549493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1192BE5F-9691-49FF-AA6B-CE1565AA2268}"/>
              </a:ext>
            </a:extLst>
          </p:cNvPr>
          <p:cNvSpPr/>
          <p:nvPr/>
        </p:nvSpPr>
        <p:spPr>
          <a:xfrm>
            <a:off x="505097" y="1103559"/>
            <a:ext cx="736428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en-US" sz="1600" dirty="0"/>
              <a:t>Since n is increasing , and the tail heaviness is increasing at the shorter durations …</a:t>
            </a:r>
          </a:p>
          <a:p>
            <a:pPr marL="180000">
              <a:spcAft>
                <a:spcPts val="600"/>
              </a:spcAft>
            </a:pPr>
            <a:endParaRPr lang="en-US" sz="1600" dirty="0"/>
          </a:p>
          <a:p>
            <a:pPr marL="180000">
              <a:spcAft>
                <a:spcPts val="600"/>
              </a:spcAft>
            </a:pPr>
            <a:r>
              <a:rPr lang="en-US" sz="1600" b="1" dirty="0"/>
              <a:t>Hp1</a:t>
            </a:r>
            <a:r>
              <a:rPr lang="en-US" sz="1600" dirty="0"/>
              <a:t>: is something changing in the number of convective-like events, typically associated with the shorter intense rainfall?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CA0A5B6-0CBB-4B20-B8E0-4BCBABB420A3}"/>
              </a:ext>
            </a:extLst>
          </p:cNvPr>
          <p:cNvSpPr/>
          <p:nvPr/>
        </p:nvSpPr>
        <p:spPr>
          <a:xfrm>
            <a:off x="549564" y="3062288"/>
            <a:ext cx="571255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750">
              <a:spcAft>
                <a:spcPts val="600"/>
              </a:spcAft>
            </a:pPr>
            <a:r>
              <a:rPr lang="en-US" sz="1600" dirty="0"/>
              <a:t>Trends on events number n per season:</a:t>
            </a:r>
          </a:p>
          <a:p>
            <a:pPr marL="607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No trend in spring and summer (MMA and JJA)</a:t>
            </a:r>
          </a:p>
          <a:p>
            <a:pPr marL="607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Increasing trend in autumn and winter (SON and DJF)</a:t>
            </a:r>
          </a:p>
          <a:p>
            <a:pPr marL="6075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Significant only in SON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0CC2695-294A-4BBF-BB14-3DC8FF1F28C1}"/>
              </a:ext>
            </a:extLst>
          </p:cNvPr>
          <p:cNvCxnSpPr/>
          <p:nvPr/>
        </p:nvCxnSpPr>
        <p:spPr>
          <a:xfrm>
            <a:off x="3553360" y="1418706"/>
            <a:ext cx="0" cy="404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B171A256-E938-4415-B874-A622783A14FA}"/>
              </a:ext>
            </a:extLst>
          </p:cNvPr>
          <p:cNvCxnSpPr/>
          <p:nvPr/>
        </p:nvCxnSpPr>
        <p:spPr>
          <a:xfrm>
            <a:off x="3526971" y="2628783"/>
            <a:ext cx="0" cy="404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E4E9093A-A11A-4382-9BDA-3D7ABBE5B9EA}"/>
              </a:ext>
            </a:extLst>
          </p:cNvPr>
          <p:cNvSpPr/>
          <p:nvPr/>
        </p:nvSpPr>
        <p:spPr>
          <a:xfrm>
            <a:off x="793254" y="4965805"/>
            <a:ext cx="5712558" cy="656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FC2201B9-1008-41A8-AD28-E483A1F1FB3B}"/>
              </a:ext>
            </a:extLst>
          </p:cNvPr>
          <p:cNvSpPr/>
          <p:nvPr/>
        </p:nvSpPr>
        <p:spPr>
          <a:xfrm>
            <a:off x="756268" y="4942180"/>
            <a:ext cx="5832539" cy="661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en-US" sz="1600" dirty="0"/>
              <a:t>Key message</a:t>
            </a:r>
          </a:p>
          <a:p>
            <a:pPr marL="46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Only in SON increasing significant trend in the event number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9CB599EA-B0B2-4D92-96E5-C208F3F44ADC}"/>
              </a:ext>
            </a:extLst>
          </p:cNvPr>
          <p:cNvSpPr/>
          <p:nvPr/>
        </p:nvSpPr>
        <p:spPr>
          <a:xfrm>
            <a:off x="689719" y="4884158"/>
            <a:ext cx="288000" cy="288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62686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CCEF68DC-9973-4954-8D07-0CF770B9F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79" y="1167315"/>
            <a:ext cx="9583743" cy="2950720"/>
          </a:xfrm>
          <a:prstGeom prst="rect">
            <a:avLst/>
          </a:prstGeom>
        </p:spPr>
      </p:pic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1507E0FC-CE84-4340-B26A-9ACEA8F87C00}"/>
              </a:ext>
            </a:extLst>
          </p:cNvPr>
          <p:cNvSpPr/>
          <p:nvPr/>
        </p:nvSpPr>
        <p:spPr>
          <a:xfrm>
            <a:off x="6533714" y="5349859"/>
            <a:ext cx="5203277" cy="879828"/>
          </a:xfrm>
          <a:prstGeom prst="roundRect">
            <a:avLst/>
          </a:prstGeom>
          <a:solidFill>
            <a:srgbClr val="FFE7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6CAC878-D918-4063-893B-087FB13B711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EA4A35-B4E4-43B9-9896-FAB172E0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4" y="131377"/>
            <a:ext cx="10515600" cy="419966"/>
          </a:xfrm>
        </p:spPr>
        <p:txBody>
          <a:bodyPr>
            <a:noAutofit/>
          </a:bodyPr>
          <a:lstStyle/>
          <a:p>
            <a:r>
              <a:rPr lang="it-IT" sz="2800" b="1" dirty="0"/>
              <a:t>Results –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5. Trend on </a:t>
            </a: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composition-type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F0C532-2420-4CED-B71D-0030966E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15</a:t>
            </a:fld>
            <a:endParaRPr lang="it-IT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45713DB1-3A59-433D-976B-04FE128EC1A5}"/>
              </a:ext>
            </a:extLst>
          </p:cNvPr>
          <p:cNvGrpSpPr/>
          <p:nvPr/>
        </p:nvGrpSpPr>
        <p:grpSpPr>
          <a:xfrm>
            <a:off x="549564" y="535741"/>
            <a:ext cx="2914073" cy="71221"/>
            <a:chOff x="2521527" y="3428693"/>
            <a:chExt cx="7200000" cy="1800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6D19B7EE-164B-4C4F-80A1-3CDE5338929E}"/>
                </a:ext>
              </a:extLst>
            </p:cNvPr>
            <p:cNvSpPr/>
            <p:nvPr/>
          </p:nvSpPr>
          <p:spPr>
            <a:xfrm>
              <a:off x="252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E21F1097-957C-44F7-B61B-9E1785999535}"/>
                </a:ext>
              </a:extLst>
            </p:cNvPr>
            <p:cNvSpPr/>
            <p:nvPr/>
          </p:nvSpPr>
          <p:spPr>
            <a:xfrm>
              <a:off x="396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99D5C52-B523-4DE8-929B-8BD8F3DE06A2}"/>
                </a:ext>
              </a:extLst>
            </p:cNvPr>
            <p:cNvSpPr/>
            <p:nvPr/>
          </p:nvSpPr>
          <p:spPr>
            <a:xfrm>
              <a:off x="540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EA5B00EB-12B6-434A-AA0A-DE357D505B38}"/>
                </a:ext>
              </a:extLst>
            </p:cNvPr>
            <p:cNvSpPr/>
            <p:nvPr/>
          </p:nvSpPr>
          <p:spPr>
            <a:xfrm>
              <a:off x="6841527" y="3428693"/>
              <a:ext cx="1440000" cy="1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A08B194-EBF7-4869-97BF-B0F3E6D7540B}"/>
                </a:ext>
              </a:extLst>
            </p:cNvPr>
            <p:cNvSpPr/>
            <p:nvPr/>
          </p:nvSpPr>
          <p:spPr>
            <a:xfrm>
              <a:off x="828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7B2C38-F2A1-4589-9D85-481A50B2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CFA0F17-450D-4BFE-B1AD-441F325E72EE}"/>
              </a:ext>
            </a:extLst>
          </p:cNvPr>
          <p:cNvSpPr/>
          <p:nvPr/>
        </p:nvSpPr>
        <p:spPr>
          <a:xfrm>
            <a:off x="515911" y="873280"/>
            <a:ext cx="6400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en-US" sz="1600" b="1" dirty="0"/>
              <a:t>Hp2</a:t>
            </a:r>
            <a:r>
              <a:rPr lang="en-US" sz="1600" dirty="0"/>
              <a:t>: are there more convective-like events in SON?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6931A976-0433-4F02-BAF0-BC1DCA61F64D}"/>
              </a:ext>
            </a:extLst>
          </p:cNvPr>
          <p:cNvSpPr/>
          <p:nvPr/>
        </p:nvSpPr>
        <p:spPr>
          <a:xfrm>
            <a:off x="139443" y="4184672"/>
            <a:ext cx="2668020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/>
              <a:t>Events are divided on the basis of the decorrelation time b:</a:t>
            </a:r>
          </a:p>
          <a:p>
            <a:pPr marL="285750" indent="-285750">
              <a:spcAft>
                <a:spcPts val="200"/>
              </a:spcAft>
              <a:buFontTx/>
              <a:buChar char="-"/>
            </a:pPr>
            <a:r>
              <a:rPr lang="en-US" sz="1400" dirty="0"/>
              <a:t>convective-like events ( b</a:t>
            </a:r>
            <a:r>
              <a:rPr lang="el-GR" sz="1400" dirty="0"/>
              <a:t>≤</a:t>
            </a:r>
            <a:r>
              <a:rPr lang="it-IT" sz="1400" dirty="0"/>
              <a:t>2h)</a:t>
            </a:r>
          </a:p>
          <a:p>
            <a:pPr marL="285750" indent="-285750">
              <a:spcAft>
                <a:spcPts val="200"/>
              </a:spcAft>
              <a:buFontTx/>
              <a:buChar char="-"/>
            </a:pPr>
            <a:r>
              <a:rPr lang="it-IT" sz="1400" dirty="0"/>
              <a:t>Other-</a:t>
            </a:r>
            <a:r>
              <a:rPr lang="it-IT" sz="1400" dirty="0" err="1"/>
              <a:t>types</a:t>
            </a:r>
            <a:r>
              <a:rPr lang="it-IT" sz="1400" dirty="0"/>
              <a:t> (b&gt;2h)</a:t>
            </a:r>
            <a:endParaRPr lang="en-US" sz="1400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DC81D67-2A1B-4622-8733-56A367C718A6}"/>
              </a:ext>
            </a:extLst>
          </p:cNvPr>
          <p:cNvCxnSpPr>
            <a:cxnSpLocks/>
          </p:cNvCxnSpPr>
          <p:nvPr/>
        </p:nvCxnSpPr>
        <p:spPr>
          <a:xfrm flipV="1">
            <a:off x="1132379" y="3611418"/>
            <a:ext cx="409017" cy="502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14D8AA8A-2D21-4A9F-8126-2EBC3489ABA6}"/>
              </a:ext>
            </a:extLst>
          </p:cNvPr>
          <p:cNvSpPr/>
          <p:nvPr/>
        </p:nvSpPr>
        <p:spPr>
          <a:xfrm>
            <a:off x="2779130" y="4461164"/>
            <a:ext cx="2668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1400" dirty="0" err="1"/>
              <a:t>Only</a:t>
            </a:r>
            <a:r>
              <a:rPr lang="it-IT" sz="1400" dirty="0"/>
              <a:t> in summer (JJA) </a:t>
            </a:r>
            <a:r>
              <a:rPr lang="it-IT" sz="1400" dirty="0" err="1"/>
              <a:t>convective</a:t>
            </a:r>
            <a:r>
              <a:rPr lang="it-IT" sz="1400" dirty="0"/>
              <a:t> </a:t>
            </a:r>
            <a:r>
              <a:rPr lang="it-IT" sz="1400" dirty="0" err="1"/>
              <a:t>events</a:t>
            </a:r>
            <a:r>
              <a:rPr lang="it-IT" sz="1400" dirty="0"/>
              <a:t> are </a:t>
            </a:r>
            <a:r>
              <a:rPr lang="it-IT" sz="1400" dirty="0" err="1"/>
              <a:t>significantly</a:t>
            </a:r>
            <a:r>
              <a:rPr lang="it-IT" sz="1400" dirty="0"/>
              <a:t> </a:t>
            </a:r>
            <a:r>
              <a:rPr lang="it-IT" sz="1400" dirty="0" err="1"/>
              <a:t>increasing</a:t>
            </a:r>
            <a:endParaRPr lang="en-US" sz="1400" dirty="0"/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DE5DFF4B-86CA-49D3-9D6B-E4888508B5BA}"/>
              </a:ext>
            </a:extLst>
          </p:cNvPr>
          <p:cNvCxnSpPr>
            <a:cxnSpLocks/>
          </p:cNvCxnSpPr>
          <p:nvPr/>
        </p:nvCxnSpPr>
        <p:spPr>
          <a:xfrm flipV="1">
            <a:off x="4041650" y="4166608"/>
            <a:ext cx="0" cy="29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>
            <a:extLst>
              <a:ext uri="{FF2B5EF4-FFF2-40B4-BE49-F238E27FC236}">
                <a16:creationId xmlns:a16="http://schemas.microsoft.com/office/drawing/2014/main" id="{ABFA2E20-D0CD-47B4-B408-D8207E2E0995}"/>
              </a:ext>
            </a:extLst>
          </p:cNvPr>
          <p:cNvSpPr/>
          <p:nvPr/>
        </p:nvSpPr>
        <p:spPr>
          <a:xfrm>
            <a:off x="5611035" y="4679221"/>
            <a:ext cx="2668020" cy="54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1400" dirty="0"/>
              <a:t>Other-</a:t>
            </a:r>
            <a:r>
              <a:rPr lang="it-IT" sz="1400" dirty="0" err="1"/>
              <a:t>types</a:t>
            </a:r>
            <a:r>
              <a:rPr lang="it-IT" sz="1400" dirty="0"/>
              <a:t> </a:t>
            </a:r>
            <a:r>
              <a:rPr lang="it-IT" sz="1400" dirty="0" err="1"/>
              <a:t>generally</a:t>
            </a:r>
            <a:r>
              <a:rPr lang="it-IT" sz="1400" dirty="0"/>
              <a:t> </a:t>
            </a:r>
            <a:r>
              <a:rPr lang="it-IT" sz="1400" dirty="0" err="1"/>
              <a:t>increases</a:t>
            </a:r>
            <a:r>
              <a:rPr lang="it-IT" sz="1400" dirty="0"/>
              <a:t>…</a:t>
            </a:r>
          </a:p>
          <a:p>
            <a:pPr>
              <a:spcAft>
                <a:spcPts val="200"/>
              </a:spcAft>
            </a:pPr>
            <a:r>
              <a:rPr lang="it-IT" sz="1400" dirty="0" err="1"/>
              <a:t>But</a:t>
            </a:r>
            <a:r>
              <a:rPr lang="it-IT" sz="1400" dirty="0"/>
              <a:t> in summer </a:t>
            </a:r>
            <a:r>
              <a:rPr lang="it-IT" sz="1400" dirty="0" err="1"/>
              <a:t>they</a:t>
            </a:r>
            <a:r>
              <a:rPr lang="it-IT" sz="1400" dirty="0"/>
              <a:t> </a:t>
            </a:r>
            <a:r>
              <a:rPr lang="it-IT" sz="1400" dirty="0" err="1"/>
              <a:t>decreases</a:t>
            </a:r>
            <a:endParaRPr lang="en-US" sz="1400" dirty="0"/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AC66CAA9-0329-4495-9C2B-95BD9D142819}"/>
              </a:ext>
            </a:extLst>
          </p:cNvPr>
          <p:cNvCxnSpPr>
            <a:cxnSpLocks/>
          </p:cNvCxnSpPr>
          <p:nvPr/>
        </p:nvCxnSpPr>
        <p:spPr>
          <a:xfrm flipV="1">
            <a:off x="6916712" y="4113638"/>
            <a:ext cx="0" cy="565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>
            <a:extLst>
              <a:ext uri="{FF2B5EF4-FFF2-40B4-BE49-F238E27FC236}">
                <a16:creationId xmlns:a16="http://schemas.microsoft.com/office/drawing/2014/main" id="{2741CD74-F238-4E14-880D-A48F36D2EF32}"/>
              </a:ext>
            </a:extLst>
          </p:cNvPr>
          <p:cNvSpPr/>
          <p:nvPr/>
        </p:nvSpPr>
        <p:spPr>
          <a:xfrm>
            <a:off x="6604009" y="5429549"/>
            <a:ext cx="52032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1400" dirty="0"/>
              <a:t>The </a:t>
            </a:r>
            <a:r>
              <a:rPr lang="it-IT" sz="1400" dirty="0" err="1"/>
              <a:t>significant</a:t>
            </a:r>
            <a:r>
              <a:rPr lang="it-IT" sz="1400" dirty="0"/>
              <a:t> change in the </a:t>
            </a:r>
            <a:r>
              <a:rPr lang="it-IT" sz="1400" dirty="0" err="1"/>
              <a:t>proportion</a:t>
            </a:r>
            <a:r>
              <a:rPr lang="it-IT" sz="1400" dirty="0"/>
              <a:t> </a:t>
            </a:r>
            <a:r>
              <a:rPr lang="it-IT" sz="1400" dirty="0" err="1"/>
              <a:t>between</a:t>
            </a:r>
            <a:r>
              <a:rPr lang="it-IT" sz="1400" dirty="0"/>
              <a:t> </a:t>
            </a:r>
            <a:r>
              <a:rPr lang="it-IT" sz="1400" dirty="0" err="1"/>
              <a:t>convective</a:t>
            </a:r>
            <a:r>
              <a:rPr lang="it-IT" sz="1400" dirty="0"/>
              <a:t>-like and other-</a:t>
            </a:r>
            <a:r>
              <a:rPr lang="it-IT" sz="1400" dirty="0" err="1"/>
              <a:t>types</a:t>
            </a:r>
            <a:r>
              <a:rPr lang="it-IT" sz="1400" dirty="0"/>
              <a:t> </a:t>
            </a:r>
            <a:r>
              <a:rPr lang="it-IT" sz="1400" dirty="0" err="1"/>
              <a:t>events</a:t>
            </a:r>
            <a:r>
              <a:rPr lang="it-IT" sz="1400" dirty="0"/>
              <a:t> in summer </a:t>
            </a:r>
            <a:r>
              <a:rPr lang="it-IT" sz="1400" dirty="0" err="1"/>
              <a:t>is</a:t>
            </a:r>
            <a:r>
              <a:rPr lang="it-IT" sz="1400" dirty="0"/>
              <a:t> the </a:t>
            </a:r>
            <a:r>
              <a:rPr lang="it-IT" sz="1400" dirty="0" err="1"/>
              <a:t>only</a:t>
            </a:r>
            <a:r>
              <a:rPr lang="it-IT" sz="1400" dirty="0"/>
              <a:t> </a:t>
            </a:r>
            <a:r>
              <a:rPr lang="it-IT" sz="1400" dirty="0" err="1"/>
              <a:t>explanatory</a:t>
            </a:r>
            <a:r>
              <a:rPr lang="it-IT" sz="1400" dirty="0"/>
              <a:t> change for the finding on AM and </a:t>
            </a:r>
            <a:r>
              <a:rPr lang="it-IT" sz="1400" dirty="0" err="1"/>
              <a:t>their</a:t>
            </a:r>
            <a:r>
              <a:rPr lang="it-IT" sz="1400" dirty="0"/>
              <a:t> </a:t>
            </a:r>
            <a:r>
              <a:rPr lang="it-IT" sz="1400" dirty="0" err="1"/>
              <a:t>statistical</a:t>
            </a:r>
            <a:r>
              <a:rPr lang="it-IT" sz="1400" dirty="0"/>
              <a:t> </a:t>
            </a:r>
            <a:r>
              <a:rPr lang="it-IT" sz="1400" dirty="0" err="1"/>
              <a:t>parameters</a:t>
            </a:r>
            <a:r>
              <a:rPr lang="it-IT" sz="1400" dirty="0"/>
              <a:t> </a:t>
            </a:r>
            <a:r>
              <a:rPr lang="it-IT" sz="1400" dirty="0" err="1"/>
              <a:t>at</a:t>
            </a:r>
            <a:r>
              <a:rPr lang="it-IT" sz="1400" dirty="0"/>
              <a:t> the short </a:t>
            </a:r>
            <a:r>
              <a:rPr lang="it-IT" sz="1400" dirty="0" err="1"/>
              <a:t>durations</a:t>
            </a:r>
            <a:endParaRPr lang="en-US" sz="1400" dirty="0"/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0FD468AA-FA84-4CCC-9C1B-5C933DB599CF}"/>
              </a:ext>
            </a:extLst>
          </p:cNvPr>
          <p:cNvCxnSpPr>
            <a:cxnSpLocks/>
          </p:cNvCxnSpPr>
          <p:nvPr/>
        </p:nvCxnSpPr>
        <p:spPr>
          <a:xfrm flipV="1">
            <a:off x="9657304" y="4106537"/>
            <a:ext cx="0" cy="1161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e 43">
            <a:extLst>
              <a:ext uri="{FF2B5EF4-FFF2-40B4-BE49-F238E27FC236}">
                <a16:creationId xmlns:a16="http://schemas.microsoft.com/office/drawing/2014/main" id="{57E3473E-D21A-40A3-87D1-19D16EEC8B1E}"/>
              </a:ext>
            </a:extLst>
          </p:cNvPr>
          <p:cNvSpPr/>
          <p:nvPr/>
        </p:nvSpPr>
        <p:spPr>
          <a:xfrm>
            <a:off x="6430179" y="5268212"/>
            <a:ext cx="288000" cy="288000"/>
          </a:xfrm>
          <a:prstGeom prst="ellipse">
            <a:avLst/>
          </a:prstGeom>
          <a:solidFill>
            <a:srgbClr val="FFE7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41379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6CAC878-D918-4063-893B-087FB13B711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EA4A35-B4E4-43B9-9896-FAB172E0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4" y="131377"/>
            <a:ext cx="10515600" cy="419966"/>
          </a:xfrm>
        </p:spPr>
        <p:txBody>
          <a:bodyPr>
            <a:noAutofit/>
          </a:bodyPr>
          <a:lstStyle/>
          <a:p>
            <a:r>
              <a:rPr lang="it-IT" sz="2800" b="1" dirty="0" err="1"/>
              <a:t>Conclusions</a:t>
            </a:r>
            <a:endParaRPr lang="it-IT" sz="2800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F0C532-2420-4CED-B71D-0030966E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97785" y="5643988"/>
            <a:ext cx="4701488" cy="365125"/>
          </a:xfrm>
        </p:spPr>
        <p:txBody>
          <a:bodyPr/>
          <a:lstStyle/>
          <a:p>
            <a:fld id="{09ED5536-B7A7-4E1B-897F-01F68686E398}" type="slidenum">
              <a:rPr lang="it-IT" smtClean="0"/>
              <a:t>16</a:t>
            </a:fld>
            <a:endParaRPr lang="it-IT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45713DB1-3A59-433D-976B-04FE128EC1A5}"/>
              </a:ext>
            </a:extLst>
          </p:cNvPr>
          <p:cNvGrpSpPr/>
          <p:nvPr/>
        </p:nvGrpSpPr>
        <p:grpSpPr>
          <a:xfrm>
            <a:off x="549564" y="535741"/>
            <a:ext cx="2914073" cy="71221"/>
            <a:chOff x="2521527" y="3428693"/>
            <a:chExt cx="7200000" cy="1800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6D19B7EE-164B-4C4F-80A1-3CDE5338929E}"/>
                </a:ext>
              </a:extLst>
            </p:cNvPr>
            <p:cNvSpPr/>
            <p:nvPr/>
          </p:nvSpPr>
          <p:spPr>
            <a:xfrm>
              <a:off x="252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E21F1097-957C-44F7-B61B-9E1785999535}"/>
                </a:ext>
              </a:extLst>
            </p:cNvPr>
            <p:cNvSpPr/>
            <p:nvPr/>
          </p:nvSpPr>
          <p:spPr>
            <a:xfrm>
              <a:off x="396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99D5C52-B523-4DE8-929B-8BD8F3DE06A2}"/>
                </a:ext>
              </a:extLst>
            </p:cNvPr>
            <p:cNvSpPr/>
            <p:nvPr/>
          </p:nvSpPr>
          <p:spPr>
            <a:xfrm>
              <a:off x="540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EA5B00EB-12B6-434A-AA0A-DE357D505B38}"/>
                </a:ext>
              </a:extLst>
            </p:cNvPr>
            <p:cNvSpPr/>
            <p:nvPr/>
          </p:nvSpPr>
          <p:spPr>
            <a:xfrm>
              <a:off x="684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A08B194-EBF7-4869-97BF-B0F3E6D7540B}"/>
                </a:ext>
              </a:extLst>
            </p:cNvPr>
            <p:cNvSpPr/>
            <p:nvPr/>
          </p:nvSpPr>
          <p:spPr>
            <a:xfrm>
              <a:off x="8281527" y="3428693"/>
              <a:ext cx="144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5B245FF-63BF-4102-82C9-DE5A28EF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5C0E7CA-798B-4235-9533-6D42AB93B86C}"/>
              </a:ext>
            </a:extLst>
          </p:cNvPr>
          <p:cNvSpPr/>
          <p:nvPr/>
        </p:nvSpPr>
        <p:spPr>
          <a:xfrm>
            <a:off x="316311" y="926918"/>
            <a:ext cx="6443202" cy="8444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B571B1A-E76E-4C5F-96DF-F12D396E766D}"/>
              </a:ext>
            </a:extLst>
          </p:cNvPr>
          <p:cNvSpPr/>
          <p:nvPr/>
        </p:nvSpPr>
        <p:spPr>
          <a:xfrm>
            <a:off x="466558" y="910567"/>
            <a:ext cx="6067647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>
              <a:spcAft>
                <a:spcPts val="300"/>
              </a:spcAft>
            </a:pPr>
            <a:r>
              <a:rPr lang="en-US" sz="1400" dirty="0"/>
              <a:t>Observed and modelled AM:</a:t>
            </a:r>
          </a:p>
          <a:p>
            <a:pPr marL="252000" indent="-180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Observed AM trends likely samples from the model </a:t>
            </a:r>
            <a:r>
              <a:rPr lang="en-US" sz="1400" dirty="0">
                <a:sym typeface="Wingdings" panose="05000000000000000000" pitchFamily="2" charset="2"/>
              </a:rPr>
              <a:t> we trust the model</a:t>
            </a:r>
          </a:p>
          <a:p>
            <a:pPr marL="252000" indent="-180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Increasing significant trends at the shorter durations</a:t>
            </a:r>
            <a:endParaRPr lang="en-US" sz="1400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5035505-AA83-4E92-9FB8-6D3D86FDB1AD}"/>
              </a:ext>
            </a:extLst>
          </p:cNvPr>
          <p:cNvSpPr/>
          <p:nvPr/>
        </p:nvSpPr>
        <p:spPr>
          <a:xfrm>
            <a:off x="260641" y="738176"/>
            <a:ext cx="288000" cy="28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EC475DBD-E6D2-4B9F-A524-24393B49C472}"/>
              </a:ext>
            </a:extLst>
          </p:cNvPr>
          <p:cNvSpPr/>
          <p:nvPr/>
        </p:nvSpPr>
        <p:spPr>
          <a:xfrm>
            <a:off x="302829" y="1886174"/>
            <a:ext cx="6456684" cy="12562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8A97EC9-FC71-4FB7-9F8C-B5E82FBFCC23}"/>
              </a:ext>
            </a:extLst>
          </p:cNvPr>
          <p:cNvSpPr/>
          <p:nvPr/>
        </p:nvSpPr>
        <p:spPr>
          <a:xfrm>
            <a:off x="343648" y="1874724"/>
            <a:ext cx="61905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en-US" sz="1400" dirty="0"/>
              <a:t>About the tail heaviness</a:t>
            </a:r>
          </a:p>
          <a:p>
            <a:pPr marL="46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When shape and scale act </a:t>
            </a:r>
            <a:r>
              <a:rPr lang="en-US" sz="1400" dirty="0" err="1"/>
              <a:t>synergically</a:t>
            </a:r>
            <a:r>
              <a:rPr lang="en-US" sz="1400" dirty="0"/>
              <a:t>, observed AM trends are significant</a:t>
            </a:r>
            <a:endParaRPr lang="en-US" sz="1400" dirty="0">
              <a:sym typeface="Wingdings" panose="05000000000000000000" pitchFamily="2" charset="2"/>
            </a:endParaRPr>
          </a:p>
          <a:p>
            <a:pPr marL="46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When shape and scale have opposite effect, the shape governs the outcome</a:t>
            </a:r>
          </a:p>
          <a:p>
            <a:pPr marL="46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In our area, at the shorter duration the </a:t>
            </a:r>
            <a:r>
              <a:rPr lang="en-US" sz="1400" u="sng" dirty="0">
                <a:sym typeface="Wingdings" panose="05000000000000000000" pitchFamily="2" charset="2"/>
              </a:rPr>
              <a:t>increasing tail heaviness </a:t>
            </a:r>
            <a:r>
              <a:rPr lang="en-US" sz="1400" dirty="0">
                <a:sym typeface="Wingdings" panose="05000000000000000000" pitchFamily="2" charset="2"/>
              </a:rPr>
              <a:t>explains the </a:t>
            </a:r>
            <a:r>
              <a:rPr lang="en-US" sz="1400" u="sng" dirty="0">
                <a:sym typeface="Wingdings" panose="05000000000000000000" pitchFamily="2" charset="2"/>
              </a:rPr>
              <a:t>increasing AM</a:t>
            </a:r>
            <a:endParaRPr lang="en-US" sz="1400" u="sng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C6DF9271-2E58-4868-9DA3-40420D6A152C}"/>
              </a:ext>
            </a:extLst>
          </p:cNvPr>
          <p:cNvSpPr/>
          <p:nvPr/>
        </p:nvSpPr>
        <p:spPr>
          <a:xfrm>
            <a:off x="260641" y="1864332"/>
            <a:ext cx="288000" cy="28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E1B32D6C-848E-4E3A-9000-FC975CC44119}"/>
              </a:ext>
            </a:extLst>
          </p:cNvPr>
          <p:cNvSpPr/>
          <p:nvPr/>
        </p:nvSpPr>
        <p:spPr>
          <a:xfrm>
            <a:off x="337652" y="3285117"/>
            <a:ext cx="6421862" cy="6260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2C24BE8-C4A3-4ACA-8E1B-B2A61E6CCDBF}"/>
              </a:ext>
            </a:extLst>
          </p:cNvPr>
          <p:cNvSpPr/>
          <p:nvPr/>
        </p:nvSpPr>
        <p:spPr>
          <a:xfrm>
            <a:off x="337651" y="3286401"/>
            <a:ext cx="6421862" cy="5616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80000">
              <a:spcAft>
                <a:spcPts val="300"/>
              </a:spcAft>
            </a:pPr>
            <a:r>
              <a:rPr lang="en-US" sz="1400" dirty="0"/>
              <a:t>From the sensitivity analysis</a:t>
            </a:r>
          </a:p>
          <a:p>
            <a:pPr marL="46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Trend in modelled AM are mostly dominated by the trends on the tail heaviness</a:t>
            </a:r>
            <a:endParaRPr lang="en-US" sz="1400" dirty="0">
              <a:sym typeface="Wingdings" panose="05000000000000000000" pitchFamily="2" charset="2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80AE7123-4B42-40BE-B277-ABC2D8771716}"/>
              </a:ext>
            </a:extLst>
          </p:cNvPr>
          <p:cNvSpPr/>
          <p:nvPr/>
        </p:nvSpPr>
        <p:spPr>
          <a:xfrm>
            <a:off x="263069" y="3255475"/>
            <a:ext cx="288000" cy="28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A363E6C7-0CC7-433E-B5AD-32B6AD91A4DF}"/>
              </a:ext>
            </a:extLst>
          </p:cNvPr>
          <p:cNvSpPr/>
          <p:nvPr/>
        </p:nvSpPr>
        <p:spPr>
          <a:xfrm>
            <a:off x="410732" y="4069623"/>
            <a:ext cx="6348781" cy="8282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endParaRPr lang="it-IT" sz="1400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F840E4DE-AA33-4303-96BD-87BD1C6048E8}"/>
              </a:ext>
            </a:extLst>
          </p:cNvPr>
          <p:cNvSpPr/>
          <p:nvPr/>
        </p:nvSpPr>
        <p:spPr>
          <a:xfrm>
            <a:off x="410732" y="4082243"/>
            <a:ext cx="5475538" cy="815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80000">
              <a:spcAft>
                <a:spcPts val="300"/>
              </a:spcAft>
            </a:pPr>
            <a:r>
              <a:rPr lang="en-US" sz="1400" dirty="0"/>
              <a:t>Estimation of high return levels from the model</a:t>
            </a:r>
          </a:p>
          <a:p>
            <a:pPr marL="46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We can trust the estimated high return level</a:t>
            </a:r>
            <a:endParaRPr lang="en-US" sz="1400" dirty="0">
              <a:sym typeface="Wingdings" panose="05000000000000000000" pitchFamily="2" charset="2"/>
            </a:endParaRPr>
          </a:p>
          <a:p>
            <a:pPr marL="46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Again … the stronger (increasing) trends at the shorter durations</a:t>
            </a:r>
            <a:endParaRPr lang="en-US" sz="1400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3F6A544-4D53-463C-8F3C-A6D982DE27CB}"/>
              </a:ext>
            </a:extLst>
          </p:cNvPr>
          <p:cNvSpPr/>
          <p:nvPr/>
        </p:nvSpPr>
        <p:spPr>
          <a:xfrm>
            <a:off x="273876" y="4014501"/>
            <a:ext cx="288000" cy="288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05D66240-1664-48F3-AEA6-2BEE13E55B39}"/>
              </a:ext>
            </a:extLst>
          </p:cNvPr>
          <p:cNvSpPr/>
          <p:nvPr/>
        </p:nvSpPr>
        <p:spPr>
          <a:xfrm>
            <a:off x="377411" y="5027545"/>
            <a:ext cx="6382102" cy="5616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endParaRPr lang="it-IT" sz="1400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2280EF5C-4135-4B56-A206-4D0BE6CFF0B7}"/>
              </a:ext>
            </a:extLst>
          </p:cNvPr>
          <p:cNvSpPr/>
          <p:nvPr/>
        </p:nvSpPr>
        <p:spPr>
          <a:xfrm>
            <a:off x="377410" y="5007801"/>
            <a:ext cx="5832539" cy="5616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80000">
              <a:spcAft>
                <a:spcPts val="300"/>
              </a:spcAft>
            </a:pPr>
            <a:r>
              <a:rPr lang="en-US" sz="1400" dirty="0"/>
              <a:t>About the underlying physical processes …</a:t>
            </a:r>
          </a:p>
          <a:p>
            <a:pPr marL="46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Only in SON increasing significant trend in the event number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2888046F-A92B-4B7F-957F-56C6929B0B12}"/>
              </a:ext>
            </a:extLst>
          </p:cNvPr>
          <p:cNvSpPr/>
          <p:nvPr/>
        </p:nvSpPr>
        <p:spPr>
          <a:xfrm>
            <a:off x="273876" y="4945897"/>
            <a:ext cx="288000" cy="288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it-IT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34821ACB-8365-42B7-9F41-28E358931BBD}"/>
              </a:ext>
            </a:extLst>
          </p:cNvPr>
          <p:cNvSpPr/>
          <p:nvPr/>
        </p:nvSpPr>
        <p:spPr>
          <a:xfrm>
            <a:off x="417170" y="5672260"/>
            <a:ext cx="6342343" cy="571084"/>
          </a:xfrm>
          <a:prstGeom prst="roundRect">
            <a:avLst/>
          </a:prstGeom>
          <a:solidFill>
            <a:srgbClr val="FFE7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A8291CA0-48E8-4551-A53A-E9769DD6D20E}"/>
              </a:ext>
            </a:extLst>
          </p:cNvPr>
          <p:cNvSpPr/>
          <p:nvPr/>
        </p:nvSpPr>
        <p:spPr>
          <a:xfrm>
            <a:off x="601636" y="5703050"/>
            <a:ext cx="6197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1400" dirty="0"/>
              <a:t>The </a:t>
            </a:r>
            <a:r>
              <a:rPr lang="it-IT" sz="1400" dirty="0" err="1"/>
              <a:t>only</a:t>
            </a:r>
            <a:r>
              <a:rPr lang="it-IT" sz="1400" dirty="0"/>
              <a:t> </a:t>
            </a:r>
            <a:r>
              <a:rPr lang="it-IT" sz="1400" dirty="0" err="1"/>
              <a:t>explanatory</a:t>
            </a:r>
            <a:r>
              <a:rPr lang="it-IT" sz="1400" dirty="0"/>
              <a:t> change </a:t>
            </a:r>
            <a:r>
              <a:rPr lang="it-IT" sz="1400" dirty="0" err="1"/>
              <a:t>is</a:t>
            </a:r>
            <a:r>
              <a:rPr lang="it-IT" sz="1400" dirty="0"/>
              <a:t> in the </a:t>
            </a:r>
            <a:r>
              <a:rPr lang="it-IT" sz="1400" dirty="0" err="1"/>
              <a:t>proportion</a:t>
            </a:r>
            <a:r>
              <a:rPr lang="it-IT" sz="1400" dirty="0"/>
              <a:t> </a:t>
            </a:r>
            <a:r>
              <a:rPr lang="it-IT" sz="1400" dirty="0" err="1"/>
              <a:t>between</a:t>
            </a:r>
            <a:r>
              <a:rPr lang="it-IT" sz="1400" dirty="0"/>
              <a:t> </a:t>
            </a:r>
            <a:r>
              <a:rPr lang="it-IT" sz="1400" dirty="0" err="1"/>
              <a:t>convective</a:t>
            </a:r>
            <a:r>
              <a:rPr lang="it-IT" sz="1400" dirty="0"/>
              <a:t>-like and other-</a:t>
            </a:r>
            <a:r>
              <a:rPr lang="it-IT" sz="1400" dirty="0" err="1"/>
              <a:t>types</a:t>
            </a:r>
            <a:r>
              <a:rPr lang="it-IT" sz="1400" dirty="0"/>
              <a:t> </a:t>
            </a:r>
            <a:r>
              <a:rPr lang="it-IT" sz="1400" dirty="0" err="1"/>
              <a:t>events</a:t>
            </a:r>
            <a:r>
              <a:rPr lang="it-IT" sz="1400" dirty="0"/>
              <a:t> in summer</a:t>
            </a:r>
            <a:endParaRPr lang="en-US" sz="1400" dirty="0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FC5CBBC4-E6DA-4980-B775-2BFD191E0E7E}"/>
              </a:ext>
            </a:extLst>
          </p:cNvPr>
          <p:cNvSpPr/>
          <p:nvPr/>
        </p:nvSpPr>
        <p:spPr>
          <a:xfrm>
            <a:off x="302079" y="5608107"/>
            <a:ext cx="288000" cy="288000"/>
          </a:xfrm>
          <a:prstGeom prst="ellipse">
            <a:avLst/>
          </a:prstGeom>
          <a:solidFill>
            <a:srgbClr val="FFE7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44034781-B400-4521-B426-0FC0141A71FA}"/>
              </a:ext>
            </a:extLst>
          </p:cNvPr>
          <p:cNvSpPr/>
          <p:nvPr/>
        </p:nvSpPr>
        <p:spPr>
          <a:xfrm>
            <a:off x="7124093" y="2487642"/>
            <a:ext cx="4765077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/>
              <a:t>In the study area, increasing AM at shorter durations can be explain by heavier distribution tail and by </a:t>
            </a:r>
            <a:r>
              <a:rPr lang="en-US" sz="1600" b="1" dirty="0"/>
              <a:t>enhanced summer convection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The MEV methods + trend analysis allow to investigate the </a:t>
            </a:r>
            <a:r>
              <a:rPr lang="en-US" sz="1600" b="1" dirty="0"/>
              <a:t>statistical processes </a:t>
            </a:r>
            <a:r>
              <a:rPr lang="en-US" sz="1600" dirty="0"/>
              <a:t>behind the extreme rainfall changes and to understand how they can be related to </a:t>
            </a:r>
            <a:r>
              <a:rPr lang="en-US" sz="1600" b="1" dirty="0"/>
              <a:t>changing meteorological conditions</a:t>
            </a:r>
            <a:r>
              <a:rPr lang="en-US" sz="1600" dirty="0"/>
              <a:t>.</a:t>
            </a:r>
          </a:p>
        </p:txBody>
      </p:sp>
      <p:sp>
        <p:nvSpPr>
          <p:cNvPr id="37" name="Segnaposto numero diapositiva 3">
            <a:extLst>
              <a:ext uri="{FF2B5EF4-FFF2-40B4-BE49-F238E27FC236}">
                <a16:creationId xmlns:a16="http://schemas.microsoft.com/office/drawing/2014/main" id="{E2DB23AC-2C84-4481-9451-FC803E0435F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ED5536-B7A7-4E1B-897F-01F68686E398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809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D2228B-0D28-465A-9219-B8200DE05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0607"/>
            <a:ext cx="9144000" cy="128848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Thank you for your attention</a:t>
            </a:r>
            <a:endParaRPr lang="it-IT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92707D3-B611-4C26-8876-9B8F5D1D1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6648"/>
            <a:ext cx="9144000" cy="120678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accent5">
                    <a:lumMod val="50000"/>
                  </a:schemeClr>
                </a:solidFill>
              </a:rPr>
              <a:t>Waiting</a:t>
            </a:r>
            <a:r>
              <a:rPr lang="it-IT" sz="1800" b="1" dirty="0">
                <a:solidFill>
                  <a:schemeClr val="accent5">
                    <a:lumMod val="50000"/>
                  </a:schemeClr>
                </a:solidFill>
              </a:rPr>
              <a:t> for </a:t>
            </a:r>
            <a:r>
              <a:rPr lang="it-IT" sz="1800" b="1" dirty="0" err="1">
                <a:solidFill>
                  <a:schemeClr val="accent5">
                    <a:lumMod val="50000"/>
                  </a:schemeClr>
                </a:solidFill>
              </a:rPr>
              <a:t>your</a:t>
            </a:r>
            <a:r>
              <a:rPr lang="it-IT" sz="1800" b="1" dirty="0">
                <a:solidFill>
                  <a:schemeClr val="accent5">
                    <a:lumMod val="50000"/>
                  </a:schemeClr>
                </a:solidFill>
              </a:rPr>
              <a:t> feedback and </a:t>
            </a:r>
            <a:r>
              <a:rPr lang="it-IT" sz="1800" b="1" dirty="0" err="1">
                <a:solidFill>
                  <a:schemeClr val="accent5">
                    <a:lumMod val="50000"/>
                  </a:schemeClr>
                </a:solidFill>
              </a:rPr>
              <a:t>questions</a:t>
            </a:r>
            <a:endParaRPr lang="it-IT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it-IT" sz="1800" b="1" dirty="0">
                <a:solidFill>
                  <a:schemeClr val="accent5">
                    <a:lumMod val="50000"/>
                  </a:schemeClr>
                </a:solidFill>
              </a:rPr>
              <a:t>in the chat box!</a:t>
            </a:r>
            <a:endParaRPr lang="it-IT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5591FD-A4A9-461B-9422-FF6B3C49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17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57EDDCD-6B11-4C02-ABC6-83851FAD0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3" y="5514695"/>
            <a:ext cx="1192414" cy="1206780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504515A4-77FF-4419-BFD9-6BB3DA16A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9930" y="5514695"/>
            <a:ext cx="1514806" cy="1171572"/>
          </a:xfrm>
          <a:prstGeom prst="rect">
            <a:avLst/>
          </a:prstGeom>
        </p:spPr>
      </p:pic>
      <p:sp>
        <p:nvSpPr>
          <p:cNvPr id="9" name="Sottotitolo 2">
            <a:extLst>
              <a:ext uri="{FF2B5EF4-FFF2-40B4-BE49-F238E27FC236}">
                <a16:creationId xmlns:a16="http://schemas.microsoft.com/office/drawing/2014/main" id="{E59FA2A0-930C-4541-ADDD-289EFE038745}"/>
              </a:ext>
            </a:extLst>
          </p:cNvPr>
          <p:cNvSpPr txBox="1">
            <a:spLocks/>
          </p:cNvSpPr>
          <p:nvPr/>
        </p:nvSpPr>
        <p:spPr>
          <a:xfrm>
            <a:off x="4926084" y="3698766"/>
            <a:ext cx="2543031" cy="655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>
                <a:solidFill>
                  <a:schemeClr val="accent2">
                    <a:lumMod val="75000"/>
                  </a:schemeClr>
                </a:solidFill>
              </a:rPr>
              <a:t>EGU21-13271 </a:t>
            </a:r>
          </a:p>
          <a:p>
            <a:r>
              <a:rPr lang="it-IT" sz="2000" b="1">
                <a:solidFill>
                  <a:schemeClr val="accent2">
                    <a:lumMod val="75000"/>
                  </a:schemeClr>
                </a:solidFill>
              </a:rPr>
              <a:t>(27 April 2021)</a:t>
            </a:r>
            <a:endParaRPr lang="it-IT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C280EC96-AD05-4E0F-9715-8D70B816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957248E8-B80A-48AE-96BE-8CF0ACD66EC0}"/>
              </a:ext>
            </a:extLst>
          </p:cNvPr>
          <p:cNvSpPr txBox="1">
            <a:spLocks/>
          </p:cNvSpPr>
          <p:nvPr/>
        </p:nvSpPr>
        <p:spPr>
          <a:xfrm>
            <a:off x="1625599" y="4476996"/>
            <a:ext cx="9144000" cy="120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it-IT" sz="1800" dirty="0" err="1">
                <a:solidFill>
                  <a:schemeClr val="accent5">
                    <a:lumMod val="50000"/>
                  </a:schemeClr>
                </a:solidFill>
              </a:rPr>
              <a:t>Conctact</a:t>
            </a:r>
            <a:r>
              <a:rPr lang="it-IT" sz="1800" dirty="0">
                <a:solidFill>
                  <a:schemeClr val="accent5">
                    <a:lumMod val="50000"/>
                  </a:schemeClr>
                </a:solidFill>
              </a:rPr>
              <a:t> email: eleonora.dallan@unipd.it</a:t>
            </a:r>
          </a:p>
        </p:txBody>
      </p:sp>
    </p:spTree>
    <p:extLst>
      <p:ext uri="{BB962C8B-B14F-4D97-AF65-F5344CB8AC3E}">
        <p14:creationId xmlns:p14="http://schemas.microsoft.com/office/powerpoint/2010/main" val="152418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6CAC878-D918-4063-893B-087FB13B711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EA4A35-B4E4-43B9-9896-FAB172E0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143343"/>
            <a:ext cx="11215254" cy="371634"/>
          </a:xfrm>
        </p:spPr>
        <p:txBody>
          <a:bodyPr>
            <a:noAutofit/>
          </a:bodyPr>
          <a:lstStyle/>
          <a:p>
            <a:r>
              <a:rPr lang="it-IT" sz="2800" b="1" dirty="0" err="1"/>
              <a:t>Table</a:t>
            </a:r>
            <a:r>
              <a:rPr lang="it-IT" sz="2800" b="1" dirty="0"/>
              <a:t> of </a:t>
            </a:r>
            <a:r>
              <a:rPr lang="it-IT" sz="2800" b="1" dirty="0" err="1"/>
              <a:t>contents</a:t>
            </a:r>
            <a:endParaRPr lang="it-IT" sz="2800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F0C532-2420-4CED-B71D-0030966E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2</a:t>
            </a:fld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825BB82-4024-4616-B29E-29BAA8986085}"/>
              </a:ext>
            </a:extLst>
          </p:cNvPr>
          <p:cNvGrpSpPr/>
          <p:nvPr/>
        </p:nvGrpSpPr>
        <p:grpSpPr>
          <a:xfrm>
            <a:off x="2521527" y="4970153"/>
            <a:ext cx="7200000" cy="180000"/>
            <a:chOff x="2521527" y="3428693"/>
            <a:chExt cx="7200000" cy="18000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91907788-AB82-402F-A6B1-14870B5E0C4B}"/>
                </a:ext>
              </a:extLst>
            </p:cNvPr>
            <p:cNvSpPr/>
            <p:nvPr/>
          </p:nvSpPr>
          <p:spPr>
            <a:xfrm>
              <a:off x="2521527" y="3428693"/>
              <a:ext cx="1440000" cy="1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DAA5C1B-FC52-4F71-999C-07302FB8AEF6}"/>
                </a:ext>
              </a:extLst>
            </p:cNvPr>
            <p:cNvSpPr/>
            <p:nvPr/>
          </p:nvSpPr>
          <p:spPr>
            <a:xfrm>
              <a:off x="3961527" y="3428693"/>
              <a:ext cx="1440000" cy="1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5B4E00B-6D6D-487C-AF0E-14193454CE6F}"/>
                </a:ext>
              </a:extLst>
            </p:cNvPr>
            <p:cNvSpPr/>
            <p:nvPr/>
          </p:nvSpPr>
          <p:spPr>
            <a:xfrm>
              <a:off x="5401527" y="3428693"/>
              <a:ext cx="1440000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5FC13EFC-D22B-44C6-A9CA-A96789CF76A7}"/>
                </a:ext>
              </a:extLst>
            </p:cNvPr>
            <p:cNvSpPr/>
            <p:nvPr/>
          </p:nvSpPr>
          <p:spPr>
            <a:xfrm>
              <a:off x="6841527" y="3428693"/>
              <a:ext cx="1440000" cy="1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AFF41BF2-E427-46BA-A976-8E7783B1B31D}"/>
                </a:ext>
              </a:extLst>
            </p:cNvPr>
            <p:cNvSpPr/>
            <p:nvPr/>
          </p:nvSpPr>
          <p:spPr>
            <a:xfrm>
              <a:off x="8281527" y="3428693"/>
              <a:ext cx="144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Rettangolo 10">
            <a:extLst>
              <a:ext uri="{FF2B5EF4-FFF2-40B4-BE49-F238E27FC236}">
                <a16:creationId xmlns:a16="http://schemas.microsoft.com/office/drawing/2014/main" id="{D9EBC7E6-BB40-4424-81F9-C7E8625D9C9D}"/>
              </a:ext>
            </a:extLst>
          </p:cNvPr>
          <p:cNvSpPr/>
          <p:nvPr/>
        </p:nvSpPr>
        <p:spPr>
          <a:xfrm>
            <a:off x="2410274" y="1939604"/>
            <a:ext cx="1662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Background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CE21259-4A52-438F-99EB-4EF63A95163D}"/>
              </a:ext>
            </a:extLst>
          </p:cNvPr>
          <p:cNvSpPr/>
          <p:nvPr/>
        </p:nvSpPr>
        <p:spPr>
          <a:xfrm>
            <a:off x="3910221" y="2495679"/>
            <a:ext cx="1491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Objectives</a:t>
            </a:r>
            <a:endParaRPr lang="it-IT" sz="24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BB3C4AB-93D9-461E-80B2-F9A0F2C12BFF}"/>
              </a:ext>
            </a:extLst>
          </p:cNvPr>
          <p:cNvSpPr/>
          <p:nvPr/>
        </p:nvSpPr>
        <p:spPr>
          <a:xfrm>
            <a:off x="5507566" y="2932959"/>
            <a:ext cx="13083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Data and</a:t>
            </a:r>
          </a:p>
          <a:p>
            <a:r>
              <a:rPr lang="it-IT" sz="2400" dirty="0"/>
              <a:t>Methods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8FFCDEC-BF1A-49E5-8537-D684EFCEE590}"/>
              </a:ext>
            </a:extLst>
          </p:cNvPr>
          <p:cNvSpPr/>
          <p:nvPr/>
        </p:nvSpPr>
        <p:spPr>
          <a:xfrm>
            <a:off x="7021159" y="3768093"/>
            <a:ext cx="1075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Results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1E5B0DF-48FB-44B6-8EE3-8A141AD4BF52}"/>
              </a:ext>
            </a:extLst>
          </p:cNvPr>
          <p:cNvSpPr/>
          <p:nvPr/>
        </p:nvSpPr>
        <p:spPr>
          <a:xfrm>
            <a:off x="8167003" y="4344681"/>
            <a:ext cx="1669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Conclusions</a:t>
            </a:r>
            <a:endParaRPr lang="it-IT" sz="2400" dirty="0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638F311-80F0-4E65-8BF9-E4743911815B}"/>
              </a:ext>
            </a:extLst>
          </p:cNvPr>
          <p:cNvCxnSpPr>
            <a:cxnSpLocks/>
            <a:stCxn id="6" idx="0"/>
            <a:endCxn id="11" idx="2"/>
          </p:cNvCxnSpPr>
          <p:nvPr/>
        </p:nvCxnSpPr>
        <p:spPr>
          <a:xfrm flipV="1">
            <a:off x="3241527" y="2401269"/>
            <a:ext cx="0" cy="2520000"/>
          </a:xfrm>
          <a:prstGeom prst="line">
            <a:avLst/>
          </a:prstGeom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60E181F9-1927-4811-9BF3-E8F1C5E4F91D}"/>
              </a:ext>
            </a:extLst>
          </p:cNvPr>
          <p:cNvCxnSpPr>
            <a:cxnSpLocks/>
            <a:endCxn id="12" idx="2"/>
          </p:cNvCxnSpPr>
          <p:nvPr/>
        </p:nvCxnSpPr>
        <p:spPr>
          <a:xfrm flipH="1" flipV="1">
            <a:off x="4655874" y="2957344"/>
            <a:ext cx="8490" cy="1944000"/>
          </a:xfrm>
          <a:prstGeom prst="line">
            <a:avLst/>
          </a:prstGeom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F5EB4D5-CAC6-4929-A9C0-73A5D1A74D42}"/>
              </a:ext>
            </a:extLst>
          </p:cNvPr>
          <p:cNvCxnSpPr>
            <a:cxnSpLocks/>
          </p:cNvCxnSpPr>
          <p:nvPr/>
        </p:nvCxnSpPr>
        <p:spPr>
          <a:xfrm flipH="1" flipV="1">
            <a:off x="6107168" y="3661269"/>
            <a:ext cx="0" cy="126000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BE261361-D616-4472-A84A-AA4599B37ED4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7558839" y="4229758"/>
            <a:ext cx="0" cy="69151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9A878D59-5EBC-4D86-B11C-7B68352AB5C3}"/>
              </a:ext>
            </a:extLst>
          </p:cNvPr>
          <p:cNvCxnSpPr>
            <a:cxnSpLocks/>
          </p:cNvCxnSpPr>
          <p:nvPr/>
        </p:nvCxnSpPr>
        <p:spPr>
          <a:xfrm flipV="1">
            <a:off x="9001526" y="4766347"/>
            <a:ext cx="0" cy="154922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gnaposto piè di pagina 37">
            <a:extLst>
              <a:ext uri="{FF2B5EF4-FFF2-40B4-BE49-F238E27FC236}">
                <a16:creationId xmlns:a16="http://schemas.microsoft.com/office/drawing/2014/main" id="{62D01F0B-8346-4ACC-80B8-FDC291F9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</p:spTree>
    <p:extLst>
      <p:ext uri="{BB962C8B-B14F-4D97-AF65-F5344CB8AC3E}">
        <p14:creationId xmlns:p14="http://schemas.microsoft.com/office/powerpoint/2010/main" val="75588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6CAC878-D918-4063-893B-087FB13B711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EA4A35-B4E4-43B9-9896-FAB172E0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4" y="131377"/>
            <a:ext cx="10515600" cy="419966"/>
          </a:xfrm>
        </p:spPr>
        <p:txBody>
          <a:bodyPr>
            <a:noAutofit/>
          </a:bodyPr>
          <a:lstStyle/>
          <a:p>
            <a:r>
              <a:rPr lang="it-IT" sz="2800" b="1" dirty="0"/>
              <a:t>Background –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Changing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rainfall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F0C532-2420-4CED-B71D-0030966E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3</a:t>
            </a:fld>
            <a:endParaRPr lang="it-IT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45713DB1-3A59-433D-976B-04FE128EC1A5}"/>
              </a:ext>
            </a:extLst>
          </p:cNvPr>
          <p:cNvGrpSpPr/>
          <p:nvPr/>
        </p:nvGrpSpPr>
        <p:grpSpPr>
          <a:xfrm>
            <a:off x="549564" y="535741"/>
            <a:ext cx="2914073" cy="71221"/>
            <a:chOff x="2521527" y="3428693"/>
            <a:chExt cx="7200000" cy="1800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6D19B7EE-164B-4C4F-80A1-3CDE5338929E}"/>
                </a:ext>
              </a:extLst>
            </p:cNvPr>
            <p:cNvSpPr/>
            <p:nvPr/>
          </p:nvSpPr>
          <p:spPr>
            <a:xfrm>
              <a:off x="2521527" y="3428693"/>
              <a:ext cx="1440000" cy="1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E21F1097-957C-44F7-B61B-9E1785999535}"/>
                </a:ext>
              </a:extLst>
            </p:cNvPr>
            <p:cNvSpPr/>
            <p:nvPr/>
          </p:nvSpPr>
          <p:spPr>
            <a:xfrm>
              <a:off x="396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99D5C52-B523-4DE8-929B-8BD8F3DE06A2}"/>
                </a:ext>
              </a:extLst>
            </p:cNvPr>
            <p:cNvSpPr/>
            <p:nvPr/>
          </p:nvSpPr>
          <p:spPr>
            <a:xfrm>
              <a:off x="540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EA5B00EB-12B6-434A-AA0A-DE357D505B38}"/>
                </a:ext>
              </a:extLst>
            </p:cNvPr>
            <p:cNvSpPr/>
            <p:nvPr/>
          </p:nvSpPr>
          <p:spPr>
            <a:xfrm>
              <a:off x="684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A08B194-EBF7-4869-97BF-B0F3E6D7540B}"/>
                </a:ext>
              </a:extLst>
            </p:cNvPr>
            <p:cNvSpPr/>
            <p:nvPr/>
          </p:nvSpPr>
          <p:spPr>
            <a:xfrm>
              <a:off x="828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17" name="Segnaposto piè di pagina 16">
            <a:extLst>
              <a:ext uri="{FF2B5EF4-FFF2-40B4-BE49-F238E27FC236}">
                <a16:creationId xmlns:a16="http://schemas.microsoft.com/office/drawing/2014/main" id="{1964902E-B9EE-455A-B719-38178934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29F32E4-F300-4B75-A468-A66776B3333D}"/>
              </a:ext>
            </a:extLst>
          </p:cNvPr>
          <p:cNvSpPr/>
          <p:nvPr/>
        </p:nvSpPr>
        <p:spPr>
          <a:xfrm>
            <a:off x="159327" y="887118"/>
            <a:ext cx="7301345" cy="221599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Extreme subdaily precipitation intensities are responsible for several serious hazards: flash floods, urban floods, landslides and debris flows. </a:t>
            </a:r>
            <a:endParaRPr lang="en-U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scientific community is concerning about the intensification of the water cycle due to global warming. The literature generally agrees that extreme precipitation is changing.</a:t>
            </a:r>
            <a:endParaRPr lang="en-U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Trends in observed annual maximum (AM) are found to be highly variable in space and uncertain, also as a result of the large stochastic uncertainty of rainfall maxima and to the different local response to climate forcing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6B651836-E8B3-47B6-9B63-BC287A994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30" y="1016427"/>
            <a:ext cx="3786909" cy="2133834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B04DD3D5-021D-4AA6-9918-166341F70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30" y="3664104"/>
            <a:ext cx="3873176" cy="2356856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BCFC094-E04E-4375-9FD0-D4658F69649E}"/>
              </a:ext>
            </a:extLst>
          </p:cNvPr>
          <p:cNvSpPr txBox="1"/>
          <p:nvPr/>
        </p:nvSpPr>
        <p:spPr>
          <a:xfrm>
            <a:off x="7839930" y="3131214"/>
            <a:ext cx="3873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Flash flood, Moena (TN, </a:t>
            </a:r>
            <a:r>
              <a:rPr lang="en-GB" sz="900" dirty="0"/>
              <a:t>Italy</a:t>
            </a:r>
            <a:r>
              <a:rPr lang="it-IT" sz="900" dirty="0"/>
              <a:t>) – 03/07/2018. Source: Government of Trentino 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695D56D-428F-41B5-B1F7-974A8C1BAAB7}"/>
              </a:ext>
            </a:extLst>
          </p:cNvPr>
          <p:cNvSpPr txBox="1"/>
          <p:nvPr/>
        </p:nvSpPr>
        <p:spPr>
          <a:xfrm>
            <a:off x="7647569" y="6020267"/>
            <a:ext cx="42578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Debris</a:t>
            </a:r>
            <a:r>
              <a:rPr lang="it-IT" sz="900" dirty="0"/>
              <a:t> flow, r. Taviela, Pejo (TN, </a:t>
            </a:r>
            <a:r>
              <a:rPr lang="en-GB" sz="900" dirty="0"/>
              <a:t>Italy</a:t>
            </a:r>
            <a:r>
              <a:rPr lang="it-IT" sz="900" dirty="0"/>
              <a:t>) – 30/07/20120. Source: Government of Trentino 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2E7C349B-D96C-4008-9AB8-09890BC4274F}"/>
              </a:ext>
            </a:extLst>
          </p:cNvPr>
          <p:cNvSpPr/>
          <p:nvPr/>
        </p:nvSpPr>
        <p:spPr>
          <a:xfrm>
            <a:off x="553167" y="3388777"/>
            <a:ext cx="670098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>
              <a:spcAft>
                <a:spcPts val="600"/>
              </a:spcAft>
            </a:pPr>
            <a:r>
              <a:rPr lang="en-US" sz="1400" dirty="0"/>
              <a:t>Some of the findings in literature on the rainfall extremes changes:</a:t>
            </a:r>
          </a:p>
          <a:p>
            <a:pPr marL="180000" indent="-1440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1400" dirty="0"/>
              <a:t>Statistically significant changes in the frequency of extreme precipitation</a:t>
            </a:r>
          </a:p>
          <a:p>
            <a:pPr marL="180000" indent="-1440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1400" dirty="0"/>
              <a:t>Stronger increases in </a:t>
            </a:r>
            <a:r>
              <a:rPr lang="en-US" sz="1400" u="sng" dirty="0"/>
              <a:t>subdaily and sub-hourly </a:t>
            </a:r>
            <a:r>
              <a:rPr lang="en-US" sz="1400" dirty="0"/>
              <a:t>rainfall extremes over many areas</a:t>
            </a:r>
          </a:p>
          <a:p>
            <a:pPr marL="180000" indent="-1440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1400" dirty="0"/>
              <a:t>Changes in the spatial and temporal </a:t>
            </a:r>
            <a:r>
              <a:rPr lang="en-US" sz="1400" u="sng" dirty="0"/>
              <a:t>storm structure</a:t>
            </a:r>
            <a:r>
              <a:rPr lang="en-US" sz="1400" dirty="0"/>
              <a:t>, with more marked increasing intensities at small spatial scales and short durations</a:t>
            </a:r>
            <a:endParaRPr lang="en-US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180000" indent="-1440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1400" dirty="0"/>
              <a:t>In some cases, </a:t>
            </a:r>
            <a:r>
              <a:rPr lang="en-US" sz="1400" u="sng" dirty="0"/>
              <a:t>opposing trends</a:t>
            </a:r>
            <a:r>
              <a:rPr lang="en-US" sz="1400" dirty="0"/>
              <a:t> between short and long durations, with complex implications for flood risk</a:t>
            </a:r>
          </a:p>
          <a:p>
            <a:pPr marL="180000" indent="-1440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1400" dirty="0"/>
              <a:t>Different trends for intensities associated to different exceedance probabilities, with differences depending on duration, season, local condition. In general, increasing trends for </a:t>
            </a:r>
            <a:r>
              <a:rPr lang="en-US" sz="1400" u="sng" dirty="0"/>
              <a:t>rarer events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4D9F6E79-0AE8-4EAA-A5D3-289F80F316A2}"/>
              </a:ext>
            </a:extLst>
          </p:cNvPr>
          <p:cNvSpPr/>
          <p:nvPr/>
        </p:nvSpPr>
        <p:spPr>
          <a:xfrm>
            <a:off x="286534" y="2265699"/>
            <a:ext cx="7234249" cy="786995"/>
          </a:xfrm>
          <a:prstGeom prst="round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E84198D-3D19-4D7A-BF1C-8202A07218DE}"/>
              </a:ext>
            </a:extLst>
          </p:cNvPr>
          <p:cNvCxnSpPr>
            <a:cxnSpLocks/>
          </p:cNvCxnSpPr>
          <p:nvPr/>
        </p:nvCxnSpPr>
        <p:spPr>
          <a:xfrm>
            <a:off x="3890818" y="3052694"/>
            <a:ext cx="0" cy="336083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5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70D01D6-D7A7-4328-9C81-02A8D8D98B6B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3037041" y="3429000"/>
            <a:ext cx="0" cy="73589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D6CAC878-D918-4063-893B-087FB13B711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EA4A35-B4E4-43B9-9896-FAB172E0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4" y="131377"/>
            <a:ext cx="10515600" cy="419966"/>
          </a:xfrm>
        </p:spPr>
        <p:txBody>
          <a:bodyPr>
            <a:noAutofit/>
          </a:bodyPr>
          <a:lstStyle/>
          <a:p>
            <a:r>
              <a:rPr lang="it-IT" sz="2800" b="1" dirty="0"/>
              <a:t>Background - </a:t>
            </a: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Methodologies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F0C532-2420-4CED-B71D-0030966E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4</a:t>
            </a:fld>
            <a:endParaRPr lang="it-IT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45713DB1-3A59-433D-976B-04FE128EC1A5}"/>
              </a:ext>
            </a:extLst>
          </p:cNvPr>
          <p:cNvGrpSpPr/>
          <p:nvPr/>
        </p:nvGrpSpPr>
        <p:grpSpPr>
          <a:xfrm>
            <a:off x="549564" y="535741"/>
            <a:ext cx="2914073" cy="71221"/>
            <a:chOff x="2521527" y="3428693"/>
            <a:chExt cx="7200000" cy="1800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6D19B7EE-164B-4C4F-80A1-3CDE5338929E}"/>
                </a:ext>
              </a:extLst>
            </p:cNvPr>
            <p:cNvSpPr/>
            <p:nvPr/>
          </p:nvSpPr>
          <p:spPr>
            <a:xfrm>
              <a:off x="2521527" y="3428693"/>
              <a:ext cx="1440000" cy="1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E21F1097-957C-44F7-B61B-9E1785999535}"/>
                </a:ext>
              </a:extLst>
            </p:cNvPr>
            <p:cNvSpPr/>
            <p:nvPr/>
          </p:nvSpPr>
          <p:spPr>
            <a:xfrm>
              <a:off x="396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99D5C52-B523-4DE8-929B-8BD8F3DE06A2}"/>
                </a:ext>
              </a:extLst>
            </p:cNvPr>
            <p:cNvSpPr/>
            <p:nvPr/>
          </p:nvSpPr>
          <p:spPr>
            <a:xfrm>
              <a:off x="540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EA5B00EB-12B6-434A-AA0A-DE357D505B38}"/>
                </a:ext>
              </a:extLst>
            </p:cNvPr>
            <p:cNvSpPr/>
            <p:nvPr/>
          </p:nvSpPr>
          <p:spPr>
            <a:xfrm>
              <a:off x="684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A08B194-EBF7-4869-97BF-B0F3E6D7540B}"/>
                </a:ext>
              </a:extLst>
            </p:cNvPr>
            <p:cNvSpPr/>
            <p:nvPr/>
          </p:nvSpPr>
          <p:spPr>
            <a:xfrm>
              <a:off x="828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Segnaposto piè di pagina 16">
            <a:extLst>
              <a:ext uri="{FF2B5EF4-FFF2-40B4-BE49-F238E27FC236}">
                <a16:creationId xmlns:a16="http://schemas.microsoft.com/office/drawing/2014/main" id="{1964902E-B9EE-455A-B719-38178934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29F32E4-F300-4B75-A468-A66776B3333D}"/>
              </a:ext>
            </a:extLst>
          </p:cNvPr>
          <p:cNvSpPr/>
          <p:nvPr/>
        </p:nvSpPr>
        <p:spPr>
          <a:xfrm>
            <a:off x="426026" y="897320"/>
            <a:ext cx="5400000" cy="261610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/>
              <a:t>Changes in extreme precipitation and at different exceedance probabilities can be detected by nonstationary extreme value models </a:t>
            </a:r>
            <a:endParaRPr lang="en-US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dirty="0"/>
              <a:t>But….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strong assumptions concerning the high order statistical moments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limitations in the parameter estimation accuracy </a:t>
            </a: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the shape (sometime also the scale) parameter of the extreme value distribution is assumed to be constant, violating observations and model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direct link between extremes and the properties of the underlying process, such as precipitation occurrence frequency and intensity distribution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(e.g. </a:t>
            </a:r>
            <a:r>
              <a:rPr lang="en-US" sz="1000" dirty="0" err="1">
                <a:solidFill>
                  <a:schemeClr val="accent5">
                    <a:lumMod val="50000"/>
                  </a:schemeClr>
                </a:solidFill>
              </a:rPr>
              <a:t>Marra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 et al., 2019)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3483CAA-2330-4CDF-BD36-59146810E83A}"/>
              </a:ext>
            </a:extLst>
          </p:cNvPr>
          <p:cNvSpPr/>
          <p:nvPr/>
        </p:nvSpPr>
        <p:spPr>
          <a:xfrm>
            <a:off x="6425074" y="897320"/>
            <a:ext cx="5400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</a:t>
            </a:r>
            <a:r>
              <a:rPr lang="en-US" sz="1400" b="1" dirty="0" err="1"/>
              <a:t>Metastatical</a:t>
            </a:r>
            <a:r>
              <a:rPr lang="en-US" sz="1400" b="1" dirty="0"/>
              <a:t> Extreme Value (MEV) methodology</a:t>
            </a:r>
            <a:r>
              <a:rPr lang="en-US" sz="1400" dirty="0"/>
              <a:t> is a recent framework for extreme precipitation frequency analysis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(Marani and Ignaccolo,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It relies on the concept of </a:t>
            </a:r>
            <a:r>
              <a:rPr lang="en-US" sz="1400" i="1" u="sng" dirty="0"/>
              <a:t>ordinary events </a:t>
            </a:r>
            <a:r>
              <a:rPr lang="en-US" sz="1400" dirty="0"/>
              <a:t>(the independent realizations of a process of interest)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ordinary events distribution is assumed as 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EV distribution is derived by considering: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/>
              <a:t>occurrence frequency of the ordinary events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/>
              <a:t>inter-annual variability of their intensity distribution and of their occurrence frequency</a:t>
            </a:r>
          </a:p>
          <a:p>
            <a:pPr marL="857250" lvl="1" indent="-400050">
              <a:buFont typeface="+mj-lt"/>
              <a:buAutoNum type="romanLcPeriod"/>
            </a:pPr>
            <a:endParaRPr lang="en-US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Multiple types of ordinary events and their changes can be considered in the formalism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000" dirty="0" err="1">
                <a:solidFill>
                  <a:schemeClr val="accent5">
                    <a:lumMod val="50000"/>
                  </a:schemeClr>
                </a:solidFill>
              </a:rPr>
              <a:t>Marra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 et al.,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It proved highly effective in reducing the </a:t>
            </a:r>
            <a:r>
              <a:rPr lang="en-US" sz="1400" dirty="0" err="1"/>
              <a:t>stochasting</a:t>
            </a:r>
            <a:r>
              <a:rPr lang="en-US" sz="1400" dirty="0"/>
              <a:t> uncertainties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000" dirty="0" err="1">
                <a:solidFill>
                  <a:schemeClr val="accent5">
                    <a:lumMod val="50000"/>
                  </a:schemeClr>
                </a:solidFill>
              </a:rPr>
              <a:t>Zorzetto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 et al.,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distribution parameters and their yearly number are treated separately and </a:t>
            </a:r>
            <a:r>
              <a:rPr lang="en-US" sz="1400" u="sng" dirty="0"/>
              <a:t>estimated on a yearly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Return levels can be quantified from individual years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000" dirty="0" err="1">
                <a:solidFill>
                  <a:schemeClr val="accent5">
                    <a:lumMod val="50000"/>
                  </a:schemeClr>
                </a:solidFill>
              </a:rPr>
              <a:t>Marra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 et al., 2019)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2C2E957-30B8-4D8F-93D7-2ED0A769C263}"/>
              </a:ext>
            </a:extLst>
          </p:cNvPr>
          <p:cNvSpPr/>
          <p:nvPr/>
        </p:nvSpPr>
        <p:spPr>
          <a:xfrm>
            <a:off x="840971" y="4164899"/>
            <a:ext cx="439214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High uncertainties on the provided information</a:t>
            </a:r>
          </a:p>
          <a:p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Difficulties in attributing the observed changes to specific physical and meteorological processes</a:t>
            </a:r>
            <a:endParaRPr lang="it-IT" sz="140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5D0D197-3100-47F9-829A-2D92F140EFF7}"/>
              </a:ext>
            </a:extLst>
          </p:cNvPr>
          <p:cNvSpPr/>
          <p:nvPr/>
        </p:nvSpPr>
        <p:spPr>
          <a:xfrm>
            <a:off x="5826026" y="5287852"/>
            <a:ext cx="6072342" cy="7106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bIns="18000">
            <a:spAutoFit/>
          </a:bodyPr>
          <a:lstStyle/>
          <a:p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provides the ground for addressing the issues about nonstationary EV models</a:t>
            </a:r>
          </a:p>
          <a:p>
            <a:r>
              <a:rPr lang="en-US" sz="1400" dirty="0">
                <a:sym typeface="Wingdings" panose="05000000000000000000" pitchFamily="2" charset="2"/>
              </a:rPr>
              <a:t> has </a:t>
            </a:r>
            <a:r>
              <a:rPr lang="en-US" sz="1400" dirty="0"/>
              <a:t>great potential for trend detection studies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000" dirty="0" err="1">
                <a:solidFill>
                  <a:schemeClr val="accent5">
                    <a:lumMod val="50000"/>
                  </a:schemeClr>
                </a:solidFill>
              </a:rPr>
              <a:t>Miniussi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 and Marani, 2020)</a:t>
            </a:r>
          </a:p>
          <a:p>
            <a:r>
              <a:rPr lang="en-US" sz="1400" dirty="0">
                <a:sym typeface="Wingdings" panose="05000000000000000000" pitchFamily="2" charset="2"/>
              </a:rPr>
              <a:t> gives the chance of developing </a:t>
            </a:r>
            <a:r>
              <a:rPr lang="en-US" sz="1400" dirty="0"/>
              <a:t>attribution studies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000" dirty="0" err="1">
                <a:solidFill>
                  <a:schemeClr val="accent5">
                    <a:lumMod val="50000"/>
                  </a:schemeClr>
                </a:solidFill>
              </a:rPr>
              <a:t>Marra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 et al., 2021)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1F9113-DBB8-4911-A87F-8C1FB919BDBC}"/>
              </a:ext>
            </a:extLst>
          </p:cNvPr>
          <p:cNvSpPr txBox="1"/>
          <p:nvPr/>
        </p:nvSpPr>
        <p:spPr>
          <a:xfrm>
            <a:off x="2517526" y="3627672"/>
            <a:ext cx="1217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Some issues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75C01F1D-71AB-4400-93F1-453D97BB971D}"/>
              </a:ext>
            </a:extLst>
          </p:cNvPr>
          <p:cNvCxnSpPr>
            <a:cxnSpLocks/>
          </p:cNvCxnSpPr>
          <p:nvPr/>
        </p:nvCxnSpPr>
        <p:spPr>
          <a:xfrm>
            <a:off x="8866426" y="3033739"/>
            <a:ext cx="0" cy="254406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7C05CFFC-AB1B-4D93-BAE1-99E9C724C639}"/>
              </a:ext>
            </a:extLst>
          </p:cNvPr>
          <p:cNvCxnSpPr>
            <a:cxnSpLocks/>
            <a:stCxn id="22" idx="0"/>
          </p:cNvCxnSpPr>
          <p:nvPr/>
        </p:nvCxnSpPr>
        <p:spPr>
          <a:xfrm>
            <a:off x="8866426" y="4741563"/>
            <a:ext cx="12888" cy="54332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EF1CA3C-EA21-4140-9784-C478A3D342BD}"/>
              </a:ext>
            </a:extLst>
          </p:cNvPr>
          <p:cNvSpPr txBox="1"/>
          <p:nvPr/>
        </p:nvSpPr>
        <p:spPr>
          <a:xfrm>
            <a:off x="8542426" y="4741563"/>
            <a:ext cx="648000" cy="324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MEV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7FE0F8E-E9A2-4B0C-8C55-6F3930F7015F}"/>
              </a:ext>
            </a:extLst>
          </p:cNvPr>
          <p:cNvSpPr/>
          <p:nvPr/>
        </p:nvSpPr>
        <p:spPr>
          <a:xfrm>
            <a:off x="146666" y="6145039"/>
            <a:ext cx="1017289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accent5">
                    <a:lumMod val="75000"/>
                  </a:schemeClr>
                </a:solidFill>
              </a:rPr>
              <a:t>Marani M., Ignaccolo M. (2015). A </a:t>
            </a:r>
            <a:r>
              <a:rPr lang="en-US" sz="900" dirty="0" err="1">
                <a:solidFill>
                  <a:schemeClr val="accent5">
                    <a:lumMod val="75000"/>
                  </a:schemeClr>
                </a:solidFill>
              </a:rPr>
              <a:t>metastatistical</a:t>
            </a:r>
            <a:r>
              <a:rPr lang="en-US" sz="900" dirty="0">
                <a:solidFill>
                  <a:schemeClr val="accent5">
                    <a:lumMod val="75000"/>
                  </a:schemeClr>
                </a:solidFill>
              </a:rPr>
              <a:t> approach to rainfall extremes, Advances in Water Resources, Volume 79, 2015, Pages 121-126, ISSN 0309-1708, https://doi.org/10.1016/j.advwatres.2015.03.001.</a:t>
            </a:r>
          </a:p>
          <a:p>
            <a:r>
              <a:rPr lang="en-US" sz="900" dirty="0" err="1">
                <a:solidFill>
                  <a:schemeClr val="accent5">
                    <a:lumMod val="75000"/>
                  </a:schemeClr>
                </a:solidFill>
              </a:rPr>
              <a:t>Marra</a:t>
            </a:r>
            <a:r>
              <a:rPr lang="en-US" sz="900" dirty="0">
                <a:solidFill>
                  <a:schemeClr val="accent5">
                    <a:lumMod val="75000"/>
                  </a:schemeClr>
                </a:solidFill>
              </a:rPr>
              <a:t> F., </a:t>
            </a:r>
            <a:r>
              <a:rPr lang="en-US" sz="900" dirty="0" err="1">
                <a:solidFill>
                  <a:schemeClr val="accent5">
                    <a:lumMod val="75000"/>
                  </a:schemeClr>
                </a:solidFill>
              </a:rPr>
              <a:t>Zoccatelli</a:t>
            </a:r>
            <a:r>
              <a:rPr lang="en-US" sz="900" dirty="0">
                <a:solidFill>
                  <a:schemeClr val="accent5">
                    <a:lumMod val="75000"/>
                  </a:schemeClr>
                </a:solidFill>
              </a:rPr>
              <a:t> D., </a:t>
            </a:r>
            <a:r>
              <a:rPr lang="en-US" sz="900" dirty="0" err="1">
                <a:solidFill>
                  <a:schemeClr val="accent5">
                    <a:lumMod val="75000"/>
                  </a:schemeClr>
                </a:solidFill>
              </a:rPr>
              <a:t>Armon</a:t>
            </a:r>
            <a:r>
              <a:rPr lang="en-US" sz="900" dirty="0">
                <a:solidFill>
                  <a:schemeClr val="accent5">
                    <a:lumMod val="75000"/>
                  </a:schemeClr>
                </a:solidFill>
              </a:rPr>
              <a:t> M., Morin E. (2019). A simplified MEV formulation to model extremes emerging from multiple nonstationary underlying processes. Advances in Water Resources, 127, 280–290. https://doi.org/10.1016/j.advwatres.2019.04.002</a:t>
            </a:r>
          </a:p>
          <a:p>
            <a:r>
              <a:rPr lang="en-US" sz="900" dirty="0" err="1">
                <a:solidFill>
                  <a:schemeClr val="accent5">
                    <a:lumMod val="75000"/>
                  </a:schemeClr>
                </a:solidFill>
              </a:rPr>
              <a:t>Zorzetto</a:t>
            </a:r>
            <a:r>
              <a:rPr lang="en-US" sz="900" dirty="0">
                <a:solidFill>
                  <a:schemeClr val="accent5">
                    <a:lumMod val="75000"/>
                  </a:schemeClr>
                </a:solidFill>
              </a:rPr>
              <a:t> E., </a:t>
            </a:r>
            <a:r>
              <a:rPr lang="en-US" sz="900" dirty="0" err="1">
                <a:solidFill>
                  <a:schemeClr val="accent5">
                    <a:lumMod val="75000"/>
                  </a:schemeClr>
                </a:solidFill>
              </a:rPr>
              <a:t>Botter</a:t>
            </a:r>
            <a:r>
              <a:rPr lang="en-US" sz="900" dirty="0">
                <a:solidFill>
                  <a:schemeClr val="accent5">
                    <a:lumMod val="75000"/>
                  </a:schemeClr>
                </a:solidFill>
              </a:rPr>
              <a:t> G.,  Marani M. (2016). On the emergence of rainfall extremes from ordinary events. Geophysical Research Letters, 43, 8076–8082. https://doi.org/10.1002/2016GL069445</a:t>
            </a:r>
            <a:endParaRPr lang="it-IT" sz="9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1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6CAC878-D918-4063-893B-087FB13B711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EA4A35-B4E4-43B9-9896-FAB172E0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4" y="131377"/>
            <a:ext cx="10515600" cy="419966"/>
          </a:xfrm>
        </p:spPr>
        <p:txBody>
          <a:bodyPr>
            <a:noAutofit/>
          </a:bodyPr>
          <a:lstStyle/>
          <a:p>
            <a:r>
              <a:rPr lang="it-IT" sz="2800" b="1" dirty="0" err="1"/>
              <a:t>Objectives</a:t>
            </a:r>
            <a:endParaRPr lang="it-IT" sz="2800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F0C532-2420-4CED-B71D-0030966E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5</a:t>
            </a:fld>
            <a:endParaRPr lang="it-IT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45713DB1-3A59-433D-976B-04FE128EC1A5}"/>
              </a:ext>
            </a:extLst>
          </p:cNvPr>
          <p:cNvGrpSpPr/>
          <p:nvPr/>
        </p:nvGrpSpPr>
        <p:grpSpPr>
          <a:xfrm>
            <a:off x="549564" y="535741"/>
            <a:ext cx="2914073" cy="71221"/>
            <a:chOff x="2521527" y="3428693"/>
            <a:chExt cx="7200000" cy="1800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6D19B7EE-164B-4C4F-80A1-3CDE5338929E}"/>
                </a:ext>
              </a:extLst>
            </p:cNvPr>
            <p:cNvSpPr/>
            <p:nvPr/>
          </p:nvSpPr>
          <p:spPr>
            <a:xfrm>
              <a:off x="252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E21F1097-957C-44F7-B61B-9E1785999535}"/>
                </a:ext>
              </a:extLst>
            </p:cNvPr>
            <p:cNvSpPr/>
            <p:nvPr/>
          </p:nvSpPr>
          <p:spPr>
            <a:xfrm>
              <a:off x="3961527" y="3428693"/>
              <a:ext cx="1440000" cy="1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99D5C52-B523-4DE8-929B-8BD8F3DE06A2}"/>
                </a:ext>
              </a:extLst>
            </p:cNvPr>
            <p:cNvSpPr/>
            <p:nvPr/>
          </p:nvSpPr>
          <p:spPr>
            <a:xfrm>
              <a:off x="540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EA5B00EB-12B6-434A-AA0A-DE357D505B38}"/>
                </a:ext>
              </a:extLst>
            </p:cNvPr>
            <p:cNvSpPr/>
            <p:nvPr/>
          </p:nvSpPr>
          <p:spPr>
            <a:xfrm>
              <a:off x="684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A08B194-EBF7-4869-97BF-B0F3E6D7540B}"/>
                </a:ext>
              </a:extLst>
            </p:cNvPr>
            <p:cNvSpPr/>
            <p:nvPr/>
          </p:nvSpPr>
          <p:spPr>
            <a:xfrm>
              <a:off x="828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151001-9389-4614-91B4-76D199162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6E171C-45FD-47A2-BC2D-3D1E912B49FC}"/>
              </a:ext>
            </a:extLst>
          </p:cNvPr>
          <p:cNvSpPr/>
          <p:nvPr/>
        </p:nvSpPr>
        <p:spPr>
          <a:xfrm>
            <a:off x="484909" y="1337859"/>
            <a:ext cx="7347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General aim</a:t>
            </a:r>
          </a:p>
          <a:p>
            <a:r>
              <a:rPr lang="en-US" dirty="0"/>
              <a:t>Investigating the statistical processes behind the extreme rainfall changes and understanding how they can be related to changing meteorological conditions.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EAA8331-7C07-4408-86FC-D936C352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53425"/>
            <a:ext cx="3553691" cy="266526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898A03E-8423-4DB9-9B7D-03770E2A393E}"/>
              </a:ext>
            </a:extLst>
          </p:cNvPr>
          <p:cNvSpPr txBox="1"/>
          <p:nvPr/>
        </p:nvSpPr>
        <p:spPr>
          <a:xfrm>
            <a:off x="8948879" y="3575665"/>
            <a:ext cx="21162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err="1"/>
              <a:t>Storm</a:t>
            </a:r>
            <a:r>
              <a:rPr lang="it-IT" sz="900" dirty="0"/>
              <a:t> </a:t>
            </a:r>
            <a:r>
              <a:rPr lang="it-IT" sz="900" dirty="0" err="1"/>
              <a:t>clouds</a:t>
            </a:r>
            <a:r>
              <a:rPr lang="it-IT" sz="900" dirty="0"/>
              <a:t>. Source: NOAA on </a:t>
            </a:r>
            <a:r>
              <a:rPr lang="it-IT" sz="900" dirty="0" err="1"/>
              <a:t>Unsplash</a:t>
            </a:r>
            <a:endParaRPr lang="it-IT" sz="9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7F47CC3-655E-4E8B-90C7-7D981DF949D8}"/>
              </a:ext>
            </a:extLst>
          </p:cNvPr>
          <p:cNvSpPr/>
          <p:nvPr/>
        </p:nvSpPr>
        <p:spPr>
          <a:xfrm>
            <a:off x="484909" y="3018420"/>
            <a:ext cx="734752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Specific objectives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detecting and quantifying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trends</a:t>
            </a:r>
            <a:r>
              <a:rPr lang="en-US" dirty="0"/>
              <a:t> in sub-daily annual maxima and extreme return levels by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independently considering the changes in both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statistical properties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occurrence frequency </a:t>
            </a:r>
            <a:r>
              <a:rPr lang="en-US" dirty="0"/>
              <a:t>of precipitation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attributing the observed trends in extremes to specific changes in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local event-type composition </a:t>
            </a:r>
            <a:r>
              <a:rPr lang="en-US" dirty="0"/>
              <a:t>(convective-like vs other-types).</a:t>
            </a:r>
          </a:p>
        </p:txBody>
      </p:sp>
    </p:spTree>
    <p:extLst>
      <p:ext uri="{BB962C8B-B14F-4D97-AF65-F5344CB8AC3E}">
        <p14:creationId xmlns:p14="http://schemas.microsoft.com/office/powerpoint/2010/main" val="60506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6CAC878-D918-4063-893B-087FB13B711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EA4A35-B4E4-43B9-9896-FAB172E0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4" y="131377"/>
            <a:ext cx="10515600" cy="419966"/>
          </a:xfrm>
        </p:spPr>
        <p:txBody>
          <a:bodyPr>
            <a:noAutofit/>
          </a:bodyPr>
          <a:lstStyle/>
          <a:p>
            <a:r>
              <a:rPr lang="it-IT" sz="2800" b="1" dirty="0"/>
              <a:t>Data 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F0C532-2420-4CED-B71D-0030966E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6</a:t>
            </a:fld>
            <a:endParaRPr lang="it-IT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45713DB1-3A59-433D-976B-04FE128EC1A5}"/>
              </a:ext>
            </a:extLst>
          </p:cNvPr>
          <p:cNvGrpSpPr/>
          <p:nvPr/>
        </p:nvGrpSpPr>
        <p:grpSpPr>
          <a:xfrm>
            <a:off x="549564" y="535741"/>
            <a:ext cx="2914073" cy="71221"/>
            <a:chOff x="2521527" y="3428693"/>
            <a:chExt cx="7200000" cy="1800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6D19B7EE-164B-4C4F-80A1-3CDE5338929E}"/>
                </a:ext>
              </a:extLst>
            </p:cNvPr>
            <p:cNvSpPr/>
            <p:nvPr/>
          </p:nvSpPr>
          <p:spPr>
            <a:xfrm>
              <a:off x="252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E21F1097-957C-44F7-B61B-9E1785999535}"/>
                </a:ext>
              </a:extLst>
            </p:cNvPr>
            <p:cNvSpPr/>
            <p:nvPr/>
          </p:nvSpPr>
          <p:spPr>
            <a:xfrm>
              <a:off x="396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99D5C52-B523-4DE8-929B-8BD8F3DE06A2}"/>
                </a:ext>
              </a:extLst>
            </p:cNvPr>
            <p:cNvSpPr/>
            <p:nvPr/>
          </p:nvSpPr>
          <p:spPr>
            <a:xfrm>
              <a:off x="5401527" y="3428693"/>
              <a:ext cx="1440000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EA5B00EB-12B6-434A-AA0A-DE357D505B38}"/>
                </a:ext>
              </a:extLst>
            </p:cNvPr>
            <p:cNvSpPr/>
            <p:nvPr/>
          </p:nvSpPr>
          <p:spPr>
            <a:xfrm>
              <a:off x="684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A08B194-EBF7-4869-97BF-B0F3E6D7540B}"/>
                </a:ext>
              </a:extLst>
            </p:cNvPr>
            <p:cNvSpPr/>
            <p:nvPr/>
          </p:nvSpPr>
          <p:spPr>
            <a:xfrm>
              <a:off x="828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A44E8F-C392-4B3E-A310-9D9BAFDF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8D216E9-8545-45D2-82F2-96D0AA2AB617}"/>
              </a:ext>
            </a:extLst>
          </p:cNvPr>
          <p:cNvSpPr/>
          <p:nvPr/>
        </p:nvSpPr>
        <p:spPr>
          <a:xfrm>
            <a:off x="301369" y="799641"/>
            <a:ext cx="55007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study area</a:t>
            </a:r>
          </a:p>
          <a:p>
            <a:pPr marL="36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Trentino area, a mountain region located in the Eastern Italian Alps.</a:t>
            </a:r>
          </a:p>
          <a:p>
            <a:pPr marL="36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Precipitation regimes ranging from 900 to 1300 mm/year.</a:t>
            </a:r>
          </a:p>
          <a:p>
            <a:pPr marL="36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It has showed significant increasing trends in short-duration rainfall intensities over the last decades </a:t>
            </a:r>
            <a:r>
              <a:rPr lang="en-US" sz="1000" dirty="0">
                <a:solidFill>
                  <a:srgbClr val="0070C0"/>
                </a:solidFill>
              </a:rPr>
              <a:t>(Libertino et al., 2019)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F3443FF-B67E-4247-BBD8-BD66FC822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155" y="1142159"/>
            <a:ext cx="2329306" cy="181363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3EF5031-AFFD-4A86-B927-E66EC5B49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51" y="995751"/>
            <a:ext cx="3778591" cy="267167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B5D375-1897-4A23-B437-CBA8BE67E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8" y="2551414"/>
            <a:ext cx="3922618" cy="3479884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76EE5EEB-6BFA-4968-AF61-50F5926835EC}"/>
              </a:ext>
            </a:extLst>
          </p:cNvPr>
          <p:cNvSpPr/>
          <p:nvPr/>
        </p:nvSpPr>
        <p:spPr>
          <a:xfrm>
            <a:off x="6758668" y="4050925"/>
            <a:ext cx="469474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Rainfall data</a:t>
            </a:r>
          </a:p>
          <a:p>
            <a:pPr marL="216000"/>
            <a:r>
              <a:rPr lang="en-US" sz="1600" dirty="0"/>
              <a:t>More than 100 rain gauges in the area</a:t>
            </a:r>
          </a:p>
          <a:p>
            <a:pPr marL="216000"/>
            <a:r>
              <a:rPr lang="en-US" sz="1600" dirty="0"/>
              <a:t>Selected stations:</a:t>
            </a:r>
          </a:p>
          <a:p>
            <a:pPr marL="501750" indent="-285750">
              <a:buFontTx/>
              <a:buChar char="-"/>
            </a:pPr>
            <a:r>
              <a:rPr lang="en-US" sz="1600" u="sng" dirty="0"/>
              <a:t>5-min resolution records </a:t>
            </a:r>
          </a:p>
          <a:p>
            <a:pPr marL="501750" indent="-285750">
              <a:buFontTx/>
              <a:buChar char="-"/>
            </a:pPr>
            <a:r>
              <a:rPr lang="en-US" sz="1600" dirty="0"/>
              <a:t>at least 25 complete years (&lt;10% missing data)</a:t>
            </a:r>
          </a:p>
          <a:p>
            <a:pPr marL="216000"/>
            <a:endParaRPr lang="en-US" sz="1600" dirty="0"/>
          </a:p>
          <a:p>
            <a:pPr marL="216000"/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final set of 33 station, with average density of 1/190 km</a:t>
            </a:r>
            <a:r>
              <a:rPr lang="en-US" sz="1600" baseline="30000" dirty="0"/>
              <a:t>-2</a:t>
            </a:r>
            <a:r>
              <a:rPr lang="en-US" sz="1600" dirty="0"/>
              <a:t> and covering the period 1986 - 2019.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6A38967-4C75-41AB-80E6-C4324D4B5CD0}"/>
              </a:ext>
            </a:extLst>
          </p:cNvPr>
          <p:cNvSpPr txBox="1"/>
          <p:nvPr/>
        </p:nvSpPr>
        <p:spPr>
          <a:xfrm>
            <a:off x="1027481" y="5965996"/>
            <a:ext cx="34387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Trends on 1-, 3-, 6-, 12-, 24-hr </a:t>
            </a:r>
            <a:r>
              <a:rPr lang="it-IT" sz="900" dirty="0" err="1"/>
              <a:t>rainfall</a:t>
            </a:r>
            <a:r>
              <a:rPr lang="it-IT" sz="900" dirty="0"/>
              <a:t> AM, from Libertino et al. (2019).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11A1909-6546-43A7-9358-9EAEF99D576E}"/>
              </a:ext>
            </a:extLst>
          </p:cNvPr>
          <p:cNvCxnSpPr>
            <a:cxnSpLocks/>
          </p:cNvCxnSpPr>
          <p:nvPr/>
        </p:nvCxnSpPr>
        <p:spPr>
          <a:xfrm>
            <a:off x="5449455" y="1459345"/>
            <a:ext cx="1230973" cy="3509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B211A654-CBCD-4308-A059-C73D40583746}"/>
              </a:ext>
            </a:extLst>
          </p:cNvPr>
          <p:cNvSpPr/>
          <p:nvPr/>
        </p:nvSpPr>
        <p:spPr>
          <a:xfrm>
            <a:off x="124229" y="6237746"/>
            <a:ext cx="5500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accent5">
                    <a:lumMod val="75000"/>
                  </a:schemeClr>
                </a:solidFill>
              </a:rPr>
              <a:t>Libertino A., </a:t>
            </a:r>
            <a:r>
              <a:rPr lang="en-US" sz="900" dirty="0" err="1">
                <a:solidFill>
                  <a:schemeClr val="accent5">
                    <a:lumMod val="75000"/>
                  </a:schemeClr>
                </a:solidFill>
              </a:rPr>
              <a:t>Ganora</a:t>
            </a:r>
            <a:r>
              <a:rPr lang="en-US" sz="900" dirty="0">
                <a:solidFill>
                  <a:schemeClr val="accent5">
                    <a:lumMod val="75000"/>
                  </a:schemeClr>
                </a:solidFill>
              </a:rPr>
              <a:t> D., &amp; Claps P. (2019). Evidence for increasing rainfall extremes remains elusive at large spatial scales: The case of Italy. Geophysical Research Letters, 46, 7437–7446. https://doi.org/10.1029/2019GL083371</a:t>
            </a:r>
            <a:endParaRPr lang="it-IT" sz="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F50B141-8F5C-48C7-BF44-192A380D77EA}"/>
              </a:ext>
            </a:extLst>
          </p:cNvPr>
          <p:cNvSpPr/>
          <p:nvPr/>
        </p:nvSpPr>
        <p:spPr>
          <a:xfrm>
            <a:off x="1505527" y="2551413"/>
            <a:ext cx="397164" cy="28415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1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6CAC878-D918-4063-893B-087FB13B711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EA4A35-B4E4-43B9-9896-FAB172E0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4" y="131377"/>
            <a:ext cx="10515600" cy="419966"/>
          </a:xfrm>
        </p:spPr>
        <p:txBody>
          <a:bodyPr>
            <a:noAutofit/>
          </a:bodyPr>
          <a:lstStyle/>
          <a:p>
            <a:r>
              <a:rPr lang="it-IT" sz="2800" b="1" dirty="0"/>
              <a:t>Methods – 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1. MEV </a:t>
            </a: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analysis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F0C532-2420-4CED-B71D-0030966E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7</a:t>
            </a:fld>
            <a:endParaRPr lang="it-IT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45713DB1-3A59-433D-976B-04FE128EC1A5}"/>
              </a:ext>
            </a:extLst>
          </p:cNvPr>
          <p:cNvGrpSpPr/>
          <p:nvPr/>
        </p:nvGrpSpPr>
        <p:grpSpPr>
          <a:xfrm>
            <a:off x="549564" y="535741"/>
            <a:ext cx="2914073" cy="71221"/>
            <a:chOff x="2521527" y="3428693"/>
            <a:chExt cx="7200000" cy="1800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6D19B7EE-164B-4C4F-80A1-3CDE5338929E}"/>
                </a:ext>
              </a:extLst>
            </p:cNvPr>
            <p:cNvSpPr/>
            <p:nvPr/>
          </p:nvSpPr>
          <p:spPr>
            <a:xfrm>
              <a:off x="252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E21F1097-957C-44F7-B61B-9E1785999535}"/>
                </a:ext>
              </a:extLst>
            </p:cNvPr>
            <p:cNvSpPr/>
            <p:nvPr/>
          </p:nvSpPr>
          <p:spPr>
            <a:xfrm>
              <a:off x="396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99D5C52-B523-4DE8-929B-8BD8F3DE06A2}"/>
                </a:ext>
              </a:extLst>
            </p:cNvPr>
            <p:cNvSpPr/>
            <p:nvPr/>
          </p:nvSpPr>
          <p:spPr>
            <a:xfrm>
              <a:off x="5401527" y="3428693"/>
              <a:ext cx="1440000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EA5B00EB-12B6-434A-AA0A-DE357D505B38}"/>
                </a:ext>
              </a:extLst>
            </p:cNvPr>
            <p:cNvSpPr/>
            <p:nvPr/>
          </p:nvSpPr>
          <p:spPr>
            <a:xfrm>
              <a:off x="684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A08B194-EBF7-4869-97BF-B0F3E6D7540B}"/>
                </a:ext>
              </a:extLst>
            </p:cNvPr>
            <p:cNvSpPr/>
            <p:nvPr/>
          </p:nvSpPr>
          <p:spPr>
            <a:xfrm>
              <a:off x="828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A44E8F-C392-4B3E-A310-9D9BAFDF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DA50315-AD1F-4DE3-9538-16FB313AFF6A}"/>
              </a:ext>
            </a:extLst>
          </p:cNvPr>
          <p:cNvSpPr/>
          <p:nvPr/>
        </p:nvSpPr>
        <p:spPr>
          <a:xfrm>
            <a:off x="619972" y="927345"/>
            <a:ext cx="11206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For each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Definition of “</a:t>
            </a:r>
            <a:r>
              <a:rPr lang="en-US" sz="1600" i="1" u="sng" dirty="0"/>
              <a:t>storms</a:t>
            </a:r>
            <a:r>
              <a:rPr lang="en-US" sz="1600" dirty="0"/>
              <a:t>”, that is consecutive records of wet time intervals separated by a dry hiatus (24 h in our study)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each duration of interest, definition of ordinary events (the maximum intensities within each storm)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46DCB6EB-660B-45B9-B508-5279A25DF9EA}"/>
              </a:ext>
            </a:extLst>
          </p:cNvPr>
          <p:cNvCxnSpPr>
            <a:cxnSpLocks/>
          </p:cNvCxnSpPr>
          <p:nvPr/>
        </p:nvCxnSpPr>
        <p:spPr>
          <a:xfrm>
            <a:off x="3323251" y="1693912"/>
            <a:ext cx="0" cy="23326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AB597859-E0B3-409D-9F53-38C9EB790944}"/>
                  </a:ext>
                </a:extLst>
              </p:cNvPr>
              <p:cNvSpPr/>
              <p:nvPr/>
            </p:nvSpPr>
            <p:spPr>
              <a:xfrm>
                <a:off x="587263" y="2865877"/>
                <a:ext cx="7161648" cy="1448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In many cases, the right tails of subdaily precipitation intensities is found to be a Weibull distribution </a:t>
                </a:r>
                <a:r>
                  <a:rPr lang="en-US" sz="1000" dirty="0">
                    <a:solidFill>
                      <a:schemeClr val="accent5">
                        <a:lumMod val="75000"/>
                      </a:schemeClr>
                    </a:solidFill>
                  </a:rPr>
                  <a:t>(e.g., </a:t>
                </a:r>
                <a:r>
                  <a:rPr lang="en-U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Marra</a:t>
                </a:r>
                <a:r>
                  <a:rPr lang="en-US" sz="1000" dirty="0">
                    <a:solidFill>
                      <a:schemeClr val="accent5">
                        <a:lumMod val="75000"/>
                      </a:schemeClr>
                    </a:solidFill>
                  </a:rPr>
                  <a:t> et al., 2020)</a:t>
                </a:r>
                <a:endParaRPr lang="en-US" sz="1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ym typeface="Symbol" panose="05050102010706020507" pitchFamily="18" charset="2"/>
                  </a:rPr>
                  <a:t>A Weibull distribution F is assumed, and checked  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</m:sup>
                    </m:sSup>
                  </m:oMath>
                </a14:m>
                <a:endParaRPr lang="en-US" sz="1600" dirty="0">
                  <a:sym typeface="Symbol" panose="05050102010706020507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Left-censoring of ordinary events  (analyzing different censoring thresholds)    </a:t>
                </a:r>
              </a:p>
              <a:p>
                <a:r>
                  <a:rPr lang="en-US" sz="1600" dirty="0">
                    <a:sym typeface="Symbol" panose="05050102010706020507" pitchFamily="18" charset="2"/>
                  </a:rPr>
                  <a:t>   upper 25% of data is used</a:t>
                </a:r>
              </a:p>
            </p:txBody>
          </p:sp>
        </mc:Choice>
        <mc:Fallback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AB597859-E0B3-409D-9F53-38C9EB790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63" y="2865877"/>
                <a:ext cx="7161648" cy="1448795"/>
              </a:xfrm>
              <a:prstGeom prst="rect">
                <a:avLst/>
              </a:prstGeom>
              <a:blipFill>
                <a:blip r:embed="rId2"/>
                <a:stretch>
                  <a:fillRect l="-426" t="-1261" b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F8AB1B8-2748-4259-986F-EE1C788C7959}"/>
              </a:ext>
            </a:extLst>
          </p:cNvPr>
          <p:cNvCxnSpPr/>
          <p:nvPr/>
        </p:nvCxnSpPr>
        <p:spPr>
          <a:xfrm>
            <a:off x="3553444" y="4264196"/>
            <a:ext cx="0" cy="2955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AC56880A-ECC6-483E-9B11-20F2DD13C14F}"/>
              </a:ext>
            </a:extLst>
          </p:cNvPr>
          <p:cNvSpPr/>
          <p:nvPr/>
        </p:nvSpPr>
        <p:spPr>
          <a:xfrm>
            <a:off x="621131" y="4546777"/>
            <a:ext cx="651857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u="sng" dirty="0"/>
              <a:t>Yearly</a:t>
            </a:r>
            <a:r>
              <a:rPr lang="en-US" sz="1600" dirty="0"/>
              <a:t> </a:t>
            </a:r>
            <a:r>
              <a:rPr lang="en-US" sz="1600" u="sng" dirty="0"/>
              <a:t>distribution parameters </a:t>
            </a:r>
            <a:r>
              <a:rPr lang="en-US" sz="1600" dirty="0"/>
              <a:t>(scale λ and shape κ) and number of events, for each station and duration, are obtained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A3C8FCD-A6E2-4CF8-A7B7-D45D6C155F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1997" y="2942117"/>
            <a:ext cx="3063065" cy="174045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D4F4D4C-70C7-411A-8015-6714739012CD}"/>
              </a:ext>
            </a:extLst>
          </p:cNvPr>
          <p:cNvSpPr txBox="1"/>
          <p:nvPr/>
        </p:nvSpPr>
        <p:spPr>
          <a:xfrm>
            <a:off x="7961745" y="4654499"/>
            <a:ext cx="387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/>
              <a:t>Example</a:t>
            </a:r>
            <a:r>
              <a:rPr lang="it-IT" sz="900" dirty="0"/>
              <a:t> of the </a:t>
            </a:r>
            <a:r>
              <a:rPr lang="it-IT" sz="900" dirty="0" err="1"/>
              <a:t>yearly</a:t>
            </a:r>
            <a:r>
              <a:rPr lang="it-IT" sz="900" dirty="0"/>
              <a:t> </a:t>
            </a:r>
            <a:r>
              <a:rPr lang="it-IT" sz="900" dirty="0" err="1"/>
              <a:t>parameters</a:t>
            </a:r>
            <a:r>
              <a:rPr lang="it-IT" sz="900" dirty="0"/>
              <a:t> (in blue and red) and </a:t>
            </a:r>
            <a:r>
              <a:rPr lang="it-IT" sz="900" dirty="0" err="1"/>
              <a:t>number</a:t>
            </a:r>
            <a:r>
              <a:rPr lang="it-IT" sz="900" dirty="0"/>
              <a:t> of </a:t>
            </a:r>
            <a:r>
              <a:rPr lang="it-IT" sz="900" dirty="0" err="1"/>
              <a:t>wet</a:t>
            </a:r>
            <a:r>
              <a:rPr lang="it-IT" sz="900" dirty="0"/>
              <a:t> </a:t>
            </a:r>
            <a:r>
              <a:rPr lang="it-IT" sz="900" dirty="0" err="1"/>
              <a:t>days</a:t>
            </a:r>
            <a:r>
              <a:rPr lang="it-IT" sz="900" dirty="0"/>
              <a:t> (green), from </a:t>
            </a:r>
            <a:r>
              <a:rPr lang="it-IT" sz="900" dirty="0" err="1">
                <a:solidFill>
                  <a:schemeClr val="accent5">
                    <a:lumMod val="75000"/>
                  </a:schemeClr>
                </a:solidFill>
              </a:rPr>
              <a:t>Zorzetto</a:t>
            </a:r>
            <a:r>
              <a:rPr lang="it-IT" sz="900" dirty="0">
                <a:solidFill>
                  <a:schemeClr val="accent5">
                    <a:lumMod val="75000"/>
                  </a:schemeClr>
                </a:solidFill>
              </a:rPr>
              <a:t> et al. (2016).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5792B85-8C5B-4AAF-B7D7-39F5AC977C5A}"/>
              </a:ext>
            </a:extLst>
          </p:cNvPr>
          <p:cNvSpPr/>
          <p:nvPr/>
        </p:nvSpPr>
        <p:spPr>
          <a:xfrm>
            <a:off x="559438" y="5491515"/>
            <a:ext cx="4797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Calculation of several return levels (2-, 10-, 25-, 50-yr)  by inverting the estimated distributions  </a:t>
            </a:r>
            <a:endParaRPr lang="it-IT" sz="1600" dirty="0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46F5CC13-0B1F-403B-9EFF-42B1A816E7D5}"/>
              </a:ext>
            </a:extLst>
          </p:cNvPr>
          <p:cNvCxnSpPr>
            <a:cxnSpLocks/>
          </p:cNvCxnSpPr>
          <p:nvPr/>
        </p:nvCxnSpPr>
        <p:spPr>
          <a:xfrm>
            <a:off x="5422783" y="5841198"/>
            <a:ext cx="800206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C22B4FE7-0828-43AC-8764-CBEDA994AB79}"/>
              </a:ext>
            </a:extLst>
          </p:cNvPr>
          <p:cNvSpPr/>
          <p:nvPr/>
        </p:nvSpPr>
        <p:spPr>
          <a:xfrm>
            <a:off x="6411037" y="5601195"/>
            <a:ext cx="512035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u="sng" dirty="0"/>
              <a:t>Yearly</a:t>
            </a:r>
            <a:r>
              <a:rPr lang="en-US" sz="1600" dirty="0"/>
              <a:t> estimated </a:t>
            </a:r>
            <a:r>
              <a:rPr lang="en-US" sz="1600" u="sng" dirty="0"/>
              <a:t>return levels</a:t>
            </a:r>
            <a:r>
              <a:rPr lang="en-US" sz="1600" dirty="0"/>
              <a:t>, for each station and duration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A19EDCF8-5E97-43B6-8EB1-B25EB1C9B2D8}"/>
              </a:ext>
            </a:extLst>
          </p:cNvPr>
          <p:cNvSpPr/>
          <p:nvPr/>
        </p:nvSpPr>
        <p:spPr>
          <a:xfrm>
            <a:off x="501333" y="1976808"/>
            <a:ext cx="545533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Series of ordinary events per year, for each station and duration</a:t>
            </a:r>
            <a:endParaRPr lang="en-US" sz="1600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9A160D4C-E908-46B9-B000-8A4A416DABB7}"/>
              </a:ext>
            </a:extLst>
          </p:cNvPr>
          <p:cNvSpPr/>
          <p:nvPr/>
        </p:nvSpPr>
        <p:spPr>
          <a:xfrm>
            <a:off x="6352562" y="1854776"/>
            <a:ext cx="464635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computation of the observed annual maxima (AM), for each station and duration</a:t>
            </a:r>
            <a:endParaRPr lang="en-US" sz="1600" dirty="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2CFBEBCE-7D3B-45A3-AFBE-B25D421C45B4}"/>
              </a:ext>
            </a:extLst>
          </p:cNvPr>
          <p:cNvSpPr/>
          <p:nvPr/>
        </p:nvSpPr>
        <p:spPr>
          <a:xfrm>
            <a:off x="5906046" y="1976808"/>
            <a:ext cx="51601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and</a:t>
            </a:r>
            <a:endParaRPr lang="en-US" sz="1600" dirty="0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1BA7CFFC-819F-4A84-9A7C-2B58E956BEFB}"/>
              </a:ext>
            </a:extLst>
          </p:cNvPr>
          <p:cNvSpPr/>
          <p:nvPr/>
        </p:nvSpPr>
        <p:spPr>
          <a:xfrm>
            <a:off x="293940" y="817861"/>
            <a:ext cx="11340000" cy="170334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E349138D-DC6A-4494-AEEB-D536712F83D1}"/>
              </a:ext>
            </a:extLst>
          </p:cNvPr>
          <p:cNvSpPr/>
          <p:nvPr/>
        </p:nvSpPr>
        <p:spPr>
          <a:xfrm>
            <a:off x="271438" y="2753306"/>
            <a:ext cx="11434711" cy="24504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7F4B063D-B9FE-4E62-88CF-F765F66C086D}"/>
              </a:ext>
            </a:extLst>
          </p:cNvPr>
          <p:cNvSpPr/>
          <p:nvPr/>
        </p:nvSpPr>
        <p:spPr>
          <a:xfrm>
            <a:off x="247375" y="810743"/>
            <a:ext cx="288000" cy="28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32869212-5DAC-4BE9-8541-51B85B7C87D3}"/>
              </a:ext>
            </a:extLst>
          </p:cNvPr>
          <p:cNvSpPr/>
          <p:nvPr/>
        </p:nvSpPr>
        <p:spPr>
          <a:xfrm>
            <a:off x="285350" y="2753306"/>
            <a:ext cx="288000" cy="28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0DC5321F-F015-46E4-952C-8BD4D4ADB54D}"/>
              </a:ext>
            </a:extLst>
          </p:cNvPr>
          <p:cNvSpPr/>
          <p:nvPr/>
        </p:nvSpPr>
        <p:spPr>
          <a:xfrm>
            <a:off x="184562" y="5327403"/>
            <a:ext cx="288000" cy="288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BC49466E-ED36-41E9-B9A6-CD46B0A075D2}"/>
              </a:ext>
            </a:extLst>
          </p:cNvPr>
          <p:cNvSpPr/>
          <p:nvPr/>
        </p:nvSpPr>
        <p:spPr>
          <a:xfrm>
            <a:off x="271438" y="5396609"/>
            <a:ext cx="11448000" cy="73394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FEAEBFA-BAA9-400F-91A4-3361C201FE83}"/>
              </a:ext>
            </a:extLst>
          </p:cNvPr>
          <p:cNvSpPr/>
          <p:nvPr/>
        </p:nvSpPr>
        <p:spPr>
          <a:xfrm>
            <a:off x="247758" y="6398968"/>
            <a:ext cx="5282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</a:rPr>
              <a:t>Marra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</a:rPr>
              <a:t> F.,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</a:rPr>
              <a:t>Borga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</a:rPr>
              <a:t> M., Morin E. (2020). A unified framework for extreme subdaily precipitation frequency analyses based on ordinary events. Geophysical Research Letters, 47, e2020GL090209.</a:t>
            </a:r>
            <a:endParaRPr lang="it-I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1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6CAC878-D918-4063-893B-087FB13B711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EA4A35-B4E4-43B9-9896-FAB172E0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4" y="131377"/>
            <a:ext cx="10515600" cy="419966"/>
          </a:xfrm>
        </p:spPr>
        <p:txBody>
          <a:bodyPr>
            <a:noAutofit/>
          </a:bodyPr>
          <a:lstStyle/>
          <a:p>
            <a:r>
              <a:rPr lang="it-IT" sz="2800" b="1" dirty="0"/>
              <a:t>Methods –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2. Trend evaluation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F0C532-2420-4CED-B71D-0030966E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8</a:t>
            </a:fld>
            <a:endParaRPr lang="it-IT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45713DB1-3A59-433D-976B-04FE128EC1A5}"/>
              </a:ext>
            </a:extLst>
          </p:cNvPr>
          <p:cNvGrpSpPr/>
          <p:nvPr/>
        </p:nvGrpSpPr>
        <p:grpSpPr>
          <a:xfrm>
            <a:off x="549564" y="535741"/>
            <a:ext cx="2914073" cy="71221"/>
            <a:chOff x="2521527" y="3428693"/>
            <a:chExt cx="7200000" cy="1800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6D19B7EE-164B-4C4F-80A1-3CDE5338929E}"/>
                </a:ext>
              </a:extLst>
            </p:cNvPr>
            <p:cNvSpPr/>
            <p:nvPr/>
          </p:nvSpPr>
          <p:spPr>
            <a:xfrm>
              <a:off x="252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E21F1097-957C-44F7-B61B-9E1785999535}"/>
                </a:ext>
              </a:extLst>
            </p:cNvPr>
            <p:cNvSpPr/>
            <p:nvPr/>
          </p:nvSpPr>
          <p:spPr>
            <a:xfrm>
              <a:off x="396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99D5C52-B523-4DE8-929B-8BD8F3DE06A2}"/>
                </a:ext>
              </a:extLst>
            </p:cNvPr>
            <p:cNvSpPr/>
            <p:nvPr/>
          </p:nvSpPr>
          <p:spPr>
            <a:xfrm>
              <a:off x="5401527" y="3428693"/>
              <a:ext cx="1440000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EA5B00EB-12B6-434A-AA0A-DE357D505B38}"/>
                </a:ext>
              </a:extLst>
            </p:cNvPr>
            <p:cNvSpPr/>
            <p:nvPr/>
          </p:nvSpPr>
          <p:spPr>
            <a:xfrm>
              <a:off x="684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A08B194-EBF7-4869-97BF-B0F3E6D7540B}"/>
                </a:ext>
              </a:extLst>
            </p:cNvPr>
            <p:cNvSpPr/>
            <p:nvPr/>
          </p:nvSpPr>
          <p:spPr>
            <a:xfrm>
              <a:off x="828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6D9C72-731D-4608-A581-D6015252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AD46B08-6E0A-4014-9DBD-0950964CBAE4}"/>
              </a:ext>
            </a:extLst>
          </p:cNvPr>
          <p:cNvSpPr/>
          <p:nvPr/>
        </p:nvSpPr>
        <p:spPr>
          <a:xfrm>
            <a:off x="676183" y="908946"/>
            <a:ext cx="10677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Regional Kendall (RK) trend test </a:t>
            </a:r>
            <a:r>
              <a:rPr lang="en-US" sz="1600" dirty="0"/>
              <a:t>and nonparametric Sen’s slope estimator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checked that serial correlation in our series is negligible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considered the spatial correlation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Performed the homogeneity test among the trends at the different sites </a:t>
            </a:r>
            <a:endParaRPr lang="en-US" sz="1000" dirty="0"/>
          </a:p>
          <a:p>
            <a:r>
              <a:rPr lang="en-US" sz="1600" dirty="0">
                <a:sym typeface="Symbol" panose="05050102010706020507" pitchFamily="18" charset="2"/>
              </a:rPr>
              <a:t>  </a:t>
            </a:r>
            <a:r>
              <a:rPr lang="en-US" sz="1600" dirty="0"/>
              <a:t>RK test outcomes gives evidence of a trend over time if a trend of consistent direction occurs in many of the individual sites</a:t>
            </a:r>
            <a:endParaRPr lang="it-IT" sz="160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5627554-BAA2-4AE4-A5AB-18DC67021654}"/>
              </a:ext>
            </a:extLst>
          </p:cNvPr>
          <p:cNvSpPr/>
          <p:nvPr/>
        </p:nvSpPr>
        <p:spPr>
          <a:xfrm>
            <a:off x="676183" y="2456873"/>
            <a:ext cx="999743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Trend significance and slope for the yearly estimated quantities: AM, scale λ, shape κ, events number n, return levels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C3BB09B5-68C7-4829-9CB2-12D1FAE3ABB1}"/>
              </a:ext>
            </a:extLst>
          </p:cNvPr>
          <p:cNvSpPr/>
          <p:nvPr/>
        </p:nvSpPr>
        <p:spPr>
          <a:xfrm>
            <a:off x="293940" y="817860"/>
            <a:ext cx="11340000" cy="205906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621A024D-AA78-49D4-9C37-06ACD47BA6C1}"/>
              </a:ext>
            </a:extLst>
          </p:cNvPr>
          <p:cNvSpPr/>
          <p:nvPr/>
        </p:nvSpPr>
        <p:spPr>
          <a:xfrm>
            <a:off x="252037" y="796042"/>
            <a:ext cx="288000" cy="28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D3C62956-5B02-47CB-9E9C-ECE9F2D1E329}"/>
              </a:ext>
            </a:extLst>
          </p:cNvPr>
          <p:cNvCxnSpPr>
            <a:cxnSpLocks/>
          </p:cNvCxnSpPr>
          <p:nvPr/>
        </p:nvCxnSpPr>
        <p:spPr>
          <a:xfrm>
            <a:off x="5364486" y="2129177"/>
            <a:ext cx="0" cy="32769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4C2A7104-F68B-43B3-A97D-AA75604E79E1}"/>
              </a:ext>
            </a:extLst>
          </p:cNvPr>
          <p:cNvCxnSpPr/>
          <p:nvPr/>
        </p:nvCxnSpPr>
        <p:spPr>
          <a:xfrm>
            <a:off x="5364486" y="3901657"/>
            <a:ext cx="0" cy="2955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>
            <a:extLst>
              <a:ext uri="{FF2B5EF4-FFF2-40B4-BE49-F238E27FC236}">
                <a16:creationId xmlns:a16="http://schemas.microsoft.com/office/drawing/2014/main" id="{156D0EEF-384E-4997-853C-03C48F5B0B70}"/>
              </a:ext>
            </a:extLst>
          </p:cNvPr>
          <p:cNvSpPr/>
          <p:nvPr/>
        </p:nvSpPr>
        <p:spPr>
          <a:xfrm>
            <a:off x="838200" y="4188561"/>
            <a:ext cx="3998885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/>
              <a:t>Trend significance and slope for </a:t>
            </a:r>
            <a:r>
              <a:rPr lang="en-US" sz="1600" u="sng" dirty="0"/>
              <a:t>modelled AM</a:t>
            </a: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CEA6C9E6-D28A-4252-9FBC-5324767897F2}"/>
              </a:ext>
            </a:extLst>
          </p:cNvPr>
          <p:cNvSpPr/>
          <p:nvPr/>
        </p:nvSpPr>
        <p:spPr>
          <a:xfrm>
            <a:off x="293940" y="3120981"/>
            <a:ext cx="11570803" cy="14685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D06EAFFF-0C8D-4693-9FFE-0C443AEBCE4A}"/>
              </a:ext>
            </a:extLst>
          </p:cNvPr>
          <p:cNvSpPr/>
          <p:nvPr/>
        </p:nvSpPr>
        <p:spPr>
          <a:xfrm>
            <a:off x="248914" y="3051395"/>
            <a:ext cx="288000" cy="28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9D39FE34-9386-4995-AA9D-E7501BF3B8B8}"/>
              </a:ext>
            </a:extLst>
          </p:cNvPr>
          <p:cNvSpPr/>
          <p:nvPr/>
        </p:nvSpPr>
        <p:spPr>
          <a:xfrm>
            <a:off x="697577" y="3140911"/>
            <a:ext cx="10760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Trend test on Modelled 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Symbol" panose="05050102010706020507" pitchFamily="18" charset="2"/>
              </a:rPr>
              <a:t>Trends on the estimated 2-yr return level as a model quantification of trend on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Symbol" panose="05050102010706020507" pitchFamily="18" charset="2"/>
              </a:rPr>
              <a:t>1000 </a:t>
            </a:r>
            <a:r>
              <a:rPr lang="en-US" sz="1600" dirty="0" err="1">
                <a:sym typeface="Symbol" panose="05050102010706020507" pitchFamily="18" charset="2"/>
              </a:rPr>
              <a:t>Montecarlo</a:t>
            </a:r>
            <a:r>
              <a:rPr lang="en-US" sz="1600" dirty="0">
                <a:sym typeface="Symbol" panose="05050102010706020507" pitchFamily="18" charset="2"/>
              </a:rPr>
              <a:t> simulations for generating 1000 modelled regional AM series and quantifying their trends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B0943C37-2DB9-4468-BD0C-973D07449D4B}"/>
              </a:ext>
            </a:extLst>
          </p:cNvPr>
          <p:cNvSpPr/>
          <p:nvPr/>
        </p:nvSpPr>
        <p:spPr>
          <a:xfrm>
            <a:off x="5172629" y="4197221"/>
            <a:ext cx="628520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/>
              <a:t>Estimation of the 90% confidence interval of the modelled regional trends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962F6A5-ACC0-4044-8CBB-62C6FBDF961E}"/>
              </a:ext>
            </a:extLst>
          </p:cNvPr>
          <p:cNvSpPr/>
          <p:nvPr/>
        </p:nvSpPr>
        <p:spPr>
          <a:xfrm>
            <a:off x="4746562" y="4179115"/>
            <a:ext cx="51601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and</a:t>
            </a:r>
            <a:endParaRPr lang="en-US" sz="1600" dirty="0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19C5CEC8-A8A0-4295-AFD3-63E834FB8E0C}"/>
              </a:ext>
            </a:extLst>
          </p:cNvPr>
          <p:cNvSpPr/>
          <p:nvPr/>
        </p:nvSpPr>
        <p:spPr>
          <a:xfrm>
            <a:off x="697577" y="4907892"/>
            <a:ext cx="10623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Sensitivity analysis </a:t>
            </a:r>
            <a:r>
              <a:rPr lang="en-US" sz="1600" dirty="0"/>
              <a:t>on trends for the modelled 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Estimation of the 2-yr return level for different combinations of varying parameters (their MEV yearly estimations) and of fixed parameters (their average in the period)</a:t>
            </a:r>
            <a:endParaRPr lang="it-IT" sz="1600" dirty="0"/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C92227AB-31E8-434A-A935-ADFDF657BD7F}"/>
              </a:ext>
            </a:extLst>
          </p:cNvPr>
          <p:cNvCxnSpPr>
            <a:cxnSpLocks/>
          </p:cNvCxnSpPr>
          <p:nvPr/>
        </p:nvCxnSpPr>
        <p:spPr>
          <a:xfrm>
            <a:off x="5364486" y="5524384"/>
            <a:ext cx="0" cy="25028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>
            <a:extLst>
              <a:ext uri="{FF2B5EF4-FFF2-40B4-BE49-F238E27FC236}">
                <a16:creationId xmlns:a16="http://schemas.microsoft.com/office/drawing/2014/main" id="{DB90CD7A-5CAA-44DC-B492-60572962ECA7}"/>
              </a:ext>
            </a:extLst>
          </p:cNvPr>
          <p:cNvSpPr/>
          <p:nvPr/>
        </p:nvSpPr>
        <p:spPr>
          <a:xfrm>
            <a:off x="767761" y="5803984"/>
            <a:ext cx="738563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/>
              <a:t>Understanding the effect of parameters in the trend slope for the modelled AM 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E626E40C-A79A-4271-A926-C821F97E32E8}"/>
              </a:ext>
            </a:extLst>
          </p:cNvPr>
          <p:cNvSpPr/>
          <p:nvPr/>
        </p:nvSpPr>
        <p:spPr>
          <a:xfrm>
            <a:off x="248914" y="4776674"/>
            <a:ext cx="288000" cy="288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985AFCE6-25CA-42A7-A700-C082159CFEE8}"/>
              </a:ext>
            </a:extLst>
          </p:cNvPr>
          <p:cNvSpPr/>
          <p:nvPr/>
        </p:nvSpPr>
        <p:spPr>
          <a:xfrm>
            <a:off x="293940" y="4848569"/>
            <a:ext cx="11526060" cy="143588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45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6CAC878-D918-4063-893B-087FB13B7116}"/>
              </a:ext>
            </a:extLst>
          </p:cNvPr>
          <p:cNvSpPr/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EA4A35-B4E4-43B9-9896-FAB172E0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4" y="131377"/>
            <a:ext cx="10515600" cy="419966"/>
          </a:xfrm>
        </p:spPr>
        <p:txBody>
          <a:bodyPr>
            <a:noAutofit/>
          </a:bodyPr>
          <a:lstStyle/>
          <a:p>
            <a:r>
              <a:rPr lang="it-IT" sz="2800" b="1" dirty="0"/>
              <a:t>Methods –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Event-type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composition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F0C532-2420-4CED-B71D-0030966E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5536-B7A7-4E1B-897F-01F68686E398}" type="slidenum">
              <a:rPr lang="it-IT" smtClean="0"/>
              <a:t>9</a:t>
            </a:fld>
            <a:endParaRPr lang="it-IT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45713DB1-3A59-433D-976B-04FE128EC1A5}"/>
              </a:ext>
            </a:extLst>
          </p:cNvPr>
          <p:cNvGrpSpPr/>
          <p:nvPr/>
        </p:nvGrpSpPr>
        <p:grpSpPr>
          <a:xfrm>
            <a:off x="549564" y="535741"/>
            <a:ext cx="2914073" cy="71221"/>
            <a:chOff x="2521527" y="3428693"/>
            <a:chExt cx="7200000" cy="1800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6D19B7EE-164B-4C4F-80A1-3CDE5338929E}"/>
                </a:ext>
              </a:extLst>
            </p:cNvPr>
            <p:cNvSpPr/>
            <p:nvPr/>
          </p:nvSpPr>
          <p:spPr>
            <a:xfrm>
              <a:off x="252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E21F1097-957C-44F7-B61B-9E1785999535}"/>
                </a:ext>
              </a:extLst>
            </p:cNvPr>
            <p:cNvSpPr/>
            <p:nvPr/>
          </p:nvSpPr>
          <p:spPr>
            <a:xfrm>
              <a:off x="396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99D5C52-B523-4DE8-929B-8BD8F3DE06A2}"/>
                </a:ext>
              </a:extLst>
            </p:cNvPr>
            <p:cNvSpPr/>
            <p:nvPr/>
          </p:nvSpPr>
          <p:spPr>
            <a:xfrm>
              <a:off x="5401527" y="3428693"/>
              <a:ext cx="1440000" cy="18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EA5B00EB-12B6-434A-AA0A-DE357D505B38}"/>
                </a:ext>
              </a:extLst>
            </p:cNvPr>
            <p:cNvSpPr/>
            <p:nvPr/>
          </p:nvSpPr>
          <p:spPr>
            <a:xfrm>
              <a:off x="684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BA08B194-EBF7-4869-97BF-B0F3E6D7540B}"/>
                </a:ext>
              </a:extLst>
            </p:cNvPr>
            <p:cNvSpPr/>
            <p:nvPr/>
          </p:nvSpPr>
          <p:spPr>
            <a:xfrm>
              <a:off x="8281527" y="3428693"/>
              <a:ext cx="1440000" cy="18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E0264E-288A-4E97-AABD-A5932F17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vEGU 2021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F57B482-B026-452C-9C8D-DCABA9DE110A}"/>
              </a:ext>
            </a:extLst>
          </p:cNvPr>
          <p:cNvSpPr/>
          <p:nvPr/>
        </p:nvSpPr>
        <p:spPr>
          <a:xfrm>
            <a:off x="702473" y="1132280"/>
            <a:ext cx="10651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Trends on the number of events per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Calculation of the total number of events per year and season:</a:t>
            </a:r>
          </a:p>
          <a:p>
            <a:r>
              <a:rPr lang="en-US" sz="1600" dirty="0"/>
              <a:t>      March-May-April (MMA), June-July-August (JJA), September-October-November (SON), December-January-February (DJF)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Trend test on seasonal number of events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64AF3C7-EE85-4B37-AA6B-8ADADDF0F7AF}"/>
              </a:ext>
            </a:extLst>
          </p:cNvPr>
          <p:cNvSpPr/>
          <p:nvPr/>
        </p:nvSpPr>
        <p:spPr>
          <a:xfrm>
            <a:off x="312413" y="1011326"/>
            <a:ext cx="11340000" cy="205906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369D5EA2-6024-407D-820E-84D4D572766D}"/>
              </a:ext>
            </a:extLst>
          </p:cNvPr>
          <p:cNvSpPr/>
          <p:nvPr/>
        </p:nvSpPr>
        <p:spPr>
          <a:xfrm>
            <a:off x="307515" y="980681"/>
            <a:ext cx="288000" cy="28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D7D229E-EB1F-4EF5-A482-790D37DE7463}"/>
              </a:ext>
            </a:extLst>
          </p:cNvPr>
          <p:cNvSpPr/>
          <p:nvPr/>
        </p:nvSpPr>
        <p:spPr>
          <a:xfrm>
            <a:off x="840972" y="2504024"/>
            <a:ext cx="709306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Trend significance and slope for the yearly estimated number of events per season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286F746-DB95-4BED-ACEC-B51A9FCA098C}"/>
              </a:ext>
            </a:extLst>
          </p:cNvPr>
          <p:cNvCxnSpPr>
            <a:cxnSpLocks/>
          </p:cNvCxnSpPr>
          <p:nvPr/>
        </p:nvCxnSpPr>
        <p:spPr>
          <a:xfrm>
            <a:off x="5078159" y="2066530"/>
            <a:ext cx="0" cy="32769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C9C552A1-B788-47BC-A413-8EA6525E0AE3}"/>
              </a:ext>
            </a:extLst>
          </p:cNvPr>
          <p:cNvCxnSpPr/>
          <p:nvPr/>
        </p:nvCxnSpPr>
        <p:spPr>
          <a:xfrm>
            <a:off x="5317131" y="5000125"/>
            <a:ext cx="0" cy="2955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C33E1C26-E7AF-4D34-B5AB-2E0A07DA0253}"/>
              </a:ext>
            </a:extLst>
          </p:cNvPr>
          <p:cNvSpPr/>
          <p:nvPr/>
        </p:nvSpPr>
        <p:spPr>
          <a:xfrm>
            <a:off x="840971" y="5295689"/>
            <a:ext cx="750657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/>
              <a:t>Evaluation of the changes in the composition of the events in the different seasons</a:t>
            </a:r>
            <a:endParaRPr lang="en-US" sz="1600" u="sng" dirty="0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75A52573-7E36-40BD-91C3-87D116FAF798}"/>
              </a:ext>
            </a:extLst>
          </p:cNvPr>
          <p:cNvSpPr/>
          <p:nvPr/>
        </p:nvSpPr>
        <p:spPr>
          <a:xfrm>
            <a:off x="312413" y="3547147"/>
            <a:ext cx="11434711" cy="22967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4B06D92D-E184-4277-A1DE-B8DA1CE90617}"/>
              </a:ext>
            </a:extLst>
          </p:cNvPr>
          <p:cNvSpPr/>
          <p:nvPr/>
        </p:nvSpPr>
        <p:spPr>
          <a:xfrm>
            <a:off x="307515" y="3506113"/>
            <a:ext cx="288000" cy="28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72062490-23F4-41D8-90AD-529D58E76A3D}"/>
              </a:ext>
            </a:extLst>
          </p:cNvPr>
          <p:cNvSpPr/>
          <p:nvPr/>
        </p:nvSpPr>
        <p:spPr>
          <a:xfrm>
            <a:off x="766619" y="3639447"/>
            <a:ext cx="10980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Trend test on two types of events, per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Symbol" panose="05050102010706020507" pitchFamily="18" charset="2"/>
              </a:rPr>
              <a:t>For each season, separation of the event types on the basis of the decorrelation time b.</a:t>
            </a:r>
          </a:p>
          <a:p>
            <a:r>
              <a:rPr lang="en-US" sz="1600" dirty="0">
                <a:sym typeface="Symbol" panose="05050102010706020507" pitchFamily="18" charset="2"/>
              </a:rPr>
              <a:t>      A threshold of 2h is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Symbol" panose="05050102010706020507" pitchFamily="18" charset="2"/>
              </a:rPr>
              <a:t>Evaluation of trends on the number of convective-like events (b≤2h)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Symbol" panose="05050102010706020507" pitchFamily="18" charset="2"/>
              </a:rPr>
              <a:t>Evaluation of trends on the number of not-convective-like events (b≥2h)</a:t>
            </a:r>
          </a:p>
        </p:txBody>
      </p:sp>
    </p:spTree>
    <p:extLst>
      <p:ext uri="{BB962C8B-B14F-4D97-AF65-F5344CB8AC3E}">
        <p14:creationId xmlns:p14="http://schemas.microsoft.com/office/powerpoint/2010/main" val="3179304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2663</Words>
  <Application>Microsoft Office PowerPoint</Application>
  <PresentationFormat>Widescreen</PresentationFormat>
  <Paragraphs>271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Wingdings</vt:lpstr>
      <vt:lpstr>Tema di Office</vt:lpstr>
      <vt:lpstr>Detecting and analyzing regional trends in sub-daily rainfall annual maxima by using the Meta-statistical Extreme Value Distribution</vt:lpstr>
      <vt:lpstr>Table of contents</vt:lpstr>
      <vt:lpstr>Background – Changing rainfall</vt:lpstr>
      <vt:lpstr>Background - Methodologies</vt:lpstr>
      <vt:lpstr>Objectives</vt:lpstr>
      <vt:lpstr>Data </vt:lpstr>
      <vt:lpstr>Methods –  1. MEV analysis</vt:lpstr>
      <vt:lpstr>Methods – 2. Trend evaluation</vt:lpstr>
      <vt:lpstr>Methods – 3. Event-type composition</vt:lpstr>
      <vt:lpstr>Results – 1. Trend on AM</vt:lpstr>
      <vt:lpstr>Results – 2. Trend on parameters</vt:lpstr>
      <vt:lpstr>Results – 3. Sensitivity analysis</vt:lpstr>
      <vt:lpstr>Results – 4. Trend on quantiles</vt:lpstr>
      <vt:lpstr>Results – 5. Trend on events number</vt:lpstr>
      <vt:lpstr>Results – 5. Trend on composition-type</vt:lpstr>
      <vt:lpstr>Conclusions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and analyzing regional trends in sub-daily rainfall annual maxima by using the Meta-statistical Extreme Value Distribution</dc:title>
  <dc:creator>Eleonora</dc:creator>
  <cp:lastModifiedBy>Eleonora</cp:lastModifiedBy>
  <cp:revision>88</cp:revision>
  <dcterms:created xsi:type="dcterms:W3CDTF">2021-04-22T08:51:18Z</dcterms:created>
  <dcterms:modified xsi:type="dcterms:W3CDTF">2021-04-25T09:20:05Z</dcterms:modified>
</cp:coreProperties>
</file>