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3" r:id="rId5"/>
    <p:sldId id="259" r:id="rId6"/>
    <p:sldId id="261" r:id="rId7"/>
    <p:sldId id="264" r:id="rId8"/>
    <p:sldId id="262" r:id="rId9"/>
    <p:sldId id="265" r:id="rId10"/>
    <p:sldId id="257" r:id="rId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00"/>
    <a:srgbClr val="FFFFCC"/>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en-US"/>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a:p>
        </p:txBody>
      </p:sp>
      <p:sp>
        <p:nvSpPr>
          <p:cNvPr id="4" name="Segnaposto data 3"/>
          <p:cNvSpPr>
            <a:spLocks noGrp="1"/>
          </p:cNvSpPr>
          <p:nvPr>
            <p:ph type="dt" sz="half" idx="10"/>
          </p:nvPr>
        </p:nvSpPr>
        <p:spPr/>
        <p:txBody>
          <a:bodyPr/>
          <a:lstStyle/>
          <a:p>
            <a:fld id="{087E627B-17E5-4029-9C49-CDDCAB8F129E}" type="datetimeFigureOut">
              <a:rPr lang="en-US" smtClean="0"/>
              <a:t>4/22/2021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3187358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087E627B-17E5-4029-9C49-CDDCAB8F129E}" type="datetimeFigureOut">
              <a:rPr lang="en-US" smtClean="0"/>
              <a:t>4/22/2021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67272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endParaRPr lang="en-US"/>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087E627B-17E5-4029-9C49-CDDCAB8F129E}" type="datetimeFigureOut">
              <a:rPr lang="en-US" smtClean="0"/>
              <a:t>4/22/2021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229166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p:cNvSpPr>
            <a:spLocks noGrp="1"/>
          </p:cNvSpPr>
          <p:nvPr>
            <p:ph type="dt" sz="half" idx="10"/>
          </p:nvPr>
        </p:nvSpPr>
        <p:spPr/>
        <p:txBody>
          <a:bodyPr/>
          <a:lstStyle/>
          <a:p>
            <a:fld id="{087E627B-17E5-4029-9C49-CDDCAB8F129E}" type="datetimeFigureOut">
              <a:rPr lang="en-US" smtClean="0"/>
              <a:t>4/22/2021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217976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endParaRPr lang="en-US"/>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p:cNvSpPr>
            <a:spLocks noGrp="1"/>
          </p:cNvSpPr>
          <p:nvPr>
            <p:ph type="dt" sz="half" idx="10"/>
          </p:nvPr>
        </p:nvSpPr>
        <p:spPr/>
        <p:txBody>
          <a:bodyPr/>
          <a:lstStyle/>
          <a:p>
            <a:fld id="{087E627B-17E5-4029-9C49-CDDCAB8F129E}" type="datetimeFigureOut">
              <a:rPr lang="en-US" smtClean="0"/>
              <a:t>4/22/2021</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1822181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data 2"/>
          <p:cNvSpPr>
            <a:spLocks noGrp="1"/>
          </p:cNvSpPr>
          <p:nvPr>
            <p:ph type="dt" sz="half" idx="10"/>
          </p:nvPr>
        </p:nvSpPr>
        <p:spPr/>
        <p:txBody>
          <a:bodyPr/>
          <a:lstStyle/>
          <a:p>
            <a:fld id="{087E627B-17E5-4029-9C49-CDDCAB8F129E}" type="datetimeFigureOut">
              <a:rPr lang="en-US" smtClean="0"/>
              <a:t>4/22/2021</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3349558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87E627B-17E5-4029-9C49-CDDCAB8F129E}" type="datetimeFigureOut">
              <a:rPr lang="en-US" smtClean="0"/>
              <a:t>4/22/2021</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508554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087E627B-17E5-4029-9C49-CDDCAB8F129E}" type="datetimeFigureOut">
              <a:rPr lang="en-US" smtClean="0"/>
              <a:t>4/22/2021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3290720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087E627B-17E5-4029-9C49-CDDCAB8F129E}" type="datetimeFigureOut">
              <a:rPr lang="en-US" smtClean="0"/>
              <a:t>4/22/2021</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20713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087E627B-17E5-4029-9C49-CDDCAB8F129E}" type="datetimeFigureOut">
              <a:rPr lang="en-US" smtClean="0"/>
              <a:t>4/22/2021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2131533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087E627B-17E5-4029-9C49-CDDCAB8F129E}" type="datetimeFigureOut">
              <a:rPr lang="en-US" smtClean="0"/>
              <a:t>4/22/2021</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C4554CB1-EED5-4FC6-8764-AC5DBCCD3493}" type="slidenum">
              <a:rPr lang="en-US" smtClean="0"/>
              <a:t>‹N›</a:t>
            </a:fld>
            <a:endParaRPr lang="en-US"/>
          </a:p>
        </p:txBody>
      </p:sp>
    </p:spTree>
    <p:extLst>
      <p:ext uri="{BB962C8B-B14F-4D97-AF65-F5344CB8AC3E}">
        <p14:creationId xmlns:p14="http://schemas.microsoft.com/office/powerpoint/2010/main" val="1076677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9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en-US"/>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E627B-17E5-4029-9C49-CDDCAB8F129E}" type="datetimeFigureOut">
              <a:rPr lang="en-US" smtClean="0"/>
              <a:t>4/22/2021</a:t>
            </a:fld>
            <a:endParaRPr lang="en-US"/>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54CB1-EED5-4FC6-8764-AC5DBCCD3493}" type="slidenum">
              <a:rPr lang="en-US" smtClean="0"/>
              <a:t>‹N›</a:t>
            </a:fld>
            <a:endParaRPr lang="en-US"/>
          </a:p>
        </p:txBody>
      </p:sp>
    </p:spTree>
    <p:extLst>
      <p:ext uri="{BB962C8B-B14F-4D97-AF65-F5344CB8AC3E}">
        <p14:creationId xmlns:p14="http://schemas.microsoft.com/office/powerpoint/2010/main" val="251036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hyperlink" Target="https://doi.org/10.3390/w1304056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hyperlink" Target="https://doi.org/10.3390/w1304056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hyperlink" Target="https://doi.org/10.3390/w1304056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hyperlink" Target="https://doi.org/10.3390/w1304056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hyperlink" Target="https://doi.org/10.3390/w1304056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3390/w13040561" TargetMode="External"/><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hyperlink" Target="https://doi.org/10.3390/w13040561"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7"/>
          <p:cNvSpPr>
            <a:spLocks noChangeArrowheads="1"/>
          </p:cNvSpPr>
          <p:nvPr/>
        </p:nvSpPr>
        <p:spPr bwMode="auto">
          <a:xfrm>
            <a:off x="676597" y="2560057"/>
            <a:ext cx="1071883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457200" rtl="0" eaLnBrk="0" fontAlgn="base" latinLnBrk="0" hangingPunct="0">
              <a:lnSpc>
                <a:spcPct val="100000"/>
              </a:lnSpc>
              <a:spcBef>
                <a:spcPct val="0"/>
              </a:spcBef>
              <a:spcAft>
                <a:spcPct val="0"/>
              </a:spcAft>
              <a:buClrTx/>
              <a:buSzTx/>
              <a:buFontTx/>
              <a:buNone/>
              <a:tabLst/>
            </a:pPr>
            <a:r>
              <a:rPr lang="en-US" altLang="it-IT" sz="2400" dirty="0"/>
              <a:t>Chiara Cavallina1, Alessandro Bergamasco2, Jacopo Boaga3, Sandra Donnici1, </a:t>
            </a:r>
            <a:r>
              <a:rPr lang="en-US" altLang="it-IT" sz="2400" dirty="0" err="1"/>
              <a:t>Benedetta</a:t>
            </a:r>
            <a:r>
              <a:rPr lang="en-US" altLang="it-IT" sz="2400" dirty="0"/>
              <a:t> Surian3, Luigi Tosi1, Luca Zaggia1, Valentina Bassan4, </a:t>
            </a:r>
            <a:r>
              <a:rPr lang="en-US" altLang="it-IT" sz="2400" dirty="0" err="1"/>
              <a:t>Giuditta</a:t>
            </a:r>
            <a:r>
              <a:rPr lang="en-US" altLang="it-IT" sz="2400" dirty="0"/>
              <a:t> Gabrielli4, Roberto Socin4, Andrea Artuso5, Lorenzo Frison5, and Giuseppe Gasparetto-Stori5 </a:t>
            </a:r>
          </a:p>
        </p:txBody>
      </p:sp>
      <p:pic>
        <p:nvPicPr>
          <p:cNvPr id="5" name="Picture 17" descr="adigeuganeo-logo_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0952" y="5576413"/>
            <a:ext cx="1052141" cy="70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8" descr="company_logo"/>
          <p:cNvPicPr>
            <a:picLocks noChangeAspect="1" noChangeArrowheads="1"/>
          </p:cNvPicPr>
          <p:nvPr/>
        </p:nvPicPr>
        <p:blipFill>
          <a:blip r:embed="rId3">
            <a:extLst>
              <a:ext uri="{28A0092B-C50C-407E-A947-70E740481C1C}">
                <a14:useLocalDpi xmlns:a14="http://schemas.microsoft.com/office/drawing/2010/main" val="0"/>
              </a:ext>
            </a:extLst>
          </a:blip>
          <a:srcRect l="14537" r="15056" b="13734"/>
          <a:stretch>
            <a:fillRect/>
          </a:stretch>
        </p:blipFill>
        <p:spPr bwMode="auto">
          <a:xfrm>
            <a:off x="7082590" y="5609421"/>
            <a:ext cx="758362" cy="70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3777" y="5624867"/>
            <a:ext cx="1033201" cy="764568"/>
          </a:xfrm>
          <a:prstGeom prst="rect">
            <a:avLst/>
          </a:prstGeom>
        </p:spPr>
      </p:pic>
      <p:pic>
        <p:nvPicPr>
          <p:cNvPr id="8" name="Immagine 7"/>
          <p:cNvPicPr>
            <a:picLocks noChangeAspect="1"/>
          </p:cNvPicPr>
          <p:nvPr/>
        </p:nvPicPr>
        <p:blipFill rotWithShape="1">
          <a:blip r:embed="rId5" cstate="print">
            <a:extLst>
              <a:ext uri="{28A0092B-C50C-407E-A947-70E740481C1C}">
                <a14:useLocalDpi xmlns:a14="http://schemas.microsoft.com/office/drawing/2010/main" val="0"/>
              </a:ext>
            </a:extLst>
          </a:blip>
          <a:srcRect l="21671" t="10159" r="31027" b="13323"/>
          <a:stretch/>
        </p:blipFill>
        <p:spPr>
          <a:xfrm>
            <a:off x="2825885" y="5682644"/>
            <a:ext cx="846306" cy="732749"/>
          </a:xfrm>
          <a:prstGeom prst="rect">
            <a:avLst/>
          </a:prstGeom>
        </p:spPr>
      </p:pic>
      <p:sp>
        <p:nvSpPr>
          <p:cNvPr id="9" name="Rettangolo 8"/>
          <p:cNvSpPr/>
          <p:nvPr/>
        </p:nvSpPr>
        <p:spPr>
          <a:xfrm>
            <a:off x="713694" y="3956710"/>
            <a:ext cx="9444492" cy="1477328"/>
          </a:xfrm>
          <a:prstGeom prst="rect">
            <a:avLst/>
          </a:prstGeom>
        </p:spPr>
        <p:txBody>
          <a:bodyPr wrap="square">
            <a:spAutoFit/>
          </a:bodyPr>
          <a:lstStyle/>
          <a:p>
            <a:pPr>
              <a:buFont typeface="Arial" panose="020B0604020202020204" pitchFamily="34" charset="0"/>
              <a:buChar char="•"/>
            </a:pPr>
            <a:r>
              <a:rPr lang="it-IT" baseline="30000" dirty="0"/>
              <a:t>1</a:t>
            </a:r>
            <a:r>
              <a:rPr lang="it-IT" dirty="0"/>
              <a:t>IGG-CNR, Padova, </a:t>
            </a:r>
            <a:r>
              <a:rPr lang="it-IT" dirty="0" err="1"/>
              <a:t>Italy</a:t>
            </a:r>
            <a:r>
              <a:rPr lang="it-IT" dirty="0"/>
              <a:t> (chiara.cavallina@igg.cnr.it)</a:t>
            </a:r>
          </a:p>
          <a:p>
            <a:pPr>
              <a:buFont typeface="Arial" panose="020B0604020202020204" pitchFamily="34" charset="0"/>
              <a:buChar char="•"/>
            </a:pPr>
            <a:r>
              <a:rPr lang="it-IT" baseline="30000" dirty="0"/>
              <a:t>2</a:t>
            </a:r>
            <a:r>
              <a:rPr lang="it-IT" dirty="0"/>
              <a:t>Institute of Marine </a:t>
            </a:r>
            <a:r>
              <a:rPr lang="it-IT" dirty="0" err="1"/>
              <a:t>Sciences</a:t>
            </a:r>
            <a:r>
              <a:rPr lang="it-IT" dirty="0"/>
              <a:t>, CNR, </a:t>
            </a:r>
            <a:r>
              <a:rPr lang="it-IT" dirty="0" err="1"/>
              <a:t>Venice</a:t>
            </a:r>
            <a:r>
              <a:rPr lang="it-IT" dirty="0"/>
              <a:t>, </a:t>
            </a:r>
            <a:r>
              <a:rPr lang="it-IT" dirty="0" err="1"/>
              <a:t>Italy</a:t>
            </a:r>
            <a:endParaRPr lang="it-IT" dirty="0"/>
          </a:p>
          <a:p>
            <a:pPr>
              <a:buFont typeface="Arial" panose="020B0604020202020204" pitchFamily="34" charset="0"/>
              <a:buChar char="•"/>
            </a:pPr>
            <a:r>
              <a:rPr lang="it-IT" baseline="30000" dirty="0"/>
              <a:t>3</a:t>
            </a:r>
            <a:r>
              <a:rPr lang="it-IT" dirty="0"/>
              <a:t>Department of </a:t>
            </a:r>
            <a:r>
              <a:rPr lang="it-IT" dirty="0" err="1"/>
              <a:t>Geosciences</a:t>
            </a:r>
            <a:r>
              <a:rPr lang="it-IT" dirty="0"/>
              <a:t>, </a:t>
            </a:r>
            <a:r>
              <a:rPr lang="it-IT" dirty="0" err="1"/>
              <a:t>University</a:t>
            </a:r>
            <a:r>
              <a:rPr lang="it-IT" dirty="0"/>
              <a:t> of Padova, Padova, </a:t>
            </a:r>
            <a:r>
              <a:rPr lang="it-IT" dirty="0" err="1"/>
              <a:t>Italy</a:t>
            </a:r>
            <a:endParaRPr lang="it-IT" dirty="0"/>
          </a:p>
          <a:p>
            <a:pPr>
              <a:buFont typeface="Arial" panose="020B0604020202020204" pitchFamily="34" charset="0"/>
              <a:buChar char="•"/>
            </a:pPr>
            <a:r>
              <a:rPr lang="it-IT" baseline="30000" dirty="0"/>
              <a:t>4</a:t>
            </a:r>
            <a:r>
              <a:rPr lang="it-IT" dirty="0"/>
              <a:t>Regione Veneto - </a:t>
            </a:r>
            <a:r>
              <a:rPr lang="it-IT" dirty="0" err="1"/>
              <a:t>Soil</a:t>
            </a:r>
            <a:r>
              <a:rPr lang="it-IT" dirty="0"/>
              <a:t> </a:t>
            </a:r>
            <a:r>
              <a:rPr lang="it-IT" dirty="0" err="1"/>
              <a:t>Defence</a:t>
            </a:r>
            <a:r>
              <a:rPr lang="it-IT" dirty="0"/>
              <a:t> </a:t>
            </a:r>
            <a:r>
              <a:rPr lang="it-IT" dirty="0" err="1"/>
              <a:t>Regional</a:t>
            </a:r>
            <a:r>
              <a:rPr lang="it-IT" dirty="0"/>
              <a:t> </a:t>
            </a:r>
            <a:r>
              <a:rPr lang="it-IT" dirty="0" err="1"/>
              <a:t>Directorate</a:t>
            </a:r>
            <a:r>
              <a:rPr lang="it-IT" dirty="0"/>
              <a:t>, </a:t>
            </a:r>
            <a:r>
              <a:rPr lang="it-IT" dirty="0" err="1"/>
              <a:t>Venice</a:t>
            </a:r>
            <a:r>
              <a:rPr lang="it-IT" dirty="0"/>
              <a:t>, </a:t>
            </a:r>
            <a:r>
              <a:rPr lang="it-IT" dirty="0" err="1"/>
              <a:t>Italy</a:t>
            </a:r>
            <a:endParaRPr lang="it-IT" dirty="0"/>
          </a:p>
          <a:p>
            <a:pPr>
              <a:buFont typeface="Arial" panose="020B0604020202020204" pitchFamily="34" charset="0"/>
              <a:buChar char="•"/>
            </a:pPr>
            <a:r>
              <a:rPr lang="it-IT" baseline="30000" dirty="0"/>
              <a:t>5</a:t>
            </a:r>
            <a:r>
              <a:rPr lang="it-IT" dirty="0"/>
              <a:t>Land </a:t>
            </a:r>
            <a:r>
              <a:rPr lang="it-IT" dirty="0" err="1"/>
              <a:t>Reclamation</a:t>
            </a:r>
            <a:r>
              <a:rPr lang="it-IT" dirty="0"/>
              <a:t> Authority Adige Euganeo, Este-Padova, </a:t>
            </a:r>
            <a:r>
              <a:rPr lang="it-IT" dirty="0" err="1"/>
              <a:t>Italy</a:t>
            </a:r>
            <a:endParaRPr lang="it-IT" dirty="0"/>
          </a:p>
        </p:txBody>
      </p:sp>
      <p:pic>
        <p:nvPicPr>
          <p:cNvPr id="10" name="Immagine 9"/>
          <p:cNvPicPr>
            <a:picLocks noChangeAspect="1"/>
          </p:cNvPicPr>
          <p:nvPr/>
        </p:nvPicPr>
        <p:blipFill rotWithShape="1">
          <a:blip r:embed="rId6" cstate="print">
            <a:extLst>
              <a:ext uri="{28A0092B-C50C-407E-A947-70E740481C1C}">
                <a14:useLocalDpi xmlns:a14="http://schemas.microsoft.com/office/drawing/2010/main" val="0"/>
              </a:ext>
            </a:extLst>
          </a:blip>
          <a:srcRect l="34063" r="35603" b="3454"/>
          <a:stretch/>
        </p:blipFill>
        <p:spPr>
          <a:xfrm>
            <a:off x="4696978" y="5587729"/>
            <a:ext cx="794286" cy="716267"/>
          </a:xfrm>
          <a:prstGeom prst="rect">
            <a:avLst/>
          </a:prstGeom>
        </p:spPr>
      </p:pic>
      <p:pic>
        <p:nvPicPr>
          <p:cNvPr id="11" name="Immagine 10"/>
          <p:cNvPicPr>
            <a:picLocks noChangeAspect="1"/>
          </p:cNvPicPr>
          <p:nvPr/>
        </p:nvPicPr>
        <p:blipFill rotWithShape="1">
          <a:blip r:embed="rId7">
            <a:extLst>
              <a:ext uri="{28A0092B-C50C-407E-A947-70E740481C1C}">
                <a14:useLocalDpi xmlns:a14="http://schemas.microsoft.com/office/drawing/2010/main" val="0"/>
              </a:ext>
            </a:extLst>
          </a:blip>
          <a:srcRect l="32935"/>
          <a:stretch/>
        </p:blipFill>
        <p:spPr>
          <a:xfrm>
            <a:off x="5534870" y="5559446"/>
            <a:ext cx="1586545" cy="713905"/>
          </a:xfrm>
          <a:prstGeom prst="rect">
            <a:avLst/>
          </a:prstGeom>
        </p:spPr>
      </p:pic>
      <p:sp>
        <p:nvSpPr>
          <p:cNvPr id="12" name="Rettangolo 11"/>
          <p:cNvSpPr/>
          <p:nvPr/>
        </p:nvSpPr>
        <p:spPr>
          <a:xfrm>
            <a:off x="587396" y="898566"/>
            <a:ext cx="10680970" cy="1569660"/>
          </a:xfrm>
          <a:prstGeom prst="rect">
            <a:avLst/>
          </a:prstGeom>
        </p:spPr>
        <p:txBody>
          <a:bodyPr wrap="square">
            <a:spAutoFit/>
          </a:bodyPr>
          <a:lstStyle/>
          <a:p>
            <a:pPr algn="ctr"/>
            <a:r>
              <a:rPr lang="en-US" sz="3200" b="1" dirty="0" err="1"/>
              <a:t>Hydrostratigraphic</a:t>
            </a:r>
            <a:r>
              <a:rPr lang="en-US" sz="3200" b="1" dirty="0"/>
              <a:t> setting and groundwater dynamics in high salinized low-lying farmlands at the southern margin of the Venice Lagoon</a:t>
            </a:r>
          </a:p>
        </p:txBody>
      </p:sp>
      <p:pic>
        <p:nvPicPr>
          <p:cNvPr id="13" name="Immagine 12"/>
          <p:cNvPicPr>
            <a:picLocks noChangeAspect="1"/>
          </p:cNvPicPr>
          <p:nvPr/>
        </p:nvPicPr>
        <p:blipFill>
          <a:blip r:embed="rId8"/>
          <a:stretch>
            <a:fillRect/>
          </a:stretch>
        </p:blipFill>
        <p:spPr>
          <a:xfrm>
            <a:off x="9923023" y="238719"/>
            <a:ext cx="1905918" cy="557427"/>
          </a:xfrm>
          <a:prstGeom prst="rect">
            <a:avLst/>
          </a:prstGeom>
          <a:ln>
            <a:noFill/>
          </a:ln>
        </p:spPr>
      </p:pic>
      <p:sp>
        <p:nvSpPr>
          <p:cNvPr id="14" name="Rettangolo 13"/>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grpSp>
        <p:nvGrpSpPr>
          <p:cNvPr id="19" name="Gruppo 18"/>
          <p:cNvGrpSpPr/>
          <p:nvPr/>
        </p:nvGrpSpPr>
        <p:grpSpPr>
          <a:xfrm>
            <a:off x="232739" y="195998"/>
            <a:ext cx="4278652" cy="600148"/>
            <a:chOff x="3003592" y="1507853"/>
            <a:chExt cx="6037462" cy="846849"/>
          </a:xfrm>
        </p:grpSpPr>
        <p:pic>
          <p:nvPicPr>
            <p:cNvPr id="17" name="Immagine 16"/>
            <p:cNvPicPr>
              <a:picLocks noChangeAspect="1"/>
            </p:cNvPicPr>
            <p:nvPr/>
          </p:nvPicPr>
          <p:blipFill rotWithShape="1">
            <a:blip r:embed="rId9"/>
            <a:srcRect l="9346" t="24111" r="11014" b="56030"/>
            <a:stretch/>
          </p:blipFill>
          <p:spPr>
            <a:xfrm>
              <a:off x="3003592" y="1507853"/>
              <a:ext cx="6037462" cy="846849"/>
            </a:xfrm>
            <a:prstGeom prst="rect">
              <a:avLst/>
            </a:prstGeom>
          </p:spPr>
        </p:pic>
        <p:pic>
          <p:nvPicPr>
            <p:cNvPr id="18" name="Immagine 17"/>
            <p:cNvPicPr>
              <a:picLocks noChangeAspect="1"/>
            </p:cNvPicPr>
            <p:nvPr/>
          </p:nvPicPr>
          <p:blipFill rotWithShape="1">
            <a:blip r:embed="rId9"/>
            <a:srcRect l="16181" t="51149" r="69034" b="42550"/>
            <a:stretch/>
          </p:blipFill>
          <p:spPr>
            <a:xfrm>
              <a:off x="6454159" y="1588389"/>
              <a:ext cx="2336408" cy="560036"/>
            </a:xfrm>
            <a:prstGeom prst="rect">
              <a:avLst/>
            </a:prstGeom>
          </p:spPr>
        </p:pic>
      </p:grpSp>
    </p:spTree>
    <p:extLst>
      <p:ext uri="{BB962C8B-B14F-4D97-AF65-F5344CB8AC3E}">
        <p14:creationId xmlns:p14="http://schemas.microsoft.com/office/powerpoint/2010/main" val="515276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6200" y="62396"/>
            <a:ext cx="1905918" cy="557427"/>
          </a:xfrm>
          <a:prstGeom prst="rect">
            <a:avLst/>
          </a:prstGeom>
        </p:spPr>
      </p:pic>
      <p:sp>
        <p:nvSpPr>
          <p:cNvPr id="3" name="Rettangolo 2"/>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pic>
        <p:nvPicPr>
          <p:cNvPr id="4" name="Immagine 3"/>
          <p:cNvPicPr>
            <a:picLocks noChangeAspect="1"/>
          </p:cNvPicPr>
          <p:nvPr/>
        </p:nvPicPr>
        <p:blipFill rotWithShape="1">
          <a:blip r:embed="rId3"/>
          <a:srcRect l="1014" t="1913" r="1519" b="2492"/>
          <a:stretch/>
        </p:blipFill>
        <p:spPr>
          <a:xfrm>
            <a:off x="2275168" y="942975"/>
            <a:ext cx="7602257" cy="4295775"/>
          </a:xfrm>
          <a:prstGeom prst="rect">
            <a:avLst/>
          </a:prstGeom>
        </p:spPr>
      </p:pic>
      <p:sp>
        <p:nvSpPr>
          <p:cNvPr id="5" name="Rettangolo 4"/>
          <p:cNvSpPr/>
          <p:nvPr/>
        </p:nvSpPr>
        <p:spPr>
          <a:xfrm>
            <a:off x="2235642" y="5350693"/>
            <a:ext cx="7720715" cy="1015663"/>
          </a:xfrm>
          <a:prstGeom prst="rect">
            <a:avLst/>
          </a:prstGeom>
        </p:spPr>
        <p:txBody>
          <a:bodyPr wrap="square">
            <a:spAutoFit/>
          </a:bodyPr>
          <a:lstStyle/>
          <a:p>
            <a:pPr algn="just"/>
            <a:r>
              <a:rPr lang="en-US" sz="1200" i="1" dirty="0"/>
              <a:t>The southern Venice lagoon coastal area test site with the location of the piezometers (MoST1b, MoST2, MoST3, and CA20), the monitoring points of the surface water levels of the drainage channel (DC) controlled by the pumping station (PS), and the Canal </a:t>
            </a:r>
            <a:r>
              <a:rPr lang="en-US" sz="1200" i="1" dirty="0" err="1"/>
              <a:t>Morto</a:t>
            </a:r>
            <a:r>
              <a:rPr lang="en-US" sz="1200" i="1" dirty="0"/>
              <a:t> (CM). SA and AG are the locations of meteorological stations, Sant’ Anna and </a:t>
            </a:r>
            <a:r>
              <a:rPr lang="en-US" sz="1200" i="1" dirty="0" err="1"/>
              <a:t>Agna</a:t>
            </a:r>
            <a:r>
              <a:rPr lang="en-US" sz="1200" i="1" dirty="0"/>
              <a:t>, respectively, while Chioggia tide gauge station is denoted by TG and GA indicates gates at CM</a:t>
            </a:r>
          </a:p>
          <a:p>
            <a:pPr algn="just"/>
            <a:r>
              <a:rPr lang="it-IT" sz="1200" dirty="0"/>
              <a:t>(from </a:t>
            </a:r>
            <a:r>
              <a:rPr lang="it-IT" sz="1200" dirty="0" err="1"/>
              <a:t>Lovrinović</a:t>
            </a:r>
            <a:r>
              <a:rPr lang="it-IT" sz="1200" dirty="0"/>
              <a:t> et al., 2021, Water 13(4), 561, </a:t>
            </a:r>
            <a:r>
              <a:rPr lang="it-IT" sz="1200" dirty="0">
                <a:hlinkClick r:id="rId4"/>
              </a:rPr>
              <a:t>https://doi.org/10.3390/w13040561</a:t>
            </a:r>
            <a:r>
              <a:rPr lang="it-IT" sz="1200" dirty="0"/>
              <a:t>).</a:t>
            </a:r>
            <a:endParaRPr lang="en-US" sz="1200" i="1" dirty="0"/>
          </a:p>
        </p:txBody>
      </p:sp>
      <p:sp>
        <p:nvSpPr>
          <p:cNvPr id="6" name="CasellaDiTesto 5">
            <a:extLst>
              <a:ext uri="{FF2B5EF4-FFF2-40B4-BE49-F238E27FC236}">
                <a16:creationId xmlns:a16="http://schemas.microsoft.com/office/drawing/2014/main" id="{5B141635-0AAA-44D0-A51C-C5A182296016}"/>
              </a:ext>
            </a:extLst>
          </p:cNvPr>
          <p:cNvSpPr txBox="1"/>
          <p:nvPr/>
        </p:nvSpPr>
        <p:spPr>
          <a:xfrm>
            <a:off x="2112885" y="464777"/>
            <a:ext cx="7843472"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a:effectLst>
                  <a:outerShdw blurRad="38100" dist="38100" dir="2700000" algn="tl">
                    <a:srgbClr val="000000">
                      <a:alpha val="43137"/>
                    </a:srgbClr>
                  </a:outerShdw>
                </a:effectLst>
              </a:rPr>
              <a:t>Area of </a:t>
            </a:r>
            <a:r>
              <a:rPr lang="it-IT" b="1" dirty="0" err="1">
                <a:effectLst>
                  <a:outerShdw blurRad="38100" dist="38100" dir="2700000" algn="tl">
                    <a:srgbClr val="000000">
                      <a:alpha val="43137"/>
                    </a:srgbClr>
                  </a:outerShdw>
                </a:effectLst>
              </a:rPr>
              <a:t>interest</a:t>
            </a:r>
            <a:r>
              <a:rPr lang="it-IT" b="1" dirty="0">
                <a:effectLst>
                  <a:outerShdw blurRad="38100" dist="38100" dir="2700000" algn="tl">
                    <a:srgbClr val="000000">
                      <a:alpha val="43137"/>
                    </a:srgbClr>
                  </a:outerShdw>
                </a:effectLst>
              </a:rPr>
              <a:t>: the </a:t>
            </a:r>
            <a:r>
              <a:rPr lang="it-IT" b="1" dirty="0" err="1">
                <a:effectLst>
                  <a:outerShdw blurRad="38100" dist="38100" dir="2700000" algn="tl">
                    <a:srgbClr val="000000">
                      <a:alpha val="43137"/>
                    </a:srgbClr>
                  </a:outerShdw>
                </a:effectLst>
              </a:rPr>
              <a:t>southern</a:t>
            </a:r>
            <a:r>
              <a:rPr lang="it-IT" b="1" dirty="0">
                <a:effectLst>
                  <a:outerShdw blurRad="38100" dist="38100" dir="2700000" algn="tl">
                    <a:srgbClr val="000000">
                      <a:alpha val="43137"/>
                    </a:srgbClr>
                  </a:outerShdw>
                </a:effectLst>
              </a:rPr>
              <a:t> </a:t>
            </a:r>
            <a:r>
              <a:rPr lang="it-IT" b="1" dirty="0" err="1">
                <a:effectLst>
                  <a:outerShdw blurRad="38100" dist="38100" dir="2700000" algn="tl">
                    <a:srgbClr val="000000">
                      <a:alpha val="43137"/>
                    </a:srgbClr>
                  </a:outerShdw>
                </a:effectLst>
              </a:rPr>
              <a:t>Venice</a:t>
            </a:r>
            <a:r>
              <a:rPr lang="it-IT" b="1" dirty="0">
                <a:effectLst>
                  <a:outerShdw blurRad="38100" dist="38100" dir="2700000" algn="tl">
                    <a:srgbClr val="000000">
                      <a:alpha val="43137"/>
                    </a:srgbClr>
                  </a:outerShdw>
                </a:effectLst>
              </a:rPr>
              <a:t> </a:t>
            </a:r>
            <a:r>
              <a:rPr lang="it-IT" b="1" dirty="0" err="1">
                <a:effectLst>
                  <a:outerShdw blurRad="38100" dist="38100" dir="2700000" algn="tl">
                    <a:srgbClr val="000000">
                      <a:alpha val="43137"/>
                    </a:srgbClr>
                  </a:outerShdw>
                </a:effectLst>
              </a:rPr>
              <a:t>lagoon</a:t>
            </a:r>
            <a:r>
              <a:rPr lang="it-IT" b="1" dirty="0">
                <a:effectLst>
                  <a:outerShdw blurRad="38100" dist="38100" dir="2700000" algn="tl">
                    <a:srgbClr val="000000">
                      <a:alpha val="43137"/>
                    </a:srgbClr>
                  </a:outerShdw>
                </a:effectLst>
              </a:rPr>
              <a:t> </a:t>
            </a:r>
            <a:r>
              <a:rPr lang="it-IT" b="1" dirty="0" err="1">
                <a:effectLst>
                  <a:outerShdw blurRad="38100" dist="38100" dir="2700000" algn="tl">
                    <a:srgbClr val="000000">
                      <a:alpha val="43137"/>
                    </a:srgbClr>
                  </a:outerShdw>
                </a:effectLst>
              </a:rPr>
              <a:t>coastal</a:t>
            </a:r>
            <a:r>
              <a:rPr lang="it-IT" b="1" dirty="0">
                <a:effectLst>
                  <a:outerShdw blurRad="38100" dist="38100" dir="2700000" algn="tl">
                    <a:srgbClr val="000000">
                      <a:alpha val="43137"/>
                    </a:srgbClr>
                  </a:outerShdw>
                </a:effectLst>
              </a:rPr>
              <a:t> area</a:t>
            </a:r>
          </a:p>
        </p:txBody>
      </p:sp>
    </p:spTree>
    <p:extLst>
      <p:ext uri="{BB962C8B-B14F-4D97-AF65-F5344CB8AC3E}">
        <p14:creationId xmlns:p14="http://schemas.microsoft.com/office/powerpoint/2010/main" val="919656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C7152080-9B99-481E-8D12-89C94449FDC8}"/>
              </a:ext>
            </a:extLst>
          </p:cNvPr>
          <p:cNvSpPr/>
          <p:nvPr/>
        </p:nvSpPr>
        <p:spPr>
          <a:xfrm>
            <a:off x="7715250" y="872055"/>
            <a:ext cx="4124325" cy="5281095"/>
          </a:xfrm>
          <a:prstGeom prst="rect">
            <a:avLst/>
          </a:prstGeom>
          <a:solidFill>
            <a:srgbClr val="FFFFFF">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p:cNvPicPr>
            <a:picLocks noChangeAspect="1"/>
          </p:cNvPicPr>
          <p:nvPr/>
        </p:nvPicPr>
        <p:blipFill>
          <a:blip r:embed="rId2"/>
          <a:stretch>
            <a:fillRect/>
          </a:stretch>
        </p:blipFill>
        <p:spPr>
          <a:xfrm>
            <a:off x="76200" y="62396"/>
            <a:ext cx="1905918" cy="557427"/>
          </a:xfrm>
          <a:prstGeom prst="rect">
            <a:avLst/>
          </a:prstGeom>
        </p:spPr>
      </p:pic>
      <p:sp>
        <p:nvSpPr>
          <p:cNvPr id="6" name="Rettangolo 5"/>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pic>
        <p:nvPicPr>
          <p:cNvPr id="1026" name="Picture 2" descr="Fig">
            <a:extLst>
              <a:ext uri="{FF2B5EF4-FFF2-40B4-BE49-F238E27FC236}">
                <a16:creationId xmlns:a16="http://schemas.microsoft.com/office/drawing/2014/main" id="{9F474F36-81EC-442B-909F-6C3739A591B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69"/>
          <a:stretch/>
        </p:blipFill>
        <p:spPr bwMode="auto">
          <a:xfrm>
            <a:off x="442527" y="872055"/>
            <a:ext cx="7125594" cy="457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tangolo 6">
            <a:extLst>
              <a:ext uri="{FF2B5EF4-FFF2-40B4-BE49-F238E27FC236}">
                <a16:creationId xmlns:a16="http://schemas.microsoft.com/office/drawing/2014/main" id="{68641B66-AA0C-4BB8-ACA2-6F81F8B44D62}"/>
              </a:ext>
            </a:extLst>
          </p:cNvPr>
          <p:cNvSpPr/>
          <p:nvPr/>
        </p:nvSpPr>
        <p:spPr>
          <a:xfrm>
            <a:off x="442527" y="5524280"/>
            <a:ext cx="7125594" cy="646331"/>
          </a:xfrm>
          <a:prstGeom prst="rect">
            <a:avLst/>
          </a:prstGeom>
        </p:spPr>
        <p:txBody>
          <a:bodyPr wrap="square">
            <a:spAutoFit/>
          </a:bodyPr>
          <a:lstStyle/>
          <a:p>
            <a:pPr algn="ctr"/>
            <a:r>
              <a:rPr lang="en-US" sz="1200" i="1" dirty="0"/>
              <a:t>Hydrogeological setting of the Upper Pleistocene and Holocene depositional units of the southern Venice lagoon costal area </a:t>
            </a:r>
            <a:r>
              <a:rPr lang="it-IT" sz="1200" dirty="0"/>
              <a:t>(from </a:t>
            </a:r>
            <a:r>
              <a:rPr lang="it-IT" sz="1200" dirty="0" err="1"/>
              <a:t>Lovrinović</a:t>
            </a:r>
            <a:r>
              <a:rPr lang="it-IT" sz="1200" dirty="0"/>
              <a:t> et al., 2021, Water 13(4), 561, </a:t>
            </a:r>
            <a:r>
              <a:rPr lang="it-IT" sz="1200" dirty="0">
                <a:hlinkClick r:id="rId4"/>
              </a:rPr>
              <a:t>https://doi.org/10.3390/w13040561</a:t>
            </a:r>
            <a:r>
              <a:rPr lang="it-IT" sz="1200" dirty="0"/>
              <a:t>).</a:t>
            </a:r>
            <a:endParaRPr lang="en-US" sz="1200" i="1" dirty="0"/>
          </a:p>
          <a:p>
            <a:pPr algn="ctr"/>
            <a:endParaRPr lang="en-US" sz="1200" i="1" dirty="0"/>
          </a:p>
        </p:txBody>
      </p:sp>
      <p:sp>
        <p:nvSpPr>
          <p:cNvPr id="8" name="CasellaDiTesto 7">
            <a:extLst>
              <a:ext uri="{FF2B5EF4-FFF2-40B4-BE49-F238E27FC236}">
                <a16:creationId xmlns:a16="http://schemas.microsoft.com/office/drawing/2014/main" id="{F1012E52-3910-48F3-B8EB-83FFFC356007}"/>
              </a:ext>
            </a:extLst>
          </p:cNvPr>
          <p:cNvSpPr txBox="1"/>
          <p:nvPr/>
        </p:nvSpPr>
        <p:spPr>
          <a:xfrm>
            <a:off x="3703467" y="266184"/>
            <a:ext cx="4897515"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err="1">
                <a:effectLst>
                  <a:outerShdw blurRad="38100" dist="38100" dir="2700000" algn="tl">
                    <a:srgbClr val="000000">
                      <a:alpha val="43137"/>
                    </a:srgbClr>
                  </a:outerShdw>
                </a:effectLst>
              </a:rPr>
              <a:t>Hydrogeological</a:t>
            </a:r>
            <a:r>
              <a:rPr lang="it-IT" b="1" dirty="0">
                <a:effectLst>
                  <a:outerShdw blurRad="38100" dist="38100" dir="2700000" algn="tl">
                    <a:srgbClr val="000000">
                      <a:alpha val="43137"/>
                    </a:srgbClr>
                  </a:outerShdw>
                </a:effectLst>
              </a:rPr>
              <a:t> setting</a:t>
            </a:r>
          </a:p>
        </p:txBody>
      </p:sp>
      <p:sp>
        <p:nvSpPr>
          <p:cNvPr id="2" name="Rettangolo 1">
            <a:extLst>
              <a:ext uri="{FF2B5EF4-FFF2-40B4-BE49-F238E27FC236}">
                <a16:creationId xmlns:a16="http://schemas.microsoft.com/office/drawing/2014/main" id="{17007DFD-1D18-41D1-955B-03F12330C9B1}"/>
              </a:ext>
            </a:extLst>
          </p:cNvPr>
          <p:cNvSpPr/>
          <p:nvPr/>
        </p:nvSpPr>
        <p:spPr>
          <a:xfrm>
            <a:off x="7715250" y="872055"/>
            <a:ext cx="4034223" cy="5355312"/>
          </a:xfrm>
          <a:prstGeom prst="rect">
            <a:avLst/>
          </a:prstGeom>
          <a:noFill/>
        </p:spPr>
        <p:txBody>
          <a:bodyPr wrap="square">
            <a:spAutoFit/>
          </a:bodyPr>
          <a:lstStyle/>
          <a:p>
            <a:pPr algn="just"/>
            <a:r>
              <a:rPr lang="en-US" dirty="0">
                <a:ea typeface="SimSun" panose="02010600030101010101" pitchFamily="2" charset="-122"/>
                <a:cs typeface="Times New Roman" panose="02020603050405020304" pitchFamily="18" charset="0"/>
              </a:rPr>
              <a:t>The </a:t>
            </a:r>
            <a:r>
              <a:rPr lang="en-US" dirty="0" err="1">
                <a:ea typeface="SimSun" panose="02010600030101010101" pitchFamily="2" charset="-122"/>
                <a:cs typeface="Times New Roman" panose="02020603050405020304" pitchFamily="18" charset="0"/>
              </a:rPr>
              <a:t>heteropic</a:t>
            </a:r>
            <a:r>
              <a:rPr lang="en-US" dirty="0">
                <a:ea typeface="SimSun" panose="02010600030101010101" pitchFamily="2" charset="-122"/>
                <a:cs typeface="Times New Roman" panose="02020603050405020304" pitchFamily="18" charset="0"/>
              </a:rPr>
              <a:t> relationships among littoral, deltaic, lagoon and alluvial deposits led to the development of a complex hydrogeologic system including, confined, locally confined and unconfined aquifers: </a:t>
            </a:r>
          </a:p>
          <a:p>
            <a:pPr algn="just"/>
            <a:endParaRPr lang="en-US" b="1" dirty="0">
              <a:ea typeface="SimSun" panose="02010600030101010101" pitchFamily="2" charset="-122"/>
              <a:cs typeface="Times New Roman" panose="02020603050405020304" pitchFamily="18" charset="0"/>
            </a:endParaRPr>
          </a:p>
          <a:p>
            <a:pPr algn="just"/>
            <a:r>
              <a:rPr lang="en-US" b="1" dirty="0">
                <a:ea typeface="SimSun" panose="02010600030101010101" pitchFamily="2" charset="-122"/>
                <a:cs typeface="Times New Roman" panose="02020603050405020304" pitchFamily="18" charset="0"/>
              </a:rPr>
              <a:t>a) </a:t>
            </a:r>
            <a:r>
              <a:rPr lang="en-US" dirty="0">
                <a:ea typeface="SimSun" panose="02010600030101010101" pitchFamily="2" charset="-122"/>
                <a:cs typeface="Times New Roman" panose="02020603050405020304" pitchFamily="18" charset="0"/>
              </a:rPr>
              <a:t>semi-confined aquifer located in the Pleistocene alluvial deposits at around 20 m depth, and, locally, confined at the top by the </a:t>
            </a:r>
            <a:r>
              <a:rPr lang="en-US" i="1" dirty="0" err="1">
                <a:ea typeface="SimSun" panose="02010600030101010101" pitchFamily="2" charset="-122"/>
                <a:cs typeface="Times New Roman" panose="02020603050405020304" pitchFamily="18" charset="0"/>
              </a:rPr>
              <a:t>caranto</a:t>
            </a:r>
            <a:r>
              <a:rPr lang="en-US" dirty="0">
                <a:ea typeface="SimSun" panose="02010600030101010101" pitchFamily="2" charset="-122"/>
                <a:cs typeface="Times New Roman" panose="02020603050405020304" pitchFamily="18" charset="0"/>
              </a:rPr>
              <a:t> layer </a:t>
            </a:r>
          </a:p>
          <a:p>
            <a:pPr algn="just"/>
            <a:endParaRPr lang="en-US" b="1" dirty="0">
              <a:ea typeface="SimSun" panose="02010600030101010101" pitchFamily="2" charset="-122"/>
              <a:cs typeface="Times New Roman" panose="02020603050405020304" pitchFamily="18" charset="0"/>
            </a:endParaRPr>
          </a:p>
          <a:p>
            <a:pPr algn="just"/>
            <a:r>
              <a:rPr lang="en-US" b="1" dirty="0">
                <a:ea typeface="SimSun" panose="02010600030101010101" pitchFamily="2" charset="-122"/>
                <a:cs typeface="Times New Roman" panose="02020603050405020304" pitchFamily="18" charset="0"/>
              </a:rPr>
              <a:t>b) </a:t>
            </a:r>
            <a:r>
              <a:rPr lang="en-US" dirty="0">
                <a:ea typeface="SimSun" panose="02010600030101010101" pitchFamily="2" charset="-122"/>
                <a:cs typeface="Times New Roman" panose="02020603050405020304" pitchFamily="18" charset="0"/>
              </a:rPr>
              <a:t>unconfined aquifer, located along the coastline in the sandy littoral deposits </a:t>
            </a:r>
          </a:p>
          <a:p>
            <a:pPr algn="just"/>
            <a:endParaRPr lang="en-US" b="1" dirty="0">
              <a:ea typeface="SimSun" panose="02010600030101010101" pitchFamily="2" charset="-122"/>
              <a:cs typeface="Times New Roman" panose="02020603050405020304" pitchFamily="18" charset="0"/>
            </a:endParaRPr>
          </a:p>
          <a:p>
            <a:pPr algn="just"/>
            <a:r>
              <a:rPr lang="en-US" b="1" dirty="0">
                <a:ea typeface="SimSun" panose="02010600030101010101" pitchFamily="2" charset="-122"/>
                <a:cs typeface="Times New Roman" panose="02020603050405020304" pitchFamily="18" charset="0"/>
              </a:rPr>
              <a:t>c) </a:t>
            </a:r>
            <a:r>
              <a:rPr lang="en-US" dirty="0">
                <a:ea typeface="SimSun" panose="02010600030101010101" pitchFamily="2" charset="-122"/>
                <a:cs typeface="Times New Roman" panose="02020603050405020304" pitchFamily="18" charset="0"/>
              </a:rPr>
              <a:t>local, smaller, aquifers, from confined to semi-confined in sedimentary bodies as paleo-channels or remnants of littoral ridges</a:t>
            </a:r>
            <a:endParaRPr lang="it-IT" dirty="0"/>
          </a:p>
        </p:txBody>
      </p:sp>
    </p:spTree>
    <p:extLst>
      <p:ext uri="{BB962C8B-B14F-4D97-AF65-F5344CB8AC3E}">
        <p14:creationId xmlns:p14="http://schemas.microsoft.com/office/powerpoint/2010/main" val="290263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7504323A-5CCE-44D4-AC68-6372699D12C1}"/>
              </a:ext>
            </a:extLst>
          </p:cNvPr>
          <p:cNvSpPr/>
          <p:nvPr/>
        </p:nvSpPr>
        <p:spPr>
          <a:xfrm>
            <a:off x="333375" y="804489"/>
            <a:ext cx="11601449" cy="3236207"/>
          </a:xfrm>
          <a:prstGeom prst="rect">
            <a:avLst/>
          </a:prstGeom>
          <a:solidFill>
            <a:srgbClr val="FFFFFF">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23781C66-C00C-44C4-AB74-8DA0CE09A914}"/>
              </a:ext>
            </a:extLst>
          </p:cNvPr>
          <p:cNvSpPr txBox="1"/>
          <p:nvPr/>
        </p:nvSpPr>
        <p:spPr>
          <a:xfrm>
            <a:off x="4538709" y="214313"/>
            <a:ext cx="3114582"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a:effectLst>
                  <a:outerShdw blurRad="38100" dist="38100" dir="2700000" algn="tl">
                    <a:srgbClr val="000000">
                      <a:alpha val="43137"/>
                    </a:srgbClr>
                  </a:outerShdw>
                </a:effectLst>
              </a:rPr>
              <a:t>Methods</a:t>
            </a:r>
          </a:p>
        </p:txBody>
      </p:sp>
      <p:pic>
        <p:nvPicPr>
          <p:cNvPr id="5" name="Immagine 4">
            <a:extLst>
              <a:ext uri="{FF2B5EF4-FFF2-40B4-BE49-F238E27FC236}">
                <a16:creationId xmlns:a16="http://schemas.microsoft.com/office/drawing/2014/main" id="{30D02536-FCBC-4C0A-86FD-E9458FFDC65A}"/>
              </a:ext>
            </a:extLst>
          </p:cNvPr>
          <p:cNvPicPr>
            <a:picLocks noChangeAspect="1"/>
          </p:cNvPicPr>
          <p:nvPr/>
        </p:nvPicPr>
        <p:blipFill>
          <a:blip r:embed="rId2"/>
          <a:stretch>
            <a:fillRect/>
          </a:stretch>
        </p:blipFill>
        <p:spPr>
          <a:xfrm>
            <a:off x="76200" y="62396"/>
            <a:ext cx="1905918" cy="557427"/>
          </a:xfrm>
          <a:prstGeom prst="rect">
            <a:avLst/>
          </a:prstGeom>
        </p:spPr>
      </p:pic>
      <p:sp>
        <p:nvSpPr>
          <p:cNvPr id="6" name="Rettangolo 5">
            <a:extLst>
              <a:ext uri="{FF2B5EF4-FFF2-40B4-BE49-F238E27FC236}">
                <a16:creationId xmlns:a16="http://schemas.microsoft.com/office/drawing/2014/main" id="{F24081FC-12C0-48DE-A3BE-8B10E13C92AC}"/>
              </a:ext>
            </a:extLst>
          </p:cNvPr>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pic>
        <p:nvPicPr>
          <p:cNvPr id="7" name="Picture 3">
            <a:extLst>
              <a:ext uri="{FF2B5EF4-FFF2-40B4-BE49-F238E27FC236}">
                <a16:creationId xmlns:a16="http://schemas.microsoft.com/office/drawing/2014/main" id="{59BD34F9-20E6-4E1D-B050-48D0EF7ED599}"/>
              </a:ext>
            </a:extLst>
          </p:cNvPr>
          <p:cNvPicPr/>
          <p:nvPr/>
        </p:nvPicPr>
        <p:blipFill rotWithShape="1">
          <a:blip r:embed="rId3">
            <a:extLst>
              <a:ext uri="{28A0092B-C50C-407E-A947-70E740481C1C}">
                <a14:useLocalDpi xmlns:a14="http://schemas.microsoft.com/office/drawing/2010/main" val="0"/>
              </a:ext>
            </a:extLst>
          </a:blip>
          <a:srcRect b="17732"/>
          <a:stretch/>
        </p:blipFill>
        <p:spPr bwMode="auto">
          <a:xfrm>
            <a:off x="1598781" y="3974080"/>
            <a:ext cx="8874463" cy="1417172"/>
          </a:xfrm>
          <a:prstGeom prst="rect">
            <a:avLst/>
          </a:prstGeom>
          <a:noFill/>
          <a:ln w="19050">
            <a:solidFill>
              <a:schemeClr val="tx1"/>
            </a:solidFill>
          </a:ln>
        </p:spPr>
      </p:pic>
      <p:sp>
        <p:nvSpPr>
          <p:cNvPr id="8" name="Rettangolo 7">
            <a:extLst>
              <a:ext uri="{FF2B5EF4-FFF2-40B4-BE49-F238E27FC236}">
                <a16:creationId xmlns:a16="http://schemas.microsoft.com/office/drawing/2014/main" id="{624C2F49-1903-44C3-8879-E44C64BA9C03}"/>
              </a:ext>
            </a:extLst>
          </p:cNvPr>
          <p:cNvSpPr/>
          <p:nvPr/>
        </p:nvSpPr>
        <p:spPr>
          <a:xfrm>
            <a:off x="1598781" y="5528955"/>
            <a:ext cx="8874463" cy="646331"/>
          </a:xfrm>
          <a:prstGeom prst="rect">
            <a:avLst/>
          </a:prstGeom>
        </p:spPr>
        <p:txBody>
          <a:bodyPr wrap="square">
            <a:spAutoFit/>
          </a:bodyPr>
          <a:lstStyle/>
          <a:p>
            <a:pPr algn="ctr"/>
            <a:r>
              <a:rPr lang="en-US" sz="1200" i="1" dirty="0"/>
              <a:t>Hydrogeological setting of the Upper Pleistocene and Holocene depositional units of the southern Venice lagoon coastal area </a:t>
            </a:r>
            <a:r>
              <a:rPr lang="it-IT" sz="1200" dirty="0"/>
              <a:t>(from </a:t>
            </a:r>
            <a:r>
              <a:rPr lang="it-IT" sz="1200" dirty="0" err="1"/>
              <a:t>Lovrinović</a:t>
            </a:r>
            <a:r>
              <a:rPr lang="it-IT" sz="1200" dirty="0"/>
              <a:t> et al., 2021, Water 13(4), 561, </a:t>
            </a:r>
            <a:r>
              <a:rPr lang="it-IT" sz="1200" dirty="0">
                <a:hlinkClick r:id="rId4"/>
              </a:rPr>
              <a:t>https://doi.org/10.3390/w13040561</a:t>
            </a:r>
            <a:r>
              <a:rPr lang="it-IT" sz="1200" dirty="0"/>
              <a:t>).</a:t>
            </a:r>
            <a:endParaRPr lang="en-US" sz="1200" i="1" dirty="0"/>
          </a:p>
          <a:p>
            <a:pPr algn="ctr"/>
            <a:r>
              <a:rPr lang="en-US" sz="1200" i="1" dirty="0"/>
              <a:t> </a:t>
            </a:r>
          </a:p>
        </p:txBody>
      </p:sp>
      <p:sp>
        <p:nvSpPr>
          <p:cNvPr id="10" name="CasellaDiTesto 9">
            <a:extLst>
              <a:ext uri="{FF2B5EF4-FFF2-40B4-BE49-F238E27FC236}">
                <a16:creationId xmlns:a16="http://schemas.microsoft.com/office/drawing/2014/main" id="{30B2DE20-71E6-4751-B2CC-4689ACEDB5B0}"/>
              </a:ext>
            </a:extLst>
          </p:cNvPr>
          <p:cNvSpPr txBox="1"/>
          <p:nvPr/>
        </p:nvSpPr>
        <p:spPr>
          <a:xfrm>
            <a:off x="-1314404" y="790575"/>
            <a:ext cx="13249229" cy="2723823"/>
          </a:xfrm>
          <a:prstGeom prst="rect">
            <a:avLst/>
          </a:prstGeom>
          <a:noFill/>
        </p:spPr>
        <p:txBody>
          <a:bodyPr wrap="square" rtlCol="0">
            <a:spAutoFit/>
          </a:bodyPr>
          <a:lstStyle/>
          <a:p>
            <a:pPr marL="1941830" indent="-285750" algn="just">
              <a:lnSpc>
                <a:spcPct val="95000"/>
              </a:lnSpc>
              <a:spcAft>
                <a:spcPts val="0"/>
              </a:spcAft>
              <a:buFont typeface="Arial" panose="020B0604020202020204" pitchFamily="34" charset="0"/>
              <a:buChar char="•"/>
            </a:pPr>
            <a:r>
              <a:rPr lang="en-US" dirty="0">
                <a:solidFill>
                  <a:srgbClr val="000000"/>
                </a:solidFill>
                <a:ea typeface="Times New Roman" panose="02020603050405020304" pitchFamily="18" charset="0"/>
                <a:cs typeface="Times New Roman" panose="02020603050405020304" pitchFamily="18" charset="0"/>
              </a:rPr>
              <a:t>The aquifer system has been monitored through three piezometers screened approximatively from the top to the bottom in the phreatic aquifer (piezometers MoST1b, MoST2, MoST3)</a:t>
            </a:r>
          </a:p>
          <a:p>
            <a:pPr marL="1656080" algn="just">
              <a:lnSpc>
                <a:spcPct val="95000"/>
              </a:lnSpc>
              <a:spcAft>
                <a:spcPts val="0"/>
              </a:spcAft>
            </a:pPr>
            <a:endParaRPr lang="it-IT" dirty="0">
              <a:solidFill>
                <a:srgbClr val="000000"/>
              </a:solidFill>
              <a:ea typeface="Times New Roman" panose="02020603050405020304" pitchFamily="18" charset="0"/>
              <a:cs typeface="Times New Roman" panose="02020603050405020304" pitchFamily="18" charset="0"/>
            </a:endParaRPr>
          </a:p>
          <a:p>
            <a:pPr marL="1941830" indent="-285750" algn="just">
              <a:lnSpc>
                <a:spcPct val="95000"/>
              </a:lnSpc>
              <a:spcAft>
                <a:spcPts val="0"/>
              </a:spcAft>
              <a:buFont typeface="Arial" panose="020B0604020202020204" pitchFamily="34" charset="0"/>
              <a:buChar char="•"/>
            </a:pPr>
            <a:r>
              <a:rPr lang="en-US" dirty="0">
                <a:solidFill>
                  <a:srgbClr val="000000"/>
                </a:solidFill>
                <a:ea typeface="Times New Roman" panose="02020603050405020304" pitchFamily="18" charset="0"/>
                <a:cs typeface="Times New Roman" panose="02020603050405020304" pitchFamily="18" charset="0"/>
              </a:rPr>
              <a:t>P, EC and T data have been recorded by CTD Divers® logging sensor in piezometers MoST1b, MoST2, and MoST3</a:t>
            </a:r>
          </a:p>
          <a:p>
            <a:pPr marL="1941830" indent="-285750" algn="just">
              <a:lnSpc>
                <a:spcPct val="95000"/>
              </a:lnSpc>
              <a:spcAft>
                <a:spcPts val="0"/>
              </a:spcAft>
              <a:buFont typeface="Arial" panose="020B0604020202020204" pitchFamily="34" charset="0"/>
              <a:buChar char="•"/>
            </a:pPr>
            <a:endParaRPr lang="en-US" dirty="0">
              <a:solidFill>
                <a:srgbClr val="000000"/>
              </a:solidFill>
              <a:ea typeface="Times New Roman" panose="02020603050405020304" pitchFamily="18" charset="0"/>
              <a:cs typeface="Times New Roman" panose="02020603050405020304" pitchFamily="18" charset="0"/>
            </a:endParaRPr>
          </a:p>
          <a:p>
            <a:pPr marL="1941830" indent="-285750" algn="just">
              <a:lnSpc>
                <a:spcPct val="95000"/>
              </a:lnSpc>
              <a:spcAft>
                <a:spcPts val="0"/>
              </a:spcAft>
              <a:buFont typeface="Arial" panose="020B0604020202020204" pitchFamily="34" charset="0"/>
              <a:buChar char="•"/>
            </a:pPr>
            <a:r>
              <a:rPr lang="en-US" dirty="0">
                <a:solidFill>
                  <a:srgbClr val="000000"/>
                </a:solidFill>
                <a:ea typeface="Times New Roman" panose="02020603050405020304" pitchFamily="18" charset="0"/>
                <a:cs typeface="Times New Roman" panose="02020603050405020304" pitchFamily="18" charset="0"/>
              </a:rPr>
              <a:t>MoST1b, MoST2, MoST3 piezometers have been setup with two sensors, approximatively at the top and the bottom of the phreatic aquifer.</a:t>
            </a:r>
            <a:r>
              <a:rPr lang="it-IT" dirty="0">
                <a:solidFill>
                  <a:srgbClr val="000000"/>
                </a:solidFill>
                <a:ea typeface="Times New Roman" panose="02020603050405020304" pitchFamily="18" charset="0"/>
                <a:cs typeface="Times New Roman" panose="02020603050405020304" pitchFamily="18" charset="0"/>
              </a:rPr>
              <a:t> </a:t>
            </a:r>
            <a:r>
              <a:rPr lang="en-US" dirty="0">
                <a:solidFill>
                  <a:srgbClr val="000000"/>
                </a:solidFill>
                <a:ea typeface="Times New Roman" panose="02020603050405020304" pitchFamily="18" charset="0"/>
                <a:cs typeface="Times New Roman" panose="02020603050405020304" pitchFamily="18" charset="0"/>
              </a:rPr>
              <a:t>P, EC and T have been recorded with a 10-min frequency from July 16</a:t>
            </a:r>
            <a:r>
              <a:rPr lang="en-US" baseline="30000" dirty="0">
                <a:solidFill>
                  <a:srgbClr val="000000"/>
                </a:solidFill>
                <a:ea typeface="Times New Roman" panose="02020603050405020304" pitchFamily="18" charset="0"/>
                <a:cs typeface="Times New Roman" panose="02020603050405020304" pitchFamily="18" charset="0"/>
              </a:rPr>
              <a:t>th</a:t>
            </a:r>
            <a:r>
              <a:rPr lang="en-US" dirty="0">
                <a:solidFill>
                  <a:srgbClr val="000000"/>
                </a:solidFill>
                <a:ea typeface="Times New Roman" panose="02020603050405020304" pitchFamily="18" charset="0"/>
                <a:cs typeface="Times New Roman" panose="02020603050405020304" pitchFamily="18" charset="0"/>
              </a:rPr>
              <a:t> to October 22</a:t>
            </a:r>
            <a:r>
              <a:rPr lang="en-US" baseline="30000" dirty="0">
                <a:solidFill>
                  <a:srgbClr val="000000"/>
                </a:solidFill>
                <a:ea typeface="Times New Roman" panose="02020603050405020304" pitchFamily="18" charset="0"/>
                <a:cs typeface="Times New Roman" panose="02020603050405020304" pitchFamily="18" charset="0"/>
              </a:rPr>
              <a:t>nd</a:t>
            </a:r>
            <a:r>
              <a:rPr lang="en-US" dirty="0">
                <a:solidFill>
                  <a:srgbClr val="000000"/>
                </a:solidFill>
                <a:ea typeface="Times New Roman" panose="02020603050405020304" pitchFamily="18" charset="0"/>
                <a:cs typeface="Times New Roman" panose="02020603050405020304" pitchFamily="18" charset="0"/>
              </a:rPr>
              <a:t> 2020 in MoST1b, MoST2, MoST3</a:t>
            </a:r>
          </a:p>
          <a:p>
            <a:pPr marL="1656080" algn="just">
              <a:lnSpc>
                <a:spcPct val="95000"/>
              </a:lnSpc>
              <a:spcAft>
                <a:spcPts val="0"/>
              </a:spcAft>
            </a:pPr>
            <a:endParaRPr lang="it-IT" dirty="0">
              <a:solidFill>
                <a:srgbClr val="000000"/>
              </a:solidFill>
              <a:ea typeface="Times New Roman" panose="02020603050405020304" pitchFamily="18" charset="0"/>
              <a:cs typeface="Times New Roman" panose="02020603050405020304" pitchFamily="18" charset="0"/>
            </a:endParaRPr>
          </a:p>
          <a:p>
            <a:pPr marL="1941830" indent="-285750" algn="just">
              <a:lnSpc>
                <a:spcPct val="95000"/>
              </a:lnSpc>
              <a:spcAft>
                <a:spcPts val="0"/>
              </a:spcAft>
              <a:buFont typeface="Arial" panose="020B0604020202020204" pitchFamily="34" charset="0"/>
              <a:buChar char="•"/>
            </a:pPr>
            <a:r>
              <a:rPr lang="en-US" dirty="0">
                <a:solidFill>
                  <a:srgbClr val="000000"/>
                </a:solidFill>
                <a:ea typeface="Times New Roman" panose="02020603050405020304" pitchFamily="18" charset="0"/>
                <a:cs typeface="Times New Roman" panose="02020603050405020304" pitchFamily="18" charset="0"/>
              </a:rPr>
              <a:t>EC and T vertical profiles have been acquired 2-3 times/month in all piezometers. </a:t>
            </a:r>
            <a:endParaRPr lang="it-IT" dirty="0"/>
          </a:p>
        </p:txBody>
      </p:sp>
    </p:spTree>
    <p:extLst>
      <p:ext uri="{BB962C8B-B14F-4D97-AF65-F5344CB8AC3E}">
        <p14:creationId xmlns:p14="http://schemas.microsoft.com/office/powerpoint/2010/main" val="3367997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8226EF3D-C63A-438D-B6DF-256EC8560389}"/>
              </a:ext>
            </a:extLst>
          </p:cNvPr>
          <p:cNvSpPr/>
          <p:nvPr/>
        </p:nvSpPr>
        <p:spPr>
          <a:xfrm>
            <a:off x="6819899" y="922242"/>
            <a:ext cx="5153025" cy="5230908"/>
          </a:xfrm>
          <a:prstGeom prst="rect">
            <a:avLst/>
          </a:prstGeom>
          <a:solidFill>
            <a:srgbClr val="FFFFFF">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p:cNvPicPr>
            <a:picLocks noChangeAspect="1"/>
          </p:cNvPicPr>
          <p:nvPr/>
        </p:nvPicPr>
        <p:blipFill>
          <a:blip r:embed="rId2"/>
          <a:stretch>
            <a:fillRect/>
          </a:stretch>
        </p:blipFill>
        <p:spPr>
          <a:xfrm>
            <a:off x="116020" y="52668"/>
            <a:ext cx="1905918" cy="557427"/>
          </a:xfrm>
          <a:prstGeom prst="rect">
            <a:avLst/>
          </a:prstGeom>
        </p:spPr>
      </p:pic>
      <p:sp>
        <p:nvSpPr>
          <p:cNvPr id="3" name="Rettangolo 2"/>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pic>
        <p:nvPicPr>
          <p:cNvPr id="6" name="Picture 2" descr="IT_V3">
            <a:extLst>
              <a:ext uri="{FF2B5EF4-FFF2-40B4-BE49-F238E27FC236}">
                <a16:creationId xmlns:a16="http://schemas.microsoft.com/office/drawing/2014/main" id="{E06DA419-345B-4A49-96DB-B8194CD8548C}"/>
              </a:ext>
            </a:extLst>
          </p:cNvPr>
          <p:cNvPicPr/>
          <p:nvPr/>
        </p:nvPicPr>
        <p:blipFill rotWithShape="1">
          <a:blip r:embed="rId3" cstate="print">
            <a:extLst>
              <a:ext uri="{28A0092B-C50C-407E-A947-70E740481C1C}">
                <a14:useLocalDpi xmlns:a14="http://schemas.microsoft.com/office/drawing/2010/main" val="0"/>
              </a:ext>
            </a:extLst>
          </a:blip>
          <a:srcRect l="6371" t="1907" r="6126" b="3647"/>
          <a:stretch/>
        </p:blipFill>
        <p:spPr bwMode="auto">
          <a:xfrm>
            <a:off x="142875" y="1150842"/>
            <a:ext cx="6524626" cy="4021233"/>
          </a:xfrm>
          <a:prstGeom prst="rect">
            <a:avLst/>
          </a:prstGeom>
          <a:noFill/>
          <a:ln>
            <a:noFill/>
          </a:ln>
          <a:extLst>
            <a:ext uri="{53640926-AAD7-44D8-BBD7-CCE9431645EC}">
              <a14:shadowObscured xmlns:a14="http://schemas.microsoft.com/office/drawing/2010/main"/>
            </a:ext>
          </a:extLst>
        </p:spPr>
      </p:pic>
      <p:sp>
        <p:nvSpPr>
          <p:cNvPr id="7" name="Rettangolo 6">
            <a:extLst>
              <a:ext uri="{FF2B5EF4-FFF2-40B4-BE49-F238E27FC236}">
                <a16:creationId xmlns:a16="http://schemas.microsoft.com/office/drawing/2014/main" id="{73025467-98DC-4B89-8DFE-91598DAE000F}"/>
              </a:ext>
            </a:extLst>
          </p:cNvPr>
          <p:cNvSpPr/>
          <p:nvPr/>
        </p:nvSpPr>
        <p:spPr>
          <a:xfrm>
            <a:off x="116020" y="5293174"/>
            <a:ext cx="6551481" cy="1015663"/>
          </a:xfrm>
          <a:prstGeom prst="rect">
            <a:avLst/>
          </a:prstGeom>
        </p:spPr>
        <p:txBody>
          <a:bodyPr wrap="square">
            <a:spAutoFit/>
          </a:bodyPr>
          <a:lstStyle/>
          <a:p>
            <a:pPr algn="ctr"/>
            <a:r>
              <a:rPr lang="en-US" sz="1200" i="1" dirty="0"/>
              <a:t>Time series of forcing factors of the aquifer dynamics in the southern Venice Lagoon during the period July 1</a:t>
            </a:r>
            <a:r>
              <a:rPr lang="en-US" sz="1200" i="1" baseline="30000" dirty="0"/>
              <a:t>st</a:t>
            </a:r>
            <a:r>
              <a:rPr lang="en-US" sz="1200" i="1" dirty="0"/>
              <a:t> – October 31</a:t>
            </a:r>
            <a:r>
              <a:rPr lang="en-US" sz="1200" i="1" baseline="30000" dirty="0"/>
              <a:t>st</a:t>
            </a:r>
            <a:r>
              <a:rPr lang="en-US" sz="1200" i="1" dirty="0"/>
              <a:t>: Daily precipitation from SA meteorological station , Sea level observed at TG; CM water level (PS outflow) and DC h (PS inflow) </a:t>
            </a:r>
            <a:r>
              <a:rPr lang="it-IT" sz="1200" dirty="0"/>
              <a:t>(from </a:t>
            </a:r>
            <a:r>
              <a:rPr lang="it-IT" sz="1200" dirty="0" err="1"/>
              <a:t>Lovrinović</a:t>
            </a:r>
            <a:r>
              <a:rPr lang="it-IT" sz="1200" dirty="0"/>
              <a:t> et al., 2021, Water 13(4), 561, </a:t>
            </a:r>
            <a:r>
              <a:rPr lang="it-IT" sz="1200" dirty="0">
                <a:hlinkClick r:id="rId4"/>
              </a:rPr>
              <a:t>https://doi.org/10.3390/w13040561</a:t>
            </a:r>
            <a:r>
              <a:rPr lang="it-IT" sz="1200" dirty="0"/>
              <a:t>).</a:t>
            </a:r>
            <a:endParaRPr lang="en-US" sz="1200" i="1" dirty="0"/>
          </a:p>
          <a:p>
            <a:pPr algn="ctr"/>
            <a:r>
              <a:rPr lang="en-US" sz="1200" i="1" dirty="0"/>
              <a:t>.</a:t>
            </a:r>
          </a:p>
        </p:txBody>
      </p:sp>
      <p:sp>
        <p:nvSpPr>
          <p:cNvPr id="4" name="Rettangolo 3">
            <a:extLst>
              <a:ext uri="{FF2B5EF4-FFF2-40B4-BE49-F238E27FC236}">
                <a16:creationId xmlns:a16="http://schemas.microsoft.com/office/drawing/2014/main" id="{89437D5D-D2D6-4254-8029-48DD694E92C1}"/>
              </a:ext>
            </a:extLst>
          </p:cNvPr>
          <p:cNvSpPr/>
          <p:nvPr/>
        </p:nvSpPr>
        <p:spPr>
          <a:xfrm>
            <a:off x="5181601" y="933893"/>
            <a:ext cx="6648450" cy="5355312"/>
          </a:xfrm>
          <a:prstGeom prst="rect">
            <a:avLst/>
          </a:prstGeom>
        </p:spPr>
        <p:txBody>
          <a:bodyPr wrap="square">
            <a:spAutoFit/>
          </a:bodyPr>
          <a:lstStyle/>
          <a:p>
            <a:pPr marL="1619250" algn="just">
              <a:lnSpc>
                <a:spcPct val="95000"/>
              </a:lnSpc>
              <a:spcAft>
                <a:spcPts val="0"/>
              </a:spcAft>
            </a:pPr>
            <a:r>
              <a:rPr lang="en-US" dirty="0">
                <a:solidFill>
                  <a:srgbClr val="000000"/>
                </a:solidFill>
                <a:ea typeface="Times New Roman" panose="02020603050405020304" pitchFamily="18" charset="0"/>
                <a:cs typeface="Times New Roman" panose="02020603050405020304" pitchFamily="18" charset="0"/>
              </a:rPr>
              <a:t>The groundwater dynamics in the study area is controlled by the </a:t>
            </a:r>
            <a:r>
              <a:rPr lang="en-US" b="1" dirty="0">
                <a:solidFill>
                  <a:srgbClr val="000000"/>
                </a:solidFill>
                <a:ea typeface="Times New Roman" panose="02020603050405020304" pitchFamily="18" charset="0"/>
                <a:cs typeface="Times New Roman" panose="02020603050405020304" pitchFamily="18" charset="0"/>
              </a:rPr>
              <a:t>precipitations</a:t>
            </a:r>
            <a:r>
              <a:rPr lang="en-US" dirty="0">
                <a:solidFill>
                  <a:srgbClr val="000000"/>
                </a:solidFill>
                <a:ea typeface="Times New Roman" panose="02020603050405020304" pitchFamily="18" charset="0"/>
                <a:cs typeface="Times New Roman" panose="02020603050405020304" pitchFamily="18" charset="0"/>
              </a:rPr>
              <a:t>, the </a:t>
            </a:r>
            <a:r>
              <a:rPr lang="en-US" b="1" dirty="0">
                <a:solidFill>
                  <a:srgbClr val="000000"/>
                </a:solidFill>
                <a:ea typeface="Times New Roman" panose="02020603050405020304" pitchFamily="18" charset="0"/>
                <a:cs typeface="Times New Roman" panose="02020603050405020304" pitchFamily="18" charset="0"/>
              </a:rPr>
              <a:t>tide</a:t>
            </a:r>
            <a:r>
              <a:rPr lang="en-US" dirty="0">
                <a:solidFill>
                  <a:srgbClr val="000000"/>
                </a:solidFill>
                <a:ea typeface="Times New Roman" panose="02020603050405020304" pitchFamily="18" charset="0"/>
                <a:cs typeface="Times New Roman" panose="02020603050405020304" pitchFamily="18" charset="0"/>
              </a:rPr>
              <a:t>, the </a:t>
            </a:r>
            <a:r>
              <a:rPr lang="en-US" b="1" dirty="0">
                <a:solidFill>
                  <a:srgbClr val="000000"/>
                </a:solidFill>
                <a:ea typeface="Times New Roman" panose="02020603050405020304" pitchFamily="18" charset="0"/>
                <a:cs typeface="Times New Roman" panose="02020603050405020304" pitchFamily="18" charset="0"/>
              </a:rPr>
              <a:t>Pumping Station (PS)</a:t>
            </a:r>
            <a:r>
              <a:rPr lang="en-US" dirty="0">
                <a:solidFill>
                  <a:srgbClr val="000000"/>
                </a:solidFill>
                <a:ea typeface="Times New Roman" panose="02020603050405020304" pitchFamily="18" charset="0"/>
                <a:cs typeface="Times New Roman" panose="02020603050405020304" pitchFamily="18" charset="0"/>
              </a:rPr>
              <a:t> and the </a:t>
            </a:r>
            <a:r>
              <a:rPr lang="en-US" b="1" dirty="0" err="1">
                <a:solidFill>
                  <a:srgbClr val="000000"/>
                </a:solidFill>
                <a:ea typeface="Times New Roman" panose="02020603050405020304" pitchFamily="18" charset="0"/>
                <a:cs typeface="Times New Roman" panose="02020603050405020304" pitchFamily="18" charset="0"/>
              </a:rPr>
              <a:t>Brenta-Bacchiglione</a:t>
            </a:r>
            <a:r>
              <a:rPr lang="en-US" b="1" dirty="0">
                <a:solidFill>
                  <a:srgbClr val="000000"/>
                </a:solidFill>
                <a:ea typeface="Times New Roman" panose="02020603050405020304" pitchFamily="18" charset="0"/>
                <a:cs typeface="Times New Roman" panose="02020603050405020304" pitchFamily="18" charset="0"/>
              </a:rPr>
              <a:t> river system</a:t>
            </a:r>
            <a:r>
              <a:rPr lang="en-US" dirty="0">
                <a:solidFill>
                  <a:srgbClr val="000000"/>
                </a:solidFill>
                <a:ea typeface="Times New Roman" panose="02020603050405020304" pitchFamily="18" charset="0"/>
                <a:cs typeface="Times New Roman" panose="02020603050405020304" pitchFamily="18" charset="0"/>
              </a:rPr>
              <a:t> together with the </a:t>
            </a:r>
            <a:r>
              <a:rPr lang="en-US" b="1" dirty="0">
                <a:solidFill>
                  <a:srgbClr val="000000"/>
                </a:solidFill>
                <a:ea typeface="Times New Roman" panose="02020603050405020304" pitchFamily="18" charset="0"/>
                <a:cs typeface="Times New Roman" panose="02020603050405020304" pitchFamily="18" charset="0"/>
              </a:rPr>
              <a:t>Canal </a:t>
            </a:r>
            <a:r>
              <a:rPr lang="en-US" b="1" dirty="0" err="1">
                <a:solidFill>
                  <a:srgbClr val="000000"/>
                </a:solidFill>
                <a:ea typeface="Times New Roman" panose="02020603050405020304" pitchFamily="18" charset="0"/>
                <a:cs typeface="Times New Roman" panose="02020603050405020304" pitchFamily="18" charset="0"/>
              </a:rPr>
              <a:t>Morto</a:t>
            </a:r>
            <a:r>
              <a:rPr lang="en-US" b="1" dirty="0">
                <a:solidFill>
                  <a:srgbClr val="000000"/>
                </a:solidFill>
                <a:ea typeface="Times New Roman" panose="02020603050405020304" pitchFamily="18" charset="0"/>
                <a:cs typeface="Times New Roman" panose="02020603050405020304" pitchFamily="18" charset="0"/>
              </a:rPr>
              <a:t> (CM).</a:t>
            </a:r>
          </a:p>
          <a:p>
            <a:pPr marL="1905000" indent="-285750" algn="just">
              <a:lnSpc>
                <a:spcPct val="95000"/>
              </a:lnSpc>
              <a:spcAft>
                <a:spcPts val="0"/>
              </a:spcAft>
              <a:buFont typeface="Arial" panose="020B0604020202020204" pitchFamily="34" charset="0"/>
              <a:buChar char="•"/>
            </a:pPr>
            <a:r>
              <a:rPr lang="en-GB" dirty="0"/>
              <a:t>The precipitation regime is characterized by sporadic and intense short-term precipitations in July and August, which increases in both frequency and amount in mid-September-October</a:t>
            </a:r>
          </a:p>
          <a:p>
            <a:pPr marL="1905000" indent="-285750" algn="just">
              <a:lnSpc>
                <a:spcPct val="95000"/>
              </a:lnSpc>
              <a:spcAft>
                <a:spcPts val="0"/>
              </a:spcAft>
              <a:buFont typeface="Arial" panose="020B0604020202020204" pitchFamily="34" charset="0"/>
              <a:buChar char="•"/>
            </a:pPr>
            <a:r>
              <a:rPr lang="en-GB" dirty="0"/>
              <a:t>Tide gauge time series shows the semidiurnal cycle, characteristics of the Adriatic Sea with a maximum amplitude of 1 m</a:t>
            </a:r>
          </a:p>
          <a:p>
            <a:pPr marL="1905000" indent="-285750" algn="just">
              <a:lnSpc>
                <a:spcPct val="95000"/>
              </a:lnSpc>
              <a:spcAft>
                <a:spcPts val="0"/>
              </a:spcAft>
              <a:buFont typeface="Arial" panose="020B0604020202020204" pitchFamily="34" charset="0"/>
              <a:buChar char="•"/>
            </a:pPr>
            <a:r>
              <a:rPr lang="en-GB" dirty="0"/>
              <a:t>The Canal </a:t>
            </a:r>
            <a:r>
              <a:rPr lang="en-GB" dirty="0" err="1"/>
              <a:t>Morto</a:t>
            </a:r>
            <a:r>
              <a:rPr lang="en-GB" dirty="0"/>
              <a:t> h value follows that of the sea but with the higher levels significantly reduced by tide gate located at the confluence of the canal with </a:t>
            </a:r>
            <a:r>
              <a:rPr lang="en-GB" dirty="0" err="1"/>
              <a:t>Bacchiglione-Brenta</a:t>
            </a:r>
            <a:r>
              <a:rPr lang="en-GB" dirty="0"/>
              <a:t> river system</a:t>
            </a:r>
          </a:p>
          <a:p>
            <a:pPr marL="1905000" indent="-285750" algn="just">
              <a:lnSpc>
                <a:spcPct val="95000"/>
              </a:lnSpc>
              <a:spcAft>
                <a:spcPts val="0"/>
              </a:spcAft>
              <a:buFont typeface="Arial" panose="020B0604020202020204" pitchFamily="34" charset="0"/>
              <a:buChar char="•"/>
            </a:pPr>
            <a:r>
              <a:rPr lang="en-GB" dirty="0">
                <a:solidFill>
                  <a:srgbClr val="000000"/>
                </a:solidFill>
                <a:ea typeface="Times New Roman" panose="02020603050405020304" pitchFamily="18" charset="0"/>
                <a:cs typeface="Times New Roman" panose="02020603050405020304" pitchFamily="18" charset="0"/>
              </a:rPr>
              <a:t>The Drainage Channel water level is controlled by the Pumping Station in a range of levels determined by the requirements of irrigation and the occurrence of heavy precipitations</a:t>
            </a:r>
            <a:endParaRPr lang="it-IT" dirty="0">
              <a:solidFill>
                <a:srgbClr val="000000"/>
              </a:solidFill>
              <a:ea typeface="Times New Roman" panose="02020603050405020304" pitchFamily="18" charset="0"/>
              <a:cs typeface="Times New Roman" panose="02020603050405020304" pitchFamily="18" charset="0"/>
            </a:endParaRPr>
          </a:p>
        </p:txBody>
      </p:sp>
      <p:sp>
        <p:nvSpPr>
          <p:cNvPr id="8" name="CasellaDiTesto 7">
            <a:extLst>
              <a:ext uri="{FF2B5EF4-FFF2-40B4-BE49-F238E27FC236}">
                <a16:creationId xmlns:a16="http://schemas.microsoft.com/office/drawing/2014/main" id="{72704DEF-6690-4364-9B37-A563672EAF6C}"/>
              </a:ext>
            </a:extLst>
          </p:cNvPr>
          <p:cNvSpPr txBox="1"/>
          <p:nvPr/>
        </p:nvSpPr>
        <p:spPr>
          <a:xfrm>
            <a:off x="4538709" y="214313"/>
            <a:ext cx="3114582"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a:effectLst>
                  <a:outerShdw blurRad="38100" dist="38100" dir="2700000" algn="tl">
                    <a:srgbClr val="000000">
                      <a:alpha val="43137"/>
                    </a:srgbClr>
                  </a:outerShdw>
                </a:effectLst>
              </a:rPr>
              <a:t>Forcing factors</a:t>
            </a:r>
          </a:p>
        </p:txBody>
      </p:sp>
    </p:spTree>
    <p:extLst>
      <p:ext uri="{BB962C8B-B14F-4D97-AF65-F5344CB8AC3E}">
        <p14:creationId xmlns:p14="http://schemas.microsoft.com/office/powerpoint/2010/main" val="3403357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40CD575B-841C-40FC-A460-640F51367917}"/>
              </a:ext>
            </a:extLst>
          </p:cNvPr>
          <p:cNvSpPr/>
          <p:nvPr/>
        </p:nvSpPr>
        <p:spPr>
          <a:xfrm>
            <a:off x="221780" y="871137"/>
            <a:ext cx="6826720" cy="4829014"/>
          </a:xfrm>
          <a:prstGeom prst="rect">
            <a:avLst/>
          </a:prstGeom>
          <a:solidFill>
            <a:srgbClr val="FFFFFF">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p:cNvPicPr>
            <a:picLocks noChangeAspect="1"/>
          </p:cNvPicPr>
          <p:nvPr/>
        </p:nvPicPr>
        <p:blipFill>
          <a:blip r:embed="rId2"/>
          <a:stretch>
            <a:fillRect/>
          </a:stretch>
        </p:blipFill>
        <p:spPr>
          <a:xfrm>
            <a:off x="116020" y="52668"/>
            <a:ext cx="1905918" cy="557427"/>
          </a:xfrm>
          <a:prstGeom prst="rect">
            <a:avLst/>
          </a:prstGeom>
        </p:spPr>
      </p:pic>
      <p:sp>
        <p:nvSpPr>
          <p:cNvPr id="3" name="Rettangolo 2"/>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pic>
        <p:nvPicPr>
          <p:cNvPr id="2050" name="Picture 2" descr="IT_V4">
            <a:extLst>
              <a:ext uri="{FF2B5EF4-FFF2-40B4-BE49-F238E27FC236}">
                <a16:creationId xmlns:a16="http://schemas.microsoft.com/office/drawing/2014/main" id="{4976DE52-2ADC-43BA-B635-87101AD3AE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6233" y="222805"/>
            <a:ext cx="4630492" cy="577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tangolo 5">
            <a:extLst>
              <a:ext uri="{FF2B5EF4-FFF2-40B4-BE49-F238E27FC236}">
                <a16:creationId xmlns:a16="http://schemas.microsoft.com/office/drawing/2014/main" id="{35BC7C12-2CD6-43E5-AB34-55ACDF916F70}"/>
              </a:ext>
            </a:extLst>
          </p:cNvPr>
          <p:cNvSpPr/>
          <p:nvPr/>
        </p:nvSpPr>
        <p:spPr>
          <a:xfrm>
            <a:off x="6214369" y="5953725"/>
            <a:ext cx="5857657" cy="646331"/>
          </a:xfrm>
          <a:prstGeom prst="rect">
            <a:avLst/>
          </a:prstGeom>
        </p:spPr>
        <p:txBody>
          <a:bodyPr wrap="square">
            <a:spAutoFit/>
          </a:bodyPr>
          <a:lstStyle/>
          <a:p>
            <a:pPr algn="r"/>
            <a:r>
              <a:rPr lang="en-US" sz="1200" i="1" dirty="0"/>
              <a:t>Groundwater dynamics of the unconfined aquifer in the period July 16</a:t>
            </a:r>
            <a:r>
              <a:rPr lang="en-US" sz="1200" i="1" baseline="30000" dirty="0"/>
              <a:t>th</a:t>
            </a:r>
            <a:r>
              <a:rPr lang="en-US" sz="1200" i="1" dirty="0"/>
              <a:t> - October 22</a:t>
            </a:r>
            <a:r>
              <a:rPr lang="en-US" sz="1200" i="1" baseline="30000" dirty="0"/>
              <a:t>nd </a:t>
            </a:r>
            <a:r>
              <a:rPr lang="it-IT" sz="1200" dirty="0"/>
              <a:t>(from </a:t>
            </a:r>
            <a:r>
              <a:rPr lang="it-IT" sz="1200" dirty="0" err="1"/>
              <a:t>Lovrinović</a:t>
            </a:r>
            <a:r>
              <a:rPr lang="it-IT" sz="1200" dirty="0"/>
              <a:t> et al., 2021, Water 13(4), 561, </a:t>
            </a:r>
            <a:r>
              <a:rPr lang="it-IT" sz="1200" dirty="0">
                <a:hlinkClick r:id="rId4"/>
              </a:rPr>
              <a:t>https://doi.org/10.3390/w13040561</a:t>
            </a:r>
            <a:r>
              <a:rPr lang="it-IT" sz="1200" dirty="0"/>
              <a:t>).</a:t>
            </a:r>
            <a:endParaRPr lang="en-US" sz="1200" i="1" dirty="0"/>
          </a:p>
          <a:p>
            <a:pPr algn="r"/>
            <a:r>
              <a:rPr lang="en-US" sz="1200" i="1" dirty="0"/>
              <a:t>. </a:t>
            </a:r>
          </a:p>
        </p:txBody>
      </p:sp>
      <p:sp>
        <p:nvSpPr>
          <p:cNvPr id="4" name="Rettangolo 3">
            <a:extLst>
              <a:ext uri="{FF2B5EF4-FFF2-40B4-BE49-F238E27FC236}">
                <a16:creationId xmlns:a16="http://schemas.microsoft.com/office/drawing/2014/main" id="{944702CC-B18F-4F39-90C7-96186FD50E91}"/>
              </a:ext>
            </a:extLst>
          </p:cNvPr>
          <p:cNvSpPr/>
          <p:nvPr/>
        </p:nvSpPr>
        <p:spPr>
          <a:xfrm>
            <a:off x="-1451914" y="871137"/>
            <a:ext cx="8500414" cy="4829014"/>
          </a:xfrm>
          <a:prstGeom prst="rect">
            <a:avLst/>
          </a:prstGeom>
        </p:spPr>
        <p:txBody>
          <a:bodyPr wrap="square">
            <a:spAutoFit/>
          </a:bodyPr>
          <a:lstStyle/>
          <a:p>
            <a:pPr marL="1941830" indent="-285750" algn="just">
              <a:lnSpc>
                <a:spcPct val="95000"/>
              </a:lnSpc>
              <a:spcAft>
                <a:spcPts val="0"/>
              </a:spcAft>
              <a:buFont typeface="Arial" panose="020B0604020202020204" pitchFamily="34" charset="0"/>
              <a:buChar char="•"/>
            </a:pPr>
            <a:r>
              <a:rPr lang="en-GB" b="1" dirty="0">
                <a:solidFill>
                  <a:srgbClr val="000000"/>
                </a:solidFill>
                <a:ea typeface="Times New Roman" panose="02020603050405020304" pitchFamily="18" charset="0"/>
                <a:cs typeface="Times New Roman" panose="02020603050405020304" pitchFamily="18" charset="0"/>
              </a:rPr>
              <a:t>MoST1b:</a:t>
            </a:r>
          </a:p>
          <a:p>
            <a:pPr marL="1656080" algn="just">
              <a:lnSpc>
                <a:spcPct val="95000"/>
              </a:lnSpc>
              <a:spcAft>
                <a:spcPts val="0"/>
              </a:spcAft>
            </a:pPr>
            <a:r>
              <a:rPr lang="en-GB" dirty="0">
                <a:solidFill>
                  <a:srgbClr val="000000"/>
                </a:solidFill>
                <a:ea typeface="Times New Roman" panose="02020603050405020304" pitchFamily="18" charset="0"/>
                <a:cs typeface="Times New Roman" panose="02020603050405020304" pitchFamily="18" charset="0"/>
              </a:rPr>
              <a:t>the dynamics of groundwater is well correlated with the freshwater recharge during precipitation events and the freshening effect involves the whole thickness of the aquifer.</a:t>
            </a:r>
          </a:p>
          <a:p>
            <a:pPr marL="1656080" algn="just">
              <a:lnSpc>
                <a:spcPct val="95000"/>
              </a:lnSpc>
              <a:spcAft>
                <a:spcPts val="0"/>
              </a:spcAft>
            </a:pPr>
            <a:endParaRPr lang="en-GB" dirty="0">
              <a:solidFill>
                <a:srgbClr val="000000"/>
              </a:solidFill>
              <a:ea typeface="Times New Roman" panose="02020603050405020304" pitchFamily="18" charset="0"/>
              <a:cs typeface="Times New Roman" panose="02020603050405020304" pitchFamily="18" charset="0"/>
            </a:endParaRPr>
          </a:p>
          <a:p>
            <a:pPr marL="1656080" algn="just">
              <a:lnSpc>
                <a:spcPct val="95000"/>
              </a:lnSpc>
              <a:spcAft>
                <a:spcPts val="0"/>
              </a:spcAft>
            </a:pPr>
            <a:endParaRPr lang="en-GB" dirty="0">
              <a:solidFill>
                <a:srgbClr val="000000"/>
              </a:solidFill>
              <a:ea typeface="Times New Roman" panose="02020603050405020304" pitchFamily="18" charset="0"/>
              <a:cs typeface="Times New Roman" panose="02020603050405020304" pitchFamily="18" charset="0"/>
            </a:endParaRPr>
          </a:p>
          <a:p>
            <a:pPr marL="1941830" indent="-285750" algn="just">
              <a:lnSpc>
                <a:spcPct val="95000"/>
              </a:lnSpc>
              <a:buFont typeface="Arial" panose="020B0604020202020204" pitchFamily="34" charset="0"/>
              <a:buChar char="•"/>
            </a:pPr>
            <a:r>
              <a:rPr lang="en-GB" b="1" dirty="0"/>
              <a:t>MoST2:</a:t>
            </a:r>
          </a:p>
          <a:p>
            <a:pPr marL="1656080" algn="just">
              <a:lnSpc>
                <a:spcPct val="95000"/>
              </a:lnSpc>
            </a:pPr>
            <a:r>
              <a:rPr lang="en-GB" dirty="0"/>
              <a:t>the groundwater dynamics at MoST2 is also linked to the precipitation,</a:t>
            </a:r>
          </a:p>
          <a:p>
            <a:pPr marL="1656080" algn="just">
              <a:lnSpc>
                <a:spcPct val="95000"/>
              </a:lnSpc>
            </a:pPr>
            <a:r>
              <a:rPr lang="en-GB" dirty="0"/>
              <a:t>which recharge the aquifer with freshwater. However, the decrease in EC values is reduced, compared to MoST1b and happens only in some precipitation events. The freshening effect is limited to the upper layer of the aquifer.</a:t>
            </a:r>
          </a:p>
          <a:p>
            <a:pPr marL="1656080" algn="just">
              <a:lnSpc>
                <a:spcPct val="95000"/>
              </a:lnSpc>
            </a:pPr>
            <a:endParaRPr lang="en-GB" dirty="0"/>
          </a:p>
          <a:p>
            <a:pPr marL="1941830" indent="-285750" algn="just">
              <a:lnSpc>
                <a:spcPct val="95000"/>
              </a:lnSpc>
              <a:buFont typeface="Arial" panose="020B0604020202020204" pitchFamily="34" charset="0"/>
              <a:buChar char="•"/>
            </a:pPr>
            <a:r>
              <a:rPr lang="en-GB" b="1" dirty="0"/>
              <a:t>MoST3:</a:t>
            </a:r>
          </a:p>
          <a:p>
            <a:pPr marL="1656080" algn="just">
              <a:lnSpc>
                <a:spcPct val="95000"/>
              </a:lnSpc>
            </a:pPr>
            <a:r>
              <a:rPr lang="en-GB" dirty="0"/>
              <a:t>the groundwater dynamics at MoST2 is linked to the precipitation,</a:t>
            </a:r>
          </a:p>
          <a:p>
            <a:pPr marL="1656080" algn="just">
              <a:lnSpc>
                <a:spcPct val="95000"/>
              </a:lnSpc>
            </a:pPr>
            <a:r>
              <a:rPr lang="en-GB" dirty="0"/>
              <a:t>which recharge the aquifer with freshwater. However, the decrease in EC values is reduced, compared to MoST1b and happens only in some precipitation events.</a:t>
            </a:r>
            <a:endParaRPr lang="it-IT" dirty="0">
              <a:solidFill>
                <a:srgbClr val="000000"/>
              </a:solidFill>
              <a:ea typeface="Times New Roman" panose="02020603050405020304" pitchFamily="18" charset="0"/>
              <a:cs typeface="Times New Roman" panose="02020603050405020304" pitchFamily="18" charset="0"/>
            </a:endParaRPr>
          </a:p>
        </p:txBody>
      </p:sp>
      <p:sp>
        <p:nvSpPr>
          <p:cNvPr id="8" name="CasellaDiTesto 7">
            <a:extLst>
              <a:ext uri="{FF2B5EF4-FFF2-40B4-BE49-F238E27FC236}">
                <a16:creationId xmlns:a16="http://schemas.microsoft.com/office/drawing/2014/main" id="{28F64A18-616B-4B38-9F65-443B10DB8109}"/>
              </a:ext>
            </a:extLst>
          </p:cNvPr>
          <p:cNvSpPr txBox="1"/>
          <p:nvPr/>
        </p:nvSpPr>
        <p:spPr>
          <a:xfrm>
            <a:off x="2441452" y="222805"/>
            <a:ext cx="4405266"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err="1">
                <a:effectLst>
                  <a:outerShdw blurRad="38100" dist="38100" dir="2700000" algn="tl">
                    <a:srgbClr val="000000">
                      <a:alpha val="43137"/>
                    </a:srgbClr>
                  </a:outerShdw>
                </a:effectLst>
              </a:rPr>
              <a:t>Growndwater</a:t>
            </a:r>
            <a:r>
              <a:rPr lang="it-IT" b="1" dirty="0">
                <a:effectLst>
                  <a:outerShdw blurRad="38100" dist="38100" dir="2700000" algn="tl">
                    <a:srgbClr val="000000">
                      <a:alpha val="43137"/>
                    </a:srgbClr>
                  </a:outerShdw>
                </a:effectLst>
              </a:rPr>
              <a:t> dynamics vs </a:t>
            </a:r>
            <a:r>
              <a:rPr lang="it-IT" b="1" dirty="0" err="1">
                <a:effectLst>
                  <a:outerShdw blurRad="38100" dist="38100" dir="2700000" algn="tl">
                    <a:srgbClr val="000000">
                      <a:alpha val="43137"/>
                    </a:srgbClr>
                  </a:outerShdw>
                </a:effectLst>
              </a:rPr>
              <a:t>precipitation</a:t>
            </a:r>
            <a:endParaRPr lang="it-IT"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251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B1E75A33-87BB-4362-8D23-B4779F2D1248}"/>
              </a:ext>
            </a:extLst>
          </p:cNvPr>
          <p:cNvSpPr/>
          <p:nvPr/>
        </p:nvSpPr>
        <p:spPr>
          <a:xfrm>
            <a:off x="144595" y="871137"/>
            <a:ext cx="6903905" cy="4799775"/>
          </a:xfrm>
          <a:prstGeom prst="rect">
            <a:avLst/>
          </a:prstGeom>
          <a:solidFill>
            <a:srgbClr val="FFFFFF">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p:cNvPicPr>
            <a:picLocks noChangeAspect="1"/>
          </p:cNvPicPr>
          <p:nvPr/>
        </p:nvPicPr>
        <p:blipFill>
          <a:blip r:embed="rId2"/>
          <a:stretch>
            <a:fillRect/>
          </a:stretch>
        </p:blipFill>
        <p:spPr>
          <a:xfrm>
            <a:off x="116020" y="52668"/>
            <a:ext cx="1905918" cy="557427"/>
          </a:xfrm>
          <a:prstGeom prst="rect">
            <a:avLst/>
          </a:prstGeom>
        </p:spPr>
      </p:pic>
      <p:sp>
        <p:nvSpPr>
          <p:cNvPr id="3" name="Rettangolo 2"/>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sp>
        <p:nvSpPr>
          <p:cNvPr id="6" name="Rettangolo 5">
            <a:extLst>
              <a:ext uri="{FF2B5EF4-FFF2-40B4-BE49-F238E27FC236}">
                <a16:creationId xmlns:a16="http://schemas.microsoft.com/office/drawing/2014/main" id="{35BC7C12-2CD6-43E5-AB34-55ACDF916F70}"/>
              </a:ext>
            </a:extLst>
          </p:cNvPr>
          <p:cNvSpPr/>
          <p:nvPr/>
        </p:nvSpPr>
        <p:spPr>
          <a:xfrm>
            <a:off x="6578353" y="5804455"/>
            <a:ext cx="5317445" cy="1015663"/>
          </a:xfrm>
          <a:prstGeom prst="rect">
            <a:avLst/>
          </a:prstGeom>
        </p:spPr>
        <p:txBody>
          <a:bodyPr wrap="square">
            <a:spAutoFit/>
          </a:bodyPr>
          <a:lstStyle/>
          <a:p>
            <a:pPr algn="just"/>
            <a:r>
              <a:rPr lang="en-US" sz="1200" i="1" dirty="0"/>
              <a:t>Cross correlation functions determined for the period September 2</a:t>
            </a:r>
            <a:r>
              <a:rPr lang="en-US" sz="1200" i="1" baseline="30000" dirty="0"/>
              <a:t>nd</a:t>
            </a:r>
            <a:r>
              <a:rPr lang="en-US" sz="1200" i="1" dirty="0"/>
              <a:t> – 19</a:t>
            </a:r>
            <a:r>
              <a:rPr lang="en-US" sz="1200" i="1" baseline="30000" dirty="0"/>
              <a:t>th</a:t>
            </a:r>
            <a:r>
              <a:rPr lang="en-US" sz="1200" i="1" dirty="0"/>
              <a:t> 2020: (a) piezometer MoST1b; (b) piezometer MoST2 and (c) piezometer MoST3 </a:t>
            </a:r>
            <a:r>
              <a:rPr lang="it-IT" sz="1200" dirty="0"/>
              <a:t>(from </a:t>
            </a:r>
            <a:r>
              <a:rPr lang="it-IT" sz="1200" dirty="0" err="1"/>
              <a:t>Lovrinović</a:t>
            </a:r>
            <a:r>
              <a:rPr lang="it-IT" sz="1200" dirty="0"/>
              <a:t> et al., 2021, Water 13(4), 561, </a:t>
            </a:r>
            <a:r>
              <a:rPr lang="it-IT" sz="1200" dirty="0">
                <a:hlinkClick r:id="rId3"/>
              </a:rPr>
              <a:t>https://doi.org/10.3390/w13040561</a:t>
            </a:r>
            <a:r>
              <a:rPr lang="it-IT" sz="1200" dirty="0"/>
              <a:t>).</a:t>
            </a:r>
            <a:endParaRPr lang="en-US" sz="1200" i="1" dirty="0"/>
          </a:p>
          <a:p>
            <a:pPr algn="just"/>
            <a:r>
              <a:rPr lang="en-US" sz="1200" i="1" dirty="0"/>
              <a:t>.</a:t>
            </a:r>
            <a:endParaRPr lang="it-IT" sz="1200" i="1" dirty="0"/>
          </a:p>
          <a:p>
            <a:pPr algn="just"/>
            <a:endParaRPr lang="en-US" sz="1200" i="1" dirty="0"/>
          </a:p>
        </p:txBody>
      </p:sp>
      <p:sp>
        <p:nvSpPr>
          <p:cNvPr id="4" name="Rettangolo 3">
            <a:extLst>
              <a:ext uri="{FF2B5EF4-FFF2-40B4-BE49-F238E27FC236}">
                <a16:creationId xmlns:a16="http://schemas.microsoft.com/office/drawing/2014/main" id="{944702CC-B18F-4F39-90C7-96186FD50E91}"/>
              </a:ext>
            </a:extLst>
          </p:cNvPr>
          <p:cNvSpPr/>
          <p:nvPr/>
        </p:nvSpPr>
        <p:spPr>
          <a:xfrm>
            <a:off x="-1451914" y="871137"/>
            <a:ext cx="8500414" cy="4799775"/>
          </a:xfrm>
          <a:prstGeom prst="rect">
            <a:avLst/>
          </a:prstGeom>
        </p:spPr>
        <p:txBody>
          <a:bodyPr wrap="square">
            <a:spAutoFit/>
          </a:bodyPr>
          <a:lstStyle/>
          <a:p>
            <a:pPr marL="1941830" indent="-285750" algn="just">
              <a:lnSpc>
                <a:spcPct val="95000"/>
              </a:lnSpc>
              <a:spcAft>
                <a:spcPts val="0"/>
              </a:spcAft>
              <a:buFont typeface="Arial" panose="020B0604020202020204" pitchFamily="34" charset="0"/>
              <a:buChar char="•"/>
            </a:pPr>
            <a:r>
              <a:rPr lang="en-GB" b="1" dirty="0">
                <a:solidFill>
                  <a:srgbClr val="000000"/>
                </a:solidFill>
                <a:ea typeface="Times New Roman" panose="02020603050405020304" pitchFamily="18" charset="0"/>
                <a:cs typeface="Times New Roman" panose="02020603050405020304" pitchFamily="18" charset="0"/>
              </a:rPr>
              <a:t>MoST1b:</a:t>
            </a:r>
          </a:p>
          <a:p>
            <a:pPr marL="1656080" algn="just">
              <a:lnSpc>
                <a:spcPct val="95000"/>
              </a:lnSpc>
              <a:spcAft>
                <a:spcPts val="0"/>
              </a:spcAft>
            </a:pPr>
            <a:r>
              <a:rPr lang="en-GB" dirty="0"/>
              <a:t>h and EC are in phase with the tidal signal with delays of 3 hours and 4 hours 40 minutes, respectively. </a:t>
            </a:r>
          </a:p>
          <a:p>
            <a:pPr marL="1656080" algn="just">
              <a:lnSpc>
                <a:spcPct val="95000"/>
              </a:lnSpc>
              <a:spcAft>
                <a:spcPts val="0"/>
              </a:spcAft>
            </a:pPr>
            <a:r>
              <a:rPr lang="en-GB" dirty="0"/>
              <a:t>Maximum cross-correlation between h and CM levels is in phase without any delay. </a:t>
            </a:r>
          </a:p>
          <a:p>
            <a:pPr marL="1656080" algn="just">
              <a:lnSpc>
                <a:spcPct val="95000"/>
              </a:lnSpc>
              <a:spcAft>
                <a:spcPts val="0"/>
              </a:spcAft>
            </a:pPr>
            <a:r>
              <a:rPr lang="en-GB" dirty="0"/>
              <a:t>MoST1b EC correlates with CM levels in phase with about 4h early. </a:t>
            </a:r>
            <a:r>
              <a:rPr lang="en-GB" sz="1400" dirty="0"/>
              <a:t>(Taken into consideration that MoST1b level and EC directly rise with CM levels, and that CM brings freshwater, we can assume no direct relationship between them during the rising level, while it occurs during lowering levels. Hence, the freshening of groundwater is not due to the influence of CM but it is likely the effect of leakage from the </a:t>
            </a:r>
            <a:r>
              <a:rPr lang="en-GB" sz="1400" dirty="0" err="1"/>
              <a:t>Brenta</a:t>
            </a:r>
            <a:r>
              <a:rPr lang="en-GB" sz="1400" dirty="0"/>
              <a:t> – </a:t>
            </a:r>
            <a:r>
              <a:rPr lang="en-GB" sz="1400" dirty="0" err="1"/>
              <a:t>Bacchiglione</a:t>
            </a:r>
            <a:r>
              <a:rPr lang="en-GB" sz="1400" dirty="0"/>
              <a:t> system)</a:t>
            </a:r>
            <a:endParaRPr lang="en-GB" sz="1400" dirty="0">
              <a:solidFill>
                <a:srgbClr val="000000"/>
              </a:solidFill>
              <a:ea typeface="Times New Roman" panose="02020603050405020304" pitchFamily="18" charset="0"/>
              <a:cs typeface="Times New Roman" panose="02020603050405020304" pitchFamily="18" charset="0"/>
            </a:endParaRPr>
          </a:p>
          <a:p>
            <a:pPr marL="1656080" algn="just">
              <a:lnSpc>
                <a:spcPct val="95000"/>
              </a:lnSpc>
              <a:spcAft>
                <a:spcPts val="0"/>
              </a:spcAft>
            </a:pPr>
            <a:endParaRPr lang="en-GB" dirty="0">
              <a:solidFill>
                <a:srgbClr val="000000"/>
              </a:solidFill>
              <a:ea typeface="Times New Roman" panose="02020603050405020304" pitchFamily="18" charset="0"/>
              <a:cs typeface="Times New Roman" panose="02020603050405020304" pitchFamily="18" charset="0"/>
            </a:endParaRPr>
          </a:p>
          <a:p>
            <a:pPr marL="1941830" indent="-285750" algn="just">
              <a:lnSpc>
                <a:spcPct val="95000"/>
              </a:lnSpc>
              <a:buFont typeface="Arial" panose="020B0604020202020204" pitchFamily="34" charset="0"/>
              <a:buChar char="•"/>
            </a:pPr>
            <a:r>
              <a:rPr lang="en-GB" b="1" dirty="0"/>
              <a:t>MoST2 and MoST3:</a:t>
            </a:r>
          </a:p>
          <a:p>
            <a:pPr marL="1656080" algn="just">
              <a:lnSpc>
                <a:spcPct val="95000"/>
              </a:lnSpc>
            </a:pPr>
            <a:r>
              <a:rPr lang="en-GB" dirty="0"/>
              <a:t>No significant correlation with tide and CM. </a:t>
            </a:r>
          </a:p>
          <a:p>
            <a:pPr marL="1656080" algn="just">
              <a:lnSpc>
                <a:spcPct val="95000"/>
              </a:lnSpc>
            </a:pPr>
            <a:r>
              <a:rPr lang="en-GB" dirty="0"/>
              <a:t>Only the drainage channel affects the levels of the phreatic aquifer at both MoST2 and MoST3 sites. The EC background is given by the SWI from the lagoon and the river mouths and is modulated by the freshwater leakage from the </a:t>
            </a:r>
            <a:r>
              <a:rPr lang="en-GB" dirty="0" err="1"/>
              <a:t>Brenta</a:t>
            </a:r>
            <a:r>
              <a:rPr lang="en-GB" dirty="0"/>
              <a:t> and </a:t>
            </a:r>
            <a:r>
              <a:rPr lang="en-GB" dirty="0" err="1"/>
              <a:t>Bacchiglione</a:t>
            </a:r>
            <a:r>
              <a:rPr lang="en-GB" dirty="0"/>
              <a:t> river beds especially during the lowering of the tidal level</a:t>
            </a:r>
            <a:endParaRPr lang="en-GB" b="1" dirty="0"/>
          </a:p>
        </p:txBody>
      </p:sp>
      <p:sp>
        <p:nvSpPr>
          <p:cNvPr id="8" name="CasellaDiTesto 7">
            <a:extLst>
              <a:ext uri="{FF2B5EF4-FFF2-40B4-BE49-F238E27FC236}">
                <a16:creationId xmlns:a16="http://schemas.microsoft.com/office/drawing/2014/main" id="{28F64A18-616B-4B38-9F65-443B10DB8109}"/>
              </a:ext>
            </a:extLst>
          </p:cNvPr>
          <p:cNvSpPr txBox="1"/>
          <p:nvPr/>
        </p:nvSpPr>
        <p:spPr>
          <a:xfrm>
            <a:off x="2441452" y="222805"/>
            <a:ext cx="4405266"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a:effectLst>
                  <a:outerShdw blurRad="38100" dist="38100" dir="2700000" algn="tl">
                    <a:srgbClr val="000000">
                      <a:alpha val="43137"/>
                    </a:srgbClr>
                  </a:outerShdw>
                </a:effectLst>
              </a:rPr>
              <a:t>Cross-</a:t>
            </a:r>
            <a:r>
              <a:rPr lang="it-IT" b="1" dirty="0" err="1">
                <a:effectLst>
                  <a:outerShdw blurRad="38100" dist="38100" dir="2700000" algn="tl">
                    <a:srgbClr val="000000">
                      <a:alpha val="43137"/>
                    </a:srgbClr>
                  </a:outerShdw>
                </a:effectLst>
              </a:rPr>
              <a:t>correlation</a:t>
            </a:r>
            <a:endParaRPr lang="it-IT" b="1" dirty="0">
              <a:effectLst>
                <a:outerShdw blurRad="38100" dist="38100" dir="2700000" algn="tl">
                  <a:srgbClr val="000000">
                    <a:alpha val="43137"/>
                  </a:srgbClr>
                </a:outerShdw>
              </a:effectLst>
            </a:endParaRPr>
          </a:p>
        </p:txBody>
      </p:sp>
      <p:pic>
        <p:nvPicPr>
          <p:cNvPr id="3074" name="Picture 2" descr="IT_V5-V7">
            <a:extLst>
              <a:ext uri="{FF2B5EF4-FFF2-40B4-BE49-F238E27FC236}">
                <a16:creationId xmlns:a16="http://schemas.microsoft.com/office/drawing/2014/main" id="{6FEE265F-7891-4190-98E2-9DD409D014D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62" t="3340" b="6697"/>
          <a:stretch/>
        </p:blipFill>
        <p:spPr bwMode="auto">
          <a:xfrm>
            <a:off x="7266232" y="222805"/>
            <a:ext cx="4578404"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819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1371FCB6-ACC1-49C0-8277-E3221AFB0941}"/>
              </a:ext>
            </a:extLst>
          </p:cNvPr>
          <p:cNvSpPr/>
          <p:nvPr/>
        </p:nvSpPr>
        <p:spPr>
          <a:xfrm>
            <a:off x="105629" y="1049114"/>
            <a:ext cx="6182418" cy="4550150"/>
          </a:xfrm>
          <a:prstGeom prst="rect">
            <a:avLst/>
          </a:prstGeom>
          <a:solidFill>
            <a:srgbClr val="FFFFFF">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p:cNvPicPr>
            <a:picLocks noChangeAspect="1"/>
          </p:cNvPicPr>
          <p:nvPr/>
        </p:nvPicPr>
        <p:blipFill>
          <a:blip r:embed="rId2"/>
          <a:stretch>
            <a:fillRect/>
          </a:stretch>
        </p:blipFill>
        <p:spPr>
          <a:xfrm>
            <a:off x="116020" y="52668"/>
            <a:ext cx="1905918" cy="557427"/>
          </a:xfrm>
          <a:prstGeom prst="rect">
            <a:avLst/>
          </a:prstGeom>
        </p:spPr>
      </p:pic>
      <p:sp>
        <p:nvSpPr>
          <p:cNvPr id="3" name="Rettangolo 2"/>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sp>
        <p:nvSpPr>
          <p:cNvPr id="5" name="Rettangolo 4"/>
          <p:cNvSpPr/>
          <p:nvPr/>
        </p:nvSpPr>
        <p:spPr>
          <a:xfrm>
            <a:off x="143729" y="1074949"/>
            <a:ext cx="6182418" cy="4801314"/>
          </a:xfrm>
          <a:prstGeom prst="rect">
            <a:avLst/>
          </a:prstGeom>
        </p:spPr>
        <p:txBody>
          <a:bodyPr wrap="square">
            <a:spAutoFit/>
          </a:bodyPr>
          <a:lstStyle/>
          <a:p>
            <a:pPr marL="285750" indent="-285750">
              <a:buFont typeface="Arial" panose="020B0604020202020204" pitchFamily="34" charset="0"/>
              <a:buChar char="•"/>
            </a:pPr>
            <a:r>
              <a:rPr lang="en-US" b="1" dirty="0"/>
              <a:t>a: dry periods with high tide and CM gate closed:</a:t>
            </a:r>
          </a:p>
          <a:p>
            <a:r>
              <a:rPr lang="en-US" dirty="0"/>
              <a:t>The salt-water flows from the lagoon and from the river-mouths into the aquifer. </a:t>
            </a:r>
          </a:p>
          <a:p>
            <a:r>
              <a:rPr lang="en-US" dirty="0"/>
              <a:t>Water table rises.</a:t>
            </a:r>
          </a:p>
          <a:p>
            <a:r>
              <a:rPr lang="en-US" dirty="0"/>
              <a:t>The leakage of fresh-water from the CM is negligible.</a:t>
            </a:r>
          </a:p>
          <a:p>
            <a:endParaRPr lang="en-US" b="1" dirty="0"/>
          </a:p>
          <a:p>
            <a:pPr marL="285750" indent="-285750">
              <a:buFont typeface="Arial" panose="020B0604020202020204" pitchFamily="34" charset="0"/>
              <a:buChar char="•"/>
            </a:pPr>
            <a:r>
              <a:rPr lang="en-US" b="1" dirty="0"/>
              <a:t>b: dry periods with low tide and gate opened </a:t>
            </a:r>
          </a:p>
          <a:p>
            <a:r>
              <a:rPr lang="en-US" dirty="0" err="1"/>
              <a:t>Brenta</a:t>
            </a:r>
            <a:r>
              <a:rPr lang="en-US" dirty="0"/>
              <a:t> and </a:t>
            </a:r>
            <a:r>
              <a:rPr lang="en-US" dirty="0" err="1"/>
              <a:t>Bacchiglione</a:t>
            </a:r>
            <a:r>
              <a:rPr lang="en-US" dirty="0"/>
              <a:t> rivers fresh-water leakages into the aquifer, mitigating the salinity of the north-easternmost sector of the test area.</a:t>
            </a:r>
          </a:p>
          <a:p>
            <a:r>
              <a:rPr lang="en-US" dirty="0"/>
              <a:t>Water table decreases.</a:t>
            </a:r>
          </a:p>
          <a:p>
            <a:endParaRPr lang="en-US" b="1" dirty="0"/>
          </a:p>
          <a:p>
            <a:pPr marL="285750" indent="-285750">
              <a:buFont typeface="Arial" panose="020B0604020202020204" pitchFamily="34" charset="0"/>
              <a:buChar char="•"/>
            </a:pPr>
            <a:r>
              <a:rPr lang="en-US" b="1" dirty="0"/>
              <a:t>c: wet period with intense precipitation (high/low tide, gate opened/closed) </a:t>
            </a:r>
          </a:p>
          <a:p>
            <a:r>
              <a:rPr lang="en-US" dirty="0"/>
              <a:t>Intense precipitations </a:t>
            </a:r>
            <a:r>
              <a:rPr lang="en-GB" dirty="0"/>
              <a:t>lead to significant EC decreases in the uppermost layer and sometimes in the whole aquifer thickness.</a:t>
            </a:r>
          </a:p>
          <a:p>
            <a:r>
              <a:rPr lang="en-GB" dirty="0"/>
              <a:t>Water table rises. </a:t>
            </a:r>
            <a:r>
              <a:rPr lang="en-US" dirty="0"/>
              <a:t> </a:t>
            </a:r>
          </a:p>
        </p:txBody>
      </p:sp>
      <p:sp>
        <p:nvSpPr>
          <p:cNvPr id="6" name="CasellaDiTesto 5">
            <a:extLst>
              <a:ext uri="{FF2B5EF4-FFF2-40B4-BE49-F238E27FC236}">
                <a16:creationId xmlns:a16="http://schemas.microsoft.com/office/drawing/2014/main" id="{D7E177E3-346A-4833-9495-3D9C91A3DB4B}"/>
              </a:ext>
            </a:extLst>
          </p:cNvPr>
          <p:cNvSpPr txBox="1"/>
          <p:nvPr/>
        </p:nvSpPr>
        <p:spPr>
          <a:xfrm>
            <a:off x="2441452" y="222805"/>
            <a:ext cx="3764721"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a:effectLst>
                  <a:outerShdw blurRad="38100" dist="38100" dir="2700000" algn="tl">
                    <a:srgbClr val="000000">
                      <a:alpha val="43137"/>
                    </a:srgbClr>
                  </a:outerShdw>
                </a:effectLst>
              </a:rPr>
              <a:t>Salt-water and fresh-water </a:t>
            </a:r>
            <a:r>
              <a:rPr lang="it-IT" b="1" dirty="0" err="1">
                <a:effectLst>
                  <a:outerShdw blurRad="38100" dist="38100" dir="2700000" algn="tl">
                    <a:srgbClr val="000000">
                      <a:alpha val="43137"/>
                    </a:srgbClr>
                  </a:outerShdw>
                </a:effectLst>
              </a:rPr>
              <a:t>dynamic</a:t>
            </a:r>
            <a:endParaRPr lang="it-IT" b="1" dirty="0">
              <a:effectLst>
                <a:outerShdw blurRad="38100" dist="38100" dir="2700000" algn="tl">
                  <a:srgbClr val="000000">
                    <a:alpha val="43137"/>
                  </a:srgbClr>
                </a:outerShdw>
              </a:effectLst>
            </a:endParaRPr>
          </a:p>
        </p:txBody>
      </p:sp>
      <p:pic>
        <p:nvPicPr>
          <p:cNvPr id="7" name="Picture 4" descr="Fig">
            <a:extLst>
              <a:ext uri="{FF2B5EF4-FFF2-40B4-BE49-F238E27FC236}">
                <a16:creationId xmlns:a16="http://schemas.microsoft.com/office/drawing/2014/main" id="{B324738C-86F8-42CA-9BD3-EDCD0578DB1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6147" y="222805"/>
            <a:ext cx="5722124" cy="5595552"/>
          </a:xfrm>
          <a:prstGeom prst="rect">
            <a:avLst/>
          </a:prstGeom>
          <a:noFill/>
          <a:ln>
            <a:noFill/>
          </a:ln>
        </p:spPr>
      </p:pic>
      <p:sp>
        <p:nvSpPr>
          <p:cNvPr id="8" name="Rettangolo 7">
            <a:extLst>
              <a:ext uri="{FF2B5EF4-FFF2-40B4-BE49-F238E27FC236}">
                <a16:creationId xmlns:a16="http://schemas.microsoft.com/office/drawing/2014/main" id="{EB3EF395-0C0D-4578-BC61-0B55E4E024B6}"/>
              </a:ext>
            </a:extLst>
          </p:cNvPr>
          <p:cNvSpPr/>
          <p:nvPr/>
        </p:nvSpPr>
        <p:spPr>
          <a:xfrm>
            <a:off x="6206173" y="5818357"/>
            <a:ext cx="5865853" cy="830997"/>
          </a:xfrm>
          <a:prstGeom prst="rect">
            <a:avLst/>
          </a:prstGeom>
        </p:spPr>
        <p:txBody>
          <a:bodyPr wrap="square">
            <a:spAutoFit/>
          </a:bodyPr>
          <a:lstStyle/>
          <a:p>
            <a:pPr algn="just"/>
            <a:r>
              <a:rPr lang="en-US" sz="1200" i="1" dirty="0"/>
              <a:t>SWI and fresh water pathways, obtained over the monitoring period July - October 2020, in three different scenarios </a:t>
            </a:r>
            <a:r>
              <a:rPr lang="it-IT" sz="1200" dirty="0"/>
              <a:t>(from </a:t>
            </a:r>
            <a:r>
              <a:rPr lang="it-IT" sz="1200" dirty="0" err="1"/>
              <a:t>Lovrinović</a:t>
            </a:r>
            <a:r>
              <a:rPr lang="it-IT" sz="1200" dirty="0"/>
              <a:t> et al., 2021, Water 13(4), 561, </a:t>
            </a:r>
            <a:r>
              <a:rPr lang="it-IT" sz="1200" dirty="0">
                <a:hlinkClick r:id="rId4"/>
              </a:rPr>
              <a:t>https://doi.org/10.3390/w13040561</a:t>
            </a:r>
            <a:r>
              <a:rPr lang="it-IT" sz="1200" dirty="0"/>
              <a:t>).</a:t>
            </a:r>
            <a:endParaRPr lang="en-US" sz="1200" i="1" dirty="0"/>
          </a:p>
          <a:p>
            <a:pPr algn="just"/>
            <a:r>
              <a:rPr lang="en-US" sz="1200" i="1" dirty="0"/>
              <a:t>.</a:t>
            </a:r>
          </a:p>
        </p:txBody>
      </p:sp>
    </p:spTree>
    <p:extLst>
      <p:ext uri="{BB962C8B-B14F-4D97-AF65-F5344CB8AC3E}">
        <p14:creationId xmlns:p14="http://schemas.microsoft.com/office/powerpoint/2010/main" val="1977738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FA1AE6A-9550-4546-ACB3-9927864AEDB4}"/>
              </a:ext>
            </a:extLst>
          </p:cNvPr>
          <p:cNvSpPr>
            <a:spLocks noGrp="1"/>
          </p:cNvSpPr>
          <p:nvPr>
            <p:ph idx="1"/>
          </p:nvPr>
        </p:nvSpPr>
        <p:spPr>
          <a:xfrm>
            <a:off x="838200" y="1323975"/>
            <a:ext cx="10515600" cy="4852988"/>
          </a:xfrm>
        </p:spPr>
        <p:txBody>
          <a:bodyPr>
            <a:normAutofit fontScale="77500" lnSpcReduction="20000"/>
          </a:bodyPr>
          <a:lstStyle/>
          <a:p>
            <a:r>
              <a:rPr lang="en-GB" dirty="0"/>
              <a:t>The high EC background of the phreatic aquifer is given by the seawater intrusion from the lagoon and the river mouths </a:t>
            </a:r>
          </a:p>
          <a:p>
            <a:r>
              <a:rPr lang="en-GB" dirty="0"/>
              <a:t>The EC changes in the aquifer during the examined dry period are modulated by the exchanges with </a:t>
            </a:r>
            <a:r>
              <a:rPr lang="en-GB" dirty="0" err="1"/>
              <a:t>Brenta</a:t>
            </a:r>
            <a:r>
              <a:rPr lang="en-GB" dirty="0"/>
              <a:t> and </a:t>
            </a:r>
            <a:r>
              <a:rPr lang="en-GB" dirty="0" err="1"/>
              <a:t>Bacchiglione</a:t>
            </a:r>
            <a:r>
              <a:rPr lang="en-GB" dirty="0"/>
              <a:t> riverbeds especially during the ebb tide phase, in </a:t>
            </a:r>
            <a:r>
              <a:rPr lang="en-GB" dirty="0" err="1"/>
              <a:t>wich</a:t>
            </a:r>
            <a:r>
              <a:rPr lang="en-GB" dirty="0"/>
              <a:t> the leakage of fresh-water from the river beds mitigates the salinity of the northern part of the aquifer</a:t>
            </a:r>
          </a:p>
          <a:p>
            <a:r>
              <a:rPr lang="en-US" dirty="0"/>
              <a:t>The tidal regulation gates of the Canal </a:t>
            </a:r>
            <a:r>
              <a:rPr lang="en-US" dirty="0" err="1"/>
              <a:t>Morto</a:t>
            </a:r>
            <a:r>
              <a:rPr lang="en-US" dirty="0"/>
              <a:t> hamper the seawater encroachment during high sea levels and keep a freshwater storage in the last stretch of the watercourse. However, the dispersion of the freshwater from the CM </a:t>
            </a:r>
            <a:r>
              <a:rPr lang="en-GB" dirty="0"/>
              <a:t>is </a:t>
            </a:r>
            <a:r>
              <a:rPr lang="en-GB" dirty="0" err="1"/>
              <a:t>negligibile</a:t>
            </a:r>
            <a:r>
              <a:rPr lang="en-GB" dirty="0"/>
              <a:t> or, at least, limited to the proximity of the embankment in the very shallow subsoil </a:t>
            </a:r>
            <a:endParaRPr lang="it-IT" dirty="0"/>
          </a:p>
          <a:p>
            <a:r>
              <a:rPr lang="en-US" dirty="0"/>
              <a:t>Since the almost constant high salinity background, the salinity intake from the </a:t>
            </a:r>
            <a:r>
              <a:rPr lang="en-US" dirty="0" err="1"/>
              <a:t>Brenta</a:t>
            </a:r>
            <a:r>
              <a:rPr lang="en-US" dirty="0"/>
              <a:t> and </a:t>
            </a:r>
            <a:r>
              <a:rPr lang="en-US" dirty="0" err="1"/>
              <a:t>Bacchiglione</a:t>
            </a:r>
            <a:r>
              <a:rPr lang="en-US" dirty="0"/>
              <a:t> river beds during the encroachment phase has been much more important than the dilution effect given by their freshwater outflows during low tides. </a:t>
            </a:r>
            <a:endParaRPr lang="it-IT" dirty="0"/>
          </a:p>
          <a:p>
            <a:r>
              <a:rPr lang="en-US" dirty="0"/>
              <a:t>The artificial drainage seasonally constrains the water table levels on the basis of the farmland activities. </a:t>
            </a:r>
          </a:p>
          <a:p>
            <a:r>
              <a:rPr lang="en-US" dirty="0"/>
              <a:t>The rainfall events significantly mitigate the relevant high background of the saltwater contamination in the groundwater. </a:t>
            </a:r>
          </a:p>
        </p:txBody>
      </p:sp>
      <p:pic>
        <p:nvPicPr>
          <p:cNvPr id="4" name="Immagine 3">
            <a:extLst>
              <a:ext uri="{FF2B5EF4-FFF2-40B4-BE49-F238E27FC236}">
                <a16:creationId xmlns:a16="http://schemas.microsoft.com/office/drawing/2014/main" id="{3A34B141-6A4F-4512-A056-811DC239463F}"/>
              </a:ext>
            </a:extLst>
          </p:cNvPr>
          <p:cNvPicPr>
            <a:picLocks noChangeAspect="1"/>
          </p:cNvPicPr>
          <p:nvPr/>
        </p:nvPicPr>
        <p:blipFill>
          <a:blip r:embed="rId2"/>
          <a:stretch>
            <a:fillRect/>
          </a:stretch>
        </p:blipFill>
        <p:spPr>
          <a:xfrm>
            <a:off x="116020" y="52668"/>
            <a:ext cx="1905918" cy="557427"/>
          </a:xfrm>
          <a:prstGeom prst="rect">
            <a:avLst/>
          </a:prstGeom>
        </p:spPr>
      </p:pic>
      <p:sp>
        <p:nvSpPr>
          <p:cNvPr id="5" name="CasellaDiTesto 4">
            <a:extLst>
              <a:ext uri="{FF2B5EF4-FFF2-40B4-BE49-F238E27FC236}">
                <a16:creationId xmlns:a16="http://schemas.microsoft.com/office/drawing/2014/main" id="{B495A735-8830-445D-83A6-8FBA62EAC6D6}"/>
              </a:ext>
            </a:extLst>
          </p:cNvPr>
          <p:cNvSpPr txBox="1"/>
          <p:nvPr/>
        </p:nvSpPr>
        <p:spPr>
          <a:xfrm>
            <a:off x="4213639" y="240763"/>
            <a:ext cx="3764721"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err="1">
                <a:effectLst>
                  <a:outerShdw blurRad="38100" dist="38100" dir="2700000" algn="tl">
                    <a:srgbClr val="000000">
                      <a:alpha val="43137"/>
                    </a:srgbClr>
                  </a:outerShdw>
                </a:effectLst>
              </a:rPr>
              <a:t>Conclusion</a:t>
            </a:r>
            <a:endParaRPr lang="it-IT" b="1" dirty="0">
              <a:effectLst>
                <a:outerShdw blurRad="38100" dist="38100" dir="2700000" algn="tl">
                  <a:srgbClr val="000000">
                    <a:alpha val="43137"/>
                  </a:srgbClr>
                </a:outerShdw>
              </a:effectLst>
            </a:endParaRPr>
          </a:p>
        </p:txBody>
      </p:sp>
      <p:sp>
        <p:nvSpPr>
          <p:cNvPr id="6" name="Rettangolo 5">
            <a:extLst>
              <a:ext uri="{FF2B5EF4-FFF2-40B4-BE49-F238E27FC236}">
                <a16:creationId xmlns:a16="http://schemas.microsoft.com/office/drawing/2014/main" id="{E25D3ED4-1930-4F87-87F3-6C3660E55847}"/>
              </a:ext>
            </a:extLst>
          </p:cNvPr>
          <p:cNvSpPr/>
          <p:nvPr/>
        </p:nvSpPr>
        <p:spPr>
          <a:xfrm>
            <a:off x="742949" y="1236567"/>
            <a:ext cx="10610851" cy="4852988"/>
          </a:xfrm>
          <a:prstGeom prst="rect">
            <a:avLst/>
          </a:prstGeom>
          <a:solidFill>
            <a:srgbClr val="FFFFFF">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3BF6FC2-6AD5-4E28-BC14-98327AB5F060}"/>
              </a:ext>
            </a:extLst>
          </p:cNvPr>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spTree>
    <p:extLst>
      <p:ext uri="{BB962C8B-B14F-4D97-AF65-F5344CB8AC3E}">
        <p14:creationId xmlns:p14="http://schemas.microsoft.com/office/powerpoint/2010/main" val="1245056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3"/>
          <p:cNvGrpSpPr>
            <a:grpSpLocks/>
          </p:cNvGrpSpPr>
          <p:nvPr/>
        </p:nvGrpSpPr>
        <p:grpSpPr bwMode="auto">
          <a:xfrm>
            <a:off x="1251034" y="1701602"/>
            <a:ext cx="9405744" cy="832454"/>
            <a:chOff x="3674298" y="6626225"/>
            <a:chExt cx="6063867" cy="536799"/>
          </a:xfrm>
        </p:grpSpPr>
        <p:pic>
          <p:nvPicPr>
            <p:cNvPr id="3" name="Picture 16" descr="CNR"/>
            <p:cNvPicPr>
              <a:picLocks noChangeAspect="1" noChangeArrowheads="1"/>
            </p:cNvPicPr>
            <p:nvPr/>
          </p:nvPicPr>
          <p:blipFill>
            <a:blip r:embed="rId2">
              <a:extLst>
                <a:ext uri="{28A0092B-C50C-407E-A947-70E740481C1C}">
                  <a14:useLocalDpi xmlns:a14="http://schemas.microsoft.com/office/drawing/2010/main" val="0"/>
                </a:ext>
              </a:extLst>
            </a:blip>
            <a:srcRect l="18539" r="26314" b="41130"/>
            <a:stretch>
              <a:fillRect/>
            </a:stretch>
          </p:blipFill>
          <p:spPr bwMode="auto">
            <a:xfrm>
              <a:off x="4352926" y="6648450"/>
              <a:ext cx="5175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7" descr="adigeuganeo-logo_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26" y="6630988"/>
              <a:ext cx="733425"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company_logo"/>
            <p:cNvPicPr>
              <a:picLocks noChangeAspect="1" noChangeArrowheads="1"/>
            </p:cNvPicPr>
            <p:nvPr/>
          </p:nvPicPr>
          <p:blipFill>
            <a:blip r:embed="rId4">
              <a:extLst>
                <a:ext uri="{28A0092B-C50C-407E-A947-70E740481C1C}">
                  <a14:useLocalDpi xmlns:a14="http://schemas.microsoft.com/office/drawing/2010/main" val="0"/>
                </a:ext>
              </a:extLst>
            </a:blip>
            <a:srcRect l="14537" r="15056" b="13734"/>
            <a:stretch>
              <a:fillRect/>
            </a:stretch>
          </p:blipFill>
          <p:spPr bwMode="auto">
            <a:xfrm>
              <a:off x="5995988" y="6669088"/>
              <a:ext cx="5286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Logo_Università_Padov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4298" y="6626225"/>
              <a:ext cx="52546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1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44524" y="6669088"/>
              <a:ext cx="863600" cy="475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0"/>
            <p:cNvPicPr>
              <a:picLocks noChangeAspect="1" noChangeArrowheads="1"/>
            </p:cNvPicPr>
            <p:nvPr/>
          </p:nvPicPr>
          <p:blipFill>
            <a:blip r:embed="rId7" cstate="print">
              <a:extLst>
                <a:ext uri="{28A0092B-C50C-407E-A947-70E740481C1C}">
                  <a14:useLocalDpi xmlns:a14="http://schemas.microsoft.com/office/drawing/2010/main" val="0"/>
                </a:ext>
              </a:extLst>
            </a:blip>
            <a:srcRect b="8632"/>
            <a:stretch>
              <a:fillRect/>
            </a:stretch>
          </p:blipFill>
          <p:spPr bwMode="auto">
            <a:xfrm>
              <a:off x="7828022" y="6648450"/>
              <a:ext cx="408751"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20"/>
            <p:cNvPicPr>
              <a:picLocks noChangeAspect="1"/>
            </p:cNvPicPr>
            <p:nvPr/>
          </p:nvPicPr>
          <p:blipFill>
            <a:blip r:embed="rId8">
              <a:extLst>
                <a:ext uri="{28A0092B-C50C-407E-A947-70E740481C1C}">
                  <a14:useLocalDpi xmlns:a14="http://schemas.microsoft.com/office/drawing/2010/main" val="0"/>
                </a:ext>
              </a:extLst>
            </a:blip>
            <a:srcRect l="4829" t="13354" r="4083"/>
            <a:stretch>
              <a:fillRect/>
            </a:stretch>
          </p:blipFill>
          <p:spPr bwMode="auto">
            <a:xfrm>
              <a:off x="8406389" y="6669723"/>
              <a:ext cx="1331776" cy="49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magine 9"/>
          <p:cNvPicPr>
            <a:picLocks noChangeAspect="1"/>
          </p:cNvPicPr>
          <p:nvPr/>
        </p:nvPicPr>
        <p:blipFill>
          <a:blip r:embed="rId9"/>
          <a:stretch>
            <a:fillRect/>
          </a:stretch>
        </p:blipFill>
        <p:spPr>
          <a:xfrm>
            <a:off x="4344309" y="3403847"/>
            <a:ext cx="4376568" cy="1280022"/>
          </a:xfrm>
          <a:prstGeom prst="rect">
            <a:avLst/>
          </a:prstGeom>
        </p:spPr>
      </p:pic>
      <p:sp>
        <p:nvSpPr>
          <p:cNvPr id="15" name="Rettangolo 14"/>
          <p:cNvSpPr/>
          <p:nvPr/>
        </p:nvSpPr>
        <p:spPr>
          <a:xfrm>
            <a:off x="0" y="6415393"/>
            <a:ext cx="12072026" cy="400110"/>
          </a:xfrm>
          <a:prstGeom prst="rect">
            <a:avLst/>
          </a:prstGeom>
        </p:spPr>
        <p:txBody>
          <a:bodyPr wrap="square">
            <a:spAutoFit/>
          </a:bodyPr>
          <a:lstStyle/>
          <a:p>
            <a:pPr algn="ctr"/>
            <a:r>
              <a:rPr lang="it-IT" sz="1000" dirty="0"/>
              <a:t>Cavallina, C., Bergamasco, A., </a:t>
            </a:r>
            <a:r>
              <a:rPr lang="it-IT" sz="1000" dirty="0" err="1"/>
              <a:t>Boaga</a:t>
            </a:r>
            <a:r>
              <a:rPr lang="it-IT" sz="1000" dirty="0"/>
              <a:t>, J., </a:t>
            </a:r>
            <a:r>
              <a:rPr lang="it-IT" sz="1000" dirty="0" err="1"/>
              <a:t>Donnici</a:t>
            </a:r>
            <a:r>
              <a:rPr lang="it-IT" sz="1000" dirty="0"/>
              <a:t>, S., </a:t>
            </a:r>
            <a:r>
              <a:rPr lang="it-IT" sz="1000" dirty="0" err="1"/>
              <a:t>Surian</a:t>
            </a:r>
            <a:r>
              <a:rPr lang="it-IT" sz="1000" dirty="0"/>
              <a:t>, B., Tosi, L., </a:t>
            </a:r>
            <a:r>
              <a:rPr lang="it-IT" sz="1000" dirty="0" err="1"/>
              <a:t>Zaggia</a:t>
            </a:r>
            <a:r>
              <a:rPr lang="it-IT" sz="1000" dirty="0"/>
              <a:t>, L., </a:t>
            </a:r>
            <a:r>
              <a:rPr lang="it-IT" sz="1000" dirty="0" err="1"/>
              <a:t>Bassan</a:t>
            </a:r>
            <a:r>
              <a:rPr lang="it-IT" sz="1000" dirty="0"/>
              <a:t>, V., Gabrielli, G., </a:t>
            </a:r>
            <a:r>
              <a:rPr lang="it-IT" sz="1000" dirty="0" err="1"/>
              <a:t>Socin</a:t>
            </a:r>
            <a:r>
              <a:rPr lang="it-IT" sz="1000" dirty="0"/>
              <a:t>, R., Artuso, A., Frison, L., and </a:t>
            </a:r>
            <a:r>
              <a:rPr lang="it-IT" sz="1000" dirty="0" err="1"/>
              <a:t>Gasparetto</a:t>
            </a:r>
            <a:r>
              <a:rPr lang="it-IT" sz="1000" dirty="0"/>
              <a:t>-Stori, G.: </a:t>
            </a:r>
            <a:r>
              <a:rPr lang="it-IT" sz="1000" dirty="0" err="1"/>
              <a:t>Hydrostratigraphic</a:t>
            </a:r>
            <a:r>
              <a:rPr lang="it-IT" sz="1000" dirty="0"/>
              <a:t> </a:t>
            </a:r>
            <a:r>
              <a:rPr lang="it-IT" sz="1000" dirty="0" err="1"/>
              <a:t>setting</a:t>
            </a:r>
            <a:r>
              <a:rPr lang="it-IT" sz="1000" dirty="0"/>
              <a:t> and </a:t>
            </a:r>
            <a:r>
              <a:rPr lang="it-IT" sz="1000" dirty="0" err="1"/>
              <a:t>groundwater</a:t>
            </a:r>
            <a:r>
              <a:rPr lang="it-IT" sz="1000" dirty="0"/>
              <a:t> </a:t>
            </a:r>
            <a:r>
              <a:rPr lang="it-IT" sz="1000" dirty="0" err="1"/>
              <a:t>dynamics</a:t>
            </a:r>
            <a:r>
              <a:rPr lang="it-IT" sz="1000" dirty="0"/>
              <a:t> in high </a:t>
            </a:r>
            <a:r>
              <a:rPr lang="it-IT" sz="1000" dirty="0" err="1"/>
              <a:t>salinized</a:t>
            </a:r>
            <a:r>
              <a:rPr lang="it-IT" sz="1000" dirty="0"/>
              <a:t> </a:t>
            </a:r>
            <a:r>
              <a:rPr lang="it-IT" sz="1000" dirty="0" err="1"/>
              <a:t>low-lying</a:t>
            </a:r>
            <a:r>
              <a:rPr lang="it-IT" sz="1000" dirty="0"/>
              <a:t> </a:t>
            </a:r>
            <a:r>
              <a:rPr lang="it-IT" sz="1000" dirty="0" err="1"/>
              <a:t>farmlands</a:t>
            </a:r>
            <a:r>
              <a:rPr lang="it-IT" sz="1000" dirty="0"/>
              <a:t> </a:t>
            </a:r>
            <a:r>
              <a:rPr lang="it-IT" sz="1000" dirty="0" err="1"/>
              <a:t>at</a:t>
            </a:r>
            <a:r>
              <a:rPr lang="it-IT" sz="1000" dirty="0"/>
              <a:t> the </a:t>
            </a:r>
            <a:r>
              <a:rPr lang="it-IT" sz="1000" dirty="0" err="1"/>
              <a:t>southern</a:t>
            </a:r>
            <a:r>
              <a:rPr lang="it-IT" sz="1000" dirty="0"/>
              <a:t> </a:t>
            </a:r>
            <a:r>
              <a:rPr lang="it-IT" sz="1000" dirty="0" err="1"/>
              <a:t>margin</a:t>
            </a:r>
            <a:r>
              <a:rPr lang="it-IT" sz="1000" dirty="0"/>
              <a:t> of the </a:t>
            </a:r>
            <a:r>
              <a:rPr lang="it-IT" sz="1000" dirty="0" err="1"/>
              <a:t>Venice</a:t>
            </a:r>
            <a:r>
              <a:rPr lang="it-IT" sz="1000" dirty="0"/>
              <a:t> </a:t>
            </a:r>
            <a:r>
              <a:rPr lang="it-IT" sz="1000" dirty="0" err="1"/>
              <a:t>Lagoon</a:t>
            </a:r>
            <a:r>
              <a:rPr lang="it-IT" sz="1000" dirty="0"/>
              <a:t>, EGU General Assembly 2021, online, 19–30 </a:t>
            </a:r>
            <a:r>
              <a:rPr lang="it-IT" sz="1000" dirty="0" err="1"/>
              <a:t>Apr</a:t>
            </a:r>
            <a:r>
              <a:rPr lang="it-IT" sz="1000" dirty="0"/>
              <a:t> 2021, EGU21-13280, https://doi.org/10.5194/egusphere-egu21-13280, 2021</a:t>
            </a:r>
            <a:endParaRPr lang="en-US" sz="1000" dirty="0"/>
          </a:p>
        </p:txBody>
      </p:sp>
      <p:sp>
        <p:nvSpPr>
          <p:cNvPr id="13" name="CasellaDiTesto 12">
            <a:extLst>
              <a:ext uri="{FF2B5EF4-FFF2-40B4-BE49-F238E27FC236}">
                <a16:creationId xmlns:a16="http://schemas.microsoft.com/office/drawing/2014/main" id="{5A85B5DB-BFF0-427B-BE90-BBE67DA65908}"/>
              </a:ext>
            </a:extLst>
          </p:cNvPr>
          <p:cNvSpPr txBox="1"/>
          <p:nvPr/>
        </p:nvSpPr>
        <p:spPr>
          <a:xfrm>
            <a:off x="4213639" y="240763"/>
            <a:ext cx="3764721" cy="369332"/>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it-IT" b="1" dirty="0" err="1">
                <a:effectLst>
                  <a:outerShdw blurRad="38100" dist="38100" dir="2700000" algn="tl">
                    <a:srgbClr val="000000">
                      <a:alpha val="43137"/>
                    </a:srgbClr>
                  </a:outerShdw>
                </a:effectLst>
              </a:rPr>
              <a:t>Acknowledgments</a:t>
            </a:r>
            <a:endParaRPr lang="it-IT"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009455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689</TotalTime>
  <Words>2492</Words>
  <Application>Microsoft Office PowerPoint</Application>
  <PresentationFormat>Widescreen</PresentationFormat>
  <Paragraphs>95</Paragraphs>
  <Slides>10</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10</vt:i4>
      </vt:variant>
    </vt:vector>
  </HeadingPairs>
  <TitlesOfParts>
    <vt:vector size="16" baseType="lpstr">
      <vt:lpstr>SimSun</vt:lpstr>
      <vt:lpstr>Arial</vt:lpstr>
      <vt:lpstr>Calibri</vt:lpstr>
      <vt:lpstr>Calibri Light</vt:lpstr>
      <vt:lpstr>Times New Roman</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Luigi Tosi</dc:creator>
  <cp:lastModifiedBy>Chiara Cavallina</cp:lastModifiedBy>
  <cp:revision>27</cp:revision>
  <dcterms:created xsi:type="dcterms:W3CDTF">2021-04-16T21:11:22Z</dcterms:created>
  <dcterms:modified xsi:type="dcterms:W3CDTF">2021-04-22T15:33:18Z</dcterms:modified>
</cp:coreProperties>
</file>