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 Faccini" initials="BF" lastIdx="1" clrIdx="0">
    <p:extLst>
      <p:ext uri="{19B8F6BF-5375-455C-9EA6-DF929625EA0E}">
        <p15:presenceInfo xmlns:p15="http://schemas.microsoft.com/office/powerpoint/2012/main" userId="Barbara Faccin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85" autoAdjust="0"/>
    <p:restoredTop sz="94660"/>
  </p:normalViewPr>
  <p:slideViewPr>
    <p:cSldViewPr snapToGrid="0">
      <p:cViewPr>
        <p:scale>
          <a:sx n="112" d="100"/>
          <a:sy n="112" d="100"/>
        </p:scale>
        <p:origin x="96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ED1C26-1C04-4B11-BB48-F8628BF9E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E0C8E22-45C8-4537-8894-6F30EA3E0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E3B3062-D6D2-4240-A225-02359BEEB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C675514-FD81-4F08-8EFF-1101B572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298D9A-542E-44A9-8363-DD7855EE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9849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39F68A-1CC1-41D7-B844-00F5D383E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DF7546-8CB7-46DB-A199-73DFD7B1F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F7E572D-1BF3-4CFC-BEFC-D11FFF9C9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0F6F8C-75A7-48E0-B2F4-D6CB1F6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BCF975-561A-4A6D-A163-15D99A3F6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998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864382-0A2D-45C4-8A8B-0C0A8D189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2B71197-AABF-4F93-B086-87E0A9E38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64277F0-8FD2-4BFB-B196-A6D92A03D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D18E98-BF94-467F-ABCF-0B423DE2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1D2FABD-BCCA-4F34-BE06-B274485BD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45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D77967-8230-4F36-9E1E-2BE5F04F2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96A550-5EC7-480E-AAD3-D10502F81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3CA5115-13F8-43AD-96B3-AE2B47BB2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2B5B57D-C2CA-4F4B-A731-3ADC2877C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4DF0AE6-0C15-4F68-986C-05F35D695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BA3D1DC-5579-4943-8D7C-AA1B53A73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3427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67E2F5-E0EF-4455-966B-013D8C7D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ADD779E-4C57-45DA-A77C-6F911A32A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FC83F26-63D9-4757-810D-5FF700CFF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E71DC82-EC69-4EDA-9158-CC053B507F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AB773E5-8245-4439-BC10-BEC6C2C66B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2781DCC-028E-4012-AAFA-FE233DC3F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A4E7676-7770-4309-8FEA-3AA72562E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F4AC74C-4DC4-4621-B3D6-432FD2634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543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C7652D-68FE-442C-82BD-108FE4B8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EC786B0-BD36-4D21-97B5-4FEB398B2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F3DA807-DFB6-46BE-8A53-8F3BDF4F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829CFF3-88FD-4643-86BF-54D53F29A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97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C672762-C198-40FC-A26E-A30D9536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9795B16-7A14-4BAD-B721-B9A1A89E9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32A838-222A-4142-93EE-2EBDBEB12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70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589F2F-E7FC-4C7A-9B80-CA8D8AC02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4891FE-15EC-4D08-8966-7559570B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6192089-F012-48D5-9E45-8B98491A0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610649-4CA7-4FDE-A692-C97CBD62B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20637F6-C472-408B-B5BF-D9F74857F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3C23DA-ED75-44AD-ADDB-C93E9C2D4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556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382DF2-D4DD-40E4-B4AB-E662CD4EA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A1BC7F5-8656-4F91-AE30-F5FD8E7EB1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8000A6E-B1A1-4EB6-AADF-70E2ECAC4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CD0E872-BFBD-431A-8018-D3463CFDB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EDA8ED4-0CD4-4A87-BF66-A71644D82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C9F316C-83C0-4E42-B594-2C8AAD950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7234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F1F52-99EE-4A2C-BB8F-FDB595894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7A6C03E-443C-43DA-B3C6-A959F5006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5322DA-4DF2-46FA-8349-ADFC8937C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42686C-0514-4DCF-AD0A-25D9A2CFD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763AB98-FB09-4892-A9E0-EF8210EBC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3311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6A44D80-8A5E-4EC3-AE8C-BD808FC7A7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CBDC6C2-451A-409A-93F2-91E90ED809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145931-A7D4-47E4-8C9E-6208E73BA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E2FF86-1CA5-43D8-97DA-38925512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9FA3BDF-9D3E-43AB-A1ED-73F26425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9856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2FED637-C230-49EF-A13A-39E4E8B7B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676F20D-3514-4EBF-9412-96E7E854D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97FA5FE-35D1-4149-8DA4-6D39490C31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D0AA6-4882-4924-BD9E-29F9ACB5CB7D}" type="datetimeFigureOut">
              <a:rPr lang="it-IT" smtClean="0"/>
              <a:t>26/04/2021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6D140B-9A56-4757-BCC7-B473B58869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1094F7-14D2-4C61-A7E3-850677E79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D1873-6756-41E5-9743-242A15DDED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887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3" Type="http://schemas.openxmlformats.org/officeDocument/2006/relationships/image" Target="../media/image2.jpeg"/><Relationship Id="rId7" Type="http://schemas.openxmlformats.org/officeDocument/2006/relationships/image" Target="../media/image6.tiff"/><Relationship Id="rId12" Type="http://schemas.openxmlformats.org/officeDocument/2006/relationships/image" Target="../media/image11.t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"/><Relationship Id="rId11" Type="http://schemas.openxmlformats.org/officeDocument/2006/relationships/image" Target="../media/image10.tif"/><Relationship Id="rId5" Type="http://schemas.openxmlformats.org/officeDocument/2006/relationships/image" Target="../media/image4.tif"/><Relationship Id="rId10" Type="http://schemas.openxmlformats.org/officeDocument/2006/relationships/image" Target="../media/image9.tiff"/><Relationship Id="rId4" Type="http://schemas.openxmlformats.org/officeDocument/2006/relationships/image" Target="../media/image3.png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22">
            <a:extLst>
              <a:ext uri="{FF2B5EF4-FFF2-40B4-BE49-F238E27FC236}">
                <a16:creationId xmlns:a16="http://schemas.microsoft.com/office/drawing/2014/main" id="{417DD206-606C-4E82-BAA8-B89E40EBA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898" y="3280299"/>
            <a:ext cx="2488294" cy="3541579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23F65E27-3BBF-4DFA-B4FD-BB4CCC1EFF8C}"/>
              </a:ext>
            </a:extLst>
          </p:cNvPr>
          <p:cNvSpPr/>
          <p:nvPr/>
        </p:nvSpPr>
        <p:spPr>
          <a:xfrm>
            <a:off x="33556" y="41089"/>
            <a:ext cx="12120465" cy="678335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9973E670-B378-415C-AE3D-EFD9315109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63" y="62826"/>
            <a:ext cx="2565916" cy="790799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D1163B6F-6187-4972-A991-43CCD04CCA6A}"/>
              </a:ext>
            </a:extLst>
          </p:cNvPr>
          <p:cNvSpPr txBox="1"/>
          <p:nvPr/>
        </p:nvSpPr>
        <p:spPr>
          <a:xfrm>
            <a:off x="3240201" y="86799"/>
            <a:ext cx="8928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effectLst/>
                <a:ea typeface="Calibri" panose="020F0502020204030204" pitchFamily="34" charset="0"/>
              </a:rPr>
              <a:t>Combining volatiles measurements in fluid inclusions with petrology of ultramafic xenoliths: new insights on the evolution of the West Eifel and </a:t>
            </a:r>
            <a:r>
              <a:rPr lang="en-GB" sz="1400" b="1" dirty="0" err="1">
                <a:effectLst/>
                <a:ea typeface="Calibri" panose="020F0502020204030204" pitchFamily="34" charset="0"/>
              </a:rPr>
              <a:t>Siebengebirge</a:t>
            </a:r>
            <a:r>
              <a:rPr lang="en-GB" sz="1400" b="1" dirty="0">
                <a:effectLst/>
                <a:ea typeface="Calibri" panose="020F0502020204030204" pitchFamily="34" charset="0"/>
              </a:rPr>
              <a:t> (Germany) Sub-Continental Lithospheric Mantle </a:t>
            </a:r>
            <a:endParaRPr lang="it-IT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6023430-C63A-41E9-99AE-5F3D73B3C3E9}"/>
              </a:ext>
            </a:extLst>
          </p:cNvPr>
          <p:cNvSpPr txBox="1"/>
          <p:nvPr/>
        </p:nvSpPr>
        <p:spPr>
          <a:xfrm>
            <a:off x="3808688" y="582306"/>
            <a:ext cx="78657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effectLst/>
                <a:ea typeface="Calibri" panose="020F0502020204030204" pitchFamily="34" charset="0"/>
              </a:rPr>
              <a:t>Andrea Luca </a:t>
            </a:r>
            <a:r>
              <a:rPr lang="it-IT" sz="1000" dirty="0" err="1">
                <a:effectLst/>
                <a:ea typeface="Calibri" panose="020F0502020204030204" pitchFamily="34" charset="0"/>
              </a:rPr>
              <a:t>Rizzo</a:t>
            </a:r>
            <a:r>
              <a:rPr lang="it-IT" sz="1000" baseline="30000" dirty="0" err="1">
                <a:effectLst/>
                <a:ea typeface="Calibri" panose="020F0502020204030204" pitchFamily="34" charset="0"/>
              </a:rPr>
              <a:t>a,b</a:t>
            </a:r>
            <a:r>
              <a:rPr lang="it-IT" sz="1000" dirty="0">
                <a:effectLst/>
                <a:ea typeface="Calibri" panose="020F0502020204030204" pitchFamily="34" charset="0"/>
              </a:rPr>
              <a:t>, Barbara </a:t>
            </a:r>
            <a:r>
              <a:rPr lang="it-IT" sz="1000" dirty="0" err="1">
                <a:effectLst/>
                <a:ea typeface="Calibri" panose="020F0502020204030204" pitchFamily="34" charset="0"/>
              </a:rPr>
              <a:t>Faccini</a:t>
            </a:r>
            <a:r>
              <a:rPr lang="it-IT" sz="1000" baseline="30000" dirty="0" err="1">
                <a:effectLst/>
                <a:ea typeface="Calibri" panose="020F0502020204030204" pitchFamily="34" charset="0"/>
              </a:rPr>
              <a:t>b</a:t>
            </a:r>
            <a:r>
              <a:rPr lang="it-IT" sz="1000" dirty="0">
                <a:effectLst/>
                <a:ea typeface="Calibri" panose="020F0502020204030204" pitchFamily="34" charset="0"/>
              </a:rPr>
              <a:t>, Federico </a:t>
            </a:r>
            <a:r>
              <a:rPr lang="it-IT" sz="1000" dirty="0" err="1">
                <a:effectLst/>
                <a:ea typeface="Calibri" panose="020F0502020204030204" pitchFamily="34" charset="0"/>
              </a:rPr>
              <a:t>Casetta</a:t>
            </a:r>
            <a:r>
              <a:rPr lang="it-IT" sz="1000" baseline="30000" dirty="0" err="1">
                <a:effectLst/>
                <a:ea typeface="Calibri" panose="020F0502020204030204" pitchFamily="34" charset="0"/>
              </a:rPr>
              <a:t>b</a:t>
            </a:r>
            <a:r>
              <a:rPr lang="it-IT" sz="1000" baseline="30000" dirty="0">
                <a:effectLst/>
                <a:ea typeface="Calibri" panose="020F0502020204030204" pitchFamily="34" charset="0"/>
              </a:rPr>
              <a:t>,*</a:t>
            </a:r>
            <a:r>
              <a:rPr lang="it-IT" sz="1000" dirty="0">
                <a:effectLst/>
                <a:ea typeface="Calibri" panose="020F0502020204030204" pitchFamily="34" charset="0"/>
              </a:rPr>
              <a:t>, Luca </a:t>
            </a:r>
            <a:r>
              <a:rPr lang="it-IT" sz="1000" dirty="0" err="1">
                <a:effectLst/>
                <a:ea typeface="Calibri" panose="020F0502020204030204" pitchFamily="34" charset="0"/>
              </a:rPr>
              <a:t>Faccincani</a:t>
            </a:r>
            <a:r>
              <a:rPr lang="it-IT" sz="1000" baseline="30000" dirty="0" err="1">
                <a:effectLst/>
                <a:ea typeface="Calibri" panose="020F0502020204030204" pitchFamily="34" charset="0"/>
              </a:rPr>
              <a:t>b</a:t>
            </a:r>
            <a:r>
              <a:rPr lang="it-IT" sz="1000" dirty="0">
                <a:effectLst/>
                <a:ea typeface="Calibri" panose="020F0502020204030204" pitchFamily="34" charset="0"/>
              </a:rPr>
              <a:t>, </a:t>
            </a:r>
            <a:r>
              <a:rPr lang="it-IT" sz="1000" dirty="0" err="1">
                <a:effectLst/>
                <a:ea typeface="Calibri" panose="020F0502020204030204" pitchFamily="34" charset="0"/>
              </a:rPr>
              <a:t>Theodoros</a:t>
            </a:r>
            <a:r>
              <a:rPr lang="it-IT" sz="1000" dirty="0">
                <a:effectLst/>
                <a:ea typeface="Calibri" panose="020F0502020204030204" pitchFamily="34" charset="0"/>
              </a:rPr>
              <a:t> </a:t>
            </a:r>
            <a:r>
              <a:rPr lang="it-IT" sz="1000" dirty="0" err="1">
                <a:effectLst/>
                <a:ea typeface="Calibri" panose="020F0502020204030204" pitchFamily="34" charset="0"/>
              </a:rPr>
              <a:t>Ntaflos</a:t>
            </a:r>
            <a:r>
              <a:rPr lang="it-IT" sz="1000" baseline="30000" dirty="0" err="1">
                <a:effectLst/>
                <a:ea typeface="Calibri" panose="020F0502020204030204" pitchFamily="34" charset="0"/>
              </a:rPr>
              <a:t>c</a:t>
            </a:r>
            <a:r>
              <a:rPr lang="it-IT" sz="1000" dirty="0">
                <a:effectLst/>
                <a:ea typeface="Calibri" panose="020F0502020204030204" pitchFamily="34" charset="0"/>
              </a:rPr>
              <a:t>, Francesco </a:t>
            </a:r>
            <a:r>
              <a:rPr lang="it-IT" sz="1000" dirty="0" err="1">
                <a:effectLst/>
                <a:ea typeface="Calibri" panose="020F0502020204030204" pitchFamily="34" charset="0"/>
              </a:rPr>
              <a:t>Italiano</a:t>
            </a:r>
            <a:r>
              <a:rPr lang="it-IT" sz="1000" baseline="30000" dirty="0" err="1">
                <a:effectLst/>
                <a:ea typeface="Calibri" panose="020F0502020204030204" pitchFamily="34" charset="0"/>
              </a:rPr>
              <a:t>a</a:t>
            </a:r>
            <a:r>
              <a:rPr lang="it-IT" sz="1000" dirty="0">
                <a:effectLst/>
                <a:ea typeface="Calibri" panose="020F0502020204030204" pitchFamily="34" charset="0"/>
              </a:rPr>
              <a:t>, Massimo </a:t>
            </a:r>
            <a:r>
              <a:rPr lang="it-IT" sz="1000" dirty="0" err="1">
                <a:effectLst/>
                <a:ea typeface="Calibri" panose="020F0502020204030204" pitchFamily="34" charset="0"/>
              </a:rPr>
              <a:t>Coltorti</a:t>
            </a:r>
            <a:r>
              <a:rPr lang="it-IT" sz="1000" baseline="30000" dirty="0" err="1">
                <a:effectLst/>
                <a:ea typeface="Calibri" panose="020F0502020204030204" pitchFamily="34" charset="0"/>
              </a:rPr>
              <a:t>a,b</a:t>
            </a:r>
            <a:endParaRPr lang="it-IT" sz="1000" dirty="0">
              <a:effectLst/>
              <a:ea typeface="Calibri" panose="020F0502020204030204" pitchFamily="34" charset="0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CEE946B3-E321-4FE9-990D-275F73757E91}"/>
              </a:ext>
            </a:extLst>
          </p:cNvPr>
          <p:cNvSpPr txBox="1"/>
          <p:nvPr/>
        </p:nvSpPr>
        <p:spPr>
          <a:xfrm>
            <a:off x="3357519" y="723639"/>
            <a:ext cx="8714112" cy="237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it-IT" sz="700" i="1" baseline="30000" dirty="0">
                <a:effectLst/>
                <a:ea typeface="Calibri" panose="020F0502020204030204" pitchFamily="34" charset="0"/>
              </a:rPr>
              <a:t>a </a:t>
            </a:r>
            <a:r>
              <a:rPr lang="it-IT" sz="700" i="1" dirty="0">
                <a:effectLst/>
                <a:ea typeface="Calibri" panose="020F0502020204030204" pitchFamily="34" charset="0"/>
              </a:rPr>
              <a:t>Sezione di Palermo, Istituto Nazionale di Geofisica e Vulcanologia; </a:t>
            </a:r>
            <a:r>
              <a:rPr lang="it-IT" sz="700" dirty="0">
                <a:ea typeface="Calibri" panose="020F0502020204030204" pitchFamily="34" charset="0"/>
              </a:rPr>
              <a:t> </a:t>
            </a:r>
            <a:r>
              <a:rPr lang="en-GB" sz="700" i="1" baseline="30000" dirty="0">
                <a:effectLst/>
                <a:ea typeface="Calibri" panose="020F0502020204030204" pitchFamily="34" charset="0"/>
              </a:rPr>
              <a:t>b </a:t>
            </a:r>
            <a:r>
              <a:rPr lang="en-GB" sz="700" i="1" dirty="0">
                <a:effectLst/>
                <a:ea typeface="Calibri" panose="020F0502020204030204" pitchFamily="34" charset="0"/>
              </a:rPr>
              <a:t>Department of Physics and Earth Sciences, University of Ferrara; </a:t>
            </a:r>
            <a:r>
              <a:rPr lang="it-IT" sz="700" dirty="0">
                <a:ea typeface="Calibri" panose="020F0502020204030204" pitchFamily="34" charset="0"/>
              </a:rPr>
              <a:t> </a:t>
            </a:r>
            <a:r>
              <a:rPr lang="en-GB" sz="700" i="1" baseline="30000" dirty="0">
                <a:effectLst/>
                <a:ea typeface="Calibri" panose="020F0502020204030204" pitchFamily="34" charset="0"/>
              </a:rPr>
              <a:t>c </a:t>
            </a:r>
            <a:r>
              <a:rPr lang="en-GB" sz="700" i="1" dirty="0">
                <a:effectLst/>
                <a:ea typeface="Calibri" panose="020F0502020204030204" pitchFamily="34" charset="0"/>
              </a:rPr>
              <a:t>Department of Lithospheric Research, University</a:t>
            </a:r>
            <a:r>
              <a:rPr lang="en-GB" sz="700" i="1" baseline="30000" dirty="0">
                <a:effectLst/>
                <a:ea typeface="Calibri" panose="020F0502020204030204" pitchFamily="34" charset="0"/>
              </a:rPr>
              <a:t> </a:t>
            </a:r>
            <a:r>
              <a:rPr lang="en-GB" sz="700" i="1" dirty="0">
                <a:effectLst/>
                <a:ea typeface="Calibri" panose="020F0502020204030204" pitchFamily="34" charset="0"/>
              </a:rPr>
              <a:t>of Vienna</a:t>
            </a:r>
            <a:endParaRPr lang="it-IT" sz="700" dirty="0"/>
          </a:p>
        </p:txBody>
      </p:sp>
      <p:pic>
        <p:nvPicPr>
          <p:cNvPr id="48" name="Immagine 47">
            <a:extLst>
              <a:ext uri="{FF2B5EF4-FFF2-40B4-BE49-F238E27FC236}">
                <a16:creationId xmlns:a16="http://schemas.microsoft.com/office/drawing/2014/main" id="{D8C2E6FF-8322-49C1-9D99-57B9DBAB9F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5" y="71215"/>
            <a:ext cx="526180" cy="73631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93EE1BB-1658-4ED1-9F23-EDF8E2BB57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354" y="1139216"/>
            <a:ext cx="1511715" cy="121173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C927938-44AF-4C3A-91B1-C1AC8B84F5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07" y="1049204"/>
            <a:ext cx="3651514" cy="2270739"/>
          </a:xfrm>
          <a:prstGeom prst="rect">
            <a:avLst/>
          </a:prstGeom>
        </p:spPr>
      </p:pic>
      <p:grpSp>
        <p:nvGrpSpPr>
          <p:cNvPr id="35" name="Gruppo 34">
            <a:extLst>
              <a:ext uri="{FF2B5EF4-FFF2-40B4-BE49-F238E27FC236}">
                <a16:creationId xmlns:a16="http://schemas.microsoft.com/office/drawing/2014/main" id="{F46B55A2-981E-4E22-B438-22F399143242}"/>
              </a:ext>
            </a:extLst>
          </p:cNvPr>
          <p:cNvGrpSpPr/>
          <p:nvPr/>
        </p:nvGrpSpPr>
        <p:grpSpPr>
          <a:xfrm>
            <a:off x="2346570" y="1127026"/>
            <a:ext cx="4510445" cy="1826018"/>
            <a:chOff x="2346570" y="1107976"/>
            <a:chExt cx="4510445" cy="1826018"/>
          </a:xfrm>
        </p:grpSpPr>
        <p:grpSp>
          <p:nvGrpSpPr>
            <p:cNvPr id="33" name="Gruppo 32">
              <a:extLst>
                <a:ext uri="{FF2B5EF4-FFF2-40B4-BE49-F238E27FC236}">
                  <a16:creationId xmlns:a16="http://schemas.microsoft.com/office/drawing/2014/main" id="{9EC0E3AE-9AD8-4CEA-984C-95F6C5A48C90}"/>
                </a:ext>
              </a:extLst>
            </p:cNvPr>
            <p:cNvGrpSpPr/>
            <p:nvPr/>
          </p:nvGrpSpPr>
          <p:grpSpPr>
            <a:xfrm>
              <a:off x="2346570" y="1107976"/>
              <a:ext cx="2299890" cy="1826018"/>
              <a:chOff x="2327577" y="1238474"/>
              <a:chExt cx="2299890" cy="1826018"/>
            </a:xfrm>
          </p:grpSpPr>
          <p:pic>
            <p:nvPicPr>
              <p:cNvPr id="5" name="Immagine 4">
                <a:extLst>
                  <a:ext uri="{FF2B5EF4-FFF2-40B4-BE49-F238E27FC236}">
                    <a16:creationId xmlns:a16="http://schemas.microsoft.com/office/drawing/2014/main" id="{EA110747-EEA7-4002-BABC-56712D09D9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5793"/>
              <a:stretch/>
            </p:blipFill>
            <p:spPr>
              <a:xfrm>
                <a:off x="2327577" y="1238474"/>
                <a:ext cx="2299890" cy="1764129"/>
              </a:xfrm>
              <a:prstGeom prst="rect">
                <a:avLst/>
              </a:prstGeom>
            </p:spPr>
          </p:pic>
          <p:sp>
            <p:nvSpPr>
              <p:cNvPr id="21" name="Rettangolo 20">
                <a:extLst>
                  <a:ext uri="{FF2B5EF4-FFF2-40B4-BE49-F238E27FC236}">
                    <a16:creationId xmlns:a16="http://schemas.microsoft.com/office/drawing/2014/main" id="{DDE6247E-4ACC-44D1-854F-2A5F7632D20E}"/>
                  </a:ext>
                </a:extLst>
              </p:cNvPr>
              <p:cNvSpPr/>
              <p:nvPr/>
            </p:nvSpPr>
            <p:spPr>
              <a:xfrm>
                <a:off x="3387015" y="2936147"/>
                <a:ext cx="186695" cy="1283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0" name="Rettangolo 29">
                <a:extLst>
                  <a:ext uri="{FF2B5EF4-FFF2-40B4-BE49-F238E27FC236}">
                    <a16:creationId xmlns:a16="http://schemas.microsoft.com/office/drawing/2014/main" id="{BF7CDFB4-95A4-474A-A0CF-13E24F2394F8}"/>
                  </a:ext>
                </a:extLst>
              </p:cNvPr>
              <p:cNvSpPr/>
              <p:nvPr/>
            </p:nvSpPr>
            <p:spPr>
              <a:xfrm>
                <a:off x="2584552" y="1377664"/>
                <a:ext cx="188029" cy="286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58571D82-443C-4DE6-B351-5ABB3CFBED41}"/>
                </a:ext>
              </a:extLst>
            </p:cNvPr>
            <p:cNvGrpSpPr/>
            <p:nvPr/>
          </p:nvGrpSpPr>
          <p:grpSpPr>
            <a:xfrm>
              <a:off x="4591065" y="1125404"/>
              <a:ext cx="2265950" cy="1736676"/>
              <a:chOff x="4615071" y="1259861"/>
              <a:chExt cx="2265950" cy="1736676"/>
            </a:xfrm>
          </p:grpSpPr>
          <p:pic>
            <p:nvPicPr>
              <p:cNvPr id="16" name="Immagine 15">
                <a:extLst>
                  <a:ext uri="{FF2B5EF4-FFF2-40B4-BE49-F238E27FC236}">
                    <a16:creationId xmlns:a16="http://schemas.microsoft.com/office/drawing/2014/main" id="{11947220-9A3A-4745-849D-F8537928DB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3416" b="15055"/>
              <a:stretch/>
            </p:blipFill>
            <p:spPr>
              <a:xfrm>
                <a:off x="4615071" y="1363740"/>
                <a:ext cx="2265950" cy="1632797"/>
              </a:xfrm>
              <a:prstGeom prst="rect">
                <a:avLst/>
              </a:prstGeom>
            </p:spPr>
          </p:pic>
          <p:sp>
            <p:nvSpPr>
              <p:cNvPr id="28" name="Rettangolo 27">
                <a:extLst>
                  <a:ext uri="{FF2B5EF4-FFF2-40B4-BE49-F238E27FC236}">
                    <a16:creationId xmlns:a16="http://schemas.microsoft.com/office/drawing/2014/main" id="{3F58064C-B1B4-4F75-9188-E969D83E1603}"/>
                  </a:ext>
                </a:extLst>
              </p:cNvPr>
              <p:cNvSpPr/>
              <p:nvPr/>
            </p:nvSpPr>
            <p:spPr>
              <a:xfrm>
                <a:off x="4850502" y="1259861"/>
                <a:ext cx="188029" cy="2869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1" name="Rettangolo 30">
                <a:extLst>
                  <a:ext uri="{FF2B5EF4-FFF2-40B4-BE49-F238E27FC236}">
                    <a16:creationId xmlns:a16="http://schemas.microsoft.com/office/drawing/2014/main" id="{6A77836C-041E-4DE6-B0A1-87674851787E}"/>
                  </a:ext>
                </a:extLst>
              </p:cNvPr>
              <p:cNvSpPr/>
              <p:nvPr/>
            </p:nvSpPr>
            <p:spPr>
              <a:xfrm>
                <a:off x="6285971" y="1278763"/>
                <a:ext cx="186695" cy="12834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59D9A59C-C337-4933-8664-0D7762FB16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83" t="84945" r="14852"/>
            <a:stretch/>
          </p:blipFill>
          <p:spPr>
            <a:xfrm>
              <a:off x="4034593" y="1662907"/>
              <a:ext cx="1166520" cy="415335"/>
            </a:xfrm>
            <a:prstGeom prst="rect">
              <a:avLst/>
            </a:prstGeom>
          </p:spPr>
        </p:pic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C9A999D-8343-4549-9F79-B797B4E8D662}"/>
              </a:ext>
            </a:extLst>
          </p:cNvPr>
          <p:cNvSpPr txBox="1"/>
          <p:nvPr/>
        </p:nvSpPr>
        <p:spPr>
          <a:xfrm>
            <a:off x="1948407" y="3468719"/>
            <a:ext cx="2850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800" b="0" i="0" u="none" strike="noStrike" baseline="0" dirty="0"/>
              <a:t>The </a:t>
            </a:r>
            <a:r>
              <a:rPr lang="en-US" sz="800" b="0" i="0" u="none" strike="noStrike" baseline="30000" dirty="0"/>
              <a:t>3</a:t>
            </a:r>
            <a:r>
              <a:rPr lang="en-US" sz="800" b="0" i="0" u="none" strike="noStrike" baseline="0" dirty="0"/>
              <a:t>He/</a:t>
            </a:r>
            <a:r>
              <a:rPr lang="en-US" sz="800" b="0" i="0" u="none" strike="noStrike" baseline="30000" dirty="0"/>
              <a:t>4</a:t>
            </a:r>
            <a:r>
              <a:rPr lang="en-US" sz="800" b="0" i="0" u="none" strike="noStrike" baseline="0" dirty="0"/>
              <a:t>He ratio corrected for air contamination (</a:t>
            </a:r>
            <a:r>
              <a:rPr lang="en-US" sz="800" b="0" i="0" u="none" strike="noStrike" baseline="0" dirty="0" err="1"/>
              <a:t>Rc</a:t>
            </a:r>
            <a:r>
              <a:rPr lang="en-US" sz="800" b="0" i="0" u="none" strike="noStrike" baseline="0" dirty="0"/>
              <a:t>/Ra values) is 5.5-6.8 Ra in olivine, 3.1-6.8 Ra in </a:t>
            </a:r>
            <a:r>
              <a:rPr lang="en-US" sz="800" b="0" i="0" u="none" strike="noStrike" baseline="0" dirty="0" err="1"/>
              <a:t>Opx</a:t>
            </a:r>
            <a:r>
              <a:rPr lang="en-US" sz="800" b="0" i="0" u="none" strike="noStrike" baseline="0" dirty="0"/>
              <a:t>, and 5.6-6.8 Ra in </a:t>
            </a:r>
            <a:r>
              <a:rPr lang="en-US" sz="800" b="0" i="0" u="none" strike="noStrike" baseline="0" dirty="0" err="1"/>
              <a:t>Cpx</a:t>
            </a:r>
            <a:r>
              <a:rPr lang="en-US" sz="800" b="0" i="0" u="none" strike="noStrike" baseline="0" dirty="0"/>
              <a:t>.</a:t>
            </a:r>
            <a:endParaRPr lang="it-IT" sz="800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2F372A7-F003-4419-8CA4-3C2AE701A223}"/>
              </a:ext>
            </a:extLst>
          </p:cNvPr>
          <p:cNvSpPr txBox="1"/>
          <p:nvPr/>
        </p:nvSpPr>
        <p:spPr>
          <a:xfrm>
            <a:off x="2279725" y="2998325"/>
            <a:ext cx="6190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dirty="0"/>
              <a:t>Higher degrees of partial melting experienced by </a:t>
            </a:r>
            <a:r>
              <a:rPr lang="en-US" sz="800" b="1" dirty="0" err="1">
                <a:solidFill>
                  <a:srgbClr val="0000FF"/>
                </a:solidFill>
              </a:rPr>
              <a:t>Siebingebirge</a:t>
            </a:r>
            <a:r>
              <a:rPr lang="en-US" sz="800" b="1" dirty="0">
                <a:solidFill>
                  <a:srgbClr val="0000FF"/>
                </a:solidFill>
              </a:rPr>
              <a:t> mantle section: &gt; 30%</a:t>
            </a:r>
            <a:r>
              <a:rPr lang="en-US" sz="800" b="1" dirty="0"/>
              <a:t>. </a:t>
            </a:r>
            <a:r>
              <a:rPr lang="en-US" sz="800" dirty="0"/>
              <a:t>Variable degrees in West Eifel: </a:t>
            </a:r>
            <a:r>
              <a:rPr lang="en-US" sz="800" b="1" dirty="0">
                <a:solidFill>
                  <a:srgbClr val="0000FF"/>
                </a:solidFill>
              </a:rPr>
              <a:t>Gees 22-30%</a:t>
            </a:r>
            <a:r>
              <a:rPr lang="en-US" sz="800" dirty="0">
                <a:solidFill>
                  <a:srgbClr val="0000FF"/>
                </a:solidFill>
              </a:rPr>
              <a:t>, </a:t>
            </a:r>
            <a:r>
              <a:rPr lang="en-US" sz="800" b="1" dirty="0" err="1">
                <a:solidFill>
                  <a:srgbClr val="0000FF"/>
                </a:solidFill>
              </a:rPr>
              <a:t>Meerfelder</a:t>
            </a:r>
            <a:r>
              <a:rPr lang="en-US" sz="800" b="1" dirty="0">
                <a:solidFill>
                  <a:srgbClr val="0000FF"/>
                </a:solidFill>
              </a:rPr>
              <a:t> Maar 10-20%</a:t>
            </a:r>
            <a:r>
              <a:rPr lang="en-US" sz="800" dirty="0">
                <a:solidFill>
                  <a:srgbClr val="0000FF"/>
                </a:solidFill>
              </a:rPr>
              <a:t>; </a:t>
            </a:r>
            <a:r>
              <a:rPr lang="en-US" sz="800" b="1" dirty="0">
                <a:solidFill>
                  <a:srgbClr val="0000FF"/>
                </a:solidFill>
              </a:rPr>
              <a:t>Dreiser </a:t>
            </a:r>
            <a:r>
              <a:rPr lang="en-US" sz="800" b="1" dirty="0" err="1">
                <a:solidFill>
                  <a:srgbClr val="0000FF"/>
                </a:solidFill>
              </a:rPr>
              <a:t>Weiher</a:t>
            </a:r>
            <a:r>
              <a:rPr lang="en-US" sz="800" b="1" dirty="0">
                <a:solidFill>
                  <a:srgbClr val="0000FF"/>
                </a:solidFill>
              </a:rPr>
              <a:t> is fertile</a:t>
            </a:r>
            <a:r>
              <a:rPr lang="en-US" sz="800" dirty="0"/>
              <a:t>, even more than PM.</a:t>
            </a:r>
            <a:endParaRPr lang="it-IT" sz="800" dirty="0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1161039-E9C9-4D5D-9459-AF167E9AC36C}"/>
              </a:ext>
            </a:extLst>
          </p:cNvPr>
          <p:cNvSpPr txBox="1"/>
          <p:nvPr/>
        </p:nvSpPr>
        <p:spPr>
          <a:xfrm>
            <a:off x="1948407" y="3795354"/>
            <a:ext cx="28696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b="0" i="0" u="none" strike="noStrike" baseline="0" dirty="0"/>
              <a:t>The concentrations of noble gas in FI show </a:t>
            </a:r>
            <a:r>
              <a:rPr lang="en-US" sz="800" b="1" i="0" u="none" strike="noStrike" baseline="0" dirty="0">
                <a:solidFill>
                  <a:srgbClr val="0000FF"/>
                </a:solidFill>
              </a:rPr>
              <a:t>higher depletion in samples from </a:t>
            </a:r>
            <a:r>
              <a:rPr lang="en-US" sz="800" b="1" i="0" u="none" strike="noStrike" baseline="0" dirty="0" err="1">
                <a:solidFill>
                  <a:srgbClr val="0000FF"/>
                </a:solidFill>
              </a:rPr>
              <a:t>Siebengebirge</a:t>
            </a:r>
            <a:r>
              <a:rPr lang="en-US" sz="800" b="1" i="0" u="none" strike="noStrike" baseline="0" dirty="0"/>
              <a:t> </a:t>
            </a:r>
            <a:r>
              <a:rPr lang="en-US" sz="800" b="1" i="0" u="none" strike="noStrike" baseline="0" dirty="0">
                <a:solidFill>
                  <a:srgbClr val="0000FF"/>
                </a:solidFill>
              </a:rPr>
              <a:t>than in those from West Eifel</a:t>
            </a:r>
            <a:r>
              <a:rPr lang="en-US" sz="800" b="0" i="0" u="none" strike="noStrike" baseline="0" dirty="0"/>
              <a:t>, in agreement with the evidence provided by mineral chemistry. </a:t>
            </a:r>
          </a:p>
          <a:p>
            <a:pPr algn="just"/>
            <a:endParaRPr lang="en-US" sz="600" dirty="0"/>
          </a:p>
          <a:p>
            <a:pPr algn="just"/>
            <a:r>
              <a:rPr lang="en-US" sz="800" dirty="0"/>
              <a:t>FI in </a:t>
            </a:r>
            <a:r>
              <a:rPr lang="en-US" sz="800" dirty="0" err="1"/>
              <a:t>Opx</a:t>
            </a:r>
            <a:r>
              <a:rPr lang="en-US" sz="800" dirty="0"/>
              <a:t> and </a:t>
            </a:r>
            <a:r>
              <a:rPr lang="en-US" sz="800" dirty="0" err="1"/>
              <a:t>Cpx</a:t>
            </a:r>
            <a:r>
              <a:rPr lang="en-US" sz="800" dirty="0"/>
              <a:t> from West Eifel xenoliths are richer in volatiles than those from </a:t>
            </a:r>
            <a:r>
              <a:rPr lang="en-US" sz="800" dirty="0" err="1"/>
              <a:t>Siebengebirge</a:t>
            </a:r>
            <a:r>
              <a:rPr lang="en-US" sz="800" dirty="0"/>
              <a:t>, suggesting the </a:t>
            </a:r>
            <a:r>
              <a:rPr lang="en-US" sz="800" b="1" dirty="0">
                <a:solidFill>
                  <a:srgbClr val="0000FF"/>
                </a:solidFill>
              </a:rPr>
              <a:t>superimposition of other processes that masked the original composition of the residual mantle beneath West Eifel</a:t>
            </a:r>
            <a:r>
              <a:rPr lang="en-US" sz="800" dirty="0">
                <a:solidFill>
                  <a:srgbClr val="0000FF"/>
                </a:solidFill>
              </a:rPr>
              <a:t>.</a:t>
            </a:r>
            <a:endParaRPr lang="it-IT" sz="800" dirty="0">
              <a:solidFill>
                <a:srgbClr val="0000FF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48A34DE-4E01-4B50-8C45-4E336D8A0D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9" y="3353603"/>
            <a:ext cx="1959032" cy="3432263"/>
          </a:xfrm>
          <a:prstGeom prst="rect">
            <a:avLst/>
          </a:prstGeom>
        </p:spPr>
      </p:pic>
      <p:pic>
        <p:nvPicPr>
          <p:cNvPr id="11" name="Immagine 10" descr="Immagine che contiene mappa&#10;&#10;Descrizione generata automaticamente">
            <a:extLst>
              <a:ext uri="{FF2B5EF4-FFF2-40B4-BE49-F238E27FC236}">
                <a16:creationId xmlns:a16="http://schemas.microsoft.com/office/drawing/2014/main" id="{555E7B02-8F2F-4BBF-8914-DB27DF60B5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303" y="4849442"/>
            <a:ext cx="3054431" cy="1916375"/>
          </a:xfrm>
          <a:prstGeom prst="rect">
            <a:avLst/>
          </a:prstGeom>
        </p:spPr>
      </p:pic>
      <p:pic>
        <p:nvPicPr>
          <p:cNvPr id="13" name="Immagine 12" descr="Immagine che contiene mappa&#10;&#10;Descrizione generata automaticamente">
            <a:extLst>
              <a:ext uri="{FF2B5EF4-FFF2-40B4-BE49-F238E27FC236}">
                <a16:creationId xmlns:a16="http://schemas.microsoft.com/office/drawing/2014/main" id="{B1A7374D-1475-4AFC-A82A-8249996E142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" t="1515" r="38135"/>
          <a:stretch/>
        </p:blipFill>
        <p:spPr>
          <a:xfrm>
            <a:off x="89565" y="1048099"/>
            <a:ext cx="2190161" cy="227184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23FE780-72EA-41A2-8C83-F215A3DD25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569" y="3251702"/>
            <a:ext cx="1947441" cy="3541579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C2FB7F3-5215-470F-A4D5-52B45BBE50F0}"/>
              </a:ext>
            </a:extLst>
          </p:cNvPr>
          <p:cNvSpPr txBox="1"/>
          <p:nvPr/>
        </p:nvSpPr>
        <p:spPr>
          <a:xfrm>
            <a:off x="6762798" y="3294165"/>
            <a:ext cx="28598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dirty="0"/>
              <a:t>If compared to the Mg# of the host minerals, the volatiles content of FI does not follow the typical trend expected for simple partial melting processes (i.e. decreasing at increasing Mg#), lying instead on </a:t>
            </a:r>
            <a:r>
              <a:rPr lang="en-US" sz="800" b="1" dirty="0">
                <a:solidFill>
                  <a:srgbClr val="0000FF"/>
                </a:solidFill>
              </a:rPr>
              <a:t>multiple trends with variable (</a:t>
            </a:r>
            <a:r>
              <a:rPr lang="en-US" sz="800" b="1" baseline="30000" dirty="0">
                <a:solidFill>
                  <a:srgbClr val="0000FF"/>
                </a:solidFill>
              </a:rPr>
              <a:t>4</a:t>
            </a:r>
            <a:r>
              <a:rPr lang="en-US" sz="800" b="1" dirty="0">
                <a:solidFill>
                  <a:srgbClr val="0000FF"/>
                </a:solidFill>
              </a:rPr>
              <a:t>He/</a:t>
            </a:r>
            <a:r>
              <a:rPr lang="en-US" sz="800" b="1" baseline="30000" dirty="0">
                <a:solidFill>
                  <a:srgbClr val="0000FF"/>
                </a:solidFill>
              </a:rPr>
              <a:t>40</a:t>
            </a:r>
            <a:r>
              <a:rPr lang="en-US" sz="800" b="1" dirty="0">
                <a:solidFill>
                  <a:srgbClr val="0000FF"/>
                </a:solidFill>
              </a:rPr>
              <a:t>Ar*)/Mg# gradients</a:t>
            </a:r>
            <a:r>
              <a:rPr lang="en-US" sz="800" dirty="0"/>
              <a:t>. </a:t>
            </a:r>
          </a:p>
          <a:p>
            <a:pPr algn="just"/>
            <a:r>
              <a:rPr lang="en-US" sz="800" dirty="0"/>
              <a:t>This behavior further suggests that </a:t>
            </a:r>
            <a:r>
              <a:rPr lang="en-US" sz="800" b="1" dirty="0">
                <a:solidFill>
                  <a:srgbClr val="0000FF"/>
                </a:solidFill>
              </a:rPr>
              <a:t>one or multiple enrichment events postdated the melt extraction event</a:t>
            </a:r>
            <a:r>
              <a:rPr lang="en-US" sz="800" dirty="0"/>
              <a:t>. Moreover, since the increase of fusible elements and volatiles is recorded only by xenoliths from West Eifel, it is arguable that </a:t>
            </a:r>
            <a:r>
              <a:rPr lang="en-US" sz="800" b="1" dirty="0">
                <a:solidFill>
                  <a:srgbClr val="0000FF"/>
                </a:solidFill>
              </a:rPr>
              <a:t>these metasomatic/</a:t>
            </a:r>
            <a:r>
              <a:rPr lang="en-US" sz="800" b="1" dirty="0" err="1">
                <a:solidFill>
                  <a:srgbClr val="0000FF"/>
                </a:solidFill>
              </a:rPr>
              <a:t>refertilization</a:t>
            </a:r>
            <a:r>
              <a:rPr lang="en-US" sz="800" b="1" dirty="0">
                <a:solidFill>
                  <a:srgbClr val="0000FF"/>
                </a:solidFill>
              </a:rPr>
              <a:t> processes were spatially and temporally connected to the Quaternary magmatism of the Eifel area</a:t>
            </a:r>
            <a:r>
              <a:rPr lang="en-US" sz="800" dirty="0">
                <a:solidFill>
                  <a:srgbClr val="0000FF"/>
                </a:solidFill>
              </a:rPr>
              <a:t>.</a:t>
            </a:r>
            <a:endParaRPr lang="it-IT" sz="800" dirty="0">
              <a:solidFill>
                <a:srgbClr val="0000FF"/>
              </a:solidFill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9B5A0FB5-C794-4677-8ABC-B65C7D7251E5}"/>
              </a:ext>
            </a:extLst>
          </p:cNvPr>
          <p:cNvSpPr txBox="1"/>
          <p:nvPr/>
        </p:nvSpPr>
        <p:spPr>
          <a:xfrm>
            <a:off x="6762798" y="4823614"/>
            <a:ext cx="2859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dirty="0"/>
              <a:t>This is also evident in the </a:t>
            </a:r>
            <a:r>
              <a:rPr lang="en-US" sz="800" dirty="0" err="1"/>
              <a:t>Rc</a:t>
            </a:r>
            <a:r>
              <a:rPr lang="en-US" sz="800" dirty="0"/>
              <a:t>/Ra vs. Mg# diagram, where enriched samples lie on a well-defined trend characterized by a </a:t>
            </a:r>
            <a:r>
              <a:rPr lang="en-US" sz="800" b="1" dirty="0">
                <a:solidFill>
                  <a:srgbClr val="0000FF"/>
                </a:solidFill>
              </a:rPr>
              <a:t>progressive decrease of the </a:t>
            </a:r>
            <a:r>
              <a:rPr lang="en-US" sz="800" b="1" baseline="30000" dirty="0">
                <a:solidFill>
                  <a:srgbClr val="0000FF"/>
                </a:solidFill>
              </a:rPr>
              <a:t>3</a:t>
            </a:r>
            <a:r>
              <a:rPr lang="en-US" sz="800" b="1" dirty="0">
                <a:solidFill>
                  <a:srgbClr val="0000FF"/>
                </a:solidFill>
              </a:rPr>
              <a:t>He/</a:t>
            </a:r>
            <a:r>
              <a:rPr lang="en-US" sz="800" b="1" baseline="30000" dirty="0">
                <a:solidFill>
                  <a:srgbClr val="0000FF"/>
                </a:solidFill>
              </a:rPr>
              <a:t>4</a:t>
            </a:r>
            <a:r>
              <a:rPr lang="en-US" sz="800" b="1" dirty="0">
                <a:solidFill>
                  <a:srgbClr val="0000FF"/>
                </a:solidFill>
              </a:rPr>
              <a:t>He ratio with decreasing Mg#, moving towards the low </a:t>
            </a:r>
            <a:r>
              <a:rPr lang="en-US" sz="800" b="1" baseline="30000" dirty="0">
                <a:solidFill>
                  <a:srgbClr val="0000FF"/>
                </a:solidFill>
              </a:rPr>
              <a:t>3</a:t>
            </a:r>
            <a:r>
              <a:rPr lang="en-US" sz="800" b="1" dirty="0">
                <a:solidFill>
                  <a:srgbClr val="0000FF"/>
                </a:solidFill>
              </a:rPr>
              <a:t>He/</a:t>
            </a:r>
            <a:r>
              <a:rPr lang="en-US" sz="800" b="1" baseline="30000" dirty="0">
                <a:solidFill>
                  <a:srgbClr val="0000FF"/>
                </a:solidFill>
              </a:rPr>
              <a:t>4</a:t>
            </a:r>
            <a:r>
              <a:rPr lang="en-US" sz="800" b="1" dirty="0">
                <a:solidFill>
                  <a:srgbClr val="0000FF"/>
                </a:solidFill>
              </a:rPr>
              <a:t>He measured in cumulate products as well as in the nowadays gaseous emissions in East Eifel</a:t>
            </a:r>
            <a:r>
              <a:rPr lang="en-US" sz="800" dirty="0">
                <a:solidFill>
                  <a:srgbClr val="0000FF"/>
                </a:solidFill>
              </a:rPr>
              <a:t>.</a:t>
            </a:r>
            <a:endParaRPr lang="it-IT" sz="800" dirty="0">
              <a:solidFill>
                <a:srgbClr val="0000FF"/>
              </a:solidFill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E7C08A08-CEAE-448C-93AF-0622D6C777F3}"/>
              </a:ext>
            </a:extLst>
          </p:cNvPr>
          <p:cNvSpPr txBox="1"/>
          <p:nvPr/>
        </p:nvSpPr>
        <p:spPr>
          <a:xfrm>
            <a:off x="6878255" y="2310217"/>
            <a:ext cx="15915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dirty="0"/>
              <a:t>- Anhydrous </a:t>
            </a:r>
            <a:r>
              <a:rPr lang="en-US" sz="800" dirty="0" err="1"/>
              <a:t>porphyroclastic</a:t>
            </a:r>
            <a:r>
              <a:rPr lang="en-US" sz="800" dirty="0"/>
              <a:t> Hz and (minor) </a:t>
            </a:r>
            <a:r>
              <a:rPr lang="en-US" sz="800" dirty="0" err="1"/>
              <a:t>Lh</a:t>
            </a:r>
            <a:r>
              <a:rPr lang="en-US" sz="800" dirty="0"/>
              <a:t> in </a:t>
            </a:r>
            <a:r>
              <a:rPr lang="en-US" sz="800" dirty="0" err="1"/>
              <a:t>Siebingebirge</a:t>
            </a:r>
            <a:r>
              <a:rPr lang="en-US" sz="800" dirty="0"/>
              <a:t>.</a:t>
            </a:r>
          </a:p>
          <a:p>
            <a:pPr algn="just"/>
            <a:r>
              <a:rPr lang="en-US" sz="800" dirty="0"/>
              <a:t>- Anhydrous to </a:t>
            </a:r>
            <a:r>
              <a:rPr lang="en-US" sz="800" dirty="0" err="1"/>
              <a:t>amph</a:t>
            </a:r>
            <a:r>
              <a:rPr lang="en-US" sz="800" dirty="0"/>
              <a:t> (+/- </a:t>
            </a:r>
            <a:r>
              <a:rPr lang="en-US" sz="800" dirty="0" err="1"/>
              <a:t>Phlog</a:t>
            </a:r>
            <a:r>
              <a:rPr lang="en-US" sz="800" dirty="0"/>
              <a:t>) bearing Hz, </a:t>
            </a:r>
            <a:r>
              <a:rPr lang="en-US" sz="800" dirty="0" err="1"/>
              <a:t>Lh</a:t>
            </a:r>
            <a:r>
              <a:rPr lang="en-US" sz="800" dirty="0"/>
              <a:t>, </a:t>
            </a:r>
            <a:r>
              <a:rPr lang="en-US" sz="800" dirty="0" err="1"/>
              <a:t>Weh</a:t>
            </a:r>
            <a:r>
              <a:rPr lang="en-US" sz="800" dirty="0"/>
              <a:t>, </a:t>
            </a:r>
            <a:r>
              <a:rPr lang="en-US" sz="800" dirty="0" err="1"/>
              <a:t>Ol-Cpxte</a:t>
            </a:r>
            <a:r>
              <a:rPr lang="en-US" sz="800" dirty="0"/>
              <a:t> and </a:t>
            </a:r>
            <a:r>
              <a:rPr lang="en-US" sz="800" dirty="0" err="1"/>
              <a:t>Ol</a:t>
            </a:r>
            <a:r>
              <a:rPr lang="en-US" sz="800" dirty="0"/>
              <a:t>-Wb in West Eifel.</a:t>
            </a:r>
            <a:endParaRPr lang="it-IT" sz="800" dirty="0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82E7AE05-B3B9-4B4F-918D-E708F5F19ED6}"/>
              </a:ext>
            </a:extLst>
          </p:cNvPr>
          <p:cNvSpPr txBox="1"/>
          <p:nvPr/>
        </p:nvSpPr>
        <p:spPr>
          <a:xfrm>
            <a:off x="6780205" y="5609367"/>
            <a:ext cx="2841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dirty="0"/>
              <a:t>Moving towards West Eifel lherzolites, the equilibrium T and Al content of pyroxene increase and the </a:t>
            </a:r>
            <a:r>
              <a:rPr lang="en-US" sz="800" dirty="0" err="1"/>
              <a:t>Rc</a:t>
            </a:r>
            <a:r>
              <a:rPr lang="en-US" sz="800" dirty="0"/>
              <a:t>/Ra ratio decreases, testifying for the </a:t>
            </a:r>
            <a:r>
              <a:rPr lang="en-US" sz="800" b="1" dirty="0">
                <a:solidFill>
                  <a:srgbClr val="0000FF"/>
                </a:solidFill>
              </a:rPr>
              <a:t>progressive infiltration </a:t>
            </a:r>
            <a:r>
              <a:rPr lang="en-US" sz="800" dirty="0"/>
              <a:t>into the German SCLM </a:t>
            </a:r>
            <a:r>
              <a:rPr lang="en-US" sz="800" b="1" dirty="0">
                <a:solidFill>
                  <a:srgbClr val="0000FF"/>
                </a:solidFill>
              </a:rPr>
              <a:t>of hot, Al-rich melts/fluids with </a:t>
            </a:r>
            <a:r>
              <a:rPr lang="en-US" sz="800" b="1" baseline="30000" dirty="0">
                <a:solidFill>
                  <a:srgbClr val="0000FF"/>
                </a:solidFill>
              </a:rPr>
              <a:t>3</a:t>
            </a:r>
            <a:r>
              <a:rPr lang="en-US" sz="800" b="1" dirty="0">
                <a:solidFill>
                  <a:srgbClr val="0000FF"/>
                </a:solidFill>
              </a:rPr>
              <a:t>He/</a:t>
            </a:r>
            <a:r>
              <a:rPr lang="en-US" sz="800" b="1" baseline="30000" dirty="0">
                <a:solidFill>
                  <a:srgbClr val="0000FF"/>
                </a:solidFill>
              </a:rPr>
              <a:t>4</a:t>
            </a:r>
            <a:r>
              <a:rPr lang="en-US" sz="800" b="1" dirty="0">
                <a:solidFill>
                  <a:srgbClr val="0000FF"/>
                </a:solidFill>
              </a:rPr>
              <a:t>He ratio similar to </a:t>
            </a:r>
            <a:r>
              <a:rPr lang="en-US" sz="800" b="1" dirty="0" err="1">
                <a:solidFill>
                  <a:srgbClr val="0000FF"/>
                </a:solidFill>
              </a:rPr>
              <a:t>Laacher</a:t>
            </a:r>
            <a:r>
              <a:rPr lang="en-US" sz="800" b="1" dirty="0">
                <a:solidFill>
                  <a:srgbClr val="0000FF"/>
                </a:solidFill>
              </a:rPr>
              <a:t> See gases</a:t>
            </a:r>
            <a:r>
              <a:rPr lang="en-US" sz="800" dirty="0">
                <a:solidFill>
                  <a:srgbClr val="0000FF"/>
                </a:solidFill>
              </a:rPr>
              <a:t>.</a:t>
            </a:r>
          </a:p>
          <a:p>
            <a:pPr algn="just"/>
            <a:r>
              <a:rPr lang="en-US" sz="800" dirty="0"/>
              <a:t>The melt/fluid-rock reactions responsible for the modification of the German SCLM took place in a restricted temporal window, being mostly </a:t>
            </a:r>
            <a:r>
              <a:rPr lang="en-US" sz="800" b="1" dirty="0">
                <a:solidFill>
                  <a:srgbClr val="0000FF"/>
                </a:solidFill>
              </a:rPr>
              <a:t>related to the Quaternary magmatic episodes.</a:t>
            </a:r>
            <a:endParaRPr lang="it-IT" sz="800" b="1" dirty="0">
              <a:solidFill>
                <a:srgbClr val="0000FF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51BBBF-B822-4AC2-9888-77C6C403953C}"/>
              </a:ext>
            </a:extLst>
          </p:cNvPr>
          <p:cNvSpPr txBox="1"/>
          <p:nvPr/>
        </p:nvSpPr>
        <p:spPr>
          <a:xfrm>
            <a:off x="1744538" y="1725106"/>
            <a:ext cx="1047036" cy="3077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700" b="1" dirty="0" err="1">
                <a:solidFill>
                  <a:srgbClr val="0000FF"/>
                </a:solidFill>
              </a:rPr>
              <a:t>Siebingebirge</a:t>
            </a:r>
            <a:r>
              <a:rPr lang="it-IT" sz="700" b="1" dirty="0">
                <a:solidFill>
                  <a:srgbClr val="0000FF"/>
                </a:solidFill>
              </a:rPr>
              <a:t> </a:t>
            </a:r>
            <a:r>
              <a:rPr lang="it-IT" sz="700" b="1" dirty="0" err="1">
                <a:solidFill>
                  <a:srgbClr val="0000FF"/>
                </a:solidFill>
              </a:rPr>
              <a:t>volcanic</a:t>
            </a:r>
            <a:r>
              <a:rPr lang="it-IT" sz="700" b="1" dirty="0">
                <a:solidFill>
                  <a:srgbClr val="0000FF"/>
                </a:solidFill>
              </a:rPr>
              <a:t> province, 30-6 Ma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C33FC231-A982-4CC7-B616-BA9E3365287C}"/>
              </a:ext>
            </a:extLst>
          </p:cNvPr>
          <p:cNvSpPr/>
          <p:nvPr/>
        </p:nvSpPr>
        <p:spPr>
          <a:xfrm>
            <a:off x="1168156" y="2052898"/>
            <a:ext cx="240248" cy="230530"/>
          </a:xfrm>
          <a:prstGeom prst="ellipse">
            <a:avLst/>
          </a:prstGeom>
          <a:noFill/>
          <a:ln w="12700">
            <a:solidFill>
              <a:schemeClr val="accent5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curva 9">
            <a:extLst>
              <a:ext uri="{FF2B5EF4-FFF2-40B4-BE49-F238E27FC236}">
                <a16:creationId xmlns:a16="http://schemas.microsoft.com/office/drawing/2014/main" id="{11DCDE07-17CF-4242-913F-588A8D93CAB6}"/>
              </a:ext>
            </a:extLst>
          </p:cNvPr>
          <p:cNvSpPr/>
          <p:nvPr/>
        </p:nvSpPr>
        <p:spPr>
          <a:xfrm flipH="1" flipV="1">
            <a:off x="1463127" y="2097292"/>
            <a:ext cx="662993" cy="167127"/>
          </a:xfrm>
          <a:prstGeom prst="ben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E7E30C24-766B-4CCE-BE5C-D975A99668A6}"/>
              </a:ext>
            </a:extLst>
          </p:cNvPr>
          <p:cNvSpPr txBox="1"/>
          <p:nvPr/>
        </p:nvSpPr>
        <p:spPr>
          <a:xfrm>
            <a:off x="1155090" y="3050347"/>
            <a:ext cx="1067976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700" b="1" dirty="0" err="1">
                <a:solidFill>
                  <a:srgbClr val="C00000"/>
                </a:solidFill>
              </a:rPr>
              <a:t>Eifel</a:t>
            </a:r>
            <a:r>
              <a:rPr lang="it-IT" sz="700" b="1" dirty="0">
                <a:solidFill>
                  <a:srgbClr val="C00000"/>
                </a:solidFill>
              </a:rPr>
              <a:t> </a:t>
            </a:r>
            <a:r>
              <a:rPr lang="it-IT" sz="700" b="1" dirty="0" err="1">
                <a:solidFill>
                  <a:srgbClr val="C00000"/>
                </a:solidFill>
              </a:rPr>
              <a:t>volcanic</a:t>
            </a:r>
            <a:r>
              <a:rPr lang="it-IT" sz="700" b="1" dirty="0">
                <a:solidFill>
                  <a:srgbClr val="C00000"/>
                </a:solidFill>
              </a:rPr>
              <a:t> province, 0.5-0.01 Ma</a:t>
            </a: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94E6512C-BC03-4088-A000-39D33E2F06F4}"/>
              </a:ext>
            </a:extLst>
          </p:cNvPr>
          <p:cNvSpPr/>
          <p:nvPr/>
        </p:nvSpPr>
        <p:spPr>
          <a:xfrm rot="778205">
            <a:off x="681414" y="2624114"/>
            <a:ext cx="287594" cy="474869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FBD1D5A8-49AE-40E8-85B8-B767A7B584A6}"/>
              </a:ext>
            </a:extLst>
          </p:cNvPr>
          <p:cNvSpPr/>
          <p:nvPr/>
        </p:nvSpPr>
        <p:spPr>
          <a:xfrm rot="1683822">
            <a:off x="892801" y="3078348"/>
            <a:ext cx="247915" cy="108804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16572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522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Barbara Faccini</dc:creator>
  <cp:lastModifiedBy>Barbara Faccini</cp:lastModifiedBy>
  <cp:revision>49</cp:revision>
  <dcterms:created xsi:type="dcterms:W3CDTF">2021-04-22T13:02:41Z</dcterms:created>
  <dcterms:modified xsi:type="dcterms:W3CDTF">2021-04-26T16:46:07Z</dcterms:modified>
</cp:coreProperties>
</file>