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96" autoAdjust="0"/>
    <p:restoredTop sz="94660"/>
  </p:normalViewPr>
  <p:slideViewPr>
    <p:cSldViewPr snapToGrid="0">
      <p:cViewPr>
        <p:scale>
          <a:sx n="100" d="100"/>
          <a:sy n="100" d="100"/>
        </p:scale>
        <p:origin x="1578"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3C00B7B-FF3B-47B6-9C47-034714EFF008}" type="datetimeFigureOut">
              <a:rPr lang="ru-RU" smtClean="0"/>
              <a:t>28.04.2021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4C642B0-60E7-4291-8B05-688C873AE40C}" type="slidenum">
              <a:rPr lang="ru-RU" smtClean="0"/>
              <a:t>‹#›</a:t>
            </a:fld>
            <a:endParaRPr lang="ru-RU"/>
          </a:p>
        </p:txBody>
      </p:sp>
    </p:spTree>
    <p:extLst>
      <p:ext uri="{BB962C8B-B14F-4D97-AF65-F5344CB8AC3E}">
        <p14:creationId xmlns:p14="http://schemas.microsoft.com/office/powerpoint/2010/main" val="282864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3C00B7B-FF3B-47B6-9C47-034714EFF008}" type="datetimeFigureOut">
              <a:rPr lang="ru-RU" smtClean="0"/>
              <a:t>28.04.2021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4C642B0-60E7-4291-8B05-688C873AE40C}" type="slidenum">
              <a:rPr lang="ru-RU" smtClean="0"/>
              <a:t>‹#›</a:t>
            </a:fld>
            <a:endParaRPr lang="ru-RU"/>
          </a:p>
        </p:txBody>
      </p:sp>
    </p:spTree>
    <p:extLst>
      <p:ext uri="{BB962C8B-B14F-4D97-AF65-F5344CB8AC3E}">
        <p14:creationId xmlns:p14="http://schemas.microsoft.com/office/powerpoint/2010/main" val="2477214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3C00B7B-FF3B-47B6-9C47-034714EFF008}" type="datetimeFigureOut">
              <a:rPr lang="ru-RU" smtClean="0"/>
              <a:t>28.04.2021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4C642B0-60E7-4291-8B05-688C873AE40C}" type="slidenum">
              <a:rPr lang="ru-RU" smtClean="0"/>
              <a:t>‹#›</a:t>
            </a:fld>
            <a:endParaRPr lang="ru-RU"/>
          </a:p>
        </p:txBody>
      </p:sp>
    </p:spTree>
    <p:extLst>
      <p:ext uri="{BB962C8B-B14F-4D97-AF65-F5344CB8AC3E}">
        <p14:creationId xmlns:p14="http://schemas.microsoft.com/office/powerpoint/2010/main" val="1605240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3C00B7B-FF3B-47B6-9C47-034714EFF008}" type="datetimeFigureOut">
              <a:rPr lang="ru-RU" smtClean="0"/>
              <a:t>28.04.2021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4C642B0-60E7-4291-8B05-688C873AE40C}" type="slidenum">
              <a:rPr lang="ru-RU" smtClean="0"/>
              <a:t>‹#›</a:t>
            </a:fld>
            <a:endParaRPr lang="ru-RU"/>
          </a:p>
        </p:txBody>
      </p:sp>
    </p:spTree>
    <p:extLst>
      <p:ext uri="{BB962C8B-B14F-4D97-AF65-F5344CB8AC3E}">
        <p14:creationId xmlns:p14="http://schemas.microsoft.com/office/powerpoint/2010/main" val="1675715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3C00B7B-FF3B-47B6-9C47-034714EFF008}" type="datetimeFigureOut">
              <a:rPr lang="ru-RU" smtClean="0"/>
              <a:t>28.04.2021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4C642B0-60E7-4291-8B05-688C873AE40C}" type="slidenum">
              <a:rPr lang="ru-RU" smtClean="0"/>
              <a:t>‹#›</a:t>
            </a:fld>
            <a:endParaRPr lang="ru-RU"/>
          </a:p>
        </p:txBody>
      </p:sp>
    </p:spTree>
    <p:extLst>
      <p:ext uri="{BB962C8B-B14F-4D97-AF65-F5344CB8AC3E}">
        <p14:creationId xmlns:p14="http://schemas.microsoft.com/office/powerpoint/2010/main" val="560437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3C00B7B-FF3B-47B6-9C47-034714EFF008}" type="datetimeFigureOut">
              <a:rPr lang="ru-RU" smtClean="0"/>
              <a:t>28.04.2021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4C642B0-60E7-4291-8B05-688C873AE40C}" type="slidenum">
              <a:rPr lang="ru-RU" smtClean="0"/>
              <a:t>‹#›</a:t>
            </a:fld>
            <a:endParaRPr lang="ru-RU"/>
          </a:p>
        </p:txBody>
      </p:sp>
    </p:spTree>
    <p:extLst>
      <p:ext uri="{BB962C8B-B14F-4D97-AF65-F5344CB8AC3E}">
        <p14:creationId xmlns:p14="http://schemas.microsoft.com/office/powerpoint/2010/main" val="3125689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3C00B7B-FF3B-47B6-9C47-034714EFF008}" type="datetimeFigureOut">
              <a:rPr lang="ru-RU" smtClean="0"/>
              <a:t>28.04.2021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4C642B0-60E7-4291-8B05-688C873AE40C}" type="slidenum">
              <a:rPr lang="ru-RU" smtClean="0"/>
              <a:t>‹#›</a:t>
            </a:fld>
            <a:endParaRPr lang="ru-RU"/>
          </a:p>
        </p:txBody>
      </p:sp>
    </p:spTree>
    <p:extLst>
      <p:ext uri="{BB962C8B-B14F-4D97-AF65-F5344CB8AC3E}">
        <p14:creationId xmlns:p14="http://schemas.microsoft.com/office/powerpoint/2010/main" val="771644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3C00B7B-FF3B-47B6-9C47-034714EFF008}" type="datetimeFigureOut">
              <a:rPr lang="ru-RU" smtClean="0"/>
              <a:t>28.04.2021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4C642B0-60E7-4291-8B05-688C873AE40C}" type="slidenum">
              <a:rPr lang="ru-RU" smtClean="0"/>
              <a:t>‹#›</a:t>
            </a:fld>
            <a:endParaRPr lang="ru-RU"/>
          </a:p>
        </p:txBody>
      </p:sp>
    </p:spTree>
    <p:extLst>
      <p:ext uri="{BB962C8B-B14F-4D97-AF65-F5344CB8AC3E}">
        <p14:creationId xmlns:p14="http://schemas.microsoft.com/office/powerpoint/2010/main" val="1404110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23C00B7B-FF3B-47B6-9C47-034714EFF008}" type="datetimeFigureOut">
              <a:rPr lang="ru-RU" smtClean="0"/>
              <a:t>28.04.2021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4C642B0-60E7-4291-8B05-688C873AE40C}" type="slidenum">
              <a:rPr lang="ru-RU" smtClean="0"/>
              <a:t>‹#›</a:t>
            </a:fld>
            <a:endParaRPr lang="ru-RU"/>
          </a:p>
        </p:txBody>
      </p:sp>
    </p:spTree>
    <p:extLst>
      <p:ext uri="{BB962C8B-B14F-4D97-AF65-F5344CB8AC3E}">
        <p14:creationId xmlns:p14="http://schemas.microsoft.com/office/powerpoint/2010/main" val="2599716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3C00B7B-FF3B-47B6-9C47-034714EFF008}" type="datetimeFigureOut">
              <a:rPr lang="ru-RU" smtClean="0"/>
              <a:t>28.04.2021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4C642B0-60E7-4291-8B05-688C873AE40C}" type="slidenum">
              <a:rPr lang="ru-RU" smtClean="0"/>
              <a:t>‹#›</a:t>
            </a:fld>
            <a:endParaRPr lang="ru-RU"/>
          </a:p>
        </p:txBody>
      </p:sp>
    </p:spTree>
    <p:extLst>
      <p:ext uri="{BB962C8B-B14F-4D97-AF65-F5344CB8AC3E}">
        <p14:creationId xmlns:p14="http://schemas.microsoft.com/office/powerpoint/2010/main" val="3695094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3C00B7B-FF3B-47B6-9C47-034714EFF008}" type="datetimeFigureOut">
              <a:rPr lang="ru-RU" smtClean="0"/>
              <a:t>28.04.2021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4C642B0-60E7-4291-8B05-688C873AE40C}" type="slidenum">
              <a:rPr lang="ru-RU" smtClean="0"/>
              <a:t>‹#›</a:t>
            </a:fld>
            <a:endParaRPr lang="ru-RU"/>
          </a:p>
        </p:txBody>
      </p:sp>
    </p:spTree>
    <p:extLst>
      <p:ext uri="{BB962C8B-B14F-4D97-AF65-F5344CB8AC3E}">
        <p14:creationId xmlns:p14="http://schemas.microsoft.com/office/powerpoint/2010/main" val="4106102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C00B7B-FF3B-47B6-9C47-034714EFF008}" type="datetimeFigureOut">
              <a:rPr lang="ru-RU" smtClean="0"/>
              <a:t>28.04.2021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C642B0-60E7-4291-8B05-688C873AE40C}" type="slidenum">
              <a:rPr lang="ru-RU" smtClean="0"/>
              <a:t>‹#›</a:t>
            </a:fld>
            <a:endParaRPr lang="ru-RU"/>
          </a:p>
        </p:txBody>
      </p:sp>
    </p:spTree>
    <p:extLst>
      <p:ext uri="{BB962C8B-B14F-4D97-AF65-F5344CB8AC3E}">
        <p14:creationId xmlns:p14="http://schemas.microsoft.com/office/powerpoint/2010/main" val="16196209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55455" y="325824"/>
            <a:ext cx="1935264" cy="253916"/>
          </a:xfrm>
          <a:prstGeom prst="rect">
            <a:avLst/>
          </a:prstGeom>
          <a:noFill/>
        </p:spPr>
        <p:txBody>
          <a:bodyPr wrap="square" rtlCol="0">
            <a:spAutoFit/>
          </a:bodyPr>
          <a:lstStyle/>
          <a:p>
            <a:r>
              <a:rPr lang="en-US" sz="1050" dirty="0" smtClean="0"/>
              <a:t>Average winter temperature, </a:t>
            </a:r>
            <a:r>
              <a:rPr lang="en-US" sz="1050" baseline="30000" dirty="0" smtClean="0"/>
              <a:t>0</a:t>
            </a:r>
            <a:r>
              <a:rPr lang="en-US" sz="1050" dirty="0" smtClean="0"/>
              <a:t>C</a:t>
            </a:r>
            <a:endParaRPr lang="ru-RU" sz="1050" dirty="0" smtClean="0"/>
          </a:p>
        </p:txBody>
      </p:sp>
      <p:sp>
        <p:nvSpPr>
          <p:cNvPr id="8" name="TextBox 7"/>
          <p:cNvSpPr txBox="1"/>
          <p:nvPr/>
        </p:nvSpPr>
        <p:spPr>
          <a:xfrm>
            <a:off x="3355454" y="2509131"/>
            <a:ext cx="1619771" cy="253916"/>
          </a:xfrm>
          <a:prstGeom prst="rect">
            <a:avLst/>
          </a:prstGeom>
          <a:noFill/>
        </p:spPr>
        <p:txBody>
          <a:bodyPr wrap="square" rtlCol="0">
            <a:spAutoFit/>
          </a:bodyPr>
          <a:lstStyle/>
          <a:p>
            <a:r>
              <a:rPr lang="en-US" sz="1050" dirty="0"/>
              <a:t>Days with soil </a:t>
            </a:r>
            <a:r>
              <a:rPr lang="en-US" sz="1050" dirty="0" smtClean="0"/>
              <a:t>freezing,  %</a:t>
            </a:r>
            <a:endParaRPr lang="ru-RU" sz="1050" dirty="0"/>
          </a:p>
        </p:txBody>
      </p:sp>
      <p:sp>
        <p:nvSpPr>
          <p:cNvPr id="9" name="TextBox 8"/>
          <p:cNvSpPr txBox="1"/>
          <p:nvPr/>
        </p:nvSpPr>
        <p:spPr>
          <a:xfrm>
            <a:off x="5317170" y="2509131"/>
            <a:ext cx="1667189" cy="253916"/>
          </a:xfrm>
          <a:prstGeom prst="rect">
            <a:avLst/>
          </a:prstGeom>
          <a:noFill/>
        </p:spPr>
        <p:txBody>
          <a:bodyPr wrap="square" rtlCol="0">
            <a:spAutoFit/>
          </a:bodyPr>
          <a:lstStyle/>
          <a:p>
            <a:r>
              <a:rPr lang="en-US" sz="1050" dirty="0" smtClean="0"/>
              <a:t>Maximum snow depth, %</a:t>
            </a:r>
            <a:endParaRPr lang="ru-RU" sz="1050" dirty="0" smtClean="0"/>
          </a:p>
        </p:txBody>
      </p:sp>
      <p:sp>
        <p:nvSpPr>
          <p:cNvPr id="10" name="TextBox 9"/>
          <p:cNvSpPr txBox="1"/>
          <p:nvPr/>
        </p:nvSpPr>
        <p:spPr>
          <a:xfrm>
            <a:off x="3354023" y="4642950"/>
            <a:ext cx="1756939" cy="253916"/>
          </a:xfrm>
          <a:prstGeom prst="rect">
            <a:avLst/>
          </a:prstGeom>
          <a:noFill/>
        </p:spPr>
        <p:txBody>
          <a:bodyPr wrap="square" rtlCol="0">
            <a:spAutoFit/>
          </a:bodyPr>
          <a:lstStyle/>
          <a:p>
            <a:r>
              <a:rPr lang="en-US" sz="1050" dirty="0"/>
              <a:t>S</a:t>
            </a:r>
            <a:r>
              <a:rPr lang="en-US" sz="1050" dirty="0" smtClean="0"/>
              <a:t>oil moisture </a:t>
            </a:r>
            <a:r>
              <a:rPr lang="ru-RU" sz="1050" dirty="0" smtClean="0"/>
              <a:t>(</a:t>
            </a:r>
            <a:r>
              <a:rPr lang="en-US" sz="1050" dirty="0" smtClean="0"/>
              <a:t>February</a:t>
            </a:r>
            <a:r>
              <a:rPr lang="ru-RU" sz="1050" dirty="0" smtClean="0"/>
              <a:t>)</a:t>
            </a:r>
            <a:r>
              <a:rPr lang="en-US" sz="1050" dirty="0" smtClean="0"/>
              <a:t>, %</a:t>
            </a:r>
            <a:endParaRPr lang="ru-RU" sz="1050" dirty="0" smtClean="0"/>
          </a:p>
        </p:txBody>
      </p:sp>
      <p:sp>
        <p:nvSpPr>
          <p:cNvPr id="11" name="TextBox 10"/>
          <p:cNvSpPr txBox="1"/>
          <p:nvPr/>
        </p:nvSpPr>
        <p:spPr>
          <a:xfrm>
            <a:off x="5315599" y="329758"/>
            <a:ext cx="1328036" cy="261610"/>
          </a:xfrm>
          <a:prstGeom prst="rect">
            <a:avLst/>
          </a:prstGeom>
          <a:noFill/>
        </p:spPr>
        <p:txBody>
          <a:bodyPr wrap="square" rtlCol="0">
            <a:spAutoFit/>
          </a:bodyPr>
          <a:lstStyle/>
          <a:p>
            <a:r>
              <a:rPr lang="en-US" sz="1050" dirty="0" smtClean="0"/>
              <a:t>Number of thaws, %</a:t>
            </a:r>
            <a:endParaRPr lang="ru-RU" sz="1050" dirty="0" smtClean="0"/>
          </a:p>
        </p:txBody>
      </p:sp>
      <p:pic>
        <p:nvPicPr>
          <p:cNvPr id="12" name="Рисунок 11" descr="I:\RNF\2_отчет_Харламов\1979-2018\snowdepth\proc\melt_speeddif_1979-2018_%.png"/>
          <p:cNvPicPr/>
          <p:nvPr/>
        </p:nvPicPr>
        <p:blipFill rotWithShape="1">
          <a:blip r:embed="rId2" cstate="print">
            <a:extLst>
              <a:ext uri="{28A0092B-C50C-407E-A947-70E740481C1C}">
                <a14:useLocalDpi xmlns:a14="http://schemas.microsoft.com/office/drawing/2010/main" val="0"/>
              </a:ext>
            </a:extLst>
          </a:blip>
          <a:srcRect r="3138"/>
          <a:stretch/>
        </p:blipFill>
        <p:spPr bwMode="auto">
          <a:xfrm>
            <a:off x="5315599" y="4855448"/>
            <a:ext cx="1843253" cy="1981014"/>
          </a:xfrm>
          <a:prstGeom prst="rect">
            <a:avLst/>
          </a:prstGeom>
          <a:noFill/>
          <a:ln>
            <a:noFill/>
          </a:ln>
        </p:spPr>
      </p:pic>
      <p:pic>
        <p:nvPicPr>
          <p:cNvPr id="13" name="Рисунок 12" descr="I:\RNF\2_отчет_Харламов\1979-2018\snowdepth\proc\10D_max_snowdepthdif_1979-2018_%.png"/>
          <p:cNvPicPr/>
          <p:nvPr/>
        </p:nvPicPr>
        <p:blipFill rotWithShape="1">
          <a:blip r:embed="rId3" cstate="print">
            <a:extLst>
              <a:ext uri="{28A0092B-C50C-407E-A947-70E740481C1C}">
                <a14:useLocalDpi xmlns:a14="http://schemas.microsoft.com/office/drawing/2010/main" val="0"/>
              </a:ext>
            </a:extLst>
          </a:blip>
          <a:srcRect r="3138"/>
          <a:stretch/>
        </p:blipFill>
        <p:spPr bwMode="auto">
          <a:xfrm>
            <a:off x="5315599" y="2699884"/>
            <a:ext cx="1843253" cy="1975559"/>
          </a:xfrm>
          <a:prstGeom prst="rect">
            <a:avLst/>
          </a:prstGeom>
          <a:noFill/>
          <a:ln>
            <a:noFill/>
          </a:ln>
        </p:spPr>
      </p:pic>
      <p:pic>
        <p:nvPicPr>
          <p:cNvPr id="20" name="Рисунок 19" descr="I:\RNF\2_отчет_Харламов\1979-2018\temp_prec\abs\winter_temp_meandif_1979-2018_abs.png"/>
          <p:cNvPicPr/>
          <p:nvPr/>
        </p:nvPicPr>
        <p:blipFill rotWithShape="1">
          <a:blip r:embed="rId4" cstate="print">
            <a:extLst>
              <a:ext uri="{28A0092B-C50C-407E-A947-70E740481C1C}">
                <a14:useLocalDpi xmlns:a14="http://schemas.microsoft.com/office/drawing/2010/main" val="0"/>
              </a:ext>
            </a:extLst>
          </a:blip>
          <a:srcRect r="3313"/>
          <a:stretch/>
        </p:blipFill>
        <p:spPr bwMode="auto">
          <a:xfrm>
            <a:off x="3362200" y="531570"/>
            <a:ext cx="1839931" cy="1975979"/>
          </a:xfrm>
          <a:prstGeom prst="rect">
            <a:avLst/>
          </a:prstGeom>
          <a:noFill/>
          <a:ln>
            <a:noFill/>
          </a:ln>
        </p:spPr>
      </p:pic>
      <p:pic>
        <p:nvPicPr>
          <p:cNvPr id="22" name="Рисунок 21" descr="I:\RNF\2_отчет_Харламов\1979-2018\SM\proc\21-28.02_swvldif_1979-2018_%.png"/>
          <p:cNvPicPr/>
          <p:nvPr/>
        </p:nvPicPr>
        <p:blipFill rotWithShape="1">
          <a:blip r:embed="rId5" cstate="print">
            <a:extLst>
              <a:ext uri="{28A0092B-C50C-407E-A947-70E740481C1C}">
                <a14:useLocalDpi xmlns:a14="http://schemas.microsoft.com/office/drawing/2010/main" val="0"/>
              </a:ext>
            </a:extLst>
          </a:blip>
          <a:srcRect r="3131"/>
          <a:stretch/>
        </p:blipFill>
        <p:spPr bwMode="auto">
          <a:xfrm>
            <a:off x="3354024" y="4855448"/>
            <a:ext cx="1843369" cy="1967167"/>
          </a:xfrm>
          <a:prstGeom prst="rect">
            <a:avLst/>
          </a:prstGeom>
          <a:noFill/>
          <a:ln>
            <a:noFill/>
          </a:ln>
        </p:spPr>
      </p:pic>
      <p:sp>
        <p:nvSpPr>
          <p:cNvPr id="24" name="TextBox 23"/>
          <p:cNvSpPr txBox="1"/>
          <p:nvPr/>
        </p:nvSpPr>
        <p:spPr>
          <a:xfrm>
            <a:off x="5301521" y="4642950"/>
            <a:ext cx="1823060" cy="253916"/>
          </a:xfrm>
          <a:prstGeom prst="rect">
            <a:avLst/>
          </a:prstGeom>
          <a:noFill/>
        </p:spPr>
        <p:txBody>
          <a:bodyPr wrap="square" rtlCol="0">
            <a:spAutoFit/>
          </a:bodyPr>
          <a:lstStyle/>
          <a:p>
            <a:r>
              <a:rPr lang="en-US" sz="1050" dirty="0" smtClean="0"/>
              <a:t>Average melting rate, % </a:t>
            </a:r>
            <a:endParaRPr lang="ru-RU" sz="1050" dirty="0" smtClean="0"/>
          </a:p>
        </p:txBody>
      </p:sp>
      <p:cxnSp>
        <p:nvCxnSpPr>
          <p:cNvPr id="16" name="Прямая соединительная линия 15"/>
          <p:cNvCxnSpPr/>
          <p:nvPr/>
        </p:nvCxnSpPr>
        <p:spPr>
          <a:xfrm>
            <a:off x="3311122" y="188971"/>
            <a:ext cx="0" cy="6591532"/>
          </a:xfrm>
          <a:prstGeom prst="line">
            <a:avLst/>
          </a:prstGeom>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25763" y="1410355"/>
            <a:ext cx="3184373" cy="5447645"/>
          </a:xfrm>
          <a:prstGeom prst="rect">
            <a:avLst/>
          </a:prstGeom>
          <a:noFill/>
        </p:spPr>
        <p:txBody>
          <a:bodyPr wrap="square" rtlCol="0">
            <a:spAutoFit/>
          </a:bodyPr>
          <a:lstStyle/>
          <a:p>
            <a:r>
              <a:rPr lang="en-US" sz="1200" b="1" dirty="0" smtClean="0"/>
              <a:t>Dataset</a:t>
            </a:r>
            <a:endParaRPr lang="en-US" sz="1200" dirty="0" smtClean="0"/>
          </a:p>
          <a:p>
            <a:r>
              <a:rPr lang="en-US" sz="1200" dirty="0" smtClean="0"/>
              <a:t>We used daily 2m temperature, total precipitation, snow depth, volumetric soil water layer, soil temperature variables from ERA5 reanalysis (including ERA5 back extension from 1950 to 1978)</a:t>
            </a:r>
          </a:p>
          <a:p>
            <a:endParaRPr lang="en-US" sz="1200" dirty="0" smtClean="0"/>
          </a:p>
          <a:p>
            <a:r>
              <a:rPr lang="en-US" sz="1200" b="1" dirty="0" smtClean="0"/>
              <a:t>Methodology</a:t>
            </a:r>
          </a:p>
          <a:p>
            <a:r>
              <a:rPr lang="en-US" sz="1200" dirty="0"/>
              <a:t>For each winter, the basic parameters were </a:t>
            </a:r>
            <a:r>
              <a:rPr lang="en-US" sz="1200" dirty="0" smtClean="0"/>
              <a:t>calculated and </a:t>
            </a:r>
            <a:r>
              <a:rPr lang="en-US" sz="1200" dirty="0"/>
              <a:t>estimated</a:t>
            </a:r>
            <a:r>
              <a:rPr lang="en-US" sz="1200" dirty="0" smtClean="0"/>
              <a:t> change (</a:t>
            </a:r>
            <a:r>
              <a:rPr lang="en-US" sz="1200" dirty="0"/>
              <a:t>average value for 1990-2020 relative to 1950-1989). Also was estimated relationship with the maximum </a:t>
            </a:r>
            <a:r>
              <a:rPr lang="en-US" sz="1200" dirty="0" smtClean="0"/>
              <a:t>discharge </a:t>
            </a:r>
            <a:r>
              <a:rPr lang="en-US" sz="1200" dirty="0"/>
              <a:t>and </a:t>
            </a:r>
            <a:r>
              <a:rPr lang="en-US" sz="1200" dirty="0" smtClean="0"/>
              <a:t>runoff </a:t>
            </a:r>
            <a:r>
              <a:rPr lang="en-US" sz="1200" dirty="0"/>
              <a:t>depth of spring freshet</a:t>
            </a:r>
            <a:endParaRPr lang="ru-RU" sz="1200" dirty="0"/>
          </a:p>
          <a:p>
            <a:endParaRPr lang="en-US" sz="1200" b="1" dirty="0"/>
          </a:p>
          <a:p>
            <a:r>
              <a:rPr lang="en-US" sz="1200" b="1" dirty="0" smtClean="0"/>
              <a:t>Results</a:t>
            </a:r>
            <a:endParaRPr lang="en-US" sz="1200" b="1" dirty="0"/>
          </a:p>
          <a:p>
            <a:r>
              <a:rPr lang="en-US" sz="1200" dirty="0"/>
              <a:t>We registered a decrease in the period of stable snow accumulation (on average by 20% in the southern and southwestern parts of the East European Plain) because of the increase in winter temperatures. </a:t>
            </a:r>
            <a:r>
              <a:rPr lang="en-US" sz="1200" dirty="0" smtClean="0"/>
              <a:t>The </a:t>
            </a:r>
            <a:r>
              <a:rPr lang="en-US" sz="1200" dirty="0"/>
              <a:t>number of thaws and their duration </a:t>
            </a:r>
            <a:r>
              <a:rPr lang="en-US" sz="1200" dirty="0" smtClean="0"/>
              <a:t>also </a:t>
            </a:r>
            <a:r>
              <a:rPr lang="en-US" sz="1200" dirty="0"/>
              <a:t>increase and this leads to earlier and more prolonged melting of the snow pack. In these conditions, an extremely low spring freshet is formed. Our studies show that with the condition of an equal maximum snow depth the slow snowmelt forms the spring freshet up to 4 times less in volume than the fast melting.</a:t>
            </a:r>
          </a:p>
          <a:p>
            <a:endParaRPr lang="ru-RU" sz="1200" b="1" dirty="0" smtClean="0"/>
          </a:p>
        </p:txBody>
      </p:sp>
      <p:pic>
        <p:nvPicPr>
          <p:cNvPr id="17" name="Рисунок 16" descr="I:\RNF\2_отчет_Харламов\1979-2018\temp_prec\proc\thaw_countdif_1979-2018_%.png"/>
          <p:cNvPicPr/>
          <p:nvPr/>
        </p:nvPicPr>
        <p:blipFill rotWithShape="1">
          <a:blip r:embed="rId6" cstate="print">
            <a:extLst>
              <a:ext uri="{28A0092B-C50C-407E-A947-70E740481C1C}">
                <a14:useLocalDpi xmlns:a14="http://schemas.microsoft.com/office/drawing/2010/main" val="0"/>
              </a:ext>
            </a:extLst>
          </a:blip>
          <a:srcRect r="3138"/>
          <a:stretch/>
        </p:blipFill>
        <p:spPr bwMode="auto">
          <a:xfrm>
            <a:off x="5315599" y="567782"/>
            <a:ext cx="1843253" cy="1975979"/>
          </a:xfrm>
          <a:prstGeom prst="rect">
            <a:avLst/>
          </a:prstGeom>
          <a:noFill/>
          <a:ln>
            <a:noFill/>
          </a:ln>
        </p:spPr>
      </p:pic>
      <p:cxnSp>
        <p:nvCxnSpPr>
          <p:cNvPr id="19" name="Прямая соединительная линия 18"/>
          <p:cNvCxnSpPr/>
          <p:nvPr/>
        </p:nvCxnSpPr>
        <p:spPr>
          <a:xfrm>
            <a:off x="7245867" y="188971"/>
            <a:ext cx="0" cy="6591532"/>
          </a:xfrm>
          <a:prstGeom prst="line">
            <a:avLst/>
          </a:prstGeom>
        </p:spPr>
        <p:style>
          <a:lnRef idx="1">
            <a:schemeClr val="accent1"/>
          </a:lnRef>
          <a:fillRef idx="0">
            <a:schemeClr val="accent1"/>
          </a:fillRef>
          <a:effectRef idx="0">
            <a:schemeClr val="accent1"/>
          </a:effectRef>
          <a:fontRef idx="minor">
            <a:schemeClr val="tx1"/>
          </a:fontRef>
        </p:style>
      </p:cxnSp>
      <p:pic>
        <p:nvPicPr>
          <p:cNvPr id="7" name="Рисунок 6"/>
          <p:cNvPicPr>
            <a:picLocks noChangeAspect="1"/>
          </p:cNvPicPr>
          <p:nvPr/>
        </p:nvPicPr>
        <p:blipFill rotWithShape="1">
          <a:blip r:embed="rId7">
            <a:extLst>
              <a:ext uri="{28A0092B-C50C-407E-A947-70E740481C1C}">
                <a14:useLocalDpi xmlns:a14="http://schemas.microsoft.com/office/drawing/2010/main" val="0"/>
              </a:ext>
            </a:extLst>
          </a:blip>
          <a:srcRect l="6335" t="10856" r="8962" b="5373"/>
          <a:stretch/>
        </p:blipFill>
        <p:spPr>
          <a:xfrm>
            <a:off x="7348062" y="4723641"/>
            <a:ext cx="2772995" cy="2056862"/>
          </a:xfrm>
          <a:prstGeom prst="rect">
            <a:avLst/>
          </a:prstGeom>
        </p:spPr>
      </p:pic>
      <p:sp>
        <p:nvSpPr>
          <p:cNvPr id="25" name="TextBox 24"/>
          <p:cNvSpPr txBox="1"/>
          <p:nvPr/>
        </p:nvSpPr>
        <p:spPr>
          <a:xfrm>
            <a:off x="9943134" y="1958987"/>
            <a:ext cx="1994629" cy="738664"/>
          </a:xfrm>
          <a:prstGeom prst="rect">
            <a:avLst/>
          </a:prstGeom>
          <a:noFill/>
        </p:spPr>
        <p:txBody>
          <a:bodyPr wrap="square" rtlCol="0">
            <a:spAutoFit/>
          </a:bodyPr>
          <a:lstStyle/>
          <a:p>
            <a:r>
              <a:rPr lang="en-US" sz="1050" dirty="0"/>
              <a:t>Correlation with </a:t>
            </a:r>
            <a:endParaRPr lang="en-US" sz="1050" dirty="0" smtClean="0"/>
          </a:p>
          <a:p>
            <a:r>
              <a:rPr lang="en-US" sz="1050" dirty="0" smtClean="0"/>
              <a:t>runoff </a:t>
            </a:r>
            <a:r>
              <a:rPr lang="en-US" sz="1050" dirty="0"/>
              <a:t>depth of spring </a:t>
            </a:r>
            <a:r>
              <a:rPr lang="en-US" sz="1050" dirty="0" smtClean="0"/>
              <a:t>freshet</a:t>
            </a:r>
            <a:r>
              <a:rPr lang="en-US" sz="1050" dirty="0"/>
              <a:t>, R</a:t>
            </a:r>
            <a:r>
              <a:rPr lang="en-US" sz="1050" baseline="30000" dirty="0"/>
              <a:t>2</a:t>
            </a:r>
            <a:endParaRPr lang="ru-RU" sz="1050" baseline="30000" dirty="0"/>
          </a:p>
          <a:p>
            <a:endParaRPr lang="ru-RU" sz="1050" dirty="0"/>
          </a:p>
          <a:p>
            <a:r>
              <a:rPr lang="en-US" sz="1050" dirty="0" smtClean="0"/>
              <a:t>, R2</a:t>
            </a:r>
            <a:endParaRPr lang="ru-RU" sz="1050" dirty="0" smtClean="0"/>
          </a:p>
        </p:txBody>
      </p:sp>
      <p:sp>
        <p:nvSpPr>
          <p:cNvPr id="26" name="TextBox 25"/>
          <p:cNvSpPr txBox="1"/>
          <p:nvPr/>
        </p:nvSpPr>
        <p:spPr>
          <a:xfrm>
            <a:off x="7693206" y="1975417"/>
            <a:ext cx="1670970" cy="415498"/>
          </a:xfrm>
          <a:prstGeom prst="rect">
            <a:avLst/>
          </a:prstGeom>
          <a:noFill/>
        </p:spPr>
        <p:txBody>
          <a:bodyPr wrap="square" rtlCol="0">
            <a:spAutoFit/>
          </a:bodyPr>
          <a:lstStyle/>
          <a:p>
            <a:r>
              <a:rPr lang="en-US" sz="1050" dirty="0" smtClean="0"/>
              <a:t>Correlation with </a:t>
            </a:r>
          </a:p>
          <a:p>
            <a:r>
              <a:rPr lang="en-US" sz="1050" dirty="0" smtClean="0"/>
              <a:t>maximum discharge, R</a:t>
            </a:r>
            <a:r>
              <a:rPr lang="en-US" sz="1050" baseline="30000" dirty="0" smtClean="0"/>
              <a:t>2</a:t>
            </a:r>
            <a:endParaRPr lang="ru-RU" sz="1050" baseline="30000" dirty="0" smtClean="0"/>
          </a:p>
        </p:txBody>
      </p:sp>
      <p:pic>
        <p:nvPicPr>
          <p:cNvPr id="21" name="Рисунок 20"/>
          <p:cNvPicPr>
            <a:picLocks noChangeAspect="1"/>
          </p:cNvPicPr>
          <p:nvPr/>
        </p:nvPicPr>
        <p:blipFill>
          <a:blip r:embed="rId8"/>
          <a:stretch>
            <a:fillRect/>
          </a:stretch>
        </p:blipFill>
        <p:spPr>
          <a:xfrm>
            <a:off x="9614534" y="413879"/>
            <a:ext cx="2299686" cy="1532070"/>
          </a:xfrm>
          <a:prstGeom prst="rect">
            <a:avLst/>
          </a:prstGeom>
        </p:spPr>
      </p:pic>
      <p:pic>
        <p:nvPicPr>
          <p:cNvPr id="23" name="Рисунок 22"/>
          <p:cNvPicPr>
            <a:picLocks noChangeAspect="1"/>
          </p:cNvPicPr>
          <p:nvPr/>
        </p:nvPicPr>
        <p:blipFill>
          <a:blip r:embed="rId9"/>
          <a:stretch>
            <a:fillRect/>
          </a:stretch>
        </p:blipFill>
        <p:spPr>
          <a:xfrm>
            <a:off x="7330121" y="437464"/>
            <a:ext cx="2259533" cy="1605277"/>
          </a:xfrm>
          <a:prstGeom prst="rect">
            <a:avLst/>
          </a:prstGeom>
        </p:spPr>
      </p:pic>
      <p:sp>
        <p:nvSpPr>
          <p:cNvPr id="28" name="Прямоугольник 27"/>
          <p:cNvSpPr/>
          <p:nvPr/>
        </p:nvSpPr>
        <p:spPr>
          <a:xfrm>
            <a:off x="7507376" y="181284"/>
            <a:ext cx="1292341" cy="253916"/>
          </a:xfrm>
          <a:prstGeom prst="rect">
            <a:avLst/>
          </a:prstGeom>
        </p:spPr>
        <p:txBody>
          <a:bodyPr wrap="none">
            <a:spAutoFit/>
          </a:bodyPr>
          <a:lstStyle/>
          <a:p>
            <a:r>
              <a:rPr lang="en-US" sz="1050" dirty="0" smtClean="0"/>
              <a:t>Maximum discharge</a:t>
            </a:r>
            <a:endParaRPr lang="ru-RU" sz="1050" dirty="0"/>
          </a:p>
        </p:txBody>
      </p:sp>
      <p:sp>
        <p:nvSpPr>
          <p:cNvPr id="29" name="Прямоугольник 28"/>
          <p:cNvSpPr/>
          <p:nvPr/>
        </p:nvSpPr>
        <p:spPr>
          <a:xfrm>
            <a:off x="9727337" y="171844"/>
            <a:ext cx="1837362" cy="253916"/>
          </a:xfrm>
          <a:prstGeom prst="rect">
            <a:avLst/>
          </a:prstGeom>
        </p:spPr>
        <p:txBody>
          <a:bodyPr wrap="none">
            <a:spAutoFit/>
          </a:bodyPr>
          <a:lstStyle/>
          <a:p>
            <a:r>
              <a:rPr lang="en-US" sz="1050" dirty="0"/>
              <a:t>Runoff depth </a:t>
            </a:r>
            <a:r>
              <a:rPr lang="en-US" sz="1050" dirty="0" smtClean="0"/>
              <a:t>of </a:t>
            </a:r>
            <a:r>
              <a:rPr lang="en-US" sz="1050" dirty="0"/>
              <a:t>spring freshet</a:t>
            </a:r>
            <a:endParaRPr lang="ru-RU" sz="1050" dirty="0"/>
          </a:p>
        </p:txBody>
      </p:sp>
      <p:sp>
        <p:nvSpPr>
          <p:cNvPr id="30" name="TextBox 29"/>
          <p:cNvSpPr txBox="1"/>
          <p:nvPr/>
        </p:nvSpPr>
        <p:spPr>
          <a:xfrm>
            <a:off x="7479522" y="4469725"/>
            <a:ext cx="1667189" cy="253916"/>
          </a:xfrm>
          <a:prstGeom prst="rect">
            <a:avLst/>
          </a:prstGeom>
          <a:noFill/>
        </p:spPr>
        <p:txBody>
          <a:bodyPr wrap="square" rtlCol="0">
            <a:spAutoFit/>
          </a:bodyPr>
          <a:lstStyle/>
          <a:p>
            <a:r>
              <a:rPr lang="en-US" sz="1050" dirty="0" smtClean="0"/>
              <a:t>Typical snow depth curve</a:t>
            </a:r>
            <a:endParaRPr lang="ru-RU" sz="1050" dirty="0" smtClean="0"/>
          </a:p>
        </p:txBody>
      </p:sp>
      <p:sp>
        <p:nvSpPr>
          <p:cNvPr id="31" name="TextBox 30"/>
          <p:cNvSpPr txBox="1"/>
          <p:nvPr/>
        </p:nvSpPr>
        <p:spPr>
          <a:xfrm>
            <a:off x="10415696" y="4857862"/>
            <a:ext cx="1667189" cy="253916"/>
          </a:xfrm>
          <a:prstGeom prst="rect">
            <a:avLst/>
          </a:prstGeom>
          <a:noFill/>
        </p:spPr>
        <p:txBody>
          <a:bodyPr wrap="square" rtlCol="0">
            <a:spAutoFit/>
          </a:bodyPr>
          <a:lstStyle/>
          <a:p>
            <a:r>
              <a:rPr lang="en-US" sz="1050" dirty="0" smtClean="0"/>
              <a:t>Before 1990</a:t>
            </a:r>
            <a:endParaRPr lang="ru-RU" sz="1050" dirty="0" smtClean="0"/>
          </a:p>
        </p:txBody>
      </p:sp>
      <p:sp>
        <p:nvSpPr>
          <p:cNvPr id="32" name="TextBox 31"/>
          <p:cNvSpPr txBox="1"/>
          <p:nvPr/>
        </p:nvSpPr>
        <p:spPr>
          <a:xfrm>
            <a:off x="10415696" y="5943912"/>
            <a:ext cx="1667189" cy="253916"/>
          </a:xfrm>
          <a:prstGeom prst="rect">
            <a:avLst/>
          </a:prstGeom>
          <a:noFill/>
        </p:spPr>
        <p:txBody>
          <a:bodyPr wrap="square" rtlCol="0">
            <a:spAutoFit/>
          </a:bodyPr>
          <a:lstStyle/>
          <a:p>
            <a:r>
              <a:rPr lang="en-US" sz="1050" dirty="0" smtClean="0"/>
              <a:t>After 1990</a:t>
            </a:r>
            <a:endParaRPr lang="ru-RU" sz="1050" dirty="0" smtClean="0"/>
          </a:p>
        </p:txBody>
      </p:sp>
      <p:cxnSp>
        <p:nvCxnSpPr>
          <p:cNvPr id="34" name="Прямая со стрелкой 33"/>
          <p:cNvCxnSpPr>
            <a:stCxn id="32" idx="1"/>
          </p:cNvCxnSpPr>
          <p:nvPr/>
        </p:nvCxnSpPr>
        <p:spPr>
          <a:xfrm flipH="1">
            <a:off x="8989446" y="6070870"/>
            <a:ext cx="142625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Прямая со стрелкой 37"/>
          <p:cNvCxnSpPr>
            <a:stCxn id="31" idx="1"/>
          </p:cNvCxnSpPr>
          <p:nvPr/>
        </p:nvCxnSpPr>
        <p:spPr>
          <a:xfrm flipH="1">
            <a:off x="9351487" y="4984820"/>
            <a:ext cx="1064209" cy="2866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Прямая со стрелкой 39"/>
          <p:cNvCxnSpPr>
            <a:stCxn id="31" idx="1"/>
          </p:cNvCxnSpPr>
          <p:nvPr/>
        </p:nvCxnSpPr>
        <p:spPr>
          <a:xfrm flipH="1">
            <a:off x="9434390" y="4984820"/>
            <a:ext cx="981306" cy="1269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Прямая со стрелкой 41"/>
          <p:cNvCxnSpPr>
            <a:stCxn id="31" idx="1"/>
          </p:cNvCxnSpPr>
          <p:nvPr/>
        </p:nvCxnSpPr>
        <p:spPr>
          <a:xfrm flipH="1">
            <a:off x="9827699" y="4984820"/>
            <a:ext cx="587997" cy="7672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 name="Рисунок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48062" y="2349183"/>
            <a:ext cx="2129136" cy="2138486"/>
          </a:xfrm>
          <a:prstGeom prst="rect">
            <a:avLst/>
          </a:prstGeom>
        </p:spPr>
      </p:pic>
      <p:pic>
        <p:nvPicPr>
          <p:cNvPr id="3" name="Рисунок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589654" y="2344320"/>
            <a:ext cx="2148211" cy="2148211"/>
          </a:xfrm>
          <a:prstGeom prst="rect">
            <a:avLst/>
          </a:prstGeom>
        </p:spPr>
      </p:pic>
      <p:sp>
        <p:nvSpPr>
          <p:cNvPr id="6" name="Прямоугольник 5"/>
          <p:cNvSpPr/>
          <p:nvPr/>
        </p:nvSpPr>
        <p:spPr>
          <a:xfrm>
            <a:off x="3476994" y="136565"/>
            <a:ext cx="3478837" cy="276999"/>
          </a:xfrm>
          <a:prstGeom prst="rect">
            <a:avLst/>
          </a:prstGeom>
        </p:spPr>
        <p:txBody>
          <a:bodyPr wrap="none">
            <a:spAutoFit/>
          </a:bodyPr>
          <a:lstStyle/>
          <a:p>
            <a:r>
              <a:rPr lang="en-US" sz="1200" b="1" dirty="0"/>
              <a:t>A</a:t>
            </a:r>
            <a:r>
              <a:rPr lang="en-US" sz="1200" b="1" dirty="0" smtClean="0"/>
              <a:t>verage </a:t>
            </a:r>
            <a:r>
              <a:rPr lang="en-US" sz="1200" b="1" dirty="0"/>
              <a:t>value for 1990-2020 relative to </a:t>
            </a:r>
            <a:r>
              <a:rPr lang="en-US" sz="1200" b="1" dirty="0" smtClean="0"/>
              <a:t>1950-1989</a:t>
            </a:r>
            <a:endParaRPr lang="ru-RU" sz="1200" b="1" dirty="0"/>
          </a:p>
        </p:txBody>
      </p:sp>
      <p:pic>
        <p:nvPicPr>
          <p:cNvPr id="39" name="Рисунок 38" descr="I:\RNF\2_отчет_Харламов\1979-2018\fr_depth\abs\fr_depth_daysdif_1979-2018_abs.png"/>
          <p:cNvPicPr/>
          <p:nvPr/>
        </p:nvPicPr>
        <p:blipFill rotWithShape="1">
          <a:blip r:embed="rId12" cstate="print">
            <a:extLst>
              <a:ext uri="{28A0092B-C50C-407E-A947-70E740481C1C}">
                <a14:useLocalDpi xmlns:a14="http://schemas.microsoft.com/office/drawing/2010/main" val="0"/>
              </a:ext>
            </a:extLst>
          </a:blip>
          <a:srcRect r="3481"/>
          <a:stretch/>
        </p:blipFill>
        <p:spPr bwMode="auto">
          <a:xfrm>
            <a:off x="3354023" y="2699884"/>
            <a:ext cx="1846627" cy="1975560"/>
          </a:xfrm>
          <a:prstGeom prst="rect">
            <a:avLst/>
          </a:prstGeom>
          <a:noFill/>
          <a:ln>
            <a:noFill/>
          </a:ln>
        </p:spPr>
      </p:pic>
      <p:sp>
        <p:nvSpPr>
          <p:cNvPr id="5" name="Прямоугольник 4"/>
          <p:cNvSpPr/>
          <p:nvPr/>
        </p:nvSpPr>
        <p:spPr>
          <a:xfrm>
            <a:off x="-27819" y="83536"/>
            <a:ext cx="3301431" cy="1031051"/>
          </a:xfrm>
          <a:prstGeom prst="rect">
            <a:avLst/>
          </a:prstGeom>
        </p:spPr>
        <p:txBody>
          <a:bodyPr wrap="square">
            <a:spAutoFit/>
          </a:bodyPr>
          <a:lstStyle/>
          <a:p>
            <a:pPr algn="ctr"/>
            <a:r>
              <a:rPr lang="en-US" sz="1600" b="1" dirty="0"/>
              <a:t>Spring freshet on East European plain: changes in drivers and conditions during last three decades</a:t>
            </a:r>
          </a:p>
          <a:p>
            <a:pPr algn="ctr"/>
            <a:r>
              <a:rPr lang="en-US" sz="1200" dirty="0" smtClean="0"/>
              <a:t>M. Kharlamov, M. </a:t>
            </a:r>
            <a:r>
              <a:rPr lang="en-US" sz="1200" dirty="0" err="1" smtClean="0"/>
              <a:t>Kireeva</a:t>
            </a:r>
            <a:r>
              <a:rPr lang="en-US" sz="1200" dirty="0" smtClean="0"/>
              <a:t>, </a:t>
            </a:r>
            <a:r>
              <a:rPr lang="en-US" sz="1200" dirty="0"/>
              <a:t>and </a:t>
            </a:r>
            <a:r>
              <a:rPr lang="en-US" sz="1200" dirty="0" smtClean="0"/>
              <a:t>N. </a:t>
            </a:r>
            <a:r>
              <a:rPr lang="en-US" sz="1200" dirty="0" err="1" smtClean="0"/>
              <a:t>Varentsova</a:t>
            </a:r>
            <a:endParaRPr lang="en-US" sz="1200" dirty="0"/>
          </a:p>
        </p:txBody>
      </p:sp>
      <p:sp>
        <p:nvSpPr>
          <p:cNvPr id="14" name="Прямоугольник 13"/>
          <p:cNvSpPr/>
          <p:nvPr/>
        </p:nvSpPr>
        <p:spPr>
          <a:xfrm>
            <a:off x="4047841" y="6058483"/>
            <a:ext cx="176355" cy="16962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Прямоугольник 36"/>
          <p:cNvSpPr/>
          <p:nvPr/>
        </p:nvSpPr>
        <p:spPr>
          <a:xfrm>
            <a:off x="4056137" y="1766310"/>
            <a:ext cx="176355" cy="16962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Прямоугольник 40"/>
          <p:cNvSpPr/>
          <p:nvPr/>
        </p:nvSpPr>
        <p:spPr>
          <a:xfrm>
            <a:off x="4068435" y="3982946"/>
            <a:ext cx="176355" cy="16962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Прямоугольник 42"/>
          <p:cNvSpPr/>
          <p:nvPr/>
        </p:nvSpPr>
        <p:spPr>
          <a:xfrm>
            <a:off x="6014580" y="3916526"/>
            <a:ext cx="176355" cy="16962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4" name="Прямоугольник 43"/>
          <p:cNvSpPr/>
          <p:nvPr/>
        </p:nvSpPr>
        <p:spPr>
          <a:xfrm>
            <a:off x="5983662" y="6058483"/>
            <a:ext cx="176355" cy="16962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5" name="Прямоугольник 44"/>
          <p:cNvSpPr/>
          <p:nvPr/>
        </p:nvSpPr>
        <p:spPr>
          <a:xfrm>
            <a:off x="6014580" y="1780929"/>
            <a:ext cx="176355" cy="16962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8" name="Прямая со стрелкой 17"/>
          <p:cNvCxnSpPr>
            <a:stCxn id="32" idx="1"/>
          </p:cNvCxnSpPr>
          <p:nvPr/>
        </p:nvCxnSpPr>
        <p:spPr>
          <a:xfrm flipH="1" flipV="1">
            <a:off x="9225481" y="5752072"/>
            <a:ext cx="1190215" cy="3187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353731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795</TotalTime>
  <Words>275</Words>
  <Application>Microsoft Office PowerPoint</Application>
  <PresentationFormat>Широкоэкранный</PresentationFormat>
  <Paragraphs>28</Paragraphs>
  <Slides>1</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vt:i4>
      </vt:variant>
    </vt:vector>
  </HeadingPairs>
  <TitlesOfParts>
    <vt:vector size="5" baseType="lpstr">
      <vt:lpstr>Arial</vt:lpstr>
      <vt:lpstr>Calibri</vt:lpstr>
      <vt:lpstr>Calibri Light</vt:lpstr>
      <vt:lpstr>Тема Office</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Max Kharlamov</dc:creator>
  <cp:lastModifiedBy>Max Kharlamov</cp:lastModifiedBy>
  <cp:revision>31</cp:revision>
  <dcterms:created xsi:type="dcterms:W3CDTF">2021-04-25T12:17:30Z</dcterms:created>
  <dcterms:modified xsi:type="dcterms:W3CDTF">2021-04-28T09:59:19Z</dcterms:modified>
</cp:coreProperties>
</file>