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3"/>
  </p:notesMasterIdLst>
  <p:handoutMasterIdLst>
    <p:handoutMasterId r:id="rId4"/>
  </p:handoutMasterIdLst>
  <p:sldIdLst>
    <p:sldId id="274" r:id="rId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787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63" autoAdjust="0"/>
    <p:restoredTop sz="95324" autoAdjust="0"/>
  </p:normalViewPr>
  <p:slideViewPr>
    <p:cSldViewPr snapToGrid="0">
      <p:cViewPr>
        <p:scale>
          <a:sx n="110" d="100"/>
          <a:sy n="110" d="100"/>
        </p:scale>
        <p:origin x="888" y="68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79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pPr/>
              <a:t>4/22/21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pPr/>
              <a:t>4/22/21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56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2465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516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3397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33106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4290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9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5693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8068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7993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276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670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06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July 22,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2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7ACD48D2-BD58-7948-81D4-F0CA31F29BC9}"/>
              </a:ext>
            </a:extLst>
          </p:cNvPr>
          <p:cNvGrpSpPr/>
          <p:nvPr/>
        </p:nvGrpSpPr>
        <p:grpSpPr>
          <a:xfrm>
            <a:off x="-523" y="8194"/>
            <a:ext cx="9144000" cy="5143500"/>
            <a:chOff x="0" y="0"/>
            <a:chExt cx="9144000" cy="514350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92455F2-62E0-434F-8B91-031E3B0D2160}"/>
                </a:ext>
              </a:extLst>
            </p:cNvPr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9B002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37215" tIns="68608" rIns="137215" bIns="68608" rtlCol="0" anchor="ctr"/>
            <a:lstStyle/>
            <a:p>
              <a:pPr algn="ctr"/>
              <a:endParaRPr lang="en-US" sz="1013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08E5187-E949-D54D-814F-FABB6FF6BC45}"/>
                </a:ext>
              </a:extLst>
            </p:cNvPr>
            <p:cNvSpPr>
              <a:spLocks/>
            </p:cNvSpPr>
            <p:nvPr/>
          </p:nvSpPr>
          <p:spPr>
            <a:xfrm>
              <a:off x="85177" y="67612"/>
              <a:ext cx="8961120" cy="4998719"/>
            </a:xfrm>
            <a:prstGeom prst="rect">
              <a:avLst/>
            </a:prstGeom>
            <a:solidFill>
              <a:schemeClr val="bg1"/>
            </a:solidFill>
            <a:ln w="25400" cmpd="sng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37215" tIns="68608" rIns="137215" bIns="68608" rtlCol="0" anchor="ctr"/>
            <a:lstStyle/>
            <a:p>
              <a:pPr algn="ctr"/>
              <a:endParaRPr lang="en-US" sz="1013" dirty="0"/>
            </a:p>
          </p:txBody>
        </p:sp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0376" y="1317908"/>
            <a:ext cx="2526311" cy="255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3326" y="592432"/>
            <a:ext cx="902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ITRF 2014 provides periodic fits for station positions that favor the realization of better, more consistent regional continental-scale frames.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Regional subset of periodic parameters of ITRF defines a ‘periodic space’ that can be ‘inherited’ by a regional frame.</a:t>
            </a:r>
          </a:p>
          <a:p>
            <a:pPr>
              <a:buFont typeface="Arial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Difference in station positions with and without inheriting the periodic space from ITRF 2014 can reach ~4 mm for a 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  continental realization in South America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0177" y="3898689"/>
            <a:ext cx="2743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50" b="1" dirty="0">
                <a:latin typeface="Calibri" panose="020F0502020204030204" pitchFamily="34" charset="0"/>
                <a:cs typeface="Calibri" panose="020F0502020204030204" pitchFamily="34" charset="0"/>
              </a:rPr>
              <a:t>Figure 2: </a:t>
            </a:r>
            <a:r>
              <a:rPr lang="en-US" sz="750" dirty="0" err="1">
                <a:latin typeface="Calibri" panose="020F0502020204030204" pitchFamily="34" charset="0"/>
                <a:cs typeface="Calibri" panose="020F0502020204030204" pitchFamily="34" charset="0"/>
              </a:rPr>
              <a:t>Phasorial</a:t>
            </a:r>
            <a:r>
              <a:rPr lang="en-US" sz="750" dirty="0">
                <a:latin typeface="Calibri" panose="020F0502020204030204" pitchFamily="34" charset="0"/>
                <a:cs typeface="Calibri" panose="020F0502020204030204" pitchFamily="34" charset="0"/>
              </a:rPr>
              <a:t> plots of common-modes observed in ITRF 2014 using 27 stations in Central and South America. Blue and red arrows represent the 27 common-mode components (annual and semi-annual), leaving one station out of the analysis at the time; cyan arrows represent the </a:t>
            </a:r>
            <a:r>
              <a:rPr lang="en-US" sz="750" dirty="0" err="1">
                <a:latin typeface="Calibri" panose="020F0502020204030204" pitchFamily="34" charset="0"/>
                <a:cs typeface="Calibri" panose="020F0502020204030204" pitchFamily="34" charset="0"/>
              </a:rPr>
              <a:t>phasor</a:t>
            </a:r>
            <a:r>
              <a:rPr lang="en-US" sz="750" dirty="0">
                <a:latin typeface="Calibri" panose="020F0502020204030204" pitchFamily="34" charset="0"/>
                <a:cs typeface="Calibri" panose="020F0502020204030204" pitchFamily="34" charset="0"/>
              </a:rPr>
              <a:t> computed by using all stations. A significant component exists in the X and Z components of annual translation. An apparent seasonal scale change is also observed for the annual component.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087" y="1483506"/>
            <a:ext cx="1645938" cy="2272001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28592" y="42864"/>
            <a:ext cx="9144000" cy="32531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1600" b="1" dirty="0">
                <a:latin typeface="+mj-lt"/>
                <a:ea typeface="+mj-ea"/>
                <a:cs typeface="+mj-cs"/>
              </a:rPr>
              <a:t>Realizing ITRF-Consistent Continental-Scale Geodetic Reference Frames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8592" y="3898689"/>
            <a:ext cx="1767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50" b="1" dirty="0">
                <a:latin typeface="Calibri" panose="020F0502020204030204" pitchFamily="34" charset="0"/>
                <a:cs typeface="Calibri" panose="020F0502020204030204" pitchFamily="34" charset="0"/>
              </a:rPr>
              <a:t>Figure 1: </a:t>
            </a:r>
            <a:r>
              <a:rPr lang="en-US" sz="750" dirty="0">
                <a:latin typeface="Calibri" panose="020F0502020204030204" pitchFamily="34" charset="0"/>
                <a:cs typeface="Calibri" panose="020F0502020204030204" pitchFamily="34" charset="0"/>
              </a:rPr>
              <a:t>Map of the stations (continuous and campaign) used to realize POSGAR07b processed by the Scientific Processing Center – Argentina (Centro de </a:t>
            </a:r>
            <a:r>
              <a:rPr lang="en-US" sz="750" dirty="0" err="1">
                <a:latin typeface="Calibri" panose="020F0502020204030204" pitchFamily="34" charset="0"/>
                <a:cs typeface="Calibri" panose="020F0502020204030204" pitchFamily="34" charset="0"/>
              </a:rPr>
              <a:t>Procesamiento</a:t>
            </a:r>
            <a:r>
              <a:rPr lang="en-US" sz="7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50" dirty="0" err="1">
                <a:latin typeface="Calibri" panose="020F0502020204030204" pitchFamily="34" charset="0"/>
                <a:cs typeface="Calibri" panose="020F0502020204030204" pitchFamily="34" charset="0"/>
              </a:rPr>
              <a:t>Científico</a:t>
            </a:r>
            <a:r>
              <a:rPr lang="en-US" sz="750" dirty="0">
                <a:latin typeface="Calibri" panose="020F0502020204030204" pitchFamily="34" charset="0"/>
                <a:cs typeface="Calibri" panose="020F0502020204030204" pitchFamily="34" charset="0"/>
              </a:rPr>
              <a:t> – Argentina) IGN. Red dots represent stations common to POSGAR, SIRGAS, and the ITRF reference frames.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2508" y="1486111"/>
            <a:ext cx="4146545" cy="238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5018884" y="3898689"/>
            <a:ext cx="3870473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latin typeface="Calibri" panose="020F0502020204030204" pitchFamily="34" charset="0"/>
                <a:cs typeface="Calibri" panose="020F0502020204030204" pitchFamily="34" charset="0"/>
              </a:rPr>
              <a:t>Figure 3</a:t>
            </a:r>
            <a:r>
              <a:rPr lang="en-US" sz="750" dirty="0">
                <a:latin typeface="Calibri" panose="020F0502020204030204" pitchFamily="34" charset="0"/>
                <a:cs typeface="Calibri" panose="020F0502020204030204" pitchFamily="34" charset="0"/>
              </a:rPr>
              <a:t>: Annual and semi-annual residuals between SP07b and ITRF 2014. a) Residuals before inheriting the periodic space of ITRF 2014. b) Same as (a) for semi-annual. c) Residuals after inheriting the seasonal terms of ITRF 2014. d) Same as (c) for semi-annual.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8592" y="294890"/>
            <a:ext cx="9144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Demián</a:t>
            </a:r>
            <a:r>
              <a:rPr lang="fr-FR" sz="1050" b="1" dirty="0">
                <a:latin typeface="Arial" panose="020B0604020202020204" pitchFamily="34" charset="0"/>
                <a:cs typeface="Arial" panose="020B0604020202020204" pitchFamily="34" charset="0"/>
              </a:rPr>
              <a:t> D. Gómez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, Michael G. </a:t>
            </a:r>
            <a:r>
              <a:rPr 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Bevis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, and Dana J. </a:t>
            </a:r>
            <a:r>
              <a:rPr 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Caccamise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 II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8EDE7D57-59B1-CE47-AE92-4900F850D9F1}"/>
              </a:ext>
            </a:extLst>
          </p:cNvPr>
          <p:cNvSpPr/>
          <p:nvPr/>
        </p:nvSpPr>
        <p:spPr>
          <a:xfrm flipH="1">
            <a:off x="1851489" y="1355296"/>
            <a:ext cx="45719" cy="3615159"/>
          </a:xfrm>
          <a:custGeom>
            <a:avLst/>
            <a:gdLst/>
            <a:ahLst/>
            <a:cxnLst/>
            <a:rect l="l" t="t" r="r" b="b"/>
            <a:pathLst>
              <a:path h="5507297">
                <a:moveTo>
                  <a:pt x="0" y="0"/>
                </a:moveTo>
                <a:lnTo>
                  <a:pt x="0" y="5507297"/>
                </a:lnTo>
              </a:path>
            </a:pathLst>
          </a:custGeom>
          <a:ln w="25400" cmpd="sng">
            <a:solidFill>
              <a:schemeClr val="tx1">
                <a:lumMod val="50000"/>
                <a:lumOff val="50000"/>
                <a:alpha val="70000"/>
              </a:schemeClr>
            </a:solidFill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endParaRPr sz="1013"/>
          </a:p>
        </p:txBody>
      </p:sp>
      <p:sp>
        <p:nvSpPr>
          <p:cNvPr id="65" name="object 18">
            <a:extLst>
              <a:ext uri="{FF2B5EF4-FFF2-40B4-BE49-F238E27FC236}">
                <a16:creationId xmlns:a16="http://schemas.microsoft.com/office/drawing/2014/main" id="{36CFC2DF-95ED-2D43-84CA-971666C157B2}"/>
              </a:ext>
            </a:extLst>
          </p:cNvPr>
          <p:cNvSpPr/>
          <p:nvPr/>
        </p:nvSpPr>
        <p:spPr>
          <a:xfrm flipH="1">
            <a:off x="4888271" y="1355296"/>
            <a:ext cx="45719" cy="3615159"/>
          </a:xfrm>
          <a:custGeom>
            <a:avLst/>
            <a:gdLst/>
            <a:ahLst/>
            <a:cxnLst/>
            <a:rect l="l" t="t" r="r" b="b"/>
            <a:pathLst>
              <a:path h="5507297">
                <a:moveTo>
                  <a:pt x="0" y="0"/>
                </a:moveTo>
                <a:lnTo>
                  <a:pt x="0" y="5507297"/>
                </a:lnTo>
              </a:path>
            </a:pathLst>
          </a:custGeom>
          <a:ln w="25400" cmpd="sng">
            <a:solidFill>
              <a:schemeClr val="tx1">
                <a:lumMod val="50000"/>
                <a:lumOff val="50000"/>
                <a:alpha val="70000"/>
              </a:schemeClr>
            </a:solidFill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endParaRPr sz="1013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7E2761E7-1489-D44B-BB30-06A2F3CDFC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190" y="4529726"/>
            <a:ext cx="442167" cy="434609"/>
          </a:xfrm>
          <a:prstGeom prst="rect">
            <a:avLst/>
          </a:prstGeom>
        </p:spPr>
      </p:pic>
      <p:sp>
        <p:nvSpPr>
          <p:cNvPr id="72" name="Pentagon 71">
            <a:extLst>
              <a:ext uri="{FF2B5EF4-FFF2-40B4-BE49-F238E27FC236}">
                <a16:creationId xmlns:a16="http://schemas.microsoft.com/office/drawing/2014/main" id="{3BFD621A-2518-5B40-8F3E-D62DB6D9DE06}"/>
              </a:ext>
            </a:extLst>
          </p:cNvPr>
          <p:cNvSpPr/>
          <p:nvPr/>
        </p:nvSpPr>
        <p:spPr>
          <a:xfrm>
            <a:off x="5116657" y="4529726"/>
            <a:ext cx="3264856" cy="411670"/>
          </a:xfrm>
          <a:prstGeom prst="homePlate">
            <a:avLst>
              <a:gd name="adj" fmla="val 32029"/>
            </a:avLst>
          </a:prstGeom>
          <a:solidFill>
            <a:srgbClr val="777777"/>
          </a:solidFill>
          <a:ln>
            <a:solidFill>
              <a:srgbClr val="7877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900" b="1" i="1" dirty="0"/>
              <a:t>For more information</a:t>
            </a:r>
          </a:p>
          <a:p>
            <a:pPr algn="r"/>
            <a:r>
              <a:rPr lang="en-US" sz="900" dirty="0"/>
              <a:t>Gomez.124@osu.edu</a:t>
            </a:r>
          </a:p>
        </p:txBody>
      </p:sp>
      <p:pic>
        <p:nvPicPr>
          <p:cNvPr id="56" name="Picture 55" descr="TheOhioStateUniversity-1C-REV-Horiz-CMYK.eps">
            <a:extLst>
              <a:ext uri="{FF2B5EF4-FFF2-40B4-BE49-F238E27FC236}">
                <a16:creationId xmlns:a16="http://schemas.microsoft.com/office/drawing/2014/main" id="{0FC7D2D8-66B7-F84D-B107-D98DE90E5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549" y="4628652"/>
            <a:ext cx="1581436" cy="213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987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NS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6005</TotalTime>
  <Words>299</Words>
  <Application>Microsoft Macintosh PowerPoint</Application>
  <PresentationFormat>On-screen Show (16:9)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Corbel</vt:lpstr>
      <vt:lpstr>GNSS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demian</dc:creator>
  <cp:lastModifiedBy>Dana</cp:lastModifiedBy>
  <cp:revision>20</cp:revision>
  <cp:lastPrinted>2021-04-26T20:10:57Z</cp:lastPrinted>
  <dcterms:created xsi:type="dcterms:W3CDTF">2021-04-22T17:39:41Z</dcterms:created>
  <dcterms:modified xsi:type="dcterms:W3CDTF">2021-04-26T22:10:25Z</dcterms:modified>
</cp:coreProperties>
</file>