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30" r:id="rId4"/>
    <p:sldId id="332" r:id="rId5"/>
    <p:sldId id="329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9A90-7E49-46C8-9F3E-10087E216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EFD37-CD8E-488D-9F23-C0C21197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E5B7-DC0E-49FE-BC2C-274A531E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F16C-32DC-47E9-BEE9-C14DCA98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6B77-2545-47DF-A35D-CB53D1E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1C0D-077F-4654-AAE4-250C6EC3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EE7BB-61D6-4C62-B4BF-292F531D9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7035-9A77-4F2E-9819-15E29FAB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8448-98FE-4A12-B31B-9DF130EA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2810E-5288-4FC7-A08C-9D8E5375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82E8CA-E3AC-4725-8A10-B5DC78B3A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FEDC7-9F2C-45BD-A9BB-56270BB69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2BEB5-C665-4E8C-B191-3F960C6C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8A70E-D969-40B6-A3FE-82A93106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852B-CD89-4981-8D77-B1D10554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1492" y="2048718"/>
            <a:ext cx="8188306" cy="14236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one first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one second line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1130" y="3496013"/>
            <a:ext cx="8509944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Heading two if applicable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1130" y="5521123"/>
            <a:ext cx="9288420" cy="45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Author or small line of text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71129" y="6000434"/>
            <a:ext cx="9968041" cy="41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Author or small line of text</a:t>
            </a:r>
          </a:p>
        </p:txBody>
      </p:sp>
    </p:spTree>
    <p:extLst>
      <p:ext uri="{BB962C8B-B14F-4D97-AF65-F5344CB8AC3E}">
        <p14:creationId xmlns:p14="http://schemas.microsoft.com/office/powerpoint/2010/main" val="2834852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108754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10875491" cy="38112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3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27E-A3E7-4CAC-9311-C58DF51F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218-4F14-414E-A077-9B379BAB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7177-EC75-4938-93F1-114DC3B8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89C5E-5A59-465E-9FD4-A17D5090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24CC9-AE77-4B07-9F6B-FCF90446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988E-1C6D-45C3-88F4-CA9DF5DD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7E11-86CD-4C82-9E62-A3428D342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8F371-8A7E-44D8-BEE0-98BC47A3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DF24-AC00-4308-86C5-CD46756B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0412-893B-4426-B1B4-7B7C36BD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7D2A-B82D-4213-BE23-1596F5B1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42C3-0AB2-458E-B23C-D534F5E95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759C2-5A4D-41AC-97BB-825D15BA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5FD3E-59EE-42FF-A140-94113E30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A2526-0BEA-4316-B800-D4C9747D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CCE12-4246-4232-881F-8B5023F4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3200-1CC8-4D1E-AB51-8F368AA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0F67D-1661-4504-846A-A938BA6D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50E27-C24A-4BF8-9A93-A29300E4A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AB2BF-018D-4277-91B4-E345AEDCA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200D8-F891-42C3-A509-B153DC2E6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5C394-21DA-4280-A4D1-0D68EC31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3446D-7F56-4A25-9645-E9D5C42B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FE743-A839-4CDD-B4A8-78974CB9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ACC5-4F8A-4D67-B4CC-093BBE17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0E0F1-267D-4C16-AE58-B7629C79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131E-A179-49C5-9B69-184DD2C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95E46-44FF-4E07-94FE-E7973437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3F22D-6C67-4F6D-9784-5E854830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8C9D6-B738-43C7-BFBE-4D9981BA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CFAAF-988E-4226-8F0F-58D0A426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D792-0FED-4322-A38F-6B4B7262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14D2-90A0-417C-A22E-970AFED3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E097-7D33-4020-8422-7D9AEC77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21B11-93FB-42E6-9F4B-B2294DC9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2A13-0C69-4DCE-8418-C102962E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A1C7C-B643-46FC-88F7-1E7A74F6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6389-60D0-4076-8BF8-8847B6E9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BF1C-78AE-403A-9F2B-2D7081F7E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95A4-96B9-4828-B6F3-D3CC38F7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D138F-279F-4FF2-B31B-E4FD1520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D6E3-6CCA-4BF4-8E0C-73D3E70F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9EFA2-A9FB-4EF0-B683-1870A47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26B0C-F2CA-436E-AA5B-EC8897BC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B59A-7F45-442F-9219-F20A4F2C4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6692-7ACB-4A46-A724-EB76D0336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6373-47DF-498A-A83C-7C77547FC057}" type="datetimeFigureOut">
              <a:rPr lang="en-US" smtClean="0"/>
              <a:t>2021-04-19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5DB7-7390-4032-B09D-5ED8BB2A7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D0564-766C-46CC-9910-B2675148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3CDA-27D5-459D-95D7-0DDF63ED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exeter.ac.uk/news/homepage/title_827766_en.html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98FB7D-8BDE-4005-9FC9-25565A31F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j-cs"/>
              </a:rPr>
              <a:t>Quantifying Teleconnection pathways leading to Low Rainfall anomalies during Borneo Summer in Indonesian Borneo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9BBC-A86C-45C1-85F8-AC92EF5EC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130" y="3429000"/>
            <a:ext cx="9169556" cy="126193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Timothy Lam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Marlene Kretschmer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Samantha Adams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Alberto Arribas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Rachel Prudden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b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Elena Saggioro</a:t>
            </a:r>
            <a:r>
              <a:rPr lang="en-US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Jennifer Catto</a:t>
            </a:r>
            <a:r>
              <a:rPr lang="en-US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Rosa Barciela</a:t>
            </a:r>
            <a:r>
              <a:rPr lang="en-US" baseline="30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Centre for Doctoral Training in Environmental Intelligence, University of Exeter 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Meteorology, University of Reading 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Informatics Lab, Met Office 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UK 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Mathematics and Statistics, University of Reading	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College of Engineering, Mathematics and Physical Sciences, University of Exeter  </a:t>
            </a:r>
            <a:r>
              <a:rPr lang="en-US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 Office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1B9D1-14FC-4A48-828A-4B38DF4D6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130" y="4690935"/>
            <a:ext cx="4571068" cy="265272"/>
          </a:xfrm>
        </p:spPr>
        <p:txBody>
          <a:bodyPr>
            <a:normAutofit lnSpcReduction="10000"/>
          </a:bodyPr>
          <a:lstStyle/>
          <a:p>
            <a:r>
              <a:rPr lang="en-US" sz="1300" i="1" dirty="0"/>
              <a:t>Correspondence email address: t.lam@exeter.ac.uk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F103F82-8BD5-4E63-ADA0-0E89C540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16" y="5378402"/>
            <a:ext cx="3538299" cy="1326658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CAE6C12-0B26-45FA-813B-E3BC1D99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5121142"/>
            <a:ext cx="1632130" cy="163213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8C43F9F-08E7-46C4-8939-B68D8C33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505" y="225883"/>
            <a:ext cx="5678575" cy="128509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56203A5D-513C-494E-B70B-9B1EF401B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053" y="5360584"/>
            <a:ext cx="1780177" cy="576623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FD202F-C82C-4F6B-A3EE-87076C31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04" y="5254151"/>
            <a:ext cx="1575159" cy="15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0024-070B-43DD-8C4B-AE788ED9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C95B-26BB-41F8-BF15-36AC862A4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39F57A-96D2-40E7-A45E-4ABB3F29A8C1}"/>
              </a:ext>
            </a:extLst>
          </p:cNvPr>
          <p:cNvSpPr txBox="1">
            <a:spLocks/>
          </p:cNvSpPr>
          <p:nvPr/>
        </p:nvSpPr>
        <p:spPr>
          <a:xfrm>
            <a:off x="628648" y="35431"/>
            <a:ext cx="10875491" cy="82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Motivation and Objectives</a:t>
            </a:r>
            <a:endParaRPr lang="en-US" dirty="0"/>
          </a:p>
        </p:txBody>
      </p:sp>
      <p:pic>
        <p:nvPicPr>
          <p:cNvPr id="5" name="Content Placeholder 4" descr="A picture containing outdoor, sunset, sun, sitting&#10;&#10;Description automatically generated">
            <a:extLst>
              <a:ext uri="{FF2B5EF4-FFF2-40B4-BE49-F238E27FC236}">
                <a16:creationId xmlns:a16="http://schemas.microsoft.com/office/drawing/2014/main" id="{61F66156-616C-4FF0-8968-33091A4C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0" y="3128156"/>
            <a:ext cx="4508544" cy="2705126"/>
          </a:xfrm>
          <a:prstGeom prst="rect">
            <a:avLst/>
          </a:prstGeom>
        </p:spPr>
      </p:pic>
      <p:pic>
        <p:nvPicPr>
          <p:cNvPr id="6" name="Picture 5" descr="A cat sitting on top of a wooden door&#10;&#10;Description automatically generated">
            <a:extLst>
              <a:ext uri="{FF2B5EF4-FFF2-40B4-BE49-F238E27FC236}">
                <a16:creationId xmlns:a16="http://schemas.microsoft.com/office/drawing/2014/main" id="{77EC8DE2-2177-40AD-BD02-F9F9B2B90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4" y="4114694"/>
            <a:ext cx="2868372" cy="1721023"/>
          </a:xfrm>
          <a:prstGeom prst="rect">
            <a:avLst/>
          </a:prstGeom>
        </p:spPr>
      </p:pic>
      <p:pic>
        <p:nvPicPr>
          <p:cNvPr id="7" name="Picture 6" descr="A picture containing grass, track, train, cloudy&#10;&#10;Description automatically generated">
            <a:extLst>
              <a:ext uri="{FF2B5EF4-FFF2-40B4-BE49-F238E27FC236}">
                <a16:creationId xmlns:a16="http://schemas.microsoft.com/office/drawing/2014/main" id="{5DA4136D-1519-4776-AA51-A48C28C28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2" y="807286"/>
            <a:ext cx="3882214" cy="2331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05A40D-853C-41E6-B49C-8E392E730C67}"/>
              </a:ext>
            </a:extLst>
          </p:cNvPr>
          <p:cNvSpPr txBox="1"/>
          <p:nvPr/>
        </p:nvSpPr>
        <p:spPr>
          <a:xfrm>
            <a:off x="8005565" y="5173178"/>
            <a:ext cx="397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pictures: </a:t>
            </a:r>
          </a:p>
          <a:p>
            <a:r>
              <a:rPr lang="en-US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Guardian (2015)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25A9C-14F8-4F8C-9C75-14C890BA7620}"/>
              </a:ext>
            </a:extLst>
          </p:cNvPr>
          <p:cNvSpPr txBox="1"/>
          <p:nvPr/>
        </p:nvSpPr>
        <p:spPr>
          <a:xfrm>
            <a:off x="4622804" y="807286"/>
            <a:ext cx="745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climate risk assessment and resilience building strategies for droughts and peatland fires in Central Kalimantan Province, Indonesian Borneo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E4EF5-8F6C-4815-892F-B1C635BE98DF}"/>
              </a:ext>
            </a:extLst>
          </p:cNvPr>
          <p:cNvSpPr txBox="1"/>
          <p:nvPr/>
        </p:nvSpPr>
        <p:spPr>
          <a:xfrm>
            <a:off x="5106599" y="1904794"/>
            <a:ext cx="7084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C6A72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Identify o</a:t>
            </a:r>
            <a:r>
              <a:rPr lang="en-US" sz="2000" dirty="0">
                <a:solidFill>
                  <a:srgbClr val="5C6A7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cean-/land-atmosphere causal links leading to droughts in Indonesian Borneo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C6A72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Identify l</a:t>
            </a:r>
            <a:r>
              <a:rPr lang="en-US" sz="2000" dirty="0">
                <a:solidFill>
                  <a:srgbClr val="5C6A7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and-atmosphere causal links leading to peatland fires in Indonesian Borneo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5C6A72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Devise r</a:t>
            </a:r>
            <a:r>
              <a:rPr lang="en-US" sz="2000" dirty="0">
                <a:solidFill>
                  <a:srgbClr val="5C6A7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isk assessment and resilience building strategies based on plausible pathways leading to droughts and peatland fires in Indonesian Borneo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00ECD-2169-4344-88C0-779C45F4A74D}"/>
              </a:ext>
            </a:extLst>
          </p:cNvPr>
          <p:cNvSpPr txBox="1"/>
          <p:nvPr/>
        </p:nvSpPr>
        <p:spPr>
          <a:xfrm>
            <a:off x="8005565" y="4202344"/>
            <a:ext cx="4215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the project</a:t>
            </a:r>
            <a:r>
              <a:rPr lang="en-US" sz="1800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800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https://www.exeter.ac.uk/news/homepage/title_827766_en.html</a:t>
            </a:r>
            <a:r>
              <a:rPr lang="en-US" sz="1800" dirty="0">
                <a:solidFill>
                  <a:srgbClr val="5C6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FCE954-9D3F-4601-93FD-C66F34592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1" y="5860189"/>
            <a:ext cx="1014927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38B5-9699-43FE-8254-A3AD3817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A875-FF2E-4AFB-9225-9CABD5969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F8A104-C92D-4E45-96F1-5BF7C61A36CE}"/>
              </a:ext>
            </a:extLst>
          </p:cNvPr>
          <p:cNvSpPr txBox="1">
            <a:spLocks/>
          </p:cNvSpPr>
          <p:nvPr/>
        </p:nvSpPr>
        <p:spPr>
          <a:xfrm>
            <a:off x="101600" y="0"/>
            <a:ext cx="12090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Detecting climate drivers using causal inference </a:t>
            </a:r>
            <a:endParaRPr lang="en-US" dirty="0"/>
          </a:p>
        </p:txBody>
      </p:sp>
      <p:pic>
        <p:nvPicPr>
          <p:cNvPr id="5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FA6FDBEB-22C1-4514-8DD3-766F2274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94" y="1325563"/>
            <a:ext cx="1453896" cy="2057400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2CB80F7B-F53B-4A25-8A5B-211FD6EE6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5" y="1082676"/>
            <a:ext cx="1800225" cy="25431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A820B8-1C76-47E0-B2BB-5DA70CBAFF8D}"/>
              </a:ext>
            </a:extLst>
          </p:cNvPr>
          <p:cNvSpPr txBox="1">
            <a:spLocks/>
          </p:cNvSpPr>
          <p:nvPr/>
        </p:nvSpPr>
        <p:spPr>
          <a:xfrm>
            <a:off x="3956274" y="1325563"/>
            <a:ext cx="7547866" cy="23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Ladder of Causation (Pearl 2018): Association, Intervention, Counterfactuals</a:t>
            </a:r>
          </a:p>
          <a:p>
            <a:r>
              <a:rPr lang="en-US" dirty="0"/>
              <a:t>Causal inference: Development of rigorous mathematical framework to explore and quantify causal links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7B9C-CEB7-43EA-ACC7-C95FA853E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18" t="15862" r="44285" b="63016"/>
          <a:stretch/>
        </p:blipFill>
        <p:spPr>
          <a:xfrm>
            <a:off x="687860" y="3475038"/>
            <a:ext cx="4618266" cy="18793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83B6E8-5593-4AC5-8BA5-67AA3AA16ACC}"/>
              </a:ext>
            </a:extLst>
          </p:cNvPr>
          <p:cNvSpPr txBox="1">
            <a:spLocks/>
          </p:cNvSpPr>
          <p:nvPr/>
        </p:nvSpPr>
        <p:spPr>
          <a:xfrm>
            <a:off x="670872" y="5354359"/>
            <a:ext cx="6396018" cy="42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Peter &amp; Clark Algorithm (Runge et al.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21B952-A9F4-477A-AC8A-5C5E623DA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25" t="22699" r="36786" b="47777"/>
          <a:stretch/>
        </p:blipFill>
        <p:spPr>
          <a:xfrm>
            <a:off x="5692201" y="3415644"/>
            <a:ext cx="4287430" cy="21167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CDDECE-53C1-467B-8DA0-ED75D2C774AD}"/>
              </a:ext>
            </a:extLst>
          </p:cNvPr>
          <p:cNvSpPr txBox="1">
            <a:spLocks/>
          </p:cNvSpPr>
          <p:nvPr/>
        </p:nvSpPr>
        <p:spPr>
          <a:xfrm>
            <a:off x="5580329" y="5496780"/>
            <a:ext cx="6396018" cy="420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Causal Network for Discussion of Wildfires (Lloyd &amp; Shepherd 2020)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13549E-2F06-4394-8DD4-5ABE7B434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1" y="5860189"/>
            <a:ext cx="1014927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5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CFB4A6-6C83-4637-BEFA-DFC96B84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003044"/>
          </a:xfrm>
        </p:spPr>
        <p:txBody>
          <a:bodyPr/>
          <a:lstStyle/>
          <a:p>
            <a:r>
              <a:rPr lang="en-US" dirty="0"/>
              <a:t>Knowledge-driven Causal Inference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E63519-1BB5-4B24-B3AD-3F41E63F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072257" cy="5965371"/>
          </a:xfrm>
        </p:spPr>
        <p:txBody>
          <a:bodyPr>
            <a:normAutofit/>
          </a:bodyPr>
          <a:lstStyle/>
          <a:p>
            <a:r>
              <a:rPr lang="en-US" dirty="0"/>
              <a:t>A literature-based causal diagram depicting drivers of drought in Indonesian Borneo is as follows: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Conduct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partial correlational analysis amongst precursors and target variables to test the hypotheses (Kretschmer et al. submitted to BAMS).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09C8C-3E87-42B7-B635-9D2A5F70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1" r="30268" b="35714"/>
          <a:stretch/>
        </p:blipFill>
        <p:spPr>
          <a:xfrm>
            <a:off x="43548" y="1604819"/>
            <a:ext cx="4419596" cy="1342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EC20C-6960-4678-8A25-A1C81C193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4" t="54039" r="14516" b="18220"/>
          <a:stretch/>
        </p:blipFill>
        <p:spPr>
          <a:xfrm>
            <a:off x="4626428" y="1561276"/>
            <a:ext cx="6379370" cy="1285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DEBDD-220E-41D0-AF51-194F1B107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89" t="36551" r="33929" b="25279"/>
          <a:stretch/>
        </p:blipFill>
        <p:spPr>
          <a:xfrm>
            <a:off x="60255" y="2879829"/>
            <a:ext cx="4163103" cy="21810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426E88-B0E2-43C7-B7F0-07F71387BBE1}"/>
              </a:ext>
            </a:extLst>
          </p:cNvPr>
          <p:cNvSpPr/>
          <p:nvPr/>
        </p:nvSpPr>
        <p:spPr>
          <a:xfrm>
            <a:off x="60258" y="4057004"/>
            <a:ext cx="4009311" cy="1011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8FE57-DC89-48EE-B1D3-A73B4A985EB8}"/>
              </a:ext>
            </a:extLst>
          </p:cNvPr>
          <p:cNvSpPr txBox="1"/>
          <p:nvPr/>
        </p:nvSpPr>
        <p:spPr>
          <a:xfrm>
            <a:off x="3137228" y="4332918"/>
            <a:ext cx="90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82D9D-C4CB-462B-847B-7A46CF231D9A}"/>
              </a:ext>
            </a:extLst>
          </p:cNvPr>
          <p:cNvSpPr txBox="1"/>
          <p:nvPr/>
        </p:nvSpPr>
        <p:spPr>
          <a:xfrm>
            <a:off x="1874484" y="4207932"/>
            <a:ext cx="902106" cy="86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INDO SST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0B398-7B72-4A92-B767-9E434C1D8924}"/>
              </a:ext>
            </a:extLst>
          </p:cNvPr>
          <p:cNvSpPr txBox="1"/>
          <p:nvPr/>
        </p:nvSpPr>
        <p:spPr>
          <a:xfrm>
            <a:off x="1166908" y="4391242"/>
            <a:ext cx="902106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IOD</a:t>
            </a:r>
          </a:p>
        </p:txBody>
      </p:sp>
      <p:pic>
        <p:nvPicPr>
          <p:cNvPr id="1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AF9BFB2-3233-414E-8A54-97AD9FA1AA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48882" r="25052" b="22625"/>
          <a:stretch/>
        </p:blipFill>
        <p:spPr>
          <a:xfrm>
            <a:off x="4223358" y="3043589"/>
            <a:ext cx="7583928" cy="2025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07311-109D-432E-BA99-89D57AD24293}"/>
              </a:ext>
            </a:extLst>
          </p:cNvPr>
          <p:cNvSpPr txBox="1"/>
          <p:nvPr/>
        </p:nvSpPr>
        <p:spPr>
          <a:xfrm>
            <a:off x="5999832" y="3045097"/>
            <a:ext cx="307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Kalimantan Province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9007D-5624-464B-AF99-F65F4A2C8018}"/>
              </a:ext>
            </a:extLst>
          </p:cNvPr>
          <p:cNvSpPr txBox="1"/>
          <p:nvPr/>
        </p:nvSpPr>
        <p:spPr>
          <a:xfrm>
            <a:off x="4331143" y="4452533"/>
            <a:ext cx="854704" cy="36933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IOD+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6BF60E3-D74A-453A-B87B-987DC88E068A}"/>
              </a:ext>
            </a:extLst>
          </p:cNvPr>
          <p:cNvSpPr/>
          <p:nvPr/>
        </p:nvSpPr>
        <p:spPr>
          <a:xfrm rot="13806921">
            <a:off x="5419223" y="3826497"/>
            <a:ext cx="363558" cy="735701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9B719B6-AB7F-415C-9FEB-A017E5DA1617}"/>
              </a:ext>
            </a:extLst>
          </p:cNvPr>
          <p:cNvSpPr/>
          <p:nvPr/>
        </p:nvSpPr>
        <p:spPr>
          <a:xfrm rot="5932822">
            <a:off x="9229216" y="2733261"/>
            <a:ext cx="414557" cy="2666217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EEDB15-A643-4A63-9E70-696273B6BC31}"/>
              </a:ext>
            </a:extLst>
          </p:cNvPr>
          <p:cNvSpPr txBox="1"/>
          <p:nvPr/>
        </p:nvSpPr>
        <p:spPr>
          <a:xfrm>
            <a:off x="6040300" y="4388832"/>
            <a:ext cx="2522656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Cool SST over Indonesia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D218A-EE50-4D29-B663-3573DEA14B86}"/>
              </a:ext>
            </a:extLst>
          </p:cNvPr>
          <p:cNvSpPr txBox="1"/>
          <p:nvPr/>
        </p:nvSpPr>
        <p:spPr>
          <a:xfrm>
            <a:off x="5862142" y="3516490"/>
            <a:ext cx="3499275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Borneo Drought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FE17450-74DC-4D9F-8EE5-45E2AC341450}"/>
              </a:ext>
            </a:extLst>
          </p:cNvPr>
          <p:cNvSpPr/>
          <p:nvPr/>
        </p:nvSpPr>
        <p:spPr>
          <a:xfrm rot="16200000">
            <a:off x="5501798" y="4224371"/>
            <a:ext cx="375141" cy="831464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05506D3-625F-451E-B598-4BFDE8D3E615}"/>
              </a:ext>
            </a:extLst>
          </p:cNvPr>
          <p:cNvSpPr/>
          <p:nvPr/>
        </p:nvSpPr>
        <p:spPr>
          <a:xfrm rot="5400000">
            <a:off x="9410721" y="3422284"/>
            <a:ext cx="408032" cy="2409174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9C77D7-1EEB-427F-9BED-D2BAA05DC61F}"/>
              </a:ext>
            </a:extLst>
          </p:cNvPr>
          <p:cNvSpPr/>
          <p:nvPr/>
        </p:nvSpPr>
        <p:spPr>
          <a:xfrm>
            <a:off x="6587372" y="3966835"/>
            <a:ext cx="40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E32E2FB-6A2B-4A03-8A44-1CBAA6A0D990}"/>
              </a:ext>
            </a:extLst>
          </p:cNvPr>
          <p:cNvSpPr/>
          <p:nvPr/>
        </p:nvSpPr>
        <p:spPr>
          <a:xfrm rot="10800000">
            <a:off x="6648982" y="4293992"/>
            <a:ext cx="292099" cy="194660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FEE01C-2DCD-4030-B870-27DCB21BE8A2}"/>
              </a:ext>
            </a:extLst>
          </p:cNvPr>
          <p:cNvSpPr txBox="1"/>
          <p:nvPr/>
        </p:nvSpPr>
        <p:spPr>
          <a:xfrm>
            <a:off x="10884539" y="4303987"/>
            <a:ext cx="922747" cy="36933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ENSO+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D97EAF-6A4C-4B0B-97AA-965603882F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52" t="13922" r="14375" b="22381"/>
          <a:stretch/>
        </p:blipFill>
        <p:spPr>
          <a:xfrm>
            <a:off x="4256418" y="3084220"/>
            <a:ext cx="1218128" cy="1030017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F4B506-0967-4A34-B60B-8C5A0E08EFA6}"/>
              </a:ext>
            </a:extLst>
          </p:cNvPr>
          <p:cNvCxnSpPr>
            <a:cxnSpLocks/>
          </p:cNvCxnSpPr>
          <p:nvPr/>
        </p:nvCxnSpPr>
        <p:spPr>
          <a:xfrm flipH="1">
            <a:off x="4974771" y="3218121"/>
            <a:ext cx="1077148" cy="437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A0AA73-FA6A-455E-8395-88B9D9207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1" y="5860189"/>
            <a:ext cx="1014927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AF2-B0E2-48CD-B451-64999781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 for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7685-D5F0-4B5B-B5E4-7C26B313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ENSO is a driver of Borneo drought, but IOD is not.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Shortcomings of existing causal inference methodologies to depict tropical teleconnections</a:t>
            </a:r>
          </a:p>
        </p:txBody>
      </p:sp>
      <p:pic>
        <p:nvPicPr>
          <p:cNvPr id="1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4B27B35-9567-4D90-8A4A-479E4CC4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55797" r="25052" b="25078"/>
          <a:stretch/>
        </p:blipFill>
        <p:spPr>
          <a:xfrm>
            <a:off x="951542" y="2639609"/>
            <a:ext cx="7583928" cy="1359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5D693-B025-4E69-ADED-7F68A2F925CD}"/>
              </a:ext>
            </a:extLst>
          </p:cNvPr>
          <p:cNvSpPr txBox="1"/>
          <p:nvPr/>
        </p:nvSpPr>
        <p:spPr>
          <a:xfrm>
            <a:off x="1059327" y="3480813"/>
            <a:ext cx="854704" cy="36933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IOD+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C8E682B-1F67-4ED3-B553-EC2FB964DCC3}"/>
              </a:ext>
            </a:extLst>
          </p:cNvPr>
          <p:cNvSpPr/>
          <p:nvPr/>
        </p:nvSpPr>
        <p:spPr>
          <a:xfrm rot="2777811">
            <a:off x="2112716" y="2856101"/>
            <a:ext cx="253515" cy="735701"/>
          </a:xfrm>
          <a:prstGeom prst="downArrow">
            <a:avLst/>
          </a:prstGeom>
          <a:solidFill>
            <a:schemeClr val="accent1">
              <a:alpha val="36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20742-AC1C-4946-9332-2F86E8C622A6}"/>
              </a:ext>
            </a:extLst>
          </p:cNvPr>
          <p:cNvSpPr txBox="1"/>
          <p:nvPr/>
        </p:nvSpPr>
        <p:spPr>
          <a:xfrm>
            <a:off x="2768484" y="3493313"/>
            <a:ext cx="2522656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Cool SST over Indonesia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C6C80D-2631-4C09-83AB-35E2139B3D27}"/>
              </a:ext>
            </a:extLst>
          </p:cNvPr>
          <p:cNvSpPr txBox="1"/>
          <p:nvPr/>
        </p:nvSpPr>
        <p:spPr>
          <a:xfrm>
            <a:off x="2481467" y="2620971"/>
            <a:ext cx="3499275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Borneo Drought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66509-2A5F-4517-96B0-5C7551C7D60D}"/>
              </a:ext>
            </a:extLst>
          </p:cNvPr>
          <p:cNvSpPr/>
          <p:nvPr/>
        </p:nvSpPr>
        <p:spPr>
          <a:xfrm>
            <a:off x="3315556" y="3071316"/>
            <a:ext cx="40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33BBEB-160A-44E1-BF93-BD15C0F107A1}"/>
              </a:ext>
            </a:extLst>
          </p:cNvPr>
          <p:cNvSpPr txBox="1"/>
          <p:nvPr/>
        </p:nvSpPr>
        <p:spPr>
          <a:xfrm>
            <a:off x="7612723" y="3408468"/>
            <a:ext cx="922747" cy="369332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ENSO+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DE51F38-944B-422C-8B85-77BD36E4B041}"/>
              </a:ext>
            </a:extLst>
          </p:cNvPr>
          <p:cNvSpPr/>
          <p:nvPr/>
        </p:nvSpPr>
        <p:spPr>
          <a:xfrm rot="6027230">
            <a:off x="5850898" y="2283245"/>
            <a:ext cx="610284" cy="1847936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D03ECA6-0FDC-44BB-A6F4-F33E48BA311A}"/>
              </a:ext>
            </a:extLst>
          </p:cNvPr>
          <p:cNvSpPr/>
          <p:nvPr/>
        </p:nvSpPr>
        <p:spPr>
          <a:xfrm rot="5400000">
            <a:off x="6247746" y="2493823"/>
            <a:ext cx="190222" cy="2409174"/>
          </a:xfrm>
          <a:prstGeom prst="downArrow">
            <a:avLst/>
          </a:prstGeom>
          <a:solidFill>
            <a:srgbClr val="FF0000">
              <a:alpha val="36000"/>
            </a:srgb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A83E2AF-B54A-4C5E-9F2B-4B4FF5606E2E}"/>
              </a:ext>
            </a:extLst>
          </p:cNvPr>
          <p:cNvSpPr/>
          <p:nvPr/>
        </p:nvSpPr>
        <p:spPr>
          <a:xfrm rot="5400000">
            <a:off x="2158307" y="3308414"/>
            <a:ext cx="461665" cy="831464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E1D0E99-5F6E-47B1-BB85-6CE717F13C9F}"/>
              </a:ext>
            </a:extLst>
          </p:cNvPr>
          <p:cNvSpPr/>
          <p:nvPr/>
        </p:nvSpPr>
        <p:spPr>
          <a:xfrm rot="10800000">
            <a:off x="3438227" y="3392399"/>
            <a:ext cx="171871" cy="190222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75C7E3-5AA7-47F6-960E-C7C1B83602B7}"/>
              </a:ext>
            </a:extLst>
          </p:cNvPr>
          <p:cNvSpPr/>
          <p:nvPr/>
        </p:nvSpPr>
        <p:spPr>
          <a:xfrm>
            <a:off x="6549368" y="2653237"/>
            <a:ext cx="1883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driver same sign as predicted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7E731-B598-434E-AA6D-4FE94E6C397B}"/>
              </a:ext>
            </a:extLst>
          </p:cNvPr>
          <p:cNvSpPr/>
          <p:nvPr/>
        </p:nvSpPr>
        <p:spPr>
          <a:xfrm>
            <a:off x="6538482" y="2805637"/>
            <a:ext cx="2050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driver opposite sign of predicted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EB49A9E-5B97-426F-BE09-FC42AA71C4F1}"/>
              </a:ext>
            </a:extLst>
          </p:cNvPr>
          <p:cNvSpPr/>
          <p:nvPr/>
        </p:nvSpPr>
        <p:spPr>
          <a:xfrm rot="16200000">
            <a:off x="7284521" y="3011017"/>
            <a:ext cx="131592" cy="146596"/>
          </a:xfrm>
          <a:prstGeom prst="downArrow">
            <a:avLst/>
          </a:prstGeom>
          <a:solidFill>
            <a:srgbClr val="FF0000">
              <a:alpha val="36000"/>
            </a:srgb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648ED3-0BC8-468F-9D9C-D4BF29128224}"/>
              </a:ext>
            </a:extLst>
          </p:cNvPr>
          <p:cNvSpPr/>
          <p:nvPr/>
        </p:nvSpPr>
        <p:spPr>
          <a:xfrm>
            <a:off x="7391342" y="2958037"/>
            <a:ext cx="1350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insignificant driver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450C400-4DAD-4157-9B84-704C55C6365F}"/>
              </a:ext>
            </a:extLst>
          </p:cNvPr>
          <p:cNvSpPr/>
          <p:nvPr/>
        </p:nvSpPr>
        <p:spPr>
          <a:xfrm rot="16200000">
            <a:off x="6446975" y="2705083"/>
            <a:ext cx="131592" cy="146596"/>
          </a:xfrm>
          <a:prstGeom prst="downArrow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529E0C4-379B-44A5-B280-0336F030446C}"/>
              </a:ext>
            </a:extLst>
          </p:cNvPr>
          <p:cNvSpPr/>
          <p:nvPr/>
        </p:nvSpPr>
        <p:spPr>
          <a:xfrm rot="16200000">
            <a:off x="6446974" y="2857483"/>
            <a:ext cx="131592" cy="146596"/>
          </a:xfrm>
          <a:prstGeom prst="downArrow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1D6F6D-E2C7-4093-8B66-6E7AE3804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1" y="5860189"/>
            <a:ext cx="1014927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CAD2-D5C0-4BBE-927D-A4CBD5C7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13D5-F1E0-4068-BFC2-7C5E71E6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Draw event chains depicting how individual drought occurrences were facilitated by </a:t>
            </a:r>
            <a:r>
              <a:rPr lang="en-US" sz="280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El Niño onset.</a:t>
            </a:r>
          </a:p>
          <a:p>
            <a:r>
              <a:rPr lang="en-US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Use CMIP6 models to project any possible changes of drought drivers in Borneo in the future.</a:t>
            </a:r>
          </a:p>
          <a:p>
            <a:r>
              <a:rPr lang="en-US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Explore the role of local drivers such as land use change in influencing drought occurrence and impacts.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C6BA25-A04A-47FF-A0A2-9CE9CEC1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1" y="5860189"/>
            <a:ext cx="1014927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1203</TotalTime>
  <Words>420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Knowledge-driven Causal Inference</vt:lpstr>
      <vt:lpstr>Main findings for now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</dc:creator>
  <cp:lastModifiedBy>Lam, Timothy</cp:lastModifiedBy>
  <cp:revision>99</cp:revision>
  <dcterms:created xsi:type="dcterms:W3CDTF">2021-02-25T19:17:55Z</dcterms:created>
  <dcterms:modified xsi:type="dcterms:W3CDTF">2021-04-19T16:43:26Z</dcterms:modified>
</cp:coreProperties>
</file>