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19" r:id="rId2"/>
    <p:sldId id="547" r:id="rId3"/>
    <p:sldId id="419" r:id="rId4"/>
    <p:sldId id="484" r:id="rId5"/>
    <p:sldId id="443" r:id="rId6"/>
    <p:sldId id="450" r:id="rId7"/>
    <p:sldId id="479" r:id="rId8"/>
    <p:sldId id="556" r:id="rId9"/>
    <p:sldId id="554" r:id="rId10"/>
    <p:sldId id="553" r:id="rId11"/>
    <p:sldId id="548" r:id="rId12"/>
    <p:sldId id="549" r:id="rId13"/>
    <p:sldId id="555" r:id="rId14"/>
    <p:sldId id="416" r:id="rId15"/>
    <p:sldId id="418" r:id="rId16"/>
    <p:sldId id="476" r:id="rId17"/>
    <p:sldId id="485" r:id="rId18"/>
    <p:sldId id="483" r:id="rId19"/>
    <p:sldId id="493" r:id="rId20"/>
  </p:sldIdLst>
  <p:sldSz cx="12192000" cy="6858000"/>
  <p:notesSz cx="9144000" cy="6858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in Kim" initials="BK" lastIdx="1" clrIdx="0">
    <p:extLst>
      <p:ext uri="{19B8F6BF-5375-455C-9EA6-DF929625EA0E}">
        <p15:presenceInfo xmlns:p15="http://schemas.microsoft.com/office/powerpoint/2012/main" userId="feb16a448a46fde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FF00"/>
    <a:srgbClr val="FF3737"/>
    <a:srgbClr val="FF13FF"/>
    <a:srgbClr val="FF48FF"/>
    <a:srgbClr val="ACC9AB"/>
    <a:srgbClr val="CFE0CE"/>
    <a:srgbClr val="E6EFE5"/>
    <a:srgbClr val="90B68C"/>
    <a:srgbClr val="BFD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83" autoAdjust="0"/>
    <p:restoredTop sz="94151" autoAdjust="0"/>
  </p:normalViewPr>
  <p:slideViewPr>
    <p:cSldViewPr snapToGrid="0">
      <p:cViewPr varScale="1">
        <p:scale>
          <a:sx n="103" d="100"/>
          <a:sy n="103" d="100"/>
        </p:scale>
        <p:origin x="180" y="3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D39629-430A-4584-9CF3-9C2F6FA04AAE}" type="datetimeFigureOut">
              <a:rPr lang="ko-KR" altLang="en-US" smtClean="0"/>
              <a:t>2021-04-26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248408-1F8A-4F45-98D1-8F3942FDB0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2375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48408-1F8A-4F45-98D1-8F3942FDB011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5247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48408-1F8A-4F45-98D1-8F3942FDB01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7488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48408-1F8A-4F45-98D1-8F3942FDB011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9436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48408-1F8A-4F45-98D1-8F3942FDB011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4857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48408-1F8A-4F45-98D1-8F3942FDB011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97103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48408-1F8A-4F45-98D1-8F3942FDB011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76234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48408-1F8A-4F45-98D1-8F3942FDB011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47899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48408-1F8A-4F45-98D1-8F3942FDB011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43680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48408-1F8A-4F45-98D1-8F3942FDB011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02197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48408-1F8A-4F45-98D1-8F3942FDB011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99414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48408-1F8A-4F45-98D1-8F3942FDB011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01617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48408-1F8A-4F45-98D1-8F3942FDB011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79878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48408-1F8A-4F45-98D1-8F3942FDB011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15005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48408-1F8A-4F45-98D1-8F3942FDB011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23220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48408-1F8A-4F45-98D1-8F3942FDB011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33551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48408-1F8A-4F45-98D1-8F3942FDB011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20593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48408-1F8A-4F45-98D1-8F3942FDB011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62037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48408-1F8A-4F45-98D1-8F3942FDB011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0807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DE1FB-0491-4B60-88A7-E2A4DFA32B4B}" type="datetime1">
              <a:rPr lang="ko-KR" altLang="en-US" smtClean="0"/>
              <a:t>2021-04-26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Hongik Univ. Environmental &amp; Ecological Engineering Laboratory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C5FA6-56F2-4D78-A6A9-5D69D2E1C8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039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06624-7E28-43ED-9A7C-B28E896846E7}" type="datetime1">
              <a:rPr lang="ko-KR" altLang="en-US" smtClean="0"/>
              <a:t>2021-04-26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Hongik Univ. Environmental &amp; Ecological Engineering Laboratory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C5FA6-56F2-4D78-A6A9-5D69D2E1C8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8383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8C1E-D322-4382-BF4B-71FBCD5B2D5A}" type="datetime1">
              <a:rPr lang="ko-KR" altLang="en-US" smtClean="0"/>
              <a:t>2021-04-26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Hongik Univ. Environmental &amp; Ecological Engineering Laboratory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C5FA6-56F2-4D78-A6A9-5D69D2E1C8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272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65A2D-E2C4-494D-A63C-6CA40E4E477B}" type="datetime1">
              <a:rPr lang="ko-KR" altLang="en-US" smtClean="0"/>
              <a:t>2021-04-26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Hongik Univ. Environmental &amp; Ecological Engineering Laboratory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C5FA6-56F2-4D78-A6A9-5D69D2E1C8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8570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2AFCF-FDBF-48E0-9726-2CCD4BE0C178}" type="datetime1">
              <a:rPr lang="ko-KR" altLang="en-US" smtClean="0"/>
              <a:t>2021-04-26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Hongik Univ. Environmental &amp; Ecological Engineering Laboratory</a:t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C5FA6-56F2-4D78-A6A9-5D69D2E1C8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2441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D5CE3-F6BC-46DA-AC38-A6DABC4255D3}" type="datetime1">
              <a:rPr lang="ko-KR" altLang="en-US" smtClean="0"/>
              <a:t>2021-04-26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Hongik Univ. Environmental &amp; Ecological Engineering Laboratory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C5FA6-56F2-4D78-A6A9-5D69D2E1C8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6322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2E332-D4E4-4D64-AB79-577C24EDA46E}" type="datetime1">
              <a:rPr lang="ko-KR" altLang="en-US" smtClean="0"/>
              <a:t>2021-04-26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Hongik Univ. Environmental &amp; Ecological Engineering Laboratory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C5FA6-56F2-4D78-A6A9-5D69D2E1C8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216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AFCA-0633-4BE9-BA19-81A651E798F6}" type="datetime1">
              <a:rPr lang="ko-KR" altLang="en-US" smtClean="0"/>
              <a:t>2021-04-26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Hongik Univ. Environmental &amp; Ecological Engineering Laboratory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C5FA6-56F2-4D78-A6A9-5D69D2E1C8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1894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F2844-E8DE-4C7A-9422-6286A6C2F83A}" type="datetime1">
              <a:rPr lang="ko-KR" altLang="en-US" smtClean="0"/>
              <a:t>2021-04-26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Hongik Univ. Environmental &amp; Ecological Engineering Laboratory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C5FA6-56F2-4D78-A6A9-5D69D2E1C8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9839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34C82-8A90-4A39-83D0-7B08C95EA635}" type="datetime1">
              <a:rPr lang="ko-KR" altLang="en-US" smtClean="0"/>
              <a:t>2021-04-26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Hongik Univ. Environmental &amp; Ecological Engineering Laboratory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C5FA6-56F2-4D78-A6A9-5D69D2E1C8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1882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8F4EE-20C6-4E54-8641-5313FE54C9C5}" type="datetime1">
              <a:rPr lang="ko-KR" altLang="en-US" smtClean="0"/>
              <a:t>2021-04-26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Hongik Univ. Environmental &amp; Ecological Engineering Laboratory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C5FA6-56F2-4D78-A6A9-5D69D2E1C8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1085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3646D6-FB10-46CA-8EA2-98D7BB8F8FFB}" type="datetime1">
              <a:rPr lang="ko-KR" altLang="en-US" smtClean="0"/>
              <a:t>2021-04-26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/>
              <a:t>Hongik Univ. Environmental &amp; Ecological Engineering Laboratory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C5FA6-56F2-4D78-A6A9-5D69D2E1C8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5121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tif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iff"/><Relationship Id="rId5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tif"/><Relationship Id="rId5" Type="http://schemas.openxmlformats.org/officeDocument/2006/relationships/image" Target="../media/image19.tif"/><Relationship Id="rId4" Type="http://schemas.openxmlformats.org/officeDocument/2006/relationships/image" Target="../media/image18.t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G"/><Relationship Id="rId5" Type="http://schemas.openxmlformats.org/officeDocument/2006/relationships/image" Target="../media/image21.tif"/><Relationship Id="rId4" Type="http://schemas.openxmlformats.org/officeDocument/2006/relationships/image" Target="../media/image5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6.t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JPG"/><Relationship Id="rId4" Type="http://schemas.openxmlformats.org/officeDocument/2006/relationships/image" Target="../media/image5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7.t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JPG"/><Relationship Id="rId4" Type="http://schemas.openxmlformats.org/officeDocument/2006/relationships/image" Target="../media/image5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tiff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tif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20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tif"/><Relationship Id="rId5" Type="http://schemas.openxmlformats.org/officeDocument/2006/relationships/image" Target="../media/image32.tif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tif"/><Relationship Id="rId5" Type="http://schemas.openxmlformats.org/officeDocument/2006/relationships/image" Target="../media/image34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:a16="http://schemas.microsoft.com/office/drawing/2014/main" id="{6B68603F-7F5A-49FF-835A-E6EF4798CFB2}"/>
              </a:ext>
            </a:extLst>
          </p:cNvPr>
          <p:cNvSpPr/>
          <p:nvPr/>
        </p:nvSpPr>
        <p:spPr>
          <a:xfrm>
            <a:off x="4309" y="-7676"/>
            <a:ext cx="12187691" cy="5570276"/>
          </a:xfrm>
          <a:prstGeom prst="rect">
            <a:avLst/>
          </a:prstGeom>
          <a:solidFill>
            <a:srgbClr val="90B6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541089" y="647751"/>
            <a:ext cx="11109820" cy="2610864"/>
          </a:xfrm>
        </p:spPr>
        <p:txBody>
          <a:bodyPr anchor="ctr">
            <a:normAutofit/>
          </a:bodyPr>
          <a:lstStyle/>
          <a:p>
            <a:r>
              <a:rPr lang="en-US" altLang="ko-KR" sz="36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role of small wetlands for resilient ecological networks in a wetlandscape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89729" y="3154082"/>
            <a:ext cx="6212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2021. 04. 28</a:t>
            </a:r>
            <a:endParaRPr lang="ko-KR" alt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891536"/>
            <a:ext cx="12192000" cy="995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Bin Kim and </a:t>
            </a:r>
            <a:r>
              <a:rPr lang="en-US" altLang="ko-KR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Jeryang</a:t>
            </a:r>
            <a:r>
              <a:rPr lang="en-US" altLang="ko-KR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Park</a:t>
            </a:r>
            <a:endParaRPr lang="en-US" altLang="ko-KR" sz="2000" b="1" baseline="30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altLang="ko-KR" sz="100" b="1" baseline="30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altLang="ko-KR" sz="100" b="1" baseline="30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altLang="ko-KR" sz="100" b="1" baseline="30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altLang="ko-KR" sz="100" b="1" baseline="30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buClr>
                <a:srgbClr val="321900"/>
              </a:buClr>
            </a:pPr>
            <a:endParaRPr lang="en-US" altLang="ko-KR" sz="100" b="1" baseline="30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buClr>
                <a:srgbClr val="321900"/>
              </a:buClr>
            </a:pPr>
            <a:endParaRPr lang="en-US" altLang="ko-KR" sz="100" b="1" baseline="30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buClr>
                <a:srgbClr val="321900"/>
              </a:buClr>
            </a:pPr>
            <a:endParaRPr lang="en-US" altLang="ko-KR" sz="100" b="1" baseline="30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buClr>
                <a:srgbClr val="321900"/>
              </a:buClr>
            </a:pPr>
            <a:endParaRPr lang="en-US" altLang="ko-KR" sz="100" b="1" baseline="30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buClr>
                <a:srgbClr val="321900"/>
              </a:buClr>
            </a:pPr>
            <a:endParaRPr lang="en-US" altLang="ko-KR" sz="100" b="1" baseline="30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buClr>
                <a:srgbClr val="321900"/>
              </a:buClr>
            </a:pPr>
            <a:endParaRPr lang="en-US" altLang="ko-KR" sz="100" b="1" baseline="30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buClr>
                <a:srgbClr val="321900"/>
              </a:buClr>
            </a:pPr>
            <a:r>
              <a:rPr lang="en-US" altLang="ko-KR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&amp; Ecological Complex Systems Laboratory </a:t>
            </a:r>
          </a:p>
          <a:p>
            <a:pPr algn="ctr">
              <a:lnSpc>
                <a:spcPct val="90000"/>
              </a:lnSpc>
              <a:buClr>
                <a:srgbClr val="321900"/>
              </a:buClr>
            </a:pPr>
            <a:r>
              <a:rPr lang="en-US" altLang="ko-KR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Civil &amp; Environmental Engineering, </a:t>
            </a:r>
            <a:r>
              <a:rPr lang="en-US" altLang="ko-KR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Hongik</a:t>
            </a:r>
            <a:r>
              <a:rPr lang="en-US" altLang="ko-KR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University, South Korea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EBD133A8-10D3-4E05-9C05-7C911904D2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548" y="5757424"/>
            <a:ext cx="2968361" cy="921205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92A01264-8141-41E2-9FA6-DA6979AA48E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1" t="74136" r="63472" b="7768"/>
          <a:stretch/>
        </p:blipFill>
        <p:spPr>
          <a:xfrm>
            <a:off x="238698" y="5704791"/>
            <a:ext cx="983676" cy="98146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985B6591-4089-4B95-8C36-3948CD906C5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93"/>
          <a:stretch/>
        </p:blipFill>
        <p:spPr>
          <a:xfrm>
            <a:off x="8890000" y="5704791"/>
            <a:ext cx="3225800" cy="1043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988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98415884-9D18-46C5-8F9A-25F50C178E28}"/>
              </a:ext>
            </a:extLst>
          </p:cNvPr>
          <p:cNvSpPr/>
          <p:nvPr/>
        </p:nvSpPr>
        <p:spPr>
          <a:xfrm>
            <a:off x="0" y="0"/>
            <a:ext cx="3683000" cy="606425"/>
          </a:xfrm>
          <a:prstGeom prst="rect">
            <a:avLst/>
          </a:prstGeom>
          <a:gradFill>
            <a:gsLst>
              <a:gs pos="57000">
                <a:srgbClr val="90B68C"/>
              </a:gs>
              <a:gs pos="99000">
                <a:schemeClr val="bg1"/>
              </a:gs>
              <a:gs pos="99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617824" y="6217366"/>
            <a:ext cx="7912994" cy="606425"/>
          </a:xfrm>
        </p:spPr>
        <p:txBody>
          <a:bodyPr/>
          <a:lstStyle/>
          <a:p>
            <a:pPr algn="l"/>
            <a:r>
              <a:rPr lang="en-US" altLang="ko-K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Civil &amp; Environmental Engineering</a:t>
            </a:r>
          </a:p>
          <a:p>
            <a:pPr algn="l"/>
            <a:r>
              <a:rPr lang="en-US" altLang="ko-KR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Hongik</a:t>
            </a:r>
            <a:r>
              <a:rPr lang="en-US" altLang="ko-K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University</a:t>
            </a:r>
            <a:endParaRPr lang="ko-KR" alt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0"/>
            <a:ext cx="2563586" cy="584930"/>
          </a:xfrm>
          <a:noFill/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en-US" altLang="ko-KR" sz="3200" b="1" dirty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Background</a:t>
            </a:r>
            <a:endParaRPr lang="ko-KR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118099" y="862660"/>
            <a:ext cx="688395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Times New Roman" panose="02020603050405020304" pitchFamily="18" charset="0"/>
                <a:ea typeface="HY견고딕" panose="02030600000101010101" pitchFamily="18" charset="-127"/>
                <a:cs typeface="Times New Roman" panose="02020603050405020304" pitchFamily="18" charset="0"/>
              </a:rPr>
              <a:t>Wetlands provide valuable ecosystem services</a:t>
            </a:r>
          </a:p>
          <a:p>
            <a:pPr marL="540000" indent="-144000"/>
            <a:r>
              <a:rPr lang="en-US" altLang="ko-KR" sz="2000" dirty="0">
                <a:latin typeface="Times New Roman" panose="02020603050405020304" pitchFamily="18" charset="0"/>
                <a:ea typeface="HY견고딕" panose="02030600000101010101" pitchFamily="18" charset="-127"/>
                <a:cs typeface="Times New Roman" panose="02020603050405020304" pitchFamily="18" charset="0"/>
              </a:rPr>
              <a:t>- biodiversity conservation, </a:t>
            </a:r>
          </a:p>
          <a:p>
            <a:pPr marL="540000" indent="-144000"/>
            <a:r>
              <a:rPr lang="en-US" altLang="ko-KR" sz="2000" dirty="0">
                <a:latin typeface="Times New Roman" panose="02020603050405020304" pitchFamily="18" charset="0"/>
                <a:ea typeface="HY견고딕" panose="02030600000101010101" pitchFamily="18" charset="-127"/>
                <a:cs typeface="Times New Roman" panose="02020603050405020304" pitchFamily="18" charset="0"/>
              </a:rPr>
              <a:t>- water purification, </a:t>
            </a:r>
          </a:p>
          <a:p>
            <a:pPr marL="540000" indent="-144000"/>
            <a:r>
              <a:rPr lang="en-US" altLang="ko-KR" sz="2000" dirty="0">
                <a:latin typeface="Times New Roman" panose="02020603050405020304" pitchFamily="18" charset="0"/>
                <a:ea typeface="HY견고딕" panose="02030600000101010101" pitchFamily="18" charset="-127"/>
                <a:cs typeface="Times New Roman" panose="02020603050405020304" pitchFamily="18" charset="0"/>
              </a:rPr>
              <a:t>- flood protection, etc.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Times New Roman" panose="02020603050405020304" pitchFamily="18" charset="0"/>
                <a:ea typeface="HY견고딕" panose="02030600000101010101" pitchFamily="18" charset="-127"/>
                <a:cs typeface="Times New Roman" panose="02020603050405020304" pitchFamily="18" charset="0"/>
              </a:rPr>
              <a:t>Changes in habitat migration patterns of inhabiting species can occur through the change of interconnectivity between distributed wetlands according to the wetlandscape hydrology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Times New Roman" panose="02020603050405020304" pitchFamily="18" charset="0"/>
                <a:ea typeface="HY견고딕" panose="02030600000101010101" pitchFamily="18" charset="-127"/>
                <a:cs typeface="Times New Roman" panose="02020603050405020304" pitchFamily="18" charset="0"/>
              </a:rPr>
              <a:t>Necessity of improving existing wetlands conservation (replacement) plan</a:t>
            </a:r>
          </a:p>
          <a:p>
            <a:pPr marL="360000" indent="-144000"/>
            <a:r>
              <a:rPr lang="en-US" altLang="ko-KR" sz="2000" dirty="0">
                <a:latin typeface="Times New Roman" panose="02020603050405020304" pitchFamily="18" charset="0"/>
                <a:ea typeface="HY견고딕" panose="02030600000101010101" pitchFamily="18" charset="-127"/>
                <a:cs typeface="Times New Roman" panose="02020603050405020304" pitchFamily="18" charset="0"/>
              </a:rPr>
              <a:t>- </a:t>
            </a:r>
            <a:r>
              <a:rPr lang="en-US" altLang="ko-KR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Focused on wetland area or number (Massachusetts inland wetland replication guidelines, Provincial wetland restoration guide (Alberta Environment), etc.)</a:t>
            </a:r>
          </a:p>
          <a:p>
            <a:pPr marL="360000" indent="-144000"/>
            <a:r>
              <a:rPr lang="en-US" altLang="ko-KR" sz="2000" dirty="0">
                <a:latin typeface="Times New Roman" panose="02020603050405020304" pitchFamily="18" charset="0"/>
                <a:ea typeface="HY견고딕" panose="02030600000101010101" pitchFamily="18" charset="-127"/>
                <a:cs typeface="Times New Roman" panose="02020603050405020304" pitchFamily="18" charset="0"/>
              </a:rPr>
              <a:t>- </a:t>
            </a:r>
            <a:r>
              <a:rPr lang="en-US" altLang="ko-KR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Underestimation of ecological benefit and importance of small wetlands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F7DF8693-2F13-4C60-8183-3859D95E08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0480" y="6259357"/>
            <a:ext cx="1941520" cy="602534"/>
          </a:xfrm>
          <a:prstGeom prst="rect">
            <a:avLst/>
          </a:prstGeom>
        </p:spPr>
      </p:pic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442CCC19-9E15-449F-9413-514FCC5EB8E9}"/>
              </a:ext>
            </a:extLst>
          </p:cNvPr>
          <p:cNvCxnSpPr/>
          <p:nvPr/>
        </p:nvCxnSpPr>
        <p:spPr>
          <a:xfrm>
            <a:off x="0" y="6216818"/>
            <a:ext cx="12192000" cy="0"/>
          </a:xfrm>
          <a:prstGeom prst="line">
            <a:avLst/>
          </a:prstGeom>
          <a:ln w="38100">
            <a:solidFill>
              <a:srgbClr val="90B6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그림 7">
            <a:extLst>
              <a:ext uri="{FF2B5EF4-FFF2-40B4-BE49-F238E27FC236}">
                <a16:creationId xmlns:a16="http://schemas.microsoft.com/office/drawing/2014/main" id="{9CDB34D2-CF19-482A-8646-8EB0F330D79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01" r="26975"/>
          <a:stretch/>
        </p:blipFill>
        <p:spPr>
          <a:xfrm>
            <a:off x="440046" y="794600"/>
            <a:ext cx="4309754" cy="435817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3FEC627-C42A-463E-9ADF-AB78CC916D99}"/>
              </a:ext>
            </a:extLst>
          </p:cNvPr>
          <p:cNvSpPr txBox="1"/>
          <p:nvPr/>
        </p:nvSpPr>
        <p:spPr>
          <a:xfrm>
            <a:off x="440046" y="5149850"/>
            <a:ext cx="43097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Wetlands (blue circle) of various size are connected to each other by dispersal models (e.g., heavy-tailed dispersal model) to form an ecological network in wetlandscape.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CDFEBB20-D198-4103-B928-12ADF64422B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1" t="74136" r="63472" b="7768"/>
          <a:stretch/>
        </p:blipFill>
        <p:spPr>
          <a:xfrm>
            <a:off x="29944" y="6246657"/>
            <a:ext cx="587880" cy="58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57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>
            <a:extLst>
              <a:ext uri="{FF2B5EF4-FFF2-40B4-BE49-F238E27FC236}">
                <a16:creationId xmlns:a16="http://schemas.microsoft.com/office/drawing/2014/main" id="{6F5B6DD2-5EEA-44AD-983A-242443692668}"/>
              </a:ext>
            </a:extLst>
          </p:cNvPr>
          <p:cNvSpPr/>
          <p:nvPr/>
        </p:nvSpPr>
        <p:spPr>
          <a:xfrm>
            <a:off x="0" y="0"/>
            <a:ext cx="3962400" cy="606425"/>
          </a:xfrm>
          <a:prstGeom prst="rect">
            <a:avLst/>
          </a:prstGeom>
          <a:gradFill>
            <a:gsLst>
              <a:gs pos="57000">
                <a:srgbClr val="90B68C"/>
              </a:gs>
              <a:gs pos="99000">
                <a:schemeClr val="bg1"/>
              </a:gs>
              <a:gs pos="99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0"/>
            <a:ext cx="2246086" cy="584930"/>
          </a:xfrm>
          <a:noFill/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en-US" altLang="ko-KR" sz="3200" b="1" dirty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Objectives</a:t>
            </a:r>
            <a:r>
              <a:rPr lang="en-US" altLang="ko-KR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ko-KR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589894-F555-4734-AABD-C9EC2A6EC438}"/>
              </a:ext>
            </a:extLst>
          </p:cNvPr>
          <p:cNvSpPr txBox="1"/>
          <p:nvPr/>
        </p:nvSpPr>
        <p:spPr>
          <a:xfrm>
            <a:off x="370555" y="1143379"/>
            <a:ext cx="7194974" cy="3531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US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the contribution of small wetlands on structure and function of ecological network</a:t>
            </a:r>
          </a:p>
          <a:p>
            <a:pPr marL="722313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Analyzed two different scenarios in which the sum of wetland areas are similar, but their area distributions are distinct</a:t>
            </a:r>
            <a:endParaRPr lang="en-US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2313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Analyzed the multiple ecological states (based on network metrics) with change in hydro-climatic conditions</a:t>
            </a:r>
          </a:p>
          <a:p>
            <a:pPr marL="722313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Suggest a wetlands conservation plan based on the functional role of wetlands</a:t>
            </a:r>
            <a:endParaRPr lang="en-US" altLang="ko-KR" sz="20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1DBCBCF7-1AE8-4DA0-A245-C2BE6EC5E5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0480" y="6259357"/>
            <a:ext cx="1941520" cy="602534"/>
          </a:xfrm>
          <a:prstGeom prst="rect">
            <a:avLst/>
          </a:prstGeom>
        </p:spPr>
      </p:pic>
      <p:grpSp>
        <p:nvGrpSpPr>
          <p:cNvPr id="16" name="그룹 15">
            <a:extLst>
              <a:ext uri="{FF2B5EF4-FFF2-40B4-BE49-F238E27FC236}">
                <a16:creationId xmlns:a16="http://schemas.microsoft.com/office/drawing/2014/main" id="{A976768B-CF9B-4F3B-848C-D8DA238D584D}"/>
              </a:ext>
            </a:extLst>
          </p:cNvPr>
          <p:cNvGrpSpPr/>
          <p:nvPr/>
        </p:nvGrpSpPr>
        <p:grpSpPr>
          <a:xfrm>
            <a:off x="7642227" y="1573656"/>
            <a:ext cx="4230459" cy="3284464"/>
            <a:chOff x="7319114" y="2715067"/>
            <a:chExt cx="4230459" cy="3284464"/>
          </a:xfrm>
        </p:grpSpPr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B5049FFD-3D1E-4D57-9F90-18F3E7B46853}"/>
                </a:ext>
              </a:extLst>
            </p:cNvPr>
            <p:cNvGrpSpPr/>
            <p:nvPr/>
          </p:nvGrpSpPr>
          <p:grpSpPr>
            <a:xfrm>
              <a:off x="7319114" y="2715067"/>
              <a:ext cx="4230459" cy="3284464"/>
              <a:chOff x="7319114" y="2715067"/>
              <a:chExt cx="4230459" cy="3284464"/>
            </a:xfrm>
          </p:grpSpPr>
          <p:grpSp>
            <p:nvGrpSpPr>
              <p:cNvPr id="20" name="그룹 19">
                <a:extLst>
                  <a:ext uri="{FF2B5EF4-FFF2-40B4-BE49-F238E27FC236}">
                    <a16:creationId xmlns:a16="http://schemas.microsoft.com/office/drawing/2014/main" id="{957E1640-6C36-4FD9-8748-F9520F08958C}"/>
                  </a:ext>
                </a:extLst>
              </p:cNvPr>
              <p:cNvGrpSpPr/>
              <p:nvPr/>
            </p:nvGrpSpPr>
            <p:grpSpPr>
              <a:xfrm>
                <a:off x="7934176" y="2715067"/>
                <a:ext cx="3615397" cy="2574387"/>
                <a:chOff x="7033846" y="2433711"/>
                <a:chExt cx="3615397" cy="2574387"/>
              </a:xfrm>
            </p:grpSpPr>
            <p:cxnSp>
              <p:nvCxnSpPr>
                <p:cNvPr id="23" name="직선 화살표 연결선 22">
                  <a:extLst>
                    <a:ext uri="{FF2B5EF4-FFF2-40B4-BE49-F238E27FC236}">
                      <a16:creationId xmlns:a16="http://schemas.microsoft.com/office/drawing/2014/main" id="{A0818F7D-CE2D-4C51-86CE-ABA454B95AEC}"/>
                    </a:ext>
                  </a:extLst>
                </p:cNvPr>
                <p:cNvCxnSpPr/>
                <p:nvPr/>
              </p:nvCxnSpPr>
              <p:spPr>
                <a:xfrm flipV="1">
                  <a:off x="7033846" y="2433711"/>
                  <a:ext cx="0" cy="2574387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직선 화살표 연결선 23">
                  <a:extLst>
                    <a:ext uri="{FF2B5EF4-FFF2-40B4-BE49-F238E27FC236}">
                      <a16:creationId xmlns:a16="http://schemas.microsoft.com/office/drawing/2014/main" id="{D64BE058-EAC7-43E0-972F-4D3A7E871E9A}"/>
                    </a:ext>
                  </a:extLst>
                </p:cNvPr>
                <p:cNvCxnSpPr/>
                <p:nvPr/>
              </p:nvCxnSpPr>
              <p:spPr>
                <a:xfrm>
                  <a:off x="7033846" y="4994031"/>
                  <a:ext cx="3615397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2F31BF5-4E18-4746-B5A4-C6D8EF27AFE3}"/>
                  </a:ext>
                </a:extLst>
              </p:cNvPr>
              <p:cNvSpPr txBox="1"/>
              <p:nvPr/>
            </p:nvSpPr>
            <p:spPr>
              <a:xfrm>
                <a:off x="8285869" y="5353200"/>
                <a:ext cx="29542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Ecological condition</a:t>
                </a:r>
              </a:p>
              <a:p>
                <a:pPr algn="ctr"/>
                <a:r>
                  <a:rPr lang="en-US" altLang="ko-K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(Sum of wetlands area)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B700FB3-4F8C-46EE-A543-A31AB9E41344}"/>
                  </a:ext>
                </a:extLst>
              </p:cNvPr>
              <p:cNvSpPr txBox="1"/>
              <p:nvPr/>
            </p:nvSpPr>
            <p:spPr>
              <a:xfrm>
                <a:off x="7319114" y="2889008"/>
                <a:ext cx="461665" cy="2692699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pPr algn="ctr"/>
                <a:r>
                  <a:rPr lang="en-US" altLang="ko-K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State (&lt;</a:t>
                </a:r>
                <a:r>
                  <a:rPr lang="en-US" altLang="ko-KR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altLang="ko-K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&gt; or </a:t>
                </a:r>
                <a:r>
                  <a:rPr lang="en-US" altLang="ko-KR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altLang="ko-K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ko-KR" alt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5E944A9C-46CC-42CB-BE1B-31BF4BBECA5E}"/>
                </a:ext>
              </a:extLst>
            </p:cNvPr>
            <p:cNvSpPr/>
            <p:nvPr/>
          </p:nvSpPr>
          <p:spPr>
            <a:xfrm>
              <a:off x="8212823" y="4907654"/>
              <a:ext cx="2265022" cy="153834"/>
            </a:xfrm>
            <a:custGeom>
              <a:avLst/>
              <a:gdLst>
                <a:gd name="connsiteX0" fmla="*/ 0 w 3036815"/>
                <a:gd name="connsiteY0" fmla="*/ 260058 h 271374"/>
                <a:gd name="connsiteX1" fmla="*/ 1652631 w 3036815"/>
                <a:gd name="connsiteY1" fmla="*/ 243280 h 271374"/>
                <a:gd name="connsiteX2" fmla="*/ 2986481 w 3036815"/>
                <a:gd name="connsiteY2" fmla="*/ 16778 h 271374"/>
                <a:gd name="connsiteX3" fmla="*/ 2986481 w 3036815"/>
                <a:gd name="connsiteY3" fmla="*/ 16778 h 271374"/>
                <a:gd name="connsiteX4" fmla="*/ 3036815 w 3036815"/>
                <a:gd name="connsiteY4" fmla="*/ 0 h 271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36815" h="271374">
                  <a:moveTo>
                    <a:pt x="0" y="260058"/>
                  </a:moveTo>
                  <a:cubicBezTo>
                    <a:pt x="577442" y="271942"/>
                    <a:pt x="1154884" y="283827"/>
                    <a:pt x="1652631" y="243280"/>
                  </a:cubicBezTo>
                  <a:cubicBezTo>
                    <a:pt x="2150378" y="202733"/>
                    <a:pt x="2986481" y="16778"/>
                    <a:pt x="2986481" y="16778"/>
                  </a:cubicBezTo>
                  <a:lnTo>
                    <a:pt x="2986481" y="16778"/>
                  </a:lnTo>
                  <a:cubicBezTo>
                    <a:pt x="2994870" y="13982"/>
                    <a:pt x="2986481" y="22371"/>
                    <a:pt x="3036815" y="0"/>
                  </a:cubicBezTo>
                </a:path>
              </a:pathLst>
            </a:cu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자유형: 도형 18">
              <a:extLst>
                <a:ext uri="{FF2B5EF4-FFF2-40B4-BE49-F238E27FC236}">
                  <a16:creationId xmlns:a16="http://schemas.microsoft.com/office/drawing/2014/main" id="{E843F65A-1590-47D7-BDE9-B9FF36F8BB51}"/>
                </a:ext>
              </a:extLst>
            </p:cNvPr>
            <p:cNvSpPr/>
            <p:nvPr/>
          </p:nvSpPr>
          <p:spPr>
            <a:xfrm>
              <a:off x="9060104" y="3187816"/>
              <a:ext cx="2290195" cy="629174"/>
            </a:xfrm>
            <a:custGeom>
              <a:avLst/>
              <a:gdLst>
                <a:gd name="connsiteX0" fmla="*/ 0 w 2290195"/>
                <a:gd name="connsiteY0" fmla="*/ 629174 h 629174"/>
                <a:gd name="connsiteX1" fmla="*/ 1048624 w 2290195"/>
                <a:gd name="connsiteY1" fmla="*/ 142613 h 629174"/>
                <a:gd name="connsiteX2" fmla="*/ 2290195 w 2290195"/>
                <a:gd name="connsiteY2" fmla="*/ 0 h 629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90195" h="629174">
                  <a:moveTo>
                    <a:pt x="0" y="629174"/>
                  </a:moveTo>
                  <a:cubicBezTo>
                    <a:pt x="333462" y="438324"/>
                    <a:pt x="666925" y="247475"/>
                    <a:pt x="1048624" y="142613"/>
                  </a:cubicBezTo>
                  <a:cubicBezTo>
                    <a:pt x="1430323" y="37751"/>
                    <a:pt x="1860259" y="18875"/>
                    <a:pt x="2290195" y="0"/>
                  </a:cubicBezTo>
                </a:path>
              </a:pathLst>
            </a:cu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7D54B4E2-7E99-4DC3-A079-0F8C2E26173A}"/>
              </a:ext>
            </a:extLst>
          </p:cNvPr>
          <p:cNvCxnSpPr/>
          <p:nvPr/>
        </p:nvCxnSpPr>
        <p:spPr>
          <a:xfrm>
            <a:off x="0" y="6216818"/>
            <a:ext cx="12192000" cy="0"/>
          </a:xfrm>
          <a:prstGeom prst="line">
            <a:avLst/>
          </a:prstGeom>
          <a:ln w="38100">
            <a:solidFill>
              <a:srgbClr val="90B6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그림 28">
            <a:extLst>
              <a:ext uri="{FF2B5EF4-FFF2-40B4-BE49-F238E27FC236}">
                <a16:creationId xmlns:a16="http://schemas.microsoft.com/office/drawing/2014/main" id="{298D16AA-3AAA-4368-AB6B-5BC6F833DC1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1" t="74136" r="63472" b="7768"/>
          <a:stretch/>
        </p:blipFill>
        <p:spPr>
          <a:xfrm>
            <a:off x="29944" y="6246657"/>
            <a:ext cx="587880" cy="586555"/>
          </a:xfrm>
          <a:prstGeom prst="rect">
            <a:avLst/>
          </a:prstGeom>
        </p:spPr>
      </p:pic>
      <p:sp>
        <p:nvSpPr>
          <p:cNvPr id="31" name="바닥글 개체 틀 3">
            <a:extLst>
              <a:ext uri="{FF2B5EF4-FFF2-40B4-BE49-F238E27FC236}">
                <a16:creationId xmlns:a16="http://schemas.microsoft.com/office/drawing/2014/main" id="{5C4BD623-C7AA-4316-8058-2914E0B5E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824" y="6217366"/>
            <a:ext cx="7912994" cy="606425"/>
          </a:xfrm>
        </p:spPr>
        <p:txBody>
          <a:bodyPr/>
          <a:lstStyle/>
          <a:p>
            <a:pPr algn="l"/>
            <a:r>
              <a:rPr lang="en-US" altLang="ko-K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Civil &amp; Environmental Engineering</a:t>
            </a:r>
          </a:p>
          <a:p>
            <a:pPr algn="l"/>
            <a:r>
              <a:rPr lang="en-US" altLang="ko-KR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Hongik</a:t>
            </a:r>
            <a:r>
              <a:rPr lang="en-US" altLang="ko-K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University</a:t>
            </a:r>
            <a:endParaRPr lang="ko-KR" alt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38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>
            <a:extLst>
              <a:ext uri="{FF2B5EF4-FFF2-40B4-BE49-F238E27FC236}">
                <a16:creationId xmlns:a16="http://schemas.microsoft.com/office/drawing/2014/main" id="{09CFA40E-1026-4271-A7C5-45F3B60AD51A}"/>
              </a:ext>
            </a:extLst>
          </p:cNvPr>
          <p:cNvSpPr/>
          <p:nvPr/>
        </p:nvSpPr>
        <p:spPr>
          <a:xfrm>
            <a:off x="0" y="0"/>
            <a:ext cx="10858500" cy="606425"/>
          </a:xfrm>
          <a:prstGeom prst="rect">
            <a:avLst/>
          </a:prstGeom>
          <a:gradFill>
            <a:gsLst>
              <a:gs pos="57000">
                <a:srgbClr val="90B68C"/>
              </a:gs>
              <a:gs pos="99000">
                <a:schemeClr val="bg1"/>
              </a:gs>
              <a:gs pos="99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0"/>
            <a:ext cx="8469086" cy="584930"/>
          </a:xfrm>
          <a:noFill/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en-US" altLang="ko-KR" sz="3200" b="1" dirty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Representations of hydrology and network</a:t>
            </a:r>
            <a:endParaRPr lang="ko-KR" altLang="en-US" sz="3200" b="1" dirty="0"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0480" y="6259357"/>
            <a:ext cx="1941520" cy="60253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3152028-A38E-4A57-9B12-904E26D9381B}"/>
                  </a:ext>
                </a:extLst>
              </p:cNvPr>
              <p:cNvSpPr txBox="1"/>
              <p:nvPr/>
            </p:nvSpPr>
            <p:spPr>
              <a:xfrm>
                <a:off x="1518846" y="3633592"/>
                <a:ext cx="10053769" cy="24002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ko-KR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Hydrologic dynamics of wetland</a:t>
                </a:r>
                <a:r>
                  <a:rPr lang="en-US" altLang="ko-K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Wetland-groundwater coupled model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ko-KR" sz="2000" i="1" smtClean="0">
                              <a:latin typeface="Cambria Math" panose="02040503050406030204" pitchFamily="18" charset="0"/>
                              <a:cs typeface="Helvetica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altLang="ko-KR" sz="2000" b="0" i="1" smtClean="0">
                              <a:latin typeface="Cambria Math" panose="02040503050406030204" pitchFamily="18" charset="0"/>
                              <a:cs typeface="Helvetica" panose="020B0604020202020204" pitchFamily="34" charset="0"/>
                            </a:rPr>
                            <m:t>𝑑𝑊</m:t>
                          </m:r>
                        </m:num>
                        <m:den>
                          <m:r>
                            <a:rPr lang="en-US" altLang="ko-KR" sz="2000" b="0" i="1" smtClean="0">
                              <a:latin typeface="Cambria Math" panose="02040503050406030204" pitchFamily="18" charset="0"/>
                              <a:cs typeface="Helvetica" panose="020B0604020202020204" pitchFamily="34" charset="0"/>
                            </a:rPr>
                            <m:t>𝑑𝑡</m:t>
                          </m:r>
                        </m:den>
                      </m:f>
                      <m:r>
                        <a:rPr lang="en-US" altLang="ko-KR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=</m:t>
                      </m:r>
                      <m:r>
                        <a:rPr lang="en-US" altLang="ko-KR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𝑃</m:t>
                      </m:r>
                      <m:sSub>
                        <m:sSubPr>
                          <m:ctrlPr>
                            <a:rPr lang="en-US" altLang="ko-KR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altLang="ko-KR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ko-KR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  <m:t>𝑚𝑎𝑥</m:t>
                          </m:r>
                        </m:sub>
                      </m:sSub>
                      <m:r>
                        <a:rPr lang="en-US" altLang="ko-KR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−</m:t>
                      </m:r>
                      <m:r>
                        <a:rPr lang="en-US" altLang="ko-KR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𝐸𝑉𝐴</m:t>
                      </m:r>
                      <m:r>
                        <a:rPr lang="en-US" altLang="ko-KR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−</m:t>
                      </m:r>
                      <m:sSub>
                        <m:sSubPr>
                          <m:ctrlPr>
                            <a:rPr lang="en-US" altLang="ko-KR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altLang="ko-KR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  <m:t>𝐾</m:t>
                          </m:r>
                        </m:e>
                        <m:sub>
                          <m:r>
                            <a:rPr lang="en-US" altLang="ko-KR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  <m:t>1</m:t>
                          </m:r>
                        </m:sub>
                      </m:sSub>
                      <m:r>
                        <a:rPr lang="en-US" altLang="ko-KR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(</m:t>
                      </m:r>
                      <m:r>
                        <a:rPr lang="en-US" altLang="ko-KR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h</m:t>
                      </m:r>
                      <m:r>
                        <a:rPr lang="en-US" altLang="ko-KR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−</m:t>
                      </m:r>
                      <m:r>
                        <a:rPr lang="en-US" altLang="ko-KR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𝑧</m:t>
                      </m:r>
                      <m:r>
                        <a:rPr lang="en-US" altLang="ko-KR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)</m:t>
                      </m:r>
                      <m:sSub>
                        <m:sSubPr>
                          <m:ctrlPr>
                            <a:rPr lang="en-US" altLang="ko-KR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altLang="ko-KR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ko-KR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  <m:t>𝑤</m:t>
                          </m:r>
                        </m:sub>
                      </m:sSub>
                    </m:oMath>
                  </m:oMathPara>
                </a14:m>
                <a:endParaRPr lang="en-US" altLang="ko-KR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80000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ko-K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− </m:t>
                      </m:r>
                      <m:r>
                        <a:rPr lang="en-US" altLang="ko-K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𝑃</m:t>
                      </m:r>
                      <m:r>
                        <a:rPr lang="en-US" altLang="ko-K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:</m:t>
                      </m:r>
                      <m:r>
                        <a:rPr lang="en-US" altLang="ko-K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𝑝𝑟𝑒𝑐𝑖𝑝𝑖𝑡𝑎𝑡𝑖𝑜𝑛</m:t>
                      </m:r>
                      <m:r>
                        <a:rPr lang="en-US" altLang="ko-K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 </m:t>
                      </m:r>
                      <m:d>
                        <m:dPr>
                          <m:ctrlPr>
                            <a:rPr lang="en-US" altLang="ko-K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  <m:t>𝑚𝑚</m:t>
                          </m:r>
                        </m:e>
                      </m:d>
                      <m:r>
                        <a:rPr lang="en-US" altLang="ko-K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, </m:t>
                      </m:r>
                      <m:r>
                        <a:rPr lang="en-US" altLang="ko-K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𝐸𝑉</m:t>
                      </m:r>
                      <m:r>
                        <a:rPr lang="en-US" altLang="ko-K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:</m:t>
                      </m:r>
                      <m:r>
                        <a:rPr lang="en-US" altLang="ko-K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𝑒𝑣𝑎𝑝𝑜𝑡𝑟𝑎𝑛𝑠𝑝𝑖𝑟𝑎𝑡𝑖𝑜𝑛</m:t>
                      </m:r>
                      <m:r>
                        <a:rPr lang="en-US" altLang="ko-K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 </m:t>
                      </m:r>
                      <m:d>
                        <m:dPr>
                          <m:ctrlPr>
                            <a:rPr lang="en-US" altLang="ko-K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  <m:t>𝑚𝑚</m:t>
                          </m:r>
                        </m:e>
                      </m:d>
                      <m:r>
                        <a:rPr lang="en-US" altLang="ko-K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, </m:t>
                      </m:r>
                      <m:sSub>
                        <m:sSubPr>
                          <m:ctrlPr>
                            <a:rPr lang="en-US" altLang="ko-K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altLang="ko-K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  <m:t>𝐾</m:t>
                          </m:r>
                        </m:e>
                        <m:sub>
                          <m:r>
                            <a:rPr lang="en-US" altLang="ko-K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  <m:t>1</m:t>
                          </m:r>
                        </m:sub>
                      </m:sSub>
                      <m:r>
                        <a:rPr lang="en-US" altLang="ko-K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:</m:t>
                      </m:r>
                      <m:r>
                        <a:rPr lang="en-US" altLang="ko-K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𝑠𝑜𝑖𝑙</m:t>
                      </m:r>
                      <m:r>
                        <a:rPr lang="en-US" altLang="ko-K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 </m:t>
                      </m:r>
                      <m:r>
                        <a:rPr lang="en-US" altLang="ko-K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𝑝𝑟𝑜𝑝𝑒𝑟𝑡𝑦</m:t>
                      </m:r>
                      <m:r>
                        <a:rPr lang="en-US" altLang="ko-K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, </m:t>
                      </m:r>
                      <m:sSub>
                        <m:sSubPr>
                          <m:ctrlPr>
                            <a:rPr lang="en-US" altLang="ko-K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altLang="ko-K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ko-K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  <m:t>𝑚𝑎𝑥</m:t>
                          </m:r>
                        </m:sub>
                      </m:sSub>
                      <m:r>
                        <a:rPr lang="en-US" altLang="ko-K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:</m:t>
                      </m:r>
                      <m:r>
                        <a:rPr lang="en-US" altLang="ko-K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𝑚𝑎𝑥𝑖𝑚𝑢𝑚</m:t>
                      </m:r>
                      <m:r>
                        <a:rPr lang="en-US" altLang="ko-K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 </m:t>
                      </m:r>
                      <m:r>
                        <a:rPr lang="en-US" altLang="ko-K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𝑎𝑟𝑒𝑎</m:t>
                      </m:r>
                      <m:r>
                        <a:rPr lang="en-US" altLang="ko-K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 </m:t>
                      </m:r>
                      <m:r>
                        <a:rPr lang="en-US" altLang="ko-K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𝑜𝑓</m:t>
                      </m:r>
                      <m:r>
                        <a:rPr lang="en-US" altLang="ko-K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 </m:t>
                      </m:r>
                      <m:r>
                        <a:rPr lang="en-US" altLang="ko-K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𝑤𝑒𝑡𝑙𝑎𝑛𝑑</m:t>
                      </m:r>
                    </m:oMath>
                  </m:oMathPara>
                </a14:m>
                <a:endParaRPr lang="en-US" altLang="ko-KR" sz="1600" b="0" dirty="0">
                  <a:latin typeface="Times New Roman" panose="02020603050405020304" pitchFamily="18" charset="0"/>
                  <a:ea typeface="Cambria Math" panose="02040503050406030204" pitchFamily="18" charset="0"/>
                  <a:cs typeface="Helvetica" panose="020B0604020202020204" pitchFamily="34" charset="0"/>
                </a:endParaRPr>
              </a:p>
              <a:p>
                <a:pPr marL="180000" algn="just"/>
                <a:r>
                  <a:rPr lang="en-US" altLang="ko-KR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h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: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𝑤𝑎𝑡𝑒𝑟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𝑑𝑒𝑝𝑡h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𝑜𝑓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𝑤𝑒𝑡𝑙𝑎𝑛𝑑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𝑧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: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𝑤𝑎𝑡𝑒𝑟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𝑑𝑒𝑝𝑡h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𝑜𝑓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𝑔𝑟𝑜𝑢𝑛𝑑𝑤𝑎𝑡𝑒𝑟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ko-KR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ko-KR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ko-KR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</m:sub>
                    </m:sSub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: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𝑎𝑟𝑒𝑎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𝑜𝑓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𝑤𝑒𝑡𝑡𝑒𝑑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𝑎𝑟𝑒𝑎</m:t>
                    </m:r>
                    <m:r>
                      <a:rPr lang="en-US" altLang="ko-KR" sz="16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𝐴</m:t>
                    </m:r>
                    <m:r>
                      <a:rPr lang="en-US" altLang="ko-KR" sz="16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:</m:t>
                    </m:r>
                    <m:r>
                      <m:rPr>
                        <m:sty m:val="p"/>
                      </m:rPr>
                      <a:rPr lang="en-US" altLang="ko-KR" sz="16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wetland</m:t>
                    </m:r>
                    <m:r>
                      <a:rPr lang="en-US" altLang="ko-KR" sz="16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ko-KR" sz="16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area</m:t>
                    </m:r>
                  </m:oMath>
                </a14:m>
                <a:r>
                  <a:rPr lang="en-US" altLang="ko-KR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ko-KR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Nodes</a:t>
                </a:r>
                <a:r>
                  <a:rPr lang="en-US" altLang="ko-K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wetlands;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ko-KR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Edges</a:t>
                </a:r>
                <a:r>
                  <a:rPr lang="en-US" altLang="ko-K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The movement path of the species; bidirectional, unweighted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ko-KR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Forming the edges</a:t>
                </a:r>
                <a:r>
                  <a:rPr lang="en-US" altLang="ko-K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Probabilistically (heavy-tailed dispersal process)</a:t>
                </a:r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3152028-A38E-4A57-9B12-904E26D938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8846" y="3633592"/>
                <a:ext cx="10053769" cy="2400209"/>
              </a:xfrm>
              <a:prstGeom prst="rect">
                <a:avLst/>
              </a:prstGeom>
              <a:blipFill>
                <a:blip r:embed="rId4"/>
                <a:stretch>
                  <a:fillRect l="-546" t="-1269" b="-355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40EEC5A2-7665-4D05-B07B-861C73D7A35F}"/>
              </a:ext>
            </a:extLst>
          </p:cNvPr>
          <p:cNvSpPr txBox="1"/>
          <p:nvPr/>
        </p:nvSpPr>
        <p:spPr>
          <a:xfrm>
            <a:off x="308912" y="3325815"/>
            <a:ext cx="27771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Times New Roman" panose="02020603050405020304" pitchFamily="18" charset="0"/>
                <a:ea typeface="HY견고딕" panose="02030600000101010101" pitchFamily="18" charset="-127"/>
                <a:cs typeface="Times New Roman" panose="02020603050405020304" pitchFamily="18" charset="0"/>
              </a:rPr>
              <a:t>Source: Leonardo et al., 2018</a:t>
            </a:r>
          </a:p>
        </p:txBody>
      </p:sp>
      <p:pic>
        <p:nvPicPr>
          <p:cNvPr id="7" name="그림 6" descr="노트북이(가) 표시된 사진&#10;&#10;자동 생성된 설명">
            <a:extLst>
              <a:ext uri="{FF2B5EF4-FFF2-40B4-BE49-F238E27FC236}">
                <a16:creationId xmlns:a16="http://schemas.microsoft.com/office/drawing/2014/main" id="{9856D46F-3E63-4BAC-9073-E393746C10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259" y="1247016"/>
            <a:ext cx="7445710" cy="2058648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8B1633B6-5F03-47D7-B822-ABF37E205777}"/>
              </a:ext>
            </a:extLst>
          </p:cNvPr>
          <p:cNvSpPr txBox="1"/>
          <p:nvPr/>
        </p:nvSpPr>
        <p:spPr>
          <a:xfrm>
            <a:off x="4957112" y="3325815"/>
            <a:ext cx="31772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Times New Roman" panose="02020603050405020304" pitchFamily="18" charset="0"/>
                <a:ea typeface="HY견고딕" panose="02030600000101010101" pitchFamily="18" charset="-127"/>
                <a:cs typeface="Times New Roman" panose="02020603050405020304" pitchFamily="18" charset="0"/>
              </a:rPr>
              <a:t>Source: Kim and Park, 2020</a:t>
            </a:r>
          </a:p>
        </p:txBody>
      </p:sp>
      <p:pic>
        <p:nvPicPr>
          <p:cNvPr id="17" name="그림 16" descr="지도, 텍스트, 표지판이(가) 표시된 사진&#10;&#10;자동 생성된 설명">
            <a:extLst>
              <a:ext uri="{FF2B5EF4-FFF2-40B4-BE49-F238E27FC236}">
                <a16:creationId xmlns:a16="http://schemas.microsoft.com/office/drawing/2014/main" id="{8F7C7810-D385-4ACB-924E-ACFFC8344AD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7" y="1183198"/>
            <a:ext cx="4241122" cy="2122466"/>
          </a:xfrm>
          <a:prstGeom prst="rect">
            <a:avLst/>
          </a:prstGeom>
        </p:spPr>
      </p:pic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78DE88F0-FD91-41B7-9AF2-808BB0C6F6B3}"/>
              </a:ext>
            </a:extLst>
          </p:cNvPr>
          <p:cNvCxnSpPr/>
          <p:nvPr/>
        </p:nvCxnSpPr>
        <p:spPr>
          <a:xfrm>
            <a:off x="0" y="6216818"/>
            <a:ext cx="12192000" cy="0"/>
          </a:xfrm>
          <a:prstGeom prst="line">
            <a:avLst/>
          </a:prstGeom>
          <a:ln w="38100">
            <a:solidFill>
              <a:srgbClr val="90B6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그림 21">
            <a:extLst>
              <a:ext uri="{FF2B5EF4-FFF2-40B4-BE49-F238E27FC236}">
                <a16:creationId xmlns:a16="http://schemas.microsoft.com/office/drawing/2014/main" id="{238020A2-9D14-497C-94F9-C733CA01DC4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1" t="74136" r="63472" b="7768"/>
          <a:stretch/>
        </p:blipFill>
        <p:spPr>
          <a:xfrm>
            <a:off x="29944" y="6246657"/>
            <a:ext cx="587880" cy="586555"/>
          </a:xfrm>
          <a:prstGeom prst="rect">
            <a:avLst/>
          </a:prstGeom>
        </p:spPr>
      </p:pic>
      <p:sp>
        <p:nvSpPr>
          <p:cNvPr id="23" name="바닥글 개체 틀 3">
            <a:extLst>
              <a:ext uri="{FF2B5EF4-FFF2-40B4-BE49-F238E27FC236}">
                <a16:creationId xmlns:a16="http://schemas.microsoft.com/office/drawing/2014/main" id="{9D1C0B2F-8ACF-447B-8642-8854E270C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824" y="6217366"/>
            <a:ext cx="7912994" cy="606425"/>
          </a:xfrm>
        </p:spPr>
        <p:txBody>
          <a:bodyPr/>
          <a:lstStyle/>
          <a:p>
            <a:pPr algn="l"/>
            <a:r>
              <a:rPr lang="en-US" altLang="ko-K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Civil &amp; Environmental Engineering</a:t>
            </a:r>
          </a:p>
          <a:p>
            <a:pPr algn="l"/>
            <a:r>
              <a:rPr lang="en-US" altLang="ko-KR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Hongik</a:t>
            </a:r>
            <a:r>
              <a:rPr lang="en-US" altLang="ko-K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University</a:t>
            </a:r>
            <a:endParaRPr lang="ko-KR" alt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530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D4853BAA-C1D8-4BDD-BBCC-0A5B56AEB0C6}"/>
              </a:ext>
            </a:extLst>
          </p:cNvPr>
          <p:cNvSpPr/>
          <p:nvPr/>
        </p:nvSpPr>
        <p:spPr>
          <a:xfrm>
            <a:off x="0" y="0"/>
            <a:ext cx="8661400" cy="606425"/>
          </a:xfrm>
          <a:prstGeom prst="rect">
            <a:avLst/>
          </a:prstGeom>
          <a:gradFill>
            <a:gsLst>
              <a:gs pos="57000">
                <a:srgbClr val="90B68C"/>
              </a:gs>
              <a:gs pos="99000">
                <a:schemeClr val="bg1"/>
              </a:gs>
              <a:gs pos="99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0"/>
            <a:ext cx="6221186" cy="584930"/>
          </a:xfrm>
          <a:noFill/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en-US" altLang="ko-KR" sz="3200" b="1" dirty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Network Representation - Edge</a:t>
            </a:r>
            <a:endParaRPr lang="ko-KR" altLang="en-US" sz="3200" b="1" dirty="0"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9314" y="664802"/>
            <a:ext cx="11553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Heavy tailed dispersal model</a:t>
            </a: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Describe a random walk characterized by a power law distribution (heavy tailed distribution) (</a:t>
            </a:r>
            <a:r>
              <a:rPr lang="en-US" altLang="ko-K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Bartumeus</a:t>
            </a: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2007)</a:t>
            </a:r>
            <a:endParaRPr lang="ko-KR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0480" y="6259357"/>
            <a:ext cx="1941520" cy="60253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2337213" y="1426789"/>
                <a:ext cx="3981571" cy="18190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ko-KR" sz="2000" i="1" smtClean="0">
                          <a:latin typeface="Cambria Math" panose="02040503050406030204" pitchFamily="18" charset="0"/>
                          <a:cs typeface="Helvetica" panose="020B0604020202020204" pitchFamily="34" charset="0"/>
                        </a:rPr>
                        <m:t>𝑝</m:t>
                      </m:r>
                      <m:d>
                        <m:dPr>
                          <m:ctrlPr>
                            <a:rPr lang="en-US" altLang="ko-KR" sz="2000" i="1">
                              <a:latin typeface="Cambria Math" panose="02040503050406030204" pitchFamily="18" charset="0"/>
                              <a:cs typeface="Helvetica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2000" i="1">
                              <a:latin typeface="Cambria Math" panose="02040503050406030204" pitchFamily="18" charset="0"/>
                              <a:cs typeface="Helvetica" panose="020B0604020202020204" pitchFamily="34" charset="0"/>
                            </a:rPr>
                            <m:t>𝑙</m:t>
                          </m:r>
                        </m:e>
                      </m:d>
                      <m:r>
                        <a:rPr lang="en-US" altLang="ko-KR" sz="2000" i="1">
                          <a:latin typeface="Cambria Math" panose="02040503050406030204" pitchFamily="18" charset="0"/>
                          <a:cs typeface="Helvetica" panose="020B0604020202020204" pitchFamily="34" charset="0"/>
                        </a:rPr>
                        <m:t>= </m:t>
                      </m:r>
                      <m:sSup>
                        <m:sSupPr>
                          <m:ctrlPr>
                            <a:rPr lang="en-US" altLang="ko-KR" sz="2000" i="1">
                              <a:latin typeface="Cambria Math" panose="02040503050406030204" pitchFamily="18" charset="0"/>
                              <a:cs typeface="Helvetica" panose="020B0604020202020204" pitchFamily="34" charset="0"/>
                            </a:rPr>
                          </m:ctrlPr>
                        </m:sSupPr>
                        <m:e>
                          <m:r>
                            <a:rPr lang="ko-KR" altLang="en-US" sz="2000" i="1">
                              <a:latin typeface="Cambria Math" panose="02040503050406030204" pitchFamily="18" charset="0"/>
                              <a:cs typeface="Helvetica" panose="020B0604020202020204" pitchFamily="34" charset="0"/>
                            </a:rPr>
                            <m:t>𝛼</m:t>
                          </m:r>
                          <m:r>
                            <a:rPr lang="en-US" altLang="ko-KR" sz="2000" i="1">
                              <a:latin typeface="Cambria Math" panose="02040503050406030204" pitchFamily="18" charset="0"/>
                              <a:cs typeface="Helvetica" panose="020B0604020202020204" pitchFamily="34" charset="0"/>
                            </a:rPr>
                            <m:t>𝑙</m:t>
                          </m:r>
                        </m:e>
                        <m:sup>
                          <m:r>
                            <a:rPr lang="en-US" altLang="ko-KR" sz="2000" i="1">
                              <a:latin typeface="Cambria Math" panose="02040503050406030204" pitchFamily="18" charset="0"/>
                              <a:cs typeface="Helvetica" panose="020B0604020202020204" pitchFamily="34" charset="0"/>
                            </a:rPr>
                            <m:t>−</m:t>
                          </m:r>
                          <m:r>
                            <a:rPr lang="ko-KR" altLang="en-US" sz="2000" i="1">
                              <a:latin typeface="Cambria Math" panose="02040503050406030204" pitchFamily="18" charset="0"/>
                              <a:cs typeface="Helvetica" panose="020B0604020202020204" pitchFamily="34" charset="0"/>
                            </a:rPr>
                            <m:t>𝛽</m:t>
                          </m:r>
                        </m:sup>
                      </m:sSup>
                      <m:r>
                        <a:rPr lang="en-US" altLang="ko-KR" sz="2000" i="1">
                          <a:latin typeface="Cambria Math" panose="02040503050406030204" pitchFamily="18" charset="0"/>
                          <a:cs typeface="Helvetica" panose="020B0604020202020204" pitchFamily="34" charset="0"/>
                        </a:rPr>
                        <m:t>, 1&lt;</m:t>
                      </m:r>
                      <m:r>
                        <a:rPr lang="ko-KR" altLang="en-US" sz="2000" i="1" smtClean="0">
                          <a:latin typeface="Cambria Math" panose="02040503050406030204" pitchFamily="18" charset="0"/>
                          <a:cs typeface="Helvetica" panose="020B0604020202020204" pitchFamily="34" charset="0"/>
                        </a:rPr>
                        <m:t>𝛽</m:t>
                      </m:r>
                      <m:r>
                        <a:rPr lang="en-US" altLang="ko-KR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≤3</m:t>
                      </m:r>
                    </m:oMath>
                  </m:oMathPara>
                </a14:m>
                <a:endParaRPr lang="en-US" altLang="ko-KR" sz="2000" dirty="0">
                  <a:latin typeface="Helvetica" panose="020B0604020202020204" pitchFamily="34" charset="0"/>
                  <a:ea typeface="Cambria Math" panose="02040503050406030204" pitchFamily="18" charset="0"/>
                  <a:cs typeface="Helvetica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ko-KR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𝑃</m:t>
                      </m:r>
                      <m:d>
                        <m:dPr>
                          <m:ctrlPr>
                            <a:rPr lang="en-US" altLang="ko-K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  <m:t>𝑙</m:t>
                          </m:r>
                        </m:e>
                      </m:d>
                      <m:r>
                        <a:rPr lang="en-US" altLang="ko-KR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= </m:t>
                      </m:r>
                      <m:nary>
                        <m:naryPr>
                          <m:ctrlPr>
                            <a:rPr lang="en-US" altLang="ko-K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ko-K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  <m:t>𝑙</m:t>
                          </m:r>
                        </m:sub>
                        <m:sup>
                          <m:r>
                            <a:rPr lang="en-US" altLang="ko-K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  <m:t>∞</m:t>
                          </m:r>
                        </m:sup>
                        <m:e>
                          <m:r>
                            <a:rPr lang="ko-KR" alt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  <m:t>𝛼</m:t>
                          </m:r>
                          <m:sSup>
                            <m:sSupPr>
                              <m:ctrlPr>
                                <a:rPr lang="en-US" altLang="ko-KR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altLang="ko-KR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𝑙</m:t>
                              </m:r>
                            </m:e>
                            <m:sup>
                              <m:r>
                                <a:rPr lang="en-US" altLang="ko-KR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−</m:t>
                              </m:r>
                              <m:r>
                                <a:rPr lang="ko-KR" alt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𝛽</m:t>
                              </m:r>
                            </m:sup>
                          </m:sSup>
                          <m:r>
                            <a:rPr lang="en-US" altLang="ko-K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  <m:t>𝑑𝑙</m:t>
                          </m:r>
                        </m:e>
                      </m:nary>
                      <m:r>
                        <a:rPr lang="en-US" altLang="ko-KR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= </m:t>
                      </m:r>
                      <m:f>
                        <m:fPr>
                          <m:ctrlPr>
                            <a:rPr lang="en-US" altLang="ko-K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</m:ctrlPr>
                        </m:fPr>
                        <m:num>
                          <m:r>
                            <a:rPr lang="ko-KR" alt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  <m:t>𝛼</m:t>
                          </m:r>
                        </m:num>
                        <m:den>
                          <m:r>
                            <a:rPr lang="ko-KR" alt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  <m:t>𝛽</m:t>
                          </m:r>
                          <m:r>
                            <a:rPr lang="en-US" altLang="ko-K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  <m:t>−1</m:t>
                          </m:r>
                        </m:den>
                      </m:f>
                      <m:sSup>
                        <m:sSupPr>
                          <m:ctrlPr>
                            <a:rPr lang="en-US" altLang="ko-K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altLang="ko-K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  <m:t>𝑙</m:t>
                          </m:r>
                        </m:e>
                        <m:sup>
                          <m:r>
                            <a:rPr lang="en-US" altLang="ko-K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  <m:t>−(</m:t>
                          </m:r>
                          <m:r>
                            <a:rPr lang="ko-KR" alt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  <m:t>𝛽</m:t>
                          </m:r>
                          <m:r>
                            <a:rPr lang="en-US" altLang="ko-K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  <m:t>−1)</m:t>
                          </m:r>
                        </m:sup>
                      </m:sSup>
                    </m:oMath>
                  </m:oMathPara>
                </a14:m>
                <a:endParaRPr lang="en-US" altLang="ko-KR" sz="2000" i="1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ko-KR" sz="1600" i="1">
                          <a:latin typeface="Cambria Math" panose="02040503050406030204" pitchFamily="18" charset="0"/>
                          <a:cs typeface="Helvetica" panose="020B0604020202020204" pitchFamily="34" charset="0"/>
                        </a:rPr>
                        <m:t>𝑙</m:t>
                      </m:r>
                      <m:r>
                        <a:rPr lang="en-US" altLang="ko-KR" sz="1600" i="1">
                          <a:latin typeface="Cambria Math" panose="02040503050406030204" pitchFamily="18" charset="0"/>
                          <a:cs typeface="Helvetica" panose="020B0604020202020204" pitchFamily="34" charset="0"/>
                        </a:rPr>
                        <m:t> :</m:t>
                      </m:r>
                      <m:r>
                        <a:rPr lang="en-US" altLang="ko-KR" sz="1600" i="1">
                          <a:latin typeface="Cambria Math" panose="02040503050406030204" pitchFamily="18" charset="0"/>
                          <a:cs typeface="Helvetica" panose="020B0604020202020204" pitchFamily="34" charset="0"/>
                        </a:rPr>
                        <m:t>𝑠𝑡𝑒𝑝</m:t>
                      </m:r>
                      <m:r>
                        <a:rPr lang="en-US" altLang="ko-KR" sz="1600" i="1">
                          <a:latin typeface="Cambria Math" panose="02040503050406030204" pitchFamily="18" charset="0"/>
                          <a:cs typeface="Helvetica" panose="020B0604020202020204" pitchFamily="34" charset="0"/>
                        </a:rPr>
                        <m:t> </m:t>
                      </m:r>
                      <m:r>
                        <a:rPr lang="en-US" altLang="ko-KR" sz="1600" i="1">
                          <a:latin typeface="Cambria Math" panose="02040503050406030204" pitchFamily="18" charset="0"/>
                          <a:cs typeface="Helvetica" panose="020B0604020202020204" pitchFamily="34" charset="0"/>
                        </a:rPr>
                        <m:t>𝑙𝑒𝑛𝑔𝑡h</m:t>
                      </m:r>
                    </m:oMath>
                  </m:oMathPara>
                </a14:m>
                <a:endParaRPr lang="en-US" altLang="ko-KR" sz="1600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ko-KR" altLang="en-US" sz="1600" i="1">
                        <a:latin typeface="Cambria Math" panose="02040503050406030204" pitchFamily="18" charset="0"/>
                        <a:cs typeface="Helvetica" panose="020B0604020202020204" pitchFamily="34" charset="0"/>
                      </a:rPr>
                      <m:t>𝛽</m:t>
                    </m:r>
                    <m:r>
                      <a:rPr lang="en-US" altLang="ko-KR" sz="1600" i="1">
                        <a:latin typeface="Cambria Math" panose="02040503050406030204" pitchFamily="18" charset="0"/>
                        <a:cs typeface="Helvetica" panose="020B0604020202020204" pitchFamily="34" charset="0"/>
                      </a:rPr>
                      <m:t>:</m:t>
                    </m:r>
                    <m:r>
                      <a:rPr lang="en-US" altLang="ko-KR" sz="1600" i="1">
                        <a:latin typeface="Cambria Math" panose="02040503050406030204" pitchFamily="18" charset="0"/>
                        <a:cs typeface="Helvetica" panose="020B0604020202020204" pitchFamily="34" charset="0"/>
                      </a:rPr>
                      <m:t>𝑝𝑜𝑤𝑒𝑟</m:t>
                    </m:r>
                    <m:r>
                      <a:rPr lang="en-US" altLang="ko-KR" sz="1600" i="1">
                        <a:latin typeface="Cambria Math" panose="02040503050406030204" pitchFamily="18" charset="0"/>
                        <a:cs typeface="Helvetica" panose="020B0604020202020204" pitchFamily="34" charset="0"/>
                      </a:rPr>
                      <m:t> </m:t>
                    </m:r>
                    <m:r>
                      <a:rPr lang="en-US" altLang="ko-KR" sz="1600" i="1">
                        <a:latin typeface="Cambria Math" panose="02040503050406030204" pitchFamily="18" charset="0"/>
                        <a:cs typeface="Helvetica" panose="020B0604020202020204" pitchFamily="34" charset="0"/>
                      </a:rPr>
                      <m:t>𝑙𝑎𝑤</m:t>
                    </m:r>
                    <m:r>
                      <a:rPr lang="en-US" altLang="ko-KR" sz="1600" i="1">
                        <a:latin typeface="Cambria Math" panose="02040503050406030204" pitchFamily="18" charset="0"/>
                        <a:cs typeface="Helvetica" panose="020B0604020202020204" pitchFamily="34" charset="0"/>
                      </a:rPr>
                      <m:t> </m:t>
                    </m:r>
                    <m:r>
                      <a:rPr lang="en-US" altLang="ko-KR" sz="1600" i="1">
                        <a:latin typeface="Cambria Math" panose="02040503050406030204" pitchFamily="18" charset="0"/>
                        <a:cs typeface="Helvetica" panose="020B0604020202020204" pitchFamily="34" charset="0"/>
                      </a:rPr>
                      <m:t>𝑒𝑥𝑝𝑜𝑛𝑒𝑛𝑡</m:t>
                    </m:r>
                  </m:oMath>
                </a14:m>
                <a:r>
                  <a:rPr lang="en-US" altLang="ko-KR" sz="16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ko-KR" altLang="en-US" sz="1600" i="1" smtClean="0">
                          <a:latin typeface="Cambria Math" panose="02040503050406030204" pitchFamily="18" charset="0"/>
                          <a:cs typeface="Helvetica" panose="020B0604020202020204" pitchFamily="34" charset="0"/>
                        </a:rPr>
                        <m:t>𝛼</m:t>
                      </m:r>
                      <m:r>
                        <a:rPr lang="en-US" altLang="ko-KR" sz="1600" b="0" i="1" smtClean="0">
                          <a:latin typeface="Cambria Math" panose="02040503050406030204" pitchFamily="18" charset="0"/>
                          <a:cs typeface="Helvetica" panose="020B0604020202020204" pitchFamily="34" charset="0"/>
                        </a:rPr>
                        <m:t>:</m:t>
                      </m:r>
                      <m:r>
                        <a:rPr lang="en-US" altLang="ko-KR" sz="1600" b="0" i="1" smtClean="0">
                          <a:latin typeface="Cambria Math" panose="02040503050406030204" pitchFamily="18" charset="0"/>
                          <a:cs typeface="Helvetica" panose="020B0604020202020204" pitchFamily="34" charset="0"/>
                        </a:rPr>
                        <m:t>𝑛𝑜𝑟𝑚𝑎𝑙𝑖𝑧𝑧𝑡𝑖𝑜𝑛</m:t>
                      </m:r>
                      <m:r>
                        <a:rPr lang="en-US" altLang="ko-KR" sz="1600" b="0" i="1" smtClean="0">
                          <a:latin typeface="Cambria Math" panose="02040503050406030204" pitchFamily="18" charset="0"/>
                          <a:cs typeface="Helvetica" panose="020B0604020202020204" pitchFamily="34" charset="0"/>
                        </a:rPr>
                        <m:t> </m:t>
                      </m:r>
                      <m:r>
                        <a:rPr lang="en-US" altLang="ko-KR" sz="1600" b="0" i="1" smtClean="0">
                          <a:latin typeface="Cambria Math" panose="02040503050406030204" pitchFamily="18" charset="0"/>
                          <a:cs typeface="Helvetica" panose="020B0604020202020204" pitchFamily="34" charset="0"/>
                        </a:rPr>
                        <m:t>𝑓𝑎𝑐𝑡𝑜𝑟</m:t>
                      </m:r>
                    </m:oMath>
                  </m:oMathPara>
                </a14:m>
                <a:endParaRPr lang="ko-KR" altLang="en-US" sz="1600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7213" y="1426789"/>
                <a:ext cx="3981571" cy="1819024"/>
              </a:xfrm>
              <a:prstGeom prst="rect">
                <a:avLst/>
              </a:prstGeom>
              <a:blipFill>
                <a:blip r:embed="rId4"/>
                <a:stretch>
                  <a:fillRect b="-167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그림 17"/>
          <p:cNvPicPr preferRelativeResize="0"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284" y="3294882"/>
            <a:ext cx="3502520" cy="265195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8BAD0DE0-F4BD-43AC-8031-CA867FE7D4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0822" y="1103588"/>
            <a:ext cx="3200846" cy="43825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F5DB646-0FA7-4590-9B13-8DF720CAD0DC}"/>
              </a:ext>
            </a:extLst>
          </p:cNvPr>
          <p:cNvSpPr txBox="1"/>
          <p:nvPr/>
        </p:nvSpPr>
        <p:spPr>
          <a:xfrm>
            <a:off x="7220822" y="5438553"/>
            <a:ext cx="46518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Frequently occurring short movements are interspersed with rarely occurring longer movements </a:t>
            </a:r>
          </a:p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(Reynolds and Rhodes, 2009)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45FAC83C-19BE-4085-A36E-92BF95C4FBD6}"/>
              </a:ext>
            </a:extLst>
          </p:cNvPr>
          <p:cNvCxnSpPr/>
          <p:nvPr/>
        </p:nvCxnSpPr>
        <p:spPr>
          <a:xfrm>
            <a:off x="0" y="6216818"/>
            <a:ext cx="12192000" cy="0"/>
          </a:xfrm>
          <a:prstGeom prst="line">
            <a:avLst/>
          </a:prstGeom>
          <a:ln w="38100">
            <a:solidFill>
              <a:srgbClr val="90B6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그림 22">
            <a:extLst>
              <a:ext uri="{FF2B5EF4-FFF2-40B4-BE49-F238E27FC236}">
                <a16:creationId xmlns:a16="http://schemas.microsoft.com/office/drawing/2014/main" id="{D8209CCB-323C-4268-A31E-104E1BBB080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1" t="74136" r="63472" b="7768"/>
          <a:stretch/>
        </p:blipFill>
        <p:spPr>
          <a:xfrm>
            <a:off x="29944" y="6246657"/>
            <a:ext cx="587880" cy="586555"/>
          </a:xfrm>
          <a:prstGeom prst="rect">
            <a:avLst/>
          </a:prstGeom>
        </p:spPr>
      </p:pic>
      <p:sp>
        <p:nvSpPr>
          <p:cNvPr id="24" name="바닥글 개체 틀 3">
            <a:extLst>
              <a:ext uri="{FF2B5EF4-FFF2-40B4-BE49-F238E27FC236}">
                <a16:creationId xmlns:a16="http://schemas.microsoft.com/office/drawing/2014/main" id="{831EA296-019F-4F9C-AE3E-E0A41D4CE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824" y="6217366"/>
            <a:ext cx="7912994" cy="606425"/>
          </a:xfrm>
        </p:spPr>
        <p:txBody>
          <a:bodyPr/>
          <a:lstStyle/>
          <a:p>
            <a:pPr algn="l"/>
            <a:r>
              <a:rPr lang="en-US" altLang="ko-K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Civil &amp; Environmental Engineering</a:t>
            </a:r>
          </a:p>
          <a:p>
            <a:pPr algn="l"/>
            <a:r>
              <a:rPr lang="en-US" altLang="ko-KR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Hongik</a:t>
            </a:r>
            <a:r>
              <a:rPr lang="en-US" altLang="ko-K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University</a:t>
            </a:r>
            <a:endParaRPr lang="ko-KR" alt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053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>
            <a:extLst>
              <a:ext uri="{FF2B5EF4-FFF2-40B4-BE49-F238E27FC236}">
                <a16:creationId xmlns:a16="http://schemas.microsoft.com/office/drawing/2014/main" id="{4D9F1981-F4B2-4476-8B3A-956A7E014629}"/>
              </a:ext>
            </a:extLst>
          </p:cNvPr>
          <p:cNvSpPr/>
          <p:nvPr/>
        </p:nvSpPr>
        <p:spPr>
          <a:xfrm>
            <a:off x="0" y="0"/>
            <a:ext cx="5562600" cy="606425"/>
          </a:xfrm>
          <a:prstGeom prst="rect">
            <a:avLst/>
          </a:prstGeom>
          <a:gradFill>
            <a:gsLst>
              <a:gs pos="57000">
                <a:srgbClr val="90B68C"/>
              </a:gs>
              <a:gs pos="99000">
                <a:schemeClr val="bg1"/>
              </a:gs>
              <a:gs pos="99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0"/>
            <a:ext cx="3770086" cy="584930"/>
          </a:xfrm>
          <a:noFill/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en-US" altLang="ko-KR" sz="3200" b="1" dirty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Network Topology</a:t>
            </a:r>
            <a:endParaRPr lang="ko-KR" altLang="en-US" sz="3200" b="1" dirty="0"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2" name="표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2339097"/>
                  </p:ext>
                </p:extLst>
              </p:nvPr>
            </p:nvGraphicFramePr>
            <p:xfrm>
              <a:off x="319314" y="857399"/>
              <a:ext cx="11553372" cy="5143202"/>
            </p:xfrm>
            <a:graphic>
              <a:graphicData uri="http://schemas.openxmlformats.org/drawingml/2006/table">
                <a:tbl>
                  <a:tblPr/>
                  <a:tblGrid>
                    <a:gridCol w="2521662">
                      <a:extLst>
                        <a:ext uri="{9D8B030D-6E8A-4147-A177-3AD203B41FA5}">
                          <a16:colId xmlns:a16="http://schemas.microsoft.com/office/drawing/2014/main" val="3884686032"/>
                        </a:ext>
                      </a:extLst>
                    </a:gridCol>
                    <a:gridCol w="4964924">
                      <a:extLst>
                        <a:ext uri="{9D8B030D-6E8A-4147-A177-3AD203B41FA5}">
                          <a16:colId xmlns:a16="http://schemas.microsoft.com/office/drawing/2014/main" val="4172710373"/>
                        </a:ext>
                      </a:extLst>
                    </a:gridCol>
                    <a:gridCol w="4066786">
                      <a:extLst>
                        <a:ext uri="{9D8B030D-6E8A-4147-A177-3AD203B41FA5}">
                          <a16:colId xmlns:a16="http://schemas.microsoft.com/office/drawing/2014/main" val="1801249124"/>
                        </a:ext>
                      </a:extLst>
                    </a:gridCol>
                  </a:tblGrid>
                  <a:tr h="639269">
                    <a:tc>
                      <a:txBody>
                        <a:bodyPr/>
                        <a:lstStyle/>
                        <a:p>
                          <a:pPr marL="0" marR="0" indent="0" algn="ctr" fontAlgn="base" latinLnBrk="0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b="1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Topological</a:t>
                          </a:r>
                          <a:r>
                            <a:rPr lang="en-US" sz="2000" b="1" kern="0" spc="0" baseline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Metrics</a:t>
                          </a:r>
                          <a:endParaRPr lang="en-US" sz="2000" b="1" kern="0" spc="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770" marR="64770" marT="17907" marB="17907" anchor="ctr">
                        <a:lnL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ACC9A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fontAlgn="base" latinLnBrk="0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b="1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Definition</a:t>
                          </a:r>
                        </a:p>
                      </a:txBody>
                      <a:tcPr marL="64770" marR="64770" marT="17907" marB="17907" anchor="ctr">
                        <a:lnL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ACC9A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fontAlgn="base" latinLnBrk="0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b="1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Ecological representation</a:t>
                          </a:r>
                        </a:p>
                      </a:txBody>
                      <a:tcPr marL="64770" marR="64770" marT="17907" marB="17907" anchor="ctr">
                        <a:lnL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ACC9A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77889282"/>
                      </a:ext>
                    </a:extLst>
                  </a:tr>
                  <a:tr h="1429705">
                    <a:tc>
                      <a:txBody>
                        <a:bodyPr/>
                        <a:lstStyle/>
                        <a:p>
                          <a:pPr marL="0" marR="0" indent="0" algn="ctr" fontAlgn="base" latinLnBrk="0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Degree</a:t>
                          </a:r>
                        </a:p>
                        <a:p>
                          <a:pPr marL="0" marR="0" indent="0" algn="ctr" fontAlgn="base" latinLnBrk="0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</a:t>
                          </a:r>
                          <a:r>
                            <a:rPr lang="en-US" sz="1800" i="1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k</a:t>
                          </a:r>
                          <a:r>
                            <a:rPr lang="en-US" sz="1800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</a:p>
                      </a:txBody>
                      <a:tcPr marL="64770" marR="64770" marT="17907" marB="17907" anchor="ctr">
                        <a:lnL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fontAlgn="base" latinLnBrk="0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The number of edges </a:t>
                          </a:r>
                        </a:p>
                        <a:p>
                          <a:pPr marL="0" marR="0" lvl="0" indent="0" algn="l" fontAlgn="base" latinLnBrk="0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of a node </a:t>
                          </a:r>
                          <a14:m>
                            <m:oMath xmlns:m="http://schemas.openxmlformats.org/officeDocument/2006/math">
                              <m:r>
                                <a:rPr lang="en-US" altLang="ko-KR" sz="1400" b="0" i="1" kern="0" spc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𝑖</m:t>
                              </m:r>
                            </m:oMath>
                          </a14:m>
                          <a:endParaRPr lang="en-US" sz="1400" i="1" kern="0" spc="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770" marR="64770" marT="17907" marB="17907" anchor="ctr">
                        <a:lnL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fontAlgn="base" latinLnBrk="0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Degree is based on the idea that important nodes have the largest number of links to other nodes</a:t>
                          </a:r>
                        </a:p>
                      </a:txBody>
                      <a:tcPr marL="64770" marR="64770" marT="17907" marB="17907" anchor="ctr">
                        <a:lnL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368172802"/>
                      </a:ext>
                    </a:extLst>
                  </a:tr>
                  <a:tr h="1429705">
                    <a:tc>
                      <a:txBody>
                        <a:bodyPr/>
                        <a:lstStyle/>
                        <a:p>
                          <a:pPr marL="0" marR="0" indent="0" algn="ctr" fontAlgn="base" latinLnBrk="0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Efficiency(global)</a:t>
                          </a:r>
                        </a:p>
                        <a:p>
                          <a:pPr marL="0" marR="0" indent="0" algn="ctr" fontAlgn="base" latinLnBrk="0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ko-KR" sz="1800" i="1" kern="0" spc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sz="1800" b="0" i="1" kern="0" spc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altLang="ko-KR" sz="1800" b="0" i="1" kern="0" spc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𝑔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800" i="0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</a:p>
                      </a:txBody>
                      <a:tcPr marL="64770" marR="64770" marT="17907" marB="17907" anchor="ctr">
                        <a:lnL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fontAlgn="base" latinLnBrk="0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 measure of how efficiently</a:t>
                          </a:r>
                        </a:p>
                        <a:p>
                          <a:pPr marL="0" marR="0" indent="0" algn="l" fontAlgn="base" latinLnBrk="0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it exchanges information</a:t>
                          </a:r>
                          <a:endParaRPr lang="en-US" altLang="ko-KR" sz="1400" i="1" kern="0" spc="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indent="0" algn="l" fontAlgn="base" latinLnBrk="0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ko-KR" sz="1400" i="1" kern="0" spc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Helvetica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sz="1400" b="0" i="1" kern="0" spc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Helvetica" panose="020B0604020202020204" pitchFamily="34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altLang="ko-KR" sz="1400" b="0" i="1" kern="0" spc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Helvetica" panose="020B0604020202020204" pitchFamily="34" charset="0"/>
                                      </a:rPr>
                                      <m:t>𝑔</m:t>
                                    </m:r>
                                  </m:sub>
                                </m:sSub>
                                <m:r>
                                  <a:rPr lang="en-US" altLang="ko-KR" sz="1400" b="0" i="1" kern="0" spc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Helvetica" panose="020B0604020202020204" pitchFamily="34" charset="0"/>
                                  </a:rPr>
                                  <m:t>= </m:t>
                                </m:r>
                                <m:f>
                                  <m:fPr>
                                    <m:ctrlPr>
                                      <a:rPr lang="en-US" altLang="ko-KR" sz="1400" b="0" i="1" kern="0" spc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Helvetica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ko-KR" sz="1400" b="0" i="1" kern="0" spc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Helvetica" panose="020B0604020202020204" pitchFamily="34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US" altLang="ko-KR" sz="1400" b="0" i="1" kern="0" spc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Helvetica" panose="020B0604020202020204" pitchFamily="34" charset="0"/>
                                      </a:rPr>
                                      <m:t>𝑛</m:t>
                                    </m:r>
                                    <m:r>
                                      <a:rPr lang="en-US" altLang="ko-KR" sz="1400" b="0" i="1" kern="0" spc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Helvetica" panose="020B0604020202020204" pitchFamily="34" charset="0"/>
                                      </a:rPr>
                                      <m:t>(</m:t>
                                    </m:r>
                                    <m:r>
                                      <a:rPr lang="en-US" altLang="ko-KR" sz="1400" b="0" i="1" kern="0" spc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Helvetica" panose="020B0604020202020204" pitchFamily="34" charset="0"/>
                                      </a:rPr>
                                      <m:t>𝑛</m:t>
                                    </m:r>
                                    <m:r>
                                      <a:rPr lang="en-US" altLang="ko-KR" sz="1400" b="0" i="1" kern="0" spc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Helvetica" panose="020B0604020202020204" pitchFamily="34" charset="0"/>
                                      </a:rPr>
                                      <m:t>−1)</m:t>
                                    </m:r>
                                  </m:den>
                                </m:f>
                                <m:r>
                                  <a:rPr lang="en-US" altLang="ko-KR" sz="1400" b="0" i="1" kern="0" spc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Helvetica" panose="020B0604020202020204" pitchFamily="34" charset="0"/>
                                  </a:rPr>
                                  <m:t> </m:t>
                                </m:r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altLang="ko-KR" sz="1400" b="0" i="1" kern="0" spc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Helvetica" panose="020B0604020202020204" pitchFamily="34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altLang="ko-KR" sz="1400" b="0" i="1" kern="0" spc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Helvetica" panose="020B0604020202020204" pitchFamily="34" charset="0"/>
                                      </a:rPr>
                                      <m:t>𝑖</m:t>
                                    </m:r>
                                    <m:r>
                                      <a:rPr lang="en-US" altLang="ko-KR" sz="1400" b="0" i="1" kern="0" spc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Helvetica" panose="020B0604020202020204" pitchFamily="34" charset="0"/>
                                      </a:rPr>
                                      <m:t>&lt;</m:t>
                                    </m:r>
                                    <m:r>
                                      <a:rPr lang="en-US" altLang="ko-KR" sz="1400" b="0" i="1" kern="0" spc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Helvetica" panose="020B0604020202020204" pitchFamily="34" charset="0"/>
                                      </a:rPr>
                                      <m:t>𝑗</m:t>
                                    </m:r>
                                    <m:r>
                                      <a:rPr lang="en-US" altLang="ko-KR" sz="1400" b="0" i="1" kern="0" spc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Helvetica" panose="020B0604020202020204" pitchFamily="34" charset="0"/>
                                      </a:rPr>
                                      <m:t>∈</m:t>
                                    </m:r>
                                    <m:r>
                                      <a:rPr lang="en-US" altLang="ko-KR" sz="1400" b="0" i="1" kern="0" spc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Helvetica" panose="020B0604020202020204" pitchFamily="34" charset="0"/>
                                      </a:rPr>
                                      <m:t>𝐺</m:t>
                                    </m:r>
                                  </m:sub>
                                  <m:sup/>
                                  <m:e>
                                    <m:f>
                                      <m:fPr>
                                        <m:ctrlPr>
                                          <a:rPr lang="en-US" altLang="ko-KR" sz="1400" b="0" i="1" kern="0" spc="0" smtClean="0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cs typeface="Helvetica" panose="020B0604020202020204" pitchFamily="34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altLang="ko-KR" sz="1400" b="0" i="1" kern="0" spc="0" smtClean="0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cs typeface="Helvetica" panose="020B0604020202020204" pitchFamily="34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altLang="ko-KR" sz="1400" b="0" i="1" kern="0" spc="0" smtClean="0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cs typeface="Helvetica" panose="020B0604020202020204" pitchFamily="34" charset="0"/>
                                          </a:rPr>
                                          <m:t>𝑑</m:t>
                                        </m:r>
                                        <m:r>
                                          <a:rPr lang="en-US" altLang="ko-KR" sz="1400" b="0" i="1" kern="0" spc="0" smtClean="0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cs typeface="Helvetica" panose="020B0604020202020204" pitchFamily="34" charset="0"/>
                                          </a:rPr>
                                          <m:t>(</m:t>
                                        </m:r>
                                        <m:r>
                                          <a:rPr lang="en-US" altLang="ko-KR" sz="1400" b="0" i="1" kern="0" spc="0" smtClean="0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cs typeface="Helvetica" panose="020B0604020202020204" pitchFamily="34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altLang="ko-KR" sz="1400" b="0" i="1" kern="0" spc="0" smtClean="0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cs typeface="Helvetica" panose="020B0604020202020204" pitchFamily="34" charset="0"/>
                                          </a:rPr>
                                          <m:t>,</m:t>
                                        </m:r>
                                        <m:r>
                                          <a:rPr lang="en-US" altLang="ko-KR" sz="1400" b="0" i="1" kern="0" spc="0" smtClean="0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cs typeface="Helvetica" panose="020B0604020202020204" pitchFamily="34" charset="0"/>
                                          </a:rPr>
                                          <m:t>𝑗</m:t>
                                        </m:r>
                                        <m:r>
                                          <a:rPr lang="en-US" altLang="ko-KR" sz="1400" b="0" i="1" kern="0" spc="0" smtClean="0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cs typeface="Helvetica" panose="020B0604020202020204" pitchFamily="34" charset="0"/>
                                          </a:rPr>
                                          <m:t>)</m:t>
                                        </m:r>
                                      </m:den>
                                    </m:f>
                                  </m:e>
                                </m:nary>
                              </m:oMath>
                            </m:oMathPara>
                          </a14:m>
                          <a:endParaRPr lang="en-US" sz="1400" kern="0" spc="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770" marR="64770" marT="17907" marB="17907" anchor="ctr">
                        <a:lnL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fontAlgn="base" latinLnBrk="0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If efficiency is high, all patches tend to be easily reachable</a:t>
                          </a:r>
                        </a:p>
                      </a:txBody>
                      <a:tcPr marL="64770" marR="64770" marT="17907" marB="17907" anchor="ctr">
                        <a:lnL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306566993"/>
                      </a:ext>
                    </a:extLst>
                  </a:tr>
                  <a:tr h="1620402">
                    <a:tc>
                      <a:txBody>
                        <a:bodyPr/>
                        <a:lstStyle/>
                        <a:p>
                          <a:pPr marL="0" marR="0" indent="0" algn="ctr" fontAlgn="base" latinLnBrk="0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i="0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Betweenness centrality</a:t>
                          </a:r>
                        </a:p>
                        <a:p>
                          <a:pPr marL="0" marR="0" indent="0" algn="ctr" fontAlgn="base" latinLnBrk="0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i="0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</a:t>
                          </a:r>
                          <a:r>
                            <a:rPr lang="en-US" sz="1800" i="1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BC</a:t>
                          </a:r>
                          <a:r>
                            <a:rPr lang="en-US" sz="1800" i="0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</a:p>
                      </a:txBody>
                      <a:tcPr marL="64770" marR="64770" marT="17907" marB="17907" anchor="ctr">
                        <a:lnL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fontAlgn="base" latinLnBrk="0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The fraction of shortest paths going through a given node </a:t>
                          </a:r>
                          <a:r>
                            <a:rPr lang="en-US" sz="1400" i="1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k</a:t>
                          </a:r>
                        </a:p>
                        <a:p>
                          <a:pPr marL="0" marR="0" indent="0" algn="l" fontAlgn="base" latinLnBrk="0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400" b="0" i="1" kern="0" spc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Helvetica" panose="020B0604020202020204" pitchFamily="34" charset="0"/>
                                  </a:rPr>
                                  <m:t>𝐵𝐶</m:t>
                                </m:r>
                                <m:d>
                                  <m:dPr>
                                    <m:ctrlPr>
                                      <a:rPr lang="en-US" sz="1400" b="0" i="1" kern="0" spc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Helvetica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400" b="0" i="1" kern="0" spc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Helvetica" panose="020B0604020202020204" pitchFamily="34" charset="0"/>
                                      </a:rPr>
                                      <m:t>𝑘</m:t>
                                    </m:r>
                                  </m:e>
                                </m:d>
                                <m:r>
                                  <a:rPr lang="en-US" sz="1400" b="0" i="1" kern="0" spc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Helvetica" panose="020B0604020202020204" pitchFamily="34" charset="0"/>
                                  </a:rPr>
                                  <m:t>=</m:t>
                                </m:r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altLang="ko-KR" sz="1400" b="0" i="1" kern="0" spc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Helvetica" panose="020B0604020202020204" pitchFamily="34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altLang="ko-KR" sz="1400" b="0" i="1" kern="0" spc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Helvetica" panose="020B0604020202020204" pitchFamily="34" charset="0"/>
                                      </a:rPr>
                                      <m:t>𝑖</m:t>
                                    </m:r>
                                  </m:sub>
                                  <m:sup/>
                                  <m:e>
                                    <m:nary>
                                      <m:naryPr>
                                        <m:chr m:val="∑"/>
                                        <m:supHide m:val="on"/>
                                        <m:ctrlPr>
                                          <a:rPr lang="en-US" altLang="ko-KR" sz="1400" b="0" i="1" kern="0" spc="0" smtClean="0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cs typeface="Helvetica" panose="020B0604020202020204" pitchFamily="34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en-US" altLang="ko-KR" sz="1400" b="0" i="1" kern="0" spc="0" smtClean="0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cs typeface="Helvetica" panose="020B0604020202020204" pitchFamily="34" charset="0"/>
                                          </a:rPr>
                                          <m:t>𝑗</m:t>
                                        </m:r>
                                      </m:sub>
                                      <m:sup/>
                                      <m:e>
                                        <m:f>
                                          <m:fPr>
                                            <m:ctrlPr>
                                              <a:rPr lang="en-US" altLang="ko-KR" sz="1400" b="0" i="1" kern="0" spc="0" smtClean="0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cs typeface="Helvetica" panose="020B0604020202020204" pitchFamily="34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ko-KR" altLang="en-US" sz="1400" b="0" i="1" kern="0" spc="0" smtClean="0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cs typeface="Helvetica" panose="020B0604020202020204" pitchFamily="34" charset="0"/>
                                              </a:rPr>
                                              <m:t>𝜌</m:t>
                                            </m:r>
                                            <m:r>
                                              <a:rPr lang="en-US" altLang="ko-KR" sz="1400" b="0" i="1" kern="0" spc="0" smtClean="0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cs typeface="Helvetica" panose="020B0604020202020204" pitchFamily="34" charset="0"/>
                                              </a:rPr>
                                              <m:t>(</m:t>
                                            </m:r>
                                            <m:r>
                                              <a:rPr lang="en-US" altLang="ko-KR" sz="1400" b="0" i="1" kern="0" spc="0" smtClean="0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cs typeface="Helvetica" panose="020B0604020202020204" pitchFamily="34" charset="0"/>
                                              </a:rPr>
                                              <m:t>𝑖</m:t>
                                            </m:r>
                                            <m:r>
                                              <a:rPr lang="en-US" altLang="ko-KR" sz="1400" b="0" i="1" kern="0" spc="0" smtClean="0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cs typeface="Helvetica" panose="020B0604020202020204" pitchFamily="34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en-US" altLang="ko-KR" sz="1400" b="0" i="1" kern="0" spc="0" smtClean="0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cs typeface="Helvetica" panose="020B0604020202020204" pitchFamily="34" charset="0"/>
                                              </a:rPr>
                                              <m:t>𝑘</m:t>
                                            </m:r>
                                            <m:r>
                                              <a:rPr lang="en-US" altLang="ko-KR" sz="1400" b="0" i="1" kern="0" spc="0" smtClean="0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cs typeface="Helvetica" panose="020B0604020202020204" pitchFamily="34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en-US" altLang="ko-KR" sz="1400" b="0" i="1" kern="0" spc="0" smtClean="0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cs typeface="Helvetica" panose="020B0604020202020204" pitchFamily="34" charset="0"/>
                                              </a:rPr>
                                              <m:t>𝑗</m:t>
                                            </m:r>
                                            <m:r>
                                              <a:rPr lang="en-US" altLang="ko-KR" sz="1400" b="0" i="1" kern="0" spc="0" smtClean="0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cs typeface="Helvetica" panose="020B0604020202020204" pitchFamily="34" charset="0"/>
                                              </a:rPr>
                                              <m:t>)</m:t>
                                            </m:r>
                                          </m:num>
                                          <m:den>
                                            <m:r>
                                              <a:rPr lang="ko-KR" altLang="en-US" sz="1400" b="0" i="1" kern="0" spc="0" smtClean="0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cs typeface="Helvetica" panose="020B0604020202020204" pitchFamily="34" charset="0"/>
                                              </a:rPr>
                                              <m:t>𝜌</m:t>
                                            </m:r>
                                            <m:r>
                                              <a:rPr lang="en-US" altLang="ko-KR" sz="1400" b="0" i="1" kern="0" spc="0" smtClean="0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cs typeface="Helvetica" panose="020B0604020202020204" pitchFamily="34" charset="0"/>
                                              </a:rPr>
                                              <m:t>(</m:t>
                                            </m:r>
                                            <m:r>
                                              <a:rPr lang="en-US" altLang="ko-KR" sz="1400" b="0" i="1" kern="0" spc="0" smtClean="0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cs typeface="Helvetica" panose="020B0604020202020204" pitchFamily="34" charset="0"/>
                                              </a:rPr>
                                              <m:t>𝑖</m:t>
                                            </m:r>
                                            <m:r>
                                              <a:rPr lang="en-US" altLang="ko-KR" sz="1400" b="0" i="1" kern="0" spc="0" smtClean="0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cs typeface="Helvetica" panose="020B0604020202020204" pitchFamily="34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en-US" altLang="ko-KR" sz="1400" b="0" i="1" kern="0" spc="0" smtClean="0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cs typeface="Helvetica" panose="020B0604020202020204" pitchFamily="34" charset="0"/>
                                              </a:rPr>
                                              <m:t>𝑗</m:t>
                                            </m:r>
                                            <m:r>
                                              <a:rPr lang="en-US" altLang="ko-KR" sz="1400" b="0" i="1" kern="0" spc="0" smtClean="0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cs typeface="Helvetica" panose="020B0604020202020204" pitchFamily="34" charset="0"/>
                                              </a:rPr>
                                              <m:t>)</m:t>
                                            </m:r>
                                          </m:den>
                                        </m:f>
                                      </m:e>
                                    </m:nary>
                                    <m:r>
                                      <a:rPr lang="en-US" altLang="ko-KR" sz="1400" b="0" i="1" kern="0" spc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Helvetica" panose="020B0604020202020204" pitchFamily="34" charset="0"/>
                                      </a:rPr>
                                      <m:t>, </m:t>
                                    </m:r>
                                    <m:r>
                                      <a:rPr lang="en-US" altLang="ko-KR" sz="1400" b="0" i="1" kern="0" spc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Helvetica" panose="020B0604020202020204" pitchFamily="34" charset="0"/>
                                      </a:rPr>
                                      <m:t>𝑖</m:t>
                                    </m:r>
                                    <m:r>
                                      <a:rPr lang="en-US" altLang="ko-KR" sz="1400" b="0" i="1" kern="0" spc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Helvetica" panose="020B0604020202020204" pitchFamily="34" charset="0"/>
                                      </a:rPr>
                                      <m:t>≠</m:t>
                                    </m:r>
                                    <m:r>
                                      <a:rPr lang="en-US" altLang="ko-KR" sz="1400" b="0" i="1" kern="0" spc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Helvetica" panose="020B0604020202020204" pitchFamily="34" charset="0"/>
                                      </a:rPr>
                                      <m:t>𝑗</m:t>
                                    </m:r>
                                    <m:r>
                                      <a:rPr lang="en-US" altLang="ko-KR" sz="1400" b="0" i="1" kern="0" spc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Helvetica" panose="020B0604020202020204" pitchFamily="34" charset="0"/>
                                      </a:rPr>
                                      <m:t>≠</m:t>
                                    </m:r>
                                    <m:r>
                                      <a:rPr lang="en-US" altLang="ko-KR" sz="1400" b="0" i="1" kern="0" spc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Helvetica" panose="020B0604020202020204" pitchFamily="34" charset="0"/>
                                      </a:rPr>
                                      <m:t>𝑘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en-US" sz="1400" i="1" kern="0" spc="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indent="0" algn="l" fontAlgn="base" latinLnBrk="0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ko-KR" altLang="en-US" sz="1400" b="0" i="1" kern="0" spc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𝜌</m:t>
                              </m:r>
                              <m:r>
                                <a:rPr lang="en-US" altLang="ko-KR" sz="1400" b="0" i="1" kern="0" spc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(</m:t>
                              </m:r>
                              <m:r>
                                <a:rPr lang="en-US" altLang="ko-KR" sz="1400" b="0" i="1" kern="0" spc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𝑖</m:t>
                              </m:r>
                              <m:r>
                                <a:rPr lang="en-US" altLang="ko-KR" sz="1400" b="0" i="1" kern="0" spc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,</m:t>
                              </m:r>
                              <m:r>
                                <a:rPr lang="en-US" altLang="ko-KR" sz="1400" b="0" i="1" kern="0" spc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𝑗</m:t>
                              </m:r>
                              <m:r>
                                <a:rPr lang="en-US" altLang="ko-KR" sz="1400" b="0" i="1" kern="0" spc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1400" i="1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: </a:t>
                          </a:r>
                          <a:r>
                            <a:rPr lang="en-US" sz="1400" i="0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the</a:t>
                          </a:r>
                          <a:r>
                            <a:rPr lang="en-US" sz="1400" i="0" kern="0" spc="0" baseline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number of shortest path from node </a:t>
                          </a:r>
                          <a14:m>
                            <m:oMath xmlns:m="http://schemas.openxmlformats.org/officeDocument/2006/math">
                              <m:r>
                                <a:rPr lang="en-US" altLang="ko-KR" sz="1400" b="0" i="1" kern="0" spc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𝑖</m:t>
                              </m:r>
                            </m:oMath>
                          </a14:m>
                          <a:r>
                            <a:rPr lang="en-US" sz="1400" i="0" kern="0" spc="0" baseline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to node </a:t>
                          </a:r>
                          <a14:m>
                            <m:oMath xmlns:m="http://schemas.openxmlformats.org/officeDocument/2006/math">
                              <m:r>
                                <a:rPr lang="en-US" altLang="ko-KR" sz="1400" b="0" i="1" kern="0" spc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𝑗</m:t>
                              </m:r>
                            </m:oMath>
                          </a14:m>
                          <a:endParaRPr lang="en-US" sz="1400" i="1" kern="0" spc="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ko-KR" altLang="en-US" sz="1400" b="0" i="1" kern="0" spc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𝜌</m:t>
                              </m:r>
                              <m:r>
                                <a:rPr lang="en-US" altLang="ko-KR" sz="1400" b="0" i="1" kern="0" spc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(</m:t>
                              </m:r>
                              <m:r>
                                <a:rPr lang="en-US" altLang="ko-KR" sz="1400" b="0" i="1" kern="0" spc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𝑖</m:t>
                              </m:r>
                              <m:r>
                                <a:rPr lang="en-US" altLang="ko-KR" sz="1400" b="0" i="1" kern="0" spc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,</m:t>
                              </m:r>
                              <m:r>
                                <a:rPr lang="en-US" altLang="ko-KR" sz="1400" b="0" i="1" kern="0" spc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𝑘</m:t>
                              </m:r>
                              <m:r>
                                <a:rPr lang="en-US" altLang="ko-KR" sz="1400" b="0" i="1" kern="0" spc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,</m:t>
                              </m:r>
                              <m:r>
                                <a:rPr lang="en-US" altLang="ko-KR" sz="1400" b="0" i="1" kern="0" spc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𝑗</m:t>
                              </m:r>
                              <m:r>
                                <a:rPr lang="en-US" altLang="ko-KR" sz="1400" b="0" i="1" kern="0" spc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altLang="ko-KR" sz="1400" i="1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: </a:t>
                          </a:r>
                          <a:r>
                            <a:rPr lang="en-US" altLang="ko-KR" sz="1400" i="0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the</a:t>
                          </a:r>
                          <a:r>
                            <a:rPr lang="en-US" altLang="ko-KR" sz="1400" i="0" kern="0" spc="0" baseline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number of these shortest path that pass node </a:t>
                          </a:r>
                          <a14:m>
                            <m:oMath xmlns:m="http://schemas.openxmlformats.org/officeDocument/2006/math">
                              <m:r>
                                <a:rPr lang="en-US" altLang="ko-KR" sz="1400" b="0" i="1" kern="0" spc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𝑘</m:t>
                              </m:r>
                            </m:oMath>
                          </a14:m>
                          <a:r>
                            <a:rPr lang="en-US" altLang="ko-KR" sz="1400" i="0" kern="0" spc="0" baseline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from node </a:t>
                          </a:r>
                          <a14:m>
                            <m:oMath xmlns:m="http://schemas.openxmlformats.org/officeDocument/2006/math">
                              <m:r>
                                <a:rPr lang="en-US" altLang="ko-KR" sz="1400" b="0" i="1" kern="0" spc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𝑖</m:t>
                              </m:r>
                            </m:oMath>
                          </a14:m>
                          <a:r>
                            <a:rPr lang="en-US" altLang="ko-KR" sz="1400" i="0" kern="0" spc="0" baseline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to node </a:t>
                          </a:r>
                          <a14:m>
                            <m:oMath xmlns:m="http://schemas.openxmlformats.org/officeDocument/2006/math">
                              <m:r>
                                <a:rPr lang="en-US" altLang="ko-KR" sz="1400" b="0" i="1" kern="0" spc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𝑗</m:t>
                              </m:r>
                            </m:oMath>
                          </a14:m>
                          <a:endParaRPr lang="en-US" altLang="ko-KR" sz="1400" i="1" kern="0" spc="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indent="0" algn="l" fontAlgn="base" latinLnBrk="0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1400" i="1" kern="0" spc="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770" marR="64770" marT="17907" marB="17907" anchor="ctr">
                        <a:lnL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fontAlgn="base" latinLnBrk="0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 stepping-stone to connect the shortest path between nodes</a:t>
                          </a:r>
                        </a:p>
                      </a:txBody>
                      <a:tcPr marL="64770" marR="64770" marT="17907" marB="17907" anchor="ctr">
                        <a:lnL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72397918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2" name="표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2339097"/>
                  </p:ext>
                </p:extLst>
              </p:nvPr>
            </p:nvGraphicFramePr>
            <p:xfrm>
              <a:off x="319314" y="857399"/>
              <a:ext cx="11553372" cy="5143202"/>
            </p:xfrm>
            <a:graphic>
              <a:graphicData uri="http://schemas.openxmlformats.org/drawingml/2006/table">
                <a:tbl>
                  <a:tblPr/>
                  <a:tblGrid>
                    <a:gridCol w="2521662">
                      <a:extLst>
                        <a:ext uri="{9D8B030D-6E8A-4147-A177-3AD203B41FA5}">
                          <a16:colId xmlns:a16="http://schemas.microsoft.com/office/drawing/2014/main" val="3884686032"/>
                        </a:ext>
                      </a:extLst>
                    </a:gridCol>
                    <a:gridCol w="4964924">
                      <a:extLst>
                        <a:ext uri="{9D8B030D-6E8A-4147-A177-3AD203B41FA5}">
                          <a16:colId xmlns:a16="http://schemas.microsoft.com/office/drawing/2014/main" val="4172710373"/>
                        </a:ext>
                      </a:extLst>
                    </a:gridCol>
                    <a:gridCol w="4066786">
                      <a:extLst>
                        <a:ext uri="{9D8B030D-6E8A-4147-A177-3AD203B41FA5}">
                          <a16:colId xmlns:a16="http://schemas.microsoft.com/office/drawing/2014/main" val="1801249124"/>
                        </a:ext>
                      </a:extLst>
                    </a:gridCol>
                  </a:tblGrid>
                  <a:tr h="639269">
                    <a:tc>
                      <a:txBody>
                        <a:bodyPr/>
                        <a:lstStyle/>
                        <a:p>
                          <a:pPr marL="0" marR="0" indent="0" algn="ctr" fontAlgn="base" latinLnBrk="0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b="1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Topological</a:t>
                          </a:r>
                          <a:r>
                            <a:rPr lang="en-US" sz="2000" b="1" kern="0" spc="0" baseline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Metrics</a:t>
                          </a:r>
                          <a:endParaRPr lang="en-US" sz="2000" b="1" kern="0" spc="0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4770" marR="64770" marT="17907" marB="17907" anchor="ctr">
                        <a:lnL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ACC9A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fontAlgn="base" latinLnBrk="0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b="1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Definition</a:t>
                          </a:r>
                        </a:p>
                      </a:txBody>
                      <a:tcPr marL="64770" marR="64770" marT="17907" marB="17907" anchor="ctr">
                        <a:lnL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ACC9A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fontAlgn="base" latinLnBrk="0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2000" b="1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Ecological representation</a:t>
                          </a:r>
                        </a:p>
                      </a:txBody>
                      <a:tcPr marL="64770" marR="64770" marT="17907" marB="17907" anchor="ctr">
                        <a:lnL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ACC9A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77889282"/>
                      </a:ext>
                    </a:extLst>
                  </a:tr>
                  <a:tr h="1429705">
                    <a:tc>
                      <a:txBody>
                        <a:bodyPr/>
                        <a:lstStyle/>
                        <a:p>
                          <a:pPr marL="0" marR="0" indent="0" algn="ctr" fontAlgn="base" latinLnBrk="0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Degree</a:t>
                          </a:r>
                        </a:p>
                        <a:p>
                          <a:pPr marL="0" marR="0" indent="0" algn="ctr" fontAlgn="base" latinLnBrk="0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</a:t>
                          </a:r>
                          <a:r>
                            <a:rPr lang="en-US" sz="1800" i="1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k</a:t>
                          </a:r>
                          <a:r>
                            <a:rPr lang="en-US" sz="1800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</a:p>
                      </a:txBody>
                      <a:tcPr marL="64770" marR="64770" marT="17907" marB="17907" anchor="ctr">
                        <a:lnL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64770" marR="64770" marT="17907" marB="17907" anchor="ctr">
                        <a:lnL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50798" t="-44681" r="-81840" b="-2272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fontAlgn="base" latinLnBrk="0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Degree is based on the idea that important nodes have the largest number of links to other nodes</a:t>
                          </a:r>
                        </a:p>
                      </a:txBody>
                      <a:tcPr marL="64770" marR="64770" marT="17907" marB="17907" anchor="ctr">
                        <a:lnL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368172802"/>
                      </a:ext>
                    </a:extLst>
                  </a:tr>
                  <a:tr h="1429705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64770" marR="64770" marT="17907" marB="17907" anchor="ctr">
                        <a:lnL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144681" r="-357971" b="-1272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64770" marR="64770" marT="17907" marB="17907" anchor="ctr">
                        <a:lnL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50798" t="-144681" r="-81840" b="-1272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fontAlgn="base" latinLnBrk="0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If efficiency is high, all patches tend to be easily reachable</a:t>
                          </a:r>
                        </a:p>
                      </a:txBody>
                      <a:tcPr marL="64770" marR="64770" marT="17907" marB="17907" anchor="ctr">
                        <a:lnL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306566993"/>
                      </a:ext>
                    </a:extLst>
                  </a:tr>
                  <a:tr h="1644523">
                    <a:tc>
                      <a:txBody>
                        <a:bodyPr/>
                        <a:lstStyle/>
                        <a:p>
                          <a:pPr marL="0" marR="0" indent="0" algn="ctr" fontAlgn="base" latinLnBrk="0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i="0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Betweenness centrality</a:t>
                          </a:r>
                        </a:p>
                        <a:p>
                          <a:pPr marL="0" marR="0" indent="0" algn="ctr" fontAlgn="base" latinLnBrk="0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i="0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</a:t>
                          </a:r>
                          <a:r>
                            <a:rPr lang="en-US" sz="1800" i="1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BC</a:t>
                          </a:r>
                          <a:r>
                            <a:rPr lang="en-US" sz="1800" i="0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</a:p>
                      </a:txBody>
                      <a:tcPr marL="64770" marR="64770" marT="17907" marB="17907" anchor="ctr">
                        <a:lnL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64770" marR="64770" marT="17907" marB="17907" anchor="ctr">
                        <a:lnL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50798" t="-212963" r="-81840" b="-107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fontAlgn="base" latinLnBrk="0">
                            <a:lnSpc>
                              <a:spcPct val="16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400" kern="0" spc="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 stepping-stone to connect the shortest path between nodes</a:t>
                          </a:r>
                        </a:p>
                      </a:txBody>
                      <a:tcPr marL="64770" marR="64770" marT="17907" marB="17907" anchor="ctr">
                        <a:lnL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556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72397918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6" name="그림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0480" y="6259357"/>
            <a:ext cx="1941520" cy="602534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8CC6EBA5-0BF2-4DCB-A41F-52C88E629F60}"/>
              </a:ext>
            </a:extLst>
          </p:cNvPr>
          <p:cNvPicPr preferRelativeResize="0"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309" y="3009333"/>
            <a:ext cx="2559600" cy="138960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5C39F7C0-2EEB-4F50-BA81-8DBB81CDC225}"/>
              </a:ext>
            </a:extLst>
          </p:cNvPr>
          <p:cNvPicPr preferRelativeResize="0"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183" y="1516612"/>
            <a:ext cx="2559600" cy="1389600"/>
          </a:xfrm>
          <a:prstGeom prst="rect">
            <a:avLst/>
          </a:prstGeom>
        </p:spPr>
      </p:pic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9071C46E-7926-4561-916D-954B702C9FA4}"/>
              </a:ext>
            </a:extLst>
          </p:cNvPr>
          <p:cNvCxnSpPr/>
          <p:nvPr/>
        </p:nvCxnSpPr>
        <p:spPr>
          <a:xfrm>
            <a:off x="0" y="6216818"/>
            <a:ext cx="12192000" cy="0"/>
          </a:xfrm>
          <a:prstGeom prst="line">
            <a:avLst/>
          </a:prstGeom>
          <a:ln w="38100">
            <a:solidFill>
              <a:srgbClr val="90B6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그림 21">
            <a:extLst>
              <a:ext uri="{FF2B5EF4-FFF2-40B4-BE49-F238E27FC236}">
                <a16:creationId xmlns:a16="http://schemas.microsoft.com/office/drawing/2014/main" id="{4B9C4405-78AC-4A15-9BC2-F4C40F35499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1" t="74136" r="63472" b="7768"/>
          <a:stretch/>
        </p:blipFill>
        <p:spPr>
          <a:xfrm>
            <a:off x="29944" y="6246657"/>
            <a:ext cx="587880" cy="586555"/>
          </a:xfrm>
          <a:prstGeom prst="rect">
            <a:avLst/>
          </a:prstGeom>
        </p:spPr>
      </p:pic>
      <p:sp>
        <p:nvSpPr>
          <p:cNvPr id="23" name="바닥글 개체 틀 3">
            <a:extLst>
              <a:ext uri="{FF2B5EF4-FFF2-40B4-BE49-F238E27FC236}">
                <a16:creationId xmlns:a16="http://schemas.microsoft.com/office/drawing/2014/main" id="{7B749522-D300-4F8F-8529-14386CE1F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824" y="6217366"/>
            <a:ext cx="7912994" cy="606425"/>
          </a:xfrm>
        </p:spPr>
        <p:txBody>
          <a:bodyPr/>
          <a:lstStyle/>
          <a:p>
            <a:pPr algn="l"/>
            <a:r>
              <a:rPr lang="en-US" altLang="ko-K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Civil &amp; Environmental Engineering</a:t>
            </a:r>
          </a:p>
          <a:p>
            <a:pPr algn="l"/>
            <a:r>
              <a:rPr lang="en-US" altLang="ko-KR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Hongik</a:t>
            </a:r>
            <a:r>
              <a:rPr lang="en-US" altLang="ko-K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University</a:t>
            </a:r>
            <a:endParaRPr lang="ko-KR" alt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528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83F47981-4896-49A1-9936-EF3AF79DF323}"/>
              </a:ext>
            </a:extLst>
          </p:cNvPr>
          <p:cNvSpPr/>
          <p:nvPr/>
        </p:nvSpPr>
        <p:spPr>
          <a:xfrm>
            <a:off x="0" y="0"/>
            <a:ext cx="7442200" cy="606425"/>
          </a:xfrm>
          <a:prstGeom prst="rect">
            <a:avLst/>
          </a:prstGeom>
          <a:gradFill>
            <a:gsLst>
              <a:gs pos="57000">
                <a:srgbClr val="90B68C"/>
              </a:gs>
              <a:gs pos="99000">
                <a:schemeClr val="bg1"/>
              </a:gs>
              <a:gs pos="99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 descr="텍스트, 지도이(가) 표시된 사진&#10;&#10;자동 생성된 설명">
            <a:extLst>
              <a:ext uri="{FF2B5EF4-FFF2-40B4-BE49-F238E27FC236}">
                <a16:creationId xmlns:a16="http://schemas.microsoft.com/office/drawing/2014/main" id="{2E25853E-87C8-47C6-BA2D-7F46FD2A84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711" y="815181"/>
            <a:ext cx="6243865" cy="4414043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0"/>
            <a:ext cx="5205186" cy="584930"/>
          </a:xfrm>
          <a:noFill/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en-US" altLang="ko-KR" sz="3200" b="1" dirty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Site &amp; Data for Simulation</a:t>
            </a:r>
            <a:endParaRPr lang="ko-KR" altLang="en-US" sz="3200" b="1" dirty="0"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0480" y="6259357"/>
            <a:ext cx="1941520" cy="60253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-12076" y="1832839"/>
                <a:ext cx="6108076" cy="29392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altLang="ko-KR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Location</a:t>
                </a:r>
                <a:r>
                  <a:rPr lang="en-US" altLang="ko-K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Big Sioux Basin Ecoregion (Level IV) in South Dakota, USA</a:t>
                </a:r>
              </a:p>
              <a:p>
                <a:pPr marL="342900" indent="-34290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altLang="ko-KR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Simulation Area</a:t>
                </a:r>
                <a:r>
                  <a:rPr lang="en-US" altLang="ko-K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30.5 km </a:t>
                </a:r>
                <a14:m>
                  <m:oMath xmlns:m="http://schemas.openxmlformats.org/officeDocument/2006/math">
                    <m:r>
                      <a:rPr lang="en-US" altLang="ko-KR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en-US" altLang="ko-K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30.5 km</a:t>
                </a:r>
              </a:p>
              <a:p>
                <a:pPr marL="342900" indent="-34290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altLang="ko-KR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Wetland Data</a:t>
                </a:r>
                <a:r>
                  <a:rPr lang="en-US" altLang="ko-K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5,534 wetlands (US Fish &amp; Wildlife Service, 2017. 10.01)</a:t>
                </a:r>
              </a:p>
              <a:p>
                <a:pPr marL="342900" indent="-34290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altLang="ko-KR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Hydro-climate Data</a:t>
                </a:r>
                <a:r>
                  <a:rPr lang="en-US" altLang="ko-K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2010.1 ~ 2011.12 (NOAA )</a:t>
                </a:r>
              </a:p>
              <a:p>
                <a:pPr marL="342900" indent="-34290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altLang="ko-KR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Soil data</a:t>
                </a:r>
                <a:r>
                  <a:rPr lang="en-US" altLang="ko-K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Pre-reported in USDA</a:t>
                </a:r>
              </a:p>
              <a:p>
                <a:pPr marL="893763" indent="-342900">
                  <a:spcBef>
                    <a:spcPts val="600"/>
                  </a:spcBef>
                  <a:buFontTx/>
                  <a:buChar char="-"/>
                </a:pPr>
                <a:r>
                  <a:rPr lang="en-US" altLang="ko-K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Soil : </a:t>
                </a:r>
                <a14:m>
                  <m:oMath xmlns:m="http://schemas.openxmlformats.org/officeDocument/2006/math">
                    <m:r>
                      <a:rPr lang="en-US" altLang="ko-KR" sz="2000" i="1">
                        <a:latin typeface="Cambria Math" panose="02040503050406030204" pitchFamily="18" charset="0"/>
                        <a:cs typeface="Helvetica" panose="020B0604020202020204" pitchFamily="34" charset="0"/>
                      </a:rPr>
                      <m:t>9.17</m:t>
                    </m:r>
                    <m:r>
                      <a:rPr lang="en-US" altLang="ko-KR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" panose="020B0604020202020204" pitchFamily="34" charset="0"/>
                      </a:rPr>
                      <m:t>×</m:t>
                    </m:r>
                    <m:sSup>
                      <m:sSupPr>
                        <m:ctrlPr>
                          <a:rPr lang="en-US" altLang="ko-KR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ko-KR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en-US" altLang="ko-KR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" panose="020B0604020202020204" pitchFamily="34" charset="0"/>
                          </a:rPr>
                          <m:t>−4</m:t>
                        </m:r>
                      </m:sup>
                    </m:sSup>
                    <m:f>
                      <m:fPr>
                        <m:type m:val="lin"/>
                        <m:ctrlPr>
                          <a:rPr lang="en-US" altLang="ko-KR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" panose="020B0604020202020204" pitchFamily="34" charset="0"/>
                          </a:rPr>
                        </m:ctrlPr>
                      </m:fPr>
                      <m:num>
                        <m:r>
                          <a:rPr lang="en-US" altLang="ko-KR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" panose="020B0604020202020204" pitchFamily="34" charset="0"/>
                          </a:rPr>
                          <m:t>𝑐𝑚</m:t>
                        </m:r>
                      </m:num>
                      <m:den>
                        <m:r>
                          <a:rPr lang="en-US" altLang="ko-KR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" panose="020B0604020202020204" pitchFamily="34" charset="0"/>
                          </a:rPr>
                          <m:t>𝑠𝑒𝑐</m:t>
                        </m:r>
                      </m:den>
                    </m:f>
                  </m:oMath>
                </a14:m>
                <a:endParaRPr lang="en-US" altLang="ko-KR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2076" y="1832839"/>
                <a:ext cx="6108076" cy="2939266"/>
              </a:xfrm>
              <a:prstGeom prst="rect">
                <a:avLst/>
              </a:prstGeom>
              <a:blipFill>
                <a:blip r:embed="rId5"/>
                <a:stretch>
                  <a:fillRect l="-898" t="-1245" b="-2385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0C2E9C59-F67A-46CB-829E-B6061492CFA6}"/>
              </a:ext>
            </a:extLst>
          </p:cNvPr>
          <p:cNvCxnSpPr/>
          <p:nvPr/>
        </p:nvCxnSpPr>
        <p:spPr>
          <a:xfrm>
            <a:off x="0" y="6216818"/>
            <a:ext cx="12192000" cy="0"/>
          </a:xfrm>
          <a:prstGeom prst="line">
            <a:avLst/>
          </a:prstGeom>
          <a:ln w="38100">
            <a:solidFill>
              <a:srgbClr val="90B6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그림 18">
            <a:extLst>
              <a:ext uri="{FF2B5EF4-FFF2-40B4-BE49-F238E27FC236}">
                <a16:creationId xmlns:a16="http://schemas.microsoft.com/office/drawing/2014/main" id="{657E3578-06FF-4637-B956-98E15EF35CD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1" t="74136" r="63472" b="7768"/>
          <a:stretch/>
        </p:blipFill>
        <p:spPr>
          <a:xfrm>
            <a:off x="29944" y="6246657"/>
            <a:ext cx="587880" cy="586555"/>
          </a:xfrm>
          <a:prstGeom prst="rect">
            <a:avLst/>
          </a:prstGeom>
        </p:spPr>
      </p:pic>
      <p:sp>
        <p:nvSpPr>
          <p:cNvPr id="20" name="바닥글 개체 틀 3">
            <a:extLst>
              <a:ext uri="{FF2B5EF4-FFF2-40B4-BE49-F238E27FC236}">
                <a16:creationId xmlns:a16="http://schemas.microsoft.com/office/drawing/2014/main" id="{E660C012-733E-4EEC-92F4-4E89C2879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824" y="6217366"/>
            <a:ext cx="7912994" cy="606425"/>
          </a:xfrm>
        </p:spPr>
        <p:txBody>
          <a:bodyPr/>
          <a:lstStyle/>
          <a:p>
            <a:pPr algn="l"/>
            <a:r>
              <a:rPr lang="en-US" altLang="ko-K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Civil &amp; Environmental Engineering</a:t>
            </a:r>
          </a:p>
          <a:p>
            <a:pPr algn="l"/>
            <a:r>
              <a:rPr lang="en-US" altLang="ko-KR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Hongik</a:t>
            </a:r>
            <a:r>
              <a:rPr lang="en-US" altLang="ko-K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University</a:t>
            </a:r>
            <a:endParaRPr lang="ko-KR" alt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971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9DEFFD75-728F-41E8-BDE7-3C744EEDD831}"/>
              </a:ext>
            </a:extLst>
          </p:cNvPr>
          <p:cNvSpPr/>
          <p:nvPr/>
        </p:nvSpPr>
        <p:spPr>
          <a:xfrm>
            <a:off x="0" y="0"/>
            <a:ext cx="9563100" cy="606425"/>
          </a:xfrm>
          <a:prstGeom prst="rect">
            <a:avLst/>
          </a:prstGeom>
          <a:gradFill>
            <a:gsLst>
              <a:gs pos="57000">
                <a:srgbClr val="90B68C"/>
              </a:gs>
              <a:gs pos="99000">
                <a:schemeClr val="bg1"/>
              </a:gs>
              <a:gs pos="99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C2247A89-C9A1-4E9B-8594-B4573C6E55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7351486" cy="584930"/>
          </a:xfrm>
          <a:noFill/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en-US" altLang="ko-KR" sz="3200" b="1" dirty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Network Simulations – Area scenario</a:t>
            </a:r>
            <a:endParaRPr lang="ko-KR" altLang="en-US" sz="3200" b="1" dirty="0"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7B059D65-5129-498B-AF35-8359D8093A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0480" y="6259357"/>
            <a:ext cx="1941520" cy="602534"/>
          </a:xfrm>
          <a:prstGeom prst="rect">
            <a:avLst/>
          </a:prstGeom>
        </p:spPr>
      </p:pic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A038EC5C-E895-4D60-8B02-CDA6E500E8F7}"/>
              </a:ext>
            </a:extLst>
          </p:cNvPr>
          <p:cNvCxnSpPr/>
          <p:nvPr/>
        </p:nvCxnSpPr>
        <p:spPr>
          <a:xfrm>
            <a:off x="0" y="6216818"/>
            <a:ext cx="12192000" cy="0"/>
          </a:xfrm>
          <a:prstGeom prst="line">
            <a:avLst/>
          </a:prstGeom>
          <a:ln w="38100">
            <a:solidFill>
              <a:srgbClr val="90B6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>
            <a:extLst>
              <a:ext uri="{FF2B5EF4-FFF2-40B4-BE49-F238E27FC236}">
                <a16:creationId xmlns:a16="http://schemas.microsoft.com/office/drawing/2014/main" id="{4DD082CB-68F6-4047-89E1-44D9284D191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1" t="74136" r="63472" b="7768"/>
          <a:stretch/>
        </p:blipFill>
        <p:spPr>
          <a:xfrm>
            <a:off x="29944" y="6246657"/>
            <a:ext cx="587880" cy="586555"/>
          </a:xfrm>
          <a:prstGeom prst="rect">
            <a:avLst/>
          </a:prstGeom>
        </p:spPr>
      </p:pic>
      <p:sp>
        <p:nvSpPr>
          <p:cNvPr id="14" name="바닥글 개체 틀 3">
            <a:extLst>
              <a:ext uri="{FF2B5EF4-FFF2-40B4-BE49-F238E27FC236}">
                <a16:creationId xmlns:a16="http://schemas.microsoft.com/office/drawing/2014/main" id="{51A6A919-134D-4B30-BE48-34AA04A61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824" y="6217366"/>
            <a:ext cx="7912994" cy="606425"/>
          </a:xfrm>
        </p:spPr>
        <p:txBody>
          <a:bodyPr/>
          <a:lstStyle/>
          <a:p>
            <a:pPr algn="l"/>
            <a:r>
              <a:rPr lang="en-US" altLang="ko-K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Civil &amp; Environmental Engineering</a:t>
            </a:r>
          </a:p>
          <a:p>
            <a:pPr algn="l"/>
            <a:r>
              <a:rPr lang="en-US" altLang="ko-KR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Hongik</a:t>
            </a:r>
            <a:r>
              <a:rPr lang="en-US" altLang="ko-K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University</a:t>
            </a:r>
            <a:endParaRPr lang="ko-KR" alt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표 3">
                <a:extLst>
                  <a:ext uri="{FF2B5EF4-FFF2-40B4-BE49-F238E27FC236}">
                    <a16:creationId xmlns:a16="http://schemas.microsoft.com/office/drawing/2014/main" id="{75176C4B-6C38-4891-AA38-E11AC722751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77330552"/>
                  </p:ext>
                </p:extLst>
              </p:nvPr>
            </p:nvGraphicFramePr>
            <p:xfrm>
              <a:off x="1518816" y="1118986"/>
              <a:ext cx="9314025" cy="48209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68438">
                      <a:extLst>
                        <a:ext uri="{9D8B030D-6E8A-4147-A177-3AD203B41FA5}">
                          <a16:colId xmlns:a16="http://schemas.microsoft.com/office/drawing/2014/main" val="1047260574"/>
                        </a:ext>
                      </a:extLst>
                    </a:gridCol>
                    <a:gridCol w="3774319">
                      <a:extLst>
                        <a:ext uri="{9D8B030D-6E8A-4147-A177-3AD203B41FA5}">
                          <a16:colId xmlns:a16="http://schemas.microsoft.com/office/drawing/2014/main" val="805078574"/>
                        </a:ext>
                      </a:extLst>
                    </a:gridCol>
                    <a:gridCol w="4671268">
                      <a:extLst>
                        <a:ext uri="{9D8B030D-6E8A-4147-A177-3AD203B41FA5}">
                          <a16:colId xmlns:a16="http://schemas.microsoft.com/office/drawing/2014/main" val="359293037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latinLnBrk="1"/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Maximum area of wetlands (m</a:t>
                          </a:r>
                          <a:r>
                            <a:rPr lang="en-US" altLang="ko-KR" baseline="300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Hydrologically filled by each area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05129590"/>
                      </a:ext>
                    </a:extLst>
                  </a:tr>
                  <a:tr h="370840">
                    <a:tc rowSpan="5"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Sc1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&lt; 400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42931365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400 ⁓ 1500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30 % 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35070327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1,500 ⁓ 10,000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73 %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18890224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&gt; 10,000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85 %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21536290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800" i="0" dirty="0">
                              <a:solidFill>
                                <a:schemeClr val="bg1"/>
                              </a:solidFill>
                              <a:latin typeface="+mn-lt"/>
                              <a:cs typeface="Times New Roman" panose="02020603050405020304" pitchFamily="18" charset="0"/>
                            </a:rPr>
                            <a:t>d</a:t>
                          </a:r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altLang="ko-KR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altLang="ko-KR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e>
                              </m:nary>
                              <m:r>
                                <a:rPr lang="en-US" altLang="ko-KR" sz="1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a:rPr lang="en-US" altLang="ko-KR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1.876×</m:t>
                              </m:r>
                              <m:sSup>
                                <m:sSupPr>
                                  <m:ctrlPr>
                                    <a:rPr lang="en-US" altLang="ko-KR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ko-KR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altLang="ko-KR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7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altLang="ko-KR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ko-KR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altLang="ko-KR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latinLnBrk="1"/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96012142"/>
                      </a:ext>
                    </a:extLst>
                  </a:tr>
                  <a:tr h="370840">
                    <a:tc rowSpan="5"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Sc2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&lt; 400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70 %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44893822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400 ⁓ 1500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70 %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19703096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1,500 ⁓ 10,000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69.6 %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79657218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&gt; 10,000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60 %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53170742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 latinLnBrk="1"/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800" i="0" dirty="0">
                              <a:solidFill>
                                <a:schemeClr val="bg1"/>
                              </a:solidFill>
                              <a:latin typeface="+mn-lt"/>
                              <a:cs typeface="Times New Roman" panose="02020603050405020304" pitchFamily="18" charset="0"/>
                            </a:rPr>
                            <a:t>d</a:t>
                          </a:r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altLang="ko-KR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altLang="ko-KR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e>
                              </m:nary>
                              <m:r>
                                <a:rPr lang="en-US" altLang="ko-KR" sz="1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a:rPr lang="en-US" altLang="ko-KR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1.876×</m:t>
                              </m:r>
                              <m:sSup>
                                <m:sSupPr>
                                  <m:ctrlPr>
                                    <a:rPr lang="en-US" altLang="ko-KR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ko-KR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altLang="ko-KR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7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altLang="ko-KR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ko-KR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altLang="ko-KR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latinLnBrk="1"/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1631986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Sc3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Maximum area of all wetlands (</a:t>
                          </a:r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altLang="ko-KR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altLang="ko-KR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e>
                              </m:nary>
                              <m:r>
                                <a:rPr lang="en-US" altLang="ko-KR" sz="1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a:rPr lang="en-US" altLang="ko-KR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  <m:r>
                                <a:rPr lang="en-US" altLang="ko-KR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.</m:t>
                              </m:r>
                              <m:r>
                                <a:rPr lang="en-US" altLang="ko-KR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699</m:t>
                              </m:r>
                              <m:r>
                                <a:rPr lang="en-US" altLang="ko-KR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altLang="ko-KR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ko-KR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altLang="ko-KR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7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altLang="ko-KR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ko-KR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altLang="ko-KR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7067317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Sc4 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Maximum area of all wetlands except small wetlands</a:t>
                          </a:r>
                          <a:r>
                            <a:rPr lang="en-US" altLang="ko-KR" baseline="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(</a:t>
                          </a:r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altLang="ko-KR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altLang="ko-KR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e>
                              </m:nary>
                              <m:r>
                                <a:rPr lang="en-US" altLang="ko-KR" sz="1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a:rPr lang="en-US" altLang="ko-KR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2.6</m:t>
                              </m:r>
                              <m:r>
                                <a:rPr lang="en-US" altLang="ko-KR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77</m:t>
                              </m:r>
                              <m:r>
                                <a:rPr lang="en-US" altLang="ko-KR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altLang="ko-KR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ko-KR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altLang="ko-KR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7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altLang="ko-KR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ko-KR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altLang="ko-KR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67311439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" name="표 3">
                <a:extLst>
                  <a:ext uri="{FF2B5EF4-FFF2-40B4-BE49-F238E27FC236}">
                    <a16:creationId xmlns:a16="http://schemas.microsoft.com/office/drawing/2014/main" id="{75176C4B-6C38-4891-AA38-E11AC722751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77330552"/>
                  </p:ext>
                </p:extLst>
              </p:nvPr>
            </p:nvGraphicFramePr>
            <p:xfrm>
              <a:off x="1518816" y="1118986"/>
              <a:ext cx="9314025" cy="48209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68438">
                      <a:extLst>
                        <a:ext uri="{9D8B030D-6E8A-4147-A177-3AD203B41FA5}">
                          <a16:colId xmlns:a16="http://schemas.microsoft.com/office/drawing/2014/main" val="1047260574"/>
                        </a:ext>
                      </a:extLst>
                    </a:gridCol>
                    <a:gridCol w="3774319">
                      <a:extLst>
                        <a:ext uri="{9D8B030D-6E8A-4147-A177-3AD203B41FA5}">
                          <a16:colId xmlns:a16="http://schemas.microsoft.com/office/drawing/2014/main" val="805078574"/>
                        </a:ext>
                      </a:extLst>
                    </a:gridCol>
                    <a:gridCol w="4671268">
                      <a:extLst>
                        <a:ext uri="{9D8B030D-6E8A-4147-A177-3AD203B41FA5}">
                          <a16:colId xmlns:a16="http://schemas.microsoft.com/office/drawing/2014/main" val="359293037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latinLnBrk="1"/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Maximum area of wetlands (m</a:t>
                          </a:r>
                          <a:r>
                            <a:rPr lang="en-US" altLang="ko-KR" baseline="300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Hydrologically filled by each area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05129590"/>
                      </a:ext>
                    </a:extLst>
                  </a:tr>
                  <a:tr h="370840">
                    <a:tc rowSpan="5"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Sc1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&lt; 400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42931365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400 ⁓ 1500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30 % 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35070327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1,500 ⁓ 10,000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73 %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18890224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&gt; 10,000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85 %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21536290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10317" t="-508197" b="-88360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latinLnBrk="1"/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96012142"/>
                      </a:ext>
                    </a:extLst>
                  </a:tr>
                  <a:tr h="370840">
                    <a:tc rowSpan="5"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Sc2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&lt; 400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70 %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44893822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400 ⁓ 1500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70 %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19703096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1,500 ⁓ 10,000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69.6 %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79657218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latinLnBrk="1"/>
                          <a:endParaRPr lang="ko-KR" altLang="en-US" dirty="0"/>
                        </a:p>
                      </a:txBody>
                      <a:tcPr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&gt; 10,000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60 %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53170742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pPr algn="ctr" latinLnBrk="1"/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10317" t="-1006557" b="-385246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 latinLnBrk="1"/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1631986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Sc3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10317" t="-1106557" b="-285246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7067317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Sc4 </a:t>
                          </a:r>
                          <a:endParaRPr lang="ko-KR" altLang="en-US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1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1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10317" t="-1206557" b="-185246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latinLnBrk="1"/>
                          <a:endParaRPr lang="ko-KR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6731143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4108E5BC-FE90-41B9-AFB9-4B461DBB0CA3}"/>
              </a:ext>
            </a:extLst>
          </p:cNvPr>
          <p:cNvSpPr txBox="1"/>
          <p:nvPr/>
        </p:nvSpPr>
        <p:spPr>
          <a:xfrm>
            <a:off x="0" y="676338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000" indent="-144000">
              <a:spcBef>
                <a:spcPts val="500"/>
              </a:spcBef>
              <a:spcAft>
                <a:spcPts val="800"/>
              </a:spcAft>
            </a:pPr>
            <a:r>
              <a:rPr lang="en-US" altLang="ko-K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Small wetlands: Under 400 </a:t>
            </a:r>
            <a:r>
              <a:rPr lang="en-US" altLang="ko-K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ko-KR" sz="20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altLang="ko-K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all wetlands</a:t>
            </a:r>
            <a:endParaRPr lang="en-US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795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:a16="http://schemas.microsoft.com/office/drawing/2014/main" id="{D8F9C59B-9598-46EF-AAF2-3EEBCBD5DF3B}"/>
              </a:ext>
            </a:extLst>
          </p:cNvPr>
          <p:cNvSpPr/>
          <p:nvPr/>
        </p:nvSpPr>
        <p:spPr>
          <a:xfrm>
            <a:off x="0" y="0"/>
            <a:ext cx="8153400" cy="606425"/>
          </a:xfrm>
          <a:prstGeom prst="rect">
            <a:avLst/>
          </a:prstGeom>
          <a:gradFill>
            <a:gsLst>
              <a:gs pos="57000">
                <a:srgbClr val="90B68C"/>
              </a:gs>
              <a:gs pos="99000">
                <a:schemeClr val="bg1"/>
              </a:gs>
              <a:gs pos="99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0"/>
            <a:ext cx="6030686" cy="584930"/>
          </a:xfrm>
          <a:noFill/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en-US" altLang="ko-KR" sz="3200" b="1" dirty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Results: </a:t>
            </a:r>
            <a:r>
              <a:rPr lang="en-US" altLang="ko-KR" sz="3200" b="1" i="1" dirty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k</a:t>
            </a:r>
            <a:r>
              <a:rPr lang="en-US" altLang="ko-KR" sz="3200" b="1" dirty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 and </a:t>
            </a:r>
            <a:r>
              <a:rPr lang="en-US" altLang="ko-KR" sz="3200" b="1" i="1" dirty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BC</a:t>
            </a:r>
            <a:r>
              <a:rPr lang="en-US" altLang="ko-KR" sz="3200" b="1" dirty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 distribution</a:t>
            </a:r>
            <a:endParaRPr lang="ko-KR" altLang="en-US" sz="3200" b="1" dirty="0"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0480" y="6259357"/>
            <a:ext cx="1941520" cy="602534"/>
          </a:xfrm>
          <a:prstGeom prst="rect">
            <a:avLst/>
          </a:prstGeom>
        </p:spPr>
      </p:pic>
      <p:grpSp>
        <p:nvGrpSpPr>
          <p:cNvPr id="22" name="그룹 21">
            <a:extLst>
              <a:ext uri="{FF2B5EF4-FFF2-40B4-BE49-F238E27FC236}">
                <a16:creationId xmlns:a16="http://schemas.microsoft.com/office/drawing/2014/main" id="{85A91ABF-322B-4B39-9845-A6562245402F}"/>
              </a:ext>
            </a:extLst>
          </p:cNvPr>
          <p:cNvGrpSpPr/>
          <p:nvPr/>
        </p:nvGrpSpPr>
        <p:grpSpPr>
          <a:xfrm>
            <a:off x="1727080" y="838972"/>
            <a:ext cx="8737839" cy="4345852"/>
            <a:chOff x="1727080" y="838972"/>
            <a:chExt cx="8737839" cy="4345852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46685714-1F48-4C62-BE03-05AA2D548E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86" t="5144" r="8281"/>
            <a:stretch/>
          </p:blipFill>
          <p:spPr>
            <a:xfrm>
              <a:off x="1727080" y="838972"/>
              <a:ext cx="8737839" cy="4345852"/>
            </a:xfrm>
            <a:prstGeom prst="rect">
              <a:avLst/>
            </a:prstGeom>
          </p:spPr>
        </p:pic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9DC80B01-396D-41BA-AD0E-B788CA9190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86"/>
            <a:stretch/>
          </p:blipFill>
          <p:spPr>
            <a:xfrm>
              <a:off x="6924907" y="2599501"/>
              <a:ext cx="2336856" cy="1880235"/>
            </a:xfrm>
            <a:prstGeom prst="rect">
              <a:avLst/>
            </a:prstGeom>
          </p:spPr>
        </p:pic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F0F677E7-AC63-48B8-BB10-5EC622D211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536"/>
            <a:stretch/>
          </p:blipFill>
          <p:spPr>
            <a:xfrm>
              <a:off x="2320550" y="2777029"/>
              <a:ext cx="2372748" cy="1883850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617D8925-F810-4496-BFB4-306A82BC9F7F}"/>
              </a:ext>
            </a:extLst>
          </p:cNvPr>
          <p:cNvSpPr txBox="1"/>
          <p:nvPr/>
        </p:nvSpPr>
        <p:spPr>
          <a:xfrm>
            <a:off x="564829" y="5064208"/>
            <a:ext cx="110641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wetlands play important structural (</a:t>
            </a:r>
            <a:r>
              <a:rPr lang="en-US" altLang="ko-K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functional (</a:t>
            </a:r>
            <a:r>
              <a:rPr lang="en-US" altLang="ko-K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roles in ecological network. And among small wetlands, some wetlands of high importance exist.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wetlands have different structural and functional roles (correlation coefficient: 0.61(all wetlands), 0.57(small wetlands))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48FD548C-8127-44AA-94A8-D912F0E2A951}"/>
              </a:ext>
            </a:extLst>
          </p:cNvPr>
          <p:cNvCxnSpPr/>
          <p:nvPr/>
        </p:nvCxnSpPr>
        <p:spPr>
          <a:xfrm>
            <a:off x="0" y="6216818"/>
            <a:ext cx="12192000" cy="0"/>
          </a:xfrm>
          <a:prstGeom prst="line">
            <a:avLst/>
          </a:prstGeom>
          <a:ln w="38100">
            <a:solidFill>
              <a:srgbClr val="90B6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그림 23">
            <a:extLst>
              <a:ext uri="{FF2B5EF4-FFF2-40B4-BE49-F238E27FC236}">
                <a16:creationId xmlns:a16="http://schemas.microsoft.com/office/drawing/2014/main" id="{EB7955CC-6278-4855-8B96-3FFC4A48EA7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1" t="74136" r="63472" b="7768"/>
          <a:stretch/>
        </p:blipFill>
        <p:spPr>
          <a:xfrm>
            <a:off x="29944" y="6246657"/>
            <a:ext cx="587880" cy="586555"/>
          </a:xfrm>
          <a:prstGeom prst="rect">
            <a:avLst/>
          </a:prstGeom>
        </p:spPr>
      </p:pic>
      <p:sp>
        <p:nvSpPr>
          <p:cNvPr id="25" name="바닥글 개체 틀 3">
            <a:extLst>
              <a:ext uri="{FF2B5EF4-FFF2-40B4-BE49-F238E27FC236}">
                <a16:creationId xmlns:a16="http://schemas.microsoft.com/office/drawing/2014/main" id="{846E803D-1517-42C4-9FC6-699F23096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824" y="6217366"/>
            <a:ext cx="7912994" cy="606425"/>
          </a:xfrm>
        </p:spPr>
        <p:txBody>
          <a:bodyPr/>
          <a:lstStyle/>
          <a:p>
            <a:pPr algn="l"/>
            <a:r>
              <a:rPr lang="en-US" altLang="ko-K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Civil &amp; Environmental Engineering</a:t>
            </a:r>
          </a:p>
          <a:p>
            <a:pPr algn="l"/>
            <a:r>
              <a:rPr lang="en-US" altLang="ko-KR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Hongik</a:t>
            </a:r>
            <a:r>
              <a:rPr lang="en-US" altLang="ko-K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University</a:t>
            </a:r>
            <a:endParaRPr lang="ko-KR" alt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10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>
            <a:extLst>
              <a:ext uri="{FF2B5EF4-FFF2-40B4-BE49-F238E27FC236}">
                <a16:creationId xmlns:a16="http://schemas.microsoft.com/office/drawing/2014/main" id="{0676E8BB-13B9-4DB8-BBBB-4A3556BDDCB1}"/>
              </a:ext>
            </a:extLst>
          </p:cNvPr>
          <p:cNvSpPr/>
          <p:nvPr/>
        </p:nvSpPr>
        <p:spPr>
          <a:xfrm>
            <a:off x="0" y="0"/>
            <a:ext cx="6565900" cy="606425"/>
          </a:xfrm>
          <a:prstGeom prst="rect">
            <a:avLst/>
          </a:prstGeom>
          <a:gradFill>
            <a:gsLst>
              <a:gs pos="57000">
                <a:srgbClr val="90B68C"/>
              </a:gs>
              <a:gs pos="99000">
                <a:schemeClr val="bg1"/>
              </a:gs>
              <a:gs pos="99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0"/>
            <a:ext cx="4646386" cy="584930"/>
          </a:xfrm>
          <a:noFill/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en-US" altLang="ko-KR" sz="3200" b="1" dirty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Results: Node deletion </a:t>
            </a:r>
            <a:endParaRPr lang="ko-KR" altLang="en-US" sz="3200" b="1" dirty="0"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0480" y="6259357"/>
            <a:ext cx="1941520" cy="60253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A78F8B8-42EF-46F5-8F3D-C0EA88FFAF9F}"/>
              </a:ext>
            </a:extLst>
          </p:cNvPr>
          <p:cNvSpPr txBox="1"/>
          <p:nvPr/>
        </p:nvSpPr>
        <p:spPr>
          <a:xfrm>
            <a:off x="1127866" y="5240715"/>
            <a:ext cx="99362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impact that reduces the network characteristics (&lt;</a:t>
            </a:r>
            <a:r>
              <a:rPr lang="en-US" altLang="ko-K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and </a:t>
            </a:r>
            <a:r>
              <a:rPr lang="en-US" altLang="ko-K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appears differently depending on the deleted node’s function (</a:t>
            </a:r>
            <a:r>
              <a:rPr lang="en-US" altLang="ko-K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US" altLang="ko-K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BC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Removal of some small wetlands (red) also have a significant impact on network degradation.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AAB66E89-3C9A-4A1B-97EF-9E65325E6112}"/>
              </a:ext>
            </a:extLst>
          </p:cNvPr>
          <p:cNvCxnSpPr/>
          <p:nvPr/>
        </p:nvCxnSpPr>
        <p:spPr>
          <a:xfrm>
            <a:off x="0" y="6216818"/>
            <a:ext cx="12192000" cy="0"/>
          </a:xfrm>
          <a:prstGeom prst="line">
            <a:avLst/>
          </a:prstGeom>
          <a:ln w="38100">
            <a:solidFill>
              <a:srgbClr val="90B6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그림 19">
            <a:extLst>
              <a:ext uri="{FF2B5EF4-FFF2-40B4-BE49-F238E27FC236}">
                <a16:creationId xmlns:a16="http://schemas.microsoft.com/office/drawing/2014/main" id="{CDFB56A3-B726-42D1-9D6A-52138CA51DB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1" t="74136" r="63472" b="7768"/>
          <a:stretch/>
        </p:blipFill>
        <p:spPr>
          <a:xfrm>
            <a:off x="29944" y="6246657"/>
            <a:ext cx="587880" cy="586555"/>
          </a:xfrm>
          <a:prstGeom prst="rect">
            <a:avLst/>
          </a:prstGeom>
        </p:spPr>
      </p:pic>
      <p:sp>
        <p:nvSpPr>
          <p:cNvPr id="21" name="바닥글 개체 틀 3">
            <a:extLst>
              <a:ext uri="{FF2B5EF4-FFF2-40B4-BE49-F238E27FC236}">
                <a16:creationId xmlns:a16="http://schemas.microsoft.com/office/drawing/2014/main" id="{D28F018A-C3BD-472E-8341-754877294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824" y="6217366"/>
            <a:ext cx="7912994" cy="606425"/>
          </a:xfrm>
        </p:spPr>
        <p:txBody>
          <a:bodyPr/>
          <a:lstStyle/>
          <a:p>
            <a:pPr algn="l"/>
            <a:r>
              <a:rPr lang="en-US" altLang="ko-K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Civil &amp; Environmental Engineering</a:t>
            </a:r>
          </a:p>
          <a:p>
            <a:pPr algn="l"/>
            <a:r>
              <a:rPr lang="en-US" altLang="ko-KR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Hongik</a:t>
            </a:r>
            <a:r>
              <a:rPr lang="en-US" altLang="ko-K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University</a:t>
            </a:r>
            <a:endParaRPr lang="ko-KR" alt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343FCC6-0818-4D3F-89C3-D5811C02FD4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2" t="5228" r="7474" b="2114"/>
          <a:stretch/>
        </p:blipFill>
        <p:spPr>
          <a:xfrm>
            <a:off x="1850650" y="640536"/>
            <a:ext cx="8490698" cy="4669664"/>
          </a:xfrm>
          <a:prstGeom prst="rect">
            <a:avLst/>
          </a:prstGeom>
        </p:spPr>
      </p:pic>
      <p:grpSp>
        <p:nvGrpSpPr>
          <p:cNvPr id="29" name="그룹 28">
            <a:extLst>
              <a:ext uri="{FF2B5EF4-FFF2-40B4-BE49-F238E27FC236}">
                <a16:creationId xmlns:a16="http://schemas.microsoft.com/office/drawing/2014/main" id="{4A5E4913-963B-4D22-AEE9-0E0274D7AFCD}"/>
              </a:ext>
            </a:extLst>
          </p:cNvPr>
          <p:cNvGrpSpPr/>
          <p:nvPr/>
        </p:nvGrpSpPr>
        <p:grpSpPr>
          <a:xfrm>
            <a:off x="2472612" y="3984167"/>
            <a:ext cx="2173774" cy="649050"/>
            <a:chOff x="2472612" y="3984167"/>
            <a:chExt cx="2173774" cy="649050"/>
          </a:xfrm>
        </p:grpSpPr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A6B814CC-5A17-4B2C-A16C-8E517CCB05A6}"/>
                </a:ext>
              </a:extLst>
            </p:cNvPr>
            <p:cNvGrpSpPr/>
            <p:nvPr/>
          </p:nvGrpSpPr>
          <p:grpSpPr>
            <a:xfrm>
              <a:off x="2472612" y="3984167"/>
              <a:ext cx="2173774" cy="649050"/>
              <a:chOff x="2472612" y="3984167"/>
              <a:chExt cx="2173774" cy="649050"/>
            </a:xfrm>
          </p:grpSpPr>
          <p:pic>
            <p:nvPicPr>
              <p:cNvPr id="9" name="그림 8" descr="텍스트이(가) 표시된 사진&#10;&#10;자동 생성된 설명">
                <a:extLst>
                  <a:ext uri="{FF2B5EF4-FFF2-40B4-BE49-F238E27FC236}">
                    <a16:creationId xmlns:a16="http://schemas.microsoft.com/office/drawing/2014/main" id="{2ED79940-E634-440A-B065-79B780FC55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59643" y="4300986"/>
                <a:ext cx="1478964" cy="332231"/>
              </a:xfrm>
              <a:prstGeom prst="rect">
                <a:avLst/>
              </a:prstGeom>
            </p:spPr>
          </p:pic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0B1772A-8132-4243-BB14-87FCBEFAA76D}"/>
                  </a:ext>
                </a:extLst>
              </p:cNvPr>
              <p:cNvSpPr txBox="1"/>
              <p:nvPr/>
            </p:nvSpPr>
            <p:spPr>
              <a:xfrm>
                <a:off x="2472612" y="3984167"/>
                <a:ext cx="217377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Removal by order of high </a:t>
                </a:r>
                <a:r>
                  <a:rPr lang="en-US" altLang="ko-KR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endParaRPr lang="ko-KR" altLang="en-US" sz="1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5BAFF91-BE2E-4616-ACEA-B119F64604C4}"/>
                </a:ext>
              </a:extLst>
            </p:cNvPr>
            <p:cNvSpPr/>
            <p:nvPr/>
          </p:nvSpPr>
          <p:spPr>
            <a:xfrm>
              <a:off x="2472612" y="3993209"/>
              <a:ext cx="2173774" cy="63096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35118B93-9962-4B8C-ABA4-02646B3C7BAF}"/>
              </a:ext>
            </a:extLst>
          </p:cNvPr>
          <p:cNvGrpSpPr/>
          <p:nvPr/>
        </p:nvGrpSpPr>
        <p:grpSpPr>
          <a:xfrm>
            <a:off x="3214524" y="1480548"/>
            <a:ext cx="2355851" cy="640008"/>
            <a:chOff x="2472611" y="3984167"/>
            <a:chExt cx="2355851" cy="640008"/>
          </a:xfrm>
        </p:grpSpPr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59B72991-7FE6-4AE8-AE2A-35E0BA7D7B3A}"/>
                </a:ext>
              </a:extLst>
            </p:cNvPr>
            <p:cNvGrpSpPr/>
            <p:nvPr/>
          </p:nvGrpSpPr>
          <p:grpSpPr>
            <a:xfrm>
              <a:off x="2472611" y="3984167"/>
              <a:ext cx="2355851" cy="640008"/>
              <a:chOff x="2472611" y="3984167"/>
              <a:chExt cx="2355851" cy="640008"/>
            </a:xfrm>
          </p:grpSpPr>
          <p:pic>
            <p:nvPicPr>
              <p:cNvPr id="33" name="그림 32">
                <a:extLst>
                  <a:ext uri="{FF2B5EF4-FFF2-40B4-BE49-F238E27FC236}">
                    <a16:creationId xmlns:a16="http://schemas.microsoft.com/office/drawing/2014/main" id="{EF8AF897-CD90-46F7-8488-206B3BC66C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557212" y="4291944"/>
                <a:ext cx="1462888" cy="332231"/>
              </a:xfrm>
              <a:prstGeom prst="rect">
                <a:avLst/>
              </a:prstGeom>
            </p:spPr>
          </p:pic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4395F2D-A47B-4E3F-8482-774921216BDA}"/>
                  </a:ext>
                </a:extLst>
              </p:cNvPr>
              <p:cNvSpPr txBox="1"/>
              <p:nvPr/>
            </p:nvSpPr>
            <p:spPr>
              <a:xfrm>
                <a:off x="2472611" y="3984167"/>
                <a:ext cx="235585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Removal by order of high </a:t>
                </a:r>
                <a:r>
                  <a:rPr lang="en-US" altLang="ko-KR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BC</a:t>
                </a:r>
                <a:endParaRPr lang="ko-KR" altLang="en-US" sz="1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86B1BF44-DD58-4470-A9A9-64E7B9A8E2E5}"/>
                </a:ext>
              </a:extLst>
            </p:cNvPr>
            <p:cNvSpPr/>
            <p:nvPr/>
          </p:nvSpPr>
          <p:spPr>
            <a:xfrm>
              <a:off x="2472612" y="3993209"/>
              <a:ext cx="2303626" cy="630966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9C688C48-36D6-4FE8-A220-01BD548D6F60}"/>
              </a:ext>
            </a:extLst>
          </p:cNvPr>
          <p:cNvGrpSpPr/>
          <p:nvPr/>
        </p:nvGrpSpPr>
        <p:grpSpPr>
          <a:xfrm>
            <a:off x="6783095" y="4169805"/>
            <a:ext cx="2355851" cy="640008"/>
            <a:chOff x="2472611" y="3984167"/>
            <a:chExt cx="2355851" cy="640008"/>
          </a:xfrm>
        </p:grpSpPr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BA2EFAA8-7EB0-40D0-B568-5833B442C68D}"/>
                </a:ext>
              </a:extLst>
            </p:cNvPr>
            <p:cNvGrpSpPr/>
            <p:nvPr/>
          </p:nvGrpSpPr>
          <p:grpSpPr>
            <a:xfrm>
              <a:off x="2472611" y="3984167"/>
              <a:ext cx="2355851" cy="640008"/>
              <a:chOff x="2472611" y="3984167"/>
              <a:chExt cx="2355851" cy="640008"/>
            </a:xfrm>
          </p:grpSpPr>
          <p:pic>
            <p:nvPicPr>
              <p:cNvPr id="38" name="그림 37">
                <a:extLst>
                  <a:ext uri="{FF2B5EF4-FFF2-40B4-BE49-F238E27FC236}">
                    <a16:creationId xmlns:a16="http://schemas.microsoft.com/office/drawing/2014/main" id="{C0B00750-4AEE-4EA5-A7FE-0E1B0568F8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559395" y="4291944"/>
                <a:ext cx="1462888" cy="332231"/>
              </a:xfrm>
              <a:prstGeom prst="rect">
                <a:avLst/>
              </a:prstGeom>
            </p:spPr>
          </p:pic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14496DB7-D513-47A1-8B28-CF8763E10FF0}"/>
                  </a:ext>
                </a:extLst>
              </p:cNvPr>
              <p:cNvSpPr txBox="1"/>
              <p:nvPr/>
            </p:nvSpPr>
            <p:spPr>
              <a:xfrm>
                <a:off x="2472611" y="3984167"/>
                <a:ext cx="235585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Removal by order of high </a:t>
                </a:r>
                <a:r>
                  <a:rPr lang="en-US" altLang="ko-KR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BC</a:t>
                </a:r>
                <a:endParaRPr lang="ko-KR" altLang="en-US" sz="1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5C2B1D84-7255-4D2B-8DB8-DCA690FE3BAE}"/>
                </a:ext>
              </a:extLst>
            </p:cNvPr>
            <p:cNvSpPr/>
            <p:nvPr/>
          </p:nvSpPr>
          <p:spPr>
            <a:xfrm>
              <a:off x="2472611" y="3993209"/>
              <a:ext cx="2291055" cy="630966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B1CFF344-8FAE-430C-B0D8-AD5FD07F4935}"/>
              </a:ext>
            </a:extLst>
          </p:cNvPr>
          <p:cNvGrpSpPr/>
          <p:nvPr/>
        </p:nvGrpSpPr>
        <p:grpSpPr>
          <a:xfrm>
            <a:off x="7713292" y="1868090"/>
            <a:ext cx="2173774" cy="649050"/>
            <a:chOff x="2472612" y="3984167"/>
            <a:chExt cx="2173774" cy="649050"/>
          </a:xfrm>
        </p:grpSpPr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421BCA29-B999-4734-87FA-5C2D3BC72D44}"/>
                </a:ext>
              </a:extLst>
            </p:cNvPr>
            <p:cNvGrpSpPr/>
            <p:nvPr/>
          </p:nvGrpSpPr>
          <p:grpSpPr>
            <a:xfrm>
              <a:off x="2472612" y="3984167"/>
              <a:ext cx="2173774" cy="649050"/>
              <a:chOff x="2472612" y="3984167"/>
              <a:chExt cx="2173774" cy="649050"/>
            </a:xfrm>
          </p:grpSpPr>
          <p:pic>
            <p:nvPicPr>
              <p:cNvPr id="43" name="그림 42" descr="텍스트이(가) 표시된 사진&#10;&#10;자동 생성된 설명">
                <a:extLst>
                  <a:ext uri="{FF2B5EF4-FFF2-40B4-BE49-F238E27FC236}">
                    <a16:creationId xmlns:a16="http://schemas.microsoft.com/office/drawing/2014/main" id="{4641EB2D-BF67-428D-8C08-B4C2E3C6C7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47257" y="4300986"/>
                <a:ext cx="1478964" cy="332231"/>
              </a:xfrm>
              <a:prstGeom prst="rect">
                <a:avLst/>
              </a:prstGeom>
            </p:spPr>
          </p:pic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4473837-B6FF-437E-8260-8BCA771314E9}"/>
                  </a:ext>
                </a:extLst>
              </p:cNvPr>
              <p:cNvSpPr txBox="1"/>
              <p:nvPr/>
            </p:nvSpPr>
            <p:spPr>
              <a:xfrm>
                <a:off x="2472612" y="3984167"/>
                <a:ext cx="217377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Removal by order of high </a:t>
                </a:r>
                <a:r>
                  <a:rPr lang="en-US" altLang="ko-KR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endParaRPr lang="ko-KR" altLang="en-US" sz="1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C524E967-EB96-44B3-B1CB-0A3110FCECAB}"/>
                </a:ext>
              </a:extLst>
            </p:cNvPr>
            <p:cNvSpPr/>
            <p:nvPr/>
          </p:nvSpPr>
          <p:spPr>
            <a:xfrm>
              <a:off x="2472612" y="3993209"/>
              <a:ext cx="2173774" cy="63096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53199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>
            <a:extLst>
              <a:ext uri="{FF2B5EF4-FFF2-40B4-BE49-F238E27FC236}">
                <a16:creationId xmlns:a16="http://schemas.microsoft.com/office/drawing/2014/main" id="{AC9739A0-2FAE-4FC3-AA39-5442AEDC863A}"/>
              </a:ext>
            </a:extLst>
          </p:cNvPr>
          <p:cNvSpPr/>
          <p:nvPr/>
        </p:nvSpPr>
        <p:spPr>
          <a:xfrm>
            <a:off x="-1" y="0"/>
            <a:ext cx="7809723" cy="606425"/>
          </a:xfrm>
          <a:prstGeom prst="rect">
            <a:avLst/>
          </a:prstGeom>
          <a:gradFill>
            <a:gsLst>
              <a:gs pos="57000">
                <a:srgbClr val="90B68C"/>
              </a:gs>
              <a:gs pos="99000">
                <a:schemeClr val="bg1"/>
              </a:gs>
              <a:gs pos="99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0"/>
            <a:ext cx="6027576" cy="584930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pPr algn="l"/>
            <a:r>
              <a:rPr lang="en-US" altLang="ko-KR" sz="3200" b="1" dirty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Results: Temporal change of &lt;</a:t>
            </a:r>
            <a:r>
              <a:rPr lang="en-US" altLang="ko-KR" sz="3200" b="1" i="1" dirty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k</a:t>
            </a:r>
            <a:r>
              <a:rPr lang="en-US" altLang="ko-KR" sz="3200" b="1" dirty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&gt;</a:t>
            </a:r>
            <a:endParaRPr lang="ko-KR" altLang="en-US" sz="3200" b="1" dirty="0"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0480" y="6259357"/>
            <a:ext cx="1941520" cy="60253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AF64C44-E836-4A3D-BB07-F9B6101EC65A}"/>
              </a:ext>
            </a:extLst>
          </p:cNvPr>
          <p:cNvSpPr txBox="1"/>
          <p:nvPr/>
        </p:nvSpPr>
        <p:spPr>
          <a:xfrm>
            <a:off x="872845" y="5443487"/>
            <a:ext cx="10446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altLang="ko-K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decreased nearly 20% (yellow) when the function of small wetlands was lost (0.8% of total wetlands area), but recovered when small wetlands were filled by rainfall (blue)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C0CBF468-38C6-478F-AA38-88529749904E}"/>
              </a:ext>
            </a:extLst>
          </p:cNvPr>
          <p:cNvCxnSpPr/>
          <p:nvPr/>
        </p:nvCxnSpPr>
        <p:spPr>
          <a:xfrm>
            <a:off x="0" y="6216818"/>
            <a:ext cx="12192000" cy="0"/>
          </a:xfrm>
          <a:prstGeom prst="line">
            <a:avLst/>
          </a:prstGeom>
          <a:ln w="38100">
            <a:solidFill>
              <a:srgbClr val="90B6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그림 19">
            <a:extLst>
              <a:ext uri="{FF2B5EF4-FFF2-40B4-BE49-F238E27FC236}">
                <a16:creationId xmlns:a16="http://schemas.microsoft.com/office/drawing/2014/main" id="{D3CCAC29-E8B7-44D9-996C-571345E23A7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1" t="74136" r="63472" b="7768"/>
          <a:stretch/>
        </p:blipFill>
        <p:spPr>
          <a:xfrm>
            <a:off x="29944" y="6246657"/>
            <a:ext cx="587880" cy="586555"/>
          </a:xfrm>
          <a:prstGeom prst="rect">
            <a:avLst/>
          </a:prstGeom>
        </p:spPr>
      </p:pic>
      <p:sp>
        <p:nvSpPr>
          <p:cNvPr id="21" name="바닥글 개체 틀 3">
            <a:extLst>
              <a:ext uri="{FF2B5EF4-FFF2-40B4-BE49-F238E27FC236}">
                <a16:creationId xmlns:a16="http://schemas.microsoft.com/office/drawing/2014/main" id="{2417B040-72DB-4E4A-891A-B547F8393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824" y="6217366"/>
            <a:ext cx="7912994" cy="606425"/>
          </a:xfrm>
        </p:spPr>
        <p:txBody>
          <a:bodyPr/>
          <a:lstStyle/>
          <a:p>
            <a:pPr algn="l"/>
            <a:r>
              <a:rPr lang="en-US" altLang="ko-K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Civil &amp; Environmental Engineering</a:t>
            </a:r>
          </a:p>
          <a:p>
            <a:pPr algn="l"/>
            <a:r>
              <a:rPr lang="en-US" altLang="ko-KR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Hongik</a:t>
            </a:r>
            <a:r>
              <a:rPr lang="en-US" altLang="ko-K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University</a:t>
            </a:r>
            <a:endParaRPr lang="ko-KR" alt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그림 26" descr="텍스트이(가) 표시된 사진&#10;&#10;자동 생성된 설명">
            <a:extLst>
              <a:ext uri="{FF2B5EF4-FFF2-40B4-BE49-F238E27FC236}">
                <a16:creationId xmlns:a16="http://schemas.microsoft.com/office/drawing/2014/main" id="{047F7C36-96A1-4941-ACB1-9F8AEA13EE9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0" b="4650"/>
          <a:stretch/>
        </p:blipFill>
        <p:spPr>
          <a:xfrm>
            <a:off x="7978478" y="3797307"/>
            <a:ext cx="4068295" cy="124459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2FE456E-2762-4A7B-8B62-459441591C3C}"/>
              </a:ext>
            </a:extLst>
          </p:cNvPr>
          <p:cNvSpPr txBox="1"/>
          <p:nvPr/>
        </p:nvSpPr>
        <p:spPr>
          <a:xfrm>
            <a:off x="8022629" y="1389045"/>
            <a:ext cx="4169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SDI (Seasonal Climate Index)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E9FAC14-F9D8-47E7-ACD6-9AFF1BE20C40}"/>
                  </a:ext>
                </a:extLst>
              </p:cNvPr>
              <p:cNvSpPr txBox="1"/>
              <p:nvPr/>
            </p:nvSpPr>
            <p:spPr>
              <a:xfrm>
                <a:off x="7705129" y="1804918"/>
                <a:ext cx="4341644" cy="5409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ko-KR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  <m:t>𝐸𝑣𝑎𝑝𝑜𝑡𝑟𝑎𝑛𝑠𝑝𝑖𝑟𝑎𝑡𝑖𝑜𝑛</m:t>
                          </m:r>
                          <m: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  <m:t>𝑟𝑎𝑡𝑒</m:t>
                          </m:r>
                          <m: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  <m:t>𝐸𝑥𝑓𝑖𝑙𝑡𝑟𝑎𝑡𝑖𝑜𝑛</m:t>
                          </m:r>
                          <m: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  <m:t>𝑟𝑎𝑡𝑒</m:t>
                          </m:r>
                          <m: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  <m:t>𝑃𝑟𝑒𝑐𝑖𝑝𝑖𝑡𝑎𝑡𝑖𝑜𝑛</m:t>
                          </m:r>
                          <m: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  <m:t>𝐹𝑟𝑒𝑞𝑢𝑒𝑛𝑐𝑦</m:t>
                          </m:r>
                          <m: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ko-KR" altLang="en-US" sz="1400" dirty="0"/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E9FAC14-F9D8-47E7-ACD6-9AFF1BE20C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5129" y="1804918"/>
                <a:ext cx="4341644" cy="540917"/>
              </a:xfrm>
              <a:prstGeom prst="rect">
                <a:avLst/>
              </a:prstGeom>
              <a:blipFill>
                <a:blip r:embed="rId6"/>
                <a:stretch>
                  <a:fillRect b="-449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3" name="그림 32">
            <a:extLst>
              <a:ext uri="{FF2B5EF4-FFF2-40B4-BE49-F238E27FC236}">
                <a16:creationId xmlns:a16="http://schemas.microsoft.com/office/drawing/2014/main" id="{D5023778-013E-4C58-B22C-0164943A7C0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6" r="7917"/>
          <a:stretch/>
        </p:blipFill>
        <p:spPr>
          <a:xfrm>
            <a:off x="143641" y="875351"/>
            <a:ext cx="7809723" cy="444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583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D7AB3DC3-B86D-44E7-A67D-E3BAF3A2B4B4}"/>
              </a:ext>
            </a:extLst>
          </p:cNvPr>
          <p:cNvSpPr/>
          <p:nvPr/>
        </p:nvSpPr>
        <p:spPr>
          <a:xfrm>
            <a:off x="0" y="0"/>
            <a:ext cx="7809722" cy="606425"/>
          </a:xfrm>
          <a:prstGeom prst="rect">
            <a:avLst/>
          </a:prstGeom>
          <a:gradFill>
            <a:gsLst>
              <a:gs pos="57000">
                <a:srgbClr val="90B68C"/>
              </a:gs>
              <a:gs pos="99000">
                <a:schemeClr val="bg1"/>
              </a:gs>
              <a:gs pos="99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0"/>
            <a:ext cx="5999584" cy="584930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pPr algn="l"/>
            <a:r>
              <a:rPr lang="en-US" altLang="ko-KR" sz="3200" b="1" dirty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Results: Temporal change of </a:t>
            </a:r>
            <a:r>
              <a:rPr lang="en-US" altLang="ko-KR" sz="3200" b="1" i="1" dirty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E</a:t>
            </a:r>
            <a:endParaRPr lang="ko-KR" altLang="en-US" sz="3200" b="1" dirty="0"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0480" y="6259357"/>
            <a:ext cx="1941520" cy="60253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74D41FC-8D40-4B5F-96B2-CD4E35F15EE7}"/>
              </a:ext>
            </a:extLst>
          </p:cNvPr>
          <p:cNvSpPr txBox="1"/>
          <p:nvPr/>
        </p:nvSpPr>
        <p:spPr>
          <a:xfrm>
            <a:off x="872845" y="5443487"/>
            <a:ext cx="10446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decreased nearly 25% (yellow) when the function of small wetlands was lost (0.8% of total wetlands area), but recovered when small wetlands were filled by rainfall (blue)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2B5BE988-39B4-495F-AC4D-C107BB3E8717}"/>
              </a:ext>
            </a:extLst>
          </p:cNvPr>
          <p:cNvCxnSpPr/>
          <p:nvPr/>
        </p:nvCxnSpPr>
        <p:spPr>
          <a:xfrm>
            <a:off x="0" y="6216818"/>
            <a:ext cx="12192000" cy="0"/>
          </a:xfrm>
          <a:prstGeom prst="line">
            <a:avLst/>
          </a:prstGeom>
          <a:ln w="38100">
            <a:solidFill>
              <a:srgbClr val="90B6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그림 20">
            <a:extLst>
              <a:ext uri="{FF2B5EF4-FFF2-40B4-BE49-F238E27FC236}">
                <a16:creationId xmlns:a16="http://schemas.microsoft.com/office/drawing/2014/main" id="{6E7B89D2-5192-4CF9-93D3-5B89FCEB697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1" t="74136" r="63472" b="7768"/>
          <a:stretch/>
        </p:blipFill>
        <p:spPr>
          <a:xfrm>
            <a:off x="29944" y="6246657"/>
            <a:ext cx="587880" cy="586555"/>
          </a:xfrm>
          <a:prstGeom prst="rect">
            <a:avLst/>
          </a:prstGeom>
        </p:spPr>
      </p:pic>
      <p:sp>
        <p:nvSpPr>
          <p:cNvPr id="22" name="바닥글 개체 틀 3">
            <a:extLst>
              <a:ext uri="{FF2B5EF4-FFF2-40B4-BE49-F238E27FC236}">
                <a16:creationId xmlns:a16="http://schemas.microsoft.com/office/drawing/2014/main" id="{5822D0DB-A221-42F2-816B-5CA9361B1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824" y="6217366"/>
            <a:ext cx="7912994" cy="606425"/>
          </a:xfrm>
        </p:spPr>
        <p:txBody>
          <a:bodyPr/>
          <a:lstStyle/>
          <a:p>
            <a:pPr algn="l"/>
            <a:r>
              <a:rPr lang="en-US" altLang="ko-K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Civil &amp; Environmental Engineering</a:t>
            </a:r>
          </a:p>
          <a:p>
            <a:pPr algn="l"/>
            <a:r>
              <a:rPr lang="en-US" altLang="ko-KR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Hongik</a:t>
            </a:r>
            <a:r>
              <a:rPr lang="en-US" altLang="ko-K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University</a:t>
            </a:r>
            <a:endParaRPr lang="ko-KR" alt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그림 23" descr="텍스트이(가) 표시된 사진&#10;&#10;자동 생성된 설명">
            <a:extLst>
              <a:ext uri="{FF2B5EF4-FFF2-40B4-BE49-F238E27FC236}">
                <a16:creationId xmlns:a16="http://schemas.microsoft.com/office/drawing/2014/main" id="{2FAD91FF-14F8-42E7-B317-311C3F02E9F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0" b="4650"/>
          <a:stretch/>
        </p:blipFill>
        <p:spPr>
          <a:xfrm>
            <a:off x="7978478" y="3797307"/>
            <a:ext cx="4068295" cy="124459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7CD1F04-D93A-4EC0-B2EF-2ACEEC4AD49E}"/>
              </a:ext>
            </a:extLst>
          </p:cNvPr>
          <p:cNvSpPr txBox="1"/>
          <p:nvPr/>
        </p:nvSpPr>
        <p:spPr>
          <a:xfrm>
            <a:off x="8022629" y="1389045"/>
            <a:ext cx="4169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SDI (Seasonal Climate Index)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5B302C7-F114-4A4F-AF4F-73D4C09BC26F}"/>
                  </a:ext>
                </a:extLst>
              </p:cNvPr>
              <p:cNvSpPr txBox="1"/>
              <p:nvPr/>
            </p:nvSpPr>
            <p:spPr>
              <a:xfrm>
                <a:off x="7705129" y="1804918"/>
                <a:ext cx="4341644" cy="5409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ko-KR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  <m:t>𝐸𝑣𝑎𝑝𝑜𝑡𝑟𝑎𝑛𝑠𝑝𝑖𝑟𝑎𝑡𝑖𝑜𝑛</m:t>
                          </m:r>
                          <m: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  <m:t>𝑟𝑎𝑡𝑒</m:t>
                          </m:r>
                          <m: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  <m:t>𝐸𝑥𝑓𝑖𝑙𝑡𝑟𝑎𝑡𝑖𝑜𝑛</m:t>
                          </m:r>
                          <m: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  <m:t>𝑟𝑎𝑡𝑒</m:t>
                          </m:r>
                          <m: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  <m:t>𝑃𝑟𝑒𝑐𝑖𝑝𝑖𝑡𝑎𝑡𝑖𝑜𝑛</m:t>
                          </m:r>
                          <m: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  <m:t>𝐹𝑟𝑒𝑞𝑢𝑒𝑛𝑐𝑦</m:t>
                          </m:r>
                          <m:r>
                            <a:rPr lang="en-US" altLang="ko-KR" sz="1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ko-KR" altLang="en-US" sz="1400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5B302C7-F114-4A4F-AF4F-73D4C09BC2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5129" y="1804918"/>
                <a:ext cx="4341644" cy="540917"/>
              </a:xfrm>
              <a:prstGeom prst="rect">
                <a:avLst/>
              </a:prstGeom>
              <a:blipFill>
                <a:blip r:embed="rId6"/>
                <a:stretch>
                  <a:fillRect b="-449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그림 26">
            <a:extLst>
              <a:ext uri="{FF2B5EF4-FFF2-40B4-BE49-F238E27FC236}">
                <a16:creationId xmlns:a16="http://schemas.microsoft.com/office/drawing/2014/main" id="{BFDE9055-3501-446A-9DF7-32F694F7760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6" r="7917"/>
          <a:stretch/>
        </p:blipFill>
        <p:spPr>
          <a:xfrm>
            <a:off x="144000" y="874800"/>
            <a:ext cx="7782069" cy="442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6345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>
            <a:extLst>
              <a:ext uri="{FF2B5EF4-FFF2-40B4-BE49-F238E27FC236}">
                <a16:creationId xmlns:a16="http://schemas.microsoft.com/office/drawing/2014/main" id="{2749780F-26D4-4806-8A4F-30C2BFC0B2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t="4720" r="8438" b="1560"/>
          <a:stretch/>
        </p:blipFill>
        <p:spPr>
          <a:xfrm>
            <a:off x="1681932" y="640901"/>
            <a:ext cx="8828134" cy="4980814"/>
          </a:xfrm>
          <a:prstGeom prst="rect">
            <a:avLst/>
          </a:prstGeom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CFDC53A8-E7FB-4B8F-A5B9-DDA5D0D9446E}"/>
              </a:ext>
            </a:extLst>
          </p:cNvPr>
          <p:cNvSpPr/>
          <p:nvPr/>
        </p:nvSpPr>
        <p:spPr>
          <a:xfrm>
            <a:off x="-1" y="0"/>
            <a:ext cx="9731829" cy="606425"/>
          </a:xfrm>
          <a:prstGeom prst="rect">
            <a:avLst/>
          </a:prstGeom>
          <a:gradFill>
            <a:gsLst>
              <a:gs pos="57000">
                <a:srgbClr val="90B68C"/>
              </a:gs>
              <a:gs pos="99000">
                <a:schemeClr val="bg1"/>
              </a:gs>
              <a:gs pos="99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0"/>
            <a:ext cx="7557796" cy="584930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pPr algn="l"/>
            <a:r>
              <a:rPr lang="en-US" altLang="ko-KR" sz="3200" b="1" dirty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Results: All cases of change of &lt;</a:t>
            </a:r>
            <a:r>
              <a:rPr lang="en-US" altLang="ko-KR" sz="3200" b="1" i="1" dirty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k</a:t>
            </a:r>
            <a:r>
              <a:rPr lang="en-US" altLang="ko-KR" sz="3200" b="1" dirty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&gt; and </a:t>
            </a:r>
            <a:r>
              <a:rPr lang="en-US" altLang="ko-KR" sz="3200" b="1" i="1" dirty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E</a:t>
            </a:r>
            <a:r>
              <a:rPr lang="en-US" altLang="ko-KR" sz="3200" b="1" dirty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 </a:t>
            </a:r>
            <a:endParaRPr lang="ko-KR" altLang="en-US" sz="3200" b="1" dirty="0"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0480" y="6259357"/>
            <a:ext cx="1941520" cy="60253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D4481D1-4776-4B2B-BD63-9E68F8A4DF33}"/>
              </a:ext>
            </a:extLst>
          </p:cNvPr>
          <p:cNvSpPr txBox="1"/>
          <p:nvPr/>
        </p:nvSpPr>
        <p:spPr>
          <a:xfrm>
            <a:off x="1127866" y="5548690"/>
            <a:ext cx="9936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Ecological states (&lt;</a:t>
            </a:r>
            <a:r>
              <a:rPr lang="en-US" altLang="ko-K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and </a:t>
            </a:r>
            <a:r>
              <a:rPr lang="en-US" altLang="ko-K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have multiple regimes according to hydrologically dried wetlands (loss of function) in similar ecological condition (sum of wetlands area)</a:t>
            </a:r>
            <a:endParaRPr lang="ko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F61220DE-4901-4918-A4AB-6FD9B64E3555}"/>
              </a:ext>
            </a:extLst>
          </p:cNvPr>
          <p:cNvCxnSpPr/>
          <p:nvPr/>
        </p:nvCxnSpPr>
        <p:spPr>
          <a:xfrm>
            <a:off x="0" y="6216818"/>
            <a:ext cx="12192000" cy="0"/>
          </a:xfrm>
          <a:prstGeom prst="line">
            <a:avLst/>
          </a:prstGeom>
          <a:ln w="38100">
            <a:solidFill>
              <a:srgbClr val="90B6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그림 19">
            <a:extLst>
              <a:ext uri="{FF2B5EF4-FFF2-40B4-BE49-F238E27FC236}">
                <a16:creationId xmlns:a16="http://schemas.microsoft.com/office/drawing/2014/main" id="{54D7FEE9-F832-4640-8EB3-7A7FA737076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1" t="74136" r="63472" b="7768"/>
          <a:stretch/>
        </p:blipFill>
        <p:spPr>
          <a:xfrm>
            <a:off x="29944" y="6246657"/>
            <a:ext cx="587880" cy="586555"/>
          </a:xfrm>
          <a:prstGeom prst="rect">
            <a:avLst/>
          </a:prstGeom>
        </p:spPr>
      </p:pic>
      <p:sp>
        <p:nvSpPr>
          <p:cNvPr id="21" name="바닥글 개체 틀 3">
            <a:extLst>
              <a:ext uri="{FF2B5EF4-FFF2-40B4-BE49-F238E27FC236}">
                <a16:creationId xmlns:a16="http://schemas.microsoft.com/office/drawing/2014/main" id="{0DA497C0-3B8B-4C2C-9AB8-5F33216F4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824" y="6217366"/>
            <a:ext cx="7912994" cy="606425"/>
          </a:xfrm>
        </p:spPr>
        <p:txBody>
          <a:bodyPr/>
          <a:lstStyle/>
          <a:p>
            <a:pPr algn="l"/>
            <a:r>
              <a:rPr lang="en-US" altLang="ko-K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Civil &amp; Environmental Engineering</a:t>
            </a:r>
          </a:p>
          <a:p>
            <a:pPr algn="l"/>
            <a:r>
              <a:rPr lang="en-US" altLang="ko-KR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Hongik</a:t>
            </a:r>
            <a:r>
              <a:rPr lang="en-US" altLang="ko-K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University</a:t>
            </a:r>
            <a:endParaRPr lang="ko-KR" alt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7BBAF6C6-50DE-4027-AB74-63AEB84D74A6}"/>
              </a:ext>
            </a:extLst>
          </p:cNvPr>
          <p:cNvGrpSpPr/>
          <p:nvPr/>
        </p:nvGrpSpPr>
        <p:grpSpPr>
          <a:xfrm>
            <a:off x="3785249" y="2244302"/>
            <a:ext cx="1672944" cy="246221"/>
            <a:chOff x="3785249" y="2244302"/>
            <a:chExt cx="1672944" cy="24622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B59AD69-9A2C-44E5-B281-AD7CE5E8CB70}"/>
                </a:ext>
              </a:extLst>
            </p:cNvPr>
            <p:cNvSpPr txBox="1"/>
            <p:nvPr/>
          </p:nvSpPr>
          <p:spPr>
            <a:xfrm>
              <a:off x="3785249" y="2244302"/>
              <a:ext cx="16249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Sc1 (recover small wetlands)</a:t>
              </a:r>
              <a:endParaRPr lang="ko-KR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3D90B98C-D834-479F-B0E0-36C1E0F9B050}"/>
                </a:ext>
              </a:extLst>
            </p:cNvPr>
            <p:cNvSpPr/>
            <p:nvPr/>
          </p:nvSpPr>
          <p:spPr>
            <a:xfrm>
              <a:off x="3785249" y="2259107"/>
              <a:ext cx="1672944" cy="23141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4983CB03-1BD9-4A86-BF9D-4E3E4FE2BF5E}"/>
              </a:ext>
            </a:extLst>
          </p:cNvPr>
          <p:cNvGrpSpPr/>
          <p:nvPr/>
        </p:nvGrpSpPr>
        <p:grpSpPr>
          <a:xfrm>
            <a:off x="4059208" y="3448038"/>
            <a:ext cx="2077273" cy="246221"/>
            <a:chOff x="4059208" y="3448038"/>
            <a:chExt cx="2077273" cy="246221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B9E6F15-D1BF-4132-B5DD-191B4EB6DBEB}"/>
                </a:ext>
              </a:extLst>
            </p:cNvPr>
            <p:cNvSpPr txBox="1"/>
            <p:nvPr/>
          </p:nvSpPr>
          <p:spPr>
            <a:xfrm>
              <a:off x="4059208" y="3448038"/>
              <a:ext cx="20772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Sc4 (max area except small wetlands)</a:t>
              </a:r>
              <a:endParaRPr lang="ko-KR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C102029E-D5B6-46E3-AF3B-607FDCB1F908}"/>
                </a:ext>
              </a:extLst>
            </p:cNvPr>
            <p:cNvSpPr/>
            <p:nvPr/>
          </p:nvSpPr>
          <p:spPr>
            <a:xfrm>
              <a:off x="4059208" y="3455948"/>
              <a:ext cx="2077273" cy="230400"/>
            </a:xfrm>
            <a:prstGeom prst="rect">
              <a:avLst/>
            </a:prstGeom>
            <a:noFill/>
            <a:ln>
              <a:solidFill>
                <a:srgbClr val="FF1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F5F0E12-FC40-4E2E-AB55-6A2A2B54A56A}"/>
              </a:ext>
            </a:extLst>
          </p:cNvPr>
          <p:cNvGrpSpPr/>
          <p:nvPr/>
        </p:nvGrpSpPr>
        <p:grpSpPr>
          <a:xfrm>
            <a:off x="2710851" y="4805663"/>
            <a:ext cx="1886874" cy="246221"/>
            <a:chOff x="2710851" y="4805663"/>
            <a:chExt cx="1886874" cy="24622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46CDE5E-EDD2-4CE5-B478-AA3C50C21506}"/>
                </a:ext>
              </a:extLst>
            </p:cNvPr>
            <p:cNvSpPr txBox="1"/>
            <p:nvPr/>
          </p:nvSpPr>
          <p:spPr>
            <a:xfrm>
              <a:off x="2744037" y="4805663"/>
              <a:ext cx="18536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Sc1 (not recover small wetlands)</a:t>
              </a:r>
              <a:endParaRPr lang="ko-KR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ADA53D32-CA86-45CA-9040-8D301B76370A}"/>
                </a:ext>
              </a:extLst>
            </p:cNvPr>
            <p:cNvSpPr/>
            <p:nvPr/>
          </p:nvSpPr>
          <p:spPr>
            <a:xfrm>
              <a:off x="2710851" y="4813573"/>
              <a:ext cx="1886874" cy="230400"/>
            </a:xfrm>
            <a:prstGeom prst="rect">
              <a:avLst/>
            </a:prstGeom>
            <a:noFill/>
            <a:ln>
              <a:solidFill>
                <a:srgbClr val="FF37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F2F1AD55-6C27-42A8-8744-CC0FA11DBB71}"/>
              </a:ext>
            </a:extLst>
          </p:cNvPr>
          <p:cNvGrpSpPr/>
          <p:nvPr/>
        </p:nvGrpSpPr>
        <p:grpSpPr>
          <a:xfrm>
            <a:off x="4356202" y="1490825"/>
            <a:ext cx="1739798" cy="252652"/>
            <a:chOff x="4356202" y="1490825"/>
            <a:chExt cx="1739798" cy="252652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D4C8B21-66E6-47FE-90DE-8E723A8ABE73}"/>
                </a:ext>
              </a:extLst>
            </p:cNvPr>
            <p:cNvSpPr txBox="1"/>
            <p:nvPr/>
          </p:nvSpPr>
          <p:spPr>
            <a:xfrm>
              <a:off x="4356202" y="1490825"/>
              <a:ext cx="173979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Sc3 (max area of all wetlands)</a:t>
              </a:r>
              <a:endParaRPr lang="ko-KR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FA7F74F5-3F07-46E0-94F9-9379A25EAF86}"/>
                </a:ext>
              </a:extLst>
            </p:cNvPr>
            <p:cNvSpPr/>
            <p:nvPr/>
          </p:nvSpPr>
          <p:spPr>
            <a:xfrm>
              <a:off x="4356202" y="1511813"/>
              <a:ext cx="1692409" cy="231664"/>
            </a:xfrm>
            <a:prstGeom prst="rect">
              <a:avLst/>
            </a:prstGeom>
            <a:noFill/>
            <a:ln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4C519EC2-4A77-45B2-98D6-09164622B4C4}"/>
              </a:ext>
            </a:extLst>
          </p:cNvPr>
          <p:cNvGrpSpPr/>
          <p:nvPr/>
        </p:nvGrpSpPr>
        <p:grpSpPr>
          <a:xfrm>
            <a:off x="2230408" y="1020111"/>
            <a:ext cx="1828800" cy="246221"/>
            <a:chOff x="2230408" y="1020111"/>
            <a:chExt cx="1828800" cy="246221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5A19B28-3C87-41F4-923A-C1991047B40D}"/>
                </a:ext>
              </a:extLst>
            </p:cNvPr>
            <p:cNvSpPr txBox="1"/>
            <p:nvPr/>
          </p:nvSpPr>
          <p:spPr>
            <a:xfrm>
              <a:off x="2230408" y="1020111"/>
              <a:ext cx="17764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Sc2 (Large wetlands decreased)</a:t>
              </a:r>
              <a:endParaRPr lang="ko-KR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3B24B388-3CE6-4893-9999-5E0173C53273}"/>
                </a:ext>
              </a:extLst>
            </p:cNvPr>
            <p:cNvSpPr/>
            <p:nvPr/>
          </p:nvSpPr>
          <p:spPr>
            <a:xfrm>
              <a:off x="2230408" y="1029229"/>
              <a:ext cx="1828800" cy="230400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E3224E83-B86E-40A8-BD23-06A1DC67DC6F}"/>
              </a:ext>
            </a:extLst>
          </p:cNvPr>
          <p:cNvGrpSpPr/>
          <p:nvPr/>
        </p:nvGrpSpPr>
        <p:grpSpPr>
          <a:xfrm>
            <a:off x="8530818" y="2645609"/>
            <a:ext cx="1672944" cy="246221"/>
            <a:chOff x="3785249" y="2244302"/>
            <a:chExt cx="1672944" cy="246221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9C18B51-C09C-4711-B3F4-1CF1F6877C72}"/>
                </a:ext>
              </a:extLst>
            </p:cNvPr>
            <p:cNvSpPr txBox="1"/>
            <p:nvPr/>
          </p:nvSpPr>
          <p:spPr>
            <a:xfrm>
              <a:off x="3785249" y="2244302"/>
              <a:ext cx="16249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Sc1 (recover small wetlands)</a:t>
              </a:r>
              <a:endParaRPr lang="ko-KR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11E049C-5D49-4284-AC49-86EB71BBB5A1}"/>
                </a:ext>
              </a:extLst>
            </p:cNvPr>
            <p:cNvSpPr/>
            <p:nvPr/>
          </p:nvSpPr>
          <p:spPr>
            <a:xfrm>
              <a:off x="3785249" y="2259107"/>
              <a:ext cx="1672944" cy="23141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D39B4CF6-0B8C-4D42-8586-0879CC6458B7}"/>
              </a:ext>
            </a:extLst>
          </p:cNvPr>
          <p:cNvGrpSpPr/>
          <p:nvPr/>
        </p:nvGrpSpPr>
        <p:grpSpPr>
          <a:xfrm>
            <a:off x="8922955" y="3506836"/>
            <a:ext cx="2077273" cy="246221"/>
            <a:chOff x="4059208" y="3448038"/>
            <a:chExt cx="2077273" cy="246221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82C5B5D-BF2C-453C-854A-32F290956BB7}"/>
                </a:ext>
              </a:extLst>
            </p:cNvPr>
            <p:cNvSpPr txBox="1"/>
            <p:nvPr/>
          </p:nvSpPr>
          <p:spPr>
            <a:xfrm>
              <a:off x="4059208" y="3448038"/>
              <a:ext cx="20772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Sc4 (max area except small wetlands)</a:t>
              </a:r>
              <a:endParaRPr lang="ko-KR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EC378D5-4577-47E2-9626-4B58F32D3200}"/>
                </a:ext>
              </a:extLst>
            </p:cNvPr>
            <p:cNvSpPr/>
            <p:nvPr/>
          </p:nvSpPr>
          <p:spPr>
            <a:xfrm>
              <a:off x="4059208" y="3455948"/>
              <a:ext cx="2077273" cy="230400"/>
            </a:xfrm>
            <a:prstGeom prst="rect">
              <a:avLst/>
            </a:prstGeom>
            <a:noFill/>
            <a:ln>
              <a:solidFill>
                <a:srgbClr val="FF1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2BE2B820-7DAF-4598-969D-30046452B71C}"/>
              </a:ext>
            </a:extLst>
          </p:cNvPr>
          <p:cNvGrpSpPr/>
          <p:nvPr/>
        </p:nvGrpSpPr>
        <p:grpSpPr>
          <a:xfrm>
            <a:off x="7061258" y="4815006"/>
            <a:ext cx="1886874" cy="246221"/>
            <a:chOff x="2710851" y="4805663"/>
            <a:chExt cx="1886874" cy="246221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CB34D64-5287-4347-8D0B-9B2717936F4F}"/>
                </a:ext>
              </a:extLst>
            </p:cNvPr>
            <p:cNvSpPr txBox="1"/>
            <p:nvPr/>
          </p:nvSpPr>
          <p:spPr>
            <a:xfrm>
              <a:off x="2744037" y="4805663"/>
              <a:ext cx="18536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Sc1 (not recover small wetlands)</a:t>
              </a:r>
              <a:endParaRPr lang="ko-KR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B6240BE9-78E7-4FEB-8CDC-3683E953A788}"/>
                </a:ext>
              </a:extLst>
            </p:cNvPr>
            <p:cNvSpPr/>
            <p:nvPr/>
          </p:nvSpPr>
          <p:spPr>
            <a:xfrm>
              <a:off x="2710851" y="4813573"/>
              <a:ext cx="1886874" cy="230400"/>
            </a:xfrm>
            <a:prstGeom prst="rect">
              <a:avLst/>
            </a:prstGeom>
            <a:noFill/>
            <a:ln>
              <a:solidFill>
                <a:srgbClr val="FF37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F223E819-F339-417C-A00D-9BF646DEF001}"/>
              </a:ext>
            </a:extLst>
          </p:cNvPr>
          <p:cNvGrpSpPr/>
          <p:nvPr/>
        </p:nvGrpSpPr>
        <p:grpSpPr>
          <a:xfrm>
            <a:off x="9091692" y="1656612"/>
            <a:ext cx="1739798" cy="252652"/>
            <a:chOff x="4356202" y="1490825"/>
            <a:chExt cx="1739798" cy="252652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D9E014E-A8D7-486E-AB40-0E445F44A9FC}"/>
                </a:ext>
              </a:extLst>
            </p:cNvPr>
            <p:cNvSpPr txBox="1"/>
            <p:nvPr/>
          </p:nvSpPr>
          <p:spPr>
            <a:xfrm>
              <a:off x="4356202" y="1490825"/>
              <a:ext cx="173979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Sc3 (max area of all wetlands)</a:t>
              </a:r>
              <a:endParaRPr lang="ko-KR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E958B4AE-71D2-459B-8391-1982152DE161}"/>
                </a:ext>
              </a:extLst>
            </p:cNvPr>
            <p:cNvSpPr/>
            <p:nvPr/>
          </p:nvSpPr>
          <p:spPr>
            <a:xfrm>
              <a:off x="4356202" y="1511813"/>
              <a:ext cx="1692409" cy="231664"/>
            </a:xfrm>
            <a:prstGeom prst="rect">
              <a:avLst/>
            </a:prstGeom>
            <a:noFill/>
            <a:ln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BEFB9607-B8E6-469C-B880-C77218CC88D3}"/>
              </a:ext>
            </a:extLst>
          </p:cNvPr>
          <p:cNvGrpSpPr/>
          <p:nvPr/>
        </p:nvGrpSpPr>
        <p:grpSpPr>
          <a:xfrm>
            <a:off x="6898213" y="1152876"/>
            <a:ext cx="1828800" cy="246221"/>
            <a:chOff x="2230408" y="1020111"/>
            <a:chExt cx="1828800" cy="246221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6466E90-2CBD-4517-A865-75A431FA1E83}"/>
                </a:ext>
              </a:extLst>
            </p:cNvPr>
            <p:cNvSpPr txBox="1"/>
            <p:nvPr/>
          </p:nvSpPr>
          <p:spPr>
            <a:xfrm>
              <a:off x="2230408" y="1020111"/>
              <a:ext cx="17764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Sc2 (Large wetlands decreased)</a:t>
              </a:r>
              <a:endParaRPr lang="ko-KR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직사각형 62">
              <a:extLst>
                <a:ext uri="{FF2B5EF4-FFF2-40B4-BE49-F238E27FC236}">
                  <a16:creationId xmlns:a16="http://schemas.microsoft.com/office/drawing/2014/main" id="{05B7F378-F2B6-481A-8D62-8E758D5836E6}"/>
                </a:ext>
              </a:extLst>
            </p:cNvPr>
            <p:cNvSpPr/>
            <p:nvPr/>
          </p:nvSpPr>
          <p:spPr>
            <a:xfrm>
              <a:off x="2230408" y="1029229"/>
              <a:ext cx="1828800" cy="230400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/>
            </a:p>
          </p:txBody>
        </p:sp>
      </p:grpSp>
    </p:spTree>
    <p:extLst>
      <p:ext uri="{BB962C8B-B14F-4D97-AF65-F5344CB8AC3E}">
        <p14:creationId xmlns:p14="http://schemas.microsoft.com/office/powerpoint/2010/main" val="4484929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C1F6A8C6-4313-45CE-9091-3C0AD5C66CE9}"/>
              </a:ext>
            </a:extLst>
          </p:cNvPr>
          <p:cNvSpPr/>
          <p:nvPr/>
        </p:nvSpPr>
        <p:spPr>
          <a:xfrm>
            <a:off x="0" y="0"/>
            <a:ext cx="3975100" cy="606425"/>
          </a:xfrm>
          <a:prstGeom prst="rect">
            <a:avLst/>
          </a:prstGeom>
          <a:gradFill>
            <a:gsLst>
              <a:gs pos="57000">
                <a:srgbClr val="90B68C"/>
              </a:gs>
              <a:gs pos="99000">
                <a:schemeClr val="bg1"/>
              </a:gs>
              <a:gs pos="99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0"/>
            <a:ext cx="2827176" cy="584930"/>
          </a:xfrm>
          <a:noFill/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en-US" altLang="ko-KR" sz="3200" b="1" dirty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Conclusions</a:t>
            </a:r>
            <a:endParaRPr lang="ko-KR" altLang="en-US" sz="3200" b="1" dirty="0"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0"/>
            <a:ext cx="2476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0" y="0"/>
            <a:ext cx="268721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BA571761-EBDB-41ED-8F57-DE5525B14B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0480" y="6259357"/>
            <a:ext cx="1941520" cy="60253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3AC60C6-77C5-4318-BFF3-B5AF6CC8D793}"/>
              </a:ext>
            </a:extLst>
          </p:cNvPr>
          <p:cNvSpPr txBox="1"/>
          <p:nvPr/>
        </p:nvSpPr>
        <p:spPr>
          <a:xfrm>
            <a:off x="864566" y="726210"/>
            <a:ext cx="10601719" cy="4357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17550" indent="-342900">
              <a:spcAft>
                <a:spcPts val="500"/>
              </a:spcAft>
              <a:buFont typeface="Wingdings" panose="05000000000000000000" pitchFamily="2" charset="2"/>
              <a:buChar char="ü"/>
            </a:pPr>
            <a:endParaRPr lang="en-US" altLang="ko-KR" sz="20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500"/>
              </a:spcAft>
              <a:buFont typeface="Wingdings" panose="05000000000000000000" pitchFamily="2" charset="2"/>
              <a:buChar char="q"/>
            </a:pPr>
            <a:r>
              <a:rPr lang="en-US" altLang="ko-KR" sz="24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Different impact according to wetland functions</a:t>
            </a:r>
          </a:p>
          <a:p>
            <a:pPr marL="717550" indent="-342900" algn="just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ko-KR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role in the network differs depending on the function of the wetland (</a:t>
            </a:r>
            <a:r>
              <a:rPr lang="en-US" altLang="ko-KR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ko-KR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US" altLang="ko-KR" sz="20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BC</a:t>
            </a:r>
            <a:r>
              <a:rPr lang="en-US" altLang="ko-KR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and the impact caused by the loss of function also appears differently.</a:t>
            </a:r>
            <a:endParaRPr lang="en-US" altLang="ko-KR" sz="2000" dirty="0"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marL="717550" indent="-34290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Some small wetlands play an important role and also have huge impact when their functions were lost.</a:t>
            </a:r>
          </a:p>
          <a:p>
            <a:pPr marL="342900" indent="-342900">
              <a:spcAft>
                <a:spcPts val="500"/>
              </a:spcAft>
              <a:buFont typeface="Wingdings" panose="05000000000000000000" pitchFamily="2" charset="2"/>
              <a:buChar char="q"/>
            </a:pPr>
            <a:r>
              <a:rPr lang="en-US" altLang="ko-KR" sz="24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Find multiple ecological states following the condition of small wetlands</a:t>
            </a:r>
          </a:p>
          <a:p>
            <a:pPr marL="717550" indent="-34290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In the case of extremely dry season, a large decrease in network function appears. </a:t>
            </a:r>
          </a:p>
          <a:p>
            <a:pPr marL="717550" indent="-34290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Both network metrics (&lt;</a:t>
            </a:r>
            <a:r>
              <a:rPr lang="en-US" altLang="ko-KR" sz="2000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k</a:t>
            </a:r>
            <a:r>
              <a:rPr lang="en-US" altLang="ko-KR" sz="2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&gt; and </a:t>
            </a:r>
            <a:r>
              <a:rPr lang="en-US" altLang="ko-KR" sz="2000" i="1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E</a:t>
            </a:r>
            <a:r>
              <a:rPr lang="en-US" altLang="ko-KR" sz="2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) decreased when small wetlands lose their function (hydrologically dry).</a:t>
            </a:r>
          </a:p>
          <a:p>
            <a:pPr marL="717550" indent="-34290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It is necessary to consider the function of the wetlands as well as the area or number of wetlands when establishing a conservation plan</a:t>
            </a: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554C9FFA-2EAC-44F6-95CB-DF4A05BAABEF}"/>
              </a:ext>
            </a:extLst>
          </p:cNvPr>
          <p:cNvCxnSpPr/>
          <p:nvPr/>
        </p:nvCxnSpPr>
        <p:spPr>
          <a:xfrm>
            <a:off x="0" y="6216818"/>
            <a:ext cx="12192000" cy="0"/>
          </a:xfrm>
          <a:prstGeom prst="line">
            <a:avLst/>
          </a:prstGeom>
          <a:ln w="38100">
            <a:solidFill>
              <a:srgbClr val="90B6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그림 18">
            <a:extLst>
              <a:ext uri="{FF2B5EF4-FFF2-40B4-BE49-F238E27FC236}">
                <a16:creationId xmlns:a16="http://schemas.microsoft.com/office/drawing/2014/main" id="{9862B396-C7C4-456D-ADD5-25EC9893FB8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1" t="74136" r="63472" b="7768"/>
          <a:stretch/>
        </p:blipFill>
        <p:spPr>
          <a:xfrm>
            <a:off x="29944" y="6246657"/>
            <a:ext cx="587880" cy="586555"/>
          </a:xfrm>
          <a:prstGeom prst="rect">
            <a:avLst/>
          </a:prstGeom>
        </p:spPr>
      </p:pic>
      <p:sp>
        <p:nvSpPr>
          <p:cNvPr id="20" name="바닥글 개체 틀 3">
            <a:extLst>
              <a:ext uri="{FF2B5EF4-FFF2-40B4-BE49-F238E27FC236}">
                <a16:creationId xmlns:a16="http://schemas.microsoft.com/office/drawing/2014/main" id="{5FD3C90A-9040-45C2-92EC-70E57525A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824" y="6217366"/>
            <a:ext cx="7912994" cy="606425"/>
          </a:xfrm>
        </p:spPr>
        <p:txBody>
          <a:bodyPr/>
          <a:lstStyle/>
          <a:p>
            <a:pPr algn="l"/>
            <a:r>
              <a:rPr lang="en-US" altLang="ko-K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Civil &amp; Environmental Engineering</a:t>
            </a:r>
          </a:p>
          <a:p>
            <a:pPr algn="l"/>
            <a:r>
              <a:rPr lang="en-US" altLang="ko-KR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Hongik</a:t>
            </a:r>
            <a:r>
              <a:rPr lang="en-US" altLang="ko-K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University</a:t>
            </a:r>
            <a:endParaRPr lang="ko-KR" alt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7882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35E2364F-C275-432A-B59A-FAAD4352A0AC}"/>
              </a:ext>
            </a:extLst>
          </p:cNvPr>
          <p:cNvSpPr/>
          <p:nvPr/>
        </p:nvSpPr>
        <p:spPr>
          <a:xfrm>
            <a:off x="0" y="2065793"/>
            <a:ext cx="12192000" cy="1363207"/>
          </a:xfrm>
          <a:prstGeom prst="rect">
            <a:avLst/>
          </a:prstGeom>
          <a:solidFill>
            <a:srgbClr val="90B6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제목 4"/>
          <p:cNvSpPr>
            <a:spLocks noGrp="1"/>
          </p:cNvSpPr>
          <p:nvPr>
            <p:ph type="ctrTitle"/>
          </p:nvPr>
        </p:nvSpPr>
        <p:spPr>
          <a:xfrm>
            <a:off x="1524000" y="2065793"/>
            <a:ext cx="9144000" cy="1388608"/>
          </a:xfrm>
          <a:noFill/>
        </p:spPr>
        <p:txBody>
          <a:bodyPr anchor="ctr">
            <a:noAutofit/>
          </a:bodyPr>
          <a:lstStyle/>
          <a:p>
            <a:r>
              <a:rPr lang="en-US" altLang="ko-KR" sz="4800" b="1" dirty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Thank You</a:t>
            </a:r>
            <a:endParaRPr lang="ko-KR" altLang="en-US" sz="4800" b="1" dirty="0"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2611DF85-88E1-47CC-8B1A-95DB8B62CD90}"/>
              </a:ext>
            </a:extLst>
          </p:cNvPr>
          <p:cNvSpPr txBox="1">
            <a:spLocks/>
          </p:cNvSpPr>
          <p:nvPr/>
        </p:nvSpPr>
        <p:spPr>
          <a:xfrm>
            <a:off x="2198283" y="4000509"/>
            <a:ext cx="7795433" cy="1670218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ts val="1800"/>
              </a:spcBef>
            </a:pPr>
            <a:r>
              <a:rPr lang="en-GB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Acknowledgements</a:t>
            </a:r>
            <a:endParaRPr lang="ko-KR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1800"/>
              </a:spcBef>
            </a:pPr>
            <a:r>
              <a:rPr lang="en-GB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research was supported by National Research Foundation of Korea (NRF) funded by the Ministry of Education and Ministry of Science and ICT .</a:t>
            </a:r>
          </a:p>
          <a:p>
            <a:pPr algn="ctr">
              <a:spcBef>
                <a:spcPts val="1800"/>
              </a:spcBef>
            </a:pPr>
            <a:r>
              <a:rPr lang="en-GB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(NRF-2020R1A6A3A13075479, NRF-</a:t>
            </a:r>
            <a:r>
              <a:rPr lang="en-US" altLang="ko-KR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굴림" panose="020B0600000101010101" pitchFamily="50" charset="-127"/>
                <a:cs typeface="Times New Roman" panose="02020603050405020304" pitchFamily="18" charset="0"/>
              </a:rPr>
              <a:t>2020M3H5A108077511</a:t>
            </a:r>
            <a:r>
              <a:rPr lang="en-GB" altLang="ko-K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ko-KR" altLang="ko-K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0291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8CD8F422-25B9-4023-BF79-8431936D328B}"/>
              </a:ext>
            </a:extLst>
          </p:cNvPr>
          <p:cNvSpPr/>
          <p:nvPr/>
        </p:nvSpPr>
        <p:spPr>
          <a:xfrm>
            <a:off x="-1" y="0"/>
            <a:ext cx="9013371" cy="606425"/>
          </a:xfrm>
          <a:prstGeom prst="rect">
            <a:avLst/>
          </a:prstGeom>
          <a:gradFill>
            <a:gsLst>
              <a:gs pos="57000">
                <a:srgbClr val="90B68C"/>
              </a:gs>
              <a:gs pos="99000">
                <a:schemeClr val="bg1"/>
              </a:gs>
              <a:gs pos="99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7F065C4-DEEF-4EB3-9C42-C17ADE770E6D}"/>
              </a:ext>
            </a:extLst>
          </p:cNvPr>
          <p:cNvSpPr/>
          <p:nvPr/>
        </p:nvSpPr>
        <p:spPr>
          <a:xfrm>
            <a:off x="159622" y="0"/>
            <a:ext cx="11578288" cy="6064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0"/>
            <a:ext cx="7173168" cy="584930"/>
          </a:xfrm>
          <a:noFill/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en-US" altLang="ko-KR" sz="3200" b="1" dirty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Hydrology of GIWs: Dynamic Nodes</a:t>
            </a:r>
            <a:endParaRPr lang="ko-KR" altLang="en-US" sz="3200" b="1" dirty="0"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617824" y="6255466"/>
            <a:ext cx="7912994" cy="606425"/>
          </a:xfrm>
        </p:spPr>
        <p:txBody>
          <a:bodyPr/>
          <a:lstStyle/>
          <a:p>
            <a:pPr algn="l"/>
            <a:r>
              <a:rPr lang="en-US" altLang="ko-KR" b="1" dirty="0">
                <a:solidFill>
                  <a:schemeClr val="tx1"/>
                </a:solidFill>
              </a:rPr>
              <a:t>Department of Civil Engineering</a:t>
            </a:r>
          </a:p>
          <a:p>
            <a:pPr algn="l"/>
            <a:r>
              <a:rPr lang="en-US" altLang="ko-KR" b="1" dirty="0" err="1">
                <a:solidFill>
                  <a:schemeClr val="tx1"/>
                </a:solidFill>
              </a:rPr>
              <a:t>Hongik</a:t>
            </a:r>
            <a:r>
              <a:rPr lang="en-US" altLang="ko-KR" b="1" dirty="0">
                <a:solidFill>
                  <a:schemeClr val="tx1"/>
                </a:solidFill>
              </a:rPr>
              <a:t> University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466"/>
            <a:ext cx="617824" cy="550134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0480" y="6259357"/>
            <a:ext cx="1941520" cy="602534"/>
          </a:xfrm>
          <a:prstGeom prst="rect">
            <a:avLst/>
          </a:prstGeom>
        </p:spPr>
      </p:pic>
      <p:sp>
        <p:nvSpPr>
          <p:cNvPr id="26" name="Rectangle 2"/>
          <p:cNvSpPr/>
          <p:nvPr/>
        </p:nvSpPr>
        <p:spPr>
          <a:xfrm>
            <a:off x="444004" y="649505"/>
            <a:ext cx="4907049" cy="5642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Dynamics of water volume (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ED98EDD-0B2B-411D-872A-D3CDF18AAC02}"/>
                  </a:ext>
                </a:extLst>
              </p:cNvPr>
              <p:cNvSpPr txBox="1"/>
              <p:nvPr/>
            </p:nvSpPr>
            <p:spPr>
              <a:xfrm>
                <a:off x="1949455" y="1443387"/>
                <a:ext cx="8301025" cy="48595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7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ko-KR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ko-KR" sz="2400" b="1" i="1">
                              <a:latin typeface="Cambria Math" panose="02040503050406030204" pitchFamily="18" charset="0"/>
                            </a:rPr>
                            <m:t>𝒅𝑾</m:t>
                          </m:r>
                        </m:num>
                        <m:den>
                          <m:r>
                            <a:rPr lang="en-US" altLang="ko-KR" sz="2400" b="1" i="1"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  <m:r>
                        <a:rPr lang="en-US" altLang="ko-KR" sz="2400" b="1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ko-KR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400" b="1" i="1" smtClean="0">
                              <a:latin typeface="Cambria Math" panose="02040503050406030204" pitchFamily="18" charset="0"/>
                            </a:rPr>
                            <m:t>𝝃</m:t>
                          </m:r>
                        </m:e>
                        <m:sub>
                          <m:r>
                            <a:rPr lang="en-US" altLang="ko-KR" sz="2400" b="1" i="1" smtClean="0">
                              <a:latin typeface="Cambria Math" panose="02040503050406030204" pitchFamily="18" charset="0"/>
                            </a:rPr>
                            <m:t>𝒕</m:t>
                          </m:r>
                        </m:sub>
                      </m:sSub>
                      <m:r>
                        <a:rPr lang="en-US" altLang="ko-KR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ko-K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</m:e>
                        <m:sub>
                          <m:r>
                            <a:rPr lang="en-US" altLang="ko-K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𝑬𝑻</m:t>
                          </m:r>
                        </m:sub>
                      </m:sSub>
                      <m:r>
                        <a:rPr lang="en-US" altLang="ko-K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altLang="ko-K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𝑾</m:t>
                      </m:r>
                      <m:r>
                        <a:rPr lang="en-US" altLang="ko-K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)−</m:t>
                      </m:r>
                      <m:sSub>
                        <m:sSubPr>
                          <m:ctrlPr>
                            <a:rPr lang="en-US" altLang="ko-K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</m:e>
                        <m:sub>
                          <m:r>
                            <a:rPr lang="en-US" altLang="ko-K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𝒆𝒙</m:t>
                          </m:r>
                        </m:sub>
                      </m:sSub>
                      <m:r>
                        <a:rPr lang="en-US" altLang="ko-KR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altLang="ko-KR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𝑾</m:t>
                      </m:r>
                      <m:r>
                        <a:rPr lang="en-US" altLang="ko-KR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ko-KR" sz="2400" b="1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ts val="2700"/>
                  </a:lnSpc>
                </a:pPr>
                <a:endParaRPr lang="en-US" altLang="ko-KR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2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sz="2200" b="1" i="1">
                            <a:latin typeface="Cambria Math" panose="02040503050406030204" pitchFamily="18" charset="0"/>
                          </a:rPr>
                          <m:t>𝝃</m:t>
                        </m:r>
                      </m:e>
                      <m:sub>
                        <m:r>
                          <a:rPr lang="en-US" altLang="ko-KR" sz="2200" b="1" i="1">
                            <a:latin typeface="Cambria Math" panose="02040503050406030204" pitchFamily="18" charset="0"/>
                          </a:rPr>
                          <m:t>𝒕</m:t>
                        </m:r>
                      </m:sub>
                    </m:sSub>
                    <m:r>
                      <a:rPr lang="en-US" altLang="ko-KR" sz="2200" b="1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ko-KR" sz="2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sz="2200" b="1" i="1" smtClean="0">
                            <a:latin typeface="Cambria Math" panose="02040503050406030204" pitchFamily="18" charset="0"/>
                          </a:rPr>
                          <m:t>𝝀</m:t>
                        </m:r>
                      </m:e>
                      <m:sub>
                        <m:r>
                          <a:rPr lang="en-US" altLang="ko-KR" sz="2200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</m:sSub>
                    <m:r>
                      <a:rPr lang="en-US" altLang="ko-KR" sz="2200" b="1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ko-KR" sz="2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sz="2200" b="1" i="1" smtClean="0">
                            <a:latin typeface="Cambria Math" panose="02040503050406030204" pitchFamily="18" charset="0"/>
                          </a:rPr>
                          <m:t>𝜶</m:t>
                        </m:r>
                      </m:e>
                      <m:sub>
                        <m:r>
                          <a:rPr lang="en-US" altLang="ko-KR" sz="2200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</m:sSub>
                    <m:r>
                      <a:rPr lang="en-US" altLang="ko-KR" sz="2200" b="1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ko-KR" sz="2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22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lang="en-US" altLang="ko-KR" sz="2200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sub>
                    </m:sSub>
                    <m:r>
                      <a:rPr lang="en-US" altLang="ko-KR" sz="2200" b="1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altLang="ko-KR" sz="2200" b="1" i="1">
                        <a:latin typeface="Cambria Math" panose="02040503050406030204" pitchFamily="18" charset="0"/>
                        <a:cs typeface="Helvetica" panose="020B0604020202020204" pitchFamily="34" charset="0"/>
                      </a:rPr>
                      <m:t>:</m:t>
                    </m:r>
                    <m:r>
                      <m:rPr>
                        <m:nor/>
                      </m:rPr>
                      <a:rPr lang="en-US" altLang="ko-KR" sz="2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Stochastic</m:t>
                    </m:r>
                    <m:r>
                      <m:rPr>
                        <m:nor/>
                      </m:rPr>
                      <a:rPr lang="en-US" altLang="ko-KR" sz="2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altLang="ko-KR" sz="2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rainfall</m:t>
                    </m:r>
                    <m:r>
                      <m:rPr>
                        <m:nor/>
                      </m:rPr>
                      <a:rPr lang="en-US" altLang="ko-KR" sz="2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altLang="ko-KR" sz="2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input</m:t>
                    </m:r>
                    <m:r>
                      <m:rPr>
                        <m:nor/>
                      </m:rPr>
                      <a:rPr lang="en-US" altLang="ko-KR" sz="2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– </m:t>
                    </m:r>
                    <m:r>
                      <m:rPr>
                        <m:nor/>
                      </m:rPr>
                      <a:rPr lang="en-US" altLang="ko-KR" sz="2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Poisson</m:t>
                    </m:r>
                    <m:r>
                      <m:rPr>
                        <m:nor/>
                      </m:rPr>
                      <a:rPr lang="en-US" altLang="ko-KR" sz="2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altLang="ko-KR" sz="2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process</m:t>
                    </m:r>
                    <m:r>
                      <a:rPr lang="en-US" altLang="ko-KR" sz="2200" b="1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[</m:t>
                    </m:r>
                    <m:f>
                      <m:fPr>
                        <m:type m:val="lin"/>
                        <m:ctrlPr>
                          <a:rPr lang="en-US" altLang="ko-KR" sz="2200" b="1" i="1" smtClean="0">
                            <a:latin typeface="Cambria Math" panose="02040503050406030204" pitchFamily="18" charset="0"/>
                            <a:cs typeface="Helvetica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ko-KR" sz="2200" b="1" i="1" smtClean="0">
                                <a:latin typeface="Cambria Math" panose="02040503050406030204" pitchFamily="18" charset="0"/>
                                <a:cs typeface="Helvetica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altLang="ko-KR" sz="2200" b="1" i="1" smtClean="0">
                                <a:latin typeface="Cambria Math" panose="02040503050406030204" pitchFamily="18" charset="0"/>
                                <a:cs typeface="Helvetica" panose="020B0604020202020204" pitchFamily="34" charset="0"/>
                              </a:rPr>
                              <m:t>𝑳</m:t>
                            </m:r>
                          </m:e>
                          <m:sup>
                            <m:r>
                              <a:rPr lang="en-US" altLang="ko-KR" sz="2200" b="1" i="1" smtClean="0">
                                <a:latin typeface="Cambria Math" panose="02040503050406030204" pitchFamily="18" charset="0"/>
                                <a:cs typeface="Helvetica" panose="020B0604020202020204" pitchFamily="34" charset="0"/>
                              </a:rPr>
                              <m:t>𝟑</m:t>
                            </m:r>
                          </m:sup>
                        </m:sSup>
                      </m:num>
                      <m:den>
                        <m:r>
                          <a:rPr lang="en-US" altLang="ko-KR" sz="2200" b="1" i="1" smtClean="0">
                            <a:latin typeface="Cambria Math" panose="02040503050406030204" pitchFamily="18" charset="0"/>
                            <a:cs typeface="Helvetica" panose="020B0604020202020204" pitchFamily="34" charset="0"/>
                          </a:rPr>
                          <m:t>𝑻</m:t>
                        </m:r>
                      </m:den>
                    </m:f>
                  </m:oMath>
                </a14:m>
                <a:r>
                  <a:rPr lang="en-US" altLang="ko-KR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</a:t>
                </a:r>
                <a14:m>
                  <m:oMath xmlns:m="http://schemas.openxmlformats.org/officeDocument/2006/math">
                    <m:r>
                      <a:rPr lang="en-US" altLang="ko-KR" sz="2000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ko-KR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sz="2000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ko-KR" sz="20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altLang="ko-K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Mean rainfall frequency [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sz="2000" i="1" smtClean="0">
                            <a:latin typeface="Cambria Math" panose="02040503050406030204" pitchFamily="18" charset="0"/>
                            <a:cs typeface="Helvetica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ko-KR" sz="2000" b="0" i="1" smtClean="0">
                            <a:latin typeface="Cambria Math" panose="02040503050406030204" pitchFamily="18" charset="0"/>
                            <a:cs typeface="Helvetica" panose="020B0604020202020204" pitchFamily="34" charset="0"/>
                          </a:rPr>
                          <m:t>𝑇</m:t>
                        </m:r>
                      </m:e>
                      <m:sup>
                        <m:r>
                          <a:rPr lang="en-US" altLang="ko-KR" sz="2000" b="0" i="1" smtClean="0">
                            <a:latin typeface="Cambria Math" panose="02040503050406030204" pitchFamily="18" charset="0"/>
                            <a:cs typeface="Helvetica" panose="020B0604020202020204" pitchFamily="34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altLang="ko-K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</a:t>
                </a:r>
                <a14:m>
                  <m:oMath xmlns:m="http://schemas.openxmlformats.org/officeDocument/2006/math">
                    <m:r>
                      <a:rPr lang="en-US" altLang="ko-KR" sz="2000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ko-KR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sz="2000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ko-KR" sz="20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altLang="ko-K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Mean rainfall depth [</a:t>
                </a:r>
                <a14:m>
                  <m:oMath xmlns:m="http://schemas.openxmlformats.org/officeDocument/2006/math">
                    <m:r>
                      <a:rPr lang="en-US" altLang="ko-KR" sz="2000" b="0" i="1" smtClean="0">
                        <a:latin typeface="Cambria Math" panose="02040503050406030204" pitchFamily="18" charset="0"/>
                        <a:cs typeface="Helvetica" panose="020B0604020202020204" pitchFamily="34" charset="0"/>
                      </a:rPr>
                      <m:t>𝐿</m:t>
                    </m:r>
                  </m:oMath>
                </a14:m>
                <a:r>
                  <a:rPr lang="en-US" altLang="ko-K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</a:t>
                </a:r>
                <a14:m>
                  <m:oMath xmlns:m="http://schemas.openxmlformats.org/officeDocument/2006/math">
                    <m:r>
                      <a:rPr lang="en-US" altLang="ko-KR" sz="2000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ko-KR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ko-KR" sz="20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altLang="ko-K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Effective contributing area [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sz="2000" i="1">
                            <a:latin typeface="Cambria Math" panose="02040503050406030204" pitchFamily="18" charset="0"/>
                            <a:cs typeface="Helvetica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ko-KR" sz="2000" b="0" i="1" smtClean="0">
                            <a:latin typeface="Cambria Math" panose="02040503050406030204" pitchFamily="18" charset="0"/>
                            <a:cs typeface="Helvetica" panose="020B0604020202020204" pitchFamily="34" charset="0"/>
                          </a:rPr>
                          <m:t>𝐿</m:t>
                        </m:r>
                      </m:e>
                      <m:sup>
                        <m:r>
                          <a:rPr lang="en-US" altLang="ko-KR" sz="2000" b="0" i="1" smtClean="0">
                            <a:latin typeface="Cambria Math" panose="02040503050406030204" pitchFamily="18" charset="0"/>
                            <a:cs typeface="Helvetica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ko-K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22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sz="22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</m:e>
                      <m:sub>
                        <m:r>
                          <a:rPr lang="en-US" altLang="ko-KR" sz="22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𝑬𝑻</m:t>
                        </m:r>
                      </m:sub>
                    </m:sSub>
                    <m:r>
                      <a:rPr lang="en-US" altLang="ko-KR" sz="22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ko-KR" sz="22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𝑾</m:t>
                    </m:r>
                    <m:r>
                      <a:rPr lang="en-US" altLang="ko-KR" sz="22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ko-KR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Evapotranspiration = (PET) X (water surface area)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</a:t>
                </a:r>
                <a14:m>
                  <m:oMath xmlns:m="http://schemas.openxmlformats.org/officeDocument/2006/math">
                    <m:r>
                      <a:rPr lang="en-US" altLang="ko-KR" sz="200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ko-KR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altLang="ko-KR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𝐸𝑇</m:t>
                        </m:r>
                      </m:sub>
                    </m:sSub>
                    <m:d>
                      <m:dPr>
                        <m:ctrlPr>
                          <a:rPr lang="en-US" altLang="ko-KR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𝑊</m:t>
                        </m:r>
                      </m:e>
                    </m:d>
                    <m:r>
                      <a:rPr lang="en-US" altLang="ko-KR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ko-K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ko-K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ko-KR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altLang="ko-KR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ko-K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ko-K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ko-K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ko-K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  <m:sSup>
                      <m:sSupPr>
                        <m:ctrlPr>
                          <a:rPr lang="en-US" altLang="ko-K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altLang="ko-KR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ko-KR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lang="en-US" altLang="ko-KR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altLang="ko-K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ko-KR" alt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sup>
                    </m:sSup>
                  </m:oMath>
                </a14:m>
                <a:endParaRPr lang="en-US" altLang="ko-KR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22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sz="22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</m:e>
                      <m:sub>
                        <m:r>
                          <a:rPr lang="en-US" altLang="ko-KR" sz="2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𝒆𝒙</m:t>
                        </m:r>
                      </m:sub>
                    </m:sSub>
                    <m:r>
                      <a:rPr lang="en-US" altLang="ko-KR" sz="22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ko-KR" sz="22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𝑾</m:t>
                    </m:r>
                    <m:r>
                      <a:rPr lang="en-US" altLang="ko-KR" sz="22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ko-KR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Exfiltration = (exfiltration rate) X (wetted area)</a:t>
                </a:r>
              </a:p>
              <a:p>
                <a:r>
                  <a:rPr lang="en-US" altLang="ko-K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</a:t>
                </a:r>
                <a14:m>
                  <m:oMath xmlns:m="http://schemas.openxmlformats.org/officeDocument/2006/math">
                    <m:r>
                      <a:rPr lang="en-US" altLang="ko-KR" sz="200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ko-KR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altLang="ko-K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𝑒𝑥</m:t>
                        </m:r>
                      </m:sub>
                    </m:sSub>
                    <m:d>
                      <m:dPr>
                        <m:ctrlPr>
                          <a:rPr lang="en-US" altLang="ko-KR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𝑊</m:t>
                        </m:r>
                      </m:e>
                    </m:d>
                    <m:r>
                      <a:rPr lang="en-US" altLang="ko-KR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ko-KR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ko-K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ko-KR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ko-K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altLang="ko-KR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ko-K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ko-K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nary>
                      <m:naryPr>
                        <m:ctrlPr>
                          <a:rPr lang="en-US" altLang="ko-K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ko-K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altLang="ko-K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sup>
                      <m:e>
                        <m:r>
                          <a:rPr lang="en-US" altLang="ko-K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ko-KR" alt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altLang="ko-K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𝑟𝑑h</m:t>
                        </m:r>
                      </m:e>
                    </m:nary>
                    <m:r>
                      <a:rPr lang="en-US" altLang="ko-KR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ko-K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ko-KR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ko-KR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  <m:sSub>
                              <m:sSubPr>
                                <m:ctrlPr>
                                  <a:rPr lang="en-US" altLang="ko-KR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ko-KR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altLang="ko-KR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ad>
                              <m:radPr>
                                <m:degHide m:val="on"/>
                                <m:ctrlPr>
                                  <a:rPr lang="en-US" altLang="ko-KR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ko-KR" alt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</m:rad>
                            <m:sSub>
                              <m:sSubPr>
                                <m:ctrlPr>
                                  <a:rPr lang="en-US" altLang="ko-KR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ko-KR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en-US" altLang="ko-KR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𝑚𝑎𝑥</m:t>
                                </m:r>
                              </m:sub>
                            </m:sSub>
                          </m:num>
                          <m:den>
                            <m:r>
                              <a:rPr lang="en-US" altLang="ko-KR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(2−</m:t>
                            </m:r>
                            <m:r>
                              <a:rPr lang="ko-KR" alt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  <m:r>
                              <a:rPr lang="en-US" altLang="ko-KR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  <m:rad>
                              <m:radPr>
                                <m:degHide m:val="on"/>
                                <m:ctrlPr>
                                  <a:rPr lang="en-US" altLang="ko-KR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sSub>
                                  <m:sSubPr>
                                    <m:ctrlPr>
                                      <a:rPr lang="en-US" altLang="ko-KR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altLang="ko-KR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𝑚𝑎𝑥</m:t>
                                    </m:r>
                                  </m:sub>
                                </m:sSub>
                              </m:e>
                            </m:rad>
                          </m:den>
                        </m:f>
                      </m:e>
                    </m:d>
                    <m:sSup>
                      <m:sSupPr>
                        <m:ctrlPr>
                          <a:rPr lang="en-US" altLang="ko-K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altLang="ko-KR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ko-KR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𝑊</m:t>
                            </m:r>
                          </m:e>
                          <m:sup>
                            <m:r>
                              <a:rPr lang="en-US" altLang="ko-KR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∗)</m:t>
                            </m:r>
                          </m:sup>
                        </m:sSup>
                      </m:e>
                      <m:sup>
                        <m:r>
                          <a:rPr lang="en-US" altLang="ko-K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(1−</m:t>
                        </m:r>
                        <m:f>
                          <m:fPr>
                            <m:type m:val="lin"/>
                            <m:ctrlPr>
                              <a:rPr lang="en-US" altLang="ko-KR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ko-KR" alt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num>
                          <m:den>
                            <m:r>
                              <a:rPr lang="en-US" altLang="ko-KR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altLang="ko-K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lang="en-US" altLang="ko-KR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ED98EDD-0B2B-411D-872A-D3CDF18AAC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9455" y="1443387"/>
                <a:ext cx="8301025" cy="4859535"/>
              </a:xfrm>
              <a:prstGeom prst="rect">
                <a:avLst/>
              </a:prstGeom>
              <a:blipFill>
                <a:blip r:embed="rId5"/>
                <a:stretch>
                  <a:fillRect l="-514" t="-489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91925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>
            <a:extLst>
              <a:ext uri="{FF2B5EF4-FFF2-40B4-BE49-F238E27FC236}">
                <a16:creationId xmlns:a16="http://schemas.microsoft.com/office/drawing/2014/main" id="{EAF58AF5-45F7-4208-90D9-ACB4B7B4EC80}"/>
              </a:ext>
            </a:extLst>
          </p:cNvPr>
          <p:cNvSpPr/>
          <p:nvPr/>
        </p:nvSpPr>
        <p:spPr>
          <a:xfrm>
            <a:off x="0" y="0"/>
            <a:ext cx="9237306" cy="606425"/>
          </a:xfrm>
          <a:prstGeom prst="rect">
            <a:avLst/>
          </a:prstGeom>
          <a:gradFill>
            <a:gsLst>
              <a:gs pos="57000">
                <a:srgbClr val="90B68C"/>
              </a:gs>
              <a:gs pos="99000">
                <a:schemeClr val="bg1"/>
              </a:gs>
              <a:gs pos="99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0"/>
            <a:ext cx="7117184" cy="584930"/>
          </a:xfrm>
          <a:noFill/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Network Representation - Edge</a:t>
            </a:r>
            <a:endParaRPr lang="ko-KR" altLang="en-US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617824" y="6255466"/>
            <a:ext cx="7912994" cy="606425"/>
          </a:xfrm>
        </p:spPr>
        <p:txBody>
          <a:bodyPr/>
          <a:lstStyle/>
          <a:p>
            <a:pPr algn="l"/>
            <a:r>
              <a:rPr lang="en-US" altLang="ko-KR" b="1" dirty="0">
                <a:solidFill>
                  <a:schemeClr val="tx1"/>
                </a:solidFill>
              </a:rPr>
              <a:t>Department of Civil Engineering</a:t>
            </a:r>
          </a:p>
          <a:p>
            <a:pPr algn="l"/>
            <a:r>
              <a:rPr lang="en-US" altLang="ko-KR" b="1" dirty="0" err="1">
                <a:solidFill>
                  <a:schemeClr val="tx1"/>
                </a:solidFill>
              </a:rPr>
              <a:t>Hongik</a:t>
            </a:r>
            <a:r>
              <a:rPr lang="en-US" altLang="ko-KR" b="1" dirty="0">
                <a:solidFill>
                  <a:schemeClr val="tx1"/>
                </a:solidFill>
              </a:rPr>
              <a:t> University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466"/>
            <a:ext cx="617824" cy="55013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0" y="739954"/>
            <a:ext cx="59653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Model </a:t>
            </a:r>
            <a:r>
              <a:rPr lang="en-US" altLang="ko-KR" sz="2400" b="1" dirty="0">
                <a:latin typeface="Helvetica" panose="020B0604020202020204" pitchFamily="34" charset="0"/>
                <a:ea typeface="맑은 고딕" panose="020B0503020000020004" pitchFamily="50" charset="-127"/>
                <a:cs typeface="Helvetica" panose="020B0604020202020204" pitchFamily="34" charset="0"/>
              </a:rPr>
              <a:t>Ⅰ: </a:t>
            </a:r>
            <a:r>
              <a:rPr lang="en-US" altLang="ko-KR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Threshold distance</a:t>
            </a:r>
          </a:p>
          <a:p>
            <a:pPr algn="ctr"/>
            <a:r>
              <a:rPr lang="en-US" altLang="ko-KR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 (deterministic approach)</a:t>
            </a:r>
          </a:p>
          <a:p>
            <a:pPr algn="ctr"/>
            <a:r>
              <a:rPr lang="en-US" altLang="ko-KR" sz="1600" dirty="0">
                <a:latin typeface="Helvetica" panose="020B0604020202020204" pitchFamily="34" charset="0"/>
                <a:cs typeface="Helvetica" panose="020B0604020202020204" pitchFamily="34" charset="0"/>
              </a:rPr>
              <a:t>      </a:t>
            </a:r>
            <a:r>
              <a:rPr lang="en-US" altLang="ko-KR" sz="2000" dirty="0">
                <a:latin typeface="Helvetica" panose="020B0604020202020204" pitchFamily="34" charset="0"/>
                <a:cs typeface="Helvetica" panose="020B0604020202020204" pitchFamily="34" charset="0"/>
              </a:rPr>
              <a:t>Any pair of wetlands less than the threshold distance apart are connected by undirected edges</a:t>
            </a:r>
            <a:endParaRPr lang="ko-KR" altLang="en-US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53" name="그룹 52"/>
          <p:cNvGrpSpPr/>
          <p:nvPr/>
        </p:nvGrpSpPr>
        <p:grpSpPr>
          <a:xfrm>
            <a:off x="1337128" y="2448390"/>
            <a:ext cx="3538423" cy="3010980"/>
            <a:chOff x="1283207" y="2318527"/>
            <a:chExt cx="3291114" cy="2777803"/>
          </a:xfrm>
        </p:grpSpPr>
        <p:grpSp>
          <p:nvGrpSpPr>
            <p:cNvPr id="30" name="그룹 29"/>
            <p:cNvGrpSpPr/>
            <p:nvPr/>
          </p:nvGrpSpPr>
          <p:grpSpPr>
            <a:xfrm>
              <a:off x="1283207" y="2318527"/>
              <a:ext cx="3291114" cy="2777803"/>
              <a:chOff x="896256" y="2014508"/>
              <a:chExt cx="3291114" cy="2777803"/>
            </a:xfrm>
          </p:grpSpPr>
          <p:sp>
            <p:nvSpPr>
              <p:cNvPr id="17" name="타원 16"/>
              <p:cNvSpPr/>
              <p:nvPr/>
            </p:nvSpPr>
            <p:spPr>
              <a:xfrm>
                <a:off x="2002971" y="2336800"/>
                <a:ext cx="145143" cy="145143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18" name="타원 17"/>
              <p:cNvSpPr/>
              <p:nvPr/>
            </p:nvSpPr>
            <p:spPr>
              <a:xfrm>
                <a:off x="2148114" y="2939326"/>
                <a:ext cx="145143" cy="145143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19" name="타원 18"/>
              <p:cNvSpPr/>
              <p:nvPr/>
            </p:nvSpPr>
            <p:spPr>
              <a:xfrm>
                <a:off x="2866571" y="2632692"/>
                <a:ext cx="145143" cy="145143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20" name="타원 19"/>
              <p:cNvSpPr/>
              <p:nvPr/>
            </p:nvSpPr>
            <p:spPr>
              <a:xfrm>
                <a:off x="1399040" y="3236458"/>
                <a:ext cx="145143" cy="145143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21" name="타원 20"/>
              <p:cNvSpPr/>
              <p:nvPr/>
            </p:nvSpPr>
            <p:spPr>
              <a:xfrm>
                <a:off x="3171371" y="3526597"/>
                <a:ext cx="145143" cy="145143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22" name="타원 21"/>
              <p:cNvSpPr/>
              <p:nvPr/>
            </p:nvSpPr>
            <p:spPr>
              <a:xfrm>
                <a:off x="3868057" y="2323028"/>
                <a:ext cx="145143" cy="145143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23" name="타원 22"/>
              <p:cNvSpPr/>
              <p:nvPr/>
            </p:nvSpPr>
            <p:spPr>
              <a:xfrm>
                <a:off x="2220685" y="4029174"/>
                <a:ext cx="145143" cy="145143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24" name="타원 23"/>
              <p:cNvSpPr/>
              <p:nvPr/>
            </p:nvSpPr>
            <p:spPr>
              <a:xfrm>
                <a:off x="4042227" y="3101407"/>
                <a:ext cx="145143" cy="145143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25" name="타원 24"/>
              <p:cNvSpPr/>
              <p:nvPr/>
            </p:nvSpPr>
            <p:spPr>
              <a:xfrm>
                <a:off x="896256" y="2402270"/>
                <a:ext cx="145143" cy="145143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26" name="타원 25"/>
              <p:cNvSpPr/>
              <p:nvPr/>
            </p:nvSpPr>
            <p:spPr>
              <a:xfrm>
                <a:off x="1299027" y="4518780"/>
                <a:ext cx="145143" cy="145143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27" name="타원 26"/>
              <p:cNvSpPr/>
              <p:nvPr/>
            </p:nvSpPr>
            <p:spPr>
              <a:xfrm>
                <a:off x="2750456" y="4647168"/>
                <a:ext cx="145143" cy="145143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28" name="타원 27"/>
              <p:cNvSpPr/>
              <p:nvPr/>
            </p:nvSpPr>
            <p:spPr>
              <a:xfrm>
                <a:off x="3701141" y="4446208"/>
                <a:ext cx="145143" cy="145143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29" name="타원 28"/>
              <p:cNvSpPr/>
              <p:nvPr/>
            </p:nvSpPr>
            <p:spPr>
              <a:xfrm>
                <a:off x="1137556" y="2014508"/>
                <a:ext cx="2166258" cy="199478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  <a:prstDash val="lgDashDot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cxnSp>
          <p:nvCxnSpPr>
            <p:cNvPr id="32" name="직선 연결선 31"/>
            <p:cNvCxnSpPr>
              <a:stCxn id="18" idx="0"/>
              <a:endCxn id="17" idx="4"/>
            </p:cNvCxnSpPr>
            <p:nvPr/>
          </p:nvCxnSpPr>
          <p:spPr>
            <a:xfrm flipH="1" flipV="1">
              <a:off x="2462494" y="2785962"/>
              <a:ext cx="145143" cy="45738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직선 연결선 49"/>
            <p:cNvCxnSpPr>
              <a:stCxn id="19" idx="3"/>
            </p:cNvCxnSpPr>
            <p:nvPr/>
          </p:nvCxnSpPr>
          <p:spPr>
            <a:xfrm flipH="1">
              <a:off x="1928813" y="3060598"/>
              <a:ext cx="1345965" cy="5234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7" name="그림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0480" y="6259357"/>
            <a:ext cx="1941520" cy="60253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E0953490-F6C4-4DED-A049-24E5ACA20F87}"/>
              </a:ext>
            </a:extLst>
          </p:cNvPr>
          <p:cNvSpPr txBox="1"/>
          <p:nvPr/>
        </p:nvSpPr>
        <p:spPr>
          <a:xfrm>
            <a:off x="6096000" y="739954"/>
            <a:ext cx="58476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Model </a:t>
            </a:r>
            <a:r>
              <a:rPr lang="en-US" altLang="ko-KR" sz="2400" b="1" dirty="0">
                <a:latin typeface="Helvetica" panose="020B0604020202020204" pitchFamily="34" charset="0"/>
                <a:ea typeface="맑은 고딕" panose="020B0503020000020004" pitchFamily="50" charset="-127"/>
                <a:cs typeface="Helvetica" panose="020B0604020202020204" pitchFamily="34" charset="0"/>
              </a:rPr>
              <a:t>Ⅱ: </a:t>
            </a:r>
            <a:r>
              <a:rPr lang="en-US" altLang="ko-KR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Exponential dispersal kernel</a:t>
            </a:r>
          </a:p>
          <a:p>
            <a:pPr algn="ctr"/>
            <a:r>
              <a:rPr lang="en-US" altLang="ko-KR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(probabilistic approach) </a:t>
            </a:r>
          </a:p>
          <a:p>
            <a:pPr algn="ctr"/>
            <a:r>
              <a:rPr lang="en-US" altLang="ko-KR" sz="2000" dirty="0">
                <a:latin typeface="Helvetica" panose="020B0604020202020204" pitchFamily="34" charset="0"/>
                <a:cs typeface="Helvetica" panose="020B0604020202020204" pitchFamily="34" charset="0"/>
              </a:rPr>
              <a:t>The probability function for dispersal distances of inhabiting species in a wetland </a:t>
            </a:r>
            <a:endParaRPr lang="ko-KR" altLang="en-US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3302C296-D625-4064-82B6-5630795816BC}"/>
              </a:ext>
            </a:extLst>
          </p:cNvPr>
          <p:cNvGrpSpPr/>
          <p:nvPr/>
        </p:nvGrpSpPr>
        <p:grpSpPr>
          <a:xfrm>
            <a:off x="6959602" y="2186504"/>
            <a:ext cx="4847781" cy="4219340"/>
            <a:chOff x="3865392" y="1538367"/>
            <a:chExt cx="4873937" cy="429508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3844E306-6F0B-4C04-B538-BAF14ABC2FDB}"/>
                    </a:ext>
                  </a:extLst>
                </p:cNvPr>
                <p:cNvSpPr txBox="1"/>
                <p:nvPr/>
              </p:nvSpPr>
              <p:spPr>
                <a:xfrm>
                  <a:off x="3865392" y="4596304"/>
                  <a:ext cx="4873937" cy="123715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ko-KR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ko-K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en-US" altLang="ko-K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ko-KR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altLang="ko-K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ko-KR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ko-KR" altLang="en-US" i="1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  <m:r>
                                  <a:rPr lang="en-US" altLang="ko-KR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  <m:r>
                                  <a:rPr lang="en-US" altLang="ko-KR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</m:oMath>
                    </m:oMathPara>
                  </a14:m>
                  <a:endParaRPr lang="en-US" altLang="ko-KR" dirty="0"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ko-KR" altLang="en-US" i="1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 :</m:t>
                        </m:r>
                        <m:f>
                          <m:fPr>
                            <m:ctrlPr>
                              <a:rPr lang="en-US" altLang="ko-KR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𝑚𝑒𝑎𝑛</m:t>
                            </m:r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𝑑𝑖𝑠𝑝𝑒𝑟𝑠𝑎𝑙</m:t>
                            </m:r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𝑑𝑖𝑠𝑡𝑎𝑛𝑐𝑒</m:t>
                            </m:r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𝑜𝑓</m:t>
                            </m:r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𝑠𝑝𝑒𝑐𝑖𝑒𝑠</m:t>
                            </m:r>
                          </m:den>
                        </m:f>
                      </m:oMath>
                    </m:oMathPara>
                  </a14:m>
                  <a:endParaRPr lang="en-US" altLang="ko-KR" dirty="0"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  <a:p>
                  <a:pPr algn="ctr"/>
                  <a:endParaRPr lang="en-US" altLang="ko-KR" dirty="0"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3844E306-6F0B-4C04-B538-BAF14ABC2FD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5392" y="4596304"/>
                  <a:ext cx="4873937" cy="123715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35" name="그림 34">
              <a:extLst>
                <a:ext uri="{FF2B5EF4-FFF2-40B4-BE49-F238E27FC236}">
                  <a16:creationId xmlns:a16="http://schemas.microsoft.com/office/drawing/2014/main" id="{92AA6E27-710B-4F74-8AD4-1B52BE9B2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4164" y="1538367"/>
              <a:ext cx="4086718" cy="30650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496020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F9370032-107C-4D33-B46B-AB07AB80DD7E}"/>
              </a:ext>
            </a:extLst>
          </p:cNvPr>
          <p:cNvSpPr/>
          <p:nvPr/>
        </p:nvSpPr>
        <p:spPr>
          <a:xfrm>
            <a:off x="0" y="0"/>
            <a:ext cx="10636898" cy="606425"/>
          </a:xfrm>
          <a:prstGeom prst="rect">
            <a:avLst/>
          </a:prstGeom>
          <a:gradFill>
            <a:gsLst>
              <a:gs pos="57000">
                <a:srgbClr val="90B68C"/>
              </a:gs>
              <a:gs pos="99000">
                <a:schemeClr val="bg1"/>
              </a:gs>
              <a:gs pos="99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0"/>
            <a:ext cx="8115559" cy="584930"/>
          </a:xfrm>
          <a:noFill/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en-US" altLang="ko-KR" sz="3200" b="1" dirty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Probabilistic Manipulation of Bathymetry</a:t>
            </a:r>
            <a:endParaRPr lang="ko-KR" altLang="en-US" sz="3200" b="1" dirty="0"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617824" y="6255466"/>
            <a:ext cx="7912994" cy="606425"/>
          </a:xfrm>
        </p:spPr>
        <p:txBody>
          <a:bodyPr/>
          <a:lstStyle/>
          <a:p>
            <a:pPr algn="l"/>
            <a:r>
              <a:rPr lang="en-US" altLang="ko-KR" b="1" dirty="0">
                <a:solidFill>
                  <a:schemeClr val="tx1"/>
                </a:solidFill>
              </a:rPr>
              <a:t>Department of Civil Engineering</a:t>
            </a:r>
          </a:p>
          <a:p>
            <a:pPr algn="l"/>
            <a:r>
              <a:rPr lang="en-US" altLang="ko-KR" b="1" dirty="0" err="1">
                <a:solidFill>
                  <a:schemeClr val="tx1"/>
                </a:solidFill>
              </a:rPr>
              <a:t>Hongik</a:t>
            </a:r>
            <a:r>
              <a:rPr lang="en-US" altLang="ko-KR" b="1" dirty="0">
                <a:solidFill>
                  <a:schemeClr val="tx1"/>
                </a:solidFill>
              </a:rPr>
              <a:t> University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466"/>
            <a:ext cx="617824" cy="550134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0480" y="6259357"/>
            <a:ext cx="1941520" cy="60253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468816" y="1452792"/>
            <a:ext cx="40518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Wetland area – p relation</a:t>
            </a:r>
          </a:p>
          <a:p>
            <a:endParaRPr lang="en-US" altLang="ko-K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97751" y="1452792"/>
            <a:ext cx="40518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PDFs of wetland depths</a:t>
            </a:r>
          </a:p>
          <a:p>
            <a:endParaRPr lang="en-US" altLang="ko-K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1286" y="744906"/>
            <a:ext cx="9682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Statistics of the data from Hayashi and van der Kamp (2000)</a:t>
            </a:r>
            <a:endParaRPr lang="en-US" altLang="ko-K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그림 7" descr="지도, 텍스트이(가) 표시된 사진&#10;&#10;매우 높은 신뢰도로 생성된 설명">
            <a:extLst>
              <a:ext uri="{FF2B5EF4-FFF2-40B4-BE49-F238E27FC236}">
                <a16:creationId xmlns:a16="http://schemas.microsoft.com/office/drawing/2014/main" id="{7438461D-862C-4A53-8D47-A636616EB2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734" y="2102567"/>
            <a:ext cx="5334000" cy="4000500"/>
          </a:xfrm>
          <a:prstGeom prst="rect">
            <a:avLst/>
          </a:prstGeom>
        </p:spPr>
      </p:pic>
      <p:pic>
        <p:nvPicPr>
          <p:cNvPr id="12" name="그림 11" descr="텍스트, 지도이(가) 표시된 사진&#10;&#10;매우 높은 신뢰도로 생성된 설명">
            <a:extLst>
              <a:ext uri="{FF2B5EF4-FFF2-40B4-BE49-F238E27FC236}">
                <a16:creationId xmlns:a16="http://schemas.microsoft.com/office/drawing/2014/main" id="{05EEA28D-FB1F-4C4B-AAFB-D743EEEECF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449" y="2102567"/>
            <a:ext cx="6020439" cy="393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7861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:a16="http://schemas.microsoft.com/office/drawing/2014/main" id="{C7F7CB91-F22F-41F0-9AD5-F50B94C9EC9E}"/>
              </a:ext>
            </a:extLst>
          </p:cNvPr>
          <p:cNvSpPr/>
          <p:nvPr/>
        </p:nvSpPr>
        <p:spPr>
          <a:xfrm>
            <a:off x="-1" y="0"/>
            <a:ext cx="9162661" cy="606425"/>
          </a:xfrm>
          <a:prstGeom prst="rect">
            <a:avLst/>
          </a:prstGeom>
          <a:gradFill>
            <a:gsLst>
              <a:gs pos="57000">
                <a:srgbClr val="90B68C"/>
              </a:gs>
              <a:gs pos="99000">
                <a:schemeClr val="bg1"/>
              </a:gs>
              <a:gs pos="99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0"/>
            <a:ext cx="6631992" cy="584930"/>
          </a:xfrm>
          <a:noFill/>
          <a:ln>
            <a:noFill/>
          </a:ln>
        </p:spPr>
        <p:txBody>
          <a:bodyPr>
            <a:normAutofit/>
          </a:bodyPr>
          <a:lstStyle/>
          <a:p>
            <a:pPr algn="l"/>
            <a:r>
              <a:rPr lang="en-US" altLang="ko-KR" sz="3200" b="1" dirty="0"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rPr>
              <a:t>Estimating Power-law Exponents</a:t>
            </a:r>
            <a:endParaRPr lang="ko-KR" altLang="en-US" sz="3200" b="1" dirty="0">
              <a:latin typeface="Arial" panose="020B0604020202020204" pitchFamily="34" charset="0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617824" y="6255466"/>
            <a:ext cx="7912994" cy="606425"/>
          </a:xfrm>
        </p:spPr>
        <p:txBody>
          <a:bodyPr/>
          <a:lstStyle/>
          <a:p>
            <a:pPr algn="l"/>
            <a:r>
              <a:rPr lang="en-US" altLang="ko-KR" b="1" dirty="0">
                <a:solidFill>
                  <a:schemeClr val="tx1"/>
                </a:solidFill>
              </a:rPr>
              <a:t>Department of Civil Engineering</a:t>
            </a:r>
          </a:p>
          <a:p>
            <a:pPr algn="l"/>
            <a:r>
              <a:rPr lang="en-US" altLang="ko-KR" b="1" dirty="0" err="1">
                <a:solidFill>
                  <a:schemeClr val="tx1"/>
                </a:solidFill>
              </a:rPr>
              <a:t>Hongik</a:t>
            </a:r>
            <a:r>
              <a:rPr lang="en-US" altLang="ko-KR" b="1" dirty="0">
                <a:solidFill>
                  <a:schemeClr val="tx1"/>
                </a:solidFill>
              </a:rPr>
              <a:t> University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5466"/>
            <a:ext cx="617824" cy="550134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0480" y="6259357"/>
            <a:ext cx="1941520" cy="60253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C142B9B-35A3-40D5-A9D9-8115D620406C}"/>
                  </a:ext>
                </a:extLst>
              </p:cNvPr>
              <p:cNvSpPr txBox="1"/>
              <p:nvPr/>
            </p:nvSpPr>
            <p:spPr>
              <a:xfrm>
                <a:off x="5880098" y="1048027"/>
                <a:ext cx="6080993" cy="4361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20000"/>
                  </a:lnSpc>
                  <a:buFontTx/>
                  <a:buChar char="-"/>
                </a:pPr>
                <a:r>
                  <a:rPr lang="en-US" altLang="ko-KR" sz="1600" kern="100" dirty="0">
                    <a:latin typeface="Times New Roman" panose="02020603050405020304" pitchFamily="18" charset="0"/>
                    <a:ea typeface="나눔바른고딕" panose="020B0603020101020101" pitchFamily="50" charset="-127"/>
                    <a:cs typeface="Times New Roman" panose="02020603050405020304" pitchFamily="18" charset="0"/>
                  </a:rPr>
                  <a:t>Estimate the parameter </a:t>
                </a:r>
                <a14:m>
                  <m:oMath xmlns:m="http://schemas.openxmlformats.org/officeDocument/2006/math">
                    <m:r>
                      <a:rPr lang="ko-KR" altLang="en-US" sz="1600" i="1" kern="100" smtClean="0">
                        <a:latin typeface="Cambria Math" panose="02040503050406030204" pitchFamily="18" charset="0"/>
                        <a:ea typeface="나눔바른고딕" panose="020B0603020101020101" pitchFamily="50" charset="-127"/>
                        <a:cs typeface="Helvetica" panose="020B0604020202020204" pitchFamily="34" charset="0"/>
                      </a:rPr>
                      <m:t>𝛽</m:t>
                    </m:r>
                    <m:r>
                      <a:rPr lang="en-US" altLang="ko-KR" sz="1600" b="0" i="1" kern="100" smtClean="0">
                        <a:latin typeface="Cambria Math" panose="02040503050406030204" pitchFamily="18" charset="0"/>
                        <a:ea typeface="나눔바른고딕" panose="020B0603020101020101" pitchFamily="50" charset="-127"/>
                        <a:cs typeface="Helvetica" panose="020B0604020202020204" pitchFamily="34" charset="0"/>
                      </a:rPr>
                      <m:t>(</m:t>
                    </m:r>
                    <m:r>
                      <a:rPr lang="en-US" altLang="ko-KR" sz="1600" b="0" i="1" kern="100" smtClean="0">
                        <a:latin typeface="Cambria Math" panose="02040503050406030204" pitchFamily="18" charset="0"/>
                        <a:ea typeface="나눔바른고딕" panose="020B0603020101020101" pitchFamily="50" charset="-127"/>
                        <a:cs typeface="Helvetica" panose="020B0604020202020204" pitchFamily="34" charset="0"/>
                      </a:rPr>
                      <m:t>𝑒𝑥𝑝𝑜𝑛𝑒𝑛𝑡</m:t>
                    </m:r>
                    <m:r>
                      <a:rPr lang="en-US" altLang="ko-KR" sz="1600" b="0" i="1" kern="100" smtClean="0">
                        <a:latin typeface="Cambria Math" panose="02040503050406030204" pitchFamily="18" charset="0"/>
                        <a:ea typeface="나눔바른고딕" panose="020B0603020101020101" pitchFamily="50" charset="-127"/>
                        <a:cs typeface="Helvetica" panose="020B0604020202020204" pitchFamily="34" charset="0"/>
                      </a:rPr>
                      <m:t>)</m:t>
                    </m:r>
                  </m:oMath>
                </a14:m>
                <a:r>
                  <a:rPr lang="en-US" altLang="ko-KR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for each possible choice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600" i="1" smtClean="0">
                            <a:latin typeface="Cambria Math" panose="02040503050406030204" pitchFamily="18" charset="0"/>
                            <a:cs typeface="Helvetica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600" b="0" i="1" smtClean="0">
                            <a:latin typeface="Cambria Math" panose="02040503050406030204" pitchFamily="18" charset="0"/>
                            <a:cs typeface="Helvetica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600" b="0" i="1" smtClean="0">
                            <a:latin typeface="Cambria Math" panose="02040503050406030204" pitchFamily="18" charset="0"/>
                            <a:cs typeface="Helvetica" panose="020B0604020202020204" pitchFamily="34" charset="0"/>
                          </a:rPr>
                          <m:t>𝑚𝑖𝑛</m:t>
                        </m:r>
                      </m:sub>
                    </m:sSub>
                  </m:oMath>
                </a14:m>
                <a:r>
                  <a:rPr lang="en-US" altLang="ko-KR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using the method of maximum likelihood  estimators (MLEs).</a:t>
                </a:r>
              </a:p>
              <a:p>
                <a:pPr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ko-KR" sz="1600" i="1" smtClean="0">
                              <a:latin typeface="Cambria Math" panose="02040503050406030204" pitchFamily="18" charset="0"/>
                              <a:cs typeface="Helvetica" panose="020B0604020202020204" pitchFamily="34" charset="0"/>
                            </a:rPr>
                          </m:ctrlPr>
                        </m:accPr>
                        <m:e>
                          <m:r>
                            <a:rPr lang="ko-KR" altLang="en-US" sz="1600" i="1" smtClean="0">
                              <a:latin typeface="Cambria Math" panose="02040503050406030204" pitchFamily="18" charset="0"/>
                              <a:cs typeface="Helvetica" panose="020B0604020202020204" pitchFamily="34" charset="0"/>
                            </a:rPr>
                            <m:t>𝛽</m:t>
                          </m:r>
                        </m:e>
                      </m:acc>
                      <m:r>
                        <a:rPr lang="en-US" altLang="ko-KR" sz="1600" b="0" i="1" smtClean="0">
                          <a:latin typeface="Cambria Math" panose="02040503050406030204" pitchFamily="18" charset="0"/>
                          <a:cs typeface="Helvetica" panose="020B0604020202020204" pitchFamily="34" charset="0"/>
                        </a:rPr>
                        <m:t>=1+</m:t>
                      </m:r>
                      <m:r>
                        <a:rPr lang="en-US" altLang="ko-KR" sz="1600" b="0" i="1" smtClean="0">
                          <a:latin typeface="Cambria Math" panose="02040503050406030204" pitchFamily="18" charset="0"/>
                          <a:cs typeface="Helvetica" panose="020B0604020202020204" pitchFamily="34" charset="0"/>
                        </a:rPr>
                        <m:t>𝑛</m:t>
                      </m:r>
                      <m:sSup>
                        <m:sSupPr>
                          <m:ctrlPr>
                            <a:rPr lang="en-US" altLang="ko-KR" sz="1600" b="0" i="1" smtClean="0">
                              <a:latin typeface="Cambria Math" panose="02040503050406030204" pitchFamily="18" charset="0"/>
                              <a:cs typeface="Helvetica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ko-KR" sz="1600" b="0" i="1" smtClean="0">
                                  <a:latin typeface="Cambria Math" panose="02040503050406030204" pitchFamily="18" charset="0"/>
                                  <a:cs typeface="Helvetica" panose="020B0604020202020204" pitchFamily="34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ctrlPr>
                                    <a:rPr lang="en-US" altLang="ko-KR" sz="1600" b="0" i="1" smtClean="0">
                                      <a:latin typeface="Cambria Math" panose="02040503050406030204" pitchFamily="18" charset="0"/>
                                      <a:cs typeface="Helvetica" panose="020B0604020202020204" pitchFamily="34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altLang="ko-KR" sz="1600" b="0" i="1" smtClean="0">
                                      <a:latin typeface="Cambria Math" panose="02040503050406030204" pitchFamily="18" charset="0"/>
                                      <a:cs typeface="Helvetica" panose="020B0604020202020204" pitchFamily="34" charset="0"/>
                                    </a:rPr>
                                    <m:t>𝑖</m:t>
                                  </m:r>
                                  <m:r>
                                    <a:rPr lang="en-US" altLang="ko-KR" sz="1600" b="0" i="1" smtClean="0">
                                      <a:latin typeface="Cambria Math" panose="02040503050406030204" pitchFamily="18" charset="0"/>
                                      <a:cs typeface="Helvetica" panose="020B0604020202020204" pitchFamily="34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ko-KR" sz="1600" b="0" i="1" smtClean="0">
                                      <a:latin typeface="Cambria Math" panose="02040503050406030204" pitchFamily="18" charset="0"/>
                                      <a:cs typeface="Helvetica" panose="020B0604020202020204" pitchFamily="34" charset="0"/>
                                    </a:rPr>
                                    <m:t>𝑛</m:t>
                                  </m:r>
                                </m:sup>
                                <m:e>
                                  <m:func>
                                    <m:funcPr>
                                      <m:ctrlPr>
                                        <a:rPr lang="en-US" altLang="ko-KR" sz="1600" b="0" i="1" smtClean="0">
                                          <a:latin typeface="Cambria Math" panose="02040503050406030204" pitchFamily="18" charset="0"/>
                                          <a:cs typeface="Helvetica" panose="020B0604020202020204" pitchFamily="34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altLang="ko-KR" sz="1600" b="0" i="0" smtClean="0">
                                          <a:latin typeface="Cambria Math" panose="02040503050406030204" pitchFamily="18" charset="0"/>
                                          <a:cs typeface="Helvetica" panose="020B0604020202020204" pitchFamily="34" charset="0"/>
                                        </a:rPr>
                                        <m:t>ln</m:t>
                                      </m:r>
                                    </m:fName>
                                    <m:e>
                                      <m:f>
                                        <m:fPr>
                                          <m:ctrlPr>
                                            <a:rPr lang="en-US" altLang="ko-KR" sz="1600" b="0" i="1" smtClean="0">
                                              <a:latin typeface="Cambria Math" panose="02040503050406030204" pitchFamily="18" charset="0"/>
                                              <a:cs typeface="Helvetica" panose="020B0604020202020204" pitchFamily="34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US" altLang="ko-KR" sz="1600" b="0" i="1" smtClean="0">
                                                  <a:latin typeface="Cambria Math" panose="02040503050406030204" pitchFamily="18" charset="0"/>
                                                  <a:cs typeface="Helvetica" panose="020B0604020202020204" pitchFamily="34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ko-KR" sz="1600" b="0" i="1" smtClean="0">
                                                  <a:latin typeface="Cambria Math" panose="02040503050406030204" pitchFamily="18" charset="0"/>
                                                  <a:cs typeface="Helvetica" panose="020B0604020202020204" pitchFamily="34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ko-KR" sz="1600" b="0" i="1" smtClean="0">
                                                  <a:latin typeface="Cambria Math" panose="02040503050406030204" pitchFamily="18" charset="0"/>
                                                  <a:cs typeface="Helvetica" panose="020B0604020202020204" pitchFamily="34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en-US" altLang="ko-KR" sz="1600" b="0" i="1" smtClean="0">
                                                  <a:latin typeface="Cambria Math" panose="02040503050406030204" pitchFamily="18" charset="0"/>
                                                  <a:cs typeface="Helvetica" panose="020B0604020202020204" pitchFamily="34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ko-KR" sz="1600" b="0" i="1" smtClean="0">
                                                  <a:latin typeface="Cambria Math" panose="02040503050406030204" pitchFamily="18" charset="0"/>
                                                  <a:cs typeface="Helvetica" panose="020B0604020202020204" pitchFamily="34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ko-KR" sz="1600" b="0" i="1" smtClean="0">
                                                  <a:latin typeface="Cambria Math" panose="02040503050406030204" pitchFamily="18" charset="0"/>
                                                  <a:cs typeface="Helvetica" panose="020B0604020202020204" pitchFamily="34" charset="0"/>
                                                </a:rPr>
                                                <m:t>𝑚𝑖𝑛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func>
                                </m:e>
                              </m:nary>
                            </m:e>
                          </m:d>
                        </m:e>
                        <m:sup>
                          <m:r>
                            <a:rPr lang="en-US" altLang="ko-KR" sz="1600" b="0" i="1" smtClean="0">
                              <a:latin typeface="Cambria Math" panose="02040503050406030204" pitchFamily="18" charset="0"/>
                              <a:cs typeface="Helvetica" panose="020B0604020202020204" pitchFamily="34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altLang="ko-KR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1400" b="0" i="1" smtClean="0">
                          <a:latin typeface="Cambria Math" panose="02040503050406030204" pitchFamily="18" charset="0"/>
                          <a:cs typeface="Helvetica" panose="020B0604020202020204" pitchFamily="34" charset="0"/>
                        </a:rPr>
                        <m:t>𝑛</m:t>
                      </m:r>
                      <m:r>
                        <a:rPr lang="en-US" altLang="ko-KR" sz="1400" b="0" i="1" smtClean="0">
                          <a:latin typeface="Cambria Math" panose="02040503050406030204" pitchFamily="18" charset="0"/>
                          <a:cs typeface="Helvetica" panose="020B0604020202020204" pitchFamily="34" charset="0"/>
                        </a:rPr>
                        <m:t>:</m:t>
                      </m:r>
                      <m:r>
                        <a:rPr lang="en-US" altLang="ko-KR" sz="1400" b="0" i="1" smtClean="0">
                          <a:latin typeface="Cambria Math" panose="02040503050406030204" pitchFamily="18" charset="0"/>
                          <a:cs typeface="Helvetica" panose="020B0604020202020204" pitchFamily="34" charset="0"/>
                        </a:rPr>
                        <m:t>𝑛𝑢𝑚𝑏𝑒𝑟</m:t>
                      </m:r>
                      <m:r>
                        <a:rPr lang="en-US" altLang="ko-KR" sz="1400" b="0" i="1" smtClean="0">
                          <a:latin typeface="Cambria Math" panose="02040503050406030204" pitchFamily="18" charset="0"/>
                          <a:cs typeface="Helvetica" panose="020B0604020202020204" pitchFamily="34" charset="0"/>
                        </a:rPr>
                        <m:t> </m:t>
                      </m:r>
                      <m:r>
                        <a:rPr lang="en-US" altLang="ko-KR" sz="1400" b="0" i="1" smtClean="0">
                          <a:latin typeface="Cambria Math" panose="02040503050406030204" pitchFamily="18" charset="0"/>
                          <a:cs typeface="Helvetica" panose="020B0604020202020204" pitchFamily="34" charset="0"/>
                        </a:rPr>
                        <m:t>𝑜𝑓</m:t>
                      </m:r>
                      <m:r>
                        <a:rPr lang="en-US" altLang="ko-KR" sz="1400" b="0" i="1" smtClean="0">
                          <a:latin typeface="Cambria Math" panose="02040503050406030204" pitchFamily="18" charset="0"/>
                          <a:cs typeface="Helvetica" panose="020B0604020202020204" pitchFamily="34" charset="0"/>
                        </a:rPr>
                        <m:t> </m:t>
                      </m:r>
                      <m:r>
                        <a:rPr lang="en-US" altLang="ko-KR" sz="1400" b="0" i="1" smtClean="0">
                          <a:latin typeface="Cambria Math" panose="02040503050406030204" pitchFamily="18" charset="0"/>
                          <a:cs typeface="Helvetica" panose="020B0604020202020204" pitchFamily="34" charset="0"/>
                        </a:rPr>
                        <m:t>𝑑𝑎𝑡𝑎</m:t>
                      </m:r>
                    </m:oMath>
                  </m:oMathPara>
                </a14:m>
                <a:endParaRPr lang="en-US" altLang="ko-KR" sz="14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1400" b="0" i="1" smtClean="0">
                          <a:latin typeface="Cambria Math" panose="02040503050406030204" pitchFamily="18" charset="0"/>
                          <a:cs typeface="Helvetica" panose="020B0604020202020204" pitchFamily="34" charset="0"/>
                        </a:rPr>
                        <m:t>𝑥</m:t>
                      </m:r>
                      <m:r>
                        <a:rPr lang="en-US" altLang="ko-KR" sz="1400" i="1">
                          <a:latin typeface="Cambria Math" panose="02040503050406030204" pitchFamily="18" charset="0"/>
                          <a:cs typeface="Helvetica" panose="020B0604020202020204" pitchFamily="34" charset="0"/>
                        </a:rPr>
                        <m:t>:</m:t>
                      </m:r>
                      <m:r>
                        <a:rPr lang="en-US" altLang="ko-KR" sz="1400" b="0" i="1" smtClean="0">
                          <a:latin typeface="Cambria Math" panose="02040503050406030204" pitchFamily="18" charset="0"/>
                          <a:cs typeface="Helvetica" panose="020B0604020202020204" pitchFamily="34" charset="0"/>
                        </a:rPr>
                        <m:t>𝑜𝑏𝑠𝑒𝑟𝑣𝑒𝑑</m:t>
                      </m:r>
                      <m:r>
                        <a:rPr lang="en-US" altLang="ko-KR" sz="1400" b="0" i="1" smtClean="0">
                          <a:latin typeface="Cambria Math" panose="02040503050406030204" pitchFamily="18" charset="0"/>
                          <a:cs typeface="Helvetica" panose="020B0604020202020204" pitchFamily="34" charset="0"/>
                        </a:rPr>
                        <m:t> </m:t>
                      </m:r>
                      <m:r>
                        <a:rPr lang="en-US" altLang="ko-KR" sz="1400" b="0" i="1" smtClean="0">
                          <a:latin typeface="Cambria Math" panose="02040503050406030204" pitchFamily="18" charset="0"/>
                          <a:cs typeface="Helvetica" panose="020B0604020202020204" pitchFamily="34" charset="0"/>
                        </a:rPr>
                        <m:t>𝑣𝑎𝑙𝑢𝑒</m:t>
                      </m:r>
                    </m:oMath>
                  </m:oMathPara>
                </a14:m>
                <a:endParaRPr lang="en-US" altLang="ko-KR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ko-KR" sz="1400" i="1">
                            <a:latin typeface="Cambria Math" panose="02040503050406030204" pitchFamily="18" charset="0"/>
                            <a:cs typeface="Helvetica" panose="020B0604020202020204" pitchFamily="34" charset="0"/>
                          </a:rPr>
                        </m:ctrlPr>
                      </m:accPr>
                      <m:e>
                        <m:r>
                          <a:rPr lang="ko-KR" altLang="en-US" sz="1400" i="1">
                            <a:latin typeface="Cambria Math" panose="02040503050406030204" pitchFamily="18" charset="0"/>
                            <a:cs typeface="Helvetica" panose="020B0604020202020204" pitchFamily="34" charset="0"/>
                          </a:rPr>
                          <m:t>𝛽</m:t>
                        </m:r>
                      </m:e>
                    </m:acc>
                    <m:r>
                      <a:rPr lang="ko-KR" altLang="en-US" sz="1400" i="1" smtClean="0">
                        <a:latin typeface="Cambria Math" panose="02040503050406030204" pitchFamily="18" charset="0"/>
                        <a:cs typeface="Helvetica" panose="020B0604020202020204" pitchFamily="34" charset="0"/>
                      </a:rPr>
                      <m:t>→</m:t>
                    </m:r>
                    <m:r>
                      <a:rPr lang="ko-KR" altLang="en-US" sz="1400" i="1" smtClean="0">
                        <a:latin typeface="Cambria Math" panose="02040503050406030204" pitchFamily="18" charset="0"/>
                        <a:cs typeface="Helvetica" panose="020B0604020202020204" pitchFamily="34" charset="0"/>
                      </a:rPr>
                      <m:t>𝛽</m:t>
                    </m:r>
                    <m:r>
                      <a:rPr lang="en-US" altLang="ko-KR" sz="1400" b="0" i="1" smtClean="0">
                        <a:latin typeface="Cambria Math" panose="02040503050406030204" pitchFamily="18" charset="0"/>
                        <a:cs typeface="Helvetica" panose="020B0604020202020204" pitchFamily="34" charset="0"/>
                      </a:rPr>
                      <m:t> </m:t>
                    </m:r>
                    <m:r>
                      <a:rPr lang="en-US" altLang="ko-KR" sz="1400" b="0" i="1" smtClean="0">
                        <a:latin typeface="Cambria Math" panose="02040503050406030204" pitchFamily="18" charset="0"/>
                        <a:cs typeface="Helvetica" panose="020B0604020202020204" pitchFamily="34" charset="0"/>
                      </a:rPr>
                      <m:t>𝑖𝑛</m:t>
                    </m:r>
                    <m:r>
                      <a:rPr lang="en-US" altLang="ko-KR" sz="1400" b="0" i="1" smtClean="0">
                        <a:latin typeface="Cambria Math" panose="02040503050406030204" pitchFamily="18" charset="0"/>
                        <a:cs typeface="Helvetica" panose="020B0604020202020204" pitchFamily="34" charset="0"/>
                      </a:rPr>
                      <m:t> </m:t>
                    </m:r>
                    <m:r>
                      <a:rPr lang="en-US" altLang="ko-KR" sz="1400" b="0" i="1" smtClean="0">
                        <a:latin typeface="Cambria Math" panose="02040503050406030204" pitchFamily="18" charset="0"/>
                        <a:cs typeface="Helvetica" panose="020B0604020202020204" pitchFamily="34" charset="0"/>
                      </a:rPr>
                      <m:t>𝑡h𝑒</m:t>
                    </m:r>
                    <m:r>
                      <a:rPr lang="en-US" altLang="ko-KR" sz="1400" b="0" i="1" smtClean="0">
                        <a:latin typeface="Cambria Math" panose="02040503050406030204" pitchFamily="18" charset="0"/>
                        <a:cs typeface="Helvetica" panose="020B0604020202020204" pitchFamily="34" charset="0"/>
                      </a:rPr>
                      <m:t> </m:t>
                    </m:r>
                    <m:r>
                      <a:rPr lang="en-US" altLang="ko-KR" sz="1400" b="0" i="1" smtClean="0">
                        <a:latin typeface="Cambria Math" panose="02040503050406030204" pitchFamily="18" charset="0"/>
                        <a:cs typeface="Helvetica" panose="020B0604020202020204" pitchFamily="34" charset="0"/>
                      </a:rPr>
                      <m:t>𝑙𝑖𝑚𝑖𝑡</m:t>
                    </m:r>
                    <m:r>
                      <a:rPr lang="en-US" altLang="ko-KR" sz="1400" b="0" i="1" smtClean="0">
                        <a:latin typeface="Cambria Math" panose="02040503050406030204" pitchFamily="18" charset="0"/>
                        <a:cs typeface="Helvetica" panose="020B0604020202020204" pitchFamily="34" charset="0"/>
                      </a:rPr>
                      <m:t> </m:t>
                    </m:r>
                    <m:r>
                      <a:rPr lang="en-US" altLang="ko-KR" sz="1400" b="0" i="1" smtClean="0">
                        <a:latin typeface="Cambria Math" panose="02040503050406030204" pitchFamily="18" charset="0"/>
                        <a:cs typeface="Helvetica" panose="020B0604020202020204" pitchFamily="34" charset="0"/>
                      </a:rPr>
                      <m:t>𝑜𝑓</m:t>
                    </m:r>
                    <m:r>
                      <a:rPr lang="en-US" altLang="ko-KR" sz="1400" b="0" i="1" smtClean="0">
                        <a:latin typeface="Cambria Math" panose="02040503050406030204" pitchFamily="18" charset="0"/>
                        <a:cs typeface="Helvetica" panose="020B0604020202020204" pitchFamily="34" charset="0"/>
                      </a:rPr>
                      <m:t> </m:t>
                    </m:r>
                    <m:r>
                      <a:rPr lang="en-US" altLang="ko-KR" sz="1400" b="0" i="1" smtClean="0">
                        <a:latin typeface="Cambria Math" panose="02040503050406030204" pitchFamily="18" charset="0"/>
                        <a:cs typeface="Helvetica" panose="020B0604020202020204" pitchFamily="34" charset="0"/>
                      </a:rPr>
                      <m:t>𝑙𝑎𝑟𝑔𝑒</m:t>
                    </m:r>
                    <m:r>
                      <a:rPr lang="en-US" altLang="ko-KR" sz="1400" b="0" i="1" smtClean="0">
                        <a:latin typeface="Cambria Math" panose="02040503050406030204" pitchFamily="18" charset="0"/>
                        <a:cs typeface="Helvetica" panose="020B0604020202020204" pitchFamily="34" charset="0"/>
                      </a:rPr>
                      <m:t> </m:t>
                    </m:r>
                    <m:r>
                      <a:rPr lang="en-US" altLang="ko-KR" sz="1400" b="0" i="1" smtClean="0">
                        <a:latin typeface="Cambria Math" panose="02040503050406030204" pitchFamily="18" charset="0"/>
                        <a:cs typeface="Helvetica" panose="020B0604020202020204" pitchFamily="34" charset="0"/>
                      </a:rPr>
                      <m:t>𝑛</m:t>
                    </m:r>
                  </m:oMath>
                </a14:m>
                <a:r>
                  <a:rPr lang="en-US" altLang="ko-K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algn="ctr">
                  <a:lnSpc>
                    <a:spcPct val="120000"/>
                  </a:lnSpc>
                </a:pPr>
                <a:endParaRPr lang="en-US" altLang="ko-KR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20000"/>
                  </a:lnSpc>
                  <a:buFontTx/>
                  <a:buChar char="-"/>
                </a:pPr>
                <a:r>
                  <a:rPr lang="en-US" altLang="ko-KR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Calculate the Kolmogorov-Smirnov goodness-of-fit which generate value of </a:t>
                </a:r>
                <a14:m>
                  <m:oMath xmlns:m="http://schemas.openxmlformats.org/officeDocument/2006/math"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Helvetica" panose="020B0604020202020204" pitchFamily="34" charset="0"/>
                      </a:rPr>
                      <m:t>𝐷</m:t>
                    </m:r>
                  </m:oMath>
                </a14:m>
                <a:r>
                  <a:rPr lang="en-US" altLang="ko-KR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(distance between two probability distribution) and select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600" i="1" smtClean="0">
                            <a:latin typeface="Cambria Math" panose="02040503050406030204" pitchFamily="18" charset="0"/>
                            <a:cs typeface="Helvetica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600" b="0" i="1" smtClean="0">
                            <a:latin typeface="Cambria Math" panose="02040503050406030204" pitchFamily="18" charset="0"/>
                            <a:cs typeface="Helvetica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600" b="0" i="1" smtClean="0">
                            <a:latin typeface="Cambria Math" panose="02040503050406030204" pitchFamily="18" charset="0"/>
                            <a:cs typeface="Helvetica" panose="020B0604020202020204" pitchFamily="34" charset="0"/>
                          </a:rPr>
                          <m:t>𝑚𝑖𝑛</m:t>
                        </m:r>
                      </m:sub>
                    </m:sSub>
                  </m:oMath>
                </a14:m>
                <a:r>
                  <a:rPr lang="en-US" altLang="ko-KR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ko-KR" altLang="en-US" sz="1600" i="1" kern="100">
                        <a:latin typeface="Cambria Math" panose="02040503050406030204" pitchFamily="18" charset="0"/>
                        <a:ea typeface="나눔바른고딕" panose="020B0603020101020101" pitchFamily="50" charset="-127"/>
                        <a:cs typeface="Helvetica" panose="020B0604020202020204" pitchFamily="34" charset="0"/>
                      </a:rPr>
                      <m:t>𝛽</m:t>
                    </m:r>
                  </m:oMath>
                </a14:m>
                <a:r>
                  <a:rPr lang="en-US" altLang="ko-KR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that gives the minimum </a:t>
                </a:r>
                <a14:m>
                  <m:oMath xmlns:m="http://schemas.openxmlformats.org/officeDocument/2006/math">
                    <m:r>
                      <a:rPr lang="en-US" altLang="ko-KR" sz="1600" b="0" i="1" smtClean="0">
                        <a:latin typeface="Cambria Math" panose="02040503050406030204" pitchFamily="18" charset="0"/>
                        <a:cs typeface="Helvetica" panose="020B0604020202020204" pitchFamily="34" charset="0"/>
                      </a:rPr>
                      <m:t>𝐷</m:t>
                    </m:r>
                  </m:oMath>
                </a14:m>
                <a:r>
                  <a:rPr lang="en-US" altLang="ko-KR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of goodness-of-fit. </a:t>
                </a:r>
              </a:p>
              <a:p>
                <a:pPr marL="266700" indent="-266700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1600" b="0" i="1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𝐷</m:t>
                      </m:r>
                      <m:r>
                        <a:rPr lang="en-US" altLang="ko-KR" sz="1600" b="0" i="1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=</m:t>
                      </m:r>
                      <m:sPre>
                        <m:sPrePr>
                          <m:ctrlPr>
                            <a:rPr lang="en-US" altLang="ko-KR" sz="1600" b="0" i="1" kern="100" smtClean="0">
                              <a:latin typeface="Cambria Math" panose="02040503050406030204" pitchFamily="18" charset="0"/>
                              <a:ea typeface="나눔바른고딕" panose="020B0603020101020101" pitchFamily="50" charset="-127"/>
                              <a:cs typeface="Helvetica" panose="020B0604020202020204" pitchFamily="34" charset="0"/>
                            </a:rPr>
                          </m:ctrlPr>
                        </m:sPrePr>
                        <m:sub>
                          <m:r>
                            <a:rPr lang="en-US" altLang="ko-KR" sz="1600" b="0" i="1" kern="100" smtClean="0">
                              <a:latin typeface="Cambria Math" panose="02040503050406030204" pitchFamily="18" charset="0"/>
                              <a:ea typeface="나눔바른고딕" panose="020B0603020101020101" pitchFamily="50" charset="-127"/>
                              <a:cs typeface="Helvetica" panose="020B0604020202020204" pitchFamily="34" charset="0"/>
                            </a:rPr>
                            <m:t>𝑥</m:t>
                          </m:r>
                          <m:r>
                            <a:rPr lang="en-US" altLang="ko-KR" sz="16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  <m:t>≥</m:t>
                          </m:r>
                          <m:sSub>
                            <m:sSubPr>
                              <m:ctrlPr>
                                <a:rPr lang="en-US" altLang="ko-KR" sz="16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6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ko-KR" sz="1600" b="0" i="1" kern="1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Helvetica" panose="020B0604020202020204" pitchFamily="34" charset="0"/>
                                </a:rPr>
                                <m:t>𝑚𝑖𝑛</m:t>
                              </m:r>
                            </m:sub>
                          </m:sSub>
                        </m:sub>
                        <m:sup>
                          <m:r>
                            <a:rPr lang="en-US" altLang="ko-KR" sz="1600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p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altLang="ko-KR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ko-KR" sz="16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d>
                                <m:dPr>
                                  <m:ctrlPr>
                                    <a:rPr lang="en-US" altLang="ko-KR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ko-KR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altLang="ko-KR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ko-KR" sz="16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altLang="ko-KR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ko-KR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ko-KR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sPre>
                    </m:oMath>
                  </m:oMathPara>
                </a14:m>
                <a:endParaRPr lang="en-US" altLang="ko-KR" sz="1600" kern="100" dirty="0">
                  <a:latin typeface="Times New Roman" panose="02020603050405020304" pitchFamily="18" charset="0"/>
                  <a:ea typeface="나눔바른고딕" panose="020B0603020101020101" pitchFamily="50" charset="-127"/>
                  <a:cs typeface="Times New Roman" panose="02020603050405020304" pitchFamily="18" charset="0"/>
                </a:endParaRPr>
              </a:p>
              <a:p>
                <a:pPr marL="266700" indent="-266700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1400" b="0" i="1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𝑆</m:t>
                      </m:r>
                      <m:d>
                        <m:dPr>
                          <m:ctrlPr>
                            <a:rPr lang="en-US" altLang="ko-KR" sz="1400" b="0" i="1" kern="100" smtClean="0">
                              <a:latin typeface="Cambria Math" panose="02040503050406030204" pitchFamily="18" charset="0"/>
                              <a:ea typeface="나눔바른고딕" panose="020B0603020101020101" pitchFamily="50" charset="-127"/>
                              <a:cs typeface="Helvetica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400" b="0" i="1" kern="100" smtClean="0">
                              <a:latin typeface="Cambria Math" panose="02040503050406030204" pitchFamily="18" charset="0"/>
                              <a:ea typeface="나눔바른고딕" panose="020B0603020101020101" pitchFamily="50" charset="-127"/>
                              <a:cs typeface="Helvetica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altLang="ko-KR" sz="1400" b="0" i="1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en-US" altLang="ko-KR" sz="1400" b="0" i="0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CDF</m:t>
                      </m:r>
                      <m:r>
                        <a:rPr lang="en-US" altLang="ko-KR" sz="1400" b="0" i="0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400" b="0" i="0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of</m:t>
                      </m:r>
                      <m:r>
                        <a:rPr lang="en-US" altLang="ko-KR" sz="1400" b="0" i="0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400" b="0" i="0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the</m:t>
                      </m:r>
                      <m:r>
                        <a:rPr lang="en-US" altLang="ko-KR" sz="1400" b="0" i="0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400" b="0" i="0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data</m:t>
                      </m:r>
                      <m:r>
                        <a:rPr lang="en-US" altLang="ko-KR" sz="1400" b="0" i="0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400" b="0" i="0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for</m:t>
                      </m:r>
                      <m:r>
                        <a:rPr lang="en-US" altLang="ko-KR" sz="1400" b="0" i="0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400" b="0" i="0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the</m:t>
                      </m:r>
                      <m:r>
                        <a:rPr lang="en-US" altLang="ko-KR" sz="1400" b="0" i="0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400" b="0" i="0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observation</m:t>
                      </m:r>
                      <m:r>
                        <a:rPr lang="en-US" altLang="ko-KR" sz="1400" b="0" i="0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400" b="0" i="0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with</m:t>
                      </m:r>
                      <m:r>
                        <a:rPr lang="en-US" altLang="ko-KR" sz="1400" b="0" i="0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400" b="0" i="0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value</m:t>
                      </m:r>
                      <m:r>
                        <a:rPr lang="en-US" altLang="ko-KR" sz="1400" b="0" i="0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400" b="0" i="0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at</m:t>
                      </m:r>
                      <m:r>
                        <a:rPr lang="en-US" altLang="ko-KR" sz="1400" b="0" i="0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400" b="0" i="0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least</m:t>
                      </m:r>
                      <m:r>
                        <a:rPr lang="en-US" altLang="ko-KR" sz="1400" b="0" i="0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 </m:t>
                      </m:r>
                      <m:sSub>
                        <m:sSubPr>
                          <m:ctrlPr>
                            <a:rPr lang="en-US" altLang="ko-KR" sz="1400" b="0" i="1" kern="100" smtClean="0">
                              <a:latin typeface="Cambria Math" panose="02040503050406030204" pitchFamily="18" charset="0"/>
                              <a:ea typeface="나눔바른고딕" panose="020B0603020101020101" pitchFamily="50" charset="-127"/>
                              <a:cs typeface="Helvetica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altLang="ko-KR" sz="1400" b="0" i="1" kern="100" smtClean="0">
                              <a:latin typeface="Cambria Math" panose="02040503050406030204" pitchFamily="18" charset="0"/>
                              <a:ea typeface="나눔바른고딕" panose="020B0603020101020101" pitchFamily="50" charset="-127"/>
                              <a:cs typeface="Helvetica" panose="020B0604020202020204" pitchFamily="3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ko-KR" sz="1400" b="0" i="1" kern="100" smtClean="0">
                              <a:latin typeface="Cambria Math" panose="02040503050406030204" pitchFamily="18" charset="0"/>
                              <a:ea typeface="나눔바른고딕" panose="020B0603020101020101" pitchFamily="50" charset="-127"/>
                              <a:cs typeface="Helvetica" panose="020B0604020202020204" pitchFamily="34" charset="0"/>
                            </a:rPr>
                            <m:t>𝑚𝑖𝑛</m:t>
                          </m:r>
                        </m:sub>
                      </m:sSub>
                    </m:oMath>
                  </m:oMathPara>
                </a14:m>
                <a:endParaRPr lang="en-US" altLang="ko-KR" sz="1400" b="0" kern="100" dirty="0">
                  <a:latin typeface="Times New Roman" panose="02020603050405020304" pitchFamily="18" charset="0"/>
                  <a:ea typeface="나눔바른고딕" panose="020B0603020101020101" pitchFamily="50" charset="-127"/>
                  <a:cs typeface="Times New Roman" panose="02020603050405020304" pitchFamily="18" charset="0"/>
                </a:endParaRPr>
              </a:p>
              <a:p>
                <a:pPr marL="266700" indent="-266700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1400" b="0" i="1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𝑃</m:t>
                      </m:r>
                      <m:d>
                        <m:dPr>
                          <m:ctrlPr>
                            <a:rPr lang="en-US" altLang="ko-KR" sz="1400" b="0" i="1" kern="100" smtClean="0">
                              <a:latin typeface="Cambria Math" panose="02040503050406030204" pitchFamily="18" charset="0"/>
                              <a:ea typeface="나눔바른고딕" panose="020B0603020101020101" pitchFamily="50" charset="-127"/>
                              <a:cs typeface="Helvetica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400" b="0" i="1" kern="100" smtClean="0">
                              <a:latin typeface="Cambria Math" panose="02040503050406030204" pitchFamily="18" charset="0"/>
                              <a:ea typeface="나눔바른고딕" panose="020B0603020101020101" pitchFamily="50" charset="-127"/>
                              <a:cs typeface="Helvetica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US" altLang="ko-KR" sz="1400" b="0" i="1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:</m:t>
                      </m:r>
                      <m:r>
                        <a:rPr lang="en-US" altLang="ko-KR" sz="1400" b="0" i="1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𝐶𝐷𝐹</m:t>
                      </m:r>
                      <m:r>
                        <a:rPr lang="en-US" altLang="ko-KR" sz="1400" b="0" i="1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 </m:t>
                      </m:r>
                      <m:r>
                        <a:rPr lang="en-US" altLang="ko-KR" sz="1400" b="0" i="1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𝑓𝑜𝑟</m:t>
                      </m:r>
                      <m:r>
                        <a:rPr lang="en-US" altLang="ko-KR" sz="1400" b="0" i="1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 </m:t>
                      </m:r>
                      <m:r>
                        <a:rPr lang="en-US" altLang="ko-KR" sz="1400" b="0" i="1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𝑡h𝑒</m:t>
                      </m:r>
                      <m:r>
                        <a:rPr lang="en-US" altLang="ko-KR" sz="1400" b="0" i="1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 </m:t>
                      </m:r>
                      <m:r>
                        <a:rPr lang="en-US" altLang="ko-KR" sz="1400" b="0" i="1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𝑝𝑜𝑤𝑒𝑟</m:t>
                      </m:r>
                      <m:r>
                        <a:rPr lang="en-US" altLang="ko-KR" sz="1400" b="0" i="1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−</m:t>
                      </m:r>
                      <m:r>
                        <a:rPr lang="en-US" altLang="ko-KR" sz="1400" b="0" i="1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𝑙𝑎𝑤</m:t>
                      </m:r>
                      <m:r>
                        <a:rPr lang="en-US" altLang="ko-KR" sz="1400" b="0" i="1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 </m:t>
                      </m:r>
                      <m:r>
                        <a:rPr lang="en-US" altLang="ko-KR" sz="1400" b="0" i="1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𝑚𝑜𝑑𝑒𝑙</m:t>
                      </m:r>
                      <m:r>
                        <a:rPr lang="en-US" altLang="ko-KR" sz="1400" b="0" i="1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 </m:t>
                      </m:r>
                      <m:r>
                        <a:rPr lang="en-US" altLang="ko-KR" sz="1400" b="0" i="1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𝑡h𝑎𝑡</m:t>
                      </m:r>
                      <m:r>
                        <a:rPr lang="en-US" altLang="ko-KR" sz="1400" b="0" i="1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 </m:t>
                      </m:r>
                      <m:r>
                        <a:rPr lang="en-US" altLang="ko-KR" sz="1400" b="0" i="1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𝑏𝑒𝑠𝑡</m:t>
                      </m:r>
                      <m:r>
                        <a:rPr lang="en-US" altLang="ko-KR" sz="1400" b="0" i="1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 </m:t>
                      </m:r>
                      <m:r>
                        <a:rPr lang="en-US" altLang="ko-KR" sz="1400" b="0" i="1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𝑓𝑖𝑡</m:t>
                      </m:r>
                      <m:r>
                        <a:rPr lang="en-US" altLang="ko-KR" sz="1400" b="0" i="1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 </m:t>
                      </m:r>
                      <m:r>
                        <a:rPr lang="en-US" altLang="ko-KR" sz="1400" b="0" i="1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𝑖𝑛</m:t>
                      </m:r>
                      <m:r>
                        <a:rPr lang="en-US" altLang="ko-KR" sz="1400" b="0" i="1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 </m:t>
                      </m:r>
                      <m:r>
                        <a:rPr lang="en-US" altLang="ko-KR" sz="1400" b="0" i="1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𝑡h𝑒</m:t>
                      </m:r>
                      <m:r>
                        <a:rPr lang="en-US" altLang="ko-KR" sz="1400" b="0" i="1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 </m:t>
                      </m:r>
                      <m:r>
                        <a:rPr lang="en-US" altLang="ko-KR" sz="1400" b="0" i="1" kern="100" smtClean="0">
                          <a:latin typeface="Cambria Math" panose="02040503050406030204" pitchFamily="18" charset="0"/>
                          <a:ea typeface="나눔바른고딕" panose="020B0603020101020101" pitchFamily="50" charset="-127"/>
                          <a:cs typeface="Helvetica" panose="020B0604020202020204" pitchFamily="34" charset="0"/>
                        </a:rPr>
                        <m:t>𝑥</m:t>
                      </m:r>
                      <m:r>
                        <a:rPr lang="en-US" altLang="ko-KR" sz="1400" b="0" i="1" kern="1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Helvetica" panose="020B0604020202020204" pitchFamily="34" charset="0"/>
                        </a:rPr>
                        <m:t>≥</m:t>
                      </m:r>
                      <m:sSub>
                        <m:sSubPr>
                          <m:ctrlPr>
                            <a:rPr lang="en-US" altLang="ko-KR" sz="14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altLang="ko-KR" sz="14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ko-KR" sz="1400" b="0" i="1" kern="1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Helvetica" panose="020B0604020202020204" pitchFamily="34" charset="0"/>
                            </a:rPr>
                            <m:t>𝑚𝑖𝑛</m:t>
                          </m:r>
                        </m:sub>
                      </m:sSub>
                    </m:oMath>
                  </m:oMathPara>
                </a14:m>
                <a:endParaRPr lang="en-US" altLang="ko-KR" sz="1400" kern="100" dirty="0">
                  <a:latin typeface="Times New Roman" panose="02020603050405020304" pitchFamily="18" charset="0"/>
                  <a:ea typeface="나눔바른고딕" panose="020B0603020101020101" pitchFamily="50" charset="-127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C142B9B-35A3-40D5-A9D9-8115D62040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0098" y="1048027"/>
                <a:ext cx="6080993" cy="4361322"/>
              </a:xfrm>
              <a:prstGeom prst="rect">
                <a:avLst/>
              </a:prstGeom>
              <a:blipFill>
                <a:blip r:embed="rId5"/>
                <a:stretch>
                  <a:fillRect l="-401" r="-120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그림 8" descr="텍스트, 지도이(가) 표시된 사진&#10;&#10;매우 높은 신뢰도로 생성된 설명">
            <a:extLst>
              <a:ext uri="{FF2B5EF4-FFF2-40B4-BE49-F238E27FC236}">
                <a16:creationId xmlns:a16="http://schemas.microsoft.com/office/drawing/2014/main" id="{43698833-74C5-4923-96AC-989266E56E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24" y="807882"/>
            <a:ext cx="5334000" cy="40005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3CCBCD8-7A2E-4A44-8C86-CBD6BEB63336}"/>
                  </a:ext>
                </a:extLst>
              </p:cNvPr>
              <p:cNvSpPr txBox="1"/>
              <p:nvPr/>
            </p:nvSpPr>
            <p:spPr>
              <a:xfrm>
                <a:off x="823910" y="4931829"/>
                <a:ext cx="492182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 : Log-likelihood of the data </a:t>
                </a:r>
                <a14:m>
                  <m:oMath xmlns:m="http://schemas.openxmlformats.org/officeDocument/2006/math">
                    <m:r>
                      <a:rPr lang="en-US" altLang="ko-KR" sz="1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ko-KR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altLang="ko-KR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𝑚𝑖𝑛</m:t>
                        </m:r>
                      </m:sub>
                    </m:sSub>
                  </m:oMath>
                </a14:m>
                <a:r>
                  <a:rPr lang="en-US" altLang="ko-KR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under the fitted power law </a:t>
                </a:r>
                <a:endParaRPr lang="ko-KR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3CCBCD8-7A2E-4A44-8C86-CBD6BEB633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910" y="4931829"/>
                <a:ext cx="4921828" cy="276999"/>
              </a:xfrm>
              <a:prstGeom prst="rect">
                <a:avLst/>
              </a:prstGeom>
              <a:blipFill>
                <a:blip r:embed="rId7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329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31394</TotalTime>
  <Words>1747</Words>
  <Application>Microsoft Office PowerPoint</Application>
  <PresentationFormat>와이드스크린</PresentationFormat>
  <Paragraphs>241</Paragraphs>
  <Slides>19</Slides>
  <Notes>18</Notes>
  <HiddenSlides>4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7" baseType="lpstr">
      <vt:lpstr>HY견고딕</vt:lpstr>
      <vt:lpstr>맑은 고딕</vt:lpstr>
      <vt:lpstr>Arial</vt:lpstr>
      <vt:lpstr>Cambria Math</vt:lpstr>
      <vt:lpstr>Helvetica</vt:lpstr>
      <vt:lpstr>Times New Roman</vt:lpstr>
      <vt:lpstr>Wingdings</vt:lpstr>
      <vt:lpstr>Office 테마</vt:lpstr>
      <vt:lpstr>The role of small wetlands for resilient ecological networks in a wetlandscape</vt:lpstr>
      <vt:lpstr>Background</vt:lpstr>
      <vt:lpstr>Objectives </vt:lpstr>
      <vt:lpstr>Representations of hydrology and network</vt:lpstr>
      <vt:lpstr>Network Representation - Edge</vt:lpstr>
      <vt:lpstr>Network Topology</vt:lpstr>
      <vt:lpstr>Site &amp; Data for Simulation</vt:lpstr>
      <vt:lpstr>Network Simulations – Area scenario</vt:lpstr>
      <vt:lpstr>Results: k and BC distribution</vt:lpstr>
      <vt:lpstr>Results: Node deletion </vt:lpstr>
      <vt:lpstr>Results: Temporal change of &lt;k&gt;</vt:lpstr>
      <vt:lpstr>Results: Temporal change of E</vt:lpstr>
      <vt:lpstr>Results: All cases of change of &lt;k&gt; and E </vt:lpstr>
      <vt:lpstr>Conclusions</vt:lpstr>
      <vt:lpstr>Thank You</vt:lpstr>
      <vt:lpstr>Hydrology of GIWs: Dynamic Nodes</vt:lpstr>
      <vt:lpstr>Network Representation - Edge</vt:lpstr>
      <vt:lpstr>Probabilistic Manipulation of Bathymetry</vt:lpstr>
      <vt:lpstr>Estimating Power-law Exponents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Review – Dynamics Connectivity of temporary wetlands in the southern Great Plains</dc:title>
  <dc:creator>Bin</dc:creator>
  <cp:lastModifiedBy>Bin Kim</cp:lastModifiedBy>
  <cp:revision>631</cp:revision>
  <cp:lastPrinted>2019-06-25T04:04:43Z</cp:lastPrinted>
  <dcterms:created xsi:type="dcterms:W3CDTF">2015-01-19T06:10:34Z</dcterms:created>
  <dcterms:modified xsi:type="dcterms:W3CDTF">2021-04-26T12:03:33Z</dcterms:modified>
</cp:coreProperties>
</file>