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1"/>
  </p:notesMasterIdLst>
  <p:sldIdLst>
    <p:sldId id="256" r:id="rId2"/>
    <p:sldId id="266" r:id="rId3"/>
    <p:sldId id="322" r:id="rId4"/>
    <p:sldId id="323" r:id="rId5"/>
    <p:sldId id="384" r:id="rId6"/>
    <p:sldId id="385" r:id="rId7"/>
    <p:sldId id="324" r:id="rId8"/>
    <p:sldId id="386" r:id="rId9"/>
    <p:sldId id="407" r:id="rId10"/>
    <p:sldId id="387" r:id="rId11"/>
    <p:sldId id="388" r:id="rId12"/>
    <p:sldId id="335" r:id="rId13"/>
    <p:sldId id="389" r:id="rId14"/>
    <p:sldId id="390" r:id="rId15"/>
    <p:sldId id="334" r:id="rId16"/>
    <p:sldId id="391" r:id="rId17"/>
    <p:sldId id="382" r:id="rId18"/>
    <p:sldId id="392" r:id="rId19"/>
    <p:sldId id="383" r:id="rId20"/>
    <p:sldId id="393" r:id="rId21"/>
    <p:sldId id="401" r:id="rId22"/>
    <p:sldId id="402" r:id="rId23"/>
    <p:sldId id="326" r:id="rId24"/>
    <p:sldId id="329" r:id="rId25"/>
    <p:sldId id="394" r:id="rId26"/>
    <p:sldId id="330" r:id="rId27"/>
    <p:sldId id="395" r:id="rId28"/>
    <p:sldId id="331" r:id="rId29"/>
    <p:sldId id="396" r:id="rId30"/>
    <p:sldId id="398" r:id="rId31"/>
    <p:sldId id="397" r:id="rId32"/>
    <p:sldId id="399" r:id="rId33"/>
    <p:sldId id="400" r:id="rId34"/>
    <p:sldId id="327" r:id="rId35"/>
    <p:sldId id="404" r:id="rId36"/>
    <p:sldId id="405" r:id="rId37"/>
    <p:sldId id="406" r:id="rId38"/>
    <p:sldId id="347" r:id="rId39"/>
    <p:sldId id="320" r:id="rId40"/>
  </p:sldIdLst>
  <p:sldSz cx="118872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74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86427" autoAdjust="0"/>
  </p:normalViewPr>
  <p:slideViewPr>
    <p:cSldViewPr>
      <p:cViewPr varScale="1">
        <p:scale>
          <a:sx n="96" d="100"/>
          <a:sy n="96" d="100"/>
        </p:scale>
        <p:origin x="1104" y="84"/>
      </p:cViewPr>
      <p:guideLst>
        <p:guide orient="horz" pos="2160"/>
        <p:guide pos="3744"/>
      </p:guideLst>
    </p:cSldViewPr>
  </p:slideViewPr>
  <p:outlineViewPr>
    <p:cViewPr>
      <p:scale>
        <a:sx n="33" d="100"/>
        <a:sy n="33" d="100"/>
      </p:scale>
      <p:origin x="0" y="0"/>
    </p:cViewPr>
    <p:sldLst>
      <p:sld r:id="rId1" collapse="1"/>
      <p:sld r:id="rId2" collapse="1"/>
    </p:sldLst>
  </p:outlineViewPr>
  <p:notesTextViewPr>
    <p:cViewPr>
      <p:scale>
        <a:sx n="3" d="2"/>
        <a:sy n="3" d="2"/>
      </p:scale>
      <p:origin x="0" y="0"/>
    </p:cViewPr>
  </p:notesTextViewPr>
  <p:sorterViewPr>
    <p:cViewPr>
      <p:scale>
        <a:sx n="100" d="100"/>
        <a:sy n="100" d="100"/>
      </p:scale>
      <p:origin x="0" y="0"/>
    </p:cViewPr>
  </p:sorterViewPr>
  <p:notesViewPr>
    <p:cSldViewPr>
      <p:cViewPr varScale="1">
        <p:scale>
          <a:sx n="112" d="100"/>
          <a:sy n="112" d="100"/>
        </p:scale>
        <p:origin x="2418"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F6DCF2CF-04E3-4D77-841B-CE01C20D433A}" type="datetimeFigureOut">
              <a:rPr lang="en-US" smtClean="0"/>
              <a:t>4/28/2021</a:t>
            </a:fld>
            <a:endParaRPr lang="en-US"/>
          </a:p>
        </p:txBody>
      </p:sp>
      <p:sp>
        <p:nvSpPr>
          <p:cNvPr id="4" name="Slide Image Placeholder 3"/>
          <p:cNvSpPr>
            <a:spLocks noGrp="1" noRot="1" noChangeAspect="1"/>
          </p:cNvSpPr>
          <p:nvPr>
            <p:ph type="sldImg" idx="2"/>
          </p:nvPr>
        </p:nvSpPr>
        <p:spPr>
          <a:xfrm>
            <a:off x="2565400" y="857250"/>
            <a:ext cx="40132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D6137C1F-5077-40A9-9C93-DEBB373DD267}" type="slidenum">
              <a:rPr lang="en-US" smtClean="0"/>
              <a:t>‹#›</a:t>
            </a:fld>
            <a:endParaRPr lang="en-US"/>
          </a:p>
        </p:txBody>
      </p:sp>
    </p:spTree>
    <p:extLst>
      <p:ext uri="{BB962C8B-B14F-4D97-AF65-F5344CB8AC3E}">
        <p14:creationId xmlns:p14="http://schemas.microsoft.com/office/powerpoint/2010/main" val="992203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cxnSp>
        <p:nvCxnSpPr>
          <p:cNvPr id="7" name="Straight Connector 6"/>
          <p:cNvCxnSpPr>
            <a:cxnSpLocks/>
          </p:cNvCxnSpPr>
          <p:nvPr userDrawn="1"/>
        </p:nvCxnSpPr>
        <p:spPr>
          <a:xfrm flipV="1">
            <a:off x="472611" y="3352280"/>
            <a:ext cx="10957389" cy="52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12" idx="0"/>
            <a:endCxn id="11" idx="0"/>
          </p:cNvCxnSpPr>
          <p:nvPr userDrawn="1"/>
        </p:nvCxnSpPr>
        <p:spPr>
          <a:xfrm>
            <a:off x="228600" y="3581400"/>
            <a:ext cx="0" cy="28194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Arc 8"/>
          <p:cNvSpPr/>
          <p:nvPr userDrawn="1"/>
        </p:nvSpPr>
        <p:spPr>
          <a:xfrm>
            <a:off x="11201400" y="33528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 name="Arc 9"/>
          <p:cNvSpPr/>
          <p:nvPr userDrawn="1"/>
        </p:nvSpPr>
        <p:spPr>
          <a:xfrm rot="5400000">
            <a:off x="11201400" y="61722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1" name="Arc 10"/>
          <p:cNvSpPr/>
          <p:nvPr userDrawn="1"/>
        </p:nvSpPr>
        <p:spPr>
          <a:xfrm rot="5400000" flipV="1">
            <a:off x="228600" y="61722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Arc 11"/>
          <p:cNvSpPr/>
          <p:nvPr userDrawn="1"/>
        </p:nvSpPr>
        <p:spPr>
          <a:xfrm rot="16200000">
            <a:off x="228600" y="33528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cxnSp>
        <p:nvCxnSpPr>
          <p:cNvPr id="13" name="Straight Connector 12"/>
          <p:cNvCxnSpPr>
            <a:endCxn id="10" idx="2"/>
          </p:cNvCxnSpPr>
          <p:nvPr userDrawn="1"/>
        </p:nvCxnSpPr>
        <p:spPr>
          <a:xfrm flipV="1">
            <a:off x="472611" y="6628880"/>
            <a:ext cx="10941978" cy="52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a:stCxn id="9" idx="2"/>
            <a:endCxn id="10" idx="0"/>
          </p:cNvCxnSpPr>
          <p:nvPr userDrawn="1"/>
        </p:nvCxnSpPr>
        <p:spPr>
          <a:xfrm>
            <a:off x="11658080" y="3596811"/>
            <a:ext cx="520" cy="280398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flipV="1">
            <a:off x="228600" y="118872"/>
            <a:ext cx="11430000" cy="520"/>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24" name="Straight Connector 23"/>
          <p:cNvCxnSpPr>
            <a:cxnSpLocks/>
            <a:endCxn id="9" idx="2"/>
          </p:cNvCxnSpPr>
          <p:nvPr userDrawn="1"/>
        </p:nvCxnSpPr>
        <p:spPr>
          <a:xfrm flipH="1">
            <a:off x="11658080" y="152908"/>
            <a:ext cx="35740" cy="3443903"/>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29" name="Straight Connector 28"/>
          <p:cNvCxnSpPr>
            <a:cxnSpLocks/>
            <a:endCxn id="12" idx="0"/>
          </p:cNvCxnSpPr>
          <p:nvPr userDrawn="1"/>
        </p:nvCxnSpPr>
        <p:spPr>
          <a:xfrm>
            <a:off x="228600" y="141157"/>
            <a:ext cx="0" cy="3440243"/>
          </a:xfrm>
          <a:prstGeom prst="line">
            <a:avLst/>
          </a:prstGeom>
          <a:ln w="19050"/>
        </p:spPr>
        <p:style>
          <a:lnRef idx="1">
            <a:schemeClr val="accent2"/>
          </a:lnRef>
          <a:fillRef idx="0">
            <a:schemeClr val="accent2"/>
          </a:fillRef>
          <a:effectRef idx="0">
            <a:schemeClr val="accent2"/>
          </a:effectRef>
          <a:fontRef idx="minor">
            <a:schemeClr val="tx1"/>
          </a:fontRef>
        </p:style>
      </p:cxnSp>
      <p:sp>
        <p:nvSpPr>
          <p:cNvPr id="18" name="TextBox 17"/>
          <p:cNvSpPr txBox="1"/>
          <p:nvPr userDrawn="1"/>
        </p:nvSpPr>
        <p:spPr>
          <a:xfrm>
            <a:off x="1600199" y="112693"/>
            <a:ext cx="9600680" cy="1384995"/>
          </a:xfrm>
          <a:prstGeom prst="rect">
            <a:avLst/>
          </a:prstGeom>
          <a:noFill/>
        </p:spPr>
        <p:txBody>
          <a:bodyPr wrap="square" rtlCol="0">
            <a:spAutoFit/>
          </a:bodyPr>
          <a:lstStyle/>
          <a:p>
            <a:pPr algn="ctr"/>
            <a:r>
              <a:rPr lang="en-US" sz="2800" b="1" dirty="0">
                <a:latin typeface="Cambria" panose="02040503050406030204" pitchFamily="18" charset="0"/>
              </a:rPr>
              <a:t>Fractal-multifractal ensembles of downscaled precipitation and temperature sets as implied by climate models </a:t>
            </a:r>
          </a:p>
        </p:txBody>
      </p:sp>
      <p:sp>
        <p:nvSpPr>
          <p:cNvPr id="17" name="TextBox 16"/>
          <p:cNvSpPr txBox="1"/>
          <p:nvPr userDrawn="1"/>
        </p:nvSpPr>
        <p:spPr>
          <a:xfrm>
            <a:off x="193380" y="1447800"/>
            <a:ext cx="11499920" cy="1877437"/>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Cambria" panose="02040503050406030204" pitchFamily="18" charset="0"/>
                <a:cs typeface="Calibri" pitchFamily="34" charset="0"/>
              </a:rPr>
              <a:t>Mahesh L Maskey</a:t>
            </a:r>
            <a:r>
              <a:rPr lang="en-US" sz="1800" b="1" baseline="30000" dirty="0">
                <a:latin typeface="Cambria" panose="02040503050406030204" pitchFamily="18" charset="0"/>
                <a:cs typeface="Calibri" pitchFamily="34" charset="0"/>
              </a:rPr>
              <a:t>1</a:t>
            </a:r>
            <a:r>
              <a:rPr lang="en-US" sz="1800" b="1" dirty="0">
                <a:latin typeface="Cambria" panose="02040503050406030204" pitchFamily="18" charset="0"/>
                <a:cs typeface="Calibri" pitchFamily="34" charset="0"/>
              </a:rPr>
              <a:t>, David Joseph Serrano Suarez</a:t>
            </a:r>
            <a:r>
              <a:rPr lang="en-US" sz="1800" b="1" baseline="30000" dirty="0">
                <a:latin typeface="Cambria" panose="02040503050406030204" pitchFamily="18" charset="0"/>
                <a:cs typeface="Calibri" pitchFamily="34" charset="0"/>
              </a:rPr>
              <a:t>2</a:t>
            </a:r>
            <a:r>
              <a:rPr lang="en-US" sz="1800" b="1" dirty="0">
                <a:latin typeface="Cambria" panose="02040503050406030204" pitchFamily="18" charset="0"/>
                <a:cs typeface="Calibri" pitchFamily="34" charset="0"/>
              </a:rPr>
              <a:t>, , Carlos E Puente</a:t>
            </a:r>
            <a:r>
              <a:rPr lang="en-US" sz="1800" b="1" baseline="30000" dirty="0">
                <a:latin typeface="Cambria" panose="02040503050406030204" pitchFamily="18" charset="0"/>
                <a:cs typeface="Calibri" pitchFamily="34" charset="0"/>
              </a:rPr>
              <a:t>3</a:t>
            </a:r>
            <a:r>
              <a:rPr lang="en-US" sz="1800" b="1" dirty="0">
                <a:latin typeface="Cambria" panose="02040503050406030204" pitchFamily="18" charset="0"/>
                <a:cs typeface="Calibri" pitchFamily="34" charset="0"/>
              </a:rPr>
              <a:t>, Joshua Viers</a:t>
            </a:r>
            <a:r>
              <a:rPr lang="en-US" sz="1800" b="1" baseline="30000" dirty="0">
                <a:latin typeface="Cambria" panose="02040503050406030204" pitchFamily="18" charset="0"/>
                <a:cs typeface="Calibri" pitchFamily="34" charset="0"/>
              </a:rPr>
              <a:t>1</a:t>
            </a:r>
            <a:r>
              <a:rPr lang="en-US" sz="1800" b="1" dirty="0">
                <a:latin typeface="Cambria" panose="02040503050406030204" pitchFamily="18" charset="0"/>
                <a:cs typeface="Calibri" pitchFamily="34" charset="0"/>
              </a:rPr>
              <a:t>, Josue Medellin-Azuara</a:t>
            </a:r>
            <a:r>
              <a:rPr lang="en-US" sz="1800" b="1" baseline="30000" dirty="0">
                <a:latin typeface="Cambria" panose="02040503050406030204" pitchFamily="18" charset="0"/>
                <a:cs typeface="Calibri" pitchFamily="34" charset="0"/>
              </a:rPr>
              <a:t>1</a:t>
            </a:r>
            <a:r>
              <a:rPr lang="en-US" sz="1800" b="1" dirty="0">
                <a:latin typeface="Cambria" panose="02040503050406030204" pitchFamily="18" charset="0"/>
                <a:cs typeface="Calibri" pitchFamily="34" charset="0"/>
              </a:rPr>
              <a:t>, </a:t>
            </a:r>
            <a:r>
              <a:rPr lang="en-US" sz="1800" b="1" dirty="0" err="1">
                <a:latin typeface="Cambria" panose="02040503050406030204" pitchFamily="18" charset="0"/>
                <a:cs typeface="Calibri" pitchFamily="34" charset="0"/>
              </a:rPr>
              <a:t>Bellie</a:t>
            </a:r>
            <a:r>
              <a:rPr lang="en-US" sz="1800" b="1" dirty="0">
                <a:latin typeface="Cambria" panose="02040503050406030204" pitchFamily="18" charset="0"/>
                <a:cs typeface="Calibri" pitchFamily="34" charset="0"/>
              </a:rPr>
              <a:t>  Sivakumar</a:t>
            </a:r>
            <a:r>
              <a:rPr lang="en-US" sz="1800" b="1" baseline="30000" dirty="0">
                <a:latin typeface="Cambria" panose="02040503050406030204" pitchFamily="18" charset="0"/>
                <a:cs typeface="Calibri" pitchFamily="34" charset="0"/>
              </a:rPr>
              <a:t>4</a:t>
            </a:r>
            <a:r>
              <a:rPr lang="en-US" sz="1800" b="1" dirty="0">
                <a:latin typeface="Cambria" panose="02040503050406030204" pitchFamily="18" charset="0"/>
                <a:cs typeface="Calibri" pitchFamily="34" charset="0"/>
              </a:rPr>
              <a:t>, Samuel Sandoval Solis</a:t>
            </a:r>
            <a:r>
              <a:rPr lang="en-US" sz="1800" b="1" baseline="30000" dirty="0">
                <a:latin typeface="Cambria" panose="02040503050406030204" pitchFamily="18" charset="0"/>
                <a:cs typeface="Calibri" pitchFamily="34" charset="0"/>
              </a:rPr>
              <a:t>3</a:t>
            </a:r>
            <a:r>
              <a:rPr lang="en-US" sz="1800" b="1" dirty="0">
                <a:latin typeface="Cambria" panose="02040503050406030204" pitchFamily="18" charset="0"/>
                <a:cs typeface="Calibri" pitchFamily="34" charset="0"/>
              </a:rPr>
              <a:t>, and Laura Elisa Garza Diaz</a:t>
            </a:r>
            <a:r>
              <a:rPr lang="en-US" sz="1800" b="1" strike="noStrike" baseline="30000" dirty="0">
                <a:latin typeface="Cambria" panose="02040503050406030204" pitchFamily="18" charset="0"/>
                <a:cs typeface="Calibri" pitchFamily="34" charset="0"/>
              </a:rPr>
              <a:t>3</a:t>
            </a:r>
            <a:br>
              <a:rPr lang="en-US" sz="2000" b="1" dirty="0">
                <a:latin typeface="Cambria" panose="02040503050406030204" pitchFamily="18" charset="0"/>
                <a:cs typeface="Calibri" pitchFamily="34" charset="0"/>
              </a:rPr>
            </a:br>
            <a:r>
              <a:rPr lang="en-US" sz="1600" dirty="0">
                <a:latin typeface="Cambria" panose="02040503050406030204" pitchFamily="18" charset="0"/>
                <a:cs typeface="Calibri" pitchFamily="34" charset="0"/>
              </a:rPr>
              <a:t>  </a:t>
            </a:r>
            <a:r>
              <a:rPr lang="en-US" sz="1600" baseline="30000" dirty="0">
                <a:latin typeface="Cambria" panose="02040503050406030204" pitchFamily="18" charset="0"/>
                <a:cs typeface="Calibri" pitchFamily="34" charset="0"/>
              </a:rPr>
              <a:t>1</a:t>
            </a:r>
            <a:r>
              <a:rPr lang="en-US" sz="1600" dirty="0">
                <a:latin typeface="Cambria" panose="02040503050406030204" pitchFamily="18" charset="0"/>
                <a:cs typeface="Calibri" pitchFamily="34" charset="0"/>
              </a:rPr>
              <a:t>University of California, Merced, CA; Civil and Environmental Engineering,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aseline="30000" dirty="0">
                <a:latin typeface="Cambria" panose="02040503050406030204" pitchFamily="18" charset="0"/>
                <a:cs typeface="Calibri" pitchFamily="34" charset="0"/>
              </a:rPr>
              <a:t>2 </a:t>
            </a:r>
            <a:r>
              <a:rPr lang="en-US" sz="1600" kern="100" dirty="0">
                <a:latin typeface="Cambria" panose="02040503050406030204" pitchFamily="18" charset="0"/>
                <a:ea typeface="Calibri"/>
                <a:cs typeface="Times New Roman"/>
              </a:rPr>
              <a:t>Universidad Pontificia </a:t>
            </a:r>
            <a:r>
              <a:rPr lang="en-US" sz="1600" kern="100" dirty="0" err="1">
                <a:latin typeface="Cambria" panose="02040503050406030204" pitchFamily="18" charset="0"/>
                <a:ea typeface="Calibri"/>
                <a:cs typeface="Times New Roman"/>
              </a:rPr>
              <a:t>Bolivariana</a:t>
            </a:r>
            <a:r>
              <a:rPr lang="en-US" sz="1600" kern="100" dirty="0">
                <a:latin typeface="Cambria" panose="02040503050406030204" pitchFamily="18" charset="0"/>
                <a:ea typeface="Calibri"/>
                <a:cs typeface="Times New Roman"/>
              </a:rPr>
              <a:t> - </a:t>
            </a:r>
            <a:r>
              <a:rPr lang="en-US" sz="1600" kern="100" dirty="0" err="1">
                <a:latin typeface="Cambria" panose="02040503050406030204" pitchFamily="18" charset="0"/>
                <a:ea typeface="Calibri"/>
                <a:cs typeface="Times New Roman"/>
              </a:rPr>
              <a:t>Seccional</a:t>
            </a:r>
            <a:r>
              <a:rPr lang="en-US" sz="1600" kern="100" dirty="0">
                <a:latin typeface="Cambria" panose="02040503050406030204" pitchFamily="18" charset="0"/>
                <a:ea typeface="Calibri"/>
                <a:cs typeface="Times New Roman"/>
              </a:rPr>
              <a:t> Bucaramanga, Colombia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00" baseline="30000" dirty="0">
                <a:solidFill>
                  <a:schemeClr val="tx1"/>
                </a:solidFill>
                <a:latin typeface="Cambria" panose="02040503050406030204" pitchFamily="18" charset="0"/>
                <a:ea typeface="+mn-ea"/>
                <a:cs typeface="Times New Roman"/>
              </a:rPr>
              <a:t>3</a:t>
            </a:r>
            <a:r>
              <a:rPr lang="en-US" sz="1600" kern="100" dirty="0">
                <a:solidFill>
                  <a:schemeClr val="tx1"/>
                </a:solidFill>
                <a:latin typeface="Cambria" panose="02040503050406030204" pitchFamily="18" charset="0"/>
                <a:ea typeface="+mn-ea"/>
                <a:cs typeface="Times New Roman"/>
              </a:rPr>
              <a:t>University of California, Davis Department of Land, Air, and Water Resources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00" baseline="30000" dirty="0">
                <a:solidFill>
                  <a:schemeClr val="tx1"/>
                </a:solidFill>
                <a:latin typeface="Cambria" panose="02040503050406030204" pitchFamily="18" charset="0"/>
                <a:ea typeface="+mn-ea"/>
                <a:cs typeface="Times New Roman"/>
              </a:rPr>
              <a:t>4</a:t>
            </a:r>
            <a:r>
              <a:rPr lang="en-US" sz="1600" kern="100" dirty="0">
                <a:solidFill>
                  <a:schemeClr val="tx1"/>
                </a:solidFill>
                <a:latin typeface="Cambria" panose="02040503050406030204" pitchFamily="18" charset="0"/>
                <a:ea typeface="+mn-ea"/>
                <a:cs typeface="Times New Roman"/>
              </a:rPr>
              <a:t>Indian Institute of Technology Bombay, Department of Civil Engineering, India</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a:latin typeface="Cambria" panose="02040503050406030204" pitchFamily="18" charset="0"/>
                <a:cs typeface="Calibri" pitchFamily="34" charset="0"/>
              </a:rPr>
              <a:t> * Corresponding Author; E-mail: </a:t>
            </a:r>
            <a:r>
              <a:rPr lang="en-US" sz="1600" dirty="0">
                <a:solidFill>
                  <a:srgbClr val="000066"/>
                </a:solidFill>
                <a:latin typeface="Cambria" panose="02040503050406030204" pitchFamily="18" charset="0"/>
                <a:cs typeface="Calibri" pitchFamily="34" charset="0"/>
              </a:rPr>
              <a:t>mmaskey@ucmerced.edu</a:t>
            </a:r>
            <a:endParaRPr lang="en-US" sz="1600" dirty="0">
              <a:latin typeface="Cambria" panose="02040503050406030204" pitchFamily="18" charset="0"/>
            </a:endParaRPr>
          </a:p>
        </p:txBody>
      </p:sp>
      <p:pic>
        <p:nvPicPr>
          <p:cNvPr id="19" name="Picture 18" descr="A close up of a logo&#10;&#10;Description automatically generated">
            <a:extLst>
              <a:ext uri="{FF2B5EF4-FFF2-40B4-BE49-F238E27FC236}">
                <a16:creationId xmlns:a16="http://schemas.microsoft.com/office/drawing/2014/main" id="{BE83B36A-F44C-49B9-92BC-E091D33E86A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8600" y="152908"/>
            <a:ext cx="1371600" cy="1371600"/>
          </a:xfrm>
          <a:prstGeom prst="rect">
            <a:avLst/>
          </a:prstGeom>
        </p:spPr>
      </p:pic>
    </p:spTree>
    <p:extLst>
      <p:ext uri="{BB962C8B-B14F-4D97-AF65-F5344CB8AC3E}">
        <p14:creationId xmlns:p14="http://schemas.microsoft.com/office/powerpoint/2010/main" val="300905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Title 1"/>
          <p:cNvSpPr>
            <a:spLocks noGrp="1"/>
          </p:cNvSpPr>
          <p:nvPr>
            <p:ph type="ctrTitle"/>
          </p:nvPr>
        </p:nvSpPr>
        <p:spPr>
          <a:xfrm>
            <a:off x="891540" y="2130426"/>
            <a:ext cx="10104120" cy="1470025"/>
          </a:xfrm>
        </p:spPr>
        <p:txBody>
          <a:bodyPr/>
          <a:lstStyle/>
          <a:p>
            <a:r>
              <a:rPr lang="en-US" dirty="0"/>
              <a:t>Click to edit Master title style</a:t>
            </a:r>
          </a:p>
        </p:txBody>
      </p:sp>
      <p:sp>
        <p:nvSpPr>
          <p:cNvPr id="8" name="Subtitle 2"/>
          <p:cNvSpPr>
            <a:spLocks noGrp="1"/>
          </p:cNvSpPr>
          <p:nvPr>
            <p:ph type="subTitle" idx="1"/>
          </p:nvPr>
        </p:nvSpPr>
        <p:spPr>
          <a:xfrm>
            <a:off x="1783080" y="3886200"/>
            <a:ext cx="832104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cxnSp>
        <p:nvCxnSpPr>
          <p:cNvPr id="9" name="Straight Connector 8"/>
          <p:cNvCxnSpPr/>
          <p:nvPr userDrawn="1"/>
        </p:nvCxnSpPr>
        <p:spPr>
          <a:xfrm flipV="1">
            <a:off x="472611" y="1481328"/>
            <a:ext cx="10957389" cy="52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228600" y="1600200"/>
            <a:ext cx="0" cy="484632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 name="Arc 10"/>
          <p:cNvSpPr/>
          <p:nvPr userDrawn="1"/>
        </p:nvSpPr>
        <p:spPr>
          <a:xfrm>
            <a:off x="11201400" y="1481328"/>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userDrawn="1"/>
        </p:nvSpPr>
        <p:spPr>
          <a:xfrm rot="5400000">
            <a:off x="11201400" y="61722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Arc 12"/>
          <p:cNvSpPr/>
          <p:nvPr userDrawn="1"/>
        </p:nvSpPr>
        <p:spPr>
          <a:xfrm rot="5400000" flipV="1">
            <a:off x="228600" y="6172200"/>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3"/>
          <p:cNvSpPr/>
          <p:nvPr userDrawn="1"/>
        </p:nvSpPr>
        <p:spPr>
          <a:xfrm rot="16200000">
            <a:off x="228600" y="1481328"/>
            <a:ext cx="457200" cy="457200"/>
          </a:xfrm>
          <a:prstGeom prst="arc">
            <a:avLst>
              <a:gd name="adj1" fmla="val 16200000"/>
              <a:gd name="adj2" fmla="val 231928"/>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5" name="Straight Connector 14"/>
          <p:cNvCxnSpPr>
            <a:endCxn id="12" idx="2"/>
          </p:cNvCxnSpPr>
          <p:nvPr userDrawn="1"/>
        </p:nvCxnSpPr>
        <p:spPr>
          <a:xfrm flipV="1">
            <a:off x="472611" y="6628880"/>
            <a:ext cx="10941978" cy="52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a:off x="11658600" y="1600200"/>
            <a:ext cx="0" cy="484632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11658600" y="118872"/>
            <a:ext cx="0" cy="1606467"/>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19" name="Straight Connector 18"/>
          <p:cNvCxnSpPr/>
          <p:nvPr userDrawn="1"/>
        </p:nvCxnSpPr>
        <p:spPr>
          <a:xfrm>
            <a:off x="228600" y="118872"/>
            <a:ext cx="0" cy="1481328"/>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22" name="Straight Connector 21"/>
          <p:cNvCxnSpPr/>
          <p:nvPr userDrawn="1"/>
        </p:nvCxnSpPr>
        <p:spPr>
          <a:xfrm flipV="1">
            <a:off x="228600" y="118872"/>
            <a:ext cx="11430000" cy="520"/>
          </a:xfrm>
          <a:prstGeom prst="line">
            <a:avLst/>
          </a:prstGeom>
          <a:ln w="19050"/>
        </p:spPr>
        <p:style>
          <a:lnRef idx="1">
            <a:schemeClr val="accent2"/>
          </a:lnRef>
          <a:fillRef idx="0">
            <a:schemeClr val="accent2"/>
          </a:fillRef>
          <a:effectRef idx="0">
            <a:schemeClr val="accent2"/>
          </a:effectRef>
          <a:fontRef idx="minor">
            <a:schemeClr val="tx1"/>
          </a:fontRef>
        </p:style>
      </p:cxnSp>
      <p:sp>
        <p:nvSpPr>
          <p:cNvPr id="24" name="TextBox 23"/>
          <p:cNvSpPr txBox="1"/>
          <p:nvPr userDrawn="1"/>
        </p:nvSpPr>
        <p:spPr>
          <a:xfrm>
            <a:off x="1600201" y="188893"/>
            <a:ext cx="9829798" cy="954107"/>
          </a:xfrm>
          <a:prstGeom prst="rect">
            <a:avLst/>
          </a:prstGeom>
          <a:noFill/>
        </p:spPr>
        <p:txBody>
          <a:bodyPr wrap="square" rtlCol="0">
            <a:spAutoFit/>
          </a:bodyPr>
          <a:lstStyle/>
          <a:p>
            <a:pPr algn="ctr"/>
            <a:r>
              <a:rPr lang="en-US" sz="2800" b="1" dirty="0">
                <a:latin typeface="Cambria" panose="02040503050406030204" pitchFamily="18" charset="0"/>
              </a:rPr>
              <a:t>Fractal-multifractal ensembles of downscaled precipitation and temperature sets as implied by climate models </a:t>
            </a:r>
          </a:p>
        </p:txBody>
      </p:sp>
      <p:pic>
        <p:nvPicPr>
          <p:cNvPr id="21" name="Picture 20" descr="A close up of a logo&#10;&#10;Description automatically generated">
            <a:extLst>
              <a:ext uri="{FF2B5EF4-FFF2-40B4-BE49-F238E27FC236}">
                <a16:creationId xmlns:a16="http://schemas.microsoft.com/office/drawing/2014/main" id="{0C2AFC7F-08D3-49C4-9A6A-59B7522FC4A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8600" y="152908"/>
            <a:ext cx="1371600" cy="1371600"/>
          </a:xfrm>
          <a:prstGeom prst="rect">
            <a:avLst/>
          </a:prstGeom>
        </p:spPr>
      </p:pic>
    </p:spTree>
    <p:extLst>
      <p:ext uri="{BB962C8B-B14F-4D97-AF65-F5344CB8AC3E}">
        <p14:creationId xmlns:p14="http://schemas.microsoft.com/office/powerpoint/2010/main" val="2737171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39007" y="4406901"/>
            <a:ext cx="1010412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39007" y="2906713"/>
            <a:ext cx="1010412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6A8CB8-FB40-494A-BD55-15A566F8A091}" type="datetimeFigureOut">
              <a:rPr lang="en-US" smtClean="0"/>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3513477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94360" y="1600201"/>
            <a:ext cx="525018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42660" y="1600201"/>
            <a:ext cx="525018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6A8CB8-FB40-494A-BD55-15A566F8A091}" type="datetimeFigureOut">
              <a:rPr lang="en-US" smtClean="0"/>
              <a:t>4/28/2021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309743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94360" y="1535113"/>
            <a:ext cx="525224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94360" y="2174875"/>
            <a:ext cx="525224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38533" y="1535113"/>
            <a:ext cx="52543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38533" y="2174875"/>
            <a:ext cx="52543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6A8CB8-FB40-494A-BD55-15A566F8A091}" type="datetimeFigureOut">
              <a:rPr lang="en-US" smtClean="0"/>
              <a:t>4/28/2021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1151576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6A8CB8-FB40-494A-BD55-15A566F8A091}" type="datetimeFigureOut">
              <a:rPr lang="en-US" smtClean="0"/>
              <a:t>4/28/2021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3972678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8CB8-FB40-494A-BD55-15A566F8A091}" type="datetimeFigureOut">
              <a:rPr lang="en-US" smtClean="0"/>
              <a:t>4/28/2021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3856267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1" y="273050"/>
            <a:ext cx="3910807"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647565" y="273051"/>
            <a:ext cx="664527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94361" y="1435101"/>
            <a:ext cx="391080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6A8CB8-FB40-494A-BD55-15A566F8A091}" type="datetimeFigureOut">
              <a:rPr lang="en-US" smtClean="0"/>
              <a:t>4/28/2021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3623354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29974" y="4800600"/>
            <a:ext cx="713232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29974" y="612775"/>
            <a:ext cx="713232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29974" y="5367338"/>
            <a:ext cx="713232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6A8CB8-FB40-494A-BD55-15A566F8A091}" type="datetimeFigureOut">
              <a:rPr lang="en-US" smtClean="0"/>
              <a:t>4/28/2021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4173606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6A8CB8-FB40-494A-BD55-15A566F8A091}" type="datetimeFigureOut">
              <a:rPr lang="en-US" smtClean="0"/>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2950626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18220" y="274639"/>
            <a:ext cx="267462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94360" y="274639"/>
            <a:ext cx="782574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6A8CB8-FB40-494A-BD55-15A566F8A091}" type="datetimeFigureOut">
              <a:rPr lang="en-US" smtClean="0"/>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7534BD-6FBD-41F8-A92E-FD472B612659}" type="slidenum">
              <a:rPr lang="en-US" smtClean="0"/>
              <a:t>‹#›</a:t>
            </a:fld>
            <a:endParaRPr lang="en-US"/>
          </a:p>
        </p:txBody>
      </p:sp>
    </p:spTree>
    <p:extLst>
      <p:ext uri="{BB962C8B-B14F-4D97-AF65-F5344CB8AC3E}">
        <p14:creationId xmlns:p14="http://schemas.microsoft.com/office/powerpoint/2010/main" val="881104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274638"/>
            <a:ext cx="1069848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94360" y="1600201"/>
            <a:ext cx="1069848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94360" y="6356351"/>
            <a:ext cx="277368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8CB8-FB40-494A-BD55-15A566F8A091}" type="datetimeFigureOut">
              <a:rPr lang="en-US" smtClean="0"/>
              <a:t>4/28/2021</a:t>
            </a:fld>
            <a:endParaRPr lang="en-US" dirty="0"/>
          </a:p>
        </p:txBody>
      </p:sp>
      <p:sp>
        <p:nvSpPr>
          <p:cNvPr id="5" name="Footer Placeholder 4"/>
          <p:cNvSpPr>
            <a:spLocks noGrp="1"/>
          </p:cNvSpPr>
          <p:nvPr>
            <p:ph type="ftr" sz="quarter" idx="3"/>
          </p:nvPr>
        </p:nvSpPr>
        <p:spPr>
          <a:xfrm>
            <a:off x="4061460" y="6356351"/>
            <a:ext cx="376428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1"/>
            <a:ext cx="277368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7534BD-6FBD-41F8-A92E-FD472B612659}" type="slidenum">
              <a:rPr lang="en-US" smtClean="0"/>
              <a:t>‹#›</a:t>
            </a:fld>
            <a:endParaRPr lang="en-US" dirty="0"/>
          </a:p>
        </p:txBody>
      </p:sp>
    </p:spTree>
    <p:extLst>
      <p:ext uri="{BB962C8B-B14F-4D97-AF65-F5344CB8AC3E}">
        <p14:creationId xmlns:p14="http://schemas.microsoft.com/office/powerpoint/2010/main" val="40412493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39.xml"/><Relationship Id="rId7" Type="http://schemas.openxmlformats.org/officeDocument/2006/relationships/slide" Target="slide23.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slide" Target="slide4.xml"/><Relationship Id="rId10" Type="http://schemas.openxmlformats.org/officeDocument/2006/relationships/slide" Target="slide34.xml"/><Relationship Id="rId4" Type="http://schemas.openxmlformats.org/officeDocument/2006/relationships/slide" Target="slide3.xml"/><Relationship Id="rId9" Type="http://schemas.openxmlformats.org/officeDocument/2006/relationships/slide" Target="slide38.xml"/></Relationships>
</file>

<file path=ppt/slides/_rels/slide3.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8.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4.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8.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5.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38.xml"/><Relationship Id="rId3" Type="http://schemas.openxmlformats.org/officeDocument/2006/relationships/slide" Target="slide3.xml"/><Relationship Id="rId7" Type="http://schemas.openxmlformats.org/officeDocument/2006/relationships/image" Target="../media/image2.jpeg"/><Relationship Id="rId12" Type="http://schemas.openxmlformats.org/officeDocument/2006/relationships/slide" Target="slide23.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image" Target="../media/image2.png"/><Relationship Id="rId11" Type="http://schemas.openxmlformats.org/officeDocument/2006/relationships/slide" Target="slide34.xml"/><Relationship Id="rId5" Type="http://schemas.openxmlformats.org/officeDocument/2006/relationships/slide" Target="slide2.xml"/><Relationship Id="rId10" Type="http://schemas.openxmlformats.org/officeDocument/2006/relationships/slide" Target="slide12.xml"/><Relationship Id="rId4" Type="http://schemas.openxmlformats.org/officeDocument/2006/relationships/slide" Target="slide39.xml"/><Relationship Id="rId9" Type="http://schemas.openxmlformats.org/officeDocument/2006/relationships/slide" Target="slide7.xml"/></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3.xml"/><Relationship Id="rId7" Type="http://schemas.openxmlformats.org/officeDocument/2006/relationships/slide" Target="slide4.xml"/><Relationship Id="rId12" Type="http://schemas.openxmlformats.org/officeDocument/2006/relationships/slide" Target="slide38.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slide" Target="slide23.xml"/><Relationship Id="rId5" Type="http://schemas.openxmlformats.org/officeDocument/2006/relationships/slide" Target="slide2.xml"/><Relationship Id="rId10" Type="http://schemas.openxmlformats.org/officeDocument/2006/relationships/slide" Target="slide34.xml"/><Relationship Id="rId4" Type="http://schemas.openxmlformats.org/officeDocument/2006/relationships/slide" Target="slide39.xml"/><Relationship Id="rId9" Type="http://schemas.openxmlformats.org/officeDocument/2006/relationships/slide" Target="slide12.xml"/></Relationships>
</file>

<file path=ppt/slides/_rels/slide7.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38.xml"/><Relationship Id="rId3" Type="http://schemas.openxmlformats.org/officeDocument/2006/relationships/slide" Target="slide3.xml"/><Relationship Id="rId7" Type="http://schemas.openxmlformats.org/officeDocument/2006/relationships/image" Target="../media/image4.png"/><Relationship Id="rId12" Type="http://schemas.openxmlformats.org/officeDocument/2006/relationships/slide" Target="slide23.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slide" Target="slide34.xml"/><Relationship Id="rId5" Type="http://schemas.openxmlformats.org/officeDocument/2006/relationships/slide" Target="slide2.xml"/><Relationship Id="rId10" Type="http://schemas.openxmlformats.org/officeDocument/2006/relationships/slide" Target="slide12.xml"/><Relationship Id="rId4" Type="http://schemas.openxmlformats.org/officeDocument/2006/relationships/slide" Target="slide39.xml"/><Relationship Id="rId9" Type="http://schemas.openxmlformats.org/officeDocument/2006/relationships/slide" Target="slide7.xml"/></Relationships>
</file>

<file path=ppt/slides/_rels/slide8.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38.xml"/><Relationship Id="rId3" Type="http://schemas.openxmlformats.org/officeDocument/2006/relationships/slide" Target="slide1.xml"/><Relationship Id="rId7" Type="http://schemas.openxmlformats.org/officeDocument/2006/relationships/image" Target="../media/image6.png"/><Relationship Id="rId12" Type="http://schemas.openxmlformats.org/officeDocument/2006/relationships/slide" Target="slide23.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34.xml"/><Relationship Id="rId5" Type="http://schemas.openxmlformats.org/officeDocument/2006/relationships/slide" Target="slide39.xml"/><Relationship Id="rId10" Type="http://schemas.openxmlformats.org/officeDocument/2006/relationships/slide" Target="slide12.xml"/><Relationship Id="rId4" Type="http://schemas.openxmlformats.org/officeDocument/2006/relationships/slide" Target="slide3.xml"/><Relationship Id="rId9" Type="http://schemas.openxmlformats.org/officeDocument/2006/relationships/slide" Target="slide7.xml"/></Relationships>
</file>

<file path=ppt/slides/_rels/slide9.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1.xml"/><Relationship Id="rId7" Type="http://schemas.openxmlformats.org/officeDocument/2006/relationships/slide" Target="slide4.xml"/><Relationship Id="rId12" Type="http://schemas.openxmlformats.org/officeDocument/2006/relationships/slide" Target="slide38.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3.xml"/><Relationship Id="rId5" Type="http://schemas.openxmlformats.org/officeDocument/2006/relationships/slide" Target="slide39.xml"/><Relationship Id="rId10" Type="http://schemas.openxmlformats.org/officeDocument/2006/relationships/slide" Target="slide34.xml"/><Relationship Id="rId4" Type="http://schemas.openxmlformats.org/officeDocument/2006/relationships/slide" Target="slide3.xml"/><Relationship Id="rId9" Type="http://schemas.openxmlformats.org/officeDocument/2006/relationships/slide" Target="slide12.xml"/></Relationships>
</file>

<file path=ppt/slides/_rels/slide10.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8.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11.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3.xml"/><Relationship Id="rId7" Type="http://schemas.openxmlformats.org/officeDocument/2006/relationships/slide" Target="slide4.xml"/><Relationship Id="rId12" Type="http://schemas.openxmlformats.org/officeDocument/2006/relationships/slide" Target="slide38.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slide" Target="slide23.xml"/><Relationship Id="rId5" Type="http://schemas.openxmlformats.org/officeDocument/2006/relationships/slide" Target="slide2.xml"/><Relationship Id="rId10" Type="http://schemas.openxmlformats.org/officeDocument/2006/relationships/slide" Target="slide34.xml"/><Relationship Id="rId4" Type="http://schemas.openxmlformats.org/officeDocument/2006/relationships/slide" Target="slide39.xml"/><Relationship Id="rId9" Type="http://schemas.openxmlformats.org/officeDocument/2006/relationships/slide" Target="slide12.xml"/></Relationships>
</file>

<file path=ppt/slides/_rels/slide12.xml.rels><?xml version="1.0" encoding="UTF-8" standalone="yes"?>
<Relationships xmlns="http://schemas.openxmlformats.org/package/2006/relationships"><Relationship Id="rId8" Type="http://schemas.openxmlformats.org/officeDocument/2006/relationships/slide" Target="slide18.xml"/><Relationship Id="rId13" Type="http://schemas.openxmlformats.org/officeDocument/2006/relationships/slide" Target="slide34.xml"/><Relationship Id="rId3" Type="http://schemas.openxmlformats.org/officeDocument/2006/relationships/slide" Target="slide3.xml"/><Relationship Id="rId7" Type="http://schemas.openxmlformats.org/officeDocument/2006/relationships/slide" Target="slide15.xml"/><Relationship Id="rId12" Type="http://schemas.openxmlformats.org/officeDocument/2006/relationships/slide" Target="slide12.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7.xml"/><Relationship Id="rId5" Type="http://schemas.openxmlformats.org/officeDocument/2006/relationships/slide" Target="slide2.xml"/><Relationship Id="rId10" Type="http://schemas.openxmlformats.org/officeDocument/2006/relationships/slide" Target="slide4.xml"/><Relationship Id="rId4" Type="http://schemas.openxmlformats.org/officeDocument/2006/relationships/slide" Target="slide39.xml"/><Relationship Id="rId9" Type="http://schemas.openxmlformats.org/officeDocument/2006/relationships/slide" Target="slide19.xml"/><Relationship Id="rId14" Type="http://schemas.openxmlformats.org/officeDocument/2006/relationships/slide" Target="slide23.xml"/></Relationships>
</file>

<file path=ppt/slides/_rels/slide13.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10" Type="http://schemas.openxmlformats.org/officeDocument/2006/relationships/image" Target="../media/image10.png"/><Relationship Id="rId4" Type="http://schemas.openxmlformats.org/officeDocument/2006/relationships/slide" Target="slide39.xml"/><Relationship Id="rId9" Type="http://schemas.openxmlformats.org/officeDocument/2006/relationships/slide" Target="slide19.xml"/></Relationships>
</file>

<file path=ppt/slides/_rels/slide14.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xml"/><Relationship Id="rId7" Type="http://schemas.openxmlformats.org/officeDocument/2006/relationships/slide" Target="slide15.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19.xml"/><Relationship Id="rId4" Type="http://schemas.openxmlformats.org/officeDocument/2006/relationships/slide" Target="slide3.xml"/><Relationship Id="rId9" Type="http://schemas.openxmlformats.org/officeDocument/2006/relationships/slide" Target="slide13.xml"/></Relationships>
</file>

<file path=ppt/slides/_rels/slide15.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10" Type="http://schemas.openxmlformats.org/officeDocument/2006/relationships/image" Target="../media/image12.png"/><Relationship Id="rId4" Type="http://schemas.openxmlformats.org/officeDocument/2006/relationships/slide" Target="slide39.xml"/><Relationship Id="rId9" Type="http://schemas.openxmlformats.org/officeDocument/2006/relationships/slide" Target="slide19.xml"/></Relationships>
</file>

<file path=ppt/slides/_rels/slide16.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10" Type="http://schemas.openxmlformats.org/officeDocument/2006/relationships/image" Target="../media/image13.png"/><Relationship Id="rId4" Type="http://schemas.openxmlformats.org/officeDocument/2006/relationships/slide" Target="slide39.xml"/><Relationship Id="rId9" Type="http://schemas.openxmlformats.org/officeDocument/2006/relationships/slide" Target="slide19.xml"/></Relationships>
</file>

<file path=ppt/slides/_rels/slide17.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10" Type="http://schemas.openxmlformats.org/officeDocument/2006/relationships/image" Target="../media/image14.png"/><Relationship Id="rId4" Type="http://schemas.openxmlformats.org/officeDocument/2006/relationships/slide" Target="slide39.xml"/><Relationship Id="rId9" Type="http://schemas.openxmlformats.org/officeDocument/2006/relationships/slide" Target="slide19.xml"/></Relationships>
</file>

<file path=ppt/slides/_rels/slide18.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10" Type="http://schemas.openxmlformats.org/officeDocument/2006/relationships/image" Target="../media/image15.png"/><Relationship Id="rId4" Type="http://schemas.openxmlformats.org/officeDocument/2006/relationships/slide" Target="slide39.xml"/><Relationship Id="rId9" Type="http://schemas.openxmlformats.org/officeDocument/2006/relationships/slide" Target="slide19.xml"/></Relationships>
</file>

<file path=ppt/slides/_rels/slide19.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3.xml"/><Relationship Id="rId7" Type="http://schemas.openxmlformats.org/officeDocument/2006/relationships/slide" Target="slide15.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slide" Target="slide2.xml"/><Relationship Id="rId4" Type="http://schemas.openxmlformats.org/officeDocument/2006/relationships/slide" Target="slide39.xml"/><Relationship Id="rId9" Type="http://schemas.openxmlformats.org/officeDocument/2006/relationships/slide" Target="slide13.xml"/></Relationships>
</file>

<file path=ppt/slides/_rels/slide20.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xml"/><Relationship Id="rId7" Type="http://schemas.openxmlformats.org/officeDocument/2006/relationships/slide" Target="slide15.xm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4" Type="http://schemas.openxmlformats.org/officeDocument/2006/relationships/slide" Target="slide3.xml"/><Relationship Id="rId9" Type="http://schemas.openxmlformats.org/officeDocument/2006/relationships/slide" Target="slide13.xml"/></Relationships>
</file>

<file path=ppt/slides/_rels/slide21.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xml"/><Relationship Id="rId7" Type="http://schemas.openxmlformats.org/officeDocument/2006/relationships/slide" Target="slide15.xm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4" Type="http://schemas.openxmlformats.org/officeDocument/2006/relationships/slide" Target="slide3.xml"/><Relationship Id="rId9" Type="http://schemas.openxmlformats.org/officeDocument/2006/relationships/slide" Target="slide13.xml"/></Relationships>
</file>

<file path=ppt/slides/_rels/slide22.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xml"/><Relationship Id="rId7" Type="http://schemas.openxmlformats.org/officeDocument/2006/relationships/slide" Target="slide15.xml"/><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19.xml"/><Relationship Id="rId4" Type="http://schemas.openxmlformats.org/officeDocument/2006/relationships/slide" Target="slide3.xml"/><Relationship Id="rId9" Type="http://schemas.openxmlformats.org/officeDocument/2006/relationships/slide" Target="slide13.xml"/></Relationships>
</file>

<file path=ppt/slides/_rels/slide23.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slide" Target="slide34.xml"/><Relationship Id="rId3" Type="http://schemas.openxmlformats.org/officeDocument/2006/relationships/slide" Target="slide3.xml"/><Relationship Id="rId7" Type="http://schemas.openxmlformats.org/officeDocument/2006/relationships/slide" Target="slide26.xml"/><Relationship Id="rId12" Type="http://schemas.openxmlformats.org/officeDocument/2006/relationships/slide" Target="slide12.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11" Type="http://schemas.openxmlformats.org/officeDocument/2006/relationships/slide" Target="slide7.xml"/><Relationship Id="rId5" Type="http://schemas.openxmlformats.org/officeDocument/2006/relationships/slide" Target="slide2.xml"/><Relationship Id="rId10" Type="http://schemas.openxmlformats.org/officeDocument/2006/relationships/slide" Target="slide4.xml"/><Relationship Id="rId4" Type="http://schemas.openxmlformats.org/officeDocument/2006/relationships/slide" Target="slide39.xml"/><Relationship Id="rId9" Type="http://schemas.openxmlformats.org/officeDocument/2006/relationships/slide" Target="slide30.xml"/><Relationship Id="rId14" Type="http://schemas.openxmlformats.org/officeDocument/2006/relationships/slide" Target="slide23.xml"/></Relationships>
</file>

<file path=ppt/slides/_rels/slide24.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1.xml"/><Relationship Id="rId7" Type="http://schemas.openxmlformats.org/officeDocument/2006/relationships/slide" Target="slide24.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30.xml"/><Relationship Id="rId4" Type="http://schemas.openxmlformats.org/officeDocument/2006/relationships/slide" Target="slide3.xml"/><Relationship Id="rId9" Type="http://schemas.openxmlformats.org/officeDocument/2006/relationships/slide" Target="slide28.xml"/></Relationships>
</file>

<file path=ppt/slides/_rels/slide25.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slide" Target="slide30.xml"/><Relationship Id="rId4" Type="http://schemas.openxmlformats.org/officeDocument/2006/relationships/slide" Target="slide39.xml"/><Relationship Id="rId9" Type="http://schemas.openxmlformats.org/officeDocument/2006/relationships/image" Target="../media/image21.png"/></Relationships>
</file>

<file path=ppt/slides/_rels/slide26.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slide" Target="slide30.xml"/><Relationship Id="rId4" Type="http://schemas.openxmlformats.org/officeDocument/2006/relationships/slide" Target="slide39.xml"/><Relationship Id="rId9" Type="http://schemas.openxmlformats.org/officeDocument/2006/relationships/image" Target="../media/image22.png"/></Relationships>
</file>

<file path=ppt/slides/_rels/slide27.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slide" Target="slide30.xml"/><Relationship Id="rId4" Type="http://schemas.openxmlformats.org/officeDocument/2006/relationships/slide" Target="slide39.xml"/><Relationship Id="rId9" Type="http://schemas.openxmlformats.org/officeDocument/2006/relationships/image" Target="../media/image23.png"/></Relationships>
</file>

<file path=ppt/slides/_rels/slide28.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1.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slide" Target="slide30.xml"/><Relationship Id="rId4" Type="http://schemas.openxmlformats.org/officeDocument/2006/relationships/slide" Target="slide39.xml"/><Relationship Id="rId9" Type="http://schemas.openxmlformats.org/officeDocument/2006/relationships/image" Target="../media/image24.png"/></Relationships>
</file>

<file path=ppt/slides/_rels/slide29.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1.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slide" Target="slide30.xml"/><Relationship Id="rId4" Type="http://schemas.openxmlformats.org/officeDocument/2006/relationships/slide" Target="slide39.xml"/><Relationship Id="rId9" Type="http://schemas.openxmlformats.org/officeDocument/2006/relationships/image" Target="../media/image25.png"/></Relationships>
</file>

<file path=ppt/slides/_rels/slide30.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1.xml"/><Relationship Id="rId7" Type="http://schemas.openxmlformats.org/officeDocument/2006/relationships/slide" Target="slide24.xml"/><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30.xml"/><Relationship Id="rId4" Type="http://schemas.openxmlformats.org/officeDocument/2006/relationships/slide" Target="slide31.xml"/><Relationship Id="rId9" Type="http://schemas.openxmlformats.org/officeDocument/2006/relationships/slide" Target="slide28.xml"/></Relationships>
</file>

<file path=ppt/slides/_rels/slide31.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slide" Target="slide31.xml"/><Relationship Id="rId7" Type="http://schemas.openxmlformats.org/officeDocument/2006/relationships/slide" Target="slide26.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xml"/><Relationship Id="rId10" Type="http://schemas.openxmlformats.org/officeDocument/2006/relationships/image" Target="../media/image27.png"/><Relationship Id="rId4" Type="http://schemas.openxmlformats.org/officeDocument/2006/relationships/slide" Target="slide39.xml"/><Relationship Id="rId9" Type="http://schemas.openxmlformats.org/officeDocument/2006/relationships/slide" Target="slide30.xml"/></Relationships>
</file>

<file path=ppt/slides/_rels/slide32.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1.xml"/><Relationship Id="rId7" Type="http://schemas.openxmlformats.org/officeDocument/2006/relationships/slide" Target="slide24.xml"/><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30.xml"/><Relationship Id="rId4" Type="http://schemas.openxmlformats.org/officeDocument/2006/relationships/slide" Target="slide31.xml"/><Relationship Id="rId9" Type="http://schemas.openxmlformats.org/officeDocument/2006/relationships/slide" Target="slide28.xml"/></Relationships>
</file>

<file path=ppt/slides/_rels/slide33.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1.xml"/><Relationship Id="rId7" Type="http://schemas.openxmlformats.org/officeDocument/2006/relationships/slide" Target="slide24.xml"/><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39.xml"/><Relationship Id="rId10" Type="http://schemas.openxmlformats.org/officeDocument/2006/relationships/slide" Target="slide30.xml"/><Relationship Id="rId4" Type="http://schemas.openxmlformats.org/officeDocument/2006/relationships/slide" Target="slide31.xml"/><Relationship Id="rId9" Type="http://schemas.openxmlformats.org/officeDocument/2006/relationships/slide" Target="slide28.xml"/></Relationships>
</file>

<file path=ppt/slides/_rels/slide34.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image" Target="../media/image30.png"/><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8.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35.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image" Target="../media/image31.png"/><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36.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image" Target="../media/image32.png"/><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37.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image" Target="../media/image33.png"/><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6.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38.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slide" Target="slide38.xml"/><Relationship Id="rId5" Type="http://schemas.openxmlformats.org/officeDocument/2006/relationships/slide" Target="slide2.xml"/><Relationship Id="rId10" Type="http://schemas.openxmlformats.org/officeDocument/2006/relationships/slide" Target="slide23.xml"/><Relationship Id="rId4" Type="http://schemas.openxmlformats.org/officeDocument/2006/relationships/slide" Target="slide39.xml"/><Relationship Id="rId9" Type="http://schemas.openxmlformats.org/officeDocument/2006/relationships/slide" Target="slide34.xml"/></Relationships>
</file>

<file path=ppt/slides/_rels/slide3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1.xml"/><Relationship Id="rId1" Type="http://schemas.openxmlformats.org/officeDocument/2006/relationships/slideLayout" Target="../slideLayouts/slideLayout2.xml"/><Relationship Id="rId5" Type="http://schemas.openxmlformats.org/officeDocument/2006/relationships/slide" Target="slide3.xml"/><Relationship Id="rId4" Type="http://schemas.openxmlformats.org/officeDocument/2006/relationships/slide" Target="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3352800"/>
            <a:ext cx="11399520" cy="2862322"/>
          </a:xfrm>
          <a:prstGeom prst="rect">
            <a:avLst/>
          </a:prstGeom>
          <a:noFill/>
        </p:spPr>
        <p:txBody>
          <a:bodyPr wrap="square" rtlCol="0">
            <a:spAutoFit/>
          </a:bodyPr>
          <a:lstStyle/>
          <a:p>
            <a:pPr algn="just"/>
            <a:r>
              <a:rPr lang="en-US" sz="1500" dirty="0">
                <a:latin typeface="Cambria" panose="02040503050406030204" pitchFamily="18" charset="0"/>
              </a:rPr>
              <a:t>Describing the specific details and textures implicit in real-world hydro-climatic data sets is paramount for the proper description and simulation of variables such as precipitation, streamflow, and temperature time series. To this aim, a couple of decades ago, a deterministic geometric approach, the so-called fractal-multifractal (FM) method was introduced. Such is a holistic approach capable of faithfully encoding (describing), simulating, and downscaling hydrologic records in time, as the outcome of a fractal function illuminated by a multifractal measure. This study employs the FM method to generate ensembles of daily precipitation and temperature sets obtained from global circulation models (GCMs). Specifically, this study uses data obtained via ten GCM models, two sets of daily records, as implied from the past, over a year, and three sets projected for the future, as downscaled via localized constructed analogs (LOCA) for a couple of sites in California. The study demonstrates that faithful representations of all sets may be achieved via the FM approach, using encodings relying on 10 and 8 geometric (FM) parameters for rainfall and temperature, respectively. They result in close approximations of the data's histogram, entropy, and autocorrelation functions. By presenting a sensitivity study of FM parameters' for historical and projected data, this work concludes that the FM representations are useful for tracking and foreseeing the records' complexity in the past and the future and other applications in hydrology such as bias correction.</a:t>
            </a:r>
            <a:endParaRPr lang="en-US" sz="1500" dirty="0"/>
          </a:p>
        </p:txBody>
      </p:sp>
      <p:sp>
        <p:nvSpPr>
          <p:cNvPr id="4" name="Rectangle 3">
            <a:hlinkClick r:id="rId2" action="ppaction://hlinksldjump"/>
          </p:cNvPr>
          <p:cNvSpPr/>
          <p:nvPr/>
        </p:nvSpPr>
        <p:spPr>
          <a:xfrm>
            <a:off x="8763000" y="5943600"/>
            <a:ext cx="2819400" cy="640080"/>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800" b="1" dirty="0">
                <a:solidFill>
                  <a:srgbClr val="FF0000"/>
                </a:solidFill>
              </a:rPr>
              <a:t>Press to explore</a:t>
            </a:r>
          </a:p>
        </p:txBody>
      </p:sp>
      <p:sp>
        <p:nvSpPr>
          <p:cNvPr id="5" name="Title 4"/>
          <p:cNvSpPr>
            <a:spLocks noGrp="1"/>
          </p:cNvSpPr>
          <p:nvPr>
            <p:ph type="title" idx="4294967295"/>
          </p:nvPr>
        </p:nvSpPr>
        <p:spPr>
          <a:xfrm>
            <a:off x="381000" y="762000"/>
            <a:ext cx="914400" cy="457200"/>
          </a:xfrm>
        </p:spPr>
        <p:txBody>
          <a:bodyPr>
            <a:normAutofit fontScale="90000"/>
          </a:bodyPr>
          <a:lstStyle/>
          <a:p>
            <a:r>
              <a:rPr lang="en-US" sz="2800" dirty="0">
                <a:solidFill>
                  <a:schemeClr val="bg1"/>
                </a:solidFill>
              </a:rPr>
              <a:t>Home</a:t>
            </a:r>
          </a:p>
        </p:txBody>
      </p:sp>
    </p:spTree>
    <p:extLst>
      <p:ext uri="{BB962C8B-B14F-4D97-AF65-F5344CB8AC3E}">
        <p14:creationId xmlns:p14="http://schemas.microsoft.com/office/powerpoint/2010/main" val="1716622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grpSp>
        <p:nvGrpSpPr>
          <p:cNvPr id="3" name="Group 2"/>
          <p:cNvGrpSpPr/>
          <p:nvPr/>
        </p:nvGrpSpPr>
        <p:grpSpPr>
          <a:xfrm>
            <a:off x="10774680" y="6080760"/>
            <a:ext cx="853440" cy="548640"/>
            <a:chOff x="10774680" y="6080760"/>
            <a:chExt cx="853440" cy="548640"/>
          </a:xfrm>
        </p:grpSpPr>
        <p:sp>
          <p:nvSpPr>
            <p:cNvPr id="9" name="Right Arrow 8">
              <a:hlinkClick r:id="rId3"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4" name="Right Arrow 13">
              <a:hlinkClick r:id="rId3"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15" name="Right Arrow 14">
            <a:hlinkClick r:id="rId4" action="ppaction://hlinksldjump"/>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cxnSp>
        <p:nvCxnSpPr>
          <p:cNvPr id="22" name="Straight Connector 21"/>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itle 4"/>
          <p:cNvSpPr txBox="1">
            <a:spLocks/>
          </p:cNvSpPr>
          <p:nvPr/>
        </p:nvSpPr>
        <p:spPr>
          <a:xfrm>
            <a:off x="381000" y="762000"/>
            <a:ext cx="2209800" cy="609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2800" dirty="0">
              <a:solidFill>
                <a:schemeClr val="bg1"/>
              </a:solidFill>
            </a:endParaRPr>
          </a:p>
        </p:txBody>
      </p:sp>
      <p:sp>
        <p:nvSpPr>
          <p:cNvPr id="4" name="Title 3"/>
          <p:cNvSpPr>
            <a:spLocks noGrp="1"/>
          </p:cNvSpPr>
          <p:nvPr>
            <p:ph type="ctrTitle"/>
          </p:nvPr>
        </p:nvSpPr>
        <p:spPr>
          <a:xfrm>
            <a:off x="422564" y="838200"/>
            <a:ext cx="2011680" cy="457200"/>
          </a:xfrm>
        </p:spPr>
        <p:txBody>
          <a:bodyPr>
            <a:normAutofit fontScale="90000"/>
          </a:bodyPr>
          <a:lstStyle/>
          <a:p>
            <a:r>
              <a:rPr lang="en-US" dirty="0">
                <a:solidFill>
                  <a:schemeClr val="bg1"/>
                </a:solidFill>
              </a:rPr>
              <a:t>Content</a:t>
            </a:r>
          </a:p>
        </p:txBody>
      </p:sp>
      <p:sp>
        <p:nvSpPr>
          <p:cNvPr id="16" name="Rounded Rectangle 15">
            <a:hlinkClick r:id="rId5" action="ppaction://hlinksldjump"/>
          </p:cNvPr>
          <p:cNvSpPr/>
          <p:nvPr/>
        </p:nvSpPr>
        <p:spPr>
          <a:xfrm>
            <a:off x="4114800" y="1673352"/>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The Fractal-Multifractal method</a:t>
            </a:r>
          </a:p>
        </p:txBody>
      </p:sp>
      <p:sp>
        <p:nvSpPr>
          <p:cNvPr id="17" name="Rounded Rectangle 16">
            <a:hlinkClick r:id="rId6" action="ppaction://hlinksldjump"/>
          </p:cNvPr>
          <p:cNvSpPr/>
          <p:nvPr/>
        </p:nvSpPr>
        <p:spPr>
          <a:xfrm>
            <a:off x="381000" y="3127248"/>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Encoding</a:t>
            </a:r>
          </a:p>
        </p:txBody>
      </p:sp>
      <p:sp>
        <p:nvSpPr>
          <p:cNvPr id="18" name="Rounded Rectangle 17">
            <a:hlinkClick r:id="rId7" action="ppaction://hlinksldjump"/>
          </p:cNvPr>
          <p:cNvSpPr/>
          <p:nvPr/>
        </p:nvSpPr>
        <p:spPr>
          <a:xfrm>
            <a:off x="7848600" y="3127248"/>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Encoding </a:t>
            </a:r>
          </a:p>
        </p:txBody>
      </p:sp>
      <p:sp>
        <p:nvSpPr>
          <p:cNvPr id="19" name="Rounded Rectangle 18">
            <a:hlinkClick r:id="rId4" action="ppaction://hlinksldjump"/>
          </p:cNvPr>
          <p:cNvSpPr/>
          <p:nvPr/>
        </p:nvSpPr>
        <p:spPr>
          <a:xfrm>
            <a:off x="381000" y="1676400"/>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Introduction</a:t>
            </a:r>
          </a:p>
        </p:txBody>
      </p:sp>
      <p:sp>
        <p:nvSpPr>
          <p:cNvPr id="20" name="Rounded Rectangle 19">
            <a:hlinkClick r:id="rId8" action="ppaction://hlinksldjump"/>
          </p:cNvPr>
          <p:cNvSpPr/>
          <p:nvPr/>
        </p:nvSpPr>
        <p:spPr>
          <a:xfrm>
            <a:off x="7848600" y="1673352"/>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sp>
        <p:nvSpPr>
          <p:cNvPr id="24" name="Rounded Rectangle 23">
            <a:hlinkClick r:id="rId9" action="ppaction://hlinksldjump"/>
          </p:cNvPr>
          <p:cNvSpPr/>
          <p:nvPr/>
        </p:nvSpPr>
        <p:spPr>
          <a:xfrm>
            <a:off x="7848600" y="4609772"/>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Concluding Remarks</a:t>
            </a:r>
          </a:p>
        </p:txBody>
      </p:sp>
      <p:sp>
        <p:nvSpPr>
          <p:cNvPr id="25" name="Rounded Rectangle 23">
            <a:hlinkClick r:id="rId10" action="ppaction://hlinksldjump"/>
            <a:extLst>
              <a:ext uri="{FF2B5EF4-FFF2-40B4-BE49-F238E27FC236}">
                <a16:creationId xmlns:a16="http://schemas.microsoft.com/office/drawing/2014/main" id="{04B6CEAA-1929-4C69-BE07-BA9FB3485E6C}"/>
              </a:ext>
            </a:extLst>
          </p:cNvPr>
          <p:cNvSpPr/>
          <p:nvPr/>
        </p:nvSpPr>
        <p:spPr>
          <a:xfrm>
            <a:off x="381000" y="4609772"/>
            <a:ext cx="3657600" cy="1371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Comparative Assessment</a:t>
            </a:r>
          </a:p>
        </p:txBody>
      </p:sp>
    </p:spTree>
    <p:extLst>
      <p:ext uri="{BB962C8B-B14F-4D97-AF65-F5344CB8AC3E}">
        <p14:creationId xmlns:p14="http://schemas.microsoft.com/office/powerpoint/2010/main" val="2070044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Introduction</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Calibri"/>
                <a:ea typeface="+mn-ea"/>
                <a:cs typeface="+mn-cs"/>
              </a:rPr>
              <a:t>Introduction</a:t>
            </a:r>
            <a:endParaRPr lang="en-US" sz="1000" dirty="0">
              <a:solidFill>
                <a:schemeClr val="bg1"/>
              </a:solidFill>
              <a:effectLst/>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3" name="Rectangle 22">
            <a:hlinkClick r:id="rId3" action="ppaction://hlinksldjump"/>
            <a:extLst>
              <a:ext uri="{FF2B5EF4-FFF2-40B4-BE49-F238E27FC236}">
                <a16:creationId xmlns:a16="http://schemas.microsoft.com/office/drawing/2014/main" id="{8F1DAEA7-66E8-4604-9DEB-3921B310EBF4}"/>
              </a:ext>
            </a:extLst>
          </p:cNvPr>
          <p:cNvSpPr/>
          <p:nvPr/>
        </p:nvSpPr>
        <p:spPr>
          <a:xfrm>
            <a:off x="240475" y="1981200"/>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4" name="Rectangle 23">
            <a:hlinkClick r:id="rId6" action="ppaction://hlinksldjump"/>
            <a:extLst>
              <a:ext uri="{FF2B5EF4-FFF2-40B4-BE49-F238E27FC236}">
                <a16:creationId xmlns:a16="http://schemas.microsoft.com/office/drawing/2014/main" id="{9A42CEA0-8B83-4C03-A88F-5DBB77A1BD9B}"/>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6" name="Rectangle 25">
            <a:hlinkClick r:id="rId7" action="ppaction://hlinksldjump"/>
            <a:extLst>
              <a:ext uri="{FF2B5EF4-FFF2-40B4-BE49-F238E27FC236}">
                <a16:creationId xmlns:a16="http://schemas.microsoft.com/office/drawing/2014/main" id="{F84484A3-A3DE-48D6-B5D3-13DF110D6AC0}"/>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8" name="Rectangle 27">
            <a:hlinkClick r:id="rId8" action="ppaction://hlinksldjump"/>
            <a:extLst>
              <a:ext uri="{FF2B5EF4-FFF2-40B4-BE49-F238E27FC236}">
                <a16:creationId xmlns:a16="http://schemas.microsoft.com/office/drawing/2014/main" id="{8E27A43F-8615-4B78-84A2-6EE9D6FABA76}"/>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29" name="Rectangle 28">
            <a:hlinkClick r:id="rId9" action="ppaction://hlinksldjump"/>
            <a:extLst>
              <a:ext uri="{FF2B5EF4-FFF2-40B4-BE49-F238E27FC236}">
                <a16:creationId xmlns:a16="http://schemas.microsoft.com/office/drawing/2014/main" id="{A531ABBD-CA2B-4873-B318-44DC6721643B}"/>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38" name="Rectangle 37">
            <a:hlinkClick r:id="rId10" action="ppaction://hlinksldjump"/>
            <a:extLst>
              <a:ext uri="{FF2B5EF4-FFF2-40B4-BE49-F238E27FC236}">
                <a16:creationId xmlns:a16="http://schemas.microsoft.com/office/drawing/2014/main" id="{9A91FE8C-7582-4EF0-8177-AA3DCC4EF7D6}"/>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27" name="Content Placeholder 2">
            <a:extLst>
              <a:ext uri="{FF2B5EF4-FFF2-40B4-BE49-F238E27FC236}">
                <a16:creationId xmlns:a16="http://schemas.microsoft.com/office/drawing/2014/main" id="{4883B182-35A9-4CC0-AA63-17B19DBD8CF7}"/>
              </a:ext>
            </a:extLst>
          </p:cNvPr>
          <p:cNvSpPr txBox="1">
            <a:spLocks/>
          </p:cNvSpPr>
          <p:nvPr/>
        </p:nvSpPr>
        <p:spPr>
          <a:xfrm>
            <a:off x="1612075" y="2011679"/>
            <a:ext cx="9132125" cy="3840479"/>
          </a:xfrm>
          <a:prstGeom prst="rect">
            <a:avLst/>
          </a:prstGeom>
        </p:spPr>
        <p:txBody>
          <a:bodyPr vert="horz" lIns="91440" tIns="45720" rIns="91440" bIns="45720"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457200" indent="-457200" algn="l">
              <a:lnSpc>
                <a:spcPct val="150000"/>
              </a:lnSpc>
              <a:buFont typeface="Arial" panose="020B0604020202020204" pitchFamily="34" charset="0"/>
              <a:buChar char="•"/>
            </a:pPr>
            <a:r>
              <a:rPr lang="en-US" sz="2400" dirty="0">
                <a:solidFill>
                  <a:schemeClr val="tx1"/>
                </a:solidFill>
              </a:rPr>
              <a:t>Promising applications of the geometric approach in hydrology such as encoding, downscaling, prediction and classifications</a:t>
            </a:r>
          </a:p>
          <a:p>
            <a:pPr marL="457200" indent="-457200" algn="l">
              <a:lnSpc>
                <a:spcPct val="150000"/>
              </a:lnSpc>
              <a:buFont typeface="Arial" panose="020B0604020202020204" pitchFamily="34" charset="0"/>
              <a:buChar char="•"/>
            </a:pPr>
            <a:r>
              <a:rPr lang="en-US" sz="2400" dirty="0">
                <a:solidFill>
                  <a:schemeClr val="tx1"/>
                </a:solidFill>
              </a:rPr>
              <a:t>Hypothesis: Could the geometric approach be useful in representing evolution of climate variables from GCMs used in climate studies?</a:t>
            </a:r>
          </a:p>
          <a:p>
            <a:pPr marL="457200" indent="-457200" algn="l">
              <a:lnSpc>
                <a:spcPct val="150000"/>
              </a:lnSpc>
              <a:buFont typeface="Arial" panose="020B0604020202020204" pitchFamily="34" charset="0"/>
              <a:buChar char="•"/>
            </a:pPr>
            <a:r>
              <a:rPr lang="en-US" sz="2400" dirty="0">
                <a:solidFill>
                  <a:schemeClr val="tx1"/>
                </a:solidFill>
              </a:rPr>
              <a:t>Primary goal of this work is to describe (encode) the climate variables (temperature and precipitation) via the deterministic geometric approach</a:t>
            </a:r>
          </a:p>
        </p:txBody>
      </p:sp>
      <p:sp>
        <p:nvSpPr>
          <p:cNvPr id="21" name="Rectangle 20">
            <a:hlinkClick r:id="rId11" action="ppaction://hlinksldjump"/>
            <a:extLst>
              <a:ext uri="{FF2B5EF4-FFF2-40B4-BE49-F238E27FC236}">
                <a16:creationId xmlns:a16="http://schemas.microsoft.com/office/drawing/2014/main" id="{93445501-D7A4-4E47-9C58-57702B18B78B}"/>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2304641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The Fractal-Multifractal Method</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The Fractal-Multifractal Method</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4" name="Content Placeholder 2">
            <a:extLst>
              <a:ext uri="{FF2B5EF4-FFF2-40B4-BE49-F238E27FC236}">
                <a16:creationId xmlns:a16="http://schemas.microsoft.com/office/drawing/2014/main" id="{61E427C1-5A3B-48B2-A76E-147D977B2858}"/>
              </a:ext>
            </a:extLst>
          </p:cNvPr>
          <p:cNvSpPr txBox="1">
            <a:spLocks/>
          </p:cNvSpPr>
          <p:nvPr/>
        </p:nvSpPr>
        <p:spPr>
          <a:xfrm>
            <a:off x="1612075" y="2011679"/>
            <a:ext cx="8979725" cy="3840479"/>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457200" indent="-457200" algn="l">
              <a:buFont typeface="Arial" panose="020B0604020202020204" pitchFamily="34" charset="0"/>
              <a:buChar char="•"/>
            </a:pPr>
            <a:r>
              <a:rPr lang="en-US" sz="2400" dirty="0">
                <a:solidFill>
                  <a:schemeClr val="tx1"/>
                </a:solidFill>
              </a:rPr>
              <a:t>A geometric deterministic notion introduced by Puente (1996) </a:t>
            </a:r>
          </a:p>
          <a:p>
            <a:pPr marL="457200" indent="-457200" algn="l">
              <a:buFont typeface="Arial" panose="020B0604020202020204" pitchFamily="34" charset="0"/>
              <a:buChar char="•"/>
            </a:pPr>
            <a:r>
              <a:rPr lang="en-US" sz="2400" dirty="0">
                <a:solidFill>
                  <a:schemeClr val="tx1"/>
                </a:solidFill>
              </a:rPr>
              <a:t>It produces a vast class of interesting patterns by transforming multifractal measures into derived measures through fractal functions</a:t>
            </a:r>
          </a:p>
          <a:p>
            <a:pPr marL="457200" indent="-457200" algn="l">
              <a:buFont typeface="Arial" panose="020B0604020202020204" pitchFamily="34" charset="0"/>
              <a:buChar char="•"/>
            </a:pPr>
            <a:r>
              <a:rPr lang="en-US" sz="2400" dirty="0">
                <a:solidFill>
                  <a:schemeClr val="tx1"/>
                </a:solidFill>
              </a:rPr>
              <a:t> The calculations are done iterating simple maps and require a small number of parameters</a:t>
            </a:r>
          </a:p>
          <a:p>
            <a:pPr marL="457200" indent="-457200" algn="l">
              <a:buFont typeface="Arial" panose="020B0604020202020204" pitchFamily="34" charset="0"/>
              <a:buChar char="•"/>
            </a:pPr>
            <a:r>
              <a:rPr lang="en-US" sz="2400" dirty="0">
                <a:solidFill>
                  <a:schemeClr val="tx1"/>
                </a:solidFill>
              </a:rPr>
              <a:t>The method aims at preserving actual shapes and hence, if successful, it also captures statistical and multifractal properties as found in natural data sets</a:t>
            </a:r>
          </a:p>
        </p:txBody>
      </p:sp>
      <p:sp>
        <p:nvSpPr>
          <p:cNvPr id="23" name="Rectangle 22">
            <a:hlinkClick r:id="rId3" action="ppaction://hlinksldjump"/>
            <a:extLst>
              <a:ext uri="{FF2B5EF4-FFF2-40B4-BE49-F238E27FC236}">
                <a16:creationId xmlns:a16="http://schemas.microsoft.com/office/drawing/2014/main" id="{5C282ED7-BEE2-467B-BC61-A3268B30C074}"/>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4" name="Rectangle 23">
            <a:hlinkClick r:id="rId6" action="ppaction://hlinksldjump"/>
            <a:extLst>
              <a:ext uri="{FF2B5EF4-FFF2-40B4-BE49-F238E27FC236}">
                <a16:creationId xmlns:a16="http://schemas.microsoft.com/office/drawing/2014/main" id="{3B10C1D1-0EA8-4C5E-8D83-FC24761937ED}"/>
              </a:ext>
            </a:extLst>
          </p:cNvPr>
          <p:cNvSpPr/>
          <p:nvPr/>
        </p:nvSpPr>
        <p:spPr>
          <a:xfrm>
            <a:off x="240475" y="2529840"/>
            <a:ext cx="1371600" cy="64008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6" name="Rectangle 25">
            <a:hlinkClick r:id="rId7" action="ppaction://hlinksldjump"/>
            <a:extLst>
              <a:ext uri="{FF2B5EF4-FFF2-40B4-BE49-F238E27FC236}">
                <a16:creationId xmlns:a16="http://schemas.microsoft.com/office/drawing/2014/main" id="{CCD12F86-1A59-491A-97D0-DD8C81DB5324}"/>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7" name="Rectangle 26">
            <a:hlinkClick r:id="rId8" action="ppaction://hlinksldjump"/>
            <a:extLst>
              <a:ext uri="{FF2B5EF4-FFF2-40B4-BE49-F238E27FC236}">
                <a16:creationId xmlns:a16="http://schemas.microsoft.com/office/drawing/2014/main" id="{E8417209-28D1-494B-B4E0-B549D2DA11A3}"/>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28" name="Rectangle 27">
            <a:hlinkClick r:id="rId9" action="ppaction://hlinksldjump"/>
            <a:extLst>
              <a:ext uri="{FF2B5EF4-FFF2-40B4-BE49-F238E27FC236}">
                <a16:creationId xmlns:a16="http://schemas.microsoft.com/office/drawing/2014/main" id="{C1868F00-3DB5-4242-AB7A-B2F64F609429}"/>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39" name="Rectangle 38">
            <a:hlinkClick r:id="rId10" action="ppaction://hlinksldjump"/>
            <a:extLst>
              <a:ext uri="{FF2B5EF4-FFF2-40B4-BE49-F238E27FC236}">
                <a16:creationId xmlns:a16="http://schemas.microsoft.com/office/drawing/2014/main" id="{37554F2C-AAF1-4D7F-993B-B4418206D932}"/>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0" name="Rectangle 39">
            <a:hlinkClick r:id="rId11" action="ppaction://hlinksldjump"/>
            <a:extLst>
              <a:ext uri="{FF2B5EF4-FFF2-40B4-BE49-F238E27FC236}">
                <a16:creationId xmlns:a16="http://schemas.microsoft.com/office/drawing/2014/main" id="{409D01E4-A3A5-4555-9BE4-6FF5CC942FAA}"/>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187446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The Fractal-Multifractal Method</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The Fractal-Multifractal Method</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mc:AlternateContent xmlns:mc="http://schemas.openxmlformats.org/markup-compatibility/2006" xmlns:a14="http://schemas.microsoft.com/office/drawing/2010/main">
        <mc:Choice Requires="a14">
          <p:sp>
            <p:nvSpPr>
              <p:cNvPr id="44" name="Content Placeholder 2">
                <a:extLst>
                  <a:ext uri="{FF2B5EF4-FFF2-40B4-BE49-F238E27FC236}">
                    <a16:creationId xmlns:a16="http://schemas.microsoft.com/office/drawing/2014/main" id="{61E427C1-5A3B-48B2-A76E-147D977B2858}"/>
                  </a:ext>
                </a:extLst>
              </p:cNvPr>
              <p:cNvSpPr txBox="1">
                <a:spLocks/>
              </p:cNvSpPr>
              <p:nvPr/>
            </p:nvSpPr>
            <p:spPr>
              <a:xfrm>
                <a:off x="1612075" y="2011679"/>
                <a:ext cx="5855525" cy="3840479"/>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457200" indent="-457200" algn="l">
                  <a:buFont typeface="Arial" panose="020B0604020202020204" pitchFamily="34" charset="0"/>
                  <a:buChar char="•"/>
                </a:pPr>
                <a:r>
                  <a:rPr lang="en-US" sz="2400" dirty="0">
                    <a:solidFill>
                      <a:schemeClr val="tx1"/>
                    </a:solidFill>
                  </a:rPr>
                  <a:t>Right figure reflects how </a:t>
                </a:r>
                <a14:m>
                  <m:oMath xmlns:m="http://schemas.openxmlformats.org/officeDocument/2006/math">
                    <m:r>
                      <a:rPr lang="en-US" sz="2400" b="1" i="1" dirty="0" smtClean="0">
                        <a:solidFill>
                          <a:schemeClr val="tx1"/>
                        </a:solidFill>
                        <a:latin typeface="Cambria Math" panose="02040503050406030204" pitchFamily="18" charset="0"/>
                      </a:rPr>
                      <m:t>𝒅𝒙</m:t>
                    </m:r>
                  </m:oMath>
                </a14:m>
                <a:r>
                  <a:rPr lang="en-US" sz="2400" dirty="0">
                    <a:solidFill>
                      <a:schemeClr val="tx1"/>
                    </a:solidFill>
                  </a:rPr>
                  <a:t> “illuminates” function </a:t>
                </a:r>
                <a14:m>
                  <m:oMath xmlns:m="http://schemas.openxmlformats.org/officeDocument/2006/math">
                    <m:r>
                      <a:rPr lang="en-US" sz="2400" i="1" dirty="0" smtClean="0">
                        <a:solidFill>
                          <a:schemeClr val="tx1"/>
                        </a:solidFill>
                        <a:latin typeface="Cambria Math" panose="02040503050406030204" pitchFamily="18" charset="0"/>
                      </a:rPr>
                      <m:t>𝑓</m:t>
                    </m:r>
                  </m:oMath>
                </a14:m>
                <a:r>
                  <a:rPr lang="en-US" sz="2400" dirty="0">
                    <a:solidFill>
                      <a:schemeClr val="tx1"/>
                    </a:solidFill>
                  </a:rPr>
                  <a:t>, a fractal function that produces a plausible shadow </a:t>
                </a:r>
                <a14:m>
                  <m:oMath xmlns:m="http://schemas.openxmlformats.org/officeDocument/2006/math">
                    <m:r>
                      <a:rPr lang="en-US" sz="2400" b="1" i="1" dirty="0" smtClean="0">
                        <a:solidFill>
                          <a:schemeClr val="tx1"/>
                        </a:solidFill>
                        <a:latin typeface="Cambria Math" panose="02040503050406030204" pitchFamily="18" charset="0"/>
                      </a:rPr>
                      <m:t>𝒅𝒚</m:t>
                    </m:r>
                  </m:oMath>
                </a14:m>
                <a:r>
                  <a:rPr lang="en-US" sz="2400" dirty="0">
                    <a:solidFill>
                      <a:schemeClr val="tx1"/>
                    </a:solidFill>
                  </a:rPr>
                  <a:t>, arranged in a similar fashion as turbulence and hence such entity belongs to the physical “</a:t>
                </a:r>
                <a:r>
                  <a:rPr lang="en-US" sz="2400" b="1" i="1" dirty="0">
                    <a:solidFill>
                      <a:schemeClr val="tx1"/>
                    </a:solidFill>
                  </a:rPr>
                  <a:t>system</a:t>
                </a:r>
                <a:r>
                  <a:rPr lang="en-US" sz="2400" dirty="0">
                    <a:solidFill>
                      <a:schemeClr val="tx1"/>
                    </a:solidFill>
                  </a:rPr>
                  <a:t>.”</a:t>
                </a:r>
              </a:p>
              <a:p>
                <a:pPr marL="457200" indent="-457200" algn="l">
                  <a:buFont typeface="Arial" panose="020B0604020202020204" pitchFamily="34" charset="0"/>
                  <a:buChar char="•"/>
                </a:pPr>
                <a:r>
                  <a:rPr lang="en-US" sz="2400" dirty="0">
                    <a:solidFill>
                      <a:schemeClr val="tx1"/>
                    </a:solidFill>
                  </a:rPr>
                  <a:t>Seemingly random  feature </a:t>
                </a:r>
                <a14:m>
                  <m:oMath xmlns:m="http://schemas.openxmlformats.org/officeDocument/2006/math">
                    <m:r>
                      <a:rPr lang="en-US" sz="2400" i="1" dirty="0" smtClean="0">
                        <a:solidFill>
                          <a:schemeClr val="tx1"/>
                        </a:solidFill>
                        <a:latin typeface="Cambria Math" panose="02040503050406030204" pitchFamily="18" charset="0"/>
                      </a:rPr>
                      <m:t>𝑑𝑦</m:t>
                    </m:r>
                  </m:oMath>
                </a14:m>
                <a:r>
                  <a:rPr lang="en-US" sz="2400" dirty="0">
                    <a:solidFill>
                      <a:schemeClr val="tx1"/>
                    </a:solidFill>
                  </a:rPr>
                  <a:t> is indeed a deterministic measure relying on “</a:t>
                </a:r>
                <a:r>
                  <a:rPr lang="en-US" sz="2400" b="1" i="1" dirty="0">
                    <a:solidFill>
                      <a:schemeClr val="tx1"/>
                    </a:solidFill>
                  </a:rPr>
                  <a:t>few</a:t>
                </a:r>
                <a:r>
                  <a:rPr lang="en-US" sz="2400" dirty="0">
                    <a:solidFill>
                      <a:schemeClr val="tx1"/>
                    </a:solidFill>
                  </a:rPr>
                  <a:t>” parameters.</a:t>
                </a:r>
              </a:p>
              <a:p>
                <a:pPr marL="457200" indent="-457200" algn="l">
                  <a:buFont typeface="Arial" panose="020B0604020202020204" pitchFamily="34" charset="0"/>
                  <a:buChar char="•"/>
                </a:pPr>
                <a:r>
                  <a:rPr lang="en-US" sz="2400" dirty="0">
                    <a:solidFill>
                      <a:schemeClr val="tx1"/>
                    </a:solidFill>
                  </a:rPr>
                  <a:t>Such notion motivated us to model climate attributes like  temperature, precipitation &amp; beyond.</a:t>
                </a:r>
              </a:p>
              <a:p>
                <a:pPr marL="457200" indent="-457200" algn="l">
                  <a:buFont typeface="Arial" panose="020B0604020202020204" pitchFamily="34" charset="0"/>
                  <a:buChar char="•"/>
                </a:pPr>
                <a:r>
                  <a:rPr lang="en-US" sz="2400" dirty="0">
                    <a:solidFill>
                      <a:schemeClr val="tx1"/>
                    </a:solidFill>
                  </a:rPr>
                  <a:t>One shown here on the top right resembles the precipitation records</a:t>
                </a:r>
              </a:p>
            </p:txBody>
          </p:sp>
        </mc:Choice>
        <mc:Fallback xmlns="">
          <p:sp>
            <p:nvSpPr>
              <p:cNvPr id="44" name="Content Placeholder 2">
                <a:extLst>
                  <a:ext uri="{FF2B5EF4-FFF2-40B4-BE49-F238E27FC236}">
                    <a16:creationId xmlns:a16="http://schemas.microsoft.com/office/drawing/2014/main" id="{61E427C1-5A3B-48B2-A76E-147D977B2858}"/>
                  </a:ext>
                </a:extLst>
              </p:cNvPr>
              <p:cNvSpPr txBox="1">
                <a:spLocks noRot="1" noChangeAspect="1" noMove="1" noResize="1" noEditPoints="1" noAdjustHandles="1" noChangeArrowheads="1" noChangeShapeType="1" noTextEdit="1"/>
              </p:cNvSpPr>
              <p:nvPr/>
            </p:nvSpPr>
            <p:spPr>
              <a:xfrm>
                <a:off x="1612075" y="2011679"/>
                <a:ext cx="5855525" cy="3840479"/>
              </a:xfrm>
              <a:prstGeom prst="rect">
                <a:avLst/>
              </a:prstGeom>
              <a:blipFill>
                <a:blip r:embed="rId6"/>
                <a:stretch>
                  <a:fillRect l="-1145" t="-2698" b="-1746"/>
                </a:stretch>
              </a:blipFill>
            </p:spPr>
            <p:txBody>
              <a:bodyPr/>
              <a:lstStyle/>
              <a:p>
                <a:r>
                  <a:rPr lang="en-US">
                    <a:noFill/>
                  </a:rPr>
                  <a:t> </a:t>
                </a:r>
              </a:p>
            </p:txBody>
          </p:sp>
        </mc:Fallback>
      </mc:AlternateContent>
      <p:pic>
        <p:nvPicPr>
          <p:cNvPr id="27" name="Picture 26">
            <a:extLst>
              <a:ext uri="{FF2B5EF4-FFF2-40B4-BE49-F238E27FC236}">
                <a16:creationId xmlns:a16="http://schemas.microsoft.com/office/drawing/2014/main" id="{69C24844-10B5-464D-BAA6-3A397F2C48B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56765" y="2044338"/>
            <a:ext cx="4073235" cy="3840480"/>
          </a:xfrm>
          <a:prstGeom prst="rect">
            <a:avLst/>
          </a:prstGeom>
        </p:spPr>
      </p:pic>
      <p:sp>
        <p:nvSpPr>
          <p:cNvPr id="24" name="Rectangle 23">
            <a:hlinkClick r:id="rId3" action="ppaction://hlinksldjump"/>
            <a:extLst>
              <a:ext uri="{FF2B5EF4-FFF2-40B4-BE49-F238E27FC236}">
                <a16:creationId xmlns:a16="http://schemas.microsoft.com/office/drawing/2014/main" id="{17561D38-D033-4FDF-AB0D-9A7D6D4D82B5}"/>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6" name="Rectangle 25">
            <a:hlinkClick r:id="rId8" action="ppaction://hlinksldjump"/>
            <a:extLst>
              <a:ext uri="{FF2B5EF4-FFF2-40B4-BE49-F238E27FC236}">
                <a16:creationId xmlns:a16="http://schemas.microsoft.com/office/drawing/2014/main" id="{4FAF1A5E-2133-4C94-9350-30E76A6CF197}"/>
              </a:ext>
            </a:extLst>
          </p:cNvPr>
          <p:cNvSpPr/>
          <p:nvPr/>
        </p:nvSpPr>
        <p:spPr>
          <a:xfrm>
            <a:off x="240475" y="2529840"/>
            <a:ext cx="1371600" cy="64008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8" name="Rectangle 27">
            <a:hlinkClick r:id="rId9" action="ppaction://hlinksldjump"/>
            <a:extLst>
              <a:ext uri="{FF2B5EF4-FFF2-40B4-BE49-F238E27FC236}">
                <a16:creationId xmlns:a16="http://schemas.microsoft.com/office/drawing/2014/main" id="{858514E5-5C62-4A0E-BB3B-FD2D9782B40A}"/>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2" name="Rectangle 41">
            <a:hlinkClick r:id="rId10" action="ppaction://hlinksldjump"/>
            <a:extLst>
              <a:ext uri="{FF2B5EF4-FFF2-40B4-BE49-F238E27FC236}">
                <a16:creationId xmlns:a16="http://schemas.microsoft.com/office/drawing/2014/main" id="{866D57FD-4D92-4D0F-8EF6-BDE5C6C328AC}"/>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3" name="Rectangle 42">
            <a:hlinkClick r:id="rId11" action="ppaction://hlinksldjump"/>
            <a:extLst>
              <a:ext uri="{FF2B5EF4-FFF2-40B4-BE49-F238E27FC236}">
                <a16:creationId xmlns:a16="http://schemas.microsoft.com/office/drawing/2014/main" id="{239F887C-D16D-4602-A338-F7E8E6A6172C}"/>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5" name="Rectangle 44">
            <a:hlinkClick r:id="rId12" action="ppaction://hlinksldjump"/>
            <a:extLst>
              <a:ext uri="{FF2B5EF4-FFF2-40B4-BE49-F238E27FC236}">
                <a16:creationId xmlns:a16="http://schemas.microsoft.com/office/drawing/2014/main" id="{054255E1-7BA8-48CA-975D-3CFA0A0C36C8}"/>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6" name="Rectangle 45">
            <a:hlinkClick r:id="rId13" action="ppaction://hlinksldjump"/>
            <a:extLst>
              <a:ext uri="{FF2B5EF4-FFF2-40B4-BE49-F238E27FC236}">
                <a16:creationId xmlns:a16="http://schemas.microsoft.com/office/drawing/2014/main" id="{EA2033E9-4177-4D98-BDB4-21F00F5F79A7}"/>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665522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The Fractal-Multifractal Method</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The Fractal-Multifractal</a:t>
            </a:r>
            <a:r>
              <a:rPr lang="en-US" sz="1000" b="1" kern="1200" baseline="0" dirty="0">
                <a:solidFill>
                  <a:schemeClr val="bg1"/>
                </a:solidFill>
                <a:effectLst/>
                <a:latin typeface="+mj-lt"/>
                <a:ea typeface="+mn-ea"/>
                <a:cs typeface="+mn-cs"/>
              </a:rPr>
              <a:t> Method</a:t>
            </a:r>
            <a:endParaRPr lang="en-US" sz="1000" b="1" kern="1200" dirty="0">
              <a:solidFill>
                <a:schemeClr val="bg1"/>
              </a:solidFill>
              <a:effectLst/>
              <a:latin typeface="+mj-lt"/>
              <a:ea typeface="+mn-ea"/>
              <a:cs typeface="+mn-cs"/>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4" name="Content Placeholder 2">
            <a:extLst>
              <a:ext uri="{FF2B5EF4-FFF2-40B4-BE49-F238E27FC236}">
                <a16:creationId xmlns:a16="http://schemas.microsoft.com/office/drawing/2014/main" id="{61E427C1-5A3B-48B2-A76E-147D977B2858}"/>
              </a:ext>
            </a:extLst>
          </p:cNvPr>
          <p:cNvSpPr txBox="1">
            <a:spLocks/>
          </p:cNvSpPr>
          <p:nvPr/>
        </p:nvSpPr>
        <p:spPr>
          <a:xfrm>
            <a:off x="1612075" y="2011679"/>
            <a:ext cx="4389120" cy="3840479"/>
          </a:xfrm>
          <a:prstGeom prst="rect">
            <a:avLst/>
          </a:prstGeom>
        </p:spPr>
        <p:txBody>
          <a:bodyPr vert="horz" lIns="91440" tIns="45720" rIns="91440" bIns="45720" rtlCol="0">
            <a:normAutofit fontScale="925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457200" indent="-457200" algn="l">
              <a:buFont typeface="Arial" panose="020B0604020202020204" pitchFamily="34" charset="0"/>
              <a:buChar char="•"/>
            </a:pPr>
            <a:r>
              <a:rPr lang="en-US" sz="2400" dirty="0">
                <a:solidFill>
                  <a:schemeClr val="tx1"/>
                </a:solidFill>
              </a:rPr>
              <a:t>There exist a variant of the FM notion that produces a leafy (cloud like) attractor, instead of a function, defined by end points. </a:t>
            </a:r>
          </a:p>
          <a:p>
            <a:pPr marL="457200" indent="-457200" algn="l">
              <a:buFont typeface="Arial" panose="020B0604020202020204" pitchFamily="34" charset="0"/>
              <a:buChar char="•"/>
            </a:pPr>
            <a:r>
              <a:rPr lang="en-US" sz="2400" dirty="0">
                <a:solidFill>
                  <a:schemeClr val="tx1"/>
                </a:solidFill>
              </a:rPr>
              <a:t>And yet produces interesting pattern like temperature and others.</a:t>
            </a:r>
          </a:p>
          <a:p>
            <a:pPr marL="457200" indent="-457200" algn="l">
              <a:buFont typeface="Arial" panose="020B0604020202020204" pitchFamily="34" charset="0"/>
              <a:buChar char="•"/>
            </a:pPr>
            <a:r>
              <a:rPr lang="en-US" sz="2400" dirty="0">
                <a:solidFill>
                  <a:schemeClr val="tx1"/>
                </a:solidFill>
              </a:rPr>
              <a:t>The smoother version (red) resembles air temperature set either recorded or modeled.</a:t>
            </a:r>
          </a:p>
        </p:txBody>
      </p:sp>
      <p:pic>
        <p:nvPicPr>
          <p:cNvPr id="2" name="Picture 1">
            <a:extLst>
              <a:ext uri="{FF2B5EF4-FFF2-40B4-BE49-F238E27FC236}">
                <a16:creationId xmlns:a16="http://schemas.microsoft.com/office/drawing/2014/main" id="{693BF67D-4BF5-4F9D-9DC2-4209ED9DBA54}"/>
              </a:ext>
            </a:extLst>
          </p:cNvPr>
          <p:cNvPicPr>
            <a:picLocks noChangeAspect="1"/>
          </p:cNvPicPr>
          <p:nvPr/>
        </p:nvPicPr>
        <p:blipFill>
          <a:blip r:embed="rId6"/>
          <a:stretch>
            <a:fillRect/>
          </a:stretch>
        </p:blipFill>
        <p:spPr>
          <a:xfrm>
            <a:off x="6150552" y="2207425"/>
            <a:ext cx="5377295" cy="3657600"/>
          </a:xfrm>
          <a:prstGeom prst="rect">
            <a:avLst/>
          </a:prstGeom>
        </p:spPr>
      </p:pic>
      <p:sp>
        <p:nvSpPr>
          <p:cNvPr id="29" name="Rectangle 28">
            <a:hlinkClick r:id="rId3" action="ppaction://hlinksldjump"/>
            <a:extLst>
              <a:ext uri="{FF2B5EF4-FFF2-40B4-BE49-F238E27FC236}">
                <a16:creationId xmlns:a16="http://schemas.microsoft.com/office/drawing/2014/main" id="{10D3B002-F55F-4E6E-88FE-BF44899A12C6}"/>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30" name="Rectangle 29">
            <a:hlinkClick r:id="rId7" action="ppaction://hlinksldjump"/>
            <a:extLst>
              <a:ext uri="{FF2B5EF4-FFF2-40B4-BE49-F238E27FC236}">
                <a16:creationId xmlns:a16="http://schemas.microsoft.com/office/drawing/2014/main" id="{147F08D8-DCF9-48B3-9F48-41F3EC58B8BD}"/>
              </a:ext>
            </a:extLst>
          </p:cNvPr>
          <p:cNvSpPr/>
          <p:nvPr/>
        </p:nvSpPr>
        <p:spPr>
          <a:xfrm>
            <a:off x="240475" y="2529840"/>
            <a:ext cx="1371600" cy="64008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31" name="Rectangle 30">
            <a:hlinkClick r:id="rId8" action="ppaction://hlinksldjump"/>
            <a:extLst>
              <a:ext uri="{FF2B5EF4-FFF2-40B4-BE49-F238E27FC236}">
                <a16:creationId xmlns:a16="http://schemas.microsoft.com/office/drawing/2014/main" id="{3037BB44-8F6D-40A4-8EB3-69D0A54FB443}"/>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38" name="Rectangle 37">
            <a:hlinkClick r:id="rId9" action="ppaction://hlinksldjump"/>
            <a:extLst>
              <a:ext uri="{FF2B5EF4-FFF2-40B4-BE49-F238E27FC236}">
                <a16:creationId xmlns:a16="http://schemas.microsoft.com/office/drawing/2014/main" id="{9076D2FC-B10B-41FD-B2F6-F80FD1F50349}"/>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39" name="Rectangle 38">
            <a:hlinkClick r:id="rId10" action="ppaction://hlinksldjump"/>
            <a:extLst>
              <a:ext uri="{FF2B5EF4-FFF2-40B4-BE49-F238E27FC236}">
                <a16:creationId xmlns:a16="http://schemas.microsoft.com/office/drawing/2014/main" id="{2EF63CA3-A17F-4C40-84C6-A4A93FD44232}"/>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0" name="Rectangle 39">
            <a:hlinkClick r:id="rId11" action="ppaction://hlinksldjump"/>
            <a:extLst>
              <a:ext uri="{FF2B5EF4-FFF2-40B4-BE49-F238E27FC236}">
                <a16:creationId xmlns:a16="http://schemas.microsoft.com/office/drawing/2014/main" id="{7A4E9928-B17D-4943-8B63-F772BD26A792}"/>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23" name="Rectangle 22">
            <a:hlinkClick r:id="rId12" action="ppaction://hlinksldjump"/>
            <a:extLst>
              <a:ext uri="{FF2B5EF4-FFF2-40B4-BE49-F238E27FC236}">
                <a16:creationId xmlns:a16="http://schemas.microsoft.com/office/drawing/2014/main" id="{F9E0AE86-2906-4D3D-BDC0-CA5308D075C5}"/>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768676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Methodology</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mc:AlternateContent xmlns:mc="http://schemas.openxmlformats.org/markup-compatibility/2006" xmlns:a14="http://schemas.microsoft.com/office/drawing/2010/main">
        <mc:Choice Requires="a14">
          <p:sp>
            <p:nvSpPr>
              <p:cNvPr id="39" name="Content Placeholder 2">
                <a:extLst>
                  <a:ext uri="{FF2B5EF4-FFF2-40B4-BE49-F238E27FC236}">
                    <a16:creationId xmlns:a16="http://schemas.microsoft.com/office/drawing/2014/main" id="{824C56C7-9860-4D42-8C9C-C02A3CBBCEA8}"/>
                  </a:ext>
                </a:extLst>
              </p:cNvPr>
              <p:cNvSpPr txBox="1">
                <a:spLocks/>
              </p:cNvSpPr>
              <p:nvPr/>
            </p:nvSpPr>
            <p:spPr>
              <a:xfrm>
                <a:off x="1612075" y="2011679"/>
                <a:ext cx="4712525" cy="397764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lnSpc>
                    <a:spcPct val="130000"/>
                  </a:lnSpc>
                  <a:buFont typeface="Arial" panose="020B0604020202020204" pitchFamily="34" charset="0"/>
                  <a:buChar char="•"/>
                </a:pPr>
                <a:r>
                  <a:rPr lang="en-US" sz="2400" dirty="0">
                    <a:solidFill>
                      <a:schemeClr val="tx1"/>
                    </a:solidFill>
                  </a:rPr>
                  <a:t>In order to mimic highly intermittent sets like precipitation, the deterministic projection can be trimmed below a </a:t>
                </a:r>
                <a:r>
                  <a:rPr lang="en-US" sz="2400" b="1" dirty="0">
                    <a:solidFill>
                      <a:schemeClr val="tx1"/>
                    </a:solidFill>
                  </a:rPr>
                  <a:t>threshold</a:t>
                </a:r>
                <a:r>
                  <a:rPr lang="en-US" sz="2400" dirty="0">
                    <a:solidFill>
                      <a:schemeClr val="tx1"/>
                    </a:solidFill>
                  </a:rPr>
                  <a:t> to  </a:t>
                </a:r>
                <a14:m>
                  <m:oMath xmlns:m="http://schemas.openxmlformats.org/officeDocument/2006/math">
                    <m:sSub>
                      <m:sSubPr>
                        <m:ctrlPr>
                          <a:rPr lang="en-US" sz="2400" i="1" dirty="0" smtClean="0">
                            <a:solidFill>
                              <a:schemeClr val="tx1"/>
                            </a:solidFill>
                            <a:latin typeface="Cambria Math" panose="02040503050406030204" pitchFamily="18" charset="0"/>
                          </a:rPr>
                        </m:ctrlPr>
                      </m:sSubPr>
                      <m:e>
                        <m:r>
                          <a:rPr lang="en-US" sz="2400" i="1" dirty="0" smtClean="0">
                            <a:solidFill>
                              <a:schemeClr val="tx1"/>
                            </a:solidFill>
                            <a:latin typeface="Cambria Math" panose="02040503050406030204" pitchFamily="18" charset="0"/>
                          </a:rPr>
                          <m:t>𝜙</m:t>
                        </m:r>
                      </m:e>
                      <m:sub>
                        <m:r>
                          <a:rPr lang="en-US" sz="2400" i="1" dirty="0" smtClean="0">
                            <a:solidFill>
                              <a:schemeClr val="tx1"/>
                            </a:solidFill>
                            <a:latin typeface="Cambria Math" panose="02040503050406030204" pitchFamily="18" charset="0"/>
                          </a:rPr>
                          <m:t>𝑣</m:t>
                        </m:r>
                      </m:sub>
                    </m:sSub>
                    <m:r>
                      <a:rPr lang="en-US" sz="2400" i="1" dirty="0" smtClean="0">
                        <a:solidFill>
                          <a:schemeClr val="tx1"/>
                        </a:solidFill>
                        <a:latin typeface="Cambria Math" panose="02040503050406030204" pitchFamily="18" charset="0"/>
                      </a:rPr>
                      <m:t> </m:t>
                    </m:r>
                  </m:oMath>
                </a14:m>
                <a:r>
                  <a:rPr lang="en-US" sz="2400" dirty="0">
                    <a:solidFill>
                      <a:schemeClr val="tx1"/>
                    </a:solidFill>
                  </a:rPr>
                  <a:t>to have many zeroes as in the daily rainfall.</a:t>
                </a:r>
              </a:p>
              <a:p>
                <a:pPr marL="342900" indent="-342900" algn="l">
                  <a:lnSpc>
                    <a:spcPct val="130000"/>
                  </a:lnSpc>
                  <a:buFont typeface="Arial" panose="020B0604020202020204" pitchFamily="34" charset="0"/>
                  <a:buChar char="•"/>
                </a:pPr>
                <a:r>
                  <a:rPr lang="en-US" sz="2400" dirty="0">
                    <a:solidFill>
                      <a:schemeClr val="tx1"/>
                    </a:solidFill>
                  </a:rPr>
                  <a:t>Such portion below a threshold reflects rain traces.</a:t>
                </a:r>
              </a:p>
              <a:p>
                <a:pPr marL="342900" indent="-342900" algn="l">
                  <a:lnSpc>
                    <a:spcPct val="130000"/>
                  </a:lnSpc>
                  <a:buFont typeface="Arial" panose="020B0604020202020204" pitchFamily="34" charset="0"/>
                  <a:buChar char="•"/>
                </a:pPr>
                <a:endParaRPr lang="en-US" sz="2400" dirty="0">
                  <a:solidFill>
                    <a:schemeClr val="tx1"/>
                  </a:solidFill>
                </a:endParaRPr>
              </a:p>
            </p:txBody>
          </p:sp>
        </mc:Choice>
        <mc:Fallback xmlns="">
          <p:sp>
            <p:nvSpPr>
              <p:cNvPr id="39" name="Content Placeholder 2">
                <a:extLst>
                  <a:ext uri="{FF2B5EF4-FFF2-40B4-BE49-F238E27FC236}">
                    <a16:creationId xmlns:a16="http://schemas.microsoft.com/office/drawing/2014/main" id="{824C56C7-9860-4D42-8C9C-C02A3CBBCEA8}"/>
                  </a:ext>
                </a:extLst>
              </p:cNvPr>
              <p:cNvSpPr txBox="1">
                <a:spLocks noRot="1" noChangeAspect="1" noMove="1" noResize="1" noEditPoints="1" noAdjustHandles="1" noChangeArrowheads="1" noChangeShapeType="1" noTextEdit="1"/>
              </p:cNvSpPr>
              <p:nvPr/>
            </p:nvSpPr>
            <p:spPr>
              <a:xfrm>
                <a:off x="1612075" y="2011679"/>
                <a:ext cx="4712525" cy="3977641"/>
              </a:xfrm>
              <a:prstGeom prst="rect">
                <a:avLst/>
              </a:prstGeom>
              <a:blipFill>
                <a:blip r:embed="rId6"/>
                <a:stretch>
                  <a:fillRect l="-1680" r="-1938" b="-2297"/>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119A222A-B6BD-4657-B420-C0B07F5B1CE6}"/>
              </a:ext>
            </a:extLst>
          </p:cNvPr>
          <p:cNvPicPr>
            <a:picLocks noChangeAspect="1"/>
          </p:cNvPicPr>
          <p:nvPr/>
        </p:nvPicPr>
        <p:blipFill>
          <a:blip r:embed="rId7"/>
          <a:stretch>
            <a:fillRect/>
          </a:stretch>
        </p:blipFill>
        <p:spPr>
          <a:xfrm>
            <a:off x="6400800" y="2133600"/>
            <a:ext cx="5044073" cy="3657600"/>
          </a:xfrm>
          <a:prstGeom prst="rect">
            <a:avLst/>
          </a:prstGeom>
        </p:spPr>
      </p:pic>
      <p:sp>
        <p:nvSpPr>
          <p:cNvPr id="24" name="Rectangle 23">
            <a:hlinkClick r:id="rId3" action="ppaction://hlinksldjump"/>
            <a:extLst>
              <a:ext uri="{FF2B5EF4-FFF2-40B4-BE49-F238E27FC236}">
                <a16:creationId xmlns:a16="http://schemas.microsoft.com/office/drawing/2014/main" id="{CD1393EC-676F-4C4A-A09F-3DAB794648C2}"/>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6" name="Rectangle 25">
            <a:hlinkClick r:id="rId8" action="ppaction://hlinksldjump"/>
            <a:extLst>
              <a:ext uri="{FF2B5EF4-FFF2-40B4-BE49-F238E27FC236}">
                <a16:creationId xmlns:a16="http://schemas.microsoft.com/office/drawing/2014/main" id="{A691D95F-8F64-4246-828D-11BDBF7A8C4B}"/>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7" name="Rectangle 26">
            <a:hlinkClick r:id="rId9" action="ppaction://hlinksldjump"/>
            <a:extLst>
              <a:ext uri="{FF2B5EF4-FFF2-40B4-BE49-F238E27FC236}">
                <a16:creationId xmlns:a16="http://schemas.microsoft.com/office/drawing/2014/main" id="{6B3C33FB-12F8-4C70-860A-E5107D8E1CF9}"/>
              </a:ext>
            </a:extLst>
          </p:cNvPr>
          <p:cNvSpPr/>
          <p:nvPr/>
        </p:nvSpPr>
        <p:spPr>
          <a:xfrm>
            <a:off x="240475" y="317278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8" name="Rectangle 27">
            <a:hlinkClick r:id="rId10" action="ppaction://hlinksldjump"/>
            <a:extLst>
              <a:ext uri="{FF2B5EF4-FFF2-40B4-BE49-F238E27FC236}">
                <a16:creationId xmlns:a16="http://schemas.microsoft.com/office/drawing/2014/main" id="{5E4B0C07-C67A-4E58-BE42-6315C98E9754}"/>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29" name="Rectangle 28">
            <a:hlinkClick r:id="rId11" action="ppaction://hlinksldjump"/>
            <a:extLst>
              <a:ext uri="{FF2B5EF4-FFF2-40B4-BE49-F238E27FC236}">
                <a16:creationId xmlns:a16="http://schemas.microsoft.com/office/drawing/2014/main" id="{2CDA61F8-4DD4-4D02-A625-5739482ADA6A}"/>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30" name="Rectangle 29">
            <a:hlinkClick r:id="rId12" action="ppaction://hlinksldjump"/>
            <a:extLst>
              <a:ext uri="{FF2B5EF4-FFF2-40B4-BE49-F238E27FC236}">
                <a16:creationId xmlns:a16="http://schemas.microsoft.com/office/drawing/2014/main" id="{1D58B320-80A6-4414-9AD5-F4DC1D547531}"/>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31" name="Rectangle 30">
            <a:hlinkClick r:id="rId13" action="ppaction://hlinksldjump"/>
            <a:extLst>
              <a:ext uri="{FF2B5EF4-FFF2-40B4-BE49-F238E27FC236}">
                <a16:creationId xmlns:a16="http://schemas.microsoft.com/office/drawing/2014/main" id="{1E326770-F227-4C2F-9130-63CB625C1364}"/>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622066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2" name="Content Placeholder 2">
                <a:extLst>
                  <a:ext uri="{FF2B5EF4-FFF2-40B4-BE49-F238E27FC236}">
                    <a16:creationId xmlns:a16="http://schemas.microsoft.com/office/drawing/2014/main" id="{9F321000-CFA3-40FE-AC98-E6ECFB40FCEB}"/>
                  </a:ext>
                </a:extLst>
              </p:cNvPr>
              <p:cNvSpPr txBox="1">
                <a:spLocks/>
              </p:cNvSpPr>
              <p:nvPr/>
            </p:nvSpPr>
            <p:spPr>
              <a:xfrm>
                <a:off x="1857375" y="2529840"/>
                <a:ext cx="8172450" cy="1280160"/>
              </a:xfrm>
              <a:prstGeom prst="rect">
                <a:avLst/>
              </a:prstGeom>
            </p:spPr>
            <p:txBody>
              <a:bodyPr>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78408" lvl="3" indent="0">
                  <a:buFont typeface="Arial" pitchFamily="34" charset="0"/>
                  <a:buNone/>
                </a:pPr>
                <a:r>
                  <a:rPr lang="en-US" dirty="0">
                    <a:latin typeface="Arial" panose="020B0604020202020204" pitchFamily="34" charset="0"/>
                    <a:cs typeface="Arial" panose="020B0604020202020204" pitchFamily="34" charset="0"/>
                  </a:rPr>
                  <a:t>	</a:t>
                </a:r>
                <a14:m>
                  <m:oMath xmlns:m="http://schemas.openxmlformats.org/officeDocument/2006/math">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𝑤</m:t>
                        </m:r>
                      </m:e>
                      <m:sub>
                        <m:r>
                          <a:rPr lang="en-US" sz="1800" i="1">
                            <a:latin typeface="Cambria Math"/>
                            <a:cs typeface="Arial" panose="020B0604020202020204" pitchFamily="34" charset="0"/>
                          </a:rPr>
                          <m:t>𝑛</m:t>
                        </m:r>
                      </m:sub>
                    </m:sSub>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r>
                                <m:rPr>
                                  <m:brk m:alnAt="7"/>
                                </m:rPr>
                                <a:rPr lang="en-US" sz="1800" i="1">
                                  <a:latin typeface="Cambria Math"/>
                                  <a:cs typeface="Arial" panose="020B0604020202020204" pitchFamily="34" charset="0"/>
                                </a:rPr>
                                <m:t>𝑥</m:t>
                              </m:r>
                            </m:e>
                          </m:mr>
                          <m:mr>
                            <m:e>
                              <m:r>
                                <a:rPr lang="en-US" sz="1800" i="1">
                                  <a:latin typeface="Cambria Math"/>
                                  <a:cs typeface="Arial" panose="020B0604020202020204" pitchFamily="34" charset="0"/>
                                </a:rPr>
                                <m:t>𝑦</m:t>
                              </m:r>
                            </m:e>
                          </m:mr>
                        </m:m>
                      </m:e>
                    </m:d>
                    <m:r>
                      <a:rPr lang="en-US" sz="1800" i="1">
                        <a:latin typeface="Cambria Math"/>
                        <a:cs typeface="Arial" panose="020B0604020202020204" pitchFamily="34" charset="0"/>
                      </a:rPr>
                      <m:t>=</m:t>
                    </m:r>
                    <m:d>
                      <m:dPr>
                        <m:ctrlPr>
                          <a:rPr lang="en-US" sz="1800" i="1">
                            <a:latin typeface="Cambria Math" panose="02040503050406030204" pitchFamily="18" charset="0"/>
                            <a:cs typeface="Arial" panose="020B0604020202020204" pitchFamily="34" charset="0"/>
                          </a:rPr>
                        </m:ctrlPr>
                      </m:dPr>
                      <m:e>
                        <m:m>
                          <m:mPr>
                            <m:mcs>
                              <m:mc>
                                <m:mcPr>
                                  <m:count m:val="2"/>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𝑎</m:t>
                                  </m:r>
                                </m:e>
                                <m:sub>
                                  <m:r>
                                    <m:rPr>
                                      <m:brk m:alnAt="7"/>
                                    </m:rPr>
                                    <a:rPr lang="en-US" sz="1800" i="1">
                                      <a:latin typeface="Cambria Math"/>
                                      <a:cs typeface="Arial" panose="020B0604020202020204" pitchFamily="34" charset="0"/>
                                    </a:rPr>
                                    <m:t>𝑛</m:t>
                                  </m:r>
                                </m:sub>
                              </m:sSub>
                            </m:e>
                            <m:e>
                              <m:r>
                                <a:rPr lang="en-US" sz="1800" i="1">
                                  <a:latin typeface="Cambria Math"/>
                                  <a:cs typeface="Arial" panose="020B0604020202020204" pitchFamily="34" charset="0"/>
                                </a:rPr>
                                <m:t>0</m:t>
                              </m:r>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𝑐</m:t>
                                  </m:r>
                                </m:e>
                                <m:sub>
                                  <m:r>
                                    <a:rPr lang="en-US" sz="1800" i="1">
                                      <a:latin typeface="Cambria Math"/>
                                      <a:cs typeface="Arial" panose="020B0604020202020204" pitchFamily="34" charset="0"/>
                                    </a:rPr>
                                    <m:t>𝑛</m:t>
                                  </m:r>
                                </m:sub>
                              </m:sSub>
                            </m:e>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𝑑</m:t>
                                  </m:r>
                                </m:e>
                                <m:sub>
                                  <m:r>
                                    <a:rPr lang="en-US" sz="1800" i="1">
                                      <a:latin typeface="Cambria Math"/>
                                      <a:cs typeface="Arial" panose="020B0604020202020204" pitchFamily="34" charset="0"/>
                                    </a:rPr>
                                    <m:t>𝑛</m:t>
                                  </m:r>
                                </m:sub>
                              </m:sSub>
                            </m:e>
                          </m:mr>
                        </m:m>
                      </m:e>
                    </m:d>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r>
                                <m:rPr>
                                  <m:brk m:alnAt="7"/>
                                </m:rPr>
                                <a:rPr lang="en-US" sz="1800" i="1">
                                  <a:latin typeface="Cambria Math"/>
                                  <a:cs typeface="Arial" panose="020B0604020202020204" pitchFamily="34" charset="0"/>
                                </a:rPr>
                                <m:t>𝑥</m:t>
                              </m:r>
                            </m:e>
                          </m:mr>
                          <m:mr>
                            <m:e>
                              <m:r>
                                <a:rPr lang="en-US" sz="1800" i="1">
                                  <a:latin typeface="Cambria Math"/>
                                  <a:cs typeface="Arial" panose="020B0604020202020204" pitchFamily="34" charset="0"/>
                                </a:rPr>
                                <m:t>𝑦</m:t>
                              </m:r>
                            </m:e>
                          </m:mr>
                        </m:m>
                      </m:e>
                    </m:d>
                    <m:r>
                      <a:rPr lang="en-US" sz="1800" i="1">
                        <a:latin typeface="Cambria Math"/>
                        <a:cs typeface="Arial" panose="020B0604020202020204" pitchFamily="34" charset="0"/>
                      </a:rPr>
                      <m:t>+</m:t>
                    </m:r>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𝑒</m:t>
                                  </m:r>
                                </m:e>
                                <m:sub>
                                  <m:r>
                                    <m:rPr>
                                      <m:brk m:alnAt="7"/>
                                    </m:rPr>
                                    <a:rPr lang="en-US" sz="1800" i="1">
                                      <a:latin typeface="Cambria Math"/>
                                      <a:cs typeface="Arial" panose="020B0604020202020204" pitchFamily="34" charset="0"/>
                                    </a:rPr>
                                    <m:t>𝑛</m:t>
                                  </m:r>
                                </m:sub>
                              </m:sSub>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𝑓</m:t>
                                  </m:r>
                                </m:e>
                                <m:sub>
                                  <m:r>
                                    <a:rPr lang="en-US" sz="1800" i="1">
                                      <a:latin typeface="Cambria Math"/>
                                      <a:cs typeface="Arial" panose="020B0604020202020204" pitchFamily="34" charset="0"/>
                                    </a:rPr>
                                    <m:t>𝑛</m:t>
                                  </m:r>
                                </m:sub>
                              </m:sSub>
                            </m:e>
                          </m:mr>
                        </m:m>
                      </m:e>
                    </m:d>
                  </m:oMath>
                </a14:m>
                <a:endParaRPr lang="en-US" sz="1800" i="1" dirty="0">
                  <a:latin typeface="Arial" panose="020B0604020202020204" pitchFamily="34" charset="0"/>
                  <a:cs typeface="Arial" panose="020B0604020202020204" pitchFamily="34" charset="0"/>
                </a:endParaRPr>
              </a:p>
              <a:p>
                <a:pPr marL="978408" lvl="3" indent="0">
                  <a:buFont typeface="Arial" pitchFamily="34" charset="0"/>
                  <a:buNone/>
                </a:pPr>
                <a:r>
                  <a:rPr lang="en-US" dirty="0">
                    <a:latin typeface="Calibri" panose="020F0502020204030204" pitchFamily="34" charset="0"/>
                    <a:cs typeface="Arial" panose="020B0604020202020204" pitchFamily="34" charset="0"/>
                  </a:rPr>
                  <a:t>subject to</a:t>
                </a:r>
              </a:p>
              <a:p>
                <a:pPr marL="429768" lvl="1" indent="0">
                  <a:buFont typeface="Arial" pitchFamily="34" charset="0"/>
                  <a:buNone/>
                </a:pPr>
                <a:r>
                  <a:rPr lang="en-US" sz="2000" dirty="0">
                    <a:cs typeface="Arial" panose="020B0604020202020204" pitchFamily="34" charset="0"/>
                  </a:rPr>
                  <a:t>		</a:t>
                </a:r>
                <a14:m>
                  <m:oMath xmlns:m="http://schemas.openxmlformats.org/officeDocument/2006/math">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𝑤</m:t>
                        </m:r>
                      </m:e>
                      <m:sub>
                        <m:r>
                          <a:rPr lang="en-US" sz="1800" i="1">
                            <a:latin typeface="Cambria Math"/>
                            <a:cs typeface="Arial" panose="020B0604020202020204" pitchFamily="34" charset="0"/>
                          </a:rPr>
                          <m:t>𝑛</m:t>
                        </m:r>
                      </m:sub>
                    </m:sSub>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𝑥</m:t>
                                  </m:r>
                                </m:e>
                                <m:sub>
                                  <m:r>
                                    <m:rPr>
                                      <m:brk m:alnAt="7"/>
                                    </m:rPr>
                                    <a:rPr lang="en-US" sz="1800" i="1">
                                      <a:latin typeface="Cambria Math"/>
                                      <a:cs typeface="Arial" panose="020B0604020202020204" pitchFamily="34" charset="0"/>
                                    </a:rPr>
                                    <m:t>0</m:t>
                                  </m:r>
                                </m:sub>
                              </m:sSub>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𝑦</m:t>
                                  </m:r>
                                </m:e>
                                <m:sub>
                                  <m:r>
                                    <a:rPr lang="en-US" sz="1800" i="1">
                                      <a:latin typeface="Cambria Math"/>
                                      <a:cs typeface="Arial" panose="020B0604020202020204" pitchFamily="34" charset="0"/>
                                    </a:rPr>
                                    <m:t>0</m:t>
                                  </m:r>
                                </m:sub>
                              </m:sSub>
                            </m:e>
                          </m:mr>
                        </m:m>
                      </m:e>
                    </m:d>
                    <m:r>
                      <a:rPr lang="en-US" sz="1800" i="1">
                        <a:latin typeface="Cambria Math"/>
                        <a:cs typeface="Arial" panose="020B0604020202020204" pitchFamily="34" charset="0"/>
                      </a:rPr>
                      <m:t>=</m:t>
                    </m:r>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𝑥</m:t>
                                  </m:r>
                                </m:e>
                                <m:sub>
                                  <m:r>
                                    <m:rPr>
                                      <m:brk m:alnAt="7"/>
                                    </m:rPr>
                                    <a:rPr lang="en-US" sz="1800" i="1">
                                      <a:latin typeface="Cambria Math"/>
                                      <a:cs typeface="Arial" panose="020B0604020202020204" pitchFamily="34" charset="0"/>
                                    </a:rPr>
                                    <m:t>𝑛</m:t>
                                  </m:r>
                                  <m:r>
                                    <a:rPr lang="en-US" sz="1800" i="1">
                                      <a:latin typeface="Cambria Math"/>
                                      <a:cs typeface="Arial" panose="020B0604020202020204" pitchFamily="34" charset="0"/>
                                    </a:rPr>
                                    <m:t>−1</m:t>
                                  </m:r>
                                </m:sub>
                              </m:sSub>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𝑦</m:t>
                                  </m:r>
                                </m:e>
                                <m:sub>
                                  <m:r>
                                    <a:rPr lang="en-US" sz="1800" i="1">
                                      <a:latin typeface="Cambria Math"/>
                                      <a:cs typeface="Arial" panose="020B0604020202020204" pitchFamily="34" charset="0"/>
                                    </a:rPr>
                                    <m:t>𝑛</m:t>
                                  </m:r>
                                  <m:r>
                                    <a:rPr lang="en-US" sz="1800" i="1">
                                      <a:latin typeface="Cambria Math"/>
                                      <a:cs typeface="Arial" panose="020B0604020202020204" pitchFamily="34" charset="0"/>
                                    </a:rPr>
                                    <m:t>−1</m:t>
                                  </m:r>
                                </m:sub>
                              </m:sSub>
                            </m:e>
                          </m:mr>
                        </m:m>
                      </m:e>
                    </m:d>
                  </m:oMath>
                </a14:m>
                <a:r>
                  <a:rPr lang="en-US" sz="1800" dirty="0">
                    <a:latin typeface="Arial" panose="020B0604020202020204" pitchFamily="34" charset="0"/>
                    <a:cs typeface="Arial" panose="020B0604020202020204" pitchFamily="34" charset="0"/>
                  </a:rPr>
                  <a:t>; </a:t>
                </a:r>
                <a14:m>
                  <m:oMath xmlns:m="http://schemas.openxmlformats.org/officeDocument/2006/math">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𝑤</m:t>
                        </m:r>
                      </m:e>
                      <m:sub>
                        <m:r>
                          <a:rPr lang="en-US" sz="1800" i="1">
                            <a:latin typeface="Cambria Math"/>
                            <a:cs typeface="Arial" panose="020B0604020202020204" pitchFamily="34" charset="0"/>
                          </a:rPr>
                          <m:t>𝑛</m:t>
                        </m:r>
                      </m:sub>
                    </m:sSub>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𝑥</m:t>
                                  </m:r>
                                </m:e>
                                <m:sub>
                                  <m:r>
                                    <a:rPr lang="en-US" sz="1800" i="1">
                                      <a:latin typeface="Cambria Math"/>
                                      <a:cs typeface="Arial" panose="020B0604020202020204" pitchFamily="34" charset="0"/>
                                    </a:rPr>
                                    <m:t>𝑁</m:t>
                                  </m:r>
                                </m:sub>
                              </m:sSub>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𝑦</m:t>
                                  </m:r>
                                </m:e>
                                <m:sub>
                                  <m:r>
                                    <a:rPr lang="en-US" sz="1800" i="1">
                                      <a:latin typeface="Cambria Math"/>
                                      <a:cs typeface="Arial" panose="020B0604020202020204" pitchFamily="34" charset="0"/>
                                    </a:rPr>
                                    <m:t>𝑁</m:t>
                                  </m:r>
                                </m:sub>
                              </m:sSub>
                            </m:e>
                          </m:mr>
                        </m:m>
                      </m:e>
                    </m:d>
                    <m:r>
                      <a:rPr lang="en-US" sz="1800" i="1">
                        <a:latin typeface="Cambria Math"/>
                        <a:cs typeface="Arial" panose="020B0604020202020204" pitchFamily="34" charset="0"/>
                      </a:rPr>
                      <m:t>=</m:t>
                    </m:r>
                    <m:d>
                      <m:dPr>
                        <m:ctrlPr>
                          <a:rPr lang="en-US" sz="1800" i="1">
                            <a:latin typeface="Cambria Math" panose="02040503050406030204" pitchFamily="18" charset="0"/>
                            <a:cs typeface="Arial" panose="020B0604020202020204" pitchFamily="34" charset="0"/>
                          </a:rPr>
                        </m:ctrlPr>
                      </m:dPr>
                      <m:e>
                        <m:m>
                          <m:mPr>
                            <m:mcs>
                              <m:mc>
                                <m:mcPr>
                                  <m:count m:val="1"/>
                                  <m:mcJc m:val="center"/>
                                </m:mcPr>
                              </m:mc>
                            </m:mcs>
                            <m:ctrlPr>
                              <a:rPr lang="en-US" sz="1800" i="1">
                                <a:latin typeface="Cambria Math" panose="02040503050406030204" pitchFamily="18" charset="0"/>
                                <a:cs typeface="Arial" panose="020B0604020202020204" pitchFamily="34" charset="0"/>
                              </a:rPr>
                            </m:ctrlPr>
                          </m:mPr>
                          <m:mr>
                            <m:e>
                              <m:sSub>
                                <m:sSubPr>
                                  <m:ctrlPr>
                                    <a:rPr lang="en-US" sz="1800" i="1">
                                      <a:latin typeface="Cambria Math" panose="02040503050406030204" pitchFamily="18" charset="0"/>
                                      <a:cs typeface="Arial" panose="020B0604020202020204" pitchFamily="34" charset="0"/>
                                    </a:rPr>
                                  </m:ctrlPr>
                                </m:sSubPr>
                                <m:e>
                                  <m:r>
                                    <m:rPr>
                                      <m:brk m:alnAt="7"/>
                                    </m:rPr>
                                    <a:rPr lang="en-US" sz="1800" i="1">
                                      <a:latin typeface="Cambria Math"/>
                                      <a:cs typeface="Arial" panose="020B0604020202020204" pitchFamily="34" charset="0"/>
                                    </a:rPr>
                                    <m:t>𝑥</m:t>
                                  </m:r>
                                </m:e>
                                <m:sub>
                                  <m:r>
                                    <m:rPr>
                                      <m:brk m:alnAt="7"/>
                                    </m:rPr>
                                    <a:rPr lang="en-US" sz="1800" i="1">
                                      <a:latin typeface="Cambria Math"/>
                                      <a:cs typeface="Arial" panose="020B0604020202020204" pitchFamily="34" charset="0"/>
                                    </a:rPr>
                                    <m:t>𝑛</m:t>
                                  </m:r>
                                </m:sub>
                              </m:sSub>
                            </m:e>
                          </m:mr>
                          <m:mr>
                            <m:e>
                              <m:sSub>
                                <m:sSubPr>
                                  <m:ctrlPr>
                                    <a:rPr lang="en-US" sz="1800" i="1">
                                      <a:latin typeface="Cambria Math" panose="02040503050406030204" pitchFamily="18" charset="0"/>
                                      <a:cs typeface="Arial" panose="020B0604020202020204" pitchFamily="34" charset="0"/>
                                    </a:rPr>
                                  </m:ctrlPr>
                                </m:sSubPr>
                                <m:e>
                                  <m:r>
                                    <a:rPr lang="en-US" sz="1800" i="1">
                                      <a:latin typeface="Cambria Math"/>
                                      <a:cs typeface="Arial" panose="020B0604020202020204" pitchFamily="34" charset="0"/>
                                    </a:rPr>
                                    <m:t>𝑦</m:t>
                                  </m:r>
                                </m:e>
                                <m:sub>
                                  <m:r>
                                    <a:rPr lang="en-US" sz="1800" i="1">
                                      <a:latin typeface="Cambria Math"/>
                                      <a:cs typeface="Arial" panose="020B0604020202020204" pitchFamily="34" charset="0"/>
                                    </a:rPr>
                                    <m:t>𝑛</m:t>
                                  </m:r>
                                </m:sub>
                              </m:sSub>
                            </m:e>
                          </m:mr>
                        </m:m>
                      </m:e>
                    </m:d>
                  </m:oMath>
                </a14:m>
                <a:endParaRPr lang="en-US" sz="1800" dirty="0">
                  <a:latin typeface="Arial" panose="020B0604020202020204" pitchFamily="34" charset="0"/>
                  <a:cs typeface="Arial" panose="020B0604020202020204" pitchFamily="34" charset="0"/>
                </a:endParaRPr>
              </a:p>
              <a:p>
                <a:pPr marL="457200" lvl="1" indent="0">
                  <a:buNone/>
                </a:pPr>
                <a:endParaRPr lang="en-US" sz="2000" dirty="0">
                  <a:latin typeface="Arial" panose="020B0604020202020204" pitchFamily="34" charset="0"/>
                  <a:cs typeface="Arial" panose="020B0604020202020204" pitchFamily="34" charset="0"/>
                </a:endParaRPr>
              </a:p>
              <a:p>
                <a:pPr marL="429768" lvl="1" indent="0">
                  <a:buFont typeface="Arial" pitchFamily="34" charset="0"/>
                  <a:buNone/>
                </a:pPr>
                <a:endParaRPr lang="en-US" sz="2000" dirty="0">
                  <a:latin typeface="Arial" panose="020B0604020202020204" pitchFamily="34" charset="0"/>
                  <a:cs typeface="Arial" panose="020B0604020202020204" pitchFamily="34" charset="0"/>
                </a:endParaRPr>
              </a:p>
              <a:p>
                <a:pPr marL="978408" lvl="3" indent="0">
                  <a:buFont typeface="Arial" pitchFamily="34" charset="0"/>
                  <a:buNone/>
                </a:pPr>
                <a:endParaRPr lang="en-US" dirty="0">
                  <a:latin typeface="Arial" panose="020B0604020202020204" pitchFamily="34" charset="0"/>
                  <a:cs typeface="Arial" panose="020B0604020202020204" pitchFamily="34" charset="0"/>
                </a:endParaRPr>
              </a:p>
              <a:p>
                <a:pPr lvl="1"/>
                <a:endParaRPr lang="en-US" sz="2000" dirty="0">
                  <a:latin typeface="Arial" panose="020B0604020202020204" pitchFamily="34" charset="0"/>
                  <a:cs typeface="Arial" panose="020B0604020202020204" pitchFamily="34" charset="0"/>
                </a:endParaRPr>
              </a:p>
            </p:txBody>
          </p:sp>
        </mc:Choice>
        <mc:Fallback xmlns="">
          <p:sp>
            <p:nvSpPr>
              <p:cNvPr id="22" name="Content Placeholder 2">
                <a:extLst>
                  <a:ext uri="{FF2B5EF4-FFF2-40B4-BE49-F238E27FC236}">
                    <a16:creationId xmlns:a16="http://schemas.microsoft.com/office/drawing/2014/main" id="{9F321000-CFA3-40FE-AC98-E6ECFB40FCEB}"/>
                  </a:ext>
                </a:extLst>
              </p:cNvPr>
              <p:cNvSpPr txBox="1">
                <a:spLocks noRot="1" noChangeAspect="1" noMove="1" noResize="1" noEditPoints="1" noAdjustHandles="1" noChangeArrowheads="1" noChangeShapeType="1" noTextEdit="1"/>
              </p:cNvSpPr>
              <p:nvPr/>
            </p:nvSpPr>
            <p:spPr>
              <a:xfrm>
                <a:off x="1857375" y="2529840"/>
                <a:ext cx="8172450" cy="1280160"/>
              </a:xfrm>
              <a:prstGeom prst="rect">
                <a:avLst/>
              </a:prstGeom>
              <a:blipFill>
                <a:blip r:embed="rId2"/>
                <a:stretch>
                  <a:fillRect/>
                </a:stretch>
              </a:blipFill>
            </p:spPr>
            <p:txBody>
              <a:bodyPr/>
              <a:lstStyle/>
              <a:p>
                <a:r>
                  <a:rPr lang="en-US">
                    <a:noFill/>
                  </a:rPr>
                  <a:t> </a:t>
                </a:r>
              </a:p>
            </p:txBody>
          </p:sp>
        </mc:Fallback>
      </mc:AlternateContent>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Methodology</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mc:AlternateContent xmlns:mc="http://schemas.openxmlformats.org/markup-compatibility/2006" xmlns:a14="http://schemas.microsoft.com/office/drawing/2010/main">
        <mc:Choice Requires="a14">
          <p:sp>
            <p:nvSpPr>
              <p:cNvPr id="39" name="Content Placeholder 2">
                <a:extLst>
                  <a:ext uri="{FF2B5EF4-FFF2-40B4-BE49-F238E27FC236}">
                    <a16:creationId xmlns:a16="http://schemas.microsoft.com/office/drawing/2014/main" id="{824C56C7-9860-4D42-8C9C-C02A3CBBCEA8}"/>
                  </a:ext>
                </a:extLst>
              </p:cNvPr>
              <p:cNvSpPr txBox="1">
                <a:spLocks/>
              </p:cNvSpPr>
              <p:nvPr/>
            </p:nvSpPr>
            <p:spPr>
              <a:xfrm>
                <a:off x="1612075" y="2011679"/>
                <a:ext cx="9132125" cy="397764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lnSpc>
                    <a:spcPct val="130000"/>
                  </a:lnSpc>
                  <a:buFont typeface="Arial" panose="020B0604020202020204" pitchFamily="34" charset="0"/>
                  <a:buChar char="•"/>
                </a:pPr>
                <a:r>
                  <a:rPr lang="en-US" sz="2000" dirty="0">
                    <a:solidFill>
                      <a:schemeClr val="tx1"/>
                    </a:solidFill>
                  </a:rPr>
                  <a:t>The constriction of fractal objects relies on iteration of simple maps:</a:t>
                </a:r>
              </a:p>
              <a:p>
                <a:pPr marL="342900" indent="-342900" algn="l">
                  <a:lnSpc>
                    <a:spcPct val="130000"/>
                  </a:lnSpc>
                  <a:buFont typeface="Arial" panose="020B0604020202020204" pitchFamily="34" charset="0"/>
                  <a:buChar char="•"/>
                </a:pPr>
                <a:endParaRPr lang="en-US" sz="2000" dirty="0">
                  <a:solidFill>
                    <a:schemeClr val="tx1"/>
                  </a:solidFill>
                </a:endParaRPr>
              </a:p>
              <a:p>
                <a:pPr marL="342900" indent="-342900" algn="l">
                  <a:lnSpc>
                    <a:spcPct val="130000"/>
                  </a:lnSpc>
                  <a:buFont typeface="Arial" panose="020B0604020202020204" pitchFamily="34" charset="0"/>
                  <a:buChar char="•"/>
                </a:pPr>
                <a:endParaRPr lang="en-US" sz="2000" dirty="0">
                  <a:solidFill>
                    <a:schemeClr val="tx1"/>
                  </a:solidFill>
                </a:endParaRPr>
              </a:p>
              <a:p>
                <a:pPr algn="l">
                  <a:lnSpc>
                    <a:spcPct val="130000"/>
                  </a:lnSpc>
                </a:pPr>
                <a:endParaRPr lang="en-US" sz="2000" dirty="0">
                  <a:solidFill>
                    <a:schemeClr val="tx1"/>
                  </a:solidFill>
                </a:endParaRPr>
              </a:p>
              <a:p>
                <a:pPr algn="l">
                  <a:lnSpc>
                    <a:spcPct val="130000"/>
                  </a:lnSpc>
                </a:pPr>
                <a:r>
                  <a:rPr lang="en-US" sz="2000" dirty="0">
                    <a:solidFill>
                      <a:schemeClr val="tx1"/>
                    </a:solidFill>
                  </a:rPr>
                  <a:t>that require the FM parameters: </a:t>
                </a:r>
                <a14:m>
                  <m:oMath xmlns:m="http://schemas.openxmlformats.org/officeDocument/2006/math">
                    <m:d>
                      <m:dPr>
                        <m:ctrlPr>
                          <a:rPr lang="en-US" sz="2000" i="1">
                            <a:solidFill>
                              <a:schemeClr val="tx1"/>
                            </a:solidFill>
                            <a:latin typeface="Cambria Math" panose="02040503050406030204" pitchFamily="18" charset="0"/>
                          </a:rPr>
                        </m:ctrlPr>
                      </m:dPr>
                      <m:e>
                        <m:sSub>
                          <m:sSubPr>
                            <m:ctrlPr>
                              <a:rPr lang="en-US" sz="2000" i="1">
                                <a:solidFill>
                                  <a:schemeClr val="tx1"/>
                                </a:solidFill>
                                <a:latin typeface="Cambria Math" panose="02040503050406030204" pitchFamily="18" charset="0"/>
                              </a:rPr>
                            </m:ctrlPr>
                          </m:sSubPr>
                          <m:e>
                            <m:r>
                              <a:rPr lang="en-US" sz="2000">
                                <a:solidFill>
                                  <a:schemeClr val="tx1"/>
                                </a:solidFill>
                                <a:latin typeface="Cambria Math" panose="02040503050406030204" pitchFamily="18" charset="0"/>
                              </a:rPr>
                              <m:t>𝑥</m:t>
                            </m:r>
                          </m:e>
                          <m:sub>
                            <m:r>
                              <a:rPr lang="en-US" sz="2000">
                                <a:solidFill>
                                  <a:schemeClr val="tx1"/>
                                </a:solidFill>
                                <a:latin typeface="Cambria Math" panose="02040503050406030204" pitchFamily="18" charset="0"/>
                              </a:rPr>
                              <m:t>0</m:t>
                            </m:r>
                          </m:sub>
                        </m:sSub>
                        <m:r>
                          <a:rPr lang="en-US" sz="2000">
                            <a:solidFill>
                              <a:schemeClr val="tx1"/>
                            </a:solidFill>
                            <a:latin typeface="Cambria Math" panose="02040503050406030204" pitchFamily="18" charset="0"/>
                          </a:rPr>
                          <m:t>,</m:t>
                        </m:r>
                        <m:sSub>
                          <m:sSubPr>
                            <m:ctrlPr>
                              <a:rPr lang="en-US" sz="2000" i="1">
                                <a:solidFill>
                                  <a:schemeClr val="tx1"/>
                                </a:solidFill>
                                <a:latin typeface="Cambria Math" panose="02040503050406030204" pitchFamily="18" charset="0"/>
                              </a:rPr>
                            </m:ctrlPr>
                          </m:sSubPr>
                          <m:e>
                            <m:r>
                              <a:rPr lang="en-US" sz="2000">
                                <a:solidFill>
                                  <a:schemeClr val="tx1"/>
                                </a:solidFill>
                                <a:latin typeface="Cambria Math" panose="02040503050406030204" pitchFamily="18" charset="0"/>
                              </a:rPr>
                              <m:t>𝑦</m:t>
                            </m:r>
                          </m:e>
                          <m:sub>
                            <m:r>
                              <a:rPr lang="en-US" sz="2000">
                                <a:solidFill>
                                  <a:schemeClr val="tx1"/>
                                </a:solidFill>
                                <a:latin typeface="Cambria Math" panose="02040503050406030204" pitchFamily="18" charset="0"/>
                              </a:rPr>
                              <m:t>0</m:t>
                            </m:r>
                          </m:sub>
                        </m:sSub>
                      </m:e>
                    </m:d>
                    <m:r>
                      <a:rPr lang="en-US" sz="2000">
                        <a:solidFill>
                          <a:schemeClr val="tx1"/>
                        </a:solidFill>
                        <a:latin typeface="Cambria Math" panose="02040503050406030204" pitchFamily="18" charset="0"/>
                      </a:rPr>
                      <m:t>,…,</m:t>
                    </m:r>
                    <m:d>
                      <m:dPr>
                        <m:ctrlPr>
                          <a:rPr lang="en-US" sz="2000" i="1">
                            <a:solidFill>
                              <a:schemeClr val="tx1"/>
                            </a:solidFill>
                            <a:latin typeface="Cambria Math" panose="02040503050406030204" pitchFamily="18" charset="0"/>
                          </a:rPr>
                        </m:ctrlPr>
                      </m:dPr>
                      <m:e>
                        <m:sSub>
                          <m:sSubPr>
                            <m:ctrlPr>
                              <a:rPr lang="en-US" sz="2000" i="1">
                                <a:solidFill>
                                  <a:schemeClr val="tx1"/>
                                </a:solidFill>
                                <a:latin typeface="Cambria Math" panose="02040503050406030204" pitchFamily="18" charset="0"/>
                              </a:rPr>
                            </m:ctrlPr>
                          </m:sSubPr>
                          <m:e>
                            <m:r>
                              <a:rPr lang="en-US" sz="2000">
                                <a:solidFill>
                                  <a:schemeClr val="tx1"/>
                                </a:solidFill>
                                <a:latin typeface="Cambria Math" panose="02040503050406030204" pitchFamily="18" charset="0"/>
                              </a:rPr>
                              <m:t>𝑥</m:t>
                            </m:r>
                          </m:e>
                          <m:sub>
                            <m:r>
                              <a:rPr lang="en-US" sz="2000">
                                <a:solidFill>
                                  <a:schemeClr val="tx1"/>
                                </a:solidFill>
                                <a:latin typeface="Cambria Math" panose="02040503050406030204" pitchFamily="18" charset="0"/>
                              </a:rPr>
                              <m:t>𝑁</m:t>
                            </m:r>
                          </m:sub>
                        </m:sSub>
                        <m:r>
                          <a:rPr lang="en-US" sz="2000">
                            <a:solidFill>
                              <a:schemeClr val="tx1"/>
                            </a:solidFill>
                            <a:latin typeface="Cambria Math" panose="02040503050406030204" pitchFamily="18" charset="0"/>
                          </a:rPr>
                          <m:t>,</m:t>
                        </m:r>
                        <m:sSub>
                          <m:sSubPr>
                            <m:ctrlPr>
                              <a:rPr lang="en-US" sz="2000" i="1">
                                <a:solidFill>
                                  <a:schemeClr val="tx1"/>
                                </a:solidFill>
                                <a:latin typeface="Cambria Math" panose="02040503050406030204" pitchFamily="18" charset="0"/>
                              </a:rPr>
                            </m:ctrlPr>
                          </m:sSubPr>
                          <m:e>
                            <m:r>
                              <a:rPr lang="en-US" sz="2000">
                                <a:solidFill>
                                  <a:schemeClr val="tx1"/>
                                </a:solidFill>
                                <a:latin typeface="Cambria Math" panose="02040503050406030204" pitchFamily="18" charset="0"/>
                              </a:rPr>
                              <m:t>𝑦</m:t>
                            </m:r>
                          </m:e>
                          <m:sub>
                            <m:r>
                              <a:rPr lang="en-US" sz="2000">
                                <a:solidFill>
                                  <a:schemeClr val="tx1"/>
                                </a:solidFill>
                                <a:latin typeface="Cambria Math" panose="02040503050406030204" pitchFamily="18" charset="0"/>
                              </a:rPr>
                              <m:t>𝑁</m:t>
                            </m:r>
                          </m:sub>
                        </m:sSub>
                      </m:e>
                    </m:d>
                  </m:oMath>
                </a14:m>
                <a:r>
                  <a:rPr lang="en-US" sz="2000" dirty="0">
                    <a:solidFill>
                      <a:schemeClr val="tx1"/>
                    </a:solidFill>
                  </a:rPr>
                  <a:t>; </a:t>
                </a:r>
                <a14:m>
                  <m:oMath xmlns:m="http://schemas.openxmlformats.org/officeDocument/2006/math">
                    <m:sSub>
                      <m:sSubPr>
                        <m:ctrlPr>
                          <a:rPr lang="en-US" sz="2000" i="1" dirty="0">
                            <a:solidFill>
                              <a:schemeClr val="tx1"/>
                            </a:solidFill>
                            <a:latin typeface="Cambria Math" panose="02040503050406030204" pitchFamily="18" charset="0"/>
                          </a:rPr>
                        </m:ctrlPr>
                      </m:sSubPr>
                      <m:e>
                        <m:r>
                          <a:rPr lang="en-US" sz="2000" dirty="0">
                            <a:solidFill>
                              <a:schemeClr val="tx1"/>
                            </a:solidFill>
                            <a:latin typeface="Cambria Math" panose="02040503050406030204" pitchFamily="18" charset="0"/>
                          </a:rPr>
                          <m:t>𝑑</m:t>
                        </m:r>
                      </m:e>
                      <m:sub>
                        <m:r>
                          <a:rPr lang="en-US" sz="2000" dirty="0">
                            <a:solidFill>
                              <a:schemeClr val="tx1"/>
                            </a:solidFill>
                            <a:latin typeface="Cambria Math" panose="02040503050406030204" pitchFamily="18" charset="0"/>
                          </a:rPr>
                          <m:t>𝑛</m:t>
                        </m:r>
                      </m:sub>
                    </m:sSub>
                  </m:oMath>
                </a14:m>
                <a:r>
                  <a:rPr lang="en-US" sz="2000" dirty="0">
                    <a:solidFill>
                      <a:schemeClr val="tx1"/>
                    </a:solidFill>
                  </a:rPr>
                  <a:t>; </a:t>
                </a:r>
                <a14:m>
                  <m:oMath xmlns:m="http://schemas.openxmlformats.org/officeDocument/2006/math">
                    <m:sSub>
                      <m:sSubPr>
                        <m:ctrlPr>
                          <a:rPr lang="en-US" sz="2000" i="1" dirty="0">
                            <a:solidFill>
                              <a:schemeClr val="tx1"/>
                            </a:solidFill>
                            <a:latin typeface="Cambria Math" panose="02040503050406030204" pitchFamily="18" charset="0"/>
                          </a:rPr>
                        </m:ctrlPr>
                      </m:sSubPr>
                      <m:e>
                        <m:r>
                          <a:rPr lang="en-US" sz="2000" dirty="0">
                            <a:solidFill>
                              <a:schemeClr val="tx1"/>
                            </a:solidFill>
                            <a:latin typeface="Cambria Math" panose="02040503050406030204" pitchFamily="18" charset="0"/>
                          </a:rPr>
                          <m:t>𝑝</m:t>
                        </m:r>
                      </m:e>
                      <m:sub>
                        <m:r>
                          <a:rPr lang="en-US" sz="2000" dirty="0">
                            <a:solidFill>
                              <a:schemeClr val="tx1"/>
                            </a:solidFill>
                            <a:latin typeface="Cambria Math" panose="02040503050406030204" pitchFamily="18" charset="0"/>
                          </a:rPr>
                          <m:t>𝑛</m:t>
                        </m:r>
                      </m:sub>
                    </m:sSub>
                  </m:oMath>
                </a14:m>
                <a:r>
                  <a:rPr lang="en-US" sz="2000" dirty="0">
                    <a:solidFill>
                      <a:schemeClr val="tx1"/>
                    </a:solidFill>
                  </a:rPr>
                  <a:t>; </a:t>
                </a:r>
                <a14:m>
                  <m:oMath xmlns:m="http://schemas.openxmlformats.org/officeDocument/2006/math">
                    <m:sSub>
                      <m:sSubPr>
                        <m:ctrlPr>
                          <a:rPr lang="en-US" sz="2000" i="1" dirty="0">
                            <a:solidFill>
                              <a:schemeClr val="tx1"/>
                            </a:solidFill>
                            <a:latin typeface="Cambria Math" panose="02040503050406030204" pitchFamily="18" charset="0"/>
                          </a:rPr>
                        </m:ctrlPr>
                      </m:sSubPr>
                      <m:e>
                        <m:r>
                          <a:rPr lang="en-US" sz="2000" dirty="0">
                            <a:solidFill>
                              <a:schemeClr val="tx1"/>
                            </a:solidFill>
                            <a:latin typeface="Cambria Math" panose="02040503050406030204" pitchFamily="18" charset="0"/>
                          </a:rPr>
                          <m:t>𝜙</m:t>
                        </m:r>
                      </m:e>
                      <m:sub>
                        <m:r>
                          <a:rPr lang="en-US" sz="2000" dirty="0">
                            <a:solidFill>
                              <a:schemeClr val="tx1"/>
                            </a:solidFill>
                            <a:latin typeface="Cambria Math" panose="02040503050406030204" pitchFamily="18" charset="0"/>
                          </a:rPr>
                          <m:t>𝑣</m:t>
                        </m:r>
                      </m:sub>
                    </m:sSub>
                    <m:r>
                      <a:rPr lang="en-US" sz="2000" dirty="0">
                        <a:solidFill>
                          <a:schemeClr val="tx1"/>
                        </a:solidFill>
                        <a:latin typeface="Cambria Math" panose="02040503050406030204" pitchFamily="18" charset="0"/>
                      </a:rPr>
                      <m:t> </m:t>
                    </m:r>
                  </m:oMath>
                </a14:m>
                <a:r>
                  <a:rPr lang="en-US" sz="2000" dirty="0">
                    <a:solidFill>
                      <a:schemeClr val="tx1"/>
                    </a:solidFill>
                  </a:rPr>
                  <a:t>or </a:t>
                </a:r>
                <a14:m>
                  <m:oMath xmlns:m="http://schemas.openxmlformats.org/officeDocument/2006/math">
                    <m:r>
                      <a:rPr lang="en-US" sz="2000" b="0" i="1" dirty="0" smtClean="0">
                        <a:solidFill>
                          <a:schemeClr val="tx1"/>
                        </a:solidFill>
                        <a:latin typeface="Cambria Math" panose="02040503050406030204" pitchFamily="18" charset="0"/>
                      </a:rPr>
                      <m:t>𝑠</m:t>
                    </m:r>
                  </m:oMath>
                </a14:m>
                <a:r>
                  <a:rPr lang="en-US" sz="2000" dirty="0">
                    <a:solidFill>
                      <a:schemeClr val="tx1"/>
                    </a:solidFill>
                  </a:rPr>
                  <a:t> parameter, where </a:t>
                </a:r>
                <a14:m>
                  <m:oMath xmlns:m="http://schemas.openxmlformats.org/officeDocument/2006/math">
                    <m:r>
                      <a:rPr lang="en-US" sz="2000" b="0" i="1" smtClean="0">
                        <a:solidFill>
                          <a:schemeClr val="tx1"/>
                        </a:solidFill>
                        <a:latin typeface="Cambria Math" panose="02040503050406030204" pitchFamily="18" charset="0"/>
                      </a:rPr>
                      <m:t>𝑁</m:t>
                    </m:r>
                  </m:oMath>
                </a14:m>
                <a:r>
                  <a:rPr lang="en-US" sz="2000" dirty="0">
                    <a:solidFill>
                      <a:schemeClr val="tx1"/>
                    </a:solidFill>
                  </a:rPr>
                  <a:t> is  number of maps;  </a:t>
                </a:r>
                <a14:m>
                  <m:oMath xmlns:m="http://schemas.openxmlformats.org/officeDocument/2006/math">
                    <m:d>
                      <m:dPr>
                        <m:ctrlPr>
                          <a:rPr lang="en-US" sz="2000" b="0" i="1" smtClean="0">
                            <a:solidFill>
                              <a:schemeClr val="tx1"/>
                            </a:solidFill>
                            <a:latin typeface="Cambria Math" panose="02040503050406030204" pitchFamily="18" charset="0"/>
                          </a:rPr>
                        </m:ctrlPr>
                      </m:dPr>
                      <m:e>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𝑥</m:t>
                            </m:r>
                          </m:e>
                          <m:sub>
                            <m:r>
                              <a:rPr lang="en-US" sz="2000" b="0" i="1" smtClean="0">
                                <a:solidFill>
                                  <a:schemeClr val="tx1"/>
                                </a:solidFill>
                                <a:latin typeface="Cambria Math" panose="02040503050406030204" pitchFamily="18" charset="0"/>
                              </a:rPr>
                              <m:t>𝑛</m:t>
                            </m:r>
                          </m:sub>
                        </m:sSub>
                        <m:r>
                          <a:rPr lang="en-US" sz="2000" b="0" i="1" smtClean="0">
                            <a:solidFill>
                              <a:schemeClr val="tx1"/>
                            </a:solidFill>
                            <a:latin typeface="Cambria Math" panose="02040503050406030204" pitchFamily="18" charset="0"/>
                          </a:rPr>
                          <m:t>,</m:t>
                        </m:r>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𝑦</m:t>
                            </m:r>
                          </m:e>
                          <m:sub>
                            <m:r>
                              <a:rPr lang="en-US" sz="2000" b="0" i="1" smtClean="0">
                                <a:solidFill>
                                  <a:schemeClr val="tx1"/>
                                </a:solidFill>
                                <a:latin typeface="Cambria Math" panose="02040503050406030204" pitchFamily="18" charset="0"/>
                              </a:rPr>
                              <m:t>𝑛</m:t>
                            </m:r>
                          </m:sub>
                        </m:sSub>
                      </m:e>
                    </m:d>
                  </m:oMath>
                </a14:m>
                <a:r>
                  <a:rPr lang="en-US" sz="2000" dirty="0">
                    <a:solidFill>
                      <a:schemeClr val="tx1"/>
                    </a:solidFill>
                  </a:rPr>
                  <a:t> are interpolating or end points of attractor; </a:t>
                </a:r>
                <a:endParaRPr lang="en-US" sz="2000" b="0" i="1" dirty="0">
                  <a:solidFill>
                    <a:schemeClr val="tx1"/>
                  </a:solidFill>
                  <a:latin typeface="Cambria Math" panose="02040503050406030204" pitchFamily="18" charset="0"/>
                </a:endParaRPr>
              </a:p>
              <a:p>
                <a:pPr algn="l">
                  <a:lnSpc>
                    <a:spcPct val="130000"/>
                  </a:lnSpc>
                </a:pPr>
                <a14:m>
                  <m:oMath xmlns:m="http://schemas.openxmlformats.org/officeDocument/2006/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𝑑</m:t>
                        </m:r>
                      </m:e>
                      <m:sub>
                        <m:r>
                          <a:rPr lang="en-US" sz="2000" b="0" i="1" smtClean="0">
                            <a:solidFill>
                              <a:schemeClr val="tx1"/>
                            </a:solidFill>
                            <a:latin typeface="Cambria Math" panose="02040503050406030204" pitchFamily="18" charset="0"/>
                          </a:rPr>
                          <m:t>𝑛</m:t>
                        </m:r>
                      </m:sub>
                    </m:sSub>
                  </m:oMath>
                </a14:m>
                <a:r>
                  <a:rPr lang="en-US" sz="2000" dirty="0">
                    <a:solidFill>
                      <a:schemeClr val="tx1"/>
                    </a:solidFill>
                  </a:rPr>
                  <a:t> is vertical scaling; </a:t>
                </a:r>
                <a14:m>
                  <m:oMath xmlns:m="http://schemas.openxmlformats.org/officeDocument/2006/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𝑝</m:t>
                        </m:r>
                      </m:e>
                      <m:sub>
                        <m:r>
                          <a:rPr lang="en-US" sz="2000" b="0" i="1" smtClean="0">
                            <a:solidFill>
                              <a:schemeClr val="tx1"/>
                            </a:solidFill>
                            <a:latin typeface="Cambria Math" panose="02040503050406030204" pitchFamily="18" charset="0"/>
                          </a:rPr>
                          <m:t>𝑛</m:t>
                        </m:r>
                      </m:sub>
                    </m:sSub>
                  </m:oMath>
                </a14:m>
                <a:r>
                  <a:rPr lang="en-US" sz="2000" dirty="0">
                    <a:solidFill>
                      <a:schemeClr val="tx1"/>
                    </a:solidFill>
                  </a:rPr>
                  <a:t> is frequency of iterations; and </a:t>
                </a:r>
              </a:p>
              <a:p>
                <a:pPr algn="l">
                  <a:lnSpc>
                    <a:spcPct val="130000"/>
                  </a:lnSpc>
                </a:pPr>
                <a14:m>
                  <m:oMath xmlns:m="http://schemas.openxmlformats.org/officeDocument/2006/math">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𝜙</m:t>
                        </m:r>
                      </m:e>
                      <m:sub>
                        <m:r>
                          <a:rPr lang="en-US" sz="2000" b="0" i="1" smtClean="0">
                            <a:solidFill>
                              <a:schemeClr val="tx1"/>
                            </a:solidFill>
                            <a:latin typeface="Cambria Math" panose="02040503050406030204" pitchFamily="18" charset="0"/>
                          </a:rPr>
                          <m:t>𝑣</m:t>
                        </m:r>
                      </m:sub>
                    </m:sSub>
                  </m:oMath>
                </a14:m>
                <a:r>
                  <a:rPr lang="en-US" sz="2000" dirty="0">
                    <a:solidFill>
                      <a:schemeClr val="tx1"/>
                    </a:solidFill>
                  </a:rPr>
                  <a:t>  is threshold that trims </a:t>
                </a:r>
                <a14:m>
                  <m:oMath xmlns:m="http://schemas.openxmlformats.org/officeDocument/2006/math">
                    <m:r>
                      <a:rPr lang="en-US" sz="2000" b="0" i="1" smtClean="0">
                        <a:solidFill>
                          <a:schemeClr val="tx1"/>
                        </a:solidFill>
                        <a:latin typeface="Cambria Math" panose="02040503050406030204" pitchFamily="18" charset="0"/>
                      </a:rPr>
                      <m:t>𝑑𝑦</m:t>
                    </m:r>
                  </m:oMath>
                </a14:m>
                <a:r>
                  <a:rPr lang="en-US" sz="2000" dirty="0">
                    <a:solidFill>
                      <a:schemeClr val="tx1"/>
                    </a:solidFill>
                  </a:rPr>
                  <a:t> to represent the rainfall pattern or </a:t>
                </a:r>
                <a14:m>
                  <m:oMath xmlns:m="http://schemas.openxmlformats.org/officeDocument/2006/math">
                    <m:r>
                      <a:rPr lang="en-US" sz="2000" b="0" i="1" smtClean="0">
                        <a:solidFill>
                          <a:schemeClr val="tx1"/>
                        </a:solidFill>
                        <a:latin typeface="Cambria Math" panose="02040503050406030204" pitchFamily="18" charset="0"/>
                      </a:rPr>
                      <m:t>𝑠</m:t>
                    </m:r>
                  </m:oMath>
                </a14:m>
                <a:r>
                  <a:rPr lang="en-US" sz="2000" dirty="0">
                    <a:solidFill>
                      <a:schemeClr val="tx1"/>
                    </a:solidFill>
                  </a:rPr>
                  <a:t> is smoothing parameter to represent temperature signature</a:t>
                </a:r>
              </a:p>
            </p:txBody>
          </p:sp>
        </mc:Choice>
        <mc:Fallback xmlns="">
          <p:sp>
            <p:nvSpPr>
              <p:cNvPr id="39" name="Content Placeholder 2">
                <a:extLst>
                  <a:ext uri="{FF2B5EF4-FFF2-40B4-BE49-F238E27FC236}">
                    <a16:creationId xmlns:a16="http://schemas.microsoft.com/office/drawing/2014/main" id="{824C56C7-9860-4D42-8C9C-C02A3CBBCEA8}"/>
                  </a:ext>
                </a:extLst>
              </p:cNvPr>
              <p:cNvSpPr txBox="1">
                <a:spLocks noRot="1" noChangeAspect="1" noMove="1" noResize="1" noEditPoints="1" noAdjustHandles="1" noChangeArrowheads="1" noChangeShapeType="1" noTextEdit="1"/>
              </p:cNvSpPr>
              <p:nvPr/>
            </p:nvSpPr>
            <p:spPr>
              <a:xfrm>
                <a:off x="1612075" y="2011679"/>
                <a:ext cx="9132125" cy="3977641"/>
              </a:xfrm>
              <a:prstGeom prst="rect">
                <a:avLst/>
              </a:prstGeom>
              <a:blipFill>
                <a:blip r:embed="rId7"/>
                <a:stretch>
                  <a:fillRect l="-667" b="-3063"/>
                </a:stretch>
              </a:blipFill>
            </p:spPr>
            <p:txBody>
              <a:bodyPr/>
              <a:lstStyle/>
              <a:p>
                <a:r>
                  <a:rPr lang="en-US">
                    <a:noFill/>
                  </a:rPr>
                  <a:t> </a:t>
                </a:r>
              </a:p>
            </p:txBody>
          </p:sp>
        </mc:Fallback>
      </mc:AlternateContent>
      <p:sp>
        <p:nvSpPr>
          <p:cNvPr id="24" name="Rectangle 23">
            <a:hlinkClick r:id="rId4" action="ppaction://hlinksldjump"/>
            <a:extLst>
              <a:ext uri="{FF2B5EF4-FFF2-40B4-BE49-F238E27FC236}">
                <a16:creationId xmlns:a16="http://schemas.microsoft.com/office/drawing/2014/main" id="{15B2A2B6-40FA-414C-8C0A-6C8A0AE80505}"/>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6" name="Rectangle 25">
            <a:hlinkClick r:id="rId8" action="ppaction://hlinksldjump"/>
            <a:extLst>
              <a:ext uri="{FF2B5EF4-FFF2-40B4-BE49-F238E27FC236}">
                <a16:creationId xmlns:a16="http://schemas.microsoft.com/office/drawing/2014/main" id="{A9C9AD6D-8AB8-4420-AE4E-10B6FE0C8703}"/>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8" name="Rectangle 27">
            <a:hlinkClick r:id="rId9" action="ppaction://hlinksldjump"/>
            <a:extLst>
              <a:ext uri="{FF2B5EF4-FFF2-40B4-BE49-F238E27FC236}">
                <a16:creationId xmlns:a16="http://schemas.microsoft.com/office/drawing/2014/main" id="{891355F0-090D-4558-84D6-848A519A8DF8}"/>
              </a:ext>
            </a:extLst>
          </p:cNvPr>
          <p:cNvSpPr/>
          <p:nvPr/>
        </p:nvSpPr>
        <p:spPr>
          <a:xfrm>
            <a:off x="240475" y="317278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9" name="Rectangle 28">
            <a:hlinkClick r:id="rId10" action="ppaction://hlinksldjump"/>
            <a:extLst>
              <a:ext uri="{FF2B5EF4-FFF2-40B4-BE49-F238E27FC236}">
                <a16:creationId xmlns:a16="http://schemas.microsoft.com/office/drawing/2014/main" id="{F4BFFAC2-7C32-4FBD-A51A-C2DB889865D1}"/>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38" name="Rectangle 37">
            <a:hlinkClick r:id="rId11" action="ppaction://hlinksldjump"/>
            <a:extLst>
              <a:ext uri="{FF2B5EF4-FFF2-40B4-BE49-F238E27FC236}">
                <a16:creationId xmlns:a16="http://schemas.microsoft.com/office/drawing/2014/main" id="{BF4AD0FB-477F-4E70-BADB-5977873E1A05}"/>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4" name="Rectangle 43">
            <a:hlinkClick r:id="rId12" action="ppaction://hlinksldjump"/>
            <a:extLst>
              <a:ext uri="{FF2B5EF4-FFF2-40B4-BE49-F238E27FC236}">
                <a16:creationId xmlns:a16="http://schemas.microsoft.com/office/drawing/2014/main" id="{47E1DF1B-9F7B-4B66-8A80-7E5797BAFFDF}"/>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5" name="Rectangle 44">
            <a:hlinkClick r:id="rId13" action="ppaction://hlinksldjump"/>
            <a:extLst>
              <a:ext uri="{FF2B5EF4-FFF2-40B4-BE49-F238E27FC236}">
                <a16:creationId xmlns:a16="http://schemas.microsoft.com/office/drawing/2014/main" id="{B3B88110-1598-41AF-8D53-1F8364E22995}"/>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743079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9" name="Content Placeholder 2">
                <a:extLst>
                  <a:ext uri="{FF2B5EF4-FFF2-40B4-BE49-F238E27FC236}">
                    <a16:creationId xmlns:a16="http://schemas.microsoft.com/office/drawing/2014/main" id="{824C56C7-9860-4D42-8C9C-C02A3CBBCEA8}"/>
                  </a:ext>
                </a:extLst>
              </p:cNvPr>
              <p:cNvSpPr txBox="1">
                <a:spLocks/>
              </p:cNvSpPr>
              <p:nvPr/>
            </p:nvSpPr>
            <p:spPr>
              <a:xfrm>
                <a:off x="1612075" y="2011679"/>
                <a:ext cx="9132125" cy="397764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Font typeface="Arial" panose="020B0604020202020204" pitchFamily="34" charset="0"/>
                  <a:buChar char="•"/>
                </a:pPr>
                <a:r>
                  <a:rPr lang="en-US" sz="2400" dirty="0">
                    <a:solidFill>
                      <a:schemeClr val="tx1"/>
                    </a:solidFill>
                  </a:rPr>
                  <a:t>Numerically sensitive FM parameters requires numerical optimization like Generalized  Particle Swarm optimization that involves inverse problem to minimize root mean square error on accumulated set as an objective function</a:t>
                </a:r>
              </a:p>
              <a:p>
                <a:pPr marL="342900" indent="-342900" algn="l">
                  <a:buFont typeface="Arial" panose="020B0604020202020204" pitchFamily="34" charset="0"/>
                  <a:buChar char="•"/>
                </a:pPr>
                <a:r>
                  <a:rPr lang="en-US" sz="2400" dirty="0">
                    <a:solidFill>
                      <a:schemeClr val="tx1"/>
                    </a:solidFill>
                  </a:rPr>
                  <a:t>Model performance metrics: </a:t>
                </a:r>
              </a:p>
              <a:p>
                <a:pPr marL="800100" lvl="1" indent="-342900" algn="l">
                  <a:buFont typeface="Arial" panose="020B0604020202020204" pitchFamily="34" charset="0"/>
                  <a:buChar char="•"/>
                </a:pPr>
                <a:r>
                  <a:rPr lang="en-US" sz="1800" dirty="0">
                    <a:solidFill>
                      <a:schemeClr val="tx1"/>
                    </a:solidFill>
                  </a:rPr>
                  <a:t>Root Mean Square Error ay Accumulated Sets: </a:t>
                </a:r>
                <a14:m>
                  <m:oMath xmlns:m="http://schemas.openxmlformats.org/officeDocument/2006/math">
                    <m:r>
                      <a:rPr lang="en-US" sz="1800" b="0" i="1" smtClean="0">
                        <a:solidFill>
                          <a:schemeClr val="tx1"/>
                        </a:solidFill>
                        <a:latin typeface="Cambria Math" panose="02040503050406030204" pitchFamily="18" charset="0"/>
                      </a:rPr>
                      <m:t>𝑅𝑀𝑆𝐸𝐶</m:t>
                    </m:r>
                  </m:oMath>
                </a14:m>
                <a:r>
                  <a:rPr lang="en-US" sz="1800" dirty="0">
                    <a:solidFill>
                      <a:schemeClr val="tx1"/>
                    </a:solidFill>
                  </a:rPr>
                  <a:t>,</a:t>
                </a:r>
              </a:p>
              <a:p>
                <a:pPr marL="800100" lvl="1" indent="-342900" algn="l">
                  <a:buFont typeface="Arial" panose="020B0604020202020204" pitchFamily="34" charset="0"/>
                  <a:buChar char="•"/>
                </a:pPr>
                <a:r>
                  <a:rPr lang="en-US" sz="1800" dirty="0">
                    <a:solidFill>
                      <a:schemeClr val="tx1"/>
                    </a:solidFill>
                  </a:rPr>
                  <a:t>Maximum deviation at the accumulated set: </a:t>
                </a:r>
                <a14:m>
                  <m:oMath xmlns:m="http://schemas.openxmlformats.org/officeDocument/2006/math">
                    <m:r>
                      <a:rPr lang="en-US" sz="1800" b="0" i="1" smtClean="0">
                        <a:solidFill>
                          <a:schemeClr val="tx1"/>
                        </a:solidFill>
                        <a:latin typeface="Cambria Math" panose="02040503050406030204" pitchFamily="18" charset="0"/>
                      </a:rPr>
                      <m:t>𝑀𝐶𝐸</m:t>
                    </m:r>
                  </m:oMath>
                </a14:m>
                <a:r>
                  <a:rPr lang="en-US" sz="1800" dirty="0">
                    <a:solidFill>
                      <a:schemeClr val="tx1"/>
                    </a:solidFill>
                  </a:rPr>
                  <a:t>,</a:t>
                </a:r>
              </a:p>
              <a:p>
                <a:pPr marL="800100" lvl="1" indent="-342900" algn="l">
                  <a:buFont typeface="Arial" panose="020B0604020202020204" pitchFamily="34" charset="0"/>
                  <a:buChar char="•"/>
                </a:pPr>
                <a:r>
                  <a:rPr lang="en-US" sz="1800" dirty="0">
                    <a:solidFill>
                      <a:schemeClr val="tx1"/>
                    </a:solidFill>
                  </a:rPr>
                  <a:t>Nash-Sutcliffe Efficiency for data: </a:t>
                </a:r>
                <a14:m>
                  <m:oMath xmlns:m="http://schemas.openxmlformats.org/officeDocument/2006/math">
                    <m:r>
                      <a:rPr lang="en-US" sz="1800" i="1" dirty="0" smtClean="0">
                        <a:solidFill>
                          <a:schemeClr val="tx1"/>
                        </a:solidFill>
                        <a:latin typeface="Cambria Math" panose="02040503050406030204" pitchFamily="18" charset="0"/>
                      </a:rPr>
                      <m:t>𝑁𝑆𝐷</m:t>
                    </m:r>
                  </m:oMath>
                </a14:m>
                <a:r>
                  <a:rPr lang="en-US" sz="1800" dirty="0">
                    <a:solidFill>
                      <a:schemeClr val="tx1"/>
                    </a:solidFill>
                  </a:rPr>
                  <a:t>,</a:t>
                </a:r>
              </a:p>
              <a:p>
                <a:pPr marL="800100" lvl="1" indent="-342900" algn="l">
                  <a:buFont typeface="Arial" panose="020B0604020202020204" pitchFamily="34" charset="0"/>
                  <a:buChar char="•"/>
                </a:pPr>
                <a:r>
                  <a:rPr lang="en-US" sz="1800" dirty="0">
                    <a:solidFill>
                      <a:schemeClr val="tx1"/>
                    </a:solidFill>
                  </a:rPr>
                  <a:t>Nash-Sutcliffe Efficiency for histogram: </a:t>
                </a:r>
                <a14:m>
                  <m:oMath xmlns:m="http://schemas.openxmlformats.org/officeDocument/2006/math">
                    <m:r>
                      <a:rPr lang="en-US" sz="1800" i="1" dirty="0">
                        <a:solidFill>
                          <a:schemeClr val="tx1"/>
                        </a:solidFill>
                        <a:latin typeface="Cambria Math" panose="02040503050406030204" pitchFamily="18" charset="0"/>
                      </a:rPr>
                      <m:t>𝑁𝑆𝐷</m:t>
                    </m:r>
                  </m:oMath>
                </a14:m>
                <a:r>
                  <a:rPr lang="en-US" sz="1800" dirty="0">
                    <a:solidFill>
                      <a:schemeClr val="tx1"/>
                    </a:solidFill>
                  </a:rPr>
                  <a:t>,</a:t>
                </a:r>
              </a:p>
              <a:p>
                <a:pPr marL="800100" lvl="1" indent="-342900" algn="l">
                  <a:buFont typeface="Arial" panose="020B0604020202020204" pitchFamily="34" charset="0"/>
                  <a:buChar char="•"/>
                </a:pPr>
                <a:r>
                  <a:rPr lang="en-US" sz="1800" dirty="0">
                    <a:solidFill>
                      <a:schemeClr val="tx1"/>
                    </a:solidFill>
                  </a:rPr>
                  <a:t>Mass preserved in the histogram, and </a:t>
                </a:r>
              </a:p>
              <a:p>
                <a:pPr marL="800100" lvl="1" indent="-342900" algn="l">
                  <a:buFont typeface="Arial" panose="020B0604020202020204" pitchFamily="34" charset="0"/>
                  <a:buChar char="•"/>
                </a:pPr>
                <a:r>
                  <a:rPr lang="en-US" sz="1800" dirty="0">
                    <a:solidFill>
                      <a:schemeClr val="tx1"/>
                    </a:solidFill>
                  </a:rPr>
                  <a:t>Number of dry days captured in %</a:t>
                </a:r>
              </a:p>
              <a:p>
                <a:pPr marL="342900" indent="-342900" algn="l">
                  <a:lnSpc>
                    <a:spcPct val="130000"/>
                  </a:lnSpc>
                  <a:buFont typeface="Arial" panose="020B0604020202020204" pitchFamily="34" charset="0"/>
                  <a:buChar char="•"/>
                </a:pPr>
                <a:endParaRPr lang="en-US" sz="2400" dirty="0">
                  <a:solidFill>
                    <a:schemeClr val="tx1"/>
                  </a:solidFill>
                </a:endParaRPr>
              </a:p>
            </p:txBody>
          </p:sp>
        </mc:Choice>
        <mc:Fallback xmlns="">
          <p:sp>
            <p:nvSpPr>
              <p:cNvPr id="39" name="Content Placeholder 2">
                <a:extLst>
                  <a:ext uri="{FF2B5EF4-FFF2-40B4-BE49-F238E27FC236}">
                    <a16:creationId xmlns:a16="http://schemas.microsoft.com/office/drawing/2014/main" id="{824C56C7-9860-4D42-8C9C-C02A3CBBCEA8}"/>
                  </a:ext>
                </a:extLst>
              </p:cNvPr>
              <p:cNvSpPr txBox="1">
                <a:spLocks noRot="1" noChangeAspect="1" noMove="1" noResize="1" noEditPoints="1" noAdjustHandles="1" noChangeArrowheads="1" noChangeShapeType="1" noTextEdit="1"/>
              </p:cNvSpPr>
              <p:nvPr/>
            </p:nvSpPr>
            <p:spPr>
              <a:xfrm>
                <a:off x="1612075" y="2011679"/>
                <a:ext cx="9132125" cy="3977641"/>
              </a:xfrm>
              <a:prstGeom prst="rect">
                <a:avLst/>
              </a:prstGeom>
              <a:blipFill>
                <a:blip r:embed="rId2"/>
                <a:stretch>
                  <a:fillRect l="-867" t="-1225" r="-1601" b="-2144"/>
                </a:stretch>
              </a:blipFill>
            </p:spPr>
            <p:txBody>
              <a:bodyPr/>
              <a:lstStyle/>
              <a:p>
                <a:r>
                  <a:rPr lang="en-US">
                    <a:noFill/>
                  </a:rPr>
                  <a:t> </a:t>
                </a:r>
              </a:p>
            </p:txBody>
          </p:sp>
        </mc:Fallback>
      </mc:AlternateContent>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Methodology</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Rectangle 23">
            <a:hlinkClick r:id="rId4" action="ppaction://hlinksldjump"/>
            <a:extLst>
              <a:ext uri="{FF2B5EF4-FFF2-40B4-BE49-F238E27FC236}">
                <a16:creationId xmlns:a16="http://schemas.microsoft.com/office/drawing/2014/main" id="{15B2A2B6-40FA-414C-8C0A-6C8A0AE80505}"/>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6" name="Rectangle 25">
            <a:hlinkClick r:id="rId7" action="ppaction://hlinksldjump"/>
            <a:extLst>
              <a:ext uri="{FF2B5EF4-FFF2-40B4-BE49-F238E27FC236}">
                <a16:creationId xmlns:a16="http://schemas.microsoft.com/office/drawing/2014/main" id="{A9C9AD6D-8AB8-4420-AE4E-10B6FE0C8703}"/>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8" name="Rectangle 27">
            <a:hlinkClick r:id="rId8" action="ppaction://hlinksldjump"/>
            <a:extLst>
              <a:ext uri="{FF2B5EF4-FFF2-40B4-BE49-F238E27FC236}">
                <a16:creationId xmlns:a16="http://schemas.microsoft.com/office/drawing/2014/main" id="{891355F0-090D-4558-84D6-848A519A8DF8}"/>
              </a:ext>
            </a:extLst>
          </p:cNvPr>
          <p:cNvSpPr/>
          <p:nvPr/>
        </p:nvSpPr>
        <p:spPr>
          <a:xfrm>
            <a:off x="240475" y="317278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9" name="Rectangle 28">
            <a:hlinkClick r:id="rId9" action="ppaction://hlinksldjump"/>
            <a:extLst>
              <a:ext uri="{FF2B5EF4-FFF2-40B4-BE49-F238E27FC236}">
                <a16:creationId xmlns:a16="http://schemas.microsoft.com/office/drawing/2014/main" id="{F4BFFAC2-7C32-4FBD-A51A-C2DB889865D1}"/>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38" name="Rectangle 37">
            <a:hlinkClick r:id="rId10" action="ppaction://hlinksldjump"/>
            <a:extLst>
              <a:ext uri="{FF2B5EF4-FFF2-40B4-BE49-F238E27FC236}">
                <a16:creationId xmlns:a16="http://schemas.microsoft.com/office/drawing/2014/main" id="{BF4AD0FB-477F-4E70-BADB-5977873E1A05}"/>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4" name="Rectangle 43">
            <a:hlinkClick r:id="rId11" action="ppaction://hlinksldjump"/>
            <a:extLst>
              <a:ext uri="{FF2B5EF4-FFF2-40B4-BE49-F238E27FC236}">
                <a16:creationId xmlns:a16="http://schemas.microsoft.com/office/drawing/2014/main" id="{47E1DF1B-9F7B-4B66-8A80-7E5797BAFFDF}"/>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5" name="Rectangle 44">
            <a:hlinkClick r:id="rId12" action="ppaction://hlinksldjump"/>
            <a:extLst>
              <a:ext uri="{FF2B5EF4-FFF2-40B4-BE49-F238E27FC236}">
                <a16:creationId xmlns:a16="http://schemas.microsoft.com/office/drawing/2014/main" id="{B3B88110-1598-41AF-8D53-1F8364E22995}"/>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947624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Content Placeholder 2">
            <a:extLst>
              <a:ext uri="{FF2B5EF4-FFF2-40B4-BE49-F238E27FC236}">
                <a16:creationId xmlns:a16="http://schemas.microsoft.com/office/drawing/2014/main" id="{824C56C7-9860-4D42-8C9C-C02A3CBBCEA8}"/>
              </a:ext>
            </a:extLst>
          </p:cNvPr>
          <p:cNvSpPr txBox="1">
            <a:spLocks/>
          </p:cNvSpPr>
          <p:nvPr/>
        </p:nvSpPr>
        <p:spPr>
          <a:xfrm>
            <a:off x="1612075" y="2011679"/>
            <a:ext cx="9132125" cy="397764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Font typeface="Arial" panose="020B0604020202020204" pitchFamily="34" charset="0"/>
              <a:buChar char="•"/>
            </a:pPr>
            <a:r>
              <a:rPr lang="en-US" sz="2200" dirty="0">
                <a:solidFill>
                  <a:schemeClr val="tx1"/>
                </a:solidFill>
              </a:rPr>
              <a:t>Three locations within the Central Valley of California: Shasta Dam, Sacramento and Merced </a:t>
            </a:r>
          </a:p>
          <a:p>
            <a:pPr marL="342900" indent="-342900" algn="l">
              <a:buFont typeface="Arial" panose="020B0604020202020204" pitchFamily="34" charset="0"/>
              <a:buChar char="•"/>
            </a:pPr>
            <a:r>
              <a:rPr lang="en-US" sz="2200" dirty="0">
                <a:solidFill>
                  <a:schemeClr val="tx1"/>
                </a:solidFill>
              </a:rPr>
              <a:t>Two years of historical data sets 1975 and 2005, and three projected sets: years 2035, 2065 and 2099 </a:t>
            </a:r>
          </a:p>
          <a:p>
            <a:pPr marL="342900" indent="-342900" algn="l">
              <a:buFont typeface="Arial" panose="020B0604020202020204" pitchFamily="34" charset="0"/>
              <a:buChar char="•"/>
            </a:pPr>
            <a:r>
              <a:rPr lang="en-US" sz="2200" dirty="0">
                <a:solidFill>
                  <a:schemeClr val="tx1"/>
                </a:solidFill>
              </a:rPr>
              <a:t>10  GCM models to determine both historical and future sets, as suggested by the California Department of Water Resources</a:t>
            </a:r>
          </a:p>
          <a:p>
            <a:pPr marL="342900" indent="-342900" algn="l">
              <a:buFont typeface="Arial" panose="020B0604020202020204" pitchFamily="34" charset="0"/>
              <a:buChar char="•"/>
            </a:pPr>
            <a:r>
              <a:rPr lang="en-US" sz="2200" dirty="0">
                <a:solidFill>
                  <a:schemeClr val="tx1"/>
                </a:solidFill>
              </a:rPr>
              <a:t>Optimization of the FM parameters for a given GCM followed by the FM parameters of other GCMs based on common simplex</a:t>
            </a:r>
          </a:p>
          <a:p>
            <a:pPr marL="342900" indent="-342900" algn="l">
              <a:buFont typeface="Arial" panose="020B0604020202020204" pitchFamily="34" charset="0"/>
              <a:buChar char="•"/>
            </a:pPr>
            <a:r>
              <a:rPr lang="en-US" sz="2200" dirty="0">
                <a:solidFill>
                  <a:schemeClr val="tx1"/>
                </a:solidFill>
              </a:rPr>
              <a:t>Data comes from localized downscaling under two carbon emission scenarios RCP4.5 and RCP8.5 that correspond to non attenuated and partially attenuated conditions</a:t>
            </a:r>
          </a:p>
          <a:p>
            <a:pPr marL="342900" indent="-342900" algn="l">
              <a:buFont typeface="Arial" panose="020B0604020202020204" pitchFamily="34" charset="0"/>
              <a:buChar char="•"/>
            </a:pPr>
            <a:endParaRPr lang="en-US" sz="2200" dirty="0">
              <a:solidFill>
                <a:schemeClr val="tx1"/>
              </a:solidFill>
            </a:endParaRPr>
          </a:p>
          <a:p>
            <a:pPr marL="342900" indent="-342900" algn="l">
              <a:buFont typeface="Arial" panose="020B0604020202020204" pitchFamily="34" charset="0"/>
              <a:buChar char="•"/>
            </a:pPr>
            <a:endParaRPr lang="en-US" sz="2200" dirty="0">
              <a:solidFill>
                <a:schemeClr val="tx1"/>
              </a:solidFill>
            </a:endParaRPr>
          </a:p>
        </p:txBody>
      </p:sp>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Methodology</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5" name="Rectangle 44">
            <a:hlinkClick r:id="rId3" action="ppaction://hlinksldjump"/>
            <a:extLst>
              <a:ext uri="{FF2B5EF4-FFF2-40B4-BE49-F238E27FC236}">
                <a16:creationId xmlns:a16="http://schemas.microsoft.com/office/drawing/2014/main" id="{70040444-AD42-46EB-AFF7-E67317E62B7D}"/>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6" name="Rectangle 45">
            <a:hlinkClick r:id="rId6" action="ppaction://hlinksldjump"/>
            <a:extLst>
              <a:ext uri="{FF2B5EF4-FFF2-40B4-BE49-F238E27FC236}">
                <a16:creationId xmlns:a16="http://schemas.microsoft.com/office/drawing/2014/main" id="{59BC512A-500F-4FE8-A1DE-6C1C37C3D766}"/>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7" name="Rectangle 46">
            <a:hlinkClick r:id="rId7" action="ppaction://hlinksldjump"/>
            <a:extLst>
              <a:ext uri="{FF2B5EF4-FFF2-40B4-BE49-F238E27FC236}">
                <a16:creationId xmlns:a16="http://schemas.microsoft.com/office/drawing/2014/main" id="{13BC8481-8B38-4E79-A689-260C5F0697D1}"/>
              </a:ext>
            </a:extLst>
          </p:cNvPr>
          <p:cNvSpPr/>
          <p:nvPr/>
        </p:nvSpPr>
        <p:spPr>
          <a:xfrm>
            <a:off x="240475" y="317278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8" name="Rectangle 47">
            <a:hlinkClick r:id="rId8" action="ppaction://hlinksldjump"/>
            <a:extLst>
              <a:ext uri="{FF2B5EF4-FFF2-40B4-BE49-F238E27FC236}">
                <a16:creationId xmlns:a16="http://schemas.microsoft.com/office/drawing/2014/main" id="{FEDE9AF6-3888-465E-9C25-51EF99B15A65}"/>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9" name="Rectangle 48">
            <a:hlinkClick r:id="rId9" action="ppaction://hlinksldjump"/>
            <a:extLst>
              <a:ext uri="{FF2B5EF4-FFF2-40B4-BE49-F238E27FC236}">
                <a16:creationId xmlns:a16="http://schemas.microsoft.com/office/drawing/2014/main" id="{8351F31A-1E3E-4F16-B5B2-6FE78867E727}"/>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50" name="Rectangle 49">
            <a:hlinkClick r:id="rId10" action="ppaction://hlinksldjump"/>
            <a:extLst>
              <a:ext uri="{FF2B5EF4-FFF2-40B4-BE49-F238E27FC236}">
                <a16:creationId xmlns:a16="http://schemas.microsoft.com/office/drawing/2014/main" id="{9B2539B8-FCBF-4FE1-B8C2-FFC595299506}"/>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51" name="Rectangle 50">
            <a:hlinkClick r:id="rId11" action="ppaction://hlinksldjump"/>
            <a:extLst>
              <a:ext uri="{FF2B5EF4-FFF2-40B4-BE49-F238E27FC236}">
                <a16:creationId xmlns:a16="http://schemas.microsoft.com/office/drawing/2014/main" id="{BAA28BDB-1A05-40F6-8567-FBBAC9550FF8}"/>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375290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Methodology</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Methodology</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pic>
        <p:nvPicPr>
          <p:cNvPr id="2" name="Picture 1">
            <a:extLst>
              <a:ext uri="{FF2B5EF4-FFF2-40B4-BE49-F238E27FC236}">
                <a16:creationId xmlns:a16="http://schemas.microsoft.com/office/drawing/2014/main" id="{A2236EB2-27AE-43B4-B87A-8FEEE1D9BF14}"/>
              </a:ext>
            </a:extLst>
          </p:cNvPr>
          <p:cNvPicPr>
            <a:picLocks noChangeAspect="1"/>
          </p:cNvPicPr>
          <p:nvPr/>
        </p:nvPicPr>
        <p:blipFill>
          <a:blip r:embed="rId6"/>
          <a:stretch>
            <a:fillRect/>
          </a:stretch>
        </p:blipFill>
        <p:spPr>
          <a:xfrm>
            <a:off x="1784483" y="2362200"/>
            <a:ext cx="9137014" cy="3657600"/>
          </a:xfrm>
          <a:prstGeom prst="rect">
            <a:avLst/>
          </a:prstGeom>
        </p:spPr>
      </p:pic>
      <p:sp>
        <p:nvSpPr>
          <p:cNvPr id="22" name="Title 1">
            <a:extLst>
              <a:ext uri="{FF2B5EF4-FFF2-40B4-BE49-F238E27FC236}">
                <a16:creationId xmlns:a16="http://schemas.microsoft.com/office/drawing/2014/main" id="{D3C27DF6-D4D7-4565-A3FA-033C8D8479EC}"/>
              </a:ext>
            </a:extLst>
          </p:cNvPr>
          <p:cNvSpPr txBox="1">
            <a:spLocks/>
          </p:cNvSpPr>
          <p:nvPr/>
        </p:nvSpPr>
        <p:spPr>
          <a:xfrm>
            <a:off x="1784483" y="1878060"/>
            <a:ext cx="9112117" cy="64008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u="sng" dirty="0"/>
              <a:t>Ten Global Circulation Models (GCMs)</a:t>
            </a:r>
          </a:p>
        </p:txBody>
      </p:sp>
      <p:sp>
        <p:nvSpPr>
          <p:cNvPr id="27" name="Rectangle 26">
            <a:hlinkClick r:id="rId3" action="ppaction://hlinksldjump"/>
            <a:extLst>
              <a:ext uri="{FF2B5EF4-FFF2-40B4-BE49-F238E27FC236}">
                <a16:creationId xmlns:a16="http://schemas.microsoft.com/office/drawing/2014/main" id="{DA360799-EE26-4243-B8FD-0D8195035F8F}"/>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30" name="Rectangle 29">
            <a:hlinkClick r:id="rId7" action="ppaction://hlinksldjump"/>
            <a:extLst>
              <a:ext uri="{FF2B5EF4-FFF2-40B4-BE49-F238E27FC236}">
                <a16:creationId xmlns:a16="http://schemas.microsoft.com/office/drawing/2014/main" id="{AECA1078-174E-489F-AB83-E6A215475EE7}"/>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31" name="Rectangle 30">
            <a:hlinkClick r:id="rId8" action="ppaction://hlinksldjump"/>
            <a:extLst>
              <a:ext uri="{FF2B5EF4-FFF2-40B4-BE49-F238E27FC236}">
                <a16:creationId xmlns:a16="http://schemas.microsoft.com/office/drawing/2014/main" id="{86247FE4-4459-474F-AEFF-3EC59212CBAC}"/>
              </a:ext>
            </a:extLst>
          </p:cNvPr>
          <p:cNvSpPr/>
          <p:nvPr/>
        </p:nvSpPr>
        <p:spPr>
          <a:xfrm>
            <a:off x="240475" y="317278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0" name="Rectangle 39">
            <a:hlinkClick r:id="rId9" action="ppaction://hlinksldjump"/>
            <a:extLst>
              <a:ext uri="{FF2B5EF4-FFF2-40B4-BE49-F238E27FC236}">
                <a16:creationId xmlns:a16="http://schemas.microsoft.com/office/drawing/2014/main" id="{B4F04957-1EE4-4E22-97CD-B193DC4E0355}"/>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1" name="Rectangle 40">
            <a:hlinkClick r:id="rId10" action="ppaction://hlinksldjump"/>
            <a:extLst>
              <a:ext uri="{FF2B5EF4-FFF2-40B4-BE49-F238E27FC236}">
                <a16:creationId xmlns:a16="http://schemas.microsoft.com/office/drawing/2014/main" id="{8B1D1019-F90E-4D46-BB6A-64DC4702A419}"/>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2" name="Rectangle 41">
            <a:hlinkClick r:id="rId11" action="ppaction://hlinksldjump"/>
            <a:extLst>
              <a:ext uri="{FF2B5EF4-FFF2-40B4-BE49-F238E27FC236}">
                <a16:creationId xmlns:a16="http://schemas.microsoft.com/office/drawing/2014/main" id="{833299DF-14DA-4824-B376-6552428C6E8A}"/>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23" name="Rectangle 22">
            <a:hlinkClick r:id="rId12" action="ppaction://hlinksldjump"/>
            <a:extLst>
              <a:ext uri="{FF2B5EF4-FFF2-40B4-BE49-F238E27FC236}">
                <a16:creationId xmlns:a16="http://schemas.microsoft.com/office/drawing/2014/main" id="{BC47D778-079C-4AB8-AA3C-E04CE0BED963}"/>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386722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Encoding</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612075" y="879602"/>
            <a:ext cx="1371600" cy="457200"/>
          </a:xfrm>
        </p:spPr>
        <p:txBody>
          <a:bodyPr>
            <a:normAutofit/>
          </a:bodyPr>
          <a:lstStyle/>
          <a:p>
            <a:pPr rtl="0" eaLnBrk="1" latinLnBrk="0" hangingPunct="1"/>
            <a:r>
              <a:rPr lang="en-US" sz="1600" b="1" kern="1200" dirty="0">
                <a:solidFill>
                  <a:schemeClr val="bg1"/>
                </a:solidFill>
                <a:effectLst/>
              </a:rPr>
              <a:t>Temperature</a:t>
            </a:r>
            <a:endParaRPr lang="en-US" sz="1000" dirty="0">
              <a:solidFill>
                <a:schemeClr val="bg1"/>
              </a:solidFill>
              <a:effectLst/>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2" name="Rounded Rectangle 17">
            <a:hlinkClick r:id="rId6" action="ppaction://hlinksldjump"/>
            <a:extLst>
              <a:ext uri="{FF2B5EF4-FFF2-40B4-BE49-F238E27FC236}">
                <a16:creationId xmlns:a16="http://schemas.microsoft.com/office/drawing/2014/main" id="{DF84183D-36AC-40CA-BE31-1C52593D7A74}"/>
              </a:ext>
            </a:extLst>
          </p:cNvPr>
          <p:cNvSpPr/>
          <p:nvPr/>
        </p:nvSpPr>
        <p:spPr>
          <a:xfrm>
            <a:off x="1726962" y="21336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Shasta Dam</a:t>
            </a:r>
            <a:endParaRPr lang="en-US" sz="2400" b="1" dirty="0"/>
          </a:p>
        </p:txBody>
      </p:sp>
      <p:sp>
        <p:nvSpPr>
          <p:cNvPr id="43" name="Rounded Rectangle 19">
            <a:hlinkClick r:id="rId7" action="ppaction://hlinksldjump"/>
            <a:extLst>
              <a:ext uri="{FF2B5EF4-FFF2-40B4-BE49-F238E27FC236}">
                <a16:creationId xmlns:a16="http://schemas.microsoft.com/office/drawing/2014/main" id="{891A9B8D-8CF6-4A96-9CF9-93F86DA94048}"/>
              </a:ext>
            </a:extLst>
          </p:cNvPr>
          <p:cNvSpPr/>
          <p:nvPr/>
        </p:nvSpPr>
        <p:spPr>
          <a:xfrm>
            <a:off x="6679962" y="21336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Sacramento</a:t>
            </a:r>
            <a:endParaRPr lang="en-US" sz="2400" b="1" dirty="0"/>
          </a:p>
        </p:txBody>
      </p:sp>
      <p:sp>
        <p:nvSpPr>
          <p:cNvPr id="44" name="Rounded Rectangle 17">
            <a:hlinkClick r:id="rId8" action="ppaction://hlinksldjump"/>
            <a:extLst>
              <a:ext uri="{FF2B5EF4-FFF2-40B4-BE49-F238E27FC236}">
                <a16:creationId xmlns:a16="http://schemas.microsoft.com/office/drawing/2014/main" id="{3EA30AD2-D18B-4AE1-875B-BC259909528D}"/>
              </a:ext>
            </a:extLst>
          </p:cNvPr>
          <p:cNvSpPr/>
          <p:nvPr/>
        </p:nvSpPr>
        <p:spPr>
          <a:xfrm>
            <a:off x="4191000" y="38862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Merced</a:t>
            </a:r>
            <a:endParaRPr lang="en-US" sz="2400" b="1" dirty="0"/>
          </a:p>
        </p:txBody>
      </p:sp>
      <p:sp>
        <p:nvSpPr>
          <p:cNvPr id="45" name="Rounded Rectangle 16">
            <a:hlinkClick r:id="rId9" action="ppaction://hlinksldjump"/>
            <a:extLst>
              <a:ext uri="{FF2B5EF4-FFF2-40B4-BE49-F238E27FC236}">
                <a16:creationId xmlns:a16="http://schemas.microsoft.com/office/drawing/2014/main" id="{1AE8C529-A4C4-4DA5-A6B6-B03EE09C34DC}"/>
              </a:ext>
            </a:extLst>
          </p:cNvPr>
          <p:cNvSpPr/>
          <p:nvPr/>
        </p:nvSpPr>
        <p:spPr>
          <a:xfrm>
            <a:off x="1726962" y="55626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Sensitivity Analysis</a:t>
            </a:r>
            <a:endParaRPr lang="en-US" sz="2400" b="1" dirty="0"/>
          </a:p>
        </p:txBody>
      </p:sp>
      <p:sp>
        <p:nvSpPr>
          <p:cNvPr id="46" name="Rectangle 45">
            <a:hlinkClick r:id="rId3" action="ppaction://hlinksldjump"/>
            <a:extLst>
              <a:ext uri="{FF2B5EF4-FFF2-40B4-BE49-F238E27FC236}">
                <a16:creationId xmlns:a16="http://schemas.microsoft.com/office/drawing/2014/main" id="{FA222560-77A0-47C2-B538-FA715EF3F5D2}"/>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7" name="Rectangle 46">
            <a:hlinkClick r:id="rId10" action="ppaction://hlinksldjump"/>
            <a:extLst>
              <a:ext uri="{FF2B5EF4-FFF2-40B4-BE49-F238E27FC236}">
                <a16:creationId xmlns:a16="http://schemas.microsoft.com/office/drawing/2014/main" id="{EF39B564-E845-42DD-A071-521C881C3D47}"/>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8" name="Rectangle 47">
            <a:hlinkClick r:id="rId11" action="ppaction://hlinksldjump"/>
            <a:extLst>
              <a:ext uri="{FF2B5EF4-FFF2-40B4-BE49-F238E27FC236}">
                <a16:creationId xmlns:a16="http://schemas.microsoft.com/office/drawing/2014/main" id="{0B5CC7F6-AB94-4FB3-B407-A16759DB2C53}"/>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9" name="Rectangle 48">
            <a:hlinkClick r:id="rId12" action="ppaction://hlinksldjump"/>
            <a:extLst>
              <a:ext uri="{FF2B5EF4-FFF2-40B4-BE49-F238E27FC236}">
                <a16:creationId xmlns:a16="http://schemas.microsoft.com/office/drawing/2014/main" id="{EDFABEC1-D6F1-4B28-939C-DCC04E8C2BE5}"/>
              </a:ext>
            </a:extLst>
          </p:cNvPr>
          <p:cNvSpPr/>
          <p:nvPr/>
        </p:nvSpPr>
        <p:spPr>
          <a:xfrm>
            <a:off x="240475" y="3721426"/>
            <a:ext cx="1371600" cy="64008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50" name="Rectangle 49">
            <a:hlinkClick r:id="rId13" action="ppaction://hlinksldjump"/>
            <a:extLst>
              <a:ext uri="{FF2B5EF4-FFF2-40B4-BE49-F238E27FC236}">
                <a16:creationId xmlns:a16="http://schemas.microsoft.com/office/drawing/2014/main" id="{7E3E06E6-160B-48BF-94EC-B881AD860218}"/>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51" name="Rectangle 50">
            <a:hlinkClick r:id="rId14" action="ppaction://hlinksldjump"/>
            <a:extLst>
              <a:ext uri="{FF2B5EF4-FFF2-40B4-BE49-F238E27FC236}">
                <a16:creationId xmlns:a16="http://schemas.microsoft.com/office/drawing/2014/main" id="{7FD766D4-5366-48F8-A656-1F3F27DF4528}"/>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52" name="Rectangle 51">
            <a:hlinkClick r:id="rId13" action="ppaction://hlinksldjump"/>
            <a:extLst>
              <a:ext uri="{FF2B5EF4-FFF2-40B4-BE49-F238E27FC236}">
                <a16:creationId xmlns:a16="http://schemas.microsoft.com/office/drawing/2014/main" id="{FF093F6E-6DD9-40F9-A3C7-9682E4ECC98C}"/>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34847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Shasta Dam (Historical set: 1975)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83500" y="990600"/>
            <a:ext cx="1371600" cy="457200"/>
          </a:xfrm>
        </p:spPr>
        <p:txBody>
          <a:bodyPr>
            <a:normAutofit/>
          </a:bodyPr>
          <a:lstStyle/>
          <a:p>
            <a:r>
              <a:rPr lang="en-US" sz="1000" b="1" dirty="0">
                <a:solidFill>
                  <a:schemeClr val="bg1"/>
                </a:solidFill>
              </a:rPr>
              <a:t>Temperature</a:t>
            </a:r>
            <a:r>
              <a:rPr lang="en-US" sz="1000" b="1" baseline="0" dirty="0">
                <a:solidFill>
                  <a:schemeClr val="bg1"/>
                </a:solidFill>
              </a:rPr>
              <a:t> Shasta (Historical)</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44520786-045F-41A9-A3E0-2CDBCDBB21B7}"/>
              </a:ext>
            </a:extLst>
          </p:cNvPr>
          <p:cNvSpPr txBox="1"/>
          <p:nvPr/>
        </p:nvSpPr>
        <p:spPr>
          <a:xfrm>
            <a:off x="9793224"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&lt;0.8%</a:t>
            </a:r>
          </a:p>
          <a:p>
            <a:r>
              <a:rPr lang="en-US" sz="2000" dirty="0">
                <a:latin typeface="+mj-lt"/>
              </a:rPr>
              <a:t>MCE &lt;1.7%</a:t>
            </a:r>
          </a:p>
          <a:p>
            <a:r>
              <a:rPr lang="en-US" sz="2000" dirty="0">
                <a:latin typeface="+mj-lt"/>
              </a:rPr>
              <a:t>NSD &gt; 67%</a:t>
            </a:r>
          </a:p>
          <a:p>
            <a:r>
              <a:rPr lang="en-US" sz="2000" dirty="0">
                <a:latin typeface="+mj-lt"/>
              </a:rPr>
              <a:t>NSH &gt; 80% </a:t>
            </a:r>
          </a:p>
        </p:txBody>
      </p:sp>
      <p:sp>
        <p:nvSpPr>
          <p:cNvPr id="3" name="Rectangle 2">
            <a:extLst>
              <a:ext uri="{FF2B5EF4-FFF2-40B4-BE49-F238E27FC236}">
                <a16:creationId xmlns:a16="http://schemas.microsoft.com/office/drawing/2014/main" id="{9C745A9D-A8EB-4DFD-899B-4B7D06E987DF}"/>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89% of mass preserved in histogram!!</a:t>
            </a:r>
          </a:p>
        </p:txBody>
      </p:sp>
      <p:sp>
        <p:nvSpPr>
          <p:cNvPr id="22" name="Rectangle 21">
            <a:hlinkClick r:id="rId6" action="ppaction://hlinksldjump"/>
            <a:extLst>
              <a:ext uri="{FF2B5EF4-FFF2-40B4-BE49-F238E27FC236}">
                <a16:creationId xmlns:a16="http://schemas.microsoft.com/office/drawing/2014/main" id="{C963E027-2205-4853-A4FE-7C3AA5726817}"/>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7" action="ppaction://hlinksldjump"/>
            <a:extLst>
              <a:ext uri="{FF2B5EF4-FFF2-40B4-BE49-F238E27FC236}">
                <a16:creationId xmlns:a16="http://schemas.microsoft.com/office/drawing/2014/main" id="{1B789388-F039-408A-AF2C-521FA0F08A90}"/>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6" name="Rectangle 25">
            <a:hlinkClick r:id="rId8" action="ppaction://hlinksldjump"/>
            <a:extLst>
              <a:ext uri="{FF2B5EF4-FFF2-40B4-BE49-F238E27FC236}">
                <a16:creationId xmlns:a16="http://schemas.microsoft.com/office/drawing/2014/main" id="{30972DBE-415C-4D96-BBBC-62E29AFB8FBA}"/>
              </a:ext>
            </a:extLst>
          </p:cNvPr>
          <p:cNvSpPr/>
          <p:nvPr/>
        </p:nvSpPr>
        <p:spPr>
          <a:xfrm>
            <a:off x="240475" y="19812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8" name="Rectangle 27">
            <a:hlinkClick r:id="rId9" action="ppaction://hlinksldjump"/>
            <a:extLst>
              <a:ext uri="{FF2B5EF4-FFF2-40B4-BE49-F238E27FC236}">
                <a16:creationId xmlns:a16="http://schemas.microsoft.com/office/drawing/2014/main" id="{24FDC277-5872-4B51-88B7-0EE08A6CC3F5}"/>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6" name="Picture 5">
            <a:extLst>
              <a:ext uri="{FF2B5EF4-FFF2-40B4-BE49-F238E27FC236}">
                <a16:creationId xmlns:a16="http://schemas.microsoft.com/office/drawing/2014/main" id="{8B743036-FCC6-42F9-B6DC-8BE871FE1F8B}"/>
              </a:ext>
            </a:extLst>
          </p:cNvPr>
          <p:cNvPicPr>
            <a:picLocks noChangeAspect="1"/>
          </p:cNvPicPr>
          <p:nvPr/>
        </p:nvPicPr>
        <p:blipFill>
          <a:blip r:embed="rId10"/>
          <a:stretch>
            <a:fillRect/>
          </a:stretch>
        </p:blipFill>
        <p:spPr>
          <a:xfrm>
            <a:off x="1645920" y="2011680"/>
            <a:ext cx="8229600" cy="3809610"/>
          </a:xfrm>
          <a:prstGeom prst="rect">
            <a:avLst/>
          </a:prstGeom>
        </p:spPr>
      </p:pic>
      <p:sp>
        <p:nvSpPr>
          <p:cNvPr id="24" name="TextBox 23">
            <a:extLst>
              <a:ext uri="{FF2B5EF4-FFF2-40B4-BE49-F238E27FC236}">
                <a16:creationId xmlns:a16="http://schemas.microsoft.com/office/drawing/2014/main" id="{05FEDEA4-4B4F-4661-9422-B5766B98DF39}"/>
              </a:ext>
            </a:extLst>
          </p:cNvPr>
          <p:cNvSpPr txBox="1"/>
          <p:nvPr/>
        </p:nvSpPr>
        <p:spPr>
          <a:xfrm>
            <a:off x="1772718" y="2743200"/>
            <a:ext cx="434735" cy="276999"/>
          </a:xfrm>
          <a:prstGeom prst="rect">
            <a:avLst/>
          </a:prstGeom>
          <a:noFill/>
        </p:spPr>
        <p:txBody>
          <a:bodyPr wrap="none" rtlCol="0">
            <a:spAutoFit/>
          </a:bodyPr>
          <a:lstStyle/>
          <a:p>
            <a:pPr algn="ctr"/>
            <a:r>
              <a:rPr lang="en-US" sz="1200" dirty="0"/>
              <a:t>(32)</a:t>
            </a:r>
          </a:p>
        </p:txBody>
      </p:sp>
      <p:sp>
        <p:nvSpPr>
          <p:cNvPr id="27" name="TextBox 26">
            <a:extLst>
              <a:ext uri="{FF2B5EF4-FFF2-40B4-BE49-F238E27FC236}">
                <a16:creationId xmlns:a16="http://schemas.microsoft.com/office/drawing/2014/main" id="{B74F8F4C-5CEA-4ACC-8FEA-D13E0E404783}"/>
              </a:ext>
            </a:extLst>
          </p:cNvPr>
          <p:cNvSpPr txBox="1"/>
          <p:nvPr/>
        </p:nvSpPr>
        <p:spPr>
          <a:xfrm>
            <a:off x="1754947" y="3533001"/>
            <a:ext cx="434735" cy="276999"/>
          </a:xfrm>
          <a:prstGeom prst="rect">
            <a:avLst/>
          </a:prstGeom>
          <a:noFill/>
        </p:spPr>
        <p:txBody>
          <a:bodyPr wrap="none" rtlCol="0">
            <a:spAutoFit/>
          </a:bodyPr>
          <a:lstStyle/>
          <a:p>
            <a:pPr algn="ctr"/>
            <a:r>
              <a:rPr lang="en-US" sz="1200" dirty="0"/>
              <a:t>(31)</a:t>
            </a:r>
          </a:p>
        </p:txBody>
      </p:sp>
      <p:sp>
        <p:nvSpPr>
          <p:cNvPr id="29" name="TextBox 28">
            <a:extLst>
              <a:ext uri="{FF2B5EF4-FFF2-40B4-BE49-F238E27FC236}">
                <a16:creationId xmlns:a16="http://schemas.microsoft.com/office/drawing/2014/main" id="{89270F7F-A4D6-4C15-87D3-8D3984A88289}"/>
              </a:ext>
            </a:extLst>
          </p:cNvPr>
          <p:cNvSpPr txBox="1"/>
          <p:nvPr/>
        </p:nvSpPr>
        <p:spPr>
          <a:xfrm>
            <a:off x="1831147" y="4371201"/>
            <a:ext cx="434735" cy="276999"/>
          </a:xfrm>
          <a:prstGeom prst="rect">
            <a:avLst/>
          </a:prstGeom>
          <a:noFill/>
        </p:spPr>
        <p:txBody>
          <a:bodyPr wrap="none" rtlCol="0">
            <a:spAutoFit/>
          </a:bodyPr>
          <a:lstStyle/>
          <a:p>
            <a:pPr algn="ctr"/>
            <a:r>
              <a:rPr lang="en-US" sz="1200" dirty="0"/>
              <a:t>(33)</a:t>
            </a:r>
          </a:p>
        </p:txBody>
      </p:sp>
      <p:sp>
        <p:nvSpPr>
          <p:cNvPr id="30" name="TextBox 29">
            <a:extLst>
              <a:ext uri="{FF2B5EF4-FFF2-40B4-BE49-F238E27FC236}">
                <a16:creationId xmlns:a16="http://schemas.microsoft.com/office/drawing/2014/main" id="{8025908E-3D77-44D6-B8CC-1BF3E3EABD9B}"/>
              </a:ext>
            </a:extLst>
          </p:cNvPr>
          <p:cNvSpPr txBox="1"/>
          <p:nvPr/>
        </p:nvSpPr>
        <p:spPr>
          <a:xfrm>
            <a:off x="1831147" y="5209401"/>
            <a:ext cx="434735" cy="276999"/>
          </a:xfrm>
          <a:prstGeom prst="rect">
            <a:avLst/>
          </a:prstGeom>
          <a:noFill/>
        </p:spPr>
        <p:txBody>
          <a:bodyPr wrap="none" rtlCol="0">
            <a:spAutoFit/>
          </a:bodyPr>
          <a:lstStyle/>
          <a:p>
            <a:pPr algn="ctr"/>
            <a:r>
              <a:rPr lang="en-US" sz="1200" dirty="0"/>
              <a:t>(34)</a:t>
            </a:r>
          </a:p>
        </p:txBody>
      </p:sp>
      <p:sp>
        <p:nvSpPr>
          <p:cNvPr id="38" name="TextBox 37">
            <a:extLst>
              <a:ext uri="{FF2B5EF4-FFF2-40B4-BE49-F238E27FC236}">
                <a16:creationId xmlns:a16="http://schemas.microsoft.com/office/drawing/2014/main" id="{D3E09B71-19D6-4838-82A7-DC475922DDFC}"/>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1180602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B3521E8-9CEC-422F-B6C8-8634F4A57C1F}"/>
              </a:ext>
            </a:extLst>
          </p:cNvPr>
          <p:cNvPicPr>
            <a:picLocks noChangeAspect="1"/>
          </p:cNvPicPr>
          <p:nvPr/>
        </p:nvPicPr>
        <p:blipFill>
          <a:blip r:embed="rId2"/>
          <a:stretch>
            <a:fillRect/>
          </a:stretch>
        </p:blipFill>
        <p:spPr>
          <a:xfrm>
            <a:off x="1645920" y="2011680"/>
            <a:ext cx="8229600" cy="380961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Shasta Dam (Future set: 2065)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83500" y="990600"/>
            <a:ext cx="1371600" cy="457200"/>
          </a:xfrm>
        </p:spPr>
        <p:txBody>
          <a:bodyPr>
            <a:normAutofit/>
          </a:bodyPr>
          <a:lstStyle/>
          <a:p>
            <a:r>
              <a:rPr lang="en-US" sz="1000" b="1" dirty="0">
                <a:solidFill>
                  <a:schemeClr val="bg1"/>
                </a:solidFill>
              </a:rPr>
              <a:t>Temperature</a:t>
            </a:r>
            <a:r>
              <a:rPr lang="en-US" sz="1000" b="1" baseline="0" dirty="0">
                <a:solidFill>
                  <a:schemeClr val="bg1"/>
                </a:solidFill>
              </a:rPr>
              <a:t> Shasta (Future)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44520786-045F-41A9-A3E0-2CDBCDBB21B7}"/>
              </a:ext>
            </a:extLst>
          </p:cNvPr>
          <p:cNvSpPr txBox="1"/>
          <p:nvPr/>
        </p:nvSpPr>
        <p:spPr>
          <a:xfrm>
            <a:off x="9793224"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&lt;1.0%</a:t>
            </a:r>
          </a:p>
          <a:p>
            <a:r>
              <a:rPr lang="en-US" sz="2000" dirty="0">
                <a:latin typeface="+mj-lt"/>
              </a:rPr>
              <a:t>MCE &lt;2.1%</a:t>
            </a:r>
          </a:p>
          <a:p>
            <a:r>
              <a:rPr lang="en-US" sz="2000" dirty="0">
                <a:latin typeface="+mj-lt"/>
              </a:rPr>
              <a:t>NSD &gt; 74%</a:t>
            </a:r>
          </a:p>
          <a:p>
            <a:r>
              <a:rPr lang="en-US" sz="2000" dirty="0">
                <a:latin typeface="+mj-lt"/>
              </a:rPr>
              <a:t>NSH ~NA</a:t>
            </a:r>
          </a:p>
        </p:txBody>
      </p:sp>
      <p:sp>
        <p:nvSpPr>
          <p:cNvPr id="3" name="Rectangle 2">
            <a:extLst>
              <a:ext uri="{FF2B5EF4-FFF2-40B4-BE49-F238E27FC236}">
                <a16:creationId xmlns:a16="http://schemas.microsoft.com/office/drawing/2014/main" id="{9C745A9D-A8EB-4DFD-899B-4B7D06E987DF}"/>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89% of mass preserved in histogram!!</a:t>
            </a:r>
          </a:p>
        </p:txBody>
      </p:sp>
      <p:sp>
        <p:nvSpPr>
          <p:cNvPr id="27" name="Rectangle 26">
            <a:hlinkClick r:id="rId7" action="ppaction://hlinksldjump"/>
            <a:extLst>
              <a:ext uri="{FF2B5EF4-FFF2-40B4-BE49-F238E27FC236}">
                <a16:creationId xmlns:a16="http://schemas.microsoft.com/office/drawing/2014/main" id="{7DE55C96-4DB3-4F50-91F3-305581E19063}"/>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9" name="Rectangle 28">
            <a:hlinkClick r:id="rId8" action="ppaction://hlinksldjump"/>
            <a:extLst>
              <a:ext uri="{FF2B5EF4-FFF2-40B4-BE49-F238E27FC236}">
                <a16:creationId xmlns:a16="http://schemas.microsoft.com/office/drawing/2014/main" id="{1F4EC313-34B7-448C-8B22-21BA7673699D}"/>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0" name="Rectangle 29">
            <a:hlinkClick r:id="rId9" action="ppaction://hlinksldjump"/>
            <a:extLst>
              <a:ext uri="{FF2B5EF4-FFF2-40B4-BE49-F238E27FC236}">
                <a16:creationId xmlns:a16="http://schemas.microsoft.com/office/drawing/2014/main" id="{FA3A3CFB-2D3E-4774-8A41-7E1F503CAFA1}"/>
              </a:ext>
            </a:extLst>
          </p:cNvPr>
          <p:cNvSpPr/>
          <p:nvPr/>
        </p:nvSpPr>
        <p:spPr>
          <a:xfrm>
            <a:off x="240475" y="19812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1" name="Rectangle 30">
            <a:hlinkClick r:id="rId10" action="ppaction://hlinksldjump"/>
            <a:extLst>
              <a:ext uri="{FF2B5EF4-FFF2-40B4-BE49-F238E27FC236}">
                <a16:creationId xmlns:a16="http://schemas.microsoft.com/office/drawing/2014/main" id="{D683D2CD-F92E-473B-ACE5-4C38AEB77059}"/>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
        <p:nvSpPr>
          <p:cNvPr id="23" name="TextBox 22">
            <a:extLst>
              <a:ext uri="{FF2B5EF4-FFF2-40B4-BE49-F238E27FC236}">
                <a16:creationId xmlns:a16="http://schemas.microsoft.com/office/drawing/2014/main" id="{9076AEB2-C599-481A-9666-E502FB863637}"/>
              </a:ext>
            </a:extLst>
          </p:cNvPr>
          <p:cNvSpPr txBox="1"/>
          <p:nvPr/>
        </p:nvSpPr>
        <p:spPr>
          <a:xfrm>
            <a:off x="1772718" y="2743200"/>
            <a:ext cx="434735" cy="276999"/>
          </a:xfrm>
          <a:prstGeom prst="rect">
            <a:avLst/>
          </a:prstGeom>
          <a:noFill/>
        </p:spPr>
        <p:txBody>
          <a:bodyPr wrap="none" rtlCol="0">
            <a:spAutoFit/>
          </a:bodyPr>
          <a:lstStyle/>
          <a:p>
            <a:pPr algn="ctr"/>
            <a:r>
              <a:rPr lang="en-US" sz="1200" dirty="0"/>
              <a:t>(39)</a:t>
            </a:r>
          </a:p>
        </p:txBody>
      </p:sp>
      <p:sp>
        <p:nvSpPr>
          <p:cNvPr id="24" name="TextBox 23">
            <a:extLst>
              <a:ext uri="{FF2B5EF4-FFF2-40B4-BE49-F238E27FC236}">
                <a16:creationId xmlns:a16="http://schemas.microsoft.com/office/drawing/2014/main" id="{EFB5B22C-57AD-4535-97E6-ADAA48FB0419}"/>
              </a:ext>
            </a:extLst>
          </p:cNvPr>
          <p:cNvSpPr txBox="1"/>
          <p:nvPr/>
        </p:nvSpPr>
        <p:spPr>
          <a:xfrm>
            <a:off x="1754947" y="3533001"/>
            <a:ext cx="434735" cy="276999"/>
          </a:xfrm>
          <a:prstGeom prst="rect">
            <a:avLst/>
          </a:prstGeom>
          <a:noFill/>
        </p:spPr>
        <p:txBody>
          <a:bodyPr wrap="none" rtlCol="0">
            <a:spAutoFit/>
          </a:bodyPr>
          <a:lstStyle/>
          <a:p>
            <a:pPr algn="ctr"/>
            <a:r>
              <a:rPr lang="en-US" sz="1200" dirty="0"/>
              <a:t>(35)</a:t>
            </a:r>
          </a:p>
        </p:txBody>
      </p:sp>
      <p:sp>
        <p:nvSpPr>
          <p:cNvPr id="26" name="TextBox 25">
            <a:extLst>
              <a:ext uri="{FF2B5EF4-FFF2-40B4-BE49-F238E27FC236}">
                <a16:creationId xmlns:a16="http://schemas.microsoft.com/office/drawing/2014/main" id="{070B7C2F-1FA3-4F9C-9993-45BCAE30A801}"/>
              </a:ext>
            </a:extLst>
          </p:cNvPr>
          <p:cNvSpPr txBox="1"/>
          <p:nvPr/>
        </p:nvSpPr>
        <p:spPr>
          <a:xfrm>
            <a:off x="1831147" y="4371201"/>
            <a:ext cx="434735" cy="276999"/>
          </a:xfrm>
          <a:prstGeom prst="rect">
            <a:avLst/>
          </a:prstGeom>
          <a:noFill/>
        </p:spPr>
        <p:txBody>
          <a:bodyPr wrap="none" rtlCol="0">
            <a:spAutoFit/>
          </a:bodyPr>
          <a:lstStyle/>
          <a:p>
            <a:pPr algn="ctr"/>
            <a:r>
              <a:rPr lang="en-US" sz="1200" dirty="0"/>
              <a:t>(36)</a:t>
            </a:r>
          </a:p>
        </p:txBody>
      </p:sp>
      <p:sp>
        <p:nvSpPr>
          <p:cNvPr id="28" name="TextBox 27">
            <a:extLst>
              <a:ext uri="{FF2B5EF4-FFF2-40B4-BE49-F238E27FC236}">
                <a16:creationId xmlns:a16="http://schemas.microsoft.com/office/drawing/2014/main" id="{DFCD8CDA-1CF4-46F2-90DF-750493040287}"/>
              </a:ext>
            </a:extLst>
          </p:cNvPr>
          <p:cNvSpPr txBox="1"/>
          <p:nvPr/>
        </p:nvSpPr>
        <p:spPr>
          <a:xfrm>
            <a:off x="1831147" y="5209401"/>
            <a:ext cx="434735" cy="276999"/>
          </a:xfrm>
          <a:prstGeom prst="rect">
            <a:avLst/>
          </a:prstGeom>
          <a:noFill/>
        </p:spPr>
        <p:txBody>
          <a:bodyPr wrap="none" rtlCol="0">
            <a:spAutoFit/>
          </a:bodyPr>
          <a:lstStyle/>
          <a:p>
            <a:pPr algn="ctr"/>
            <a:r>
              <a:rPr lang="en-US" sz="1200" dirty="0"/>
              <a:t>(35)</a:t>
            </a:r>
          </a:p>
        </p:txBody>
      </p:sp>
      <p:sp>
        <p:nvSpPr>
          <p:cNvPr id="39" name="TextBox 38">
            <a:extLst>
              <a:ext uri="{FF2B5EF4-FFF2-40B4-BE49-F238E27FC236}">
                <a16:creationId xmlns:a16="http://schemas.microsoft.com/office/drawing/2014/main" id="{2316FD71-E3D0-4569-A8AA-D78050EE4C7C}"/>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13063310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Sacramento (Historical set: 2005)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fontScale="90000"/>
          </a:bodyPr>
          <a:lstStyle/>
          <a:p>
            <a:r>
              <a:rPr lang="en-US" sz="1000" b="1" dirty="0">
                <a:solidFill>
                  <a:schemeClr val="bg1"/>
                </a:solidFill>
              </a:rPr>
              <a:t>Temperature</a:t>
            </a:r>
            <a:r>
              <a:rPr lang="en-US" sz="1000" b="1" baseline="0" dirty="0">
                <a:solidFill>
                  <a:schemeClr val="bg1"/>
                </a:solidFill>
              </a:rPr>
              <a:t> Sacramento (Historical)</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TextBox 23">
            <a:extLst>
              <a:ext uri="{FF2B5EF4-FFF2-40B4-BE49-F238E27FC236}">
                <a16:creationId xmlns:a16="http://schemas.microsoft.com/office/drawing/2014/main" id="{DC850088-3CDF-4C44-B0CC-52E1522CBF55}"/>
              </a:ext>
            </a:extLst>
          </p:cNvPr>
          <p:cNvSpPr txBox="1"/>
          <p:nvPr/>
        </p:nvSpPr>
        <p:spPr>
          <a:xfrm>
            <a:off x="9793224"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&lt;1.3%</a:t>
            </a:r>
          </a:p>
          <a:p>
            <a:r>
              <a:rPr lang="en-US" sz="2000" dirty="0">
                <a:latin typeface="+mj-lt"/>
              </a:rPr>
              <a:t>MCE &lt;2.5%</a:t>
            </a:r>
          </a:p>
          <a:p>
            <a:r>
              <a:rPr lang="en-US" sz="2000" dirty="0">
                <a:latin typeface="+mj-lt"/>
              </a:rPr>
              <a:t>NSD &gt; 67%</a:t>
            </a:r>
          </a:p>
          <a:p>
            <a:r>
              <a:rPr lang="en-US" sz="2000" dirty="0">
                <a:latin typeface="+mj-lt"/>
              </a:rPr>
              <a:t>NSH &gt; 63% </a:t>
            </a:r>
          </a:p>
        </p:txBody>
      </p:sp>
      <p:sp>
        <p:nvSpPr>
          <p:cNvPr id="27" name="Rectangle 26">
            <a:extLst>
              <a:ext uri="{FF2B5EF4-FFF2-40B4-BE49-F238E27FC236}">
                <a16:creationId xmlns:a16="http://schemas.microsoft.com/office/drawing/2014/main" id="{5EAF7B64-B53F-4C2B-BA9C-C944AB73C0E5}"/>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91% of mass preserved in histogram!!</a:t>
            </a:r>
          </a:p>
        </p:txBody>
      </p:sp>
      <p:sp>
        <p:nvSpPr>
          <p:cNvPr id="22" name="Rectangle 21">
            <a:hlinkClick r:id="rId6" action="ppaction://hlinksldjump"/>
            <a:extLst>
              <a:ext uri="{FF2B5EF4-FFF2-40B4-BE49-F238E27FC236}">
                <a16:creationId xmlns:a16="http://schemas.microsoft.com/office/drawing/2014/main" id="{2DDB05AD-1F0A-4FBF-B01B-EC0AE40FD66C}"/>
              </a:ext>
            </a:extLst>
          </p:cNvPr>
          <p:cNvSpPr/>
          <p:nvPr/>
        </p:nvSpPr>
        <p:spPr>
          <a:xfrm>
            <a:off x="240475" y="3005865"/>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7" action="ppaction://hlinksldjump"/>
            <a:extLst>
              <a:ext uri="{FF2B5EF4-FFF2-40B4-BE49-F238E27FC236}">
                <a16:creationId xmlns:a16="http://schemas.microsoft.com/office/drawing/2014/main" id="{96DD4CCC-2B67-4C91-AFEE-F76AC095B259}"/>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6" name="Rectangle 25">
            <a:hlinkClick r:id="rId8" action="ppaction://hlinksldjump"/>
            <a:extLst>
              <a:ext uri="{FF2B5EF4-FFF2-40B4-BE49-F238E27FC236}">
                <a16:creationId xmlns:a16="http://schemas.microsoft.com/office/drawing/2014/main" id="{6455445A-4597-45FC-830D-2715087939BD}"/>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8" name="Rectangle 27">
            <a:hlinkClick r:id="rId9" action="ppaction://hlinksldjump"/>
            <a:extLst>
              <a:ext uri="{FF2B5EF4-FFF2-40B4-BE49-F238E27FC236}">
                <a16:creationId xmlns:a16="http://schemas.microsoft.com/office/drawing/2014/main" id="{9FA55010-139B-4923-A827-6A126B019FEE}"/>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2" name="Picture 1">
            <a:extLst>
              <a:ext uri="{FF2B5EF4-FFF2-40B4-BE49-F238E27FC236}">
                <a16:creationId xmlns:a16="http://schemas.microsoft.com/office/drawing/2014/main" id="{68375A1D-DB7A-44A6-8462-B2A543AD8F3C}"/>
              </a:ext>
            </a:extLst>
          </p:cNvPr>
          <p:cNvPicPr>
            <a:picLocks noChangeAspect="1"/>
          </p:cNvPicPr>
          <p:nvPr/>
        </p:nvPicPr>
        <p:blipFill>
          <a:blip r:embed="rId10"/>
          <a:stretch>
            <a:fillRect/>
          </a:stretch>
        </p:blipFill>
        <p:spPr>
          <a:xfrm>
            <a:off x="1645920" y="2011680"/>
            <a:ext cx="8229600" cy="3809610"/>
          </a:xfrm>
          <a:prstGeom prst="rect">
            <a:avLst/>
          </a:prstGeom>
        </p:spPr>
      </p:pic>
      <p:sp>
        <p:nvSpPr>
          <p:cNvPr id="29" name="TextBox 28">
            <a:extLst>
              <a:ext uri="{FF2B5EF4-FFF2-40B4-BE49-F238E27FC236}">
                <a16:creationId xmlns:a16="http://schemas.microsoft.com/office/drawing/2014/main" id="{4F2499ED-DB05-45C1-ABF2-C870CCCC5340}"/>
              </a:ext>
            </a:extLst>
          </p:cNvPr>
          <p:cNvSpPr txBox="1"/>
          <p:nvPr/>
        </p:nvSpPr>
        <p:spPr>
          <a:xfrm>
            <a:off x="1772718" y="2743200"/>
            <a:ext cx="434735" cy="276999"/>
          </a:xfrm>
          <a:prstGeom prst="rect">
            <a:avLst/>
          </a:prstGeom>
          <a:noFill/>
        </p:spPr>
        <p:txBody>
          <a:bodyPr wrap="none" rtlCol="0">
            <a:spAutoFit/>
          </a:bodyPr>
          <a:lstStyle/>
          <a:p>
            <a:pPr algn="ctr"/>
            <a:r>
              <a:rPr lang="en-US" sz="1200" dirty="0"/>
              <a:t>(32)</a:t>
            </a:r>
          </a:p>
        </p:txBody>
      </p:sp>
      <p:sp>
        <p:nvSpPr>
          <p:cNvPr id="30" name="TextBox 29">
            <a:extLst>
              <a:ext uri="{FF2B5EF4-FFF2-40B4-BE49-F238E27FC236}">
                <a16:creationId xmlns:a16="http://schemas.microsoft.com/office/drawing/2014/main" id="{749BA44E-966C-4936-B3C4-85C25F3B24AB}"/>
              </a:ext>
            </a:extLst>
          </p:cNvPr>
          <p:cNvSpPr txBox="1"/>
          <p:nvPr/>
        </p:nvSpPr>
        <p:spPr>
          <a:xfrm>
            <a:off x="1754947" y="3533001"/>
            <a:ext cx="434735" cy="276999"/>
          </a:xfrm>
          <a:prstGeom prst="rect">
            <a:avLst/>
          </a:prstGeom>
          <a:noFill/>
        </p:spPr>
        <p:txBody>
          <a:bodyPr wrap="none" rtlCol="0">
            <a:spAutoFit/>
          </a:bodyPr>
          <a:lstStyle/>
          <a:p>
            <a:pPr algn="ctr"/>
            <a:r>
              <a:rPr lang="en-US" sz="1200" dirty="0"/>
              <a:t>(30)</a:t>
            </a:r>
          </a:p>
        </p:txBody>
      </p:sp>
      <p:sp>
        <p:nvSpPr>
          <p:cNvPr id="31" name="TextBox 30">
            <a:extLst>
              <a:ext uri="{FF2B5EF4-FFF2-40B4-BE49-F238E27FC236}">
                <a16:creationId xmlns:a16="http://schemas.microsoft.com/office/drawing/2014/main" id="{28FE7261-F705-44E0-8730-043A972D0AB9}"/>
              </a:ext>
            </a:extLst>
          </p:cNvPr>
          <p:cNvSpPr txBox="1"/>
          <p:nvPr/>
        </p:nvSpPr>
        <p:spPr>
          <a:xfrm>
            <a:off x="1831147" y="4371201"/>
            <a:ext cx="434735" cy="276999"/>
          </a:xfrm>
          <a:prstGeom prst="rect">
            <a:avLst/>
          </a:prstGeom>
          <a:noFill/>
        </p:spPr>
        <p:txBody>
          <a:bodyPr wrap="none" rtlCol="0">
            <a:spAutoFit/>
          </a:bodyPr>
          <a:lstStyle/>
          <a:p>
            <a:pPr algn="ctr"/>
            <a:r>
              <a:rPr lang="en-US" sz="1200" dirty="0"/>
              <a:t>(33)</a:t>
            </a:r>
          </a:p>
        </p:txBody>
      </p:sp>
      <p:sp>
        <p:nvSpPr>
          <p:cNvPr id="38" name="TextBox 37">
            <a:extLst>
              <a:ext uri="{FF2B5EF4-FFF2-40B4-BE49-F238E27FC236}">
                <a16:creationId xmlns:a16="http://schemas.microsoft.com/office/drawing/2014/main" id="{6D70BC04-4C35-4495-BD6E-DDF51581044A}"/>
              </a:ext>
            </a:extLst>
          </p:cNvPr>
          <p:cNvSpPr txBox="1"/>
          <p:nvPr/>
        </p:nvSpPr>
        <p:spPr>
          <a:xfrm>
            <a:off x="1831147" y="5209401"/>
            <a:ext cx="434735" cy="276999"/>
          </a:xfrm>
          <a:prstGeom prst="rect">
            <a:avLst/>
          </a:prstGeom>
          <a:noFill/>
        </p:spPr>
        <p:txBody>
          <a:bodyPr wrap="none" rtlCol="0">
            <a:spAutoFit/>
          </a:bodyPr>
          <a:lstStyle/>
          <a:p>
            <a:pPr algn="ctr"/>
            <a:r>
              <a:rPr lang="en-US" sz="1200" dirty="0"/>
              <a:t>(31)</a:t>
            </a:r>
          </a:p>
        </p:txBody>
      </p:sp>
      <p:sp>
        <p:nvSpPr>
          <p:cNvPr id="40" name="TextBox 39">
            <a:extLst>
              <a:ext uri="{FF2B5EF4-FFF2-40B4-BE49-F238E27FC236}">
                <a16:creationId xmlns:a16="http://schemas.microsoft.com/office/drawing/2014/main" id="{AB2D206B-97F3-4498-A956-74D5CB2695CA}"/>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831885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Sacramento (Future set: 2099)</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Temperature</a:t>
            </a:r>
            <a:r>
              <a:rPr lang="en-US" sz="1000" b="1" baseline="0" dirty="0">
                <a:solidFill>
                  <a:schemeClr val="bg1"/>
                </a:solidFill>
              </a:rPr>
              <a:t> Sacramento (Future)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TextBox 23">
            <a:extLst>
              <a:ext uri="{FF2B5EF4-FFF2-40B4-BE49-F238E27FC236}">
                <a16:creationId xmlns:a16="http://schemas.microsoft.com/office/drawing/2014/main" id="{DC850088-3CDF-4C44-B0CC-52E1522CBF55}"/>
              </a:ext>
            </a:extLst>
          </p:cNvPr>
          <p:cNvSpPr txBox="1"/>
          <p:nvPr/>
        </p:nvSpPr>
        <p:spPr>
          <a:xfrm>
            <a:off x="9791700"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&lt;0.7%</a:t>
            </a:r>
          </a:p>
          <a:p>
            <a:r>
              <a:rPr lang="en-US" sz="2000" dirty="0">
                <a:latin typeface="+mj-lt"/>
              </a:rPr>
              <a:t>MCE &lt;1.5%</a:t>
            </a:r>
          </a:p>
          <a:p>
            <a:r>
              <a:rPr lang="en-US" sz="2000" dirty="0">
                <a:latin typeface="+mj-lt"/>
              </a:rPr>
              <a:t>NSD &gt; 66%</a:t>
            </a:r>
          </a:p>
          <a:p>
            <a:r>
              <a:rPr lang="en-US" sz="2000" dirty="0">
                <a:latin typeface="+mj-lt"/>
              </a:rPr>
              <a:t>NSH &gt; 67% </a:t>
            </a:r>
          </a:p>
        </p:txBody>
      </p:sp>
      <p:sp>
        <p:nvSpPr>
          <p:cNvPr id="27" name="Rectangle 26">
            <a:extLst>
              <a:ext uri="{FF2B5EF4-FFF2-40B4-BE49-F238E27FC236}">
                <a16:creationId xmlns:a16="http://schemas.microsoft.com/office/drawing/2014/main" id="{5EAF7B64-B53F-4C2B-BA9C-C944AB73C0E5}"/>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90% of mass preserved in histogram!!</a:t>
            </a:r>
          </a:p>
        </p:txBody>
      </p:sp>
      <p:sp>
        <p:nvSpPr>
          <p:cNvPr id="22" name="Rectangle 21">
            <a:hlinkClick r:id="rId6" action="ppaction://hlinksldjump"/>
            <a:extLst>
              <a:ext uri="{FF2B5EF4-FFF2-40B4-BE49-F238E27FC236}">
                <a16:creationId xmlns:a16="http://schemas.microsoft.com/office/drawing/2014/main" id="{9E2D6CCC-DF1C-442F-A8F3-2459025F9424}"/>
              </a:ext>
            </a:extLst>
          </p:cNvPr>
          <p:cNvSpPr/>
          <p:nvPr/>
        </p:nvSpPr>
        <p:spPr>
          <a:xfrm>
            <a:off x="240475" y="3005865"/>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7" action="ppaction://hlinksldjump"/>
            <a:extLst>
              <a:ext uri="{FF2B5EF4-FFF2-40B4-BE49-F238E27FC236}">
                <a16:creationId xmlns:a16="http://schemas.microsoft.com/office/drawing/2014/main" id="{5F50ADD1-4508-46A2-ABBC-19FC6A1E0684}"/>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1" name="Rectangle 30">
            <a:hlinkClick r:id="rId8" action="ppaction://hlinksldjump"/>
            <a:extLst>
              <a:ext uri="{FF2B5EF4-FFF2-40B4-BE49-F238E27FC236}">
                <a16:creationId xmlns:a16="http://schemas.microsoft.com/office/drawing/2014/main" id="{B0407BB1-5292-458E-90E0-7E2A5E9764D8}"/>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8" name="Rectangle 37">
            <a:hlinkClick r:id="rId9" action="ppaction://hlinksldjump"/>
            <a:extLst>
              <a:ext uri="{FF2B5EF4-FFF2-40B4-BE49-F238E27FC236}">
                <a16:creationId xmlns:a16="http://schemas.microsoft.com/office/drawing/2014/main" id="{8C735590-8286-4E55-B9FB-06AFEBE8AB50}"/>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2" name="Picture 1">
            <a:extLst>
              <a:ext uri="{FF2B5EF4-FFF2-40B4-BE49-F238E27FC236}">
                <a16:creationId xmlns:a16="http://schemas.microsoft.com/office/drawing/2014/main" id="{1B8F9778-EF10-4BA5-A9A3-59F28A86BFDC}"/>
              </a:ext>
            </a:extLst>
          </p:cNvPr>
          <p:cNvPicPr>
            <a:picLocks noChangeAspect="1"/>
          </p:cNvPicPr>
          <p:nvPr/>
        </p:nvPicPr>
        <p:blipFill>
          <a:blip r:embed="rId10"/>
          <a:stretch>
            <a:fillRect/>
          </a:stretch>
        </p:blipFill>
        <p:spPr>
          <a:xfrm>
            <a:off x="1645920" y="2011680"/>
            <a:ext cx="8229600" cy="3809610"/>
          </a:xfrm>
          <a:prstGeom prst="rect">
            <a:avLst/>
          </a:prstGeom>
        </p:spPr>
      </p:pic>
      <p:sp>
        <p:nvSpPr>
          <p:cNvPr id="26" name="TextBox 25">
            <a:extLst>
              <a:ext uri="{FF2B5EF4-FFF2-40B4-BE49-F238E27FC236}">
                <a16:creationId xmlns:a16="http://schemas.microsoft.com/office/drawing/2014/main" id="{5CB27DA3-52CA-4E23-A3F1-B4695AFD3219}"/>
              </a:ext>
            </a:extLst>
          </p:cNvPr>
          <p:cNvSpPr txBox="1"/>
          <p:nvPr/>
        </p:nvSpPr>
        <p:spPr>
          <a:xfrm>
            <a:off x="1772718" y="2743200"/>
            <a:ext cx="434735" cy="276999"/>
          </a:xfrm>
          <a:prstGeom prst="rect">
            <a:avLst/>
          </a:prstGeom>
          <a:noFill/>
        </p:spPr>
        <p:txBody>
          <a:bodyPr wrap="none" rtlCol="0">
            <a:spAutoFit/>
          </a:bodyPr>
          <a:lstStyle/>
          <a:p>
            <a:pPr algn="ctr"/>
            <a:r>
              <a:rPr lang="en-US" sz="1200" dirty="0"/>
              <a:t>(42)</a:t>
            </a:r>
          </a:p>
        </p:txBody>
      </p:sp>
      <p:sp>
        <p:nvSpPr>
          <p:cNvPr id="28" name="TextBox 27">
            <a:extLst>
              <a:ext uri="{FF2B5EF4-FFF2-40B4-BE49-F238E27FC236}">
                <a16:creationId xmlns:a16="http://schemas.microsoft.com/office/drawing/2014/main" id="{9EF7FA74-64FA-4E7E-A8BA-8CA160DA5F84}"/>
              </a:ext>
            </a:extLst>
          </p:cNvPr>
          <p:cNvSpPr txBox="1"/>
          <p:nvPr/>
        </p:nvSpPr>
        <p:spPr>
          <a:xfrm>
            <a:off x="1754947" y="3533001"/>
            <a:ext cx="434735" cy="276999"/>
          </a:xfrm>
          <a:prstGeom prst="rect">
            <a:avLst/>
          </a:prstGeom>
          <a:noFill/>
        </p:spPr>
        <p:txBody>
          <a:bodyPr wrap="none" rtlCol="0">
            <a:spAutoFit/>
          </a:bodyPr>
          <a:lstStyle/>
          <a:p>
            <a:pPr algn="ctr"/>
            <a:r>
              <a:rPr lang="en-US" sz="1200" dirty="0"/>
              <a:t>(38)</a:t>
            </a:r>
          </a:p>
        </p:txBody>
      </p:sp>
      <p:sp>
        <p:nvSpPr>
          <p:cNvPr id="29" name="TextBox 28">
            <a:extLst>
              <a:ext uri="{FF2B5EF4-FFF2-40B4-BE49-F238E27FC236}">
                <a16:creationId xmlns:a16="http://schemas.microsoft.com/office/drawing/2014/main" id="{EE05DBBC-40CF-4C3D-B6C2-D3AC8C63A50C}"/>
              </a:ext>
            </a:extLst>
          </p:cNvPr>
          <p:cNvSpPr txBox="1"/>
          <p:nvPr/>
        </p:nvSpPr>
        <p:spPr>
          <a:xfrm>
            <a:off x="1831147" y="4371201"/>
            <a:ext cx="434735" cy="276999"/>
          </a:xfrm>
          <a:prstGeom prst="rect">
            <a:avLst/>
          </a:prstGeom>
          <a:noFill/>
        </p:spPr>
        <p:txBody>
          <a:bodyPr wrap="none" rtlCol="0">
            <a:spAutoFit/>
          </a:bodyPr>
          <a:lstStyle/>
          <a:p>
            <a:pPr algn="ctr"/>
            <a:r>
              <a:rPr lang="en-US" sz="1200" dirty="0"/>
              <a:t>(40)</a:t>
            </a:r>
          </a:p>
        </p:txBody>
      </p:sp>
      <p:sp>
        <p:nvSpPr>
          <p:cNvPr id="30" name="TextBox 29">
            <a:extLst>
              <a:ext uri="{FF2B5EF4-FFF2-40B4-BE49-F238E27FC236}">
                <a16:creationId xmlns:a16="http://schemas.microsoft.com/office/drawing/2014/main" id="{E465AB4D-DFBE-4A66-A8D5-4419B8C64072}"/>
              </a:ext>
            </a:extLst>
          </p:cNvPr>
          <p:cNvSpPr txBox="1"/>
          <p:nvPr/>
        </p:nvSpPr>
        <p:spPr>
          <a:xfrm>
            <a:off x="1831147" y="5209401"/>
            <a:ext cx="434735" cy="276999"/>
          </a:xfrm>
          <a:prstGeom prst="rect">
            <a:avLst/>
          </a:prstGeom>
          <a:noFill/>
        </p:spPr>
        <p:txBody>
          <a:bodyPr wrap="none" rtlCol="0">
            <a:spAutoFit/>
          </a:bodyPr>
          <a:lstStyle/>
          <a:p>
            <a:pPr algn="ctr"/>
            <a:r>
              <a:rPr lang="en-US" sz="1200" dirty="0"/>
              <a:t>(37)</a:t>
            </a:r>
          </a:p>
        </p:txBody>
      </p:sp>
      <p:sp>
        <p:nvSpPr>
          <p:cNvPr id="40" name="TextBox 39">
            <a:extLst>
              <a:ext uri="{FF2B5EF4-FFF2-40B4-BE49-F238E27FC236}">
                <a16:creationId xmlns:a16="http://schemas.microsoft.com/office/drawing/2014/main" id="{6848396C-F7CC-41D9-ABD8-09DA918FFB48}"/>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2995998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Merced (Historical Set: 2005)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Temperature</a:t>
            </a:r>
            <a:r>
              <a:rPr lang="en-US" sz="1000" b="1" baseline="0" dirty="0">
                <a:solidFill>
                  <a:schemeClr val="bg1"/>
                </a:solidFill>
              </a:rPr>
              <a:t> Merced (Historical)</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TextBox 23">
            <a:extLst>
              <a:ext uri="{FF2B5EF4-FFF2-40B4-BE49-F238E27FC236}">
                <a16:creationId xmlns:a16="http://schemas.microsoft.com/office/drawing/2014/main" id="{D9E890DB-5D7E-4DCF-95A3-2D9E1D7743FD}"/>
              </a:ext>
            </a:extLst>
          </p:cNvPr>
          <p:cNvSpPr txBox="1"/>
          <p:nvPr/>
        </p:nvSpPr>
        <p:spPr>
          <a:xfrm>
            <a:off x="9793224"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&lt;1.2%</a:t>
            </a:r>
          </a:p>
          <a:p>
            <a:r>
              <a:rPr lang="en-US" sz="2000" dirty="0">
                <a:latin typeface="+mj-lt"/>
              </a:rPr>
              <a:t>MCE &lt;2.6%</a:t>
            </a:r>
          </a:p>
          <a:p>
            <a:r>
              <a:rPr lang="en-US" sz="2000" dirty="0">
                <a:latin typeface="+mj-lt"/>
              </a:rPr>
              <a:t>NSD &gt; 71%</a:t>
            </a:r>
          </a:p>
          <a:p>
            <a:r>
              <a:rPr lang="en-US" sz="2000" dirty="0">
                <a:latin typeface="+mj-lt"/>
              </a:rPr>
              <a:t>NSH &gt; NA </a:t>
            </a:r>
          </a:p>
        </p:txBody>
      </p:sp>
      <p:sp>
        <p:nvSpPr>
          <p:cNvPr id="26" name="Rectangle 25">
            <a:extLst>
              <a:ext uri="{FF2B5EF4-FFF2-40B4-BE49-F238E27FC236}">
                <a16:creationId xmlns:a16="http://schemas.microsoft.com/office/drawing/2014/main" id="{421CB1E4-209F-428B-830F-D2A2B6632C4B}"/>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90% of mass preserved in histogram!!</a:t>
            </a:r>
          </a:p>
        </p:txBody>
      </p:sp>
      <p:sp>
        <p:nvSpPr>
          <p:cNvPr id="22" name="Rectangle 21">
            <a:hlinkClick r:id="rId6" action="ppaction://hlinksldjump"/>
            <a:extLst>
              <a:ext uri="{FF2B5EF4-FFF2-40B4-BE49-F238E27FC236}">
                <a16:creationId xmlns:a16="http://schemas.microsoft.com/office/drawing/2014/main" id="{AD2A7BB1-A6B0-46BB-AF19-91FB2FAEC475}"/>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7" action="ppaction://hlinksldjump"/>
            <a:extLst>
              <a:ext uri="{FF2B5EF4-FFF2-40B4-BE49-F238E27FC236}">
                <a16:creationId xmlns:a16="http://schemas.microsoft.com/office/drawing/2014/main" id="{CE22DDD2-B7B3-4D33-8B01-C83B03930ED1}"/>
              </a:ext>
            </a:extLst>
          </p:cNvPr>
          <p:cNvSpPr/>
          <p:nvPr/>
        </p:nvSpPr>
        <p:spPr>
          <a:xfrm>
            <a:off x="240475" y="402336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1" name="Rectangle 30">
            <a:hlinkClick r:id="rId8" action="ppaction://hlinksldjump"/>
            <a:extLst>
              <a:ext uri="{FF2B5EF4-FFF2-40B4-BE49-F238E27FC236}">
                <a16:creationId xmlns:a16="http://schemas.microsoft.com/office/drawing/2014/main" id="{B3CC913E-D200-4686-BFBA-1EA6C016412A}"/>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8" name="Rectangle 37">
            <a:hlinkClick r:id="rId9" action="ppaction://hlinksldjump"/>
            <a:extLst>
              <a:ext uri="{FF2B5EF4-FFF2-40B4-BE49-F238E27FC236}">
                <a16:creationId xmlns:a16="http://schemas.microsoft.com/office/drawing/2014/main" id="{A1E7BDF0-0A6C-4247-A663-F5488CB31908}"/>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2" name="Picture 1">
            <a:extLst>
              <a:ext uri="{FF2B5EF4-FFF2-40B4-BE49-F238E27FC236}">
                <a16:creationId xmlns:a16="http://schemas.microsoft.com/office/drawing/2014/main" id="{268C8412-676F-4882-B6A0-D2FEE52A43CC}"/>
              </a:ext>
            </a:extLst>
          </p:cNvPr>
          <p:cNvPicPr>
            <a:picLocks noChangeAspect="1"/>
          </p:cNvPicPr>
          <p:nvPr/>
        </p:nvPicPr>
        <p:blipFill>
          <a:blip r:embed="rId10"/>
          <a:stretch>
            <a:fillRect/>
          </a:stretch>
        </p:blipFill>
        <p:spPr>
          <a:xfrm>
            <a:off x="1645920" y="2011680"/>
            <a:ext cx="8229600" cy="3809610"/>
          </a:xfrm>
          <a:prstGeom prst="rect">
            <a:avLst/>
          </a:prstGeom>
        </p:spPr>
      </p:pic>
      <p:sp>
        <p:nvSpPr>
          <p:cNvPr id="27" name="TextBox 26">
            <a:extLst>
              <a:ext uri="{FF2B5EF4-FFF2-40B4-BE49-F238E27FC236}">
                <a16:creationId xmlns:a16="http://schemas.microsoft.com/office/drawing/2014/main" id="{D97CDEBB-4943-4DE7-BBB1-54C6639D7019}"/>
              </a:ext>
            </a:extLst>
          </p:cNvPr>
          <p:cNvSpPr txBox="1"/>
          <p:nvPr/>
        </p:nvSpPr>
        <p:spPr>
          <a:xfrm>
            <a:off x="1772718" y="2743200"/>
            <a:ext cx="434735" cy="276999"/>
          </a:xfrm>
          <a:prstGeom prst="rect">
            <a:avLst/>
          </a:prstGeom>
          <a:noFill/>
        </p:spPr>
        <p:txBody>
          <a:bodyPr wrap="none" rtlCol="0">
            <a:spAutoFit/>
          </a:bodyPr>
          <a:lstStyle/>
          <a:p>
            <a:pPr algn="ctr"/>
            <a:r>
              <a:rPr lang="en-US" sz="1200" dirty="0"/>
              <a:t>(32)</a:t>
            </a:r>
          </a:p>
        </p:txBody>
      </p:sp>
      <p:sp>
        <p:nvSpPr>
          <p:cNvPr id="28" name="TextBox 27">
            <a:extLst>
              <a:ext uri="{FF2B5EF4-FFF2-40B4-BE49-F238E27FC236}">
                <a16:creationId xmlns:a16="http://schemas.microsoft.com/office/drawing/2014/main" id="{7D5C0059-C2F2-44B1-999E-F357C9B2E951}"/>
              </a:ext>
            </a:extLst>
          </p:cNvPr>
          <p:cNvSpPr txBox="1"/>
          <p:nvPr/>
        </p:nvSpPr>
        <p:spPr>
          <a:xfrm>
            <a:off x="1754947" y="3533001"/>
            <a:ext cx="434735" cy="276999"/>
          </a:xfrm>
          <a:prstGeom prst="rect">
            <a:avLst/>
          </a:prstGeom>
          <a:noFill/>
        </p:spPr>
        <p:txBody>
          <a:bodyPr wrap="none" rtlCol="0">
            <a:spAutoFit/>
          </a:bodyPr>
          <a:lstStyle/>
          <a:p>
            <a:pPr algn="ctr"/>
            <a:r>
              <a:rPr lang="en-US" sz="1200" dirty="0"/>
              <a:t>(32)</a:t>
            </a:r>
          </a:p>
        </p:txBody>
      </p:sp>
      <p:sp>
        <p:nvSpPr>
          <p:cNvPr id="29" name="TextBox 28">
            <a:extLst>
              <a:ext uri="{FF2B5EF4-FFF2-40B4-BE49-F238E27FC236}">
                <a16:creationId xmlns:a16="http://schemas.microsoft.com/office/drawing/2014/main" id="{D16ACDC2-4497-43C0-A3E9-9BF2E2F07786}"/>
              </a:ext>
            </a:extLst>
          </p:cNvPr>
          <p:cNvSpPr txBox="1"/>
          <p:nvPr/>
        </p:nvSpPr>
        <p:spPr>
          <a:xfrm>
            <a:off x="1831147" y="4371201"/>
            <a:ext cx="434735" cy="276999"/>
          </a:xfrm>
          <a:prstGeom prst="rect">
            <a:avLst/>
          </a:prstGeom>
          <a:noFill/>
        </p:spPr>
        <p:txBody>
          <a:bodyPr wrap="none" rtlCol="0">
            <a:spAutoFit/>
          </a:bodyPr>
          <a:lstStyle/>
          <a:p>
            <a:pPr algn="ctr"/>
            <a:r>
              <a:rPr lang="en-US" sz="1200" dirty="0"/>
              <a:t>(34)</a:t>
            </a:r>
          </a:p>
        </p:txBody>
      </p:sp>
      <p:sp>
        <p:nvSpPr>
          <p:cNvPr id="30" name="TextBox 29">
            <a:extLst>
              <a:ext uri="{FF2B5EF4-FFF2-40B4-BE49-F238E27FC236}">
                <a16:creationId xmlns:a16="http://schemas.microsoft.com/office/drawing/2014/main" id="{3822B7E9-45AC-453B-8BE9-9BFC4AEE74F1}"/>
              </a:ext>
            </a:extLst>
          </p:cNvPr>
          <p:cNvSpPr txBox="1"/>
          <p:nvPr/>
        </p:nvSpPr>
        <p:spPr>
          <a:xfrm>
            <a:off x="1831147" y="5209401"/>
            <a:ext cx="434735" cy="276999"/>
          </a:xfrm>
          <a:prstGeom prst="rect">
            <a:avLst/>
          </a:prstGeom>
          <a:noFill/>
        </p:spPr>
        <p:txBody>
          <a:bodyPr wrap="none" rtlCol="0">
            <a:spAutoFit/>
          </a:bodyPr>
          <a:lstStyle/>
          <a:p>
            <a:pPr algn="ctr"/>
            <a:r>
              <a:rPr lang="en-US" sz="1200" dirty="0"/>
              <a:t>(31)</a:t>
            </a:r>
          </a:p>
        </p:txBody>
      </p:sp>
      <p:sp>
        <p:nvSpPr>
          <p:cNvPr id="40" name="TextBox 39">
            <a:extLst>
              <a:ext uri="{FF2B5EF4-FFF2-40B4-BE49-F238E27FC236}">
                <a16:creationId xmlns:a16="http://schemas.microsoft.com/office/drawing/2014/main" id="{45CF547C-D2B3-462E-9A70-56EDE9CC513C}"/>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63500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Merced (Future Set: 2035)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Temperature</a:t>
            </a:r>
            <a:r>
              <a:rPr lang="en-US" sz="1000" b="1" baseline="0" dirty="0">
                <a:solidFill>
                  <a:schemeClr val="bg1"/>
                </a:solidFill>
              </a:rPr>
              <a:t> Merced (Future)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TextBox 23">
            <a:extLst>
              <a:ext uri="{FF2B5EF4-FFF2-40B4-BE49-F238E27FC236}">
                <a16:creationId xmlns:a16="http://schemas.microsoft.com/office/drawing/2014/main" id="{D9E890DB-5D7E-4DCF-95A3-2D9E1D7743FD}"/>
              </a:ext>
            </a:extLst>
          </p:cNvPr>
          <p:cNvSpPr txBox="1"/>
          <p:nvPr/>
        </p:nvSpPr>
        <p:spPr>
          <a:xfrm>
            <a:off x="9982200" y="3657600"/>
            <a:ext cx="1645919" cy="2246769"/>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&lt;0.6%</a:t>
            </a:r>
          </a:p>
          <a:p>
            <a:r>
              <a:rPr lang="en-US" sz="2000" dirty="0">
                <a:latin typeface="+mj-lt"/>
              </a:rPr>
              <a:t>MCE &lt;1.2%</a:t>
            </a:r>
          </a:p>
          <a:p>
            <a:r>
              <a:rPr lang="en-US" sz="2000" dirty="0">
                <a:latin typeface="+mj-lt"/>
              </a:rPr>
              <a:t>NSD &gt; 72%</a:t>
            </a:r>
          </a:p>
          <a:p>
            <a:r>
              <a:rPr lang="en-US" sz="2000" dirty="0">
                <a:latin typeface="+mj-lt"/>
              </a:rPr>
              <a:t>NSH &gt; NA </a:t>
            </a:r>
          </a:p>
        </p:txBody>
      </p:sp>
      <p:sp>
        <p:nvSpPr>
          <p:cNvPr id="26" name="Rectangle 25">
            <a:extLst>
              <a:ext uri="{FF2B5EF4-FFF2-40B4-BE49-F238E27FC236}">
                <a16:creationId xmlns:a16="http://schemas.microsoft.com/office/drawing/2014/main" id="{421CB1E4-209F-428B-830F-D2A2B6632C4B}"/>
              </a:ext>
            </a:extLst>
          </p:cNvPr>
          <p:cNvSpPr/>
          <p:nvPr/>
        </p:nvSpPr>
        <p:spPr>
          <a:xfrm>
            <a:off x="1828800" y="5726668"/>
            <a:ext cx="9448800" cy="369332"/>
          </a:xfrm>
          <a:prstGeom prst="rect">
            <a:avLst/>
          </a:prstGeom>
        </p:spPr>
        <p:txBody>
          <a:bodyPr wrap="square">
            <a:spAutoFit/>
          </a:bodyPr>
          <a:lstStyle/>
          <a:p>
            <a:r>
              <a:rPr lang="en-US" b="1" dirty="0">
                <a:solidFill>
                  <a:schemeClr val="accent5"/>
                </a:solidFill>
              </a:rPr>
              <a:t>More than 90% of mass preserved in histogram!!</a:t>
            </a:r>
          </a:p>
        </p:txBody>
      </p:sp>
      <p:sp>
        <p:nvSpPr>
          <p:cNvPr id="22" name="Rectangle 21">
            <a:hlinkClick r:id="rId6" action="ppaction://hlinksldjump"/>
            <a:extLst>
              <a:ext uri="{FF2B5EF4-FFF2-40B4-BE49-F238E27FC236}">
                <a16:creationId xmlns:a16="http://schemas.microsoft.com/office/drawing/2014/main" id="{53794DE7-6ED0-4B1B-BC6F-83ECF93E5FAC}"/>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7" action="ppaction://hlinksldjump"/>
            <a:extLst>
              <a:ext uri="{FF2B5EF4-FFF2-40B4-BE49-F238E27FC236}">
                <a16:creationId xmlns:a16="http://schemas.microsoft.com/office/drawing/2014/main" id="{721EDAC2-AD9F-4CAF-9F94-63DB6FCE02DA}"/>
              </a:ext>
            </a:extLst>
          </p:cNvPr>
          <p:cNvSpPr/>
          <p:nvPr/>
        </p:nvSpPr>
        <p:spPr>
          <a:xfrm>
            <a:off x="240475" y="402336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7" name="Rectangle 26">
            <a:hlinkClick r:id="rId8" action="ppaction://hlinksldjump"/>
            <a:extLst>
              <a:ext uri="{FF2B5EF4-FFF2-40B4-BE49-F238E27FC236}">
                <a16:creationId xmlns:a16="http://schemas.microsoft.com/office/drawing/2014/main" id="{23F220EA-2618-4181-9B50-059F3951E84F}"/>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8" name="Rectangle 27">
            <a:hlinkClick r:id="rId9" action="ppaction://hlinksldjump"/>
            <a:extLst>
              <a:ext uri="{FF2B5EF4-FFF2-40B4-BE49-F238E27FC236}">
                <a16:creationId xmlns:a16="http://schemas.microsoft.com/office/drawing/2014/main" id="{0A0DFC74-F8BE-4C20-BB81-26870FFFE1A2}"/>
              </a:ext>
            </a:extLst>
          </p:cNvPr>
          <p:cNvSpPr/>
          <p:nvPr/>
        </p:nvSpPr>
        <p:spPr>
          <a:xfrm>
            <a:off x="240475" y="5064102"/>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2" name="Picture 1">
            <a:extLst>
              <a:ext uri="{FF2B5EF4-FFF2-40B4-BE49-F238E27FC236}">
                <a16:creationId xmlns:a16="http://schemas.microsoft.com/office/drawing/2014/main" id="{0942CE08-D299-4B46-81D4-7E12B16BAE8D}"/>
              </a:ext>
            </a:extLst>
          </p:cNvPr>
          <p:cNvPicPr>
            <a:picLocks noChangeAspect="1"/>
          </p:cNvPicPr>
          <p:nvPr/>
        </p:nvPicPr>
        <p:blipFill>
          <a:blip r:embed="rId10"/>
          <a:stretch>
            <a:fillRect/>
          </a:stretch>
        </p:blipFill>
        <p:spPr>
          <a:xfrm>
            <a:off x="1645920" y="2011680"/>
            <a:ext cx="8229600" cy="3809610"/>
          </a:xfrm>
          <a:prstGeom prst="rect">
            <a:avLst/>
          </a:prstGeom>
        </p:spPr>
      </p:pic>
      <p:sp>
        <p:nvSpPr>
          <p:cNvPr id="29" name="TextBox 28">
            <a:extLst>
              <a:ext uri="{FF2B5EF4-FFF2-40B4-BE49-F238E27FC236}">
                <a16:creationId xmlns:a16="http://schemas.microsoft.com/office/drawing/2014/main" id="{7888345F-F4FB-46DE-AFD9-4749752EEEC4}"/>
              </a:ext>
            </a:extLst>
          </p:cNvPr>
          <p:cNvSpPr txBox="1"/>
          <p:nvPr/>
        </p:nvSpPr>
        <p:spPr>
          <a:xfrm>
            <a:off x="1772718" y="2743200"/>
            <a:ext cx="434735" cy="276999"/>
          </a:xfrm>
          <a:prstGeom prst="rect">
            <a:avLst/>
          </a:prstGeom>
          <a:noFill/>
        </p:spPr>
        <p:txBody>
          <a:bodyPr wrap="none" rtlCol="0">
            <a:spAutoFit/>
          </a:bodyPr>
          <a:lstStyle/>
          <a:p>
            <a:pPr algn="ctr"/>
            <a:r>
              <a:rPr lang="en-US" sz="1200" dirty="0"/>
              <a:t>(33)</a:t>
            </a:r>
          </a:p>
        </p:txBody>
      </p:sp>
      <p:sp>
        <p:nvSpPr>
          <p:cNvPr id="30" name="TextBox 29">
            <a:extLst>
              <a:ext uri="{FF2B5EF4-FFF2-40B4-BE49-F238E27FC236}">
                <a16:creationId xmlns:a16="http://schemas.microsoft.com/office/drawing/2014/main" id="{12AF51A2-9066-46C0-B3CF-24BB468B75B7}"/>
              </a:ext>
            </a:extLst>
          </p:cNvPr>
          <p:cNvSpPr txBox="1"/>
          <p:nvPr/>
        </p:nvSpPr>
        <p:spPr>
          <a:xfrm>
            <a:off x="1754947" y="3533001"/>
            <a:ext cx="434735" cy="276999"/>
          </a:xfrm>
          <a:prstGeom prst="rect">
            <a:avLst/>
          </a:prstGeom>
          <a:noFill/>
        </p:spPr>
        <p:txBody>
          <a:bodyPr wrap="none" rtlCol="0">
            <a:spAutoFit/>
          </a:bodyPr>
          <a:lstStyle/>
          <a:p>
            <a:pPr algn="ctr"/>
            <a:r>
              <a:rPr lang="en-US" sz="1200" dirty="0"/>
              <a:t>(31)</a:t>
            </a:r>
          </a:p>
        </p:txBody>
      </p:sp>
      <p:sp>
        <p:nvSpPr>
          <p:cNvPr id="31" name="TextBox 30">
            <a:extLst>
              <a:ext uri="{FF2B5EF4-FFF2-40B4-BE49-F238E27FC236}">
                <a16:creationId xmlns:a16="http://schemas.microsoft.com/office/drawing/2014/main" id="{C3EBA67E-9F0E-4538-830D-2F0D170D73AB}"/>
              </a:ext>
            </a:extLst>
          </p:cNvPr>
          <p:cNvSpPr txBox="1"/>
          <p:nvPr/>
        </p:nvSpPr>
        <p:spPr>
          <a:xfrm>
            <a:off x="1831147" y="4371201"/>
            <a:ext cx="434735" cy="276999"/>
          </a:xfrm>
          <a:prstGeom prst="rect">
            <a:avLst/>
          </a:prstGeom>
          <a:noFill/>
        </p:spPr>
        <p:txBody>
          <a:bodyPr wrap="none" rtlCol="0">
            <a:spAutoFit/>
          </a:bodyPr>
          <a:lstStyle/>
          <a:p>
            <a:pPr algn="ctr"/>
            <a:r>
              <a:rPr lang="en-US" sz="1200" dirty="0"/>
              <a:t>(35)</a:t>
            </a:r>
          </a:p>
        </p:txBody>
      </p:sp>
      <p:sp>
        <p:nvSpPr>
          <p:cNvPr id="38" name="TextBox 37">
            <a:extLst>
              <a:ext uri="{FF2B5EF4-FFF2-40B4-BE49-F238E27FC236}">
                <a16:creationId xmlns:a16="http://schemas.microsoft.com/office/drawing/2014/main" id="{0FEBC7E8-9C57-440D-B953-CB9268125B1D}"/>
              </a:ext>
            </a:extLst>
          </p:cNvPr>
          <p:cNvSpPr txBox="1"/>
          <p:nvPr/>
        </p:nvSpPr>
        <p:spPr>
          <a:xfrm>
            <a:off x="1831147" y="5209401"/>
            <a:ext cx="434735" cy="276999"/>
          </a:xfrm>
          <a:prstGeom prst="rect">
            <a:avLst/>
          </a:prstGeom>
          <a:noFill/>
        </p:spPr>
        <p:txBody>
          <a:bodyPr wrap="none" rtlCol="0">
            <a:spAutoFit/>
          </a:bodyPr>
          <a:lstStyle/>
          <a:p>
            <a:pPr algn="ctr"/>
            <a:r>
              <a:rPr lang="en-US" sz="1200" dirty="0"/>
              <a:t>(32)</a:t>
            </a:r>
          </a:p>
        </p:txBody>
      </p:sp>
      <p:sp>
        <p:nvSpPr>
          <p:cNvPr id="40" name="TextBox 39">
            <a:extLst>
              <a:ext uri="{FF2B5EF4-FFF2-40B4-BE49-F238E27FC236}">
                <a16:creationId xmlns:a16="http://schemas.microsoft.com/office/drawing/2014/main" id="{1F58F698-E47E-4330-ABE7-504E446D6352}"/>
              </a:ext>
            </a:extLst>
          </p:cNvPr>
          <p:cNvSpPr txBox="1"/>
          <p:nvPr/>
        </p:nvSpPr>
        <p:spPr>
          <a:xfrm>
            <a:off x="9677400" y="2318200"/>
            <a:ext cx="1874519" cy="1323439"/>
          </a:xfrm>
          <a:prstGeom prst="rect">
            <a:avLst/>
          </a:prstGeom>
          <a:noFill/>
        </p:spPr>
        <p:txBody>
          <a:bodyPr wrap="square" rtlCol="0">
            <a:spAutoFit/>
          </a:bodyPr>
          <a:lstStyle/>
          <a:p>
            <a:r>
              <a:rPr lang="en-US" sz="1600" dirty="0"/>
              <a:t>Annual maximum temperature in degrees Celsius is given in parenthesis.</a:t>
            </a:r>
          </a:p>
        </p:txBody>
      </p:sp>
    </p:spTree>
    <p:extLst>
      <p:ext uri="{BB962C8B-B14F-4D97-AF65-F5344CB8AC3E}">
        <p14:creationId xmlns:p14="http://schemas.microsoft.com/office/powerpoint/2010/main" val="4162930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Sensitivity Analysis (Merced: 1975, RCP4.5)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Sensitivity Analysis (Temperature)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pic>
        <p:nvPicPr>
          <p:cNvPr id="8" name="Picture 7" descr="Chart, scatter chart&#10;&#10;Description automatically generated">
            <a:extLst>
              <a:ext uri="{FF2B5EF4-FFF2-40B4-BE49-F238E27FC236}">
                <a16:creationId xmlns:a16="http://schemas.microsoft.com/office/drawing/2014/main" id="{53A9948E-8C96-4497-B971-9FFA64A3046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00200" y="2011680"/>
            <a:ext cx="8846820" cy="3931920"/>
          </a:xfrm>
          <a:prstGeom prst="rect">
            <a:avLst/>
          </a:prstGeom>
        </p:spPr>
      </p:pic>
      <p:sp>
        <p:nvSpPr>
          <p:cNvPr id="26" name="Rectangle 25">
            <a:hlinkClick r:id="rId7" action="ppaction://hlinksldjump"/>
            <a:extLst>
              <a:ext uri="{FF2B5EF4-FFF2-40B4-BE49-F238E27FC236}">
                <a16:creationId xmlns:a16="http://schemas.microsoft.com/office/drawing/2014/main" id="{969A6E9C-A0AA-4A08-BA88-3E3C707AE554}"/>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7" name="Rectangle 26">
            <a:hlinkClick r:id="rId8" action="ppaction://hlinksldjump"/>
            <a:extLst>
              <a:ext uri="{FF2B5EF4-FFF2-40B4-BE49-F238E27FC236}">
                <a16:creationId xmlns:a16="http://schemas.microsoft.com/office/drawing/2014/main" id="{4A8555A9-CBE4-4837-A59E-58FA90D05457}"/>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8" name="Rectangle 27">
            <a:hlinkClick r:id="rId9" action="ppaction://hlinksldjump"/>
            <a:extLst>
              <a:ext uri="{FF2B5EF4-FFF2-40B4-BE49-F238E27FC236}">
                <a16:creationId xmlns:a16="http://schemas.microsoft.com/office/drawing/2014/main" id="{0A9CC236-BD26-42B3-8080-F679BE068C8B}"/>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9" name="Rectangle 28">
            <a:hlinkClick r:id="rId7" action="ppaction://hlinksldjump"/>
            <a:extLst>
              <a:ext uri="{FF2B5EF4-FFF2-40B4-BE49-F238E27FC236}">
                <a16:creationId xmlns:a16="http://schemas.microsoft.com/office/drawing/2014/main" id="{31A01A85-1E39-4A1C-A31A-28B9ACB88057}"/>
              </a:ext>
            </a:extLst>
          </p:cNvPr>
          <p:cNvSpPr/>
          <p:nvPr/>
        </p:nvSpPr>
        <p:spPr>
          <a:xfrm>
            <a:off x="240475" y="5064102"/>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
        <p:nvSpPr>
          <p:cNvPr id="20" name="Content Placeholder 2">
            <a:extLst>
              <a:ext uri="{FF2B5EF4-FFF2-40B4-BE49-F238E27FC236}">
                <a16:creationId xmlns:a16="http://schemas.microsoft.com/office/drawing/2014/main" id="{331B71E5-C7FC-4C39-9534-DE34D52FFB97}"/>
              </a:ext>
            </a:extLst>
          </p:cNvPr>
          <p:cNvSpPr txBox="1">
            <a:spLocks/>
          </p:cNvSpPr>
          <p:nvPr/>
        </p:nvSpPr>
        <p:spPr>
          <a:xfrm>
            <a:off x="9610298" y="2297879"/>
            <a:ext cx="1895902" cy="3459480"/>
          </a:xfrm>
          <a:prstGeom prst="rect">
            <a:avLst/>
          </a:prstGeom>
        </p:spPr>
        <p:txBody>
          <a:bodyPr vert="horz" lIns="91440" tIns="45720" rIns="91440" bIns="45720" rtlCol="0">
            <a:normAutofit fontScale="925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Ensemble of normalized temperatures are more variable  than parameter variability even though they are themselves intricate</a:t>
            </a:r>
          </a:p>
        </p:txBody>
      </p:sp>
    </p:spTree>
    <p:extLst>
      <p:ext uri="{BB962C8B-B14F-4D97-AF65-F5344CB8AC3E}">
        <p14:creationId xmlns:p14="http://schemas.microsoft.com/office/powerpoint/2010/main" val="36226197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art, scatter chart&#10;&#10;Description automatically generated">
            <a:extLst>
              <a:ext uri="{FF2B5EF4-FFF2-40B4-BE49-F238E27FC236}">
                <a16:creationId xmlns:a16="http://schemas.microsoft.com/office/drawing/2014/main" id="{78DADF95-F808-409C-8245-FAE1736C75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0200" y="2011680"/>
            <a:ext cx="8846820" cy="393192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Sensitivity Analysis (Shasta: 2035, RCP8.5)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Sensitivity Analysis (Temperature)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Content Placeholder 2">
            <a:extLst>
              <a:ext uri="{FF2B5EF4-FFF2-40B4-BE49-F238E27FC236}">
                <a16:creationId xmlns:a16="http://schemas.microsoft.com/office/drawing/2014/main" id="{60C08660-49EE-4692-88AB-34B28D15B94B}"/>
              </a:ext>
            </a:extLst>
          </p:cNvPr>
          <p:cNvSpPr txBox="1">
            <a:spLocks/>
          </p:cNvSpPr>
          <p:nvPr/>
        </p:nvSpPr>
        <p:spPr>
          <a:xfrm>
            <a:off x="9610298" y="2297879"/>
            <a:ext cx="1895902" cy="3459480"/>
          </a:xfrm>
          <a:prstGeom prst="rect">
            <a:avLst/>
          </a:prstGeom>
        </p:spPr>
        <p:txBody>
          <a:bodyPr vert="horz" lIns="91440" tIns="45720" rIns="91440" bIns="45720" rtlCol="0">
            <a:normAutofit fontScale="925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Ensemble of normalized temperatures are more variable  than parameter variability even though they are themselves intricate</a:t>
            </a:r>
          </a:p>
        </p:txBody>
      </p:sp>
      <p:sp>
        <p:nvSpPr>
          <p:cNvPr id="20" name="Rectangle 19">
            <a:hlinkClick r:id="rId7" action="ppaction://hlinksldjump"/>
            <a:extLst>
              <a:ext uri="{FF2B5EF4-FFF2-40B4-BE49-F238E27FC236}">
                <a16:creationId xmlns:a16="http://schemas.microsoft.com/office/drawing/2014/main" id="{A39B47B3-6935-410D-B369-4093F539E871}"/>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1" name="Rectangle 20">
            <a:hlinkClick r:id="rId8" action="ppaction://hlinksldjump"/>
            <a:extLst>
              <a:ext uri="{FF2B5EF4-FFF2-40B4-BE49-F238E27FC236}">
                <a16:creationId xmlns:a16="http://schemas.microsoft.com/office/drawing/2014/main" id="{33F9A5F9-0008-4BC3-8167-3EE2DCEAF6F7}"/>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2" name="Rectangle 21">
            <a:hlinkClick r:id="rId9" action="ppaction://hlinksldjump"/>
            <a:extLst>
              <a:ext uri="{FF2B5EF4-FFF2-40B4-BE49-F238E27FC236}">
                <a16:creationId xmlns:a16="http://schemas.microsoft.com/office/drawing/2014/main" id="{3893039B-0E4D-43DC-A5CC-1B60E756E6AB}"/>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3" name="Rectangle 22">
            <a:hlinkClick r:id="rId7" action="ppaction://hlinksldjump"/>
            <a:extLst>
              <a:ext uri="{FF2B5EF4-FFF2-40B4-BE49-F238E27FC236}">
                <a16:creationId xmlns:a16="http://schemas.microsoft.com/office/drawing/2014/main" id="{444D2059-37B1-4D97-BDA2-76031D1F25AA}"/>
              </a:ext>
            </a:extLst>
          </p:cNvPr>
          <p:cNvSpPr/>
          <p:nvPr/>
        </p:nvSpPr>
        <p:spPr>
          <a:xfrm>
            <a:off x="240475" y="5064102"/>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1975603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4B2D2C-F241-4357-85E2-347C2F0D9B1E}"/>
              </a:ext>
            </a:extLst>
          </p:cNvPr>
          <p:cNvPicPr>
            <a:picLocks noChangeAspect="1"/>
          </p:cNvPicPr>
          <p:nvPr/>
        </p:nvPicPr>
        <p:blipFill>
          <a:blip r:embed="rId2"/>
          <a:stretch>
            <a:fillRect/>
          </a:stretch>
        </p:blipFill>
        <p:spPr>
          <a:xfrm>
            <a:off x="1645920" y="2029968"/>
            <a:ext cx="8638520" cy="384048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Sensitivity Analysis (Merced: 2005, RCP4.5)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Sensitivity Analysis (Temperature)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Content Placeholder 2">
            <a:extLst>
              <a:ext uri="{FF2B5EF4-FFF2-40B4-BE49-F238E27FC236}">
                <a16:creationId xmlns:a16="http://schemas.microsoft.com/office/drawing/2014/main" id="{60C08660-49EE-4692-88AB-34B28D15B94B}"/>
              </a:ext>
            </a:extLst>
          </p:cNvPr>
          <p:cNvSpPr txBox="1">
            <a:spLocks/>
          </p:cNvSpPr>
          <p:nvPr/>
        </p:nvSpPr>
        <p:spPr>
          <a:xfrm>
            <a:off x="9610298" y="2297879"/>
            <a:ext cx="1895902" cy="3459480"/>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Vertical bars correspond to best FM parameters for each GCM. Despite smoothness of records, the parameter space is highly variable.</a:t>
            </a:r>
          </a:p>
        </p:txBody>
      </p:sp>
      <p:sp>
        <p:nvSpPr>
          <p:cNvPr id="26" name="Rectangle 25">
            <a:hlinkClick r:id="rId7" action="ppaction://hlinksldjump"/>
            <a:extLst>
              <a:ext uri="{FF2B5EF4-FFF2-40B4-BE49-F238E27FC236}">
                <a16:creationId xmlns:a16="http://schemas.microsoft.com/office/drawing/2014/main" id="{7C2B126B-F80C-4E92-87D7-69A602EED143}"/>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7" name="Rectangle 26">
            <a:hlinkClick r:id="rId8" action="ppaction://hlinksldjump"/>
            <a:extLst>
              <a:ext uri="{FF2B5EF4-FFF2-40B4-BE49-F238E27FC236}">
                <a16:creationId xmlns:a16="http://schemas.microsoft.com/office/drawing/2014/main" id="{0CAEB558-5B9F-4323-9F02-7B277E5C3D6B}"/>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8" name="Rectangle 27">
            <a:hlinkClick r:id="rId9" action="ppaction://hlinksldjump"/>
            <a:extLst>
              <a:ext uri="{FF2B5EF4-FFF2-40B4-BE49-F238E27FC236}">
                <a16:creationId xmlns:a16="http://schemas.microsoft.com/office/drawing/2014/main" id="{0F2BC56F-7C81-4FF6-88F3-B83EC5A2B09A}"/>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9" name="Rectangle 28">
            <a:hlinkClick r:id="rId7" action="ppaction://hlinksldjump"/>
            <a:extLst>
              <a:ext uri="{FF2B5EF4-FFF2-40B4-BE49-F238E27FC236}">
                <a16:creationId xmlns:a16="http://schemas.microsoft.com/office/drawing/2014/main" id="{1C5000D1-EDEA-412A-9337-E3D56B2A1A01}"/>
              </a:ext>
            </a:extLst>
          </p:cNvPr>
          <p:cNvSpPr/>
          <p:nvPr/>
        </p:nvSpPr>
        <p:spPr>
          <a:xfrm>
            <a:off x="240475" y="5064102"/>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3359649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22E557-10B6-475F-A130-1A7A9187A25C}"/>
              </a:ext>
            </a:extLst>
          </p:cNvPr>
          <p:cNvPicPr>
            <a:picLocks noChangeAspect="1"/>
          </p:cNvPicPr>
          <p:nvPr/>
        </p:nvPicPr>
        <p:blipFill>
          <a:blip r:embed="rId2"/>
          <a:stretch>
            <a:fillRect/>
          </a:stretch>
        </p:blipFill>
        <p:spPr>
          <a:xfrm>
            <a:off x="1645920" y="2029968"/>
            <a:ext cx="8638520" cy="384048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4"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Sensitivity Analysis (Shasta: 2065, RCP8.5)</a:t>
            </a:r>
            <a:endParaRPr lang="en-US" sz="2400" b="1"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524000" y="992796"/>
            <a:ext cx="1371600" cy="457200"/>
          </a:xfrm>
        </p:spPr>
        <p:txBody>
          <a:bodyPr>
            <a:normAutofit/>
          </a:bodyPr>
          <a:lstStyle/>
          <a:p>
            <a:r>
              <a:rPr lang="en-US" sz="1000" b="1" dirty="0">
                <a:solidFill>
                  <a:schemeClr val="bg1"/>
                </a:solidFill>
              </a:rPr>
              <a:t>Sensitivity Analysis (Temperature)</a:t>
            </a:r>
            <a:endParaRPr lang="en-US" sz="900" b="1" dirty="0">
              <a:solidFill>
                <a:schemeClr val="bg1"/>
              </a:solidFill>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0" name="Rectangle 19">
            <a:hlinkClick r:id="rId7" action="ppaction://hlinksldjump"/>
            <a:extLst>
              <a:ext uri="{FF2B5EF4-FFF2-40B4-BE49-F238E27FC236}">
                <a16:creationId xmlns:a16="http://schemas.microsoft.com/office/drawing/2014/main" id="{2BED148D-392E-4C57-8394-1A1D333AEDAF}"/>
              </a:ext>
            </a:extLst>
          </p:cNvPr>
          <p:cNvSpPr/>
          <p:nvPr/>
        </p:nvSpPr>
        <p:spPr>
          <a:xfrm>
            <a:off x="240475" y="3005865"/>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1" name="Rectangle 20">
            <a:hlinkClick r:id="rId8" action="ppaction://hlinksldjump"/>
            <a:extLst>
              <a:ext uri="{FF2B5EF4-FFF2-40B4-BE49-F238E27FC236}">
                <a16:creationId xmlns:a16="http://schemas.microsoft.com/office/drawing/2014/main" id="{B76FD37B-3EF6-43C3-90AE-8DA620416CD0}"/>
              </a:ext>
            </a:extLst>
          </p:cNvPr>
          <p:cNvSpPr/>
          <p:nvPr/>
        </p:nvSpPr>
        <p:spPr>
          <a:xfrm>
            <a:off x="240475" y="40233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2" name="Rectangle 21">
            <a:hlinkClick r:id="rId9" action="ppaction://hlinksldjump"/>
            <a:extLst>
              <a:ext uri="{FF2B5EF4-FFF2-40B4-BE49-F238E27FC236}">
                <a16:creationId xmlns:a16="http://schemas.microsoft.com/office/drawing/2014/main" id="{4C6883CF-2E9F-4A88-90DF-BD86495883D7}"/>
              </a:ext>
            </a:extLst>
          </p:cNvPr>
          <p:cNvSpPr/>
          <p:nvPr/>
        </p:nvSpPr>
        <p:spPr>
          <a:xfrm>
            <a:off x="240475" y="19812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3" name="Rectangle 22">
            <a:hlinkClick r:id="rId10" action="ppaction://hlinksldjump"/>
            <a:extLst>
              <a:ext uri="{FF2B5EF4-FFF2-40B4-BE49-F238E27FC236}">
                <a16:creationId xmlns:a16="http://schemas.microsoft.com/office/drawing/2014/main" id="{53FD0358-A64E-47F6-9789-D7869FB0A762}"/>
              </a:ext>
            </a:extLst>
          </p:cNvPr>
          <p:cNvSpPr/>
          <p:nvPr/>
        </p:nvSpPr>
        <p:spPr>
          <a:xfrm>
            <a:off x="240475" y="5064102"/>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
        <p:nvSpPr>
          <p:cNvPr id="26" name="Content Placeholder 2">
            <a:extLst>
              <a:ext uri="{FF2B5EF4-FFF2-40B4-BE49-F238E27FC236}">
                <a16:creationId xmlns:a16="http://schemas.microsoft.com/office/drawing/2014/main" id="{5CECA653-8834-4B2E-9221-07DC2F508BBF}"/>
              </a:ext>
            </a:extLst>
          </p:cNvPr>
          <p:cNvSpPr txBox="1">
            <a:spLocks/>
          </p:cNvSpPr>
          <p:nvPr/>
        </p:nvSpPr>
        <p:spPr>
          <a:xfrm>
            <a:off x="9610298" y="2297879"/>
            <a:ext cx="1895902" cy="3459480"/>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Vertical bars correspond to best FM parameters for each GCM. Despite smoothness of records, the parameter space is highly variable.</a:t>
            </a:r>
          </a:p>
        </p:txBody>
      </p:sp>
    </p:spTree>
    <p:extLst>
      <p:ext uri="{BB962C8B-B14F-4D97-AF65-F5344CB8AC3E}">
        <p14:creationId xmlns:p14="http://schemas.microsoft.com/office/powerpoint/2010/main" val="2792214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Encoding</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1905000" y="915326"/>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Precipitation</a:t>
            </a:r>
            <a:endParaRPr lang="en-US" sz="1000" dirty="0">
              <a:solidFill>
                <a:schemeClr val="bg1"/>
              </a:solidFill>
              <a:effectLst/>
            </a:endParaRP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0" name="Rounded Rectangle 17">
            <a:hlinkClick r:id="rId6" action="ppaction://hlinksldjump"/>
            <a:extLst>
              <a:ext uri="{FF2B5EF4-FFF2-40B4-BE49-F238E27FC236}">
                <a16:creationId xmlns:a16="http://schemas.microsoft.com/office/drawing/2014/main" id="{3655737A-6E7E-4077-88A2-BCE6570EEC8F}"/>
              </a:ext>
            </a:extLst>
          </p:cNvPr>
          <p:cNvSpPr/>
          <p:nvPr/>
        </p:nvSpPr>
        <p:spPr>
          <a:xfrm>
            <a:off x="1726962" y="21336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Shasta Dam</a:t>
            </a:r>
            <a:endParaRPr lang="en-US" sz="2400" b="1" dirty="0"/>
          </a:p>
        </p:txBody>
      </p:sp>
      <p:sp>
        <p:nvSpPr>
          <p:cNvPr id="22" name="Rounded Rectangle 19">
            <a:hlinkClick r:id="rId7" action="ppaction://hlinksldjump"/>
            <a:extLst>
              <a:ext uri="{FF2B5EF4-FFF2-40B4-BE49-F238E27FC236}">
                <a16:creationId xmlns:a16="http://schemas.microsoft.com/office/drawing/2014/main" id="{A38FA0F4-9F2E-4F6C-BFCD-C96D93D48BAD}"/>
              </a:ext>
            </a:extLst>
          </p:cNvPr>
          <p:cNvSpPr/>
          <p:nvPr/>
        </p:nvSpPr>
        <p:spPr>
          <a:xfrm>
            <a:off x="6679962" y="21336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Sacramento</a:t>
            </a:r>
            <a:endParaRPr lang="en-US" sz="2400" b="1" dirty="0"/>
          </a:p>
        </p:txBody>
      </p:sp>
      <p:sp>
        <p:nvSpPr>
          <p:cNvPr id="27" name="Rounded Rectangle 17">
            <a:hlinkClick r:id="rId8" action="ppaction://hlinksldjump"/>
            <a:extLst>
              <a:ext uri="{FF2B5EF4-FFF2-40B4-BE49-F238E27FC236}">
                <a16:creationId xmlns:a16="http://schemas.microsoft.com/office/drawing/2014/main" id="{0AEC8810-FA35-455D-AC9B-9D5758F25B5A}"/>
              </a:ext>
            </a:extLst>
          </p:cNvPr>
          <p:cNvSpPr/>
          <p:nvPr/>
        </p:nvSpPr>
        <p:spPr>
          <a:xfrm>
            <a:off x="4191000" y="3886200"/>
            <a:ext cx="4572000" cy="1600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Merced</a:t>
            </a:r>
            <a:endParaRPr lang="en-US" sz="2400" b="1" dirty="0"/>
          </a:p>
        </p:txBody>
      </p:sp>
      <p:sp>
        <p:nvSpPr>
          <p:cNvPr id="30" name="Rounded Rectangle 16">
            <a:hlinkClick r:id="rId9" action="ppaction://hlinksldjump"/>
            <a:extLst>
              <a:ext uri="{FF2B5EF4-FFF2-40B4-BE49-F238E27FC236}">
                <a16:creationId xmlns:a16="http://schemas.microsoft.com/office/drawing/2014/main" id="{235E0096-A268-4B9E-9065-AE02BD3AA98A}"/>
              </a:ext>
            </a:extLst>
          </p:cNvPr>
          <p:cNvSpPr/>
          <p:nvPr/>
        </p:nvSpPr>
        <p:spPr>
          <a:xfrm>
            <a:off x="1726962" y="55626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Sensitivity Analysis</a:t>
            </a:r>
            <a:endParaRPr lang="en-US" sz="2400" b="1" dirty="0"/>
          </a:p>
        </p:txBody>
      </p:sp>
      <p:sp>
        <p:nvSpPr>
          <p:cNvPr id="44" name="Rectangle 43">
            <a:hlinkClick r:id="rId3" action="ppaction://hlinksldjump"/>
            <a:extLst>
              <a:ext uri="{FF2B5EF4-FFF2-40B4-BE49-F238E27FC236}">
                <a16:creationId xmlns:a16="http://schemas.microsoft.com/office/drawing/2014/main" id="{0996976A-AF76-45E0-85C3-C5AE09D9171D}"/>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5" name="Rectangle 44">
            <a:hlinkClick r:id="rId10" action="ppaction://hlinksldjump"/>
            <a:extLst>
              <a:ext uri="{FF2B5EF4-FFF2-40B4-BE49-F238E27FC236}">
                <a16:creationId xmlns:a16="http://schemas.microsoft.com/office/drawing/2014/main" id="{F412F046-B4C0-42E0-BF28-E68E3FA65573}"/>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6" name="Rectangle 45">
            <a:hlinkClick r:id="rId11" action="ppaction://hlinksldjump"/>
            <a:extLst>
              <a:ext uri="{FF2B5EF4-FFF2-40B4-BE49-F238E27FC236}">
                <a16:creationId xmlns:a16="http://schemas.microsoft.com/office/drawing/2014/main" id="{F1FC2920-F71B-43D2-97C2-C625177C7EB0}"/>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7" name="Rectangle 46">
            <a:hlinkClick r:id="rId12" action="ppaction://hlinksldjump"/>
            <a:extLst>
              <a:ext uri="{FF2B5EF4-FFF2-40B4-BE49-F238E27FC236}">
                <a16:creationId xmlns:a16="http://schemas.microsoft.com/office/drawing/2014/main" id="{0EB8477A-D9CB-48FE-B056-D7FFF7337EFC}"/>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8" name="Rectangle 47">
            <a:hlinkClick r:id="rId13" action="ppaction://hlinksldjump"/>
            <a:extLst>
              <a:ext uri="{FF2B5EF4-FFF2-40B4-BE49-F238E27FC236}">
                <a16:creationId xmlns:a16="http://schemas.microsoft.com/office/drawing/2014/main" id="{A0A5AB28-42E0-48E6-8B52-36AB7FF35A30}"/>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9" name="Rectangle 48">
            <a:hlinkClick r:id="rId14" action="ppaction://hlinksldjump"/>
            <a:extLst>
              <a:ext uri="{FF2B5EF4-FFF2-40B4-BE49-F238E27FC236}">
                <a16:creationId xmlns:a16="http://schemas.microsoft.com/office/drawing/2014/main" id="{959C1FDE-E33B-4DAB-96E6-34F731E7ABA9}"/>
              </a:ext>
            </a:extLst>
          </p:cNvPr>
          <p:cNvSpPr/>
          <p:nvPr/>
        </p:nvSpPr>
        <p:spPr>
          <a:xfrm>
            <a:off x="240475" y="437405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50" name="Rectangle 49">
            <a:hlinkClick r:id="rId13" action="ppaction://hlinksldjump"/>
            <a:extLst>
              <a:ext uri="{FF2B5EF4-FFF2-40B4-BE49-F238E27FC236}">
                <a16:creationId xmlns:a16="http://schemas.microsoft.com/office/drawing/2014/main" id="{4F968492-9DA2-48BD-855F-9D2443F91344}"/>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105093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A8BA65-7721-40FF-BD6B-0B7E7AF31E2F}"/>
              </a:ext>
            </a:extLst>
          </p:cNvPr>
          <p:cNvPicPr>
            <a:picLocks noChangeAspect="1"/>
          </p:cNvPicPr>
          <p:nvPr/>
        </p:nvPicPr>
        <p:blipFill>
          <a:blip r:embed="rId2"/>
          <a:stretch>
            <a:fillRect/>
          </a:stretch>
        </p:blipFill>
        <p:spPr>
          <a:xfrm>
            <a:off x="1645920" y="2011680"/>
            <a:ext cx="8229600" cy="380961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4"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Shasta Dam (Historical Set: 2005)</a:t>
            </a:r>
            <a:endParaRPr lang="en-US" sz="2400" b="1" dirty="0"/>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 Shasta</a:t>
            </a:r>
            <a:r>
              <a:rPr lang="en-US" sz="100" baseline="0" dirty="0">
                <a:solidFill>
                  <a:schemeClr val="bg1"/>
                </a:solidFill>
              </a:rPr>
              <a:t> (Future)</a:t>
            </a:r>
            <a:endParaRPr lang="en-US" sz="100" dirty="0">
              <a:solidFill>
                <a:schemeClr val="bg1"/>
              </a:solidFill>
            </a:endParaRPr>
          </a:p>
        </p:txBody>
      </p:sp>
      <p:grpSp>
        <p:nvGrpSpPr>
          <p:cNvPr id="40" name="Group 39"/>
          <p:cNvGrpSpPr/>
          <p:nvPr/>
        </p:nvGrpSpPr>
        <p:grpSpPr>
          <a:xfrm>
            <a:off x="10774680" y="6080760"/>
            <a:ext cx="853440" cy="548640"/>
            <a:chOff x="10774680" y="6080760"/>
            <a:chExt cx="853440" cy="548640"/>
          </a:xfrm>
        </p:grpSpPr>
        <p:sp>
          <p:nvSpPr>
            <p:cNvPr id="41" name="Right Arrow 40">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Rectangle 23">
            <a:hlinkClick r:id="rId7" action="ppaction://hlinksldjump"/>
            <a:extLst>
              <a:ext uri="{FF2B5EF4-FFF2-40B4-BE49-F238E27FC236}">
                <a16:creationId xmlns:a16="http://schemas.microsoft.com/office/drawing/2014/main" id="{E92C1127-7B98-45EA-8905-E59D5446C821}"/>
              </a:ext>
            </a:extLst>
          </p:cNvPr>
          <p:cNvSpPr/>
          <p:nvPr/>
        </p:nvSpPr>
        <p:spPr>
          <a:xfrm>
            <a:off x="253943" y="196596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endParaRPr lang="en-US" sz="1200" b="1" dirty="0"/>
          </a:p>
        </p:txBody>
      </p:sp>
      <p:sp>
        <p:nvSpPr>
          <p:cNvPr id="26" name="Rectangle 25">
            <a:hlinkClick r:id="rId8" action="ppaction://hlinksldjump"/>
            <a:extLst>
              <a:ext uri="{FF2B5EF4-FFF2-40B4-BE49-F238E27FC236}">
                <a16:creationId xmlns:a16="http://schemas.microsoft.com/office/drawing/2014/main" id="{A0B7B650-2FF1-41F5-A53A-46EAAB5BB2B8}"/>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8" name="Rectangle 27">
            <a:hlinkClick r:id="rId9" action="ppaction://hlinksldjump"/>
            <a:extLst>
              <a:ext uri="{FF2B5EF4-FFF2-40B4-BE49-F238E27FC236}">
                <a16:creationId xmlns:a16="http://schemas.microsoft.com/office/drawing/2014/main" id="{40D01B38-F2FE-4454-B7B0-3A729C016CAD}"/>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9" name="Rectangle 28">
            <a:hlinkClick r:id="rId10" action="ppaction://hlinksldjump"/>
            <a:extLst>
              <a:ext uri="{FF2B5EF4-FFF2-40B4-BE49-F238E27FC236}">
                <a16:creationId xmlns:a16="http://schemas.microsoft.com/office/drawing/2014/main" id="{E872F531-A36C-4366-A9AF-C654FC709B76}"/>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
        <p:nvSpPr>
          <p:cNvPr id="30" name="TextBox 29">
            <a:extLst>
              <a:ext uri="{FF2B5EF4-FFF2-40B4-BE49-F238E27FC236}">
                <a16:creationId xmlns:a16="http://schemas.microsoft.com/office/drawing/2014/main" id="{A53E3534-936F-43B7-BCDE-7AB588869AFA}"/>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&lt;2.1%</a:t>
            </a:r>
          </a:p>
          <a:p>
            <a:r>
              <a:rPr lang="en-US" sz="2000" dirty="0">
                <a:latin typeface="+mj-lt"/>
              </a:rPr>
              <a:t>MCE &lt;6.5%</a:t>
            </a:r>
          </a:p>
          <a:p>
            <a:r>
              <a:rPr lang="en-US" sz="2000" dirty="0">
                <a:latin typeface="+mj-lt"/>
              </a:rPr>
              <a:t>NSH &gt; 99% </a:t>
            </a:r>
          </a:p>
        </p:txBody>
      </p:sp>
      <p:sp>
        <p:nvSpPr>
          <p:cNvPr id="31" name="Rectangle 30">
            <a:extLst>
              <a:ext uri="{FF2B5EF4-FFF2-40B4-BE49-F238E27FC236}">
                <a16:creationId xmlns:a16="http://schemas.microsoft.com/office/drawing/2014/main" id="{547F41EC-E193-4EBD-847A-22F67AB51C4C}"/>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Overall geometry of sets is preserved, more than 87% of dry days are  accurate.</a:t>
            </a:r>
          </a:p>
        </p:txBody>
      </p:sp>
      <p:sp>
        <p:nvSpPr>
          <p:cNvPr id="3" name="TextBox 2">
            <a:extLst>
              <a:ext uri="{FF2B5EF4-FFF2-40B4-BE49-F238E27FC236}">
                <a16:creationId xmlns:a16="http://schemas.microsoft.com/office/drawing/2014/main" id="{3CC18BD8-2C2E-463A-B691-B73E9E114CAD}"/>
              </a:ext>
            </a:extLst>
          </p:cNvPr>
          <p:cNvSpPr txBox="1"/>
          <p:nvPr/>
        </p:nvSpPr>
        <p:spPr>
          <a:xfrm>
            <a:off x="1694171" y="2743200"/>
            <a:ext cx="591829" cy="276999"/>
          </a:xfrm>
          <a:prstGeom prst="rect">
            <a:avLst/>
          </a:prstGeom>
          <a:noFill/>
        </p:spPr>
        <p:txBody>
          <a:bodyPr wrap="none" rtlCol="0">
            <a:spAutoFit/>
          </a:bodyPr>
          <a:lstStyle/>
          <a:p>
            <a:pPr algn="ctr"/>
            <a:r>
              <a:rPr lang="en-US" sz="1200" dirty="0"/>
              <a:t>(1480)</a:t>
            </a:r>
          </a:p>
        </p:txBody>
      </p:sp>
      <p:sp>
        <p:nvSpPr>
          <p:cNvPr id="23" name="TextBox 22">
            <a:extLst>
              <a:ext uri="{FF2B5EF4-FFF2-40B4-BE49-F238E27FC236}">
                <a16:creationId xmlns:a16="http://schemas.microsoft.com/office/drawing/2014/main" id="{98605A2E-3CB9-4F26-9967-9D8EE2AF4C02}"/>
              </a:ext>
            </a:extLst>
          </p:cNvPr>
          <p:cNvSpPr txBox="1"/>
          <p:nvPr/>
        </p:nvSpPr>
        <p:spPr>
          <a:xfrm>
            <a:off x="1676400" y="3533001"/>
            <a:ext cx="591829" cy="276999"/>
          </a:xfrm>
          <a:prstGeom prst="rect">
            <a:avLst/>
          </a:prstGeom>
          <a:noFill/>
        </p:spPr>
        <p:txBody>
          <a:bodyPr wrap="none" rtlCol="0">
            <a:spAutoFit/>
          </a:bodyPr>
          <a:lstStyle/>
          <a:p>
            <a:pPr algn="ctr"/>
            <a:r>
              <a:rPr lang="en-US" sz="1200" dirty="0"/>
              <a:t>(1088)</a:t>
            </a:r>
          </a:p>
        </p:txBody>
      </p:sp>
      <p:sp>
        <p:nvSpPr>
          <p:cNvPr id="32" name="TextBox 31">
            <a:extLst>
              <a:ext uri="{FF2B5EF4-FFF2-40B4-BE49-F238E27FC236}">
                <a16:creationId xmlns:a16="http://schemas.microsoft.com/office/drawing/2014/main" id="{30293B04-DEC2-43CD-9416-38AAC99FE317}"/>
              </a:ext>
            </a:extLst>
          </p:cNvPr>
          <p:cNvSpPr txBox="1"/>
          <p:nvPr/>
        </p:nvSpPr>
        <p:spPr>
          <a:xfrm>
            <a:off x="1752600" y="4371201"/>
            <a:ext cx="591829" cy="276999"/>
          </a:xfrm>
          <a:prstGeom prst="rect">
            <a:avLst/>
          </a:prstGeom>
          <a:noFill/>
        </p:spPr>
        <p:txBody>
          <a:bodyPr wrap="none" rtlCol="0">
            <a:spAutoFit/>
          </a:bodyPr>
          <a:lstStyle/>
          <a:p>
            <a:pPr algn="ctr"/>
            <a:r>
              <a:rPr lang="en-US" sz="1200" dirty="0"/>
              <a:t>(2180)</a:t>
            </a:r>
          </a:p>
        </p:txBody>
      </p:sp>
      <p:sp>
        <p:nvSpPr>
          <p:cNvPr id="33" name="TextBox 32">
            <a:extLst>
              <a:ext uri="{FF2B5EF4-FFF2-40B4-BE49-F238E27FC236}">
                <a16:creationId xmlns:a16="http://schemas.microsoft.com/office/drawing/2014/main" id="{FBC556DD-F51A-4119-9A23-315F512BDBBD}"/>
              </a:ext>
            </a:extLst>
          </p:cNvPr>
          <p:cNvSpPr txBox="1"/>
          <p:nvPr/>
        </p:nvSpPr>
        <p:spPr>
          <a:xfrm>
            <a:off x="1752600" y="5209401"/>
            <a:ext cx="591829" cy="276999"/>
          </a:xfrm>
          <a:prstGeom prst="rect">
            <a:avLst/>
          </a:prstGeom>
          <a:noFill/>
        </p:spPr>
        <p:txBody>
          <a:bodyPr wrap="none" rtlCol="0">
            <a:spAutoFit/>
          </a:bodyPr>
          <a:lstStyle/>
          <a:p>
            <a:pPr algn="ctr"/>
            <a:r>
              <a:rPr lang="en-US" sz="1200" dirty="0"/>
              <a:t>(1394)</a:t>
            </a:r>
          </a:p>
        </p:txBody>
      </p:sp>
      <p:sp>
        <p:nvSpPr>
          <p:cNvPr id="34" name="TextBox 33">
            <a:extLst>
              <a:ext uri="{FF2B5EF4-FFF2-40B4-BE49-F238E27FC236}">
                <a16:creationId xmlns:a16="http://schemas.microsoft.com/office/drawing/2014/main" id="{143F5D31-D9CA-45F6-8511-E02B48523147}"/>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Tree>
    <p:extLst>
      <p:ext uri="{BB962C8B-B14F-4D97-AF65-F5344CB8AC3E}">
        <p14:creationId xmlns:p14="http://schemas.microsoft.com/office/powerpoint/2010/main" val="2646440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Shasta Dam (Future Set: 2065)</a:t>
            </a:r>
            <a:endParaRPr lang="en-US" sz="2400" b="1" dirty="0"/>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 Shasta (Future)</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4" name="Rectangle 23">
            <a:hlinkClick r:id="rId6" action="ppaction://hlinksldjump"/>
            <a:extLst>
              <a:ext uri="{FF2B5EF4-FFF2-40B4-BE49-F238E27FC236}">
                <a16:creationId xmlns:a16="http://schemas.microsoft.com/office/drawing/2014/main" id="{E92C1127-7B98-45EA-8905-E59D5446C821}"/>
              </a:ext>
            </a:extLst>
          </p:cNvPr>
          <p:cNvSpPr/>
          <p:nvPr/>
        </p:nvSpPr>
        <p:spPr>
          <a:xfrm>
            <a:off x="253943" y="196596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endParaRPr lang="en-US" sz="1200" b="1" dirty="0"/>
          </a:p>
        </p:txBody>
      </p:sp>
      <p:sp>
        <p:nvSpPr>
          <p:cNvPr id="26" name="Rectangle 25">
            <a:hlinkClick r:id="rId7" action="ppaction://hlinksldjump"/>
            <a:extLst>
              <a:ext uri="{FF2B5EF4-FFF2-40B4-BE49-F238E27FC236}">
                <a16:creationId xmlns:a16="http://schemas.microsoft.com/office/drawing/2014/main" id="{A0B7B650-2FF1-41F5-A53A-46EAAB5BB2B8}"/>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8" name="Rectangle 27">
            <a:hlinkClick r:id="rId8" action="ppaction://hlinksldjump"/>
            <a:extLst>
              <a:ext uri="{FF2B5EF4-FFF2-40B4-BE49-F238E27FC236}">
                <a16:creationId xmlns:a16="http://schemas.microsoft.com/office/drawing/2014/main" id="{40D01B38-F2FE-4454-B7B0-3A729C016CAD}"/>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0" name="TextBox 29">
            <a:extLst>
              <a:ext uri="{FF2B5EF4-FFF2-40B4-BE49-F238E27FC236}">
                <a16:creationId xmlns:a16="http://schemas.microsoft.com/office/drawing/2014/main" id="{A53E3534-936F-43B7-BCDE-7AB588869AFA}"/>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&lt;2.8%</a:t>
            </a:r>
          </a:p>
          <a:p>
            <a:r>
              <a:rPr lang="en-US" sz="2000" dirty="0">
                <a:latin typeface="+mj-lt"/>
              </a:rPr>
              <a:t>MCE &lt;8.1%</a:t>
            </a:r>
          </a:p>
          <a:p>
            <a:r>
              <a:rPr lang="en-US" sz="2000" dirty="0">
                <a:latin typeface="+mj-lt"/>
              </a:rPr>
              <a:t>NSH &gt; 98.4% </a:t>
            </a:r>
          </a:p>
        </p:txBody>
      </p:sp>
      <p:sp>
        <p:nvSpPr>
          <p:cNvPr id="31" name="Rectangle 30">
            <a:extLst>
              <a:ext uri="{FF2B5EF4-FFF2-40B4-BE49-F238E27FC236}">
                <a16:creationId xmlns:a16="http://schemas.microsoft.com/office/drawing/2014/main" id="{547F41EC-E193-4EBD-847A-22F67AB51C4C}"/>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More than 70% of dry days are preserved!!</a:t>
            </a:r>
          </a:p>
        </p:txBody>
      </p:sp>
      <p:pic>
        <p:nvPicPr>
          <p:cNvPr id="2" name="Picture 1">
            <a:extLst>
              <a:ext uri="{FF2B5EF4-FFF2-40B4-BE49-F238E27FC236}">
                <a16:creationId xmlns:a16="http://schemas.microsoft.com/office/drawing/2014/main" id="{A5B6A21B-2DEF-41C4-AFFB-B44D04435708}"/>
              </a:ext>
            </a:extLst>
          </p:cNvPr>
          <p:cNvPicPr>
            <a:picLocks noChangeAspect="1"/>
          </p:cNvPicPr>
          <p:nvPr/>
        </p:nvPicPr>
        <p:blipFill>
          <a:blip r:embed="rId9"/>
          <a:stretch>
            <a:fillRect/>
          </a:stretch>
        </p:blipFill>
        <p:spPr>
          <a:xfrm>
            <a:off x="1645920" y="2011680"/>
            <a:ext cx="8229600" cy="3809610"/>
          </a:xfrm>
          <a:prstGeom prst="rect">
            <a:avLst/>
          </a:prstGeom>
        </p:spPr>
      </p:pic>
      <p:sp>
        <p:nvSpPr>
          <p:cNvPr id="22" name="TextBox 21">
            <a:extLst>
              <a:ext uri="{FF2B5EF4-FFF2-40B4-BE49-F238E27FC236}">
                <a16:creationId xmlns:a16="http://schemas.microsoft.com/office/drawing/2014/main" id="{6FB68268-CF6E-43B3-8989-D2DDCF1F40EF}"/>
              </a:ext>
            </a:extLst>
          </p:cNvPr>
          <p:cNvSpPr txBox="1"/>
          <p:nvPr/>
        </p:nvSpPr>
        <p:spPr>
          <a:xfrm>
            <a:off x="1694171" y="2743200"/>
            <a:ext cx="591829" cy="276999"/>
          </a:xfrm>
          <a:prstGeom prst="rect">
            <a:avLst/>
          </a:prstGeom>
          <a:noFill/>
        </p:spPr>
        <p:txBody>
          <a:bodyPr wrap="none" rtlCol="0">
            <a:spAutoFit/>
          </a:bodyPr>
          <a:lstStyle/>
          <a:p>
            <a:pPr algn="ctr"/>
            <a:r>
              <a:rPr lang="en-US" sz="1200" dirty="0"/>
              <a:t>(1897)</a:t>
            </a:r>
          </a:p>
        </p:txBody>
      </p:sp>
      <p:sp>
        <p:nvSpPr>
          <p:cNvPr id="23" name="TextBox 22">
            <a:extLst>
              <a:ext uri="{FF2B5EF4-FFF2-40B4-BE49-F238E27FC236}">
                <a16:creationId xmlns:a16="http://schemas.microsoft.com/office/drawing/2014/main" id="{70763F2C-898D-49E6-BB80-2C70824AF57D}"/>
              </a:ext>
            </a:extLst>
          </p:cNvPr>
          <p:cNvSpPr txBox="1"/>
          <p:nvPr/>
        </p:nvSpPr>
        <p:spPr>
          <a:xfrm>
            <a:off x="1676400" y="3533001"/>
            <a:ext cx="591829" cy="276999"/>
          </a:xfrm>
          <a:prstGeom prst="rect">
            <a:avLst/>
          </a:prstGeom>
          <a:noFill/>
        </p:spPr>
        <p:txBody>
          <a:bodyPr wrap="none" rtlCol="0">
            <a:spAutoFit/>
          </a:bodyPr>
          <a:lstStyle/>
          <a:p>
            <a:pPr algn="ctr"/>
            <a:r>
              <a:rPr lang="en-US" sz="1200" dirty="0"/>
              <a:t>(1741)</a:t>
            </a:r>
          </a:p>
        </p:txBody>
      </p:sp>
      <p:sp>
        <p:nvSpPr>
          <p:cNvPr id="29" name="TextBox 28">
            <a:extLst>
              <a:ext uri="{FF2B5EF4-FFF2-40B4-BE49-F238E27FC236}">
                <a16:creationId xmlns:a16="http://schemas.microsoft.com/office/drawing/2014/main" id="{B24C1C8F-8070-46F1-BC33-A69B03056DA5}"/>
              </a:ext>
            </a:extLst>
          </p:cNvPr>
          <p:cNvSpPr txBox="1"/>
          <p:nvPr/>
        </p:nvSpPr>
        <p:spPr>
          <a:xfrm>
            <a:off x="1752600" y="4371201"/>
            <a:ext cx="591829" cy="276999"/>
          </a:xfrm>
          <a:prstGeom prst="rect">
            <a:avLst/>
          </a:prstGeom>
          <a:noFill/>
        </p:spPr>
        <p:txBody>
          <a:bodyPr wrap="none" rtlCol="0">
            <a:spAutoFit/>
          </a:bodyPr>
          <a:lstStyle/>
          <a:p>
            <a:pPr algn="ctr"/>
            <a:r>
              <a:rPr lang="en-US" sz="1200" dirty="0"/>
              <a:t>(2151)</a:t>
            </a:r>
          </a:p>
        </p:txBody>
      </p:sp>
      <p:sp>
        <p:nvSpPr>
          <p:cNvPr id="32" name="TextBox 31">
            <a:extLst>
              <a:ext uri="{FF2B5EF4-FFF2-40B4-BE49-F238E27FC236}">
                <a16:creationId xmlns:a16="http://schemas.microsoft.com/office/drawing/2014/main" id="{7CA27FB7-846D-4189-8F85-937DBA20F6D5}"/>
              </a:ext>
            </a:extLst>
          </p:cNvPr>
          <p:cNvSpPr txBox="1"/>
          <p:nvPr/>
        </p:nvSpPr>
        <p:spPr>
          <a:xfrm>
            <a:off x="1752600" y="5209401"/>
            <a:ext cx="591829" cy="276999"/>
          </a:xfrm>
          <a:prstGeom prst="rect">
            <a:avLst/>
          </a:prstGeom>
          <a:noFill/>
        </p:spPr>
        <p:txBody>
          <a:bodyPr wrap="none" rtlCol="0">
            <a:spAutoFit/>
          </a:bodyPr>
          <a:lstStyle/>
          <a:p>
            <a:pPr algn="ctr"/>
            <a:r>
              <a:rPr lang="en-US" sz="1200" dirty="0"/>
              <a:t>(1471)</a:t>
            </a:r>
          </a:p>
        </p:txBody>
      </p:sp>
      <p:sp>
        <p:nvSpPr>
          <p:cNvPr id="34" name="TextBox 33">
            <a:extLst>
              <a:ext uri="{FF2B5EF4-FFF2-40B4-BE49-F238E27FC236}">
                <a16:creationId xmlns:a16="http://schemas.microsoft.com/office/drawing/2014/main" id="{6D5463E4-1C0A-4CFF-AF78-E96F00DDCBD7}"/>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
        <p:nvSpPr>
          <p:cNvPr id="33" name="Rectangle 32">
            <a:hlinkClick r:id="rId10" action="ppaction://hlinksldjump"/>
            <a:extLst>
              <a:ext uri="{FF2B5EF4-FFF2-40B4-BE49-F238E27FC236}">
                <a16:creationId xmlns:a16="http://schemas.microsoft.com/office/drawing/2014/main" id="{32105FB0-B2EF-42E9-8D47-7CB4E40469F6}"/>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3300649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Sacramento (Historical Set: 2005)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 Sacramento (historical)</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1" name="Rectangle 20">
            <a:hlinkClick r:id="rId6" action="ppaction://hlinksldjump"/>
            <a:extLst>
              <a:ext uri="{FF2B5EF4-FFF2-40B4-BE49-F238E27FC236}">
                <a16:creationId xmlns:a16="http://schemas.microsoft.com/office/drawing/2014/main" id="{C2114EE4-0C66-41B2-82AB-0DBA44DDCCCF}"/>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2" name="Rectangle 21">
            <a:hlinkClick r:id="rId7" action="ppaction://hlinksldjump"/>
            <a:extLst>
              <a:ext uri="{FF2B5EF4-FFF2-40B4-BE49-F238E27FC236}">
                <a16:creationId xmlns:a16="http://schemas.microsoft.com/office/drawing/2014/main" id="{913E0128-B825-45FE-8392-75835DB7EE1F}"/>
              </a:ext>
            </a:extLst>
          </p:cNvPr>
          <p:cNvSpPr/>
          <p:nvPr/>
        </p:nvSpPr>
        <p:spPr>
          <a:xfrm>
            <a:off x="253943" y="29718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8" action="ppaction://hlinksldjump"/>
            <a:extLst>
              <a:ext uri="{FF2B5EF4-FFF2-40B4-BE49-F238E27FC236}">
                <a16:creationId xmlns:a16="http://schemas.microsoft.com/office/drawing/2014/main" id="{52013C06-3C15-4531-94F2-C5FA89EA3814}"/>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6" name="TextBox 25">
            <a:extLst>
              <a:ext uri="{FF2B5EF4-FFF2-40B4-BE49-F238E27FC236}">
                <a16:creationId xmlns:a16="http://schemas.microsoft.com/office/drawing/2014/main" id="{BFA33B2A-2A8B-4DDD-9ACB-09FFDDEC1829}"/>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&lt;1.9%</a:t>
            </a:r>
          </a:p>
          <a:p>
            <a:r>
              <a:rPr lang="en-US" sz="2000" dirty="0">
                <a:latin typeface="+mj-lt"/>
              </a:rPr>
              <a:t>MCE &lt;8.0%</a:t>
            </a:r>
          </a:p>
          <a:p>
            <a:r>
              <a:rPr lang="en-US" sz="2000" dirty="0">
                <a:latin typeface="+mj-lt"/>
              </a:rPr>
              <a:t>NSH &gt; 99% </a:t>
            </a:r>
          </a:p>
        </p:txBody>
      </p:sp>
      <p:sp>
        <p:nvSpPr>
          <p:cNvPr id="29" name="Rectangle 28">
            <a:extLst>
              <a:ext uri="{FF2B5EF4-FFF2-40B4-BE49-F238E27FC236}">
                <a16:creationId xmlns:a16="http://schemas.microsoft.com/office/drawing/2014/main" id="{241EC3CD-9958-4A68-9448-34FE3A99977A}"/>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More than 72% of dry days are preserved!!</a:t>
            </a:r>
          </a:p>
        </p:txBody>
      </p:sp>
      <p:pic>
        <p:nvPicPr>
          <p:cNvPr id="3" name="Picture 2">
            <a:extLst>
              <a:ext uri="{FF2B5EF4-FFF2-40B4-BE49-F238E27FC236}">
                <a16:creationId xmlns:a16="http://schemas.microsoft.com/office/drawing/2014/main" id="{7E631E3E-2364-413C-B444-00BB5DF25A8E}"/>
              </a:ext>
            </a:extLst>
          </p:cNvPr>
          <p:cNvPicPr>
            <a:picLocks noChangeAspect="1"/>
          </p:cNvPicPr>
          <p:nvPr/>
        </p:nvPicPr>
        <p:blipFill>
          <a:blip r:embed="rId9"/>
          <a:stretch>
            <a:fillRect/>
          </a:stretch>
        </p:blipFill>
        <p:spPr>
          <a:xfrm>
            <a:off x="1645920" y="2011680"/>
            <a:ext cx="8229600" cy="3809610"/>
          </a:xfrm>
          <a:prstGeom prst="rect">
            <a:avLst/>
          </a:prstGeom>
        </p:spPr>
      </p:pic>
      <p:sp>
        <p:nvSpPr>
          <p:cNvPr id="24" name="TextBox 23">
            <a:extLst>
              <a:ext uri="{FF2B5EF4-FFF2-40B4-BE49-F238E27FC236}">
                <a16:creationId xmlns:a16="http://schemas.microsoft.com/office/drawing/2014/main" id="{61CD9CE3-F14F-4651-BE71-B7C4CE2FCE2B}"/>
              </a:ext>
            </a:extLst>
          </p:cNvPr>
          <p:cNvSpPr txBox="1"/>
          <p:nvPr/>
        </p:nvSpPr>
        <p:spPr>
          <a:xfrm>
            <a:off x="1694171" y="2743200"/>
            <a:ext cx="513282" cy="276999"/>
          </a:xfrm>
          <a:prstGeom prst="rect">
            <a:avLst/>
          </a:prstGeom>
          <a:noFill/>
        </p:spPr>
        <p:txBody>
          <a:bodyPr wrap="none" rtlCol="0">
            <a:spAutoFit/>
          </a:bodyPr>
          <a:lstStyle/>
          <a:p>
            <a:pPr algn="ctr"/>
            <a:r>
              <a:rPr lang="en-US" sz="1200" dirty="0"/>
              <a:t>(639)</a:t>
            </a:r>
          </a:p>
        </p:txBody>
      </p:sp>
      <p:sp>
        <p:nvSpPr>
          <p:cNvPr id="28" name="TextBox 27">
            <a:extLst>
              <a:ext uri="{FF2B5EF4-FFF2-40B4-BE49-F238E27FC236}">
                <a16:creationId xmlns:a16="http://schemas.microsoft.com/office/drawing/2014/main" id="{FBF21BDC-0F88-4BBE-99C4-1129C698B248}"/>
              </a:ext>
            </a:extLst>
          </p:cNvPr>
          <p:cNvSpPr txBox="1"/>
          <p:nvPr/>
        </p:nvSpPr>
        <p:spPr>
          <a:xfrm>
            <a:off x="1676400" y="3533001"/>
            <a:ext cx="513282" cy="276999"/>
          </a:xfrm>
          <a:prstGeom prst="rect">
            <a:avLst/>
          </a:prstGeom>
          <a:noFill/>
        </p:spPr>
        <p:txBody>
          <a:bodyPr wrap="none" rtlCol="0">
            <a:spAutoFit/>
          </a:bodyPr>
          <a:lstStyle/>
          <a:p>
            <a:pPr algn="ctr"/>
            <a:r>
              <a:rPr lang="en-US" sz="1200" dirty="0"/>
              <a:t>(298)</a:t>
            </a:r>
          </a:p>
        </p:txBody>
      </p:sp>
      <p:sp>
        <p:nvSpPr>
          <p:cNvPr id="30" name="TextBox 29">
            <a:extLst>
              <a:ext uri="{FF2B5EF4-FFF2-40B4-BE49-F238E27FC236}">
                <a16:creationId xmlns:a16="http://schemas.microsoft.com/office/drawing/2014/main" id="{14DD6DAC-BCFD-46D6-B984-B6BFEB120B27}"/>
              </a:ext>
            </a:extLst>
          </p:cNvPr>
          <p:cNvSpPr txBox="1"/>
          <p:nvPr/>
        </p:nvSpPr>
        <p:spPr>
          <a:xfrm>
            <a:off x="1752600" y="4371201"/>
            <a:ext cx="513282" cy="276999"/>
          </a:xfrm>
          <a:prstGeom prst="rect">
            <a:avLst/>
          </a:prstGeom>
          <a:noFill/>
        </p:spPr>
        <p:txBody>
          <a:bodyPr wrap="none" rtlCol="0">
            <a:spAutoFit/>
          </a:bodyPr>
          <a:lstStyle/>
          <a:p>
            <a:pPr algn="ctr"/>
            <a:r>
              <a:rPr lang="en-US" sz="1200" dirty="0"/>
              <a:t>(697)</a:t>
            </a:r>
          </a:p>
        </p:txBody>
      </p:sp>
      <p:sp>
        <p:nvSpPr>
          <p:cNvPr id="31" name="TextBox 30">
            <a:extLst>
              <a:ext uri="{FF2B5EF4-FFF2-40B4-BE49-F238E27FC236}">
                <a16:creationId xmlns:a16="http://schemas.microsoft.com/office/drawing/2014/main" id="{2AA2C98D-A3C8-4C9B-B5B9-AB5BEE70CB1E}"/>
              </a:ext>
            </a:extLst>
          </p:cNvPr>
          <p:cNvSpPr txBox="1"/>
          <p:nvPr/>
        </p:nvSpPr>
        <p:spPr>
          <a:xfrm>
            <a:off x="1752600" y="5209401"/>
            <a:ext cx="513282" cy="276999"/>
          </a:xfrm>
          <a:prstGeom prst="rect">
            <a:avLst/>
          </a:prstGeom>
          <a:noFill/>
        </p:spPr>
        <p:txBody>
          <a:bodyPr wrap="none" rtlCol="0">
            <a:spAutoFit/>
          </a:bodyPr>
          <a:lstStyle/>
          <a:p>
            <a:pPr algn="ctr"/>
            <a:r>
              <a:rPr lang="en-US" sz="1200" dirty="0"/>
              <a:t>(465)</a:t>
            </a:r>
          </a:p>
        </p:txBody>
      </p:sp>
      <p:sp>
        <p:nvSpPr>
          <p:cNvPr id="33" name="TextBox 32">
            <a:extLst>
              <a:ext uri="{FF2B5EF4-FFF2-40B4-BE49-F238E27FC236}">
                <a16:creationId xmlns:a16="http://schemas.microsoft.com/office/drawing/2014/main" id="{79CE01BF-DFAC-456C-907A-99AA158D6C1E}"/>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
        <p:nvSpPr>
          <p:cNvPr id="32" name="Rectangle 31">
            <a:hlinkClick r:id="rId10" action="ppaction://hlinksldjump"/>
            <a:extLst>
              <a:ext uri="{FF2B5EF4-FFF2-40B4-BE49-F238E27FC236}">
                <a16:creationId xmlns:a16="http://schemas.microsoft.com/office/drawing/2014/main" id="{78E82DA3-442F-4AEF-BC8C-9BBD564AD29E}"/>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20904290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Sacramento (Future Set: 2035)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 Sacramento (Future)</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21" name="Rectangle 20">
            <a:hlinkClick r:id="rId6" action="ppaction://hlinksldjump"/>
            <a:extLst>
              <a:ext uri="{FF2B5EF4-FFF2-40B4-BE49-F238E27FC236}">
                <a16:creationId xmlns:a16="http://schemas.microsoft.com/office/drawing/2014/main" id="{C2114EE4-0C66-41B2-82AB-0DBA44DDCCCF}"/>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22" name="Rectangle 21">
            <a:hlinkClick r:id="rId7" action="ppaction://hlinksldjump"/>
            <a:extLst>
              <a:ext uri="{FF2B5EF4-FFF2-40B4-BE49-F238E27FC236}">
                <a16:creationId xmlns:a16="http://schemas.microsoft.com/office/drawing/2014/main" id="{913E0128-B825-45FE-8392-75835DB7EE1F}"/>
              </a:ext>
            </a:extLst>
          </p:cNvPr>
          <p:cNvSpPr/>
          <p:nvPr/>
        </p:nvSpPr>
        <p:spPr>
          <a:xfrm>
            <a:off x="253943" y="29718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23" name="Rectangle 22">
            <a:hlinkClick r:id="rId8" action="ppaction://hlinksldjump"/>
            <a:extLst>
              <a:ext uri="{FF2B5EF4-FFF2-40B4-BE49-F238E27FC236}">
                <a16:creationId xmlns:a16="http://schemas.microsoft.com/office/drawing/2014/main" id="{52013C06-3C15-4531-94F2-C5FA89EA3814}"/>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6" name="TextBox 25">
            <a:extLst>
              <a:ext uri="{FF2B5EF4-FFF2-40B4-BE49-F238E27FC236}">
                <a16:creationId xmlns:a16="http://schemas.microsoft.com/office/drawing/2014/main" id="{BFA33B2A-2A8B-4DDD-9ACB-09FFDDEC1829}"/>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RCP8.5</a:t>
            </a:r>
          </a:p>
          <a:p>
            <a:r>
              <a:rPr lang="en-US" sz="2000" b="1" u="sng" dirty="0">
                <a:latin typeface="+mj-lt"/>
              </a:rPr>
              <a:t>Metric</a:t>
            </a:r>
          </a:p>
          <a:p>
            <a:r>
              <a:rPr lang="en-US" sz="2000" dirty="0">
                <a:latin typeface="+mj-lt"/>
              </a:rPr>
              <a:t>RMSEC &lt;2.6%</a:t>
            </a:r>
          </a:p>
          <a:p>
            <a:r>
              <a:rPr lang="en-US" sz="2000" dirty="0">
                <a:latin typeface="+mj-lt"/>
              </a:rPr>
              <a:t>MCE &lt;7.8%</a:t>
            </a:r>
          </a:p>
          <a:p>
            <a:r>
              <a:rPr lang="en-US" sz="2000" dirty="0">
                <a:latin typeface="+mj-lt"/>
              </a:rPr>
              <a:t>NSH &gt; 99% </a:t>
            </a:r>
          </a:p>
        </p:txBody>
      </p:sp>
      <p:sp>
        <p:nvSpPr>
          <p:cNvPr id="29" name="Rectangle 28">
            <a:extLst>
              <a:ext uri="{FF2B5EF4-FFF2-40B4-BE49-F238E27FC236}">
                <a16:creationId xmlns:a16="http://schemas.microsoft.com/office/drawing/2014/main" id="{241EC3CD-9958-4A68-9448-34FE3A99977A}"/>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More than 84% of dry days are preserved!!</a:t>
            </a:r>
          </a:p>
        </p:txBody>
      </p:sp>
      <p:pic>
        <p:nvPicPr>
          <p:cNvPr id="2" name="Picture 1">
            <a:extLst>
              <a:ext uri="{FF2B5EF4-FFF2-40B4-BE49-F238E27FC236}">
                <a16:creationId xmlns:a16="http://schemas.microsoft.com/office/drawing/2014/main" id="{7349D6A6-DAA1-4E33-AE8E-2E3DFE5A4080}"/>
              </a:ext>
            </a:extLst>
          </p:cNvPr>
          <p:cNvPicPr>
            <a:picLocks noChangeAspect="1"/>
          </p:cNvPicPr>
          <p:nvPr/>
        </p:nvPicPr>
        <p:blipFill>
          <a:blip r:embed="rId9"/>
          <a:stretch>
            <a:fillRect/>
          </a:stretch>
        </p:blipFill>
        <p:spPr>
          <a:xfrm>
            <a:off x="1645920" y="2011680"/>
            <a:ext cx="8229600" cy="3809610"/>
          </a:xfrm>
          <a:prstGeom prst="rect">
            <a:avLst/>
          </a:prstGeom>
        </p:spPr>
      </p:pic>
      <p:sp>
        <p:nvSpPr>
          <p:cNvPr id="24" name="TextBox 23">
            <a:extLst>
              <a:ext uri="{FF2B5EF4-FFF2-40B4-BE49-F238E27FC236}">
                <a16:creationId xmlns:a16="http://schemas.microsoft.com/office/drawing/2014/main" id="{D2933A1B-BAFA-400D-8416-CD5F9B9D84C7}"/>
              </a:ext>
            </a:extLst>
          </p:cNvPr>
          <p:cNvSpPr txBox="1"/>
          <p:nvPr/>
        </p:nvSpPr>
        <p:spPr>
          <a:xfrm>
            <a:off x="1694171" y="2743200"/>
            <a:ext cx="513282" cy="276999"/>
          </a:xfrm>
          <a:prstGeom prst="rect">
            <a:avLst/>
          </a:prstGeom>
          <a:noFill/>
        </p:spPr>
        <p:txBody>
          <a:bodyPr wrap="none" rtlCol="0">
            <a:spAutoFit/>
          </a:bodyPr>
          <a:lstStyle/>
          <a:p>
            <a:pPr algn="ctr"/>
            <a:r>
              <a:rPr lang="en-US" sz="1200" dirty="0"/>
              <a:t>(291)</a:t>
            </a:r>
          </a:p>
        </p:txBody>
      </p:sp>
      <p:sp>
        <p:nvSpPr>
          <p:cNvPr id="30" name="TextBox 29">
            <a:extLst>
              <a:ext uri="{FF2B5EF4-FFF2-40B4-BE49-F238E27FC236}">
                <a16:creationId xmlns:a16="http://schemas.microsoft.com/office/drawing/2014/main" id="{BE7C0996-35F9-42F1-8F55-1BBF9E084E59}"/>
              </a:ext>
            </a:extLst>
          </p:cNvPr>
          <p:cNvSpPr txBox="1"/>
          <p:nvPr/>
        </p:nvSpPr>
        <p:spPr>
          <a:xfrm>
            <a:off x="1676400" y="3533001"/>
            <a:ext cx="513282" cy="276999"/>
          </a:xfrm>
          <a:prstGeom prst="rect">
            <a:avLst/>
          </a:prstGeom>
          <a:noFill/>
        </p:spPr>
        <p:txBody>
          <a:bodyPr wrap="none" rtlCol="0">
            <a:spAutoFit/>
          </a:bodyPr>
          <a:lstStyle/>
          <a:p>
            <a:pPr algn="ctr"/>
            <a:r>
              <a:rPr lang="en-US" sz="1200" dirty="0"/>
              <a:t>(506)</a:t>
            </a:r>
          </a:p>
        </p:txBody>
      </p:sp>
      <p:sp>
        <p:nvSpPr>
          <p:cNvPr id="31" name="TextBox 30">
            <a:extLst>
              <a:ext uri="{FF2B5EF4-FFF2-40B4-BE49-F238E27FC236}">
                <a16:creationId xmlns:a16="http://schemas.microsoft.com/office/drawing/2014/main" id="{A261EE8A-44CB-40E6-B557-C88F7FC492FA}"/>
              </a:ext>
            </a:extLst>
          </p:cNvPr>
          <p:cNvSpPr txBox="1"/>
          <p:nvPr/>
        </p:nvSpPr>
        <p:spPr>
          <a:xfrm>
            <a:off x="1752600" y="4371201"/>
            <a:ext cx="513282" cy="276999"/>
          </a:xfrm>
          <a:prstGeom prst="rect">
            <a:avLst/>
          </a:prstGeom>
          <a:noFill/>
        </p:spPr>
        <p:txBody>
          <a:bodyPr wrap="none" rtlCol="0">
            <a:spAutoFit/>
          </a:bodyPr>
          <a:lstStyle/>
          <a:p>
            <a:pPr algn="ctr"/>
            <a:r>
              <a:rPr lang="en-US" sz="1200" dirty="0"/>
              <a:t>(230)</a:t>
            </a:r>
          </a:p>
        </p:txBody>
      </p:sp>
      <p:sp>
        <p:nvSpPr>
          <p:cNvPr id="32" name="TextBox 31">
            <a:extLst>
              <a:ext uri="{FF2B5EF4-FFF2-40B4-BE49-F238E27FC236}">
                <a16:creationId xmlns:a16="http://schemas.microsoft.com/office/drawing/2014/main" id="{C9DD8E13-8397-4840-A15D-C902CD086DDA}"/>
              </a:ext>
            </a:extLst>
          </p:cNvPr>
          <p:cNvSpPr txBox="1"/>
          <p:nvPr/>
        </p:nvSpPr>
        <p:spPr>
          <a:xfrm>
            <a:off x="1752600" y="5209401"/>
            <a:ext cx="513282" cy="276999"/>
          </a:xfrm>
          <a:prstGeom prst="rect">
            <a:avLst/>
          </a:prstGeom>
          <a:noFill/>
        </p:spPr>
        <p:txBody>
          <a:bodyPr wrap="none" rtlCol="0">
            <a:spAutoFit/>
          </a:bodyPr>
          <a:lstStyle/>
          <a:p>
            <a:pPr algn="ctr"/>
            <a:r>
              <a:rPr lang="en-US" sz="1200" dirty="0"/>
              <a:t>(577)</a:t>
            </a:r>
          </a:p>
        </p:txBody>
      </p:sp>
      <p:sp>
        <p:nvSpPr>
          <p:cNvPr id="34" name="TextBox 33">
            <a:extLst>
              <a:ext uri="{FF2B5EF4-FFF2-40B4-BE49-F238E27FC236}">
                <a16:creationId xmlns:a16="http://schemas.microsoft.com/office/drawing/2014/main" id="{0B5D2153-0B53-47F2-986F-1417B34EA30B}"/>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
        <p:nvSpPr>
          <p:cNvPr id="33" name="Rectangle 32">
            <a:hlinkClick r:id="rId10" action="ppaction://hlinksldjump"/>
            <a:extLst>
              <a:ext uri="{FF2B5EF4-FFF2-40B4-BE49-F238E27FC236}">
                <a16:creationId xmlns:a16="http://schemas.microsoft.com/office/drawing/2014/main" id="{2F8FD252-2A98-434C-A1DD-3647DFE2F120}"/>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559434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Merced (Historical Set: 1975)</a:t>
            </a:r>
            <a:endParaRPr lang="en-US" sz="2400" b="1" dirty="0"/>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a:t>
            </a:r>
            <a:r>
              <a:rPr lang="en-US" sz="100" baseline="0" dirty="0">
                <a:solidFill>
                  <a:schemeClr val="bg1"/>
                </a:solidFill>
              </a:rPr>
              <a:t> Merced (Historical)</a:t>
            </a:r>
            <a:endParaRPr lang="en-US" sz="100" dirty="0">
              <a:solidFill>
                <a:schemeClr val="bg1"/>
              </a:solidFill>
            </a:endParaRP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6"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7"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8"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46" name="TextBox 45">
            <a:extLst>
              <a:ext uri="{FF2B5EF4-FFF2-40B4-BE49-F238E27FC236}">
                <a16:creationId xmlns:a16="http://schemas.microsoft.com/office/drawing/2014/main" id="{30310A5C-9EDA-45BA-A7E0-C28F33ACBDD1}"/>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&lt;3%</a:t>
            </a:r>
          </a:p>
          <a:p>
            <a:r>
              <a:rPr lang="en-US" sz="2000" dirty="0">
                <a:latin typeface="+mj-lt"/>
              </a:rPr>
              <a:t>MCE &lt;8.9%</a:t>
            </a:r>
          </a:p>
          <a:p>
            <a:r>
              <a:rPr lang="en-US" sz="2000" dirty="0">
                <a:latin typeface="+mj-lt"/>
              </a:rPr>
              <a:t>NSH &gt; 97% </a:t>
            </a:r>
          </a:p>
        </p:txBody>
      </p:sp>
      <p:sp>
        <p:nvSpPr>
          <p:cNvPr id="47" name="Rectangle 46">
            <a:extLst>
              <a:ext uri="{FF2B5EF4-FFF2-40B4-BE49-F238E27FC236}">
                <a16:creationId xmlns:a16="http://schemas.microsoft.com/office/drawing/2014/main" id="{95015BCB-4BC2-4658-B572-156898E0226D}"/>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More than 90% of dry days are preserved!!</a:t>
            </a:r>
          </a:p>
        </p:txBody>
      </p:sp>
      <p:pic>
        <p:nvPicPr>
          <p:cNvPr id="2" name="Picture 1">
            <a:extLst>
              <a:ext uri="{FF2B5EF4-FFF2-40B4-BE49-F238E27FC236}">
                <a16:creationId xmlns:a16="http://schemas.microsoft.com/office/drawing/2014/main" id="{BB218E4A-1FDC-4F0D-892C-F4BC3AEC6090}"/>
              </a:ext>
            </a:extLst>
          </p:cNvPr>
          <p:cNvPicPr>
            <a:picLocks noChangeAspect="1"/>
          </p:cNvPicPr>
          <p:nvPr/>
        </p:nvPicPr>
        <p:blipFill>
          <a:blip r:embed="rId9"/>
          <a:stretch>
            <a:fillRect/>
          </a:stretch>
        </p:blipFill>
        <p:spPr>
          <a:xfrm>
            <a:off x="1645920" y="2011680"/>
            <a:ext cx="8229600" cy="3809610"/>
          </a:xfrm>
          <a:prstGeom prst="rect">
            <a:avLst/>
          </a:prstGeom>
        </p:spPr>
      </p:pic>
      <p:sp>
        <p:nvSpPr>
          <p:cNvPr id="22" name="TextBox 21">
            <a:extLst>
              <a:ext uri="{FF2B5EF4-FFF2-40B4-BE49-F238E27FC236}">
                <a16:creationId xmlns:a16="http://schemas.microsoft.com/office/drawing/2014/main" id="{6F7A46A1-E19E-4BCC-B007-C54BA4801361}"/>
              </a:ext>
            </a:extLst>
          </p:cNvPr>
          <p:cNvSpPr txBox="1"/>
          <p:nvPr/>
        </p:nvSpPr>
        <p:spPr>
          <a:xfrm>
            <a:off x="1694171" y="2743200"/>
            <a:ext cx="513282" cy="276999"/>
          </a:xfrm>
          <a:prstGeom prst="rect">
            <a:avLst/>
          </a:prstGeom>
          <a:noFill/>
        </p:spPr>
        <p:txBody>
          <a:bodyPr wrap="none" rtlCol="0">
            <a:spAutoFit/>
          </a:bodyPr>
          <a:lstStyle/>
          <a:p>
            <a:r>
              <a:rPr lang="en-US" sz="1200" dirty="0"/>
              <a:t>(295)</a:t>
            </a:r>
          </a:p>
        </p:txBody>
      </p:sp>
      <p:sp>
        <p:nvSpPr>
          <p:cNvPr id="23" name="TextBox 22">
            <a:extLst>
              <a:ext uri="{FF2B5EF4-FFF2-40B4-BE49-F238E27FC236}">
                <a16:creationId xmlns:a16="http://schemas.microsoft.com/office/drawing/2014/main" id="{346BE0AF-2DD9-48D4-9F9D-1B6BDB30B736}"/>
              </a:ext>
            </a:extLst>
          </p:cNvPr>
          <p:cNvSpPr txBox="1"/>
          <p:nvPr/>
        </p:nvSpPr>
        <p:spPr>
          <a:xfrm>
            <a:off x="1676400" y="3533001"/>
            <a:ext cx="513282" cy="276999"/>
          </a:xfrm>
          <a:prstGeom prst="rect">
            <a:avLst/>
          </a:prstGeom>
          <a:noFill/>
        </p:spPr>
        <p:txBody>
          <a:bodyPr wrap="none" rtlCol="0">
            <a:spAutoFit/>
          </a:bodyPr>
          <a:lstStyle/>
          <a:p>
            <a:r>
              <a:rPr lang="en-US" sz="1200" dirty="0"/>
              <a:t>(420)</a:t>
            </a:r>
          </a:p>
        </p:txBody>
      </p:sp>
      <p:sp>
        <p:nvSpPr>
          <p:cNvPr id="24" name="TextBox 23">
            <a:extLst>
              <a:ext uri="{FF2B5EF4-FFF2-40B4-BE49-F238E27FC236}">
                <a16:creationId xmlns:a16="http://schemas.microsoft.com/office/drawing/2014/main" id="{7B73EF3D-736C-4564-A5FB-33CAFAF76531}"/>
              </a:ext>
            </a:extLst>
          </p:cNvPr>
          <p:cNvSpPr txBox="1"/>
          <p:nvPr/>
        </p:nvSpPr>
        <p:spPr>
          <a:xfrm>
            <a:off x="1752600" y="4371201"/>
            <a:ext cx="513282" cy="276999"/>
          </a:xfrm>
          <a:prstGeom prst="rect">
            <a:avLst/>
          </a:prstGeom>
          <a:noFill/>
        </p:spPr>
        <p:txBody>
          <a:bodyPr wrap="none" rtlCol="0">
            <a:spAutoFit/>
          </a:bodyPr>
          <a:lstStyle/>
          <a:p>
            <a:r>
              <a:rPr lang="en-US" sz="1200" dirty="0"/>
              <a:t>(206)</a:t>
            </a:r>
          </a:p>
        </p:txBody>
      </p:sp>
      <p:sp>
        <p:nvSpPr>
          <p:cNvPr id="26" name="TextBox 25">
            <a:extLst>
              <a:ext uri="{FF2B5EF4-FFF2-40B4-BE49-F238E27FC236}">
                <a16:creationId xmlns:a16="http://schemas.microsoft.com/office/drawing/2014/main" id="{85071560-D02B-4F6D-9F6A-04A7D87EE647}"/>
              </a:ext>
            </a:extLst>
          </p:cNvPr>
          <p:cNvSpPr txBox="1"/>
          <p:nvPr/>
        </p:nvSpPr>
        <p:spPr>
          <a:xfrm>
            <a:off x="1752600" y="5209401"/>
            <a:ext cx="513282" cy="276999"/>
          </a:xfrm>
          <a:prstGeom prst="rect">
            <a:avLst/>
          </a:prstGeom>
          <a:noFill/>
        </p:spPr>
        <p:txBody>
          <a:bodyPr wrap="none" rtlCol="0">
            <a:spAutoFit/>
          </a:bodyPr>
          <a:lstStyle/>
          <a:p>
            <a:r>
              <a:rPr lang="en-US" sz="1200" dirty="0"/>
              <a:t>(405)</a:t>
            </a:r>
          </a:p>
        </p:txBody>
      </p:sp>
      <p:sp>
        <p:nvSpPr>
          <p:cNvPr id="29" name="TextBox 28">
            <a:extLst>
              <a:ext uri="{FF2B5EF4-FFF2-40B4-BE49-F238E27FC236}">
                <a16:creationId xmlns:a16="http://schemas.microsoft.com/office/drawing/2014/main" id="{0CCC6DE5-E002-4738-A0E3-CD8965C55C16}"/>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
        <p:nvSpPr>
          <p:cNvPr id="28" name="Rectangle 27">
            <a:hlinkClick r:id="rId10" action="ppaction://hlinksldjump"/>
            <a:extLst>
              <a:ext uri="{FF2B5EF4-FFF2-40B4-BE49-F238E27FC236}">
                <a16:creationId xmlns:a16="http://schemas.microsoft.com/office/drawing/2014/main" id="{F8525A1F-2EDF-4B0E-B611-DAAC1F7B825F}"/>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1339668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Merced (Future Set: 2099)</a:t>
            </a:r>
            <a:endParaRPr lang="en-US" sz="2400" b="1" dirty="0"/>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Precipitation Merced (Future)</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6"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7"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8"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46" name="TextBox 45">
            <a:extLst>
              <a:ext uri="{FF2B5EF4-FFF2-40B4-BE49-F238E27FC236}">
                <a16:creationId xmlns:a16="http://schemas.microsoft.com/office/drawing/2014/main" id="{30310A5C-9EDA-45BA-A7E0-C28F33ACBDD1}"/>
              </a:ext>
            </a:extLst>
          </p:cNvPr>
          <p:cNvSpPr txBox="1"/>
          <p:nvPr/>
        </p:nvSpPr>
        <p:spPr>
          <a:xfrm>
            <a:off x="9793224" y="3657600"/>
            <a:ext cx="1645919" cy="1938992"/>
          </a:xfrm>
          <a:prstGeom prst="rect">
            <a:avLst/>
          </a:prstGeom>
          <a:noFill/>
        </p:spPr>
        <p:txBody>
          <a:bodyPr wrap="square" rtlCol="0">
            <a:spAutoFit/>
          </a:bodyPr>
          <a:lstStyle/>
          <a:p>
            <a:r>
              <a:rPr lang="en-US" sz="2000" b="1" dirty="0">
                <a:latin typeface="+mj-lt"/>
              </a:rPr>
              <a:t>GCM Output</a:t>
            </a:r>
          </a:p>
          <a:p>
            <a:pPr algn="ctr"/>
            <a:r>
              <a:rPr lang="en-US" sz="2000" dirty="0">
                <a:latin typeface="+mj-lt"/>
              </a:rPr>
              <a:t>RCP4.5</a:t>
            </a:r>
          </a:p>
          <a:p>
            <a:r>
              <a:rPr lang="en-US" sz="2000" b="1" u="sng" dirty="0">
                <a:latin typeface="+mj-lt"/>
              </a:rPr>
              <a:t>Metric</a:t>
            </a:r>
          </a:p>
          <a:p>
            <a:r>
              <a:rPr lang="en-US" sz="2000" dirty="0">
                <a:latin typeface="+mj-lt"/>
              </a:rPr>
              <a:t>RMSEC &lt;2.8%</a:t>
            </a:r>
          </a:p>
          <a:p>
            <a:r>
              <a:rPr lang="en-US" sz="2000" dirty="0">
                <a:latin typeface="+mj-lt"/>
              </a:rPr>
              <a:t>MCE &lt;9.1%</a:t>
            </a:r>
          </a:p>
          <a:p>
            <a:r>
              <a:rPr lang="en-US" sz="2000" dirty="0">
                <a:latin typeface="+mj-lt"/>
              </a:rPr>
              <a:t>NSH &gt; 99% </a:t>
            </a:r>
          </a:p>
        </p:txBody>
      </p:sp>
      <p:sp>
        <p:nvSpPr>
          <p:cNvPr id="47" name="Rectangle 46">
            <a:extLst>
              <a:ext uri="{FF2B5EF4-FFF2-40B4-BE49-F238E27FC236}">
                <a16:creationId xmlns:a16="http://schemas.microsoft.com/office/drawing/2014/main" id="{95015BCB-4BC2-4658-B572-156898E0226D}"/>
              </a:ext>
            </a:extLst>
          </p:cNvPr>
          <p:cNvSpPr/>
          <p:nvPr/>
        </p:nvSpPr>
        <p:spPr>
          <a:xfrm>
            <a:off x="1828800" y="5726668"/>
            <a:ext cx="9448800" cy="369332"/>
          </a:xfrm>
          <a:prstGeom prst="rect">
            <a:avLst/>
          </a:prstGeom>
        </p:spPr>
        <p:txBody>
          <a:bodyPr wrap="square">
            <a:spAutoFit/>
          </a:bodyPr>
          <a:lstStyle/>
          <a:p>
            <a:r>
              <a:rPr lang="en-US" b="1" dirty="0">
                <a:solidFill>
                  <a:srgbClr val="FF0000"/>
                </a:solidFill>
              </a:rPr>
              <a:t>More than 87% of dry days are preserved!!</a:t>
            </a:r>
          </a:p>
        </p:txBody>
      </p:sp>
      <p:pic>
        <p:nvPicPr>
          <p:cNvPr id="3" name="Picture 2">
            <a:extLst>
              <a:ext uri="{FF2B5EF4-FFF2-40B4-BE49-F238E27FC236}">
                <a16:creationId xmlns:a16="http://schemas.microsoft.com/office/drawing/2014/main" id="{3A5CB014-8B2B-4D1D-A575-23D142381765}"/>
              </a:ext>
            </a:extLst>
          </p:cNvPr>
          <p:cNvPicPr>
            <a:picLocks noChangeAspect="1"/>
          </p:cNvPicPr>
          <p:nvPr/>
        </p:nvPicPr>
        <p:blipFill>
          <a:blip r:embed="rId9"/>
          <a:stretch>
            <a:fillRect/>
          </a:stretch>
        </p:blipFill>
        <p:spPr>
          <a:xfrm>
            <a:off x="1645920" y="2011680"/>
            <a:ext cx="8229600" cy="3809610"/>
          </a:xfrm>
          <a:prstGeom prst="rect">
            <a:avLst/>
          </a:prstGeom>
        </p:spPr>
      </p:pic>
      <p:sp>
        <p:nvSpPr>
          <p:cNvPr id="22" name="TextBox 21">
            <a:extLst>
              <a:ext uri="{FF2B5EF4-FFF2-40B4-BE49-F238E27FC236}">
                <a16:creationId xmlns:a16="http://schemas.microsoft.com/office/drawing/2014/main" id="{1199C52F-B543-4E49-9EAA-BF23E6890C3B}"/>
              </a:ext>
            </a:extLst>
          </p:cNvPr>
          <p:cNvSpPr txBox="1"/>
          <p:nvPr/>
        </p:nvSpPr>
        <p:spPr>
          <a:xfrm>
            <a:off x="1694171" y="2743200"/>
            <a:ext cx="513282" cy="276999"/>
          </a:xfrm>
          <a:prstGeom prst="rect">
            <a:avLst/>
          </a:prstGeom>
          <a:noFill/>
        </p:spPr>
        <p:txBody>
          <a:bodyPr wrap="none" rtlCol="0">
            <a:spAutoFit/>
          </a:bodyPr>
          <a:lstStyle/>
          <a:p>
            <a:r>
              <a:rPr lang="en-US" sz="1200" dirty="0"/>
              <a:t>(313)</a:t>
            </a:r>
          </a:p>
        </p:txBody>
      </p:sp>
      <p:sp>
        <p:nvSpPr>
          <p:cNvPr id="23" name="TextBox 22">
            <a:extLst>
              <a:ext uri="{FF2B5EF4-FFF2-40B4-BE49-F238E27FC236}">
                <a16:creationId xmlns:a16="http://schemas.microsoft.com/office/drawing/2014/main" id="{1330AFA2-7F17-4F61-BB6A-22EC0F80AA5A}"/>
              </a:ext>
            </a:extLst>
          </p:cNvPr>
          <p:cNvSpPr txBox="1"/>
          <p:nvPr/>
        </p:nvSpPr>
        <p:spPr>
          <a:xfrm>
            <a:off x="1676400" y="3533001"/>
            <a:ext cx="513282" cy="276999"/>
          </a:xfrm>
          <a:prstGeom prst="rect">
            <a:avLst/>
          </a:prstGeom>
          <a:noFill/>
        </p:spPr>
        <p:txBody>
          <a:bodyPr wrap="none" rtlCol="0">
            <a:spAutoFit/>
          </a:bodyPr>
          <a:lstStyle/>
          <a:p>
            <a:r>
              <a:rPr lang="en-US" sz="1200" dirty="0"/>
              <a:t>(341)</a:t>
            </a:r>
          </a:p>
        </p:txBody>
      </p:sp>
      <p:sp>
        <p:nvSpPr>
          <p:cNvPr id="24" name="TextBox 23">
            <a:extLst>
              <a:ext uri="{FF2B5EF4-FFF2-40B4-BE49-F238E27FC236}">
                <a16:creationId xmlns:a16="http://schemas.microsoft.com/office/drawing/2014/main" id="{7C97330F-EB3A-4416-A30F-C13151F50660}"/>
              </a:ext>
            </a:extLst>
          </p:cNvPr>
          <p:cNvSpPr txBox="1"/>
          <p:nvPr/>
        </p:nvSpPr>
        <p:spPr>
          <a:xfrm>
            <a:off x="1752600" y="4371201"/>
            <a:ext cx="513282" cy="276999"/>
          </a:xfrm>
          <a:prstGeom prst="rect">
            <a:avLst/>
          </a:prstGeom>
          <a:noFill/>
        </p:spPr>
        <p:txBody>
          <a:bodyPr wrap="none" rtlCol="0">
            <a:spAutoFit/>
          </a:bodyPr>
          <a:lstStyle/>
          <a:p>
            <a:r>
              <a:rPr lang="en-US" sz="1200" dirty="0"/>
              <a:t>(248)</a:t>
            </a:r>
          </a:p>
        </p:txBody>
      </p:sp>
      <p:sp>
        <p:nvSpPr>
          <p:cNvPr id="26" name="TextBox 25">
            <a:extLst>
              <a:ext uri="{FF2B5EF4-FFF2-40B4-BE49-F238E27FC236}">
                <a16:creationId xmlns:a16="http://schemas.microsoft.com/office/drawing/2014/main" id="{EE9F77D1-3D32-4F3C-A09C-5C8A81255864}"/>
              </a:ext>
            </a:extLst>
          </p:cNvPr>
          <p:cNvSpPr txBox="1"/>
          <p:nvPr/>
        </p:nvSpPr>
        <p:spPr>
          <a:xfrm>
            <a:off x="1752600" y="5209401"/>
            <a:ext cx="513282" cy="276999"/>
          </a:xfrm>
          <a:prstGeom prst="rect">
            <a:avLst/>
          </a:prstGeom>
          <a:noFill/>
        </p:spPr>
        <p:txBody>
          <a:bodyPr wrap="none" rtlCol="0">
            <a:spAutoFit/>
          </a:bodyPr>
          <a:lstStyle/>
          <a:p>
            <a:r>
              <a:rPr lang="en-US" sz="1200" dirty="0"/>
              <a:t>(218)</a:t>
            </a:r>
          </a:p>
        </p:txBody>
      </p:sp>
      <p:sp>
        <p:nvSpPr>
          <p:cNvPr id="29" name="TextBox 28">
            <a:extLst>
              <a:ext uri="{FF2B5EF4-FFF2-40B4-BE49-F238E27FC236}">
                <a16:creationId xmlns:a16="http://schemas.microsoft.com/office/drawing/2014/main" id="{7D17FB5F-FB22-46D2-B8A6-5DA9A835ABEE}"/>
              </a:ext>
            </a:extLst>
          </p:cNvPr>
          <p:cNvSpPr txBox="1"/>
          <p:nvPr/>
        </p:nvSpPr>
        <p:spPr>
          <a:xfrm>
            <a:off x="9793224" y="2318200"/>
            <a:ext cx="1645919" cy="1323439"/>
          </a:xfrm>
          <a:prstGeom prst="rect">
            <a:avLst/>
          </a:prstGeom>
          <a:noFill/>
        </p:spPr>
        <p:txBody>
          <a:bodyPr wrap="square" rtlCol="0">
            <a:spAutoFit/>
          </a:bodyPr>
          <a:lstStyle/>
          <a:p>
            <a:r>
              <a:rPr lang="en-US" sz="1600" dirty="0"/>
              <a:t>Annual total rainfall in millimeters is given in parenthesis.</a:t>
            </a:r>
          </a:p>
        </p:txBody>
      </p:sp>
      <p:sp>
        <p:nvSpPr>
          <p:cNvPr id="28" name="Rectangle 27">
            <a:hlinkClick r:id="rId10" action="ppaction://hlinksldjump"/>
            <a:extLst>
              <a:ext uri="{FF2B5EF4-FFF2-40B4-BE49-F238E27FC236}">
                <a16:creationId xmlns:a16="http://schemas.microsoft.com/office/drawing/2014/main" id="{5BE615B0-7E57-4770-803C-DD2AE404752B}"/>
              </a:ext>
            </a:extLst>
          </p:cNvPr>
          <p:cNvSpPr/>
          <p:nvPr/>
        </p:nvSpPr>
        <p:spPr>
          <a:xfrm>
            <a:off x="253943" y="49530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13718710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istogram&#10;&#10;Description automatically generated">
            <a:extLst>
              <a:ext uri="{FF2B5EF4-FFF2-40B4-BE49-F238E27FC236}">
                <a16:creationId xmlns:a16="http://schemas.microsoft.com/office/drawing/2014/main" id="{BC07124E-5713-4B2B-8815-35CF2F0571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00200" y="2029968"/>
            <a:ext cx="8846820" cy="393192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4"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Sensitivity Analysis (Sacramento: 2005, RCP8.5)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nvGrpSpPr>
          <p:cNvPr id="40" name="Group 39"/>
          <p:cNvGrpSpPr/>
          <p:nvPr/>
        </p:nvGrpSpPr>
        <p:grpSpPr>
          <a:xfrm>
            <a:off x="10774680" y="6080760"/>
            <a:ext cx="853440" cy="548640"/>
            <a:chOff x="10774680" y="6080760"/>
            <a:chExt cx="853440" cy="548640"/>
          </a:xfrm>
        </p:grpSpPr>
        <p:sp>
          <p:nvSpPr>
            <p:cNvPr id="41" name="Right Arrow 40">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7"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8"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9"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8" name="Rectangle 37">
            <a:hlinkClick r:id="rId10" action="ppaction://hlinksldjump"/>
            <a:extLst>
              <a:ext uri="{FF2B5EF4-FFF2-40B4-BE49-F238E27FC236}">
                <a16:creationId xmlns:a16="http://schemas.microsoft.com/office/drawing/2014/main" id="{C190AB86-530A-4986-AC4E-C1AC5BB84456}"/>
              </a:ext>
            </a:extLst>
          </p:cNvPr>
          <p:cNvSpPr/>
          <p:nvPr/>
        </p:nvSpPr>
        <p:spPr>
          <a:xfrm>
            <a:off x="253943" y="49530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
        <p:nvSpPr>
          <p:cNvPr id="5" name="Title 4">
            <a:extLst>
              <a:ext uri="{FF2B5EF4-FFF2-40B4-BE49-F238E27FC236}">
                <a16:creationId xmlns:a16="http://schemas.microsoft.com/office/drawing/2014/main" id="{65D5E6E0-6135-465A-B018-6F10973D498A}"/>
              </a:ext>
            </a:extLst>
          </p:cNvPr>
          <p:cNvSpPr>
            <a:spLocks noGrp="1"/>
          </p:cNvSpPr>
          <p:nvPr>
            <p:ph type="ctrTitle"/>
          </p:nvPr>
        </p:nvSpPr>
        <p:spPr>
          <a:xfrm>
            <a:off x="1572203" y="1111176"/>
            <a:ext cx="1013460" cy="161873"/>
          </a:xfrm>
        </p:spPr>
        <p:txBody>
          <a:bodyPr>
            <a:normAutofit/>
          </a:bodyPr>
          <a:lstStyle/>
          <a:p>
            <a:r>
              <a:rPr lang="en-US" sz="100" dirty="0">
                <a:solidFill>
                  <a:schemeClr val="bg1"/>
                </a:solidFill>
              </a:rPr>
              <a:t>Sensitivity analysis</a:t>
            </a:r>
          </a:p>
        </p:txBody>
      </p:sp>
      <p:sp>
        <p:nvSpPr>
          <p:cNvPr id="20" name="Content Placeholder 2">
            <a:extLst>
              <a:ext uri="{FF2B5EF4-FFF2-40B4-BE49-F238E27FC236}">
                <a16:creationId xmlns:a16="http://schemas.microsoft.com/office/drawing/2014/main" id="{70D97E2F-6587-4CC1-9649-4FF4DE1C8087}"/>
              </a:ext>
            </a:extLst>
          </p:cNvPr>
          <p:cNvSpPr txBox="1">
            <a:spLocks/>
          </p:cNvSpPr>
          <p:nvPr/>
        </p:nvSpPr>
        <p:spPr>
          <a:xfrm>
            <a:off x="9610298" y="2293619"/>
            <a:ext cx="1895902" cy="3497573"/>
          </a:xfrm>
          <a:prstGeom prst="rect">
            <a:avLst/>
          </a:prstGeom>
        </p:spPr>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2000" dirty="0">
                <a:solidFill>
                  <a:schemeClr val="tx1"/>
                </a:solidFill>
                <a:latin typeface="+mj-lt"/>
              </a:rPr>
              <a:t>Ensembles of normalized rainfall are highly variable as their FM parameters.</a:t>
            </a:r>
          </a:p>
          <a:p>
            <a:pPr>
              <a:lnSpc>
                <a:spcPct val="200000"/>
              </a:lnSpc>
            </a:pPr>
            <a:r>
              <a:rPr lang="en-US" sz="2000" dirty="0">
                <a:solidFill>
                  <a:schemeClr val="tx1"/>
                </a:solidFill>
                <a:latin typeface="+mj-lt"/>
              </a:rPr>
              <a:t>Similar results under RCP4.5</a:t>
            </a:r>
          </a:p>
        </p:txBody>
      </p:sp>
    </p:spTree>
    <p:extLst>
      <p:ext uri="{BB962C8B-B14F-4D97-AF65-F5344CB8AC3E}">
        <p14:creationId xmlns:p14="http://schemas.microsoft.com/office/powerpoint/2010/main" val="1953521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Sensitivity Analysis (Shasta: 2065, RCP8.5)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1447800" y="1371600"/>
            <a:ext cx="914400" cy="0"/>
          </a:xfrm>
        </p:spPr>
        <p:txBody>
          <a:bodyPr>
            <a:noAutofit/>
          </a:bodyPr>
          <a:lstStyle/>
          <a:p>
            <a:r>
              <a:rPr lang="en-US" sz="100" kern="1200" dirty="0">
                <a:solidFill>
                  <a:schemeClr val="bg1"/>
                </a:solidFill>
                <a:effectLst/>
              </a:rPr>
              <a:t>Sensitivity analysis</a:t>
            </a:r>
            <a:endParaRPr lang="en-US" sz="100" dirty="0">
              <a:solidFill>
                <a:schemeClr val="bg1"/>
              </a:solidFill>
            </a:endParaRP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6"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7"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8"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38" name="Rectangle 37">
            <a:hlinkClick r:id="rId9" action="ppaction://hlinksldjump"/>
            <a:extLst>
              <a:ext uri="{FF2B5EF4-FFF2-40B4-BE49-F238E27FC236}">
                <a16:creationId xmlns:a16="http://schemas.microsoft.com/office/drawing/2014/main" id="{C190AB86-530A-4986-AC4E-C1AC5BB84456}"/>
              </a:ext>
            </a:extLst>
          </p:cNvPr>
          <p:cNvSpPr/>
          <p:nvPr/>
        </p:nvSpPr>
        <p:spPr>
          <a:xfrm>
            <a:off x="253943" y="49530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pic>
        <p:nvPicPr>
          <p:cNvPr id="21" name="Picture 20" descr="A picture containing chart, histogram&#10;&#10;Description automatically generated">
            <a:extLst>
              <a:ext uri="{FF2B5EF4-FFF2-40B4-BE49-F238E27FC236}">
                <a16:creationId xmlns:a16="http://schemas.microsoft.com/office/drawing/2014/main" id="{FA5DAAC6-404F-4815-96B0-5D2BC393AF3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00200" y="2011680"/>
            <a:ext cx="8846819" cy="3931920"/>
          </a:xfrm>
          <a:prstGeom prst="rect">
            <a:avLst/>
          </a:prstGeom>
        </p:spPr>
      </p:pic>
      <p:sp>
        <p:nvSpPr>
          <p:cNvPr id="20" name="Content Placeholder 2">
            <a:extLst>
              <a:ext uri="{FF2B5EF4-FFF2-40B4-BE49-F238E27FC236}">
                <a16:creationId xmlns:a16="http://schemas.microsoft.com/office/drawing/2014/main" id="{70E6DDC0-2F1C-465B-B7EB-707676A10B36}"/>
              </a:ext>
            </a:extLst>
          </p:cNvPr>
          <p:cNvSpPr txBox="1">
            <a:spLocks/>
          </p:cNvSpPr>
          <p:nvPr/>
        </p:nvSpPr>
        <p:spPr>
          <a:xfrm>
            <a:off x="9610298" y="2293619"/>
            <a:ext cx="1895902" cy="3497573"/>
          </a:xfrm>
          <a:prstGeom prst="rect">
            <a:avLst/>
          </a:prstGeom>
        </p:spPr>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2000" dirty="0">
                <a:solidFill>
                  <a:schemeClr val="tx1"/>
                </a:solidFill>
                <a:latin typeface="+mj-lt"/>
              </a:rPr>
              <a:t>Ensembles of normalized rainfall are highly variable as their FM parameters.</a:t>
            </a:r>
          </a:p>
          <a:p>
            <a:pPr>
              <a:lnSpc>
                <a:spcPct val="200000"/>
              </a:lnSpc>
            </a:pPr>
            <a:r>
              <a:rPr lang="en-US" sz="2000" dirty="0">
                <a:solidFill>
                  <a:schemeClr val="tx1"/>
                </a:solidFill>
                <a:latin typeface="+mj-lt"/>
              </a:rPr>
              <a:t>Similar results under RCP4.5</a:t>
            </a:r>
          </a:p>
        </p:txBody>
      </p:sp>
    </p:spTree>
    <p:extLst>
      <p:ext uri="{BB962C8B-B14F-4D97-AF65-F5344CB8AC3E}">
        <p14:creationId xmlns:p14="http://schemas.microsoft.com/office/powerpoint/2010/main" val="915105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B6093B-1357-4639-9B8F-F8560568AFEE}"/>
              </a:ext>
            </a:extLst>
          </p:cNvPr>
          <p:cNvPicPr>
            <a:picLocks noChangeAspect="1"/>
          </p:cNvPicPr>
          <p:nvPr/>
        </p:nvPicPr>
        <p:blipFill>
          <a:blip r:embed="rId2"/>
          <a:stretch>
            <a:fillRect/>
          </a:stretch>
        </p:blipFill>
        <p:spPr>
          <a:xfrm>
            <a:off x="1645920" y="2029968"/>
            <a:ext cx="8638520" cy="384048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4"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Sensitivity Analysis (Merced: 2099, RCP8.5)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Sensitivity analysis</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7"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8"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9"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0" name="Content Placeholder 2">
            <a:extLst>
              <a:ext uri="{FF2B5EF4-FFF2-40B4-BE49-F238E27FC236}">
                <a16:creationId xmlns:a16="http://schemas.microsoft.com/office/drawing/2014/main" id="{28C96A4C-798E-494F-ABEA-6773E688AF75}"/>
              </a:ext>
            </a:extLst>
          </p:cNvPr>
          <p:cNvSpPr txBox="1">
            <a:spLocks/>
          </p:cNvSpPr>
          <p:nvPr/>
        </p:nvSpPr>
        <p:spPr>
          <a:xfrm>
            <a:off x="9610298" y="2297879"/>
            <a:ext cx="1895902" cy="3459480"/>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Vertical bars correspond to best FM parameters for each GCM. There is more variability in rainfall compared to temperature. Similar results for RCP4.5</a:t>
            </a:r>
          </a:p>
        </p:txBody>
      </p:sp>
      <p:sp>
        <p:nvSpPr>
          <p:cNvPr id="21" name="Rectangle 20">
            <a:hlinkClick r:id="rId10" action="ppaction://hlinksldjump"/>
            <a:extLst>
              <a:ext uri="{FF2B5EF4-FFF2-40B4-BE49-F238E27FC236}">
                <a16:creationId xmlns:a16="http://schemas.microsoft.com/office/drawing/2014/main" id="{012234E8-25AF-4919-8771-0328737FF3EB}"/>
              </a:ext>
            </a:extLst>
          </p:cNvPr>
          <p:cNvSpPr/>
          <p:nvPr/>
        </p:nvSpPr>
        <p:spPr>
          <a:xfrm>
            <a:off x="253943" y="49530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2082480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Chart, box and whisker chart&#10;&#10;Description automatically generated">
            <a:extLst>
              <a:ext uri="{FF2B5EF4-FFF2-40B4-BE49-F238E27FC236}">
                <a16:creationId xmlns:a16="http://schemas.microsoft.com/office/drawing/2014/main" id="{D4878B71-48FB-4272-B9F4-4D04DD856F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5920" y="2029968"/>
            <a:ext cx="8641079" cy="3840480"/>
          </a:xfrm>
          <a:prstGeom prst="rect">
            <a:avLst/>
          </a:prstGeom>
        </p:spPr>
      </p:pic>
      <p:sp>
        <p:nvSpPr>
          <p:cNvPr id="11" name="Oval 10">
            <a:hlinkClick r:id="rId3"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4"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Sensitivity Analysis (Shasta: 2005, RCP8.5)</a:t>
            </a:r>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Sensitivity Analysis</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5"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5"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6"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6"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35" name="Rectangle 34">
            <a:hlinkClick r:id="rId7" action="ppaction://hlinksldjump"/>
            <a:extLst>
              <a:ext uri="{FF2B5EF4-FFF2-40B4-BE49-F238E27FC236}">
                <a16:creationId xmlns:a16="http://schemas.microsoft.com/office/drawing/2014/main" id="{EC894C39-4314-418B-A642-461C77633174}"/>
              </a:ext>
            </a:extLst>
          </p:cNvPr>
          <p:cNvSpPr/>
          <p:nvPr/>
        </p:nvSpPr>
        <p:spPr>
          <a:xfrm>
            <a:off x="253943" y="196596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Shasta Dam</a:t>
            </a:r>
          </a:p>
        </p:txBody>
      </p:sp>
      <p:sp>
        <p:nvSpPr>
          <p:cNvPr id="36" name="Rectangle 35">
            <a:hlinkClick r:id="rId8" action="ppaction://hlinksldjump"/>
            <a:extLst>
              <a:ext uri="{FF2B5EF4-FFF2-40B4-BE49-F238E27FC236}">
                <a16:creationId xmlns:a16="http://schemas.microsoft.com/office/drawing/2014/main" id="{A8E15E77-9229-426E-B626-3DE637100F16}"/>
              </a:ext>
            </a:extLst>
          </p:cNvPr>
          <p:cNvSpPr/>
          <p:nvPr/>
        </p:nvSpPr>
        <p:spPr>
          <a:xfrm>
            <a:off x="253943" y="29718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Sacramento</a:t>
            </a:r>
          </a:p>
        </p:txBody>
      </p:sp>
      <p:sp>
        <p:nvSpPr>
          <p:cNvPr id="37" name="Rectangle 36">
            <a:hlinkClick r:id="rId9" action="ppaction://hlinksldjump"/>
            <a:extLst>
              <a:ext uri="{FF2B5EF4-FFF2-40B4-BE49-F238E27FC236}">
                <a16:creationId xmlns:a16="http://schemas.microsoft.com/office/drawing/2014/main" id="{F338DEA0-9E04-4DD8-8785-67BC176864A7}"/>
              </a:ext>
            </a:extLst>
          </p:cNvPr>
          <p:cNvSpPr/>
          <p:nvPr/>
        </p:nvSpPr>
        <p:spPr>
          <a:xfrm>
            <a:off x="253943" y="3962400"/>
            <a:ext cx="1371600" cy="1005840"/>
          </a:xfrm>
          <a:prstGeom prst="rect">
            <a:avLst/>
          </a:prstGeom>
          <a:solidFill>
            <a:schemeClr val="accent4">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Merced</a:t>
            </a:r>
          </a:p>
        </p:txBody>
      </p:sp>
      <p:sp>
        <p:nvSpPr>
          <p:cNvPr id="21" name="Content Placeholder 2">
            <a:extLst>
              <a:ext uri="{FF2B5EF4-FFF2-40B4-BE49-F238E27FC236}">
                <a16:creationId xmlns:a16="http://schemas.microsoft.com/office/drawing/2014/main" id="{0A3E3D67-BE61-48A9-9777-C7DA5F18A1B4}"/>
              </a:ext>
            </a:extLst>
          </p:cNvPr>
          <p:cNvSpPr txBox="1">
            <a:spLocks/>
          </p:cNvSpPr>
          <p:nvPr/>
        </p:nvSpPr>
        <p:spPr>
          <a:xfrm>
            <a:off x="9610298" y="2297879"/>
            <a:ext cx="1895902" cy="3459480"/>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200000"/>
              </a:lnSpc>
            </a:pPr>
            <a:r>
              <a:rPr lang="en-US" sz="1600" dirty="0">
                <a:solidFill>
                  <a:schemeClr val="tx1"/>
                </a:solidFill>
                <a:latin typeface="+mj-lt"/>
              </a:rPr>
              <a:t>Vertical bars correspond to best FM parameters for each GCM. There is more variability in rainfall compared to temperature. Similar results for RCP4.5 </a:t>
            </a:r>
          </a:p>
        </p:txBody>
      </p:sp>
      <p:sp>
        <p:nvSpPr>
          <p:cNvPr id="22" name="Rectangle 21">
            <a:hlinkClick r:id="rId10" action="ppaction://hlinksldjump"/>
            <a:extLst>
              <a:ext uri="{FF2B5EF4-FFF2-40B4-BE49-F238E27FC236}">
                <a16:creationId xmlns:a16="http://schemas.microsoft.com/office/drawing/2014/main" id="{5056F0B8-78F7-4EBC-BB31-390C2477F183}"/>
              </a:ext>
            </a:extLst>
          </p:cNvPr>
          <p:cNvSpPr/>
          <p:nvPr/>
        </p:nvSpPr>
        <p:spPr>
          <a:xfrm>
            <a:off x="253943" y="4953000"/>
            <a:ext cx="1371600" cy="1005840"/>
          </a:xfrm>
          <a:prstGeom prst="rect">
            <a:avLst/>
          </a:prstGeom>
          <a:solidFill>
            <a:schemeClr val="accent3">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400" b="1" dirty="0"/>
              <a:t>Sensitivity Analysis</a:t>
            </a:r>
          </a:p>
        </p:txBody>
      </p:sp>
    </p:spTree>
    <p:extLst>
      <p:ext uri="{BB962C8B-B14F-4D97-AF65-F5344CB8AC3E}">
        <p14:creationId xmlns:p14="http://schemas.microsoft.com/office/powerpoint/2010/main" val="3556015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Comparative Assessment: Merced, Historical</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Comparative Assessment</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2" name="Rectangle 41">
            <a:hlinkClick r:id="rId3" action="ppaction://hlinksldjump"/>
            <a:extLst>
              <a:ext uri="{FF2B5EF4-FFF2-40B4-BE49-F238E27FC236}">
                <a16:creationId xmlns:a16="http://schemas.microsoft.com/office/drawing/2014/main" id="{F6957B8D-96A2-42A9-AE30-68BC7D8D765B}"/>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3" name="Rectangle 42">
            <a:hlinkClick r:id="rId6" action="ppaction://hlinksldjump"/>
            <a:extLst>
              <a:ext uri="{FF2B5EF4-FFF2-40B4-BE49-F238E27FC236}">
                <a16:creationId xmlns:a16="http://schemas.microsoft.com/office/drawing/2014/main" id="{CF91EC08-CE41-4572-B2AB-241DC18684EC}"/>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4" name="Rectangle 43">
            <a:hlinkClick r:id="rId7" action="ppaction://hlinksldjump"/>
            <a:extLst>
              <a:ext uri="{FF2B5EF4-FFF2-40B4-BE49-F238E27FC236}">
                <a16:creationId xmlns:a16="http://schemas.microsoft.com/office/drawing/2014/main" id="{3BC68979-BEB6-4289-82EA-4D5846004D16}"/>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5" name="Rectangle 44">
            <a:hlinkClick r:id="rId8" action="ppaction://hlinksldjump"/>
            <a:extLst>
              <a:ext uri="{FF2B5EF4-FFF2-40B4-BE49-F238E27FC236}">
                <a16:creationId xmlns:a16="http://schemas.microsoft.com/office/drawing/2014/main" id="{3957A808-8E94-44DE-897D-608FAA08B85B}"/>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6" name="Rectangle 45">
            <a:hlinkClick r:id="rId9" action="ppaction://hlinksldjump"/>
            <a:extLst>
              <a:ext uri="{FF2B5EF4-FFF2-40B4-BE49-F238E27FC236}">
                <a16:creationId xmlns:a16="http://schemas.microsoft.com/office/drawing/2014/main" id="{B2A29E43-1495-4F00-B6ED-880D871FD426}"/>
              </a:ext>
            </a:extLst>
          </p:cNvPr>
          <p:cNvSpPr/>
          <p:nvPr/>
        </p:nvSpPr>
        <p:spPr>
          <a:xfrm>
            <a:off x="240475" y="4928707"/>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7" name="Rectangle 46">
            <a:hlinkClick r:id="rId10" action="ppaction://hlinksldjump"/>
            <a:extLst>
              <a:ext uri="{FF2B5EF4-FFF2-40B4-BE49-F238E27FC236}">
                <a16:creationId xmlns:a16="http://schemas.microsoft.com/office/drawing/2014/main" id="{EEE0F8AA-A6F6-4E1F-B84E-953E2E523A1B}"/>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8" name="Rectangle 47">
            <a:hlinkClick r:id="rId11" action="ppaction://hlinksldjump"/>
            <a:extLst>
              <a:ext uri="{FF2B5EF4-FFF2-40B4-BE49-F238E27FC236}">
                <a16:creationId xmlns:a16="http://schemas.microsoft.com/office/drawing/2014/main" id="{03572C48-285A-47AD-AB03-3B2B1495CC37}"/>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
        <p:nvSpPr>
          <p:cNvPr id="50" name="Rectangle 49">
            <a:extLst>
              <a:ext uri="{FF2B5EF4-FFF2-40B4-BE49-F238E27FC236}">
                <a16:creationId xmlns:a16="http://schemas.microsoft.com/office/drawing/2014/main" id="{46D9899C-3825-4DFA-8F42-B37BAB88DF6B}"/>
              </a:ext>
            </a:extLst>
          </p:cNvPr>
          <p:cNvSpPr/>
          <p:nvPr/>
        </p:nvSpPr>
        <p:spPr>
          <a:xfrm>
            <a:off x="1676400" y="2132767"/>
            <a:ext cx="9951720" cy="400110"/>
          </a:xfrm>
          <a:prstGeom prst="rect">
            <a:avLst/>
          </a:prstGeom>
        </p:spPr>
        <p:txBody>
          <a:bodyPr wrap="square">
            <a:spAutoFit/>
          </a:bodyPr>
          <a:lstStyle/>
          <a:p>
            <a:r>
              <a:rPr lang="en-US" sz="2000" dirty="0">
                <a:latin typeface="+mj-lt"/>
              </a:rPr>
              <a:t>FM performance based on 100 encodings under RCP 4.5</a:t>
            </a:r>
          </a:p>
        </p:txBody>
      </p:sp>
      <p:pic>
        <p:nvPicPr>
          <p:cNvPr id="3" name="Picture 2" descr="Chart, box and whisker chart&#10;&#10;Description automatically generated">
            <a:extLst>
              <a:ext uri="{FF2B5EF4-FFF2-40B4-BE49-F238E27FC236}">
                <a16:creationId xmlns:a16="http://schemas.microsoft.com/office/drawing/2014/main" id="{6C8A61DB-57C5-49F7-ACE0-F5718F9695E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45922" y="2468880"/>
            <a:ext cx="6086156" cy="3017520"/>
          </a:xfrm>
          <a:prstGeom prst="rect">
            <a:avLst/>
          </a:prstGeom>
        </p:spPr>
      </p:pic>
      <p:sp>
        <p:nvSpPr>
          <p:cNvPr id="5" name="Rectangle 4">
            <a:extLst>
              <a:ext uri="{FF2B5EF4-FFF2-40B4-BE49-F238E27FC236}">
                <a16:creationId xmlns:a16="http://schemas.microsoft.com/office/drawing/2014/main" id="{436AFB2B-0262-43F8-9DE0-90FD73EF8EFC}"/>
              </a:ext>
            </a:extLst>
          </p:cNvPr>
          <p:cNvSpPr/>
          <p:nvPr/>
        </p:nvSpPr>
        <p:spPr>
          <a:xfrm>
            <a:off x="7732078" y="2933390"/>
            <a:ext cx="3340925" cy="1200329"/>
          </a:xfrm>
          <a:prstGeom prst="rect">
            <a:avLst/>
          </a:prstGeom>
        </p:spPr>
        <p:txBody>
          <a:bodyPr wrap="square">
            <a:spAutoFit/>
          </a:bodyPr>
          <a:lstStyle/>
          <a:p>
            <a:r>
              <a:rPr lang="en-US" dirty="0"/>
              <a:t>RMSEC merely less than 3% in all GCMs.</a:t>
            </a:r>
          </a:p>
          <a:p>
            <a:r>
              <a:rPr lang="en-US" dirty="0"/>
              <a:t>Variability reflects the intrinsic geometrical complexity.</a:t>
            </a:r>
          </a:p>
        </p:txBody>
      </p:sp>
    </p:spTree>
    <p:extLst>
      <p:ext uri="{BB962C8B-B14F-4D97-AF65-F5344CB8AC3E}">
        <p14:creationId xmlns:p14="http://schemas.microsoft.com/office/powerpoint/2010/main" val="3970351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Temperature Comparative Assessment: Merced, Future</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Comparative Assessment</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2" name="Rectangle 41">
            <a:hlinkClick r:id="rId3" action="ppaction://hlinksldjump"/>
            <a:extLst>
              <a:ext uri="{FF2B5EF4-FFF2-40B4-BE49-F238E27FC236}">
                <a16:creationId xmlns:a16="http://schemas.microsoft.com/office/drawing/2014/main" id="{F6957B8D-96A2-42A9-AE30-68BC7D8D765B}"/>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3" name="Rectangle 42">
            <a:hlinkClick r:id="rId6" action="ppaction://hlinksldjump"/>
            <a:extLst>
              <a:ext uri="{FF2B5EF4-FFF2-40B4-BE49-F238E27FC236}">
                <a16:creationId xmlns:a16="http://schemas.microsoft.com/office/drawing/2014/main" id="{CF91EC08-CE41-4572-B2AB-241DC18684EC}"/>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4" name="Rectangle 43">
            <a:hlinkClick r:id="rId7" action="ppaction://hlinksldjump"/>
            <a:extLst>
              <a:ext uri="{FF2B5EF4-FFF2-40B4-BE49-F238E27FC236}">
                <a16:creationId xmlns:a16="http://schemas.microsoft.com/office/drawing/2014/main" id="{3BC68979-BEB6-4289-82EA-4D5846004D16}"/>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5" name="Rectangle 44">
            <a:hlinkClick r:id="rId8" action="ppaction://hlinksldjump"/>
            <a:extLst>
              <a:ext uri="{FF2B5EF4-FFF2-40B4-BE49-F238E27FC236}">
                <a16:creationId xmlns:a16="http://schemas.microsoft.com/office/drawing/2014/main" id="{3957A808-8E94-44DE-897D-608FAA08B85B}"/>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6" name="Rectangle 45">
            <a:hlinkClick r:id="rId9" action="ppaction://hlinksldjump"/>
            <a:extLst>
              <a:ext uri="{FF2B5EF4-FFF2-40B4-BE49-F238E27FC236}">
                <a16:creationId xmlns:a16="http://schemas.microsoft.com/office/drawing/2014/main" id="{B2A29E43-1495-4F00-B6ED-880D871FD426}"/>
              </a:ext>
            </a:extLst>
          </p:cNvPr>
          <p:cNvSpPr/>
          <p:nvPr/>
        </p:nvSpPr>
        <p:spPr>
          <a:xfrm>
            <a:off x="240475" y="4928707"/>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7" name="Rectangle 46">
            <a:hlinkClick r:id="rId10" action="ppaction://hlinksldjump"/>
            <a:extLst>
              <a:ext uri="{FF2B5EF4-FFF2-40B4-BE49-F238E27FC236}">
                <a16:creationId xmlns:a16="http://schemas.microsoft.com/office/drawing/2014/main" id="{EEE0F8AA-A6F6-4E1F-B84E-953E2E523A1B}"/>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8" name="Rectangle 47">
            <a:hlinkClick r:id="rId9" action="ppaction://hlinksldjump"/>
            <a:extLst>
              <a:ext uri="{FF2B5EF4-FFF2-40B4-BE49-F238E27FC236}">
                <a16:creationId xmlns:a16="http://schemas.microsoft.com/office/drawing/2014/main" id="{03572C48-285A-47AD-AB03-3B2B1495CC37}"/>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
        <p:nvSpPr>
          <p:cNvPr id="50" name="Rectangle 49">
            <a:extLst>
              <a:ext uri="{FF2B5EF4-FFF2-40B4-BE49-F238E27FC236}">
                <a16:creationId xmlns:a16="http://schemas.microsoft.com/office/drawing/2014/main" id="{46D9899C-3825-4DFA-8F42-B37BAB88DF6B}"/>
              </a:ext>
            </a:extLst>
          </p:cNvPr>
          <p:cNvSpPr/>
          <p:nvPr/>
        </p:nvSpPr>
        <p:spPr>
          <a:xfrm>
            <a:off x="1676400" y="2132767"/>
            <a:ext cx="9067800" cy="400110"/>
          </a:xfrm>
          <a:prstGeom prst="rect">
            <a:avLst/>
          </a:prstGeom>
        </p:spPr>
        <p:txBody>
          <a:bodyPr wrap="square">
            <a:spAutoFit/>
          </a:bodyPr>
          <a:lstStyle/>
          <a:p>
            <a:r>
              <a:rPr lang="en-US" sz="2000" dirty="0"/>
              <a:t>FM performance based on 100 encodings under RCP 4.5</a:t>
            </a:r>
            <a:endParaRPr lang="en-US" dirty="0"/>
          </a:p>
        </p:txBody>
      </p:sp>
      <p:pic>
        <p:nvPicPr>
          <p:cNvPr id="3" name="Picture 2" descr="Graphical user interface, application&#10;&#10;Description automatically generated">
            <a:extLst>
              <a:ext uri="{FF2B5EF4-FFF2-40B4-BE49-F238E27FC236}">
                <a16:creationId xmlns:a16="http://schemas.microsoft.com/office/drawing/2014/main" id="{C438E62F-FAB5-48BD-805A-293163BB354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45920" y="2468880"/>
            <a:ext cx="9144000" cy="3014532"/>
          </a:xfrm>
          <a:prstGeom prst="rect">
            <a:avLst/>
          </a:prstGeom>
        </p:spPr>
      </p:pic>
      <p:sp>
        <p:nvSpPr>
          <p:cNvPr id="26" name="Rectangle 25">
            <a:extLst>
              <a:ext uri="{FF2B5EF4-FFF2-40B4-BE49-F238E27FC236}">
                <a16:creationId xmlns:a16="http://schemas.microsoft.com/office/drawing/2014/main" id="{22F3406F-6190-4499-98D5-E5FEE21D51B2}"/>
              </a:ext>
            </a:extLst>
          </p:cNvPr>
          <p:cNvSpPr/>
          <p:nvPr/>
        </p:nvSpPr>
        <p:spPr>
          <a:xfrm>
            <a:off x="1747552" y="5574268"/>
            <a:ext cx="9301448" cy="369332"/>
          </a:xfrm>
          <a:prstGeom prst="rect">
            <a:avLst/>
          </a:prstGeom>
        </p:spPr>
        <p:txBody>
          <a:bodyPr wrap="square">
            <a:spAutoFit/>
          </a:bodyPr>
          <a:lstStyle/>
          <a:p>
            <a:r>
              <a:rPr lang="en-US" dirty="0"/>
              <a:t>RMSEC merely less than 3% in all GCMs but wider variability than in the past.</a:t>
            </a:r>
          </a:p>
        </p:txBody>
      </p:sp>
    </p:spTree>
    <p:extLst>
      <p:ext uri="{BB962C8B-B14F-4D97-AF65-F5344CB8AC3E}">
        <p14:creationId xmlns:p14="http://schemas.microsoft.com/office/powerpoint/2010/main" val="33118451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Comparative Assessment: Shasta, Historical </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Comparative Assessments</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2" name="Rectangle 41">
            <a:hlinkClick r:id="rId3" action="ppaction://hlinksldjump"/>
            <a:extLst>
              <a:ext uri="{FF2B5EF4-FFF2-40B4-BE49-F238E27FC236}">
                <a16:creationId xmlns:a16="http://schemas.microsoft.com/office/drawing/2014/main" id="{F6957B8D-96A2-42A9-AE30-68BC7D8D765B}"/>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3" name="Rectangle 42">
            <a:hlinkClick r:id="rId6" action="ppaction://hlinksldjump"/>
            <a:extLst>
              <a:ext uri="{FF2B5EF4-FFF2-40B4-BE49-F238E27FC236}">
                <a16:creationId xmlns:a16="http://schemas.microsoft.com/office/drawing/2014/main" id="{CF91EC08-CE41-4572-B2AB-241DC18684EC}"/>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4" name="Rectangle 43">
            <a:hlinkClick r:id="rId7" action="ppaction://hlinksldjump"/>
            <a:extLst>
              <a:ext uri="{FF2B5EF4-FFF2-40B4-BE49-F238E27FC236}">
                <a16:creationId xmlns:a16="http://schemas.microsoft.com/office/drawing/2014/main" id="{3BC68979-BEB6-4289-82EA-4D5846004D16}"/>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5" name="Rectangle 44">
            <a:hlinkClick r:id="rId8" action="ppaction://hlinksldjump"/>
            <a:extLst>
              <a:ext uri="{FF2B5EF4-FFF2-40B4-BE49-F238E27FC236}">
                <a16:creationId xmlns:a16="http://schemas.microsoft.com/office/drawing/2014/main" id="{3957A808-8E94-44DE-897D-608FAA08B85B}"/>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6" name="Rectangle 45">
            <a:hlinkClick r:id="rId9" action="ppaction://hlinksldjump"/>
            <a:extLst>
              <a:ext uri="{FF2B5EF4-FFF2-40B4-BE49-F238E27FC236}">
                <a16:creationId xmlns:a16="http://schemas.microsoft.com/office/drawing/2014/main" id="{B2A29E43-1495-4F00-B6ED-880D871FD426}"/>
              </a:ext>
            </a:extLst>
          </p:cNvPr>
          <p:cNvSpPr/>
          <p:nvPr/>
        </p:nvSpPr>
        <p:spPr>
          <a:xfrm>
            <a:off x="240475" y="4928707"/>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7" name="Rectangle 46">
            <a:hlinkClick r:id="rId10" action="ppaction://hlinksldjump"/>
            <a:extLst>
              <a:ext uri="{FF2B5EF4-FFF2-40B4-BE49-F238E27FC236}">
                <a16:creationId xmlns:a16="http://schemas.microsoft.com/office/drawing/2014/main" id="{EEE0F8AA-A6F6-4E1F-B84E-953E2E523A1B}"/>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48" name="Rectangle 47">
            <a:hlinkClick r:id="rId9" action="ppaction://hlinksldjump"/>
            <a:extLst>
              <a:ext uri="{FF2B5EF4-FFF2-40B4-BE49-F238E27FC236}">
                <a16:creationId xmlns:a16="http://schemas.microsoft.com/office/drawing/2014/main" id="{03572C48-285A-47AD-AB03-3B2B1495CC37}"/>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
        <p:nvSpPr>
          <p:cNvPr id="50" name="Rectangle 49">
            <a:extLst>
              <a:ext uri="{FF2B5EF4-FFF2-40B4-BE49-F238E27FC236}">
                <a16:creationId xmlns:a16="http://schemas.microsoft.com/office/drawing/2014/main" id="{46D9899C-3825-4DFA-8F42-B37BAB88DF6B}"/>
              </a:ext>
            </a:extLst>
          </p:cNvPr>
          <p:cNvSpPr/>
          <p:nvPr/>
        </p:nvSpPr>
        <p:spPr>
          <a:xfrm>
            <a:off x="1676400" y="2132767"/>
            <a:ext cx="9067800" cy="400110"/>
          </a:xfrm>
          <a:prstGeom prst="rect">
            <a:avLst/>
          </a:prstGeom>
        </p:spPr>
        <p:txBody>
          <a:bodyPr wrap="square">
            <a:spAutoFit/>
          </a:bodyPr>
          <a:lstStyle/>
          <a:p>
            <a:r>
              <a:rPr lang="en-US" sz="2000" dirty="0">
                <a:latin typeface="+mj-lt"/>
              </a:rPr>
              <a:t>FM performance based on 100 encodings under RCP 8.5</a:t>
            </a:r>
          </a:p>
        </p:txBody>
      </p:sp>
      <p:pic>
        <p:nvPicPr>
          <p:cNvPr id="3" name="Picture 2" descr="A picture containing text, crossword puzzle&#10;&#10;Description automatically generated">
            <a:extLst>
              <a:ext uri="{FF2B5EF4-FFF2-40B4-BE49-F238E27FC236}">
                <a16:creationId xmlns:a16="http://schemas.microsoft.com/office/drawing/2014/main" id="{06AD94F4-7BFC-4EE1-A0D2-3762FC0362B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45920" y="2468880"/>
            <a:ext cx="6086156" cy="3017520"/>
          </a:xfrm>
          <a:prstGeom prst="rect">
            <a:avLst/>
          </a:prstGeom>
        </p:spPr>
      </p:pic>
      <p:sp>
        <p:nvSpPr>
          <p:cNvPr id="26" name="Rectangle 25">
            <a:extLst>
              <a:ext uri="{FF2B5EF4-FFF2-40B4-BE49-F238E27FC236}">
                <a16:creationId xmlns:a16="http://schemas.microsoft.com/office/drawing/2014/main" id="{8F2A2911-50DB-4864-BC2D-76765EDFD37B}"/>
              </a:ext>
            </a:extLst>
          </p:cNvPr>
          <p:cNvSpPr/>
          <p:nvPr/>
        </p:nvSpPr>
        <p:spPr>
          <a:xfrm>
            <a:off x="7732078" y="2933390"/>
            <a:ext cx="3340925" cy="1477328"/>
          </a:xfrm>
          <a:prstGeom prst="rect">
            <a:avLst/>
          </a:prstGeom>
        </p:spPr>
        <p:txBody>
          <a:bodyPr wrap="square">
            <a:spAutoFit/>
          </a:bodyPr>
          <a:lstStyle/>
          <a:p>
            <a:r>
              <a:rPr lang="en-US" dirty="0"/>
              <a:t>RMSEC merely less than 8% in all GCMs. </a:t>
            </a:r>
          </a:p>
          <a:p>
            <a:r>
              <a:rPr lang="en-US" dirty="0"/>
              <a:t>Higher error compared to temperature sets means rainfall is more complex to describe</a:t>
            </a:r>
          </a:p>
        </p:txBody>
      </p:sp>
    </p:spTree>
    <p:extLst>
      <p:ext uri="{BB962C8B-B14F-4D97-AF65-F5344CB8AC3E}">
        <p14:creationId xmlns:p14="http://schemas.microsoft.com/office/powerpoint/2010/main" val="26289359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sp>
        <p:nvSpPr>
          <p:cNvPr id="13" name="Right Arrow 12">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5" name="Right Arrow 14">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9" name="Rounded Rectangle 18">
            <a:hlinkClick r:id="rId3" action="ppaction://hlinksldjump"/>
          </p:cNvPr>
          <p:cNvSpPr/>
          <p:nvPr/>
        </p:nvSpPr>
        <p:spPr>
          <a:xfrm>
            <a:off x="1371600"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Precipitation Comparative Assessment: Shasta, Future </a:t>
            </a:r>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594360" y="838200"/>
            <a:ext cx="1371600" cy="457200"/>
          </a:xfrm>
        </p:spPr>
        <p:txBody>
          <a:bodyPr>
            <a:normAutofit/>
          </a:bodyPr>
          <a:lstStyle/>
          <a:p>
            <a:pPr rtl="0" eaLnBrk="1" latinLnBrk="0" hangingPunct="1"/>
            <a:r>
              <a:rPr lang="en-US" sz="1000" b="1" kern="1200" dirty="0">
                <a:solidFill>
                  <a:schemeClr val="bg1"/>
                </a:solidFill>
                <a:effectLst/>
                <a:latin typeface="+mj-lt"/>
                <a:ea typeface="+mn-ea"/>
                <a:cs typeface="+mn-cs"/>
              </a:rPr>
              <a:t>Comparative Assessments</a:t>
            </a:r>
          </a:p>
        </p:txBody>
      </p:sp>
      <p:grpSp>
        <p:nvGrpSpPr>
          <p:cNvPr id="32" name="Group 31"/>
          <p:cNvGrpSpPr/>
          <p:nvPr/>
        </p:nvGrpSpPr>
        <p:grpSpPr>
          <a:xfrm>
            <a:off x="10774680" y="6080760"/>
            <a:ext cx="853440" cy="548640"/>
            <a:chOff x="10774680" y="6080760"/>
            <a:chExt cx="853440" cy="548640"/>
          </a:xfrm>
        </p:grpSpPr>
        <p:sp>
          <p:nvSpPr>
            <p:cNvPr id="33" name="Right Arrow 32">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4" name="Right Arrow 33">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35" name="Group 34"/>
          <p:cNvGrpSpPr/>
          <p:nvPr/>
        </p:nvGrpSpPr>
        <p:grpSpPr>
          <a:xfrm>
            <a:off x="228600" y="6080760"/>
            <a:ext cx="914400" cy="548640"/>
            <a:chOff x="228600" y="6080760"/>
            <a:chExt cx="914400" cy="548640"/>
          </a:xfrm>
        </p:grpSpPr>
        <p:sp>
          <p:nvSpPr>
            <p:cNvPr id="36" name="Right Arrow 35">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37" name="Right Arrow 36">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42" name="Rectangle 41">
            <a:hlinkClick r:id="rId3" action="ppaction://hlinksldjump"/>
            <a:extLst>
              <a:ext uri="{FF2B5EF4-FFF2-40B4-BE49-F238E27FC236}">
                <a16:creationId xmlns:a16="http://schemas.microsoft.com/office/drawing/2014/main" id="{F6957B8D-96A2-42A9-AE30-68BC7D8D765B}"/>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43" name="Rectangle 42">
            <a:hlinkClick r:id="rId6" action="ppaction://hlinksldjump"/>
            <a:extLst>
              <a:ext uri="{FF2B5EF4-FFF2-40B4-BE49-F238E27FC236}">
                <a16:creationId xmlns:a16="http://schemas.microsoft.com/office/drawing/2014/main" id="{CF91EC08-CE41-4572-B2AB-241DC18684EC}"/>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44" name="Rectangle 43">
            <a:hlinkClick r:id="rId7" action="ppaction://hlinksldjump"/>
            <a:extLst>
              <a:ext uri="{FF2B5EF4-FFF2-40B4-BE49-F238E27FC236}">
                <a16:creationId xmlns:a16="http://schemas.microsoft.com/office/drawing/2014/main" id="{3BC68979-BEB6-4289-82EA-4D5846004D16}"/>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45" name="Rectangle 44">
            <a:hlinkClick r:id="rId8" action="ppaction://hlinksldjump"/>
            <a:extLst>
              <a:ext uri="{FF2B5EF4-FFF2-40B4-BE49-F238E27FC236}">
                <a16:creationId xmlns:a16="http://schemas.microsoft.com/office/drawing/2014/main" id="{3957A808-8E94-44DE-897D-608FAA08B85B}"/>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46" name="Rectangle 45">
            <a:hlinkClick r:id="rId9" action="ppaction://hlinksldjump"/>
            <a:extLst>
              <a:ext uri="{FF2B5EF4-FFF2-40B4-BE49-F238E27FC236}">
                <a16:creationId xmlns:a16="http://schemas.microsoft.com/office/drawing/2014/main" id="{B2A29E43-1495-4F00-B6ED-880D871FD426}"/>
              </a:ext>
            </a:extLst>
          </p:cNvPr>
          <p:cNvSpPr/>
          <p:nvPr/>
        </p:nvSpPr>
        <p:spPr>
          <a:xfrm>
            <a:off x="240475" y="4928707"/>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47" name="Rectangle 46">
            <a:hlinkClick r:id="rId10" action="ppaction://hlinksldjump"/>
            <a:extLst>
              <a:ext uri="{FF2B5EF4-FFF2-40B4-BE49-F238E27FC236}">
                <a16:creationId xmlns:a16="http://schemas.microsoft.com/office/drawing/2014/main" id="{EEE0F8AA-A6F6-4E1F-B84E-953E2E523A1B}"/>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50" name="Rectangle 49">
            <a:extLst>
              <a:ext uri="{FF2B5EF4-FFF2-40B4-BE49-F238E27FC236}">
                <a16:creationId xmlns:a16="http://schemas.microsoft.com/office/drawing/2014/main" id="{46D9899C-3825-4DFA-8F42-B37BAB88DF6B}"/>
              </a:ext>
            </a:extLst>
          </p:cNvPr>
          <p:cNvSpPr/>
          <p:nvPr/>
        </p:nvSpPr>
        <p:spPr>
          <a:xfrm>
            <a:off x="1676400" y="2132767"/>
            <a:ext cx="9067800" cy="400110"/>
          </a:xfrm>
          <a:prstGeom prst="rect">
            <a:avLst/>
          </a:prstGeom>
        </p:spPr>
        <p:txBody>
          <a:bodyPr wrap="square">
            <a:spAutoFit/>
          </a:bodyPr>
          <a:lstStyle/>
          <a:p>
            <a:r>
              <a:rPr lang="en-US" sz="2000" dirty="0">
                <a:latin typeface="+mj-lt"/>
              </a:rPr>
              <a:t>FM performance based on 100 encodings under RCP 8.5</a:t>
            </a:r>
          </a:p>
        </p:txBody>
      </p:sp>
      <p:sp>
        <p:nvSpPr>
          <p:cNvPr id="23" name="Rectangle 22">
            <a:hlinkClick r:id="rId11" action="ppaction://hlinksldjump"/>
            <a:extLst>
              <a:ext uri="{FF2B5EF4-FFF2-40B4-BE49-F238E27FC236}">
                <a16:creationId xmlns:a16="http://schemas.microsoft.com/office/drawing/2014/main" id="{53ED0D13-BD2E-4E68-A721-5D76BEBF4BA7}"/>
              </a:ext>
            </a:extLst>
          </p:cNvPr>
          <p:cNvSpPr/>
          <p:nvPr/>
        </p:nvSpPr>
        <p:spPr>
          <a:xfrm>
            <a:off x="240475" y="548926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pic>
        <p:nvPicPr>
          <p:cNvPr id="3" name="Picture 2" descr="A picture containing chart&#10;&#10;Description automatically generated">
            <a:extLst>
              <a:ext uri="{FF2B5EF4-FFF2-40B4-BE49-F238E27FC236}">
                <a16:creationId xmlns:a16="http://schemas.microsoft.com/office/drawing/2014/main" id="{E4E79F36-1D79-413B-90AA-92555BB9C71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45920" y="2468880"/>
            <a:ext cx="9144000" cy="3014525"/>
          </a:xfrm>
          <a:prstGeom prst="rect">
            <a:avLst/>
          </a:prstGeom>
        </p:spPr>
      </p:pic>
      <p:sp>
        <p:nvSpPr>
          <p:cNvPr id="27" name="Rectangle 26">
            <a:extLst>
              <a:ext uri="{FF2B5EF4-FFF2-40B4-BE49-F238E27FC236}">
                <a16:creationId xmlns:a16="http://schemas.microsoft.com/office/drawing/2014/main" id="{C2005C04-5C57-4355-B725-D42D49486661}"/>
              </a:ext>
            </a:extLst>
          </p:cNvPr>
          <p:cNvSpPr/>
          <p:nvPr/>
        </p:nvSpPr>
        <p:spPr>
          <a:xfrm>
            <a:off x="1747552" y="5574268"/>
            <a:ext cx="9301448" cy="369332"/>
          </a:xfrm>
          <a:prstGeom prst="rect">
            <a:avLst/>
          </a:prstGeom>
        </p:spPr>
        <p:txBody>
          <a:bodyPr wrap="square">
            <a:spAutoFit/>
          </a:bodyPr>
          <a:lstStyle/>
          <a:p>
            <a:r>
              <a:rPr lang="en-US" dirty="0"/>
              <a:t>RMSEC merely less than 8% in all GCMs but wider variability than in the past.</a:t>
            </a:r>
          </a:p>
        </p:txBody>
      </p:sp>
    </p:spTree>
    <p:extLst>
      <p:ext uri="{BB962C8B-B14F-4D97-AF65-F5344CB8AC3E}">
        <p14:creationId xmlns:p14="http://schemas.microsoft.com/office/powerpoint/2010/main" val="23544081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ounded Rectangle 16">
            <a:hlinkClick r:id="rId3" action="ppaction://hlinksldjump"/>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Conclusions</a:t>
            </a:r>
            <a:endParaRPr lang="en-US" sz="2400" b="1" dirty="0"/>
          </a:p>
        </p:txBody>
      </p:sp>
      <p:sp>
        <p:nvSpPr>
          <p:cNvPr id="69" name="Right Arrow 68">
            <a:hlinkClick r:id="" action="ppaction://hlinkshowjump?jump=previousslide"/>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70" name="Right Arrow 69">
            <a:hlinkClick r:id="" action="ppaction://hlinkshowjump?jump=nextslide"/>
          </p:cNvPr>
          <p:cNvSpPr/>
          <p:nvPr/>
        </p:nvSpPr>
        <p:spPr>
          <a:xfrm>
            <a:off x="62788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27" name="Title 26"/>
          <p:cNvSpPr>
            <a:spLocks noGrp="1"/>
          </p:cNvSpPr>
          <p:nvPr>
            <p:ph type="ctrTitle"/>
          </p:nvPr>
        </p:nvSpPr>
        <p:spPr>
          <a:xfrm>
            <a:off x="930778" y="1219200"/>
            <a:ext cx="914400" cy="0"/>
          </a:xfrm>
        </p:spPr>
        <p:txBody>
          <a:bodyPr>
            <a:noAutofit/>
          </a:bodyPr>
          <a:lstStyle/>
          <a:p>
            <a:r>
              <a:rPr lang="en-US" sz="100" dirty="0">
                <a:solidFill>
                  <a:schemeClr val="bg1"/>
                </a:solidFill>
              </a:rPr>
              <a:t>Conclusions</a:t>
            </a:r>
          </a:p>
        </p:txBody>
      </p:sp>
      <p:grpSp>
        <p:nvGrpSpPr>
          <p:cNvPr id="40" name="Group 39"/>
          <p:cNvGrpSpPr/>
          <p:nvPr/>
        </p:nvGrpSpPr>
        <p:grpSpPr>
          <a:xfrm>
            <a:off x="10774680" y="6080760"/>
            <a:ext cx="853440" cy="548640"/>
            <a:chOff x="10774680" y="6080760"/>
            <a:chExt cx="853440" cy="548640"/>
          </a:xfrm>
        </p:grpSpPr>
        <p:sp>
          <p:nvSpPr>
            <p:cNvPr id="41" name="Right Arrow 40">
              <a:hlinkClick r:id="rId4" action="ppaction://hlinksldjump"/>
            </p:cNvPr>
            <p:cNvSpPr/>
            <p:nvPr/>
          </p:nvSpPr>
          <p:spPr>
            <a:xfrm>
              <a:off x="10896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2" name="Right Arrow 41">
              <a:hlinkClick r:id="rId4" action="ppaction://hlinksldjump"/>
            </p:cNvPr>
            <p:cNvSpPr/>
            <p:nvPr/>
          </p:nvSpPr>
          <p:spPr>
            <a:xfrm>
              <a:off x="107746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grpSp>
        <p:nvGrpSpPr>
          <p:cNvPr id="43" name="Group 42"/>
          <p:cNvGrpSpPr/>
          <p:nvPr/>
        </p:nvGrpSpPr>
        <p:grpSpPr>
          <a:xfrm>
            <a:off x="228600" y="6080760"/>
            <a:ext cx="914400" cy="548640"/>
            <a:chOff x="228600" y="6080760"/>
            <a:chExt cx="914400" cy="548640"/>
          </a:xfrm>
        </p:grpSpPr>
        <p:sp>
          <p:nvSpPr>
            <p:cNvPr id="44" name="Right Arrow 43">
              <a:hlinkClick r:id="rId5"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45" name="Right Arrow 44">
              <a:hlinkClick r:id="rId5"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19" name="Content Placeholder 2">
            <a:extLst>
              <a:ext uri="{FF2B5EF4-FFF2-40B4-BE49-F238E27FC236}">
                <a16:creationId xmlns:a16="http://schemas.microsoft.com/office/drawing/2014/main" id="{97FB8D92-6D65-47B0-B67C-DB8A4BA230E5}"/>
              </a:ext>
            </a:extLst>
          </p:cNvPr>
          <p:cNvSpPr txBox="1">
            <a:spLocks/>
          </p:cNvSpPr>
          <p:nvPr/>
        </p:nvSpPr>
        <p:spPr>
          <a:xfrm>
            <a:off x="1612075" y="2011679"/>
            <a:ext cx="8979725" cy="3973775"/>
          </a:xfrm>
          <a:prstGeom prst="rect">
            <a:avLst/>
          </a:prstGeom>
        </p:spPr>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342900" indent="-342900" algn="l">
              <a:buFont typeface="Arial" panose="020B0604020202020204" pitchFamily="34" charset="0"/>
              <a:buChar char="•"/>
            </a:pPr>
            <a:r>
              <a:rPr lang="en-US" sz="2400" dirty="0">
                <a:solidFill>
                  <a:schemeClr val="tx1"/>
                </a:solidFill>
              </a:rPr>
              <a:t>Climate variables from GCM output can be faithfully encoded via the FM method using  7 and 10 parameters for temperature and rainfall, respectively.</a:t>
            </a:r>
          </a:p>
          <a:p>
            <a:pPr marL="342900" indent="-342900" algn="l">
              <a:buFont typeface="Arial" panose="020B0604020202020204" pitchFamily="34" charset="0"/>
              <a:buChar char="•"/>
            </a:pPr>
            <a:r>
              <a:rPr lang="en-US" sz="2400" dirty="0">
                <a:solidFill>
                  <a:schemeClr val="tx1"/>
                </a:solidFill>
              </a:rPr>
              <a:t>Encoding all the GCM outputs is not needed but one can encode one GCM and transfer the parameter set via a common simplex.</a:t>
            </a:r>
          </a:p>
          <a:p>
            <a:pPr marL="342900" indent="-342900" algn="l">
              <a:buFont typeface="Arial" panose="020B0604020202020204" pitchFamily="34" charset="0"/>
              <a:buChar char="•"/>
            </a:pPr>
            <a:r>
              <a:rPr lang="en-US" sz="2400" dirty="0">
                <a:solidFill>
                  <a:schemeClr val="tx1"/>
                </a:solidFill>
              </a:rPr>
              <a:t>Encoding rainfall from GCM is as difficult as encoding it observed in the ground.</a:t>
            </a:r>
          </a:p>
          <a:p>
            <a:pPr marL="342900" indent="-342900" algn="l">
              <a:buFont typeface="Arial" panose="020B0604020202020204" pitchFamily="34" charset="0"/>
              <a:buChar char="•"/>
            </a:pPr>
            <a:r>
              <a:rPr lang="en-US" sz="2400" dirty="0">
                <a:solidFill>
                  <a:schemeClr val="tx1"/>
                </a:solidFill>
              </a:rPr>
              <a:t>Temperature can be encoded with low RMSE at accumulated set as high as 5% while rainfall has a higher value up to 13%.</a:t>
            </a:r>
          </a:p>
          <a:p>
            <a:pPr marL="342900" indent="-342900" algn="l">
              <a:buFont typeface="Arial" panose="020B0604020202020204" pitchFamily="34" charset="0"/>
              <a:buChar char="•"/>
            </a:pPr>
            <a:r>
              <a:rPr lang="en-US" sz="2400" dirty="0">
                <a:solidFill>
                  <a:schemeClr val="tx1"/>
                </a:solidFill>
              </a:rPr>
              <a:t>The  performance of the FM models are comparable between RCP4.5 and RCP8.5.</a:t>
            </a:r>
          </a:p>
          <a:p>
            <a:pPr marL="342900" indent="-342900" algn="l">
              <a:buFont typeface="Arial" panose="020B0604020202020204" pitchFamily="34" charset="0"/>
              <a:buChar char="•"/>
            </a:pPr>
            <a:r>
              <a:rPr lang="en-US" sz="2400" dirty="0">
                <a:solidFill>
                  <a:schemeClr val="tx1"/>
                </a:solidFill>
              </a:rPr>
              <a:t>Variability in the performance metrics reflect the intrinsic complexity hidden inside the, geometry of climate variables from different GCMs.</a:t>
            </a:r>
          </a:p>
          <a:p>
            <a:pPr marL="342900" indent="-342900" algn="l">
              <a:buFont typeface="Arial" panose="020B0604020202020204" pitchFamily="34" charset="0"/>
              <a:buChar char="•"/>
            </a:pPr>
            <a:r>
              <a:rPr lang="en-US" sz="2400" dirty="0">
                <a:solidFill>
                  <a:schemeClr val="tx1"/>
                </a:solidFill>
              </a:rPr>
              <a:t>The FM method can be used in climate studies in various applications including sensitivity analysis of meteorological data, streamflow etc. and beyond</a:t>
            </a:r>
          </a:p>
          <a:p>
            <a:pPr marL="342900" indent="-342900" algn="l">
              <a:buFont typeface="Arial" panose="020B0604020202020204" pitchFamily="34" charset="0"/>
              <a:buChar char="•"/>
            </a:pPr>
            <a:r>
              <a:rPr lang="en-US" sz="2400" dirty="0">
                <a:solidFill>
                  <a:schemeClr val="tx1"/>
                </a:solidFill>
              </a:rPr>
              <a:t>This method opens more research avenue in understanding the natural phenomena in time and space those are concerned for broader community.</a:t>
            </a:r>
          </a:p>
        </p:txBody>
      </p:sp>
      <p:sp>
        <p:nvSpPr>
          <p:cNvPr id="20" name="Rectangle 19">
            <a:hlinkClick r:id="rId3" action="ppaction://hlinksldjump"/>
            <a:extLst>
              <a:ext uri="{FF2B5EF4-FFF2-40B4-BE49-F238E27FC236}">
                <a16:creationId xmlns:a16="http://schemas.microsoft.com/office/drawing/2014/main" id="{B0C083DB-1867-4F61-BD8D-2BED4B60D02C}"/>
              </a:ext>
            </a:extLst>
          </p:cNvPr>
          <p:cNvSpPr/>
          <p:nvPr/>
        </p:nvSpPr>
        <p:spPr>
          <a:xfrm>
            <a:off x="240475" y="1981200"/>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Introduction</a:t>
            </a:r>
          </a:p>
        </p:txBody>
      </p:sp>
      <p:sp>
        <p:nvSpPr>
          <p:cNvPr id="22" name="Rectangle 21">
            <a:hlinkClick r:id="rId6" action="ppaction://hlinksldjump"/>
            <a:extLst>
              <a:ext uri="{FF2B5EF4-FFF2-40B4-BE49-F238E27FC236}">
                <a16:creationId xmlns:a16="http://schemas.microsoft.com/office/drawing/2014/main" id="{CC8F74E5-1493-4825-AF5F-A2F023DDBA12}"/>
              </a:ext>
            </a:extLst>
          </p:cNvPr>
          <p:cNvSpPr/>
          <p:nvPr/>
        </p:nvSpPr>
        <p:spPr>
          <a:xfrm>
            <a:off x="240475" y="2529840"/>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The Fractal-Multifractal Method</a:t>
            </a:r>
          </a:p>
        </p:txBody>
      </p:sp>
      <p:sp>
        <p:nvSpPr>
          <p:cNvPr id="23" name="Rectangle 22">
            <a:hlinkClick r:id="rId7" action="ppaction://hlinksldjump"/>
            <a:extLst>
              <a:ext uri="{FF2B5EF4-FFF2-40B4-BE49-F238E27FC236}">
                <a16:creationId xmlns:a16="http://schemas.microsoft.com/office/drawing/2014/main" id="{E1AD4C9B-BF00-4EA0-8569-DD6A791C5FF3}"/>
              </a:ext>
            </a:extLst>
          </p:cNvPr>
          <p:cNvSpPr/>
          <p:nvPr/>
        </p:nvSpPr>
        <p:spPr>
          <a:xfrm>
            <a:off x="240475" y="317278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Methodology</a:t>
            </a:r>
          </a:p>
        </p:txBody>
      </p:sp>
      <p:sp>
        <p:nvSpPr>
          <p:cNvPr id="24" name="Rectangle 23">
            <a:hlinkClick r:id="rId8" action="ppaction://hlinksldjump"/>
            <a:extLst>
              <a:ext uri="{FF2B5EF4-FFF2-40B4-BE49-F238E27FC236}">
                <a16:creationId xmlns:a16="http://schemas.microsoft.com/office/drawing/2014/main" id="{503D35B8-9902-4B2B-8584-88BB5B983A98}"/>
              </a:ext>
            </a:extLst>
          </p:cNvPr>
          <p:cNvSpPr/>
          <p:nvPr/>
        </p:nvSpPr>
        <p:spPr>
          <a:xfrm>
            <a:off x="240475" y="3721426"/>
            <a:ext cx="1371600" cy="64008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Temperature Encoding</a:t>
            </a:r>
          </a:p>
        </p:txBody>
      </p:sp>
      <p:sp>
        <p:nvSpPr>
          <p:cNvPr id="26" name="Rectangle 25">
            <a:hlinkClick r:id="rId9" action="ppaction://hlinksldjump"/>
            <a:extLst>
              <a:ext uri="{FF2B5EF4-FFF2-40B4-BE49-F238E27FC236}">
                <a16:creationId xmlns:a16="http://schemas.microsoft.com/office/drawing/2014/main" id="{C0386898-3943-47DC-8322-6C34323AE210}"/>
              </a:ext>
            </a:extLst>
          </p:cNvPr>
          <p:cNvSpPr/>
          <p:nvPr/>
        </p:nvSpPr>
        <p:spPr>
          <a:xfrm>
            <a:off x="240475" y="4928707"/>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Comparative Assessment</a:t>
            </a:r>
          </a:p>
        </p:txBody>
      </p:sp>
      <p:sp>
        <p:nvSpPr>
          <p:cNvPr id="29" name="Rectangle 28">
            <a:hlinkClick r:id="rId10" action="ppaction://hlinksldjump"/>
            <a:extLst>
              <a:ext uri="{FF2B5EF4-FFF2-40B4-BE49-F238E27FC236}">
                <a16:creationId xmlns:a16="http://schemas.microsoft.com/office/drawing/2014/main" id="{D6C124CD-2049-43E3-8ACF-907BC9751F1D}"/>
              </a:ext>
            </a:extLst>
          </p:cNvPr>
          <p:cNvSpPr/>
          <p:nvPr/>
        </p:nvSpPr>
        <p:spPr>
          <a:xfrm>
            <a:off x="240475" y="4374056"/>
            <a:ext cx="1371600" cy="548640"/>
          </a:xfrm>
          <a:prstGeom prst="rect">
            <a:avLst/>
          </a:prstGeom>
          <a:solidFill>
            <a:srgbClr val="92D05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Precipitation Encoding</a:t>
            </a:r>
          </a:p>
        </p:txBody>
      </p:sp>
      <p:sp>
        <p:nvSpPr>
          <p:cNvPr id="30" name="Rectangle 29">
            <a:hlinkClick r:id="rId11" action="ppaction://hlinksldjump"/>
            <a:extLst>
              <a:ext uri="{FF2B5EF4-FFF2-40B4-BE49-F238E27FC236}">
                <a16:creationId xmlns:a16="http://schemas.microsoft.com/office/drawing/2014/main" id="{3FD3A95C-B6F3-4AC9-BAEB-EFC69E3BE75B}"/>
              </a:ext>
            </a:extLst>
          </p:cNvPr>
          <p:cNvSpPr/>
          <p:nvPr/>
        </p:nvSpPr>
        <p:spPr>
          <a:xfrm>
            <a:off x="240475" y="5489266"/>
            <a:ext cx="1371600" cy="54864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200" b="1" dirty="0"/>
              <a:t>Concluding Remarks</a:t>
            </a:r>
          </a:p>
        </p:txBody>
      </p:sp>
    </p:spTree>
    <p:extLst>
      <p:ext uri="{BB962C8B-B14F-4D97-AF65-F5344CB8AC3E}">
        <p14:creationId xmlns:p14="http://schemas.microsoft.com/office/powerpoint/2010/main" val="3342540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p:cNvPr>
          <p:cNvSpPr/>
          <p:nvPr/>
        </p:nvSpPr>
        <p:spPr>
          <a:xfrm>
            <a:off x="5669280" y="6080760"/>
            <a:ext cx="548640" cy="54864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dirty="0"/>
          </a:p>
        </p:txBody>
      </p:sp>
      <p:grpSp>
        <p:nvGrpSpPr>
          <p:cNvPr id="2" name="Group 1"/>
          <p:cNvGrpSpPr/>
          <p:nvPr/>
        </p:nvGrpSpPr>
        <p:grpSpPr>
          <a:xfrm>
            <a:off x="228600" y="6080760"/>
            <a:ext cx="914400" cy="548640"/>
            <a:chOff x="228600" y="6080760"/>
            <a:chExt cx="914400" cy="548640"/>
          </a:xfrm>
        </p:grpSpPr>
        <p:sp>
          <p:nvSpPr>
            <p:cNvPr id="10" name="Right Arrow 9">
              <a:hlinkClick r:id="rId3" action="ppaction://hlinksldjump"/>
            </p:cNvPr>
            <p:cNvSpPr/>
            <p:nvPr/>
          </p:nvSpPr>
          <p:spPr>
            <a:xfrm flipH="1">
              <a:off x="2286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2" name="Right Arrow 11">
              <a:hlinkClick r:id="rId3" action="ppaction://hlinksldjump"/>
            </p:cNvPr>
            <p:cNvSpPr/>
            <p:nvPr/>
          </p:nvSpPr>
          <p:spPr>
            <a:xfrm flipH="1">
              <a:off x="41148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grpSp>
      <p:sp>
        <p:nvSpPr>
          <p:cNvPr id="13" name="Right Arrow 12">
            <a:hlinkClick r:id="rId4" action="ppaction://hlinksldjump"/>
          </p:cNvPr>
          <p:cNvSpPr/>
          <p:nvPr/>
        </p:nvSpPr>
        <p:spPr>
          <a:xfrm flipH="1">
            <a:off x="4876800" y="6080760"/>
            <a:ext cx="731520" cy="548640"/>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cxnSp>
        <p:nvCxnSpPr>
          <p:cNvPr id="25" name="Straight Connector 24"/>
          <p:cNvCxnSpPr/>
          <p:nvPr/>
        </p:nvCxnSpPr>
        <p:spPr>
          <a:xfrm>
            <a:off x="228600" y="6063668"/>
            <a:ext cx="113995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ctrTitle"/>
          </p:nvPr>
        </p:nvSpPr>
        <p:spPr>
          <a:xfrm>
            <a:off x="685800" y="1143000"/>
            <a:ext cx="914400" cy="0"/>
          </a:xfrm>
        </p:spPr>
        <p:txBody>
          <a:bodyPr>
            <a:noAutofit/>
          </a:bodyPr>
          <a:lstStyle/>
          <a:p>
            <a:pPr rtl="0" eaLnBrk="1" latinLnBrk="0" hangingPunct="1"/>
            <a:endParaRPr lang="en-US" sz="200" dirty="0">
              <a:solidFill>
                <a:schemeClr val="bg1"/>
              </a:solidFill>
              <a:effectLst/>
            </a:endParaRPr>
          </a:p>
        </p:txBody>
      </p:sp>
      <p:sp>
        <p:nvSpPr>
          <p:cNvPr id="22" name="Rounded Rectangle 16">
            <a:hlinkClick r:id="rId5" action="ppaction://hlinksldjump"/>
            <a:extLst>
              <a:ext uri="{FF2B5EF4-FFF2-40B4-BE49-F238E27FC236}">
                <a16:creationId xmlns:a16="http://schemas.microsoft.com/office/drawing/2014/main" id="{A16A4DEA-510F-48EF-A4A0-1B5DF78FF32F}"/>
              </a:ext>
            </a:extLst>
          </p:cNvPr>
          <p:cNvSpPr/>
          <p:nvPr/>
        </p:nvSpPr>
        <p:spPr>
          <a:xfrm>
            <a:off x="1726962" y="1524000"/>
            <a:ext cx="937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800" b="1" dirty="0"/>
              <a:t>The End </a:t>
            </a:r>
            <a:endParaRPr lang="en-US" sz="2400" b="1" dirty="0"/>
          </a:p>
        </p:txBody>
      </p:sp>
      <p:sp>
        <p:nvSpPr>
          <p:cNvPr id="30" name="Oval 29">
            <a:hlinkClick r:id="rId2" action="ppaction://hlinksldjump"/>
            <a:extLst>
              <a:ext uri="{FF2B5EF4-FFF2-40B4-BE49-F238E27FC236}">
                <a16:creationId xmlns:a16="http://schemas.microsoft.com/office/drawing/2014/main" id="{752EA9CF-9B08-4299-A21E-63CE2AEC4F52}"/>
              </a:ext>
            </a:extLst>
          </p:cNvPr>
          <p:cNvSpPr/>
          <p:nvPr/>
        </p:nvSpPr>
        <p:spPr>
          <a:xfrm>
            <a:off x="3962400" y="2590802"/>
            <a:ext cx="4724400" cy="2743198"/>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3200" b="1" dirty="0">
                <a:solidFill>
                  <a:schemeClr val="tx1"/>
                </a:solidFill>
              </a:rPr>
              <a:t>Thank you for viewing</a:t>
            </a:r>
          </a:p>
        </p:txBody>
      </p:sp>
    </p:spTree>
    <p:extLst>
      <p:ext uri="{BB962C8B-B14F-4D97-AF65-F5344CB8AC3E}">
        <p14:creationId xmlns:p14="http://schemas.microsoft.com/office/powerpoint/2010/main" val="4225704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36002</TotalTime>
  <Words>2613</Words>
  <Application>Microsoft Office PowerPoint</Application>
  <PresentationFormat>Custom</PresentationFormat>
  <Paragraphs>505</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Cambria</vt:lpstr>
      <vt:lpstr>Cambria Math</vt:lpstr>
      <vt:lpstr>Office Theme</vt:lpstr>
      <vt:lpstr>Home</vt:lpstr>
      <vt:lpstr>Content</vt:lpstr>
      <vt:lpstr>Introduction</vt:lpstr>
      <vt:lpstr>The Fractal-Multifractal Method</vt:lpstr>
      <vt:lpstr>The Fractal-Multifractal Method</vt:lpstr>
      <vt:lpstr>The Fractal-Multifractal Method</vt:lpstr>
      <vt:lpstr>Methodology</vt:lpstr>
      <vt:lpstr>Methodology</vt:lpstr>
      <vt:lpstr>Methodology</vt:lpstr>
      <vt:lpstr>Methodology</vt:lpstr>
      <vt:lpstr>Methodology</vt:lpstr>
      <vt:lpstr>Temperature</vt:lpstr>
      <vt:lpstr>Temperature Shasta (Historical)</vt:lpstr>
      <vt:lpstr>Temperature Shasta (Future)</vt:lpstr>
      <vt:lpstr>Temperature Sacramento (Historical)</vt:lpstr>
      <vt:lpstr>Temperature Sacramento (Future)</vt:lpstr>
      <vt:lpstr>Temperature Merced (Historical)</vt:lpstr>
      <vt:lpstr>Temperature Merced (Future)</vt:lpstr>
      <vt:lpstr>Sensitivity Analysis (Temperature)</vt:lpstr>
      <vt:lpstr>Sensitivity Analysis (Temperature)</vt:lpstr>
      <vt:lpstr>Sensitivity Analysis (Temperature)</vt:lpstr>
      <vt:lpstr>Sensitivity Analysis (Temperature)</vt:lpstr>
      <vt:lpstr>Precipitation</vt:lpstr>
      <vt:lpstr>Precipitation Shasta (Future)</vt:lpstr>
      <vt:lpstr>Precipitation Shasta (Future)</vt:lpstr>
      <vt:lpstr>Precipitation Sacramento (historical)</vt:lpstr>
      <vt:lpstr>Precipitation Sacramento (Future)</vt:lpstr>
      <vt:lpstr>Precipitation Merced (Historical)</vt:lpstr>
      <vt:lpstr>Precipitation Merced (Future)</vt:lpstr>
      <vt:lpstr>Sensitivity analysis</vt:lpstr>
      <vt:lpstr>Sensitivity analysis</vt:lpstr>
      <vt:lpstr>Sensitivity analysis</vt:lpstr>
      <vt:lpstr>Sensitivity Analysis</vt:lpstr>
      <vt:lpstr>Comparative Assessment</vt:lpstr>
      <vt:lpstr>Comparative Assessment</vt:lpstr>
      <vt:lpstr>Comparative Assessments</vt:lpstr>
      <vt:lpstr>Comparative Assessments</vt:lpstr>
      <vt:lpstr>Conclusions</vt:lpstr>
      <vt:lpstr>PowerPoint Presentation</vt:lpstr>
    </vt:vector>
  </TitlesOfParts>
  <Company>LAWR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Mahesh L Maskey</dc:creator>
  <cp:lastModifiedBy>Mahesh</cp:lastModifiedBy>
  <cp:revision>342</cp:revision>
  <dcterms:created xsi:type="dcterms:W3CDTF">2017-04-01T18:08:33Z</dcterms:created>
  <dcterms:modified xsi:type="dcterms:W3CDTF">2021-04-28T17:51:31Z</dcterms:modified>
</cp:coreProperties>
</file>