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3" r:id="rId2"/>
    <p:sldId id="330" r:id="rId3"/>
    <p:sldId id="307" r:id="rId4"/>
    <p:sldId id="319" r:id="rId5"/>
    <p:sldId id="308" r:id="rId6"/>
    <p:sldId id="329" r:id="rId7"/>
    <p:sldId id="313" r:id="rId8"/>
    <p:sldId id="318" r:id="rId9"/>
    <p:sldId id="331" r:id="rId10"/>
    <p:sldId id="309" r:id="rId11"/>
    <p:sldId id="310" r:id="rId12"/>
    <p:sldId id="320" r:id="rId13"/>
    <p:sldId id="315" r:id="rId14"/>
    <p:sldId id="323" r:id="rId15"/>
    <p:sldId id="324" r:id="rId16"/>
    <p:sldId id="326" r:id="rId17"/>
    <p:sldId id="327" r:id="rId18"/>
    <p:sldId id="33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FF33CC"/>
    <a:srgbClr val="FF0066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669" autoAdjust="0"/>
  </p:normalViewPr>
  <p:slideViewPr>
    <p:cSldViewPr>
      <p:cViewPr>
        <p:scale>
          <a:sx n="75" d="100"/>
          <a:sy n="75" d="100"/>
        </p:scale>
        <p:origin x="-181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7C249-2019-4FE0-A74D-A3763D3B5974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68059-B7D4-42B2-B00D-250D4B4A84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8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68059-B7D4-42B2-B00D-250D4B4A84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68059-B7D4-42B2-B00D-250D4B4A84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09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68059-B7D4-42B2-B00D-250D4B4A84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68059-B7D4-42B2-B00D-250D4B4A84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16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68059-B7D4-42B2-B00D-250D4B4A84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58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68059-B7D4-42B2-B00D-250D4B4A84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1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18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6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9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64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09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55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4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73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9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2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2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402A-7E5C-4455-87B1-C40B42D7C44D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E551C-C14F-4BD8-8AA9-F81AE2706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1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0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050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Observing and Quantifying Ocean Flow Properties Using Drifters with Drogues at Different Depths</a:t>
            </a:r>
            <a:r>
              <a:rPr lang="en-US" b="1" dirty="0"/>
              <a:t> 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9144000" cy="1752600"/>
          </a:xfrm>
        </p:spPr>
        <p:txBody>
          <a:bodyPr/>
          <a:lstStyle/>
          <a:p>
            <a:r>
              <a:rPr lang="en-US" dirty="0" smtClean="0"/>
              <a:t>Irina I. </a:t>
            </a:r>
            <a:r>
              <a:rPr lang="en-US" dirty="0" err="1" smtClean="0"/>
              <a:t>Rypina</a:t>
            </a:r>
            <a:r>
              <a:rPr lang="en-US" dirty="0" smtClean="0"/>
              <a:t>, Larry Pratt,  </a:t>
            </a:r>
          </a:p>
          <a:p>
            <a:r>
              <a:rPr lang="en-US" dirty="0" smtClean="0"/>
              <a:t>Tim </a:t>
            </a:r>
            <a:r>
              <a:rPr lang="en-US" dirty="0" err="1" smtClean="0"/>
              <a:t>Getscher</a:t>
            </a:r>
            <a:r>
              <a:rPr lang="en-US" dirty="0" smtClean="0"/>
              <a:t>, and Baptiste </a:t>
            </a:r>
            <a:r>
              <a:rPr lang="en-US" dirty="0" err="1" smtClean="0"/>
              <a:t>Mourre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903663"/>
            <a:ext cx="1873266" cy="1725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190875" cy="1428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04800"/>
            <a:ext cx="1775814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01224" y="4953000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April, 2021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5070781"/>
            <a:ext cx="3190875" cy="155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2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cs typeface="Helvetica" panose="020B0604020202020204" pitchFamily="34" charset="0"/>
              </a:rPr>
              <a:t>In 2018, we deployed 24 drifters with drogues at different </a:t>
            </a:r>
            <a:r>
              <a:rPr lang="en-US" dirty="0" smtClean="0">
                <a:cs typeface="Helvetica" panose="020B0604020202020204" pitchFamily="34" charset="0"/>
              </a:rPr>
              <a:t>depths </a:t>
            </a:r>
            <a:r>
              <a:rPr lang="en-US" dirty="0">
                <a:cs typeface="Helvetica" panose="020B0604020202020204" pitchFamily="34" charset="0"/>
              </a:rPr>
              <a:t>in the Mediterranean </a:t>
            </a:r>
            <a:r>
              <a:rPr lang="en-US" dirty="0" smtClean="0">
                <a:cs typeface="Helvetica" panose="020B0604020202020204" pitchFamily="34" charset="0"/>
              </a:rPr>
              <a:t>Sea as part of the ONR CALYPSO project. </a:t>
            </a:r>
            <a:r>
              <a:rPr lang="en-US" dirty="0">
                <a:cs typeface="Helvetica" panose="020B0604020202020204" pitchFamily="34" charset="0"/>
              </a:rPr>
              <a:t>6 drifters were deployed at 1, 10, 30 and 50 m. </a:t>
            </a:r>
            <a:endParaRPr lang="en-US" dirty="0" smtClean="0">
              <a:cs typeface="Helvetica" panose="020B0604020202020204" pitchFamily="34" charset="0"/>
            </a:endParaRPr>
          </a:p>
          <a:p>
            <a:r>
              <a:rPr lang="en-US" dirty="0" smtClean="0">
                <a:cs typeface="Helvetica" panose="020B0604020202020204" pitchFamily="34" charset="0"/>
              </a:rPr>
              <a:t>We used </a:t>
            </a:r>
            <a:r>
              <a:rPr lang="en-US" dirty="0">
                <a:cs typeface="Helvetica" panose="020B0604020202020204" pitchFamily="34" charset="0"/>
              </a:rPr>
              <a:t>drifter data to quantify </a:t>
            </a:r>
            <a:r>
              <a:rPr lang="en-US" dirty="0">
                <a:solidFill>
                  <a:srgbClr val="0000FF"/>
                </a:solidFill>
                <a:cs typeface="Helvetica" panose="020B0604020202020204" pitchFamily="34" charset="0"/>
              </a:rPr>
              <a:t>divergence</a:t>
            </a:r>
            <a:r>
              <a:rPr lang="en-US" dirty="0">
                <a:cs typeface="Helvetica" panose="020B0604020202020204" pitchFamily="34" charset="0"/>
              </a:rPr>
              <a:t>, </a:t>
            </a:r>
            <a:r>
              <a:rPr lang="en-US" dirty="0">
                <a:solidFill>
                  <a:srgbClr val="0000FF"/>
                </a:solidFill>
                <a:cs typeface="Helvetica" panose="020B0604020202020204" pitchFamily="34" charset="0"/>
              </a:rPr>
              <a:t>vorticity</a:t>
            </a:r>
            <a:r>
              <a:rPr lang="en-US" dirty="0">
                <a:cs typeface="Helvetica" panose="020B0604020202020204" pitchFamily="34" charset="0"/>
              </a:rPr>
              <a:t>,</a:t>
            </a:r>
            <a:r>
              <a:rPr lang="en-US" dirty="0">
                <a:solidFill>
                  <a:srgbClr val="0000FF"/>
                </a:solidFill>
                <a:cs typeface="Helvetica" panose="020B0604020202020204" pitchFamily="34" charset="0"/>
              </a:rPr>
              <a:t> vertical velocity</a:t>
            </a:r>
            <a:r>
              <a:rPr lang="en-US" dirty="0">
                <a:cs typeface="Helvetica" panose="020B0604020202020204" pitchFamily="34" charset="0"/>
              </a:rPr>
              <a:t>,</a:t>
            </a:r>
            <a:r>
              <a:rPr lang="en-US" dirty="0">
                <a:solidFill>
                  <a:srgbClr val="0000FF"/>
                </a:solidFill>
                <a:cs typeface="Helvetica" panose="020B0604020202020204" pitchFamily="34" charset="0"/>
              </a:rPr>
              <a:t> terms in the vorticity balance</a:t>
            </a:r>
            <a:r>
              <a:rPr lang="en-US" dirty="0">
                <a:cs typeface="Helvetica" panose="020B0604020202020204" pitchFamily="34" charset="0"/>
              </a:rPr>
              <a:t>,</a:t>
            </a:r>
            <a:r>
              <a:rPr lang="en-US" dirty="0">
                <a:solidFill>
                  <a:srgbClr val="0000FF"/>
                </a:solidFill>
                <a:cs typeface="Helvetica" panose="020B0604020202020204" pitchFamily="34" charset="0"/>
              </a:rPr>
              <a:t> </a:t>
            </a:r>
            <a:r>
              <a:rPr lang="en-US" dirty="0">
                <a:cs typeface="Helvetica" panose="020B0604020202020204" pitchFamily="34" charset="0"/>
              </a:rPr>
              <a:t>and</a:t>
            </a:r>
            <a:r>
              <a:rPr lang="en-US" dirty="0">
                <a:solidFill>
                  <a:srgbClr val="0000FF"/>
                </a:solidFill>
                <a:cs typeface="Helvetica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Helvetica" panose="020B0604020202020204" pitchFamily="34" charset="0"/>
              </a:rPr>
              <a:t>FTLEs</a:t>
            </a:r>
          </a:p>
          <a:p>
            <a:r>
              <a:rPr lang="en-US" dirty="0"/>
              <a:t>We also used a high-resolution (400 m) numerical model (SOCIB WMOP ROMS) to investigate how reliable are the drifter-based estimates and what are the sources of errors</a:t>
            </a:r>
            <a:r>
              <a:rPr lang="en-US" dirty="0">
                <a:cs typeface="Helvetica" panose="020B0604020202020204" pitchFamily="34" charset="0"/>
              </a:rPr>
              <a:t/>
            </a:r>
            <a:br>
              <a:rPr lang="en-US" dirty="0">
                <a:cs typeface="Helvetica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09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47" y="1379220"/>
            <a:ext cx="7036753" cy="53263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6200" y="2630269"/>
            <a:ext cx="116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24-hour segments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53200" y="1715869"/>
            <a:ext cx="1389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  <a:r>
              <a:rPr lang="en-US" b="1" dirty="0" smtClean="0"/>
              <a:t>eployment locations</a:t>
            </a:r>
            <a:endParaRPr lang="en-US" b="1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drifters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27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62" y="1873885"/>
            <a:ext cx="7005638" cy="48317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81200" y="2819400"/>
            <a:ext cx="304800" cy="228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drifters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1981200"/>
            <a:ext cx="116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24-hour segments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225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6200"/>
            <a:ext cx="3581400" cy="671766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723" y="76200"/>
            <a:ext cx="3397477" cy="67214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91896" y="0"/>
            <a:ext cx="756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real</a:t>
            </a:r>
            <a:endParaRPr lang="en-US" sz="2800" b="1" u="sng" dirty="0"/>
          </a:p>
        </p:txBody>
      </p:sp>
      <p:sp>
        <p:nvSpPr>
          <p:cNvPr id="3" name="Rectangle 2"/>
          <p:cNvSpPr/>
          <p:nvPr/>
        </p:nvSpPr>
        <p:spPr>
          <a:xfrm>
            <a:off x="6268256" y="10180"/>
            <a:ext cx="1656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smtClean="0"/>
              <a:t>simulated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060723" y="0"/>
            <a:ext cx="273277" cy="662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8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Results</a:t>
            </a:r>
            <a:r>
              <a:rPr lang="en-US" b="1" dirty="0" smtClean="0"/>
              <a:t>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534400" cy="4525963"/>
              </a:xfrm>
            </p:spPr>
            <p:txBody>
              <a:bodyPr>
                <a:normAutofit/>
              </a:bodyPr>
              <a:lstStyle/>
              <a:p>
                <a:pPr marL="571500" indent="-571500" algn="just"/>
                <a:r>
                  <a:rPr lang="en-US" dirty="0" smtClean="0"/>
                  <a:t>Divergence </a:t>
                </a:r>
                <a:r>
                  <a:rPr lang="en-US" dirty="0"/>
                  <a:t>and vorticity are O(f) and change </a:t>
                </a:r>
                <a:r>
                  <a:rPr lang="en-US" dirty="0" smtClean="0"/>
                  <a:t>sign following trajectories</a:t>
                </a:r>
                <a:endParaRPr lang="en-US" dirty="0"/>
              </a:p>
              <a:p>
                <a:pPr marL="571500" indent="-571500" algn="just"/>
                <a:r>
                  <a:rPr lang="en-US" dirty="0"/>
                  <a:t>w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≅</m:t>
                    </m:r>
                  </m:oMath>
                </a14:m>
                <a:r>
                  <a:rPr lang="en-US" dirty="0" smtClean="0"/>
                  <a:t>1 mm/s</a:t>
                </a:r>
                <a:r>
                  <a:rPr lang="en-US" dirty="0"/>
                  <a:t>, </a:t>
                </a:r>
                <a:r>
                  <a:rPr lang="en-US" dirty="0" smtClean="0"/>
                  <a:t>mostly upwelling </a:t>
                </a:r>
                <a:r>
                  <a:rPr lang="en-US" dirty="0"/>
                  <a:t>with isolated instances of </a:t>
                </a:r>
                <a:r>
                  <a:rPr lang="en-US" dirty="0" err="1"/>
                  <a:t>downwelling</a:t>
                </a:r>
                <a:r>
                  <a:rPr lang="en-US" dirty="0"/>
                  <a:t>, larger at depth than near surface, and sometimes changes sign between 1 and 50 m</a:t>
                </a:r>
              </a:p>
              <a:p>
                <a:pPr marL="571500" indent="-571500" algn="just"/>
                <a:r>
                  <a:rPr lang="en-US" dirty="0" smtClean="0"/>
                  <a:t>Vorticity, divergence and w are of same order of magnitude for real and simulated drifters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534400" cy="4525963"/>
              </a:xfrm>
              <a:blipFill rotWithShape="1">
                <a:blip r:embed="rId2"/>
                <a:stretch>
                  <a:fillRect l="-1571" t="-1752" r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774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Different methods of estimating </a:t>
            </a:r>
            <a:r>
              <a:rPr lang="en-US" sz="3600" dirty="0"/>
              <a:t>divergence and vorticity </a:t>
            </a:r>
            <a:r>
              <a:rPr lang="en-US" sz="3600" dirty="0" smtClean="0"/>
              <a:t>– Linear Least Squares (LLC), Green’s theorem, and area change – are </a:t>
            </a:r>
            <a:r>
              <a:rPr lang="en-US" sz="3600" b="1" dirty="0" smtClean="0"/>
              <a:t>in agreement</a:t>
            </a:r>
            <a:endParaRPr lang="en-US" sz="3600" b="1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635" y="1634490"/>
            <a:ext cx="2963545" cy="504444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085" y="1634490"/>
            <a:ext cx="2875280" cy="507111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657600"/>
            <a:ext cx="8763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54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165" y="73660"/>
            <a:ext cx="4902835" cy="67106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457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Comparing drifter-based </a:t>
            </a:r>
            <a:r>
              <a:rPr lang="en-US" sz="2800" dirty="0" err="1" smtClean="0"/>
              <a:t>Lagrangian</a:t>
            </a:r>
            <a:r>
              <a:rPr lang="en-US" sz="2800" dirty="0" smtClean="0"/>
              <a:t> and Eulerian estimates in the model suggests:</a:t>
            </a:r>
          </a:p>
          <a:p>
            <a:endParaRPr lang="en-US" sz="2800" dirty="0" smtClean="0"/>
          </a:p>
          <a:p>
            <a:pPr marL="342900" indent="-342900">
              <a:buAutoNum type="arabicParenR"/>
            </a:pPr>
            <a:r>
              <a:rPr lang="en-US" sz="2800" dirty="0" smtClean="0"/>
              <a:t>Divergence and vorticity at all levels can be reliably estimated using 6 drifters</a:t>
            </a:r>
          </a:p>
          <a:p>
            <a:pPr marL="342900" indent="-342900">
              <a:buAutoNum type="arabicParenR"/>
            </a:pPr>
            <a:endParaRPr lang="en-US" sz="2800" dirty="0" smtClean="0"/>
          </a:p>
          <a:p>
            <a:pPr marL="342900" indent="-342900">
              <a:buAutoNum type="arabicParenR"/>
            </a:pPr>
            <a:r>
              <a:rPr lang="en-US" sz="2800" dirty="0" smtClean="0"/>
              <a:t>Vertical velocity agrees reasonably well, and the main source of error comes from lateral separation between drifters in upper and lower levels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421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22266" y="1378788"/>
                <a:ext cx="9178934" cy="41326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=2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Ω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𝐸𝑎𝑟𝑡h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28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800" dirty="0"/>
                  <a:t>	</a:t>
                </a:r>
                <a:endParaRPr lang="en-US" sz="2800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i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𝐷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𝐷𝑡</m:t>
                          </m:r>
                        </m:den>
                      </m:f>
                      <m:sSup>
                        <m:sSupPr>
                          <m:ctrlPr>
                            <a:rPr lang="en-US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/>
                            </a:rPr>
                            <m:t>𝜔</m:t>
                          </m:r>
                        </m:e>
                        <m:sup>
                          <m:d>
                            <m:d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</m:sup>
                      </m:sSup>
                      <m:r>
                        <m:rPr>
                          <m:aln/>
                        </m:rPr>
                        <a:rPr lang="en-US" sz="28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2800" i="1" dirty="0" smtClean="0"/>
              </a:p>
              <a:p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sup>
                        </m:sSup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e>
                            </m:d>
                          </m:sup>
                        </m:sSup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Ω</m:t>
                                </m:r>
                              </m:e>
                            </m:d>
                            <m:func>
                              <m:func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𝜙</m:t>
                                </m:r>
                              </m:e>
                            </m:func>
                          </m:e>
                        </m:d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/>
                      </a:rPr>
                      <m:t>𝑤</m:t>
                    </m:r>
                    <m:r>
                      <a:rPr lang="en-US" i="1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Ω</m:t>
                            </m:r>
                          </m:e>
                        </m:d>
                        <m:func>
                          <m:funcPr>
                            <m:ctrlPr>
                              <a:rPr lang="en-US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𝜙</m:t>
                            </m:r>
                          </m:e>
                        </m:func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e>
                            </m:d>
                          </m:sup>
                        </m:sSup>
                      </m:e>
                    </m:d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𝑢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𝜕𝜌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𝜕𝜌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den>
                        </m:f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ρ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=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sup>
                        </m:sSup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𝑤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𝑦</m:t>
                                </m:r>
                              </m:e>
                            </m:d>
                          </m:sup>
                        </m:sSup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𝑤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den>
                        </m:f>
                      </m:e>
                    </m:d>
                    <m:r>
                      <a:rPr lang="en-US" sz="2400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Ω</m:t>
                            </m:r>
                          </m:e>
                        </m:d>
                        <m:func>
                          <m:func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2400" i="1">
                                <a:latin typeface="Cambria Math"/>
                              </a:rPr>
                              <m:t>𝜙</m:t>
                            </m:r>
                          </m:e>
                        </m:func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𝜔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𝑧</m:t>
                                </m:r>
                              </m:e>
                            </m:d>
                          </m:sup>
                        </m:sSup>
                      </m:e>
                    </m:d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𝑤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𝑧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𝜕𝜌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den>
                        </m:f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𝜕𝜌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den>
                        </m:f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ρ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,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66" y="1378788"/>
                <a:ext cx="9178934" cy="4132670"/>
              </a:xfrm>
              <a:prstGeom prst="rect">
                <a:avLst/>
              </a:prstGeom>
              <a:blipFill rotWithShape="1">
                <a:blip r:embed="rId2"/>
                <a:stretch>
                  <a:fillRect l="-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553200" y="5569803"/>
            <a:ext cx="1642373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Baroclinic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dirty="0" smtClean="0"/>
              <a:t>production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63811" y="5558135"/>
            <a:ext cx="2308389" cy="461665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Vortex stretching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5558135"/>
            <a:ext cx="178914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Vortex tilting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2362200"/>
            <a:ext cx="3255378" cy="830997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Time change of vorticity </a:t>
            </a:r>
          </a:p>
          <a:p>
            <a:r>
              <a:rPr lang="en-US" sz="2400" dirty="0" smtClean="0"/>
              <a:t>following a water parcel</a:t>
            </a:r>
            <a:endParaRPr lang="en-US" sz="2400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Estimating terms in vorticity balance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186400" y="1438870"/>
            <a:ext cx="2500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terms can be estimated from drifter data alone</a:t>
            </a:r>
            <a:endParaRPr lang="en-US" sz="2400" dirty="0"/>
          </a:p>
        </p:txBody>
      </p:sp>
      <p:cxnSp>
        <p:nvCxnSpPr>
          <p:cNvPr id="5" name="Straight Arrow Connector 4"/>
          <p:cNvCxnSpPr>
            <a:stCxn id="2" idx="1"/>
          </p:cNvCxnSpPr>
          <p:nvPr/>
        </p:nvCxnSpPr>
        <p:spPr>
          <a:xfrm flipH="1">
            <a:off x="3863811" y="2039035"/>
            <a:ext cx="2322589" cy="73866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1"/>
          </p:cNvCxnSpPr>
          <p:nvPr/>
        </p:nvCxnSpPr>
        <p:spPr>
          <a:xfrm flipH="1">
            <a:off x="5025105" y="2039035"/>
            <a:ext cx="1161295" cy="347242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54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Vorticity and divergence balance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838200"/>
            <a:ext cx="6387783" cy="3048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" y="3575050"/>
            <a:ext cx="6387783" cy="3282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-268933" y="1712268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real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-421221" y="4801027"/>
            <a:ext cx="1447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simulated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7010400" y="1048434"/>
            <a:ext cx="2133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Vortex stretching is important but not </a:t>
            </a:r>
            <a:r>
              <a:rPr lang="en-US" sz="2000" dirty="0" smtClean="0"/>
              <a:t>dominant 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7086600" y="3892034"/>
            <a:ext cx="20187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Balance looks a bit different in the model</a:t>
            </a:r>
          </a:p>
        </p:txBody>
      </p:sp>
    </p:spTree>
    <p:extLst>
      <p:ext uri="{BB962C8B-B14F-4D97-AF65-F5344CB8AC3E}">
        <p14:creationId xmlns:p14="http://schemas.microsoft.com/office/powerpoint/2010/main" val="209119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14400" y="274638"/>
                <a:ext cx="7467600" cy="1143000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2D FTLEs at all depths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2−3</m:t>
                    </m:r>
                    <m:r>
                      <m:rPr>
                        <m:lit/>
                      </m:rP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−5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after 1 </a:t>
                </a:r>
                <a:r>
                  <a:rPr lang="en-US" sz="2400" dirty="0" smtClean="0"/>
                  <a:t>day for both real and simulated drifters </a:t>
                </a:r>
                <a:br>
                  <a:rPr lang="en-US" sz="2400" dirty="0" smtClean="0"/>
                </a:br>
                <a:r>
                  <a:rPr lang="en-US" sz="2400" dirty="0" smtClean="0"/>
                  <a:t>3D </a:t>
                </a:r>
                <a:r>
                  <a:rPr lang="en-US" sz="2400" dirty="0"/>
                  <a:t>FTLEs </a:t>
                </a:r>
                <a:r>
                  <a:rPr lang="en-US" sz="2400" dirty="0" smtClean="0"/>
                  <a:t>are </a:t>
                </a:r>
                <a:r>
                  <a:rPr lang="en-US" sz="2400" dirty="0"/>
                  <a:t>strongly influenced by </a:t>
                </a:r>
                <a:r>
                  <a:rPr lang="en-US" sz="2400" dirty="0" smtClean="0"/>
                  <a:t>the vertical </a:t>
                </a:r>
                <a:r>
                  <a:rPr lang="en-US" sz="2400" dirty="0"/>
                  <a:t>shear of horizontal velocity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14400" y="274638"/>
                <a:ext cx="7467600" cy="1143000"/>
              </a:xfrm>
              <a:blipFill rotWithShape="1">
                <a:blip r:embed="rId2"/>
                <a:stretch>
                  <a:fillRect t="-21809" r="-82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0" y="1676400"/>
            <a:ext cx="4597400" cy="2286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0" y="4114800"/>
            <a:ext cx="4597400" cy="228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1488133" y="2245667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real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 rot="16200000">
            <a:off x="1335845" y="4953427"/>
            <a:ext cx="1447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simulated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190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717" y="3933825"/>
            <a:ext cx="3016885" cy="278130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162" y="142875"/>
            <a:ext cx="5934075" cy="376491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12" y="3904615"/>
            <a:ext cx="3036570" cy="28098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705099" y="2857500"/>
            <a:ext cx="6858000" cy="1143000"/>
          </a:xfrm>
        </p:spPr>
        <p:txBody>
          <a:bodyPr/>
          <a:lstStyle/>
          <a:p>
            <a:r>
              <a:rPr lang="en-US" dirty="0" smtClean="0"/>
              <a:t>The role of Ekman currents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09800" y="3862169"/>
            <a:ext cx="2222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Ekman pushes upper 2 levels eastward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16818" y="3898900"/>
            <a:ext cx="2222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Trajectories without Ekman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39000" y="4343400"/>
            <a:ext cx="18411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10-m trajectories (green) start to recirculate within the gyre when Ekman currents are removed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302818" y="1066800"/>
            <a:ext cx="18411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1- and 10-m trajectories go eastward past Oran, while 30- and 50-m trajectories recirculate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6253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33400"/>
            <a:ext cx="7315200" cy="632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4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Comparing with SSH, u-CTD and ADCP data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1143000"/>
            <a:ext cx="18099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</a:t>
            </a:r>
            <a:r>
              <a:rPr lang="en-US" sz="2800" dirty="0" smtClean="0"/>
              <a:t>orthward </a:t>
            </a:r>
          </a:p>
          <a:p>
            <a:r>
              <a:rPr lang="en-US" sz="2800" dirty="0" smtClean="0"/>
              <a:t>jet</a:t>
            </a:r>
            <a:endParaRPr lang="en-US" sz="28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548663" y="1666220"/>
            <a:ext cx="880337" cy="69598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29300" y="609600"/>
            <a:ext cx="2400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We will look at 6 sections: #1 through #6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222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7455"/>
            <a:ext cx="9144000" cy="1055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Front </a:t>
            </a:r>
            <a:r>
              <a:rPr lang="en-US" sz="2200" dirty="0"/>
              <a:t>with sloping </a:t>
            </a:r>
            <a:r>
              <a:rPr lang="en-US" sz="2200" dirty="0" err="1"/>
              <a:t>isopycnals</a:t>
            </a:r>
            <a:r>
              <a:rPr lang="en-US" sz="2200" dirty="0"/>
              <a:t> in the upper 150 m, with width O(20 km</a:t>
            </a:r>
            <a:r>
              <a:rPr lang="en-US" sz="2200" dirty="0" smtClean="0"/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Surface mixed layer of about 20 m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2999"/>
            <a:ext cx="9144000" cy="28194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811012"/>
            <a:ext cx="9144000" cy="3046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Density </a:t>
            </a:r>
            <a:r>
              <a:rPr lang="en-US" sz="2200" dirty="0"/>
              <a:t>below/within mixed layer is dominated by </a:t>
            </a:r>
            <a:r>
              <a:rPr lang="en-US" sz="2200" dirty="0" smtClean="0"/>
              <a:t>salinity/temperature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There is a northward jet (that we saw in </a:t>
            </a:r>
            <a:r>
              <a:rPr lang="en-US" sz="2200" dirty="0" err="1" smtClean="0"/>
              <a:t>ssh</a:t>
            </a:r>
            <a:r>
              <a:rPr lang="en-US" sz="2200" dirty="0" smtClean="0"/>
              <a:t>) which coincides with the front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Drifters were deployed in the jet, close to the centerline, and a little to the west from it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Drifter-based u- and v-velocities (colored circles) are consistent with </a:t>
            </a:r>
            <a:r>
              <a:rPr lang="en-US" sz="2200" dirty="0" err="1" smtClean="0"/>
              <a:t>adcp</a:t>
            </a:r>
            <a:endParaRPr lang="en-US" sz="22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2895600"/>
            <a:ext cx="5334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278122" y="419306"/>
            <a:ext cx="963854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drifters</a:t>
            </a:r>
            <a:endParaRPr lang="en-US" sz="2000" u="sng" dirty="0"/>
          </a:p>
        </p:txBody>
      </p:sp>
      <p:cxnSp>
        <p:nvCxnSpPr>
          <p:cNvPr id="8" name="Straight Arrow Connector 7"/>
          <p:cNvCxnSpPr>
            <a:stCxn id="4" idx="2"/>
          </p:cNvCxnSpPr>
          <p:nvPr/>
        </p:nvCxnSpPr>
        <p:spPr>
          <a:xfrm flipH="1">
            <a:off x="8382002" y="819416"/>
            <a:ext cx="378047" cy="31232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81400" y="114300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87630" y="1131745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33400" y="1143000"/>
                <a:ext cx="4683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𝜌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143000"/>
                <a:ext cx="468397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37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10" y="97919"/>
            <a:ext cx="8656175" cy="2159056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20" y="2231519"/>
            <a:ext cx="8620553" cy="213948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119"/>
            <a:ext cx="9144000" cy="27214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9600" y="1790700"/>
            <a:ext cx="5334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81400" y="3810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87630" y="26845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33400" y="38100"/>
                <a:ext cx="4683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𝜌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8100"/>
                <a:ext cx="468397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609600" y="3922855"/>
            <a:ext cx="5334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81400" y="217025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587630" y="2159000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33400" y="2170255"/>
                <a:ext cx="4683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𝜌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170255"/>
                <a:ext cx="468397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609600" y="6056455"/>
            <a:ext cx="5334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581400" y="430385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587630" y="4292600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33400" y="4303855"/>
                <a:ext cx="4683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𝜌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303855"/>
                <a:ext cx="468397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97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25471" cy="213638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3211"/>
            <a:ext cx="8725471" cy="2136389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71" y="4419600"/>
            <a:ext cx="8633907" cy="211702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09600" y="3962400"/>
            <a:ext cx="5334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581400" y="220980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87630" y="2198545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33400" y="2209800"/>
                <a:ext cx="4683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𝜌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209800"/>
                <a:ext cx="468397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609600" y="6096000"/>
            <a:ext cx="5334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581400" y="434340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587630" y="4332145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33400" y="4343400"/>
                <a:ext cx="4683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𝜌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343400"/>
                <a:ext cx="468397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09600" y="1828800"/>
            <a:ext cx="5334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581400" y="7620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587630" y="64945"/>
            <a:ext cx="346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533400" y="76200"/>
                <a:ext cx="4683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𝜌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76200"/>
                <a:ext cx="468397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023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8229600" cy="58674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</a:pPr>
            <a:r>
              <a:rPr lang="en-US" dirty="0" smtClean="0"/>
              <a:t>All 6 sections look </a:t>
            </a:r>
            <a:r>
              <a:rPr lang="en-US" dirty="0"/>
              <a:t>qualitatively </a:t>
            </a:r>
            <a:r>
              <a:rPr lang="en-US" dirty="0" smtClean="0"/>
              <a:t>similar (jet structure hasn’t changes much)</a:t>
            </a:r>
            <a:endParaRPr lang="en-US" dirty="0"/>
          </a:p>
          <a:p>
            <a:pPr>
              <a:lnSpc>
                <a:spcPct val="170000"/>
              </a:lnSpc>
            </a:pPr>
            <a:r>
              <a:rPr lang="en-US" dirty="0"/>
              <a:t>Upper levels of drifters seem to move toward, and </a:t>
            </a:r>
            <a:r>
              <a:rPr lang="en-US" dirty="0" smtClean="0"/>
              <a:t>then </a:t>
            </a:r>
            <a:r>
              <a:rPr lang="en-US" dirty="0"/>
              <a:t>cross, the jet center. </a:t>
            </a:r>
            <a:endParaRPr lang="en-US" dirty="0" smtClean="0"/>
          </a:p>
          <a:p>
            <a:pPr lvl="1">
              <a:lnSpc>
                <a:spcPct val="170000"/>
              </a:lnSpc>
            </a:pPr>
            <a:r>
              <a:rPr lang="en-US" dirty="0" smtClean="0"/>
              <a:t>this </a:t>
            </a:r>
            <a:r>
              <a:rPr lang="en-US" dirty="0"/>
              <a:t>is consistent with the </a:t>
            </a:r>
            <a:r>
              <a:rPr lang="en-US" dirty="0" err="1"/>
              <a:t>downwelling</a:t>
            </a:r>
            <a:r>
              <a:rPr lang="en-US" dirty="0"/>
              <a:t> on the heavier side and the presence of cross-jet secondary </a:t>
            </a:r>
            <a:r>
              <a:rPr lang="en-US" dirty="0" smtClean="0"/>
              <a:t>circulation 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v</a:t>
            </a:r>
            <a:r>
              <a:rPr lang="en-US" dirty="0" smtClean="0"/>
              <a:t>orticity at all levels is initially positive but then becomes negative for </a:t>
            </a:r>
            <a:r>
              <a:rPr lang="en-US" dirty="0" smtClean="0"/>
              <a:t>the upper </a:t>
            </a:r>
            <a:r>
              <a:rPr lang="en-US" dirty="0" smtClean="0"/>
              <a:t>layers</a:t>
            </a:r>
            <a:endParaRPr lang="en-US" dirty="0"/>
          </a:p>
          <a:p>
            <a:pPr>
              <a:lnSpc>
                <a:spcPct val="17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95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/>
              <a:t>Overall, </a:t>
            </a:r>
            <a:r>
              <a:rPr lang="en-US" dirty="0" smtClean="0"/>
              <a:t>our study demonstrates </a:t>
            </a:r>
            <a:r>
              <a:rPr lang="en-US" dirty="0"/>
              <a:t>how drifters, heretofore restricted to 2D near-surface observations, can be used to learn about 3D flow properties throughout the upper layer of the water </a:t>
            </a:r>
            <a:r>
              <a:rPr lang="en-US" dirty="0" smtClean="0"/>
              <a:t>column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800" b="1" dirty="0"/>
              <a:t>Reference:</a:t>
            </a:r>
            <a:r>
              <a:rPr lang="en-US" sz="2800" dirty="0"/>
              <a:t> </a:t>
            </a:r>
            <a:r>
              <a:rPr lang="en-US" sz="2800" dirty="0" err="1"/>
              <a:t>Rypina</a:t>
            </a:r>
            <a:r>
              <a:rPr lang="en-US" sz="2800" dirty="0"/>
              <a:t> et al., 2021: Observing and quantifying ocean flow properties using drifters with drogues at different depths, </a:t>
            </a:r>
            <a:r>
              <a:rPr lang="en-US" sz="2800" i="1" dirty="0"/>
              <a:t>JPO</a:t>
            </a:r>
            <a:r>
              <a:rPr lang="en-US" sz="2800" dirty="0"/>
              <a:t>, in review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37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31971</TotalTime>
  <Words>652</Words>
  <Application>Microsoft Office PowerPoint</Application>
  <PresentationFormat>On-screen Show (4:3)</PresentationFormat>
  <Paragraphs>99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Observing and Quantifying Ocean Flow Properties Using Drifters with Drogues at Different Depths  </vt:lpstr>
      <vt:lpstr>Introduction</vt:lpstr>
      <vt:lpstr>Real drifters</vt:lpstr>
      <vt:lpstr>Simulated drifters</vt:lpstr>
      <vt:lpstr>PowerPoint Presentation</vt:lpstr>
      <vt:lpstr>Results:</vt:lpstr>
      <vt:lpstr>Different methods of estimating divergence and vorticity – Linear Least Squares (LLC), Green’s theorem, and area change – are in agreement</vt:lpstr>
      <vt:lpstr>PowerPoint Presentation</vt:lpstr>
      <vt:lpstr>Estimating terms in vorticity balance</vt:lpstr>
      <vt:lpstr>Vorticity and divergence balance</vt:lpstr>
      <vt:lpstr>2D FTLEs at all depths are 2-3\ ×〖10〗^(-5)   s^(-1) after 1 day for both real and simulated drifters  3D FTLEs are strongly influenced by the vertical shear of horizontal velocity </vt:lpstr>
      <vt:lpstr>The role of Ekman currents</vt:lpstr>
      <vt:lpstr>Comparing with SSH, u-CTD and ADCP data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Ira-T7500</dc:creator>
  <cp:lastModifiedBy>Ira-T7500</cp:lastModifiedBy>
  <cp:revision>236</cp:revision>
  <dcterms:created xsi:type="dcterms:W3CDTF">2019-09-18T15:31:03Z</dcterms:created>
  <dcterms:modified xsi:type="dcterms:W3CDTF">2021-04-20T15:43:32Z</dcterms:modified>
</cp:coreProperties>
</file>