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2" r:id="rId3"/>
    <p:sldId id="266" r:id="rId4"/>
    <p:sldId id="270" r:id="rId5"/>
    <p:sldId id="258" r:id="rId6"/>
    <p:sldId id="259" r:id="rId7"/>
    <p:sldId id="269" r:id="rId8"/>
    <p:sldId id="265" r:id="rId9"/>
    <p:sldId id="272" r:id="rId10"/>
    <p:sldId id="273" r:id="rId11"/>
    <p:sldId id="267" r:id="rId12"/>
    <p:sldId id="274" r:id="rId13"/>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DEE6"/>
    <a:srgbClr val="8497B0"/>
    <a:srgbClr val="0061A8"/>
    <a:srgbClr val="EDEFF3"/>
    <a:srgbClr val="FF3333"/>
    <a:srgbClr val="F56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68" autoAdjust="0"/>
    <p:restoredTop sz="94686"/>
  </p:normalViewPr>
  <p:slideViewPr>
    <p:cSldViewPr snapToGrid="0">
      <p:cViewPr varScale="1">
        <p:scale>
          <a:sx n="109" d="100"/>
          <a:sy n="109" d="100"/>
        </p:scale>
        <p:origin x="8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8EBFBF-C1BD-47D1-A25D-45F245321445}" type="datetimeFigureOut">
              <a:rPr lang="ko-KR" altLang="en-US" smtClean="0"/>
              <a:t>2021-04-26</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B842E2-6501-41C9-9831-ECD45A403DA0}" type="slidenum">
              <a:rPr lang="ko-KR" altLang="en-US" smtClean="0"/>
              <a:t>‹#›</a:t>
            </a:fld>
            <a:endParaRPr lang="ko-KR" altLang="en-US"/>
          </a:p>
        </p:txBody>
      </p:sp>
    </p:spTree>
    <p:extLst>
      <p:ext uri="{BB962C8B-B14F-4D97-AF65-F5344CB8AC3E}">
        <p14:creationId xmlns:p14="http://schemas.microsoft.com/office/powerpoint/2010/main" val="302646227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2FB842E2-6501-41C9-9831-ECD45A403DA0}" type="slidenum">
              <a:rPr lang="ko-KR" altLang="en-US" smtClean="0"/>
              <a:t>3</a:t>
            </a:fld>
            <a:endParaRPr lang="ko-KR" altLang="en-US"/>
          </a:p>
        </p:txBody>
      </p:sp>
    </p:spTree>
    <p:extLst>
      <p:ext uri="{BB962C8B-B14F-4D97-AF65-F5344CB8AC3E}">
        <p14:creationId xmlns:p14="http://schemas.microsoft.com/office/powerpoint/2010/main" val="411473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2FB842E2-6501-41C9-9831-ECD45A403DA0}" type="slidenum">
              <a:rPr lang="ko-KR" altLang="en-US" smtClean="0"/>
              <a:t>5</a:t>
            </a:fld>
            <a:endParaRPr lang="ko-KR" altLang="en-US"/>
          </a:p>
        </p:txBody>
      </p:sp>
    </p:spTree>
    <p:extLst>
      <p:ext uri="{BB962C8B-B14F-4D97-AF65-F5344CB8AC3E}">
        <p14:creationId xmlns:p14="http://schemas.microsoft.com/office/powerpoint/2010/main" val="2117555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2FB842E2-6501-41C9-9831-ECD45A403DA0}" type="slidenum">
              <a:rPr lang="ko-KR" altLang="en-US" smtClean="0"/>
              <a:t>6</a:t>
            </a:fld>
            <a:endParaRPr lang="ko-KR" altLang="en-US"/>
          </a:p>
        </p:txBody>
      </p:sp>
    </p:spTree>
    <p:extLst>
      <p:ext uri="{BB962C8B-B14F-4D97-AF65-F5344CB8AC3E}">
        <p14:creationId xmlns:p14="http://schemas.microsoft.com/office/powerpoint/2010/main" val="2772845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2FB842E2-6501-41C9-9831-ECD45A403DA0}" type="slidenum">
              <a:rPr lang="ko-KR" altLang="en-US" smtClean="0"/>
              <a:t>7</a:t>
            </a:fld>
            <a:endParaRPr lang="ko-KR" altLang="en-US"/>
          </a:p>
        </p:txBody>
      </p:sp>
    </p:spTree>
    <p:extLst>
      <p:ext uri="{BB962C8B-B14F-4D97-AF65-F5344CB8AC3E}">
        <p14:creationId xmlns:p14="http://schemas.microsoft.com/office/powerpoint/2010/main" val="1981064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2FB842E2-6501-41C9-9831-ECD45A403DA0}" type="slidenum">
              <a:rPr lang="ko-KR" altLang="en-US" smtClean="0"/>
              <a:t>11</a:t>
            </a:fld>
            <a:endParaRPr lang="ko-KR" altLang="en-US"/>
          </a:p>
        </p:txBody>
      </p:sp>
    </p:spTree>
    <p:extLst>
      <p:ext uri="{BB962C8B-B14F-4D97-AF65-F5344CB8AC3E}">
        <p14:creationId xmlns:p14="http://schemas.microsoft.com/office/powerpoint/2010/main" val="1368876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7" name="제목 1"/>
          <p:cNvSpPr txBox="1">
            <a:spLocks/>
          </p:cNvSpPr>
          <p:nvPr userDrawn="1"/>
        </p:nvSpPr>
        <p:spPr>
          <a:xfrm>
            <a:off x="0" y="123825"/>
            <a:ext cx="10515600" cy="665163"/>
          </a:xfrm>
          <a:prstGeom prst="rect">
            <a:avLst/>
          </a:prstGeom>
        </p:spPr>
        <p:txBody>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ko-KR" altLang="en-US"/>
              <a:t>마스터 제목 스타일 편집</a:t>
            </a:r>
          </a:p>
        </p:txBody>
      </p:sp>
    </p:spTree>
    <p:extLst>
      <p:ext uri="{BB962C8B-B14F-4D97-AF65-F5344CB8AC3E}">
        <p14:creationId xmlns:p14="http://schemas.microsoft.com/office/powerpoint/2010/main" val="111486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3" name="내용 개체 틀 2"/>
          <p:cNvSpPr>
            <a:spLocks noGrp="1"/>
          </p:cNvSpPr>
          <p:nvPr>
            <p:ph idx="1"/>
          </p:nvPr>
        </p:nvSpPr>
        <p:spPr>
          <a:xfrm>
            <a:off x="838200" y="1825625"/>
            <a:ext cx="10515600" cy="435133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5" name="바닥글 개체 틀 4"/>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6" name="슬라이드 번호 개체 틀 5"/>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
        <p:nvSpPr>
          <p:cNvPr id="7" name="직사각형 6"/>
          <p:cNvSpPr/>
          <p:nvPr userDrawn="1"/>
        </p:nvSpPr>
        <p:spPr>
          <a:xfrm>
            <a:off x="0" y="6409592"/>
            <a:ext cx="12192000" cy="44840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8" name="그림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53851" y="6432992"/>
            <a:ext cx="401608" cy="401608"/>
          </a:xfrm>
          <a:prstGeom prst="rect">
            <a:avLst/>
          </a:prstGeom>
        </p:spPr>
      </p:pic>
      <p:pic>
        <p:nvPicPr>
          <p:cNvPr id="9" name="그림 8"/>
          <p:cNvPicPr>
            <a:picLocks noChangeAspect="1"/>
          </p:cNvPicPr>
          <p:nvPr userDrawn="1"/>
        </p:nvPicPr>
        <p:blipFill rotWithShape="1">
          <a:blip r:embed="rId3" cstate="print">
            <a:extLst>
              <a:ext uri="{28A0092B-C50C-407E-A947-70E740481C1C}">
                <a14:useLocalDpi xmlns:a14="http://schemas.microsoft.com/office/drawing/2010/main" val="0"/>
              </a:ext>
            </a:extLst>
          </a:blip>
          <a:srcRect l="-1220" t="17096" r="9968" b="2637"/>
          <a:stretch/>
        </p:blipFill>
        <p:spPr>
          <a:xfrm>
            <a:off x="25400" y="6417956"/>
            <a:ext cx="1266825" cy="431680"/>
          </a:xfrm>
          <a:prstGeom prst="rect">
            <a:avLst/>
          </a:prstGeom>
        </p:spPr>
      </p:pic>
      <p:sp>
        <p:nvSpPr>
          <p:cNvPr id="13" name="TextBox 12"/>
          <p:cNvSpPr txBox="1"/>
          <p:nvPr userDrawn="1"/>
        </p:nvSpPr>
        <p:spPr>
          <a:xfrm>
            <a:off x="8735898" y="6418690"/>
            <a:ext cx="3029858" cy="415498"/>
          </a:xfrm>
          <a:prstGeom prst="rect">
            <a:avLst/>
          </a:prstGeom>
          <a:noFill/>
        </p:spPr>
        <p:txBody>
          <a:bodyPr wrap="square" rtlCol="0">
            <a:spAutoFit/>
          </a:bodyPr>
          <a:lstStyle/>
          <a:p>
            <a:pPr algn="r"/>
            <a:r>
              <a:rPr lang="en-US" altLang="ko-KR" sz="1050" dirty="0">
                <a:solidFill>
                  <a:schemeClr val="bg1">
                    <a:lumMod val="85000"/>
                  </a:schemeClr>
                </a:solidFill>
                <a:latin typeface="Times New Roman" panose="02020603050405020304" pitchFamily="18" charset="0"/>
                <a:cs typeface="Times New Roman" panose="02020603050405020304" pitchFamily="18" charset="0"/>
              </a:rPr>
              <a:t>Department of Civil and Environmental Engineering</a:t>
            </a:r>
          </a:p>
          <a:p>
            <a:pPr algn="r"/>
            <a:r>
              <a:rPr lang="en-US" altLang="ko-KR" sz="1050" dirty="0" err="1">
                <a:solidFill>
                  <a:schemeClr val="bg1">
                    <a:lumMod val="85000"/>
                  </a:schemeClr>
                </a:solidFill>
                <a:latin typeface="Times New Roman" panose="02020603050405020304" pitchFamily="18" charset="0"/>
                <a:cs typeface="Times New Roman" panose="02020603050405020304" pitchFamily="18" charset="0"/>
              </a:rPr>
              <a:t>Hongik</a:t>
            </a:r>
            <a:r>
              <a:rPr lang="en-US" altLang="ko-KR" sz="1050" dirty="0">
                <a:solidFill>
                  <a:schemeClr val="bg1">
                    <a:lumMod val="85000"/>
                  </a:schemeClr>
                </a:solidFill>
                <a:latin typeface="Times New Roman" panose="02020603050405020304" pitchFamily="18" charset="0"/>
                <a:cs typeface="Times New Roman" panose="02020603050405020304" pitchFamily="18" charset="0"/>
              </a:rPr>
              <a:t> University</a:t>
            </a:r>
          </a:p>
        </p:txBody>
      </p:sp>
    </p:spTree>
    <p:extLst>
      <p:ext uri="{BB962C8B-B14F-4D97-AF65-F5344CB8AC3E}">
        <p14:creationId xmlns:p14="http://schemas.microsoft.com/office/powerpoint/2010/main" val="362165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a:prstGeom prst="rect">
            <a:avLst/>
          </a:prstGeo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5" name="바닥글 개체 틀 4"/>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6" name="슬라이드 번호 개체 틀 5"/>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1320637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6" name="바닥글 개체 틀 5"/>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7" name="슬라이드 번호 개체 틀 6"/>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939944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a:prstGeom prst="rect">
            <a:avLst/>
          </a:prstGeo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a:prstGeom prst="rect">
            <a:avLst/>
          </a:prstGeo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8" name="바닥글 개체 틀 7"/>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9" name="슬라이드 번호 개체 틀 8"/>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3289558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4" name="바닥글 개체 틀 3"/>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5" name="슬라이드 번호 개체 틀 4"/>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3489300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3" name="바닥글 개체 틀 2"/>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4" name="슬라이드 번호 개체 틀 3"/>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3763975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a:prstGeom prst="rect">
            <a:avLst/>
          </a:prstGeo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6" name="바닥글 개체 틀 5"/>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7" name="슬라이드 번호 개체 틀 6"/>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4072540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a:prstGeom prst="rect">
            <a:avLst/>
          </a:prstGeo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6" name="바닥글 개체 틀 5"/>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7" name="슬라이드 번호 개체 틀 6"/>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3482790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1325563"/>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a:xfrm>
            <a:off x="838200" y="1825625"/>
            <a:ext cx="10515600" cy="4351338"/>
          </a:xfrm>
          <a:prstGeom prst="rect">
            <a:avLst/>
          </a:prstGeo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5" name="바닥글 개체 틀 4"/>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6" name="슬라이드 번호 개체 틀 5"/>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3296789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a:prstGeom prst="rect">
            <a:avLst/>
          </a:prstGeo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a:xfrm>
            <a:off x="838200" y="6356350"/>
            <a:ext cx="2743200" cy="365125"/>
          </a:xfrm>
          <a:prstGeom prst="rect">
            <a:avLst/>
          </a:prstGeom>
        </p:spPr>
        <p:txBody>
          <a:bodyPr/>
          <a:lstStyle/>
          <a:p>
            <a:fld id="{E8EA6F51-7758-4E15-92E9-E4D675327280}" type="datetimeFigureOut">
              <a:rPr lang="ko-KR" altLang="en-US" smtClean="0"/>
              <a:t>2021-04-26</a:t>
            </a:fld>
            <a:endParaRPr lang="ko-KR" altLang="en-US"/>
          </a:p>
        </p:txBody>
      </p:sp>
      <p:sp>
        <p:nvSpPr>
          <p:cNvPr id="5" name="바닥글 개체 틀 4"/>
          <p:cNvSpPr>
            <a:spLocks noGrp="1"/>
          </p:cNvSpPr>
          <p:nvPr>
            <p:ph type="ftr" sz="quarter" idx="11"/>
          </p:nvPr>
        </p:nvSpPr>
        <p:spPr>
          <a:xfrm>
            <a:off x="3982844" y="6378807"/>
            <a:ext cx="4114800" cy="365125"/>
          </a:xfrm>
          <a:prstGeom prst="rect">
            <a:avLst/>
          </a:prstGeom>
        </p:spPr>
        <p:txBody>
          <a:bodyPr/>
          <a:lstStyle/>
          <a:p>
            <a:endParaRPr lang="ko-KR" altLang="en-US"/>
          </a:p>
        </p:txBody>
      </p:sp>
      <p:sp>
        <p:nvSpPr>
          <p:cNvPr id="6" name="슬라이드 번호 개체 틀 5"/>
          <p:cNvSpPr>
            <a:spLocks noGrp="1"/>
          </p:cNvSpPr>
          <p:nvPr>
            <p:ph type="sldNum" sz="quarter" idx="12"/>
          </p:nvPr>
        </p:nvSpPr>
        <p:spPr>
          <a:xfrm>
            <a:off x="8610600" y="6356350"/>
            <a:ext cx="2743200" cy="365125"/>
          </a:xfrm>
          <a:prstGeom prst="rect">
            <a:avLst/>
          </a:prstGeom>
        </p:spPr>
        <p:txBody>
          <a:bodyPr/>
          <a:lstStyle/>
          <a:p>
            <a:fld id="{5E52557B-C7BC-4387-BB30-37E33B3DD6BB}" type="slidenum">
              <a:rPr lang="ko-KR" altLang="en-US" smtClean="0"/>
              <a:t>‹#›</a:t>
            </a:fld>
            <a:endParaRPr lang="ko-KR" altLang="en-US"/>
          </a:p>
        </p:txBody>
      </p:sp>
    </p:spTree>
    <p:extLst>
      <p:ext uri="{BB962C8B-B14F-4D97-AF65-F5344CB8AC3E}">
        <p14:creationId xmlns:p14="http://schemas.microsoft.com/office/powerpoint/2010/main" val="362145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직사각형 6"/>
          <p:cNvSpPr/>
          <p:nvPr userDrawn="1"/>
        </p:nvSpPr>
        <p:spPr>
          <a:xfrm>
            <a:off x="0" y="0"/>
            <a:ext cx="12192000" cy="115972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168086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tiff"/><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tif"/></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그림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그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362200" cy="1064055"/>
          </a:xfrm>
          <a:prstGeom prst="rect">
            <a:avLst/>
          </a:prstGeom>
        </p:spPr>
      </p:pic>
      <p:pic>
        <p:nvPicPr>
          <p:cNvPr id="8" name="그림 7"/>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9373509" y="16688"/>
            <a:ext cx="671488" cy="671488"/>
          </a:xfrm>
          <a:prstGeom prst="rect">
            <a:avLst/>
          </a:prstGeom>
        </p:spPr>
      </p:pic>
      <p:pic>
        <p:nvPicPr>
          <p:cNvPr id="2" name="그림 1"/>
          <p:cNvPicPr>
            <a:picLocks noChangeAspect="1"/>
          </p:cNvPicPr>
          <p:nvPr/>
        </p:nvPicPr>
        <p:blipFill rotWithShape="1">
          <a:blip r:embed="rId6" cstate="print">
            <a:extLst>
              <a:ext uri="{28A0092B-C50C-407E-A947-70E740481C1C}">
                <a14:useLocalDpi xmlns:a14="http://schemas.microsoft.com/office/drawing/2010/main" val="0"/>
              </a:ext>
            </a:extLst>
          </a:blip>
          <a:srcRect l="-683" t="20568" r="13422"/>
          <a:stretch/>
        </p:blipFill>
        <p:spPr>
          <a:xfrm>
            <a:off x="10169807" y="29967"/>
            <a:ext cx="1998983" cy="658209"/>
          </a:xfrm>
          <a:prstGeom prst="rect">
            <a:avLst/>
          </a:prstGeom>
        </p:spPr>
      </p:pic>
      <p:sp>
        <p:nvSpPr>
          <p:cNvPr id="5" name="직사각형 4"/>
          <p:cNvSpPr/>
          <p:nvPr/>
        </p:nvSpPr>
        <p:spPr>
          <a:xfrm>
            <a:off x="239110" y="1322961"/>
            <a:ext cx="11713780" cy="4212077"/>
          </a:xfrm>
          <a:prstGeom prst="rect">
            <a:avLst/>
          </a:prstGeom>
          <a:solidFill>
            <a:srgbClr val="EDEFF3">
              <a:alpha val="82745"/>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p:cNvSpPr txBox="1"/>
          <p:nvPr/>
        </p:nvSpPr>
        <p:spPr>
          <a:xfrm>
            <a:off x="239110" y="1996282"/>
            <a:ext cx="11713780" cy="1077218"/>
          </a:xfrm>
          <a:prstGeom prst="rect">
            <a:avLst/>
          </a:prstGeom>
          <a:noFill/>
        </p:spPr>
        <p:txBody>
          <a:bodyPr wrap="square" rtlCol="0">
            <a:spAutoFit/>
          </a:bodyPr>
          <a:lstStyle/>
          <a:p>
            <a:pPr algn="ctr"/>
            <a:r>
              <a:rPr lang="en-US" altLang="ko-KR"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Assessing groundwater management sustainability of coastal cities by utilizing the City Blueprint Approach</a:t>
            </a:r>
            <a:endParaRPr lang="ko-KR"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TextBox 9"/>
          <p:cNvSpPr txBox="1"/>
          <p:nvPr/>
        </p:nvSpPr>
        <p:spPr>
          <a:xfrm>
            <a:off x="2228850" y="4196406"/>
            <a:ext cx="7734300" cy="400110"/>
          </a:xfrm>
          <a:prstGeom prst="rect">
            <a:avLst/>
          </a:prstGeom>
          <a:noFill/>
        </p:spPr>
        <p:txBody>
          <a:bodyPr wrap="square" rtlCol="0">
            <a:spAutoFit/>
          </a:bodyPr>
          <a:lstStyle/>
          <a:p>
            <a:pPr algn="ctr"/>
            <a:r>
              <a:rPr lang="en-US" altLang="ko-KR" sz="2000" dirty="0" err="1">
                <a:latin typeface="Times New Roman" panose="02020603050405020304" pitchFamily="18" charset="0"/>
                <a:cs typeface="Times New Roman" panose="02020603050405020304" pitchFamily="18" charset="0"/>
              </a:rPr>
              <a:t>Khawon</a:t>
            </a:r>
            <a:r>
              <a:rPr lang="en-US" altLang="ko-KR" sz="2000" dirty="0">
                <a:latin typeface="Times New Roman" panose="02020603050405020304" pitchFamily="18" charset="0"/>
                <a:cs typeface="Times New Roman" panose="02020603050405020304" pitchFamily="18" charset="0"/>
              </a:rPr>
              <a:t> </a:t>
            </a:r>
            <a:r>
              <a:rPr lang="en-US" altLang="ko-KR" sz="2000" dirty="0" smtClean="0">
                <a:latin typeface="Times New Roman" panose="02020603050405020304" pitchFamily="18" charset="0"/>
                <a:cs typeface="Times New Roman" panose="02020603050405020304" pitchFamily="18" charset="0"/>
              </a:rPr>
              <a:t>Lee</a:t>
            </a:r>
            <a:r>
              <a:rPr lang="en-US" altLang="ko-KR" sz="2000" baseline="30000" dirty="0" smtClean="0">
                <a:latin typeface="Times New Roman" panose="02020603050405020304" pitchFamily="18" charset="0"/>
                <a:cs typeface="Times New Roman" panose="02020603050405020304" pitchFamily="18" charset="0"/>
              </a:rPr>
              <a:t>1)</a:t>
            </a:r>
            <a:r>
              <a:rPr lang="en-US" altLang="ko-KR" sz="2000" dirty="0" smtClean="0">
                <a:latin typeface="Times New Roman" panose="02020603050405020304" pitchFamily="18" charset="0"/>
                <a:cs typeface="Times New Roman" panose="02020603050405020304" pitchFamily="18" charset="0"/>
              </a:rPr>
              <a:t>, </a:t>
            </a:r>
            <a:r>
              <a:rPr lang="en-US" altLang="ko-KR" sz="2000" dirty="0">
                <a:latin typeface="Times New Roman" panose="02020603050405020304" pitchFamily="18" charset="0"/>
                <a:cs typeface="Times New Roman" panose="02020603050405020304" pitchFamily="18" charset="0"/>
              </a:rPr>
              <a:t>Sun Woo </a:t>
            </a:r>
            <a:r>
              <a:rPr lang="en-US" altLang="ko-KR" sz="2000" dirty="0" smtClean="0">
                <a:latin typeface="Times New Roman" panose="02020603050405020304" pitchFamily="18" charset="0"/>
                <a:cs typeface="Times New Roman" panose="02020603050405020304" pitchFamily="18" charset="0"/>
              </a:rPr>
              <a:t>Chang</a:t>
            </a:r>
            <a:r>
              <a:rPr lang="en-US" altLang="ko-KR" sz="2000" baseline="30000" dirty="0" smtClean="0">
                <a:latin typeface="Times New Roman" panose="02020603050405020304" pitchFamily="18" charset="0"/>
                <a:cs typeface="Times New Roman" panose="02020603050405020304" pitchFamily="18" charset="0"/>
              </a:rPr>
              <a:t>2)</a:t>
            </a:r>
            <a:r>
              <a:rPr lang="en-US" altLang="ko-KR" sz="2000" dirty="0" smtClean="0">
                <a:latin typeface="Times New Roman" panose="02020603050405020304" pitchFamily="18" charset="0"/>
                <a:cs typeface="Times New Roman" panose="02020603050405020304" pitchFamily="18" charset="0"/>
              </a:rPr>
              <a:t>, </a:t>
            </a:r>
            <a:r>
              <a:rPr lang="en-US" altLang="ko-KR" sz="2000" dirty="0">
                <a:latin typeface="Times New Roman" panose="02020603050405020304" pitchFamily="18" charset="0"/>
                <a:cs typeface="Times New Roman" panose="02020603050405020304" pitchFamily="18" charset="0"/>
              </a:rPr>
              <a:t>and </a:t>
            </a:r>
            <a:r>
              <a:rPr lang="en-US" altLang="ko-KR" sz="2000" dirty="0" err="1">
                <a:latin typeface="Times New Roman" panose="02020603050405020304" pitchFamily="18" charset="0"/>
                <a:cs typeface="Times New Roman" panose="02020603050405020304" pitchFamily="18" charset="0"/>
              </a:rPr>
              <a:t>Jeryang</a:t>
            </a:r>
            <a:r>
              <a:rPr lang="en-US" altLang="ko-KR" sz="2000" dirty="0">
                <a:latin typeface="Times New Roman" panose="02020603050405020304" pitchFamily="18" charset="0"/>
                <a:cs typeface="Times New Roman" panose="02020603050405020304" pitchFamily="18" charset="0"/>
              </a:rPr>
              <a:t> </a:t>
            </a:r>
            <a:r>
              <a:rPr lang="en-US" altLang="ko-KR" sz="2000" dirty="0" smtClean="0">
                <a:latin typeface="Times New Roman" panose="02020603050405020304" pitchFamily="18" charset="0"/>
                <a:cs typeface="Times New Roman" panose="02020603050405020304" pitchFamily="18" charset="0"/>
              </a:rPr>
              <a:t>Park</a:t>
            </a:r>
            <a:r>
              <a:rPr lang="en-US" altLang="ko-KR" sz="2000" baseline="30000" dirty="0">
                <a:latin typeface="Times New Roman" panose="02020603050405020304" pitchFamily="18" charset="0"/>
                <a:cs typeface="Times New Roman" panose="02020603050405020304" pitchFamily="18" charset="0"/>
              </a:rPr>
              <a:t>1)</a:t>
            </a:r>
            <a:r>
              <a:rPr lang="en-US" altLang="ko-KR" sz="2000" dirty="0" smtClean="0">
                <a:latin typeface="Times New Roman" panose="02020603050405020304" pitchFamily="18" charset="0"/>
                <a:cs typeface="Times New Roman" panose="02020603050405020304" pitchFamily="18" charset="0"/>
              </a:rPr>
              <a:t> </a:t>
            </a:r>
            <a:endParaRPr lang="ko-KR" altLang="en-US" sz="20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228850" y="3428999"/>
            <a:ext cx="7734300" cy="400110"/>
          </a:xfrm>
          <a:prstGeom prst="rect">
            <a:avLst/>
          </a:prstGeom>
          <a:noFill/>
        </p:spPr>
        <p:txBody>
          <a:bodyPr wrap="square" rtlCol="0">
            <a:spAutoFit/>
          </a:bodyPr>
          <a:lstStyle/>
          <a:p>
            <a:pPr algn="ctr"/>
            <a:r>
              <a:rPr lang="en-US" altLang="ko-KR" sz="2000" dirty="0">
                <a:latin typeface="Times New Roman" panose="02020603050405020304" pitchFamily="18" charset="0"/>
                <a:cs typeface="Times New Roman" panose="02020603050405020304" pitchFamily="18" charset="0"/>
              </a:rPr>
              <a:t>April 27</a:t>
            </a:r>
            <a:r>
              <a:rPr lang="en-US" altLang="ko-KR" sz="2000" baseline="30000" dirty="0">
                <a:latin typeface="Times New Roman" panose="02020603050405020304" pitchFamily="18" charset="0"/>
                <a:cs typeface="Times New Roman" panose="02020603050405020304" pitchFamily="18" charset="0"/>
              </a:rPr>
              <a:t>th</a:t>
            </a:r>
            <a:r>
              <a:rPr lang="en-US" altLang="ko-KR" sz="2000" dirty="0">
                <a:latin typeface="Times New Roman" panose="02020603050405020304" pitchFamily="18" charset="0"/>
                <a:cs typeface="Times New Roman" panose="02020603050405020304" pitchFamily="18" charset="0"/>
              </a:rPr>
              <a:t>, 2021</a:t>
            </a:r>
            <a:endParaRPr lang="ko-KR" altLang="en-US" sz="20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981817" y="4671425"/>
            <a:ext cx="10228365" cy="584775"/>
          </a:xfrm>
          <a:prstGeom prst="rect">
            <a:avLst/>
          </a:prstGeom>
          <a:noFill/>
        </p:spPr>
        <p:txBody>
          <a:bodyPr wrap="square" rtlCol="0">
            <a:spAutoFit/>
          </a:bodyPr>
          <a:lstStyle/>
          <a:p>
            <a:pPr algn="ctr"/>
            <a:r>
              <a:rPr lang="en-US" altLang="ko-KR" sz="1600" dirty="0" smtClean="0">
                <a:latin typeface="Times New Roman" panose="02020603050405020304" pitchFamily="18" charset="0"/>
                <a:cs typeface="Times New Roman" panose="02020603050405020304" pitchFamily="18" charset="0"/>
              </a:rPr>
              <a:t>Department of Civil and Environmental Engineering, </a:t>
            </a:r>
            <a:r>
              <a:rPr lang="en-US" altLang="ko-KR" sz="1600" dirty="0" err="1" smtClean="0">
                <a:latin typeface="Times New Roman" panose="02020603050405020304" pitchFamily="18" charset="0"/>
                <a:cs typeface="Times New Roman" panose="02020603050405020304" pitchFamily="18" charset="0"/>
              </a:rPr>
              <a:t>Hongik</a:t>
            </a:r>
            <a:r>
              <a:rPr lang="en-US" altLang="ko-KR" sz="1600" dirty="0" smtClean="0">
                <a:latin typeface="Times New Roman" panose="02020603050405020304" pitchFamily="18" charset="0"/>
                <a:cs typeface="Times New Roman" panose="02020603050405020304" pitchFamily="18" charset="0"/>
              </a:rPr>
              <a:t> university </a:t>
            </a:r>
            <a:r>
              <a:rPr lang="en-US" altLang="ko-KR" sz="1600" baseline="30000" dirty="0" smtClean="0">
                <a:latin typeface="Times New Roman" panose="02020603050405020304" pitchFamily="18" charset="0"/>
                <a:cs typeface="Times New Roman" panose="02020603050405020304" pitchFamily="18" charset="0"/>
              </a:rPr>
              <a:t>1)</a:t>
            </a:r>
            <a:r>
              <a:rPr lang="en-US" altLang="ko-KR" sz="1600" dirty="0" smtClean="0">
                <a:latin typeface="Times New Roman" panose="02020603050405020304" pitchFamily="18" charset="0"/>
                <a:cs typeface="Times New Roman" panose="02020603050405020304" pitchFamily="18" charset="0"/>
              </a:rPr>
              <a:t>, </a:t>
            </a:r>
          </a:p>
          <a:p>
            <a:pPr algn="ctr"/>
            <a:r>
              <a:rPr lang="en-US" altLang="ko-KR" sz="1600" dirty="0" smtClean="0">
                <a:latin typeface="Times New Roman" panose="02020603050405020304" pitchFamily="18" charset="0"/>
                <a:cs typeface="Times New Roman" panose="02020603050405020304" pitchFamily="18" charset="0"/>
              </a:rPr>
              <a:t>Department of Land, Water and Environmental Research, Korea Institute of Civil Engineering and Building Technology </a:t>
            </a:r>
            <a:r>
              <a:rPr lang="en-US" altLang="ko-KR" sz="1600" baseline="30000" dirty="0" smtClean="0">
                <a:latin typeface="Times New Roman" panose="02020603050405020304" pitchFamily="18" charset="0"/>
                <a:cs typeface="Times New Roman" panose="02020603050405020304" pitchFamily="18" charset="0"/>
              </a:rPr>
              <a:t>2)</a:t>
            </a:r>
            <a:r>
              <a:rPr lang="en-US" altLang="ko-KR" sz="1600" dirty="0" smtClean="0">
                <a:latin typeface="Times New Roman" panose="02020603050405020304" pitchFamily="18" charset="0"/>
                <a:cs typeface="Times New Roman" panose="02020603050405020304" pitchFamily="18" charset="0"/>
              </a:rPr>
              <a:t> </a:t>
            </a:r>
            <a:endParaRPr lang="ko-KR" alt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69473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4447" y="1388871"/>
            <a:ext cx="3810000" cy="4572000"/>
          </a:xfrm>
          <a:prstGeom prst="rect">
            <a:avLst/>
          </a:prstGeom>
        </p:spPr>
      </p:pic>
      <p:sp>
        <p:nvSpPr>
          <p:cNvPr id="4" name="TextBox 3"/>
          <p:cNvSpPr txBox="1"/>
          <p:nvPr/>
        </p:nvSpPr>
        <p:spPr>
          <a:xfrm>
            <a:off x="0" y="0"/>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Introduction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TextBox 4"/>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1.1 Background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sp>
        <p:nvSpPr>
          <p:cNvPr id="6" name="TextBox 5"/>
          <p:cNvSpPr txBox="1"/>
          <p:nvPr/>
        </p:nvSpPr>
        <p:spPr>
          <a:xfrm>
            <a:off x="11151" y="6126526"/>
            <a:ext cx="2653990" cy="253916"/>
          </a:xfrm>
          <a:prstGeom prst="rect">
            <a:avLst/>
          </a:prstGeom>
          <a:noFill/>
        </p:spPr>
        <p:txBody>
          <a:bodyPr wrap="square" rtlCol="0">
            <a:spAutoFit/>
          </a:bodyPr>
          <a:lstStyle/>
          <a:p>
            <a:r>
              <a:rPr lang="en-US" altLang="ko-KR" sz="1050" dirty="0" smtClean="0">
                <a:latin typeface="Times New Roman" panose="02020603050405020304" pitchFamily="18" charset="0"/>
                <a:cs typeface="Times New Roman" panose="02020603050405020304" pitchFamily="18" charset="0"/>
              </a:rPr>
              <a:t>Source</a:t>
            </a:r>
            <a:r>
              <a:rPr lang="en-US" altLang="ko-KR" sz="1050" dirty="0">
                <a:latin typeface="Times New Roman" panose="02020603050405020304" pitchFamily="18" charset="0"/>
                <a:cs typeface="Times New Roman" panose="02020603050405020304" pitchFamily="18" charset="0"/>
              </a:rPr>
              <a:t>: </a:t>
            </a:r>
            <a:r>
              <a:rPr lang="en-US" altLang="ko-KR" sz="1050" dirty="0" err="1">
                <a:latin typeface="Times New Roman" panose="02020603050405020304" pitchFamily="18" charset="0"/>
                <a:cs typeface="Times New Roman" panose="02020603050405020304" pitchFamily="18" charset="0"/>
              </a:rPr>
              <a:t>genevaactions</a:t>
            </a:r>
            <a:r>
              <a:rPr lang="en-US" altLang="ko-KR" sz="1050" dirty="0">
                <a:latin typeface="Times New Roman" panose="02020603050405020304" pitchFamily="18" charset="0"/>
                <a:cs typeface="Times New Roman" panose="02020603050405020304" pitchFamily="18" charset="0"/>
              </a:rPr>
              <a:t>, </a:t>
            </a:r>
            <a:r>
              <a:rPr lang="en-US" altLang="ko-KR" sz="1050" dirty="0" err="1">
                <a:latin typeface="Times New Roman" panose="02020603050405020304" pitchFamily="18" charset="0"/>
                <a:cs typeface="Times New Roman" panose="02020603050405020304" pitchFamily="18" charset="0"/>
              </a:rPr>
              <a:t>flaticon</a:t>
            </a:r>
            <a:r>
              <a:rPr lang="en-US" altLang="ko-KR" sz="1050" dirty="0">
                <a:latin typeface="Times New Roman" panose="02020603050405020304" pitchFamily="18" charset="0"/>
                <a:cs typeface="Times New Roman" panose="02020603050405020304" pitchFamily="18" charset="0"/>
              </a:rPr>
              <a:t>, travel lens </a:t>
            </a:r>
            <a:endParaRPr lang="ko-KR" altLang="en-US" sz="1050" dirty="0">
              <a:latin typeface="Times New Roman" panose="02020603050405020304" pitchFamily="18" charset="0"/>
              <a:cs typeface="Times New Roman" panose="02020603050405020304" pitchFamily="18" charset="0"/>
            </a:endParaRPr>
          </a:p>
        </p:txBody>
      </p:sp>
      <p:sp>
        <p:nvSpPr>
          <p:cNvPr id="59" name="직사각형 58"/>
          <p:cNvSpPr/>
          <p:nvPr/>
        </p:nvSpPr>
        <p:spPr>
          <a:xfrm>
            <a:off x="7603887" y="1367207"/>
            <a:ext cx="4471572" cy="3241926"/>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TextBox 59"/>
          <p:cNvSpPr txBox="1"/>
          <p:nvPr/>
        </p:nvSpPr>
        <p:spPr>
          <a:xfrm>
            <a:off x="7603887" y="1504641"/>
            <a:ext cx="4471572" cy="1754326"/>
          </a:xfrm>
          <a:prstGeom prst="rect">
            <a:avLst/>
          </a:prstGeom>
          <a:noFill/>
        </p:spPr>
        <p:txBody>
          <a:bodyPr wrap="square" rtlCol="0">
            <a:spAutoFit/>
          </a:bodyPr>
          <a:lstStyle/>
          <a:p>
            <a:pPr marL="285750" indent="-285750">
              <a:buClr>
                <a:schemeClr val="tx2">
                  <a:lumMod val="75000"/>
                </a:schemeClr>
              </a:buClr>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Variety factors </a:t>
            </a:r>
            <a:r>
              <a:rPr lang="en-US" altLang="ko-KR" dirty="0" smtClean="0">
                <a:latin typeface="Times New Roman" panose="02020603050405020304" pitchFamily="18" charset="0"/>
                <a:cs typeface="Times New Roman" panose="02020603050405020304" pitchFamily="18" charset="0"/>
              </a:rPr>
              <a:t>(seawater </a:t>
            </a:r>
            <a:r>
              <a:rPr lang="en-US" altLang="ko-KR" dirty="0">
                <a:latin typeface="Times New Roman" panose="02020603050405020304" pitchFamily="18" charset="0"/>
                <a:cs typeface="Times New Roman" panose="02020603050405020304" pitchFamily="18" charset="0"/>
              </a:rPr>
              <a:t>intrusion, </a:t>
            </a:r>
            <a:r>
              <a:rPr lang="en-US" altLang="ko-KR" dirty="0" smtClean="0">
                <a:latin typeface="Times New Roman" panose="02020603050405020304" pitchFamily="18" charset="0"/>
                <a:cs typeface="Times New Roman" panose="02020603050405020304" pitchFamily="18" charset="0"/>
              </a:rPr>
              <a:t>climate </a:t>
            </a:r>
            <a:r>
              <a:rPr lang="en-US" altLang="ko-KR" dirty="0">
                <a:latin typeface="Times New Roman" panose="02020603050405020304" pitchFamily="18" charset="0"/>
                <a:cs typeface="Times New Roman" panose="02020603050405020304" pitchFamily="18" charset="0"/>
              </a:rPr>
              <a:t>change, </a:t>
            </a:r>
            <a:r>
              <a:rPr lang="en-US" altLang="ko-KR" dirty="0" smtClean="0">
                <a:latin typeface="Times New Roman" panose="02020603050405020304" pitchFamily="18" charset="0"/>
                <a:cs typeface="Times New Roman" panose="02020603050405020304" pitchFamily="18" charset="0"/>
              </a:rPr>
              <a:t>economic </a:t>
            </a:r>
            <a:r>
              <a:rPr lang="en-US" altLang="ko-KR" dirty="0">
                <a:latin typeface="Times New Roman" panose="02020603050405020304" pitchFamily="18" charset="0"/>
                <a:cs typeface="Times New Roman" panose="02020603050405020304" pitchFamily="18" charset="0"/>
              </a:rPr>
              <a:t>growth, etc.) </a:t>
            </a:r>
            <a:r>
              <a:rPr lang="en-US" altLang="ko-KR" dirty="0" smtClean="0">
                <a:latin typeface="Times New Roman" panose="02020603050405020304" pitchFamily="18" charset="0"/>
                <a:cs typeface="Times New Roman" panose="02020603050405020304" pitchFamily="18" charset="0"/>
              </a:rPr>
              <a:t>threaten </a:t>
            </a:r>
            <a:r>
              <a:rPr lang="en-US" altLang="ko-KR" dirty="0">
                <a:latin typeface="Times New Roman" panose="02020603050405020304" pitchFamily="18" charset="0"/>
                <a:cs typeface="Times New Roman" panose="02020603050405020304" pitchFamily="18" charset="0"/>
              </a:rPr>
              <a:t>water security</a:t>
            </a:r>
          </a:p>
          <a:p>
            <a:pPr>
              <a:buClr>
                <a:schemeClr val="tx2">
                  <a:lumMod val="75000"/>
                </a:schemeClr>
              </a:buClr>
            </a:pPr>
            <a:endParaRPr lang="en-US" altLang="ko-KR" dirty="0">
              <a:latin typeface="Times New Roman" panose="02020603050405020304" pitchFamily="18" charset="0"/>
              <a:cs typeface="Times New Roman" panose="02020603050405020304" pitchFamily="18" charset="0"/>
            </a:endParaRPr>
          </a:p>
          <a:p>
            <a:pPr marL="285750" indent="-285750">
              <a:buClr>
                <a:schemeClr val="tx2">
                  <a:lumMod val="75000"/>
                </a:schemeClr>
              </a:buClr>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Groundwater is primary water resource at coastal cities</a:t>
            </a:r>
          </a:p>
        </p:txBody>
      </p:sp>
      <p:sp>
        <p:nvSpPr>
          <p:cNvPr id="80" name="TextBox 79"/>
          <p:cNvSpPr txBox="1"/>
          <p:nvPr/>
        </p:nvSpPr>
        <p:spPr>
          <a:xfrm>
            <a:off x="2334377" y="4472328"/>
            <a:ext cx="1988648" cy="707886"/>
          </a:xfrm>
          <a:prstGeom prst="rect">
            <a:avLst/>
          </a:prstGeom>
          <a:noFill/>
        </p:spPr>
        <p:txBody>
          <a:bodyPr wrap="square" rtlCol="0">
            <a:spAutoFit/>
          </a:bodyPr>
          <a:lstStyle/>
          <a:p>
            <a:pPr algn="r"/>
            <a:r>
              <a:rPr lang="en-US" altLang="ko-KR" sz="2000" b="1" dirty="0">
                <a:solidFill>
                  <a:schemeClr val="tx2">
                    <a:lumMod val="75000"/>
                  </a:schemeClr>
                </a:solidFill>
                <a:latin typeface="Arial" panose="020B0604020202020204" pitchFamily="34" charset="0"/>
                <a:cs typeface="Arial" panose="020B0604020202020204" pitchFamily="34" charset="0"/>
              </a:rPr>
              <a:t>Primary </a:t>
            </a:r>
          </a:p>
          <a:p>
            <a:pPr algn="r"/>
            <a:r>
              <a:rPr lang="en-US" altLang="ko-KR" sz="2000" b="1" dirty="0">
                <a:solidFill>
                  <a:schemeClr val="tx2">
                    <a:lumMod val="75000"/>
                  </a:schemeClr>
                </a:solidFill>
                <a:latin typeface="Arial" panose="020B0604020202020204" pitchFamily="34" charset="0"/>
                <a:cs typeface="Arial" panose="020B0604020202020204" pitchFamily="34" charset="0"/>
              </a:rPr>
              <a:t>water resource </a:t>
            </a:r>
            <a:endParaRPr lang="ko-KR" altLang="en-US" sz="2000" b="1" dirty="0">
              <a:solidFill>
                <a:schemeClr val="tx2">
                  <a:lumMod val="75000"/>
                </a:schemeClr>
              </a:solidFill>
              <a:latin typeface="Arial" panose="020B0604020202020204" pitchFamily="34" charset="0"/>
              <a:cs typeface="Arial" panose="020B0604020202020204" pitchFamily="34" charset="0"/>
            </a:endParaRPr>
          </a:p>
        </p:txBody>
      </p:sp>
      <p:sp>
        <p:nvSpPr>
          <p:cNvPr id="81" name="오른쪽 화살표 80"/>
          <p:cNvSpPr/>
          <p:nvPr/>
        </p:nvSpPr>
        <p:spPr>
          <a:xfrm>
            <a:off x="7721031" y="3787548"/>
            <a:ext cx="429770" cy="433845"/>
          </a:xfrm>
          <a:prstGeom prst="rightArrow">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TextBox 81"/>
          <p:cNvSpPr txBox="1"/>
          <p:nvPr/>
        </p:nvSpPr>
        <p:spPr>
          <a:xfrm>
            <a:off x="8267945" y="3727309"/>
            <a:ext cx="3807514" cy="707886"/>
          </a:xfrm>
          <a:prstGeom prst="rect">
            <a:avLst/>
          </a:prstGeom>
          <a:noFill/>
        </p:spPr>
        <p:txBody>
          <a:bodyPr wrap="square" rtlCol="0">
            <a:spAutoFit/>
          </a:bodyPr>
          <a:lstStyle/>
          <a:p>
            <a:r>
              <a:rPr lang="en-US" altLang="ko-KR" sz="2000" b="1" dirty="0">
                <a:solidFill>
                  <a:schemeClr val="tx2">
                    <a:lumMod val="75000"/>
                  </a:schemeClr>
                </a:solidFill>
                <a:latin typeface="Times New Roman" panose="02020603050405020304" pitchFamily="18" charset="0"/>
                <a:cs typeface="Times New Roman" panose="02020603050405020304" pitchFamily="18" charset="0"/>
              </a:rPr>
              <a:t>Sustainable coastal groundwater management is essential</a:t>
            </a:r>
            <a:endParaRPr lang="ko-KR" altLang="en-US" sz="2000" b="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84" name="TextBox 83"/>
          <p:cNvSpPr txBox="1"/>
          <p:nvPr/>
        </p:nvSpPr>
        <p:spPr>
          <a:xfrm>
            <a:off x="8735898" y="6418690"/>
            <a:ext cx="3029858" cy="415498"/>
          </a:xfrm>
          <a:prstGeom prst="rect">
            <a:avLst/>
          </a:prstGeom>
          <a:noFill/>
        </p:spPr>
        <p:txBody>
          <a:bodyPr wrap="square" rtlCol="0">
            <a:spAutoFit/>
          </a:bodyPr>
          <a:lstStyle/>
          <a:p>
            <a:pPr algn="r"/>
            <a:r>
              <a:rPr lang="en-US" altLang="ko-KR" sz="1050" dirty="0">
                <a:solidFill>
                  <a:schemeClr val="bg1">
                    <a:lumMod val="85000"/>
                  </a:schemeClr>
                </a:solidFill>
                <a:latin typeface="Times New Roman" panose="02020603050405020304" pitchFamily="18" charset="0"/>
                <a:cs typeface="Times New Roman" panose="02020603050405020304" pitchFamily="18" charset="0"/>
              </a:rPr>
              <a:t>Department of Civil and Environmental Engineering</a:t>
            </a:r>
          </a:p>
          <a:p>
            <a:pPr algn="r"/>
            <a:r>
              <a:rPr lang="en-US" altLang="ko-KR" sz="1050" dirty="0" err="1">
                <a:solidFill>
                  <a:schemeClr val="bg1">
                    <a:lumMod val="85000"/>
                  </a:schemeClr>
                </a:solidFill>
                <a:latin typeface="Times New Roman" panose="02020603050405020304" pitchFamily="18" charset="0"/>
                <a:cs typeface="Times New Roman" panose="02020603050405020304" pitchFamily="18" charset="0"/>
              </a:rPr>
              <a:t>Hongik</a:t>
            </a:r>
            <a:r>
              <a:rPr lang="en-US" altLang="ko-KR" sz="1050" dirty="0">
                <a:solidFill>
                  <a:schemeClr val="bg1">
                    <a:lumMod val="85000"/>
                  </a:schemeClr>
                </a:solidFill>
                <a:latin typeface="Times New Roman" panose="02020603050405020304" pitchFamily="18" charset="0"/>
                <a:cs typeface="Times New Roman" panose="02020603050405020304" pitchFamily="18" charset="0"/>
              </a:rPr>
              <a:t> University</a:t>
            </a:r>
          </a:p>
        </p:txBody>
      </p:sp>
      <p:sp>
        <p:nvSpPr>
          <p:cNvPr id="85" name="TextBox 84"/>
          <p:cNvSpPr txBox="1"/>
          <p:nvPr/>
        </p:nvSpPr>
        <p:spPr>
          <a:xfrm>
            <a:off x="8094507" y="3202232"/>
            <a:ext cx="3980952" cy="338554"/>
          </a:xfrm>
          <a:prstGeom prst="rect">
            <a:avLst/>
          </a:prstGeom>
          <a:noFill/>
        </p:spPr>
        <p:txBody>
          <a:bodyPr wrap="square" rtlCol="0">
            <a:spAutoFit/>
          </a:bodyPr>
          <a:lstStyle/>
          <a:p>
            <a:pPr marL="285750" indent="-285750">
              <a:buFontTx/>
              <a:buChar char="-"/>
            </a:pPr>
            <a:r>
              <a:rPr lang="en-US" altLang="ko-KR" sz="1600" dirty="0">
                <a:latin typeface="Times New Roman" panose="02020603050405020304" pitchFamily="18" charset="0"/>
                <a:cs typeface="Times New Roman" panose="02020603050405020304" pitchFamily="18" charset="0"/>
              </a:rPr>
              <a:t>Supply 40% </a:t>
            </a:r>
            <a:r>
              <a:rPr lang="en-US" altLang="ko-KR" sz="1600" dirty="0" smtClean="0">
                <a:latin typeface="Times New Roman" panose="02020603050405020304" pitchFamily="18" charset="0"/>
                <a:cs typeface="Times New Roman" panose="02020603050405020304" pitchFamily="18" charset="0"/>
              </a:rPr>
              <a:t>of water </a:t>
            </a:r>
            <a:r>
              <a:rPr lang="en-US" altLang="ko-KR" sz="1600" dirty="0">
                <a:latin typeface="Times New Roman" panose="02020603050405020304" pitchFamily="18" charset="0"/>
                <a:cs typeface="Times New Roman" panose="02020603050405020304" pitchFamily="18" charset="0"/>
              </a:rPr>
              <a:t>in California, USA</a:t>
            </a:r>
          </a:p>
        </p:txBody>
      </p:sp>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47" y="1367207"/>
            <a:ext cx="2724063" cy="2659909"/>
          </a:xfrm>
          <a:prstGeom prst="rect">
            <a:avLst/>
          </a:prstGeom>
        </p:spPr>
      </p:pic>
    </p:spTree>
    <p:extLst>
      <p:ext uri="{BB962C8B-B14F-4D97-AF65-F5344CB8AC3E}">
        <p14:creationId xmlns:p14="http://schemas.microsoft.com/office/powerpoint/2010/main" val="1619099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471449" y="2455884"/>
            <a:ext cx="11519994" cy="2760882"/>
          </a:xfrm>
          <a:prstGeom prst="rect">
            <a:avLst/>
          </a:prstGeom>
          <a:solidFill>
            <a:srgbClr val="DADEE6">
              <a:alpha val="8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 name="TextBox 3"/>
          <p:cNvSpPr txBox="1"/>
          <p:nvPr/>
        </p:nvSpPr>
        <p:spPr>
          <a:xfrm>
            <a:off x="0" y="0"/>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Introduction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TextBox 4"/>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1.2 Objectives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grpSp>
        <p:nvGrpSpPr>
          <p:cNvPr id="3" name="그룹 2"/>
          <p:cNvGrpSpPr/>
          <p:nvPr/>
        </p:nvGrpSpPr>
        <p:grpSpPr>
          <a:xfrm>
            <a:off x="345451" y="2287369"/>
            <a:ext cx="11519994" cy="2760882"/>
            <a:chOff x="388429" y="1344394"/>
            <a:chExt cx="11519994" cy="2760882"/>
          </a:xfrm>
        </p:grpSpPr>
        <p:sp>
          <p:nvSpPr>
            <p:cNvPr id="9" name="직사각형 8"/>
            <p:cNvSpPr/>
            <p:nvPr/>
          </p:nvSpPr>
          <p:spPr>
            <a:xfrm>
              <a:off x="388429" y="1344394"/>
              <a:ext cx="11519994" cy="2760882"/>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TextBox 15">
              <a:extLst>
                <a:ext uri="{FF2B5EF4-FFF2-40B4-BE49-F238E27FC236}">
                  <a16:creationId xmlns:a16="http://schemas.microsoft.com/office/drawing/2014/main" id="{B2589894-F555-4734-AABD-C9EC2A6EC438}"/>
                </a:ext>
              </a:extLst>
            </p:cNvPr>
            <p:cNvSpPr txBox="1"/>
            <p:nvPr/>
          </p:nvSpPr>
          <p:spPr>
            <a:xfrm>
              <a:off x="514427" y="1850236"/>
              <a:ext cx="11393996" cy="1749197"/>
            </a:xfrm>
            <a:prstGeom prst="rect">
              <a:avLst/>
            </a:prstGeom>
            <a:noFill/>
          </p:spPr>
          <p:txBody>
            <a:bodyPr wrap="square" rtlCol="0">
              <a:spAutoFit/>
            </a:bodyPr>
            <a:lstStyle/>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sz="2000" dirty="0">
                  <a:latin typeface="Times New Roman" panose="02020603050405020304" pitchFamily="18" charset="0"/>
                  <a:cs typeface="Times New Roman" panose="02020603050405020304" pitchFamily="18" charset="0"/>
                </a:rPr>
                <a:t>Assess sustainable water management of Busan and Incheon, South Korea by using City Blueprint Approach </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sz="2000" dirty="0">
                  <a:latin typeface="Times New Roman" panose="02020603050405020304" pitchFamily="18" charset="0"/>
                  <a:cs typeface="Times New Roman" panose="02020603050405020304" pitchFamily="18" charset="0"/>
                </a:rPr>
                <a:t>Develop an </a:t>
              </a:r>
              <a:r>
                <a:rPr lang="en-US" altLang="ko-KR" sz="2000" dirty="0" smtClean="0">
                  <a:latin typeface="Times New Roman" panose="02020603050405020304" pitchFamily="18" charset="0"/>
                  <a:cs typeface="Times New Roman" panose="02020603050405020304" pitchFamily="18" charset="0"/>
                </a:rPr>
                <a:t>influence factor network </a:t>
              </a:r>
              <a:r>
                <a:rPr lang="en-US" altLang="ko-KR" sz="2000" dirty="0">
                  <a:latin typeface="Times New Roman" panose="02020603050405020304" pitchFamily="18" charset="0"/>
                  <a:cs typeface="Times New Roman" panose="02020603050405020304" pitchFamily="18" charset="0"/>
                </a:rPr>
                <a:t>of coastal groundwater based on City Blueprint Approach</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sz="2000" dirty="0">
                  <a:latin typeface="Times New Roman" panose="02020603050405020304" pitchFamily="18" charset="0"/>
                  <a:cs typeface="Times New Roman" panose="02020603050405020304" pitchFamily="18" charset="0"/>
                </a:rPr>
                <a:t>Analyze main </a:t>
              </a:r>
              <a:r>
                <a:rPr lang="en-US" altLang="ko-KR" sz="2000" dirty="0" smtClean="0">
                  <a:latin typeface="Times New Roman" panose="02020603050405020304" pitchFamily="18" charset="0"/>
                  <a:cs typeface="Times New Roman" panose="02020603050405020304" pitchFamily="18" charset="0"/>
                </a:rPr>
                <a:t>influence factors of </a:t>
              </a:r>
              <a:r>
                <a:rPr lang="en-US" altLang="ko-KR" sz="2000" dirty="0">
                  <a:latin typeface="Times New Roman" panose="02020603050405020304" pitchFamily="18" charset="0"/>
                  <a:cs typeface="Times New Roman" panose="02020603050405020304" pitchFamily="18" charset="0"/>
                </a:rPr>
                <a:t>coastal groundwater </a:t>
              </a:r>
            </a:p>
          </p:txBody>
        </p:sp>
      </p:grpSp>
    </p:spTree>
    <p:extLst>
      <p:ext uri="{BB962C8B-B14F-4D97-AF65-F5344CB8AC3E}">
        <p14:creationId xmlns:p14="http://schemas.microsoft.com/office/powerpoint/2010/main" val="816140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Methods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2.1 Study area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pic>
        <p:nvPicPr>
          <p:cNvPr id="5" name="Picture 2" descr="그림1"/>
          <p:cNvPicPr>
            <a:picLocks noChangeAspect="1" noChangeArrowheads="1"/>
          </p:cNvPicPr>
          <p:nvPr/>
        </p:nvPicPr>
        <p:blipFill rotWithShape="1">
          <a:blip r:embed="rId2">
            <a:extLst>
              <a:ext uri="{28A0092B-C50C-407E-A947-70E740481C1C}">
                <a14:useLocalDpi xmlns:a14="http://schemas.microsoft.com/office/drawing/2010/main" val="0"/>
              </a:ext>
            </a:extLst>
          </a:blip>
          <a:srcRect l="3091" t="2756" r="1562" b="2948"/>
          <a:stretch/>
        </p:blipFill>
        <p:spPr bwMode="auto">
          <a:xfrm>
            <a:off x="285989" y="1159727"/>
            <a:ext cx="5288051" cy="50109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37576" y="6105722"/>
            <a:ext cx="4193931"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1. Study area (Incheon: orange, Busan: blue)</a:t>
            </a:r>
            <a:endParaRPr lang="ko-KR" altLang="en-US" sz="1400" dirty="0">
              <a:latin typeface="Times New Roman" panose="02020603050405020304" pitchFamily="18" charset="0"/>
              <a:cs typeface="Times New Roman" panose="02020603050405020304" pitchFamily="18" charset="0"/>
            </a:endParaRPr>
          </a:p>
        </p:txBody>
      </p:sp>
      <p:grpSp>
        <p:nvGrpSpPr>
          <p:cNvPr id="7" name="그룹 6"/>
          <p:cNvGrpSpPr/>
          <p:nvPr/>
        </p:nvGrpSpPr>
        <p:grpSpPr>
          <a:xfrm>
            <a:off x="5772149" y="2173069"/>
            <a:ext cx="6093295" cy="2760882"/>
            <a:chOff x="388429" y="1344394"/>
            <a:chExt cx="11519994" cy="2760882"/>
          </a:xfrm>
          <a:effectLst/>
        </p:grpSpPr>
        <p:sp>
          <p:nvSpPr>
            <p:cNvPr id="8" name="직사각형 7"/>
            <p:cNvSpPr/>
            <p:nvPr/>
          </p:nvSpPr>
          <p:spPr>
            <a:xfrm>
              <a:off x="388429" y="1344394"/>
              <a:ext cx="11519994" cy="2760882"/>
            </a:xfrm>
            <a:prstGeom prst="rect">
              <a:avLst/>
            </a:prstGeom>
            <a:solidFill>
              <a:srgbClr val="EDEFF3">
                <a:alpha val="83000"/>
              </a:srgbClr>
            </a:solidFill>
            <a:ln w="28575">
              <a:solidFill>
                <a:srgbClr val="DADEE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 name="TextBox 8">
              <a:extLst>
                <a:ext uri="{FF2B5EF4-FFF2-40B4-BE49-F238E27FC236}">
                  <a16:creationId xmlns:a16="http://schemas.microsoft.com/office/drawing/2014/main" id="{B2589894-F555-4734-AABD-C9EC2A6EC438}"/>
                </a:ext>
              </a:extLst>
            </p:cNvPr>
            <p:cNvSpPr txBox="1"/>
            <p:nvPr/>
          </p:nvSpPr>
          <p:spPr>
            <a:xfrm>
              <a:off x="514426" y="1433603"/>
              <a:ext cx="11267998" cy="2045175"/>
            </a:xfrm>
            <a:prstGeom prst="rect">
              <a:avLst/>
            </a:prstGeom>
            <a:noFill/>
          </p:spPr>
          <p:txBody>
            <a:bodyPr wrap="square" rtlCol="0">
              <a:spAutoFit/>
            </a:bodyPr>
            <a:lstStyle/>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Incheon and Busan, South Korea </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Busan: </a:t>
              </a:r>
              <a:r>
                <a:rPr lang="en-US" altLang="ko-KR" dirty="0" smtClean="0">
                  <a:latin typeface="Times New Roman" panose="02020603050405020304" pitchFamily="18" charset="0"/>
                  <a:cs typeface="Times New Roman" panose="02020603050405020304" pitchFamily="18" charset="0"/>
                </a:rPr>
                <a:t>The largest </a:t>
              </a:r>
              <a:r>
                <a:rPr lang="en-US" altLang="ko-KR" dirty="0">
                  <a:latin typeface="Times New Roman" panose="02020603050405020304" pitchFamily="18" charset="0"/>
                  <a:cs typeface="Times New Roman" panose="02020603050405020304" pitchFamily="18" charset="0"/>
                </a:rPr>
                <a:t>coastal city in South Korea</a:t>
              </a:r>
            </a:p>
            <a:p>
              <a:pPr>
                <a:spcBef>
                  <a:spcPts val="600"/>
                </a:spcBef>
                <a:buClr>
                  <a:schemeClr val="tx2">
                    <a:lumMod val="75000"/>
                  </a:schemeClr>
                </a:buClr>
                <a:buSzPct val="100000"/>
              </a:pPr>
              <a:r>
                <a:rPr lang="en-US" altLang="ko-KR" dirty="0">
                  <a:latin typeface="Times New Roman" panose="02020603050405020304" pitchFamily="18" charset="0"/>
                  <a:cs typeface="Times New Roman" panose="02020603050405020304" pitchFamily="18" charset="0"/>
                </a:rPr>
                <a:t>        - Groundwater usage ratio: 5.7%  </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Incheon: </a:t>
              </a:r>
              <a:r>
                <a:rPr lang="en-US" altLang="ko-KR" dirty="0" smtClean="0">
                  <a:latin typeface="Times New Roman" panose="02020603050405020304" pitchFamily="18" charset="0"/>
                  <a:cs typeface="Times New Roman" panose="02020603050405020304" pitchFamily="18" charset="0"/>
                </a:rPr>
                <a:t>The second largest </a:t>
              </a:r>
              <a:r>
                <a:rPr lang="en-US" altLang="ko-KR" dirty="0">
                  <a:latin typeface="Times New Roman" panose="02020603050405020304" pitchFamily="18" charset="0"/>
                  <a:cs typeface="Times New Roman" panose="02020603050405020304" pitchFamily="18" charset="0"/>
                </a:rPr>
                <a:t>coastal city </a:t>
              </a:r>
            </a:p>
            <a:p>
              <a:pPr>
                <a:lnSpc>
                  <a:spcPct val="120000"/>
                </a:lnSpc>
                <a:spcBef>
                  <a:spcPts val="700"/>
                </a:spcBef>
                <a:buClr>
                  <a:schemeClr val="tx2">
                    <a:lumMod val="75000"/>
                  </a:schemeClr>
                </a:buClr>
                <a:buSzPct val="100000"/>
              </a:pPr>
              <a:r>
                <a:rPr lang="en-US" altLang="ko-KR" dirty="0">
                  <a:latin typeface="Times New Roman" panose="02020603050405020304" pitchFamily="18" charset="0"/>
                  <a:cs typeface="Times New Roman" panose="02020603050405020304" pitchFamily="18" charset="0"/>
                </a:rPr>
                <a:t>        - Groundwater usage ratio: 7.0% </a:t>
              </a:r>
            </a:p>
          </p:txBody>
        </p:sp>
      </p:grpSp>
      <p:sp>
        <p:nvSpPr>
          <p:cNvPr id="10" name="TextBox 9"/>
          <p:cNvSpPr txBox="1"/>
          <p:nvPr/>
        </p:nvSpPr>
        <p:spPr>
          <a:xfrm>
            <a:off x="6022428" y="4335315"/>
            <a:ext cx="5118100" cy="369332"/>
          </a:xfrm>
          <a:prstGeom prst="rect">
            <a:avLst/>
          </a:prstGeom>
          <a:noFill/>
        </p:spPr>
        <p:txBody>
          <a:bodyPr wrap="square" rtlCol="0">
            <a:spAutoFit/>
          </a:bodyPr>
          <a:lstStyle/>
          <a:p>
            <a:r>
              <a:rPr lang="ko-KR" altLang="en-US" b="1" dirty="0">
                <a:latin typeface="Times New Roman" panose="02020603050405020304" pitchFamily="18" charset="0"/>
                <a:ea typeface="맑은 고딕" panose="020B0503020000020004" pitchFamily="50" charset="-127"/>
                <a:cs typeface="Times New Roman" panose="02020603050405020304" pitchFamily="18" charset="0"/>
              </a:rPr>
              <a:t>→ </a:t>
            </a:r>
            <a:r>
              <a:rPr lang="en-US" altLang="ko-KR" b="1" dirty="0">
                <a:latin typeface="Times New Roman" panose="02020603050405020304" pitchFamily="18" charset="0"/>
                <a:ea typeface="맑은 고딕" panose="020B0503020000020004" pitchFamily="50" charset="-127"/>
                <a:cs typeface="Times New Roman" panose="02020603050405020304" pitchFamily="18" charset="0"/>
              </a:rPr>
              <a:t>over 3 times </a:t>
            </a:r>
            <a:r>
              <a:rPr lang="en-US" altLang="ko-KR" b="1" dirty="0" smtClean="0">
                <a:latin typeface="Times New Roman" panose="02020603050405020304" pitchFamily="18" charset="0"/>
                <a:ea typeface="맑은 고딕" panose="020B0503020000020004" pitchFamily="50" charset="-127"/>
                <a:cs typeface="Times New Roman" panose="02020603050405020304" pitchFamily="18" charset="0"/>
              </a:rPr>
              <a:t>higher </a:t>
            </a:r>
            <a:r>
              <a:rPr lang="en-US" altLang="ko-KR" b="1" dirty="0">
                <a:latin typeface="Times New Roman" panose="02020603050405020304" pitchFamily="18" charset="0"/>
                <a:ea typeface="맑은 고딕" panose="020B0503020000020004" pitchFamily="50" charset="-127"/>
                <a:cs typeface="Times New Roman" panose="02020603050405020304" pitchFamily="18" charset="0"/>
              </a:rPr>
              <a:t>than Seoul (1.8%)</a:t>
            </a:r>
            <a:endParaRPr lang="ko-KR"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03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Methods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extBox 10"/>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2.1 City Blueprint Approach</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pic>
        <p:nvPicPr>
          <p:cNvPr id="14" name="그림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7223" y="1456690"/>
            <a:ext cx="3511730" cy="4623777"/>
          </a:xfrm>
          <a:prstGeom prst="rect">
            <a:avLst/>
          </a:prstGeom>
        </p:spPr>
      </p:pic>
      <p:pic>
        <p:nvPicPr>
          <p:cNvPr id="15" name="그림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1429" y="1454226"/>
            <a:ext cx="3830204" cy="4623777"/>
          </a:xfrm>
          <a:prstGeom prst="rect">
            <a:avLst/>
          </a:prstGeom>
        </p:spPr>
      </p:pic>
      <p:pic>
        <p:nvPicPr>
          <p:cNvPr id="12" name="그림 11"/>
          <p:cNvPicPr>
            <a:picLocks noChangeAspect="1"/>
          </p:cNvPicPr>
          <p:nvPr/>
        </p:nvPicPr>
        <p:blipFill rotWithShape="1">
          <a:blip r:embed="rId5"/>
          <a:srcRect l="7151" t="10319" r="2294" b="5160"/>
          <a:stretch/>
        </p:blipFill>
        <p:spPr>
          <a:xfrm>
            <a:off x="336330" y="1182029"/>
            <a:ext cx="3727669" cy="1957738"/>
          </a:xfrm>
          <a:prstGeom prst="rect">
            <a:avLst/>
          </a:prstGeom>
        </p:spPr>
      </p:pic>
      <p:sp>
        <p:nvSpPr>
          <p:cNvPr id="16" name="직사각형 15"/>
          <p:cNvSpPr/>
          <p:nvPr/>
        </p:nvSpPr>
        <p:spPr>
          <a:xfrm>
            <a:off x="87580" y="3646449"/>
            <a:ext cx="4440801" cy="2662135"/>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TextBox 20"/>
          <p:cNvSpPr txBox="1"/>
          <p:nvPr/>
        </p:nvSpPr>
        <p:spPr>
          <a:xfrm>
            <a:off x="6689054" y="6078003"/>
            <a:ext cx="3736339" cy="307777"/>
          </a:xfrm>
          <a:prstGeom prst="rect">
            <a:avLst/>
          </a:prstGeom>
          <a:noFill/>
        </p:spPr>
        <p:txBody>
          <a:bodyPr wrap="square" rtlCol="0">
            <a:spAutoFit/>
          </a:bodyPr>
          <a:lstStyle/>
          <a:p>
            <a:r>
              <a:rPr lang="en-US" altLang="ko-KR" sz="1400" dirty="0">
                <a:latin typeface="Times New Roman" panose="02020603050405020304" pitchFamily="18" charset="0"/>
                <a:cs typeface="Times New Roman" panose="02020603050405020304" pitchFamily="18" charset="0"/>
              </a:rPr>
              <a:t>Fig 3. Indicators of TPF (left) and CBF (right)</a:t>
            </a:r>
            <a:endParaRPr lang="ko-KR" altLang="en-US" sz="1400"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761027" y="3101574"/>
            <a:ext cx="2668507"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2. City Blueprint Approach</a:t>
            </a:r>
            <a:endParaRPr lang="ko-KR" altLang="en-US" sz="1400"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37127" y="1182028"/>
            <a:ext cx="1436073" cy="253916"/>
          </a:xfrm>
          <a:prstGeom prst="rect">
            <a:avLst/>
          </a:prstGeom>
          <a:noFill/>
        </p:spPr>
        <p:txBody>
          <a:bodyPr wrap="square" rtlCol="0">
            <a:spAutoFit/>
          </a:bodyPr>
          <a:lstStyle/>
          <a:p>
            <a:r>
              <a:rPr lang="en-US" altLang="ko-KR" sz="1050" dirty="0">
                <a:latin typeface="Times New Roman" panose="02020603050405020304" pitchFamily="18" charset="0"/>
                <a:cs typeface="Times New Roman" panose="02020603050405020304" pitchFamily="18" charset="0"/>
              </a:rPr>
              <a:t>S</a:t>
            </a:r>
            <a:r>
              <a:rPr lang="en-US" altLang="ko-KR" sz="1050" dirty="0" smtClean="0">
                <a:latin typeface="Times New Roman" panose="02020603050405020304" pitchFamily="18" charset="0"/>
                <a:cs typeface="Times New Roman" panose="02020603050405020304" pitchFamily="18" charset="0"/>
              </a:rPr>
              <a:t>ource</a:t>
            </a:r>
            <a:r>
              <a:rPr lang="en-US" altLang="ko-KR" sz="1050" dirty="0">
                <a:latin typeface="Times New Roman" panose="02020603050405020304" pitchFamily="18" charset="0"/>
                <a:cs typeface="Times New Roman" panose="02020603050405020304" pitchFamily="18" charset="0"/>
              </a:rPr>
              <a:t>: </a:t>
            </a:r>
            <a:r>
              <a:rPr lang="en-US" altLang="ko-KR" sz="1050" dirty="0" err="1">
                <a:latin typeface="Times New Roman" panose="02020603050405020304" pitchFamily="18" charset="0"/>
                <a:cs typeface="Times New Roman" panose="02020603050405020304" pitchFamily="18" charset="0"/>
              </a:rPr>
              <a:t>watershare</a:t>
            </a:r>
            <a:endParaRPr lang="ko-KR" altLang="en-US" sz="105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226919" y="5434408"/>
            <a:ext cx="4351827" cy="646331"/>
          </a:xfrm>
          <a:prstGeom prst="rect">
            <a:avLst/>
          </a:prstGeom>
          <a:noFill/>
        </p:spPr>
        <p:txBody>
          <a:bodyPr wrap="square" rtlCol="0">
            <a:spAutoFit/>
          </a:bodyPr>
          <a:lstStyle/>
          <a:p>
            <a:pPr marL="285750" indent="-285750">
              <a:buFontTx/>
              <a:buChar char="-"/>
            </a:pPr>
            <a:r>
              <a:rPr lang="en-US" altLang="ko-KR" dirty="0">
                <a:solidFill>
                  <a:schemeClr val="tx2">
                    <a:lumMod val="75000"/>
                  </a:schemeClr>
                </a:solidFill>
                <a:latin typeface="Times New Roman" panose="02020603050405020304" pitchFamily="18" charset="0"/>
                <a:cs typeface="Times New Roman" panose="02020603050405020304" pitchFamily="18" charset="0"/>
              </a:rPr>
              <a:t>TPF: 0 </a:t>
            </a:r>
            <a:r>
              <a:rPr lang="en-US" altLang="ko-KR" dirty="0" smtClean="0">
                <a:solidFill>
                  <a:schemeClr val="tx2">
                    <a:lumMod val="75000"/>
                  </a:schemeClr>
                </a:solidFill>
                <a:latin typeface="Times New Roman" panose="02020603050405020304" pitchFamily="18" charset="0"/>
                <a:cs typeface="Times New Roman" panose="02020603050405020304" pitchFamily="18" charset="0"/>
              </a:rPr>
              <a:t>(No </a:t>
            </a:r>
            <a:r>
              <a:rPr lang="en-US" altLang="ko-KR" dirty="0">
                <a:solidFill>
                  <a:schemeClr val="tx2">
                    <a:lumMod val="75000"/>
                  </a:schemeClr>
                </a:solidFill>
                <a:latin typeface="Times New Roman" panose="02020603050405020304" pitchFamily="18" charset="0"/>
                <a:cs typeface="Times New Roman" panose="02020603050405020304" pitchFamily="18" charset="0"/>
              </a:rPr>
              <a:t>concern) – 10 (Great concern)</a:t>
            </a:r>
          </a:p>
          <a:p>
            <a:pPr marL="285750" indent="-285750">
              <a:buFontTx/>
              <a:buChar char="-"/>
            </a:pPr>
            <a:r>
              <a:rPr lang="en-US" altLang="ko-KR" dirty="0">
                <a:solidFill>
                  <a:schemeClr val="tx2">
                    <a:lumMod val="75000"/>
                  </a:schemeClr>
                </a:solidFill>
                <a:latin typeface="Times New Roman" panose="02020603050405020304" pitchFamily="18" charset="0"/>
                <a:cs typeface="Times New Roman" panose="02020603050405020304" pitchFamily="18" charset="0"/>
              </a:rPr>
              <a:t>CBF: </a:t>
            </a:r>
            <a:r>
              <a:rPr lang="en-US" altLang="ko-KR" dirty="0" smtClean="0">
                <a:solidFill>
                  <a:schemeClr val="tx2">
                    <a:lumMod val="75000"/>
                  </a:schemeClr>
                </a:solidFill>
                <a:latin typeface="Times New Roman" panose="02020603050405020304" pitchFamily="18" charset="0"/>
                <a:cs typeface="Times New Roman" panose="02020603050405020304" pitchFamily="18" charset="0"/>
              </a:rPr>
              <a:t>0 (Bad) </a:t>
            </a:r>
            <a:r>
              <a:rPr lang="en-US" altLang="ko-KR" dirty="0">
                <a:solidFill>
                  <a:schemeClr val="tx2">
                    <a:lumMod val="75000"/>
                  </a:schemeClr>
                </a:solidFill>
                <a:latin typeface="Times New Roman" panose="02020603050405020304" pitchFamily="18" charset="0"/>
                <a:cs typeface="Times New Roman" panose="02020603050405020304" pitchFamily="18" charset="0"/>
              </a:rPr>
              <a:t>– 10 (Good) </a:t>
            </a:r>
            <a:endParaRPr lang="ko-KR" altLang="en-US"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B2589894-F555-4734-AABD-C9EC2A6EC438}"/>
              </a:ext>
            </a:extLst>
          </p:cNvPr>
          <p:cNvSpPr txBox="1"/>
          <p:nvPr/>
        </p:nvSpPr>
        <p:spPr>
          <a:xfrm>
            <a:off x="114196" y="3836217"/>
            <a:ext cx="4414186" cy="1601464"/>
          </a:xfrm>
          <a:prstGeom prst="rect">
            <a:avLst/>
          </a:prstGeom>
          <a:noFill/>
        </p:spPr>
        <p:txBody>
          <a:bodyPr wrap="square" rtlCol="0">
            <a:spAutoFit/>
          </a:bodyPr>
          <a:lstStyle/>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City Blueprint Approach</a:t>
            </a:r>
            <a:r>
              <a:rPr lang="en-US" altLang="ko-KR" dirty="0">
                <a:latin typeface="Times New Roman" panose="02020603050405020304" pitchFamily="18" charset="0"/>
                <a:cs typeface="Times New Roman" panose="02020603050405020304" pitchFamily="18" charset="0"/>
              </a:rPr>
              <a:t>: </a:t>
            </a:r>
            <a:r>
              <a:rPr lang="en-US" altLang="ko-KR" dirty="0" smtClean="0">
                <a:latin typeface="Times New Roman" panose="02020603050405020304" pitchFamily="18" charset="0"/>
                <a:cs typeface="Times New Roman" panose="02020603050405020304" pitchFamily="18" charset="0"/>
              </a:rPr>
              <a:t>Assess sustainable </a:t>
            </a:r>
            <a:r>
              <a:rPr lang="en-US" altLang="ko-KR" dirty="0">
                <a:latin typeface="Times New Roman" panose="02020603050405020304" pitchFamily="18" charset="0"/>
                <a:cs typeface="Times New Roman" panose="02020603050405020304" pitchFamily="18" charset="0"/>
              </a:rPr>
              <a:t>water management of cities</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Data:</a:t>
            </a:r>
            <a:r>
              <a:rPr lang="en-US" altLang="ko-KR" dirty="0">
                <a:latin typeface="Times New Roman" panose="02020603050405020304" pitchFamily="18" charset="0"/>
                <a:cs typeface="Times New Roman" panose="02020603050405020304" pitchFamily="18" charset="0"/>
              </a:rPr>
              <a:t> National scale &amp; Regional scale </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City Blueprint Score </a:t>
            </a:r>
          </a:p>
        </p:txBody>
      </p:sp>
    </p:spTree>
    <p:extLst>
      <p:ext uri="{BB962C8B-B14F-4D97-AF65-F5344CB8AC3E}">
        <p14:creationId xmlns:p14="http://schemas.microsoft.com/office/powerpoint/2010/main" val="2854724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Methods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extBox 10"/>
          <p:cNvSpPr txBox="1"/>
          <p:nvPr/>
        </p:nvSpPr>
        <p:spPr>
          <a:xfrm>
            <a:off x="431176" y="636507"/>
            <a:ext cx="1148947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2.2 </a:t>
            </a:r>
            <a:r>
              <a:rPr lang="en-US" altLang="ko-KR" sz="2800" b="1" dirty="0" smtClean="0">
                <a:solidFill>
                  <a:schemeClr val="bg1">
                    <a:lumMod val="95000"/>
                  </a:schemeClr>
                </a:solidFill>
                <a:latin typeface="Arial" panose="020B0604020202020204" pitchFamily="34" charset="0"/>
                <a:cs typeface="Arial" panose="020B0604020202020204" pitchFamily="34" charset="0"/>
              </a:rPr>
              <a:t>Network Construction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sp>
        <p:nvSpPr>
          <p:cNvPr id="26" name="TextBox 25"/>
          <p:cNvSpPr txBox="1"/>
          <p:nvPr/>
        </p:nvSpPr>
        <p:spPr>
          <a:xfrm>
            <a:off x="168340" y="1166987"/>
            <a:ext cx="2537837" cy="369332"/>
          </a:xfrm>
          <a:prstGeom prst="rect">
            <a:avLst/>
          </a:prstGeom>
          <a:noFill/>
        </p:spPr>
        <p:txBody>
          <a:bodyPr wrap="square" rtlCol="0">
            <a:spAutoFit/>
          </a:bodyPr>
          <a:lstStyle/>
          <a:p>
            <a:r>
              <a:rPr lang="en-US" altLang="ko-KR" b="1" dirty="0">
                <a:solidFill>
                  <a:schemeClr val="tx2">
                    <a:lumMod val="75000"/>
                  </a:schemeClr>
                </a:solidFill>
                <a:latin typeface="Arial" panose="020B0604020202020204" pitchFamily="34" charset="0"/>
                <a:cs typeface="Arial" panose="020B0604020202020204" pitchFamily="34" charset="0"/>
              </a:rPr>
              <a:t>Nodes : 48 indicators</a:t>
            </a:r>
            <a:endParaRPr lang="ko-KR" altLang="en-US" b="1" dirty="0">
              <a:solidFill>
                <a:schemeClr val="tx2">
                  <a:lumMod val="75000"/>
                </a:schemeClr>
              </a:solidFill>
              <a:latin typeface="Arial" panose="020B0604020202020204" pitchFamily="34" charset="0"/>
              <a:cs typeface="Arial" panose="020B0604020202020204" pitchFamily="34" charset="0"/>
            </a:endParaRPr>
          </a:p>
        </p:txBody>
      </p:sp>
      <p:sp>
        <p:nvSpPr>
          <p:cNvPr id="27" name="TextBox 26"/>
          <p:cNvSpPr txBox="1"/>
          <p:nvPr/>
        </p:nvSpPr>
        <p:spPr>
          <a:xfrm>
            <a:off x="6796632" y="1174380"/>
            <a:ext cx="3330068" cy="369332"/>
          </a:xfrm>
          <a:prstGeom prst="rect">
            <a:avLst/>
          </a:prstGeom>
          <a:noFill/>
        </p:spPr>
        <p:txBody>
          <a:bodyPr wrap="square" rtlCol="0">
            <a:spAutoFit/>
          </a:bodyPr>
          <a:lstStyle/>
          <a:p>
            <a:r>
              <a:rPr lang="en-US" altLang="ko-KR" b="1" dirty="0">
                <a:solidFill>
                  <a:schemeClr val="tx2">
                    <a:lumMod val="75000"/>
                  </a:schemeClr>
                </a:solidFill>
                <a:latin typeface="Arial" panose="020B0604020202020204" pitchFamily="34" charset="0"/>
                <a:cs typeface="Arial" panose="020B0604020202020204" pitchFamily="34" charset="0"/>
              </a:rPr>
              <a:t>Weighted Edges</a:t>
            </a:r>
            <a:endParaRPr lang="ko-KR" altLang="en-US" b="1" dirty="0">
              <a:solidFill>
                <a:schemeClr val="tx2">
                  <a:lumMod val="75000"/>
                </a:schemeClr>
              </a:solidFill>
              <a:latin typeface="Arial" panose="020B0604020202020204" pitchFamily="34" charset="0"/>
              <a:cs typeface="Arial" panose="020B0604020202020204" pitchFamily="34" charset="0"/>
            </a:endParaRPr>
          </a:p>
        </p:txBody>
      </p:sp>
      <p:pic>
        <p:nvPicPr>
          <p:cNvPr id="6" name="그림 5"/>
          <p:cNvPicPr>
            <a:picLocks noChangeAspect="1"/>
          </p:cNvPicPr>
          <p:nvPr/>
        </p:nvPicPr>
        <p:blipFill>
          <a:blip r:embed="rId3"/>
          <a:stretch>
            <a:fillRect/>
          </a:stretch>
        </p:blipFill>
        <p:spPr>
          <a:xfrm>
            <a:off x="6095995" y="3428997"/>
            <a:ext cx="9" cy="6"/>
          </a:xfrm>
          <a:prstGeom prst="rect">
            <a:avLst/>
          </a:prstGeom>
        </p:spPr>
      </p:pic>
      <p:graphicFrame>
        <p:nvGraphicFramePr>
          <p:cNvPr id="15" name="표 14"/>
          <p:cNvGraphicFramePr>
            <a:graphicFrameLocks noGrp="1"/>
          </p:cNvGraphicFramePr>
          <p:nvPr>
            <p:extLst>
              <p:ext uri="{D42A27DB-BD31-4B8C-83A1-F6EECF244321}">
                <p14:modId xmlns:p14="http://schemas.microsoft.com/office/powerpoint/2010/main" val="3735791026"/>
              </p:ext>
            </p:extLst>
          </p:nvPr>
        </p:nvGraphicFramePr>
        <p:xfrm>
          <a:off x="168340" y="1583607"/>
          <a:ext cx="6244335" cy="4778850"/>
        </p:xfrm>
        <a:graphic>
          <a:graphicData uri="http://schemas.openxmlformats.org/drawingml/2006/table">
            <a:tbl>
              <a:tblPr/>
              <a:tblGrid>
                <a:gridCol w="880463">
                  <a:extLst>
                    <a:ext uri="{9D8B030D-6E8A-4147-A177-3AD203B41FA5}">
                      <a16:colId xmlns:a16="http://schemas.microsoft.com/office/drawing/2014/main" val="859993557"/>
                    </a:ext>
                  </a:extLst>
                </a:gridCol>
                <a:gridCol w="2050552">
                  <a:extLst>
                    <a:ext uri="{9D8B030D-6E8A-4147-A177-3AD203B41FA5}">
                      <a16:colId xmlns:a16="http://schemas.microsoft.com/office/drawing/2014/main" val="2002846758"/>
                    </a:ext>
                  </a:extLst>
                </a:gridCol>
                <a:gridCol w="868877">
                  <a:extLst>
                    <a:ext uri="{9D8B030D-6E8A-4147-A177-3AD203B41FA5}">
                      <a16:colId xmlns:a16="http://schemas.microsoft.com/office/drawing/2014/main" val="3535846880"/>
                    </a:ext>
                  </a:extLst>
                </a:gridCol>
                <a:gridCol w="2444443">
                  <a:extLst>
                    <a:ext uri="{9D8B030D-6E8A-4147-A177-3AD203B41FA5}">
                      <a16:colId xmlns:a16="http://schemas.microsoft.com/office/drawing/2014/main" val="2217226145"/>
                    </a:ext>
                  </a:extLst>
                </a:gridCol>
              </a:tblGrid>
              <a:tr h="191154">
                <a:tc>
                  <a:txBody>
                    <a:bodyPr/>
                    <a:lstStyle/>
                    <a:p>
                      <a:pPr algn="ctr" fontAlgn="b"/>
                      <a:r>
                        <a:rPr lang="en-US" sz="1000" b="1" i="0" u="none" strike="noStrike">
                          <a:solidFill>
                            <a:srgbClr val="000000"/>
                          </a:solidFill>
                          <a:effectLst/>
                          <a:latin typeface="맑은 고딕" panose="020B0503020000020004" pitchFamily="50" charset="-127"/>
                          <a:ea typeface="맑은 고딕" panose="020B0503020000020004" pitchFamily="50" charset="-127"/>
                        </a:rPr>
                        <a:t>Node number </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000" b="1" i="0" u="none" strike="noStrike">
                          <a:solidFill>
                            <a:srgbClr val="000000"/>
                          </a:solidFill>
                          <a:effectLst/>
                          <a:latin typeface="맑은 고딕" panose="020B0503020000020004" pitchFamily="50" charset="-127"/>
                          <a:ea typeface="맑은 고딕" panose="020B0503020000020004" pitchFamily="50" charset="-127"/>
                        </a:rPr>
                        <a:t>City Blueprint Indicator </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000" b="1" i="0" u="none" strike="noStrike">
                          <a:solidFill>
                            <a:srgbClr val="000000"/>
                          </a:solidFill>
                          <a:effectLst/>
                          <a:latin typeface="맑은 고딕" panose="020B0503020000020004" pitchFamily="50" charset="-127"/>
                          <a:ea typeface="맑은 고딕" panose="020B0503020000020004" pitchFamily="50" charset="-127"/>
                        </a:rPr>
                        <a:t>Node number </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000" b="1" i="0" u="none" strike="noStrike">
                          <a:solidFill>
                            <a:srgbClr val="000000"/>
                          </a:solidFill>
                          <a:effectLst/>
                          <a:latin typeface="맑은 고딕" panose="020B0503020000020004" pitchFamily="50" charset="-127"/>
                          <a:ea typeface="맑은 고딕" panose="020B0503020000020004" pitchFamily="50" charset="-127"/>
                        </a:rPr>
                        <a:t>City Blueprint Indicator </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extLst>
                  <a:ext uri="{0D108BD9-81ED-4DB2-BD59-A6C34878D82A}">
                    <a16:rowId xmlns:a16="http://schemas.microsoft.com/office/drawing/2014/main" val="108256969"/>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 Urbanization rate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25</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 Access to drinking water</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0655322"/>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맑은 고딕" panose="020B0503020000020004" pitchFamily="50" charset="-127"/>
                          <a:ea typeface="맑은 고딕" panose="020B0503020000020004" pitchFamily="50" charset="-127"/>
                        </a:rPr>
                        <a:t>TPF 2 Burden of disease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26</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2 Access to sanitation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6136482"/>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3 Education rate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27</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3 Drinking water quality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9393974"/>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4 Female participation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28</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4 Secondary WWT</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581536"/>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5</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5 Urban drainage flood</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29</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5 Tertiary WWT</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774820"/>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6</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6 River peak discharges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30</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6 Groundwater quality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1830336"/>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7</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7 Sea level rise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31</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7 Nutrient recovery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0826313"/>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8</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8 Land subsidence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32</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8 Energy recovery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1578056"/>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9</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9 Freshwater scarcity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33</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9 Sewage sludge recycling</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374712"/>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10</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10 Groundwater scarcity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34</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10 WWT energy efficiency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7066576"/>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11</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11 Sea water intrusion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35</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11 Stormwater separation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8790740"/>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12</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12 Biodiversity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36</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12 Average age sewer</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2196792"/>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13</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13 Heat risk</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37</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13 Water system leakages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1294827"/>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14</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14 Air quality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38</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14 Operation cost recovery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1571072"/>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15</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15 Economic pressure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39</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15 Solid waste collected</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6819799"/>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16</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16 Unemployment rate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40</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16 Solid waste recycled</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7542933"/>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17</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17 Poverty rate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41</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17 solid waste energy recovered</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2768389"/>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18</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18 Investment  freedom</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42</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18 Green space</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6850779"/>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19</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19 Voice and accountability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43</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19 Climate adaptation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4413805"/>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20</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20 Political stability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44</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20 Climate-robust buildings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483786"/>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21</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21 Government effectiveness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45</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21 Management and action plans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1598531"/>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22</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22 Regulatory quality</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46</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22 Water efficiency measures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4582880"/>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23</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TPF 23 Rule of law</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47</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맑은 고딕" panose="020B0503020000020004" pitchFamily="50" charset="-127"/>
                          <a:ea typeface="맑은 고딕" panose="020B0503020000020004" pitchFamily="50" charset="-127"/>
                        </a:rPr>
                        <a:t>CBF 23 Drinking water consumption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411733"/>
                  </a:ext>
                </a:extLst>
              </a:tr>
              <a:tr h="191154">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24</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맑은 고딕" panose="020B0503020000020004" pitchFamily="50" charset="-127"/>
                          <a:ea typeface="맑은 고딕" panose="020B0503020000020004" pitchFamily="50" charset="-127"/>
                        </a:rPr>
                        <a:t>TPF 24 Control of corruption</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48</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맑은 고딕" panose="020B0503020000020004" pitchFamily="50" charset="-127"/>
                          <a:ea typeface="맑은 고딕" panose="020B0503020000020004" pitchFamily="50" charset="-127"/>
                        </a:rPr>
                        <a:t>CBF 24 Attractiveness</a:t>
                      </a:r>
                    </a:p>
                  </a:txBody>
                  <a:tcPr marL="8689" marR="8689" marT="868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911119"/>
                  </a:ext>
                </a:extLst>
              </a:tr>
            </a:tbl>
          </a:graphicData>
        </a:graphic>
      </p:graphicFrame>
      <p:sp>
        <p:nvSpPr>
          <p:cNvPr id="19" name="TextBox 18"/>
          <p:cNvSpPr txBox="1"/>
          <p:nvPr/>
        </p:nvSpPr>
        <p:spPr>
          <a:xfrm>
            <a:off x="6907511" y="1649658"/>
            <a:ext cx="4776684" cy="923330"/>
          </a:xfrm>
          <a:prstGeom prst="rect">
            <a:avLst/>
          </a:prstGeom>
          <a:noFill/>
        </p:spPr>
        <p:txBody>
          <a:bodyPr wrap="square" rtlCol="0">
            <a:spAutoFit/>
          </a:bodyPr>
          <a:lstStyle/>
          <a:p>
            <a:pPr marL="285750" indent="-285750">
              <a:buClr>
                <a:schemeClr val="tx2">
                  <a:lumMod val="75000"/>
                </a:schemeClr>
              </a:buClr>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The association between nodes </a:t>
            </a:r>
          </a:p>
          <a:p>
            <a:pPr marL="285750" indent="-285750">
              <a:buClr>
                <a:schemeClr val="tx2">
                  <a:lumMod val="75000"/>
                </a:schemeClr>
              </a:buClr>
              <a:buFont typeface="Wingdings" panose="05000000000000000000" pitchFamily="2" charset="2"/>
              <a:buChar char="§"/>
            </a:pPr>
            <a:r>
              <a:rPr lang="en-US" altLang="ko-K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Forming the edges</a:t>
            </a:r>
            <a:r>
              <a:rPr lang="en-US" altLang="ko-KR" dirty="0">
                <a:latin typeface="Times New Roman" panose="02020603050405020304" pitchFamily="18" charset="0"/>
                <a:cs typeface="Times New Roman" panose="02020603050405020304" pitchFamily="18" charset="0"/>
              </a:rPr>
              <a:t>: based on correlation coefficient </a:t>
            </a:r>
          </a:p>
        </p:txBody>
      </p:sp>
      <p:sp>
        <p:nvSpPr>
          <p:cNvPr id="20" name="직사각형 19"/>
          <p:cNvSpPr/>
          <p:nvPr/>
        </p:nvSpPr>
        <p:spPr>
          <a:xfrm>
            <a:off x="6796632" y="1583740"/>
            <a:ext cx="4998442" cy="2258018"/>
          </a:xfrm>
          <a:prstGeom prst="rect">
            <a:avLst/>
          </a:prstGeom>
          <a:no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15"/>
          <p:cNvSpPr txBox="1"/>
          <p:nvPr/>
        </p:nvSpPr>
        <p:spPr>
          <a:xfrm>
            <a:off x="7208358" y="2583481"/>
            <a:ext cx="4403573" cy="1200329"/>
          </a:xfrm>
          <a:prstGeom prst="rect">
            <a:avLst/>
          </a:prstGeom>
          <a:noFill/>
        </p:spPr>
        <p:txBody>
          <a:bodyPr wrap="square" rtlCol="0">
            <a:spAutoFit/>
          </a:bodyPr>
          <a:lstStyle/>
          <a:p>
            <a:pPr marL="285750" indent="-285750">
              <a:buFont typeface="Times New Roman" panose="02020603050405020304" pitchFamily="18" charset="0"/>
              <a:buChar char="−"/>
            </a:pPr>
            <a:r>
              <a:rPr lang="en-US" altLang="ko-KR" dirty="0">
                <a:latin typeface="Times New Roman" panose="02020603050405020304" pitchFamily="18" charset="0"/>
                <a:cs typeface="Times New Roman" panose="02020603050405020304" pitchFamily="18" charset="0"/>
              </a:rPr>
              <a:t>Spearman correlation coefficient (r ≥ 0.5)</a:t>
            </a:r>
          </a:p>
          <a:p>
            <a:pPr marL="285750" indent="-285750">
              <a:buFont typeface="Times New Roman" panose="02020603050405020304" pitchFamily="18" charset="0"/>
              <a:buChar char="−"/>
            </a:pPr>
            <a:r>
              <a:rPr lang="en-US" altLang="ko-KR" dirty="0">
                <a:latin typeface="Times New Roman" panose="02020603050405020304" pitchFamily="18" charset="0"/>
                <a:cs typeface="Times New Roman" panose="02020603050405020304" pitchFamily="18" charset="0"/>
              </a:rPr>
              <a:t>r &lt; 0.5 </a:t>
            </a:r>
            <a:r>
              <a:rPr lang="en-US" altLang="ko-KR" dirty="0">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dirty="0">
                <a:latin typeface="Times New Roman" panose="02020603050405020304" pitchFamily="18" charset="0"/>
                <a:ea typeface="맑은 고딕" panose="020B0503020000020004" pitchFamily="50" charset="-127"/>
                <a:cs typeface="Times New Roman" panose="02020603050405020304" pitchFamily="18" charset="0"/>
              </a:rPr>
              <a:t>no edge</a:t>
            </a:r>
          </a:p>
          <a:p>
            <a:pPr marL="285750" indent="-285750">
              <a:buFont typeface="Times New Roman" panose="02020603050405020304" pitchFamily="18" charset="0"/>
              <a:buChar char="−"/>
            </a:pPr>
            <a:r>
              <a:rPr lang="en-US" altLang="ko-KR" dirty="0">
                <a:latin typeface="Times New Roman" panose="02020603050405020304" pitchFamily="18" charset="0"/>
                <a:ea typeface="맑은 고딕" panose="020B0503020000020004" pitchFamily="50" charset="-127"/>
                <a:cs typeface="Times New Roman" panose="02020603050405020304" pitchFamily="18" charset="0"/>
              </a:rPr>
              <a:t>r ≥ 0.5 </a:t>
            </a:r>
            <a:r>
              <a:rPr lang="en-US" altLang="ko-KR" dirty="0">
                <a:latin typeface="맑은 고딕" panose="020B0503020000020004" pitchFamily="50" charset="-127"/>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each coefficient is </a:t>
            </a:r>
            <a:r>
              <a:rPr lang="en-US" altLang="ko-KR" dirty="0" smtClean="0">
                <a:latin typeface="Times New Roman" panose="02020603050405020304" pitchFamily="18" charset="0"/>
                <a:cs typeface="Times New Roman" panose="02020603050405020304" pitchFamily="18" charset="0"/>
              </a:rPr>
              <a:t>given as weight</a:t>
            </a:r>
            <a:endParaRPr lang="en-US" altLang="ko-KR"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6724368" y="3841759"/>
            <a:ext cx="5070706" cy="646331"/>
          </a:xfrm>
          <a:prstGeom prst="rect">
            <a:avLst/>
          </a:prstGeom>
          <a:noFill/>
        </p:spPr>
        <p:txBody>
          <a:bodyPr wrap="square" rtlCol="0">
            <a:spAutoFit/>
          </a:bodyPr>
          <a:lstStyle/>
          <a:p>
            <a:r>
              <a:rPr lang="en-US" altLang="ko-KR" b="1" dirty="0">
                <a:solidFill>
                  <a:schemeClr val="tx2">
                    <a:lumMod val="75000"/>
                  </a:schemeClr>
                </a:solidFill>
                <a:latin typeface="Times New Roman" panose="02020603050405020304" pitchFamily="18" charset="0"/>
                <a:cs typeface="Times New Roman" panose="02020603050405020304" pitchFamily="18" charset="0"/>
              </a:rPr>
              <a:t>Network is constructed </a:t>
            </a:r>
            <a:r>
              <a:rPr lang="en-US" altLang="ko-KR" b="1" dirty="0" smtClean="0">
                <a:solidFill>
                  <a:schemeClr val="tx2">
                    <a:lumMod val="75000"/>
                  </a:schemeClr>
                </a:solidFill>
                <a:latin typeface="Times New Roman" panose="02020603050405020304" pitchFamily="18" charset="0"/>
                <a:cs typeface="Times New Roman" panose="02020603050405020304" pitchFamily="18" charset="0"/>
              </a:rPr>
              <a:t>until 2</a:t>
            </a:r>
            <a:r>
              <a:rPr lang="en-US" altLang="ko-KR" b="1" baseline="30000" dirty="0" smtClean="0">
                <a:solidFill>
                  <a:schemeClr val="tx2">
                    <a:lumMod val="75000"/>
                  </a:schemeClr>
                </a:solidFill>
                <a:latin typeface="Times New Roman" panose="02020603050405020304" pitchFamily="18" charset="0"/>
                <a:cs typeface="Times New Roman" panose="02020603050405020304" pitchFamily="18" charset="0"/>
              </a:rPr>
              <a:t>nd</a:t>
            </a:r>
            <a:r>
              <a:rPr lang="en-US" altLang="ko-KR" b="1" dirty="0">
                <a:solidFill>
                  <a:schemeClr val="tx2">
                    <a:lumMod val="75000"/>
                  </a:schemeClr>
                </a:solidFill>
                <a:latin typeface="Times New Roman" panose="02020603050405020304" pitchFamily="18" charset="0"/>
                <a:cs typeface="Times New Roman" panose="02020603050405020304" pitchFamily="18" charset="0"/>
              </a:rPr>
              <a:t> </a:t>
            </a:r>
            <a:r>
              <a:rPr lang="en-US" altLang="ko-KR" b="1" dirty="0" smtClean="0">
                <a:solidFill>
                  <a:schemeClr val="tx2">
                    <a:lumMod val="75000"/>
                  </a:schemeClr>
                </a:solidFill>
                <a:latin typeface="Times New Roman" panose="02020603050405020304" pitchFamily="18" charset="0"/>
                <a:cs typeface="Times New Roman" panose="02020603050405020304" pitchFamily="18" charset="0"/>
              </a:rPr>
              <a:t>- level connection from groundwater indicators </a:t>
            </a:r>
            <a:endParaRPr lang="ko-KR" altLang="en-US" b="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25" name="그림 24"/>
          <p:cNvPicPr>
            <a:picLocks noChangeAspect="1"/>
          </p:cNvPicPr>
          <p:nvPr/>
        </p:nvPicPr>
        <p:blipFill rotWithShape="1">
          <a:blip r:embed="rId4" cstate="print">
            <a:extLst>
              <a:ext uri="{28A0092B-C50C-407E-A947-70E740481C1C}">
                <a14:useLocalDpi xmlns:a14="http://schemas.microsoft.com/office/drawing/2010/main" val="0"/>
              </a:ext>
            </a:extLst>
          </a:blip>
          <a:srcRect l="8189" t="2963" r="58230" b="51605"/>
          <a:stretch/>
        </p:blipFill>
        <p:spPr>
          <a:xfrm>
            <a:off x="6907511" y="4619362"/>
            <a:ext cx="1254356" cy="1697069"/>
          </a:xfrm>
          <a:prstGeom prst="rect">
            <a:avLst/>
          </a:prstGeom>
        </p:spPr>
      </p:pic>
      <p:sp>
        <p:nvSpPr>
          <p:cNvPr id="30" name="TextBox 29"/>
          <p:cNvSpPr txBox="1"/>
          <p:nvPr/>
        </p:nvSpPr>
        <p:spPr>
          <a:xfrm>
            <a:off x="7613888" y="6039432"/>
            <a:ext cx="1473668" cy="276999"/>
          </a:xfrm>
          <a:prstGeom prst="rect">
            <a:avLst/>
          </a:prstGeom>
          <a:noFill/>
        </p:spPr>
        <p:txBody>
          <a:bodyPr wrap="square" rtlCol="0">
            <a:spAutoFit/>
          </a:bodyPr>
          <a:lstStyle/>
          <a:p>
            <a:r>
              <a:rPr lang="en-US" altLang="ko-KR" sz="1200" dirty="0">
                <a:latin typeface="Times New Roman" panose="02020603050405020304" pitchFamily="18" charset="0"/>
                <a:cs typeface="Times New Roman" panose="02020603050405020304" pitchFamily="18" charset="0"/>
              </a:rPr>
              <a:t>Groundwater quality</a:t>
            </a:r>
            <a:endParaRPr lang="ko-KR" altLang="en-US" sz="1200" dirty="0">
              <a:latin typeface="Times New Roman" panose="02020603050405020304" pitchFamily="18" charset="0"/>
              <a:cs typeface="Times New Roman" panose="02020603050405020304" pitchFamily="18" charset="0"/>
            </a:endParaRPr>
          </a:p>
        </p:txBody>
      </p:sp>
      <p:sp>
        <p:nvSpPr>
          <p:cNvPr id="31" name="TextBox 30"/>
          <p:cNvSpPr txBox="1"/>
          <p:nvPr/>
        </p:nvSpPr>
        <p:spPr>
          <a:xfrm>
            <a:off x="7202790" y="5190897"/>
            <a:ext cx="2112659" cy="276999"/>
          </a:xfrm>
          <a:prstGeom prst="rect">
            <a:avLst/>
          </a:prstGeom>
          <a:noFill/>
        </p:spPr>
        <p:txBody>
          <a:bodyPr wrap="square" rtlCol="0">
            <a:spAutoFit/>
          </a:bodyPr>
          <a:lstStyle/>
          <a:p>
            <a:r>
              <a:rPr lang="en-US" altLang="ko-KR" sz="1200" dirty="0">
                <a:latin typeface="Times New Roman" panose="02020603050405020304" pitchFamily="18" charset="0"/>
                <a:cs typeface="Times New Roman" panose="02020603050405020304" pitchFamily="18" charset="0"/>
              </a:rPr>
              <a:t>1</a:t>
            </a:r>
            <a:r>
              <a:rPr lang="en-US" altLang="ko-KR" sz="1200" baseline="30000" dirty="0">
                <a:latin typeface="Times New Roman" panose="02020603050405020304" pitchFamily="18" charset="0"/>
                <a:cs typeface="Times New Roman" panose="02020603050405020304" pitchFamily="18" charset="0"/>
              </a:rPr>
              <a:t>st</a:t>
            </a:r>
            <a:r>
              <a:rPr lang="en-US" altLang="ko-KR" sz="1200" dirty="0">
                <a:latin typeface="Times New Roman" panose="02020603050405020304" pitchFamily="18" charset="0"/>
                <a:cs typeface="Times New Roman" panose="02020603050405020304" pitchFamily="18" charset="0"/>
              </a:rPr>
              <a:t> </a:t>
            </a:r>
            <a:r>
              <a:rPr lang="en-US" altLang="ko-KR" sz="1200" dirty="0" smtClean="0">
                <a:latin typeface="Times New Roman" panose="02020603050405020304" pitchFamily="18" charset="0"/>
                <a:cs typeface="Times New Roman" panose="02020603050405020304" pitchFamily="18" charset="0"/>
              </a:rPr>
              <a:t>– level  </a:t>
            </a:r>
            <a:r>
              <a:rPr lang="en-US" altLang="ko-KR" sz="1200" dirty="0">
                <a:latin typeface="Times New Roman" panose="02020603050405020304" pitchFamily="18" charset="0"/>
                <a:cs typeface="Times New Roman" panose="02020603050405020304" pitchFamily="18" charset="0"/>
              </a:rPr>
              <a:t>indicator</a:t>
            </a:r>
            <a:endParaRPr lang="ko-KR" altLang="en-US" sz="1200" dirty="0">
              <a:latin typeface="Times New Roman" panose="02020603050405020304" pitchFamily="18" charset="0"/>
              <a:cs typeface="Times New Roman" panose="02020603050405020304" pitchFamily="18" charset="0"/>
            </a:endParaRPr>
          </a:p>
        </p:txBody>
      </p:sp>
      <p:sp>
        <p:nvSpPr>
          <p:cNvPr id="32" name="TextBox 31"/>
          <p:cNvSpPr txBox="1"/>
          <p:nvPr/>
        </p:nvSpPr>
        <p:spPr>
          <a:xfrm>
            <a:off x="8053690" y="4610828"/>
            <a:ext cx="1699909" cy="276999"/>
          </a:xfrm>
          <a:prstGeom prst="rect">
            <a:avLst/>
          </a:prstGeom>
          <a:noFill/>
        </p:spPr>
        <p:txBody>
          <a:bodyPr wrap="square" rtlCol="0">
            <a:spAutoFit/>
          </a:bodyPr>
          <a:lstStyle/>
          <a:p>
            <a:r>
              <a:rPr lang="en-US" altLang="ko-KR" sz="1200" dirty="0">
                <a:latin typeface="Times New Roman" panose="02020603050405020304" pitchFamily="18" charset="0"/>
                <a:cs typeface="Times New Roman" panose="02020603050405020304" pitchFamily="18" charset="0"/>
              </a:rPr>
              <a:t>2</a:t>
            </a:r>
            <a:r>
              <a:rPr lang="en-US" altLang="ko-KR" sz="1200" baseline="30000" dirty="0">
                <a:latin typeface="Times New Roman" panose="02020603050405020304" pitchFamily="18" charset="0"/>
                <a:cs typeface="Times New Roman" panose="02020603050405020304" pitchFamily="18" charset="0"/>
              </a:rPr>
              <a:t>nd</a:t>
            </a:r>
            <a:r>
              <a:rPr lang="en-US" altLang="ko-KR" sz="1200" dirty="0">
                <a:latin typeface="Times New Roman" panose="02020603050405020304" pitchFamily="18" charset="0"/>
                <a:cs typeface="Times New Roman" panose="02020603050405020304" pitchFamily="18" charset="0"/>
              </a:rPr>
              <a:t> </a:t>
            </a:r>
            <a:r>
              <a:rPr lang="en-US" altLang="ko-KR" sz="1200" dirty="0" smtClean="0">
                <a:latin typeface="Times New Roman" panose="02020603050405020304" pitchFamily="18" charset="0"/>
                <a:cs typeface="Times New Roman" panose="02020603050405020304" pitchFamily="18" charset="0"/>
              </a:rPr>
              <a:t>–level indicator </a:t>
            </a:r>
            <a:endParaRPr lang="ko-KR" altLang="en-US" sz="1200"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6857789" y="4619361"/>
            <a:ext cx="492013" cy="276999"/>
          </a:xfrm>
          <a:prstGeom prst="rect">
            <a:avLst/>
          </a:prstGeom>
          <a:noFill/>
        </p:spPr>
        <p:txBody>
          <a:bodyPr wrap="square" rtlCol="0">
            <a:spAutoFit/>
          </a:bodyPr>
          <a:lstStyle/>
          <a:p>
            <a:r>
              <a:rPr lang="en-US" altLang="ko-KR" sz="1200" dirty="0">
                <a:latin typeface="Times New Roman" panose="02020603050405020304" pitchFamily="18" charset="0"/>
                <a:cs typeface="Times New Roman" panose="02020603050405020304" pitchFamily="18" charset="0"/>
              </a:rPr>
              <a:t>Ex)</a:t>
            </a:r>
            <a:endParaRPr lang="ko-KR"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46642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Methods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TextBox 10"/>
          <p:cNvSpPr txBox="1"/>
          <p:nvPr/>
        </p:nvSpPr>
        <p:spPr>
          <a:xfrm>
            <a:off x="431176" y="636507"/>
            <a:ext cx="10795624"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2.2 Complex network analysis: Topological Metrics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graphicFrame>
        <p:nvGraphicFramePr>
          <p:cNvPr id="14" name="표 13"/>
          <p:cNvGraphicFramePr>
            <a:graphicFrameLocks noGrp="1"/>
          </p:cNvGraphicFramePr>
          <p:nvPr>
            <p:extLst>
              <p:ext uri="{D42A27DB-BD31-4B8C-83A1-F6EECF244321}">
                <p14:modId xmlns:p14="http://schemas.microsoft.com/office/powerpoint/2010/main" val="3103987039"/>
              </p:ext>
            </p:extLst>
          </p:nvPr>
        </p:nvGraphicFramePr>
        <p:xfrm>
          <a:off x="333679" y="1701800"/>
          <a:ext cx="11528121" cy="4181828"/>
        </p:xfrm>
        <a:graphic>
          <a:graphicData uri="http://schemas.openxmlformats.org/drawingml/2006/table">
            <a:tbl>
              <a:tblPr/>
              <a:tblGrid>
                <a:gridCol w="2549802">
                  <a:extLst>
                    <a:ext uri="{9D8B030D-6E8A-4147-A177-3AD203B41FA5}">
                      <a16:colId xmlns:a16="http://schemas.microsoft.com/office/drawing/2014/main" val="3884686032"/>
                    </a:ext>
                  </a:extLst>
                </a:gridCol>
                <a:gridCol w="8978319">
                  <a:extLst>
                    <a:ext uri="{9D8B030D-6E8A-4147-A177-3AD203B41FA5}">
                      <a16:colId xmlns:a16="http://schemas.microsoft.com/office/drawing/2014/main" val="4172710373"/>
                    </a:ext>
                  </a:extLst>
                </a:gridCol>
              </a:tblGrid>
              <a:tr h="513026">
                <a:tc>
                  <a:txBody>
                    <a:bodyPr/>
                    <a:lstStyle/>
                    <a:p>
                      <a:pPr marL="0" marR="0" indent="0" algn="ctr" fontAlgn="base" latinLnBrk="0">
                        <a:lnSpc>
                          <a:spcPct val="160000"/>
                        </a:lnSpc>
                        <a:spcBef>
                          <a:spcPts val="0"/>
                        </a:spcBef>
                        <a:spcAft>
                          <a:spcPts val="0"/>
                        </a:spcAft>
                      </a:pPr>
                      <a:r>
                        <a:rPr lang="en-US" sz="1800" b="1" kern="0" spc="0" dirty="0">
                          <a:solidFill>
                            <a:schemeClr val="bg1"/>
                          </a:solidFill>
                          <a:effectLst>
                            <a:outerShdw blurRad="38100" dist="38100" dir="2700000" algn="tl">
                              <a:srgbClr val="000000">
                                <a:alpha val="43137"/>
                              </a:srgbClr>
                            </a:outerShdw>
                          </a:effectLst>
                          <a:latin typeface="Times New Roman" panose="02020603050405020304" pitchFamily="18" charset="0"/>
                          <a:ea typeface="조선일보명조" panose="02030304000000000000" pitchFamily="18" charset="-127"/>
                          <a:cs typeface="Times New Roman" panose="02020603050405020304" pitchFamily="18" charset="0"/>
                        </a:rPr>
                        <a:t>Topological</a:t>
                      </a:r>
                      <a:r>
                        <a:rPr lang="en-US" sz="1800" b="1" kern="0" spc="0" baseline="0" dirty="0">
                          <a:solidFill>
                            <a:schemeClr val="bg1"/>
                          </a:solidFill>
                          <a:effectLst>
                            <a:outerShdw blurRad="38100" dist="38100" dir="2700000" algn="tl">
                              <a:srgbClr val="000000">
                                <a:alpha val="43137"/>
                              </a:srgbClr>
                            </a:outerShdw>
                          </a:effectLst>
                          <a:latin typeface="Times New Roman" panose="02020603050405020304" pitchFamily="18" charset="0"/>
                          <a:ea typeface="조선일보명조" panose="02030304000000000000" pitchFamily="18" charset="-127"/>
                          <a:cs typeface="Times New Roman" panose="02020603050405020304" pitchFamily="18" charset="0"/>
                        </a:rPr>
                        <a:t> Metrics</a:t>
                      </a:r>
                      <a:endParaRPr lang="en-US" sz="1800" b="1" kern="0" spc="0" dirty="0">
                        <a:solidFill>
                          <a:schemeClr val="bg1"/>
                        </a:solidFill>
                        <a:effectLst>
                          <a:outerShdw blurRad="38100" dist="38100" dir="2700000" algn="tl">
                            <a:srgbClr val="000000">
                              <a:alpha val="43137"/>
                            </a:srgbClr>
                          </a:outerShdw>
                        </a:effectLst>
                        <a:latin typeface="Times New Roman" panose="02020603050405020304" pitchFamily="18" charset="0"/>
                        <a:ea typeface="조선일보명조" panose="02030304000000000000" pitchFamily="18" charset="-127"/>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marL="0" marR="0" indent="0" algn="ctr" fontAlgn="base" latinLnBrk="0">
                        <a:lnSpc>
                          <a:spcPct val="160000"/>
                        </a:lnSpc>
                        <a:spcBef>
                          <a:spcPts val="0"/>
                        </a:spcBef>
                        <a:spcAft>
                          <a:spcPts val="0"/>
                        </a:spcAft>
                      </a:pPr>
                      <a:r>
                        <a:rPr lang="en-US" sz="1800" b="1" kern="0" spc="0" dirty="0">
                          <a:solidFill>
                            <a:schemeClr val="bg1"/>
                          </a:solidFill>
                          <a:effectLst>
                            <a:outerShdw blurRad="38100" dist="38100" dir="2700000" algn="tl">
                              <a:srgbClr val="000000">
                                <a:alpha val="43137"/>
                              </a:srgbClr>
                            </a:outerShdw>
                          </a:effectLst>
                          <a:latin typeface="Times New Roman" panose="02020603050405020304" pitchFamily="18" charset="0"/>
                          <a:ea typeface="조선일보명조" panose="02030304000000000000" pitchFamily="18" charset="-127"/>
                          <a:cs typeface="Times New Roman" panose="02020603050405020304" pitchFamily="18" charset="0"/>
                        </a:rPr>
                        <a:t>Definition</a:t>
                      </a: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2277889282"/>
                  </a:ext>
                </a:extLst>
              </a:tr>
              <a:tr h="904491">
                <a:tc>
                  <a:txBody>
                    <a:bodyPr/>
                    <a:lstStyle/>
                    <a:p>
                      <a:pPr marL="0" marR="0" indent="0" algn="ctr" fontAlgn="base" latinLnBrk="0">
                        <a:lnSpc>
                          <a:spcPct val="160000"/>
                        </a:lnSpc>
                        <a:spcBef>
                          <a:spcPts val="0"/>
                        </a:spcBef>
                        <a:spcAft>
                          <a:spcPts val="0"/>
                        </a:spcAft>
                      </a:pPr>
                      <a:r>
                        <a:rPr lang="en-US" sz="1800" kern="0" spc="0" dirty="0" smtClean="0">
                          <a:solidFill>
                            <a:srgbClr val="000000"/>
                          </a:solidFill>
                          <a:effectLst/>
                          <a:latin typeface="Times New Roman" panose="02020603050405020304" pitchFamily="18" charset="0"/>
                          <a:cs typeface="Times New Roman" panose="02020603050405020304" pitchFamily="18" charset="0"/>
                        </a:rPr>
                        <a:t>Node strength</a:t>
                      </a:r>
                      <a:endParaRPr lang="en-US" sz="1800" kern="0" spc="0" dirty="0">
                        <a:solidFill>
                          <a:srgbClr val="000000"/>
                        </a:solidFill>
                        <a:effectLst/>
                        <a:latin typeface="Times New Roman" panose="02020603050405020304" pitchFamily="18" charset="0"/>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fontAlgn="base" latinLnBrk="0">
                        <a:lnSpc>
                          <a:spcPct val="160000"/>
                        </a:lnSpc>
                        <a:spcBef>
                          <a:spcPts val="0"/>
                        </a:spcBef>
                        <a:spcAft>
                          <a:spcPts val="0"/>
                        </a:spcAft>
                      </a:pPr>
                      <a:endParaRPr lang="en-US" altLang="ko-KR" sz="1400" i="1" kern="0" spc="0" dirty="0">
                        <a:solidFill>
                          <a:srgbClr val="000000"/>
                        </a:solidFill>
                        <a:effectLst/>
                        <a:latin typeface="Cambria Math" panose="02040503050406030204" pitchFamily="18" charset="0"/>
                        <a:cs typeface="Times New Roman" panose="02020603050405020304" pitchFamily="18" charset="0"/>
                      </a:endParaRPr>
                    </a:p>
                    <a:p>
                      <a:pPr marL="0" marR="0" lvl="0" indent="0" algn="l" fontAlgn="base" latinLnBrk="0">
                        <a:lnSpc>
                          <a:spcPct val="160000"/>
                        </a:lnSpc>
                        <a:spcBef>
                          <a:spcPts val="0"/>
                        </a:spcBef>
                        <a:spcAft>
                          <a:spcPts val="0"/>
                        </a:spcAft>
                      </a:pPr>
                      <a:endParaRPr lang="en-US" sz="1400" i="1" kern="0" spc="0" dirty="0">
                        <a:solidFill>
                          <a:srgbClr val="000000"/>
                        </a:solidFill>
                        <a:effectLst/>
                        <a:latin typeface="Times New Roman" panose="02020603050405020304" pitchFamily="18" charset="0"/>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8172802"/>
                  </a:ext>
                </a:extLst>
              </a:tr>
              <a:tr h="1395533">
                <a:tc>
                  <a:txBody>
                    <a:bodyPr/>
                    <a:lstStyle/>
                    <a:p>
                      <a:pPr marL="0" marR="0" indent="0" algn="ctr" fontAlgn="base" latinLnBrk="0">
                        <a:lnSpc>
                          <a:spcPct val="160000"/>
                        </a:lnSpc>
                        <a:spcBef>
                          <a:spcPts val="0"/>
                        </a:spcBef>
                        <a:spcAft>
                          <a:spcPts val="0"/>
                        </a:spcAft>
                      </a:pPr>
                      <a:r>
                        <a:rPr lang="en-US" sz="1800" kern="0" spc="0" dirty="0">
                          <a:solidFill>
                            <a:srgbClr val="000000"/>
                          </a:solidFill>
                          <a:effectLst/>
                          <a:latin typeface="Times New Roman" panose="02020603050405020304" pitchFamily="18" charset="0"/>
                          <a:cs typeface="Times New Roman" panose="02020603050405020304" pitchFamily="18" charset="0"/>
                        </a:rPr>
                        <a:t>Closeness</a:t>
                      </a:r>
                      <a:r>
                        <a:rPr lang="en-US" sz="1800" kern="0" spc="0" baseline="0" dirty="0">
                          <a:solidFill>
                            <a:srgbClr val="000000"/>
                          </a:solidFill>
                          <a:effectLst/>
                          <a:latin typeface="Times New Roman" panose="02020603050405020304" pitchFamily="18" charset="0"/>
                          <a:cs typeface="Times New Roman" panose="02020603050405020304" pitchFamily="18" charset="0"/>
                        </a:rPr>
                        <a:t> centrality</a:t>
                      </a:r>
                      <a:endParaRPr lang="en-US" sz="1800" i="1" kern="0" spc="0" dirty="0">
                        <a:solidFill>
                          <a:srgbClr val="000000"/>
                        </a:solidFill>
                        <a:effectLst/>
                        <a:latin typeface="Times New Roman" panose="02020603050405020304" pitchFamily="18" charset="0"/>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fontAlgn="base" latinLnBrk="0">
                        <a:lnSpc>
                          <a:spcPct val="100000"/>
                        </a:lnSpc>
                        <a:spcBef>
                          <a:spcPts val="0"/>
                        </a:spcBef>
                        <a:spcAft>
                          <a:spcPts val="0"/>
                        </a:spcAft>
                      </a:pPr>
                      <a:endParaRPr lang="en-US" sz="1400" kern="0" spc="0" dirty="0">
                        <a:solidFill>
                          <a:srgbClr val="000000"/>
                        </a:solidFill>
                        <a:effectLst/>
                        <a:latin typeface="Times New Roman" panose="02020603050405020304" pitchFamily="18" charset="0"/>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6566993"/>
                  </a:ext>
                </a:extLst>
              </a:tr>
              <a:tr h="1368778">
                <a:tc>
                  <a:txBody>
                    <a:bodyPr/>
                    <a:lstStyle/>
                    <a:p>
                      <a:pPr marL="0" marR="0" indent="0" algn="ctr" fontAlgn="base" latinLnBrk="0">
                        <a:lnSpc>
                          <a:spcPct val="160000"/>
                        </a:lnSpc>
                        <a:spcBef>
                          <a:spcPts val="0"/>
                        </a:spcBef>
                        <a:spcAft>
                          <a:spcPts val="0"/>
                        </a:spcAft>
                      </a:pPr>
                      <a:r>
                        <a:rPr lang="en-US" altLang="ko-KR" sz="1800" kern="0" spc="0" dirty="0" err="1">
                          <a:solidFill>
                            <a:srgbClr val="000000"/>
                          </a:solidFill>
                          <a:effectLst/>
                          <a:latin typeface="Times New Roman" panose="02020603050405020304" pitchFamily="18" charset="0"/>
                          <a:cs typeface="Times New Roman" panose="02020603050405020304" pitchFamily="18" charset="0"/>
                        </a:rPr>
                        <a:t>Betweenness</a:t>
                      </a:r>
                      <a:r>
                        <a:rPr lang="en-US" altLang="ko-KR" sz="1800" kern="0" spc="0" baseline="0" dirty="0">
                          <a:solidFill>
                            <a:srgbClr val="000000"/>
                          </a:solidFill>
                          <a:effectLst/>
                          <a:latin typeface="Times New Roman" panose="02020603050405020304" pitchFamily="18" charset="0"/>
                          <a:cs typeface="Times New Roman" panose="02020603050405020304" pitchFamily="18" charset="0"/>
                        </a:rPr>
                        <a:t> centrality </a:t>
                      </a:r>
                      <a:endParaRPr lang="en-US" altLang="ko-KR" sz="1800" kern="0" spc="0" dirty="0">
                        <a:solidFill>
                          <a:srgbClr val="000000"/>
                        </a:solidFill>
                        <a:effectLst/>
                        <a:latin typeface="Times New Roman" panose="02020603050405020304" pitchFamily="18" charset="0"/>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fontAlgn="base" latinLnBrk="0">
                        <a:lnSpc>
                          <a:spcPct val="160000"/>
                        </a:lnSpc>
                        <a:spcBef>
                          <a:spcPts val="0"/>
                        </a:spcBef>
                        <a:spcAft>
                          <a:spcPts val="0"/>
                        </a:spcAft>
                      </a:pPr>
                      <a:endParaRPr lang="en-US" altLang="ko-KR" sz="1400" kern="0" spc="0" dirty="0">
                        <a:solidFill>
                          <a:srgbClr val="000000"/>
                        </a:solidFill>
                        <a:effectLst/>
                        <a:latin typeface="Times New Roman" panose="02020603050405020304" pitchFamily="18" charset="0"/>
                        <a:cs typeface="Times New Roman" panose="02020603050405020304" pitchFamily="18" charset="0"/>
                      </a:endParaRPr>
                    </a:p>
                    <a:p>
                      <a:pPr marL="0" marR="0" indent="0" algn="l" fontAlgn="base" latinLnBrk="0">
                        <a:lnSpc>
                          <a:spcPct val="160000"/>
                        </a:lnSpc>
                        <a:spcBef>
                          <a:spcPts val="0"/>
                        </a:spcBef>
                        <a:spcAft>
                          <a:spcPts val="0"/>
                        </a:spcAft>
                      </a:pPr>
                      <a:endParaRPr lang="en-US" altLang="ko-KR" sz="1400" kern="0" spc="0" dirty="0">
                        <a:solidFill>
                          <a:srgbClr val="000000"/>
                        </a:solidFill>
                        <a:effectLst/>
                        <a:latin typeface="Times New Roman" panose="02020603050405020304" pitchFamily="18" charset="0"/>
                        <a:cs typeface="Times New Roman" panose="02020603050405020304" pitchFamily="18" charset="0"/>
                      </a:endParaRPr>
                    </a:p>
                    <a:p>
                      <a:pPr marL="0" marR="0" indent="0" algn="l" fontAlgn="base" latinLnBrk="0">
                        <a:lnSpc>
                          <a:spcPct val="160000"/>
                        </a:lnSpc>
                        <a:spcBef>
                          <a:spcPts val="0"/>
                        </a:spcBef>
                        <a:spcAft>
                          <a:spcPts val="0"/>
                        </a:spcAft>
                      </a:pPr>
                      <a:endParaRPr lang="en-US" altLang="ko-KR" sz="1400" kern="0" spc="0" dirty="0">
                        <a:solidFill>
                          <a:srgbClr val="000000"/>
                        </a:solidFill>
                        <a:effectLst/>
                        <a:latin typeface="Times New Roman" panose="02020603050405020304" pitchFamily="18" charset="0"/>
                        <a:cs typeface="Times New Roman" panose="02020603050405020304" pitchFamily="18" charset="0"/>
                      </a:endParaRPr>
                    </a:p>
                  </a:txBody>
                  <a:tcPr marL="64770" marR="64770" marT="17907" marB="17907"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1017134"/>
                  </a:ext>
                </a:extLst>
              </a:tr>
            </a:tbl>
          </a:graphicData>
        </a:graphic>
      </p:graphicFrame>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D7444E5-22C3-4186-A651-8435A4DE349F}"/>
                  </a:ext>
                </a:extLst>
              </p:cNvPr>
              <p:cNvSpPr txBox="1"/>
              <p:nvPr/>
            </p:nvSpPr>
            <p:spPr>
              <a:xfrm>
                <a:off x="2949366" y="2237104"/>
                <a:ext cx="7871034" cy="437043"/>
              </a:xfrm>
              <a:prstGeom prst="rect">
                <a:avLst/>
              </a:prstGeom>
              <a:noFill/>
            </p:spPr>
            <p:txBody>
              <a:bodyPr wrap="square" rtlCol="0">
                <a:spAutoFit/>
              </a:bodyPr>
              <a:lstStyle/>
              <a:p>
                <a:pPr marL="285750" lvl="0" indent="-285750" fontAlgn="base" latinLnBrk="0">
                  <a:lnSpc>
                    <a:spcPct val="160000"/>
                  </a:lnSpc>
                  <a:buFont typeface="Arial" panose="020B0604020202020204" pitchFamily="34" charset="0"/>
                  <a:buChar char="•"/>
                </a:pPr>
                <a:r>
                  <a:rPr lang="en-US" altLang="ko-KR" sz="1400" kern="0" dirty="0" smtClean="0">
                    <a:solidFill>
                      <a:srgbClr val="000000"/>
                    </a:solidFill>
                    <a:latin typeface="Times New Roman" panose="02020603050405020304" pitchFamily="18" charset="0"/>
                    <a:cs typeface="Times New Roman" panose="02020603050405020304" pitchFamily="18" charset="0"/>
                  </a:rPr>
                  <a:t>The sum of edge weights connected to node </a:t>
                </a:r>
                <a:r>
                  <a:rPr lang="en-US" altLang="ko-KR" sz="1400" kern="0" dirty="0" err="1" smtClean="0">
                    <a:solidFill>
                      <a:srgbClr val="000000"/>
                    </a:solidFill>
                    <a:latin typeface="Times New Roman" panose="02020603050405020304" pitchFamily="18" charset="0"/>
                    <a:cs typeface="Times New Roman" panose="02020603050405020304" pitchFamily="18" charset="0"/>
                  </a:rPr>
                  <a:t>i</a:t>
                </a:r>
                <a:r>
                  <a:rPr lang="en-US" altLang="ko-KR" sz="1400" kern="0" dirty="0" smtClean="0">
                    <a:solidFill>
                      <a:srgbClr val="000000"/>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ko-KR" sz="1400" i="1" kern="0" smtClean="0">
                            <a:solidFill>
                              <a:srgbClr val="000000"/>
                            </a:solidFill>
                            <a:latin typeface="Cambria Math" panose="02040503050406030204" pitchFamily="18" charset="0"/>
                            <a:cs typeface="Times New Roman" panose="02020603050405020304" pitchFamily="18" charset="0"/>
                          </a:rPr>
                        </m:ctrlPr>
                      </m:sSubPr>
                      <m:e>
                        <m:r>
                          <a:rPr lang="en-US" altLang="ko-KR" sz="1400" b="0" i="1" kern="0" smtClean="0">
                            <a:solidFill>
                              <a:srgbClr val="000000"/>
                            </a:solidFill>
                            <a:latin typeface="Cambria Math" panose="02040503050406030204" pitchFamily="18" charset="0"/>
                            <a:cs typeface="Times New Roman" panose="02020603050405020304" pitchFamily="18" charset="0"/>
                          </a:rPr>
                          <m:t>𝑘</m:t>
                        </m:r>
                      </m:e>
                      <m:sub>
                        <m:r>
                          <a:rPr lang="en-US" altLang="ko-KR" sz="1400" b="0" i="1" kern="0" smtClean="0">
                            <a:solidFill>
                              <a:srgbClr val="000000"/>
                            </a:solidFill>
                            <a:latin typeface="Cambria Math" panose="02040503050406030204" pitchFamily="18" charset="0"/>
                            <a:cs typeface="Times New Roman" panose="02020603050405020304" pitchFamily="18" charset="0"/>
                          </a:rPr>
                          <m:t>𝑖</m:t>
                        </m:r>
                      </m:sub>
                    </m:sSub>
                    <m:r>
                      <a:rPr lang="en-US" altLang="ko-KR" sz="1400" b="0" i="1" kern="0" smtClean="0">
                        <a:solidFill>
                          <a:srgbClr val="000000"/>
                        </a:solidFill>
                        <a:latin typeface="Cambria Math" panose="02040503050406030204" pitchFamily="18" charset="0"/>
                        <a:cs typeface="Times New Roman" panose="02020603050405020304" pitchFamily="18" charset="0"/>
                      </a:rPr>
                      <m:t>)</m:t>
                    </m:r>
                  </m:oMath>
                </a14:m>
                <a:r>
                  <a:rPr lang="en-US" altLang="ko-KR" sz="1400" i="1" kern="0" dirty="0">
                    <a:solidFill>
                      <a:srgbClr val="000000"/>
                    </a:solidFill>
                    <a:latin typeface="Times New Roman" panose="02020603050405020304" pitchFamily="18" charset="0"/>
                    <a:cs typeface="Times New Roman" panose="02020603050405020304" pitchFamily="18" charset="0"/>
                  </a:rPr>
                  <a:t>   </a:t>
                </a:r>
              </a:p>
            </p:txBody>
          </p:sp>
        </mc:Choice>
        <mc:Fallback xmlns="">
          <p:sp>
            <p:nvSpPr>
              <p:cNvPr id="21" name="TextBox 20">
                <a:extLst>
                  <a:ext uri="{FF2B5EF4-FFF2-40B4-BE49-F238E27FC236}">
                    <a16:creationId xmlns:a16="http://schemas.microsoft.com/office/drawing/2014/main" id="{2D7444E5-22C3-4186-A651-8435A4DE349F}"/>
                  </a:ext>
                </a:extLst>
              </p:cNvPr>
              <p:cNvSpPr txBox="1">
                <a:spLocks noRot="1" noChangeAspect="1" noMove="1" noResize="1" noEditPoints="1" noAdjustHandles="1" noChangeArrowheads="1" noChangeShapeType="1" noTextEdit="1"/>
              </p:cNvSpPr>
              <p:nvPr/>
            </p:nvSpPr>
            <p:spPr>
              <a:xfrm>
                <a:off x="2949366" y="2237104"/>
                <a:ext cx="7871034" cy="437043"/>
              </a:xfrm>
              <a:prstGeom prst="rect">
                <a:avLst/>
              </a:prstGeom>
              <a:blipFill>
                <a:blip r:embed="rId3"/>
                <a:stretch>
                  <a:fillRect l="-155" b="-2778"/>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2CA8E43-C04D-4BE0-8FA4-E9D9F01F7D50}"/>
                  </a:ext>
                </a:extLst>
              </p:cNvPr>
              <p:cNvSpPr txBox="1"/>
              <p:nvPr/>
            </p:nvSpPr>
            <p:spPr>
              <a:xfrm>
                <a:off x="2949365" y="5148575"/>
                <a:ext cx="2850732" cy="710194"/>
              </a:xfrm>
              <a:prstGeom prst="rect">
                <a:avLst/>
              </a:prstGeom>
              <a:noFill/>
            </p:spPr>
            <p:txBody>
              <a:bodyPr wrap="square" rtlCol="0" anchor="ctr">
                <a:spAutoFit/>
              </a:bodyPr>
              <a:lstStyle/>
              <a:p>
                <a:pPr marL="285750" lvl="0" indent="-285750" fontAlgn="base" latinLnBrk="0">
                  <a:lnSpc>
                    <a:spcPct val="160000"/>
                  </a:lnSpc>
                  <a:buFont typeface="Arial" panose="020B0604020202020204" pitchFamily="34" charset="0"/>
                  <a:buChar char="•"/>
                </a:pPr>
                <a14:m>
                  <m:oMath xmlns:m="http://schemas.openxmlformats.org/officeDocument/2006/math">
                    <m:sSubSup>
                      <m:sSubSupPr>
                        <m:ctrlPr>
                          <a:rPr lang="en-US" altLang="ko-KR" sz="1400" i="1" kern="0" smtClean="0">
                            <a:solidFill>
                              <a:srgbClr val="000000"/>
                            </a:solidFill>
                            <a:latin typeface="Cambria Math" panose="02040503050406030204" pitchFamily="18" charset="0"/>
                            <a:cs typeface="Helvetica" panose="020B0604020202020204" pitchFamily="34" charset="0"/>
                          </a:rPr>
                        </m:ctrlPr>
                      </m:sSubSupPr>
                      <m:e>
                        <m:r>
                          <a:rPr lang="en-US" altLang="ko-KR" sz="1400" i="1" kern="0">
                            <a:solidFill>
                              <a:srgbClr val="000000"/>
                            </a:solidFill>
                            <a:latin typeface="Cambria Math" panose="02040503050406030204" pitchFamily="18" charset="0"/>
                            <a:cs typeface="Helvetica" panose="020B0604020202020204" pitchFamily="34" charset="0"/>
                          </a:rPr>
                          <m:t>𝐶</m:t>
                        </m:r>
                      </m:e>
                      <m:sub>
                        <m:r>
                          <a:rPr lang="en-US" altLang="ko-KR" sz="1400" i="1" kern="0">
                            <a:solidFill>
                              <a:srgbClr val="000000"/>
                            </a:solidFill>
                            <a:latin typeface="Cambria Math" panose="02040503050406030204" pitchFamily="18" charset="0"/>
                            <a:cs typeface="Helvetica" panose="020B0604020202020204" pitchFamily="34" charset="0"/>
                          </a:rPr>
                          <m:t>𝑐</m:t>
                        </m:r>
                      </m:sub>
                      <m:sup>
                        <m:r>
                          <a:rPr lang="en-US" altLang="ko-KR" sz="1400" i="1" kern="0">
                            <a:solidFill>
                              <a:srgbClr val="000000"/>
                            </a:solidFill>
                            <a:latin typeface="Cambria Math" panose="02040503050406030204" pitchFamily="18" charset="0"/>
                            <a:cs typeface="Helvetica" panose="020B0604020202020204" pitchFamily="34" charset="0"/>
                          </a:rPr>
                          <m:t>𝑤𝑎</m:t>
                        </m:r>
                      </m:sup>
                    </m:sSubSup>
                    <m:d>
                      <m:dPr>
                        <m:ctrlPr>
                          <a:rPr lang="en-US" altLang="ko-KR" sz="1400" i="1" kern="0">
                            <a:solidFill>
                              <a:srgbClr val="000000"/>
                            </a:solidFill>
                            <a:latin typeface="Cambria Math" panose="02040503050406030204" pitchFamily="18" charset="0"/>
                            <a:cs typeface="Helvetica" panose="020B0604020202020204" pitchFamily="34" charset="0"/>
                          </a:rPr>
                        </m:ctrlPr>
                      </m:dPr>
                      <m:e>
                        <m:r>
                          <a:rPr lang="en-US" altLang="ko-KR" sz="1400" i="1" kern="0">
                            <a:solidFill>
                              <a:srgbClr val="000000"/>
                            </a:solidFill>
                            <a:latin typeface="Cambria Math" panose="02040503050406030204" pitchFamily="18" charset="0"/>
                            <a:cs typeface="Helvetica" panose="020B0604020202020204" pitchFamily="34" charset="0"/>
                          </a:rPr>
                          <m:t>𝑖</m:t>
                        </m:r>
                      </m:e>
                    </m:d>
                    <m:r>
                      <a:rPr lang="en-US" altLang="ko-KR" sz="1400" i="1" kern="0">
                        <a:solidFill>
                          <a:srgbClr val="000000"/>
                        </a:solidFill>
                        <a:latin typeface="Cambria Math" panose="02040503050406030204" pitchFamily="18" charset="0"/>
                        <a:cs typeface="Helvetica" panose="020B0604020202020204" pitchFamily="34" charset="0"/>
                      </a:rPr>
                      <m:t>=</m:t>
                    </m:r>
                    <m:r>
                      <a:rPr lang="en-US" altLang="ko-KR" sz="1400" b="0" i="1" kern="0" smtClean="0">
                        <a:solidFill>
                          <a:srgbClr val="000000"/>
                        </a:solidFill>
                        <a:latin typeface="Cambria Math" panose="02040503050406030204" pitchFamily="18" charset="0"/>
                        <a:cs typeface="Helvetica" panose="020B0604020202020204" pitchFamily="34" charset="0"/>
                      </a:rPr>
                      <m:t> </m:t>
                    </m:r>
                    <m:f>
                      <m:fPr>
                        <m:ctrlPr>
                          <a:rPr lang="en-US" altLang="ko-KR" sz="1400" b="0" i="1" kern="0" smtClean="0">
                            <a:solidFill>
                              <a:srgbClr val="000000"/>
                            </a:solidFill>
                            <a:latin typeface="Cambria Math" panose="02040503050406030204" pitchFamily="18" charset="0"/>
                            <a:cs typeface="Helvetica" panose="020B0604020202020204" pitchFamily="34" charset="0"/>
                          </a:rPr>
                        </m:ctrlPr>
                      </m:fPr>
                      <m:num>
                        <m:sSubSup>
                          <m:sSubSupPr>
                            <m:ctrlPr>
                              <a:rPr lang="en-US" altLang="ko-KR" sz="1400" b="0" i="1" kern="0" smtClean="0">
                                <a:solidFill>
                                  <a:srgbClr val="000000"/>
                                </a:solidFill>
                                <a:latin typeface="Cambria Math" panose="02040503050406030204" pitchFamily="18" charset="0"/>
                                <a:cs typeface="Helvetica" panose="020B0604020202020204" pitchFamily="34" charset="0"/>
                              </a:rPr>
                            </m:ctrlPr>
                          </m:sSubSupPr>
                          <m:e>
                            <m:r>
                              <a:rPr lang="en-US" altLang="ko-KR" sz="1400" b="0" i="1" kern="0" smtClean="0">
                                <a:solidFill>
                                  <a:srgbClr val="000000"/>
                                </a:solidFill>
                                <a:latin typeface="Cambria Math" panose="02040503050406030204" pitchFamily="18" charset="0"/>
                                <a:cs typeface="Helvetica" panose="020B0604020202020204" pitchFamily="34" charset="0"/>
                              </a:rPr>
                              <m:t>𝑔</m:t>
                            </m:r>
                          </m:e>
                          <m:sub>
                            <m:r>
                              <a:rPr lang="en-US" altLang="ko-KR" sz="1400" b="0" i="1" kern="0" smtClean="0">
                                <a:solidFill>
                                  <a:srgbClr val="000000"/>
                                </a:solidFill>
                                <a:latin typeface="Cambria Math" panose="02040503050406030204" pitchFamily="18" charset="0"/>
                                <a:cs typeface="Helvetica" panose="020B0604020202020204" pitchFamily="34" charset="0"/>
                              </a:rPr>
                              <m:t>𝑗𝑘</m:t>
                            </m:r>
                          </m:sub>
                          <m:sup>
                            <m:r>
                              <a:rPr lang="en-US" altLang="ko-KR" sz="1400" b="0" i="1" kern="0" smtClean="0">
                                <a:solidFill>
                                  <a:srgbClr val="000000"/>
                                </a:solidFill>
                                <a:latin typeface="Cambria Math" panose="02040503050406030204" pitchFamily="18" charset="0"/>
                                <a:cs typeface="Helvetica" panose="020B0604020202020204" pitchFamily="34" charset="0"/>
                              </a:rPr>
                              <m:t>𝑤𝑎</m:t>
                            </m:r>
                          </m:sup>
                        </m:sSubSup>
                        <m:r>
                          <a:rPr lang="en-US" altLang="ko-KR" sz="1400" b="0" i="1" kern="0" smtClean="0">
                            <a:solidFill>
                              <a:srgbClr val="000000"/>
                            </a:solidFill>
                            <a:latin typeface="Cambria Math" panose="02040503050406030204" pitchFamily="18" charset="0"/>
                            <a:cs typeface="Helvetica" panose="020B0604020202020204" pitchFamily="34" charset="0"/>
                          </a:rPr>
                          <m:t>(</m:t>
                        </m:r>
                        <m:r>
                          <a:rPr lang="en-US" altLang="ko-KR" sz="1400" b="0" i="1" kern="0" smtClean="0">
                            <a:solidFill>
                              <a:srgbClr val="000000"/>
                            </a:solidFill>
                            <a:latin typeface="Cambria Math" panose="02040503050406030204" pitchFamily="18" charset="0"/>
                            <a:cs typeface="Helvetica" panose="020B0604020202020204" pitchFamily="34" charset="0"/>
                          </a:rPr>
                          <m:t>𝑖</m:t>
                        </m:r>
                        <m:r>
                          <a:rPr lang="en-US" altLang="ko-KR" sz="1400" b="0" i="1" kern="0" smtClean="0">
                            <a:solidFill>
                              <a:srgbClr val="000000"/>
                            </a:solidFill>
                            <a:latin typeface="Cambria Math" panose="02040503050406030204" pitchFamily="18" charset="0"/>
                            <a:cs typeface="Helvetica" panose="020B0604020202020204" pitchFamily="34" charset="0"/>
                          </a:rPr>
                          <m:t>)</m:t>
                        </m:r>
                      </m:num>
                      <m:den>
                        <m:sSubSup>
                          <m:sSubSupPr>
                            <m:ctrlPr>
                              <a:rPr lang="en-US" altLang="ko-KR" sz="1400" b="0" i="1" kern="0" smtClean="0">
                                <a:solidFill>
                                  <a:srgbClr val="000000"/>
                                </a:solidFill>
                                <a:latin typeface="Cambria Math" panose="02040503050406030204" pitchFamily="18" charset="0"/>
                                <a:cs typeface="Helvetica" panose="020B0604020202020204" pitchFamily="34" charset="0"/>
                              </a:rPr>
                            </m:ctrlPr>
                          </m:sSubSupPr>
                          <m:e>
                            <m:r>
                              <a:rPr lang="en-US" altLang="ko-KR" sz="1400" b="0" i="1" kern="0" smtClean="0">
                                <a:solidFill>
                                  <a:srgbClr val="000000"/>
                                </a:solidFill>
                                <a:latin typeface="Cambria Math" panose="02040503050406030204" pitchFamily="18" charset="0"/>
                                <a:cs typeface="Helvetica" panose="020B0604020202020204" pitchFamily="34" charset="0"/>
                              </a:rPr>
                              <m:t>𝑔</m:t>
                            </m:r>
                          </m:e>
                          <m:sub>
                            <m:r>
                              <a:rPr lang="en-US" altLang="ko-KR" sz="1400" b="0" i="1" kern="0" smtClean="0">
                                <a:solidFill>
                                  <a:srgbClr val="000000"/>
                                </a:solidFill>
                                <a:latin typeface="Cambria Math" panose="02040503050406030204" pitchFamily="18" charset="0"/>
                                <a:cs typeface="Helvetica" panose="020B0604020202020204" pitchFamily="34" charset="0"/>
                              </a:rPr>
                              <m:t>𝑗𝑘</m:t>
                            </m:r>
                          </m:sub>
                          <m:sup>
                            <m:r>
                              <a:rPr lang="en-US" altLang="ko-KR" sz="1400" b="0" i="1" kern="0" smtClean="0">
                                <a:solidFill>
                                  <a:srgbClr val="000000"/>
                                </a:solidFill>
                                <a:latin typeface="Cambria Math" panose="02040503050406030204" pitchFamily="18" charset="0"/>
                                <a:cs typeface="Helvetica" panose="020B0604020202020204" pitchFamily="34" charset="0"/>
                              </a:rPr>
                              <m:t>𝑤𝑎</m:t>
                            </m:r>
                          </m:sup>
                        </m:sSubSup>
                      </m:den>
                    </m:f>
                  </m:oMath>
                </a14:m>
                <a:endParaRPr lang="en-US" altLang="ko-KR" sz="1400" i="1" kern="0" dirty="0">
                  <a:solidFill>
                    <a:srgbClr val="000000"/>
                  </a:solidFill>
                  <a:latin typeface="Times New Roman" panose="02020603050405020304" pitchFamily="18" charset="0"/>
                  <a:cs typeface="Times New Roman" panose="02020603050405020304" pitchFamily="18" charset="0"/>
                </a:endParaRPr>
              </a:p>
            </p:txBody>
          </p:sp>
        </mc:Choice>
        <mc:Fallback xmlns="">
          <p:sp>
            <p:nvSpPr>
              <p:cNvPr id="22" name="TextBox 21">
                <a:extLst>
                  <a:ext uri="{FF2B5EF4-FFF2-40B4-BE49-F238E27FC236}">
                    <a16:creationId xmlns:a16="http://schemas.microsoft.com/office/drawing/2014/main" id="{42CA8E43-C04D-4BE0-8FA4-E9D9F01F7D50}"/>
                  </a:ext>
                </a:extLst>
              </p:cNvPr>
              <p:cNvSpPr txBox="1">
                <a:spLocks noRot="1" noChangeAspect="1" noMove="1" noResize="1" noEditPoints="1" noAdjustHandles="1" noChangeArrowheads="1" noChangeShapeType="1" noTextEdit="1"/>
              </p:cNvSpPr>
              <p:nvPr/>
            </p:nvSpPr>
            <p:spPr>
              <a:xfrm>
                <a:off x="2949365" y="5148575"/>
                <a:ext cx="2850732" cy="710194"/>
              </a:xfrm>
              <a:prstGeom prst="rect">
                <a:avLst/>
              </a:prstGeom>
              <a:blipFill>
                <a:blip r:embed="rId4"/>
                <a:stretch>
                  <a:fillRect l="-428"/>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0E65A92-DA7E-413D-A692-4DC5F5F61D3A}"/>
                  </a:ext>
                </a:extLst>
              </p:cNvPr>
              <p:cNvSpPr txBox="1"/>
              <p:nvPr/>
            </p:nvSpPr>
            <p:spPr>
              <a:xfrm>
                <a:off x="2949366" y="2628196"/>
                <a:ext cx="8633034" cy="440377"/>
              </a:xfrm>
              <a:prstGeom prst="rect">
                <a:avLst/>
              </a:prstGeom>
              <a:noFill/>
            </p:spPr>
            <p:txBody>
              <a:bodyPr wrap="square" rtlCol="0">
                <a:spAutoFit/>
              </a:bodyPr>
              <a:lstStyle/>
              <a:p>
                <a:pPr marL="285750" lvl="0" indent="-285750" fontAlgn="base" latinLnBrk="0">
                  <a:lnSpc>
                    <a:spcPct val="160000"/>
                  </a:lnSpc>
                  <a:buFont typeface="Arial" panose="020B0604020202020204" pitchFamily="34" charset="0"/>
                  <a:buChar char="•"/>
                </a:pPr>
                <a14:m>
                  <m:oMath xmlns:m="http://schemas.openxmlformats.org/officeDocument/2006/math">
                    <m:sSub>
                      <m:sSubPr>
                        <m:ctrlPr>
                          <a:rPr lang="en-US" altLang="ko-KR" sz="1400" i="1" kern="0" smtClean="0">
                            <a:solidFill>
                              <a:srgbClr val="000000"/>
                            </a:solidFill>
                            <a:latin typeface="Cambria Math" panose="02040503050406030204" pitchFamily="18" charset="0"/>
                            <a:cs typeface="Times New Roman" panose="02020603050405020304" pitchFamily="18" charset="0"/>
                          </a:rPr>
                        </m:ctrlPr>
                      </m:sSubPr>
                      <m:e>
                        <m:r>
                          <a:rPr lang="en-US" altLang="ko-KR" sz="1400" i="1" kern="0">
                            <a:solidFill>
                              <a:srgbClr val="000000"/>
                            </a:solidFill>
                            <a:latin typeface="Cambria Math" panose="02040503050406030204" pitchFamily="18" charset="0"/>
                            <a:cs typeface="Times New Roman" panose="02020603050405020304" pitchFamily="18" charset="0"/>
                          </a:rPr>
                          <m:t>𝑘</m:t>
                        </m:r>
                      </m:e>
                      <m:sub>
                        <m:r>
                          <a:rPr lang="en-US" altLang="ko-KR" sz="1400" i="1" kern="0">
                            <a:solidFill>
                              <a:srgbClr val="000000"/>
                            </a:solidFill>
                            <a:latin typeface="Cambria Math" panose="02040503050406030204" pitchFamily="18" charset="0"/>
                            <a:cs typeface="Times New Roman" panose="02020603050405020304" pitchFamily="18" charset="0"/>
                          </a:rPr>
                          <m:t>𝑖</m:t>
                        </m:r>
                      </m:sub>
                    </m:sSub>
                    <m:r>
                      <a:rPr lang="en-US" altLang="ko-KR" sz="1400" i="1" kern="0">
                        <a:solidFill>
                          <a:srgbClr val="000000"/>
                        </a:solidFill>
                        <a:latin typeface="Cambria Math" panose="02040503050406030204" pitchFamily="18" charset="0"/>
                        <a:cs typeface="Times New Roman" panose="02020603050405020304" pitchFamily="18" charset="0"/>
                      </a:rPr>
                      <m:t>=</m:t>
                    </m:r>
                    <m:nary>
                      <m:naryPr>
                        <m:chr m:val="∑"/>
                        <m:supHide m:val="on"/>
                        <m:ctrlPr>
                          <a:rPr lang="en-US" altLang="ko-KR" sz="1400" i="1" kern="0" smtClean="0">
                            <a:solidFill>
                              <a:srgbClr val="000000"/>
                            </a:solidFill>
                            <a:latin typeface="Cambria Math" panose="02040503050406030204" pitchFamily="18" charset="0"/>
                            <a:cs typeface="Times New Roman" panose="02020603050405020304" pitchFamily="18" charset="0"/>
                          </a:rPr>
                        </m:ctrlPr>
                      </m:naryPr>
                      <m:sub>
                        <m:r>
                          <m:rPr>
                            <m:brk m:alnAt="7"/>
                          </m:rPr>
                          <a:rPr lang="en-US" altLang="ko-KR" sz="1400" i="1" kern="0">
                            <a:solidFill>
                              <a:srgbClr val="000000"/>
                            </a:solidFill>
                            <a:latin typeface="Cambria Math" panose="02040503050406030204" pitchFamily="18" charset="0"/>
                            <a:cs typeface="Times New Roman" panose="02020603050405020304" pitchFamily="18" charset="0"/>
                          </a:rPr>
                          <m:t>𝑗</m:t>
                        </m:r>
                      </m:sub>
                      <m:sup/>
                      <m:e>
                        <m:sSub>
                          <m:sSubPr>
                            <m:ctrlPr>
                              <a:rPr lang="en-US" altLang="ko-KR" sz="1400" i="1" kern="0">
                                <a:solidFill>
                                  <a:srgbClr val="000000"/>
                                </a:solidFill>
                                <a:latin typeface="Cambria Math" panose="02040503050406030204" pitchFamily="18" charset="0"/>
                                <a:cs typeface="Times New Roman" panose="02020603050405020304" pitchFamily="18" charset="0"/>
                              </a:rPr>
                            </m:ctrlPr>
                          </m:sSubPr>
                          <m:e>
                            <m:r>
                              <a:rPr lang="en-US" altLang="ko-KR" sz="1400" i="1" kern="0">
                                <a:solidFill>
                                  <a:srgbClr val="000000"/>
                                </a:solidFill>
                                <a:latin typeface="Cambria Math" panose="02040503050406030204" pitchFamily="18" charset="0"/>
                                <a:cs typeface="Times New Roman" panose="02020603050405020304" pitchFamily="18" charset="0"/>
                              </a:rPr>
                              <m:t>𝐴</m:t>
                            </m:r>
                          </m:e>
                          <m:sub>
                            <m:r>
                              <a:rPr lang="en-US" altLang="ko-KR" sz="1400" i="1" kern="0">
                                <a:solidFill>
                                  <a:srgbClr val="000000"/>
                                </a:solidFill>
                                <a:latin typeface="Cambria Math" panose="02040503050406030204" pitchFamily="18" charset="0"/>
                                <a:cs typeface="Times New Roman" panose="02020603050405020304" pitchFamily="18" charset="0"/>
                              </a:rPr>
                              <m:t>𝑖𝑗</m:t>
                            </m:r>
                          </m:sub>
                        </m:sSub>
                        <m:sSub>
                          <m:sSubPr>
                            <m:ctrlPr>
                              <a:rPr lang="en-US" altLang="ko-KR" sz="1400" i="1" kern="0">
                                <a:solidFill>
                                  <a:srgbClr val="000000"/>
                                </a:solidFill>
                                <a:latin typeface="Cambria Math" panose="02040503050406030204" pitchFamily="18" charset="0"/>
                                <a:cs typeface="Times New Roman" panose="02020603050405020304" pitchFamily="18" charset="0"/>
                              </a:rPr>
                            </m:ctrlPr>
                          </m:sSubPr>
                          <m:e>
                            <m:r>
                              <a:rPr lang="en-US" altLang="ko-KR" sz="1400" b="0" i="1" kern="0" smtClean="0">
                                <a:solidFill>
                                  <a:srgbClr val="000000"/>
                                </a:solidFill>
                                <a:latin typeface="Cambria Math" panose="02040503050406030204" pitchFamily="18" charset="0"/>
                                <a:cs typeface="Times New Roman" panose="02020603050405020304" pitchFamily="18" charset="0"/>
                              </a:rPr>
                              <m:t>𝑤</m:t>
                            </m:r>
                          </m:e>
                          <m:sub>
                            <m:r>
                              <a:rPr lang="en-US" altLang="ko-KR" sz="1400" i="1" kern="0">
                                <a:solidFill>
                                  <a:srgbClr val="000000"/>
                                </a:solidFill>
                                <a:latin typeface="Cambria Math" panose="02040503050406030204" pitchFamily="18" charset="0"/>
                                <a:cs typeface="Times New Roman" panose="02020603050405020304" pitchFamily="18" charset="0"/>
                              </a:rPr>
                              <m:t>𝑖𝑗</m:t>
                            </m:r>
                          </m:sub>
                        </m:sSub>
                        <m:r>
                          <a:rPr lang="en-US" altLang="ko-KR" sz="1400" i="1" kern="0">
                            <a:solidFill>
                              <a:srgbClr val="000000"/>
                            </a:solidFill>
                            <a:latin typeface="Cambria Math" panose="02040503050406030204" pitchFamily="18" charset="0"/>
                            <a:cs typeface="Times New Roman" panose="02020603050405020304" pitchFamily="18" charset="0"/>
                          </a:rPr>
                          <m:t>, (</m:t>
                        </m:r>
                        <m:r>
                          <a:rPr lang="en-US" altLang="ko-KR" sz="1400" i="1" kern="0">
                            <a:solidFill>
                              <a:srgbClr val="000000"/>
                            </a:solidFill>
                            <a:latin typeface="Cambria Math" panose="02040503050406030204" pitchFamily="18" charset="0"/>
                            <a:cs typeface="Times New Roman" panose="02020603050405020304" pitchFamily="18" charset="0"/>
                          </a:rPr>
                          <m:t>𝐴</m:t>
                        </m:r>
                        <m:r>
                          <a:rPr lang="en-US" altLang="ko-KR" sz="1400" i="1" kern="0">
                            <a:solidFill>
                              <a:srgbClr val="000000"/>
                            </a:solidFill>
                            <a:latin typeface="Cambria Math" panose="02040503050406030204" pitchFamily="18" charset="0"/>
                            <a:cs typeface="Times New Roman" panose="02020603050405020304" pitchFamily="18" charset="0"/>
                          </a:rPr>
                          <m:t>:</m:t>
                        </m:r>
                        <m:r>
                          <a:rPr lang="en-US" altLang="ko-KR" sz="1400" i="1" kern="0">
                            <a:solidFill>
                              <a:srgbClr val="000000"/>
                            </a:solidFill>
                            <a:latin typeface="Cambria Math" panose="02040503050406030204" pitchFamily="18" charset="0"/>
                            <a:cs typeface="Times New Roman" panose="02020603050405020304" pitchFamily="18" charset="0"/>
                          </a:rPr>
                          <m:t>𝑎𝑑𝑗𝑎𝑐𝑒𝑛𝑐𝑦</m:t>
                        </m:r>
                        <m:r>
                          <a:rPr lang="en-US" altLang="ko-KR" sz="1400" i="1" kern="0">
                            <a:solidFill>
                              <a:srgbClr val="000000"/>
                            </a:solidFill>
                            <a:latin typeface="Cambria Math" panose="02040503050406030204" pitchFamily="18" charset="0"/>
                            <a:cs typeface="Times New Roman" panose="02020603050405020304" pitchFamily="18" charset="0"/>
                          </a:rPr>
                          <m:t> </m:t>
                        </m:r>
                        <m:r>
                          <a:rPr lang="en-US" altLang="ko-KR" sz="1400" i="1" kern="0">
                            <a:solidFill>
                              <a:srgbClr val="000000"/>
                            </a:solidFill>
                            <a:latin typeface="Cambria Math" panose="02040503050406030204" pitchFamily="18" charset="0"/>
                            <a:cs typeface="Times New Roman" panose="02020603050405020304" pitchFamily="18" charset="0"/>
                          </a:rPr>
                          <m:t>𝑚𝑎𝑡𝑟𝑖𝑥</m:t>
                        </m:r>
                        <m:r>
                          <a:rPr lang="en-US" altLang="ko-KR" sz="1400" b="0" i="1" kern="0" smtClean="0">
                            <a:solidFill>
                              <a:srgbClr val="000000"/>
                            </a:solidFill>
                            <a:latin typeface="Cambria Math" panose="02040503050406030204" pitchFamily="18" charset="0"/>
                            <a:cs typeface="Times New Roman" panose="02020603050405020304" pitchFamily="18" charset="0"/>
                          </a:rPr>
                          <m:t>, </m:t>
                        </m:r>
                        <m:sSub>
                          <m:sSubPr>
                            <m:ctrlPr>
                              <a:rPr lang="en-US" altLang="ko-KR" sz="1400" b="0" i="1" kern="0" smtClean="0">
                                <a:solidFill>
                                  <a:srgbClr val="000000"/>
                                </a:solidFill>
                                <a:latin typeface="Cambria Math" panose="02040503050406030204" pitchFamily="18" charset="0"/>
                                <a:cs typeface="Times New Roman" panose="02020603050405020304" pitchFamily="18" charset="0"/>
                              </a:rPr>
                            </m:ctrlPr>
                          </m:sSubPr>
                          <m:e>
                            <m:r>
                              <a:rPr lang="en-US" altLang="ko-KR" sz="1400" b="0" i="1" kern="0" smtClean="0">
                                <a:solidFill>
                                  <a:srgbClr val="000000"/>
                                </a:solidFill>
                                <a:latin typeface="Cambria Math" panose="02040503050406030204" pitchFamily="18" charset="0"/>
                                <a:cs typeface="Times New Roman" panose="02020603050405020304" pitchFamily="18" charset="0"/>
                              </a:rPr>
                              <m:t>𝑤</m:t>
                            </m:r>
                          </m:e>
                          <m:sub>
                            <m:r>
                              <a:rPr lang="en-US" altLang="ko-KR" sz="1400" b="0" i="1" kern="0" smtClean="0">
                                <a:solidFill>
                                  <a:srgbClr val="000000"/>
                                </a:solidFill>
                                <a:latin typeface="Cambria Math" panose="02040503050406030204" pitchFamily="18" charset="0"/>
                                <a:cs typeface="Times New Roman" panose="02020603050405020304" pitchFamily="18" charset="0"/>
                              </a:rPr>
                              <m:t>𝑖</m:t>
                            </m:r>
                            <m:r>
                              <a:rPr lang="en-US" altLang="ko-KR" sz="1400" b="0" i="1" kern="0" smtClean="0">
                                <a:solidFill>
                                  <a:srgbClr val="000000"/>
                                </a:solidFill>
                                <a:latin typeface="Cambria Math" panose="02040503050406030204" pitchFamily="18" charset="0"/>
                                <a:cs typeface="Times New Roman" panose="02020603050405020304" pitchFamily="18" charset="0"/>
                              </a:rPr>
                              <m:t>,</m:t>
                            </m:r>
                            <m:r>
                              <a:rPr lang="en-US" altLang="ko-KR" sz="1400" b="0" i="1" kern="0" smtClean="0">
                                <a:solidFill>
                                  <a:srgbClr val="000000"/>
                                </a:solidFill>
                                <a:latin typeface="Cambria Math" panose="02040503050406030204" pitchFamily="18" charset="0"/>
                                <a:cs typeface="Times New Roman" panose="02020603050405020304" pitchFamily="18" charset="0"/>
                              </a:rPr>
                              <m:t>𝑗</m:t>
                            </m:r>
                          </m:sub>
                        </m:sSub>
                        <m:r>
                          <a:rPr lang="en-US" altLang="ko-KR" sz="1400" b="0" i="1" kern="0" smtClean="0">
                            <a:solidFill>
                              <a:srgbClr val="000000"/>
                            </a:solidFill>
                            <a:latin typeface="Cambria Math" panose="02040503050406030204" pitchFamily="18" charset="0"/>
                            <a:cs typeface="Times New Roman" panose="02020603050405020304" pitchFamily="18" charset="0"/>
                          </a:rPr>
                          <m:t>:</m:t>
                        </m:r>
                        <m:r>
                          <a:rPr lang="en-US" altLang="ko-KR" sz="1400" b="0" i="1" kern="0" smtClean="0">
                            <a:solidFill>
                              <a:srgbClr val="000000"/>
                            </a:solidFill>
                            <a:latin typeface="Cambria Math" panose="02040503050406030204" pitchFamily="18" charset="0"/>
                            <a:cs typeface="Times New Roman" panose="02020603050405020304" pitchFamily="18" charset="0"/>
                          </a:rPr>
                          <m:t>𝑤𝑒𝑖𝑔h𝑡</m:t>
                        </m:r>
                        <m:r>
                          <a:rPr lang="en-US" altLang="ko-KR" sz="1400" b="0" i="1" kern="0" smtClean="0">
                            <a:solidFill>
                              <a:srgbClr val="000000"/>
                            </a:solidFill>
                            <a:latin typeface="Cambria Math" panose="02040503050406030204" pitchFamily="18" charset="0"/>
                            <a:cs typeface="Times New Roman" panose="02020603050405020304" pitchFamily="18" charset="0"/>
                          </a:rPr>
                          <m:t> </m:t>
                        </m:r>
                        <m:r>
                          <a:rPr lang="en-US" altLang="ko-KR" sz="1400" b="0" i="1" kern="0" smtClean="0">
                            <a:solidFill>
                              <a:srgbClr val="000000"/>
                            </a:solidFill>
                            <a:latin typeface="Cambria Math" panose="02040503050406030204" pitchFamily="18" charset="0"/>
                            <a:cs typeface="Times New Roman" panose="02020603050405020304" pitchFamily="18" charset="0"/>
                          </a:rPr>
                          <m:t>𝑚𝑒𝑡𝑟𝑖𝑐𝑠</m:t>
                        </m:r>
                        <m:r>
                          <a:rPr lang="en-US" altLang="ko-KR" sz="1400" b="0" i="1" kern="0" smtClean="0">
                            <a:solidFill>
                              <a:srgbClr val="000000"/>
                            </a:solidFill>
                            <a:latin typeface="Cambria Math" panose="02040503050406030204" pitchFamily="18" charset="0"/>
                            <a:cs typeface="Times New Roman" panose="02020603050405020304" pitchFamily="18" charset="0"/>
                          </a:rPr>
                          <m:t> </m:t>
                        </m:r>
                        <m:r>
                          <a:rPr lang="en-US" altLang="ko-KR" sz="1400" b="0" i="1" kern="0" smtClean="0">
                            <a:solidFill>
                              <a:srgbClr val="000000"/>
                            </a:solidFill>
                            <a:latin typeface="Cambria Math" panose="02040503050406030204" pitchFamily="18" charset="0"/>
                            <a:cs typeface="Times New Roman" panose="02020603050405020304" pitchFamily="18" charset="0"/>
                          </a:rPr>
                          <m:t>𝑏𝑒𝑡𝑤𝑒𝑒𝑛</m:t>
                        </m:r>
                        <m:r>
                          <a:rPr lang="en-US" altLang="ko-KR" sz="1400" b="0" i="1" kern="0" smtClean="0">
                            <a:solidFill>
                              <a:srgbClr val="000000"/>
                            </a:solidFill>
                            <a:latin typeface="Cambria Math" panose="02040503050406030204" pitchFamily="18" charset="0"/>
                            <a:cs typeface="Times New Roman" panose="02020603050405020304" pitchFamily="18" charset="0"/>
                          </a:rPr>
                          <m:t> </m:t>
                        </m:r>
                        <m:r>
                          <a:rPr lang="en-US" altLang="ko-KR" sz="1400" b="0" i="1" kern="0" smtClean="0">
                            <a:solidFill>
                              <a:srgbClr val="000000"/>
                            </a:solidFill>
                            <a:latin typeface="Cambria Math" panose="02040503050406030204" pitchFamily="18" charset="0"/>
                            <a:cs typeface="Times New Roman" panose="02020603050405020304" pitchFamily="18" charset="0"/>
                          </a:rPr>
                          <m:t>𝑛𝑜𝑑𝑒</m:t>
                        </m:r>
                        <m:r>
                          <a:rPr lang="en-US" altLang="ko-KR" sz="1400" b="0" i="1" kern="0" smtClean="0">
                            <a:solidFill>
                              <a:srgbClr val="000000"/>
                            </a:solidFill>
                            <a:latin typeface="Cambria Math" panose="02040503050406030204" pitchFamily="18" charset="0"/>
                            <a:cs typeface="Times New Roman" panose="02020603050405020304" pitchFamily="18" charset="0"/>
                          </a:rPr>
                          <m:t> </m:t>
                        </m:r>
                        <m:r>
                          <a:rPr lang="en-US" altLang="ko-KR" sz="1400" b="0" i="1" kern="0" smtClean="0">
                            <a:solidFill>
                              <a:srgbClr val="000000"/>
                            </a:solidFill>
                            <a:latin typeface="Cambria Math" panose="02040503050406030204" pitchFamily="18" charset="0"/>
                            <a:cs typeface="Times New Roman" panose="02020603050405020304" pitchFamily="18" charset="0"/>
                          </a:rPr>
                          <m:t>𝑖</m:t>
                        </m:r>
                        <m:r>
                          <a:rPr lang="en-US" altLang="ko-KR" sz="1400" b="0" i="1" kern="0" smtClean="0">
                            <a:solidFill>
                              <a:srgbClr val="000000"/>
                            </a:solidFill>
                            <a:latin typeface="Cambria Math" panose="02040503050406030204" pitchFamily="18" charset="0"/>
                            <a:cs typeface="Times New Roman" panose="02020603050405020304" pitchFamily="18" charset="0"/>
                          </a:rPr>
                          <m:t>,</m:t>
                        </m:r>
                        <m:r>
                          <a:rPr lang="en-US" altLang="ko-KR" sz="1400" b="0" i="1" kern="0" smtClean="0">
                            <a:solidFill>
                              <a:srgbClr val="000000"/>
                            </a:solidFill>
                            <a:latin typeface="Cambria Math" panose="02040503050406030204" pitchFamily="18" charset="0"/>
                            <a:cs typeface="Times New Roman" panose="02020603050405020304" pitchFamily="18" charset="0"/>
                          </a:rPr>
                          <m:t>𝑗</m:t>
                        </m:r>
                        <m:r>
                          <a:rPr lang="en-US" altLang="ko-KR" sz="1400" i="1" kern="0">
                            <a:solidFill>
                              <a:srgbClr val="000000"/>
                            </a:solidFill>
                            <a:latin typeface="Cambria Math" panose="02040503050406030204" pitchFamily="18" charset="0"/>
                            <a:cs typeface="Times New Roman" panose="02020603050405020304" pitchFamily="18" charset="0"/>
                          </a:rPr>
                          <m:t>)</m:t>
                        </m:r>
                      </m:e>
                    </m:nary>
                  </m:oMath>
                </a14:m>
                <a:endParaRPr lang="en-US" altLang="ko-KR" sz="1400" i="1" kern="0" dirty="0">
                  <a:solidFill>
                    <a:srgbClr val="000000"/>
                  </a:solidFill>
                  <a:latin typeface="Times New Roman" panose="02020603050405020304" pitchFamily="18" charset="0"/>
                  <a:cs typeface="Times New Roman" panose="02020603050405020304" pitchFamily="18" charset="0"/>
                </a:endParaRPr>
              </a:p>
            </p:txBody>
          </p:sp>
        </mc:Choice>
        <mc:Fallback xmlns="">
          <p:sp>
            <p:nvSpPr>
              <p:cNvPr id="24" name="TextBox 23">
                <a:extLst>
                  <a:ext uri="{FF2B5EF4-FFF2-40B4-BE49-F238E27FC236}">
                    <a16:creationId xmlns:a16="http://schemas.microsoft.com/office/drawing/2014/main" id="{90E65A92-DA7E-413D-A692-4DC5F5F61D3A}"/>
                  </a:ext>
                </a:extLst>
              </p:cNvPr>
              <p:cNvSpPr txBox="1">
                <a:spLocks noRot="1" noChangeAspect="1" noMove="1" noResize="1" noEditPoints="1" noAdjustHandles="1" noChangeArrowheads="1" noChangeShapeType="1" noTextEdit="1"/>
              </p:cNvSpPr>
              <p:nvPr/>
            </p:nvSpPr>
            <p:spPr>
              <a:xfrm>
                <a:off x="2949366" y="2628196"/>
                <a:ext cx="8633034" cy="440377"/>
              </a:xfrm>
              <a:prstGeom prst="rect">
                <a:avLst/>
              </a:prstGeom>
              <a:blipFill>
                <a:blip r:embed="rId5"/>
                <a:stretch>
                  <a:fillRect l="-141" t="-47222" b="-106944"/>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D7444E5-22C3-4186-A651-8435A4DE349F}"/>
                  </a:ext>
                </a:extLst>
              </p:cNvPr>
              <p:cNvSpPr txBox="1"/>
              <p:nvPr/>
            </p:nvSpPr>
            <p:spPr>
              <a:xfrm>
                <a:off x="2949365" y="3215944"/>
                <a:ext cx="9129745" cy="839525"/>
              </a:xfrm>
              <a:prstGeom prst="rect">
                <a:avLst/>
              </a:prstGeom>
              <a:noFill/>
            </p:spPr>
            <p:txBody>
              <a:bodyPr wrap="square" rtlCol="0">
                <a:spAutoFit/>
              </a:bodyPr>
              <a:lstStyle/>
              <a:p>
                <a:pPr marL="285750" indent="-285750" fontAlgn="base" latinLnBrk="0">
                  <a:lnSpc>
                    <a:spcPct val="160000"/>
                  </a:lnSpc>
                  <a:buFont typeface="Arial" panose="020B0604020202020204" pitchFamily="34" charset="0"/>
                  <a:buChar char="•"/>
                </a:pPr>
                <a:r>
                  <a:rPr lang="en-US" altLang="ko-KR" sz="1400" kern="0" dirty="0" smtClean="0">
                    <a:solidFill>
                      <a:srgbClr val="000000"/>
                    </a:solidFill>
                    <a:latin typeface="Times New Roman" panose="02020603050405020304" pitchFamily="18" charset="0"/>
                    <a:cs typeface="Times New Roman" panose="02020603050405020304" pitchFamily="18" charset="0"/>
                  </a:rPr>
                  <a:t>The reciprocal of the sum of the length of the weighted shortest path </a:t>
                </a:r>
                <a:r>
                  <a:rPr lang="en-US" altLang="ko-KR" sz="1400" kern="0" dirty="0">
                    <a:solidFill>
                      <a:srgbClr val="000000"/>
                    </a:solidFill>
                    <a:latin typeface="Times New Roman" panose="02020603050405020304" pitchFamily="18" charset="0"/>
                    <a:cs typeface="Times New Roman" panose="02020603050405020304" pitchFamily="18" charset="0"/>
                  </a:rPr>
                  <a:t>between the node and all other nodes in the graph </a:t>
                </a:r>
              </a:p>
              <a:p>
                <a:pPr marL="285750" lvl="0" indent="-285750" fontAlgn="base" latinLnBrk="0">
                  <a:lnSpc>
                    <a:spcPct val="160000"/>
                  </a:lnSpc>
                  <a:buFont typeface="Arial" panose="020B0604020202020204" pitchFamily="34" charset="0"/>
                  <a:buChar char="•"/>
                </a:pPr>
                <a14:m>
                  <m:oMath xmlns:m="http://schemas.openxmlformats.org/officeDocument/2006/math">
                    <m:sSubSup>
                      <m:sSubSupPr>
                        <m:ctrlPr>
                          <a:rPr lang="en-US" altLang="ko-KR" sz="1400" i="1" kern="0">
                            <a:solidFill>
                              <a:srgbClr val="000000"/>
                            </a:solidFill>
                            <a:latin typeface="Cambria Math" panose="02040503050406030204" pitchFamily="18" charset="0"/>
                            <a:cs typeface="Helvetica" panose="020B0604020202020204" pitchFamily="34" charset="0"/>
                          </a:rPr>
                        </m:ctrlPr>
                      </m:sSubSupPr>
                      <m:e>
                        <m:r>
                          <a:rPr lang="en-US" altLang="ko-KR" sz="1400" i="1" kern="0">
                            <a:solidFill>
                              <a:srgbClr val="000000"/>
                            </a:solidFill>
                            <a:latin typeface="Cambria Math" panose="02040503050406030204" pitchFamily="18" charset="0"/>
                            <a:cs typeface="Helvetica" panose="020B0604020202020204" pitchFamily="34" charset="0"/>
                          </a:rPr>
                          <m:t>𝐶</m:t>
                        </m:r>
                      </m:e>
                      <m:sub>
                        <m:r>
                          <a:rPr lang="en-US" altLang="ko-KR" sz="1400" i="1" kern="0">
                            <a:solidFill>
                              <a:srgbClr val="000000"/>
                            </a:solidFill>
                            <a:latin typeface="Cambria Math" panose="02040503050406030204" pitchFamily="18" charset="0"/>
                            <a:cs typeface="Helvetica" panose="020B0604020202020204" pitchFamily="34" charset="0"/>
                          </a:rPr>
                          <m:t>𝑐</m:t>
                        </m:r>
                      </m:sub>
                      <m:sup>
                        <m:r>
                          <a:rPr lang="en-US" altLang="ko-KR" sz="1400" i="1" kern="0">
                            <a:solidFill>
                              <a:srgbClr val="000000"/>
                            </a:solidFill>
                            <a:latin typeface="Cambria Math" panose="02040503050406030204" pitchFamily="18" charset="0"/>
                            <a:cs typeface="Helvetica" panose="020B0604020202020204" pitchFamily="34" charset="0"/>
                          </a:rPr>
                          <m:t>𝑤𝑎</m:t>
                        </m:r>
                      </m:sup>
                    </m:sSubSup>
                    <m:d>
                      <m:dPr>
                        <m:ctrlPr>
                          <a:rPr lang="en-US" altLang="ko-KR" sz="1400" b="0" i="1" kern="0" smtClean="0">
                            <a:solidFill>
                              <a:srgbClr val="000000"/>
                            </a:solidFill>
                            <a:latin typeface="Cambria Math" panose="02040503050406030204" pitchFamily="18" charset="0"/>
                            <a:cs typeface="Helvetica" panose="020B0604020202020204" pitchFamily="34" charset="0"/>
                          </a:rPr>
                        </m:ctrlPr>
                      </m:dPr>
                      <m:e>
                        <m:r>
                          <a:rPr lang="en-US" altLang="ko-KR" sz="1400" b="0" i="1" kern="0" smtClean="0">
                            <a:solidFill>
                              <a:srgbClr val="000000"/>
                            </a:solidFill>
                            <a:latin typeface="Cambria Math" panose="02040503050406030204" pitchFamily="18" charset="0"/>
                            <a:cs typeface="Helvetica" panose="020B0604020202020204" pitchFamily="34" charset="0"/>
                          </a:rPr>
                          <m:t>𝑖</m:t>
                        </m:r>
                      </m:e>
                    </m:d>
                    <m:r>
                      <a:rPr lang="en-US" altLang="ko-KR" sz="1400" i="1" kern="0">
                        <a:solidFill>
                          <a:srgbClr val="000000"/>
                        </a:solidFill>
                        <a:latin typeface="Cambria Math" panose="02040503050406030204" pitchFamily="18" charset="0"/>
                        <a:cs typeface="Helvetica" panose="020B0604020202020204" pitchFamily="34" charset="0"/>
                      </a:rPr>
                      <m:t>=</m:t>
                    </m:r>
                    <m:d>
                      <m:dPr>
                        <m:begChr m:val="["/>
                        <m:endChr m:val="]"/>
                        <m:ctrlPr>
                          <a:rPr lang="en-US" altLang="ko-KR" sz="1400" b="0" i="1" kern="0" smtClean="0">
                            <a:solidFill>
                              <a:srgbClr val="000000"/>
                            </a:solidFill>
                            <a:latin typeface="Cambria Math" panose="02040503050406030204" pitchFamily="18" charset="0"/>
                            <a:cs typeface="Helvetica" panose="020B0604020202020204" pitchFamily="34" charset="0"/>
                          </a:rPr>
                        </m:ctrlPr>
                      </m:dPr>
                      <m:e>
                        <m:nary>
                          <m:naryPr>
                            <m:chr m:val="∑"/>
                            <m:ctrlPr>
                              <a:rPr lang="en-US" altLang="ko-KR" sz="1400" b="0" i="1" kern="0" smtClean="0">
                                <a:solidFill>
                                  <a:srgbClr val="000000"/>
                                </a:solidFill>
                                <a:latin typeface="Cambria Math" panose="02040503050406030204" pitchFamily="18" charset="0"/>
                                <a:cs typeface="Helvetica" panose="020B0604020202020204" pitchFamily="34" charset="0"/>
                              </a:rPr>
                            </m:ctrlPr>
                          </m:naryPr>
                          <m:sub>
                            <m:r>
                              <m:rPr>
                                <m:brk m:alnAt="23"/>
                              </m:rPr>
                              <a:rPr lang="en-US" altLang="ko-KR" sz="1400" b="0" i="1" kern="0" smtClean="0">
                                <a:solidFill>
                                  <a:srgbClr val="000000"/>
                                </a:solidFill>
                                <a:latin typeface="Cambria Math" panose="02040503050406030204" pitchFamily="18" charset="0"/>
                                <a:cs typeface="Helvetica" panose="020B0604020202020204" pitchFamily="34" charset="0"/>
                              </a:rPr>
                              <m:t>𝑗</m:t>
                            </m:r>
                          </m:sub>
                          <m:sup>
                            <m:r>
                              <a:rPr lang="en-US" altLang="ko-KR" sz="1400" b="0" i="1" kern="0" smtClean="0">
                                <a:solidFill>
                                  <a:srgbClr val="000000"/>
                                </a:solidFill>
                                <a:latin typeface="Cambria Math" panose="02040503050406030204" pitchFamily="18" charset="0"/>
                                <a:cs typeface="Helvetica" panose="020B0604020202020204" pitchFamily="34" charset="0"/>
                              </a:rPr>
                              <m:t>𝑁</m:t>
                            </m:r>
                          </m:sup>
                          <m:e>
                            <m:sSup>
                              <m:sSupPr>
                                <m:ctrlPr>
                                  <a:rPr lang="en-US" altLang="ko-KR" sz="1400" b="0" i="1" kern="0" smtClean="0">
                                    <a:solidFill>
                                      <a:srgbClr val="000000"/>
                                    </a:solidFill>
                                    <a:latin typeface="Cambria Math" panose="02040503050406030204" pitchFamily="18" charset="0"/>
                                    <a:cs typeface="Helvetica" panose="020B0604020202020204" pitchFamily="34" charset="0"/>
                                  </a:rPr>
                                </m:ctrlPr>
                              </m:sSupPr>
                              <m:e>
                                <m:r>
                                  <a:rPr lang="en-US" altLang="ko-KR" sz="1400" b="0" i="1" kern="0" smtClean="0">
                                    <a:solidFill>
                                      <a:srgbClr val="000000"/>
                                    </a:solidFill>
                                    <a:latin typeface="Cambria Math" panose="02040503050406030204" pitchFamily="18" charset="0"/>
                                    <a:cs typeface="Helvetica" panose="020B0604020202020204" pitchFamily="34" charset="0"/>
                                  </a:rPr>
                                  <m:t>𝑑</m:t>
                                </m:r>
                              </m:e>
                              <m:sup>
                                <m:r>
                                  <a:rPr lang="en-US" altLang="ko-KR" sz="1400" b="0" i="1" kern="0" smtClean="0">
                                    <a:solidFill>
                                      <a:srgbClr val="000000"/>
                                    </a:solidFill>
                                    <a:latin typeface="Cambria Math" panose="02040503050406030204" pitchFamily="18" charset="0"/>
                                    <a:cs typeface="Helvetica" panose="020B0604020202020204" pitchFamily="34" charset="0"/>
                                  </a:rPr>
                                  <m:t>𝑤𝑎</m:t>
                                </m:r>
                              </m:sup>
                            </m:sSup>
                            <m:d>
                              <m:dPr>
                                <m:ctrlPr>
                                  <a:rPr lang="en-US" altLang="ko-KR" sz="1400" b="0" i="1" kern="0" smtClean="0">
                                    <a:solidFill>
                                      <a:srgbClr val="000000"/>
                                    </a:solidFill>
                                    <a:latin typeface="Cambria Math" panose="02040503050406030204" pitchFamily="18" charset="0"/>
                                    <a:cs typeface="Helvetica" panose="020B0604020202020204" pitchFamily="34" charset="0"/>
                                  </a:rPr>
                                </m:ctrlPr>
                              </m:dPr>
                              <m:e>
                                <m:r>
                                  <a:rPr lang="en-US" altLang="ko-KR" sz="1400" b="0" i="1" kern="0" smtClean="0">
                                    <a:solidFill>
                                      <a:srgbClr val="000000"/>
                                    </a:solidFill>
                                    <a:latin typeface="Cambria Math" panose="02040503050406030204" pitchFamily="18" charset="0"/>
                                    <a:cs typeface="Helvetica" panose="020B0604020202020204" pitchFamily="34" charset="0"/>
                                  </a:rPr>
                                  <m:t>𝑖</m:t>
                                </m:r>
                                <m:r>
                                  <a:rPr lang="en-US" altLang="ko-KR" sz="1400" b="0" i="1" kern="0" smtClean="0">
                                    <a:solidFill>
                                      <a:srgbClr val="000000"/>
                                    </a:solidFill>
                                    <a:latin typeface="Cambria Math" panose="02040503050406030204" pitchFamily="18" charset="0"/>
                                    <a:cs typeface="Helvetica" panose="020B0604020202020204" pitchFamily="34" charset="0"/>
                                  </a:rPr>
                                  <m:t>,</m:t>
                                </m:r>
                                <m:r>
                                  <a:rPr lang="en-US" altLang="ko-KR" sz="1400" b="0" i="1" kern="0" smtClean="0">
                                    <a:solidFill>
                                      <a:srgbClr val="000000"/>
                                    </a:solidFill>
                                    <a:latin typeface="Cambria Math" panose="02040503050406030204" pitchFamily="18" charset="0"/>
                                    <a:cs typeface="Helvetica" panose="020B0604020202020204" pitchFamily="34" charset="0"/>
                                  </a:rPr>
                                  <m:t>𝑗</m:t>
                                </m:r>
                              </m:e>
                            </m:d>
                          </m:e>
                        </m:nary>
                      </m:e>
                    </m:d>
                  </m:oMath>
                </a14:m>
                <a:r>
                  <a:rPr lang="en-US" altLang="ko-KR" sz="1400" kern="0" baseline="48000" dirty="0" smtClean="0">
                    <a:solidFill>
                      <a:srgbClr val="000000"/>
                    </a:solidFill>
                    <a:latin typeface="Times New Roman" panose="02020603050405020304" pitchFamily="18" charset="0"/>
                    <a:cs typeface="Times New Roman" panose="02020603050405020304" pitchFamily="18" charset="0"/>
                  </a:rPr>
                  <a:t>-1</a:t>
                </a:r>
                <a:endParaRPr lang="en-US" altLang="ko-KR" sz="1400" kern="0" baseline="48000" dirty="0">
                  <a:solidFill>
                    <a:srgbClr val="000000"/>
                  </a:solidFill>
                  <a:latin typeface="Times New Roman" panose="02020603050405020304" pitchFamily="18" charset="0"/>
                  <a:cs typeface="Times New Roman" panose="02020603050405020304" pitchFamily="18" charset="0"/>
                </a:endParaRPr>
              </a:p>
            </p:txBody>
          </p:sp>
        </mc:Choice>
        <mc:Fallback xmlns="">
          <p:sp>
            <p:nvSpPr>
              <p:cNvPr id="25" name="TextBox 24">
                <a:extLst>
                  <a:ext uri="{FF2B5EF4-FFF2-40B4-BE49-F238E27FC236}">
                    <a16:creationId xmlns:a16="http://schemas.microsoft.com/office/drawing/2014/main" id="{2D7444E5-22C3-4186-A651-8435A4DE349F}"/>
                  </a:ext>
                </a:extLst>
              </p:cNvPr>
              <p:cNvSpPr txBox="1">
                <a:spLocks noRot="1" noChangeAspect="1" noMove="1" noResize="1" noEditPoints="1" noAdjustHandles="1" noChangeArrowheads="1" noChangeShapeType="1" noTextEdit="1"/>
              </p:cNvSpPr>
              <p:nvPr/>
            </p:nvSpPr>
            <p:spPr>
              <a:xfrm>
                <a:off x="2949365" y="3215944"/>
                <a:ext cx="9129745" cy="839525"/>
              </a:xfrm>
              <a:prstGeom prst="rect">
                <a:avLst/>
              </a:prstGeom>
              <a:blipFill>
                <a:blip r:embed="rId6"/>
                <a:stretch>
                  <a:fillRect l="-134" b="-52555"/>
                </a:stretch>
              </a:blipFill>
            </p:spPr>
            <p:txBody>
              <a:bodyPr/>
              <a:lstStyle/>
              <a:p>
                <a:r>
                  <a:rPr lang="ko-KR" altLang="en-US">
                    <a:noFill/>
                  </a:rPr>
                  <a:t> </a:t>
                </a:r>
              </a:p>
            </p:txBody>
          </p:sp>
        </mc:Fallback>
      </mc:AlternateContent>
      <p:sp>
        <p:nvSpPr>
          <p:cNvPr id="26" name="TextBox 25">
            <a:extLst>
              <a:ext uri="{FF2B5EF4-FFF2-40B4-BE49-F238E27FC236}">
                <a16:creationId xmlns:a16="http://schemas.microsoft.com/office/drawing/2014/main" id="{2D7444E5-22C3-4186-A651-8435A4DE349F}"/>
              </a:ext>
            </a:extLst>
          </p:cNvPr>
          <p:cNvSpPr txBox="1"/>
          <p:nvPr/>
        </p:nvSpPr>
        <p:spPr>
          <a:xfrm>
            <a:off x="2949366" y="4535252"/>
            <a:ext cx="8912434" cy="737702"/>
          </a:xfrm>
          <a:prstGeom prst="rect">
            <a:avLst/>
          </a:prstGeom>
          <a:noFill/>
        </p:spPr>
        <p:txBody>
          <a:bodyPr wrap="square" rtlCol="0">
            <a:spAutoFit/>
          </a:bodyPr>
          <a:lstStyle/>
          <a:p>
            <a:pPr marL="285750" lvl="0" indent="-285750" fontAlgn="base" latinLnBrk="0">
              <a:lnSpc>
                <a:spcPct val="160000"/>
              </a:lnSpc>
              <a:buFont typeface="Arial" panose="020B0604020202020204" pitchFamily="34" charset="0"/>
              <a:buChar char="•"/>
            </a:pPr>
            <a:r>
              <a:rPr lang="en-US" altLang="ko-KR" sz="1400" kern="0" dirty="0" smtClean="0">
                <a:solidFill>
                  <a:srgbClr val="000000"/>
                </a:solidFill>
                <a:latin typeface="Times New Roman" panose="02020603050405020304" pitchFamily="18" charset="0"/>
                <a:cs typeface="Times New Roman" panose="02020603050405020304" pitchFamily="18" charset="0"/>
              </a:rPr>
              <a:t>The </a:t>
            </a:r>
            <a:r>
              <a:rPr lang="en-US" altLang="ko-KR" sz="1400" kern="0" dirty="0">
                <a:solidFill>
                  <a:srgbClr val="000000"/>
                </a:solidFill>
                <a:latin typeface="Times New Roman" panose="02020603050405020304" pitchFamily="18" charset="0"/>
                <a:cs typeface="Times New Roman" panose="02020603050405020304" pitchFamily="18" charset="0"/>
              </a:rPr>
              <a:t>sum of </a:t>
            </a:r>
            <a:r>
              <a:rPr lang="en-US" altLang="ko-KR" sz="1400" kern="0" dirty="0" smtClean="0">
                <a:solidFill>
                  <a:srgbClr val="000000"/>
                </a:solidFill>
                <a:latin typeface="Times New Roman" panose="02020603050405020304" pitchFamily="18" charset="0"/>
                <a:cs typeface="Times New Roman" panose="02020603050405020304" pitchFamily="18" charset="0"/>
              </a:rPr>
              <a:t>percentages of weighted shortest </a:t>
            </a:r>
            <a:r>
              <a:rPr lang="en-US" altLang="ko-KR" sz="1400" kern="0" dirty="0">
                <a:solidFill>
                  <a:srgbClr val="000000"/>
                </a:solidFill>
                <a:latin typeface="Times New Roman" panose="02020603050405020304" pitchFamily="18" charset="0"/>
                <a:cs typeface="Times New Roman" panose="02020603050405020304" pitchFamily="18" charset="0"/>
              </a:rPr>
              <a:t>paths between any two other nodes that </a:t>
            </a:r>
            <a:r>
              <a:rPr lang="en-US" altLang="ko-KR" sz="1400" kern="0" dirty="0" smtClean="0">
                <a:solidFill>
                  <a:srgbClr val="000000"/>
                </a:solidFill>
                <a:latin typeface="Times New Roman" panose="02020603050405020304" pitchFamily="18" charset="0"/>
                <a:cs typeface="Times New Roman" panose="02020603050405020304" pitchFamily="18" charset="0"/>
              </a:rPr>
              <a:t>goes through </a:t>
            </a:r>
            <a:r>
              <a:rPr lang="en-US" altLang="ko-KR" sz="1400" kern="0" dirty="0">
                <a:solidFill>
                  <a:srgbClr val="000000"/>
                </a:solidFill>
                <a:latin typeface="Times New Roman" panose="02020603050405020304" pitchFamily="18" charset="0"/>
                <a:cs typeface="Times New Roman" panose="02020603050405020304" pitchFamily="18" charset="0"/>
              </a:rPr>
              <a:t>the node under </a:t>
            </a:r>
            <a:r>
              <a:rPr lang="en-US" altLang="ko-KR" sz="1400" kern="0" dirty="0" smtClean="0">
                <a:solidFill>
                  <a:srgbClr val="000000"/>
                </a:solidFill>
                <a:latin typeface="Times New Roman" panose="02020603050405020304" pitchFamily="18" charset="0"/>
                <a:cs typeface="Times New Roman" panose="02020603050405020304" pitchFamily="18" charset="0"/>
              </a:rPr>
              <a:t>consideration </a:t>
            </a:r>
            <a:endParaRPr lang="en-US" altLang="ko-KR" sz="1400" i="1" kern="0" dirty="0">
              <a:solidFill>
                <a:srgbClr val="00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extBox 3"/>
              <p:cNvSpPr txBox="1"/>
              <p:nvPr/>
            </p:nvSpPr>
            <p:spPr>
              <a:xfrm>
                <a:off x="2836475" y="3965788"/>
                <a:ext cx="3867150" cy="5348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altLang="ko-KR" sz="1400" b="0" i="1" smtClean="0">
                              <a:latin typeface="Cambria Math" panose="02040503050406030204" pitchFamily="18" charset="0"/>
                            </a:rPr>
                          </m:ctrlPr>
                        </m:sSupPr>
                        <m:e>
                          <m:r>
                            <a:rPr lang="en-US" altLang="ko-KR" sz="1400" b="0" i="1" smtClean="0">
                              <a:latin typeface="Cambria Math" panose="02040503050406030204" pitchFamily="18" charset="0"/>
                            </a:rPr>
                            <m:t>𝑑</m:t>
                          </m:r>
                        </m:e>
                        <m:sup>
                          <m:r>
                            <a:rPr lang="en-US" altLang="ko-KR" sz="1400" b="0" i="1" smtClean="0">
                              <a:latin typeface="Cambria Math" panose="02040503050406030204" pitchFamily="18" charset="0"/>
                            </a:rPr>
                            <m:t>𝑤𝑎</m:t>
                          </m:r>
                        </m:sup>
                      </m:sSup>
                      <m:d>
                        <m:dPr>
                          <m:ctrlPr>
                            <a:rPr lang="en-US" altLang="ko-KR" sz="1400" b="0" i="1" smtClean="0">
                              <a:latin typeface="Cambria Math" panose="02040503050406030204" pitchFamily="18" charset="0"/>
                            </a:rPr>
                          </m:ctrlPr>
                        </m:dPr>
                        <m:e>
                          <m:r>
                            <a:rPr lang="en-US" altLang="ko-KR" sz="1400" b="0" i="1" smtClean="0">
                              <a:latin typeface="Cambria Math" panose="02040503050406030204" pitchFamily="18" charset="0"/>
                            </a:rPr>
                            <m:t>𝑖</m:t>
                          </m:r>
                          <m:r>
                            <a:rPr lang="en-US" altLang="ko-KR" sz="1400" b="0" i="1" smtClean="0">
                              <a:latin typeface="Cambria Math" panose="02040503050406030204" pitchFamily="18" charset="0"/>
                            </a:rPr>
                            <m:t>,</m:t>
                          </m:r>
                          <m:r>
                            <a:rPr lang="en-US" altLang="ko-KR" sz="1400" b="0" i="1" smtClean="0">
                              <a:latin typeface="Cambria Math" panose="02040503050406030204" pitchFamily="18" charset="0"/>
                            </a:rPr>
                            <m:t>𝑗</m:t>
                          </m:r>
                        </m:e>
                      </m:d>
                      <m:r>
                        <a:rPr lang="en-US" altLang="ko-KR" sz="1400" b="0" i="1" smtClean="0">
                          <a:latin typeface="Cambria Math" panose="02040503050406030204" pitchFamily="18" charset="0"/>
                        </a:rPr>
                        <m:t>=</m:t>
                      </m:r>
                      <m:func>
                        <m:funcPr>
                          <m:ctrlPr>
                            <a:rPr lang="en-US" altLang="ko-KR" sz="1400" b="0" i="1" smtClean="0">
                              <a:latin typeface="Cambria Math" panose="02040503050406030204" pitchFamily="18" charset="0"/>
                            </a:rPr>
                          </m:ctrlPr>
                        </m:funcPr>
                        <m:fName>
                          <m:r>
                            <m:rPr>
                              <m:sty m:val="p"/>
                            </m:rPr>
                            <a:rPr lang="en-US" altLang="ko-KR" sz="1400" b="0" i="0" smtClean="0">
                              <a:latin typeface="Cambria Math" panose="02040503050406030204" pitchFamily="18" charset="0"/>
                            </a:rPr>
                            <m:t>min</m:t>
                          </m:r>
                        </m:fName>
                        <m:e>
                          <m:r>
                            <a:rPr lang="en-US" altLang="ko-KR" sz="1400" b="0" i="1" smtClean="0">
                              <a:latin typeface="Cambria Math" panose="02040503050406030204" pitchFamily="18" charset="0"/>
                            </a:rPr>
                            <m:t>(</m:t>
                          </m:r>
                          <m:f>
                            <m:fPr>
                              <m:ctrlPr>
                                <a:rPr lang="en-US" altLang="ko-KR" sz="1400" b="0" i="1" smtClean="0">
                                  <a:latin typeface="Cambria Math" panose="02040503050406030204" pitchFamily="18" charset="0"/>
                                </a:rPr>
                              </m:ctrlPr>
                            </m:fPr>
                            <m:num>
                              <m:r>
                                <a:rPr lang="en-US" altLang="ko-KR" sz="1400" b="0" i="1" smtClean="0">
                                  <a:latin typeface="Cambria Math" panose="02040503050406030204" pitchFamily="18" charset="0"/>
                                </a:rPr>
                                <m:t>1</m:t>
                              </m:r>
                            </m:num>
                            <m:den>
                              <m:d>
                                <m:dPr>
                                  <m:ctrlPr>
                                    <a:rPr lang="en-US" altLang="ko-KR" sz="1400" b="0" i="1" smtClean="0">
                                      <a:latin typeface="Cambria Math" panose="02040503050406030204" pitchFamily="18" charset="0"/>
                                    </a:rPr>
                                  </m:ctrlPr>
                                </m:dPr>
                                <m:e>
                                  <m:sSub>
                                    <m:sSubPr>
                                      <m:ctrlPr>
                                        <a:rPr lang="en-US" altLang="ko-KR" sz="1400" b="0" i="1" smtClean="0">
                                          <a:latin typeface="Cambria Math" panose="02040503050406030204" pitchFamily="18" charset="0"/>
                                        </a:rPr>
                                      </m:ctrlPr>
                                    </m:sSubPr>
                                    <m:e>
                                      <m:r>
                                        <a:rPr lang="en-US" altLang="ko-KR" sz="1400" b="0" i="1" smtClean="0">
                                          <a:latin typeface="Cambria Math" panose="02040503050406030204" pitchFamily="18" charset="0"/>
                                        </a:rPr>
                                        <m:t>𝑤</m:t>
                                      </m:r>
                                    </m:e>
                                    <m:sub>
                                      <m:r>
                                        <a:rPr lang="en-US" altLang="ko-KR" sz="1400" b="0" i="1" smtClean="0">
                                          <a:latin typeface="Cambria Math" panose="02040503050406030204" pitchFamily="18" charset="0"/>
                                        </a:rPr>
                                        <m:t>𝑖h</m:t>
                                      </m:r>
                                    </m:sub>
                                  </m:sSub>
                                </m:e>
                              </m:d>
                              <m:r>
                                <a:rPr lang="en-US" altLang="ko-KR" sz="1400" b="0" i="1" baseline="30000" smtClean="0">
                                  <a:latin typeface="Cambria Math" panose="02040503050406030204" pitchFamily="18" charset="0"/>
                                </a:rPr>
                                <m:t>𝑎</m:t>
                              </m:r>
                            </m:den>
                          </m:f>
                          <m:r>
                            <a:rPr lang="en-US" altLang="ko-KR" sz="1400" b="0" i="1" smtClean="0">
                              <a:latin typeface="Cambria Math" panose="02040503050406030204" pitchFamily="18" charset="0"/>
                            </a:rPr>
                            <m:t>+…+</m:t>
                          </m:r>
                          <m:f>
                            <m:fPr>
                              <m:ctrlPr>
                                <a:rPr lang="en-US" altLang="ko-KR" sz="1400" b="0" i="1" smtClean="0">
                                  <a:latin typeface="Cambria Math" panose="02040503050406030204" pitchFamily="18" charset="0"/>
                                </a:rPr>
                              </m:ctrlPr>
                            </m:fPr>
                            <m:num>
                              <m:r>
                                <a:rPr lang="en-US" altLang="ko-KR" sz="1400" b="0" i="1" smtClean="0">
                                  <a:latin typeface="Cambria Math" panose="02040503050406030204" pitchFamily="18" charset="0"/>
                                </a:rPr>
                                <m:t>1</m:t>
                              </m:r>
                            </m:num>
                            <m:den>
                              <m:d>
                                <m:dPr>
                                  <m:ctrlPr>
                                    <a:rPr lang="en-US" altLang="ko-KR" sz="1400" b="0" i="1" smtClean="0">
                                      <a:latin typeface="Cambria Math" panose="02040503050406030204" pitchFamily="18" charset="0"/>
                                    </a:rPr>
                                  </m:ctrlPr>
                                </m:dPr>
                                <m:e>
                                  <m:r>
                                    <a:rPr lang="en-US" altLang="ko-KR" sz="1400" b="0" i="1" smtClean="0">
                                      <a:latin typeface="Cambria Math" panose="02040503050406030204" pitchFamily="18" charset="0"/>
                                    </a:rPr>
                                    <m:t>𝑤</m:t>
                                  </m:r>
                                  <m:r>
                                    <a:rPr lang="en-US" altLang="ko-KR" sz="1400" b="0" i="1" baseline="-25000" smtClean="0">
                                      <a:latin typeface="Cambria Math" panose="02040503050406030204" pitchFamily="18" charset="0"/>
                                    </a:rPr>
                                    <m:t>h𝑗</m:t>
                                  </m:r>
                                </m:e>
                              </m:d>
                              <m:r>
                                <a:rPr lang="en-US" altLang="ko-KR" sz="1400" b="0" i="1" baseline="30000" smtClean="0">
                                  <a:latin typeface="Cambria Math" panose="02040503050406030204" pitchFamily="18" charset="0"/>
                                </a:rPr>
                                <m:t>𝑎</m:t>
                              </m:r>
                            </m:den>
                          </m:f>
                          <m:r>
                            <a:rPr lang="en-US" altLang="ko-KR" sz="1400" b="0" i="1" smtClean="0">
                              <a:latin typeface="Cambria Math" panose="02040503050406030204" pitchFamily="18" charset="0"/>
                            </a:rPr>
                            <m:t>)</m:t>
                          </m:r>
                        </m:e>
                      </m:func>
                    </m:oMath>
                  </m:oMathPara>
                </a14:m>
                <a:endParaRPr lang="ko-KR" altLang="en-US" sz="1400" dirty="0"/>
              </a:p>
            </p:txBody>
          </p:sp>
        </mc:Choice>
        <mc:Fallback xmlns="">
          <p:sp>
            <p:nvSpPr>
              <p:cNvPr id="4" name="TextBox 3"/>
              <p:cNvSpPr txBox="1">
                <a:spLocks noRot="1" noChangeAspect="1" noMove="1" noResize="1" noEditPoints="1" noAdjustHandles="1" noChangeArrowheads="1" noChangeShapeType="1" noTextEdit="1"/>
              </p:cNvSpPr>
              <p:nvPr/>
            </p:nvSpPr>
            <p:spPr>
              <a:xfrm>
                <a:off x="2836475" y="3965788"/>
                <a:ext cx="3867150" cy="534826"/>
              </a:xfrm>
              <a:prstGeom prst="rect">
                <a:avLst/>
              </a:prstGeom>
              <a:blipFill>
                <a:blip r:embed="rId7"/>
                <a:stretch>
                  <a:fillRect b="-4598"/>
                </a:stretch>
              </a:blipFill>
            </p:spPr>
            <p:txBody>
              <a:bodyPr/>
              <a:lstStyle/>
              <a:p>
                <a:r>
                  <a:rPr lang="ko-KR" altLang="en-US">
                    <a:noFill/>
                  </a:rPr>
                  <a:t> </a:t>
                </a:r>
              </a:p>
            </p:txBody>
          </p:sp>
        </mc:Fallback>
      </mc:AlternateContent>
      <p:sp>
        <p:nvSpPr>
          <p:cNvPr id="5" name="TextBox 4"/>
          <p:cNvSpPr txBox="1"/>
          <p:nvPr/>
        </p:nvSpPr>
        <p:spPr>
          <a:xfrm>
            <a:off x="6570464" y="3962350"/>
            <a:ext cx="5246949" cy="523220"/>
          </a:xfrm>
          <a:prstGeom prst="rect">
            <a:avLst/>
          </a:prstGeom>
          <a:noFill/>
        </p:spPr>
        <p:txBody>
          <a:bodyPr wrap="none" rtlCol="0">
            <a:spAutoFit/>
          </a:bodyPr>
          <a:lstStyle/>
          <a:p>
            <a:r>
              <a:rPr lang="en-US" altLang="ko-KR" sz="1400" dirty="0" smtClean="0">
                <a:latin typeface="Times New Roman" panose="02020603050405020304" pitchFamily="18" charset="0"/>
                <a:cs typeface="Times New Roman" panose="02020603050405020304" pitchFamily="18" charset="0"/>
              </a:rPr>
              <a:t>d</a:t>
            </a:r>
            <a:r>
              <a:rPr lang="en-US" altLang="ko-KR" sz="1400" baseline="30000" dirty="0" smtClean="0">
                <a:latin typeface="Times New Roman" panose="02020603050405020304" pitchFamily="18" charset="0"/>
                <a:cs typeface="Times New Roman" panose="02020603050405020304" pitchFamily="18" charset="0"/>
              </a:rPr>
              <a:t>wa</a:t>
            </a:r>
            <a:r>
              <a:rPr lang="en-US" altLang="ko-KR" sz="1400" dirty="0" smtClean="0">
                <a:latin typeface="Times New Roman" panose="02020603050405020304" pitchFamily="18" charset="0"/>
                <a:cs typeface="Times New Roman" panose="02020603050405020304" pitchFamily="18" charset="0"/>
              </a:rPr>
              <a:t>(</a:t>
            </a:r>
            <a:r>
              <a:rPr lang="en-US" altLang="ko-KR" sz="1400" dirty="0" err="1" smtClean="0">
                <a:latin typeface="Times New Roman" panose="02020603050405020304" pitchFamily="18" charset="0"/>
                <a:cs typeface="Times New Roman" panose="02020603050405020304" pitchFamily="18" charset="0"/>
              </a:rPr>
              <a:t>i,j</a:t>
            </a:r>
            <a:r>
              <a:rPr lang="en-US" altLang="ko-KR" sz="1400" dirty="0">
                <a:latin typeface="Times New Roman" panose="02020603050405020304" pitchFamily="18" charset="0"/>
                <a:cs typeface="Times New Roman" panose="02020603050405020304" pitchFamily="18" charset="0"/>
              </a:rPr>
              <a:t>): </a:t>
            </a:r>
            <a:r>
              <a:rPr lang="en-US" altLang="ko-KR" sz="1400" dirty="0" smtClean="0">
                <a:latin typeface="Times New Roman" panose="02020603050405020304" pitchFamily="18" charset="0"/>
                <a:cs typeface="Times New Roman" panose="02020603050405020304" pitchFamily="18" charset="0"/>
              </a:rPr>
              <a:t>the </a:t>
            </a:r>
            <a:r>
              <a:rPr lang="en-US" altLang="ko-KR" sz="1400" dirty="0">
                <a:latin typeface="Times New Roman" panose="02020603050405020304" pitchFamily="18" charset="0"/>
                <a:cs typeface="Times New Roman" panose="02020603050405020304" pitchFamily="18" charset="0"/>
              </a:rPr>
              <a:t>length of the </a:t>
            </a:r>
            <a:r>
              <a:rPr lang="en-US" altLang="ko-KR" sz="1400" dirty="0" smtClean="0">
                <a:latin typeface="Times New Roman" panose="02020603050405020304" pitchFamily="18" charset="0"/>
                <a:cs typeface="Times New Roman" panose="02020603050405020304" pitchFamily="18" charset="0"/>
              </a:rPr>
              <a:t>weighted shortest </a:t>
            </a:r>
            <a:r>
              <a:rPr lang="en-US" altLang="ko-KR" sz="1400" dirty="0">
                <a:latin typeface="Times New Roman" panose="02020603050405020304" pitchFamily="18" charset="0"/>
                <a:cs typeface="Times New Roman" panose="02020603050405020304" pitchFamily="18" charset="0"/>
              </a:rPr>
              <a:t>path between </a:t>
            </a:r>
            <a:r>
              <a:rPr lang="en-US" altLang="ko-KR" sz="1400" dirty="0" smtClean="0">
                <a:latin typeface="Times New Roman" panose="02020603050405020304" pitchFamily="18" charset="0"/>
                <a:cs typeface="Times New Roman" panose="02020603050405020304" pitchFamily="18" charset="0"/>
              </a:rPr>
              <a:t>two nodes(</a:t>
            </a:r>
            <a:r>
              <a:rPr lang="en-US" altLang="ko-KR" sz="1400" dirty="0" err="1">
                <a:latin typeface="Times New Roman" panose="02020603050405020304" pitchFamily="18" charset="0"/>
                <a:cs typeface="Times New Roman" panose="02020603050405020304" pitchFamily="18" charset="0"/>
              </a:rPr>
              <a:t>i</a:t>
            </a:r>
            <a:r>
              <a:rPr lang="en-US" altLang="ko-KR" sz="1400" dirty="0" err="1" smtClean="0">
                <a:latin typeface="Times New Roman" panose="02020603050405020304" pitchFamily="18" charset="0"/>
                <a:cs typeface="Times New Roman" panose="02020603050405020304" pitchFamily="18" charset="0"/>
              </a:rPr>
              <a:t>,j</a:t>
            </a:r>
            <a:r>
              <a:rPr lang="en-US" altLang="ko-KR" sz="1400" dirty="0" smtClean="0">
                <a:latin typeface="Times New Roman" panose="02020603050405020304" pitchFamily="18" charset="0"/>
                <a:cs typeface="Times New Roman" panose="02020603050405020304" pitchFamily="18" charset="0"/>
              </a:rPr>
              <a:t>)</a:t>
            </a:r>
          </a:p>
          <a:p>
            <a:r>
              <a:rPr lang="en-US" altLang="ko-KR" sz="1400" dirty="0">
                <a:latin typeface="Times New Roman" panose="02020603050405020304" pitchFamily="18" charset="0"/>
                <a:cs typeface="Times New Roman" panose="02020603050405020304" pitchFamily="18" charset="0"/>
              </a:rPr>
              <a:t>a</a:t>
            </a:r>
            <a:r>
              <a:rPr lang="en-US" altLang="ko-KR" sz="1400" dirty="0" smtClean="0">
                <a:latin typeface="Times New Roman" panose="02020603050405020304" pitchFamily="18" charset="0"/>
                <a:cs typeface="Times New Roman" panose="02020603050405020304" pitchFamily="18" charset="0"/>
              </a:rPr>
              <a:t>: a </a:t>
            </a:r>
            <a:r>
              <a:rPr lang="en-US" altLang="ko-KR" sz="1400" dirty="0">
                <a:latin typeface="Times New Roman" panose="02020603050405020304" pitchFamily="18" charset="0"/>
                <a:cs typeface="Times New Roman" panose="02020603050405020304" pitchFamily="18" charset="0"/>
              </a:rPr>
              <a:t>positive tuning </a:t>
            </a:r>
            <a:r>
              <a:rPr lang="en-US" altLang="ko-KR" sz="1400" dirty="0" smtClean="0">
                <a:latin typeface="Times New Roman" panose="02020603050405020304" pitchFamily="18" charset="0"/>
                <a:cs typeface="Times New Roman" panose="02020603050405020304" pitchFamily="18" charset="0"/>
              </a:rPr>
              <a:t>parameter</a:t>
            </a:r>
            <a:endParaRPr lang="ko-KR" altLang="en-US" sz="14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703625" y="5231955"/>
            <a:ext cx="4776537" cy="523220"/>
          </a:xfrm>
          <a:prstGeom prst="rect">
            <a:avLst/>
          </a:prstGeom>
          <a:noFill/>
        </p:spPr>
        <p:txBody>
          <a:bodyPr wrap="square" rtlCol="0">
            <a:spAutoFit/>
          </a:bodyPr>
          <a:lstStyle/>
          <a:p>
            <a:r>
              <a:rPr lang="en-US" altLang="ko-KR" sz="1400" dirty="0" smtClean="0">
                <a:latin typeface="Times New Roman" panose="02020603050405020304" pitchFamily="18" charset="0"/>
                <a:cs typeface="Times New Roman" panose="02020603050405020304" pitchFamily="18" charset="0"/>
              </a:rPr>
              <a:t>g</a:t>
            </a:r>
            <a:r>
              <a:rPr lang="en-US" altLang="ko-KR" sz="1400" baseline="-25000" dirty="0" smtClean="0">
                <a:latin typeface="Times New Roman" panose="02020603050405020304" pitchFamily="18" charset="0"/>
                <a:cs typeface="Times New Roman" panose="02020603050405020304" pitchFamily="18" charset="0"/>
              </a:rPr>
              <a:t>jk</a:t>
            </a:r>
            <a:r>
              <a:rPr lang="en-US" altLang="ko-KR" sz="1400" dirty="0" smtClean="0">
                <a:latin typeface="Times New Roman" panose="02020603050405020304" pitchFamily="18" charset="0"/>
                <a:cs typeface="Times New Roman" panose="02020603050405020304" pitchFamily="18" charset="0"/>
              </a:rPr>
              <a:t>: the </a:t>
            </a:r>
            <a:r>
              <a:rPr lang="en-US" altLang="ko-KR" sz="1400" dirty="0">
                <a:latin typeface="Times New Roman" panose="02020603050405020304" pitchFamily="18" charset="0"/>
                <a:cs typeface="Times New Roman" panose="02020603050405020304" pitchFamily="18" charset="0"/>
              </a:rPr>
              <a:t>number of binary shortest paths between </a:t>
            </a:r>
            <a:r>
              <a:rPr lang="en-US" altLang="ko-KR" sz="1400" dirty="0" smtClean="0">
                <a:latin typeface="Times New Roman" panose="02020603050405020304" pitchFamily="18" charset="0"/>
                <a:cs typeface="Times New Roman" panose="02020603050405020304" pitchFamily="18" charset="0"/>
              </a:rPr>
              <a:t>two nodes</a:t>
            </a:r>
          </a:p>
          <a:p>
            <a:r>
              <a:rPr lang="en-US" altLang="ko-KR" sz="1400" dirty="0" smtClean="0">
                <a:latin typeface="Times New Roman" panose="02020603050405020304" pitchFamily="18" charset="0"/>
                <a:cs typeface="Times New Roman" panose="02020603050405020304" pitchFamily="18" charset="0"/>
              </a:rPr>
              <a:t>g</a:t>
            </a:r>
            <a:r>
              <a:rPr lang="en-US" altLang="ko-KR" sz="1400" baseline="-25000" dirty="0" smtClean="0">
                <a:latin typeface="Times New Roman" panose="02020603050405020304" pitchFamily="18" charset="0"/>
                <a:cs typeface="Times New Roman" panose="02020603050405020304" pitchFamily="18" charset="0"/>
              </a:rPr>
              <a:t>jk</a:t>
            </a:r>
            <a:r>
              <a:rPr lang="en-US" altLang="ko-KR" sz="1400" dirty="0" smtClean="0">
                <a:latin typeface="Times New Roman" panose="02020603050405020304" pitchFamily="18" charset="0"/>
                <a:cs typeface="Times New Roman" panose="02020603050405020304" pitchFamily="18" charset="0"/>
              </a:rPr>
              <a:t>(</a:t>
            </a:r>
            <a:r>
              <a:rPr lang="en-US" altLang="ko-KR" sz="1400" dirty="0" err="1" smtClean="0">
                <a:latin typeface="Times New Roman" panose="02020603050405020304" pitchFamily="18" charset="0"/>
                <a:cs typeface="Times New Roman" panose="02020603050405020304" pitchFamily="18" charset="0"/>
              </a:rPr>
              <a:t>i</a:t>
            </a:r>
            <a:r>
              <a:rPr lang="en-US" altLang="ko-KR" sz="1400" dirty="0" smtClean="0">
                <a:latin typeface="Times New Roman" panose="02020603050405020304" pitchFamily="18" charset="0"/>
                <a:cs typeface="Times New Roman" panose="02020603050405020304" pitchFamily="18" charset="0"/>
              </a:rPr>
              <a:t>): the </a:t>
            </a:r>
            <a:r>
              <a:rPr lang="en-US" altLang="ko-KR" sz="1400" dirty="0">
                <a:latin typeface="Times New Roman" panose="02020603050405020304" pitchFamily="18" charset="0"/>
                <a:cs typeface="Times New Roman" panose="02020603050405020304" pitchFamily="18" charset="0"/>
              </a:rPr>
              <a:t>number of those paths that go through </a:t>
            </a:r>
            <a:r>
              <a:rPr lang="en-US" altLang="ko-KR" sz="1400" dirty="0" smtClean="0">
                <a:latin typeface="Times New Roman" panose="02020603050405020304" pitchFamily="18" charset="0"/>
                <a:cs typeface="Times New Roman" panose="02020603050405020304" pitchFamily="18" charset="0"/>
              </a:rPr>
              <a:t>node </a:t>
            </a:r>
            <a:r>
              <a:rPr lang="en-US" altLang="ko-KR" sz="1400" dirty="0" err="1" smtClean="0">
                <a:latin typeface="Times New Roman" panose="02020603050405020304" pitchFamily="18" charset="0"/>
                <a:cs typeface="Times New Roman" panose="02020603050405020304" pitchFamily="18" charset="0"/>
              </a:rPr>
              <a:t>i</a:t>
            </a:r>
            <a:r>
              <a:rPr lang="en-US" altLang="ko-KR" sz="1400" dirty="0">
                <a:latin typeface="Times New Roman" panose="02020603050405020304" pitchFamily="18" charset="0"/>
                <a:cs typeface="Times New Roman" panose="02020603050405020304" pitchFamily="18" charset="0"/>
              </a:rPr>
              <a:t>.</a:t>
            </a:r>
            <a:endParaRPr lang="ko-KR"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90827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Results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3.1 City Blueprint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sp>
        <p:nvSpPr>
          <p:cNvPr id="9" name="직사각형 8"/>
          <p:cNvSpPr/>
          <p:nvPr/>
        </p:nvSpPr>
        <p:spPr>
          <a:xfrm>
            <a:off x="183912" y="4473122"/>
            <a:ext cx="11874738" cy="1887016"/>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4" name="그림 13"/>
          <p:cNvPicPr>
            <a:picLocks noChangeAspect="1"/>
          </p:cNvPicPr>
          <p:nvPr/>
        </p:nvPicPr>
        <p:blipFill rotWithShape="1">
          <a:blip r:embed="rId2"/>
          <a:srcRect l="8476" t="1291" r="15447" b="1055"/>
          <a:stretch/>
        </p:blipFill>
        <p:spPr>
          <a:xfrm>
            <a:off x="6453603" y="1202514"/>
            <a:ext cx="5452341" cy="2947404"/>
          </a:xfrm>
          <a:prstGeom prst="rect">
            <a:avLst/>
          </a:prstGeom>
        </p:spPr>
      </p:pic>
      <p:sp>
        <p:nvSpPr>
          <p:cNvPr id="16" name="TextBox 15"/>
          <p:cNvSpPr txBox="1"/>
          <p:nvPr/>
        </p:nvSpPr>
        <p:spPr>
          <a:xfrm>
            <a:off x="6999653" y="4149918"/>
            <a:ext cx="4193931"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5. CBF (Incheon: orange, Busan: blue)</a:t>
            </a:r>
            <a:endParaRPr lang="ko-KR" altLang="en-US" sz="1400" dirty="0">
              <a:latin typeface="Times New Roman" panose="02020603050405020304" pitchFamily="18" charset="0"/>
              <a:cs typeface="Times New Roman" panose="02020603050405020304" pitchFamily="18" charset="0"/>
            </a:endParaRPr>
          </a:p>
        </p:txBody>
      </p:sp>
      <p:pic>
        <p:nvPicPr>
          <p:cNvPr id="2" name="그림 1"/>
          <p:cNvPicPr>
            <a:picLocks noChangeAspect="1"/>
          </p:cNvPicPr>
          <p:nvPr/>
        </p:nvPicPr>
        <p:blipFill rotWithShape="1">
          <a:blip r:embed="rId3"/>
          <a:srcRect l="541" t="3915" r="6103" b="3620"/>
          <a:stretch/>
        </p:blipFill>
        <p:spPr>
          <a:xfrm>
            <a:off x="159511" y="1175154"/>
            <a:ext cx="5703403" cy="3085232"/>
          </a:xfrm>
          <a:prstGeom prst="rect">
            <a:avLst/>
          </a:prstGeom>
        </p:spPr>
      </p:pic>
      <p:sp>
        <p:nvSpPr>
          <p:cNvPr id="15" name="TextBox 14"/>
          <p:cNvSpPr txBox="1"/>
          <p:nvPr/>
        </p:nvSpPr>
        <p:spPr>
          <a:xfrm>
            <a:off x="914248" y="4149918"/>
            <a:ext cx="4193931"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4. TPF (Incheon: orange, Busan: blue)</a:t>
            </a:r>
            <a:endParaRPr lang="ko-KR" altLang="en-US" sz="14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B2589894-F555-4734-AABD-C9EC2A6EC438}"/>
              </a:ext>
            </a:extLst>
          </p:cNvPr>
          <p:cNvSpPr txBox="1"/>
          <p:nvPr/>
        </p:nvSpPr>
        <p:spPr>
          <a:xfrm>
            <a:off x="159511" y="4473122"/>
            <a:ext cx="11670221" cy="395749"/>
          </a:xfrm>
          <a:prstGeom prst="rect">
            <a:avLst/>
          </a:prstGeom>
          <a:noFill/>
        </p:spPr>
        <p:txBody>
          <a:bodyPr wrap="square" rtlCol="0">
            <a:spAutoFit/>
          </a:bodyPr>
          <a:lstStyle/>
          <a:p>
            <a:pPr marL="457181" indent="-457181">
              <a:lnSpc>
                <a:spcPct val="120000"/>
              </a:lnSpc>
              <a:spcBef>
                <a:spcPts val="600"/>
              </a:spcBef>
              <a:buClr>
                <a:schemeClr val="tx2">
                  <a:lumMod val="75000"/>
                </a:schemeClr>
              </a:buClr>
              <a:buSzPct val="100000"/>
              <a:buFont typeface="Wingdings" panose="05000000000000000000" pitchFamily="2" charset="2"/>
              <a:buChar char="§"/>
            </a:pPr>
            <a:r>
              <a:rPr lang="en-US" altLang="ko-KR" dirty="0" smtClean="0">
                <a:latin typeface="Times New Roman" panose="02020603050405020304" pitchFamily="18" charset="0"/>
                <a:cs typeface="Times New Roman" panose="02020603050405020304" pitchFamily="18" charset="0"/>
              </a:rPr>
              <a:t>Incheon </a:t>
            </a:r>
          </a:p>
        </p:txBody>
      </p:sp>
      <p:sp>
        <p:nvSpPr>
          <p:cNvPr id="5" name="TextBox 4"/>
          <p:cNvSpPr txBox="1"/>
          <p:nvPr/>
        </p:nvSpPr>
        <p:spPr>
          <a:xfrm>
            <a:off x="535999" y="4825961"/>
            <a:ext cx="10425514" cy="584775"/>
          </a:xfrm>
          <a:prstGeom prst="rect">
            <a:avLst/>
          </a:prstGeom>
          <a:noFill/>
        </p:spPr>
        <p:txBody>
          <a:bodyPr wrap="square" rtlCol="0">
            <a:spAutoFit/>
          </a:bodyPr>
          <a:lstStyle/>
          <a:p>
            <a:pPr marL="285750" indent="-285750">
              <a:buFontTx/>
              <a:buChar char="-"/>
            </a:pPr>
            <a:r>
              <a:rPr lang="en-US" altLang="ko-KR" sz="1600" dirty="0" smtClean="0">
                <a:latin typeface="Times New Roman" panose="02020603050405020304" pitchFamily="18" charset="0"/>
                <a:cs typeface="Times New Roman" panose="02020603050405020304" pitchFamily="18" charset="0"/>
              </a:rPr>
              <a:t>TPF: ‘little concern’ (Groundwater scarcity, Heat risk), </a:t>
            </a:r>
            <a:r>
              <a:rPr lang="en-US" altLang="ko-KR" sz="1600" dirty="0">
                <a:latin typeface="Times New Roman" panose="02020603050405020304" pitchFamily="18" charset="0"/>
                <a:cs typeface="Times New Roman" panose="02020603050405020304" pitchFamily="18" charset="0"/>
              </a:rPr>
              <a:t>‘very concern’ (Freshwater scarcity, Seawater intrusion)</a:t>
            </a:r>
            <a:endParaRPr lang="en-US" altLang="ko-KR" sz="1600" dirty="0" smtClean="0">
              <a:latin typeface="Times New Roman" panose="02020603050405020304" pitchFamily="18" charset="0"/>
              <a:cs typeface="Times New Roman" panose="02020603050405020304" pitchFamily="18" charset="0"/>
            </a:endParaRPr>
          </a:p>
          <a:p>
            <a:pPr marL="285750" indent="-285750">
              <a:buFontTx/>
              <a:buChar char="-"/>
            </a:pPr>
            <a:r>
              <a:rPr lang="en-US" altLang="ko-KR" sz="1600" dirty="0" smtClean="0">
                <a:latin typeface="Times New Roman" panose="02020603050405020304" pitchFamily="18" charset="0"/>
                <a:cs typeface="Times New Roman" panose="02020603050405020304" pitchFamily="18" charset="0"/>
              </a:rPr>
              <a:t>CBF: </a:t>
            </a:r>
            <a:r>
              <a:rPr lang="en-US" altLang="ko-KR" sz="1600" dirty="0">
                <a:latin typeface="Times New Roman" panose="02020603050405020304" pitchFamily="18" charset="0"/>
                <a:cs typeface="Times New Roman" panose="02020603050405020304" pitchFamily="18" charset="0"/>
              </a:rPr>
              <a:t>9.78 (Groundwater quality</a:t>
            </a:r>
            <a:r>
              <a:rPr lang="en-US" altLang="ko-KR" sz="1600" dirty="0" smtClean="0">
                <a:latin typeface="Times New Roman" panose="02020603050405020304" pitchFamily="18" charset="0"/>
                <a:cs typeface="Times New Roman" panose="02020603050405020304" pitchFamily="18" charset="0"/>
              </a:rPr>
              <a:t>), </a:t>
            </a:r>
            <a:r>
              <a:rPr lang="en-US" altLang="ko-KR" sz="1600" dirty="0">
                <a:latin typeface="Times New Roman" panose="02020603050405020304" pitchFamily="18" charset="0"/>
                <a:cs typeface="Times New Roman" panose="02020603050405020304" pitchFamily="18" charset="0"/>
              </a:rPr>
              <a:t>8.15 (Green space</a:t>
            </a:r>
            <a:r>
              <a:rPr lang="en-US" altLang="ko-KR" sz="1600" dirty="0" smtClean="0">
                <a:latin typeface="Times New Roman" panose="02020603050405020304" pitchFamily="18" charset="0"/>
                <a:cs typeface="Times New Roman" panose="02020603050405020304" pitchFamily="18" charset="0"/>
              </a:rPr>
              <a:t>)</a:t>
            </a:r>
            <a:endParaRPr lang="en-US" altLang="ko-KR" sz="16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535999" y="5775363"/>
            <a:ext cx="10199736" cy="584775"/>
          </a:xfrm>
          <a:prstGeom prst="rect">
            <a:avLst/>
          </a:prstGeom>
          <a:noFill/>
        </p:spPr>
        <p:txBody>
          <a:bodyPr wrap="square" rtlCol="0">
            <a:spAutoFit/>
          </a:bodyPr>
          <a:lstStyle/>
          <a:p>
            <a:pPr marL="285750" indent="-285750">
              <a:buFontTx/>
              <a:buChar char="-"/>
            </a:pPr>
            <a:r>
              <a:rPr lang="en-US" altLang="ko-KR" sz="1600" dirty="0" smtClean="0">
                <a:latin typeface="Times New Roman" panose="02020603050405020304" pitchFamily="18" charset="0"/>
                <a:cs typeface="Times New Roman" panose="02020603050405020304" pitchFamily="18" charset="0"/>
              </a:rPr>
              <a:t>TPF: ‘little concern’ (Groundwater scarcity, Heat risk), </a:t>
            </a:r>
            <a:r>
              <a:rPr lang="en-US" altLang="ko-KR" sz="1600" dirty="0">
                <a:latin typeface="Times New Roman" panose="02020603050405020304" pitchFamily="18" charset="0"/>
                <a:cs typeface="Times New Roman" panose="02020603050405020304" pitchFamily="18" charset="0"/>
              </a:rPr>
              <a:t>‘very concern’ (Freshwater scarcity, Seawater intrusion)</a:t>
            </a:r>
            <a:endParaRPr lang="en-US" altLang="ko-KR" sz="1600" dirty="0" smtClean="0">
              <a:latin typeface="Times New Roman" panose="02020603050405020304" pitchFamily="18" charset="0"/>
              <a:cs typeface="Times New Roman" panose="02020603050405020304" pitchFamily="18" charset="0"/>
            </a:endParaRPr>
          </a:p>
          <a:p>
            <a:pPr marL="285750" indent="-285750">
              <a:buFontTx/>
              <a:buChar char="-"/>
            </a:pPr>
            <a:r>
              <a:rPr lang="en-US" altLang="ko-KR" sz="1600" dirty="0" smtClean="0">
                <a:latin typeface="Times New Roman" panose="02020603050405020304" pitchFamily="18" charset="0"/>
                <a:cs typeface="Times New Roman" panose="02020603050405020304" pitchFamily="18" charset="0"/>
              </a:rPr>
              <a:t>CBF: 9.39 </a:t>
            </a:r>
            <a:r>
              <a:rPr lang="en-US" altLang="ko-KR" sz="1600" dirty="0">
                <a:latin typeface="Times New Roman" panose="02020603050405020304" pitchFamily="18" charset="0"/>
                <a:cs typeface="Times New Roman" panose="02020603050405020304" pitchFamily="18" charset="0"/>
              </a:rPr>
              <a:t>(Groundwater quality</a:t>
            </a:r>
            <a:r>
              <a:rPr lang="en-US" altLang="ko-KR" sz="1600" dirty="0" smtClean="0">
                <a:latin typeface="Times New Roman" panose="02020603050405020304" pitchFamily="18" charset="0"/>
                <a:cs typeface="Times New Roman" panose="02020603050405020304" pitchFamily="18" charset="0"/>
              </a:rPr>
              <a:t>), 9.24 </a:t>
            </a:r>
            <a:r>
              <a:rPr lang="en-US" altLang="ko-KR" sz="1600" dirty="0">
                <a:latin typeface="Times New Roman" panose="02020603050405020304" pitchFamily="18" charset="0"/>
                <a:cs typeface="Times New Roman" panose="02020603050405020304" pitchFamily="18" charset="0"/>
              </a:rPr>
              <a:t>(Green space</a:t>
            </a:r>
            <a:r>
              <a:rPr lang="en-US" altLang="ko-KR" sz="1600" dirty="0" smtClean="0">
                <a:latin typeface="Times New Roman" panose="02020603050405020304" pitchFamily="18" charset="0"/>
                <a:cs typeface="Times New Roman" panose="02020603050405020304" pitchFamily="18" charset="0"/>
              </a:rPr>
              <a:t>)</a:t>
            </a:r>
            <a:endParaRPr lang="en-US" altLang="ko-KR" sz="16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B2589894-F555-4734-AABD-C9EC2A6EC438}"/>
              </a:ext>
            </a:extLst>
          </p:cNvPr>
          <p:cNvSpPr txBox="1"/>
          <p:nvPr/>
        </p:nvSpPr>
        <p:spPr>
          <a:xfrm>
            <a:off x="187317" y="5367826"/>
            <a:ext cx="11670221" cy="395749"/>
          </a:xfrm>
          <a:prstGeom prst="rect">
            <a:avLst/>
          </a:prstGeom>
          <a:noFill/>
        </p:spPr>
        <p:txBody>
          <a:bodyPr wrap="square" rtlCol="0">
            <a:spAutoFit/>
          </a:bodyPr>
          <a:lstStyle/>
          <a:p>
            <a:pPr marL="457181" indent="-457181">
              <a:lnSpc>
                <a:spcPct val="120000"/>
              </a:lnSpc>
              <a:spcBef>
                <a:spcPts val="600"/>
              </a:spcBef>
              <a:buClr>
                <a:schemeClr val="tx2">
                  <a:lumMod val="75000"/>
                </a:schemeClr>
              </a:buClr>
              <a:buSzPct val="100000"/>
              <a:buFont typeface="Wingdings" panose="05000000000000000000" pitchFamily="2" charset="2"/>
              <a:buChar char="§"/>
            </a:pPr>
            <a:r>
              <a:rPr lang="en-US" altLang="ko-KR" dirty="0" smtClean="0">
                <a:latin typeface="Times New Roman" panose="02020603050405020304" pitchFamily="18" charset="0"/>
                <a:cs typeface="Times New Roman" panose="02020603050405020304" pitchFamily="18" charset="0"/>
              </a:rPr>
              <a:t>Busan</a:t>
            </a:r>
          </a:p>
        </p:txBody>
      </p:sp>
    </p:spTree>
    <p:extLst>
      <p:ext uri="{BB962C8B-B14F-4D97-AF65-F5344CB8AC3E}">
        <p14:creationId xmlns:p14="http://schemas.microsoft.com/office/powerpoint/2010/main" val="989670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rotWithShape="1">
          <a:blip r:embed="rId2">
            <a:extLst>
              <a:ext uri="{28A0092B-C50C-407E-A947-70E740481C1C}">
                <a14:useLocalDpi xmlns:a14="http://schemas.microsoft.com/office/drawing/2010/main" val="0"/>
              </a:ext>
            </a:extLst>
          </a:blip>
          <a:srcRect l="7037" t="8231" r="2758" b="8149"/>
          <a:stretch/>
        </p:blipFill>
        <p:spPr>
          <a:xfrm>
            <a:off x="6994" y="1159728"/>
            <a:ext cx="5309042" cy="4921522"/>
          </a:xfrm>
          <a:prstGeom prst="rect">
            <a:avLst/>
          </a:prstGeom>
        </p:spPr>
      </p:pic>
      <p:sp>
        <p:nvSpPr>
          <p:cNvPr id="3" name="TextBox 2"/>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Results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3.2 Coastal groundwater network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B2589894-F555-4734-AABD-C9EC2A6EC438}"/>
              </a:ext>
            </a:extLst>
          </p:cNvPr>
          <p:cNvSpPr txBox="1"/>
          <p:nvPr/>
        </p:nvSpPr>
        <p:spPr>
          <a:xfrm>
            <a:off x="5381229" y="3502816"/>
            <a:ext cx="6454555" cy="1089529"/>
          </a:xfrm>
          <a:prstGeom prst="rect">
            <a:avLst/>
          </a:prstGeom>
          <a:noFill/>
        </p:spPr>
        <p:txBody>
          <a:bodyPr wrap="square" rtlCol="0">
            <a:spAutoFit/>
          </a:bodyPr>
          <a:lstStyle/>
          <a:p>
            <a:pPr>
              <a:lnSpc>
                <a:spcPct val="120000"/>
              </a:lnSpc>
              <a:buClr>
                <a:schemeClr val="tx2">
                  <a:lumMod val="75000"/>
                </a:schemeClr>
              </a:buClr>
              <a:buSzPct val="100000"/>
            </a:pPr>
            <a:r>
              <a:rPr lang="en-US" altLang="ko-KR" dirty="0">
                <a:latin typeface="Times New Roman" panose="02020603050405020304" pitchFamily="18" charset="0"/>
                <a:cs typeface="Times New Roman" panose="02020603050405020304" pitchFamily="18" charset="0"/>
              </a:rPr>
              <a:t>Node </a:t>
            </a:r>
            <a:r>
              <a:rPr lang="en-US" altLang="ko-KR" dirty="0">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dirty="0" smtClean="0">
                <a:latin typeface="Times New Roman" panose="02020603050405020304" pitchFamily="18" charset="0"/>
                <a:cs typeface="Times New Roman" panose="02020603050405020304" pitchFamily="18" charset="0"/>
              </a:rPr>
              <a:t>small </a:t>
            </a:r>
            <a:r>
              <a:rPr lang="en-US" altLang="ko-KR" dirty="0">
                <a:latin typeface="Times New Roman" panose="02020603050405020304" pitchFamily="18" charset="0"/>
                <a:cs typeface="Times New Roman" panose="02020603050405020304" pitchFamily="18" charset="0"/>
              </a:rPr>
              <a:t>size: small centrality node </a:t>
            </a:r>
          </a:p>
          <a:p>
            <a:pPr>
              <a:lnSpc>
                <a:spcPct val="120000"/>
              </a:lnSpc>
              <a:buClr>
                <a:schemeClr val="tx2">
                  <a:lumMod val="75000"/>
                </a:schemeClr>
              </a:buClr>
              <a:buSzPct val="100000"/>
            </a:pPr>
            <a:r>
              <a:rPr lang="en-US" altLang="ko-KR" dirty="0">
                <a:latin typeface="Times New Roman" panose="02020603050405020304" pitchFamily="18" charset="0"/>
                <a:cs typeface="Times New Roman" panose="02020603050405020304" pitchFamily="18" charset="0"/>
              </a:rPr>
              <a:t>Edge </a:t>
            </a:r>
            <a:r>
              <a:rPr lang="en-US" altLang="ko-KR" dirty="0">
                <a:latin typeface="맑은 고딕" panose="020B0503020000020004" pitchFamily="50" charset="-127"/>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Blue: positive association, red: negative association </a:t>
            </a:r>
          </a:p>
          <a:p>
            <a:pPr>
              <a:lnSpc>
                <a:spcPct val="120000"/>
              </a:lnSpc>
              <a:buClr>
                <a:schemeClr val="tx2">
                  <a:lumMod val="75000"/>
                </a:schemeClr>
              </a:buClr>
              <a:buSzPct val="100000"/>
            </a:pPr>
            <a:r>
              <a:rPr lang="en-US" altLang="ko-KR" dirty="0">
                <a:latin typeface="Times New Roman" panose="02020603050405020304" pitchFamily="18" charset="0"/>
                <a:cs typeface="Times New Roman" panose="02020603050405020304" pitchFamily="18" charset="0"/>
              </a:rPr>
              <a:t>         </a:t>
            </a:r>
            <a:r>
              <a:rPr lang="en-US" altLang="ko-KR" dirty="0">
                <a:latin typeface="맑은 고딕" panose="020B0503020000020004" pitchFamily="50" charset="-127"/>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   Light color: small weight  </a:t>
            </a:r>
          </a:p>
        </p:txBody>
      </p:sp>
      <p:grpSp>
        <p:nvGrpSpPr>
          <p:cNvPr id="10" name="그룹 9">
            <a:extLst>
              <a:ext uri="{FF2B5EF4-FFF2-40B4-BE49-F238E27FC236}">
                <a16:creationId xmlns:a16="http://schemas.microsoft.com/office/drawing/2014/main" id="{1F207500-3F1F-6A43-8D3B-92F661206A48}"/>
              </a:ext>
            </a:extLst>
          </p:cNvPr>
          <p:cNvGrpSpPr/>
          <p:nvPr/>
        </p:nvGrpSpPr>
        <p:grpSpPr>
          <a:xfrm>
            <a:off x="1287267" y="4570272"/>
            <a:ext cx="3852083" cy="1305107"/>
            <a:chOff x="1062077" y="3722653"/>
            <a:chExt cx="2754515" cy="933245"/>
          </a:xfrm>
        </p:grpSpPr>
        <p:grpSp>
          <p:nvGrpSpPr>
            <p:cNvPr id="13" name="그룹 12">
              <a:extLst>
                <a:ext uri="{FF2B5EF4-FFF2-40B4-BE49-F238E27FC236}">
                  <a16:creationId xmlns:a16="http://schemas.microsoft.com/office/drawing/2014/main" id="{75AE00AB-1806-4A47-A739-4561959E2C9E}"/>
                </a:ext>
              </a:extLst>
            </p:cNvPr>
            <p:cNvGrpSpPr/>
            <p:nvPr/>
          </p:nvGrpSpPr>
          <p:grpSpPr>
            <a:xfrm>
              <a:off x="3064239" y="4356991"/>
              <a:ext cx="752353" cy="298907"/>
              <a:chOff x="3860827" y="4492259"/>
              <a:chExt cx="752353" cy="298907"/>
            </a:xfrm>
          </p:grpSpPr>
          <p:sp>
            <p:nvSpPr>
              <p:cNvPr id="19" name="직사각형 18">
                <a:extLst>
                  <a:ext uri="{FF2B5EF4-FFF2-40B4-BE49-F238E27FC236}">
                    <a16:creationId xmlns:a16="http://schemas.microsoft.com/office/drawing/2014/main" id="{F3421D2A-5717-EC49-A08F-283DED1C4309}"/>
                  </a:ext>
                </a:extLst>
              </p:cNvPr>
              <p:cNvSpPr/>
              <p:nvPr/>
            </p:nvSpPr>
            <p:spPr>
              <a:xfrm>
                <a:off x="3885964" y="4492259"/>
                <a:ext cx="673931" cy="298907"/>
              </a:xfrm>
              <a:prstGeom prst="rect">
                <a:avLst/>
              </a:prstGeom>
              <a:solidFill>
                <a:srgbClr val="BCC6DA">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a:extLst>
                  <a:ext uri="{FF2B5EF4-FFF2-40B4-BE49-F238E27FC236}">
                    <a16:creationId xmlns:a16="http://schemas.microsoft.com/office/drawing/2014/main" id="{C7671D44-804D-1945-878C-CBF544DE908E}"/>
                  </a:ext>
                </a:extLst>
              </p:cNvPr>
              <p:cNvSpPr txBox="1"/>
              <p:nvPr/>
            </p:nvSpPr>
            <p:spPr>
              <a:xfrm>
                <a:off x="3860827" y="4498315"/>
                <a:ext cx="752353" cy="264099"/>
              </a:xfrm>
              <a:prstGeom prst="rect">
                <a:avLst/>
              </a:prstGeom>
              <a:noFill/>
            </p:spPr>
            <p:txBody>
              <a:bodyPr wrap="square" rtlCol="0">
                <a:spAutoFit/>
              </a:bodyPr>
              <a:lstStyle/>
              <a:p>
                <a:r>
                  <a:rPr lang="en-US" altLang="ko-KR" sz="900" dirty="0">
                    <a:latin typeface="Times New Roman" panose="02020603050405020304" pitchFamily="18" charset="0"/>
                    <a:cs typeface="Times New Roman" panose="02020603050405020304" pitchFamily="18" charset="0"/>
                  </a:rPr>
                  <a:t>Groundwater scarcity</a:t>
                </a:r>
                <a:endParaRPr lang="ko-KR" altLang="en-US" sz="900" dirty="0">
                  <a:latin typeface="Times New Roman" panose="02020603050405020304" pitchFamily="18" charset="0"/>
                  <a:cs typeface="Times New Roman" panose="02020603050405020304" pitchFamily="18" charset="0"/>
                </a:endParaRPr>
              </a:p>
            </p:txBody>
          </p:sp>
        </p:grpSp>
        <p:grpSp>
          <p:nvGrpSpPr>
            <p:cNvPr id="14" name="그룹 13">
              <a:extLst>
                <a:ext uri="{FF2B5EF4-FFF2-40B4-BE49-F238E27FC236}">
                  <a16:creationId xmlns:a16="http://schemas.microsoft.com/office/drawing/2014/main" id="{373EEC73-01C0-6A4D-AB1D-3FD5CC35FFAE}"/>
                </a:ext>
              </a:extLst>
            </p:cNvPr>
            <p:cNvGrpSpPr/>
            <p:nvPr/>
          </p:nvGrpSpPr>
          <p:grpSpPr>
            <a:xfrm>
              <a:off x="1062077" y="3722653"/>
              <a:ext cx="824151" cy="220083"/>
              <a:chOff x="2051253" y="3745386"/>
              <a:chExt cx="824151" cy="220083"/>
            </a:xfrm>
          </p:grpSpPr>
          <p:sp>
            <p:nvSpPr>
              <p:cNvPr id="17" name="직사각형 16">
                <a:extLst>
                  <a:ext uri="{FF2B5EF4-FFF2-40B4-BE49-F238E27FC236}">
                    <a16:creationId xmlns:a16="http://schemas.microsoft.com/office/drawing/2014/main" id="{B0681EC3-0CCA-5644-A76E-87D97E3A33DA}"/>
                  </a:ext>
                </a:extLst>
              </p:cNvPr>
              <p:cNvSpPr/>
              <p:nvPr/>
            </p:nvSpPr>
            <p:spPr>
              <a:xfrm>
                <a:off x="2070981" y="3745386"/>
                <a:ext cx="742115" cy="220083"/>
              </a:xfrm>
              <a:prstGeom prst="rect">
                <a:avLst/>
              </a:prstGeom>
              <a:solidFill>
                <a:srgbClr val="BCC6DA">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TextBox 17">
                <a:extLst>
                  <a:ext uri="{FF2B5EF4-FFF2-40B4-BE49-F238E27FC236}">
                    <a16:creationId xmlns:a16="http://schemas.microsoft.com/office/drawing/2014/main" id="{898D7EED-B83B-8345-ADBC-2501807EA9F8}"/>
                  </a:ext>
                </a:extLst>
              </p:cNvPr>
              <p:cNvSpPr txBox="1"/>
              <p:nvPr/>
            </p:nvSpPr>
            <p:spPr>
              <a:xfrm>
                <a:off x="2051253" y="3761170"/>
                <a:ext cx="824151" cy="165062"/>
              </a:xfrm>
              <a:prstGeom prst="rect">
                <a:avLst/>
              </a:prstGeom>
              <a:noFill/>
            </p:spPr>
            <p:txBody>
              <a:bodyPr wrap="square" rtlCol="0">
                <a:spAutoFit/>
              </a:bodyPr>
              <a:lstStyle/>
              <a:p>
                <a:r>
                  <a:rPr lang="en-US" altLang="ko-KR" sz="900" dirty="0">
                    <a:latin typeface="Times New Roman" panose="02020603050405020304" pitchFamily="18" charset="0"/>
                    <a:cs typeface="Times New Roman" panose="02020603050405020304" pitchFamily="18" charset="0"/>
                  </a:rPr>
                  <a:t>Groundwater quality</a:t>
                </a:r>
              </a:p>
            </p:txBody>
          </p:sp>
        </p:grpSp>
        <p:sp>
          <p:nvSpPr>
            <p:cNvPr id="15" name="포인트가 5개인 별 49">
              <a:extLst>
                <a:ext uri="{FF2B5EF4-FFF2-40B4-BE49-F238E27FC236}">
                  <a16:creationId xmlns:a16="http://schemas.microsoft.com/office/drawing/2014/main" id="{CDE70E4A-8CAC-DE41-BA29-B13BA787CDC5}"/>
                </a:ext>
              </a:extLst>
            </p:cNvPr>
            <p:cNvSpPr/>
            <p:nvPr/>
          </p:nvSpPr>
          <p:spPr>
            <a:xfrm>
              <a:off x="1823921" y="3738437"/>
              <a:ext cx="359154" cy="283138"/>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포인트가 5개인 별 50">
              <a:extLst>
                <a:ext uri="{FF2B5EF4-FFF2-40B4-BE49-F238E27FC236}">
                  <a16:creationId xmlns:a16="http://schemas.microsoft.com/office/drawing/2014/main" id="{567F4A24-51F7-B346-BFA6-EFC2E0E4CF98}"/>
                </a:ext>
              </a:extLst>
            </p:cNvPr>
            <p:cNvSpPr/>
            <p:nvPr/>
          </p:nvSpPr>
          <p:spPr>
            <a:xfrm>
              <a:off x="2682856" y="4280153"/>
              <a:ext cx="381383" cy="309214"/>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6" name="직사각형 25"/>
          <p:cNvSpPr/>
          <p:nvPr/>
        </p:nvSpPr>
        <p:spPr>
          <a:xfrm>
            <a:off x="5381229" y="1246107"/>
            <a:ext cx="6564028" cy="2016382"/>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a:extLst>
              <a:ext uri="{FF2B5EF4-FFF2-40B4-BE49-F238E27FC236}">
                <a16:creationId xmlns:a16="http://schemas.microsoft.com/office/drawing/2014/main" id="{B2589894-F555-4734-AABD-C9EC2A6EC438}"/>
              </a:ext>
            </a:extLst>
          </p:cNvPr>
          <p:cNvSpPr txBox="1"/>
          <p:nvPr/>
        </p:nvSpPr>
        <p:spPr>
          <a:xfrm>
            <a:off x="5381229" y="1373450"/>
            <a:ext cx="6191624" cy="1691232"/>
          </a:xfrm>
          <a:prstGeom prst="rect">
            <a:avLst/>
          </a:prstGeom>
          <a:noFill/>
        </p:spPr>
        <p:txBody>
          <a:bodyPr wrap="square" rtlCol="0">
            <a:spAutoFit/>
          </a:bodyPr>
          <a:lstStyle/>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36 nodes &amp; 160 edges</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Node 10: Groundwater scarcity(quantity)</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a:latin typeface="Times New Roman" panose="02020603050405020304" pitchFamily="18" charset="0"/>
                <a:cs typeface="Times New Roman" panose="02020603050405020304" pitchFamily="18" charset="0"/>
              </a:rPr>
              <a:t>Node 30: Groundwater </a:t>
            </a:r>
            <a:r>
              <a:rPr lang="en-US" altLang="ko-KR" dirty="0" smtClean="0">
                <a:latin typeface="Times New Roman" panose="02020603050405020304" pitchFamily="18" charset="0"/>
                <a:cs typeface="Times New Roman" panose="02020603050405020304" pitchFamily="18" charset="0"/>
              </a:rPr>
              <a:t>quality</a:t>
            </a:r>
          </a:p>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dirty="0" smtClean="0">
                <a:latin typeface="Times New Roman" panose="02020603050405020304" pitchFamily="18" charset="0"/>
                <a:cs typeface="Times New Roman" panose="02020603050405020304" pitchFamily="18" charset="0"/>
              </a:rPr>
              <a:t>Orange: TPF indicators , Yellow: CBF indicators   </a:t>
            </a:r>
            <a:endParaRPr lang="en-US" altLang="ko-KR" dirty="0">
              <a:latin typeface="Times New Roman" panose="02020603050405020304" pitchFamily="18" charset="0"/>
              <a:cs typeface="Times New Roman" panose="02020603050405020304" pitchFamily="18" charset="0"/>
            </a:endParaRPr>
          </a:p>
        </p:txBody>
      </p:sp>
      <p:sp>
        <p:nvSpPr>
          <p:cNvPr id="9" name="TextBox 8"/>
          <p:cNvSpPr txBox="1"/>
          <p:nvPr/>
        </p:nvSpPr>
        <p:spPr>
          <a:xfrm>
            <a:off x="0" y="6081249"/>
            <a:ext cx="4919992"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7. </a:t>
            </a:r>
            <a:r>
              <a:rPr lang="en-US" altLang="ko-KR" sz="1400" dirty="0" smtClean="0">
                <a:latin typeface="Times New Roman" panose="02020603050405020304" pitchFamily="18" charset="0"/>
                <a:cs typeface="Times New Roman" panose="02020603050405020304" pitchFamily="18" charset="0"/>
              </a:rPr>
              <a:t>Node Strength </a:t>
            </a:r>
            <a:endParaRPr lang="ko-KR"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71939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302"/>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Results </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TextBox 3"/>
          <p:cNvSpPr txBox="1"/>
          <p:nvPr/>
        </p:nvSpPr>
        <p:spPr>
          <a:xfrm>
            <a:off x="431176" y="636507"/>
            <a:ext cx="6022428" cy="523220"/>
          </a:xfrm>
          <a:prstGeom prst="rect">
            <a:avLst/>
          </a:prstGeom>
          <a:noFill/>
        </p:spPr>
        <p:txBody>
          <a:bodyPr wrap="square" rtlCol="0">
            <a:spAutoFit/>
          </a:bodyPr>
          <a:lstStyle/>
          <a:p>
            <a:r>
              <a:rPr lang="en-US" altLang="ko-KR" sz="2800" b="1" dirty="0">
                <a:solidFill>
                  <a:schemeClr val="bg1">
                    <a:lumMod val="95000"/>
                  </a:schemeClr>
                </a:solidFill>
                <a:latin typeface="Arial" panose="020B0604020202020204" pitchFamily="34" charset="0"/>
                <a:cs typeface="Arial" panose="020B0604020202020204" pitchFamily="34" charset="0"/>
              </a:rPr>
              <a:t>3.2 Coastal groundwater network  </a:t>
            </a:r>
            <a:endParaRPr lang="ko-KR" altLang="en-US" sz="2800" b="1" dirty="0">
              <a:solidFill>
                <a:schemeClr val="bg1">
                  <a:lumMod val="95000"/>
                </a:schemeClr>
              </a:solidFill>
              <a:latin typeface="Arial" panose="020B0604020202020204" pitchFamily="34" charset="0"/>
              <a:cs typeface="Arial" panose="020B0604020202020204" pitchFamily="34" charset="0"/>
            </a:endParaRPr>
          </a:p>
        </p:txBody>
      </p:sp>
      <p:sp>
        <p:nvSpPr>
          <p:cNvPr id="35" name="직사각형 34"/>
          <p:cNvSpPr/>
          <p:nvPr/>
        </p:nvSpPr>
        <p:spPr>
          <a:xfrm>
            <a:off x="241300" y="4988378"/>
            <a:ext cx="11710809" cy="1338616"/>
          </a:xfrm>
          <a:prstGeom prst="rect">
            <a:avLst/>
          </a:prstGeom>
          <a:solidFill>
            <a:srgbClr val="ED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TextBox 35">
            <a:extLst>
              <a:ext uri="{FF2B5EF4-FFF2-40B4-BE49-F238E27FC236}">
                <a16:creationId xmlns:a16="http://schemas.microsoft.com/office/drawing/2014/main" id="{B2589894-F555-4734-AABD-C9EC2A6EC438}"/>
              </a:ext>
            </a:extLst>
          </p:cNvPr>
          <p:cNvSpPr txBox="1"/>
          <p:nvPr/>
        </p:nvSpPr>
        <p:spPr>
          <a:xfrm>
            <a:off x="241300" y="4988378"/>
            <a:ext cx="11787714" cy="1351139"/>
          </a:xfrm>
          <a:prstGeom prst="rect">
            <a:avLst/>
          </a:prstGeom>
          <a:noFill/>
        </p:spPr>
        <p:txBody>
          <a:bodyPr wrap="square" rtlCol="0">
            <a:spAutoFit/>
          </a:bodyPr>
          <a:lstStyle/>
          <a:p>
            <a:pPr marL="457181" indent="-457181">
              <a:lnSpc>
                <a:spcPct val="120000"/>
              </a:lnSpc>
              <a:spcBef>
                <a:spcPts val="200"/>
              </a:spcBef>
              <a:buClr>
                <a:schemeClr val="tx2">
                  <a:lumMod val="75000"/>
                </a:schemeClr>
              </a:buClr>
              <a:buSzPct val="100000"/>
              <a:buFont typeface="Wingdings" panose="05000000000000000000" pitchFamily="2" charset="2"/>
              <a:buChar char="§"/>
            </a:pPr>
            <a:r>
              <a:rPr lang="en-US" altLang="ko-KR" sz="1600" dirty="0">
                <a:latin typeface="Times New Roman" panose="02020603050405020304" pitchFamily="18" charset="0"/>
                <a:cs typeface="Times New Roman" panose="02020603050405020304" pitchFamily="18" charset="0"/>
              </a:rPr>
              <a:t>Governance related nodes (18~24) </a:t>
            </a:r>
            <a:r>
              <a:rPr lang="en-US" altLang="ko-KR" sz="1600" dirty="0" smtClean="0">
                <a:latin typeface="Times New Roman" panose="02020603050405020304" pitchFamily="18" charset="0"/>
                <a:cs typeface="Times New Roman" panose="02020603050405020304" pitchFamily="18" charset="0"/>
              </a:rPr>
              <a:t>show </a:t>
            </a:r>
            <a:r>
              <a:rPr lang="en-US" altLang="ko-KR" sz="1600" dirty="0">
                <a:latin typeface="Times New Roman" panose="02020603050405020304" pitchFamily="18" charset="0"/>
                <a:cs typeface="Times New Roman" panose="02020603050405020304" pitchFamily="18" charset="0"/>
              </a:rPr>
              <a:t>high </a:t>
            </a:r>
            <a:r>
              <a:rPr lang="en-US" altLang="ko-KR" sz="1600" dirty="0" smtClean="0">
                <a:latin typeface="Times New Roman" panose="02020603050405020304" pitchFamily="18" charset="0"/>
                <a:cs typeface="Times New Roman" panose="02020603050405020304" pitchFamily="18" charset="0"/>
              </a:rPr>
              <a:t>strength. Also </a:t>
            </a:r>
            <a:r>
              <a:rPr lang="en-US" altLang="ko-KR" sz="1600" dirty="0" err="1">
                <a:latin typeface="Times New Roman" panose="02020603050405020304" pitchFamily="18" charset="0"/>
                <a:cs typeface="Times New Roman" panose="02020603050405020304" pitchFamily="18" charset="0"/>
              </a:rPr>
              <a:t>betweenness</a:t>
            </a:r>
            <a:r>
              <a:rPr lang="en-US" altLang="ko-KR" sz="1600" dirty="0">
                <a:latin typeface="Times New Roman" panose="02020603050405020304" pitchFamily="18" charset="0"/>
                <a:cs typeface="Times New Roman" panose="02020603050405020304" pitchFamily="18" charset="0"/>
              </a:rPr>
              <a:t> and closeness </a:t>
            </a:r>
            <a:r>
              <a:rPr lang="en-US" altLang="ko-KR" sz="1600" dirty="0" smtClean="0">
                <a:latin typeface="Times New Roman" panose="02020603050405020304" pitchFamily="18" charset="0"/>
                <a:cs typeface="Times New Roman" panose="02020603050405020304" pitchFamily="18" charset="0"/>
              </a:rPr>
              <a:t>of those nodes are generally high </a:t>
            </a:r>
            <a:r>
              <a:rPr lang="en-US" altLang="ko-KR" sz="1600" dirty="0">
                <a:latin typeface="Times New Roman" panose="02020603050405020304" pitchFamily="18" charset="0"/>
                <a:cs typeface="Times New Roman" panose="02020603050405020304" pitchFamily="18" charset="0"/>
              </a:rPr>
              <a:t>(19~24)</a:t>
            </a:r>
          </a:p>
          <a:p>
            <a:pPr marL="457181" indent="-457181">
              <a:lnSpc>
                <a:spcPct val="120000"/>
              </a:lnSpc>
              <a:spcBef>
                <a:spcPts val="200"/>
              </a:spcBef>
              <a:buClr>
                <a:schemeClr val="tx2">
                  <a:lumMod val="75000"/>
                </a:schemeClr>
              </a:buClr>
              <a:buSzPct val="100000"/>
              <a:buFont typeface="Wingdings" panose="05000000000000000000" pitchFamily="2" charset="2"/>
              <a:buChar char="§"/>
            </a:pPr>
            <a:r>
              <a:rPr lang="en-US" altLang="ko-KR" sz="1600" dirty="0">
                <a:latin typeface="Times New Roman" panose="02020603050405020304" pitchFamily="18" charset="0"/>
                <a:cs typeface="Times New Roman" panose="02020603050405020304" pitchFamily="18" charset="0"/>
              </a:rPr>
              <a:t>17 (Poverty rate), </a:t>
            </a:r>
            <a:r>
              <a:rPr lang="en-US" altLang="ko-KR" sz="1600" dirty="0" smtClean="0">
                <a:latin typeface="Times New Roman" panose="02020603050405020304" pitchFamily="18" charset="0"/>
                <a:cs typeface="Times New Roman" panose="02020603050405020304" pitchFamily="18" charset="0"/>
              </a:rPr>
              <a:t>11(Seawater </a:t>
            </a:r>
            <a:r>
              <a:rPr lang="en-US" altLang="ko-KR" sz="1600" dirty="0">
                <a:latin typeface="Times New Roman" panose="02020603050405020304" pitchFamily="18" charset="0"/>
                <a:cs typeface="Times New Roman" panose="02020603050405020304" pitchFamily="18" charset="0"/>
              </a:rPr>
              <a:t>intrusion), 8 (Land subsidence) nodes </a:t>
            </a:r>
            <a:r>
              <a:rPr lang="en-US" altLang="ko-KR" sz="1600" dirty="0" smtClean="0">
                <a:latin typeface="Times New Roman" panose="02020603050405020304" pitchFamily="18" charset="0"/>
                <a:cs typeface="Times New Roman" panose="02020603050405020304" pitchFamily="18" charset="0"/>
              </a:rPr>
              <a:t>have high node strength  </a:t>
            </a:r>
            <a:endParaRPr lang="en-US" altLang="ko-KR" sz="1600" dirty="0">
              <a:latin typeface="Times New Roman" panose="02020603050405020304" pitchFamily="18" charset="0"/>
              <a:cs typeface="Times New Roman" panose="02020603050405020304" pitchFamily="18" charset="0"/>
            </a:endParaRPr>
          </a:p>
          <a:p>
            <a:pPr marL="457181" indent="-457181">
              <a:lnSpc>
                <a:spcPct val="120000"/>
              </a:lnSpc>
              <a:spcBef>
                <a:spcPts val="200"/>
              </a:spcBef>
              <a:buClr>
                <a:schemeClr val="tx2">
                  <a:lumMod val="75000"/>
                </a:schemeClr>
              </a:buClr>
              <a:buSzPct val="100000"/>
              <a:buFont typeface="Wingdings" panose="05000000000000000000" pitchFamily="2" charset="2"/>
              <a:buChar char="§"/>
            </a:pPr>
            <a:r>
              <a:rPr lang="en-US" altLang="ko-KR" sz="1600" dirty="0">
                <a:latin typeface="Times New Roman" panose="02020603050405020304" pitchFamily="18" charset="0"/>
                <a:cs typeface="Times New Roman" panose="02020603050405020304" pitchFamily="18" charset="0"/>
              </a:rPr>
              <a:t>Node 11 shows the highest </a:t>
            </a:r>
            <a:r>
              <a:rPr lang="en-US" altLang="ko-KR" sz="1600" dirty="0" err="1">
                <a:latin typeface="Times New Roman" panose="02020603050405020304" pitchFamily="18" charset="0"/>
                <a:cs typeface="Times New Roman" panose="02020603050405020304" pitchFamily="18" charset="0"/>
              </a:rPr>
              <a:t>betweenness</a:t>
            </a:r>
            <a:r>
              <a:rPr lang="en-US" altLang="ko-KR" sz="1600" dirty="0">
                <a:latin typeface="Times New Roman" panose="02020603050405020304" pitchFamily="18" charset="0"/>
                <a:cs typeface="Times New Roman" panose="02020603050405020304" pitchFamily="18" charset="0"/>
              </a:rPr>
              <a:t>, followed by node 5 (Urban drain flood) and node 13 (Heat risk) </a:t>
            </a:r>
          </a:p>
          <a:p>
            <a:pPr marL="457181" indent="-457181">
              <a:lnSpc>
                <a:spcPct val="120000"/>
              </a:lnSpc>
              <a:spcBef>
                <a:spcPts val="200"/>
              </a:spcBef>
              <a:buClr>
                <a:schemeClr val="tx2">
                  <a:lumMod val="75000"/>
                </a:schemeClr>
              </a:buClr>
              <a:buSzPct val="100000"/>
              <a:buFont typeface="Wingdings" panose="05000000000000000000" pitchFamily="2" charset="2"/>
              <a:buChar char="§"/>
            </a:pPr>
            <a:r>
              <a:rPr lang="en-US" altLang="ko-KR" sz="1600" dirty="0" smtClean="0">
                <a:latin typeface="Times New Roman" panose="02020603050405020304" pitchFamily="18" charset="0"/>
                <a:cs typeface="Times New Roman" panose="02020603050405020304" pitchFamily="18" charset="0"/>
              </a:rPr>
              <a:t>Excluding </a:t>
            </a:r>
            <a:r>
              <a:rPr lang="en-US" altLang="ko-KR" sz="1600" dirty="0">
                <a:latin typeface="Times New Roman" panose="02020603050405020304" pitchFamily="18" charset="0"/>
                <a:cs typeface="Times New Roman" panose="02020603050405020304" pitchFamily="18" charset="0"/>
              </a:rPr>
              <a:t>governance related nodes, </a:t>
            </a:r>
            <a:r>
              <a:rPr lang="en-US" altLang="ko-KR" sz="1600" dirty="0" smtClean="0">
                <a:latin typeface="Times New Roman" panose="02020603050405020304" pitchFamily="18" charset="0"/>
                <a:cs typeface="Times New Roman" panose="02020603050405020304" pitchFamily="18" charset="0"/>
              </a:rPr>
              <a:t>node 11 </a:t>
            </a:r>
            <a:r>
              <a:rPr lang="en-US" altLang="ko-KR" sz="1600" dirty="0">
                <a:latin typeface="Times New Roman" panose="02020603050405020304" pitchFamily="18" charset="0"/>
                <a:cs typeface="Times New Roman" panose="02020603050405020304" pitchFamily="18" charset="0"/>
              </a:rPr>
              <a:t>shows also high closeness, followed by node 8, 15 (Economic pressure</a:t>
            </a:r>
            <a:r>
              <a:rPr lang="en-US" altLang="ko-KR" sz="1600" dirty="0" smtClean="0">
                <a:latin typeface="Times New Roman" panose="02020603050405020304" pitchFamily="18" charset="0"/>
                <a:cs typeface="Times New Roman" panose="02020603050405020304" pitchFamily="18" charset="0"/>
              </a:rPr>
              <a:t>), 17</a:t>
            </a:r>
            <a:endParaRPr lang="en-US" altLang="ko-KR" sz="1600" dirty="0">
              <a:latin typeface="Times New Roman" panose="02020603050405020304" pitchFamily="18" charset="0"/>
              <a:cs typeface="Times New Roman" panose="02020603050405020304" pitchFamily="18" charset="0"/>
            </a:endParaRPr>
          </a:p>
        </p:txBody>
      </p:sp>
      <p:grpSp>
        <p:nvGrpSpPr>
          <p:cNvPr id="12" name="그룹 11"/>
          <p:cNvGrpSpPr/>
          <p:nvPr/>
        </p:nvGrpSpPr>
        <p:grpSpPr>
          <a:xfrm>
            <a:off x="0" y="1164163"/>
            <a:ext cx="3946724" cy="3645338"/>
            <a:chOff x="0" y="1164163"/>
            <a:chExt cx="3946724" cy="3645338"/>
          </a:xfrm>
        </p:grpSpPr>
        <p:pic>
          <p:nvPicPr>
            <p:cNvPr id="8" name="그림 7"/>
            <p:cNvPicPr>
              <a:picLocks noChangeAspect="1"/>
            </p:cNvPicPr>
            <p:nvPr/>
          </p:nvPicPr>
          <p:blipFill rotWithShape="1">
            <a:blip r:embed="rId2">
              <a:extLst>
                <a:ext uri="{28A0092B-C50C-407E-A947-70E740481C1C}">
                  <a14:useLocalDpi xmlns:a14="http://schemas.microsoft.com/office/drawing/2010/main" val="0"/>
                </a:ext>
              </a:extLst>
            </a:blip>
            <a:srcRect l="6708" t="8230" r="2757" b="8148"/>
            <a:stretch/>
          </p:blipFill>
          <p:spPr>
            <a:xfrm>
              <a:off x="0" y="1164163"/>
              <a:ext cx="3946724" cy="3645338"/>
            </a:xfrm>
            <a:prstGeom prst="rect">
              <a:avLst/>
            </a:prstGeom>
          </p:spPr>
        </p:pic>
        <p:grpSp>
          <p:nvGrpSpPr>
            <p:cNvPr id="14" name="그룹 13">
              <a:extLst>
                <a:ext uri="{FF2B5EF4-FFF2-40B4-BE49-F238E27FC236}">
                  <a16:creationId xmlns:a16="http://schemas.microsoft.com/office/drawing/2014/main" id="{A1F94FD5-D978-A240-B6A9-8C379C22FDA5}"/>
                </a:ext>
              </a:extLst>
            </p:cNvPr>
            <p:cNvGrpSpPr/>
            <p:nvPr/>
          </p:nvGrpSpPr>
          <p:grpSpPr>
            <a:xfrm>
              <a:off x="1755090" y="3693033"/>
              <a:ext cx="1265860" cy="870569"/>
              <a:chOff x="5673809" y="3737274"/>
              <a:chExt cx="1265860" cy="870569"/>
            </a:xfrm>
          </p:grpSpPr>
          <p:sp>
            <p:nvSpPr>
              <p:cNvPr id="16" name="포인트가 5개인 별 50">
                <a:extLst>
                  <a:ext uri="{FF2B5EF4-FFF2-40B4-BE49-F238E27FC236}">
                    <a16:creationId xmlns:a16="http://schemas.microsoft.com/office/drawing/2014/main" id="{D208AE50-6D5E-444D-94CC-063286BA8389}"/>
                  </a:ext>
                </a:extLst>
              </p:cNvPr>
              <p:cNvSpPr/>
              <p:nvPr/>
            </p:nvSpPr>
            <p:spPr>
              <a:xfrm>
                <a:off x="6558286" y="4298629"/>
                <a:ext cx="381383" cy="309214"/>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포인트가 5개인 별 50">
                <a:extLst>
                  <a:ext uri="{FF2B5EF4-FFF2-40B4-BE49-F238E27FC236}">
                    <a16:creationId xmlns:a16="http://schemas.microsoft.com/office/drawing/2014/main" id="{7613D32B-A915-E945-A315-9D1B0544F503}"/>
                  </a:ext>
                </a:extLst>
              </p:cNvPr>
              <p:cNvSpPr/>
              <p:nvPr/>
            </p:nvSpPr>
            <p:spPr>
              <a:xfrm>
                <a:off x="5673809" y="3737274"/>
                <a:ext cx="381383" cy="309214"/>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grpSp>
        <p:nvGrpSpPr>
          <p:cNvPr id="11" name="그룹 10"/>
          <p:cNvGrpSpPr/>
          <p:nvPr/>
        </p:nvGrpSpPr>
        <p:grpSpPr>
          <a:xfrm>
            <a:off x="4083188" y="1169084"/>
            <a:ext cx="3963879" cy="3651706"/>
            <a:chOff x="4083188" y="1157795"/>
            <a:chExt cx="3963879" cy="3651706"/>
          </a:xfrm>
        </p:grpSpPr>
        <p:pic>
          <p:nvPicPr>
            <p:cNvPr id="9" name="그림 8"/>
            <p:cNvPicPr>
              <a:picLocks noChangeAspect="1"/>
            </p:cNvPicPr>
            <p:nvPr/>
          </p:nvPicPr>
          <p:blipFill rotWithShape="1">
            <a:blip r:embed="rId3">
              <a:extLst>
                <a:ext uri="{28A0092B-C50C-407E-A947-70E740481C1C}">
                  <a14:useLocalDpi xmlns:a14="http://schemas.microsoft.com/office/drawing/2010/main" val="0"/>
                </a:ext>
              </a:extLst>
            </a:blip>
            <a:srcRect l="6873" t="8724" r="3251" b="8477"/>
            <a:stretch/>
          </p:blipFill>
          <p:spPr>
            <a:xfrm>
              <a:off x="4083188" y="1157795"/>
              <a:ext cx="3963879" cy="3651706"/>
            </a:xfrm>
            <a:prstGeom prst="rect">
              <a:avLst/>
            </a:prstGeom>
          </p:spPr>
        </p:pic>
        <p:grpSp>
          <p:nvGrpSpPr>
            <p:cNvPr id="18" name="그룹 17">
              <a:extLst>
                <a:ext uri="{FF2B5EF4-FFF2-40B4-BE49-F238E27FC236}">
                  <a16:creationId xmlns:a16="http://schemas.microsoft.com/office/drawing/2014/main" id="{E8E9F4DE-748B-5948-9794-EE2EE890DCDA}"/>
                </a:ext>
              </a:extLst>
            </p:cNvPr>
            <p:cNvGrpSpPr/>
            <p:nvPr/>
          </p:nvGrpSpPr>
          <p:grpSpPr>
            <a:xfrm>
              <a:off x="5804528" y="3666110"/>
              <a:ext cx="1313251" cy="924629"/>
              <a:chOff x="9540367" y="3695866"/>
              <a:chExt cx="1313251" cy="924629"/>
            </a:xfrm>
          </p:grpSpPr>
          <p:sp>
            <p:nvSpPr>
              <p:cNvPr id="22" name="포인트가 5개인 별 50">
                <a:extLst>
                  <a:ext uri="{FF2B5EF4-FFF2-40B4-BE49-F238E27FC236}">
                    <a16:creationId xmlns:a16="http://schemas.microsoft.com/office/drawing/2014/main" id="{75990E1A-CB8B-4D42-8547-E15B1BCEFE60}"/>
                  </a:ext>
                </a:extLst>
              </p:cNvPr>
              <p:cNvSpPr/>
              <p:nvPr/>
            </p:nvSpPr>
            <p:spPr>
              <a:xfrm>
                <a:off x="9540367" y="3695866"/>
                <a:ext cx="435800" cy="365346"/>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포인트가 5개인 별 50">
                <a:extLst>
                  <a:ext uri="{FF2B5EF4-FFF2-40B4-BE49-F238E27FC236}">
                    <a16:creationId xmlns:a16="http://schemas.microsoft.com/office/drawing/2014/main" id="{3CF25D97-203E-1242-9BBC-EF6103F16369}"/>
                  </a:ext>
                </a:extLst>
              </p:cNvPr>
              <p:cNvSpPr/>
              <p:nvPr/>
            </p:nvSpPr>
            <p:spPr>
              <a:xfrm>
                <a:off x="10472235" y="4311281"/>
                <a:ext cx="381383" cy="309214"/>
              </a:xfrm>
              <a:prstGeom prst="star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0" name="TextBox 19"/>
          <p:cNvSpPr txBox="1"/>
          <p:nvPr/>
        </p:nvSpPr>
        <p:spPr>
          <a:xfrm>
            <a:off x="4116173" y="4680601"/>
            <a:ext cx="3467806"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9. Closeness centrality</a:t>
            </a:r>
            <a:endParaRPr lang="ko-KR" altLang="en-US" sz="14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8270327" y="4271329"/>
            <a:ext cx="3467806" cy="307777"/>
          </a:xfrm>
          <a:prstGeom prst="rect">
            <a:avLst/>
          </a:prstGeom>
          <a:noFill/>
        </p:spPr>
        <p:txBody>
          <a:bodyPr wrap="square" rtlCol="0">
            <a:spAutoFit/>
          </a:bodyPr>
          <a:lstStyle/>
          <a:p>
            <a:pPr algn="ctr"/>
            <a:r>
              <a:rPr lang="en-US" altLang="ko-KR" sz="1400" dirty="0" smtClean="0">
                <a:latin typeface="Times New Roman" panose="02020603050405020304" pitchFamily="18" charset="0"/>
                <a:cs typeface="Times New Roman" panose="02020603050405020304" pitchFamily="18" charset="0"/>
              </a:rPr>
              <a:t>Table 1. Result of top 11 nodes </a:t>
            </a:r>
            <a:endParaRPr lang="ko-KR" altLang="en-US" sz="1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241300" y="4684256"/>
            <a:ext cx="3467806" cy="307777"/>
          </a:xfrm>
          <a:prstGeom prst="rect">
            <a:avLst/>
          </a:prstGeom>
          <a:noFill/>
        </p:spPr>
        <p:txBody>
          <a:bodyPr wrap="square" rtlCol="0">
            <a:spAutoFit/>
          </a:bodyPr>
          <a:lstStyle/>
          <a:p>
            <a:pPr algn="ctr"/>
            <a:r>
              <a:rPr lang="en-US" altLang="ko-KR" sz="1400" dirty="0">
                <a:latin typeface="Times New Roman" panose="02020603050405020304" pitchFamily="18" charset="0"/>
                <a:cs typeface="Times New Roman" panose="02020603050405020304" pitchFamily="18" charset="0"/>
              </a:rPr>
              <a:t>Fig 8. </a:t>
            </a:r>
            <a:r>
              <a:rPr lang="en-US" altLang="ko-KR" sz="1400" dirty="0" err="1">
                <a:latin typeface="Times New Roman" panose="02020603050405020304" pitchFamily="18" charset="0"/>
                <a:cs typeface="Times New Roman" panose="02020603050405020304" pitchFamily="18" charset="0"/>
              </a:rPr>
              <a:t>Betweenness</a:t>
            </a:r>
            <a:r>
              <a:rPr lang="en-US" altLang="ko-KR" sz="1400" dirty="0">
                <a:latin typeface="Times New Roman" panose="02020603050405020304" pitchFamily="18" charset="0"/>
                <a:cs typeface="Times New Roman" panose="02020603050405020304" pitchFamily="18" charset="0"/>
              </a:rPr>
              <a:t> centrality</a:t>
            </a:r>
            <a:endParaRPr lang="ko-KR" altLang="en-US" sz="1400" dirty="0">
              <a:latin typeface="Times New Roman" panose="02020603050405020304" pitchFamily="18" charset="0"/>
              <a:cs typeface="Times New Roman" panose="02020603050405020304" pitchFamily="18" charset="0"/>
            </a:endParaRPr>
          </a:p>
        </p:txBody>
      </p:sp>
      <p:pic>
        <p:nvPicPr>
          <p:cNvPr id="6" name="그림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7067" y="1813621"/>
            <a:ext cx="4008469" cy="2346421"/>
          </a:xfrm>
          <a:prstGeom prst="rect">
            <a:avLst/>
          </a:prstGeom>
        </p:spPr>
      </p:pic>
    </p:spTree>
    <p:extLst>
      <p:ext uri="{BB962C8B-B14F-4D97-AF65-F5344CB8AC3E}">
        <p14:creationId xmlns:p14="http://schemas.microsoft.com/office/powerpoint/2010/main" val="11109850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6022428" cy="707886"/>
          </a:xfrm>
          <a:prstGeom prst="rect">
            <a:avLst/>
          </a:prstGeom>
          <a:noFill/>
        </p:spPr>
        <p:txBody>
          <a:bodyPr wrap="square" rtlCol="0">
            <a:spAutoFit/>
          </a:bodyPr>
          <a:lstStyle/>
          <a:p>
            <a:r>
              <a:rPr lang="en-US" altLang="ko-KR"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 Conclusion</a:t>
            </a:r>
            <a:endParaRPr lang="ko-KR" altLang="en-US" sz="4000" b="1" dirty="0">
              <a:solidFill>
                <a:schemeClr val="bg1">
                  <a:lumMod val="9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2589894-F555-4734-AABD-C9EC2A6EC438}"/>
              </a:ext>
            </a:extLst>
          </p:cNvPr>
          <p:cNvSpPr txBox="1"/>
          <p:nvPr/>
        </p:nvSpPr>
        <p:spPr>
          <a:xfrm>
            <a:off x="71634" y="1247821"/>
            <a:ext cx="11976932" cy="2769797"/>
          </a:xfrm>
          <a:prstGeom prst="rect">
            <a:avLst/>
          </a:prstGeom>
          <a:noFill/>
        </p:spPr>
        <p:txBody>
          <a:bodyPr wrap="square" rtlCol="0">
            <a:spAutoFit/>
          </a:bodyPr>
          <a:lstStyle/>
          <a:p>
            <a:pPr marL="457181" indent="-457181">
              <a:lnSpc>
                <a:spcPct val="120000"/>
              </a:lnSpc>
              <a:spcBef>
                <a:spcPts val="700"/>
              </a:spcBef>
              <a:buClr>
                <a:schemeClr val="tx2">
                  <a:lumMod val="75000"/>
                </a:schemeClr>
              </a:buClr>
              <a:buSzPct val="100000"/>
              <a:buFont typeface="Wingdings" panose="05000000000000000000" pitchFamily="2" charset="2"/>
              <a:buChar char="§"/>
            </a:pPr>
            <a:r>
              <a:rPr lang="en-US" altLang="ko-KR" sz="2400" b="1" dirty="0">
                <a:solidFill>
                  <a:schemeClr val="tx2">
                    <a:lumMod val="75000"/>
                  </a:schemeClr>
                </a:solidFill>
                <a:latin typeface="Times New Roman" panose="02020603050405020304" pitchFamily="18" charset="0"/>
                <a:cs typeface="Times New Roman" panose="02020603050405020304" pitchFamily="18" charset="0"/>
              </a:rPr>
              <a:t>Major influence factors of coastal groundwater</a:t>
            </a:r>
          </a:p>
          <a:p>
            <a:pPr>
              <a:lnSpc>
                <a:spcPct val="120000"/>
              </a:lnSpc>
              <a:spcBef>
                <a:spcPts val="700"/>
              </a:spcBef>
              <a:buClr>
                <a:schemeClr val="tx2">
                  <a:lumMod val="75000"/>
                </a:schemeClr>
              </a:buClr>
              <a:buSzPct val="100000"/>
            </a:pPr>
            <a:endParaRPr lang="en-US" altLang="ko-KR" sz="2400" dirty="0">
              <a:latin typeface="Times New Roman" panose="02020603050405020304" pitchFamily="18" charset="0"/>
              <a:cs typeface="Times New Roman" panose="02020603050405020304" pitchFamily="18" charset="0"/>
            </a:endParaRPr>
          </a:p>
          <a:p>
            <a:pPr marL="457181" indent="-457181">
              <a:lnSpc>
                <a:spcPct val="120000"/>
              </a:lnSpc>
              <a:spcBef>
                <a:spcPts val="700"/>
              </a:spcBef>
              <a:buClr>
                <a:schemeClr val="tx2">
                  <a:lumMod val="75000"/>
                </a:schemeClr>
              </a:buClr>
              <a:buSzPct val="100000"/>
              <a:buFont typeface="Wingdings" panose="05000000000000000000" pitchFamily="2" charset="2"/>
              <a:buChar char="§"/>
            </a:pPr>
            <a:endParaRPr lang="en-US" altLang="ko-KR" sz="2400" dirty="0">
              <a:latin typeface="Times New Roman" panose="02020603050405020304" pitchFamily="18" charset="0"/>
              <a:cs typeface="Times New Roman" panose="02020603050405020304" pitchFamily="18" charset="0"/>
            </a:endParaRPr>
          </a:p>
          <a:p>
            <a:pPr marL="457181" indent="-457181">
              <a:lnSpc>
                <a:spcPct val="120000"/>
              </a:lnSpc>
              <a:spcBef>
                <a:spcPts val="700"/>
              </a:spcBef>
              <a:buClr>
                <a:schemeClr val="tx2">
                  <a:lumMod val="75000"/>
                </a:schemeClr>
              </a:buClr>
              <a:buSzPct val="100000"/>
              <a:buFont typeface="Wingdings" panose="05000000000000000000" pitchFamily="2" charset="2"/>
              <a:buChar char="§"/>
            </a:pPr>
            <a:endParaRPr lang="en-US" altLang="ko-KR" sz="2400" dirty="0">
              <a:latin typeface="Times New Roman" panose="02020603050405020304" pitchFamily="18" charset="0"/>
              <a:cs typeface="Times New Roman" panose="02020603050405020304" pitchFamily="18" charset="0"/>
            </a:endParaRPr>
          </a:p>
          <a:p>
            <a:pPr marL="457181" indent="-457181">
              <a:lnSpc>
                <a:spcPct val="120000"/>
              </a:lnSpc>
              <a:spcBef>
                <a:spcPts val="1800"/>
              </a:spcBef>
              <a:buClr>
                <a:schemeClr val="tx2">
                  <a:lumMod val="75000"/>
                </a:schemeClr>
              </a:buClr>
              <a:buSzPct val="100000"/>
              <a:buFont typeface="Wingdings" panose="05000000000000000000" pitchFamily="2" charset="2"/>
              <a:buChar char="§"/>
            </a:pPr>
            <a:r>
              <a:rPr lang="en-US" altLang="ko-KR" sz="2400" b="1" dirty="0">
                <a:solidFill>
                  <a:schemeClr val="tx2">
                    <a:lumMod val="75000"/>
                  </a:schemeClr>
                </a:solidFill>
                <a:latin typeface="Times New Roman" panose="02020603050405020304" pitchFamily="18" charset="0"/>
                <a:cs typeface="Times New Roman" panose="02020603050405020304" pitchFamily="18" charset="0"/>
              </a:rPr>
              <a:t>Implication for sustainable coastal groundwater management </a:t>
            </a:r>
          </a:p>
        </p:txBody>
      </p:sp>
      <p:sp>
        <p:nvSpPr>
          <p:cNvPr id="8" name="TextBox 7"/>
          <p:cNvSpPr txBox="1"/>
          <p:nvPr/>
        </p:nvSpPr>
        <p:spPr>
          <a:xfrm>
            <a:off x="468793" y="1792252"/>
            <a:ext cx="11723207" cy="1716945"/>
          </a:xfrm>
          <a:prstGeom prst="rect">
            <a:avLst/>
          </a:prstGeom>
          <a:noFill/>
        </p:spPr>
        <p:txBody>
          <a:bodyPr wrap="square" rtlCol="0">
            <a:spAutoFit/>
          </a:bodyPr>
          <a:lstStyle/>
          <a:p>
            <a:pPr marL="457181" indent="-457181">
              <a:lnSpc>
                <a:spcPct val="120000"/>
              </a:lnSpc>
              <a:spcBef>
                <a:spcPts val="700"/>
              </a:spcBef>
              <a:buClr>
                <a:schemeClr val="tx2">
                  <a:lumMod val="60000"/>
                  <a:lumOff val="40000"/>
                </a:schemeClr>
              </a:buClr>
              <a:buSzPct val="100000"/>
              <a:buFont typeface="Wingdings" panose="05000000000000000000" pitchFamily="2" charset="2"/>
              <a:buChar char="ü"/>
            </a:pPr>
            <a:r>
              <a:rPr lang="en-US" altLang="ko-KR" sz="2000" dirty="0">
                <a:latin typeface="Times New Roman" panose="02020603050405020304" pitchFamily="18" charset="0"/>
                <a:cs typeface="Times New Roman" panose="02020603050405020304" pitchFamily="18" charset="0"/>
              </a:rPr>
              <a:t>Influence factor network is constructed by giving edge weights based on correlation analysis. </a:t>
            </a:r>
          </a:p>
          <a:p>
            <a:pPr marL="457181" indent="-457181">
              <a:lnSpc>
                <a:spcPct val="120000"/>
              </a:lnSpc>
              <a:spcBef>
                <a:spcPts val="700"/>
              </a:spcBef>
              <a:buClr>
                <a:schemeClr val="tx2">
                  <a:lumMod val="60000"/>
                  <a:lumOff val="40000"/>
                </a:schemeClr>
              </a:buClr>
              <a:buSzPct val="100000"/>
              <a:buFont typeface="Wingdings" panose="05000000000000000000" pitchFamily="2" charset="2"/>
              <a:buChar char="ü"/>
            </a:pPr>
            <a:r>
              <a:rPr lang="en-US" altLang="ko-KR" sz="2000" dirty="0">
                <a:latin typeface="Times New Roman" panose="02020603050405020304" pitchFamily="18" charset="0"/>
                <a:cs typeface="Times New Roman" panose="02020603050405020304" pitchFamily="18" charset="0"/>
              </a:rPr>
              <a:t>Governance related indicators (18~24) are revealed as major factors influencing groundwater</a:t>
            </a:r>
          </a:p>
          <a:p>
            <a:pPr marL="457181" indent="-457181">
              <a:lnSpc>
                <a:spcPct val="120000"/>
              </a:lnSpc>
              <a:spcBef>
                <a:spcPts val="700"/>
              </a:spcBef>
              <a:buClr>
                <a:schemeClr val="tx2">
                  <a:lumMod val="60000"/>
                  <a:lumOff val="40000"/>
                </a:schemeClr>
              </a:buClr>
              <a:buSzPct val="100000"/>
              <a:buFont typeface="Wingdings" panose="05000000000000000000" pitchFamily="2" charset="2"/>
              <a:buChar char="ü"/>
            </a:pPr>
            <a:r>
              <a:rPr lang="en-US" altLang="ko-KR" sz="2000" dirty="0">
                <a:latin typeface="Times New Roman" panose="02020603050405020304" pitchFamily="18" charset="0"/>
                <a:cs typeface="Times New Roman" panose="02020603050405020304" pitchFamily="18" charset="0"/>
              </a:rPr>
              <a:t>Seawater intrusion, poverty rate, and land subsidence have many associations with other factors. Especially seawater intrusion is one of the main influence factors for groundwater.</a:t>
            </a:r>
          </a:p>
        </p:txBody>
      </p:sp>
      <p:sp>
        <p:nvSpPr>
          <p:cNvPr id="9" name="TextBox 8"/>
          <p:cNvSpPr txBox="1"/>
          <p:nvPr/>
        </p:nvSpPr>
        <p:spPr>
          <a:xfrm>
            <a:off x="468794" y="4004515"/>
            <a:ext cx="11723206" cy="2455609"/>
          </a:xfrm>
          <a:prstGeom prst="rect">
            <a:avLst/>
          </a:prstGeom>
          <a:noFill/>
        </p:spPr>
        <p:txBody>
          <a:bodyPr wrap="square" rtlCol="0">
            <a:spAutoFit/>
          </a:bodyPr>
          <a:lstStyle/>
          <a:p>
            <a:pPr marL="457181" indent="-457181">
              <a:lnSpc>
                <a:spcPct val="120000"/>
              </a:lnSpc>
              <a:spcBef>
                <a:spcPts val="700"/>
              </a:spcBef>
              <a:buClr>
                <a:schemeClr val="tx2">
                  <a:lumMod val="60000"/>
                  <a:lumOff val="40000"/>
                </a:schemeClr>
              </a:buClr>
              <a:buSzPct val="100000"/>
              <a:buFont typeface="Wingdings" panose="05000000000000000000" pitchFamily="2" charset="2"/>
              <a:buChar char="ü"/>
            </a:pPr>
            <a:r>
              <a:rPr lang="en-US" altLang="ko-KR" sz="2000" dirty="0">
                <a:latin typeface="Times New Roman" panose="02020603050405020304" pitchFamily="18" charset="0"/>
                <a:cs typeface="Times New Roman" panose="02020603050405020304" pitchFamily="18" charset="0"/>
              </a:rPr>
              <a:t>The current groundwater conditions of Busan and Incheon are stable (groundwater scarcity showed ‘little concern’ and the indicator score of groundwater quality is around 9).</a:t>
            </a:r>
          </a:p>
          <a:p>
            <a:pPr marL="457181" indent="-457181">
              <a:lnSpc>
                <a:spcPct val="120000"/>
              </a:lnSpc>
              <a:spcBef>
                <a:spcPts val="700"/>
              </a:spcBef>
              <a:buClr>
                <a:schemeClr val="tx2">
                  <a:lumMod val="60000"/>
                  <a:lumOff val="40000"/>
                </a:schemeClr>
              </a:buClr>
              <a:buSzPct val="100000"/>
              <a:buFont typeface="Wingdings" panose="05000000000000000000" pitchFamily="2" charset="2"/>
              <a:buChar char="ü"/>
            </a:pPr>
            <a:r>
              <a:rPr lang="en-US" altLang="ko-KR" sz="2000" dirty="0">
                <a:latin typeface="Times New Roman" panose="02020603050405020304" pitchFamily="18" charset="0"/>
                <a:cs typeface="Times New Roman" panose="02020603050405020304" pitchFamily="18" charset="0"/>
              </a:rPr>
              <a:t>However, several influence factors are at the level of ‘concern’ (seawater intrusion, land subsidence, heat risk); around 8 nodes of top 12. </a:t>
            </a:r>
          </a:p>
          <a:p>
            <a:pPr marL="457181" indent="-457181">
              <a:lnSpc>
                <a:spcPct val="120000"/>
              </a:lnSpc>
              <a:spcBef>
                <a:spcPts val="700"/>
              </a:spcBef>
              <a:buClr>
                <a:schemeClr val="tx2">
                  <a:lumMod val="60000"/>
                  <a:lumOff val="40000"/>
                </a:schemeClr>
              </a:buClr>
              <a:buSzPct val="100000"/>
              <a:buFont typeface="Wingdings" panose="05000000000000000000" pitchFamily="2" charset="2"/>
              <a:buChar char="ü"/>
            </a:pPr>
            <a:r>
              <a:rPr lang="en-US" altLang="ko-KR" sz="2000" dirty="0">
                <a:latin typeface="Times New Roman" panose="02020603050405020304" pitchFamily="18" charset="0"/>
                <a:cs typeface="Times New Roman" panose="02020603050405020304" pitchFamily="18" charset="0"/>
              </a:rPr>
              <a:t>Without avoiding the influence of those factors, the groundwater of Busan and Incheon will likely deteriorate in the future. </a:t>
            </a:r>
          </a:p>
        </p:txBody>
      </p:sp>
    </p:spTree>
    <p:extLst>
      <p:ext uri="{BB962C8B-B14F-4D97-AF65-F5344CB8AC3E}">
        <p14:creationId xmlns:p14="http://schemas.microsoft.com/office/powerpoint/2010/main" val="3182413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0"/>
            <a:ext cx="12192000" cy="6858000"/>
          </a:xfrm>
          <a:prstGeom prst="rect">
            <a:avLst/>
          </a:prstGeom>
          <a:solidFill>
            <a:srgbClr val="849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 name="그룹 5"/>
          <p:cNvGrpSpPr/>
          <p:nvPr/>
        </p:nvGrpSpPr>
        <p:grpSpPr>
          <a:xfrm>
            <a:off x="2813986" y="2420809"/>
            <a:ext cx="6564028" cy="2016382"/>
            <a:chOff x="2813986" y="2420809"/>
            <a:chExt cx="6564028" cy="2016382"/>
          </a:xfrm>
        </p:grpSpPr>
        <p:sp>
          <p:nvSpPr>
            <p:cNvPr id="4" name="직사각형 3"/>
            <p:cNvSpPr/>
            <p:nvPr/>
          </p:nvSpPr>
          <p:spPr>
            <a:xfrm>
              <a:off x="2813986" y="2420809"/>
              <a:ext cx="6564028" cy="2016382"/>
            </a:xfrm>
            <a:prstGeom prst="rect">
              <a:avLst/>
            </a:prstGeom>
            <a:solidFill>
              <a:srgbClr val="DAD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TextBox 4"/>
            <p:cNvSpPr txBox="1"/>
            <p:nvPr/>
          </p:nvSpPr>
          <p:spPr>
            <a:xfrm>
              <a:off x="4047066" y="2967335"/>
              <a:ext cx="4097867" cy="923330"/>
            </a:xfrm>
            <a:prstGeom prst="rect">
              <a:avLst/>
            </a:prstGeom>
            <a:noFill/>
          </p:spPr>
          <p:txBody>
            <a:bodyPr wrap="square" rtlCol="0">
              <a:spAutoFit/>
            </a:bodyPr>
            <a:lstStyle/>
            <a:p>
              <a:pPr algn="ctr"/>
              <a:r>
                <a:rPr lang="en-US" altLang="ko-KR" sz="54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Thank You</a:t>
              </a:r>
              <a:endParaRPr lang="ko-KR" altLang="en-US" sz="5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TextBox 6"/>
          <p:cNvSpPr txBox="1"/>
          <p:nvPr/>
        </p:nvSpPr>
        <p:spPr>
          <a:xfrm>
            <a:off x="451555" y="4770432"/>
            <a:ext cx="11288888" cy="1785104"/>
          </a:xfrm>
          <a:prstGeom prst="rect">
            <a:avLst/>
          </a:prstGeom>
          <a:noFill/>
        </p:spPr>
        <p:txBody>
          <a:bodyPr wrap="square" rtlCol="0">
            <a:spAutoFit/>
          </a:bodyPr>
          <a:lstStyle/>
          <a:p>
            <a:pPr algn="ctr"/>
            <a:r>
              <a:rPr lang="en-US" altLang="ko-KR" sz="2000" b="1" dirty="0" smtClean="0">
                <a:latin typeface="Times New Roman" panose="02020603050405020304" pitchFamily="18" charset="0"/>
                <a:cs typeface="Times New Roman" panose="02020603050405020304" pitchFamily="18" charset="0"/>
              </a:rPr>
              <a:t>Acknowledgement</a:t>
            </a:r>
            <a:r>
              <a:rPr lang="en-US" altLang="ko-KR" sz="2000" dirty="0" smtClean="0">
                <a:latin typeface="Times New Roman" panose="02020603050405020304" pitchFamily="18" charset="0"/>
                <a:cs typeface="Times New Roman" panose="02020603050405020304" pitchFamily="18" charset="0"/>
              </a:rPr>
              <a:t> </a:t>
            </a:r>
          </a:p>
          <a:p>
            <a:pPr algn="ctr"/>
            <a:endParaRPr lang="en-US" altLang="ko-KR" dirty="0">
              <a:latin typeface="Times New Roman" panose="02020603050405020304" pitchFamily="18" charset="0"/>
              <a:cs typeface="Times New Roman" panose="02020603050405020304" pitchFamily="18" charset="0"/>
            </a:endParaRPr>
          </a:p>
          <a:p>
            <a:pPr algn="ctr"/>
            <a:r>
              <a:rPr lang="en-US" altLang="ko-KR" dirty="0" smtClean="0">
                <a:latin typeface="Times New Roman" panose="02020603050405020304" pitchFamily="18" charset="0"/>
                <a:cs typeface="Times New Roman" panose="02020603050405020304" pitchFamily="18" charset="0"/>
              </a:rPr>
              <a:t>This </a:t>
            </a:r>
            <a:r>
              <a:rPr lang="en-US" altLang="ko-KR" dirty="0">
                <a:latin typeface="Times New Roman" panose="02020603050405020304" pitchFamily="18" charset="0"/>
                <a:cs typeface="Times New Roman" panose="02020603050405020304" pitchFamily="18" charset="0"/>
              </a:rPr>
              <a:t>research was supported by the Development program of Minimizing of Climate Change Impact Technology through the National Research Foundation of Korea (NRF), funded by the Korean government (Ministry of Science and ICT) </a:t>
            </a:r>
            <a:endParaRPr lang="en-US" altLang="ko-KR" dirty="0" smtClean="0">
              <a:latin typeface="Times New Roman" panose="02020603050405020304" pitchFamily="18" charset="0"/>
              <a:cs typeface="Times New Roman" panose="02020603050405020304" pitchFamily="18" charset="0"/>
            </a:endParaRPr>
          </a:p>
          <a:p>
            <a:pPr algn="ctr"/>
            <a:endParaRPr lang="en-US" altLang="ko-KR" dirty="0">
              <a:latin typeface="Times New Roman" panose="02020603050405020304" pitchFamily="18" charset="0"/>
              <a:cs typeface="Times New Roman" panose="02020603050405020304" pitchFamily="18" charset="0"/>
            </a:endParaRPr>
          </a:p>
          <a:p>
            <a:pPr algn="ctr"/>
            <a:r>
              <a:rPr lang="en-US" altLang="ko-KR" dirty="0" smtClean="0">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NRF-2020M3H5A1080775</a:t>
            </a:r>
            <a:r>
              <a:rPr lang="en-US" altLang="ko-KR" dirty="0" smtClean="0">
                <a:latin typeface="Times New Roman" panose="02020603050405020304" pitchFamily="18" charset="0"/>
                <a:cs typeface="Times New Roman" panose="02020603050405020304" pitchFamily="18" charset="0"/>
              </a:rPr>
              <a:t>).</a:t>
            </a:r>
            <a:endParaRPr lang="ko-KR"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1618958"/>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3155</TotalTime>
  <Words>1250</Words>
  <Application>Microsoft Office PowerPoint</Application>
  <PresentationFormat>와이드스크린</PresentationFormat>
  <Paragraphs>228</Paragraphs>
  <Slides>12</Slides>
  <Notes>5</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12</vt:i4>
      </vt:variant>
    </vt:vector>
  </HeadingPairs>
  <TitlesOfParts>
    <vt:vector size="20" baseType="lpstr">
      <vt:lpstr>맑은 고딕</vt:lpstr>
      <vt:lpstr>조선일보명조</vt:lpstr>
      <vt:lpstr>Arial</vt:lpstr>
      <vt:lpstr>Cambria Math</vt:lpstr>
      <vt:lpstr>Helvetica</vt:lpstr>
      <vt:lpstr>Times New Roman</vt:lpstr>
      <vt:lpstr>Wingdings</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이가원</dc:creator>
  <cp:lastModifiedBy>이가원</cp:lastModifiedBy>
  <cp:revision>266</cp:revision>
  <dcterms:created xsi:type="dcterms:W3CDTF">2021-04-19T11:24:07Z</dcterms:created>
  <dcterms:modified xsi:type="dcterms:W3CDTF">2021-04-26T10:08:22Z</dcterms:modified>
</cp:coreProperties>
</file>