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4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506A4-5982-4116-91A2-01C616D53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08D4-300F-4E61-9EC1-7C3E14FBC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5444BA-189A-4854-8481-E6E73FE7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72C2-E658-4ED5-B151-AA47ACD6002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7666A5-9968-475B-AE38-48B85365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F05FBC-5294-4223-8E24-71D337F2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C64-6B86-4557-A4EF-585FAAFD77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C2AFD-5B80-474E-A3CF-4A2DEBE6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CBD84-6FF4-43CB-8942-949951574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44C4B6-EB95-45F4-82CD-E8646900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72C2-E658-4ED5-B151-AA47ACD6002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9FA9B-04C7-4C30-B6B8-02203C96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EA73F0-2E9F-4D2C-9F63-303E3E00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C64-6B86-4557-A4EF-585FAAFD77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2424DE-75E5-4C16-A66D-6FF5BF398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53EDDD-F32E-4DAF-A1E7-6CF3465F7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62A90C-B1D7-48D9-914B-A577203E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72C2-E658-4ED5-B151-AA47ACD6002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21775-FBD8-49F4-B19D-D18AD3AA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6804A1-8B94-4362-9377-6ACC87E4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C64-6B86-4557-A4EF-585FAAFD77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3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0823D-0436-400A-8646-801BFFA6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634565-2B8F-4043-BFFA-07DD06B56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FD225-6EEF-4DBF-835C-115F879B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72C2-E658-4ED5-B151-AA47ACD6002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F13D9-6EEE-4622-8C55-875657AA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89F1C-EB2C-42F8-8812-8CBC343A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C64-6B86-4557-A4EF-585FAAFD77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1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2D41F-BD6A-401A-A184-146B7C66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F59A34-510F-4448-9892-6763C197B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F623A7-641E-47A5-9707-9E33600E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72C2-E658-4ED5-B151-AA47ACD6002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17E95-24F6-4693-B1A1-96DCE61F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C95460-E5C0-4F8E-9297-67C6F9D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C64-6B86-4557-A4EF-585FAAFD77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21DDA-89A2-463E-AF67-0701877C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8AB913-42A1-45B3-9B86-3250236F1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248642-493F-4DEC-A822-BF6C3292A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55BF8-74F7-4DAF-928D-D5DA48E4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72C2-E658-4ED5-B151-AA47ACD6002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DA92D3-89CD-4E54-BE23-CF58F48F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2C02A7-59BD-4EEB-938C-A8041BC6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C64-6B86-4557-A4EF-585FAAFD77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981F9-D0E2-4CD6-AF90-88491E96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214B12-57FB-4956-8D30-8FC593303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DF3754-15DB-4386-8E01-8561E7C26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294437-DEE1-415D-8184-FCF6375EC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278FB7-6865-42FC-84B7-3F85A7797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663BC7-B105-45BD-A3EB-07F23A7C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72C2-E658-4ED5-B151-AA47ACD6002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56477F-7300-4D50-A9CF-6F0F7206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DD7DCF-F684-4112-91A5-2796D7CD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C64-6B86-4557-A4EF-585FAAFD77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6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29CE9-B556-4405-8EA3-D1E3F142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B25F4-ABC5-405A-9640-279514A9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72C2-E658-4ED5-B151-AA47ACD6002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D48159-687E-46DA-8E11-08A95190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A671AB-796E-475B-81F1-6A4B8987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C64-6B86-4557-A4EF-585FAAFD77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2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427FFB-AB5E-4C46-91E5-B1C256F68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72C2-E658-4ED5-B151-AA47ACD6002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2BE6BB-8E1C-4E06-91A7-567C0A2D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342F5E-6F4C-4D51-B049-88A56EC2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C64-6B86-4557-A4EF-585FAAFD77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9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32B37-4769-4F27-8BDD-D986E3798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AAE8EB-D028-45F4-884A-3D4226A26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04D5CD-331B-4D34-B714-31105B941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EBE0A3-3A7E-4C7B-8E0C-188B3961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72C2-E658-4ED5-B151-AA47ACD6002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3661BB-EA32-46AB-9733-4C14CCAE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039D9A-A2A1-4D41-8467-1717C633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C64-6B86-4557-A4EF-585FAAFD77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9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5EF8D-5D7C-4E97-8F36-AE1917296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473EA59-6F84-46E0-982B-3BB4B533F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0C40DC-BE9B-433F-90C4-5DCC27684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744F1D-5747-46B2-8802-72758100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72C2-E658-4ED5-B151-AA47ACD6002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913AA9-2C78-4F7C-A8FC-0DB1CDDD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B849BF-496A-492A-AA0D-71E22F69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EC64-6B86-4557-A4EF-585FAAFD77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3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5832F6-B06A-4220-88AD-BC20EAB7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DAAA6D-AC48-4288-A674-074EFDA6B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25ECE6-3CBD-4230-9DA5-5C61B2329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372C2-E658-4ED5-B151-AA47ACD6002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7576CD-10E0-4BF4-8CF1-16FE90595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7523B0-C353-44F6-8B32-DCA413EA1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AEC64-6B86-4557-A4EF-585FAAFD77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n 83">
            <a:extLst>
              <a:ext uri="{FF2B5EF4-FFF2-40B4-BE49-F238E27FC236}">
                <a16:creationId xmlns:a16="http://schemas.microsoft.com/office/drawing/2014/main" id="{67197391-C524-4605-8567-C2CC62702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243" y="2250812"/>
            <a:ext cx="6033181" cy="252450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D66F2CF-3DD5-4082-AEF0-06B7CDE329C2}"/>
              </a:ext>
            </a:extLst>
          </p:cNvPr>
          <p:cNvSpPr txBox="1"/>
          <p:nvPr/>
        </p:nvSpPr>
        <p:spPr>
          <a:xfrm>
            <a:off x="0" y="2662"/>
            <a:ext cx="12192000" cy="126848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GeoLinkage: A GRASS-GIS plugin to integrate surface waters and groundwater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WEAP-MODFLOW models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F. </a:t>
            </a:r>
            <a:r>
              <a:rPr lang="en-US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Troncoso</a:t>
            </a: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 Hitschfeld, P. Sanzana, F. Suárez, J-F Muñoz              Hydro-informatics Session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DC0055-CA99-4B77-8045-5EA7F31A0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88" y="4298577"/>
            <a:ext cx="4429458" cy="2435391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19" name="Rectángulo 45">
            <a:extLst>
              <a:ext uri="{FF2B5EF4-FFF2-40B4-BE49-F238E27FC236}">
                <a16:creationId xmlns:a16="http://schemas.microsoft.com/office/drawing/2014/main" id="{507A64F5-7A1A-4E99-B5D8-A27CA697A773}"/>
              </a:ext>
            </a:extLst>
          </p:cNvPr>
          <p:cNvSpPr/>
          <p:nvPr/>
        </p:nvSpPr>
        <p:spPr>
          <a:xfrm>
            <a:off x="117988" y="1355311"/>
            <a:ext cx="4444244" cy="2800173"/>
          </a:xfrm>
          <a:prstGeom prst="round2SameRect">
            <a:avLst>
              <a:gd name="adj1" fmla="val 2898"/>
              <a:gd name="adj2" fmla="val 0"/>
            </a:avLst>
          </a:prstGeom>
          <a:noFill/>
          <a:ln w="76200">
            <a:solidFill>
              <a:srgbClr val="FF0000">
                <a:alpha val="20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293693065">
                  <a:custGeom>
                    <a:avLst/>
                    <a:gdLst>
                      <a:gd name="connsiteX0" fmla="*/ 0 w 1776060"/>
                      <a:gd name="connsiteY0" fmla="*/ 126571 h 759409"/>
                      <a:gd name="connsiteX1" fmla="*/ 126571 w 1776060"/>
                      <a:gd name="connsiteY1" fmla="*/ 0 h 759409"/>
                      <a:gd name="connsiteX2" fmla="*/ 1649489 w 1776060"/>
                      <a:gd name="connsiteY2" fmla="*/ 0 h 759409"/>
                      <a:gd name="connsiteX3" fmla="*/ 1776060 w 1776060"/>
                      <a:gd name="connsiteY3" fmla="*/ 126571 h 759409"/>
                      <a:gd name="connsiteX4" fmla="*/ 1776060 w 1776060"/>
                      <a:gd name="connsiteY4" fmla="*/ 632838 h 759409"/>
                      <a:gd name="connsiteX5" fmla="*/ 1649489 w 1776060"/>
                      <a:gd name="connsiteY5" fmla="*/ 759409 h 759409"/>
                      <a:gd name="connsiteX6" fmla="*/ 126571 w 1776060"/>
                      <a:gd name="connsiteY6" fmla="*/ 759409 h 759409"/>
                      <a:gd name="connsiteX7" fmla="*/ 0 w 1776060"/>
                      <a:gd name="connsiteY7" fmla="*/ 632838 h 759409"/>
                      <a:gd name="connsiteX8" fmla="*/ 0 w 1776060"/>
                      <a:gd name="connsiteY8" fmla="*/ 126571 h 759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6060" h="759409" extrusionOk="0">
                        <a:moveTo>
                          <a:pt x="0" y="126571"/>
                        </a:moveTo>
                        <a:cubicBezTo>
                          <a:pt x="242" y="70050"/>
                          <a:pt x="45976" y="-7937"/>
                          <a:pt x="126571" y="0"/>
                        </a:cubicBezTo>
                        <a:cubicBezTo>
                          <a:pt x="668840" y="-129883"/>
                          <a:pt x="1072991" y="-8670"/>
                          <a:pt x="1649489" y="0"/>
                        </a:cubicBezTo>
                        <a:cubicBezTo>
                          <a:pt x="1720737" y="-4607"/>
                          <a:pt x="1786995" y="53663"/>
                          <a:pt x="1776060" y="126571"/>
                        </a:cubicBezTo>
                        <a:cubicBezTo>
                          <a:pt x="1819330" y="200566"/>
                          <a:pt x="1781427" y="414636"/>
                          <a:pt x="1776060" y="632838"/>
                        </a:cubicBezTo>
                        <a:cubicBezTo>
                          <a:pt x="1779252" y="700131"/>
                          <a:pt x="1722663" y="759491"/>
                          <a:pt x="1649489" y="759409"/>
                        </a:cubicBezTo>
                        <a:cubicBezTo>
                          <a:pt x="959817" y="811554"/>
                          <a:pt x="686620" y="645865"/>
                          <a:pt x="126571" y="759409"/>
                        </a:cubicBezTo>
                        <a:cubicBezTo>
                          <a:pt x="59414" y="753000"/>
                          <a:pt x="10997" y="694274"/>
                          <a:pt x="0" y="632838"/>
                        </a:cubicBezTo>
                        <a:cubicBezTo>
                          <a:pt x="-3604" y="410601"/>
                          <a:pt x="-12412" y="339431"/>
                          <a:pt x="0" y="12657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1600" b="1" spc="200" dirty="0">
                <a:solidFill>
                  <a:schemeClr val="accent3">
                    <a:lumMod val="75000"/>
                  </a:schemeClr>
                </a:solidFill>
              </a:rPr>
              <a:t>                               </a:t>
            </a:r>
            <a:r>
              <a:rPr lang="es-CL" sz="1600" b="1" spc="200" dirty="0">
                <a:solidFill>
                  <a:srgbClr val="FF0000"/>
                </a:solidFill>
              </a:rPr>
              <a:t>Pre-</a:t>
            </a:r>
            <a:r>
              <a:rPr lang="es-CL" sz="1600" b="1" spc="200" dirty="0" err="1">
                <a:solidFill>
                  <a:srgbClr val="FF0000"/>
                </a:solidFill>
              </a:rPr>
              <a:t>Procesing</a:t>
            </a:r>
            <a:endParaRPr lang="es-CL" sz="1600" b="1" spc="200" dirty="0">
              <a:solidFill>
                <a:srgbClr val="FF0000"/>
              </a:solidFill>
            </a:endParaRPr>
          </a:p>
        </p:txBody>
      </p:sp>
      <p:sp>
        <p:nvSpPr>
          <p:cNvPr id="23" name="Rectángulo 45">
            <a:extLst>
              <a:ext uri="{FF2B5EF4-FFF2-40B4-BE49-F238E27FC236}">
                <a16:creationId xmlns:a16="http://schemas.microsoft.com/office/drawing/2014/main" id="{807ED3C8-4974-468A-AC77-5C6AEF9069A7}"/>
              </a:ext>
            </a:extLst>
          </p:cNvPr>
          <p:cNvSpPr/>
          <p:nvPr/>
        </p:nvSpPr>
        <p:spPr>
          <a:xfrm>
            <a:off x="235521" y="1539784"/>
            <a:ext cx="2042846" cy="2449630"/>
          </a:xfrm>
          <a:prstGeom prst="bracketPair">
            <a:avLst/>
          </a:prstGeom>
          <a:solidFill>
            <a:srgbClr val="FF0000">
              <a:alpha val="31000"/>
            </a:srgbClr>
          </a:solidFill>
          <a:ln w="25400">
            <a:solidFill>
              <a:srgbClr val="C00000">
                <a:alpha val="20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293693065">
                  <a:custGeom>
                    <a:avLst/>
                    <a:gdLst>
                      <a:gd name="connsiteX0" fmla="*/ 0 w 1776060"/>
                      <a:gd name="connsiteY0" fmla="*/ 126571 h 759409"/>
                      <a:gd name="connsiteX1" fmla="*/ 126571 w 1776060"/>
                      <a:gd name="connsiteY1" fmla="*/ 0 h 759409"/>
                      <a:gd name="connsiteX2" fmla="*/ 1649489 w 1776060"/>
                      <a:gd name="connsiteY2" fmla="*/ 0 h 759409"/>
                      <a:gd name="connsiteX3" fmla="*/ 1776060 w 1776060"/>
                      <a:gd name="connsiteY3" fmla="*/ 126571 h 759409"/>
                      <a:gd name="connsiteX4" fmla="*/ 1776060 w 1776060"/>
                      <a:gd name="connsiteY4" fmla="*/ 632838 h 759409"/>
                      <a:gd name="connsiteX5" fmla="*/ 1649489 w 1776060"/>
                      <a:gd name="connsiteY5" fmla="*/ 759409 h 759409"/>
                      <a:gd name="connsiteX6" fmla="*/ 126571 w 1776060"/>
                      <a:gd name="connsiteY6" fmla="*/ 759409 h 759409"/>
                      <a:gd name="connsiteX7" fmla="*/ 0 w 1776060"/>
                      <a:gd name="connsiteY7" fmla="*/ 632838 h 759409"/>
                      <a:gd name="connsiteX8" fmla="*/ 0 w 1776060"/>
                      <a:gd name="connsiteY8" fmla="*/ 126571 h 759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6060" h="759409" extrusionOk="0">
                        <a:moveTo>
                          <a:pt x="0" y="126571"/>
                        </a:moveTo>
                        <a:cubicBezTo>
                          <a:pt x="242" y="70050"/>
                          <a:pt x="45976" y="-7937"/>
                          <a:pt x="126571" y="0"/>
                        </a:cubicBezTo>
                        <a:cubicBezTo>
                          <a:pt x="668840" y="-129883"/>
                          <a:pt x="1072991" y="-8670"/>
                          <a:pt x="1649489" y="0"/>
                        </a:cubicBezTo>
                        <a:cubicBezTo>
                          <a:pt x="1720737" y="-4607"/>
                          <a:pt x="1786995" y="53663"/>
                          <a:pt x="1776060" y="126571"/>
                        </a:cubicBezTo>
                        <a:cubicBezTo>
                          <a:pt x="1819330" y="200566"/>
                          <a:pt x="1781427" y="414636"/>
                          <a:pt x="1776060" y="632838"/>
                        </a:cubicBezTo>
                        <a:cubicBezTo>
                          <a:pt x="1779252" y="700131"/>
                          <a:pt x="1722663" y="759491"/>
                          <a:pt x="1649489" y="759409"/>
                        </a:cubicBezTo>
                        <a:cubicBezTo>
                          <a:pt x="959817" y="811554"/>
                          <a:pt x="686620" y="645865"/>
                          <a:pt x="126571" y="759409"/>
                        </a:cubicBezTo>
                        <a:cubicBezTo>
                          <a:pt x="59414" y="753000"/>
                          <a:pt x="10997" y="694274"/>
                          <a:pt x="0" y="632838"/>
                        </a:cubicBezTo>
                        <a:cubicBezTo>
                          <a:pt x="-3604" y="410601"/>
                          <a:pt x="-12412" y="339431"/>
                          <a:pt x="0" y="12657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CL" sz="1400" b="1" spc="200" dirty="0" err="1">
                <a:solidFill>
                  <a:schemeClr val="bg1"/>
                </a:solidFill>
              </a:rPr>
              <a:t>Layers</a:t>
            </a:r>
            <a:endParaRPr lang="es-CL" sz="1400" b="1" spc="200" dirty="0">
              <a:solidFill>
                <a:schemeClr val="bg1"/>
              </a:solidFill>
            </a:endParaRPr>
          </a:p>
          <a:p>
            <a:r>
              <a:rPr lang="es-CL" sz="1400" b="1" spc="200" dirty="0" err="1">
                <a:solidFill>
                  <a:schemeClr val="bg1"/>
                </a:solidFill>
              </a:rPr>
              <a:t>Polygon</a:t>
            </a:r>
            <a:r>
              <a:rPr lang="es-CL" sz="1400" b="1" spc="200" dirty="0">
                <a:solidFill>
                  <a:schemeClr val="bg1"/>
                </a:solidFill>
              </a:rPr>
              <a:t> </a:t>
            </a:r>
            <a:r>
              <a:rPr lang="es-CL" sz="1400" b="1" spc="200" dirty="0" err="1">
                <a:solidFill>
                  <a:schemeClr val="bg1"/>
                </a:solidFill>
              </a:rPr>
              <a:t>or</a:t>
            </a:r>
            <a:r>
              <a:rPr lang="es-CL" sz="1400" b="1" spc="200" dirty="0">
                <a:solidFill>
                  <a:schemeClr val="bg1"/>
                </a:solidFill>
              </a:rPr>
              <a:t> </a:t>
            </a:r>
            <a:r>
              <a:rPr lang="es-CL" sz="1400" b="1" spc="200" dirty="0" err="1">
                <a:solidFill>
                  <a:schemeClr val="bg1"/>
                </a:solidFill>
              </a:rPr>
              <a:t>Points</a:t>
            </a:r>
            <a:r>
              <a:rPr lang="es-CL" sz="1400" b="1" spc="200" dirty="0">
                <a:solidFill>
                  <a:schemeClr val="bg1"/>
                </a:solidFill>
              </a:rPr>
              <a:t>:</a:t>
            </a:r>
          </a:p>
          <a:p>
            <a:r>
              <a:rPr lang="es-CL" sz="1400" b="1" spc="200" dirty="0">
                <a:solidFill>
                  <a:schemeClr val="bg1"/>
                </a:solidFill>
              </a:rPr>
              <a:t>1.-Catchments</a:t>
            </a:r>
          </a:p>
          <a:p>
            <a:r>
              <a:rPr lang="es-CL" sz="1400" b="1" spc="200" dirty="0">
                <a:solidFill>
                  <a:schemeClr val="bg1"/>
                </a:solidFill>
              </a:rPr>
              <a:t>2.- </a:t>
            </a:r>
            <a:r>
              <a:rPr lang="es-CL" sz="1400" b="1" spc="200" dirty="0" err="1">
                <a:solidFill>
                  <a:schemeClr val="bg1"/>
                </a:solidFill>
              </a:rPr>
              <a:t>Demand</a:t>
            </a:r>
            <a:r>
              <a:rPr lang="es-CL" sz="1400" b="1" spc="200" dirty="0">
                <a:solidFill>
                  <a:schemeClr val="bg1"/>
                </a:solidFill>
              </a:rPr>
              <a:t> </a:t>
            </a:r>
            <a:r>
              <a:rPr lang="es-CL" sz="1400" b="1" spc="200" dirty="0" err="1">
                <a:solidFill>
                  <a:schemeClr val="bg1"/>
                </a:solidFill>
              </a:rPr>
              <a:t>Sites</a:t>
            </a:r>
            <a:endParaRPr lang="es-CL" sz="1400" b="1" spc="200" dirty="0">
              <a:solidFill>
                <a:schemeClr val="bg1"/>
              </a:solidFill>
            </a:endParaRPr>
          </a:p>
          <a:p>
            <a:r>
              <a:rPr lang="es-CL" sz="1400" b="1" spc="200" dirty="0">
                <a:solidFill>
                  <a:schemeClr val="bg1"/>
                </a:solidFill>
              </a:rPr>
              <a:t>2.1.- </a:t>
            </a:r>
            <a:r>
              <a:rPr lang="es-CL" sz="1400" b="1" spc="200" dirty="0" err="1">
                <a:solidFill>
                  <a:schemeClr val="bg1"/>
                </a:solidFill>
              </a:rPr>
              <a:t>Irrigation</a:t>
            </a:r>
            <a:r>
              <a:rPr lang="es-CL" sz="1400" b="1" spc="200" dirty="0">
                <a:solidFill>
                  <a:schemeClr val="bg1"/>
                </a:solidFill>
              </a:rPr>
              <a:t> </a:t>
            </a:r>
          </a:p>
          <a:p>
            <a:r>
              <a:rPr lang="es-CL" sz="1400" b="1" spc="200" dirty="0">
                <a:solidFill>
                  <a:schemeClr val="bg1"/>
                </a:solidFill>
              </a:rPr>
              <a:t>2.2.- </a:t>
            </a:r>
            <a:r>
              <a:rPr lang="es-CL" sz="1400" b="1" spc="200" dirty="0" err="1">
                <a:solidFill>
                  <a:schemeClr val="bg1"/>
                </a:solidFill>
              </a:rPr>
              <a:t>Industry</a:t>
            </a:r>
            <a:endParaRPr lang="es-CL" sz="1400" b="1" spc="200" dirty="0">
              <a:solidFill>
                <a:schemeClr val="bg1"/>
              </a:solidFill>
            </a:endParaRPr>
          </a:p>
          <a:p>
            <a:r>
              <a:rPr lang="es-CL" sz="1400" b="1" spc="200" dirty="0">
                <a:solidFill>
                  <a:schemeClr val="bg1"/>
                </a:solidFill>
              </a:rPr>
              <a:t>2.3.- </a:t>
            </a:r>
            <a:r>
              <a:rPr lang="es-CL" sz="1400" b="1" spc="200" dirty="0" err="1">
                <a:solidFill>
                  <a:schemeClr val="bg1"/>
                </a:solidFill>
              </a:rPr>
              <a:t>Minning</a:t>
            </a:r>
            <a:endParaRPr lang="es-CL" sz="1400" b="1" spc="200" dirty="0">
              <a:solidFill>
                <a:schemeClr val="bg1"/>
              </a:solidFill>
            </a:endParaRPr>
          </a:p>
          <a:p>
            <a:r>
              <a:rPr lang="es-CL" sz="1400" b="1" spc="200" dirty="0">
                <a:solidFill>
                  <a:schemeClr val="bg1"/>
                </a:solidFill>
              </a:rPr>
              <a:t>2.4.- </a:t>
            </a:r>
            <a:r>
              <a:rPr lang="es-CL" sz="1400" b="1" spc="200" dirty="0" err="1">
                <a:solidFill>
                  <a:schemeClr val="bg1"/>
                </a:solidFill>
              </a:rPr>
              <a:t>Wetlands</a:t>
            </a:r>
            <a:endParaRPr lang="es-CL" sz="1400" b="1" spc="200" dirty="0">
              <a:solidFill>
                <a:schemeClr val="bg1"/>
              </a:solidFill>
            </a:endParaRPr>
          </a:p>
        </p:txBody>
      </p:sp>
      <p:sp>
        <p:nvSpPr>
          <p:cNvPr id="24" name="Rectángulo 45">
            <a:extLst>
              <a:ext uri="{FF2B5EF4-FFF2-40B4-BE49-F238E27FC236}">
                <a16:creationId xmlns:a16="http://schemas.microsoft.com/office/drawing/2014/main" id="{8562C21D-E41C-4944-ACE5-0A9B806C7382}"/>
              </a:ext>
            </a:extLst>
          </p:cNvPr>
          <p:cNvSpPr/>
          <p:nvPr/>
        </p:nvSpPr>
        <p:spPr>
          <a:xfrm>
            <a:off x="2588215" y="1908681"/>
            <a:ext cx="1817723" cy="493529"/>
          </a:xfrm>
          <a:prstGeom prst="roundRect">
            <a:avLst/>
          </a:prstGeom>
          <a:solidFill>
            <a:srgbClr val="FF0000">
              <a:alpha val="8000"/>
            </a:srgbClr>
          </a:solidFill>
          <a:ln w="38100">
            <a:solidFill>
              <a:srgbClr val="FF0000">
                <a:alpha val="15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293693065">
                  <a:custGeom>
                    <a:avLst/>
                    <a:gdLst>
                      <a:gd name="connsiteX0" fmla="*/ 0 w 1776060"/>
                      <a:gd name="connsiteY0" fmla="*/ 126571 h 759409"/>
                      <a:gd name="connsiteX1" fmla="*/ 126571 w 1776060"/>
                      <a:gd name="connsiteY1" fmla="*/ 0 h 759409"/>
                      <a:gd name="connsiteX2" fmla="*/ 1649489 w 1776060"/>
                      <a:gd name="connsiteY2" fmla="*/ 0 h 759409"/>
                      <a:gd name="connsiteX3" fmla="*/ 1776060 w 1776060"/>
                      <a:gd name="connsiteY3" fmla="*/ 126571 h 759409"/>
                      <a:gd name="connsiteX4" fmla="*/ 1776060 w 1776060"/>
                      <a:gd name="connsiteY4" fmla="*/ 632838 h 759409"/>
                      <a:gd name="connsiteX5" fmla="*/ 1649489 w 1776060"/>
                      <a:gd name="connsiteY5" fmla="*/ 759409 h 759409"/>
                      <a:gd name="connsiteX6" fmla="*/ 126571 w 1776060"/>
                      <a:gd name="connsiteY6" fmla="*/ 759409 h 759409"/>
                      <a:gd name="connsiteX7" fmla="*/ 0 w 1776060"/>
                      <a:gd name="connsiteY7" fmla="*/ 632838 h 759409"/>
                      <a:gd name="connsiteX8" fmla="*/ 0 w 1776060"/>
                      <a:gd name="connsiteY8" fmla="*/ 126571 h 759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6060" h="759409" extrusionOk="0">
                        <a:moveTo>
                          <a:pt x="0" y="126571"/>
                        </a:moveTo>
                        <a:cubicBezTo>
                          <a:pt x="242" y="70050"/>
                          <a:pt x="45976" y="-7937"/>
                          <a:pt x="126571" y="0"/>
                        </a:cubicBezTo>
                        <a:cubicBezTo>
                          <a:pt x="668840" y="-129883"/>
                          <a:pt x="1072991" y="-8670"/>
                          <a:pt x="1649489" y="0"/>
                        </a:cubicBezTo>
                        <a:cubicBezTo>
                          <a:pt x="1720737" y="-4607"/>
                          <a:pt x="1786995" y="53663"/>
                          <a:pt x="1776060" y="126571"/>
                        </a:cubicBezTo>
                        <a:cubicBezTo>
                          <a:pt x="1819330" y="200566"/>
                          <a:pt x="1781427" y="414636"/>
                          <a:pt x="1776060" y="632838"/>
                        </a:cubicBezTo>
                        <a:cubicBezTo>
                          <a:pt x="1779252" y="700131"/>
                          <a:pt x="1722663" y="759491"/>
                          <a:pt x="1649489" y="759409"/>
                        </a:cubicBezTo>
                        <a:cubicBezTo>
                          <a:pt x="959817" y="811554"/>
                          <a:pt x="686620" y="645865"/>
                          <a:pt x="126571" y="759409"/>
                        </a:cubicBezTo>
                        <a:cubicBezTo>
                          <a:pt x="59414" y="753000"/>
                          <a:pt x="10997" y="694274"/>
                          <a:pt x="0" y="632838"/>
                        </a:cubicBezTo>
                        <a:cubicBezTo>
                          <a:pt x="-3604" y="410601"/>
                          <a:pt x="-12412" y="339431"/>
                          <a:pt x="0" y="12657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1650" b="1" spc="200" dirty="0">
                <a:solidFill>
                  <a:schemeClr val="bg1">
                    <a:lumMod val="50000"/>
                  </a:schemeClr>
                </a:solidFill>
              </a:rPr>
              <a:t>Geo</a:t>
            </a:r>
            <a:r>
              <a:rPr lang="es-CL" sz="1650" spc="200" dirty="0">
                <a:solidFill>
                  <a:schemeClr val="bg1">
                    <a:lumMod val="50000"/>
                  </a:schemeClr>
                </a:solidFill>
              </a:rPr>
              <a:t>Linkage.py</a:t>
            </a:r>
          </a:p>
        </p:txBody>
      </p:sp>
      <p:sp>
        <p:nvSpPr>
          <p:cNvPr id="25" name="Rectángulo 45">
            <a:extLst>
              <a:ext uri="{FF2B5EF4-FFF2-40B4-BE49-F238E27FC236}">
                <a16:creationId xmlns:a16="http://schemas.microsoft.com/office/drawing/2014/main" id="{56DD3572-4A51-4F14-B9B3-41C0D6EEE293}"/>
              </a:ext>
            </a:extLst>
          </p:cNvPr>
          <p:cNvSpPr/>
          <p:nvPr/>
        </p:nvSpPr>
        <p:spPr>
          <a:xfrm>
            <a:off x="6010053" y="1463824"/>
            <a:ext cx="6069246" cy="585154"/>
          </a:xfrm>
          <a:prstGeom prst="roundRect">
            <a:avLst/>
          </a:prstGeom>
          <a:solidFill>
            <a:srgbClr val="92D050">
              <a:alpha val="25000"/>
            </a:srgbClr>
          </a:solidFill>
          <a:ln w="38100">
            <a:solidFill>
              <a:srgbClr val="92D050">
                <a:alpha val="50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293693065">
                  <a:custGeom>
                    <a:avLst/>
                    <a:gdLst>
                      <a:gd name="connsiteX0" fmla="*/ 0 w 1776060"/>
                      <a:gd name="connsiteY0" fmla="*/ 126571 h 759409"/>
                      <a:gd name="connsiteX1" fmla="*/ 126571 w 1776060"/>
                      <a:gd name="connsiteY1" fmla="*/ 0 h 759409"/>
                      <a:gd name="connsiteX2" fmla="*/ 1649489 w 1776060"/>
                      <a:gd name="connsiteY2" fmla="*/ 0 h 759409"/>
                      <a:gd name="connsiteX3" fmla="*/ 1776060 w 1776060"/>
                      <a:gd name="connsiteY3" fmla="*/ 126571 h 759409"/>
                      <a:gd name="connsiteX4" fmla="*/ 1776060 w 1776060"/>
                      <a:gd name="connsiteY4" fmla="*/ 632838 h 759409"/>
                      <a:gd name="connsiteX5" fmla="*/ 1649489 w 1776060"/>
                      <a:gd name="connsiteY5" fmla="*/ 759409 h 759409"/>
                      <a:gd name="connsiteX6" fmla="*/ 126571 w 1776060"/>
                      <a:gd name="connsiteY6" fmla="*/ 759409 h 759409"/>
                      <a:gd name="connsiteX7" fmla="*/ 0 w 1776060"/>
                      <a:gd name="connsiteY7" fmla="*/ 632838 h 759409"/>
                      <a:gd name="connsiteX8" fmla="*/ 0 w 1776060"/>
                      <a:gd name="connsiteY8" fmla="*/ 126571 h 759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6060" h="759409" extrusionOk="0">
                        <a:moveTo>
                          <a:pt x="0" y="126571"/>
                        </a:moveTo>
                        <a:cubicBezTo>
                          <a:pt x="242" y="70050"/>
                          <a:pt x="45976" y="-7937"/>
                          <a:pt x="126571" y="0"/>
                        </a:cubicBezTo>
                        <a:cubicBezTo>
                          <a:pt x="668840" y="-129883"/>
                          <a:pt x="1072991" y="-8670"/>
                          <a:pt x="1649489" y="0"/>
                        </a:cubicBezTo>
                        <a:cubicBezTo>
                          <a:pt x="1720737" y="-4607"/>
                          <a:pt x="1786995" y="53663"/>
                          <a:pt x="1776060" y="126571"/>
                        </a:cubicBezTo>
                        <a:cubicBezTo>
                          <a:pt x="1819330" y="200566"/>
                          <a:pt x="1781427" y="414636"/>
                          <a:pt x="1776060" y="632838"/>
                        </a:cubicBezTo>
                        <a:cubicBezTo>
                          <a:pt x="1779252" y="700131"/>
                          <a:pt x="1722663" y="759491"/>
                          <a:pt x="1649489" y="759409"/>
                        </a:cubicBezTo>
                        <a:cubicBezTo>
                          <a:pt x="959817" y="811554"/>
                          <a:pt x="686620" y="645865"/>
                          <a:pt x="126571" y="759409"/>
                        </a:cubicBezTo>
                        <a:cubicBezTo>
                          <a:pt x="59414" y="753000"/>
                          <a:pt x="10997" y="694274"/>
                          <a:pt x="0" y="632838"/>
                        </a:cubicBezTo>
                        <a:cubicBezTo>
                          <a:pt x="-3604" y="410601"/>
                          <a:pt x="-12412" y="339431"/>
                          <a:pt x="0" y="12657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1600" b="1" spc="200" dirty="0">
                <a:solidFill>
                  <a:schemeClr val="bg1">
                    <a:lumMod val="50000"/>
                  </a:schemeClr>
                </a:solidFill>
              </a:rPr>
              <a:t>WEAP-</a:t>
            </a:r>
            <a:r>
              <a:rPr lang="es-CL" sz="1600" b="1" spc="200" dirty="0" err="1">
                <a:solidFill>
                  <a:schemeClr val="bg1">
                    <a:lumMod val="50000"/>
                  </a:schemeClr>
                </a:solidFill>
              </a:rPr>
              <a:t>Modflow</a:t>
            </a:r>
            <a:r>
              <a:rPr lang="es-CL" sz="1600" b="1" spc="200" dirty="0">
                <a:solidFill>
                  <a:schemeClr val="bg1">
                    <a:lumMod val="50000"/>
                  </a:schemeClr>
                </a:solidFill>
              </a:rPr>
              <a:t> (SEI; USG)</a:t>
            </a:r>
          </a:p>
          <a:p>
            <a:pPr algn="ctr"/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400" b="1" spc="200" dirty="0">
                <a:solidFill>
                  <a:schemeClr val="bg1">
                    <a:lumMod val="50000"/>
                  </a:schemeClr>
                </a:solidFill>
              </a:rPr>
              <a:t>Past </a:t>
            </a:r>
            <a:r>
              <a:rPr lang="es-CL" sz="1400" b="1" spc="200" dirty="0">
                <a:solidFill>
                  <a:schemeClr val="bg1">
                    <a:lumMod val="50000"/>
                  </a:schemeClr>
                </a:solidFill>
              </a:rPr>
              <a:t>and Future </a:t>
            </a:r>
            <a:r>
              <a:rPr lang="en-US" sz="1400" b="1" spc="200" dirty="0">
                <a:solidFill>
                  <a:schemeClr val="bg1">
                    <a:lumMod val="50000"/>
                  </a:schemeClr>
                </a:solidFill>
              </a:rPr>
              <a:t>Scenarios</a:t>
            </a:r>
            <a:endParaRPr lang="en-US" sz="1400" spc="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54818DB-E735-4301-AE3A-9C78BB8357B5}"/>
              </a:ext>
            </a:extLst>
          </p:cNvPr>
          <p:cNvGrpSpPr/>
          <p:nvPr/>
        </p:nvGrpSpPr>
        <p:grpSpPr>
          <a:xfrm>
            <a:off x="2941336" y="2701788"/>
            <a:ext cx="925817" cy="1132602"/>
            <a:chOff x="10612176" y="2963999"/>
            <a:chExt cx="1021449" cy="1174306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20EF41B5-B244-490A-8386-54C8051C3AFB}"/>
                </a:ext>
              </a:extLst>
            </p:cNvPr>
            <p:cNvGrpSpPr/>
            <p:nvPr/>
          </p:nvGrpSpPr>
          <p:grpSpPr>
            <a:xfrm>
              <a:off x="10690387" y="2963999"/>
              <a:ext cx="943238" cy="645989"/>
              <a:chOff x="0" y="0"/>
              <a:chExt cx="230505" cy="114513"/>
            </a:xfrm>
            <a:scene3d>
              <a:camera prst="obliqueTopLeft">
                <a:rot lat="1493902" lon="21269168" rev="21460360"/>
              </a:camera>
              <a:lightRig rig="balanced" dir="t"/>
            </a:scene3d>
          </p:grpSpPr>
          <p:grpSp>
            <p:nvGrpSpPr>
              <p:cNvPr id="54" name="Grupo 53">
                <a:extLst>
                  <a:ext uri="{FF2B5EF4-FFF2-40B4-BE49-F238E27FC236}">
                    <a16:creationId xmlns:a16="http://schemas.microsoft.com/office/drawing/2014/main" id="{4101130F-6919-4289-89FA-8CF224D1D7F7}"/>
                  </a:ext>
                </a:extLst>
              </p:cNvPr>
              <p:cNvGrpSpPr/>
              <p:nvPr/>
            </p:nvGrpSpPr>
            <p:grpSpPr>
              <a:xfrm>
                <a:off x="0" y="0"/>
                <a:ext cx="115571" cy="114513"/>
                <a:chOff x="0" y="0"/>
                <a:chExt cx="278765" cy="281940"/>
              </a:xfrm>
            </p:grpSpPr>
            <p:sp>
              <p:nvSpPr>
                <p:cNvPr id="65" name="Rectángulo 64">
                  <a:extLst>
                    <a:ext uri="{FF2B5EF4-FFF2-40B4-BE49-F238E27FC236}">
                      <a16:creationId xmlns:a16="http://schemas.microsoft.com/office/drawing/2014/main" id="{D28C84D8-1E9F-4911-A6F4-0224D57650CF}"/>
                    </a:ext>
                  </a:extLst>
                </p:cNvPr>
                <p:cNvSpPr/>
                <p:nvPr/>
              </p:nvSpPr>
              <p:spPr>
                <a:xfrm>
                  <a:off x="0" y="116"/>
                  <a:ext cx="93131" cy="94096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 dirty="0"/>
                </a:p>
              </p:txBody>
            </p:sp>
            <p:sp>
              <p:nvSpPr>
                <p:cNvPr id="66" name="Rectángulo 65">
                  <a:extLst>
                    <a:ext uri="{FF2B5EF4-FFF2-40B4-BE49-F238E27FC236}">
                      <a16:creationId xmlns:a16="http://schemas.microsoft.com/office/drawing/2014/main" id="{9C6F052E-F96E-4333-BD26-1A2AB3EF174D}"/>
                    </a:ext>
                  </a:extLst>
                </p:cNvPr>
                <p:cNvSpPr/>
                <p:nvPr/>
              </p:nvSpPr>
              <p:spPr>
                <a:xfrm>
                  <a:off x="93344" y="187960"/>
                  <a:ext cx="92710" cy="9398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 dirty="0"/>
                </a:p>
              </p:txBody>
            </p:sp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3AA299A3-08EA-46CC-BA14-8E768D6C2E02}"/>
                    </a:ext>
                  </a:extLst>
                </p:cNvPr>
                <p:cNvSpPr/>
                <p:nvPr/>
              </p:nvSpPr>
              <p:spPr>
                <a:xfrm>
                  <a:off x="93344" y="0"/>
                  <a:ext cx="92710" cy="93980"/>
                </a:xfrm>
                <a:prstGeom prst="rect">
                  <a:avLst/>
                </a:prstGeom>
                <a:pattFill prst="pct70">
                  <a:fgClr>
                    <a:schemeClr val="accent6">
                      <a:lumMod val="20000"/>
                      <a:lumOff val="80000"/>
                    </a:schemeClr>
                  </a:fgClr>
                  <a:bgClr>
                    <a:schemeClr val="bg1"/>
                  </a:bgClr>
                </a:pattFill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68" name="Rectángulo 67">
                  <a:extLst>
                    <a:ext uri="{FF2B5EF4-FFF2-40B4-BE49-F238E27FC236}">
                      <a16:creationId xmlns:a16="http://schemas.microsoft.com/office/drawing/2014/main" id="{4286D4D5-C33C-4880-A8C3-F6E4AF8ABA7E}"/>
                    </a:ext>
                  </a:extLst>
                </p:cNvPr>
                <p:cNvSpPr/>
                <p:nvPr/>
              </p:nvSpPr>
              <p:spPr>
                <a:xfrm>
                  <a:off x="422" y="187960"/>
                  <a:ext cx="92710" cy="9398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69" name="Rectángulo 68">
                  <a:extLst>
                    <a:ext uri="{FF2B5EF4-FFF2-40B4-BE49-F238E27FC236}">
                      <a16:creationId xmlns:a16="http://schemas.microsoft.com/office/drawing/2014/main" id="{F12F5708-6D88-43F5-98C7-651383BFE9F6}"/>
                    </a:ext>
                  </a:extLst>
                </p:cNvPr>
                <p:cNvSpPr/>
                <p:nvPr/>
              </p:nvSpPr>
              <p:spPr>
                <a:xfrm>
                  <a:off x="0" y="93980"/>
                  <a:ext cx="92710" cy="9398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8DD42080-0401-470F-88F5-BB8AD7519E1C}"/>
                    </a:ext>
                  </a:extLst>
                </p:cNvPr>
                <p:cNvSpPr/>
                <p:nvPr/>
              </p:nvSpPr>
              <p:spPr>
                <a:xfrm>
                  <a:off x="186054" y="94214"/>
                  <a:ext cx="92710" cy="93980"/>
                </a:xfrm>
                <a:prstGeom prst="rect">
                  <a:avLst/>
                </a:prstGeom>
                <a:pattFill prst="pct60">
                  <a:fgClr>
                    <a:schemeClr val="accent6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71" name="Rectángulo 70">
                  <a:extLst>
                    <a:ext uri="{FF2B5EF4-FFF2-40B4-BE49-F238E27FC236}">
                      <a16:creationId xmlns:a16="http://schemas.microsoft.com/office/drawing/2014/main" id="{59D1AF09-90AC-4C29-AB72-3D7565AD6C7A}"/>
                    </a:ext>
                  </a:extLst>
                </p:cNvPr>
                <p:cNvSpPr/>
                <p:nvPr/>
              </p:nvSpPr>
              <p:spPr>
                <a:xfrm>
                  <a:off x="93345" y="93980"/>
                  <a:ext cx="92710" cy="9398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72" name="Rectángulo 71">
                  <a:extLst>
                    <a:ext uri="{FF2B5EF4-FFF2-40B4-BE49-F238E27FC236}">
                      <a16:creationId xmlns:a16="http://schemas.microsoft.com/office/drawing/2014/main" id="{17E69B55-B6AB-4C04-A694-46A4733455A3}"/>
                    </a:ext>
                  </a:extLst>
                </p:cNvPr>
                <p:cNvSpPr/>
                <p:nvPr/>
              </p:nvSpPr>
              <p:spPr>
                <a:xfrm>
                  <a:off x="186053" y="234"/>
                  <a:ext cx="92710" cy="9398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73" name="Rectángulo 72">
                  <a:extLst>
                    <a:ext uri="{FF2B5EF4-FFF2-40B4-BE49-F238E27FC236}">
                      <a16:creationId xmlns:a16="http://schemas.microsoft.com/office/drawing/2014/main" id="{E94A9E86-790F-4B3A-A2E9-F206A2F4066A}"/>
                    </a:ext>
                  </a:extLst>
                </p:cNvPr>
                <p:cNvSpPr/>
                <p:nvPr/>
              </p:nvSpPr>
              <p:spPr>
                <a:xfrm>
                  <a:off x="186055" y="187960"/>
                  <a:ext cx="92710" cy="9398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</p:grpSp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5B6C66C8-DDAB-4A7B-80FE-E4B960E681FE}"/>
                  </a:ext>
                </a:extLst>
              </p:cNvPr>
              <p:cNvGrpSpPr/>
              <p:nvPr/>
            </p:nvGrpSpPr>
            <p:grpSpPr>
              <a:xfrm>
                <a:off x="115569" y="214"/>
                <a:ext cx="114936" cy="114297"/>
                <a:chOff x="115569" y="214"/>
                <a:chExt cx="278766" cy="281940"/>
              </a:xfrm>
            </p:grpSpPr>
            <p:sp>
              <p:nvSpPr>
                <p:cNvPr id="56" name="Rectángulo 55">
                  <a:extLst>
                    <a:ext uri="{FF2B5EF4-FFF2-40B4-BE49-F238E27FC236}">
                      <a16:creationId xmlns:a16="http://schemas.microsoft.com/office/drawing/2014/main" id="{1EE56C7D-7C7B-4F20-8DCE-4DC07818DC4D}"/>
                    </a:ext>
                  </a:extLst>
                </p:cNvPr>
                <p:cNvSpPr/>
                <p:nvPr/>
              </p:nvSpPr>
              <p:spPr>
                <a:xfrm>
                  <a:off x="115569" y="329"/>
                  <a:ext cx="93133" cy="94099"/>
                </a:xfrm>
                <a:prstGeom prst="rect">
                  <a:avLst/>
                </a:prstGeom>
                <a:pattFill prst="pct60">
                  <a:fgClr>
                    <a:schemeClr val="accent6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57" name="Rectángulo 56">
                  <a:extLst>
                    <a:ext uri="{FF2B5EF4-FFF2-40B4-BE49-F238E27FC236}">
                      <a16:creationId xmlns:a16="http://schemas.microsoft.com/office/drawing/2014/main" id="{E2135D58-7997-4FCE-A1AB-C2C96EADA6C2}"/>
                    </a:ext>
                  </a:extLst>
                </p:cNvPr>
                <p:cNvSpPr/>
                <p:nvPr/>
              </p:nvSpPr>
              <p:spPr>
                <a:xfrm>
                  <a:off x="208915" y="188175"/>
                  <a:ext cx="92711" cy="93979"/>
                </a:xfrm>
                <a:prstGeom prst="rect">
                  <a:avLst/>
                </a:prstGeom>
                <a:pattFill prst="pct70">
                  <a:fgClr>
                    <a:schemeClr val="accent6">
                      <a:lumMod val="20000"/>
                      <a:lumOff val="80000"/>
                    </a:schemeClr>
                  </a:fgClr>
                  <a:bgClr>
                    <a:schemeClr val="bg1"/>
                  </a:bgClr>
                </a:pattFill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62708462-D8F4-45C3-B20B-7A05B06F029E}"/>
                    </a:ext>
                  </a:extLst>
                </p:cNvPr>
                <p:cNvSpPr/>
                <p:nvPr/>
              </p:nvSpPr>
              <p:spPr>
                <a:xfrm>
                  <a:off x="208915" y="214"/>
                  <a:ext cx="92711" cy="93979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59" name="Rectángulo 58">
                  <a:extLst>
                    <a:ext uri="{FF2B5EF4-FFF2-40B4-BE49-F238E27FC236}">
                      <a16:creationId xmlns:a16="http://schemas.microsoft.com/office/drawing/2014/main" id="{17A24FEB-9584-4407-A50A-570F853E0B62}"/>
                    </a:ext>
                  </a:extLst>
                </p:cNvPr>
                <p:cNvSpPr/>
                <p:nvPr/>
              </p:nvSpPr>
              <p:spPr>
                <a:xfrm>
                  <a:off x="115991" y="188175"/>
                  <a:ext cx="92711" cy="93979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60" name="Rectángulo 59">
                  <a:extLst>
                    <a:ext uri="{FF2B5EF4-FFF2-40B4-BE49-F238E27FC236}">
                      <a16:creationId xmlns:a16="http://schemas.microsoft.com/office/drawing/2014/main" id="{250F694C-DF14-4109-975B-93255EA7EE6E}"/>
                    </a:ext>
                  </a:extLst>
                </p:cNvPr>
                <p:cNvSpPr/>
                <p:nvPr/>
              </p:nvSpPr>
              <p:spPr>
                <a:xfrm>
                  <a:off x="115569" y="94193"/>
                  <a:ext cx="92711" cy="93979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AD09104E-A17B-432A-B25C-3C9C96C1821B}"/>
                    </a:ext>
                  </a:extLst>
                </p:cNvPr>
                <p:cNvSpPr/>
                <p:nvPr/>
              </p:nvSpPr>
              <p:spPr>
                <a:xfrm>
                  <a:off x="301624" y="94428"/>
                  <a:ext cx="92711" cy="93979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62" name="Rectángulo 61">
                  <a:extLst>
                    <a:ext uri="{FF2B5EF4-FFF2-40B4-BE49-F238E27FC236}">
                      <a16:creationId xmlns:a16="http://schemas.microsoft.com/office/drawing/2014/main" id="{60A14B01-5CFE-478C-A096-254E95EEFBA5}"/>
                    </a:ext>
                  </a:extLst>
                </p:cNvPr>
                <p:cNvSpPr/>
                <p:nvPr/>
              </p:nvSpPr>
              <p:spPr>
                <a:xfrm>
                  <a:off x="208915" y="94193"/>
                  <a:ext cx="92711" cy="93979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63" name="Rectángulo 62">
                  <a:extLst>
                    <a:ext uri="{FF2B5EF4-FFF2-40B4-BE49-F238E27FC236}">
                      <a16:creationId xmlns:a16="http://schemas.microsoft.com/office/drawing/2014/main" id="{AD866200-7EB3-4CC8-BEB6-EA5FF5C42D0D}"/>
                    </a:ext>
                  </a:extLst>
                </p:cNvPr>
                <p:cNvSpPr/>
                <p:nvPr/>
              </p:nvSpPr>
              <p:spPr>
                <a:xfrm>
                  <a:off x="301624" y="449"/>
                  <a:ext cx="92711" cy="93979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80089E1A-A573-4669-B094-88F64ED80C10}"/>
                    </a:ext>
                  </a:extLst>
                </p:cNvPr>
                <p:cNvSpPr/>
                <p:nvPr/>
              </p:nvSpPr>
              <p:spPr>
                <a:xfrm>
                  <a:off x="301623" y="188175"/>
                  <a:ext cx="92711" cy="93979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</p:grp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6C07C075-C5DD-4875-BC78-978CF2F995FF}"/>
                </a:ext>
              </a:extLst>
            </p:cNvPr>
            <p:cNvGrpSpPr/>
            <p:nvPr/>
          </p:nvGrpSpPr>
          <p:grpSpPr>
            <a:xfrm>
              <a:off x="10612176" y="3492316"/>
              <a:ext cx="943238" cy="645989"/>
              <a:chOff x="0" y="0"/>
              <a:chExt cx="230505" cy="114513"/>
            </a:xfrm>
            <a:scene3d>
              <a:camera prst="obliqueTopLeft">
                <a:rot lat="1493902" lon="21269168" rev="21460360"/>
              </a:camera>
              <a:lightRig rig="balanced" dir="t"/>
            </a:scene3d>
          </p:grpSpPr>
          <p:grpSp>
            <p:nvGrpSpPr>
              <p:cNvPr id="34" name="Grupo 33">
                <a:extLst>
                  <a:ext uri="{FF2B5EF4-FFF2-40B4-BE49-F238E27FC236}">
                    <a16:creationId xmlns:a16="http://schemas.microsoft.com/office/drawing/2014/main" id="{8A043E24-540A-4D45-9AEC-FBC9D312A143}"/>
                  </a:ext>
                </a:extLst>
              </p:cNvPr>
              <p:cNvGrpSpPr/>
              <p:nvPr/>
            </p:nvGrpSpPr>
            <p:grpSpPr>
              <a:xfrm>
                <a:off x="0" y="0"/>
                <a:ext cx="115571" cy="114513"/>
                <a:chOff x="0" y="0"/>
                <a:chExt cx="278765" cy="281940"/>
              </a:xfrm>
            </p:grpSpPr>
            <p:sp>
              <p:nvSpPr>
                <p:cNvPr id="45" name="Rectángulo 44">
                  <a:extLst>
                    <a:ext uri="{FF2B5EF4-FFF2-40B4-BE49-F238E27FC236}">
                      <a16:creationId xmlns:a16="http://schemas.microsoft.com/office/drawing/2014/main" id="{C7BC6C37-65F9-464C-99B6-2AF7E5366F85}"/>
                    </a:ext>
                  </a:extLst>
                </p:cNvPr>
                <p:cNvSpPr/>
                <p:nvPr/>
              </p:nvSpPr>
              <p:spPr>
                <a:xfrm>
                  <a:off x="0" y="116"/>
                  <a:ext cx="93131" cy="94096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 dirty="0"/>
                </a:p>
              </p:txBody>
            </p:sp>
            <p:sp>
              <p:nvSpPr>
                <p:cNvPr id="46" name="Rectángulo 45">
                  <a:extLst>
                    <a:ext uri="{FF2B5EF4-FFF2-40B4-BE49-F238E27FC236}">
                      <a16:creationId xmlns:a16="http://schemas.microsoft.com/office/drawing/2014/main" id="{B4365875-4E70-4679-AB68-34054028B0B8}"/>
                    </a:ext>
                  </a:extLst>
                </p:cNvPr>
                <p:cNvSpPr/>
                <p:nvPr/>
              </p:nvSpPr>
              <p:spPr>
                <a:xfrm>
                  <a:off x="93344" y="187960"/>
                  <a:ext cx="92710" cy="9398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 dirty="0"/>
                </a:p>
              </p:txBody>
            </p:sp>
            <p:sp>
              <p:nvSpPr>
                <p:cNvPr id="47" name="Rectángulo 46">
                  <a:extLst>
                    <a:ext uri="{FF2B5EF4-FFF2-40B4-BE49-F238E27FC236}">
                      <a16:creationId xmlns:a16="http://schemas.microsoft.com/office/drawing/2014/main" id="{3A9D9564-B545-43B7-A4A2-AF3135308510}"/>
                    </a:ext>
                  </a:extLst>
                </p:cNvPr>
                <p:cNvSpPr/>
                <p:nvPr/>
              </p:nvSpPr>
              <p:spPr>
                <a:xfrm>
                  <a:off x="93344" y="0"/>
                  <a:ext cx="92710" cy="93980"/>
                </a:xfrm>
                <a:prstGeom prst="rect">
                  <a:avLst/>
                </a:prstGeom>
                <a:pattFill prst="pct70">
                  <a:fgClr>
                    <a:schemeClr val="accent6">
                      <a:lumMod val="20000"/>
                      <a:lumOff val="80000"/>
                    </a:schemeClr>
                  </a:fgClr>
                  <a:bgClr>
                    <a:schemeClr val="bg1"/>
                  </a:bgClr>
                </a:pattFill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48" name="Rectángulo 47">
                  <a:extLst>
                    <a:ext uri="{FF2B5EF4-FFF2-40B4-BE49-F238E27FC236}">
                      <a16:creationId xmlns:a16="http://schemas.microsoft.com/office/drawing/2014/main" id="{0C21E8B6-B9C9-4EF4-B789-B5E62F8F3946}"/>
                    </a:ext>
                  </a:extLst>
                </p:cNvPr>
                <p:cNvSpPr/>
                <p:nvPr/>
              </p:nvSpPr>
              <p:spPr>
                <a:xfrm>
                  <a:off x="422" y="187960"/>
                  <a:ext cx="92710" cy="9398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49" name="Rectángulo 48">
                  <a:extLst>
                    <a:ext uri="{FF2B5EF4-FFF2-40B4-BE49-F238E27FC236}">
                      <a16:creationId xmlns:a16="http://schemas.microsoft.com/office/drawing/2014/main" id="{FAA96335-DF3C-4632-8658-009021504670}"/>
                    </a:ext>
                  </a:extLst>
                </p:cNvPr>
                <p:cNvSpPr/>
                <p:nvPr/>
              </p:nvSpPr>
              <p:spPr>
                <a:xfrm>
                  <a:off x="0" y="93980"/>
                  <a:ext cx="92710" cy="9398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50" name="Rectángulo 49">
                  <a:extLst>
                    <a:ext uri="{FF2B5EF4-FFF2-40B4-BE49-F238E27FC236}">
                      <a16:creationId xmlns:a16="http://schemas.microsoft.com/office/drawing/2014/main" id="{A73A216B-8292-4638-80EF-B5F782EB2E38}"/>
                    </a:ext>
                  </a:extLst>
                </p:cNvPr>
                <p:cNvSpPr/>
                <p:nvPr/>
              </p:nvSpPr>
              <p:spPr>
                <a:xfrm>
                  <a:off x="186054" y="94214"/>
                  <a:ext cx="92710" cy="93980"/>
                </a:xfrm>
                <a:prstGeom prst="rect">
                  <a:avLst/>
                </a:prstGeom>
                <a:pattFill prst="pct60">
                  <a:fgClr>
                    <a:schemeClr val="accent6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51" name="Rectángulo 50">
                  <a:extLst>
                    <a:ext uri="{FF2B5EF4-FFF2-40B4-BE49-F238E27FC236}">
                      <a16:creationId xmlns:a16="http://schemas.microsoft.com/office/drawing/2014/main" id="{A898ECC8-6864-4D89-A457-7FD4BB7245E9}"/>
                    </a:ext>
                  </a:extLst>
                </p:cNvPr>
                <p:cNvSpPr/>
                <p:nvPr/>
              </p:nvSpPr>
              <p:spPr>
                <a:xfrm>
                  <a:off x="93345" y="93980"/>
                  <a:ext cx="92710" cy="9398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52" name="Rectángulo 51">
                  <a:extLst>
                    <a:ext uri="{FF2B5EF4-FFF2-40B4-BE49-F238E27FC236}">
                      <a16:creationId xmlns:a16="http://schemas.microsoft.com/office/drawing/2014/main" id="{1384AF39-EC46-43F9-A7D1-448F8CC40584}"/>
                    </a:ext>
                  </a:extLst>
                </p:cNvPr>
                <p:cNvSpPr/>
                <p:nvPr/>
              </p:nvSpPr>
              <p:spPr>
                <a:xfrm>
                  <a:off x="186053" y="234"/>
                  <a:ext cx="92710" cy="9398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53" name="Rectángulo 52">
                  <a:extLst>
                    <a:ext uri="{FF2B5EF4-FFF2-40B4-BE49-F238E27FC236}">
                      <a16:creationId xmlns:a16="http://schemas.microsoft.com/office/drawing/2014/main" id="{1BD82E7E-14B2-4FB4-8561-D059A35670C0}"/>
                    </a:ext>
                  </a:extLst>
                </p:cNvPr>
                <p:cNvSpPr/>
                <p:nvPr/>
              </p:nvSpPr>
              <p:spPr>
                <a:xfrm>
                  <a:off x="186055" y="187960"/>
                  <a:ext cx="92710" cy="93980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</p:grpSp>
          <p:grpSp>
            <p:nvGrpSpPr>
              <p:cNvPr id="35" name="Grupo 34">
                <a:extLst>
                  <a:ext uri="{FF2B5EF4-FFF2-40B4-BE49-F238E27FC236}">
                    <a16:creationId xmlns:a16="http://schemas.microsoft.com/office/drawing/2014/main" id="{40D8C706-C815-48AB-83E2-56E0FA2941DE}"/>
                  </a:ext>
                </a:extLst>
              </p:cNvPr>
              <p:cNvGrpSpPr/>
              <p:nvPr/>
            </p:nvGrpSpPr>
            <p:grpSpPr>
              <a:xfrm>
                <a:off x="115569" y="214"/>
                <a:ext cx="114936" cy="114297"/>
                <a:chOff x="115569" y="214"/>
                <a:chExt cx="278766" cy="281940"/>
              </a:xfrm>
            </p:grpSpPr>
            <p:sp>
              <p:nvSpPr>
                <p:cNvPr id="36" name="Rectángulo 35">
                  <a:extLst>
                    <a:ext uri="{FF2B5EF4-FFF2-40B4-BE49-F238E27FC236}">
                      <a16:creationId xmlns:a16="http://schemas.microsoft.com/office/drawing/2014/main" id="{63E231DD-5BE7-4432-BF73-0C5A6005757A}"/>
                    </a:ext>
                  </a:extLst>
                </p:cNvPr>
                <p:cNvSpPr/>
                <p:nvPr/>
              </p:nvSpPr>
              <p:spPr>
                <a:xfrm>
                  <a:off x="115569" y="329"/>
                  <a:ext cx="93133" cy="94099"/>
                </a:xfrm>
                <a:prstGeom prst="rect">
                  <a:avLst/>
                </a:prstGeom>
                <a:pattFill prst="pct60">
                  <a:fgClr>
                    <a:schemeClr val="accent6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37" name="Rectángulo 36">
                  <a:extLst>
                    <a:ext uri="{FF2B5EF4-FFF2-40B4-BE49-F238E27FC236}">
                      <a16:creationId xmlns:a16="http://schemas.microsoft.com/office/drawing/2014/main" id="{226E16F9-5AD3-4714-A72A-FD4E4E5B97B1}"/>
                    </a:ext>
                  </a:extLst>
                </p:cNvPr>
                <p:cNvSpPr/>
                <p:nvPr/>
              </p:nvSpPr>
              <p:spPr>
                <a:xfrm>
                  <a:off x="208915" y="188175"/>
                  <a:ext cx="92711" cy="93979"/>
                </a:xfrm>
                <a:prstGeom prst="rect">
                  <a:avLst/>
                </a:prstGeom>
                <a:pattFill prst="pct70">
                  <a:fgClr>
                    <a:schemeClr val="accent6">
                      <a:lumMod val="20000"/>
                      <a:lumOff val="80000"/>
                    </a:schemeClr>
                  </a:fgClr>
                  <a:bgClr>
                    <a:schemeClr val="bg1"/>
                  </a:bgClr>
                </a:pattFill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38" name="Rectángulo 37">
                  <a:extLst>
                    <a:ext uri="{FF2B5EF4-FFF2-40B4-BE49-F238E27FC236}">
                      <a16:creationId xmlns:a16="http://schemas.microsoft.com/office/drawing/2014/main" id="{EB1C70C3-6687-4FC9-8FD9-C617705C0CFA}"/>
                    </a:ext>
                  </a:extLst>
                </p:cNvPr>
                <p:cNvSpPr/>
                <p:nvPr/>
              </p:nvSpPr>
              <p:spPr>
                <a:xfrm>
                  <a:off x="208915" y="214"/>
                  <a:ext cx="92711" cy="93979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39" name="Rectángulo 38">
                  <a:extLst>
                    <a:ext uri="{FF2B5EF4-FFF2-40B4-BE49-F238E27FC236}">
                      <a16:creationId xmlns:a16="http://schemas.microsoft.com/office/drawing/2014/main" id="{65F80F0C-403C-459D-8E5A-9ECED3CC4353}"/>
                    </a:ext>
                  </a:extLst>
                </p:cNvPr>
                <p:cNvSpPr/>
                <p:nvPr/>
              </p:nvSpPr>
              <p:spPr>
                <a:xfrm>
                  <a:off x="115991" y="188175"/>
                  <a:ext cx="92711" cy="93979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40" name="Rectángulo 39">
                  <a:extLst>
                    <a:ext uri="{FF2B5EF4-FFF2-40B4-BE49-F238E27FC236}">
                      <a16:creationId xmlns:a16="http://schemas.microsoft.com/office/drawing/2014/main" id="{C3C15874-5BC7-4A5F-84CE-864C5184E658}"/>
                    </a:ext>
                  </a:extLst>
                </p:cNvPr>
                <p:cNvSpPr/>
                <p:nvPr/>
              </p:nvSpPr>
              <p:spPr>
                <a:xfrm>
                  <a:off x="115569" y="94193"/>
                  <a:ext cx="92711" cy="93979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41" name="Rectángulo 40">
                  <a:extLst>
                    <a:ext uri="{FF2B5EF4-FFF2-40B4-BE49-F238E27FC236}">
                      <a16:creationId xmlns:a16="http://schemas.microsoft.com/office/drawing/2014/main" id="{9225FFAA-40D3-49E2-ACCA-7DA7573F6C5E}"/>
                    </a:ext>
                  </a:extLst>
                </p:cNvPr>
                <p:cNvSpPr/>
                <p:nvPr/>
              </p:nvSpPr>
              <p:spPr>
                <a:xfrm>
                  <a:off x="301624" y="94428"/>
                  <a:ext cx="92711" cy="93979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808C64D0-19DE-4BEA-8F9F-EEF1DA2F8CF3}"/>
                    </a:ext>
                  </a:extLst>
                </p:cNvPr>
                <p:cNvSpPr/>
                <p:nvPr/>
              </p:nvSpPr>
              <p:spPr>
                <a:xfrm>
                  <a:off x="208915" y="94193"/>
                  <a:ext cx="92711" cy="93979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43" name="Rectángulo 42">
                  <a:extLst>
                    <a:ext uri="{FF2B5EF4-FFF2-40B4-BE49-F238E27FC236}">
                      <a16:creationId xmlns:a16="http://schemas.microsoft.com/office/drawing/2014/main" id="{1401A993-D162-47E2-BF1C-90F7DB448819}"/>
                    </a:ext>
                  </a:extLst>
                </p:cNvPr>
                <p:cNvSpPr/>
                <p:nvPr/>
              </p:nvSpPr>
              <p:spPr>
                <a:xfrm>
                  <a:off x="301624" y="449"/>
                  <a:ext cx="92711" cy="93979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  <p:sp>
              <p:nvSpPr>
                <p:cNvPr id="44" name="Rectángulo 43">
                  <a:extLst>
                    <a:ext uri="{FF2B5EF4-FFF2-40B4-BE49-F238E27FC236}">
                      <a16:creationId xmlns:a16="http://schemas.microsoft.com/office/drawing/2014/main" id="{B67754BD-0A25-4962-9F3D-617F8A250DBC}"/>
                    </a:ext>
                  </a:extLst>
                </p:cNvPr>
                <p:cNvSpPr/>
                <p:nvPr/>
              </p:nvSpPr>
              <p:spPr>
                <a:xfrm>
                  <a:off x="301623" y="188175"/>
                  <a:ext cx="92711" cy="93979"/>
                </a:xfrm>
                <a:prstGeom prst="rect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L"/>
                </a:p>
              </p:txBody>
            </p:sp>
          </p:grpSp>
        </p:grp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A39DB533-AB59-4195-8644-A7D5D316A63E}"/>
                </a:ext>
              </a:extLst>
            </p:cNvPr>
            <p:cNvSpPr/>
            <p:nvPr/>
          </p:nvSpPr>
          <p:spPr>
            <a:xfrm>
              <a:off x="11468545" y="3173095"/>
              <a:ext cx="157282" cy="215727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bliqueTopLeft">
                <a:rot lat="1493902" lon="21269168" rev="21460360"/>
              </a:camera>
              <a:lightRig rig="balanced" dir="t"/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1EC4C9A4-D2D0-4012-AE20-BE1C2B2D2BFF}"/>
                </a:ext>
              </a:extLst>
            </p:cNvPr>
            <p:cNvSpPr/>
            <p:nvPr/>
          </p:nvSpPr>
          <p:spPr>
            <a:xfrm>
              <a:off x="10883203" y="3005456"/>
              <a:ext cx="156419" cy="215320"/>
            </a:xfrm>
            <a:prstGeom prst="rect">
              <a:avLst/>
            </a:prstGeom>
            <a:solidFill>
              <a:srgbClr val="00B0F0">
                <a:alpha val="42000"/>
              </a:srgb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bliqueTopLeft">
                <a:rot lat="1493902" lon="21269168" rev="21460360"/>
              </a:camera>
              <a:lightRig rig="balanced" dir="t"/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5576A11E-42C6-4ED0-A6B4-46DAFC2DB249}"/>
                </a:ext>
              </a:extLst>
            </p:cNvPr>
            <p:cNvSpPr/>
            <p:nvPr/>
          </p:nvSpPr>
          <p:spPr>
            <a:xfrm>
              <a:off x="10673611" y="3361916"/>
              <a:ext cx="156419" cy="215320"/>
            </a:xfrm>
            <a:prstGeom prst="rect">
              <a:avLst/>
            </a:prstGeom>
            <a:solidFill>
              <a:srgbClr val="00B0F0">
                <a:alpha val="42000"/>
              </a:srgb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bliqueTopLeft">
                <a:rot lat="1493902" lon="21269168" rev="21460360"/>
              </a:camera>
              <a:lightRig rig="balanced" dir="t"/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32882CCD-BEF8-44A0-AB38-1C23803A8A75}"/>
                </a:ext>
              </a:extLst>
            </p:cNvPr>
            <p:cNvSpPr/>
            <p:nvPr/>
          </p:nvSpPr>
          <p:spPr>
            <a:xfrm>
              <a:off x="11208775" y="3880349"/>
              <a:ext cx="157282" cy="215727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bliqueTopLeft">
                <a:rot lat="1493902" lon="21269168" rev="21460360"/>
              </a:camera>
              <a:lightRig rig="balanced" dir="t"/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</p:grpSp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57EC5C42-2F86-40D5-9BE4-BE6EB20C538E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2282292" y="2155446"/>
            <a:ext cx="305923" cy="0"/>
          </a:xfrm>
          <a:prstGeom prst="straightConnector1">
            <a:avLst/>
          </a:prstGeom>
          <a:ln w="28575">
            <a:solidFill>
              <a:srgbClr val="C00000">
                <a:alpha val="30000"/>
              </a:srgbClr>
            </a:solidFill>
            <a:headEnd type="oval" w="lg" len="lg"/>
            <a:tailEnd type="triangle" w="lg" len="lg"/>
          </a:ln>
          <a:effectLst>
            <a:outerShdw blurRad="127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76">
            <a:extLst>
              <a:ext uri="{FF2B5EF4-FFF2-40B4-BE49-F238E27FC236}">
                <a16:creationId xmlns:a16="http://schemas.microsoft.com/office/drawing/2014/main" id="{8359F9A6-0B60-45E0-B5FC-54E18DDFC3C3}"/>
              </a:ext>
            </a:extLst>
          </p:cNvPr>
          <p:cNvSpPr txBox="1"/>
          <p:nvPr/>
        </p:nvSpPr>
        <p:spPr>
          <a:xfrm>
            <a:off x="2416027" y="3829752"/>
            <a:ext cx="1683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Linkage MESH</a:t>
            </a:r>
          </a:p>
        </p:txBody>
      </p:sp>
      <p:cxnSp>
        <p:nvCxnSpPr>
          <p:cNvPr id="103" name="Conector recto de flecha 102">
            <a:extLst>
              <a:ext uri="{FF2B5EF4-FFF2-40B4-BE49-F238E27FC236}">
                <a16:creationId xmlns:a16="http://schemas.microsoft.com/office/drawing/2014/main" id="{26BF4297-8E3D-4F17-A3D8-93009CBB736C}"/>
              </a:ext>
            </a:extLst>
          </p:cNvPr>
          <p:cNvCxnSpPr>
            <a:cxnSpLocks/>
          </p:cNvCxnSpPr>
          <p:nvPr/>
        </p:nvCxnSpPr>
        <p:spPr>
          <a:xfrm>
            <a:off x="3511257" y="2422246"/>
            <a:ext cx="0" cy="336234"/>
          </a:xfrm>
          <a:prstGeom prst="straightConnector1">
            <a:avLst/>
          </a:prstGeom>
          <a:ln w="28575">
            <a:solidFill>
              <a:srgbClr val="C00000">
                <a:alpha val="30000"/>
              </a:srgbClr>
            </a:solidFill>
            <a:headEnd type="oval" w="lg" len="lg"/>
            <a:tailEnd type="triangle" w="lg" len="lg"/>
          </a:ln>
          <a:effectLst>
            <a:outerShdw blurRad="127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Imagen 111" descr="Mapa&#10;&#10;Descripción generada automáticamente con confianza media">
            <a:extLst>
              <a:ext uri="{FF2B5EF4-FFF2-40B4-BE49-F238E27FC236}">
                <a16:creationId xmlns:a16="http://schemas.microsoft.com/office/drawing/2014/main" id="{EE742E25-2D6E-45AF-8606-3B2B99884A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2" r="44689"/>
          <a:stretch/>
        </p:blipFill>
        <p:spPr>
          <a:xfrm>
            <a:off x="4635679" y="1635888"/>
            <a:ext cx="948728" cy="4941726"/>
          </a:xfrm>
          <a:prstGeom prst="rect">
            <a:avLst/>
          </a:prstGeom>
        </p:spPr>
      </p:pic>
      <p:sp>
        <p:nvSpPr>
          <p:cNvPr id="114" name="CuadroTexto 113">
            <a:extLst>
              <a:ext uri="{FF2B5EF4-FFF2-40B4-BE49-F238E27FC236}">
                <a16:creationId xmlns:a16="http://schemas.microsoft.com/office/drawing/2014/main" id="{4480D33C-8BDB-47A4-A681-47DB6D906430}"/>
              </a:ext>
            </a:extLst>
          </p:cNvPr>
          <p:cNvSpPr txBox="1"/>
          <p:nvPr/>
        </p:nvSpPr>
        <p:spPr>
          <a:xfrm flipH="1">
            <a:off x="4810213" y="6289935"/>
            <a:ext cx="847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rgbClr val="FFC000"/>
                </a:solidFill>
              </a:rPr>
              <a:t>Chile</a:t>
            </a:r>
            <a:endParaRPr lang="en-US" sz="2200" b="1" dirty="0">
              <a:solidFill>
                <a:srgbClr val="FFC000"/>
              </a:solidFill>
            </a:endParaRP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7D00A46F-E190-4D8F-8619-9896D83C12F2}"/>
              </a:ext>
            </a:extLst>
          </p:cNvPr>
          <p:cNvSpPr txBox="1"/>
          <p:nvPr/>
        </p:nvSpPr>
        <p:spPr>
          <a:xfrm flipH="1">
            <a:off x="4557016" y="1357585"/>
            <a:ext cx="147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err="1">
                <a:solidFill>
                  <a:srgbClr val="FFC000"/>
                </a:solidFill>
              </a:rPr>
              <a:t>Hyper-Arid</a:t>
            </a:r>
            <a:r>
              <a:rPr lang="es-CL" b="1" dirty="0">
                <a:solidFill>
                  <a:srgbClr val="FFC000"/>
                </a:solidFill>
              </a:rPr>
              <a:t> </a:t>
            </a:r>
            <a:r>
              <a:rPr lang="es-CL" b="1" dirty="0" err="1">
                <a:solidFill>
                  <a:srgbClr val="FFC000"/>
                </a:solidFill>
              </a:rPr>
              <a:t>Desert</a:t>
            </a:r>
            <a:endParaRPr lang="es-CL" b="1" dirty="0">
              <a:solidFill>
                <a:srgbClr val="FFC000"/>
              </a:solidFill>
            </a:endParaRPr>
          </a:p>
          <a:p>
            <a:pPr algn="ctr"/>
            <a:endParaRPr lang="es-CL" b="1" dirty="0">
              <a:solidFill>
                <a:srgbClr val="FFC000"/>
              </a:solidFill>
            </a:endParaRPr>
          </a:p>
          <a:p>
            <a:pPr algn="ctr"/>
            <a:r>
              <a:rPr lang="es-CL" b="1" dirty="0">
                <a:solidFill>
                  <a:srgbClr val="FFC000"/>
                </a:solidFill>
              </a:rPr>
              <a:t>Azapa Valley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8EAE8D97-A3B6-4C4F-AADC-23C0A9145A94}"/>
              </a:ext>
            </a:extLst>
          </p:cNvPr>
          <p:cNvSpPr txBox="1"/>
          <p:nvPr/>
        </p:nvSpPr>
        <p:spPr>
          <a:xfrm>
            <a:off x="2054541" y="4466860"/>
            <a:ext cx="248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err="1">
                <a:solidFill>
                  <a:schemeClr val="accent1"/>
                </a:solidFill>
              </a:rPr>
              <a:t>Graphical</a:t>
            </a:r>
            <a:r>
              <a:rPr lang="es-CL" b="1" dirty="0">
                <a:solidFill>
                  <a:schemeClr val="accent1"/>
                </a:solidFill>
              </a:rPr>
              <a:t> </a:t>
            </a:r>
            <a:r>
              <a:rPr lang="es-CL" b="1" dirty="0" err="1">
                <a:solidFill>
                  <a:schemeClr val="accent1"/>
                </a:solidFill>
              </a:rPr>
              <a:t>User</a:t>
            </a:r>
            <a:r>
              <a:rPr lang="es-CL" b="1" dirty="0">
                <a:solidFill>
                  <a:schemeClr val="accent1"/>
                </a:solidFill>
              </a:rPr>
              <a:t> Interface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DBEFF7E7-9753-4B34-BA58-97638448038E}"/>
              </a:ext>
            </a:extLst>
          </p:cNvPr>
          <p:cNvSpPr txBox="1"/>
          <p:nvPr/>
        </p:nvSpPr>
        <p:spPr>
          <a:xfrm>
            <a:off x="6124605" y="4981519"/>
            <a:ext cx="1903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200" b="1" dirty="0" err="1"/>
              <a:t>Post-procesing</a:t>
            </a:r>
            <a:endParaRPr lang="en-US" sz="2200" b="1" dirty="0"/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B99FD21D-CB96-4DED-A41D-93C198481C24}"/>
              </a:ext>
            </a:extLst>
          </p:cNvPr>
          <p:cNvSpPr txBox="1"/>
          <p:nvPr/>
        </p:nvSpPr>
        <p:spPr>
          <a:xfrm>
            <a:off x="9844749" y="2245860"/>
            <a:ext cx="2257285" cy="43088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CL" sz="2200" b="1" dirty="0" err="1">
                <a:solidFill>
                  <a:schemeClr val="bg1"/>
                </a:solidFill>
              </a:rPr>
              <a:t>GeoLinkage</a:t>
            </a:r>
            <a:r>
              <a:rPr lang="es-CL" sz="2200" b="1" dirty="0">
                <a:solidFill>
                  <a:schemeClr val="bg1"/>
                </a:solidFill>
              </a:rPr>
              <a:t> </a:t>
            </a:r>
            <a:r>
              <a:rPr lang="es-CL" sz="2200" b="1" dirty="0" err="1">
                <a:solidFill>
                  <a:schemeClr val="bg1"/>
                </a:solidFill>
              </a:rPr>
              <a:t>Mesh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11" name="Imagen 10" descr="Imagen que contiene filtro, dibujo&#10;&#10;Descripción generada automáticamente">
            <a:extLst>
              <a:ext uri="{FF2B5EF4-FFF2-40B4-BE49-F238E27FC236}">
                <a16:creationId xmlns:a16="http://schemas.microsoft.com/office/drawing/2014/main" id="{7A5264E2-1FE7-491D-A1AD-63E2BC698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54" y="695737"/>
            <a:ext cx="1216335" cy="518265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0ADBAF35-ECC4-4749-B7E3-005B9376A86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81888C"/>
              </a:clrFrom>
              <a:clrTo>
                <a:srgbClr val="81888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29" y="577522"/>
            <a:ext cx="1216335" cy="632494"/>
          </a:xfrm>
          <a:prstGeom prst="rect">
            <a:avLst/>
          </a:prstGeom>
        </p:spPr>
      </p:pic>
      <p:pic>
        <p:nvPicPr>
          <p:cNvPr id="1026" name="Picture 2" descr="Brand">
            <a:extLst>
              <a:ext uri="{FF2B5EF4-FFF2-40B4-BE49-F238E27FC236}">
                <a16:creationId xmlns:a16="http://schemas.microsoft.com/office/drawing/2014/main" id="{D0CB5699-5EDF-43CD-888E-04E9D38C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45" y="4925307"/>
            <a:ext cx="458867" cy="59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 descr="Icono&#10;&#10;Descripción generada automáticamente">
            <a:extLst>
              <a:ext uri="{FF2B5EF4-FFF2-40B4-BE49-F238E27FC236}">
                <a16:creationId xmlns:a16="http://schemas.microsoft.com/office/drawing/2014/main" id="{34689367-8F6F-4FDA-B601-C9825D631A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09" y="5047626"/>
            <a:ext cx="387610" cy="387610"/>
          </a:xfrm>
          <a:prstGeom prst="rect">
            <a:avLst/>
          </a:prstGeom>
        </p:spPr>
      </p:pic>
      <p:pic>
        <p:nvPicPr>
          <p:cNvPr id="82" name="Imagen 81" descr="Logotipo&#10;&#10;Descripción generada automáticamente">
            <a:extLst>
              <a:ext uri="{FF2B5EF4-FFF2-40B4-BE49-F238E27FC236}">
                <a16:creationId xmlns:a16="http://schemas.microsoft.com/office/drawing/2014/main" id="{C5FD0470-8055-4EC6-830A-B9BCC0DEA75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t="11690" r="-169" b="19545"/>
          <a:stretch/>
        </p:blipFill>
        <p:spPr>
          <a:xfrm>
            <a:off x="10681533" y="25500"/>
            <a:ext cx="1474237" cy="586077"/>
          </a:xfrm>
          <a:prstGeom prst="rect">
            <a:avLst/>
          </a:prstGeom>
        </p:spPr>
      </p:pic>
      <p:sp>
        <p:nvSpPr>
          <p:cNvPr id="113" name="Rectángulo 112">
            <a:extLst>
              <a:ext uri="{FF2B5EF4-FFF2-40B4-BE49-F238E27FC236}">
                <a16:creationId xmlns:a16="http://schemas.microsoft.com/office/drawing/2014/main" id="{FE82D997-48FA-4378-8680-87DE1527C323}"/>
              </a:ext>
            </a:extLst>
          </p:cNvPr>
          <p:cNvSpPr/>
          <p:nvPr/>
        </p:nvSpPr>
        <p:spPr>
          <a:xfrm>
            <a:off x="5061325" y="2042999"/>
            <a:ext cx="481185" cy="1337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EA14A33-2AA3-4E44-A4B3-E8F4118290B9}"/>
              </a:ext>
            </a:extLst>
          </p:cNvPr>
          <p:cNvSpPr txBox="1"/>
          <p:nvPr/>
        </p:nvSpPr>
        <p:spPr>
          <a:xfrm>
            <a:off x="5989822" y="2224983"/>
            <a:ext cx="723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Arica </a:t>
            </a:r>
          </a:p>
          <a:p>
            <a:r>
              <a:rPr lang="es-ES" b="1" dirty="0">
                <a:solidFill>
                  <a:schemeClr val="bg1"/>
                </a:solidFill>
              </a:rPr>
              <a:t>City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8976A8AB-43A1-49BB-85BB-E4D2D4715ED4}"/>
              </a:ext>
            </a:extLst>
          </p:cNvPr>
          <p:cNvSpPr txBox="1"/>
          <p:nvPr/>
        </p:nvSpPr>
        <p:spPr>
          <a:xfrm>
            <a:off x="9873692" y="3513066"/>
            <a:ext cx="16600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>
                <a:solidFill>
                  <a:schemeClr val="bg1"/>
                </a:solidFill>
              </a:rPr>
              <a:t>Azapa Valley</a:t>
            </a:r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8479C562-5ADD-4626-A0E4-D1ECFE1BB07C}"/>
              </a:ext>
            </a:extLst>
          </p:cNvPr>
          <p:cNvSpPr txBox="1"/>
          <p:nvPr/>
        </p:nvSpPr>
        <p:spPr>
          <a:xfrm>
            <a:off x="5977950" y="4144426"/>
            <a:ext cx="2464301" cy="646331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Urban and Agricultural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over-pumping aquifer</a:t>
            </a:r>
          </a:p>
        </p:txBody>
      </p:sp>
      <p:grpSp>
        <p:nvGrpSpPr>
          <p:cNvPr id="97" name="Grupo 96">
            <a:extLst>
              <a:ext uri="{FF2B5EF4-FFF2-40B4-BE49-F238E27FC236}">
                <a16:creationId xmlns:a16="http://schemas.microsoft.com/office/drawing/2014/main" id="{8998D599-AC53-4205-83F3-71E0BD8DD4FB}"/>
              </a:ext>
            </a:extLst>
          </p:cNvPr>
          <p:cNvGrpSpPr/>
          <p:nvPr/>
        </p:nvGrpSpPr>
        <p:grpSpPr>
          <a:xfrm>
            <a:off x="8730010" y="4930901"/>
            <a:ext cx="3201986" cy="1455319"/>
            <a:chOff x="-3561906" y="-744279"/>
            <a:chExt cx="15552660" cy="7397961"/>
          </a:xfrm>
        </p:grpSpPr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id="{C4BD9E4A-0CF5-47DE-9F4A-5E0D8202C6F5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96"/>
            <a:stretch/>
          </p:blipFill>
          <p:spPr bwMode="auto">
            <a:xfrm>
              <a:off x="-3561906" y="-744279"/>
              <a:ext cx="15552660" cy="73979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id="{A4ECEA02-CC00-475F-8863-F32327C0BAF3}"/>
                </a:ext>
              </a:extLst>
            </p:cNvPr>
            <p:cNvSpPr/>
            <p:nvPr/>
          </p:nvSpPr>
          <p:spPr>
            <a:xfrm>
              <a:off x="4621525" y="-159125"/>
              <a:ext cx="4930204" cy="124113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2E52F3B5-801F-43E3-B71F-B0F938123FA9}"/>
              </a:ext>
            </a:extLst>
          </p:cNvPr>
          <p:cNvSpPr txBox="1"/>
          <p:nvPr/>
        </p:nvSpPr>
        <p:spPr>
          <a:xfrm>
            <a:off x="6427516" y="5533150"/>
            <a:ext cx="1936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Volume Aquifer</a:t>
            </a:r>
          </a:p>
          <a:p>
            <a:r>
              <a:rPr lang="en-US" b="1" dirty="0">
                <a:solidFill>
                  <a:schemeClr val="accent1"/>
                </a:solidFill>
              </a:rPr>
              <a:t>GW Out to Sea</a:t>
            </a:r>
          </a:p>
          <a:p>
            <a:r>
              <a:rPr lang="en-US" b="1" dirty="0">
                <a:solidFill>
                  <a:srgbClr val="FF0000"/>
                </a:solidFill>
              </a:rPr>
              <a:t>GW Inlet from Sea</a:t>
            </a:r>
          </a:p>
        </p:txBody>
      </p: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D99B39CC-5A61-412F-8F0A-5F3EF4C0ABCC}"/>
              </a:ext>
            </a:extLst>
          </p:cNvPr>
          <p:cNvCxnSpPr/>
          <p:nvPr/>
        </p:nvCxnSpPr>
        <p:spPr>
          <a:xfrm>
            <a:off x="6239264" y="5734482"/>
            <a:ext cx="19501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Conector recto 123">
            <a:extLst>
              <a:ext uri="{FF2B5EF4-FFF2-40B4-BE49-F238E27FC236}">
                <a16:creationId xmlns:a16="http://schemas.microsoft.com/office/drawing/2014/main" id="{F4293EEA-DE56-4E0B-9B0C-644023F960FA}"/>
              </a:ext>
            </a:extLst>
          </p:cNvPr>
          <p:cNvCxnSpPr/>
          <p:nvPr/>
        </p:nvCxnSpPr>
        <p:spPr>
          <a:xfrm>
            <a:off x="6242802" y="5982579"/>
            <a:ext cx="1950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F15ADAB9-A307-4E83-BC9B-6D59F09923B2}"/>
              </a:ext>
            </a:extLst>
          </p:cNvPr>
          <p:cNvCxnSpPr/>
          <p:nvPr/>
        </p:nvCxnSpPr>
        <p:spPr>
          <a:xfrm>
            <a:off x="6256973" y="6283836"/>
            <a:ext cx="1950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recto de flecha 129">
            <a:extLst>
              <a:ext uri="{FF2B5EF4-FFF2-40B4-BE49-F238E27FC236}">
                <a16:creationId xmlns:a16="http://schemas.microsoft.com/office/drawing/2014/main" id="{5A8D2910-C7A0-4415-A285-BD36DF93BAB2}"/>
              </a:ext>
            </a:extLst>
          </p:cNvPr>
          <p:cNvCxnSpPr>
            <a:cxnSpLocks/>
          </p:cNvCxnSpPr>
          <p:nvPr/>
        </p:nvCxnSpPr>
        <p:spPr>
          <a:xfrm>
            <a:off x="10957070" y="5428587"/>
            <a:ext cx="321782" cy="723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" name="Conector recto 1024">
            <a:extLst>
              <a:ext uri="{FF2B5EF4-FFF2-40B4-BE49-F238E27FC236}">
                <a16:creationId xmlns:a16="http://schemas.microsoft.com/office/drawing/2014/main" id="{00ED29E5-D242-4C18-B30D-C268B91A5681}"/>
              </a:ext>
            </a:extLst>
          </p:cNvPr>
          <p:cNvCxnSpPr>
            <a:cxnSpLocks/>
          </p:cNvCxnSpPr>
          <p:nvPr/>
        </p:nvCxnSpPr>
        <p:spPr>
          <a:xfrm>
            <a:off x="10331003" y="5157511"/>
            <a:ext cx="0" cy="10746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CuadroTexto 1028">
            <a:extLst>
              <a:ext uri="{FF2B5EF4-FFF2-40B4-BE49-F238E27FC236}">
                <a16:creationId xmlns:a16="http://schemas.microsoft.com/office/drawing/2014/main" id="{B014CEFE-D9C0-4395-B77E-B759D45613CE}"/>
              </a:ext>
            </a:extLst>
          </p:cNvPr>
          <p:cNvSpPr txBox="1"/>
          <p:nvPr/>
        </p:nvSpPr>
        <p:spPr>
          <a:xfrm>
            <a:off x="9818115" y="5402604"/>
            <a:ext cx="124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Past Future</a:t>
            </a:r>
          </a:p>
        </p:txBody>
      </p:sp>
      <p:cxnSp>
        <p:nvCxnSpPr>
          <p:cNvPr id="135" name="Conector recto de flecha 134">
            <a:extLst>
              <a:ext uri="{FF2B5EF4-FFF2-40B4-BE49-F238E27FC236}">
                <a16:creationId xmlns:a16="http://schemas.microsoft.com/office/drawing/2014/main" id="{85F729D9-23D2-4E80-81F3-9DEC6DC3B7E4}"/>
              </a:ext>
            </a:extLst>
          </p:cNvPr>
          <p:cNvCxnSpPr>
            <a:cxnSpLocks/>
          </p:cNvCxnSpPr>
          <p:nvPr/>
        </p:nvCxnSpPr>
        <p:spPr>
          <a:xfrm>
            <a:off x="9275783" y="5233210"/>
            <a:ext cx="275132" cy="1280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E0EB773D-81BD-414F-AABC-7238FC28C6C2}"/>
              </a:ext>
            </a:extLst>
          </p:cNvPr>
          <p:cNvSpPr txBox="1"/>
          <p:nvPr/>
        </p:nvSpPr>
        <p:spPr>
          <a:xfrm>
            <a:off x="6052942" y="6482535"/>
            <a:ext cx="6139057" cy="43858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n-US" sz="22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felipe.troncoso.uc@gmail</a:t>
            </a:r>
            <a:r>
              <a:rPr lang="en-US" sz="2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ppsanzana@uc.cl</a:t>
            </a:r>
            <a:endParaRPr lang="en-US" sz="2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7E10FA08-90D4-4BD9-8CDE-182CA295F00D}"/>
              </a:ext>
            </a:extLst>
          </p:cNvPr>
          <p:cNvSpPr/>
          <p:nvPr/>
        </p:nvSpPr>
        <p:spPr>
          <a:xfrm>
            <a:off x="6096000" y="4953639"/>
            <a:ext cx="5974423" cy="146776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CFAD3EA4-577B-467A-9A9C-C5D25C364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712"/>
    </mc:Choice>
    <mc:Fallback>
      <p:transition spd="slow" advTm="116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123</Words>
  <Application>Microsoft Office PowerPoint</Application>
  <PresentationFormat>Panorámica</PresentationFormat>
  <Paragraphs>33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</dc:creator>
  <cp:lastModifiedBy>Pedro</cp:lastModifiedBy>
  <cp:revision>29</cp:revision>
  <dcterms:created xsi:type="dcterms:W3CDTF">2021-04-17T20:28:25Z</dcterms:created>
  <dcterms:modified xsi:type="dcterms:W3CDTF">2021-04-19T17:26:22Z</dcterms:modified>
</cp:coreProperties>
</file>