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58" r:id="rId2"/>
    <p:sldId id="513" r:id="rId3"/>
    <p:sldId id="514" r:id="rId4"/>
    <p:sldId id="515" r:id="rId5"/>
    <p:sldId id="516" r:id="rId6"/>
    <p:sldId id="517" r:id="rId7"/>
    <p:sldId id="518" r:id="rId8"/>
    <p:sldId id="52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ova Mosquera" initials="GM" lastIdx="1" clrIdx="0">
    <p:extLst>
      <p:ext uri="{19B8F6BF-5375-455C-9EA6-DF929625EA0E}">
        <p15:presenceInfo xmlns:p15="http://schemas.microsoft.com/office/powerpoint/2012/main" userId="9aff64219d93a6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23AF34"/>
    <a:srgbClr val="4429E3"/>
    <a:srgbClr val="4EB931"/>
    <a:srgbClr val="DF2DD2"/>
    <a:srgbClr val="E13715"/>
    <a:srgbClr val="11ED26"/>
    <a:srgbClr val="FDED17"/>
    <a:srgbClr val="9B7509"/>
    <a:srgbClr val="4EC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12" autoAdjust="0"/>
    <p:restoredTop sz="80077" autoAdjust="0"/>
  </p:normalViewPr>
  <p:slideViewPr>
    <p:cSldViewPr>
      <p:cViewPr varScale="1">
        <p:scale>
          <a:sx n="53" d="100"/>
          <a:sy n="53" d="100"/>
        </p:scale>
        <p:origin x="9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1A577-BE0F-4248-A2AF-1D56C0A46B34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E9F07-5E85-42BA-BD9C-1166E0FA04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53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Marcador de notas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s-EC" smtClean="0"/>
          </a:p>
        </p:txBody>
      </p:sp>
      <p:sp>
        <p:nvSpPr>
          <p:cNvPr id="116740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1757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1B6134EA-FCDE-419D-A8ED-61B9B2BCDD27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4068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err="1" smtClean="0"/>
              <a:t>Buytaert</a:t>
            </a:r>
            <a:r>
              <a:rPr lang="es-EC" dirty="0" smtClean="0"/>
              <a:t>:</a:t>
            </a:r>
            <a:r>
              <a:rPr lang="es-EC" baseline="0" dirty="0" smtClean="0"/>
              <a:t> </a:t>
            </a:r>
            <a:r>
              <a:rPr lang="es-EC" dirty="0" err="1" smtClean="0"/>
              <a:t>Multistep</a:t>
            </a:r>
            <a:r>
              <a:rPr lang="es-EC" dirty="0" smtClean="0"/>
              <a:t> </a:t>
            </a:r>
            <a:r>
              <a:rPr lang="es-EC" dirty="0" err="1" smtClean="0"/>
              <a:t>outflow</a:t>
            </a:r>
            <a:r>
              <a:rPr lang="es-EC" dirty="0" smtClean="0"/>
              <a:t>,</a:t>
            </a:r>
            <a:r>
              <a:rPr lang="es-EC" baseline="0" dirty="0" smtClean="0"/>
              <a:t> </a:t>
            </a:r>
            <a:r>
              <a:rPr lang="es-EC" dirty="0" err="1" smtClean="0"/>
              <a:t>porous</a:t>
            </a:r>
            <a:r>
              <a:rPr lang="es-EC" dirty="0" smtClean="0"/>
              <a:t> </a:t>
            </a:r>
            <a:r>
              <a:rPr lang="es-EC" dirty="0" err="1" smtClean="0"/>
              <a:t>membrane</a:t>
            </a:r>
            <a:r>
              <a:rPr lang="es-EC" dirty="0" smtClean="0"/>
              <a:t> (</a:t>
            </a:r>
            <a:r>
              <a:rPr lang="es-EC" dirty="0" err="1" smtClean="0"/>
              <a:t>pF</a:t>
            </a:r>
            <a:r>
              <a:rPr lang="es-EC" dirty="0" smtClean="0"/>
              <a:t> 3.4 and 4.2) and air-</a:t>
            </a:r>
            <a:r>
              <a:rPr lang="es-EC" dirty="0" err="1" smtClean="0"/>
              <a:t>dry</a:t>
            </a:r>
            <a:r>
              <a:rPr lang="es-EC" dirty="0" smtClean="0"/>
              <a:t> </a:t>
            </a:r>
            <a:r>
              <a:rPr lang="es-EC" dirty="0" err="1" smtClean="0"/>
              <a:t>moisture</a:t>
            </a:r>
            <a:r>
              <a:rPr lang="es-EC" dirty="0" smtClean="0"/>
              <a:t> (</a:t>
            </a:r>
            <a:r>
              <a:rPr lang="es-EC" dirty="0" err="1" smtClean="0"/>
              <a:t>pF</a:t>
            </a:r>
            <a:r>
              <a:rPr lang="es-EC" dirty="0" smtClean="0"/>
              <a:t> 5.9): Soroche &amp; </a:t>
            </a:r>
            <a:r>
              <a:rPr lang="es-EC" dirty="0" err="1" smtClean="0"/>
              <a:t>Huagrauma</a:t>
            </a:r>
            <a:endParaRPr lang="es-EC" dirty="0" smtClean="0"/>
          </a:p>
          <a:p>
            <a:r>
              <a:rPr lang="en-US" dirty="0" err="1" smtClean="0">
                <a:latin typeface="Century Gothic" panose="020B0502020202020204" pitchFamily="34" charset="0"/>
                <a:ea typeface="MS PGothic" panose="020B0600070205080204" pitchFamily="34" charset="-128"/>
              </a:rPr>
              <a:t>Iñiguez</a:t>
            </a:r>
            <a:r>
              <a:rPr lang="en-US" dirty="0" smtClean="0">
                <a:latin typeface="Century Gothic" panose="020B0502020202020204" pitchFamily="34" charset="0"/>
                <a:ea typeface="MS PGothic" panose="020B0600070205080204" pitchFamily="34" charset="-128"/>
              </a:rPr>
              <a:t>: </a:t>
            </a:r>
            <a:r>
              <a:rPr lang="en-US" dirty="0" smtClean="0"/>
              <a:t>pressure chambers and multi-step. </a:t>
            </a:r>
            <a:r>
              <a:rPr lang="en-US" dirty="0" err="1" smtClean="0"/>
              <a:t>Calluancay</a:t>
            </a:r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9F07-5E85-42BA-BD9C-1166E0FA04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00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9F07-5E85-42BA-BD9C-1166E0FA04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5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1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2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68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52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5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8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4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26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A2979-8CCA-493B-B2B1-700DE6B488CB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249DA-F534-4FBD-9B16-C9E3F6ABA4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5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4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4.png"/><Relationship Id="rId3" Type="http://schemas.openxmlformats.org/officeDocument/2006/relationships/audio" Target="../media/media8.m4a"/><Relationship Id="rId7" Type="http://schemas.openxmlformats.org/officeDocument/2006/relationships/image" Target="../media/image16.jpeg"/><Relationship Id="rId12" Type="http://schemas.openxmlformats.org/officeDocument/2006/relationships/image" Target="../media/image9.jpeg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11" Type="http://schemas.openxmlformats.org/officeDocument/2006/relationships/image" Target="../media/image18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27"/>
          <p:cNvSpPr>
            <a:spLocks noChangeArrowheads="1"/>
          </p:cNvSpPr>
          <p:nvPr/>
        </p:nvSpPr>
        <p:spPr bwMode="auto">
          <a:xfrm>
            <a:off x="398462" y="4687771"/>
            <a:ext cx="8212137" cy="9556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18000" rIns="18000" bIns="1800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179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 eaLnBrk="0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1" lang="en-US" altLang="en-US" sz="2800" dirty="0" smtClean="0">
                <a:solidFill>
                  <a:srgbClr val="080808"/>
                </a:solidFill>
                <a:latin typeface="Century Gothic" panose="020B0502020202020204" pitchFamily="34" charset="0"/>
              </a:rPr>
              <a:t>vEGU2021</a:t>
            </a:r>
            <a:endParaRPr kumimoji="1" lang="en-US" altLang="en-US" sz="2800" dirty="0" smtClean="0">
              <a:solidFill>
                <a:srgbClr val="080808"/>
              </a:solidFill>
              <a:latin typeface="Century Gothic" panose="020B0502020202020204" pitchFamily="34" charset="0"/>
            </a:endParaRPr>
          </a:p>
          <a:p>
            <a:pPr lvl="1" algn="ctr" eaLnBrk="0" hangingPunct="0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kumimoji="1" lang="en-US" altLang="en-US" dirty="0" smtClean="0">
                <a:solidFill>
                  <a:srgbClr val="080808"/>
                </a:solidFill>
                <a:latin typeface="Century Gothic" panose="020B0502020202020204" pitchFamily="34" charset="0"/>
              </a:rPr>
              <a:t>28-Apr-2021</a:t>
            </a:r>
            <a:endParaRPr kumimoji="1" lang="es-ES" altLang="en-US" dirty="0">
              <a:solidFill>
                <a:srgbClr val="080808"/>
              </a:solidFill>
              <a:latin typeface="Century Gothic" panose="020B0502020202020204" pitchFamily="34" charset="0"/>
            </a:endParaRPr>
          </a:p>
        </p:txBody>
      </p:sp>
      <p:sp>
        <p:nvSpPr>
          <p:cNvPr id="3076" name="CuadroTexto 16"/>
          <p:cNvSpPr txBox="1">
            <a:spLocks noChangeArrowheads="1"/>
          </p:cNvSpPr>
          <p:nvPr/>
        </p:nvSpPr>
        <p:spPr bwMode="auto">
          <a:xfrm>
            <a:off x="985318" y="3016567"/>
            <a:ext cx="548639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US" altLang="en-US" sz="3400" b="1" dirty="0" smtClean="0">
                <a:latin typeface="Century Gothic" pitchFamily="34" charset="0"/>
              </a:rPr>
              <a:t>Giovanny </a:t>
            </a:r>
            <a:r>
              <a:rPr lang="en-US" altLang="en-US" sz="3400" b="1" dirty="0" smtClean="0">
                <a:latin typeface="Century Gothic" pitchFamily="34" charset="0"/>
              </a:rPr>
              <a:t>Mosquera</a:t>
            </a:r>
          </a:p>
          <a:p>
            <a:pPr algn="ctr"/>
            <a:r>
              <a:rPr lang="en-US" altLang="en-US" dirty="0" smtClean="0">
                <a:latin typeface="Century Gothic" pitchFamily="34" charset="0"/>
              </a:rPr>
              <a:t>Postdoctoral Researcher USFQ</a:t>
            </a:r>
          </a:p>
          <a:p>
            <a:pPr algn="ctr"/>
            <a:endParaRPr lang="en-US" altLang="en-US" sz="500" b="1" dirty="0" smtClean="0">
              <a:latin typeface="Century Gothic" pitchFamily="34" charset="0"/>
            </a:endParaRPr>
          </a:p>
        </p:txBody>
      </p:sp>
      <p:pic>
        <p:nvPicPr>
          <p:cNvPr id="5" name="9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5923404"/>
            <a:ext cx="2438400" cy="85839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Rectangle 1026"/>
          <p:cNvSpPr>
            <a:spLocks noChangeArrowheads="1"/>
          </p:cNvSpPr>
          <p:nvPr/>
        </p:nvSpPr>
        <p:spPr bwMode="auto">
          <a:xfrm>
            <a:off x="0" y="0"/>
            <a:ext cx="9144000" cy="14446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100" b="1" dirty="0">
                <a:latin typeface="Century Gothic" pitchFamily="34" charset="0"/>
              </a:rPr>
              <a:t>Water </a:t>
            </a:r>
            <a:r>
              <a:rPr lang="en-US" altLang="en-US" sz="3100" b="1" dirty="0" smtClean="0">
                <a:latin typeface="Century Gothic" pitchFamily="34" charset="0"/>
              </a:rPr>
              <a:t>storage</a:t>
            </a:r>
            <a:r>
              <a:rPr lang="en-US" altLang="en-US" sz="3100" b="1" dirty="0" smtClean="0">
                <a:solidFill>
                  <a:schemeClr val="accent1"/>
                </a:solidFill>
                <a:latin typeface="Century Gothic" pitchFamily="34" charset="0"/>
              </a:rPr>
              <a:t> </a:t>
            </a:r>
            <a:r>
              <a:rPr lang="en-US" altLang="en-US" sz="3100" b="1" dirty="0" smtClean="0">
                <a:latin typeface="Century Gothic" pitchFamily="34" charset="0"/>
              </a:rPr>
              <a:t>of </a:t>
            </a:r>
            <a:r>
              <a:rPr lang="en-US" altLang="en-US" sz="3100" b="1" dirty="0">
                <a:latin typeface="Century Gothic" pitchFamily="34" charset="0"/>
              </a:rPr>
              <a:t>tropical alpine </a:t>
            </a:r>
            <a:r>
              <a:rPr lang="en-US" altLang="en-US" sz="3100" b="1" dirty="0" smtClean="0">
                <a:latin typeface="Century Gothic" pitchFamily="34" charset="0"/>
              </a:rPr>
              <a:t>catchments at the top of the Andes</a:t>
            </a:r>
            <a:endParaRPr lang="en-US" altLang="en-US" sz="3100" b="1" dirty="0">
              <a:latin typeface="Century Gothic" pitchFamily="34" charset="0"/>
            </a:endParaRPr>
          </a:p>
        </p:txBody>
      </p:sp>
      <p:sp>
        <p:nvSpPr>
          <p:cNvPr id="9" name="Rectangle 1026"/>
          <p:cNvSpPr>
            <a:spLocks noChangeArrowheads="1"/>
          </p:cNvSpPr>
          <p:nvPr/>
        </p:nvSpPr>
        <p:spPr bwMode="auto">
          <a:xfrm>
            <a:off x="0" y="0"/>
            <a:ext cx="9144000" cy="14446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ctr" anchorCtr="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3100" b="1" dirty="0">
                <a:latin typeface="Century Gothic" pitchFamily="34" charset="0"/>
              </a:rPr>
              <a:t>How well do standard </a:t>
            </a:r>
            <a:r>
              <a:rPr lang="en-US" altLang="en-US" sz="3100" b="1" dirty="0" smtClean="0">
                <a:latin typeface="Century Gothic" pitchFamily="34" charset="0"/>
              </a:rPr>
              <a:t>laboratory methods </a:t>
            </a:r>
            <a:r>
              <a:rPr lang="en-US" altLang="en-US" sz="3100" b="1" dirty="0">
                <a:latin typeface="Century Gothic" pitchFamily="34" charset="0"/>
              </a:rPr>
              <a:t>reflect the water retention </a:t>
            </a:r>
            <a:r>
              <a:rPr lang="en-US" altLang="en-US" sz="3100" b="1" dirty="0" smtClean="0">
                <a:latin typeface="Century Gothic" pitchFamily="34" charset="0"/>
              </a:rPr>
              <a:t>curve of </a:t>
            </a:r>
            <a:r>
              <a:rPr lang="en-US" altLang="en-US" sz="3100" b="1" dirty="0">
                <a:latin typeface="Century Gothic" pitchFamily="34" charset="0"/>
              </a:rPr>
              <a:t>Andosols?</a:t>
            </a:r>
          </a:p>
        </p:txBody>
      </p:sp>
      <p:pic>
        <p:nvPicPr>
          <p:cNvPr id="2050" name="Picture 2" descr="Universidad San Francisco de Quito - Wikiped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157" y="2935896"/>
            <a:ext cx="1488643" cy="122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5"/>
          <p:cNvPicPr>
            <a:picLocks noChangeAspect="1" noChangeArrowheads="1"/>
          </p:cNvPicPr>
          <p:nvPr/>
        </p:nvPicPr>
        <p:blipFill>
          <a:blip r:embed="rId7">
            <a:lum bright="-14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963" y="5959499"/>
            <a:ext cx="1578837" cy="62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1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73"/>
    </mc:Choice>
    <mc:Fallback>
      <p:transition spd="slow" advTm="9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3646"/>
            <a:ext cx="4301116" cy="47661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990" y="3505200"/>
            <a:ext cx="4828810" cy="33398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" y="4965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  <a:cs typeface="Times New Roman" pitchFamily="18" charset="0"/>
              </a:rPr>
              <a:t>Study site</a:t>
            </a:r>
          </a:p>
          <a:p>
            <a:pPr algn="ctr"/>
            <a:r>
              <a:rPr lang="en-US" sz="2800" i="1" dirty="0">
                <a:latin typeface="Century Gothic" panose="020B0502020202020204" pitchFamily="34" charset="0"/>
                <a:ea typeface="MS PGothic" panose="020B0600070205080204" pitchFamily="34" charset="-128"/>
              </a:rPr>
              <a:t>Zhurucay </a:t>
            </a:r>
            <a:r>
              <a:rPr lang="en-US" sz="2800" i="1" dirty="0" err="1">
                <a:latin typeface="Century Gothic" panose="020B0502020202020204" pitchFamily="34" charset="0"/>
                <a:ea typeface="MS PGothic" panose="020B0600070205080204" pitchFamily="34" charset="-128"/>
              </a:rPr>
              <a:t>Ecohydrological</a:t>
            </a:r>
            <a:r>
              <a:rPr lang="en-US" sz="2800" i="1" dirty="0">
                <a:latin typeface="Century Gothic" panose="020B0502020202020204" pitchFamily="34" charset="0"/>
                <a:ea typeface="MS PGothic" panose="020B0600070205080204" pitchFamily="34" charset="-128"/>
              </a:rPr>
              <a:t> </a:t>
            </a:r>
            <a:r>
              <a:rPr lang="en-US" sz="2800" i="1" dirty="0" smtClean="0">
                <a:latin typeface="Century Gothic" panose="020B0502020202020204" pitchFamily="34" charset="0"/>
                <a:ea typeface="MS PGothic" panose="020B0600070205080204" pitchFamily="34" charset="-128"/>
              </a:rPr>
              <a:t>Observatory</a:t>
            </a:r>
            <a:endParaRPr lang="en-US" sz="3200" dirty="0">
              <a:latin typeface="+mj-lt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6258697" y="1574156"/>
            <a:ext cx="2809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entury Gothic" panose="020B0502020202020204" pitchFamily="34" charset="0"/>
                <a:cs typeface="Times New Roman" pitchFamily="18" charset="0"/>
              </a:rPr>
              <a:t>Andosols </a:t>
            </a:r>
            <a:r>
              <a:rPr lang="en-US" sz="2400" b="1" dirty="0">
                <a:latin typeface="Century Gothic" panose="020B0502020202020204" pitchFamily="34" charset="0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Century Gothic" panose="020B0502020202020204" pitchFamily="34" charset="0"/>
                <a:cs typeface="Times New Roman" pitchFamily="18" charset="0"/>
              </a:rPr>
              <a:t>Ah)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entury Gothic" panose="020B0502020202020204" pitchFamily="34" charset="0"/>
                <a:cs typeface="Times New Roman" pitchFamily="18" charset="0"/>
              </a:rPr>
              <a:t>72% study area</a:t>
            </a:r>
          </a:p>
          <a:p>
            <a:pPr marL="342900" indent="-342900">
              <a:buFontTx/>
              <a:buChar char="-"/>
            </a:pPr>
            <a:r>
              <a:rPr lang="en-US" sz="2400" b="1" dirty="0">
                <a:latin typeface="Century Gothic" panose="020B0502020202020204" pitchFamily="34" charset="0"/>
                <a:cs typeface="Times New Roman" pitchFamily="18" charset="0"/>
              </a:rPr>
              <a:t>Hillslopes</a:t>
            </a:r>
            <a:endParaRPr lang="en-US" sz="2400" b="1" dirty="0" smtClean="0">
              <a:latin typeface="Century Gothic" panose="020B0502020202020204" pitchFamily="34" charset="0"/>
              <a:cs typeface="Times New Roman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5300" y="1784305"/>
            <a:ext cx="2133599" cy="160019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588985" y="1506463"/>
            <a:ext cx="1583213" cy="143814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14 CuadroTexto"/>
          <p:cNvSpPr txBox="1"/>
          <p:nvPr/>
        </p:nvSpPr>
        <p:spPr>
          <a:xfrm>
            <a:off x="5030256" y="3067075"/>
            <a:ext cx="60346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Century Gothic" panose="020B0502020202020204" pitchFamily="34" charset="0"/>
              </a:defRPr>
            </a:lvl1pPr>
          </a:lstStyle>
          <a:p>
            <a:r>
              <a:rPr lang="es-EC" sz="2400" b="1" dirty="0" smtClean="0"/>
              <a:t>Ah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02485" y="59436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0" name="Rectangle 29"/>
          <p:cNvSpPr/>
          <p:nvPr/>
        </p:nvSpPr>
        <p:spPr>
          <a:xfrm>
            <a:off x="5334000" y="54102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1" name="Rectangle 30"/>
          <p:cNvSpPr/>
          <p:nvPr/>
        </p:nvSpPr>
        <p:spPr>
          <a:xfrm>
            <a:off x="6248400" y="48006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2" name="Rectangle 31"/>
          <p:cNvSpPr/>
          <p:nvPr/>
        </p:nvSpPr>
        <p:spPr>
          <a:xfrm>
            <a:off x="7162800" y="4232188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3" name="Rectangle 32"/>
          <p:cNvSpPr/>
          <p:nvPr/>
        </p:nvSpPr>
        <p:spPr>
          <a:xfrm>
            <a:off x="8077200" y="40386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47 CuadroTexto"/>
          <p:cNvSpPr txBox="1"/>
          <p:nvPr/>
        </p:nvSpPr>
        <p:spPr>
          <a:xfrm>
            <a:off x="990600" y="6073914"/>
            <a:ext cx="2286000" cy="707886"/>
          </a:xfrm>
          <a:prstGeom prst="rect">
            <a:avLst/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solidFill>
              <a:srgbClr val="006699"/>
            </a:solidFill>
          </a:ln>
        </p:spPr>
        <p:txBody>
          <a:bodyPr wrap="square">
            <a:spAutoFit/>
          </a:bodyPr>
          <a:lstStyle/>
          <a:p>
            <a:pPr algn="ctr" defTabSz="457200" eaLnBrk="1" hangingPunct="1">
              <a:defRPr/>
            </a:pPr>
            <a:r>
              <a:rPr lang="en-US" sz="2000" dirty="0" smtClean="0">
                <a:solidFill>
                  <a:prstClr val="black"/>
                </a:solidFill>
                <a:latin typeface="Century Gothic" pitchFamily="34" charset="0"/>
                <a:ea typeface="ＭＳ Ｐゴシック" charset="0"/>
                <a:cs typeface="Arial" charset="0"/>
              </a:rPr>
              <a:t>Drainage area: </a:t>
            </a:r>
          </a:p>
          <a:p>
            <a:pPr algn="ctr" defTabSz="457200" eaLnBrk="1" hangingPunct="1">
              <a:defRPr/>
            </a:pPr>
            <a:r>
              <a:rPr lang="en-US" sz="2000" dirty="0" smtClean="0">
                <a:solidFill>
                  <a:prstClr val="black"/>
                </a:solidFill>
                <a:latin typeface="Century Gothic" pitchFamily="34" charset="0"/>
                <a:ea typeface="ＭＳ Ｐゴシック" charset="0"/>
                <a:cs typeface="Arial" charset="0"/>
              </a:rPr>
              <a:t>7.5 km</a:t>
            </a:r>
            <a:r>
              <a:rPr lang="en-US" sz="2000" baseline="30000" dirty="0" smtClean="0">
                <a:solidFill>
                  <a:prstClr val="black"/>
                </a:solidFill>
                <a:latin typeface="Century Gothic" pitchFamily="34" charset="0"/>
                <a:ea typeface="ＭＳ Ｐゴシック" charset="0"/>
                <a:cs typeface="Arial" charset="0"/>
              </a:rPr>
              <a:t>2</a:t>
            </a:r>
            <a:endParaRPr lang="en-US" sz="2000" baseline="30000" dirty="0">
              <a:solidFill>
                <a:prstClr val="black"/>
              </a:solidFill>
              <a:latin typeface="Century Gothic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73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09"/>
    </mc:Choice>
    <mc:Fallback>
      <p:transition spd="slow" advTm="12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3646"/>
            <a:ext cx="4301116" cy="47661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7038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  <a:cs typeface="Times New Roman" pitchFamily="18" charset="0"/>
              </a:rPr>
              <a:t>Materials and methods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33400" y="1905000"/>
            <a:ext cx="2590800" cy="1676400"/>
          </a:xfrm>
          <a:prstGeom prst="line">
            <a:avLst/>
          </a:prstGeom>
          <a:ln w="5715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33400" y="3048001"/>
            <a:ext cx="2895600" cy="943690"/>
          </a:xfrm>
          <a:prstGeom prst="line">
            <a:avLst/>
          </a:prstGeom>
          <a:ln w="5715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66800" y="4267201"/>
            <a:ext cx="2514600" cy="112792"/>
          </a:xfrm>
          <a:prstGeom prst="line">
            <a:avLst/>
          </a:prstGeom>
          <a:ln w="5715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/>
          <p:nvPr/>
        </p:nvSpPr>
        <p:spPr>
          <a:xfrm>
            <a:off x="4267200" y="752832"/>
            <a:ext cx="4787074" cy="2416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entury Gothic" panose="020B0502020202020204" pitchFamily="34" charset="0"/>
              </a:rPr>
              <a:t>Laboratory (standard) WRC</a:t>
            </a:r>
          </a:p>
          <a:p>
            <a:pPr algn="ctr"/>
            <a:endParaRPr lang="en-US" sz="700" b="1" dirty="0" smtClean="0"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Century Gothic" panose="020B0502020202020204" pitchFamily="34" charset="0"/>
              </a:rPr>
              <a:t>Forty one </a:t>
            </a:r>
            <a:r>
              <a:rPr lang="en-US" sz="2400" dirty="0">
                <a:latin typeface="Century Gothic" panose="020B0502020202020204" pitchFamily="34" charset="0"/>
              </a:rPr>
              <a:t>sampling locations 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Century Gothic" panose="020B0502020202020204" pitchFamily="34" charset="0"/>
              </a:rPr>
              <a:t>Three </a:t>
            </a:r>
            <a:r>
              <a:rPr lang="en-US" sz="2400" dirty="0" smtClean="0">
                <a:latin typeface="Century Gothic" panose="020B0502020202020204" pitchFamily="34" charset="0"/>
              </a:rPr>
              <a:t>transects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entury Gothic" panose="020B0502020202020204" pitchFamily="34" charset="0"/>
              </a:rPr>
              <a:t>100 </a:t>
            </a:r>
            <a:r>
              <a:rPr lang="en-US" sz="2400" b="1" dirty="0" smtClean="0">
                <a:latin typeface="Century Gothic" panose="020B0502020202020204" pitchFamily="34" charset="0"/>
              </a:rPr>
              <a:t>cm</a:t>
            </a:r>
            <a:r>
              <a:rPr lang="en-US" sz="2400" b="1" baseline="30000" dirty="0" smtClean="0">
                <a:latin typeface="Century Gothic" panose="020B0502020202020204" pitchFamily="34" charset="0"/>
              </a:rPr>
              <a:t>3</a:t>
            </a:r>
            <a:r>
              <a:rPr lang="en-US" sz="2400" dirty="0" smtClean="0">
                <a:latin typeface="Century Gothic" panose="020B0502020202020204" pitchFamily="34" charset="0"/>
              </a:rPr>
              <a:t> volume samples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latin typeface="Century Gothic" panose="020B0502020202020204" pitchFamily="34" charset="0"/>
              </a:rPr>
              <a:t>Hydrostatic equilibrium</a:t>
            </a:r>
          </a:p>
          <a:p>
            <a:r>
              <a:rPr lang="en-US" sz="2400" dirty="0" smtClean="0">
                <a:latin typeface="Century Gothic" panose="020B0502020202020204" pitchFamily="34" charset="0"/>
              </a:rPr>
              <a:t>   (</a:t>
            </a:r>
            <a:r>
              <a:rPr lang="en-US" sz="24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Sand box &amp;Pressure plate)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532667"/>
            <a:ext cx="4788086" cy="3209943"/>
          </a:xfrm>
          <a:prstGeom prst="rect">
            <a:avLst/>
          </a:prstGeom>
        </p:spPr>
      </p:pic>
      <p:pic>
        <p:nvPicPr>
          <p:cNvPr id="14" name="Imagen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9" y="5334000"/>
            <a:ext cx="215900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lipse 25"/>
          <p:cNvSpPr/>
          <p:nvPr/>
        </p:nvSpPr>
        <p:spPr>
          <a:xfrm>
            <a:off x="5943600" y="3815682"/>
            <a:ext cx="1219200" cy="564311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02485" y="60960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Rectangle 17"/>
          <p:cNvSpPr/>
          <p:nvPr/>
        </p:nvSpPr>
        <p:spPr>
          <a:xfrm>
            <a:off x="5334000" y="55626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Rectangle 20"/>
          <p:cNvSpPr/>
          <p:nvPr/>
        </p:nvSpPr>
        <p:spPr>
          <a:xfrm>
            <a:off x="6248400" y="48768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4" name="Rectangle 23"/>
          <p:cNvSpPr/>
          <p:nvPr/>
        </p:nvSpPr>
        <p:spPr>
          <a:xfrm>
            <a:off x="7239549" y="4267200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5" name="Rectangle 24"/>
          <p:cNvSpPr/>
          <p:nvPr/>
        </p:nvSpPr>
        <p:spPr>
          <a:xfrm>
            <a:off x="8153949" y="4079788"/>
            <a:ext cx="532851" cy="416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7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37"/>
    </mc:Choice>
    <mc:Fallback>
      <p:transition spd="slow" advTm="18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3646"/>
            <a:ext cx="4301116" cy="4766154"/>
          </a:xfrm>
          <a:prstGeom prst="rect">
            <a:avLst/>
          </a:prstGeom>
        </p:spPr>
      </p:pic>
      <p:sp>
        <p:nvSpPr>
          <p:cNvPr id="15" name="1 Elipse"/>
          <p:cNvSpPr/>
          <p:nvPr/>
        </p:nvSpPr>
        <p:spPr>
          <a:xfrm>
            <a:off x="2261512" y="2286000"/>
            <a:ext cx="228600" cy="228600"/>
          </a:xfrm>
          <a:prstGeom prst="ellips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696" y="3633585"/>
            <a:ext cx="4461465" cy="2919615"/>
          </a:xfrm>
          <a:prstGeom prst="rect">
            <a:avLst/>
          </a:prstGeom>
        </p:spPr>
      </p:pic>
      <p:sp>
        <p:nvSpPr>
          <p:cNvPr id="18" name="TextBox 38"/>
          <p:cNvSpPr txBox="1"/>
          <p:nvPr/>
        </p:nvSpPr>
        <p:spPr>
          <a:xfrm>
            <a:off x="4356927" y="893564"/>
            <a:ext cx="4456234" cy="2416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Field (correct) </a:t>
            </a:r>
            <a:r>
              <a:rPr lang="en-US" dirty="0" smtClean="0"/>
              <a:t>WRC</a:t>
            </a:r>
            <a:endParaRPr lang="en-US" dirty="0"/>
          </a:p>
          <a:p>
            <a:endParaRPr lang="en-US" sz="700" b="0" dirty="0" smtClean="0"/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Soil moisture content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Matric potential </a:t>
            </a:r>
            <a:r>
              <a:rPr lang="en-US" dirty="0" smtClean="0"/>
              <a:t>(pF ~2.9)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Environmental conditions 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Monitoring period 2011-2018</a:t>
            </a:r>
            <a:endParaRPr lang="en-US" b="0" dirty="0"/>
          </a:p>
        </p:txBody>
      </p:sp>
      <p:sp>
        <p:nvSpPr>
          <p:cNvPr id="20" name="Rectangle 19"/>
          <p:cNvSpPr/>
          <p:nvPr/>
        </p:nvSpPr>
        <p:spPr>
          <a:xfrm>
            <a:off x="0" y="762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  <a:cs typeface="Times New Roman" pitchFamily="18" charset="0"/>
              </a:rPr>
              <a:t>Materials and methods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8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66"/>
    </mc:Choice>
    <mc:Fallback>
      <p:transition spd="slow" advTm="15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3646"/>
            <a:ext cx="4301116" cy="4766154"/>
          </a:xfrm>
          <a:prstGeom prst="rect">
            <a:avLst/>
          </a:prstGeom>
        </p:spPr>
      </p:pic>
      <p:sp>
        <p:nvSpPr>
          <p:cNvPr id="15" name="1 Elipse"/>
          <p:cNvSpPr/>
          <p:nvPr/>
        </p:nvSpPr>
        <p:spPr>
          <a:xfrm>
            <a:off x="2261512" y="2286000"/>
            <a:ext cx="228600" cy="228600"/>
          </a:xfrm>
          <a:prstGeom prst="ellips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38"/>
          <p:cNvSpPr txBox="1"/>
          <p:nvPr/>
        </p:nvSpPr>
        <p:spPr>
          <a:xfrm>
            <a:off x="4267200" y="1517921"/>
            <a:ext cx="4687294" cy="2046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Experimental WRC</a:t>
            </a:r>
          </a:p>
          <a:p>
            <a:endParaRPr lang="en-US" sz="700" dirty="0"/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Three soil cores (40,000 cm</a:t>
            </a:r>
            <a:r>
              <a:rPr lang="en-US" b="0" baseline="30000" dirty="0" smtClean="0"/>
              <a:t>3</a:t>
            </a:r>
            <a:r>
              <a:rPr lang="en-US" b="0" dirty="0" smtClean="0"/>
              <a:t>)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Soil </a:t>
            </a:r>
            <a:r>
              <a:rPr lang="en-US" b="0" dirty="0"/>
              <a:t>moisture </a:t>
            </a:r>
            <a:r>
              <a:rPr lang="en-US" b="0" dirty="0" smtClean="0"/>
              <a:t>content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Matric potential</a:t>
            </a:r>
          </a:p>
          <a:p>
            <a:pPr marL="342900" indent="-342900" algn="l">
              <a:buFontTx/>
              <a:buChar char="-"/>
            </a:pPr>
            <a:r>
              <a:rPr lang="en-US" b="0" dirty="0" smtClean="0"/>
              <a:t>Desiccation experiment</a:t>
            </a:r>
            <a:endParaRPr lang="en-US" sz="600" b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847" y="3810000"/>
            <a:ext cx="2309731" cy="17825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8313" y="3810000"/>
            <a:ext cx="1921177" cy="17825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7038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  <a:cs typeface="Times New Roman" pitchFamily="18" charset="0"/>
              </a:rPr>
              <a:t>Materials and methods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9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70"/>
    </mc:Choice>
    <mc:Fallback>
      <p:transition spd="slow" advTm="14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8"/>
          <p:cNvSpPr txBox="1"/>
          <p:nvPr/>
        </p:nvSpPr>
        <p:spPr>
          <a:xfrm>
            <a:off x="457200" y="4708029"/>
            <a:ext cx="8229600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Compiled WRC data (</a:t>
            </a:r>
            <a:r>
              <a:rPr lang="en-US" dirty="0" smtClean="0">
                <a:sym typeface="Wingdings" panose="05000000000000000000" pitchFamily="2" charset="2"/>
              </a:rPr>
              <a:t>Literature review)</a:t>
            </a:r>
            <a:endParaRPr lang="en-US" dirty="0"/>
          </a:p>
          <a:p>
            <a:endParaRPr lang="en-US" sz="800" dirty="0" smtClean="0"/>
          </a:p>
          <a:p>
            <a:r>
              <a:rPr lang="en-US" dirty="0" smtClean="0"/>
              <a:t>16 articles </a:t>
            </a:r>
            <a:r>
              <a:rPr lang="en-US" dirty="0" smtClean="0">
                <a:sym typeface="Wingdings" panose="05000000000000000000" pitchFamily="2" charset="2"/>
              </a:rPr>
              <a:t> 71 WRC similar conditions</a:t>
            </a:r>
            <a:r>
              <a:rPr lang="en-US" dirty="0" smtClean="0"/>
              <a:t> </a:t>
            </a:r>
          </a:p>
          <a:p>
            <a:r>
              <a:rPr lang="en-US" b="0" dirty="0"/>
              <a:t>Standard laboratory methods (Hydrostatic equilibrium</a:t>
            </a:r>
            <a:r>
              <a:rPr lang="en-US" b="0" dirty="0" smtClean="0"/>
              <a:t>)</a:t>
            </a:r>
          </a:p>
          <a:p>
            <a:r>
              <a:rPr lang="en-US" b="0" dirty="0" smtClean="0"/>
              <a:t>Small </a:t>
            </a:r>
            <a:r>
              <a:rPr lang="en-US" b="0" dirty="0"/>
              <a:t>soil samples (&lt;300 cm</a:t>
            </a:r>
            <a:r>
              <a:rPr lang="en-US" b="0" baseline="30000" dirty="0"/>
              <a:t>3</a:t>
            </a:r>
            <a:r>
              <a:rPr lang="en-US" b="0" dirty="0"/>
              <a:t> </a:t>
            </a:r>
            <a:r>
              <a:rPr lang="en-US" b="0" dirty="0" smtClean="0"/>
              <a:t>volume)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7038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+mj-lt"/>
                <a:cs typeface="Times New Roman" pitchFamily="18" charset="0"/>
              </a:rPr>
              <a:t>Materials and methods</a:t>
            </a:r>
          </a:p>
        </p:txBody>
      </p:sp>
      <p:pic>
        <p:nvPicPr>
          <p:cNvPr id="32770" name="Picture 2" descr=" Literature Revi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682" y="1100555"/>
            <a:ext cx="6004636" cy="303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411365" y="4264223"/>
            <a:ext cx="2321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dirty="0"/>
              <a:t>www.thesisscientist.com</a:t>
            </a:r>
            <a:endParaRPr lang="en-US" sz="14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5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24"/>
    </mc:Choice>
    <mc:Fallback>
      <p:transition spd="slow" advTm="11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4"/>
          <p:cNvSpPr/>
          <p:nvPr/>
        </p:nvSpPr>
        <p:spPr>
          <a:xfrm>
            <a:off x="1539627" y="152400"/>
            <a:ext cx="61943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  <a:ea typeface="MS PGothic" panose="020B0600070205080204" pitchFamily="34" charset="-128"/>
              </a:rPr>
              <a:t>Water retention curves of Andosols</a:t>
            </a:r>
          </a:p>
          <a:p>
            <a:pPr algn="ctr"/>
            <a:endParaRPr lang="en-US" sz="800" dirty="0" smtClean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111250"/>
            <a:ext cx="5310836" cy="52895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048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43"/>
    </mc:Choice>
    <mc:Fallback>
      <p:transition spd="slow" advTm="15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06" y="1086479"/>
            <a:ext cx="6247588" cy="455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06" y="1086479"/>
            <a:ext cx="6247588" cy="45523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06" y="1086479"/>
            <a:ext cx="6247588" cy="455232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38200" y="0"/>
            <a:ext cx="7466788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How well do standard laboratory methods </a:t>
            </a:r>
            <a:endParaRPr lang="en-US" sz="3200" b="1" dirty="0" smtClean="0">
              <a:solidFill>
                <a:srgbClr val="00B0F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B0F0"/>
                </a:solidFill>
              </a:rPr>
              <a:t>reflect </a:t>
            </a:r>
            <a:r>
              <a:rPr lang="en-US" sz="3200" b="1" dirty="0">
                <a:solidFill>
                  <a:srgbClr val="00B0F0"/>
                </a:solidFill>
              </a:rPr>
              <a:t>field </a:t>
            </a:r>
            <a:r>
              <a:rPr lang="en-US" sz="3200" b="1" dirty="0" smtClean="0">
                <a:solidFill>
                  <a:srgbClr val="00B0F0"/>
                </a:solidFill>
              </a:rPr>
              <a:t>conditions?</a:t>
            </a:r>
            <a:endParaRPr lang="en-US" sz="3200" b="1" dirty="0">
              <a:solidFill>
                <a:srgbClr val="00B0F0"/>
              </a:solidFill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381000" y="5596860"/>
            <a:ext cx="6356971" cy="11849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 smtClean="0">
                <a:latin typeface="Century Gothic" panose="020B0502020202020204" pitchFamily="34" charset="0"/>
                <a:cs typeface="Arial" pitchFamily="34" charset="0"/>
              </a:rPr>
              <a:t>- Standard laboratory methods resemble well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 smtClean="0">
                <a:latin typeface="Century Gothic" panose="020B0502020202020204" pitchFamily="34" charset="0"/>
                <a:cs typeface="Arial" pitchFamily="34" charset="0"/>
              </a:rPr>
              <a:t>   WRC up to pF 1.5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500" b="1" dirty="0" smtClean="0">
              <a:latin typeface="Century Gothic" panose="020B0502020202020204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 smtClean="0">
                <a:latin typeface="Century Gothic" panose="020B0502020202020204" pitchFamily="34" charset="0"/>
                <a:cs typeface="Arial" pitchFamily="34" charset="0"/>
              </a:rPr>
              <a:t>- Overestimate water content for higher </a:t>
            </a:r>
            <a:r>
              <a:rPr lang="en-US" sz="2200" b="1" dirty="0" err="1" smtClean="0">
                <a:latin typeface="Century Gothic" panose="020B0502020202020204" pitchFamily="34" charset="0"/>
                <a:cs typeface="Arial" pitchFamily="34" charset="0"/>
              </a:rPr>
              <a:t>pFs</a:t>
            </a:r>
            <a:endParaRPr lang="en-US" sz="2200" b="1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7" name="Elipse 25"/>
          <p:cNvSpPr/>
          <p:nvPr/>
        </p:nvSpPr>
        <p:spPr>
          <a:xfrm>
            <a:off x="2514600" y="1219200"/>
            <a:ext cx="1600200" cy="56431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Left-Right Arrow 5"/>
          <p:cNvSpPr/>
          <p:nvPr/>
        </p:nvSpPr>
        <p:spPr>
          <a:xfrm rot="16200000">
            <a:off x="3915578" y="2696378"/>
            <a:ext cx="1371600" cy="246044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6480" y="5541630"/>
            <a:ext cx="7375499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2731" y="2482553"/>
            <a:ext cx="2077590" cy="135958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5600" y="2546743"/>
            <a:ext cx="2077589" cy="1603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79" y="5431888"/>
            <a:ext cx="1295541" cy="1295541"/>
          </a:xfrm>
          <a:prstGeom prst="rect">
            <a:avLst/>
          </a:prstGeom>
        </p:spPr>
      </p:pic>
      <p:pic>
        <p:nvPicPr>
          <p:cNvPr id="15" name="Imagen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596" y="2672214"/>
            <a:ext cx="215900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32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78"/>
    </mc:Choice>
    <mc:Fallback>
      <p:transition spd="slow" advTm="24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" grpId="0" animBg="1"/>
      <p:bldP spid="27" grpId="1" animBg="1"/>
      <p:bldP spid="29" grpId="0" animBg="1"/>
      <p:bldP spid="3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.6|3.7|6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14114</TotalTime>
  <Words>224</Words>
  <Application>Microsoft Office PowerPoint</Application>
  <PresentationFormat>On-screen Show (4:3)</PresentationFormat>
  <Paragraphs>55</Paragraphs>
  <Slides>8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MS PGothic</vt:lpstr>
      <vt:lpstr>MS PGothic</vt:lpstr>
      <vt:lpstr>Arial</vt:lpstr>
      <vt:lpstr>Calibri</vt:lpstr>
      <vt:lpstr>Century Gothic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giova</dc:creator>
  <cp:lastModifiedBy>Giova Mosquera</cp:lastModifiedBy>
  <cp:revision>351</cp:revision>
  <dcterms:created xsi:type="dcterms:W3CDTF">2015-04-11T21:07:15Z</dcterms:created>
  <dcterms:modified xsi:type="dcterms:W3CDTF">2021-04-27T02:44:42Z</dcterms:modified>
</cp:coreProperties>
</file>