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322" r:id="rId4"/>
    <p:sldId id="304" r:id="rId5"/>
    <p:sldId id="305" r:id="rId6"/>
    <p:sldId id="306" r:id="rId7"/>
    <p:sldId id="276" r:id="rId8"/>
    <p:sldId id="327" r:id="rId9"/>
    <p:sldId id="309" r:id="rId10"/>
    <p:sldId id="310" r:id="rId11"/>
    <p:sldId id="328" r:id="rId12"/>
    <p:sldId id="311" r:id="rId13"/>
    <p:sldId id="323" r:id="rId14"/>
    <p:sldId id="324" r:id="rId15"/>
    <p:sldId id="325" r:id="rId16"/>
    <p:sldId id="314" r:id="rId17"/>
    <p:sldId id="329" r:id="rId18"/>
    <p:sldId id="330" r:id="rId19"/>
    <p:sldId id="318" r:id="rId20"/>
    <p:sldId id="319" r:id="rId21"/>
    <p:sldId id="321" r:id="rId22"/>
    <p:sldId id="30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16" y="6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71367-C220-4A5C-A129-5044D614B527}" type="datetimeFigureOut">
              <a:rPr lang="en-US" smtClean="0"/>
              <a:t>4/28/21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5145B-DA00-4FB8-BD06-7AD18C671D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820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32CE8-6545-41EA-BD6C-32914AB0E7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7D5335-A442-4E58-8A84-0AB581A192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67BDD-6963-4D7B-8476-39048AF1B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05AE-28B3-427F-821F-ACE2D2850B16}" type="datetimeFigureOut">
              <a:rPr lang="en-US" smtClean="0"/>
              <a:t>4/28/21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51509-1C1C-4886-B0FF-E23F70E7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8F466-39E9-4799-A90C-7CE369D3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AF02-3D90-47F0-85FF-4E53390E5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92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>
            <a:extLst>
              <a:ext uri="{FF2B5EF4-FFF2-40B4-BE49-F238E27FC236}">
                <a16:creationId xmlns:a16="http://schemas.microsoft.com/office/drawing/2014/main" id="{B9242F31-685B-45A7-8867-CB9F449374AB}"/>
              </a:ext>
            </a:extLst>
          </p:cNvPr>
          <p:cNvGrpSpPr/>
          <p:nvPr userDrawn="1"/>
        </p:nvGrpSpPr>
        <p:grpSpPr>
          <a:xfrm>
            <a:off x="316522" y="149468"/>
            <a:ext cx="3851031" cy="6541477"/>
            <a:chOff x="400714" y="362425"/>
            <a:chExt cx="3495979" cy="6204388"/>
          </a:xfrm>
          <a:solidFill>
            <a:schemeClr val="bg1">
              <a:lumMod val="85000"/>
              <a:lumOff val="15000"/>
            </a:schemeClr>
          </a:solidFill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8214F115-2FB1-4FFE-A113-0FF56988DB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00AFF8E2-941B-445A-A32F-EEB529D7EE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0B81F-A62E-4AB0-B49E-AD718BFE4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31" y="970512"/>
            <a:ext cx="10931769" cy="5811715"/>
          </a:xfrm>
        </p:spPr>
        <p:txBody>
          <a:bodyPr/>
          <a:lstStyle>
            <a:lvl1pPr>
              <a:defRPr sz="2400" baseline="0">
                <a:solidFill>
                  <a:schemeClr val="tx1"/>
                </a:solidFill>
                <a:latin typeface="Candara" panose="020E0502030303020204" pitchFamily="34" charset="0"/>
              </a:defRPr>
            </a:lvl1pPr>
            <a:lvl2pPr>
              <a:defRPr sz="2200" baseline="0">
                <a:solidFill>
                  <a:schemeClr val="tx1"/>
                </a:solidFill>
                <a:latin typeface="Candara" panose="020E0502030303020204" pitchFamily="34" charset="0"/>
              </a:defRPr>
            </a:lvl2pPr>
            <a:lvl3pPr>
              <a:defRPr sz="1900" baseline="0">
                <a:solidFill>
                  <a:schemeClr val="tx1"/>
                </a:solidFill>
                <a:latin typeface="Candara" panose="020E0502030303020204" pitchFamily="34" charset="0"/>
              </a:defRPr>
            </a:lvl3pPr>
            <a:lvl4pPr>
              <a:defRPr sz="1700" baseline="0">
                <a:solidFill>
                  <a:schemeClr val="tx1"/>
                </a:solidFill>
                <a:latin typeface="Candara" panose="020E0502030303020204" pitchFamily="34" charset="0"/>
              </a:defRPr>
            </a:lvl4pPr>
            <a:lvl5pPr>
              <a:defRPr baseline="0">
                <a:solidFill>
                  <a:schemeClr val="bg1"/>
                </a:solidFill>
                <a:latin typeface="Candara" panose="020E05020303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176DB-AF51-483B-AB8F-A136EEF06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89389"/>
            <a:ext cx="11377246" cy="779463"/>
          </a:xfrm>
        </p:spPr>
        <p:txBody>
          <a:bodyPr/>
          <a:lstStyle>
            <a:lvl1pPr>
              <a:defRPr sz="3000" b="1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89873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5742E-DBEA-4B66-ABE9-355EEEF91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69401"/>
            <a:ext cx="10515600" cy="2085487"/>
          </a:xfrm>
        </p:spPr>
        <p:txBody>
          <a:bodyPr anchor="ctr"/>
          <a:lstStyle>
            <a:lvl1pPr algn="ctr">
              <a:defRPr sz="4000" baseline="0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8B976-0298-46A9-AB60-7D3BCD70D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69200"/>
            <a:ext cx="10515600" cy="1500187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Candara" panose="020E05020303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8" name="Group 7" title="Feathers">
            <a:extLst>
              <a:ext uri="{FF2B5EF4-FFF2-40B4-BE49-F238E27FC236}">
                <a16:creationId xmlns:a16="http://schemas.microsoft.com/office/drawing/2014/main" id="{E92AF024-DB81-47E5-8926-43442E459BA2}"/>
              </a:ext>
            </a:extLst>
          </p:cNvPr>
          <p:cNvGrpSpPr/>
          <p:nvPr userDrawn="1"/>
        </p:nvGrpSpPr>
        <p:grpSpPr>
          <a:xfrm>
            <a:off x="316522" y="149468"/>
            <a:ext cx="3851031" cy="6541477"/>
            <a:chOff x="400714" y="362425"/>
            <a:chExt cx="3495979" cy="6204388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34D37015-4164-491A-934F-75ED8F5176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73910CE3-7CCB-4F7B-AB69-A6AB27C1B5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429574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332FE-31FD-4CAC-B27F-FC3F4C3DC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91BFF-A200-4A76-817C-B46C6D5AF2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4577ED-0B4C-4C50-B96D-07E4AD4DD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0D55C-FF70-46C9-B540-687422F6B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05AE-28B3-427F-821F-ACE2D2850B16}" type="datetimeFigureOut">
              <a:rPr lang="en-US" smtClean="0"/>
              <a:t>4/28/21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6E3132-5795-4056-8232-632217353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6699C0-1B7B-4A29-A026-546FA9224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AF02-3D90-47F0-85FF-4E53390E5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E1D07-6CD0-463D-972D-5BA920AEB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29C3F1-361A-420D-92E5-BA6C097F8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4D889F-F3AF-4DD8-8D3B-9F1E8F8F2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B77CA2-0A08-4DC3-BCCB-9B1EA8EA44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117F1F-0AE0-455E-943C-03AB977FBA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30AD6A-DD91-4530-83AB-FC4F2431B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05AE-28B3-427F-821F-ACE2D2850B16}" type="datetimeFigureOut">
              <a:rPr lang="en-US" smtClean="0"/>
              <a:t>4/28/21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C80E4A-DC89-4D7A-8E36-00F2DBC6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0770F7-043A-4718-8C2F-D911C6E2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AF02-3D90-47F0-85FF-4E53390E5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2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CD0EC-F191-4C1C-9F98-3CD1EBA2A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8BAFFA-592E-428E-9B9B-E5EECC5B0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05AE-28B3-427F-821F-ACE2D2850B16}" type="datetimeFigureOut">
              <a:rPr lang="en-US" smtClean="0"/>
              <a:t>4/28/21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D362F3-6718-4A95-A1ED-AA3CC3357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A52FF4-FB65-409A-A0C9-212532D36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AF02-3D90-47F0-85FF-4E53390E5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27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8E34E0-9B60-48F7-8361-D17CF5929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05AE-28B3-427F-821F-ACE2D2850B16}" type="datetimeFigureOut">
              <a:rPr lang="en-US" smtClean="0"/>
              <a:t>4/28/21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4B60F4-2E35-49D9-A411-795FA06E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BF758-CC2C-41E8-90A6-4DBB92D46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AF02-3D90-47F0-85FF-4E53390E5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19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A4547-4EA2-4116-81F0-B07E97D0E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75C69-42B0-4B4F-9641-608EAEBB5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DC85C-CE42-48B2-82CC-8E1E2A13F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D4B322-7317-4F8A-B16B-749EBA2ED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05AE-28B3-427F-821F-ACE2D2850B16}" type="datetimeFigureOut">
              <a:rPr lang="en-US" smtClean="0"/>
              <a:t>4/28/21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E217EA-5793-4C64-A1CD-7826A4880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5E78B-F90C-4F50-956E-3E7D98959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AF02-3D90-47F0-85FF-4E53390E5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57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6B319-5514-40E4-8DC2-2191FE316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9D2BAB-3553-4337-9278-6C38D13C9A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E9159-BE61-4D7B-B5DF-7DB9741BE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52F64-E87A-4BA2-A569-73165AEEE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05AE-28B3-427F-821F-ACE2D2850B16}" type="datetimeFigureOut">
              <a:rPr lang="en-US" smtClean="0"/>
              <a:t>4/28/21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31CAB7-9375-4A86-B1AF-67B8B27B9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EDE76-33DA-46ED-BDA4-367E53770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AF02-3D90-47F0-85FF-4E53390E5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355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DC844-2D3C-4952-81D9-39997383F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F5A4BC-8189-4426-B5EB-331381E57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38D55-EC26-4D7E-9100-18F3217B2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05AE-28B3-427F-821F-ACE2D2850B16}" type="datetimeFigureOut">
              <a:rPr lang="en-US" smtClean="0"/>
              <a:t>4/28/21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DB6E8-CD4F-4A64-AEC8-6C9BE65F4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CD8E06-FBE4-44D5-8D78-A4A2454A2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AF02-3D90-47F0-85FF-4E53390E5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61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C80DEA-6082-4137-AC26-23CBCA4638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909B1B-B319-49BD-AB43-A95F9135D3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AFEE7-490C-4BF9-899F-E9A7AF1CA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005AE-28B3-427F-821F-ACE2D2850B16}" type="datetimeFigureOut">
              <a:rPr lang="en-US" smtClean="0"/>
              <a:t>4/28/21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C7824-3643-4D99-A971-70116E17C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B6103-E0DC-4D87-832F-7A18A1244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0AF02-3D90-47F0-85FF-4E53390E5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88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11372E-AB48-45C8-A99B-0E68F9B4F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31FA7-281B-4347-9561-3461DD2D9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CBB24-CBF4-461D-81A3-ED2523E89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005AE-28B3-427F-821F-ACE2D2850B16}" type="datetimeFigureOut">
              <a:rPr lang="en-US" smtClean="0"/>
              <a:t>4/28/21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302D4-0072-4EFE-BB00-3D0BD4C93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FF028-57F7-4107-BE9F-ACA560095B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0AF02-3D90-47F0-85FF-4E53390E5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4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png"/><Relationship Id="rId7" Type="http://schemas.openxmlformats.org/officeDocument/2006/relationships/image" Target="../media/image7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10" Type="http://schemas.openxmlformats.org/officeDocument/2006/relationships/image" Target="../media/image57.png"/><Relationship Id="rId4" Type="http://schemas.openxmlformats.org/officeDocument/2006/relationships/image" Target="../media/image53.png"/><Relationship Id="rId9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2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5.png"/><Relationship Id="rId10" Type="http://schemas.openxmlformats.org/officeDocument/2006/relationships/image" Target="../media/image81.png"/><Relationship Id="rId4" Type="http://schemas.openxmlformats.org/officeDocument/2006/relationships/image" Target="../media/image74.png"/><Relationship Id="rId9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8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6C014-9275-4324-935B-AD6BCDF9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73" y="1928317"/>
            <a:ext cx="10347159" cy="1387807"/>
          </a:xfrm>
        </p:spPr>
        <p:txBody>
          <a:bodyPr>
            <a:noAutofit/>
          </a:bodyPr>
          <a:lstStyle/>
          <a:p>
            <a:pPr algn="r">
              <a:lnSpc>
                <a:spcPct val="150000"/>
              </a:lnSpc>
            </a:pPr>
            <a:r>
              <a:rPr lang="en-US" dirty="0"/>
              <a:t>Tropospheric Dispersive Phase Anomalies during Heavy Rain Detected by L-band </a:t>
            </a:r>
            <a:r>
              <a:rPr lang="en-US" dirty="0" err="1"/>
              <a:t>InSAR</a:t>
            </a:r>
            <a:r>
              <a:rPr lang="en-US" dirty="0"/>
              <a:t> and Their Interpretation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28628F-9D2C-424E-AE7F-393AA9EAFD17}"/>
              </a:ext>
            </a:extLst>
          </p:cNvPr>
          <p:cNvSpPr txBox="1"/>
          <p:nvPr/>
        </p:nvSpPr>
        <p:spPr>
          <a:xfrm>
            <a:off x="2276060" y="4713213"/>
            <a:ext cx="8937372" cy="592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Naufal Setiawan and Masato Furuya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93F9FD0-DE5E-2F4F-866D-120988A5918C}"/>
              </a:ext>
            </a:extLst>
          </p:cNvPr>
          <p:cNvSpPr txBox="1"/>
          <p:nvPr/>
        </p:nvSpPr>
        <p:spPr>
          <a:xfrm>
            <a:off x="9230272" y="192674"/>
            <a:ext cx="259398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b="1" dirty="0"/>
              <a:t>ESSI2.10, EGU21-13944 </a:t>
            </a:r>
            <a:endParaRPr kumimoji="1" lang="ja-JP" altLang="en-US" sz="1600" b="1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FB140AA-89A1-2B4E-B8AE-9BC4CFF37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48" y="192674"/>
            <a:ext cx="2025356" cy="617465"/>
          </a:xfrm>
          <a:prstGeom prst="rect">
            <a:avLst/>
          </a:prstGeom>
          <a:noFill/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FDA7DF8-22D4-954D-B35D-014D37333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04" y="192674"/>
            <a:ext cx="2025356" cy="617465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60037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6C014-9275-4324-935B-AD6BCDF9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89389"/>
            <a:ext cx="11377246" cy="779463"/>
          </a:xfrm>
        </p:spPr>
        <p:txBody>
          <a:bodyPr>
            <a:normAutofit/>
          </a:bodyPr>
          <a:lstStyle/>
          <a:p>
            <a:r>
              <a:rPr lang="en-US" dirty="0"/>
              <a:t>Contents.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CA3050-882E-4669-BF38-F79859AEFA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400"/>
                  </a:spcBef>
                </a:pPr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Introduction.</a:t>
                </a:r>
              </a:p>
              <a:p>
                <a:pPr marL="804863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Split-spectrum method.</a:t>
                </a:r>
              </a:p>
              <a:p>
                <a:pPr marL="804863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Previous study. </a:t>
                </a:r>
              </a:p>
              <a:p>
                <a:pPr marL="804863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Study objective.</a:t>
                </a:r>
              </a:p>
              <a:p>
                <a:pPr marL="461963" indent="0">
                  <a:lnSpc>
                    <a:spcPct val="100000"/>
                  </a:lnSpc>
                  <a:spcBef>
                    <a:spcPts val="400"/>
                  </a:spcBef>
                  <a:buNone/>
                </a:pPr>
                <a:endParaRPr lang="en-US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</a:pPr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Heavy rain study cases; Kyushu and Shikoku.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400"/>
                  </a:spcBef>
                  <a:buNone/>
                </a:pPr>
                <a:endParaRPr lang="en-US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</a:pPr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Are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bg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solidFill>
                              <a:schemeClr val="bg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i="1">
                            <a:solidFill>
                              <a:schemeClr val="bg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𝑑𝑖𝑠𝑝𝑒𝑟𝑠𝑖𝑣𝑒</m:t>
                        </m:r>
                      </m:sub>
                    </m:sSub>
                  </m:oMath>
                </a14:m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 anomalies of SSM from ionosphere or troposphere?</a:t>
                </a:r>
              </a:p>
              <a:p>
                <a:pPr marL="808038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Ionosphere condition during heavy rain.</a:t>
                </a:r>
              </a:p>
              <a:p>
                <a:pPr marL="808038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Comparison with lightning network and rain gauge data.</a:t>
                </a:r>
              </a:p>
              <a:p>
                <a:pPr marL="808038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Proposed equation to observe another dispersive.</a:t>
                </a:r>
              </a:p>
              <a:p>
                <a:pPr marL="808038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Quantification of another dispersive.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CA3050-882E-4669-BF38-F79859AEFA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5" t="-7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515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6A3F0C-FAB6-487D-BC55-8209F2CF4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pc="-1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Split-spectrum method</a:t>
            </a:r>
            <a:r>
              <a:rPr lang="en-US" spc="-1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pc="-1" dirty="0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  <a:sym typeface="Wingdings" pitchFamily="2" charset="2"/>
              </a:rPr>
              <a:t> </a:t>
            </a:r>
            <a:r>
              <a:rPr lang="en-US" spc="-1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  <a:sym typeface="Wingdings" pitchFamily="2" charset="2"/>
              </a:rPr>
              <a:t>Dual freq. observation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5422388-514A-4F34-87E0-317B86053F0A}"/>
              </a:ext>
            </a:extLst>
          </p:cNvPr>
          <p:cNvGrpSpPr/>
          <p:nvPr/>
        </p:nvGrpSpPr>
        <p:grpSpPr>
          <a:xfrm>
            <a:off x="9533727" y="382128"/>
            <a:ext cx="2028306" cy="3001152"/>
            <a:chOff x="8761614" y="3560064"/>
            <a:chExt cx="2028306" cy="298959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4DCF8DC-ED40-4915-8656-4283BD2F2257}"/>
                </a:ext>
              </a:extLst>
            </p:cNvPr>
            <p:cNvSpPr/>
            <p:nvPr/>
          </p:nvSpPr>
          <p:spPr>
            <a:xfrm>
              <a:off x="8761614" y="4053637"/>
              <a:ext cx="2028306" cy="212805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DBBE110-6885-4582-8CA6-30A21ECDE0AA}"/>
                </a:ext>
              </a:extLst>
            </p:cNvPr>
            <p:cNvSpPr/>
            <p:nvPr/>
          </p:nvSpPr>
          <p:spPr>
            <a:xfrm>
              <a:off x="9619628" y="6284422"/>
              <a:ext cx="353710" cy="26523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f</a:t>
              </a:r>
              <a:r>
                <a:rPr lang="en-US" sz="1600" baseline="-2500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0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546C452-8A27-44BF-9062-FC15880D0433}"/>
                </a:ext>
              </a:extLst>
            </p:cNvPr>
            <p:cNvCxnSpPr/>
            <p:nvPr/>
          </p:nvCxnSpPr>
          <p:spPr>
            <a:xfrm>
              <a:off x="8761614" y="3864864"/>
              <a:ext cx="2028306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0D4307-64BE-4664-A4D3-2311C5D43222}"/>
                </a:ext>
              </a:extLst>
            </p:cNvPr>
            <p:cNvSpPr/>
            <p:nvPr/>
          </p:nvSpPr>
          <p:spPr>
            <a:xfrm>
              <a:off x="9100218" y="3560064"/>
              <a:ext cx="1531206" cy="3296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Bw</a:t>
              </a:r>
              <a:r>
                <a:rPr lang="en-US" sz="1600" baseline="-2500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0 </a:t>
              </a:r>
              <a:r>
                <a:rPr lang="en-US" sz="1600" dirty="0">
                  <a:solidFill>
                    <a:schemeClr val="tx1"/>
                  </a:solidFill>
                  <a:latin typeface="Palatino Linotype" panose="02040502050505030304" pitchFamily="18" charset="0"/>
                </a:rPr>
                <a:t>(original)</a:t>
              </a:r>
              <a:endParaRPr lang="en-US" sz="1600" baseline="-25000" dirty="0">
                <a:solidFill>
                  <a:schemeClr val="tx1"/>
                </a:solidFill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D8C7981-1CD6-48B9-8C93-6E3DE16D0DB8}"/>
              </a:ext>
            </a:extLst>
          </p:cNvPr>
          <p:cNvGrpSpPr/>
          <p:nvPr/>
        </p:nvGrpSpPr>
        <p:grpSpPr>
          <a:xfrm>
            <a:off x="9184593" y="280912"/>
            <a:ext cx="2743200" cy="2743200"/>
            <a:chOff x="7032567" y="1617099"/>
            <a:chExt cx="2743200" cy="2743200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07FBF6F-97B9-4D0D-9261-6DFEA9605FDF}"/>
                </a:ext>
              </a:extLst>
            </p:cNvPr>
            <p:cNvCxnSpPr/>
            <p:nvPr/>
          </p:nvCxnSpPr>
          <p:spPr>
            <a:xfrm flipV="1">
              <a:off x="8387542" y="1617099"/>
              <a:ext cx="16625" cy="27432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FF8B0848-6789-4046-B592-FC28D647E215}"/>
                </a:ext>
              </a:extLst>
            </p:cNvPr>
            <p:cNvCxnSpPr/>
            <p:nvPr/>
          </p:nvCxnSpPr>
          <p:spPr>
            <a:xfrm flipV="1">
              <a:off x="7032567" y="4339242"/>
              <a:ext cx="2743200" cy="166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Shape 2">
                <a:extLst>
                  <a:ext uri="{FF2B5EF4-FFF2-40B4-BE49-F238E27FC236}">
                    <a16:creationId xmlns:a16="http://schemas.microsoft.com/office/drawing/2014/main" id="{7AAD5636-079E-4825-BFEA-28EE5C25D5CF}"/>
                  </a:ext>
                </a:extLst>
              </p:cNvPr>
              <p:cNvSpPr txBox="1"/>
              <p:nvPr/>
            </p:nvSpPr>
            <p:spPr>
              <a:xfrm>
                <a:off x="283900" y="833893"/>
                <a:ext cx="9102001" cy="23032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/>
              <a:lstStyle/>
              <a:p>
                <a:pPr marL="440880" indent="-342900">
                  <a:lnSpc>
                    <a:spcPct val="150000"/>
                  </a:lnSpc>
                  <a:buClr>
                    <a:schemeClr val="tx1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en-US" sz="2400" spc="-1" dirty="0">
                    <a:latin typeface="Helvetica" panose="020B0604020202020204" pitchFamily="34" charset="0"/>
                    <a:cs typeface="Helvetica" panose="020B0604020202020204" pitchFamily="34" charset="0"/>
                    <a:sym typeface="Wingdings" panose="05000000000000000000" pitchFamily="2" charset="2"/>
                  </a:rPr>
                  <a:t>InSAR has been based on a single frequency observation, but SSM allows us to perform dual frequency obs. like GNSS to “correct for” the ionospheric dispersive phase. High/Low InSAR phases consist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𝑑𝑖𝑠𝑝𝑒𝑟𝑠𝑖𝑣𝑒</m:t>
                        </m:r>
                      </m:sub>
                    </m:sSub>
                  </m:oMath>
                </a14:m>
                <a:r>
                  <a:rPr lang="en-US" sz="2400" spc="-1" dirty="0">
                    <a:latin typeface="Helvetica" panose="020B0604020202020204" pitchFamily="34" charset="0"/>
                    <a:cs typeface="Helvetica" panose="020B0604020202020204" pitchFamily="34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𝑛𝑜𝑛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𝑑𝑖𝑠𝑝𝑒𝑟𝑠𝑖𝑣𝑒</m:t>
                        </m:r>
                      </m:sub>
                    </m:sSub>
                  </m:oMath>
                </a14:m>
                <a:r>
                  <a:rPr lang="en-US" sz="2400" spc="-1" dirty="0">
                    <a:latin typeface="Helvetica" panose="020B0604020202020204" pitchFamily="34" charset="0"/>
                    <a:cs typeface="Helvetica" panose="020B0604020202020204" pitchFamily="34" charset="0"/>
                    <a:sym typeface="Wingdings" panose="05000000000000000000" pitchFamily="2" charset="2"/>
                  </a:rPr>
                  <a:t> with distinct factors, depending on the frequencies. </a:t>
                </a:r>
              </a:p>
            </p:txBody>
          </p:sp>
        </mc:Choice>
        <mc:Fallback xmlns="">
          <p:sp>
            <p:nvSpPr>
              <p:cNvPr id="20" name="TextShape 2">
                <a:extLst>
                  <a:ext uri="{FF2B5EF4-FFF2-40B4-BE49-F238E27FC236}">
                    <a16:creationId xmlns:a16="http://schemas.microsoft.com/office/drawing/2014/main" id="{7AAD5636-079E-4825-BFEA-28EE5C25D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900" y="833893"/>
                <a:ext cx="9102001" cy="2303278"/>
              </a:xfrm>
              <a:prstGeom prst="rect">
                <a:avLst/>
              </a:prstGeom>
              <a:blipFill>
                <a:blip r:embed="rId2"/>
                <a:stretch>
                  <a:fillRect l="-836" r="-1114" b="-2677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E490EFE9-68F0-411F-B4B1-5679882CCE56}"/>
              </a:ext>
            </a:extLst>
          </p:cNvPr>
          <p:cNvGrpSpPr/>
          <p:nvPr/>
        </p:nvGrpSpPr>
        <p:grpSpPr>
          <a:xfrm>
            <a:off x="9526524" y="385071"/>
            <a:ext cx="2035509" cy="3010443"/>
            <a:chOff x="8761614" y="3546146"/>
            <a:chExt cx="2035509" cy="301044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F455195-D050-4C67-8E27-EB42CDBB13DC}"/>
                </a:ext>
              </a:extLst>
            </p:cNvPr>
            <p:cNvGrpSpPr/>
            <p:nvPr/>
          </p:nvGrpSpPr>
          <p:grpSpPr>
            <a:xfrm>
              <a:off x="8761614" y="3546976"/>
              <a:ext cx="732906" cy="3009613"/>
              <a:chOff x="8761614" y="3565744"/>
              <a:chExt cx="732906" cy="3009613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E9720A9-B71F-4F9B-8A3B-73F5B2D4DE18}"/>
                  </a:ext>
                </a:extLst>
              </p:cNvPr>
              <p:cNvSpPr/>
              <p:nvPr/>
            </p:nvSpPr>
            <p:spPr>
              <a:xfrm>
                <a:off x="8761614" y="4061949"/>
                <a:ext cx="699656" cy="212805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42A1411-8F96-469D-8234-5D54B3B66A1C}"/>
                  </a:ext>
                </a:extLst>
              </p:cNvPr>
              <p:cNvSpPr/>
              <p:nvPr/>
            </p:nvSpPr>
            <p:spPr>
              <a:xfrm>
                <a:off x="9035032" y="6310123"/>
                <a:ext cx="353710" cy="26523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err="1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f</a:t>
                </a:r>
                <a:r>
                  <a:rPr lang="en-US" sz="1600" baseline="-25000" dirty="0" err="1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L</a:t>
                </a:r>
                <a:endParaRPr lang="en-US" sz="1600" baseline="-25000" dirty="0">
                  <a:solidFill>
                    <a:schemeClr val="tx1"/>
                  </a:solidFill>
                  <a:latin typeface="Palatino Linotype" panose="02040502050505030304" pitchFamily="18" charset="0"/>
                </a:endParaRP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B22F3F71-751A-4E10-95F4-696382AEE9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1614" y="3896592"/>
                <a:ext cx="699656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DCFEBA9-A328-43B6-A033-77D5F98D91F7}"/>
                  </a:ext>
                </a:extLst>
              </p:cNvPr>
              <p:cNvSpPr/>
              <p:nvPr/>
            </p:nvSpPr>
            <p:spPr>
              <a:xfrm>
                <a:off x="8869404" y="3565744"/>
                <a:ext cx="625116" cy="32967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err="1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Bw</a:t>
                </a:r>
                <a:r>
                  <a:rPr lang="en-US" sz="1600" baseline="-25000" dirty="0" err="1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L</a:t>
                </a:r>
                <a:endParaRPr lang="en-US" sz="1600" baseline="-25000" dirty="0">
                  <a:solidFill>
                    <a:schemeClr val="tx1"/>
                  </a:solidFill>
                  <a:latin typeface="Palatino Linotype" panose="02040502050505030304" pitchFamily="18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CD3771A-5395-4063-8437-2A79EC8B2CD6}"/>
                </a:ext>
              </a:extLst>
            </p:cNvPr>
            <p:cNvGrpSpPr/>
            <p:nvPr/>
          </p:nvGrpSpPr>
          <p:grpSpPr>
            <a:xfrm>
              <a:off x="10004367" y="3546146"/>
              <a:ext cx="792756" cy="3009613"/>
              <a:chOff x="8869404" y="3565744"/>
              <a:chExt cx="792756" cy="3009613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5CEF765-221B-4350-99FE-D205DAFACE48}"/>
                  </a:ext>
                </a:extLst>
              </p:cNvPr>
              <p:cNvSpPr/>
              <p:nvPr/>
            </p:nvSpPr>
            <p:spPr>
              <a:xfrm>
                <a:off x="8986332" y="4061949"/>
                <a:ext cx="675827" cy="212805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AAF5CD4-9ED0-44BB-918A-6E815F21CDF7}"/>
                  </a:ext>
                </a:extLst>
              </p:cNvPr>
              <p:cNvSpPr/>
              <p:nvPr/>
            </p:nvSpPr>
            <p:spPr>
              <a:xfrm>
                <a:off x="9035032" y="6310123"/>
                <a:ext cx="459488" cy="26523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err="1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f</a:t>
                </a:r>
                <a:r>
                  <a:rPr lang="en-US" sz="1600" baseline="-25000" dirty="0" err="1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H</a:t>
                </a:r>
                <a:endParaRPr lang="en-US" sz="1600" baseline="-25000" dirty="0">
                  <a:solidFill>
                    <a:schemeClr val="tx1"/>
                  </a:solidFill>
                  <a:latin typeface="Palatino Linotype" panose="02040502050505030304" pitchFamily="18" charset="0"/>
                </a:endParaRPr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668851AE-9446-49BA-B65F-6CEF4110F5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86332" y="3896592"/>
                <a:ext cx="675828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2CA35CC-A9B4-4726-9FA0-CFDA863CEAF1}"/>
                  </a:ext>
                </a:extLst>
              </p:cNvPr>
              <p:cNvSpPr/>
              <p:nvPr/>
            </p:nvSpPr>
            <p:spPr>
              <a:xfrm>
                <a:off x="8869404" y="3565744"/>
                <a:ext cx="625116" cy="32967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 err="1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Bw</a:t>
                </a:r>
                <a:r>
                  <a:rPr lang="en-US" sz="1600" baseline="-25000" dirty="0" err="1">
                    <a:solidFill>
                      <a:schemeClr val="tx1"/>
                    </a:solidFill>
                    <a:latin typeface="Palatino Linotype" panose="02040502050505030304" pitchFamily="18" charset="0"/>
                  </a:rPr>
                  <a:t>H</a:t>
                </a:r>
                <a:endParaRPr lang="en-US" sz="1600" baseline="-25000" dirty="0">
                  <a:solidFill>
                    <a:schemeClr val="tx1"/>
                  </a:solidFill>
                  <a:latin typeface="Palatino Linotype" panose="02040502050505030304" pitchFamily="18" charset="0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0EA8884-0054-4B3F-A738-B349D0908244}"/>
                  </a:ext>
                </a:extLst>
              </p:cNvPr>
              <p:cNvSpPr txBox="1"/>
              <p:nvPr/>
            </p:nvSpPr>
            <p:spPr>
              <a:xfrm>
                <a:off x="-212342" y="3866685"/>
                <a:ext cx="6453320" cy="8592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𝑛𝑜𝑛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𝑑𝑖𝑠𝑝𝑒𝑟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 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𝑑𝑖𝑠𝑝</m:t>
                          </m:r>
                          <m: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𝑒𝑟𝑠𝑖𝑣𝑒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0EA8884-0054-4B3F-A738-B349D0908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12342" y="3866685"/>
                <a:ext cx="6453320" cy="859210"/>
              </a:xfrm>
              <a:prstGeom prst="rect">
                <a:avLst/>
              </a:prstGeom>
              <a:blipFill>
                <a:blip r:embed="rId3"/>
                <a:stretch>
                  <a:fillRect b="-11765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EDE8D1C-9E20-4560-A1D4-C3092CDC37B7}"/>
                  </a:ext>
                </a:extLst>
              </p:cNvPr>
              <p:cNvSpPr txBox="1"/>
              <p:nvPr/>
            </p:nvSpPr>
            <p:spPr>
              <a:xfrm>
                <a:off x="96678" y="4754490"/>
                <a:ext cx="5797688" cy="8592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𝑛𝑜𝑛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𝑑𝑖𝑠𝑝𝑒𝑟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𝑑𝑖𝑠𝑝𝑒𝑟𝑠𝑖𝑣𝑒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EDE8D1C-9E20-4560-A1D4-C3092CDC3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78" y="4754490"/>
                <a:ext cx="5797688" cy="859210"/>
              </a:xfrm>
              <a:prstGeom prst="rect">
                <a:avLst/>
              </a:prstGeom>
              <a:blipFill>
                <a:blip r:embed="rId4"/>
                <a:stretch>
                  <a:fillRect b="-10145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8D439A15-F0C6-44D0-A26F-CC5F94CECE3B}"/>
              </a:ext>
            </a:extLst>
          </p:cNvPr>
          <p:cNvSpPr txBox="1"/>
          <p:nvPr/>
        </p:nvSpPr>
        <p:spPr>
          <a:xfrm>
            <a:off x="3546142" y="5764868"/>
            <a:ext cx="247997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FFC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Ionospheric</a:t>
            </a:r>
            <a:r>
              <a:rPr lang="en-US" sz="2400" i="1" dirty="0">
                <a:solidFill>
                  <a:srgbClr val="FFC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400" b="1" i="1" dirty="0">
                <a:solidFill>
                  <a:srgbClr val="FFC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TEC</a:t>
            </a:r>
            <a:r>
              <a:rPr lang="en-US" sz="2400" i="1" dirty="0">
                <a:solidFill>
                  <a:srgbClr val="FFC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(1</a:t>
            </a:r>
            <a:r>
              <a:rPr lang="en-US" sz="2400" i="1" baseline="30000" dirty="0">
                <a:solidFill>
                  <a:srgbClr val="FFC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</a:t>
            </a:r>
            <a:r>
              <a:rPr lang="en-US" sz="2400" i="1" dirty="0">
                <a:solidFill>
                  <a:srgbClr val="FFC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order)</a:t>
            </a: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69AAD5AA-DE62-664E-8206-88BFAF859F00}"/>
              </a:ext>
            </a:extLst>
          </p:cNvPr>
          <p:cNvGrpSpPr/>
          <p:nvPr/>
        </p:nvGrpSpPr>
        <p:grpSpPr>
          <a:xfrm>
            <a:off x="6194422" y="3608257"/>
            <a:ext cx="6250892" cy="2811568"/>
            <a:chOff x="5955885" y="3608257"/>
            <a:chExt cx="6250892" cy="281156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4B566E1F-EA2A-4F9E-B879-CA779B89DF6F}"/>
                    </a:ext>
                  </a:extLst>
                </p:cNvPr>
                <p:cNvSpPr txBox="1"/>
                <p:nvPr/>
              </p:nvSpPr>
              <p:spPr>
                <a:xfrm>
                  <a:off x="5955885" y="3608257"/>
                  <a:ext cx="6250892" cy="12811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𝑛𝑜𝑛</m:t>
                            </m:r>
                            <m:r>
                              <a:rPr lang="en-US" sz="24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𝑑𝑖𝑠𝑝𝑒𝑟𝑠𝑖𝑣𝑒</m:t>
                            </m:r>
                          </m:sub>
                        </m:sSub>
                        <m:r>
                          <a:rPr lang="en-US" sz="2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a:rPr lang="en-US" sz="2400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  <m:sup>
                                    <m:r>
                                      <a:rPr lang="en-US" sz="2400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</m:den>
                        </m:f>
                        <m:r>
                          <a:rPr lang="en-US" sz="2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sub>
                            </m:sSub>
                            <m:r>
                              <a:rPr lang="en-US" sz="24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 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4B566E1F-EA2A-4F9E-B879-CA779B89DF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5885" y="3608257"/>
                  <a:ext cx="6250892" cy="1281185"/>
                </a:xfrm>
                <a:prstGeom prst="rect">
                  <a:avLst/>
                </a:prstGeom>
                <a:blipFill>
                  <a:blip r:embed="rId5"/>
                  <a:stretch>
                    <a:fillRect b="-693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A3E95031-B509-48C8-BA35-0621BF3848AD}"/>
                    </a:ext>
                  </a:extLst>
                </p:cNvPr>
                <p:cNvSpPr txBox="1"/>
                <p:nvPr/>
              </p:nvSpPr>
              <p:spPr>
                <a:xfrm>
                  <a:off x="6458521" y="5138640"/>
                  <a:ext cx="5502736" cy="12811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𝑑𝑖𝑠𝑝𝑒𝑟𝑠𝑖𝑣𝑒</m:t>
                            </m:r>
                          </m:sub>
                        </m:sSub>
                        <m:r>
                          <a:rPr lang="en-US" sz="2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4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sub>
                                  <m:sup>
                                    <m:r>
                                      <a:rPr lang="en-US" sz="2400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  <m:sup>
                                    <m:r>
                                      <a:rPr lang="en-US" sz="2400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d>
                          </m:den>
                        </m:f>
                        <m:r>
                          <a:rPr lang="en-US" sz="24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sub>
                            </m:sSub>
                            <m:r>
                              <a:rPr lang="en-US" sz="2400" i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 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A3E95031-B509-48C8-BA35-0621BF3848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8521" y="5138640"/>
                  <a:ext cx="5502736" cy="1281185"/>
                </a:xfrm>
                <a:prstGeom prst="rect">
                  <a:avLst/>
                </a:prstGeom>
                <a:blipFill>
                  <a:blip r:embed="rId6"/>
                  <a:stretch>
                    <a:fillRect b="-686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AED0A200-449A-4CCB-8ED8-6DF57FD725AE}"/>
              </a:ext>
            </a:extLst>
          </p:cNvPr>
          <p:cNvSpPr/>
          <p:nvPr/>
        </p:nvSpPr>
        <p:spPr>
          <a:xfrm>
            <a:off x="7007085" y="3474721"/>
            <a:ext cx="4994964" cy="3194303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5C9285FB-198E-EA44-BE3B-EF1A4BCEFC62}"/>
              </a:ext>
            </a:extLst>
          </p:cNvPr>
          <p:cNvSpPr/>
          <p:nvPr/>
        </p:nvSpPr>
        <p:spPr>
          <a:xfrm>
            <a:off x="168446" y="3734053"/>
            <a:ext cx="5902962" cy="195916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右矢印 29">
            <a:extLst>
              <a:ext uri="{FF2B5EF4-FFF2-40B4-BE49-F238E27FC236}">
                <a16:creationId xmlns:a16="http://schemas.microsoft.com/office/drawing/2014/main" id="{76CD4946-928C-B64A-B7C8-2B92B6B14D37}"/>
              </a:ext>
            </a:extLst>
          </p:cNvPr>
          <p:cNvSpPr/>
          <p:nvPr/>
        </p:nvSpPr>
        <p:spPr>
          <a:xfrm>
            <a:off x="6120593" y="4395526"/>
            <a:ext cx="839977" cy="63621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TextBox 27">
            <a:extLst>
              <a:ext uri="{FF2B5EF4-FFF2-40B4-BE49-F238E27FC236}">
                <a16:creationId xmlns:a16="http://schemas.microsoft.com/office/drawing/2014/main" id="{B4C267C5-76C4-DB4F-8284-2B6E804654CB}"/>
              </a:ext>
            </a:extLst>
          </p:cNvPr>
          <p:cNvSpPr txBox="1"/>
          <p:nvPr/>
        </p:nvSpPr>
        <p:spPr>
          <a:xfrm>
            <a:off x="1001480" y="5730464"/>
            <a:ext cx="247997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FFC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Water Vapor </a:t>
            </a:r>
          </a:p>
          <a:p>
            <a:pPr algn="ctr"/>
            <a:r>
              <a:rPr lang="en-US" sz="2400" i="1" dirty="0">
                <a:solidFill>
                  <a:srgbClr val="FFC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(+ Deformation)</a:t>
            </a:r>
          </a:p>
        </p:txBody>
      </p:sp>
      <p:sp>
        <p:nvSpPr>
          <p:cNvPr id="31" name="角丸四角形 30">
            <a:extLst>
              <a:ext uri="{FF2B5EF4-FFF2-40B4-BE49-F238E27FC236}">
                <a16:creationId xmlns:a16="http://schemas.microsoft.com/office/drawing/2014/main" id="{762514B9-C8A8-D649-BA8E-D3D638F47AC9}"/>
              </a:ext>
            </a:extLst>
          </p:cNvPr>
          <p:cNvSpPr/>
          <p:nvPr/>
        </p:nvSpPr>
        <p:spPr>
          <a:xfrm>
            <a:off x="1182624" y="3891070"/>
            <a:ext cx="2304288" cy="262629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角丸四角形 37">
            <a:extLst>
              <a:ext uri="{FF2B5EF4-FFF2-40B4-BE49-F238E27FC236}">
                <a16:creationId xmlns:a16="http://schemas.microsoft.com/office/drawing/2014/main" id="{F43DC839-AF53-1942-B2FB-A70F30ED682B}"/>
              </a:ext>
            </a:extLst>
          </p:cNvPr>
          <p:cNvSpPr/>
          <p:nvPr/>
        </p:nvSpPr>
        <p:spPr>
          <a:xfrm>
            <a:off x="3675888" y="3909358"/>
            <a:ext cx="2304288" cy="262629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415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3BB58E-5B3A-4C72-A4CF-0D25FEDC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spc="-1" dirty="0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P</a:t>
            </a:r>
            <a:r>
              <a:rPr lang="en-US" spc="-1" dirty="0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revious study.</a:t>
            </a:r>
            <a:endParaRPr lang="en-US" dirty="0"/>
          </a:p>
        </p:txBody>
      </p:sp>
      <p:sp>
        <p:nvSpPr>
          <p:cNvPr id="6" name="TextShape 2">
            <a:extLst>
              <a:ext uri="{FF2B5EF4-FFF2-40B4-BE49-F238E27FC236}">
                <a16:creationId xmlns:a16="http://schemas.microsoft.com/office/drawing/2014/main" id="{CEC983D5-7576-422E-AB7D-21B6CFE51CE8}"/>
              </a:ext>
            </a:extLst>
          </p:cNvPr>
          <p:cNvSpPr txBox="1"/>
          <p:nvPr/>
        </p:nvSpPr>
        <p:spPr>
          <a:xfrm>
            <a:off x="700869" y="5647688"/>
            <a:ext cx="6868759" cy="11209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97981">
              <a:lnSpc>
                <a:spcPct val="150000"/>
              </a:lnSpc>
              <a:buClr>
                <a:srgbClr val="000000"/>
              </a:buClr>
              <a:buSzPct val="45000"/>
            </a:pPr>
            <a:r>
              <a:rPr lang="en-US" sz="2200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Niigata-Yamagata study case. 20100525_20100825.</a:t>
            </a:r>
          </a:p>
          <a:p>
            <a:pPr marL="97981">
              <a:lnSpc>
                <a:spcPct val="150000"/>
              </a:lnSpc>
              <a:buClr>
                <a:srgbClr val="000000"/>
              </a:buClr>
              <a:buSzPct val="45000"/>
            </a:pPr>
            <a:r>
              <a:rPr lang="en-US" sz="2200" i="1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Furuya and Kinoshita, AGU, 2017.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CCDF90-1235-4D69-94BD-5FCF3C1286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336"/>
          <a:stretch/>
        </p:blipFill>
        <p:spPr>
          <a:xfrm>
            <a:off x="7694277" y="0"/>
            <a:ext cx="3281309" cy="347472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2406386-BEAD-406D-BADF-D9A1C8530E2F}"/>
              </a:ext>
            </a:extLst>
          </p:cNvPr>
          <p:cNvGrpSpPr/>
          <p:nvPr/>
        </p:nvGrpSpPr>
        <p:grpSpPr>
          <a:xfrm>
            <a:off x="1094064" y="1737360"/>
            <a:ext cx="6133760" cy="3474720"/>
            <a:chOff x="2886578" y="2678512"/>
            <a:chExt cx="6761509" cy="3830338"/>
          </a:xfrm>
        </p:grpSpPr>
        <p:pic>
          <p:nvPicPr>
            <p:cNvPr id="9" name="図 10">
              <a:extLst>
                <a:ext uri="{FF2B5EF4-FFF2-40B4-BE49-F238E27FC236}">
                  <a16:creationId xmlns:a16="http://schemas.microsoft.com/office/drawing/2014/main" id="{433A85FC-C6EB-47A9-B3B9-0DE1A0A536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86578" y="2678512"/>
              <a:ext cx="3352430" cy="383033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2DF07D1-CE3B-473B-AA95-56C23903B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39008" y="2678512"/>
              <a:ext cx="3409079" cy="3830338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00D5501-62B8-4F8C-8EDD-43241EE46C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36"/>
          <a:stretch/>
        </p:blipFill>
        <p:spPr>
          <a:xfrm>
            <a:off x="7694276" y="3383280"/>
            <a:ext cx="3281310" cy="34747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03AD0F-D02A-423B-9F42-3C703D657D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789" y="3515868"/>
            <a:ext cx="1142056" cy="1525524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9DD3F15-7025-9744-A4BE-C53730A8FAC3}"/>
              </a:ext>
            </a:extLst>
          </p:cNvPr>
          <p:cNvSpPr txBox="1"/>
          <p:nvPr/>
        </p:nvSpPr>
        <p:spPr>
          <a:xfrm>
            <a:off x="1090980" y="1177564"/>
            <a:ext cx="2898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Rain radar by JMA</a:t>
            </a:r>
            <a:endParaRPr kumimoji="1" lang="ja-JP" altLang="en-US" sz="2800" b="1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2AC2B83-4C39-0B44-A834-021FFF5A43A5}"/>
              </a:ext>
            </a:extLst>
          </p:cNvPr>
          <p:cNvSpPr txBox="1"/>
          <p:nvPr/>
        </p:nvSpPr>
        <p:spPr>
          <a:xfrm>
            <a:off x="4659297" y="1184696"/>
            <a:ext cx="20992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ALOS1 InSAR</a:t>
            </a:r>
            <a:endParaRPr kumimoji="1" lang="ja-JP" altLang="en-US" sz="2800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40DBAFB-626A-4D40-9132-FB6556E0BE04}"/>
              </a:ext>
            </a:extLst>
          </p:cNvPr>
          <p:cNvSpPr txBox="1"/>
          <p:nvPr/>
        </p:nvSpPr>
        <p:spPr>
          <a:xfrm>
            <a:off x="8456205" y="2642128"/>
            <a:ext cx="2039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Water vapor</a:t>
            </a:r>
            <a:endParaRPr kumimoji="1" lang="ja-JP" altLang="en-US" sz="2800" b="1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BCD1B14-C187-7D41-8164-CF98718516A5}"/>
              </a:ext>
            </a:extLst>
          </p:cNvPr>
          <p:cNvSpPr txBox="1"/>
          <p:nvPr/>
        </p:nvSpPr>
        <p:spPr>
          <a:xfrm>
            <a:off x="8188573" y="5901964"/>
            <a:ext cx="2155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</a:rPr>
              <a:t>Ionosphere?!</a:t>
            </a:r>
            <a:endParaRPr kumimoji="1" lang="ja-JP" altLang="en-US" sz="28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9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フリーフォーム 16">
            <a:extLst>
              <a:ext uri="{FF2B5EF4-FFF2-40B4-BE49-F238E27FC236}">
                <a16:creationId xmlns:a16="http://schemas.microsoft.com/office/drawing/2014/main" id="{4FFE15BC-07C9-48C5-8B0E-5D3CB5B8EE0F}"/>
              </a:ext>
            </a:extLst>
          </p:cNvPr>
          <p:cNvSpPr/>
          <p:nvPr/>
        </p:nvSpPr>
        <p:spPr>
          <a:xfrm>
            <a:off x="4846020" y="3545096"/>
            <a:ext cx="1841948" cy="1732409"/>
          </a:xfrm>
          <a:custGeom>
            <a:avLst/>
            <a:gdLst>
              <a:gd name="connsiteX0" fmla="*/ 203604 w 2455738"/>
              <a:gd name="connsiteY0" fmla="*/ 74497 h 2309697"/>
              <a:gd name="connsiteX1" fmla="*/ 203604 w 2455738"/>
              <a:gd name="connsiteY1" fmla="*/ 74497 h 2309697"/>
              <a:gd name="connsiteX2" fmla="*/ 389871 w 2455738"/>
              <a:gd name="connsiteY2" fmla="*/ 57564 h 2309697"/>
              <a:gd name="connsiteX3" fmla="*/ 593071 w 2455738"/>
              <a:gd name="connsiteY3" fmla="*/ 6764 h 2309697"/>
              <a:gd name="connsiteX4" fmla="*/ 1338138 w 2455738"/>
              <a:gd name="connsiteY4" fmla="*/ 40631 h 2309697"/>
              <a:gd name="connsiteX5" fmla="*/ 1388938 w 2455738"/>
              <a:gd name="connsiteY5" fmla="*/ 57564 h 2309697"/>
              <a:gd name="connsiteX6" fmla="*/ 1405871 w 2455738"/>
              <a:gd name="connsiteY6" fmla="*/ 142231 h 2309697"/>
              <a:gd name="connsiteX7" fmla="*/ 1473604 w 2455738"/>
              <a:gd name="connsiteY7" fmla="*/ 159164 h 2309697"/>
              <a:gd name="connsiteX8" fmla="*/ 1947738 w 2455738"/>
              <a:gd name="connsiteY8" fmla="*/ 142231 h 2309697"/>
              <a:gd name="connsiteX9" fmla="*/ 2388004 w 2455738"/>
              <a:gd name="connsiteY9" fmla="*/ 125297 h 2309697"/>
              <a:gd name="connsiteX10" fmla="*/ 2438804 w 2455738"/>
              <a:gd name="connsiteY10" fmla="*/ 159164 h 2309697"/>
              <a:gd name="connsiteX11" fmla="*/ 2438804 w 2455738"/>
              <a:gd name="connsiteY11" fmla="*/ 277697 h 2309697"/>
              <a:gd name="connsiteX12" fmla="*/ 2404938 w 2455738"/>
              <a:gd name="connsiteY12" fmla="*/ 328497 h 2309697"/>
              <a:gd name="connsiteX13" fmla="*/ 2354138 w 2455738"/>
              <a:gd name="connsiteY13" fmla="*/ 430097 h 2309697"/>
              <a:gd name="connsiteX14" fmla="*/ 2371071 w 2455738"/>
              <a:gd name="connsiteY14" fmla="*/ 480897 h 2309697"/>
              <a:gd name="connsiteX15" fmla="*/ 2354138 w 2455738"/>
              <a:gd name="connsiteY15" fmla="*/ 531697 h 2309697"/>
              <a:gd name="connsiteX16" fmla="*/ 2388004 w 2455738"/>
              <a:gd name="connsiteY16" fmla="*/ 633297 h 2309697"/>
              <a:gd name="connsiteX17" fmla="*/ 2371071 w 2455738"/>
              <a:gd name="connsiteY17" fmla="*/ 751831 h 2309697"/>
              <a:gd name="connsiteX18" fmla="*/ 2320271 w 2455738"/>
              <a:gd name="connsiteY18" fmla="*/ 785697 h 2309697"/>
              <a:gd name="connsiteX19" fmla="*/ 2269471 w 2455738"/>
              <a:gd name="connsiteY19" fmla="*/ 988897 h 2309697"/>
              <a:gd name="connsiteX20" fmla="*/ 2252538 w 2455738"/>
              <a:gd name="connsiteY20" fmla="*/ 1039697 h 2309697"/>
              <a:gd name="connsiteX21" fmla="*/ 2201738 w 2455738"/>
              <a:gd name="connsiteY21" fmla="*/ 1090497 h 2309697"/>
              <a:gd name="connsiteX22" fmla="*/ 2235604 w 2455738"/>
              <a:gd name="connsiteY22" fmla="*/ 1192097 h 2309697"/>
              <a:gd name="connsiteX23" fmla="*/ 2286404 w 2455738"/>
              <a:gd name="connsiteY23" fmla="*/ 1293697 h 2309697"/>
              <a:gd name="connsiteX24" fmla="*/ 2201738 w 2455738"/>
              <a:gd name="connsiteY24" fmla="*/ 1530764 h 2309697"/>
              <a:gd name="connsiteX25" fmla="*/ 2201738 w 2455738"/>
              <a:gd name="connsiteY25" fmla="*/ 1530764 h 2309697"/>
              <a:gd name="connsiteX26" fmla="*/ 2167871 w 2455738"/>
              <a:gd name="connsiteY26" fmla="*/ 1632364 h 2309697"/>
              <a:gd name="connsiteX27" fmla="*/ 2235604 w 2455738"/>
              <a:gd name="connsiteY27" fmla="*/ 1750897 h 2309697"/>
              <a:gd name="connsiteX28" fmla="*/ 2252538 w 2455738"/>
              <a:gd name="connsiteY28" fmla="*/ 1818631 h 2309697"/>
              <a:gd name="connsiteX29" fmla="*/ 2235604 w 2455738"/>
              <a:gd name="connsiteY29" fmla="*/ 2004897 h 2309697"/>
              <a:gd name="connsiteX30" fmla="*/ 2286404 w 2455738"/>
              <a:gd name="connsiteY30" fmla="*/ 2055697 h 2309697"/>
              <a:gd name="connsiteX31" fmla="*/ 2303338 w 2455738"/>
              <a:gd name="connsiteY31" fmla="*/ 2106497 h 2309697"/>
              <a:gd name="connsiteX32" fmla="*/ 2150938 w 2455738"/>
              <a:gd name="connsiteY32" fmla="*/ 2174231 h 2309697"/>
              <a:gd name="connsiteX33" fmla="*/ 2032404 w 2455738"/>
              <a:gd name="connsiteY33" fmla="*/ 2258897 h 2309697"/>
              <a:gd name="connsiteX34" fmla="*/ 1930804 w 2455738"/>
              <a:gd name="connsiteY34" fmla="*/ 2275831 h 2309697"/>
              <a:gd name="connsiteX35" fmla="*/ 1880004 w 2455738"/>
              <a:gd name="connsiteY35" fmla="*/ 2292764 h 2309697"/>
              <a:gd name="connsiteX36" fmla="*/ 1626004 w 2455738"/>
              <a:gd name="connsiteY36" fmla="*/ 2309697 h 2309697"/>
              <a:gd name="connsiteX37" fmla="*/ 813204 w 2455738"/>
              <a:gd name="connsiteY37" fmla="*/ 2258897 h 2309697"/>
              <a:gd name="connsiteX38" fmla="*/ 237471 w 2455738"/>
              <a:gd name="connsiteY38" fmla="*/ 2241964 h 2309697"/>
              <a:gd name="connsiteX39" fmla="*/ 135871 w 2455738"/>
              <a:gd name="connsiteY39" fmla="*/ 2208097 h 2309697"/>
              <a:gd name="connsiteX40" fmla="*/ 34271 w 2455738"/>
              <a:gd name="connsiteY40" fmla="*/ 2157297 h 2309697"/>
              <a:gd name="connsiteX41" fmla="*/ 404 w 2455738"/>
              <a:gd name="connsiteY41" fmla="*/ 2106497 h 2309697"/>
              <a:gd name="connsiteX42" fmla="*/ 51204 w 2455738"/>
              <a:gd name="connsiteY42" fmla="*/ 2072631 h 2309697"/>
              <a:gd name="connsiteX43" fmla="*/ 102004 w 2455738"/>
              <a:gd name="connsiteY43" fmla="*/ 2004897 h 2309697"/>
              <a:gd name="connsiteX44" fmla="*/ 203604 w 2455738"/>
              <a:gd name="connsiteY44" fmla="*/ 1971031 h 2309697"/>
              <a:gd name="connsiteX45" fmla="*/ 288271 w 2455738"/>
              <a:gd name="connsiteY45" fmla="*/ 1649297 h 2309697"/>
              <a:gd name="connsiteX46" fmla="*/ 372938 w 2455738"/>
              <a:gd name="connsiteY46" fmla="*/ 1598497 h 2309697"/>
              <a:gd name="connsiteX47" fmla="*/ 440671 w 2455738"/>
              <a:gd name="connsiteY47" fmla="*/ 1479964 h 2309697"/>
              <a:gd name="connsiteX48" fmla="*/ 491471 w 2455738"/>
              <a:gd name="connsiteY48" fmla="*/ 1446097 h 2309697"/>
              <a:gd name="connsiteX49" fmla="*/ 525338 w 2455738"/>
              <a:gd name="connsiteY49" fmla="*/ 1395297 h 2309697"/>
              <a:gd name="connsiteX50" fmla="*/ 474538 w 2455738"/>
              <a:gd name="connsiteY50" fmla="*/ 1242897 h 2309697"/>
              <a:gd name="connsiteX51" fmla="*/ 457604 w 2455738"/>
              <a:gd name="connsiteY51" fmla="*/ 1158231 h 2309697"/>
              <a:gd name="connsiteX52" fmla="*/ 440671 w 2455738"/>
              <a:gd name="connsiteY52" fmla="*/ 1107431 h 2309697"/>
              <a:gd name="connsiteX53" fmla="*/ 491471 w 2455738"/>
              <a:gd name="connsiteY53" fmla="*/ 1073564 h 2309697"/>
              <a:gd name="connsiteX54" fmla="*/ 542271 w 2455738"/>
              <a:gd name="connsiteY54" fmla="*/ 1022764 h 2309697"/>
              <a:gd name="connsiteX55" fmla="*/ 593071 w 2455738"/>
              <a:gd name="connsiteY55" fmla="*/ 853431 h 2309697"/>
              <a:gd name="connsiteX56" fmla="*/ 610004 w 2455738"/>
              <a:gd name="connsiteY56" fmla="*/ 802631 h 2309697"/>
              <a:gd name="connsiteX57" fmla="*/ 626938 w 2455738"/>
              <a:gd name="connsiteY57" fmla="*/ 701031 h 2309697"/>
              <a:gd name="connsiteX58" fmla="*/ 677738 w 2455738"/>
              <a:gd name="connsiteY58" fmla="*/ 616364 h 2309697"/>
              <a:gd name="connsiteX59" fmla="*/ 694671 w 2455738"/>
              <a:gd name="connsiteY59" fmla="*/ 548631 h 2309697"/>
              <a:gd name="connsiteX60" fmla="*/ 745471 w 2455738"/>
              <a:gd name="connsiteY60" fmla="*/ 497831 h 2309697"/>
              <a:gd name="connsiteX61" fmla="*/ 711604 w 2455738"/>
              <a:gd name="connsiteY61" fmla="*/ 447031 h 2309697"/>
              <a:gd name="connsiteX62" fmla="*/ 593071 w 2455738"/>
              <a:gd name="connsiteY62" fmla="*/ 396231 h 2309697"/>
              <a:gd name="connsiteX63" fmla="*/ 542271 w 2455738"/>
              <a:gd name="connsiteY63" fmla="*/ 294631 h 2309697"/>
              <a:gd name="connsiteX64" fmla="*/ 525338 w 2455738"/>
              <a:gd name="connsiteY64" fmla="*/ 209964 h 2309697"/>
              <a:gd name="connsiteX65" fmla="*/ 356004 w 2455738"/>
              <a:gd name="connsiteY65" fmla="*/ 193031 h 2309697"/>
              <a:gd name="connsiteX66" fmla="*/ 271338 w 2455738"/>
              <a:gd name="connsiteY66" fmla="*/ 108364 h 2309697"/>
              <a:gd name="connsiteX67" fmla="*/ 254404 w 2455738"/>
              <a:gd name="connsiteY67" fmla="*/ 57564 h 2309697"/>
              <a:gd name="connsiteX68" fmla="*/ 254404 w 2455738"/>
              <a:gd name="connsiteY68" fmla="*/ 57564 h 2309697"/>
              <a:gd name="connsiteX69" fmla="*/ 254404 w 2455738"/>
              <a:gd name="connsiteY69" fmla="*/ 57564 h 2309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2455738" h="2309697">
                <a:moveTo>
                  <a:pt x="203604" y="74497"/>
                </a:moveTo>
                <a:lnTo>
                  <a:pt x="203604" y="74497"/>
                </a:lnTo>
                <a:cubicBezTo>
                  <a:pt x="265693" y="68853"/>
                  <a:pt x="328448" y="68246"/>
                  <a:pt x="389871" y="57564"/>
                </a:cubicBezTo>
                <a:cubicBezTo>
                  <a:pt x="458656" y="45601"/>
                  <a:pt x="593071" y="6764"/>
                  <a:pt x="593071" y="6764"/>
                </a:cubicBezTo>
                <a:cubicBezTo>
                  <a:pt x="912426" y="14748"/>
                  <a:pt x="1090585" y="-30099"/>
                  <a:pt x="1338138" y="40631"/>
                </a:cubicBezTo>
                <a:cubicBezTo>
                  <a:pt x="1355300" y="45535"/>
                  <a:pt x="1372005" y="51920"/>
                  <a:pt x="1388938" y="57564"/>
                </a:cubicBezTo>
                <a:cubicBezTo>
                  <a:pt x="1394582" y="85786"/>
                  <a:pt x="1387446" y="120121"/>
                  <a:pt x="1405871" y="142231"/>
                </a:cubicBezTo>
                <a:cubicBezTo>
                  <a:pt x="1420770" y="160109"/>
                  <a:pt x="1450331" y="159164"/>
                  <a:pt x="1473604" y="159164"/>
                </a:cubicBezTo>
                <a:cubicBezTo>
                  <a:pt x="1631749" y="159164"/>
                  <a:pt x="1789693" y="147875"/>
                  <a:pt x="1947738" y="142231"/>
                </a:cubicBezTo>
                <a:cubicBezTo>
                  <a:pt x="2156567" y="72621"/>
                  <a:pt x="2013684" y="106581"/>
                  <a:pt x="2388004" y="125297"/>
                </a:cubicBezTo>
                <a:cubicBezTo>
                  <a:pt x="2404937" y="136586"/>
                  <a:pt x="2426091" y="143272"/>
                  <a:pt x="2438804" y="159164"/>
                </a:cubicBezTo>
                <a:cubicBezTo>
                  <a:pt x="2467377" y="194880"/>
                  <a:pt x="2454488" y="241101"/>
                  <a:pt x="2438804" y="277697"/>
                </a:cubicBezTo>
                <a:cubicBezTo>
                  <a:pt x="2430787" y="296403"/>
                  <a:pt x="2414039" y="310294"/>
                  <a:pt x="2404938" y="328497"/>
                </a:cubicBezTo>
                <a:cubicBezTo>
                  <a:pt x="2334831" y="468711"/>
                  <a:pt x="2451193" y="284512"/>
                  <a:pt x="2354138" y="430097"/>
                </a:cubicBezTo>
                <a:cubicBezTo>
                  <a:pt x="2359782" y="447030"/>
                  <a:pt x="2371071" y="463048"/>
                  <a:pt x="2371071" y="480897"/>
                </a:cubicBezTo>
                <a:cubicBezTo>
                  <a:pt x="2371071" y="498746"/>
                  <a:pt x="2352167" y="513957"/>
                  <a:pt x="2354138" y="531697"/>
                </a:cubicBezTo>
                <a:cubicBezTo>
                  <a:pt x="2358080" y="567177"/>
                  <a:pt x="2388004" y="633297"/>
                  <a:pt x="2388004" y="633297"/>
                </a:cubicBezTo>
                <a:cubicBezTo>
                  <a:pt x="2382360" y="672808"/>
                  <a:pt x="2387281" y="715359"/>
                  <a:pt x="2371071" y="751831"/>
                </a:cubicBezTo>
                <a:cubicBezTo>
                  <a:pt x="2362806" y="770428"/>
                  <a:pt x="2327226" y="766571"/>
                  <a:pt x="2320271" y="785697"/>
                </a:cubicBezTo>
                <a:cubicBezTo>
                  <a:pt x="2205187" y="1102177"/>
                  <a:pt x="2369876" y="838291"/>
                  <a:pt x="2269471" y="988897"/>
                </a:cubicBezTo>
                <a:cubicBezTo>
                  <a:pt x="2263827" y="1005830"/>
                  <a:pt x="2262439" y="1024845"/>
                  <a:pt x="2252538" y="1039697"/>
                </a:cubicBezTo>
                <a:cubicBezTo>
                  <a:pt x="2239254" y="1059622"/>
                  <a:pt x="2204383" y="1066696"/>
                  <a:pt x="2201738" y="1090497"/>
                </a:cubicBezTo>
                <a:cubicBezTo>
                  <a:pt x="2197796" y="1125977"/>
                  <a:pt x="2224315" y="1158230"/>
                  <a:pt x="2235604" y="1192097"/>
                </a:cubicBezTo>
                <a:cubicBezTo>
                  <a:pt x="2258972" y="1262201"/>
                  <a:pt x="2242639" y="1228048"/>
                  <a:pt x="2286404" y="1293697"/>
                </a:cubicBezTo>
                <a:cubicBezTo>
                  <a:pt x="2264423" y="1469552"/>
                  <a:pt x="2294714" y="1391300"/>
                  <a:pt x="2201738" y="1530764"/>
                </a:cubicBezTo>
                <a:lnTo>
                  <a:pt x="2201738" y="1530764"/>
                </a:lnTo>
                <a:lnTo>
                  <a:pt x="2167871" y="1632364"/>
                </a:lnTo>
                <a:cubicBezTo>
                  <a:pt x="2195946" y="1674476"/>
                  <a:pt x="2217188" y="1701788"/>
                  <a:pt x="2235604" y="1750897"/>
                </a:cubicBezTo>
                <a:cubicBezTo>
                  <a:pt x="2243776" y="1772688"/>
                  <a:pt x="2246893" y="1796053"/>
                  <a:pt x="2252538" y="1818631"/>
                </a:cubicBezTo>
                <a:cubicBezTo>
                  <a:pt x="2213789" y="1896128"/>
                  <a:pt x="2194598" y="1902381"/>
                  <a:pt x="2235604" y="2004897"/>
                </a:cubicBezTo>
                <a:cubicBezTo>
                  <a:pt x="2244498" y="2027132"/>
                  <a:pt x="2269471" y="2038764"/>
                  <a:pt x="2286404" y="2055697"/>
                </a:cubicBezTo>
                <a:cubicBezTo>
                  <a:pt x="2292049" y="2072630"/>
                  <a:pt x="2308982" y="2089564"/>
                  <a:pt x="2303338" y="2106497"/>
                </a:cubicBezTo>
                <a:cubicBezTo>
                  <a:pt x="2281257" y="2172742"/>
                  <a:pt x="2200177" y="2166024"/>
                  <a:pt x="2150938" y="2174231"/>
                </a:cubicBezTo>
                <a:cubicBezTo>
                  <a:pt x="2149331" y="2175436"/>
                  <a:pt x="2047262" y="2253944"/>
                  <a:pt x="2032404" y="2258897"/>
                </a:cubicBezTo>
                <a:cubicBezTo>
                  <a:pt x="1999832" y="2269754"/>
                  <a:pt x="1964320" y="2268383"/>
                  <a:pt x="1930804" y="2275831"/>
                </a:cubicBezTo>
                <a:cubicBezTo>
                  <a:pt x="1913380" y="2279703"/>
                  <a:pt x="1897744" y="2290793"/>
                  <a:pt x="1880004" y="2292764"/>
                </a:cubicBezTo>
                <a:cubicBezTo>
                  <a:pt x="1795668" y="2302134"/>
                  <a:pt x="1710671" y="2304053"/>
                  <a:pt x="1626004" y="2309697"/>
                </a:cubicBezTo>
                <a:cubicBezTo>
                  <a:pt x="1270077" y="2220717"/>
                  <a:pt x="1543647" y="2278639"/>
                  <a:pt x="813204" y="2258897"/>
                </a:cubicBezTo>
                <a:lnTo>
                  <a:pt x="237471" y="2241964"/>
                </a:lnTo>
                <a:cubicBezTo>
                  <a:pt x="203604" y="2230675"/>
                  <a:pt x="165574" y="2227899"/>
                  <a:pt x="135871" y="2208097"/>
                </a:cubicBezTo>
                <a:cubicBezTo>
                  <a:pt x="70219" y="2164330"/>
                  <a:pt x="104378" y="2180667"/>
                  <a:pt x="34271" y="2157297"/>
                </a:cubicBezTo>
                <a:cubicBezTo>
                  <a:pt x="22982" y="2140364"/>
                  <a:pt x="-3587" y="2126453"/>
                  <a:pt x="404" y="2106497"/>
                </a:cubicBezTo>
                <a:cubicBezTo>
                  <a:pt x="4395" y="2086541"/>
                  <a:pt x="36814" y="2087021"/>
                  <a:pt x="51204" y="2072631"/>
                </a:cubicBezTo>
                <a:cubicBezTo>
                  <a:pt x="71160" y="2052675"/>
                  <a:pt x="78522" y="2020552"/>
                  <a:pt x="102004" y="2004897"/>
                </a:cubicBezTo>
                <a:cubicBezTo>
                  <a:pt x="131707" y="1985095"/>
                  <a:pt x="203604" y="1971031"/>
                  <a:pt x="203604" y="1971031"/>
                </a:cubicBezTo>
                <a:cubicBezTo>
                  <a:pt x="216175" y="1895604"/>
                  <a:pt x="228177" y="1724414"/>
                  <a:pt x="288271" y="1649297"/>
                </a:cubicBezTo>
                <a:cubicBezTo>
                  <a:pt x="308831" y="1623597"/>
                  <a:pt x="344716" y="1615430"/>
                  <a:pt x="372938" y="1598497"/>
                </a:cubicBezTo>
                <a:cubicBezTo>
                  <a:pt x="386220" y="1571932"/>
                  <a:pt x="416735" y="1503900"/>
                  <a:pt x="440671" y="1479964"/>
                </a:cubicBezTo>
                <a:cubicBezTo>
                  <a:pt x="455062" y="1465573"/>
                  <a:pt x="474538" y="1457386"/>
                  <a:pt x="491471" y="1446097"/>
                </a:cubicBezTo>
                <a:cubicBezTo>
                  <a:pt x="502760" y="1429164"/>
                  <a:pt x="523091" y="1415524"/>
                  <a:pt x="525338" y="1395297"/>
                </a:cubicBezTo>
                <a:cubicBezTo>
                  <a:pt x="534029" y="1317079"/>
                  <a:pt x="510277" y="1296506"/>
                  <a:pt x="474538" y="1242897"/>
                </a:cubicBezTo>
                <a:cubicBezTo>
                  <a:pt x="468893" y="1214675"/>
                  <a:pt x="464585" y="1186153"/>
                  <a:pt x="457604" y="1158231"/>
                </a:cubicBezTo>
                <a:cubicBezTo>
                  <a:pt x="453275" y="1140915"/>
                  <a:pt x="434042" y="1124004"/>
                  <a:pt x="440671" y="1107431"/>
                </a:cubicBezTo>
                <a:cubicBezTo>
                  <a:pt x="448229" y="1088535"/>
                  <a:pt x="475837" y="1086593"/>
                  <a:pt x="491471" y="1073564"/>
                </a:cubicBezTo>
                <a:cubicBezTo>
                  <a:pt x="509868" y="1058233"/>
                  <a:pt x="525338" y="1039697"/>
                  <a:pt x="542271" y="1022764"/>
                </a:cubicBezTo>
                <a:cubicBezTo>
                  <a:pt x="580618" y="907719"/>
                  <a:pt x="534916" y="1047282"/>
                  <a:pt x="593071" y="853431"/>
                </a:cubicBezTo>
                <a:cubicBezTo>
                  <a:pt x="598200" y="836335"/>
                  <a:pt x="606132" y="820055"/>
                  <a:pt x="610004" y="802631"/>
                </a:cubicBezTo>
                <a:cubicBezTo>
                  <a:pt x="617452" y="769115"/>
                  <a:pt x="615205" y="733298"/>
                  <a:pt x="626938" y="701031"/>
                </a:cubicBezTo>
                <a:cubicBezTo>
                  <a:pt x="638186" y="670100"/>
                  <a:pt x="660805" y="644586"/>
                  <a:pt x="677738" y="616364"/>
                </a:cubicBezTo>
                <a:cubicBezTo>
                  <a:pt x="683382" y="593786"/>
                  <a:pt x="683125" y="568837"/>
                  <a:pt x="694671" y="548631"/>
                </a:cubicBezTo>
                <a:cubicBezTo>
                  <a:pt x="706552" y="527839"/>
                  <a:pt x="741534" y="521453"/>
                  <a:pt x="745471" y="497831"/>
                </a:cubicBezTo>
                <a:cubicBezTo>
                  <a:pt x="748817" y="477756"/>
                  <a:pt x="727238" y="460060"/>
                  <a:pt x="711604" y="447031"/>
                </a:cubicBezTo>
                <a:cubicBezTo>
                  <a:pt x="683703" y="423780"/>
                  <a:pt x="628364" y="407995"/>
                  <a:pt x="593071" y="396231"/>
                </a:cubicBezTo>
                <a:cubicBezTo>
                  <a:pt x="559961" y="346566"/>
                  <a:pt x="556292" y="350717"/>
                  <a:pt x="542271" y="294631"/>
                </a:cubicBezTo>
                <a:cubicBezTo>
                  <a:pt x="535291" y="266709"/>
                  <a:pt x="550605" y="223746"/>
                  <a:pt x="525338" y="209964"/>
                </a:cubicBezTo>
                <a:cubicBezTo>
                  <a:pt x="475538" y="182801"/>
                  <a:pt x="412449" y="198675"/>
                  <a:pt x="356004" y="193031"/>
                </a:cubicBezTo>
                <a:cubicBezTo>
                  <a:pt x="305203" y="159163"/>
                  <a:pt x="299561" y="164809"/>
                  <a:pt x="271338" y="108364"/>
                </a:cubicBezTo>
                <a:cubicBezTo>
                  <a:pt x="263356" y="92399"/>
                  <a:pt x="254404" y="57564"/>
                  <a:pt x="254404" y="57564"/>
                </a:cubicBezTo>
                <a:lnTo>
                  <a:pt x="254404" y="57564"/>
                </a:lnTo>
                <a:lnTo>
                  <a:pt x="254404" y="57564"/>
                </a:lnTo>
              </a:path>
            </a:pathLst>
          </a:custGeom>
          <a:solidFill>
            <a:schemeClr val="tx1">
              <a:lumMod val="95000"/>
              <a:alpha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35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4504F3-90D8-4585-9EA5-FEC95D29B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pc="-1" dirty="0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Interpretation 1; </a:t>
            </a:r>
            <a:r>
              <a:rPr lang="en-US" spc="-1" dirty="0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Relativistic</a:t>
            </a:r>
            <a:r>
              <a:rPr lang="en-US" spc="-1" dirty="0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 </a:t>
            </a:r>
            <a:r>
              <a:rPr lang="en-US" spc="-1" dirty="0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Runaway Electron Avalanche</a:t>
            </a:r>
            <a:r>
              <a:rPr lang="en-US" spc="-1" dirty="0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</a:rPr>
              <a:t>.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466A8B4A-F753-440B-8E87-BB5AD0A3A6F9}"/>
              </a:ext>
            </a:extLst>
          </p:cNvPr>
          <p:cNvSpPr/>
          <p:nvPr/>
        </p:nvSpPr>
        <p:spPr>
          <a:xfrm>
            <a:off x="422031" y="848651"/>
            <a:ext cx="11377246" cy="18768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5" tIns="33753" rIns="67505" bIns="33753"/>
          <a:lstStyle/>
          <a:p>
            <a:pPr marL="171472" indent="-170663">
              <a:lnSpc>
                <a:spcPct val="150000"/>
              </a:lnSpc>
              <a:spcBef>
                <a:spcPts val="751"/>
              </a:spcBef>
              <a:buClr>
                <a:schemeClr val="tx1"/>
              </a:buClr>
              <a:buFont typeface="Arial"/>
              <a:buChar char="•"/>
            </a:pPr>
            <a:r>
              <a:rPr lang="en-US" sz="2400" spc="-1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Gamma ray emission is common phenomena near the top of thunderstorms. With similar process (RREA) to the terrestrial gamma ray flash </a:t>
            </a:r>
            <a:r>
              <a:rPr lang="en-US" sz="2400" i="1" spc="-1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(</a:t>
            </a:r>
            <a:r>
              <a:rPr kumimoji="1" lang="en-US" altLang="ja-JP" sz="2400" i="1" dirty="0">
                <a:latin typeface="Helvetica" panose="020B0604020202020204" pitchFamily="34" charset="0"/>
                <a:cs typeface="Helvetica" panose="020B0604020202020204" pitchFamily="34" charset="0"/>
              </a:rPr>
              <a:t>Kelley et al., 2015)</a:t>
            </a:r>
            <a:r>
              <a:rPr kumimoji="1" lang="en-US" altLang="ja-JP" sz="2400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kumimoji="1" lang="ja-JP" alt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71472" indent="-170663">
              <a:lnSpc>
                <a:spcPct val="150000"/>
              </a:lnSpc>
              <a:spcBef>
                <a:spcPts val="751"/>
              </a:spcBef>
              <a:buClr>
                <a:schemeClr val="tx1"/>
              </a:buClr>
              <a:buFont typeface="Arial"/>
              <a:buChar char="•"/>
            </a:pPr>
            <a:r>
              <a:rPr lang="en-US" sz="2400" spc="-1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Thundercloud and lightning produce energetic runaway electrons, accompanying with x-ray and gamma ray emissions </a:t>
            </a:r>
            <a:r>
              <a:rPr lang="en-US" sz="2400" i="1" spc="-1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(e.g., Dwyer et al., 2012; </a:t>
            </a:r>
            <a:r>
              <a:rPr lang="en-US" sz="2400" i="1" spc="-1" dirty="0" err="1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Enoto</a:t>
            </a:r>
            <a:r>
              <a:rPr lang="en-US" sz="2400" i="1" spc="-1" dirty="0"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 et al., 2017).</a:t>
            </a:r>
            <a:endParaRPr lang="en-US" sz="2400" spc="-1" dirty="0">
              <a:latin typeface="Helvetica" panose="020B0604020202020204" pitchFamily="34" charset="0"/>
              <a:cs typeface="Helvetica" panose="020B0604020202020204" pitchFamily="34" charset="0"/>
              <a:sym typeface="Wingdings" panose="05000000000000000000" pitchFamily="2" charset="2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3B29F32-6F0B-4F1B-AC73-90A1394B5D1E}"/>
              </a:ext>
            </a:extLst>
          </p:cNvPr>
          <p:cNvGrpSpPr/>
          <p:nvPr/>
        </p:nvGrpSpPr>
        <p:grpSpPr>
          <a:xfrm>
            <a:off x="5159578" y="3567100"/>
            <a:ext cx="1179399" cy="1637432"/>
            <a:chOff x="2604999" y="3437150"/>
            <a:chExt cx="1572408" cy="2183071"/>
          </a:xfrm>
        </p:grpSpPr>
        <p:sp>
          <p:nvSpPr>
            <p:cNvPr id="6" name="テキスト ボックス 103">
              <a:extLst>
                <a:ext uri="{FF2B5EF4-FFF2-40B4-BE49-F238E27FC236}">
                  <a16:creationId xmlns:a16="http://schemas.microsoft.com/office/drawing/2014/main" id="{1E08AC8B-4AC5-4488-B3C8-17B8F771F4B5}"/>
                </a:ext>
              </a:extLst>
            </p:cNvPr>
            <p:cNvSpPr txBox="1"/>
            <p:nvPr/>
          </p:nvSpPr>
          <p:spPr>
            <a:xfrm>
              <a:off x="2854322" y="3437150"/>
              <a:ext cx="1073287" cy="492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rgbClr val="FF0000"/>
                  </a:solidFill>
                </a:rPr>
                <a:t>+ + + +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7" name="テキスト ボックス 22">
              <a:extLst>
                <a:ext uri="{FF2B5EF4-FFF2-40B4-BE49-F238E27FC236}">
                  <a16:creationId xmlns:a16="http://schemas.microsoft.com/office/drawing/2014/main" id="{A1184113-E822-4FEC-A41C-4B7108517D7B}"/>
                </a:ext>
              </a:extLst>
            </p:cNvPr>
            <p:cNvSpPr txBox="1"/>
            <p:nvPr/>
          </p:nvSpPr>
          <p:spPr>
            <a:xfrm>
              <a:off x="2757386" y="3739684"/>
              <a:ext cx="1163048" cy="492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rgbClr val="0000FF"/>
                  </a:solidFill>
                </a:rPr>
                <a:t>- - -- - - </a:t>
              </a:r>
              <a:endParaRPr kumimoji="1" lang="ja-JP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8" name="テキスト ボックス 113">
              <a:extLst>
                <a:ext uri="{FF2B5EF4-FFF2-40B4-BE49-F238E27FC236}">
                  <a16:creationId xmlns:a16="http://schemas.microsoft.com/office/drawing/2014/main" id="{CC549666-1BD1-42F7-AF5E-BE0513BFC3CD}"/>
                </a:ext>
              </a:extLst>
            </p:cNvPr>
            <p:cNvSpPr txBox="1"/>
            <p:nvPr/>
          </p:nvSpPr>
          <p:spPr>
            <a:xfrm>
              <a:off x="2909786" y="3937469"/>
              <a:ext cx="1163048" cy="492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rgbClr val="0000FF"/>
                  </a:solidFill>
                </a:rPr>
                <a:t>- - -- - - </a:t>
              </a:r>
              <a:endParaRPr kumimoji="1" lang="ja-JP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9" name="テキスト ボックス 114">
              <a:extLst>
                <a:ext uri="{FF2B5EF4-FFF2-40B4-BE49-F238E27FC236}">
                  <a16:creationId xmlns:a16="http://schemas.microsoft.com/office/drawing/2014/main" id="{935A369A-D4C4-44C3-938D-D96CBC4F0001}"/>
                </a:ext>
              </a:extLst>
            </p:cNvPr>
            <p:cNvSpPr txBox="1"/>
            <p:nvPr/>
          </p:nvSpPr>
          <p:spPr>
            <a:xfrm>
              <a:off x="2723526" y="4089871"/>
              <a:ext cx="1163048" cy="492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rgbClr val="0000FF"/>
                  </a:solidFill>
                </a:rPr>
                <a:t>- - - -- - </a:t>
              </a:r>
              <a:endParaRPr kumimoji="1" lang="ja-JP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10" name="テキスト ボックス 121">
              <a:extLst>
                <a:ext uri="{FF2B5EF4-FFF2-40B4-BE49-F238E27FC236}">
                  <a16:creationId xmlns:a16="http://schemas.microsoft.com/office/drawing/2014/main" id="{4C814EF7-EE0C-430A-82B0-FF3E1C52BE50}"/>
                </a:ext>
              </a:extLst>
            </p:cNvPr>
            <p:cNvSpPr txBox="1"/>
            <p:nvPr/>
          </p:nvSpPr>
          <p:spPr>
            <a:xfrm>
              <a:off x="2604999" y="4817440"/>
              <a:ext cx="810414" cy="492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rgbClr val="0000FF"/>
                  </a:solidFill>
                </a:rPr>
                <a:t>- -  - </a:t>
              </a:r>
              <a:endParaRPr kumimoji="1" lang="ja-JP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11" name="テキスト ボックス 122">
              <a:extLst>
                <a:ext uri="{FF2B5EF4-FFF2-40B4-BE49-F238E27FC236}">
                  <a16:creationId xmlns:a16="http://schemas.microsoft.com/office/drawing/2014/main" id="{72224982-449B-45AF-B74E-EC2610F14910}"/>
                </a:ext>
              </a:extLst>
            </p:cNvPr>
            <p:cNvSpPr txBox="1"/>
            <p:nvPr/>
          </p:nvSpPr>
          <p:spPr>
            <a:xfrm>
              <a:off x="3129925" y="4277625"/>
              <a:ext cx="810414" cy="492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rgbClr val="0000FF"/>
                  </a:solidFill>
                </a:rPr>
                <a:t>- -  - </a:t>
              </a:r>
              <a:endParaRPr kumimoji="1" lang="ja-JP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12" name="テキスト ボックス 124">
              <a:extLst>
                <a:ext uri="{FF2B5EF4-FFF2-40B4-BE49-F238E27FC236}">
                  <a16:creationId xmlns:a16="http://schemas.microsoft.com/office/drawing/2014/main" id="{DB5DD1AE-3AFB-49D1-9B0E-D6381E523A27}"/>
                </a:ext>
              </a:extLst>
            </p:cNvPr>
            <p:cNvSpPr txBox="1"/>
            <p:nvPr/>
          </p:nvSpPr>
          <p:spPr>
            <a:xfrm>
              <a:off x="3366993" y="4847291"/>
              <a:ext cx="810414" cy="492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rgbClr val="0000FF"/>
                  </a:solidFill>
                </a:rPr>
                <a:t>- -  - </a:t>
              </a:r>
              <a:endParaRPr kumimoji="1" lang="ja-JP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13" name="テキスト ボックス 125">
              <a:extLst>
                <a:ext uri="{FF2B5EF4-FFF2-40B4-BE49-F238E27FC236}">
                  <a16:creationId xmlns:a16="http://schemas.microsoft.com/office/drawing/2014/main" id="{CCDEBB81-68A4-43B4-9E40-18E5D27E19FC}"/>
                </a:ext>
              </a:extLst>
            </p:cNvPr>
            <p:cNvSpPr txBox="1"/>
            <p:nvPr/>
          </p:nvSpPr>
          <p:spPr>
            <a:xfrm>
              <a:off x="2937162" y="5127817"/>
              <a:ext cx="1073287" cy="492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rgbClr val="FF0000"/>
                  </a:solidFill>
                </a:rPr>
                <a:t>+ + + +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243BED6-A467-4F82-BA00-595415D0AA5F}"/>
              </a:ext>
            </a:extLst>
          </p:cNvPr>
          <p:cNvGrpSpPr/>
          <p:nvPr/>
        </p:nvGrpSpPr>
        <p:grpSpPr>
          <a:xfrm>
            <a:off x="5212851" y="5213766"/>
            <a:ext cx="544773" cy="914357"/>
            <a:chOff x="2708865" y="5469465"/>
            <a:chExt cx="726307" cy="471215"/>
          </a:xfrm>
        </p:grpSpPr>
        <p:cxnSp>
          <p:nvCxnSpPr>
            <p:cNvPr id="15" name="直線コネクタ 31">
              <a:extLst>
                <a:ext uri="{FF2B5EF4-FFF2-40B4-BE49-F238E27FC236}">
                  <a16:creationId xmlns:a16="http://schemas.microsoft.com/office/drawing/2014/main" id="{CB040571-F876-4760-84CA-7C019FB060B6}"/>
                </a:ext>
              </a:extLst>
            </p:cNvPr>
            <p:cNvCxnSpPr/>
            <p:nvPr/>
          </p:nvCxnSpPr>
          <p:spPr>
            <a:xfrm flipH="1">
              <a:off x="2708865" y="5469465"/>
              <a:ext cx="302973" cy="437340"/>
            </a:xfrm>
            <a:prstGeom prst="line">
              <a:avLst/>
            </a:prstGeom>
            <a:ln w="9525" cmpd="sng">
              <a:solidFill>
                <a:schemeClr val="accent5">
                  <a:lumMod val="40000"/>
                  <a:lumOff val="6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28">
              <a:extLst>
                <a:ext uri="{FF2B5EF4-FFF2-40B4-BE49-F238E27FC236}">
                  <a16:creationId xmlns:a16="http://schemas.microsoft.com/office/drawing/2014/main" id="{F2973611-9965-4196-99A4-D05932CFC287}"/>
                </a:ext>
              </a:extLst>
            </p:cNvPr>
            <p:cNvCxnSpPr/>
            <p:nvPr/>
          </p:nvCxnSpPr>
          <p:spPr>
            <a:xfrm flipH="1">
              <a:off x="2844332" y="5486401"/>
              <a:ext cx="302973" cy="437340"/>
            </a:xfrm>
            <a:prstGeom prst="line">
              <a:avLst/>
            </a:prstGeom>
            <a:ln w="9525" cmpd="sng">
              <a:solidFill>
                <a:schemeClr val="accent5">
                  <a:lumMod val="40000"/>
                  <a:lumOff val="6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29">
              <a:extLst>
                <a:ext uri="{FF2B5EF4-FFF2-40B4-BE49-F238E27FC236}">
                  <a16:creationId xmlns:a16="http://schemas.microsoft.com/office/drawing/2014/main" id="{A89152C3-F782-43C6-87D8-4ACE60F0C093}"/>
                </a:ext>
              </a:extLst>
            </p:cNvPr>
            <p:cNvCxnSpPr/>
            <p:nvPr/>
          </p:nvCxnSpPr>
          <p:spPr>
            <a:xfrm flipH="1">
              <a:off x="2979799" y="5503337"/>
              <a:ext cx="302973" cy="437340"/>
            </a:xfrm>
            <a:prstGeom prst="line">
              <a:avLst/>
            </a:prstGeom>
            <a:ln w="9525" cmpd="sng">
              <a:solidFill>
                <a:schemeClr val="accent5">
                  <a:lumMod val="40000"/>
                  <a:lumOff val="6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30">
              <a:extLst>
                <a:ext uri="{FF2B5EF4-FFF2-40B4-BE49-F238E27FC236}">
                  <a16:creationId xmlns:a16="http://schemas.microsoft.com/office/drawing/2014/main" id="{FF002572-D90D-4861-848D-873BF3F34622}"/>
                </a:ext>
              </a:extLst>
            </p:cNvPr>
            <p:cNvCxnSpPr/>
            <p:nvPr/>
          </p:nvCxnSpPr>
          <p:spPr>
            <a:xfrm flipH="1">
              <a:off x="3132199" y="5503340"/>
              <a:ext cx="302973" cy="437340"/>
            </a:xfrm>
            <a:prstGeom prst="line">
              <a:avLst/>
            </a:prstGeom>
            <a:ln w="9525" cmpd="sng">
              <a:solidFill>
                <a:schemeClr val="accent5">
                  <a:lumMod val="40000"/>
                  <a:lumOff val="60000"/>
                </a:schemeClr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稲妻 1">
            <a:extLst>
              <a:ext uri="{FF2B5EF4-FFF2-40B4-BE49-F238E27FC236}">
                <a16:creationId xmlns:a16="http://schemas.microsoft.com/office/drawing/2014/main" id="{309F86EB-74ED-44FA-8009-E5122639D61B}"/>
              </a:ext>
            </a:extLst>
          </p:cNvPr>
          <p:cNvSpPr/>
          <p:nvPr/>
        </p:nvSpPr>
        <p:spPr>
          <a:xfrm rot="10473139">
            <a:off x="6521292" y="4880906"/>
            <a:ext cx="423629" cy="1421339"/>
          </a:xfrm>
          <a:prstGeom prst="lightningBol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20" name="テキスト ボックス 103">
            <a:extLst>
              <a:ext uri="{FF2B5EF4-FFF2-40B4-BE49-F238E27FC236}">
                <a16:creationId xmlns:a16="http://schemas.microsoft.com/office/drawing/2014/main" id="{4EC7163F-8A5A-43B5-AEC5-EBA0BBDAFC64}"/>
              </a:ext>
            </a:extLst>
          </p:cNvPr>
          <p:cNvSpPr txBox="1"/>
          <p:nvPr/>
        </p:nvSpPr>
        <p:spPr>
          <a:xfrm>
            <a:off x="5584307" y="3683704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</a:rPr>
              <a:t>+ + + +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1" name="テキスト ボックス 86">
            <a:extLst>
              <a:ext uri="{FF2B5EF4-FFF2-40B4-BE49-F238E27FC236}">
                <a16:creationId xmlns:a16="http://schemas.microsoft.com/office/drawing/2014/main" id="{52E7D9A0-7357-464A-844C-6AD11C4F1E79}"/>
              </a:ext>
            </a:extLst>
          </p:cNvPr>
          <p:cNvSpPr txBox="1"/>
          <p:nvPr/>
        </p:nvSpPr>
        <p:spPr>
          <a:xfrm>
            <a:off x="304603" y="3845362"/>
            <a:ext cx="5353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latin typeface="Times"/>
                <a:ea typeface="ＭＳ Ｐゴシック"/>
                <a:cs typeface="Times"/>
              </a:rPr>
              <a:t>Thundercloud = Electric field </a:t>
            </a:r>
            <a:endParaRPr lang="ja-JP" altLang="en-US" sz="2800" b="1" dirty="0">
              <a:latin typeface="Times"/>
              <a:ea typeface="ＭＳ Ｐゴシック"/>
              <a:cs typeface="Times"/>
            </a:endParaRPr>
          </a:p>
        </p:txBody>
      </p:sp>
      <p:sp>
        <p:nvSpPr>
          <p:cNvPr id="22" name="テキスト ボックス 86">
            <a:extLst>
              <a:ext uri="{FF2B5EF4-FFF2-40B4-BE49-F238E27FC236}">
                <a16:creationId xmlns:a16="http://schemas.microsoft.com/office/drawing/2014/main" id="{7485AF3C-FDE3-4D80-A839-CCE15FD950CC}"/>
              </a:ext>
            </a:extLst>
          </p:cNvPr>
          <p:cNvSpPr txBox="1"/>
          <p:nvPr/>
        </p:nvSpPr>
        <p:spPr>
          <a:xfrm>
            <a:off x="7264244" y="4678202"/>
            <a:ext cx="4293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solidFill>
                  <a:schemeClr val="accent2">
                    <a:lumMod val="75000"/>
                  </a:schemeClr>
                </a:solidFill>
                <a:latin typeface="Times"/>
                <a:ea typeface="ＭＳ Ｐゴシック"/>
                <a:cs typeface="Times"/>
              </a:rPr>
              <a:t>High-energy electron</a:t>
            </a:r>
            <a:endParaRPr lang="ja-JP" altLang="en-US" sz="2800" b="1" dirty="0">
              <a:solidFill>
                <a:schemeClr val="accent2">
                  <a:lumMod val="75000"/>
                </a:schemeClr>
              </a:solidFill>
              <a:latin typeface="Times"/>
              <a:ea typeface="ＭＳ Ｐゴシック"/>
              <a:cs typeface="Times"/>
            </a:endParaRPr>
          </a:p>
        </p:txBody>
      </p:sp>
      <p:sp>
        <p:nvSpPr>
          <p:cNvPr id="23" name="テキスト ボックス 86">
            <a:extLst>
              <a:ext uri="{FF2B5EF4-FFF2-40B4-BE49-F238E27FC236}">
                <a16:creationId xmlns:a16="http://schemas.microsoft.com/office/drawing/2014/main" id="{16640E7C-E353-4FD6-999F-EB3E8E783335}"/>
              </a:ext>
            </a:extLst>
          </p:cNvPr>
          <p:cNvSpPr txBox="1"/>
          <p:nvPr/>
        </p:nvSpPr>
        <p:spPr>
          <a:xfrm>
            <a:off x="7095631" y="4201020"/>
            <a:ext cx="3760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accent2">
                    <a:lumMod val="75000"/>
                  </a:schemeClr>
                </a:solidFill>
                <a:latin typeface="Times"/>
                <a:ea typeface="ＭＳ Ｐゴシック"/>
                <a:cs typeface="Times"/>
              </a:rPr>
              <a:t>Accelerated electron</a:t>
            </a:r>
            <a:endParaRPr lang="ja-JP" altLang="en-US" sz="2800" b="1" dirty="0">
              <a:solidFill>
                <a:schemeClr val="accent2">
                  <a:lumMod val="75000"/>
                </a:schemeClr>
              </a:solidFill>
              <a:latin typeface="Times"/>
              <a:ea typeface="ＭＳ Ｐゴシック"/>
              <a:cs typeface="Times"/>
            </a:endParaRPr>
          </a:p>
        </p:txBody>
      </p:sp>
      <p:sp>
        <p:nvSpPr>
          <p:cNvPr id="24" name="テキスト ボックス 86">
            <a:extLst>
              <a:ext uri="{FF2B5EF4-FFF2-40B4-BE49-F238E27FC236}">
                <a16:creationId xmlns:a16="http://schemas.microsoft.com/office/drawing/2014/main" id="{C2BB1B35-6292-4E7E-9D43-4C51CB7BA148}"/>
              </a:ext>
            </a:extLst>
          </p:cNvPr>
          <p:cNvSpPr txBox="1"/>
          <p:nvPr/>
        </p:nvSpPr>
        <p:spPr>
          <a:xfrm>
            <a:off x="7280778" y="3423806"/>
            <a:ext cx="4691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Times"/>
                <a:ea typeface="ＭＳ Ｐゴシック"/>
                <a:cs typeface="Times"/>
              </a:rPr>
              <a:t>Bremsstrahlung gamma ray</a:t>
            </a:r>
            <a:endParaRPr lang="ja-JP" altLang="en-US" sz="2800" b="1" dirty="0">
              <a:solidFill>
                <a:schemeClr val="accent5">
                  <a:lumMod val="40000"/>
                  <a:lumOff val="60000"/>
                </a:schemeClr>
              </a:solidFill>
              <a:latin typeface="Times"/>
              <a:ea typeface="ＭＳ Ｐゴシック"/>
              <a:cs typeface="Times"/>
            </a:endParaRPr>
          </a:p>
        </p:txBody>
      </p:sp>
      <p:sp>
        <p:nvSpPr>
          <p:cNvPr id="25" name="フリーフォーム 89">
            <a:extLst>
              <a:ext uri="{FF2B5EF4-FFF2-40B4-BE49-F238E27FC236}">
                <a16:creationId xmlns:a16="http://schemas.microsoft.com/office/drawing/2014/main" id="{AA8F01BC-3A34-4444-8A4D-E9706E067859}"/>
              </a:ext>
            </a:extLst>
          </p:cNvPr>
          <p:cNvSpPr/>
          <p:nvPr/>
        </p:nvSpPr>
        <p:spPr>
          <a:xfrm rot="19388732">
            <a:off x="6538274" y="3545309"/>
            <a:ext cx="833823" cy="417837"/>
          </a:xfrm>
          <a:custGeom>
            <a:avLst/>
            <a:gdLst>
              <a:gd name="connsiteX0" fmla="*/ 0 w 1159934"/>
              <a:gd name="connsiteY0" fmla="*/ 127000 h 347133"/>
              <a:gd name="connsiteX1" fmla="*/ 76200 w 1159934"/>
              <a:gd name="connsiteY1" fmla="*/ 50800 h 347133"/>
              <a:gd name="connsiteX2" fmla="*/ 118534 w 1159934"/>
              <a:gd name="connsiteY2" fmla="*/ 8466 h 347133"/>
              <a:gd name="connsiteX3" fmla="*/ 143934 w 1159934"/>
              <a:gd name="connsiteY3" fmla="*/ 0 h 347133"/>
              <a:gd name="connsiteX4" fmla="*/ 169334 w 1159934"/>
              <a:gd name="connsiteY4" fmla="*/ 16933 h 347133"/>
              <a:gd name="connsiteX5" fmla="*/ 177800 w 1159934"/>
              <a:gd name="connsiteY5" fmla="*/ 50800 h 347133"/>
              <a:gd name="connsiteX6" fmla="*/ 203200 w 1159934"/>
              <a:gd name="connsiteY6" fmla="*/ 186266 h 347133"/>
              <a:gd name="connsiteX7" fmla="*/ 228600 w 1159934"/>
              <a:gd name="connsiteY7" fmla="*/ 228600 h 347133"/>
              <a:gd name="connsiteX8" fmla="*/ 254000 w 1159934"/>
              <a:gd name="connsiteY8" fmla="*/ 237066 h 347133"/>
              <a:gd name="connsiteX9" fmla="*/ 313267 w 1159934"/>
              <a:gd name="connsiteY9" fmla="*/ 228600 h 347133"/>
              <a:gd name="connsiteX10" fmla="*/ 338667 w 1159934"/>
              <a:gd name="connsiteY10" fmla="*/ 169333 h 347133"/>
              <a:gd name="connsiteX11" fmla="*/ 406400 w 1159934"/>
              <a:gd name="connsiteY11" fmla="*/ 84666 h 347133"/>
              <a:gd name="connsiteX12" fmla="*/ 431800 w 1159934"/>
              <a:gd name="connsiteY12" fmla="*/ 67733 h 347133"/>
              <a:gd name="connsiteX13" fmla="*/ 457200 w 1159934"/>
              <a:gd name="connsiteY13" fmla="*/ 84666 h 347133"/>
              <a:gd name="connsiteX14" fmla="*/ 465667 w 1159934"/>
              <a:gd name="connsiteY14" fmla="*/ 127000 h 347133"/>
              <a:gd name="connsiteX15" fmla="*/ 474134 w 1159934"/>
              <a:gd name="connsiteY15" fmla="*/ 152400 h 347133"/>
              <a:gd name="connsiteX16" fmla="*/ 482600 w 1159934"/>
              <a:gd name="connsiteY16" fmla="*/ 211666 h 347133"/>
              <a:gd name="connsiteX17" fmla="*/ 524934 w 1159934"/>
              <a:gd name="connsiteY17" fmla="*/ 245533 h 347133"/>
              <a:gd name="connsiteX18" fmla="*/ 592667 w 1159934"/>
              <a:gd name="connsiteY18" fmla="*/ 211666 h 347133"/>
              <a:gd name="connsiteX19" fmla="*/ 601134 w 1159934"/>
              <a:gd name="connsiteY19" fmla="*/ 186266 h 347133"/>
              <a:gd name="connsiteX20" fmla="*/ 626534 w 1159934"/>
              <a:gd name="connsiteY20" fmla="*/ 169333 h 347133"/>
              <a:gd name="connsiteX21" fmla="*/ 651934 w 1159934"/>
              <a:gd name="connsiteY21" fmla="*/ 143933 h 347133"/>
              <a:gd name="connsiteX22" fmla="*/ 694267 w 1159934"/>
              <a:gd name="connsiteY22" fmla="*/ 110066 h 347133"/>
              <a:gd name="connsiteX23" fmla="*/ 719667 w 1159934"/>
              <a:gd name="connsiteY23" fmla="*/ 118533 h 347133"/>
              <a:gd name="connsiteX24" fmla="*/ 728134 w 1159934"/>
              <a:gd name="connsiteY24" fmla="*/ 143933 h 347133"/>
              <a:gd name="connsiteX25" fmla="*/ 745067 w 1159934"/>
              <a:gd name="connsiteY25" fmla="*/ 169333 h 347133"/>
              <a:gd name="connsiteX26" fmla="*/ 762000 w 1159934"/>
              <a:gd name="connsiteY26" fmla="*/ 220133 h 347133"/>
              <a:gd name="connsiteX27" fmla="*/ 804334 w 1159934"/>
              <a:gd name="connsiteY27" fmla="*/ 262466 h 347133"/>
              <a:gd name="connsiteX28" fmla="*/ 821267 w 1159934"/>
              <a:gd name="connsiteY28" fmla="*/ 279400 h 347133"/>
              <a:gd name="connsiteX29" fmla="*/ 846667 w 1159934"/>
              <a:gd name="connsiteY29" fmla="*/ 296333 h 347133"/>
              <a:gd name="connsiteX30" fmla="*/ 872067 w 1159934"/>
              <a:gd name="connsiteY30" fmla="*/ 287866 h 347133"/>
              <a:gd name="connsiteX31" fmla="*/ 880534 w 1159934"/>
              <a:gd name="connsiteY31" fmla="*/ 262466 h 347133"/>
              <a:gd name="connsiteX32" fmla="*/ 897467 w 1159934"/>
              <a:gd name="connsiteY32" fmla="*/ 237066 h 347133"/>
              <a:gd name="connsiteX33" fmla="*/ 948267 w 1159934"/>
              <a:gd name="connsiteY33" fmla="*/ 194733 h 347133"/>
              <a:gd name="connsiteX34" fmla="*/ 956734 w 1159934"/>
              <a:gd name="connsiteY34" fmla="*/ 169333 h 347133"/>
              <a:gd name="connsiteX35" fmla="*/ 1007534 w 1159934"/>
              <a:gd name="connsiteY35" fmla="*/ 169333 h 347133"/>
              <a:gd name="connsiteX36" fmla="*/ 1049867 w 1159934"/>
              <a:gd name="connsiteY36" fmla="*/ 245533 h 347133"/>
              <a:gd name="connsiteX37" fmla="*/ 1058334 w 1159934"/>
              <a:gd name="connsiteY37" fmla="*/ 296333 h 347133"/>
              <a:gd name="connsiteX38" fmla="*/ 1075267 w 1159934"/>
              <a:gd name="connsiteY38" fmla="*/ 347133 h 347133"/>
              <a:gd name="connsiteX39" fmla="*/ 1117600 w 1159934"/>
              <a:gd name="connsiteY39" fmla="*/ 287866 h 347133"/>
              <a:gd name="connsiteX40" fmla="*/ 1134534 w 1159934"/>
              <a:gd name="connsiteY40" fmla="*/ 262466 h 347133"/>
              <a:gd name="connsiteX41" fmla="*/ 1159934 w 1159934"/>
              <a:gd name="connsiteY41" fmla="*/ 254000 h 347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59934" h="347133">
                <a:moveTo>
                  <a:pt x="0" y="127000"/>
                </a:moveTo>
                <a:lnTo>
                  <a:pt x="76200" y="50800"/>
                </a:lnTo>
                <a:lnTo>
                  <a:pt x="118534" y="8466"/>
                </a:lnTo>
                <a:lnTo>
                  <a:pt x="143934" y="0"/>
                </a:lnTo>
                <a:cubicBezTo>
                  <a:pt x="152401" y="5644"/>
                  <a:pt x="163690" y="8466"/>
                  <a:pt x="169334" y="16933"/>
                </a:cubicBezTo>
                <a:cubicBezTo>
                  <a:pt x="175789" y="26615"/>
                  <a:pt x="175518" y="39390"/>
                  <a:pt x="177800" y="50800"/>
                </a:cubicBezTo>
                <a:cubicBezTo>
                  <a:pt x="186810" y="95850"/>
                  <a:pt x="188671" y="142682"/>
                  <a:pt x="203200" y="186266"/>
                </a:cubicBezTo>
                <a:cubicBezTo>
                  <a:pt x="209859" y="206243"/>
                  <a:pt x="209231" y="216979"/>
                  <a:pt x="228600" y="228600"/>
                </a:cubicBezTo>
                <a:cubicBezTo>
                  <a:pt x="236253" y="233192"/>
                  <a:pt x="245533" y="234244"/>
                  <a:pt x="254000" y="237066"/>
                </a:cubicBezTo>
                <a:cubicBezTo>
                  <a:pt x="273756" y="234244"/>
                  <a:pt x="294335" y="234911"/>
                  <a:pt x="313267" y="228600"/>
                </a:cubicBezTo>
                <a:cubicBezTo>
                  <a:pt x="339992" y="219692"/>
                  <a:pt x="329326" y="186681"/>
                  <a:pt x="338667" y="169333"/>
                </a:cubicBezTo>
                <a:cubicBezTo>
                  <a:pt x="342032" y="163084"/>
                  <a:pt x="384283" y="102360"/>
                  <a:pt x="406400" y="84666"/>
                </a:cubicBezTo>
                <a:cubicBezTo>
                  <a:pt x="414346" y="78309"/>
                  <a:pt x="423333" y="73377"/>
                  <a:pt x="431800" y="67733"/>
                </a:cubicBezTo>
                <a:cubicBezTo>
                  <a:pt x="440267" y="73377"/>
                  <a:pt x="452151" y="75831"/>
                  <a:pt x="457200" y="84666"/>
                </a:cubicBezTo>
                <a:cubicBezTo>
                  <a:pt x="464340" y="97161"/>
                  <a:pt x="462177" y="113039"/>
                  <a:pt x="465667" y="127000"/>
                </a:cubicBezTo>
                <a:cubicBezTo>
                  <a:pt x="467832" y="135658"/>
                  <a:pt x="471312" y="143933"/>
                  <a:pt x="474134" y="152400"/>
                </a:cubicBezTo>
                <a:cubicBezTo>
                  <a:pt x="476956" y="172155"/>
                  <a:pt x="476289" y="192734"/>
                  <a:pt x="482600" y="211666"/>
                </a:cubicBezTo>
                <a:cubicBezTo>
                  <a:pt x="486047" y="222007"/>
                  <a:pt x="519255" y="241747"/>
                  <a:pt x="524934" y="245533"/>
                </a:cubicBezTo>
                <a:cubicBezTo>
                  <a:pt x="573599" y="237422"/>
                  <a:pt x="573426" y="250147"/>
                  <a:pt x="592667" y="211666"/>
                </a:cubicBezTo>
                <a:cubicBezTo>
                  <a:pt x="596658" y="203684"/>
                  <a:pt x="595559" y="193235"/>
                  <a:pt x="601134" y="186266"/>
                </a:cubicBezTo>
                <a:cubicBezTo>
                  <a:pt x="607491" y="178320"/>
                  <a:pt x="618717" y="175847"/>
                  <a:pt x="626534" y="169333"/>
                </a:cubicBezTo>
                <a:cubicBezTo>
                  <a:pt x="635732" y="161668"/>
                  <a:pt x="642736" y="151598"/>
                  <a:pt x="651934" y="143933"/>
                </a:cubicBezTo>
                <a:cubicBezTo>
                  <a:pt x="716006" y="90540"/>
                  <a:pt x="645012" y="159324"/>
                  <a:pt x="694267" y="110066"/>
                </a:cubicBezTo>
                <a:cubicBezTo>
                  <a:pt x="702734" y="112888"/>
                  <a:pt x="713356" y="112222"/>
                  <a:pt x="719667" y="118533"/>
                </a:cubicBezTo>
                <a:cubicBezTo>
                  <a:pt x="725978" y="124844"/>
                  <a:pt x="724143" y="135951"/>
                  <a:pt x="728134" y="143933"/>
                </a:cubicBezTo>
                <a:cubicBezTo>
                  <a:pt x="732685" y="153034"/>
                  <a:pt x="740934" y="160034"/>
                  <a:pt x="745067" y="169333"/>
                </a:cubicBezTo>
                <a:cubicBezTo>
                  <a:pt x="752316" y="185644"/>
                  <a:pt x="749379" y="207512"/>
                  <a:pt x="762000" y="220133"/>
                </a:cubicBezTo>
                <a:lnTo>
                  <a:pt x="804334" y="262466"/>
                </a:lnTo>
                <a:cubicBezTo>
                  <a:pt x="809979" y="268111"/>
                  <a:pt x="814625" y="274972"/>
                  <a:pt x="821267" y="279400"/>
                </a:cubicBezTo>
                <a:lnTo>
                  <a:pt x="846667" y="296333"/>
                </a:lnTo>
                <a:cubicBezTo>
                  <a:pt x="855134" y="293511"/>
                  <a:pt x="865756" y="294177"/>
                  <a:pt x="872067" y="287866"/>
                </a:cubicBezTo>
                <a:cubicBezTo>
                  <a:pt x="878378" y="281555"/>
                  <a:pt x="876543" y="270448"/>
                  <a:pt x="880534" y="262466"/>
                </a:cubicBezTo>
                <a:cubicBezTo>
                  <a:pt x="885085" y="253365"/>
                  <a:pt x="890953" y="244883"/>
                  <a:pt x="897467" y="237066"/>
                </a:cubicBezTo>
                <a:cubicBezTo>
                  <a:pt x="917839" y="212619"/>
                  <a:pt x="923292" y="211383"/>
                  <a:pt x="948267" y="194733"/>
                </a:cubicBezTo>
                <a:cubicBezTo>
                  <a:pt x="951089" y="186266"/>
                  <a:pt x="950423" y="175644"/>
                  <a:pt x="956734" y="169333"/>
                </a:cubicBezTo>
                <a:cubicBezTo>
                  <a:pt x="973668" y="152399"/>
                  <a:pt x="990600" y="163688"/>
                  <a:pt x="1007534" y="169333"/>
                </a:cubicBezTo>
                <a:cubicBezTo>
                  <a:pt x="1029358" y="202070"/>
                  <a:pt x="1042416" y="212004"/>
                  <a:pt x="1049867" y="245533"/>
                </a:cubicBezTo>
                <a:cubicBezTo>
                  <a:pt x="1053591" y="262291"/>
                  <a:pt x="1054170" y="279679"/>
                  <a:pt x="1058334" y="296333"/>
                </a:cubicBezTo>
                <a:cubicBezTo>
                  <a:pt x="1062663" y="313649"/>
                  <a:pt x="1075267" y="347133"/>
                  <a:pt x="1075267" y="347133"/>
                </a:cubicBezTo>
                <a:cubicBezTo>
                  <a:pt x="1130302" y="328787"/>
                  <a:pt x="1072442" y="355601"/>
                  <a:pt x="1117600" y="287866"/>
                </a:cubicBezTo>
                <a:cubicBezTo>
                  <a:pt x="1123245" y="279399"/>
                  <a:pt x="1126588" y="268823"/>
                  <a:pt x="1134534" y="262466"/>
                </a:cubicBezTo>
                <a:cubicBezTo>
                  <a:pt x="1141503" y="256891"/>
                  <a:pt x="1159934" y="254000"/>
                  <a:pt x="1159934" y="254000"/>
                </a:cubicBezTo>
              </a:path>
            </a:pathLst>
          </a:custGeom>
          <a:ln w="50800">
            <a:solidFill>
              <a:schemeClr val="accent5">
                <a:lumMod val="40000"/>
                <a:lumOff val="60000"/>
              </a:schemeClr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6" name="テキスト ボックス 86">
            <a:extLst>
              <a:ext uri="{FF2B5EF4-FFF2-40B4-BE49-F238E27FC236}">
                <a16:creationId xmlns:a16="http://schemas.microsoft.com/office/drawing/2014/main" id="{ABEADDFC-8538-42B3-B237-1A8AE402F893}"/>
              </a:ext>
            </a:extLst>
          </p:cNvPr>
          <p:cNvSpPr txBox="1"/>
          <p:nvPr/>
        </p:nvSpPr>
        <p:spPr>
          <a:xfrm>
            <a:off x="1256782" y="6167218"/>
            <a:ext cx="9808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Accelerated electrons </a:t>
            </a:r>
            <a:r>
              <a:rPr lang="en-US" altLang="ja-JP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 dispersive </a:t>
            </a:r>
            <a:r>
              <a:rPr lang="en-US" altLang="ja-JP" sz="28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InSAR</a:t>
            </a:r>
            <a:r>
              <a:rPr lang="en-US" altLang="ja-JP" sz="2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phase???</a:t>
            </a:r>
            <a:endParaRPr kumimoji="1" lang="ja-JP" altLang="en-US" sz="28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0B97F95-E17B-447C-BE54-0C89E4010379}"/>
              </a:ext>
            </a:extLst>
          </p:cNvPr>
          <p:cNvGrpSpPr/>
          <p:nvPr/>
        </p:nvGrpSpPr>
        <p:grpSpPr>
          <a:xfrm>
            <a:off x="5848648" y="3814037"/>
            <a:ext cx="731684" cy="674159"/>
            <a:chOff x="1538032" y="3776494"/>
            <a:chExt cx="975500" cy="898806"/>
          </a:xfrm>
        </p:grpSpPr>
        <p:grpSp>
          <p:nvGrpSpPr>
            <p:cNvPr id="29" name="図形グループ 2">
              <a:extLst>
                <a:ext uri="{FF2B5EF4-FFF2-40B4-BE49-F238E27FC236}">
                  <a16:creationId xmlns:a16="http://schemas.microsoft.com/office/drawing/2014/main" id="{DFB343AA-975A-4215-9A69-E81A04DD26D5}"/>
                </a:ext>
              </a:extLst>
            </p:cNvPr>
            <p:cNvGrpSpPr/>
            <p:nvPr/>
          </p:nvGrpSpPr>
          <p:grpSpPr>
            <a:xfrm>
              <a:off x="1538032" y="3776494"/>
              <a:ext cx="500525" cy="492403"/>
              <a:chOff x="395536" y="2204864"/>
              <a:chExt cx="500525" cy="492403"/>
            </a:xfrm>
          </p:grpSpPr>
          <p:sp>
            <p:nvSpPr>
              <p:cNvPr id="36" name="円/楕円 102">
                <a:extLst>
                  <a:ext uri="{FF2B5EF4-FFF2-40B4-BE49-F238E27FC236}">
                    <a16:creationId xmlns:a16="http://schemas.microsoft.com/office/drawing/2014/main" id="{60281E9B-5AC4-4283-9835-A735FD478C5A}"/>
                  </a:ext>
                </a:extLst>
              </p:cNvPr>
              <p:cNvSpPr/>
              <p:nvPr/>
            </p:nvSpPr>
            <p:spPr>
              <a:xfrm>
                <a:off x="443006" y="2271980"/>
                <a:ext cx="369332" cy="36933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50">
                  <a:solidFill>
                    <a:prstClr val="white"/>
                  </a:solidFill>
                  <a:latin typeface="Comic Sans MS"/>
                  <a:ea typeface="ＭＳ Ｐゴシック"/>
                </a:endParaRPr>
              </a:p>
            </p:txBody>
          </p:sp>
          <p:sp>
            <p:nvSpPr>
              <p:cNvPr id="37" name="テキスト ボックス 58">
                <a:extLst>
                  <a:ext uri="{FF2B5EF4-FFF2-40B4-BE49-F238E27FC236}">
                    <a16:creationId xmlns:a16="http://schemas.microsoft.com/office/drawing/2014/main" id="{A4102071-299D-494B-886F-059DAF100262}"/>
                  </a:ext>
                </a:extLst>
              </p:cNvPr>
              <p:cNvSpPr txBox="1"/>
              <p:nvPr/>
            </p:nvSpPr>
            <p:spPr>
              <a:xfrm>
                <a:off x="395536" y="2204864"/>
                <a:ext cx="500525" cy="4924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>
                    <a:solidFill>
                      <a:prstClr val="black"/>
                    </a:solidFill>
                    <a:latin typeface="Comic Sans MS"/>
                    <a:ea typeface="ＭＳ Ｐゴシック"/>
                  </a:rPr>
                  <a:t>e</a:t>
                </a:r>
                <a:r>
                  <a:rPr lang="en-US" altLang="ja-JP" baseline="30000" dirty="0">
                    <a:solidFill>
                      <a:prstClr val="black"/>
                    </a:solidFill>
                    <a:latin typeface="Comic Sans MS"/>
                    <a:ea typeface="ＭＳ Ｐゴシック"/>
                  </a:rPr>
                  <a:t>-</a:t>
                </a:r>
                <a:endParaRPr lang="ja-JP" altLang="en-US" baseline="30000" dirty="0">
                  <a:solidFill>
                    <a:prstClr val="black"/>
                  </a:solidFill>
                  <a:latin typeface="Comic Sans MS"/>
                  <a:ea typeface="ＭＳ Ｐゴシック"/>
                </a:endParaRPr>
              </a:p>
            </p:txBody>
          </p:sp>
        </p:grpSp>
        <p:grpSp>
          <p:nvGrpSpPr>
            <p:cNvPr id="30" name="図形グループ 2">
              <a:extLst>
                <a:ext uri="{FF2B5EF4-FFF2-40B4-BE49-F238E27FC236}">
                  <a16:creationId xmlns:a16="http://schemas.microsoft.com/office/drawing/2014/main" id="{8F06A8B9-11BE-4648-8C9D-EECC174571F7}"/>
                </a:ext>
              </a:extLst>
            </p:cNvPr>
            <p:cNvGrpSpPr/>
            <p:nvPr/>
          </p:nvGrpSpPr>
          <p:grpSpPr>
            <a:xfrm>
              <a:off x="2013007" y="3831917"/>
              <a:ext cx="500525" cy="492403"/>
              <a:chOff x="395536" y="2204864"/>
              <a:chExt cx="500525" cy="492403"/>
            </a:xfrm>
          </p:grpSpPr>
          <p:sp>
            <p:nvSpPr>
              <p:cNvPr id="34" name="円/楕円 102">
                <a:extLst>
                  <a:ext uri="{FF2B5EF4-FFF2-40B4-BE49-F238E27FC236}">
                    <a16:creationId xmlns:a16="http://schemas.microsoft.com/office/drawing/2014/main" id="{0D83C338-CDEB-45AD-B047-5F6920119E3D}"/>
                  </a:ext>
                </a:extLst>
              </p:cNvPr>
              <p:cNvSpPr/>
              <p:nvPr/>
            </p:nvSpPr>
            <p:spPr>
              <a:xfrm>
                <a:off x="443006" y="2271980"/>
                <a:ext cx="369332" cy="36933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50">
                  <a:solidFill>
                    <a:prstClr val="white"/>
                  </a:solidFill>
                  <a:latin typeface="Comic Sans MS"/>
                  <a:ea typeface="ＭＳ Ｐゴシック"/>
                </a:endParaRPr>
              </a:p>
            </p:txBody>
          </p:sp>
          <p:sp>
            <p:nvSpPr>
              <p:cNvPr id="35" name="テキスト ボックス 58">
                <a:extLst>
                  <a:ext uri="{FF2B5EF4-FFF2-40B4-BE49-F238E27FC236}">
                    <a16:creationId xmlns:a16="http://schemas.microsoft.com/office/drawing/2014/main" id="{8B14E139-DC11-44CC-B6AD-F5F6A4463899}"/>
                  </a:ext>
                </a:extLst>
              </p:cNvPr>
              <p:cNvSpPr txBox="1"/>
              <p:nvPr/>
            </p:nvSpPr>
            <p:spPr>
              <a:xfrm>
                <a:off x="395536" y="2204864"/>
                <a:ext cx="500525" cy="4924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>
                    <a:solidFill>
                      <a:prstClr val="black"/>
                    </a:solidFill>
                    <a:latin typeface="Comic Sans MS"/>
                    <a:ea typeface="ＭＳ Ｐゴシック"/>
                  </a:rPr>
                  <a:t>e</a:t>
                </a:r>
                <a:r>
                  <a:rPr lang="en-US" altLang="ja-JP" baseline="30000" dirty="0">
                    <a:solidFill>
                      <a:prstClr val="black"/>
                    </a:solidFill>
                    <a:latin typeface="Comic Sans MS"/>
                    <a:ea typeface="ＭＳ Ｐゴシック"/>
                  </a:rPr>
                  <a:t>-</a:t>
                </a:r>
                <a:endParaRPr lang="ja-JP" altLang="en-US" baseline="30000" dirty="0">
                  <a:solidFill>
                    <a:prstClr val="black"/>
                  </a:solidFill>
                  <a:latin typeface="Comic Sans MS"/>
                  <a:ea typeface="ＭＳ Ｐゴシック"/>
                </a:endParaRPr>
              </a:p>
            </p:txBody>
          </p:sp>
        </p:grpSp>
        <p:grpSp>
          <p:nvGrpSpPr>
            <p:cNvPr id="31" name="図形グループ 2">
              <a:extLst>
                <a:ext uri="{FF2B5EF4-FFF2-40B4-BE49-F238E27FC236}">
                  <a16:creationId xmlns:a16="http://schemas.microsoft.com/office/drawing/2014/main" id="{4F0B9263-8DF4-46DC-A22C-57B2F16712FD}"/>
                </a:ext>
              </a:extLst>
            </p:cNvPr>
            <p:cNvGrpSpPr/>
            <p:nvPr/>
          </p:nvGrpSpPr>
          <p:grpSpPr>
            <a:xfrm>
              <a:off x="1851832" y="4182897"/>
              <a:ext cx="500525" cy="492403"/>
              <a:chOff x="395536" y="2204864"/>
              <a:chExt cx="500525" cy="492403"/>
            </a:xfrm>
          </p:grpSpPr>
          <p:sp>
            <p:nvSpPr>
              <p:cNvPr id="32" name="円/楕円 102">
                <a:extLst>
                  <a:ext uri="{FF2B5EF4-FFF2-40B4-BE49-F238E27FC236}">
                    <a16:creationId xmlns:a16="http://schemas.microsoft.com/office/drawing/2014/main" id="{C4CACB5C-B24E-478E-AD88-57D5C7943462}"/>
                  </a:ext>
                </a:extLst>
              </p:cNvPr>
              <p:cNvSpPr/>
              <p:nvPr/>
            </p:nvSpPr>
            <p:spPr>
              <a:xfrm>
                <a:off x="443006" y="2271980"/>
                <a:ext cx="369332" cy="36933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50">
                  <a:solidFill>
                    <a:prstClr val="white"/>
                  </a:solidFill>
                  <a:latin typeface="Comic Sans MS"/>
                  <a:ea typeface="ＭＳ Ｐゴシック"/>
                </a:endParaRPr>
              </a:p>
            </p:txBody>
          </p:sp>
          <p:sp>
            <p:nvSpPr>
              <p:cNvPr id="33" name="テキスト ボックス 58">
                <a:extLst>
                  <a:ext uri="{FF2B5EF4-FFF2-40B4-BE49-F238E27FC236}">
                    <a16:creationId xmlns:a16="http://schemas.microsoft.com/office/drawing/2014/main" id="{3EF0673D-58FF-44DB-A9BC-2B2A3311F1EE}"/>
                  </a:ext>
                </a:extLst>
              </p:cNvPr>
              <p:cNvSpPr txBox="1"/>
              <p:nvPr/>
            </p:nvSpPr>
            <p:spPr>
              <a:xfrm>
                <a:off x="395536" y="2204864"/>
                <a:ext cx="500525" cy="4924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>
                    <a:solidFill>
                      <a:prstClr val="black"/>
                    </a:solidFill>
                    <a:latin typeface="Comic Sans MS"/>
                    <a:ea typeface="ＭＳ Ｐゴシック"/>
                  </a:rPr>
                  <a:t>e</a:t>
                </a:r>
                <a:r>
                  <a:rPr lang="en-US" altLang="ja-JP" baseline="30000" dirty="0">
                    <a:solidFill>
                      <a:prstClr val="black"/>
                    </a:solidFill>
                    <a:latin typeface="Comic Sans MS"/>
                    <a:ea typeface="ＭＳ Ｐゴシック"/>
                  </a:rPr>
                  <a:t>-</a:t>
                </a:r>
                <a:endParaRPr lang="ja-JP" altLang="en-US" baseline="30000" dirty="0">
                  <a:solidFill>
                    <a:prstClr val="black"/>
                  </a:solidFill>
                  <a:latin typeface="Comic Sans MS"/>
                  <a:ea typeface="ＭＳ Ｐゴシック"/>
                </a:endParaRP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D5B5A7D-7D0C-486B-8711-635B178D1CA0}"/>
              </a:ext>
            </a:extLst>
          </p:cNvPr>
          <p:cNvGrpSpPr/>
          <p:nvPr/>
        </p:nvGrpSpPr>
        <p:grpSpPr>
          <a:xfrm>
            <a:off x="5346586" y="4206089"/>
            <a:ext cx="516745" cy="628780"/>
            <a:chOff x="1380782" y="4170424"/>
            <a:chExt cx="688938" cy="838305"/>
          </a:xfrm>
        </p:grpSpPr>
        <p:grpSp>
          <p:nvGrpSpPr>
            <p:cNvPr id="39" name="図形グループ 2">
              <a:extLst>
                <a:ext uri="{FF2B5EF4-FFF2-40B4-BE49-F238E27FC236}">
                  <a16:creationId xmlns:a16="http://schemas.microsoft.com/office/drawing/2014/main" id="{647E66AC-2452-4079-B7C0-49C1520E383B}"/>
                </a:ext>
              </a:extLst>
            </p:cNvPr>
            <p:cNvGrpSpPr/>
            <p:nvPr/>
          </p:nvGrpSpPr>
          <p:grpSpPr>
            <a:xfrm>
              <a:off x="1380782" y="4170424"/>
              <a:ext cx="500525" cy="492402"/>
              <a:chOff x="395536" y="2204864"/>
              <a:chExt cx="500525" cy="492402"/>
            </a:xfrm>
          </p:grpSpPr>
          <p:sp>
            <p:nvSpPr>
              <p:cNvPr id="43" name="円/楕円 102">
                <a:extLst>
                  <a:ext uri="{FF2B5EF4-FFF2-40B4-BE49-F238E27FC236}">
                    <a16:creationId xmlns:a16="http://schemas.microsoft.com/office/drawing/2014/main" id="{BE195277-CF7B-4C5B-B026-2BC775F8A4FB}"/>
                  </a:ext>
                </a:extLst>
              </p:cNvPr>
              <p:cNvSpPr/>
              <p:nvPr/>
            </p:nvSpPr>
            <p:spPr>
              <a:xfrm>
                <a:off x="443006" y="2271980"/>
                <a:ext cx="369332" cy="36933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50">
                  <a:solidFill>
                    <a:prstClr val="white"/>
                  </a:solidFill>
                  <a:latin typeface="Comic Sans MS"/>
                  <a:ea typeface="ＭＳ Ｐゴシック"/>
                </a:endParaRPr>
              </a:p>
            </p:txBody>
          </p:sp>
          <p:sp>
            <p:nvSpPr>
              <p:cNvPr id="44" name="テキスト ボックス 58">
                <a:extLst>
                  <a:ext uri="{FF2B5EF4-FFF2-40B4-BE49-F238E27FC236}">
                    <a16:creationId xmlns:a16="http://schemas.microsoft.com/office/drawing/2014/main" id="{F9290EC9-610F-4BA9-A5BD-C2545E0F2DD1}"/>
                  </a:ext>
                </a:extLst>
              </p:cNvPr>
              <p:cNvSpPr txBox="1"/>
              <p:nvPr/>
            </p:nvSpPr>
            <p:spPr>
              <a:xfrm>
                <a:off x="395536" y="2204864"/>
                <a:ext cx="500525" cy="492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>
                    <a:solidFill>
                      <a:prstClr val="black"/>
                    </a:solidFill>
                    <a:latin typeface="Comic Sans MS"/>
                    <a:ea typeface="ＭＳ Ｐゴシック"/>
                  </a:rPr>
                  <a:t>e</a:t>
                </a:r>
                <a:r>
                  <a:rPr lang="en-US" altLang="ja-JP" baseline="30000" dirty="0">
                    <a:solidFill>
                      <a:prstClr val="black"/>
                    </a:solidFill>
                    <a:latin typeface="Comic Sans MS"/>
                    <a:ea typeface="ＭＳ Ｐゴシック"/>
                  </a:rPr>
                  <a:t>-</a:t>
                </a:r>
                <a:endParaRPr lang="ja-JP" altLang="en-US" baseline="30000" dirty="0">
                  <a:solidFill>
                    <a:prstClr val="black"/>
                  </a:solidFill>
                  <a:latin typeface="Comic Sans MS"/>
                  <a:ea typeface="ＭＳ Ｐゴシック"/>
                </a:endParaRPr>
              </a:p>
            </p:txBody>
          </p:sp>
        </p:grpSp>
        <p:grpSp>
          <p:nvGrpSpPr>
            <p:cNvPr id="40" name="図形グループ 2">
              <a:extLst>
                <a:ext uri="{FF2B5EF4-FFF2-40B4-BE49-F238E27FC236}">
                  <a16:creationId xmlns:a16="http://schemas.microsoft.com/office/drawing/2014/main" id="{C9719C05-A3DF-49F6-8D10-F881981BBA5F}"/>
                </a:ext>
              </a:extLst>
            </p:cNvPr>
            <p:cNvGrpSpPr/>
            <p:nvPr/>
          </p:nvGrpSpPr>
          <p:grpSpPr>
            <a:xfrm>
              <a:off x="1569195" y="4516327"/>
              <a:ext cx="500525" cy="492402"/>
              <a:chOff x="395536" y="2204864"/>
              <a:chExt cx="500525" cy="492402"/>
            </a:xfrm>
          </p:grpSpPr>
          <p:sp>
            <p:nvSpPr>
              <p:cNvPr id="41" name="円/楕円 102">
                <a:extLst>
                  <a:ext uri="{FF2B5EF4-FFF2-40B4-BE49-F238E27FC236}">
                    <a16:creationId xmlns:a16="http://schemas.microsoft.com/office/drawing/2014/main" id="{6A4DCE69-452B-41E2-B2DD-234317A4DAC6}"/>
                  </a:ext>
                </a:extLst>
              </p:cNvPr>
              <p:cNvSpPr/>
              <p:nvPr/>
            </p:nvSpPr>
            <p:spPr>
              <a:xfrm>
                <a:off x="443006" y="2271980"/>
                <a:ext cx="369332" cy="36933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50">
                  <a:solidFill>
                    <a:prstClr val="white"/>
                  </a:solidFill>
                  <a:latin typeface="Comic Sans MS"/>
                  <a:ea typeface="ＭＳ Ｐゴシック"/>
                </a:endParaRPr>
              </a:p>
            </p:txBody>
          </p:sp>
          <p:sp>
            <p:nvSpPr>
              <p:cNvPr id="42" name="テキスト ボックス 58">
                <a:extLst>
                  <a:ext uri="{FF2B5EF4-FFF2-40B4-BE49-F238E27FC236}">
                    <a16:creationId xmlns:a16="http://schemas.microsoft.com/office/drawing/2014/main" id="{D80138DF-B029-4D1E-8771-31A90BA031FA}"/>
                  </a:ext>
                </a:extLst>
              </p:cNvPr>
              <p:cNvSpPr txBox="1"/>
              <p:nvPr/>
            </p:nvSpPr>
            <p:spPr>
              <a:xfrm>
                <a:off x="395536" y="2204864"/>
                <a:ext cx="500525" cy="4924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>
                    <a:solidFill>
                      <a:prstClr val="black"/>
                    </a:solidFill>
                    <a:latin typeface="Comic Sans MS"/>
                    <a:ea typeface="ＭＳ Ｐゴシック"/>
                  </a:rPr>
                  <a:t>e</a:t>
                </a:r>
                <a:r>
                  <a:rPr lang="en-US" altLang="ja-JP" baseline="30000" dirty="0">
                    <a:solidFill>
                      <a:prstClr val="black"/>
                    </a:solidFill>
                    <a:latin typeface="Comic Sans MS"/>
                    <a:ea typeface="ＭＳ Ｐゴシック"/>
                  </a:rPr>
                  <a:t>-</a:t>
                </a:r>
                <a:endParaRPr lang="ja-JP" altLang="en-US" baseline="30000" dirty="0">
                  <a:solidFill>
                    <a:prstClr val="black"/>
                  </a:solidFill>
                  <a:latin typeface="Comic Sans MS"/>
                  <a:ea typeface="ＭＳ Ｐゴシック"/>
                </a:endParaRPr>
              </a:p>
            </p:txBody>
          </p:sp>
        </p:grpSp>
      </p:grpSp>
      <p:sp>
        <p:nvSpPr>
          <p:cNvPr id="45" name="テキスト ボックス 122">
            <a:extLst>
              <a:ext uri="{FF2B5EF4-FFF2-40B4-BE49-F238E27FC236}">
                <a16:creationId xmlns:a16="http://schemas.microsoft.com/office/drawing/2014/main" id="{0691BEAD-BBA7-4384-8B14-5CC0E8554E45}"/>
              </a:ext>
            </a:extLst>
          </p:cNvPr>
          <p:cNvSpPr txBox="1"/>
          <p:nvPr/>
        </p:nvSpPr>
        <p:spPr>
          <a:xfrm>
            <a:off x="5785428" y="4411147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000FF"/>
                </a:solidFill>
              </a:rPr>
              <a:t>- -  - 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 animBg="1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651CFCA-AB9D-4623-97FD-08B584F95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pc="-1" dirty="0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Interpretation 2; </a:t>
            </a:r>
            <a:r>
              <a:rPr lang="en-US" spc="-1" dirty="0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Rain Dispersive Effect.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TextShape 2">
            <a:extLst>
              <a:ext uri="{FF2B5EF4-FFF2-40B4-BE49-F238E27FC236}">
                <a16:creationId xmlns:a16="http://schemas.microsoft.com/office/drawing/2014/main" id="{E22BE6F7-68BD-425C-95F9-45B8A526C9F5}"/>
              </a:ext>
            </a:extLst>
          </p:cNvPr>
          <p:cNvSpPr txBox="1"/>
          <p:nvPr/>
        </p:nvSpPr>
        <p:spPr>
          <a:xfrm>
            <a:off x="141615" y="728163"/>
            <a:ext cx="12135729" cy="1830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391923" indent="-293943">
              <a:lnSpc>
                <a:spcPct val="150000"/>
              </a:lnSpc>
              <a:buClr>
                <a:schemeClr val="tx1"/>
              </a:buClr>
              <a:buSzPct val="45000"/>
              <a:buFont typeface="Wingdings" charset="2"/>
              <a:buChar char=""/>
            </a:pPr>
            <a:r>
              <a:rPr lang="en-US" sz="2800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Microwave propagation through rain undergoes an interaction with rain droplet, causing a complex refractivity </a:t>
            </a:r>
            <a:r>
              <a:rPr lang="en-US" sz="2800" i="1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(</a:t>
            </a:r>
            <a:r>
              <a:rPr lang="en-US" sz="2800" i="1" dirty="0">
                <a:effectLst/>
                <a:latin typeface="Helvetica" panose="020B0604020202020204" pitchFamily="34" charset="0"/>
                <a:ea typeface="Noto Sans CJK SC Regular"/>
                <a:cs typeface="Helvetica" panose="020B0604020202020204" pitchFamily="34" charset="0"/>
              </a:rPr>
              <a:t>Van de Hulst.,1957; Crane, 1966</a:t>
            </a:r>
            <a:r>
              <a:rPr lang="en-US" sz="2800" i="1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)</a:t>
            </a:r>
            <a:r>
              <a:rPr lang="en-US" sz="2800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pPr marL="391923" indent="-293943">
              <a:lnSpc>
                <a:spcPct val="150000"/>
              </a:lnSpc>
              <a:buClr>
                <a:schemeClr val="tx1"/>
              </a:buClr>
              <a:buSzPct val="45000"/>
              <a:buFont typeface="Wingdings" charset="2"/>
              <a:buChar char=""/>
            </a:pPr>
            <a:r>
              <a:rPr lang="en-US" sz="2800" i="1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Solheim et al. (1999) </a:t>
            </a:r>
            <a:r>
              <a:rPr lang="en-US" sz="2800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showed the </a:t>
            </a:r>
            <a:r>
              <a:rPr lang="en-US" sz="2800" spc="-1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dispersive effect of heavy rain</a:t>
            </a:r>
            <a:r>
              <a:rPr lang="en-US" sz="2800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 on GPS, based on the scattering theory by </a:t>
            </a:r>
            <a:r>
              <a:rPr lang="en-US" sz="2800" spc="-1" dirty="0" err="1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Oguchi</a:t>
            </a:r>
            <a:r>
              <a:rPr lang="en-US" sz="2800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  <a:sym typeface="Wingdings" panose="05000000000000000000" pitchFamily="2" charset="2"/>
              </a:rPr>
              <a:t> (1983). </a:t>
            </a:r>
            <a:endParaRPr lang="en-US" sz="2400" spc="-1" dirty="0">
              <a:uFill>
                <a:solidFill>
                  <a:srgbClr val="FFFFFF"/>
                </a:solidFill>
              </a:u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548699-3613-4B33-8787-245FA494E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665" y="3286846"/>
            <a:ext cx="4526287" cy="3113488"/>
          </a:xfrm>
          <a:prstGeom prst="rect">
            <a:avLst/>
          </a:prstGeom>
        </p:spPr>
      </p:pic>
      <p:sp>
        <p:nvSpPr>
          <p:cNvPr id="6" name="TextShape 2">
            <a:extLst>
              <a:ext uri="{FF2B5EF4-FFF2-40B4-BE49-F238E27FC236}">
                <a16:creationId xmlns:a16="http://schemas.microsoft.com/office/drawing/2014/main" id="{088D4107-D7AA-4F6E-BBD3-F890CB1CC694}"/>
              </a:ext>
            </a:extLst>
          </p:cNvPr>
          <p:cNvSpPr txBox="1"/>
          <p:nvPr/>
        </p:nvSpPr>
        <p:spPr>
          <a:xfrm>
            <a:off x="9318745" y="6412526"/>
            <a:ext cx="2480532" cy="4454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97981">
              <a:lnSpc>
                <a:spcPct val="150000"/>
              </a:lnSpc>
              <a:buClr>
                <a:srgbClr val="000000"/>
              </a:buClr>
              <a:buSzPct val="45000"/>
            </a:pPr>
            <a:r>
              <a:rPr lang="en-US" sz="1542" i="1" spc="-1" dirty="0" err="1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Solheim</a:t>
            </a:r>
            <a:r>
              <a:rPr lang="en-US" sz="1542" i="1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 et al., JGR 1999.</a:t>
            </a:r>
          </a:p>
        </p:txBody>
      </p:sp>
      <p:sp>
        <p:nvSpPr>
          <p:cNvPr id="7" name="TextShape 2">
            <a:extLst>
              <a:ext uri="{FF2B5EF4-FFF2-40B4-BE49-F238E27FC236}">
                <a16:creationId xmlns:a16="http://schemas.microsoft.com/office/drawing/2014/main" id="{DE38755A-42B5-49C0-9A43-0DAF52F19726}"/>
              </a:ext>
            </a:extLst>
          </p:cNvPr>
          <p:cNvSpPr txBox="1"/>
          <p:nvPr/>
        </p:nvSpPr>
        <p:spPr>
          <a:xfrm>
            <a:off x="141614" y="3330472"/>
            <a:ext cx="7478385" cy="23101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391923" indent="-293943">
              <a:lnSpc>
                <a:spcPct val="150000"/>
              </a:lnSpc>
              <a:buClr>
                <a:schemeClr val="tx1"/>
              </a:buClr>
              <a:buSzPct val="45000"/>
              <a:buFont typeface="Wingdings" charset="2"/>
              <a:buChar char=""/>
            </a:pP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Different errors as a function of frequency</a:t>
            </a:r>
            <a:r>
              <a:rPr lang="en-US" sz="2800" dirty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  <a:sym typeface="Wingdings" pitchFamily="2" charset="2"/>
              </a:rPr>
              <a:t></a:t>
            </a:r>
            <a:endParaRPr lang="en-US" sz="2800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91923" indent="-293943">
              <a:lnSpc>
                <a:spcPct val="150000"/>
              </a:lnSpc>
              <a:buClr>
                <a:schemeClr val="tx1"/>
              </a:buClr>
              <a:buSzPct val="45000"/>
              <a:buFont typeface="Wingdings" charset="2"/>
              <a:buChar char=""/>
            </a:pP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No previous studies demonstrated the effect of rain drop on real GNSS data, to our knowledge.</a:t>
            </a:r>
          </a:p>
          <a:p>
            <a:pPr marL="440881" indent="-342900">
              <a:lnSpc>
                <a:spcPct val="150000"/>
              </a:lnSpc>
              <a:buClr>
                <a:schemeClr val="tx1"/>
              </a:buClr>
              <a:buSzPct val="45000"/>
              <a:buFont typeface="Arial" panose="020B0604020202020204" pitchFamily="34" charset="0"/>
              <a:buChar char="•"/>
            </a:pPr>
            <a:endParaRPr lang="en-US" sz="2400" spc="-1" dirty="0">
              <a:uFill>
                <a:solidFill>
                  <a:srgbClr val="FFFFFF"/>
                </a:solidFill>
              </a:u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52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Shape 2">
                <a:extLst>
                  <a:ext uri="{FF2B5EF4-FFF2-40B4-BE49-F238E27FC236}">
                    <a16:creationId xmlns:a16="http://schemas.microsoft.com/office/drawing/2014/main" id="{1D2F032A-2457-4680-91A1-BE8936113FC2}"/>
                  </a:ext>
                </a:extLst>
              </p:cNvPr>
              <p:cNvSpPr txBox="1"/>
              <p:nvPr/>
            </p:nvSpPr>
            <p:spPr>
              <a:xfrm>
                <a:off x="437536" y="603382"/>
                <a:ext cx="11377246" cy="56015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/>
              <a:lstStyle/>
              <a:p>
                <a:pPr marL="457200" marR="0" lvl="0" indent="-457200">
                  <a:spcBef>
                    <a:spcPts val="1000"/>
                  </a:spcBef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ü"/>
                </a:pPr>
                <a:r>
                  <a:rPr lang="en-US" sz="32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Observe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𝑑𝑖𝑠𝑝𝑒𝑟𝑠𝑖𝑣𝑒</m:t>
                        </m:r>
                      </m:sub>
                    </m:sSub>
                  </m:oMath>
                </a14:m>
                <a:r>
                  <a:rPr lang="en-US" sz="3200" dirty="0"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 anomalies</a:t>
                </a:r>
                <a:r>
                  <a:rPr lang="en-US" sz="32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 in other heavy rain area.</a:t>
                </a:r>
              </a:p>
              <a:p>
                <a:pPr marR="0" lvl="0">
                  <a:spcBef>
                    <a:spcPts val="1000"/>
                  </a:spcBef>
                  <a:spcAft>
                    <a:spcPts val="0"/>
                  </a:spcAft>
                  <a:buSzPct val="100000"/>
                </a:pPr>
                <a:endParaRPr lang="en-US" sz="3200" dirty="0">
                  <a:effectLst/>
                  <a:latin typeface="Helvetica" panose="020B0604020202020204" pitchFamily="34" charset="0"/>
                  <a:ea typeface="Noto Sans CJK SC Regular"/>
                  <a:cs typeface="Helvetica" panose="020B0604020202020204" pitchFamily="34" charset="0"/>
                </a:endParaRPr>
              </a:p>
              <a:p>
                <a:pPr marL="457200" marR="0" lvl="0" indent="-457200">
                  <a:spcBef>
                    <a:spcPts val="1000"/>
                  </a:spcBef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ü"/>
                </a:pPr>
                <a:r>
                  <a:rPr lang="en-US" sz="32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Is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𝑑𝑖𝑠𝑝𝑒𝑟𝑠𝑖𝑣𝑒</m:t>
                        </m:r>
                      </m:sub>
                    </m:sSub>
                  </m:oMath>
                </a14:m>
                <a:r>
                  <a:rPr lang="en-US" sz="32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 </a:t>
                </a:r>
                <a:r>
                  <a:rPr lang="en-US" sz="3200" dirty="0"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anomalies </a:t>
                </a:r>
                <a:r>
                  <a:rPr lang="en-US" sz="32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due to runaway electron avalanche or rain dispersive effect?</a:t>
                </a:r>
              </a:p>
              <a:p>
                <a:pPr marL="457200" marR="0" lvl="0" indent="-457200">
                  <a:spcBef>
                    <a:spcPts val="1000"/>
                  </a:spcBef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ü"/>
                </a:pPr>
                <a:endParaRPr lang="en-US" sz="3200" dirty="0">
                  <a:effectLst/>
                  <a:latin typeface="Helvetica" panose="020B0604020202020204" pitchFamily="34" charset="0"/>
                  <a:ea typeface="Noto Sans CJK SC Regular"/>
                  <a:cs typeface="Helvetica" panose="020B0604020202020204" pitchFamily="34" charset="0"/>
                </a:endParaRPr>
              </a:p>
              <a:p>
                <a:pPr marL="457200" marR="0" lvl="0" indent="-457200">
                  <a:spcBef>
                    <a:spcPts val="1000"/>
                  </a:spcBef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ü"/>
                </a:pPr>
                <a:r>
                  <a:rPr lang="en-US" sz="32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Propose a formulation to isolate another dispersive existence due to heavy rain. </a:t>
                </a:r>
                <a:r>
                  <a:rPr lang="en-US" sz="3200" dirty="0">
                    <a:solidFill>
                      <a:srgbClr val="FFFF00"/>
                    </a:solidFill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Triple frequency measurement</a:t>
                </a:r>
                <a:r>
                  <a:rPr lang="en-US" sz="32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 </a:t>
                </a:r>
              </a:p>
              <a:p>
                <a:pPr marL="457200" marR="0" lvl="0" indent="-457200">
                  <a:spcBef>
                    <a:spcPts val="1000"/>
                  </a:spcBef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ü"/>
                </a:pPr>
                <a:endParaRPr lang="en-US" sz="3200" dirty="0">
                  <a:effectLst/>
                  <a:latin typeface="Helvetica" panose="020B0604020202020204" pitchFamily="34" charset="0"/>
                  <a:ea typeface="Noto Sans CJK SC Regular"/>
                  <a:cs typeface="Helvetica" panose="020B0604020202020204" pitchFamily="34" charset="0"/>
                </a:endParaRPr>
              </a:p>
              <a:p>
                <a:pPr marL="457200" marR="0" lvl="0" indent="-457200">
                  <a:spcBef>
                    <a:spcPts val="1000"/>
                  </a:spcBef>
                  <a:spcAft>
                    <a:spcPts val="0"/>
                  </a:spcAft>
                  <a:buSzPct val="100000"/>
                  <a:buFont typeface="Wingdings" panose="05000000000000000000" pitchFamily="2" charset="2"/>
                  <a:buChar char="ü"/>
                </a:pPr>
                <a:r>
                  <a:rPr lang="en-US" sz="32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Quantify the another dispersive due to heavy rain by comparing with weather radar and Sporadic-E event.</a:t>
                </a:r>
              </a:p>
              <a:p>
                <a:pPr marR="0" lvl="0">
                  <a:spcBef>
                    <a:spcPts val="1000"/>
                  </a:spcBef>
                  <a:spcAft>
                    <a:spcPts val="0"/>
                  </a:spcAft>
                  <a:buSzPct val="100000"/>
                </a:pPr>
                <a:r>
                  <a:rPr lang="en-US" sz="3200" spc="-1" dirty="0">
                    <a:solidFill>
                      <a:srgbClr val="FF0000"/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    </a:t>
                </a:r>
                <a:endParaRPr lang="en-US" sz="3200" spc="-1" dirty="0">
                  <a:solidFill>
                    <a:srgbClr val="FFFF00"/>
                  </a:solidFill>
                  <a:uFill>
                    <a:solidFill>
                      <a:srgbClr val="FFFFFF"/>
                    </a:solidFill>
                  </a:u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Shape 2">
                <a:extLst>
                  <a:ext uri="{FF2B5EF4-FFF2-40B4-BE49-F238E27FC236}">
                    <a16:creationId xmlns:a16="http://schemas.microsoft.com/office/drawing/2014/main" id="{1D2F032A-2457-4680-91A1-BE8936113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36" y="603382"/>
                <a:ext cx="11377246" cy="5601536"/>
              </a:xfrm>
              <a:prstGeom prst="rect">
                <a:avLst/>
              </a:prstGeom>
              <a:blipFill>
                <a:blip r:embed="rId2"/>
                <a:stretch>
                  <a:fillRect l="-2007" t="-2262" b="-633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2">
            <a:extLst>
              <a:ext uri="{FF2B5EF4-FFF2-40B4-BE49-F238E27FC236}">
                <a16:creationId xmlns:a16="http://schemas.microsoft.com/office/drawing/2014/main" id="{9FFA24F4-8E83-4A72-8353-80EBB6A78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-28597"/>
            <a:ext cx="11377246" cy="779463"/>
          </a:xfrm>
        </p:spPr>
        <p:txBody>
          <a:bodyPr>
            <a:normAutofit/>
          </a:bodyPr>
          <a:lstStyle/>
          <a:p>
            <a:r>
              <a:rPr lang="en-US" spc="-1" dirty="0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Study objective.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83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6C014-9275-4324-935B-AD6BCDF9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89389"/>
            <a:ext cx="11377246" cy="779463"/>
          </a:xfrm>
        </p:spPr>
        <p:txBody>
          <a:bodyPr>
            <a:normAutofit/>
          </a:bodyPr>
          <a:lstStyle/>
          <a:p>
            <a:r>
              <a:rPr lang="en-US" dirty="0"/>
              <a:t>Contents.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CA3050-882E-4669-BF38-F79859AEFA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400"/>
                  </a:spcBef>
                </a:pPr>
                <a:r>
                  <a:rPr lang="en-US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Introduction.</a:t>
                </a:r>
              </a:p>
              <a:p>
                <a:pPr marL="804863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Split-spectrum method.</a:t>
                </a:r>
              </a:p>
              <a:p>
                <a:pPr marL="804863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Previous study. </a:t>
                </a:r>
              </a:p>
              <a:p>
                <a:pPr marL="804863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Study objective.</a:t>
                </a:r>
              </a:p>
              <a:p>
                <a:pPr marL="461963" indent="0">
                  <a:lnSpc>
                    <a:spcPct val="100000"/>
                  </a:lnSpc>
                  <a:spcBef>
                    <a:spcPts val="400"/>
                  </a:spcBef>
                  <a:buNone/>
                </a:pPr>
                <a:endParaRPr lang="en-US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</a:pPr>
                <a:r>
                  <a:rPr lang="en-US" sz="3200" spc="-1" dirty="0"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Heavy rain study cases; Kyushu and Shikoku.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400"/>
                  </a:spcBef>
                  <a:buNone/>
                </a:pPr>
                <a:endParaRPr lang="en-US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</a:pPr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Are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bg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solidFill>
                              <a:schemeClr val="bg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i="1">
                            <a:solidFill>
                              <a:schemeClr val="bg1">
                                <a:lumMod val="50000"/>
                                <a:lumOff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𝑑𝑖𝑠𝑝𝑒𝑟𝑠𝑖𝑣𝑒</m:t>
                        </m:r>
                      </m:sub>
                    </m:sSub>
                  </m:oMath>
                </a14:m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 anomalies of SSM from ionosphere or troposphere?</a:t>
                </a:r>
              </a:p>
              <a:p>
                <a:pPr marL="808038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Ionosphere condition during heavy rain.</a:t>
                </a:r>
              </a:p>
              <a:p>
                <a:pPr marL="808038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Comparison with lightning network and rain gauge data.</a:t>
                </a:r>
              </a:p>
              <a:p>
                <a:pPr marL="808038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Proposed equation to observe another dispersive.</a:t>
                </a:r>
              </a:p>
              <a:p>
                <a:pPr marL="808038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Quantification of another dispersive.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CA3050-882E-4669-BF38-F79859AEFA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6" t="-87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999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D60A3E-1BF0-4F9B-BFDC-1DCB02C46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92" y="53227"/>
            <a:ext cx="5996294" cy="412141"/>
          </a:xfrm>
        </p:spPr>
        <p:txBody>
          <a:bodyPr>
            <a:noAutofit/>
          </a:bodyPr>
          <a:lstStyle/>
          <a:p>
            <a:r>
              <a:rPr lang="en-US" b="1" spc="-1" dirty="0" err="1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InSAR</a:t>
            </a:r>
            <a:r>
              <a:rPr lang="en-US" b="1" spc="-1" dirty="0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 and SSM result. Kyushu.</a:t>
            </a:r>
            <a:endParaRPr lang="en-US" i="1" spc="-1" dirty="0">
              <a:uFill>
                <a:solidFill>
                  <a:srgbClr val="FFFFFF"/>
                </a:solidFill>
              </a:uFill>
              <a:latin typeface="Palatino Linotype" panose="02040502050505030304" pitchFamily="18" charset="0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80B1757-08D3-514B-8FF1-1F021E89194F}"/>
              </a:ext>
            </a:extLst>
          </p:cNvPr>
          <p:cNvGrpSpPr/>
          <p:nvPr/>
        </p:nvGrpSpPr>
        <p:grpSpPr>
          <a:xfrm>
            <a:off x="7681061" y="1014523"/>
            <a:ext cx="12224204" cy="5747860"/>
            <a:chOff x="-40538" y="851724"/>
            <a:chExt cx="12224204" cy="574786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0F59627-74B5-4DFF-93D0-62B17653D047}"/>
                </a:ext>
              </a:extLst>
            </p:cNvPr>
            <p:cNvGrpSpPr/>
            <p:nvPr/>
          </p:nvGrpSpPr>
          <p:grpSpPr>
            <a:xfrm>
              <a:off x="8045847" y="880601"/>
              <a:ext cx="4137819" cy="4808203"/>
              <a:chOff x="8045009" y="3779837"/>
              <a:chExt cx="3255264" cy="3657600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E95025AB-570B-47FD-A237-A8E162A289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/>
            </p:blipFill>
            <p:spPr>
              <a:xfrm>
                <a:off x="8045009" y="3779837"/>
                <a:ext cx="3255264" cy="36576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3" name="TextShape 3">
                <a:extLst>
                  <a:ext uri="{FF2B5EF4-FFF2-40B4-BE49-F238E27FC236}">
                    <a16:creationId xmlns:a16="http://schemas.microsoft.com/office/drawing/2014/main" id="{24C0FFB0-87E5-4E95-A166-8EB6E60AA86C}"/>
                  </a:ext>
                </a:extLst>
              </p:cNvPr>
              <p:cNvSpPr txBox="1"/>
              <p:nvPr/>
            </p:nvSpPr>
            <p:spPr>
              <a:xfrm>
                <a:off x="8289939" y="3803904"/>
                <a:ext cx="2009145" cy="45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/>
              <a:lstStyle/>
              <a:p>
                <a:pPr marL="97981" algn="ctr">
                  <a:buClr>
                    <a:srgbClr val="000000"/>
                  </a:buClr>
                  <a:buSzPct val="45000"/>
                </a:pPr>
                <a:r>
                  <a:rPr lang="en-US" sz="2800" spc="-1" dirty="0"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Dispersive</a:t>
                </a:r>
              </a:p>
            </p:txBody>
          </p:sp>
        </p:grp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2DCD6DE-0CC0-47DD-ADDC-AC02DCA087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0288" y="6088714"/>
              <a:ext cx="1659011" cy="510870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364CADA-CC95-4566-9A42-A2E822DCA559}"/>
                </a:ext>
              </a:extLst>
            </p:cNvPr>
            <p:cNvGrpSpPr/>
            <p:nvPr/>
          </p:nvGrpSpPr>
          <p:grpSpPr>
            <a:xfrm>
              <a:off x="4208486" y="868171"/>
              <a:ext cx="4404574" cy="4832331"/>
              <a:chOff x="7902235" y="96120"/>
              <a:chExt cx="3255264" cy="3657600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D357879B-2A26-44A2-9320-99E37E181E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/>
            </p:blipFill>
            <p:spPr>
              <a:xfrm>
                <a:off x="7902235" y="96120"/>
                <a:ext cx="3255264" cy="36576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6" name="TextShape 2">
                <a:extLst>
                  <a:ext uri="{FF2B5EF4-FFF2-40B4-BE49-F238E27FC236}">
                    <a16:creationId xmlns:a16="http://schemas.microsoft.com/office/drawing/2014/main" id="{440EA076-9D5E-4E84-8858-8DD06DC7BD0B}"/>
                  </a:ext>
                </a:extLst>
              </p:cNvPr>
              <p:cNvSpPr txBox="1"/>
              <p:nvPr/>
            </p:nvSpPr>
            <p:spPr>
              <a:xfrm>
                <a:off x="8014017" y="146238"/>
                <a:ext cx="2252605" cy="45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/>
              <a:lstStyle/>
              <a:p>
                <a:pPr marL="97981" algn="ctr">
                  <a:buClr>
                    <a:srgbClr val="000000"/>
                  </a:buClr>
                  <a:buSzPct val="45000"/>
                </a:pPr>
                <a:r>
                  <a:rPr lang="en-US" sz="2400" spc="-1" dirty="0"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Non-dispersive</a:t>
                </a: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999634B-3FFD-4E16-89EA-25CE555F937F}"/>
                </a:ext>
              </a:extLst>
            </p:cNvPr>
            <p:cNvGrpSpPr/>
            <p:nvPr/>
          </p:nvGrpSpPr>
          <p:grpSpPr>
            <a:xfrm>
              <a:off x="-40538" y="851724"/>
              <a:ext cx="4794806" cy="5431998"/>
              <a:chOff x="5767643" y="1325190"/>
              <a:chExt cx="3500507" cy="4053245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052B4FD5-80E7-4022-AE7E-E955A728C24D}"/>
                  </a:ext>
                </a:extLst>
              </p:cNvPr>
              <p:cNvGrpSpPr/>
              <p:nvPr/>
            </p:nvGrpSpPr>
            <p:grpSpPr>
              <a:xfrm>
                <a:off x="5767643" y="1325190"/>
                <a:ext cx="3255264" cy="3677855"/>
                <a:chOff x="5180435" y="2649197"/>
                <a:chExt cx="3255264" cy="3677855"/>
              </a:xfrm>
            </p:grpSpPr>
            <p:pic>
              <p:nvPicPr>
                <p:cNvPr id="40" name="Picture 39">
                  <a:extLst>
                    <a:ext uri="{FF2B5EF4-FFF2-40B4-BE49-F238E27FC236}">
                      <a16:creationId xmlns:a16="http://schemas.microsoft.com/office/drawing/2014/main" id="{BAAC5B0E-13B1-45B0-AC23-93B8156C81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/>
              </p:blipFill>
              <p:spPr>
                <a:xfrm>
                  <a:off x="5180435" y="2649197"/>
                  <a:ext cx="3255264" cy="3657600"/>
                </a:xfrm>
                <a:prstGeom prst="rect">
                  <a:avLst/>
                </a:prstGeom>
                <a:ln>
                  <a:noFill/>
                </a:ln>
              </p:spPr>
            </p:pic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E56EC6D5-8571-432B-93FA-92FCAFA3858C}"/>
                    </a:ext>
                  </a:extLst>
                </p:cNvPr>
                <p:cNvGrpSpPr/>
                <p:nvPr/>
              </p:nvGrpSpPr>
              <p:grpSpPr>
                <a:xfrm>
                  <a:off x="5247626" y="5572128"/>
                  <a:ext cx="892667" cy="754924"/>
                  <a:chOff x="6379379" y="4981790"/>
                  <a:chExt cx="892667" cy="754924"/>
                </a:xfrm>
              </p:grpSpPr>
              <p:cxnSp>
                <p:nvCxnSpPr>
                  <p:cNvPr id="43" name="Straight Arrow Connector 42">
                    <a:extLst>
                      <a:ext uri="{FF2B5EF4-FFF2-40B4-BE49-F238E27FC236}">
                        <a16:creationId xmlns:a16="http://schemas.microsoft.com/office/drawing/2014/main" id="{B8F43E85-ECFF-4339-94A9-503C40795B60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6650607" y="5077884"/>
                    <a:ext cx="83127" cy="382386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Arrow Connector 43">
                    <a:extLst>
                      <a:ext uri="{FF2B5EF4-FFF2-40B4-BE49-F238E27FC236}">
                        <a16:creationId xmlns:a16="http://schemas.microsoft.com/office/drawing/2014/main" id="{0BE69A03-39CA-47D4-8BA2-861521028EA2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6730972" y="5370822"/>
                    <a:ext cx="355202" cy="89448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" name="CustomShape 5">
                    <a:extLst>
                      <a:ext uri="{FF2B5EF4-FFF2-40B4-BE49-F238E27FC236}">
                        <a16:creationId xmlns:a16="http://schemas.microsoft.com/office/drawing/2014/main" id="{B42A20D1-57D1-4B0E-9BE2-D40DD0233513}"/>
                      </a:ext>
                    </a:extLst>
                  </p:cNvPr>
                  <p:cNvSpPr/>
                  <p:nvPr/>
                </p:nvSpPr>
                <p:spPr>
                  <a:xfrm rot="20770094">
                    <a:off x="6668288" y="5374325"/>
                    <a:ext cx="603758" cy="36238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/>
                </p:style>
                <p:txBody>
                  <a:bodyPr lIns="81644" tIns="40822" rIns="81644" bIns="40822" anchor="ctr"/>
                  <a:lstStyle/>
                  <a:p>
                    <a:pPr algn="just">
                      <a:lnSpc>
                        <a:spcPct val="100000"/>
                      </a:lnSpc>
                    </a:pPr>
                    <a:r>
                      <a:rPr lang="en-US" sz="1089" spc="-1" dirty="0">
                        <a:solidFill>
                          <a:srgbClr val="FFFFFF"/>
                        </a:solidFill>
                        <a:latin typeface="Helvetica" panose="020B0604020202020204" pitchFamily="34" charset="0"/>
                        <a:ea typeface="DejaVu Sans"/>
                        <a:cs typeface="Helvetica" panose="020B0604020202020204" pitchFamily="34" charset="0"/>
                      </a:rPr>
                      <a:t>LOS</a:t>
                    </a:r>
                    <a:endParaRPr lang="en-US" sz="1089" spc="-1" dirty="0">
                      <a:latin typeface="Helvetica" panose="020B0604020202020204" pitchFamily="34" charset="0"/>
                      <a:cs typeface="Helvetica" panose="020B0604020202020204" pitchFamily="34" charset="0"/>
                    </a:endParaRPr>
                  </a:p>
                </p:txBody>
              </p:sp>
              <p:sp>
                <p:nvSpPr>
                  <p:cNvPr id="46" name="CustomShape 5">
                    <a:extLst>
                      <a:ext uri="{FF2B5EF4-FFF2-40B4-BE49-F238E27FC236}">
                        <a16:creationId xmlns:a16="http://schemas.microsoft.com/office/drawing/2014/main" id="{69D97446-7BB7-4DAA-8C2C-C837DAAC86DF}"/>
                      </a:ext>
                    </a:extLst>
                  </p:cNvPr>
                  <p:cNvSpPr/>
                  <p:nvPr/>
                </p:nvSpPr>
                <p:spPr>
                  <a:xfrm rot="4654343">
                    <a:off x="6197386" y="5163783"/>
                    <a:ext cx="726375" cy="36238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/>
                </p:style>
                <p:txBody>
                  <a:bodyPr lIns="81644" tIns="40822" rIns="81644" bIns="40822" anchor="ctr"/>
                  <a:lstStyle/>
                  <a:p>
                    <a:pPr algn="just">
                      <a:lnSpc>
                        <a:spcPct val="100000"/>
                      </a:lnSpc>
                    </a:pPr>
                    <a:r>
                      <a:rPr lang="en-US" sz="1089" spc="-1" dirty="0">
                        <a:solidFill>
                          <a:srgbClr val="FFFFFF"/>
                        </a:solidFill>
                        <a:latin typeface="Helvetica" panose="020B0604020202020204" pitchFamily="34" charset="0"/>
                        <a:ea typeface="DejaVu Sans"/>
                        <a:cs typeface="Helvetica" panose="020B0604020202020204" pitchFamily="34" charset="0"/>
                      </a:rPr>
                      <a:t>Flight</a:t>
                    </a:r>
                    <a:endParaRPr lang="en-US" sz="1089" spc="-1" dirty="0">
                      <a:latin typeface="Helvetica" panose="020B0604020202020204" pitchFamily="34" charset="0"/>
                      <a:cs typeface="Helvetica" panose="020B0604020202020204" pitchFamily="34" charset="0"/>
                    </a:endParaRPr>
                  </a:p>
                </p:txBody>
              </p:sp>
            </p:grpSp>
            <p:sp>
              <p:nvSpPr>
                <p:cNvPr id="42" name="CustomShape 5">
                  <a:extLst>
                    <a:ext uri="{FF2B5EF4-FFF2-40B4-BE49-F238E27FC236}">
                      <a16:creationId xmlns:a16="http://schemas.microsoft.com/office/drawing/2014/main" id="{13E0C36E-247D-441D-9560-1F7216A0030E}"/>
                    </a:ext>
                  </a:extLst>
                </p:cNvPr>
                <p:cNvSpPr/>
                <p:nvPr/>
              </p:nvSpPr>
              <p:spPr>
                <a:xfrm>
                  <a:off x="5286810" y="2649197"/>
                  <a:ext cx="1662120" cy="46044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81644" tIns="40822" rIns="81644" bIns="40822" anchor="ctr"/>
                <a:lstStyle/>
                <a:p>
                  <a:pPr algn="just">
                    <a:lnSpc>
                      <a:spcPct val="100000"/>
                    </a:lnSpc>
                  </a:pPr>
                  <a:r>
                    <a:rPr lang="en-US" sz="1089" spc="-1" dirty="0" err="1">
                      <a:solidFill>
                        <a:srgbClr val="FFFFFF"/>
                      </a:solidFill>
                      <a:latin typeface="Helvetica" panose="020B0604020202020204" pitchFamily="34" charset="0"/>
                      <a:ea typeface="DejaVu Sans"/>
                      <a:cs typeface="Helvetica" panose="020B0604020202020204" pitchFamily="34" charset="0"/>
                    </a:rPr>
                    <a:t>Bpara</a:t>
                  </a:r>
                  <a:r>
                    <a:rPr lang="en-US" sz="1089" spc="-1" dirty="0">
                      <a:solidFill>
                        <a:srgbClr val="FFFFFF"/>
                      </a:solidFill>
                      <a:latin typeface="Helvetica" panose="020B0604020202020204" pitchFamily="34" charset="0"/>
                      <a:ea typeface="DejaVu Sans"/>
                      <a:cs typeface="Helvetica" panose="020B0604020202020204" pitchFamily="34" charset="0"/>
                    </a:rPr>
                    <a:t>: </a:t>
                  </a:r>
                  <a:r>
                    <a:rPr lang="en-US" sz="1089" spc="-1" dirty="0">
                      <a:solidFill>
                        <a:srgbClr val="FFFFFF"/>
                      </a:solidFill>
                      <a:latin typeface="Helvetica" panose="020B0604020202020204" pitchFamily="34" charset="0"/>
                      <a:ea typeface="Noto Sans CJK SC Regular"/>
                      <a:cs typeface="Helvetica" panose="020B0604020202020204" pitchFamily="34" charset="0"/>
                    </a:rPr>
                    <a:t>8.0437 </a:t>
                  </a:r>
                  <a:r>
                    <a:rPr lang="en-US" sz="1089" spc="-1" dirty="0">
                      <a:solidFill>
                        <a:srgbClr val="FFFFFF"/>
                      </a:solidFill>
                      <a:latin typeface="Helvetica" panose="020B0604020202020204" pitchFamily="34" charset="0"/>
                      <a:ea typeface="DejaVu Sans"/>
                      <a:cs typeface="Helvetica" panose="020B0604020202020204" pitchFamily="34" charset="0"/>
                    </a:rPr>
                    <a:t>m</a:t>
                  </a:r>
                  <a:endParaRPr lang="en-US" sz="1089" spc="-1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  <a:p>
                  <a:pPr algn="just">
                    <a:lnSpc>
                      <a:spcPct val="100000"/>
                    </a:lnSpc>
                  </a:pPr>
                  <a:r>
                    <a:rPr lang="en-US" sz="1089" spc="-1" dirty="0" err="1">
                      <a:solidFill>
                        <a:srgbClr val="FFFFFF"/>
                      </a:solidFill>
                      <a:latin typeface="Helvetica" panose="020B0604020202020204" pitchFamily="34" charset="0"/>
                      <a:ea typeface="DejaVu Sans"/>
                      <a:cs typeface="Helvetica" panose="020B0604020202020204" pitchFamily="34" charset="0"/>
                    </a:rPr>
                    <a:t>Bperp</a:t>
                  </a:r>
                  <a:r>
                    <a:rPr lang="en-US" sz="1089" spc="-1" dirty="0">
                      <a:solidFill>
                        <a:srgbClr val="FFFFFF"/>
                      </a:solidFill>
                      <a:latin typeface="Helvetica" panose="020B0604020202020204" pitchFamily="34" charset="0"/>
                      <a:ea typeface="DejaVu Sans"/>
                      <a:cs typeface="Helvetica" panose="020B0604020202020204" pitchFamily="34" charset="0"/>
                    </a:rPr>
                    <a:t>: </a:t>
                  </a:r>
                  <a:r>
                    <a:rPr lang="en-US" sz="1089" spc="-1" dirty="0">
                      <a:solidFill>
                        <a:srgbClr val="FFFFFF"/>
                      </a:solidFill>
                      <a:latin typeface="Helvetica" panose="020B0604020202020204" pitchFamily="34" charset="0"/>
                      <a:ea typeface="Noto Sans CJK SC Regular"/>
                      <a:cs typeface="Helvetica" panose="020B0604020202020204" pitchFamily="34" charset="0"/>
                    </a:rPr>
                    <a:t>41.1592 </a:t>
                  </a:r>
                  <a:r>
                    <a:rPr lang="en-US" sz="1089" spc="-1" dirty="0">
                      <a:solidFill>
                        <a:srgbClr val="FFFFFF"/>
                      </a:solidFill>
                      <a:latin typeface="Helvetica" panose="020B0604020202020204" pitchFamily="34" charset="0"/>
                      <a:ea typeface="DejaVu Sans"/>
                      <a:cs typeface="Helvetica" panose="020B0604020202020204" pitchFamily="34" charset="0"/>
                    </a:rPr>
                    <a:t>m</a:t>
                  </a:r>
                  <a:endParaRPr lang="en-US" sz="1089" spc="-1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  <p:sp>
            <p:nvSpPr>
              <p:cNvPr id="39" name="TextShape 3">
                <a:extLst>
                  <a:ext uri="{FF2B5EF4-FFF2-40B4-BE49-F238E27FC236}">
                    <a16:creationId xmlns:a16="http://schemas.microsoft.com/office/drawing/2014/main" id="{D80C317D-0957-4321-A00E-FDDFEA06B038}"/>
                  </a:ext>
                </a:extLst>
              </p:cNvPr>
              <p:cNvSpPr txBox="1"/>
              <p:nvPr/>
            </p:nvSpPr>
            <p:spPr>
              <a:xfrm>
                <a:off x="5968676" y="4924115"/>
                <a:ext cx="3299474" cy="454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/>
              <a:lstStyle/>
              <a:p>
                <a:pPr marL="97981">
                  <a:buClr>
                    <a:srgbClr val="000000"/>
                  </a:buClr>
                  <a:buSzPct val="45000"/>
                </a:pPr>
                <a:r>
                  <a:rPr lang="en-US" sz="2800" spc="-1" dirty="0"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20180731_20180828</a:t>
                </a:r>
              </a:p>
            </p:txBody>
          </p:sp>
        </p:grp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1E7A0C6-7846-FF40-9666-6C96D5DBD8F0}"/>
              </a:ext>
            </a:extLst>
          </p:cNvPr>
          <p:cNvGrpSpPr/>
          <p:nvPr/>
        </p:nvGrpSpPr>
        <p:grpSpPr>
          <a:xfrm>
            <a:off x="32926" y="1075038"/>
            <a:ext cx="7608867" cy="5098733"/>
            <a:chOff x="32926" y="1075038"/>
            <a:chExt cx="7608867" cy="509873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137D046-0207-40A2-88D2-E2E756F95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926" y="1075038"/>
              <a:ext cx="3802528" cy="42909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4F808A9-477D-4684-939F-C3C3DE24C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38896" y="1080045"/>
              <a:ext cx="3802897" cy="4288374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0D1A6279-8885-4718-A27E-133741654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87233" y="5777497"/>
              <a:ext cx="3147333" cy="396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745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732 -0.0669 L -0.6293 -0.066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1E66813A-A021-491D-A6DF-CD9E55DC773F}"/>
              </a:ext>
            </a:extLst>
          </p:cNvPr>
          <p:cNvGrpSpPr/>
          <p:nvPr/>
        </p:nvGrpSpPr>
        <p:grpSpPr>
          <a:xfrm>
            <a:off x="2910204" y="830697"/>
            <a:ext cx="2888956" cy="4641322"/>
            <a:chOff x="6500743" y="928231"/>
            <a:chExt cx="3184623" cy="511633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A161360-8FA6-40AE-9782-8FAB34922704}"/>
                </a:ext>
              </a:extLst>
            </p:cNvPr>
            <p:cNvGrpSpPr/>
            <p:nvPr/>
          </p:nvGrpSpPr>
          <p:grpSpPr>
            <a:xfrm>
              <a:off x="6500743" y="928231"/>
              <a:ext cx="3184623" cy="5116332"/>
              <a:chOff x="5596599" y="1919982"/>
              <a:chExt cx="3184623" cy="5116332"/>
            </a:xfrm>
          </p:grpSpPr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4301014F-2099-4625-AB1A-DA1F06F498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/>
            </p:blipFill>
            <p:spPr>
              <a:xfrm>
                <a:off x="5608957" y="1934129"/>
                <a:ext cx="3172265" cy="50292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4" name="CustomShape 5">
                <a:extLst>
                  <a:ext uri="{FF2B5EF4-FFF2-40B4-BE49-F238E27FC236}">
                    <a16:creationId xmlns:a16="http://schemas.microsoft.com/office/drawing/2014/main" id="{65A6BFBF-62E2-4ACD-B215-CD307D39EBD0}"/>
                  </a:ext>
                </a:extLst>
              </p:cNvPr>
              <p:cNvSpPr/>
              <p:nvPr/>
            </p:nvSpPr>
            <p:spPr>
              <a:xfrm>
                <a:off x="5608957" y="1919982"/>
                <a:ext cx="1662120" cy="4604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lIns="81644" tIns="40822" rIns="81644" bIns="40822" anchor="ctr"/>
              <a:lstStyle/>
              <a:p>
                <a:pPr algn="just">
                  <a:lnSpc>
                    <a:spcPct val="100000"/>
                  </a:lnSpc>
                </a:pPr>
                <a:r>
                  <a:rPr lang="en-US" sz="1089" spc="-1" dirty="0" err="1">
                    <a:solidFill>
                      <a:srgbClr val="FFFFFF"/>
                    </a:solidFill>
                    <a:latin typeface="Helvetica" panose="020B0604020202020204" pitchFamily="34" charset="0"/>
                    <a:ea typeface="DejaVu Sans"/>
                    <a:cs typeface="Helvetica" panose="020B0604020202020204" pitchFamily="34" charset="0"/>
                  </a:rPr>
                  <a:t>Bpara</a:t>
                </a:r>
                <a:r>
                  <a:rPr lang="en-US" sz="1089" spc="-1" dirty="0">
                    <a:solidFill>
                      <a:srgbClr val="FFFFFF"/>
                    </a:solidFill>
                    <a:latin typeface="Helvetica" panose="020B0604020202020204" pitchFamily="34" charset="0"/>
                    <a:ea typeface="DejaVu Sans"/>
                    <a:cs typeface="Helvetica" panose="020B0604020202020204" pitchFamily="34" charset="0"/>
                  </a:rPr>
                  <a:t>: </a:t>
                </a:r>
                <a:r>
                  <a:rPr lang="en-US" sz="1089" spc="-1" dirty="0">
                    <a:solidFill>
                      <a:srgbClr val="FFFFFF"/>
                    </a:solidFill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-213.0470 </a:t>
                </a:r>
                <a:r>
                  <a:rPr lang="en-US" sz="1089" spc="-1" dirty="0">
                    <a:solidFill>
                      <a:srgbClr val="FFFFFF"/>
                    </a:solidFill>
                    <a:latin typeface="Helvetica" panose="020B0604020202020204" pitchFamily="34" charset="0"/>
                    <a:ea typeface="DejaVu Sans"/>
                    <a:cs typeface="Helvetica" panose="020B0604020202020204" pitchFamily="34" charset="0"/>
                  </a:rPr>
                  <a:t>m</a:t>
                </a:r>
                <a:endParaRPr lang="en-US" sz="1089" spc="-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algn="just">
                  <a:lnSpc>
                    <a:spcPct val="100000"/>
                  </a:lnSpc>
                </a:pPr>
                <a:r>
                  <a:rPr lang="en-US" sz="1089" spc="-1" dirty="0" err="1">
                    <a:solidFill>
                      <a:srgbClr val="FFFFFF"/>
                    </a:solidFill>
                    <a:latin typeface="Helvetica" panose="020B0604020202020204" pitchFamily="34" charset="0"/>
                    <a:ea typeface="DejaVu Sans"/>
                    <a:cs typeface="Helvetica" panose="020B0604020202020204" pitchFamily="34" charset="0"/>
                  </a:rPr>
                  <a:t>Bperp</a:t>
                </a:r>
                <a:r>
                  <a:rPr lang="en-US" sz="1089" spc="-1" dirty="0">
                    <a:solidFill>
                      <a:srgbClr val="FFFFFF"/>
                    </a:solidFill>
                    <a:latin typeface="Helvetica" panose="020B0604020202020204" pitchFamily="34" charset="0"/>
                    <a:ea typeface="DejaVu Sans"/>
                    <a:cs typeface="Helvetica" panose="020B0604020202020204" pitchFamily="34" charset="0"/>
                  </a:rPr>
                  <a:t>: </a:t>
                </a:r>
                <a:r>
                  <a:rPr lang="en-US" sz="1089" spc="-1" dirty="0">
                    <a:solidFill>
                      <a:srgbClr val="FFFFFF"/>
                    </a:solidFill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-274.9842 </a:t>
                </a:r>
                <a:r>
                  <a:rPr lang="en-US" sz="1089" spc="-1" dirty="0">
                    <a:solidFill>
                      <a:srgbClr val="FFFFFF"/>
                    </a:solidFill>
                    <a:latin typeface="Helvetica" panose="020B0604020202020204" pitchFamily="34" charset="0"/>
                    <a:ea typeface="DejaVu Sans"/>
                    <a:cs typeface="Helvetica" panose="020B0604020202020204" pitchFamily="34" charset="0"/>
                  </a:rPr>
                  <a:t>m</a:t>
                </a:r>
                <a:endParaRPr lang="en-US" sz="1089" spc="-1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2F493012-5020-437A-A43F-D490B1073FB7}"/>
                  </a:ext>
                </a:extLst>
              </p:cNvPr>
              <p:cNvGrpSpPr/>
              <p:nvPr/>
            </p:nvGrpSpPr>
            <p:grpSpPr>
              <a:xfrm rot="1416537">
                <a:off x="5596599" y="5995087"/>
                <a:ext cx="775495" cy="1041227"/>
                <a:chOff x="6352111" y="4668191"/>
                <a:chExt cx="775495" cy="1041227"/>
              </a:xfrm>
            </p:grpSpPr>
            <p:cxnSp>
              <p:nvCxnSpPr>
                <p:cNvPr id="56" name="Straight Arrow Connector 55">
                  <a:extLst>
                    <a:ext uri="{FF2B5EF4-FFF2-40B4-BE49-F238E27FC236}">
                      <a16:creationId xmlns:a16="http://schemas.microsoft.com/office/drawing/2014/main" id="{16160FE4-5F18-4C82-B09F-042EF3835E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0045876" flipH="1">
                  <a:off x="6595925" y="5016187"/>
                  <a:ext cx="121744" cy="364776"/>
                </a:xfrm>
                <a:prstGeom prst="straightConnector1">
                  <a:avLst/>
                </a:prstGeom>
                <a:ln w="28575">
                  <a:solidFill>
                    <a:schemeClr val="tx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Arrow Connector 56">
                  <a:extLst>
                    <a:ext uri="{FF2B5EF4-FFF2-40B4-BE49-F238E27FC236}">
                      <a16:creationId xmlns:a16="http://schemas.microsoft.com/office/drawing/2014/main" id="{8E7141C2-6C87-4EBD-9E8C-9CE9835762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0045876">
                  <a:off x="6645642" y="4932830"/>
                  <a:ext cx="353157" cy="125637"/>
                </a:xfrm>
                <a:prstGeom prst="straightConnector1">
                  <a:avLst/>
                </a:prstGeom>
                <a:ln w="28575">
                  <a:solidFill>
                    <a:schemeClr val="tx2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" name="CustomShape 5">
                  <a:extLst>
                    <a:ext uri="{FF2B5EF4-FFF2-40B4-BE49-F238E27FC236}">
                      <a16:creationId xmlns:a16="http://schemas.microsoft.com/office/drawing/2014/main" id="{9519799F-8D3B-4A64-A7C9-E77088388D01}"/>
                    </a:ext>
                  </a:extLst>
                </p:cNvPr>
                <p:cNvSpPr/>
                <p:nvPr/>
              </p:nvSpPr>
              <p:spPr>
                <a:xfrm rot="21201220">
                  <a:off x="6523848" y="4668191"/>
                  <a:ext cx="603758" cy="36238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81644" tIns="40822" rIns="81644" bIns="40822" anchor="ctr"/>
                <a:lstStyle/>
                <a:p>
                  <a:pPr algn="just">
                    <a:lnSpc>
                      <a:spcPct val="100000"/>
                    </a:lnSpc>
                  </a:pPr>
                  <a:r>
                    <a:rPr lang="en-US" sz="1089" spc="-1" dirty="0">
                      <a:solidFill>
                        <a:srgbClr val="FFFFFF"/>
                      </a:solidFill>
                      <a:latin typeface="Helvetica" panose="020B0604020202020204" pitchFamily="34" charset="0"/>
                      <a:ea typeface="DejaVu Sans"/>
                      <a:cs typeface="Helvetica" panose="020B0604020202020204" pitchFamily="34" charset="0"/>
                    </a:rPr>
                    <a:t>LOS</a:t>
                  </a:r>
                  <a:endParaRPr lang="en-US" sz="1089" spc="-1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  <p:sp>
              <p:nvSpPr>
                <p:cNvPr id="59" name="CustomShape 5">
                  <a:extLst>
                    <a:ext uri="{FF2B5EF4-FFF2-40B4-BE49-F238E27FC236}">
                      <a16:creationId xmlns:a16="http://schemas.microsoft.com/office/drawing/2014/main" id="{444882B7-8EE6-405C-82AE-AAFC9DF37EC7}"/>
                    </a:ext>
                  </a:extLst>
                </p:cNvPr>
                <p:cNvSpPr/>
                <p:nvPr/>
              </p:nvSpPr>
              <p:spPr>
                <a:xfrm rot="5001089">
                  <a:off x="6170118" y="5165036"/>
                  <a:ext cx="726375" cy="36238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/>
              </p:style>
              <p:txBody>
                <a:bodyPr lIns="81644" tIns="40822" rIns="81644" bIns="40822" anchor="ctr"/>
                <a:lstStyle/>
                <a:p>
                  <a:pPr algn="just">
                    <a:lnSpc>
                      <a:spcPct val="100000"/>
                    </a:lnSpc>
                  </a:pPr>
                  <a:r>
                    <a:rPr lang="en-US" sz="1089" spc="-1" dirty="0">
                      <a:solidFill>
                        <a:srgbClr val="FFFFFF"/>
                      </a:solidFill>
                      <a:latin typeface="Helvetica" panose="020B0604020202020204" pitchFamily="34" charset="0"/>
                      <a:ea typeface="DejaVu Sans"/>
                      <a:cs typeface="Helvetica" panose="020B0604020202020204" pitchFamily="34" charset="0"/>
                    </a:rPr>
                    <a:t>Flight</a:t>
                  </a:r>
                  <a:endParaRPr lang="en-US" sz="1089" spc="-1" dirty="0">
                    <a:latin typeface="Helvetica" panose="020B0604020202020204" pitchFamily="34" charset="0"/>
                    <a:cs typeface="Helvetica" panose="020B0604020202020204" pitchFamily="34" charset="0"/>
                  </a:endParaRPr>
                </a:p>
              </p:txBody>
            </p:sp>
          </p:grpSp>
        </p:grpSp>
        <p:sp>
          <p:nvSpPr>
            <p:cNvPr id="52" name="TextShape 3">
              <a:extLst>
                <a:ext uri="{FF2B5EF4-FFF2-40B4-BE49-F238E27FC236}">
                  <a16:creationId xmlns:a16="http://schemas.microsoft.com/office/drawing/2014/main" id="{B70474FB-5134-4BE8-9E45-3839A1FE15EA}"/>
                </a:ext>
              </a:extLst>
            </p:cNvPr>
            <p:cNvSpPr txBox="1"/>
            <p:nvPr/>
          </p:nvSpPr>
          <p:spPr>
            <a:xfrm>
              <a:off x="7401376" y="5546432"/>
              <a:ext cx="2272182" cy="27581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97981" algn="ctr">
                <a:buClr>
                  <a:srgbClr val="000000"/>
                </a:buClr>
                <a:buSzPct val="45000"/>
              </a:pPr>
              <a:r>
                <a:rPr lang="en-US" sz="2800" spc="-1" dirty="0">
                  <a:uFill>
                    <a:solidFill>
                      <a:srgbClr val="FFFFFF"/>
                    </a:solidFill>
                  </a:uFill>
                  <a:latin typeface="Helvetica" panose="020B0604020202020204" pitchFamily="34" charset="0"/>
                  <a:cs typeface="Helvetica" panose="020B0604020202020204" pitchFamily="34" charset="0"/>
                </a:rPr>
                <a:t>Original</a:t>
              </a:r>
            </a:p>
            <a:p>
              <a:pPr marL="97981" algn="ctr">
                <a:buClr>
                  <a:srgbClr val="000000"/>
                </a:buClr>
                <a:buSzPct val="45000"/>
              </a:pPr>
              <a:r>
                <a:rPr lang="en-US" sz="1452" spc="-1" dirty="0">
                  <a:uFill>
                    <a:solidFill>
                      <a:srgbClr val="FFFFFF"/>
                    </a:solidFill>
                  </a:uFill>
                  <a:latin typeface="Helvetica" panose="020B0604020202020204" pitchFamily="34" charset="0"/>
                  <a:cs typeface="Helvetica" panose="020B0604020202020204" pitchFamily="34" charset="0"/>
                </a:rPr>
                <a:t>20180815_20181107</a:t>
              </a:r>
            </a:p>
          </p:txBody>
        </p:sp>
      </p:grpSp>
      <p:sp>
        <p:nvSpPr>
          <p:cNvPr id="4" name="TextShape 1">
            <a:extLst>
              <a:ext uri="{FF2B5EF4-FFF2-40B4-BE49-F238E27FC236}">
                <a16:creationId xmlns:a16="http://schemas.microsoft.com/office/drawing/2014/main" id="{E5DF1D0E-1441-40FF-9ADE-899ACD792DD6}"/>
              </a:ext>
            </a:extLst>
          </p:cNvPr>
          <p:cNvSpPr txBox="1"/>
          <p:nvPr/>
        </p:nvSpPr>
        <p:spPr>
          <a:xfrm>
            <a:off x="3693636" y="89221"/>
            <a:ext cx="8229411" cy="412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000" b="1" spc="-1" dirty="0" err="1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InSAR</a:t>
            </a:r>
            <a:r>
              <a:rPr lang="en-US" sz="3000" b="1" spc="-1" dirty="0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 and SSM result. Shikoku.</a:t>
            </a:r>
            <a:endParaRPr lang="en-US" sz="3000" i="1" spc="-1" dirty="0">
              <a:uFill>
                <a:solidFill>
                  <a:srgbClr val="FFFFFF"/>
                </a:solidFill>
              </a:uFill>
              <a:latin typeface="Palatino Linotype" panose="0204050205050503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05220-EA79-48E8-A33F-9FB88DE5C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8835" y="6257909"/>
            <a:ext cx="1659011" cy="51087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A3EF0C80-A310-493C-8877-CE2D7C29D38B}"/>
              </a:ext>
            </a:extLst>
          </p:cNvPr>
          <p:cNvGrpSpPr/>
          <p:nvPr/>
        </p:nvGrpSpPr>
        <p:grpSpPr>
          <a:xfrm>
            <a:off x="8973512" y="825806"/>
            <a:ext cx="3190656" cy="4638220"/>
            <a:chOff x="11738859" y="1738993"/>
            <a:chExt cx="3517200" cy="5112913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27CEEA09-4672-4022-A3CD-CCA179741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>
            <a:xfrm>
              <a:off x="11911328" y="1738993"/>
              <a:ext cx="3172265" cy="5029200"/>
            </a:xfrm>
            <a:prstGeom prst="rect">
              <a:avLst/>
            </a:prstGeom>
            <a:ln>
              <a:noFill/>
            </a:ln>
          </p:spPr>
        </p:pic>
        <p:sp>
          <p:nvSpPr>
            <p:cNvPr id="35" name="TextShape 3">
              <a:extLst>
                <a:ext uri="{FF2B5EF4-FFF2-40B4-BE49-F238E27FC236}">
                  <a16:creationId xmlns:a16="http://schemas.microsoft.com/office/drawing/2014/main" id="{97EF7776-92A2-45B7-BB1B-75F221BC6A1A}"/>
                </a:ext>
              </a:extLst>
            </p:cNvPr>
            <p:cNvSpPr txBox="1"/>
            <p:nvPr/>
          </p:nvSpPr>
          <p:spPr>
            <a:xfrm>
              <a:off x="11738859" y="6397586"/>
              <a:ext cx="3517200" cy="45432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97981" algn="ctr">
                <a:buClr>
                  <a:srgbClr val="000000"/>
                </a:buClr>
                <a:buSzPct val="45000"/>
              </a:pPr>
              <a:r>
                <a:rPr lang="en-US" sz="2800" spc="-1" dirty="0">
                  <a:uFill>
                    <a:solidFill>
                      <a:srgbClr val="FFFFFF"/>
                    </a:solidFill>
                  </a:uFill>
                  <a:latin typeface="Helvetica" panose="020B0604020202020204" pitchFamily="34" charset="0"/>
                  <a:cs typeface="Helvetica" panose="020B0604020202020204" pitchFamily="34" charset="0"/>
                </a:rPr>
                <a:t>Dispersive</a:t>
              </a:r>
            </a:p>
            <a:p>
              <a:pPr marL="97981" algn="ctr">
                <a:buClr>
                  <a:srgbClr val="000000"/>
                </a:buClr>
                <a:buSzPct val="45000"/>
              </a:pPr>
              <a:r>
                <a:rPr lang="en-US" sz="2000" spc="-1" dirty="0">
                  <a:uFill>
                    <a:solidFill>
                      <a:srgbClr val="FFFFFF"/>
                    </a:solidFill>
                  </a:uFill>
                  <a:latin typeface="Helvetica" panose="020B0604020202020204" pitchFamily="34" charset="0"/>
                  <a:cs typeface="Helvetica" panose="020B0604020202020204" pitchFamily="34" charset="0"/>
                </a:rPr>
                <a:t>20180815_20181107</a:t>
              </a:r>
            </a:p>
            <a:p>
              <a:pPr marL="97981" algn="ctr">
                <a:buClr>
                  <a:srgbClr val="000000"/>
                </a:buClr>
                <a:buSzPct val="45000"/>
              </a:pPr>
              <a:endParaRPr lang="en-US" sz="1452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050292E-4D2E-4E2D-A646-1FEFA4EB88B6}"/>
              </a:ext>
            </a:extLst>
          </p:cNvPr>
          <p:cNvGrpSpPr/>
          <p:nvPr/>
        </p:nvGrpSpPr>
        <p:grpSpPr>
          <a:xfrm>
            <a:off x="5875610" y="825806"/>
            <a:ext cx="3190656" cy="4591091"/>
            <a:chOff x="8474484" y="1738993"/>
            <a:chExt cx="3517200" cy="5060961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C2BAEDBF-BD68-423E-9508-3C7EA4465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/>
          </p:blipFill>
          <p:spPr>
            <a:xfrm>
              <a:off x="8632898" y="1738993"/>
              <a:ext cx="3172265" cy="5029200"/>
            </a:xfrm>
            <a:prstGeom prst="rect">
              <a:avLst/>
            </a:prstGeom>
            <a:ln>
              <a:noFill/>
            </a:ln>
          </p:spPr>
        </p:pic>
        <p:sp>
          <p:nvSpPr>
            <p:cNvPr id="38" name="TextShape 2">
              <a:extLst>
                <a:ext uri="{FF2B5EF4-FFF2-40B4-BE49-F238E27FC236}">
                  <a16:creationId xmlns:a16="http://schemas.microsoft.com/office/drawing/2014/main" id="{750D3240-4A0C-4CBB-8D40-C03175EAACC2}"/>
                </a:ext>
              </a:extLst>
            </p:cNvPr>
            <p:cNvSpPr txBox="1"/>
            <p:nvPr/>
          </p:nvSpPr>
          <p:spPr>
            <a:xfrm>
              <a:off x="8474484" y="6345634"/>
              <a:ext cx="3517200" cy="45432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97981" algn="ctr">
                <a:buClr>
                  <a:srgbClr val="000000"/>
                </a:buClr>
                <a:buSzPct val="45000"/>
              </a:pPr>
              <a:r>
                <a:rPr lang="en-US" sz="2800" spc="-1" dirty="0">
                  <a:uFill>
                    <a:solidFill>
                      <a:srgbClr val="FFFFFF"/>
                    </a:solidFill>
                  </a:uFill>
                  <a:latin typeface="Helvetica" panose="020B0604020202020204" pitchFamily="34" charset="0"/>
                  <a:cs typeface="Helvetica" panose="020B0604020202020204" pitchFamily="34" charset="0"/>
                </a:rPr>
                <a:t>Non-dispersive</a:t>
              </a:r>
            </a:p>
            <a:p>
              <a:pPr marL="97981" algn="ctr">
                <a:buClr>
                  <a:srgbClr val="000000"/>
                </a:buClr>
                <a:buSzPct val="45000"/>
              </a:pPr>
              <a:r>
                <a:rPr lang="en-US" sz="1452" spc="-1" dirty="0">
                  <a:uFill>
                    <a:solidFill>
                      <a:srgbClr val="FFFFFF"/>
                    </a:solidFill>
                  </a:uFill>
                  <a:latin typeface="Helvetica" panose="020B0604020202020204" pitchFamily="34" charset="0"/>
                  <a:cs typeface="Helvetica" panose="020B0604020202020204" pitchFamily="34" charset="0"/>
                </a:rPr>
                <a:t>20180815_20181107</a:t>
              </a:r>
            </a:p>
            <a:p>
              <a:pPr marL="97981" algn="ctr">
                <a:buClr>
                  <a:srgbClr val="000000"/>
                </a:buClr>
                <a:buSzPct val="45000"/>
              </a:pPr>
              <a:endParaRPr lang="en-US" sz="1452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5C253B71-B2A3-4D08-890E-631FA2A92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57" y="5214206"/>
            <a:ext cx="3147333" cy="3962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CA93D71-7EA2-4712-AA60-BBFA7DE032C2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77986" y="960959"/>
            <a:ext cx="2708017" cy="207568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237CCD8-C5D6-42B5-9C37-FE2A03E510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43" y="3111067"/>
            <a:ext cx="2721763" cy="207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6C014-9275-4324-935B-AD6BCDF9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89389"/>
            <a:ext cx="11377246" cy="779463"/>
          </a:xfrm>
        </p:spPr>
        <p:txBody>
          <a:bodyPr>
            <a:normAutofit/>
          </a:bodyPr>
          <a:lstStyle/>
          <a:p>
            <a:r>
              <a:rPr lang="en-US" dirty="0"/>
              <a:t>Contents.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CA3050-882E-4669-BF38-F79859AEFA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4299" y="699579"/>
                <a:ext cx="11769969" cy="5811715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400"/>
                  </a:spcBef>
                </a:pPr>
                <a:r>
                  <a:rPr lang="en-US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Introduction.</a:t>
                </a:r>
              </a:p>
              <a:p>
                <a:pPr marL="804863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Split-spectrum method.</a:t>
                </a:r>
              </a:p>
              <a:p>
                <a:pPr marL="804863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Previous study. </a:t>
                </a:r>
              </a:p>
              <a:p>
                <a:pPr marL="804863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Study objective.</a:t>
                </a:r>
              </a:p>
              <a:p>
                <a:pPr marL="461963" indent="0">
                  <a:lnSpc>
                    <a:spcPct val="100000"/>
                  </a:lnSpc>
                  <a:spcBef>
                    <a:spcPts val="400"/>
                  </a:spcBef>
                  <a:buNone/>
                </a:pPr>
                <a:endParaRPr lang="en-US" dirty="0"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</a:pPr>
                <a:r>
                  <a:rPr lang="en-US" spc="-1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Heavy rain study cases; Kyushu and Shikoku.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400"/>
                  </a:spcBef>
                  <a:buNone/>
                </a:pPr>
                <a:endParaRPr lang="en-US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>
                  <a:lnSpc>
                    <a:spcPct val="100000"/>
                  </a:lnSpc>
                  <a:spcBef>
                    <a:spcPts val="400"/>
                  </a:spcBef>
                </a:pPr>
                <a:r>
                  <a:rPr lang="en-US" sz="3200" spc="-1" dirty="0">
                    <a:solidFill>
                      <a:schemeClr val="tx1"/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What is the origin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𝑑𝑖𝑠𝑝𝑒𝑟𝑠𝑖𝑣𝑒</m:t>
                        </m:r>
                      </m:sub>
                    </m:sSub>
                  </m:oMath>
                </a14:m>
                <a:r>
                  <a:rPr lang="en-US" sz="3200" spc="-1" dirty="0">
                    <a:solidFill>
                      <a:schemeClr val="tx1"/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 anomalies?</a:t>
                </a:r>
              </a:p>
              <a:p>
                <a:pPr marL="808038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sz="2800" spc="-1" dirty="0">
                    <a:solidFill>
                      <a:schemeClr val="tx1"/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Ionosphere condition during heavy rain.</a:t>
                </a:r>
              </a:p>
              <a:p>
                <a:pPr marL="808038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sz="2800" spc="-1" dirty="0">
                    <a:solidFill>
                      <a:schemeClr val="tx1"/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Comparison with lightning network and rain gauge data.</a:t>
                </a:r>
              </a:p>
              <a:p>
                <a:pPr marL="808038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sz="2800" spc="-1" dirty="0">
                    <a:solidFill>
                      <a:schemeClr val="tx1"/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Proposal of the equation to </a:t>
                </a:r>
                <a:r>
                  <a:rPr lang="en-US" sz="2800" spc="-1" dirty="0"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isolate</a:t>
                </a:r>
                <a:r>
                  <a:rPr lang="en-US" sz="2800" spc="-1" dirty="0">
                    <a:solidFill>
                      <a:schemeClr val="tx1"/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 </a:t>
                </a:r>
                <a:r>
                  <a:rPr lang="en-US" sz="2800" spc="-1" dirty="0">
                    <a:solidFill>
                      <a:srgbClr val="FFFF00"/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another dispersive phase</a:t>
                </a:r>
                <a:r>
                  <a:rPr lang="en-US" sz="2800" spc="-1" dirty="0">
                    <a:solidFill>
                      <a:schemeClr val="tx1"/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.</a:t>
                </a:r>
              </a:p>
              <a:p>
                <a:pPr marL="808038" indent="-342900">
                  <a:lnSpc>
                    <a:spcPct val="100000"/>
                  </a:lnSpc>
                  <a:spcBef>
                    <a:spcPts val="400"/>
                  </a:spcBef>
                  <a:buSzPct val="50000"/>
                  <a:buFont typeface="Wingdings" panose="05000000000000000000" pitchFamily="2" charset="2"/>
                  <a:buChar char="Ø"/>
                </a:pPr>
                <a:r>
                  <a:rPr lang="en-US" sz="2800" spc="-1" dirty="0">
                    <a:solidFill>
                      <a:schemeClr val="tx1"/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Comparison of </a:t>
                </a:r>
                <a:r>
                  <a:rPr lang="en-US" sz="2800" spc="-1" dirty="0">
                    <a:solidFill>
                      <a:srgbClr val="FFFF00"/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another dispersive phase </a:t>
                </a:r>
                <a:r>
                  <a:rPr lang="en-US" sz="2800" spc="-1" dirty="0"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with rain radar data</a:t>
                </a:r>
                <a:r>
                  <a:rPr lang="en-US" sz="2800" spc="-1" dirty="0">
                    <a:solidFill>
                      <a:schemeClr val="tx1"/>
                    </a:solidFill>
                    <a:uFill>
                      <a:solidFill>
                        <a:srgbClr val="FFFFFF"/>
                      </a:solidFill>
                    </a:uFill>
                    <a:latin typeface="Helvetica" panose="020B0604020202020204" pitchFamily="34" charset="0"/>
                    <a:cs typeface="Helvetica" panose="020B0604020202020204" pitchFamily="34" charset="0"/>
                  </a:rPr>
                  <a:t>.</a:t>
                </a:r>
                <a:endParaRPr lang="en-US" sz="2800" spc="-1" dirty="0">
                  <a:solidFill>
                    <a:schemeClr val="bg1">
                      <a:lumMod val="50000"/>
                      <a:lumOff val="50000"/>
                    </a:schemeClr>
                  </a:solidFill>
                  <a:uFill>
                    <a:solidFill>
                      <a:srgbClr val="FFFFFF"/>
                    </a:solidFill>
                  </a:u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CA3050-882E-4669-BF38-F79859AEFA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4299" y="699579"/>
                <a:ext cx="11769969" cy="5811715"/>
              </a:xfrm>
              <a:blipFill>
                <a:blip r:embed="rId2"/>
                <a:stretch>
                  <a:fillRect l="-1185" t="-8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258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63C7BFB-4686-4EAA-907E-20CBBE56DC57}"/>
              </a:ext>
            </a:extLst>
          </p:cNvPr>
          <p:cNvCxnSpPr>
            <a:cxnSpLocks/>
          </p:cNvCxnSpPr>
          <p:nvPr/>
        </p:nvCxnSpPr>
        <p:spPr>
          <a:xfrm>
            <a:off x="7405226" y="455045"/>
            <a:ext cx="0" cy="6402955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9D98AE85-586A-426C-BBC5-3E57466AE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51" y="89389"/>
            <a:ext cx="11377246" cy="779463"/>
          </a:xfrm>
        </p:spPr>
        <p:txBody>
          <a:bodyPr>
            <a:normAutofit/>
          </a:bodyPr>
          <a:lstStyle/>
          <a:p>
            <a:r>
              <a:rPr lang="en-US" spc="-1" dirty="0">
                <a:uFill>
                  <a:solidFill>
                    <a:srgbClr val="FFFFFF"/>
                  </a:solidFill>
                </a:uFill>
                <a:cs typeface="Helvetica" panose="020B0604020202020204" pitchFamily="34" charset="0"/>
              </a:rPr>
              <a:t>Ionosphere condition during heavy rain.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1EA59B-6E26-4053-9385-3120BCB5529D}"/>
              </a:ext>
            </a:extLst>
          </p:cNvPr>
          <p:cNvGrpSpPr/>
          <p:nvPr/>
        </p:nvGrpSpPr>
        <p:grpSpPr>
          <a:xfrm>
            <a:off x="68599" y="3397"/>
            <a:ext cx="11682486" cy="6854602"/>
            <a:chOff x="68599" y="3397"/>
            <a:chExt cx="11682486" cy="685460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84D44D4-DB8C-476A-B308-2A748EC6C53E}"/>
                </a:ext>
              </a:extLst>
            </p:cNvPr>
            <p:cNvGrpSpPr/>
            <p:nvPr/>
          </p:nvGrpSpPr>
          <p:grpSpPr>
            <a:xfrm>
              <a:off x="68599" y="455045"/>
              <a:ext cx="11682486" cy="6402954"/>
              <a:chOff x="-872349" y="-126752"/>
              <a:chExt cx="8234530" cy="4513193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25AC9B96-106F-4AC7-9C9F-7AA6E37A75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72349" y="880935"/>
                <a:ext cx="3014345" cy="2286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EEF9129B-C778-4D7B-8F27-A937A6CB5A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1997" y="882512"/>
                <a:ext cx="2117090" cy="2286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AACAB626-85FF-4029-BCC8-AD4FA36EC9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47836" y="-126752"/>
                <a:ext cx="3014345" cy="2286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BC32701A-3ED1-4181-9C59-0B8D4FBD81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26036" y="2100441"/>
                <a:ext cx="2117090" cy="2286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" name="TextShape 1">
              <a:extLst>
                <a:ext uri="{FF2B5EF4-FFF2-40B4-BE49-F238E27FC236}">
                  <a16:creationId xmlns:a16="http://schemas.microsoft.com/office/drawing/2014/main" id="{CC660310-D7F1-4B00-9673-46E7B94E8269}"/>
                </a:ext>
              </a:extLst>
            </p:cNvPr>
            <p:cNvSpPr txBox="1"/>
            <p:nvPr/>
          </p:nvSpPr>
          <p:spPr>
            <a:xfrm>
              <a:off x="2134250" y="1427658"/>
              <a:ext cx="3707745" cy="470842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/>
            <a:lstStyle/>
            <a:p>
              <a:r>
                <a:rPr lang="en-US" sz="2000" i="1" spc="-1" dirty="0">
                  <a:uFill>
                    <a:solidFill>
                      <a:srgbClr val="FFFFFF"/>
                    </a:solidFill>
                  </a:uFill>
                  <a:latin typeface="Helvetica" panose="020B0604020202020204" pitchFamily="34" charset="0"/>
                  <a:cs typeface="Helvetica" panose="020B0604020202020204" pitchFamily="34" charset="0"/>
                </a:rPr>
                <a:t>Kyushu heavy rain 2018/07/31</a:t>
              </a:r>
            </a:p>
          </p:txBody>
        </p:sp>
        <p:sp>
          <p:nvSpPr>
            <p:cNvPr id="7" name="TextShape 1">
              <a:extLst>
                <a:ext uri="{FF2B5EF4-FFF2-40B4-BE49-F238E27FC236}">
                  <a16:creationId xmlns:a16="http://schemas.microsoft.com/office/drawing/2014/main" id="{783680DF-C06D-4AB8-806C-14A00B42345D}"/>
                </a:ext>
              </a:extLst>
            </p:cNvPr>
            <p:cNvSpPr txBox="1"/>
            <p:nvPr/>
          </p:nvSpPr>
          <p:spPr>
            <a:xfrm>
              <a:off x="7863840" y="3397"/>
              <a:ext cx="3703447" cy="470842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/>
            <a:lstStyle/>
            <a:p>
              <a:r>
                <a:rPr lang="en-US" sz="2000" i="1" spc="-1" dirty="0">
                  <a:uFill>
                    <a:solidFill>
                      <a:srgbClr val="FFFFFF"/>
                    </a:solidFill>
                  </a:uFill>
                  <a:latin typeface="Helvetica" panose="020B0604020202020204" pitchFamily="34" charset="0"/>
                  <a:cs typeface="Helvetica" panose="020B0604020202020204" pitchFamily="34" charset="0"/>
                </a:rPr>
                <a:t>Shikoku heavy rain 2018/08/15</a:t>
              </a:r>
            </a:p>
          </p:txBody>
        </p:sp>
      </p:grpSp>
      <p:sp>
        <p:nvSpPr>
          <p:cNvPr id="13" name="TextShape 1">
            <a:extLst>
              <a:ext uri="{FF2B5EF4-FFF2-40B4-BE49-F238E27FC236}">
                <a16:creationId xmlns:a16="http://schemas.microsoft.com/office/drawing/2014/main" id="{4DE6D90E-38B4-4266-B356-49265835AF52}"/>
              </a:ext>
            </a:extLst>
          </p:cNvPr>
          <p:cNvSpPr txBox="1"/>
          <p:nvPr/>
        </p:nvSpPr>
        <p:spPr>
          <a:xfrm>
            <a:off x="613774" y="5918586"/>
            <a:ext cx="3693937" cy="47084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2000" i="1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Images from the NICT website.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5035233B-ACD2-491E-A657-A1171A31B789}"/>
              </a:ext>
            </a:extLst>
          </p:cNvPr>
          <p:cNvSpPr/>
          <p:nvPr/>
        </p:nvSpPr>
        <p:spPr>
          <a:xfrm>
            <a:off x="1547148" y="3220194"/>
            <a:ext cx="10020131" cy="10895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980" algn="ctr">
              <a:lnSpc>
                <a:spcPct val="90000"/>
              </a:lnSpc>
              <a:spcBef>
                <a:spcPts val="908"/>
              </a:spcBef>
              <a:buClr>
                <a:srgbClr val="000000"/>
              </a:buClr>
            </a:pPr>
            <a:r>
              <a:rPr lang="en-US" sz="3600" b="1" i="1" spc="-1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Calm ionosphere layer from the ionosonde and GNSS ROTI map.</a:t>
            </a:r>
          </a:p>
        </p:txBody>
      </p:sp>
    </p:spTree>
    <p:extLst>
      <p:ext uri="{BB962C8B-B14F-4D97-AF65-F5344CB8AC3E}">
        <p14:creationId xmlns:p14="http://schemas.microsoft.com/office/powerpoint/2010/main" val="77761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E76B1F-B5F1-46FC-ACC7-6F57D8045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32" y="95909"/>
            <a:ext cx="2951774" cy="779463"/>
          </a:xfrm>
        </p:spPr>
        <p:txBody>
          <a:bodyPr>
            <a:noAutofit/>
          </a:bodyPr>
          <a:lstStyle/>
          <a:p>
            <a:r>
              <a:rPr lang="en-US" sz="3200" b="1" spc="-1" dirty="0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  <a:cs typeface="Helvetica" panose="020B0604020202020204" pitchFamily="34" charset="0"/>
              </a:rPr>
              <a:t>Lightning data</a:t>
            </a:r>
            <a:endParaRPr lang="en-US" sz="32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EED29B2-549A-4856-B020-5D67E44D7F7C}"/>
              </a:ext>
            </a:extLst>
          </p:cNvPr>
          <p:cNvCxnSpPr>
            <a:cxnSpLocks/>
          </p:cNvCxnSpPr>
          <p:nvPr/>
        </p:nvCxnSpPr>
        <p:spPr>
          <a:xfrm>
            <a:off x="3928618" y="98162"/>
            <a:ext cx="0" cy="675457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0AE244F-7273-4F89-9113-707DD0620A4C}"/>
              </a:ext>
            </a:extLst>
          </p:cNvPr>
          <p:cNvGrpSpPr/>
          <p:nvPr/>
        </p:nvGrpSpPr>
        <p:grpSpPr>
          <a:xfrm>
            <a:off x="74832" y="821718"/>
            <a:ext cx="12025278" cy="5973535"/>
            <a:chOff x="74832" y="821718"/>
            <a:chExt cx="12025278" cy="5973535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841929F-E8E6-44A5-B13F-083532CC9A84}"/>
                </a:ext>
              </a:extLst>
            </p:cNvPr>
            <p:cNvGrpSpPr/>
            <p:nvPr/>
          </p:nvGrpSpPr>
          <p:grpSpPr>
            <a:xfrm>
              <a:off x="74832" y="821718"/>
              <a:ext cx="12025278" cy="5973535"/>
              <a:chOff x="121012" y="821718"/>
              <a:chExt cx="12025278" cy="5973535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A00D44A5-25E6-4F98-821D-F5329752DD73}"/>
                  </a:ext>
                </a:extLst>
              </p:cNvPr>
              <p:cNvGrpSpPr/>
              <p:nvPr/>
            </p:nvGrpSpPr>
            <p:grpSpPr>
              <a:xfrm>
                <a:off x="121012" y="1141758"/>
                <a:ext cx="12025278" cy="5653495"/>
                <a:chOff x="-156079" y="1200724"/>
                <a:chExt cx="12025278" cy="5653495"/>
              </a:xfrm>
            </p:grpSpPr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7223DBBB-1105-486C-AE8E-E43849CADB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41948" b="29714"/>
                <a:stretch/>
              </p:blipFill>
              <p:spPr>
                <a:xfrm>
                  <a:off x="4002896" y="1200724"/>
                  <a:ext cx="2991684" cy="3474720"/>
                </a:xfrm>
                <a:prstGeom prst="rect">
                  <a:avLst/>
                </a:prstGeom>
              </p:spPr>
            </p:pic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09D7100A-2473-480F-B4B1-30D7E1E40A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5504" b="29184"/>
                <a:stretch/>
              </p:blipFill>
              <p:spPr>
                <a:xfrm>
                  <a:off x="-156079" y="1200724"/>
                  <a:ext cx="3298974" cy="3474720"/>
                </a:xfrm>
                <a:prstGeom prst="rect">
                  <a:avLst/>
                </a:prstGeom>
              </p:spPr>
            </p:pic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9416B7DB-B387-462A-9A16-AD1F611139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-156079" y="4993099"/>
                  <a:ext cx="3657600" cy="1861120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460065F5-BFAB-4F06-B62D-EF5E7EF451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hq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144965" y="1200724"/>
                  <a:ext cx="4724234" cy="4389120"/>
                </a:xfrm>
                <a:prstGeom prst="rect">
                  <a:avLst/>
                </a:prstGeom>
              </p:spPr>
            </p:pic>
          </p:grp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CE9D5E2B-FDC1-4932-9DEB-AF47147665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06460" y="5304157"/>
                <a:ext cx="3084634" cy="466344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F74BD091-EFB2-4A64-A92C-C1F8D5CD99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26171" y="821718"/>
                <a:ext cx="3259665" cy="320040"/>
              </a:xfrm>
              <a:prstGeom prst="rect">
                <a:avLst/>
              </a:prstGeom>
            </p:spPr>
          </p:pic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D0A7802-8FB9-4584-9CE7-D1A2F6ACA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48635" y="4682718"/>
              <a:ext cx="2646487" cy="320040"/>
            </a:xfrm>
            <a:prstGeom prst="rect">
              <a:avLst/>
            </a:prstGeom>
          </p:spPr>
        </p:pic>
      </p:grpSp>
      <p:sp>
        <p:nvSpPr>
          <p:cNvPr id="14" name="Title 2">
            <a:extLst>
              <a:ext uri="{FF2B5EF4-FFF2-40B4-BE49-F238E27FC236}">
                <a16:creationId xmlns:a16="http://schemas.microsoft.com/office/drawing/2014/main" id="{69B67F0C-3D24-49D1-AF9A-1BCC735AB4FD}"/>
              </a:ext>
            </a:extLst>
          </p:cNvPr>
          <p:cNvSpPr txBox="1">
            <a:spLocks/>
          </p:cNvSpPr>
          <p:nvPr/>
        </p:nvSpPr>
        <p:spPr>
          <a:xfrm>
            <a:off x="5388306" y="95908"/>
            <a:ext cx="3790861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defRPr>
            </a:lvl1pPr>
          </a:lstStyle>
          <a:p>
            <a:r>
              <a:rPr lang="en-US" sz="3200" spc="-1" dirty="0">
                <a:uFill>
                  <a:solidFill>
                    <a:srgbClr val="FFFFFF"/>
                  </a:solidFill>
                </a:uFill>
                <a:cs typeface="Helvetica" panose="020B0604020202020204" pitchFamily="34" charset="0"/>
              </a:rPr>
              <a:t>Rain gauge data</a:t>
            </a:r>
            <a:endParaRPr lang="en-US" sz="32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3018869-F21C-47FB-A209-8129FE7C7EB3}"/>
              </a:ext>
            </a:extLst>
          </p:cNvPr>
          <p:cNvGrpSpPr/>
          <p:nvPr/>
        </p:nvGrpSpPr>
        <p:grpSpPr>
          <a:xfrm>
            <a:off x="1924548" y="5577517"/>
            <a:ext cx="1635677" cy="439253"/>
            <a:chOff x="1924548" y="5577517"/>
            <a:chExt cx="1635677" cy="439253"/>
          </a:xfrm>
        </p:grpSpPr>
        <p:sp>
          <p:nvSpPr>
            <p:cNvPr id="17" name="Title 2">
              <a:extLst>
                <a:ext uri="{FF2B5EF4-FFF2-40B4-BE49-F238E27FC236}">
                  <a16:creationId xmlns:a16="http://schemas.microsoft.com/office/drawing/2014/main" id="{73CD1C9A-990B-4BEE-838A-6A9C97083357}"/>
                </a:ext>
              </a:extLst>
            </p:cNvPr>
            <p:cNvSpPr txBox="1">
              <a:spLocks/>
            </p:cNvSpPr>
            <p:nvPr/>
          </p:nvSpPr>
          <p:spPr>
            <a:xfrm>
              <a:off x="1924548" y="5677652"/>
              <a:ext cx="1635677" cy="33911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000" b="1" kern="1200">
                  <a:solidFill>
                    <a:schemeClr val="tx1"/>
                  </a:solidFill>
                  <a:latin typeface="Palatino Linotype" panose="02040502050505030304" pitchFamily="18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800" i="1" spc="-1" dirty="0">
                  <a:solidFill>
                    <a:schemeClr val="accent2">
                      <a:lumMod val="50000"/>
                    </a:schemeClr>
                  </a:solidFill>
                  <a:uFill>
                    <a:solidFill>
                      <a:srgbClr val="FFFFFF"/>
                    </a:solidFill>
                  </a:uFill>
                  <a:latin typeface="Helvetica" panose="020B0604020202020204" pitchFamily="34" charset="0"/>
                  <a:cs typeface="Helvetica" panose="020B0604020202020204" pitchFamily="34" charset="0"/>
                </a:rPr>
                <a:t>~17 minutes</a:t>
              </a:r>
              <a:endParaRPr lang="en-US" sz="1800" i="1" dirty="0">
                <a:solidFill>
                  <a:schemeClr val="accent2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607C4AF-6BDA-4DC5-92DF-ED67A449FF7C}"/>
                </a:ext>
              </a:extLst>
            </p:cNvPr>
            <p:cNvCxnSpPr/>
            <p:nvPr/>
          </p:nvCxnSpPr>
          <p:spPr>
            <a:xfrm>
              <a:off x="2071878" y="5577517"/>
              <a:ext cx="1446042" cy="0"/>
            </a:xfrm>
            <a:prstGeom prst="straightConnector1">
              <a:avLst/>
            </a:prstGeom>
            <a:ln w="38100">
              <a:solidFill>
                <a:schemeClr val="accent2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itle 2">
            <a:extLst>
              <a:ext uri="{FF2B5EF4-FFF2-40B4-BE49-F238E27FC236}">
                <a16:creationId xmlns:a16="http://schemas.microsoft.com/office/drawing/2014/main" id="{5A756689-7A6B-4A4C-8CBD-A92DDA0E3DAA}"/>
              </a:ext>
            </a:extLst>
          </p:cNvPr>
          <p:cNvSpPr txBox="1">
            <a:spLocks/>
          </p:cNvSpPr>
          <p:nvPr/>
        </p:nvSpPr>
        <p:spPr>
          <a:xfrm>
            <a:off x="8647971" y="5847211"/>
            <a:ext cx="2991685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spc="-1" dirty="0">
                <a:uFill>
                  <a:solidFill>
                    <a:srgbClr val="FFFFFF"/>
                  </a:solidFill>
                </a:uFill>
                <a:cs typeface="Helvetica" panose="020B0604020202020204" pitchFamily="34" charset="0"/>
              </a:rPr>
              <a:t>Kyushu.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4167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1B11B8FB-CCFE-4374-8AAB-889329F36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94" y="317089"/>
            <a:ext cx="3337444" cy="916427"/>
          </a:xfrm>
        </p:spPr>
        <p:txBody>
          <a:bodyPr>
            <a:noAutofit/>
          </a:bodyPr>
          <a:lstStyle/>
          <a:p>
            <a:r>
              <a:rPr lang="en-US" sz="4000" b="1" spc="-1" dirty="0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  <a:cs typeface="Helvetica" panose="020B0604020202020204" pitchFamily="34" charset="0"/>
              </a:rPr>
              <a:t>Lightning data</a:t>
            </a:r>
            <a:endParaRPr lang="en-US" sz="40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1707EE-040B-4211-9BA9-58EBDF057FD9}"/>
              </a:ext>
            </a:extLst>
          </p:cNvPr>
          <p:cNvGrpSpPr/>
          <p:nvPr/>
        </p:nvGrpSpPr>
        <p:grpSpPr>
          <a:xfrm>
            <a:off x="120049" y="3820090"/>
            <a:ext cx="4050634" cy="1371239"/>
            <a:chOff x="-2683346" y="3652778"/>
            <a:chExt cx="4050634" cy="137123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42A1E9A-8CC0-4D28-B457-B0D07271E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683346" y="3652778"/>
              <a:ext cx="3131921" cy="473493"/>
            </a:xfrm>
            <a:prstGeom prst="rect">
              <a:avLst/>
            </a:prstGeom>
          </p:spPr>
        </p:pic>
        <p:sp>
          <p:nvSpPr>
            <p:cNvPr id="13" name="CustomShape 5">
              <a:extLst>
                <a:ext uri="{FF2B5EF4-FFF2-40B4-BE49-F238E27FC236}">
                  <a16:creationId xmlns:a16="http://schemas.microsoft.com/office/drawing/2014/main" id="{48ED385B-5CBC-46E3-B111-2CA4E5BB4BC2}"/>
                </a:ext>
              </a:extLst>
            </p:cNvPr>
            <p:cNvSpPr/>
            <p:nvPr/>
          </p:nvSpPr>
          <p:spPr>
            <a:xfrm>
              <a:off x="993324" y="4725277"/>
              <a:ext cx="373964" cy="298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square" lIns="90000" tIns="45000" rIns="90000" bIns="45000" anchor="ctr">
              <a:noAutofit/>
            </a:bodyPr>
            <a:lstStyle/>
            <a:p>
              <a:pPr algn="just">
                <a:lnSpc>
                  <a:spcPct val="107000"/>
                </a:lnSpc>
              </a:pPr>
              <a:r>
                <a:rPr lang="en-US" sz="2500" dirty="0">
                  <a:ea typeface="Yu Mincho" panose="02020400000000000000" pitchFamily="18" charset="-128"/>
                  <a:cs typeface="Calibri" panose="020F0502020204030204" pitchFamily="34" charset="0"/>
                </a:rPr>
                <a:t>a</a:t>
              </a:r>
              <a:endParaRPr lang="en-US" sz="2500" dirty="0">
                <a:ea typeface="Yu Mincho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7F833C7F-9B55-4676-95BB-9AF958C49E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87" b="22714"/>
          <a:stretch/>
        </p:blipFill>
        <p:spPr>
          <a:xfrm>
            <a:off x="2901464" y="399108"/>
            <a:ext cx="4027226" cy="628248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8EA3DFF-1D7B-49BA-97A1-AFF38F50EDD4}"/>
              </a:ext>
            </a:extLst>
          </p:cNvPr>
          <p:cNvSpPr/>
          <p:nvPr/>
        </p:nvSpPr>
        <p:spPr>
          <a:xfrm>
            <a:off x="5145866" y="3488673"/>
            <a:ext cx="452150" cy="759909"/>
          </a:xfrm>
          <a:prstGeom prst="rect">
            <a:avLst/>
          </a:prstGeom>
          <a:noFill/>
          <a:ln w="190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D12EDB-EF56-4363-8730-5A6666A1B7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82" t="36699" r="53189" b="49634"/>
          <a:stretch/>
        </p:blipFill>
        <p:spPr>
          <a:xfrm>
            <a:off x="3229143" y="577951"/>
            <a:ext cx="1867607" cy="3108167"/>
          </a:xfrm>
          <a:prstGeom prst="rect">
            <a:avLst/>
          </a:prstGeom>
          <a:ln w="19050">
            <a:solidFill>
              <a:schemeClr val="bg1"/>
            </a:solidFill>
            <a:prstDash val="dash"/>
          </a:ln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5EE247F-F840-483B-99CF-8B87F1EDA77C}"/>
              </a:ext>
            </a:extLst>
          </p:cNvPr>
          <p:cNvGrpSpPr/>
          <p:nvPr/>
        </p:nvGrpSpPr>
        <p:grpSpPr>
          <a:xfrm>
            <a:off x="7181964" y="89389"/>
            <a:ext cx="4919958" cy="6720840"/>
            <a:chOff x="6988531" y="30888"/>
            <a:chExt cx="4919958" cy="672084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FBEF4A3-AF60-40EE-813D-3469CEFC2950}"/>
                </a:ext>
              </a:extLst>
            </p:cNvPr>
            <p:cNvGrpSpPr/>
            <p:nvPr/>
          </p:nvGrpSpPr>
          <p:grpSpPr>
            <a:xfrm>
              <a:off x="6988531" y="350928"/>
              <a:ext cx="4919958" cy="6400800"/>
              <a:chOff x="4205544" y="282778"/>
              <a:chExt cx="4919958" cy="640080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2EF59DE0-10C8-401C-9E56-074DE0BCB6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205544" y="282778"/>
                <a:ext cx="4919958" cy="6400800"/>
              </a:xfrm>
              <a:prstGeom prst="rect">
                <a:avLst/>
              </a:prstGeom>
            </p:spPr>
          </p:pic>
          <p:sp>
            <p:nvSpPr>
              <p:cNvPr id="17" name="CustomShape 5">
                <a:extLst>
                  <a:ext uri="{FF2B5EF4-FFF2-40B4-BE49-F238E27FC236}">
                    <a16:creationId xmlns:a16="http://schemas.microsoft.com/office/drawing/2014/main" id="{B4140D58-951E-4EF8-BA36-7181E6C83418}"/>
                  </a:ext>
                </a:extLst>
              </p:cNvPr>
              <p:cNvSpPr/>
              <p:nvPr/>
            </p:nvSpPr>
            <p:spPr>
              <a:xfrm>
                <a:off x="4385018" y="6384838"/>
                <a:ext cx="373964" cy="2987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wrap="square" lIns="90000" tIns="45000" rIns="90000" bIns="45000" anchor="ctr">
                <a:noAutofit/>
              </a:bodyPr>
              <a:lstStyle/>
              <a:p>
                <a:pPr algn="just">
                  <a:lnSpc>
                    <a:spcPct val="107000"/>
                  </a:lnSpc>
                </a:pPr>
                <a:r>
                  <a:rPr lang="en-US" sz="2500" dirty="0">
                    <a:ea typeface="Yu Mincho" panose="02020400000000000000" pitchFamily="18" charset="-128"/>
                    <a:cs typeface="Times New Roman" panose="02020603050405020304" pitchFamily="18" charset="0"/>
                  </a:rPr>
                  <a:t>b</a:t>
                </a:r>
              </a:p>
            </p:txBody>
          </p:sp>
        </p:grp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24FBA67-6D5D-4BDF-ACC9-3A4143EAD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05058" y="30888"/>
              <a:ext cx="3166116" cy="320040"/>
            </a:xfrm>
            <a:prstGeom prst="rect">
              <a:avLst/>
            </a:prstGeom>
          </p:spPr>
        </p:pic>
      </p:grpSp>
      <p:sp>
        <p:nvSpPr>
          <p:cNvPr id="18" name="Rectangle 8">
            <a:extLst>
              <a:ext uri="{FF2B5EF4-FFF2-40B4-BE49-F238E27FC236}">
                <a16:creationId xmlns:a16="http://schemas.microsoft.com/office/drawing/2014/main" id="{5981530C-E331-40AA-BF2B-1717D01F5512}"/>
              </a:ext>
            </a:extLst>
          </p:cNvPr>
          <p:cNvSpPr/>
          <p:nvPr/>
        </p:nvSpPr>
        <p:spPr>
          <a:xfrm>
            <a:off x="952482" y="2571148"/>
            <a:ext cx="10287036" cy="17035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980" algn="ctr">
              <a:lnSpc>
                <a:spcPct val="90000"/>
              </a:lnSpc>
              <a:spcBef>
                <a:spcPts val="908"/>
              </a:spcBef>
              <a:buClr>
                <a:srgbClr val="000000"/>
              </a:buClr>
            </a:pPr>
            <a:r>
              <a:rPr lang="en-US" sz="3600" b="1" i="1" spc="-1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Lightning did NOT correlate spatiotemporally with the dispersive phase.</a:t>
            </a:r>
          </a:p>
          <a:p>
            <a:pPr marL="980" algn="ctr">
              <a:lnSpc>
                <a:spcPct val="90000"/>
              </a:lnSpc>
              <a:spcBef>
                <a:spcPts val="908"/>
              </a:spcBef>
              <a:buClr>
                <a:srgbClr val="000000"/>
              </a:buClr>
            </a:pPr>
            <a:r>
              <a:rPr lang="en-US" sz="3600" b="1" i="1" spc="-1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We thus rule out the possible effect of RREA.</a:t>
            </a:r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720FE3DF-2A00-4881-A71D-99A49808B4C7}"/>
              </a:ext>
            </a:extLst>
          </p:cNvPr>
          <p:cNvSpPr txBox="1">
            <a:spLocks/>
          </p:cNvSpPr>
          <p:nvPr/>
        </p:nvSpPr>
        <p:spPr>
          <a:xfrm>
            <a:off x="8984451" y="953066"/>
            <a:ext cx="3166587" cy="735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i="1" spc="-1" dirty="0">
                <a:solidFill>
                  <a:schemeClr val="accent2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~15 minutes</a:t>
            </a:r>
            <a:endParaRPr lang="en-US" sz="3600" i="1" dirty="0">
              <a:solidFill>
                <a:schemeClr val="accent2">
                  <a:lumMod val="5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F4FD285-8635-4FE2-B37F-598B6A022C01}"/>
              </a:ext>
            </a:extLst>
          </p:cNvPr>
          <p:cNvCxnSpPr>
            <a:cxnSpLocks/>
          </p:cNvCxnSpPr>
          <p:nvPr/>
        </p:nvCxnSpPr>
        <p:spPr>
          <a:xfrm>
            <a:off x="9987673" y="709149"/>
            <a:ext cx="967760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2">
            <a:extLst>
              <a:ext uri="{FF2B5EF4-FFF2-40B4-BE49-F238E27FC236}">
                <a16:creationId xmlns:a16="http://schemas.microsoft.com/office/drawing/2014/main" id="{C889C825-7A30-42CD-A26F-9493B500BA39}"/>
              </a:ext>
            </a:extLst>
          </p:cNvPr>
          <p:cNvSpPr txBox="1">
            <a:spLocks/>
          </p:cNvSpPr>
          <p:nvPr/>
        </p:nvSpPr>
        <p:spPr>
          <a:xfrm>
            <a:off x="120049" y="5881396"/>
            <a:ext cx="2688787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spc="-1" dirty="0">
                <a:uFill>
                  <a:solidFill>
                    <a:srgbClr val="FFFFFF"/>
                  </a:solidFill>
                </a:uFill>
                <a:cs typeface="Helvetica" panose="020B0604020202020204" pitchFamily="34" charset="0"/>
              </a:rPr>
              <a:t>Shikoku.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4528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1B11B8FB-CCFE-4374-8AAB-889329F36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8" y="493838"/>
            <a:ext cx="3368832" cy="916427"/>
          </a:xfrm>
        </p:spPr>
        <p:txBody>
          <a:bodyPr>
            <a:noAutofit/>
          </a:bodyPr>
          <a:lstStyle/>
          <a:p>
            <a:r>
              <a:rPr lang="en-US" sz="4000" b="1" spc="-1" dirty="0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  <a:cs typeface="Helvetica" panose="020B0604020202020204" pitchFamily="34" charset="0"/>
              </a:rPr>
              <a:t>Rain gauge data</a:t>
            </a:r>
            <a:endParaRPr lang="en-US" sz="40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4CC95C5-3BAE-4613-9B80-988A5235F4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74" b="22533"/>
          <a:stretch/>
        </p:blipFill>
        <p:spPr>
          <a:xfrm>
            <a:off x="2869327" y="337304"/>
            <a:ext cx="4077100" cy="6520696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EBE422A-3C3D-40A5-A61A-5BE09B966F55}"/>
              </a:ext>
            </a:extLst>
          </p:cNvPr>
          <p:cNvGrpSpPr/>
          <p:nvPr/>
        </p:nvGrpSpPr>
        <p:grpSpPr>
          <a:xfrm>
            <a:off x="7092814" y="324204"/>
            <a:ext cx="5021212" cy="6444407"/>
            <a:chOff x="3738730" y="1674654"/>
            <a:chExt cx="4858522" cy="6124367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2E5DEF0-B10B-4EC3-A93C-632F409A02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8083"/>
            <a:stretch/>
          </p:blipFill>
          <p:spPr>
            <a:xfrm>
              <a:off x="3738730" y="1674654"/>
              <a:ext cx="4858522" cy="6124367"/>
            </a:xfrm>
            <a:prstGeom prst="rect">
              <a:avLst/>
            </a:prstGeom>
          </p:spPr>
        </p:pic>
        <p:sp>
          <p:nvSpPr>
            <p:cNvPr id="24" name="CustomShape 5">
              <a:extLst>
                <a:ext uri="{FF2B5EF4-FFF2-40B4-BE49-F238E27FC236}">
                  <a16:creationId xmlns:a16="http://schemas.microsoft.com/office/drawing/2014/main" id="{B41C4CE8-BAD6-4481-B694-E9FD5FC1B1E6}"/>
                </a:ext>
              </a:extLst>
            </p:cNvPr>
            <p:cNvSpPr/>
            <p:nvPr/>
          </p:nvSpPr>
          <p:spPr>
            <a:xfrm>
              <a:off x="4198036" y="6382681"/>
              <a:ext cx="373964" cy="2987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square" lIns="90000" tIns="45000" rIns="90000" bIns="45000" anchor="ctr">
              <a:noAutofit/>
            </a:bodyPr>
            <a:lstStyle/>
            <a:p>
              <a:pPr algn="just">
                <a:lnSpc>
                  <a:spcPct val="107000"/>
                </a:lnSpc>
              </a:pPr>
              <a:r>
                <a:rPr lang="en-US" sz="2500" dirty="0">
                  <a:ea typeface="Yu Mincho" panose="02020400000000000000" pitchFamily="18" charset="-128"/>
                  <a:cs typeface="Calibri" panose="020F0502020204030204" pitchFamily="34" charset="0"/>
                </a:rPr>
                <a:t>b</a:t>
              </a:r>
              <a:endParaRPr lang="en-US" sz="2500" dirty="0">
                <a:ea typeface="Yu Mincho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ectangle 8">
            <a:extLst>
              <a:ext uri="{FF2B5EF4-FFF2-40B4-BE49-F238E27FC236}">
                <a16:creationId xmlns:a16="http://schemas.microsoft.com/office/drawing/2014/main" id="{5981530C-E331-40AA-BF2B-1717D01F5512}"/>
              </a:ext>
            </a:extLst>
          </p:cNvPr>
          <p:cNvSpPr/>
          <p:nvPr/>
        </p:nvSpPr>
        <p:spPr>
          <a:xfrm>
            <a:off x="451727" y="2813538"/>
            <a:ext cx="11588183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980" algn="ctr">
              <a:lnSpc>
                <a:spcPct val="90000"/>
              </a:lnSpc>
              <a:spcBef>
                <a:spcPts val="908"/>
              </a:spcBef>
              <a:buClr>
                <a:srgbClr val="000000"/>
              </a:buClr>
            </a:pPr>
            <a:r>
              <a:rPr lang="en-US" sz="4000" b="1" i="1" spc="-1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Rain gauge data from </a:t>
            </a:r>
            <a:r>
              <a:rPr lang="en-US" sz="4000" b="1" i="1" spc="-1" dirty="0" err="1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AMeDAS</a:t>
            </a:r>
            <a:r>
              <a:rPr lang="en-US" sz="4000" b="1" i="1" spc="-1" dirty="0">
                <a:solidFill>
                  <a:schemeClr val="bg1"/>
                </a:solidFill>
                <a:latin typeface="Palatino Linotype" panose="02040502050505030304" pitchFamily="18" charset="0"/>
                <a:sym typeface="Wingdings" panose="05000000000000000000" pitchFamily="2" charset="2"/>
              </a:rPr>
              <a:t> shows good correlation.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C43632A-D4F0-475E-8628-22E8C445F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5003" y="324204"/>
            <a:ext cx="3368832" cy="320040"/>
          </a:xfrm>
          <a:prstGeom prst="rect">
            <a:avLst/>
          </a:prstGeom>
        </p:spPr>
      </p:pic>
      <p:sp>
        <p:nvSpPr>
          <p:cNvPr id="16" name="Title 2">
            <a:extLst>
              <a:ext uri="{FF2B5EF4-FFF2-40B4-BE49-F238E27FC236}">
                <a16:creationId xmlns:a16="http://schemas.microsoft.com/office/drawing/2014/main" id="{32106D71-35A7-47F3-B15D-E7DB0BD0B342}"/>
              </a:ext>
            </a:extLst>
          </p:cNvPr>
          <p:cNvSpPr txBox="1">
            <a:spLocks/>
          </p:cNvSpPr>
          <p:nvPr/>
        </p:nvSpPr>
        <p:spPr>
          <a:xfrm>
            <a:off x="120049" y="5881396"/>
            <a:ext cx="2688787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Palatino Linotype" panose="02040502050505030304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spc="-1" dirty="0">
                <a:uFill>
                  <a:solidFill>
                    <a:srgbClr val="FFFFFF"/>
                  </a:solidFill>
                </a:uFill>
                <a:cs typeface="Helvetica" panose="020B0604020202020204" pitchFamily="34" charset="0"/>
              </a:rPr>
              <a:t>Shikoku.</a:t>
            </a:r>
            <a:endParaRPr lang="en-US" sz="40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42A1E9A-8CC0-4D28-B457-B0D07271E7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727" y="5198686"/>
            <a:ext cx="3131921" cy="47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4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B86672-5CA0-49EC-815C-45A963FFF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91" y="89389"/>
            <a:ext cx="11377246" cy="779463"/>
          </a:xfrm>
        </p:spPr>
        <p:txBody>
          <a:bodyPr>
            <a:noAutofit/>
          </a:bodyPr>
          <a:lstStyle/>
          <a:p>
            <a:r>
              <a:rPr lang="en-US" sz="3200" spc="-1" dirty="0">
                <a:uFill>
                  <a:solidFill>
                    <a:srgbClr val="FFFFFF"/>
                  </a:solidFill>
                </a:uFill>
                <a:cs typeface="Helvetica" panose="020B0604020202020204" pitchFamily="34" charset="0"/>
              </a:rPr>
              <a:t>Proposal of the equation to isolate another dispersive phase.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C1B21C-1E98-4699-98C9-665E5C4BA6FF}"/>
                  </a:ext>
                </a:extLst>
              </p:cNvPr>
              <p:cNvSpPr txBox="1"/>
              <p:nvPr/>
            </p:nvSpPr>
            <p:spPr>
              <a:xfrm>
                <a:off x="1534160" y="1827030"/>
                <a:ext cx="9123680" cy="27007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𝑛𝑜𝑛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𝑑𝑖𝑠𝑝𝑒𝑟𝑠𝑖𝑣𝑒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𝑑𝑖𝑠𝑝𝑒𝑟𝑠𝑖𝑣𝑒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𝑎𝑛𝑜𝑡h𝑒𝑟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𝑑𝑖𝑠𝑝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𝑓𝐻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Yu Mincho" panose="020204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𝑛𝑜𝑛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𝑑𝑖𝑠𝑝𝑒𝑟𝑠𝑖𝑣𝑒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𝑑𝑖𝑠𝑝𝑒𝑟𝑠𝑖𝑣𝑒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𝑎𝑛𝑜𝑡h𝑒𝑟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𝑑𝑖𝑠𝑝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𝑓𝐿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Yu Mincho" panose="02020400000000000000" pitchFamily="18" charset="-128"/>
                  <a:cs typeface="Times New Roman" panose="02020603050405020304" pitchFamily="18" charset="0"/>
                </a:endParaRPr>
              </a:p>
              <a:p>
                <a:pPr algn="ctr"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𝐻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𝑛𝑜𝑛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𝑑𝑖𝑠𝑝𝑒𝑟𝑠𝑖𝑣𝑒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𝐻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𝑑𝑖𝑠𝑝𝑒𝑟𝑠𝑖𝑣𝑒</m:t>
                          </m:r>
                        </m:sub>
                      </m:sSub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𝐻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𝑎𝑛𝑜𝑡h𝑒𝑟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𝑑𝑖𝑠𝑝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𝑓𝐻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′)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Yu Mincho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C1B21C-1E98-4699-98C9-665E5C4BA6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160" y="1827030"/>
                <a:ext cx="9123680" cy="270073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F07E84-0E56-4B8C-B5D8-A175431ED2C3}"/>
                  </a:ext>
                </a:extLst>
              </p:cNvPr>
              <p:cNvSpPr txBox="1"/>
              <p:nvPr/>
            </p:nvSpPr>
            <p:spPr>
              <a:xfrm>
                <a:off x="1336902" y="4783462"/>
                <a:ext cx="9486544" cy="883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sz="2400" i="1"/>
                            <m:t> 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sz="2400" i="1"/>
                            <m:t> 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𝑑𝑖𝑠𝑝𝑒𝑟𝑠𝑖𝑣𝑒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𝑎𝑛𝑜𝑡h𝑒𝑟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𝑑𝑖𝑠𝑝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𝑓𝐻</m:t>
                              </m:r>
                            </m:e>
                          </m:d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𝑓𝐿</m:t>
                              </m:r>
                            </m:e>
                          </m:d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>
                  <a:effectLst/>
                  <a:latin typeface="Calibri" panose="020F0502020204030204" pitchFamily="34" charset="0"/>
                  <a:ea typeface="Yu Mincho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F07E84-0E56-4B8C-B5D8-A175431ED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902" y="4783462"/>
                <a:ext cx="9486544" cy="8833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126BF795-B12E-4B8C-91C1-48ABFA63B2CB}"/>
              </a:ext>
            </a:extLst>
          </p:cNvPr>
          <p:cNvSpPr txBox="1"/>
          <p:nvPr/>
        </p:nvSpPr>
        <p:spPr>
          <a:xfrm>
            <a:off x="271193" y="783164"/>
            <a:ext cx="119501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We need to add </a:t>
            </a:r>
            <a:r>
              <a:rPr lang="en-US" sz="2800" b="1" i="1" dirty="0">
                <a:solidFill>
                  <a:srgbClr val="FFC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another dispersive</a:t>
            </a: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 phase term for heavy rain like the higher-order ionosphere (</a:t>
            </a:r>
            <a:r>
              <a:rPr lang="en-US" sz="2800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eg</a:t>
            </a:r>
            <a:r>
              <a:rPr lang="en-US" sz="2800" i="1" dirty="0"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en-US" sz="2800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Kedar</a:t>
            </a:r>
            <a:r>
              <a:rPr lang="en-US" sz="2800" i="1" dirty="0">
                <a:latin typeface="Helvetica" panose="020B0604020202020204" pitchFamily="34" charset="0"/>
                <a:cs typeface="Helvetica" panose="020B0604020202020204" pitchFamily="34" charset="0"/>
              </a:rPr>
              <a:t> et al., 2003, Furuya et al., 2017</a:t>
            </a: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6B482D9-23C5-42C2-B2D7-25EE6C60BFF9}"/>
                  </a:ext>
                </a:extLst>
              </p:cNvPr>
              <p:cNvSpPr txBox="1"/>
              <p:nvPr/>
            </p:nvSpPr>
            <p:spPr>
              <a:xfrm>
                <a:off x="1016001" y="5770880"/>
                <a:ext cx="10061916" cy="9330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∆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𝐻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′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𝐻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′</m:t>
                          </m:r>
                          <m:r>
                            <m:rPr>
                              <m:nor/>
                            </m:r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Noto Sans CJK SC Regular"/>
                            </a:rPr>
                            <m:t> </m:t>
                          </m:r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∆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Noto Sans CJK SC Regular"/>
                            </a:rPr>
                            <m:t> </m:t>
                          </m:r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𝑑𝑖𝑠𝑝𝑒𝑟𝑠𝑖𝑣𝑒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(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)+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𝑎𝑛𝑜𝑡h𝑒𝑟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𝑑𝑖𝑠𝑝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[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𝑋</m:t>
                          </m:r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𝑓𝐿</m:t>
                              </m:r>
                            </m:e>
                          </m:d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6B482D9-23C5-42C2-B2D7-25EE6C60B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001" y="5770880"/>
                <a:ext cx="10061916" cy="9330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FBC3B284-BC1E-4F53-B48A-7324D965915A}"/>
              </a:ext>
            </a:extLst>
          </p:cNvPr>
          <p:cNvGrpSpPr/>
          <p:nvPr/>
        </p:nvGrpSpPr>
        <p:grpSpPr>
          <a:xfrm>
            <a:off x="1513840" y="1840574"/>
            <a:ext cx="9123680" cy="3826207"/>
            <a:chOff x="1513840" y="1840574"/>
            <a:chExt cx="9123680" cy="382620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A556F7-554F-4554-A700-0CA037BF5BA9}"/>
                </a:ext>
              </a:extLst>
            </p:cNvPr>
            <p:cNvSpPr/>
            <p:nvPr/>
          </p:nvSpPr>
          <p:spPr>
            <a:xfrm>
              <a:off x="1659126" y="1840574"/>
              <a:ext cx="8785354" cy="1735746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D71DB84-B385-438C-9947-E84B2B5564B3}"/>
                </a:ext>
              </a:extLst>
            </p:cNvPr>
            <p:cNvSpPr/>
            <p:nvPr/>
          </p:nvSpPr>
          <p:spPr>
            <a:xfrm>
              <a:off x="1513840" y="4631868"/>
              <a:ext cx="9123680" cy="1034913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D7BE961-71C8-4EF1-9A81-F7033E93C837}"/>
              </a:ext>
            </a:extLst>
          </p:cNvPr>
          <p:cNvGrpSpPr/>
          <p:nvPr/>
        </p:nvGrpSpPr>
        <p:grpSpPr>
          <a:xfrm>
            <a:off x="1445766" y="2711311"/>
            <a:ext cx="9212074" cy="4057301"/>
            <a:chOff x="1445766" y="2711311"/>
            <a:chExt cx="9212074" cy="405730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ABE7AA1-71FD-4FB1-81B8-83FF86723910}"/>
                </a:ext>
              </a:extLst>
            </p:cNvPr>
            <p:cNvSpPr/>
            <p:nvPr/>
          </p:nvSpPr>
          <p:spPr>
            <a:xfrm>
              <a:off x="1445766" y="2711311"/>
              <a:ext cx="9212074" cy="1735746"/>
            </a:xfrm>
            <a:prstGeom prst="rect">
              <a:avLst/>
            </a:prstGeom>
            <a:noFill/>
            <a:ln w="28575">
              <a:solidFill>
                <a:srgbClr val="00B0F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4381A5A-E70A-4F75-8CC0-F94F6805FF72}"/>
                </a:ext>
              </a:extLst>
            </p:cNvPr>
            <p:cNvSpPr/>
            <p:nvPr/>
          </p:nvSpPr>
          <p:spPr>
            <a:xfrm>
              <a:off x="1445766" y="5770880"/>
              <a:ext cx="9212074" cy="997732"/>
            </a:xfrm>
            <a:prstGeom prst="rect">
              <a:avLst/>
            </a:prstGeom>
            <a:noFill/>
            <a:ln w="28575">
              <a:solidFill>
                <a:srgbClr val="00B0F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EA70851-35B8-F346-BAE8-7A5BA9119174}"/>
              </a:ext>
            </a:extLst>
          </p:cNvPr>
          <p:cNvGrpSpPr/>
          <p:nvPr/>
        </p:nvGrpSpPr>
        <p:grpSpPr>
          <a:xfrm>
            <a:off x="539261" y="3815860"/>
            <a:ext cx="670172" cy="2657941"/>
            <a:chOff x="539261" y="3815860"/>
            <a:chExt cx="670172" cy="2657941"/>
          </a:xfrm>
        </p:grpSpPr>
        <p:sp>
          <p:nvSpPr>
            <p:cNvPr id="2" name="右矢印 1">
              <a:extLst>
                <a:ext uri="{FF2B5EF4-FFF2-40B4-BE49-F238E27FC236}">
                  <a16:creationId xmlns:a16="http://schemas.microsoft.com/office/drawing/2014/main" id="{69F36BAD-0FF3-F844-AF2E-5E5008BB4F3B}"/>
                </a:ext>
              </a:extLst>
            </p:cNvPr>
            <p:cNvSpPr/>
            <p:nvPr/>
          </p:nvSpPr>
          <p:spPr>
            <a:xfrm>
              <a:off x="545123" y="3815860"/>
              <a:ext cx="664310" cy="430554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右矢印 13">
              <a:extLst>
                <a:ext uri="{FF2B5EF4-FFF2-40B4-BE49-F238E27FC236}">
                  <a16:creationId xmlns:a16="http://schemas.microsoft.com/office/drawing/2014/main" id="{9E600017-57DC-764F-ACB1-436A9D628D72}"/>
                </a:ext>
              </a:extLst>
            </p:cNvPr>
            <p:cNvSpPr/>
            <p:nvPr/>
          </p:nvSpPr>
          <p:spPr>
            <a:xfrm>
              <a:off x="539261" y="6043247"/>
              <a:ext cx="664310" cy="430554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D877E0E-4D5B-1045-BD52-93DB3B346BF1}"/>
              </a:ext>
            </a:extLst>
          </p:cNvPr>
          <p:cNvSpPr txBox="1"/>
          <p:nvPr/>
        </p:nvSpPr>
        <p:spPr>
          <a:xfrm>
            <a:off x="271193" y="3217983"/>
            <a:ext cx="3945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FFFF00"/>
                </a:solidFill>
              </a:rPr>
              <a:t>Need 3</a:t>
            </a:r>
            <a:r>
              <a:rPr kumimoji="1" lang="en-US" altLang="ja-JP" sz="3600" b="1" baseline="30000" dirty="0">
                <a:solidFill>
                  <a:srgbClr val="FFFF00"/>
                </a:solidFill>
              </a:rPr>
              <a:t>rd</a:t>
            </a:r>
            <a:r>
              <a:rPr kumimoji="1" lang="en-US" altLang="ja-JP" sz="3600" b="1" dirty="0">
                <a:solidFill>
                  <a:srgbClr val="FFFF00"/>
                </a:solidFill>
              </a:rPr>
              <a:t> frequency</a:t>
            </a:r>
            <a:endParaRPr kumimoji="1" lang="ja-JP" altLang="en-US" sz="36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03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B21339-8C96-471D-9140-2E7B0FE67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9" y="89389"/>
            <a:ext cx="12572999" cy="779463"/>
          </a:xfrm>
        </p:spPr>
        <p:txBody>
          <a:bodyPr>
            <a:noAutofit/>
          </a:bodyPr>
          <a:lstStyle/>
          <a:p>
            <a:r>
              <a:rPr lang="en-US" sz="3200" spc="-1" dirty="0">
                <a:uFill>
                  <a:solidFill>
                    <a:srgbClr val="FFFFFF"/>
                  </a:solidFill>
                </a:uFill>
                <a:cs typeface="Helvetica" panose="020B0604020202020204" pitchFamily="34" charset="0"/>
              </a:rPr>
              <a:t>Proposal of the equation to isolate another dispersive (cont.)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AE9B2EA-55D0-4A84-8A10-5105F39F16C7}"/>
                  </a:ext>
                </a:extLst>
              </p:cNvPr>
              <p:cNvSpPr txBox="1"/>
              <p:nvPr/>
            </p:nvSpPr>
            <p:spPr>
              <a:xfrm>
                <a:off x="1256315" y="909525"/>
                <a:ext cx="9679369" cy="1519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∆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Noto Sans CJK SC Regular"/>
                                </a:rPr>
                                <m:t> </m:t>
                              </m:r>
                            </m:den>
                          </m:f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∆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Noto Sans CJK SC Regular"/>
                                </a:rPr>
                                <m:t> </m:t>
                              </m:r>
                            </m:den>
                          </m:f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𝐻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 − 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𝑑𝑖𝑠𝑝𝑒𝑟𝑠𝑖𝑣𝑒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∆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𝑎𝑛𝑜𝑡h𝑒𝑟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_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𝑑𝑖𝑠𝑝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𝑓𝐻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𝑓𝐿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]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𝐻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 − 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≡</m:t>
                      </m:r>
                      <m:r>
                        <a:rPr lang="el-GR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𝛤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(∆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AE9B2EA-55D0-4A84-8A10-5105F39F1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315" y="909525"/>
                <a:ext cx="9679369" cy="1519840"/>
              </a:xfrm>
              <a:prstGeom prst="rect">
                <a:avLst/>
              </a:prstGeom>
              <a:blipFill>
                <a:blip r:embed="rId2"/>
                <a:stretch>
                  <a:fillRect b="-413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6BA589-A4B7-4450-BC30-634A51F24080}"/>
                  </a:ext>
                </a:extLst>
              </p:cNvPr>
              <p:cNvSpPr txBox="1"/>
              <p:nvPr/>
            </p:nvSpPr>
            <p:spPr>
              <a:xfrm>
                <a:off x="1018732" y="2628028"/>
                <a:ext cx="10183844" cy="156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∆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𝐻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′</m:t>
                              </m:r>
                              <m:r>
                                <m:rPr>
                                  <m:nor/>
                                </m:r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Noto Sans CJK SC Regular"/>
                                </a:rPr>
                                <m:t> </m:t>
                              </m:r>
                            </m:den>
                          </m:f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∆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Times New Roman" panose="02020603050405020304" pitchFamily="18" charset="0"/>
                                  <a:ea typeface="Noto Sans CJK SC Regular"/>
                                </a:rPr>
                                <m:t> </m:t>
                              </m:r>
                            </m:den>
                          </m:f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𝐻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 − 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𝑑𝑖𝑠𝑝𝑒𝑟𝑠𝑖𝑣𝑒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 ∆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𝑎𝑛𝑜𝑡h𝑒𝑟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_</m:t>
                              </m:r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𝑑𝑖𝑠𝑝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𝑓𝐻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𝑓𝐿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]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𝐻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′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 − 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𝐿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Noto Sans CJK SC Regular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sz="240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≡</m:t>
                      </m:r>
                      <m:r>
                        <a:rPr lang="el-GR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𝛤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(∆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sz="240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Noto Sans CJK SC Regular"/>
                          <a:cs typeface="Times New Roman" panose="02020603050405020304" pitchFamily="18" charset="0"/>
                        </a:rPr>
                        <m:t>)′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6BA589-A4B7-4450-BC30-634A51F24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732" y="2628028"/>
                <a:ext cx="10183844" cy="1564595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6E60FF8-18FF-41BD-8A33-92D9FB4753DB}"/>
                  </a:ext>
                </a:extLst>
              </p:cNvPr>
              <p:cNvSpPr txBox="1"/>
              <p:nvPr/>
            </p:nvSpPr>
            <p:spPr>
              <a:xfrm>
                <a:off x="711200" y="4519464"/>
                <a:ext cx="11088077" cy="64235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i="1">
                          <a:latin typeface="Cambria Math" panose="02040503050406030204" pitchFamily="18" charset="0"/>
                        </a:rPr>
                        <m:t>𝛤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(∆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)′− </m:t>
                      </m:r>
                      <m:r>
                        <a:rPr lang="el-GR" sz="2400" i="1">
                          <a:latin typeface="Cambria Math" panose="02040503050406030204" pitchFamily="18" charset="0"/>
                        </a:rPr>
                        <m:t>𝛤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(∆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𝑎𝑛𝑜𝑡h𝑒𝑟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𝑑𝑖𝑠𝑝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𝑓𝐿</m:t>
                                  </m:r>
                                </m:e>
                              </m:d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𝑎𝑛𝑜𝑡h𝑒𝑟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𝑑𝑖𝑠𝑝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𝑓𝐻</m:t>
                              </m:r>
                            </m:e>
                          </m:d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𝑓𝐿</m:t>
                              </m:r>
                            </m:e>
                          </m:d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6E60FF8-18FF-41BD-8A33-92D9FB4753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200" y="4519464"/>
                <a:ext cx="11088077" cy="642355"/>
              </a:xfrm>
              <a:prstGeom prst="rect">
                <a:avLst/>
              </a:prstGeom>
              <a:blipFill>
                <a:blip r:embed="rId4"/>
                <a:stretch>
                  <a:fillRect b="-3846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5">
                <a:extLst>
                  <a:ext uri="{FF2B5EF4-FFF2-40B4-BE49-F238E27FC236}">
                    <a16:creationId xmlns:a16="http://schemas.microsoft.com/office/drawing/2014/main" id="{50BADE17-0175-7547-BDEC-A5803D96C50B}"/>
                  </a:ext>
                </a:extLst>
              </p:cNvPr>
              <p:cNvSpPr txBox="1"/>
              <p:nvPr/>
            </p:nvSpPr>
            <p:spPr>
              <a:xfrm>
                <a:off x="863598" y="5603850"/>
                <a:ext cx="11088077" cy="734047"/>
              </a:xfrm>
              <a:prstGeom prst="rect">
                <a:avLst/>
              </a:prstGeom>
              <a:noFill/>
              <a:ln w="28575">
                <a:solidFill>
                  <a:srgbClr val="FFFF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800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altLang="ja-JP" sz="28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altLang="ja-JP" sz="2800" i="1">
                              <a:latin typeface="Cambria Math" panose="02040503050406030204" pitchFamily="18" charset="0"/>
                            </a:rPr>
                            <m:t>𝑎𝑛𝑜𝑡h𝑒𝑟</m:t>
                          </m:r>
                          <m:r>
                            <a:rPr lang="en-US" altLang="ja-JP" sz="2800" i="1"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US" altLang="ja-JP" sz="2800" i="1">
                              <a:latin typeface="Cambria Math" panose="02040503050406030204" pitchFamily="18" charset="0"/>
                            </a:rPr>
                            <m:t>𝑑𝑖𝑠𝑝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altLang="ja-JP" sz="2800" i="1">
                              <a:latin typeface="Cambria Math" panose="02040503050406030204" pitchFamily="18" charset="0"/>
                            </a:rPr>
                            <m:t>𝛤</m:t>
                          </m:r>
                          <m:r>
                            <a:rPr lang="en-US" altLang="ja-JP" sz="2800" i="1">
                              <a:latin typeface="Cambria Math" panose="02040503050406030204" pitchFamily="18" charset="0"/>
                            </a:rPr>
                            <m:t>(∆</m:t>
                          </m:r>
                          <m:r>
                            <a:rPr lang="en-US" altLang="ja-JP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ja-JP" sz="2800" i="1">
                              <a:latin typeface="Cambria Math" panose="02040503050406030204" pitchFamily="18" charset="0"/>
                            </a:rPr>
                            <m:t>)′− </m:t>
                          </m:r>
                          <m:r>
                            <a:rPr lang="el-GR" altLang="ja-JP" sz="2800" i="1">
                              <a:latin typeface="Cambria Math" panose="02040503050406030204" pitchFamily="18" charset="0"/>
                            </a:rPr>
                            <m:t>𝛤</m:t>
                          </m:r>
                          <m:r>
                            <a:rPr lang="en-US" altLang="ja-JP" sz="2800" i="1">
                              <a:latin typeface="Cambria Math" panose="02040503050406030204" pitchFamily="18" charset="0"/>
                            </a:rPr>
                            <m:t>(∆</m:t>
                          </m:r>
                          <m:r>
                            <a:rPr lang="en-US" altLang="ja-JP" sz="28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altLang="ja-JP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altLang="ja-JP" sz="2800" b="0" i="1" smtClean="0">
                          <a:latin typeface="Cambria Math" panose="02040503050406030204" pitchFamily="18" charset="0"/>
                        </a:rPr>
                        <m:t>/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sSup>
                                    <m:s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𝑓𝐿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8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altLang="ja-JP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sz="2800" i="1">
                                      <a:latin typeface="Cambria Math" panose="02040503050406030204" pitchFamily="18" charset="0"/>
                                    </a:rPr>
                                    <m:t>𝑓𝐻</m:t>
                                  </m:r>
                                </m:e>
                              </m:d>
                            </m:sub>
                          </m:sSub>
                          <m:r>
                            <a:rPr lang="en-US" altLang="ja-JP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8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d>
                                <m:dPr>
                                  <m:ctrlPr>
                                    <a:rPr lang="en-US" altLang="ja-JP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sz="2800" i="1">
                                      <a:latin typeface="Cambria Math" panose="02040503050406030204" pitchFamily="18" charset="0"/>
                                    </a:rPr>
                                    <m:t>𝑓𝐿</m:t>
                                  </m:r>
                                </m:e>
                              </m:d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5">
                <a:extLst>
                  <a:ext uri="{FF2B5EF4-FFF2-40B4-BE49-F238E27FC236}">
                    <a16:creationId xmlns:a16="http://schemas.microsoft.com/office/drawing/2014/main" id="{50BADE17-0175-7547-BDEC-A5803D96C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598" y="5603850"/>
                <a:ext cx="11088077" cy="7340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FFFF00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右矢印 9">
            <a:extLst>
              <a:ext uri="{FF2B5EF4-FFF2-40B4-BE49-F238E27FC236}">
                <a16:creationId xmlns:a16="http://schemas.microsoft.com/office/drawing/2014/main" id="{51E0BD9E-4F9B-EE47-B416-F1AC69AAE78B}"/>
              </a:ext>
            </a:extLst>
          </p:cNvPr>
          <p:cNvSpPr/>
          <p:nvPr/>
        </p:nvSpPr>
        <p:spPr>
          <a:xfrm>
            <a:off x="181706" y="5761295"/>
            <a:ext cx="664310" cy="43055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72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F7008F-1D9A-4D14-86F9-D41F0B0311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3" r="40093" b="33993"/>
          <a:stretch/>
        </p:blipFill>
        <p:spPr>
          <a:xfrm>
            <a:off x="3023953" y="1679065"/>
            <a:ext cx="2899079" cy="30723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F2A90E-9CDD-4B07-954A-33B5671057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3473" b="32808"/>
          <a:stretch/>
        </p:blipFill>
        <p:spPr>
          <a:xfrm>
            <a:off x="75171" y="1689819"/>
            <a:ext cx="2788295" cy="30723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6B9A90-62C6-49D4-95EB-87CBDBB565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41" b="24801"/>
          <a:stretch/>
        </p:blipFill>
        <p:spPr>
          <a:xfrm>
            <a:off x="9129706" y="1143435"/>
            <a:ext cx="3017848" cy="4572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623837-C1BB-4A90-A46C-2888A5093C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204" b="25180"/>
          <a:stretch/>
        </p:blipFill>
        <p:spPr>
          <a:xfrm>
            <a:off x="6083519" y="1139970"/>
            <a:ext cx="2970416" cy="457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stomShape 5">
                <a:extLst>
                  <a:ext uri="{FF2B5EF4-FFF2-40B4-BE49-F238E27FC236}">
                    <a16:creationId xmlns:a16="http://schemas.microsoft.com/office/drawing/2014/main" id="{C2D3768E-8BF8-43B8-9168-6426132ACFBC}"/>
                  </a:ext>
                </a:extLst>
              </p:cNvPr>
              <p:cNvSpPr/>
              <p:nvPr/>
            </p:nvSpPr>
            <p:spPr>
              <a:xfrm>
                <a:off x="2537193" y="7230808"/>
                <a:ext cx="1503204" cy="29874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wrap="square" lIns="90000" tIns="45000" rIns="90000" bIns="45000" anchor="ctr">
                <a:noAutofit/>
              </a:bodyPr>
              <a:lstStyle/>
              <a:p>
                <a:pPr algn="just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𝑎𝑛𝑜𝑡h𝑒𝑟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𝑑𝑖𝑠𝑝</m:t>
                          </m:r>
                        </m:sub>
                      </m:sSub>
                    </m:oMath>
                  </m:oMathPara>
                </a14:m>
                <a:endParaRPr lang="en-US" sz="2500" dirty="0">
                  <a:ea typeface="Yu Mincho" panose="02020400000000000000" pitchFamily="18" charset="-128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CustomShape 5">
                <a:extLst>
                  <a:ext uri="{FF2B5EF4-FFF2-40B4-BE49-F238E27FC236}">
                    <a16:creationId xmlns:a16="http://schemas.microsoft.com/office/drawing/2014/main" id="{C2D3768E-8BF8-43B8-9168-6426132ACF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193" y="7230808"/>
                <a:ext cx="1503204" cy="298740"/>
              </a:xfrm>
              <a:prstGeom prst="rect">
                <a:avLst/>
              </a:prstGeom>
              <a:blipFill>
                <a:blip r:embed="rId7"/>
                <a:stretch>
                  <a:fillRect r="-3239" b="-285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F6F8C057-7EE7-47A5-897E-DB4C212A74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040" y="6339112"/>
            <a:ext cx="3716226" cy="448056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7EDDC9-8B3B-4667-A32E-07770F7F5CF7}"/>
              </a:ext>
            </a:extLst>
          </p:cNvPr>
          <p:cNvCxnSpPr>
            <a:cxnSpLocks/>
          </p:cNvCxnSpPr>
          <p:nvPr/>
        </p:nvCxnSpPr>
        <p:spPr>
          <a:xfrm>
            <a:off x="6025563" y="1103675"/>
            <a:ext cx="0" cy="497974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Shape 3">
            <a:extLst>
              <a:ext uri="{FF2B5EF4-FFF2-40B4-BE49-F238E27FC236}">
                <a16:creationId xmlns:a16="http://schemas.microsoft.com/office/drawing/2014/main" id="{06E6A05D-2636-4F13-A8DF-EC7C3BD63894}"/>
              </a:ext>
            </a:extLst>
          </p:cNvPr>
          <p:cNvSpPr txBox="1"/>
          <p:nvPr/>
        </p:nvSpPr>
        <p:spPr>
          <a:xfrm>
            <a:off x="306777" y="4865584"/>
            <a:ext cx="2359570" cy="412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97981" algn="ctr">
              <a:buClr>
                <a:srgbClr val="000000"/>
              </a:buClr>
              <a:buSzPct val="45000"/>
            </a:pPr>
            <a:r>
              <a:rPr lang="en-US" spc="-1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20180731</a:t>
            </a:r>
            <a:r>
              <a:rPr lang="en-US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_20180828</a:t>
            </a:r>
          </a:p>
        </p:txBody>
      </p:sp>
      <p:sp>
        <p:nvSpPr>
          <p:cNvPr id="29" name="TextShape 3">
            <a:extLst>
              <a:ext uri="{FF2B5EF4-FFF2-40B4-BE49-F238E27FC236}">
                <a16:creationId xmlns:a16="http://schemas.microsoft.com/office/drawing/2014/main" id="{33B72671-8862-465C-B2A3-D5FC7CD7F494}"/>
              </a:ext>
            </a:extLst>
          </p:cNvPr>
          <p:cNvSpPr txBox="1"/>
          <p:nvPr/>
        </p:nvSpPr>
        <p:spPr>
          <a:xfrm>
            <a:off x="6476139" y="5746192"/>
            <a:ext cx="2359570" cy="412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97981" algn="ctr">
              <a:buClr>
                <a:srgbClr val="000000"/>
              </a:buClr>
              <a:buSzPct val="45000"/>
            </a:pPr>
            <a:r>
              <a:rPr lang="en-US" spc="-1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20180815</a:t>
            </a:r>
            <a:r>
              <a:rPr lang="en-US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_20181107</a:t>
            </a:r>
          </a:p>
        </p:txBody>
      </p:sp>
      <p:sp>
        <p:nvSpPr>
          <p:cNvPr id="30" name="TextShape 3">
            <a:extLst>
              <a:ext uri="{FF2B5EF4-FFF2-40B4-BE49-F238E27FC236}">
                <a16:creationId xmlns:a16="http://schemas.microsoft.com/office/drawing/2014/main" id="{8C2EA05A-C74F-4663-BBA1-3EA8422D1D7B}"/>
              </a:ext>
            </a:extLst>
          </p:cNvPr>
          <p:cNvSpPr txBox="1"/>
          <p:nvPr/>
        </p:nvSpPr>
        <p:spPr>
          <a:xfrm>
            <a:off x="3293707" y="4865584"/>
            <a:ext cx="2359570" cy="412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97981" algn="ctr">
              <a:buClr>
                <a:srgbClr val="000000"/>
              </a:buClr>
              <a:buSzPct val="45000"/>
            </a:pPr>
            <a:r>
              <a:rPr lang="en-US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20180410_20180828</a:t>
            </a:r>
          </a:p>
        </p:txBody>
      </p:sp>
      <p:sp>
        <p:nvSpPr>
          <p:cNvPr id="31" name="TextShape 3">
            <a:extLst>
              <a:ext uri="{FF2B5EF4-FFF2-40B4-BE49-F238E27FC236}">
                <a16:creationId xmlns:a16="http://schemas.microsoft.com/office/drawing/2014/main" id="{AEFDC8B6-C687-4D08-96F6-7901329E9059}"/>
              </a:ext>
            </a:extLst>
          </p:cNvPr>
          <p:cNvSpPr txBox="1"/>
          <p:nvPr/>
        </p:nvSpPr>
        <p:spPr>
          <a:xfrm>
            <a:off x="9530135" y="5755350"/>
            <a:ext cx="2359570" cy="412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97981" algn="ctr">
              <a:buClr>
                <a:srgbClr val="000000"/>
              </a:buClr>
              <a:buSzPct val="45000"/>
            </a:pPr>
            <a:r>
              <a:rPr lang="en-US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20180228_20181107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itle 2">
                <a:extLst>
                  <a:ext uri="{FF2B5EF4-FFF2-40B4-BE49-F238E27FC236}">
                    <a16:creationId xmlns:a16="http://schemas.microsoft.com/office/drawing/2014/main" id="{BEF52AB5-E3C8-4DAB-A041-236511ACF9F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22031" y="89389"/>
                <a:ext cx="11377246" cy="779463"/>
              </a:xfrm>
            </p:spPr>
            <p:txBody>
              <a:bodyPr>
                <a:normAutofit/>
              </a:bodyPr>
              <a:lstStyle/>
              <a:p>
                <a:r>
                  <a:rPr lang="en-US" sz="3200" spc="-1" dirty="0">
                    <a:uFill>
                      <a:solidFill>
                        <a:srgbClr val="FFFFFF"/>
                      </a:solidFill>
                    </a:uFill>
                    <a:cs typeface="Helvetica" panose="020B0604020202020204" pitchFamily="34" charset="0"/>
                  </a:rPr>
                  <a:t>Result of proposed equation: </a:t>
                </a:r>
                <a:r>
                  <a:rPr lang="en-US" altLang="ja-JP" sz="3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32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32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altLang="ja-JP" sz="32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ja-JP" sz="32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𝑎𝑛𝑜𝑡h𝑒𝑟</m:t>
                        </m:r>
                        <m:r>
                          <a:rPr lang="en-US" altLang="ja-JP" sz="32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altLang="ja-JP" sz="32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𝑑𝑖𝑠𝑝</m:t>
                        </m:r>
                      </m:sub>
                    </m:sSub>
                  </m:oMath>
                </a14:m>
                <a:endParaRPr lang="en-US" sz="3200" spc="-1" dirty="0">
                  <a:solidFill>
                    <a:srgbClr val="FFFF00"/>
                  </a:solidFill>
                  <a:uFill>
                    <a:solidFill>
                      <a:srgbClr val="FFFFFF"/>
                    </a:solidFill>
                  </a:uFill>
                </a:endParaRPr>
              </a:p>
            </p:txBody>
          </p:sp>
        </mc:Choice>
        <mc:Fallback xmlns="">
          <p:sp>
            <p:nvSpPr>
              <p:cNvPr id="20" name="Title 2">
                <a:extLst>
                  <a:ext uri="{FF2B5EF4-FFF2-40B4-BE49-F238E27FC236}">
                    <a16:creationId xmlns:a16="http://schemas.microsoft.com/office/drawing/2014/main" id="{BEF52AB5-E3C8-4DAB-A041-236511ACF9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22031" y="89389"/>
                <a:ext cx="11377246" cy="779463"/>
              </a:xfrm>
              <a:blipFill>
                <a:blip r:embed="rId9"/>
                <a:stretch>
                  <a:fillRect l="-1338" t="-3226" b="-806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8">
                <a:extLst>
                  <a:ext uri="{FF2B5EF4-FFF2-40B4-BE49-F238E27FC236}">
                    <a16:creationId xmlns:a16="http://schemas.microsoft.com/office/drawing/2014/main" id="{7D3FF2EF-44FC-4891-BB2C-367119145376}"/>
                  </a:ext>
                </a:extLst>
              </p:cNvPr>
              <p:cNvSpPr/>
              <p:nvPr/>
            </p:nvSpPr>
            <p:spPr>
              <a:xfrm>
                <a:off x="1828803" y="3085581"/>
                <a:ext cx="9056073" cy="73821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3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3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𝒂𝒏𝒐𝒕𝒉𝒆𝒓</m:t>
                        </m:r>
                        <m:r>
                          <a:rPr lang="en-US" sz="3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36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𝒅𝒊𝒔𝒑</m:t>
                        </m:r>
                      </m:sub>
                    </m:sSub>
                  </m:oMath>
                </a14:m>
                <a:r>
                  <a:rPr lang="en-US" sz="3600" b="1" i="1" dirty="0">
                    <a:solidFill>
                      <a:schemeClr val="bg1"/>
                    </a:solidFill>
                    <a:latin typeface="Palatino Linotype" panose="02040502050505030304" pitchFamily="18" charset="0"/>
                    <a:ea typeface="Yu Mincho" panose="02020400000000000000" pitchFamily="18" charset="-128"/>
                    <a:cs typeface="Times New Roman" panose="02020603050405020304" pitchFamily="18" charset="0"/>
                  </a:rPr>
                  <a:t> </a:t>
                </a:r>
                <a:r>
                  <a:rPr lang="en-US" sz="3600" b="1" i="1" dirty="0">
                    <a:solidFill>
                      <a:schemeClr val="bg1"/>
                    </a:solidFill>
                    <a:latin typeface="Palatino Linotype" panose="02040502050505030304" pitchFamily="18" charset="0"/>
                    <a:ea typeface="Yu Mincho" panose="02020400000000000000" pitchFamily="18" charset="-128"/>
                    <a:cs typeface="Helvetica" panose="020B0604020202020204" pitchFamily="34" charset="0"/>
                  </a:rPr>
                  <a:t>does exist during </a:t>
                </a:r>
                <a:r>
                  <a:rPr lang="en-US" altLang="ja-JP" sz="3600" b="1" i="1" dirty="0">
                    <a:solidFill>
                      <a:schemeClr val="bg1"/>
                    </a:solidFill>
                    <a:latin typeface="Palatino Linotype" panose="02040502050505030304" pitchFamily="18" charset="0"/>
                    <a:ea typeface="Yu Mincho" panose="02020400000000000000" pitchFamily="18" charset="-128"/>
                    <a:cs typeface="Helvetica" panose="020B0604020202020204" pitchFamily="34" charset="0"/>
                  </a:rPr>
                  <a:t>heavy rain </a:t>
                </a:r>
                <a:r>
                  <a:rPr lang="en-US" sz="3600" b="1" i="1" dirty="0">
                    <a:solidFill>
                      <a:schemeClr val="bg1"/>
                    </a:solidFill>
                    <a:latin typeface="Palatino Linotype" panose="02040502050505030304" pitchFamily="18" charset="0"/>
                    <a:ea typeface="Yu Mincho" panose="02020400000000000000" pitchFamily="18" charset="-128"/>
                    <a:cs typeface="Helvetica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9" name="Rectangle 8">
                <a:extLst>
                  <a:ext uri="{FF2B5EF4-FFF2-40B4-BE49-F238E27FC236}">
                    <a16:creationId xmlns:a16="http://schemas.microsoft.com/office/drawing/2014/main" id="{7D3FF2EF-44FC-4891-BB2C-3671191453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3" y="3085581"/>
                <a:ext cx="9056073" cy="738215"/>
              </a:xfrm>
              <a:prstGeom prst="rect">
                <a:avLst/>
              </a:prstGeom>
              <a:blipFill>
                <a:blip r:embed="rId10"/>
                <a:stretch>
                  <a:fillRect l="-700" t="-5085" r="-1961" b="-2711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Shape 3">
            <a:extLst>
              <a:ext uri="{FF2B5EF4-FFF2-40B4-BE49-F238E27FC236}">
                <a16:creationId xmlns:a16="http://schemas.microsoft.com/office/drawing/2014/main" id="{AB0C37A8-D548-4012-90EE-3BECB473A91B}"/>
              </a:ext>
            </a:extLst>
          </p:cNvPr>
          <p:cNvSpPr txBox="1"/>
          <p:nvPr/>
        </p:nvSpPr>
        <p:spPr>
          <a:xfrm>
            <a:off x="1732188" y="5315851"/>
            <a:ext cx="2359570" cy="412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97981" algn="ctr">
              <a:buClr>
                <a:srgbClr val="000000"/>
              </a:buClr>
              <a:buSzPct val="45000"/>
            </a:pPr>
            <a:r>
              <a:rPr lang="en-US" sz="4000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Kyushu.</a:t>
            </a:r>
          </a:p>
        </p:txBody>
      </p:sp>
      <p:sp>
        <p:nvSpPr>
          <p:cNvPr id="22" name="TextShape 3">
            <a:extLst>
              <a:ext uri="{FF2B5EF4-FFF2-40B4-BE49-F238E27FC236}">
                <a16:creationId xmlns:a16="http://schemas.microsoft.com/office/drawing/2014/main" id="{D9423407-4623-40FA-BB8C-EC74B550B11F}"/>
              </a:ext>
            </a:extLst>
          </p:cNvPr>
          <p:cNvSpPr txBox="1"/>
          <p:nvPr/>
        </p:nvSpPr>
        <p:spPr>
          <a:xfrm>
            <a:off x="8106719" y="5946998"/>
            <a:ext cx="2359570" cy="412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97981" algn="ctr">
              <a:buClr>
                <a:srgbClr val="000000"/>
              </a:buClr>
              <a:buSzPct val="45000"/>
            </a:pPr>
            <a:r>
              <a:rPr lang="en-US" sz="4000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Shikoku.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32204A-F514-8F4C-9893-21A7EE3A81D5}"/>
              </a:ext>
            </a:extLst>
          </p:cNvPr>
          <p:cNvSpPr txBox="1"/>
          <p:nvPr/>
        </p:nvSpPr>
        <p:spPr>
          <a:xfrm>
            <a:off x="626390" y="1103675"/>
            <a:ext cx="172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Heavy rain</a:t>
            </a:r>
            <a:endParaRPr kumimoji="1" lang="ja-JP" altLang="en-US" sz="280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6ECF1F6-9C43-884A-8C82-3059455F642F}"/>
              </a:ext>
            </a:extLst>
          </p:cNvPr>
          <p:cNvSpPr txBox="1"/>
          <p:nvPr/>
        </p:nvSpPr>
        <p:spPr>
          <a:xfrm>
            <a:off x="6775144" y="710952"/>
            <a:ext cx="172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Heavy rain</a:t>
            </a:r>
            <a:endParaRPr kumimoji="1" lang="ja-JP" altLang="en-US" sz="280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F2E9CA1-E1CD-BA49-BE4A-FEECF12B7DBF}"/>
              </a:ext>
            </a:extLst>
          </p:cNvPr>
          <p:cNvSpPr txBox="1"/>
          <p:nvPr/>
        </p:nvSpPr>
        <p:spPr>
          <a:xfrm>
            <a:off x="3533713" y="1162295"/>
            <a:ext cx="2012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Fair weather</a:t>
            </a:r>
            <a:endParaRPr kumimoji="1" lang="ja-JP" altLang="en-US" sz="280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4F35E10-DDBA-C74A-B2AB-5656CFA26860}"/>
              </a:ext>
            </a:extLst>
          </p:cNvPr>
          <p:cNvSpPr txBox="1"/>
          <p:nvPr/>
        </p:nvSpPr>
        <p:spPr>
          <a:xfrm>
            <a:off x="9612129" y="664061"/>
            <a:ext cx="2012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Fair weather</a:t>
            </a:r>
            <a:endParaRPr kumimoji="1" lang="ja-JP" altLang="en-US" sz="2800"/>
          </a:p>
        </p:txBody>
      </p:sp>
    </p:spTree>
    <p:extLst>
      <p:ext uri="{BB962C8B-B14F-4D97-AF65-F5344CB8AC3E}">
        <p14:creationId xmlns:p14="http://schemas.microsoft.com/office/powerpoint/2010/main" val="3450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3">
            <a:extLst>
              <a:ext uri="{FF2B5EF4-FFF2-40B4-BE49-F238E27FC236}">
                <a16:creationId xmlns:a16="http://schemas.microsoft.com/office/drawing/2014/main" id="{A1020991-0C09-4AB8-A652-BC88233280C0}"/>
              </a:ext>
            </a:extLst>
          </p:cNvPr>
          <p:cNvSpPr txBox="1"/>
          <p:nvPr/>
        </p:nvSpPr>
        <p:spPr>
          <a:xfrm>
            <a:off x="6514243" y="3559959"/>
            <a:ext cx="5602502" cy="412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97981" algn="ctr">
              <a:buClr>
                <a:srgbClr val="000000"/>
              </a:buClr>
              <a:buSzPct val="45000"/>
            </a:pPr>
            <a:r>
              <a:rPr lang="en-US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JMA weather radar on Kyushu. 20180731_1520 UTC.</a:t>
            </a:r>
          </a:p>
        </p:txBody>
      </p:sp>
      <p:sp>
        <p:nvSpPr>
          <p:cNvPr id="22" name="TextShape 3">
            <a:extLst>
              <a:ext uri="{FF2B5EF4-FFF2-40B4-BE49-F238E27FC236}">
                <a16:creationId xmlns:a16="http://schemas.microsoft.com/office/drawing/2014/main" id="{73EDCE5C-E015-4FB8-8CF7-108E4238FDC9}"/>
              </a:ext>
            </a:extLst>
          </p:cNvPr>
          <p:cNvSpPr txBox="1"/>
          <p:nvPr/>
        </p:nvSpPr>
        <p:spPr>
          <a:xfrm>
            <a:off x="6137666" y="6398233"/>
            <a:ext cx="6409680" cy="412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97981" algn="ctr">
              <a:buClr>
                <a:srgbClr val="000000"/>
              </a:buClr>
              <a:buSzPct val="45000"/>
            </a:pPr>
            <a:r>
              <a:rPr lang="en-US" spc="-1" dirty="0"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JMA weather radar on Shikoku. 20180815_0310 UTC.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itle 2">
                <a:extLst>
                  <a:ext uri="{FF2B5EF4-FFF2-40B4-BE49-F238E27FC236}">
                    <a16:creationId xmlns:a16="http://schemas.microsoft.com/office/drawing/2014/main" id="{09865DDE-F306-4992-AB95-CE19D814E3B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22031" y="89389"/>
                <a:ext cx="11377246" cy="779463"/>
              </a:xfrm>
            </p:spPr>
            <p:txBody>
              <a:bodyPr>
                <a:normAutofit/>
              </a:bodyPr>
              <a:lstStyle/>
              <a:p>
                <a:r>
                  <a:rPr lang="en-US" spc="-1" dirty="0">
                    <a:solidFill>
                      <a:schemeClr val="tx1"/>
                    </a:solidFill>
                    <a:uFill>
                      <a:solidFill>
                        <a:srgbClr val="FFFFFF"/>
                      </a:solidFill>
                    </a:uFill>
                    <a:cs typeface="Helvetica" panose="020B0604020202020204" pitchFamily="34" charset="0"/>
                  </a:rPr>
                  <a:t>Quantification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𝑎𝑛𝑜𝑡h𝑒𝑟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_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𝑑𝑖𝑠𝑝</m:t>
                        </m:r>
                      </m:sub>
                    </m:sSub>
                  </m:oMath>
                </a14:m>
                <a:r>
                  <a:rPr lang="en-US" spc="-1" dirty="0">
                    <a:solidFill>
                      <a:schemeClr val="tx1"/>
                    </a:solidFill>
                    <a:uFill>
                      <a:solidFill>
                        <a:srgbClr val="FFFFFF"/>
                      </a:solidFill>
                    </a:uFill>
                  </a:rPr>
                  <a:t> and weather radar </a:t>
                </a:r>
                <a:endParaRPr lang="en-US" b="1" spc="-1" dirty="0">
                  <a:solidFill>
                    <a:schemeClr val="tx1"/>
                  </a:solidFill>
                  <a:uFill>
                    <a:solidFill>
                      <a:srgbClr val="FFFFFF"/>
                    </a:solidFill>
                  </a:uFill>
                </a:endParaRPr>
              </a:p>
            </p:txBody>
          </p:sp>
        </mc:Choice>
        <mc:Fallback xmlns="">
          <p:sp>
            <p:nvSpPr>
              <p:cNvPr id="39" name="Title 2">
                <a:extLst>
                  <a:ext uri="{FF2B5EF4-FFF2-40B4-BE49-F238E27FC236}">
                    <a16:creationId xmlns:a16="http://schemas.microsoft.com/office/drawing/2014/main" id="{09865DDE-F306-4992-AB95-CE19D814E3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22031" y="89389"/>
                <a:ext cx="11377246" cy="779463"/>
              </a:xfrm>
              <a:blipFill>
                <a:blip r:embed="rId2"/>
                <a:stretch>
                  <a:fillRect l="-1226" b="-483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8DA2747F-6DD5-4E6C-BFEB-FDD69A6897C9}"/>
              </a:ext>
            </a:extLst>
          </p:cNvPr>
          <p:cNvGrpSpPr/>
          <p:nvPr/>
        </p:nvGrpSpPr>
        <p:grpSpPr>
          <a:xfrm>
            <a:off x="220312" y="1420339"/>
            <a:ext cx="11780683" cy="2115672"/>
            <a:chOff x="247725" y="755578"/>
            <a:chExt cx="11780683" cy="2115672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24A3E0D-7C8D-4781-ADB6-BC9E50952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74889" y="768130"/>
              <a:ext cx="1953519" cy="2103120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893F653A-11F2-4B8E-ABE3-B85BEC736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42517" y="765410"/>
              <a:ext cx="1905872" cy="2103120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42D813B3-01B0-4C2E-8A77-FC493787A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5079" y="755578"/>
              <a:ext cx="1953519" cy="2103120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1E3E6DC-EB86-4C6E-A74A-34DEF337B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81929" y="755578"/>
              <a:ext cx="1953519" cy="2103120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E682EEB3-FC4D-465F-A1E1-38AE712E1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01733" y="759973"/>
              <a:ext cx="1953519" cy="2103120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8987FB66-FBE2-495F-A380-17D8F4521D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712"/>
            <a:stretch/>
          </p:blipFill>
          <p:spPr>
            <a:xfrm>
              <a:off x="247725" y="755578"/>
              <a:ext cx="1924280" cy="210312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FC18831-5D6E-42D7-8FCC-B3352C048481}"/>
              </a:ext>
            </a:extLst>
          </p:cNvPr>
          <p:cNvGrpSpPr/>
          <p:nvPr/>
        </p:nvGrpSpPr>
        <p:grpSpPr>
          <a:xfrm>
            <a:off x="-6589" y="3891889"/>
            <a:ext cx="12228911" cy="2420644"/>
            <a:chOff x="45783" y="3455081"/>
            <a:chExt cx="12228911" cy="2420644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8E6B9910-071F-4360-BC50-C3C9FD826A4F}"/>
                </a:ext>
              </a:extLst>
            </p:cNvPr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354454" y="3462518"/>
              <a:ext cx="1920240" cy="2370025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B036174D-D8A0-4B1D-B1E6-C9709F44F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639765" y="3465240"/>
              <a:ext cx="1691787" cy="2385267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A9462FF2-6F98-4A44-B6A4-F713E1FC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927412" y="3455081"/>
              <a:ext cx="1684166" cy="2400508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96C60519-CB85-45B9-8B59-3E417BEF8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151801" y="3465241"/>
              <a:ext cx="1745131" cy="2385267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101A014C-0049-4E86-ACDD-D0CC72265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457243" y="3471061"/>
              <a:ext cx="1676545" cy="2392887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F082059F-8B7D-4FE6-BD69-5031C1600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747429" y="3482838"/>
              <a:ext cx="1684166" cy="2392887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E24D67A3-448C-45C2-8DAC-7C638FB78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5783" y="3498080"/>
              <a:ext cx="1684166" cy="2362405"/>
            </a:xfrm>
            <a:prstGeom prst="rect">
              <a:avLst/>
            </a:prstGeom>
          </p:spPr>
        </p:pic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0BBF1941-FAC2-42EA-AF86-7EC139B15E5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5494" y="6398233"/>
            <a:ext cx="3147333" cy="39627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9B622B2-FE2A-D74F-A39F-2B6C4FD38D66}"/>
              </a:ext>
            </a:extLst>
          </p:cNvPr>
          <p:cNvSpPr txBox="1"/>
          <p:nvPr/>
        </p:nvSpPr>
        <p:spPr>
          <a:xfrm>
            <a:off x="597877" y="798512"/>
            <a:ext cx="10799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/>
              <a:t>I categorized each pixel location into 6-7 classes of rain rate in JMA radar. </a:t>
            </a:r>
            <a:endParaRPr kumimoji="1" lang="ja-JP" altLang="en-US" sz="2800"/>
          </a:p>
        </p:txBody>
      </p:sp>
    </p:spTree>
    <p:extLst>
      <p:ext uri="{BB962C8B-B14F-4D97-AF65-F5344CB8AC3E}">
        <p14:creationId xmlns:p14="http://schemas.microsoft.com/office/powerpoint/2010/main" val="72602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1189C1C-3942-48A8-A25F-0CD9296C190A}"/>
              </a:ext>
            </a:extLst>
          </p:cNvPr>
          <p:cNvCxnSpPr>
            <a:cxnSpLocks/>
          </p:cNvCxnSpPr>
          <p:nvPr/>
        </p:nvCxnSpPr>
        <p:spPr>
          <a:xfrm>
            <a:off x="8171243" y="987571"/>
            <a:ext cx="0" cy="5781040"/>
          </a:xfrm>
          <a:prstGeom prst="line">
            <a:avLst/>
          </a:prstGeom>
          <a:ln w="38100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7CCF8E12-8207-474A-B549-06AE9E098C5C}"/>
              </a:ext>
            </a:extLst>
          </p:cNvPr>
          <p:cNvGrpSpPr/>
          <p:nvPr/>
        </p:nvGrpSpPr>
        <p:grpSpPr>
          <a:xfrm>
            <a:off x="115439" y="5040229"/>
            <a:ext cx="4062201" cy="1413824"/>
            <a:chOff x="160353" y="3116705"/>
            <a:chExt cx="4062201" cy="141382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A80623D-0C1E-4BAB-A6A2-04F93B736355}"/>
                    </a:ext>
                  </a:extLst>
                </p:cNvPr>
                <p:cNvSpPr txBox="1"/>
                <p:nvPr/>
              </p:nvSpPr>
              <p:spPr>
                <a:xfrm>
                  <a:off x="160353" y="3116705"/>
                  <a:ext cx="4062201" cy="10016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𝑅𝑀𝑆</m:t>
                            </m:r>
                          </m:sub>
                        </m:sSub>
                        <m:r>
                          <a:rPr lang="en-US" sz="20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000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sz="20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sSubSup>
                                  <m:sSubSup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2 </m:t>
                                    </m:r>
                                  </m:sub>
                                  <m:sup>
                                    <m:r>
                                      <a:rPr lang="en-US" sz="2000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sz="20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 </m:t>
                                </m:r>
                                <m:sSubSup>
                                  <m:sSubSup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000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sz="2000" i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 . . . + </m:t>
                                </m:r>
                                <m:sSubSup>
                                  <m:sSubSup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000" i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rad>
                      </m:oMath>
                    </m:oMathPara>
                  </a14:m>
                  <a:endParaRPr lang="en-US" sz="20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A80623D-0C1E-4BAB-A6A2-04F93B7363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353" y="3116705"/>
                  <a:ext cx="4062201" cy="100168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Shape 3">
              <a:extLst>
                <a:ext uri="{FF2B5EF4-FFF2-40B4-BE49-F238E27FC236}">
                  <a16:creationId xmlns:a16="http://schemas.microsoft.com/office/drawing/2014/main" id="{7B18B80F-C087-4A88-91A2-D524DE3A73C0}"/>
                </a:ext>
              </a:extLst>
            </p:cNvPr>
            <p:cNvSpPr txBox="1"/>
            <p:nvPr/>
          </p:nvSpPr>
          <p:spPr>
            <a:xfrm>
              <a:off x="855875" y="4118389"/>
              <a:ext cx="2671159" cy="41214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marL="97981" algn="ctr">
                <a:buClr>
                  <a:srgbClr val="000000"/>
                </a:buClr>
                <a:buSzPct val="45000"/>
              </a:pPr>
              <a:r>
                <a:rPr lang="en-US" spc="-1" dirty="0">
                  <a:uFill>
                    <a:solidFill>
                      <a:srgbClr val="FFFFFF"/>
                    </a:solidFill>
                  </a:uFill>
                  <a:latin typeface="Helvetica" panose="020B0604020202020204" pitchFamily="34" charset="0"/>
                  <a:cs typeface="Helvetica" panose="020B0604020202020204" pitchFamily="34" charset="0"/>
                </a:rPr>
                <a:t>Root mean square or quadratic mean.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itle 2">
                <a:extLst>
                  <a:ext uri="{FF2B5EF4-FFF2-40B4-BE49-F238E27FC236}">
                    <a16:creationId xmlns:a16="http://schemas.microsoft.com/office/drawing/2014/main" id="{740FD08A-D053-4BD7-B5AC-88207A41785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22031" y="89389"/>
                <a:ext cx="11377246" cy="779463"/>
              </a:xfrm>
            </p:spPr>
            <p:txBody>
              <a:bodyPr>
                <a:normAutofit/>
              </a:bodyPr>
              <a:lstStyle/>
              <a:p>
                <a:r>
                  <a:rPr lang="en-US" spc="-1" dirty="0">
                    <a:uFill>
                      <a:solidFill>
                        <a:srgbClr val="FFFFFF"/>
                      </a:solidFill>
                    </a:uFill>
                    <a:cs typeface="Helvetica" panose="020B0604020202020204" pitchFamily="34" charset="0"/>
                  </a:rPr>
                  <a:t>Comparison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𝑎𝑛𝑜𝑡h𝑒𝑟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_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𝑑𝑖𝑠𝑝</m:t>
                        </m:r>
                      </m:sub>
                    </m:sSub>
                  </m:oMath>
                </a14:m>
                <a:r>
                  <a:rPr lang="en-US" spc="-1" dirty="0">
                    <a:uFill>
                      <a:solidFill>
                        <a:srgbClr val="FFFFFF"/>
                      </a:solidFill>
                    </a:u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𝑛𝑜𝑛</m:t>
                        </m:r>
                        <m:r>
                          <a:rPr lang="en-US" altLang="ja-JP" b="1" i="1" smtClean="0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𝑑𝑖𝑠𝑝</m:t>
                        </m:r>
                        <m:r>
                          <a:rPr lang="en-US" altLang="ja-JP" b="1" i="1" smtClean="0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𝒆𝒓</m:t>
                        </m:r>
                        <m:r>
                          <a:rPr lang="en-US" altLang="ja-JP" b="1" i="1" smtClean="0">
                            <a:latin typeface="Cambria Math" panose="02040503050406030204" pitchFamily="18" charset="0"/>
                            <a:ea typeface="Noto Sans CJK SC Regular"/>
                            <a:cs typeface="Times New Roman" panose="02020603050405020304" pitchFamily="18" charset="0"/>
                          </a:rPr>
                          <m:t>.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  <a:ea typeface="Noto Sans CJK SC Regular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pc="-1" dirty="0">
                    <a:uFill>
                      <a:solidFill>
                        <a:srgbClr val="FFFFFF"/>
                      </a:solidFill>
                    </a:uFill>
                  </a:rPr>
                  <a:t>and weather radar</a:t>
                </a:r>
                <a:endParaRPr lang="en-US" b="1" spc="-1" dirty="0">
                  <a:solidFill>
                    <a:schemeClr val="tx1"/>
                  </a:solidFill>
                  <a:uFill>
                    <a:solidFill>
                      <a:srgbClr val="FFFFFF"/>
                    </a:solidFill>
                  </a:uFill>
                </a:endParaRPr>
              </a:p>
            </p:txBody>
          </p:sp>
        </mc:Choice>
        <mc:Fallback xmlns="">
          <p:sp>
            <p:nvSpPr>
              <p:cNvPr id="17" name="Title 2">
                <a:extLst>
                  <a:ext uri="{FF2B5EF4-FFF2-40B4-BE49-F238E27FC236}">
                    <a16:creationId xmlns:a16="http://schemas.microsoft.com/office/drawing/2014/main" id="{740FD08A-D053-4BD7-B5AC-88207A4178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22031" y="89389"/>
                <a:ext cx="11377246" cy="779463"/>
              </a:xfrm>
              <a:blipFill>
                <a:blip r:embed="rId3"/>
                <a:stretch>
                  <a:fillRect l="-1226" b="-483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8169033E-9002-46F1-B2A5-7E6CC1A81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6015" y="934034"/>
            <a:ext cx="3657600" cy="2743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FF11BE-6B6E-4FA1-839B-F5F5A1BE8D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1705" y="923649"/>
            <a:ext cx="3657600" cy="2743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F70ED28-2838-4ADC-8FF9-F567EF98CB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8101" y="3582826"/>
            <a:ext cx="3657600" cy="27432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7A75995-A4EB-471F-8D54-E215A07524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8872" y="3549962"/>
            <a:ext cx="3657600" cy="2743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7E2610B3-69BF-47BF-B1B0-9EEA7E50D663}"/>
                  </a:ext>
                </a:extLst>
              </p:cNvPr>
              <p:cNvSpPr/>
              <p:nvPr/>
            </p:nvSpPr>
            <p:spPr>
              <a:xfrm>
                <a:off x="58143" y="2073835"/>
                <a:ext cx="12611719" cy="109709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</a:pPr>
                <a:r>
                  <a:rPr lang="en-US" sz="2800" b="1" i="1" dirty="0">
                    <a:solidFill>
                      <a:schemeClr val="bg1"/>
                    </a:solidFill>
                    <a:latin typeface="Palatino Linotype" panose="02040502050505030304" pitchFamily="18" charset="0"/>
                    <a:ea typeface="Yu Mincho" panose="02020400000000000000" pitchFamily="18" charset="-128"/>
                    <a:cs typeface="Helvetica" panose="020B0604020202020204" pitchFamily="34" charset="0"/>
                  </a:rPr>
                  <a:t>Positive correlation between RMS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𝒐𝒇</m:t>
                        </m:r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∆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𝒂𝒏𝒐𝒕𝒉𝒆𝒓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𝒅𝒊𝒔𝒑</m:t>
                        </m:r>
                      </m:sub>
                    </m:sSub>
                  </m:oMath>
                </a14:m>
                <a:r>
                  <a:rPr lang="en-US" sz="2800" b="1" i="1" dirty="0">
                    <a:solidFill>
                      <a:schemeClr val="bg1"/>
                    </a:solidFill>
                    <a:latin typeface="Palatino Linotype" panose="02040502050505030304" pitchFamily="18" charset="0"/>
                    <a:ea typeface="Yu Mincho" panose="02020400000000000000" pitchFamily="18" charset="-128"/>
                    <a:cs typeface="Helvetica" panose="020B0604020202020204" pitchFamily="34" charset="0"/>
                  </a:rPr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28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𝝓</m:t>
                        </m:r>
                      </m:e>
                      <m:sub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𝒏𝒐𝒏</m:t>
                        </m:r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𝒅𝒊𝒔𝒑𝒆𝒓𝒔𝒊𝒗𝒆</m:t>
                        </m:r>
                      </m:sub>
                    </m:sSub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𝒂𝒏𝒅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𝒓𝒂𝒊𝒏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𝒓𝒂𝒕𝒆</m:t>
                    </m:r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i="1" dirty="0">
                  <a:solidFill>
                    <a:schemeClr val="bg1"/>
                  </a:solidFill>
                  <a:latin typeface="Palatino Linotype" panose="02040502050505030304" pitchFamily="18" charset="0"/>
                  <a:ea typeface="Yu Mincho" panose="02020400000000000000" pitchFamily="18" charset="-128"/>
                  <a:cs typeface="Helvetica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Rectangle 8">
                <a:extLst>
                  <a:ext uri="{FF2B5EF4-FFF2-40B4-BE49-F238E27FC236}">
                    <a16:creationId xmlns:a16="http://schemas.microsoft.com/office/drawing/2014/main" id="{7E2610B3-69BF-47BF-B1B0-9EEA7E50D6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43" y="2073835"/>
                <a:ext cx="12611719" cy="1097095"/>
              </a:xfrm>
              <a:prstGeom prst="rect">
                <a:avLst/>
              </a:prstGeom>
              <a:blipFill>
                <a:blip r:embed="rId8"/>
                <a:stretch>
                  <a:fillRect t="-2299" b="-68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Shape 3">
            <a:extLst>
              <a:ext uri="{FF2B5EF4-FFF2-40B4-BE49-F238E27FC236}">
                <a16:creationId xmlns:a16="http://schemas.microsoft.com/office/drawing/2014/main" id="{227D1CE5-DC32-4516-9AAE-4C75A5459668}"/>
              </a:ext>
            </a:extLst>
          </p:cNvPr>
          <p:cNvSpPr txBox="1"/>
          <p:nvPr/>
        </p:nvSpPr>
        <p:spPr>
          <a:xfrm>
            <a:off x="4944448" y="931344"/>
            <a:ext cx="2741489" cy="4057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97981" algn="ctr">
              <a:buClr>
                <a:srgbClr val="000000"/>
              </a:buClr>
              <a:buSzPct val="45000"/>
            </a:pPr>
            <a:r>
              <a:rPr lang="en-US" sz="3600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Kyushu.</a:t>
            </a:r>
          </a:p>
        </p:txBody>
      </p:sp>
      <p:sp>
        <p:nvSpPr>
          <p:cNvPr id="11" name="TextShape 3">
            <a:extLst>
              <a:ext uri="{FF2B5EF4-FFF2-40B4-BE49-F238E27FC236}">
                <a16:creationId xmlns:a16="http://schemas.microsoft.com/office/drawing/2014/main" id="{85D49968-9E30-42EB-8591-2DB6E8B0222D}"/>
              </a:ext>
            </a:extLst>
          </p:cNvPr>
          <p:cNvSpPr txBox="1"/>
          <p:nvPr/>
        </p:nvSpPr>
        <p:spPr>
          <a:xfrm>
            <a:off x="8735895" y="958146"/>
            <a:ext cx="2236900" cy="4121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97981" algn="ctr">
              <a:buClr>
                <a:srgbClr val="000000"/>
              </a:buClr>
              <a:buSzPct val="45000"/>
            </a:pPr>
            <a:r>
              <a:rPr lang="en-US" sz="3600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Shikoku.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D8D54E50-5B0D-7F4C-B5EC-C3260221EA9D}"/>
                  </a:ext>
                </a:extLst>
              </p:cNvPr>
              <p:cNvSpPr/>
              <p:nvPr/>
            </p:nvSpPr>
            <p:spPr>
              <a:xfrm>
                <a:off x="41686" y="1154965"/>
                <a:ext cx="4309449" cy="1115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200" i="1" smtClean="0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ja-JP" sz="3200" b="0" i="1" smtClean="0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𝑅𝑀𝑆</m:t>
                          </m:r>
                          <m:r>
                            <a:rPr lang="en-US" altLang="ja-JP" sz="3200" b="0" i="1" smtClean="0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altLang="ja-JP" sz="3200" b="0" i="1" smtClean="0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𝑜𝑓</m:t>
                          </m:r>
                          <m:r>
                            <a:rPr lang="en-US" altLang="ja-JP" sz="3200" b="0" i="1" smtClean="0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 ∆</m:t>
                          </m:r>
                          <m:r>
                            <a:rPr lang="en-US" altLang="ja-JP" sz="3200" i="1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altLang="ja-JP" sz="3200" i="1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𝑎𝑛𝑜𝑡h𝑒𝑟</m:t>
                          </m:r>
                          <m:r>
                            <a:rPr lang="en-US" altLang="ja-JP" sz="3200" i="1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_</m:t>
                          </m:r>
                          <m:r>
                            <a:rPr lang="en-US" altLang="ja-JP" sz="3200" i="1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𝑑𝑖𝑠𝑝</m:t>
                          </m:r>
                        </m:sub>
                      </m:sSub>
                    </m:oMath>
                  </m:oMathPara>
                </a14:m>
                <a:endParaRPr lang="en-US" altLang="ja-JP" sz="3200" dirty="0"/>
              </a:p>
              <a:p>
                <a:r>
                  <a:rPr lang="en-US" altLang="ja-JP" sz="3200" dirty="0"/>
                  <a:t>                 (Rain droplet)</a:t>
                </a:r>
                <a:endParaRPr lang="ja-JP" altLang="en-US" sz="3200"/>
              </a:p>
            </p:txBody>
          </p:sp>
        </mc:Choice>
        <mc:Fallback xmlns=""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D8D54E50-5B0D-7F4C-B5EC-C3260221EA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6" y="1154965"/>
                <a:ext cx="4309449" cy="1115177"/>
              </a:xfrm>
              <a:prstGeom prst="rect">
                <a:avLst/>
              </a:prstGeom>
              <a:blipFill>
                <a:blip r:embed="rId9"/>
                <a:stretch>
                  <a:fillRect b="-1573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BF937A3E-A69F-6349-8E25-BAD7D6F416C7}"/>
                  </a:ext>
                </a:extLst>
              </p:cNvPr>
              <p:cNvSpPr/>
              <p:nvPr/>
            </p:nvSpPr>
            <p:spPr>
              <a:xfrm>
                <a:off x="-136350" y="3666310"/>
                <a:ext cx="4690708" cy="11814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3200" i="1" smtClean="0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ja-JP" sz="3200" b="0" i="1" smtClean="0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𝑅𝑀𝑆</m:t>
                          </m:r>
                          <m:r>
                            <a:rPr lang="en-US" altLang="ja-JP" sz="3200" b="0" i="1" smtClean="0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altLang="ja-JP" sz="3200" b="0" i="1" smtClean="0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𝑜𝑓</m:t>
                          </m:r>
                          <m:r>
                            <a:rPr lang="en-US" altLang="ja-JP" sz="3200" b="0" i="1" smtClean="0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 ∆</m:t>
                          </m:r>
                          <m:r>
                            <a:rPr lang="en-US" altLang="ja-JP" sz="3200" i="1">
                              <a:latin typeface="Cambria Math" panose="02040503050406030204" pitchFamily="18" charset="0"/>
                              <a:ea typeface="Noto Sans CJK SC Regular"/>
                              <a:cs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eqArr>
                            <m:eqArrPr>
                              <m:ctrlPr>
                                <a:rPr lang="en-US" altLang="ja-JP" sz="3200" b="0" i="1" smtClean="0"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ja-JP" sz="3200" b="0" i="1" smtClean="0"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𝑛𝑜𝑛</m:t>
                              </m:r>
                              <m:r>
                                <a:rPr lang="en-US" altLang="ja-JP" sz="3200" b="0" i="1" smtClean="0"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ja-JP" sz="3200" b="0" i="1" smtClean="0"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𝑑𝑖𝑠𝑝𝑒𝑟𝑠𝑖𝑣𝑒</m:t>
                              </m:r>
                            </m:e>
                            <m:e>
                              <m:r>
                                <a:rPr lang="en-US" altLang="ja-JP" sz="3200" b="0" i="1" smtClean="0">
                                  <a:latin typeface="Cambria Math" panose="02040503050406030204" pitchFamily="18" charset="0"/>
                                  <a:ea typeface="Noto Sans CJK SC Regular"/>
                                  <a:cs typeface="Times New Roman" panose="02020603050405020304" pitchFamily="18" charset="0"/>
                                </a:rPr>
                                <m:t>  </m:t>
                              </m:r>
                            </m:e>
                          </m:eqArr>
                        </m:sub>
                      </m:sSub>
                    </m:oMath>
                  </m:oMathPara>
                </a14:m>
                <a:endParaRPr lang="en-US" altLang="ja-JP" sz="3200" dirty="0">
                  <a:ea typeface="Noto Sans CJK SC Regular"/>
                  <a:cs typeface="Times New Roman" panose="02020603050405020304" pitchFamily="18" charset="0"/>
                </a:endParaRPr>
              </a:p>
              <a:p>
                <a:r>
                  <a:rPr lang="en-US" altLang="ja-JP" sz="3200" dirty="0"/>
                  <a:t>                    (Water vapor)</a:t>
                </a:r>
                <a:endParaRPr lang="ja-JP" altLang="en-US" sz="3200"/>
              </a:p>
            </p:txBody>
          </p:sp>
        </mc:Choice>
        <mc:Fallback xmlns=""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BF937A3E-A69F-6349-8E25-BAD7D6F416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6350" y="3666310"/>
                <a:ext cx="4690708" cy="1181477"/>
              </a:xfrm>
              <a:prstGeom prst="rect">
                <a:avLst/>
              </a:prstGeom>
              <a:blipFill>
                <a:blip r:embed="rId10"/>
                <a:stretch>
                  <a:fillRect b="-148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Shape 3">
            <a:extLst>
              <a:ext uri="{FF2B5EF4-FFF2-40B4-BE49-F238E27FC236}">
                <a16:creationId xmlns:a16="http://schemas.microsoft.com/office/drawing/2014/main" id="{8195EA20-3D9F-8B43-B061-40366A9FABEE}"/>
              </a:ext>
            </a:extLst>
          </p:cNvPr>
          <p:cNvSpPr txBox="1"/>
          <p:nvPr/>
        </p:nvSpPr>
        <p:spPr>
          <a:xfrm>
            <a:off x="4913338" y="6357734"/>
            <a:ext cx="2741489" cy="4057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0" tIns="0" rIns="0" bIns="0"/>
          <a:lstStyle/>
          <a:p>
            <a:pPr marL="97981" algn="ctr">
              <a:buClr>
                <a:srgbClr val="000000"/>
              </a:buClr>
              <a:buSzPct val="45000"/>
            </a:pPr>
            <a:r>
              <a:rPr lang="en-US" sz="2400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Rain rate (mm/</a:t>
            </a:r>
            <a:r>
              <a:rPr lang="en-US" sz="2400" spc="-1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hr</a:t>
            </a:r>
            <a:r>
              <a:rPr lang="en-US" sz="2400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</p:txBody>
      </p:sp>
      <p:sp>
        <p:nvSpPr>
          <p:cNvPr id="22" name="TextShape 3">
            <a:extLst>
              <a:ext uri="{FF2B5EF4-FFF2-40B4-BE49-F238E27FC236}">
                <a16:creationId xmlns:a16="http://schemas.microsoft.com/office/drawing/2014/main" id="{AC93C9B7-FE2F-5D4C-A197-990ADE7A3AE5}"/>
              </a:ext>
            </a:extLst>
          </p:cNvPr>
          <p:cNvSpPr txBox="1"/>
          <p:nvPr/>
        </p:nvSpPr>
        <p:spPr>
          <a:xfrm>
            <a:off x="9001637" y="6337858"/>
            <a:ext cx="2741489" cy="4057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0" tIns="0" rIns="0" bIns="0"/>
          <a:lstStyle/>
          <a:p>
            <a:pPr marL="97981" algn="ctr">
              <a:buClr>
                <a:srgbClr val="000000"/>
              </a:buClr>
              <a:buSzPct val="45000"/>
            </a:pPr>
            <a:r>
              <a:rPr lang="en-US" sz="2400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Rain rate (mm/</a:t>
            </a:r>
            <a:r>
              <a:rPr lang="en-US" sz="2400" spc="-1" dirty="0" err="1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hr</a:t>
            </a:r>
            <a:r>
              <a:rPr lang="en-US" sz="2400" spc="-1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3984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952D754A-CFBC-45EC-B94A-9D249661F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142397"/>
            <a:ext cx="11377246" cy="779463"/>
          </a:xfrm>
        </p:spPr>
        <p:txBody>
          <a:bodyPr>
            <a:noAutofit/>
          </a:bodyPr>
          <a:lstStyle/>
          <a:p>
            <a:r>
              <a:rPr lang="en-US" sz="3200" spc="-1" dirty="0">
                <a:uFill>
                  <a:solidFill>
                    <a:srgbClr val="FFFFFF"/>
                  </a:solidFill>
                </a:uFill>
                <a:cs typeface="Helvetica" panose="020B0604020202020204" pitchFamily="34" charset="0"/>
              </a:rPr>
              <a:t>Confirmation the presence of </a:t>
            </a:r>
            <a:r>
              <a:rPr lang="en-US" sz="3200" spc="-1" dirty="0" err="1">
                <a:uFill>
                  <a:solidFill>
                    <a:srgbClr val="FFFFFF"/>
                  </a:solidFill>
                </a:uFill>
                <a:cs typeface="Helvetica" panose="020B0604020202020204" pitchFamily="34" charset="0"/>
              </a:rPr>
              <a:t>ionosphereic</a:t>
            </a:r>
            <a:r>
              <a:rPr lang="en-US" sz="3200" spc="-1" dirty="0">
                <a:uFill>
                  <a:solidFill>
                    <a:srgbClr val="FFFFFF"/>
                  </a:solidFill>
                </a:uFill>
                <a:cs typeface="Helvetica" panose="020B0604020202020204" pitchFamily="34" charset="0"/>
              </a:rPr>
              <a:t> higher-order term during Sporadic-E, using the proposed equation.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563C62-412F-4AB6-A547-411983F10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14" b="28455"/>
          <a:stretch/>
        </p:blipFill>
        <p:spPr>
          <a:xfrm>
            <a:off x="3525216" y="1699963"/>
            <a:ext cx="2550210" cy="26791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D65187-2CAE-4745-9234-055EB742D7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40" b="21189"/>
          <a:stretch/>
        </p:blipFill>
        <p:spPr>
          <a:xfrm>
            <a:off x="6317017" y="1349408"/>
            <a:ext cx="3058831" cy="39502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AE6C97-746B-45EA-B553-521BF45FAF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409" y="6080274"/>
            <a:ext cx="3948490" cy="4480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ustomShape 5">
                <a:extLst>
                  <a:ext uri="{FF2B5EF4-FFF2-40B4-BE49-F238E27FC236}">
                    <a16:creationId xmlns:a16="http://schemas.microsoft.com/office/drawing/2014/main" id="{AF615172-DC24-4CFC-A100-5BF07A342663}"/>
                  </a:ext>
                </a:extLst>
              </p:cNvPr>
              <p:cNvSpPr/>
              <p:nvPr/>
            </p:nvSpPr>
            <p:spPr>
              <a:xfrm>
                <a:off x="5296416" y="5374022"/>
                <a:ext cx="1599167" cy="6749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  <p:txBody>
              <a:bodyPr wrap="square" lIns="90000" tIns="45000" rIns="90000" bIns="45000" anchor="ctr">
                <a:noAutofit/>
              </a:bodyPr>
              <a:lstStyle/>
              <a:p>
                <a:pPr algn="ctr">
                  <a:lnSpc>
                    <a:spcPct val="107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𝑎𝑛𝑜𝑡h𝑒𝑟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𝑑𝑖𝑠𝑝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Helvetica" panose="020B0604020202020204" pitchFamily="34" charset="0"/>
                  <a:ea typeface="Yu Mincho" panose="02020400000000000000" pitchFamily="18" charset="-128"/>
                  <a:cs typeface="Helvetica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CustomShape 5">
                <a:extLst>
                  <a:ext uri="{FF2B5EF4-FFF2-40B4-BE49-F238E27FC236}">
                    <a16:creationId xmlns:a16="http://schemas.microsoft.com/office/drawing/2014/main" id="{AF615172-DC24-4CFC-A100-5BF07A3426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6416" y="5374022"/>
                <a:ext cx="1599167" cy="674965"/>
              </a:xfrm>
              <a:prstGeom prst="rect">
                <a:avLst/>
              </a:prstGeom>
              <a:blipFill>
                <a:blip r:embed="rId5"/>
                <a:stretch>
                  <a:fillRect l="-6107" r="-11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472B6A-CF26-4433-BD21-37D5C9DC421E}"/>
              </a:ext>
            </a:extLst>
          </p:cNvPr>
          <p:cNvCxnSpPr>
            <a:cxnSpLocks/>
          </p:cNvCxnSpPr>
          <p:nvPr/>
        </p:nvCxnSpPr>
        <p:spPr>
          <a:xfrm>
            <a:off x="6092142" y="1115289"/>
            <a:ext cx="0" cy="4258733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E996F46-9949-0545-AAE3-3F70EE3DE534}"/>
              </a:ext>
            </a:extLst>
          </p:cNvPr>
          <p:cNvSpPr txBox="1"/>
          <p:nvPr/>
        </p:nvSpPr>
        <p:spPr>
          <a:xfrm>
            <a:off x="192294" y="4549976"/>
            <a:ext cx="48792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Naufal: You should include a part of Furuya et al  (2017) that suggested Ionospheric higher-order term. Your result does not assume any explicit functional form and performed “triple frequency measurement”. </a:t>
            </a:r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602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Shape 2">
                <a:extLst>
                  <a:ext uri="{FF2B5EF4-FFF2-40B4-BE49-F238E27FC236}">
                    <a16:creationId xmlns:a16="http://schemas.microsoft.com/office/drawing/2014/main" id="{1D2F032A-2457-4680-91A1-BE8936113FC2}"/>
                  </a:ext>
                </a:extLst>
              </p:cNvPr>
              <p:cNvSpPr txBox="1"/>
              <p:nvPr/>
            </p:nvSpPr>
            <p:spPr>
              <a:xfrm>
                <a:off x="324247" y="475829"/>
                <a:ext cx="11784623" cy="59757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/>
              <a:lstStyle/>
              <a:p>
                <a:pPr marL="285750" marR="0" lvl="0" indent="-28575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In </a:t>
                </a:r>
                <a:r>
                  <a:rPr lang="en-US" sz="2400" dirty="0"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both </a:t>
                </a:r>
                <a:r>
                  <a:rPr lang="en-US" sz="24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Kyushu and Shikoku heavy rain pairs, the significant signals in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𝑛𝑜𝑛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𝑑𝑖𝑠𝑝𝑒𝑟𝑠𝑖𝑣𝑒</m:t>
                        </m:r>
                      </m:sub>
                    </m:sSub>
                  </m:oMath>
                </a14:m>
                <a:r>
                  <a:rPr lang="en-US" sz="24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 clearly correspond to the large water vapor amount, whereas there are spotty anomalies in the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𝑑𝑖𝑠𝑝𝑒𝑟𝑠𝑖𝑣𝑒</m:t>
                        </m:r>
                      </m:sub>
                    </m:sSub>
                  </m:oMath>
                </a14:m>
                <a:r>
                  <a:rPr lang="en-US" sz="24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 in the rainy area.</a:t>
                </a:r>
                <a:endParaRPr lang="en-US" sz="2100" dirty="0">
                  <a:effectLst/>
                  <a:latin typeface="Helvetica" panose="020B0604020202020204" pitchFamily="34" charset="0"/>
                  <a:ea typeface="Noto Sans CJK SC Regular"/>
                  <a:cs typeface="Helvetica" panose="020B0604020202020204" pitchFamily="34" charset="0"/>
                </a:endParaRPr>
              </a:p>
              <a:p>
                <a:pPr marL="285750" marR="0" lvl="0" indent="-28575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Comparison between in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𝑑𝑖𝑠𝑝𝑒𝑟𝑠𝑖𝑣𝑒</m:t>
                        </m:r>
                      </m:sub>
                    </m:sSub>
                  </m:oMath>
                </a14:m>
                <a:r>
                  <a:rPr lang="en-US" sz="24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 </a:t>
                </a:r>
                <a:r>
                  <a:rPr lang="en-US" sz="2400" dirty="0"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anomalies with </a:t>
                </a:r>
                <a:r>
                  <a:rPr lang="en-US" sz="24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ground-based lightning detection network, and rain gauge data, shows rain dispersive effect is spatiotemporally favorable than runaway electron avalanche.</a:t>
                </a:r>
                <a:endParaRPr lang="en-US" sz="2100" dirty="0">
                  <a:effectLst/>
                  <a:latin typeface="Helvetica" panose="020B0604020202020204" pitchFamily="34" charset="0"/>
                  <a:ea typeface="Noto Sans CJK SC Regular"/>
                  <a:cs typeface="Helvetica" panose="020B0604020202020204" pitchFamily="34" charset="0"/>
                </a:endParaRPr>
              </a:p>
              <a:p>
                <a:pPr marL="285750" marR="0" lvl="0" indent="-28575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Our formulation demonstrates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𝑎𝑛𝑜𝑡h𝑒𝑟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𝑑𝑖𝑠𝑝</m:t>
                        </m:r>
                      </m:sub>
                    </m:sSub>
                  </m:oMath>
                </a14:m>
                <a:r>
                  <a:rPr lang="en-US" sz="24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 does exist during heavy rain. The </a:t>
                </a:r>
                <a:r>
                  <a:rPr lang="en-US" sz="2400" dirty="0">
                    <a:latin typeface="Helvetica" panose="020B0604020202020204" pitchFamily="34" charset="0"/>
                    <a:ea typeface="Yu Mincho" panose="02020400000000000000" pitchFamily="18" charset="-128"/>
                    <a:cs typeface="Helvetica" panose="020B0604020202020204" pitchFamily="34" charset="0"/>
                  </a:rPr>
                  <a:t>RMS </a:t>
                </a:r>
                <a:r>
                  <a:rPr lang="en-US" sz="2400" dirty="0">
                    <a:solidFill>
                      <a:schemeClr val="tx1"/>
                    </a:solidFill>
                    <a:latin typeface="Helvetica" panose="020B0604020202020204" pitchFamily="34" charset="0"/>
                    <a:ea typeface="Yu Mincho" panose="02020400000000000000" pitchFamily="18" charset="-128"/>
                    <a:cs typeface="Helvetica" panose="020B0604020202020204" pitchFamily="34" charset="0"/>
                  </a:rPr>
                  <a:t>of</a:t>
                </a:r>
                <a:r>
                  <a:rPr lang="en-US" sz="2400" b="1" i="1" dirty="0">
                    <a:solidFill>
                      <a:schemeClr val="tx1"/>
                    </a:solidFill>
                    <a:latin typeface="Palatino Linotype" panose="02040502050505030304" pitchFamily="18" charset="0"/>
                    <a:ea typeface="Yu Mincho" panose="02020400000000000000" pitchFamily="18" charset="-128"/>
                    <a:cs typeface="Helvetica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𝑎𝑛𝑜𝑡h𝑒𝑟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𝑑𝑖𝑠𝑝</m:t>
                        </m:r>
                      </m:sub>
                    </m:sSub>
                  </m:oMath>
                </a14:m>
                <a:r>
                  <a:rPr lang="en-US" sz="2400" b="1" i="1" dirty="0">
                    <a:solidFill>
                      <a:schemeClr val="tx1"/>
                    </a:solidFill>
                    <a:latin typeface="Palatino Linotype" panose="02040502050505030304" pitchFamily="18" charset="0"/>
                    <a:ea typeface="Yu Mincho" panose="02020400000000000000" pitchFamily="18" charset="-128"/>
                    <a:cs typeface="Helvetica" panose="020B0604020202020204" pitchFamily="34" charset="0"/>
                  </a:rPr>
                  <a:t>,</a:t>
                </a:r>
                <a:r>
                  <a:rPr lang="en-US" sz="2400" dirty="0">
                    <a:solidFill>
                      <a:schemeClr val="tx1"/>
                    </a:solidFill>
                    <a:latin typeface="Helvetica" panose="020B0604020202020204" pitchFamily="34" charset="0"/>
                    <a:ea typeface="Yu Mincho" panose="02020400000000000000" pitchFamily="18" charset="-128"/>
                    <a:cs typeface="Helvetica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𝑛𝑜𝑛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𝑑𝑖𝑠𝑝𝑒𝑟𝑠𝑖𝑣𝑒</m:t>
                        </m:r>
                      </m:sub>
                    </m:sSub>
                  </m:oMath>
                </a14:m>
                <a:r>
                  <a:rPr lang="en-US" sz="24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 and rain rate show positive correlation. </a:t>
                </a:r>
              </a:p>
              <a:p>
                <a:pPr marL="285750" marR="0" lvl="0" indent="-28575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24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A comparison with Sporadic-E events and heavy rain shows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𝑎𝑛𝑜𝑡h𝑒𝑟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𝑑𝑖𝑠𝑝</m:t>
                        </m:r>
                      </m:sub>
                    </m:sSub>
                  </m:oMath>
                </a14:m>
                <a:r>
                  <a:rPr lang="en-US" sz="2400" dirty="0">
                    <a:effectLst/>
                    <a:latin typeface="Helvetica" panose="020B0604020202020204" pitchFamily="34" charset="0"/>
                    <a:ea typeface="Noto Sans CJK SC Regular"/>
                    <a:cs typeface="Helvetica" panose="020B0604020202020204" pitchFamily="34" charset="0"/>
                  </a:rPr>
                  <a:t> effect due to rain dispersive effect and higher-order ionospheric effect are likely to be on the same order of magnitude.</a:t>
                </a:r>
                <a:endParaRPr lang="en-US" sz="2400" spc="-1" dirty="0">
                  <a:solidFill>
                    <a:srgbClr val="FF0000"/>
                  </a:solidFill>
                  <a:uFill>
                    <a:solidFill>
                      <a:srgbClr val="FFFFFF"/>
                    </a:solidFill>
                  </a:u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  <a:p>
                <a:pPr marR="0" lv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2100" dirty="0">
                  <a:effectLst/>
                  <a:latin typeface="Helvetica" panose="020B0604020202020204" pitchFamily="34" charset="0"/>
                  <a:ea typeface="Noto Sans CJK SC Regular"/>
                  <a:cs typeface="Helvetica" panose="020B0604020202020204" pitchFamily="34" charset="0"/>
                </a:endParaRPr>
              </a:p>
              <a:p>
                <a:pPr marL="285750" marR="0" lvl="0" indent="-28575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endParaRPr lang="en-US" sz="2100" dirty="0">
                  <a:effectLst/>
                  <a:latin typeface="Helvetica" panose="020B0604020202020204" pitchFamily="34" charset="0"/>
                  <a:ea typeface="Noto Sans CJK SC Regular"/>
                  <a:cs typeface="Helvetica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Shape 2">
                <a:extLst>
                  <a:ext uri="{FF2B5EF4-FFF2-40B4-BE49-F238E27FC236}">
                    <a16:creationId xmlns:a16="http://schemas.microsoft.com/office/drawing/2014/main" id="{1D2F032A-2457-4680-91A1-BE8936113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47" y="475829"/>
                <a:ext cx="11784623" cy="5975768"/>
              </a:xfrm>
              <a:prstGeom prst="rect">
                <a:avLst/>
              </a:prstGeom>
              <a:blipFill>
                <a:blip r:embed="rId2"/>
                <a:stretch>
                  <a:fillRect l="-1399" r="-1830" b="-76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CBCE6CD3-DFDF-47D7-ACD5-C47E60DAF932}"/>
              </a:ext>
            </a:extLst>
          </p:cNvPr>
          <p:cNvSpPr txBox="1">
            <a:spLocks/>
          </p:cNvSpPr>
          <p:nvPr/>
        </p:nvSpPr>
        <p:spPr>
          <a:xfrm>
            <a:off x="422031" y="87269"/>
            <a:ext cx="11377246" cy="7794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800" b="1" spc="-1" dirty="0">
                <a:uFill>
                  <a:solidFill>
                    <a:srgbClr val="FFFFFF"/>
                  </a:solidFill>
                </a:uFill>
                <a:latin typeface="Palatino Linotype" panose="02040502050505030304" pitchFamily="18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98100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6291</TotalTime>
  <Words>1218</Words>
  <Application>Microsoft Macintosh PowerPoint</Application>
  <PresentationFormat>ワイド画面</PresentationFormat>
  <Paragraphs>191</Paragraphs>
  <Slides>22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Candara</vt:lpstr>
      <vt:lpstr>Comic Sans MS</vt:lpstr>
      <vt:lpstr>Helvetica</vt:lpstr>
      <vt:lpstr>Palatino Linotype</vt:lpstr>
      <vt:lpstr>Times</vt:lpstr>
      <vt:lpstr>Times New Roman</vt:lpstr>
      <vt:lpstr>Wingdings</vt:lpstr>
      <vt:lpstr>Office Theme</vt:lpstr>
      <vt:lpstr>Tropospheric Dispersive Phase Anomalies during Heavy Rain Detected by L-band InSAR and Their Interpretation</vt:lpstr>
      <vt:lpstr>Contents.</vt:lpstr>
      <vt:lpstr>Split-spectrum method  Dual freq. observation</vt:lpstr>
      <vt:lpstr>Previous study.</vt:lpstr>
      <vt:lpstr>Interpretation 1; Relativistic Runaway Electron Avalanche.</vt:lpstr>
      <vt:lpstr>Interpretation 2; Rain Dispersive Effect.</vt:lpstr>
      <vt:lpstr>Study objective.</vt:lpstr>
      <vt:lpstr>Contents.</vt:lpstr>
      <vt:lpstr>InSAR and SSM result. Kyushu.</vt:lpstr>
      <vt:lpstr>PowerPoint プレゼンテーション</vt:lpstr>
      <vt:lpstr>Contents.</vt:lpstr>
      <vt:lpstr>Ionosphere condition during heavy rain.</vt:lpstr>
      <vt:lpstr>Lightning data</vt:lpstr>
      <vt:lpstr>Lightning data</vt:lpstr>
      <vt:lpstr>Rain gauge data</vt:lpstr>
      <vt:lpstr>Proposal of the equation to isolate another dispersive phase.</vt:lpstr>
      <vt:lpstr>Proposal of the equation to isolate another dispersive (cont.)</vt:lpstr>
      <vt:lpstr>Result of proposed equation:  〖∆ϕ〗_(another_disp)</vt:lpstr>
      <vt:lpstr>Quantification of 〖∆ϕ〗_(another_disp) and weather radar </vt:lpstr>
      <vt:lpstr>Comparison of 〖∆ϕ〗_(another_disp), 〖∆ϕ〗_(non-disper.)  and weather radar</vt:lpstr>
      <vt:lpstr>Confirmation the presence of ionosphereic higher-order term during Sporadic-E, using the proposed equation.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geodesy</dc:creator>
  <cp:lastModifiedBy>古屋　正人</cp:lastModifiedBy>
  <cp:revision>161</cp:revision>
  <dcterms:created xsi:type="dcterms:W3CDTF">2021-01-09T21:44:21Z</dcterms:created>
  <dcterms:modified xsi:type="dcterms:W3CDTF">2021-04-28T09:49:45Z</dcterms:modified>
</cp:coreProperties>
</file>