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6"/>
  </p:notesMasterIdLst>
  <p:sldIdLst>
    <p:sldId id="256" r:id="rId2"/>
    <p:sldId id="328" r:id="rId3"/>
    <p:sldId id="330" r:id="rId4"/>
    <p:sldId id="329" r:id="rId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2" d="100"/>
          <a:sy n="62" d="100"/>
        </p:scale>
        <p:origin x="1400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1FC8AF-B24C-4472-AD2E-832B10A96E45}" type="datetimeFigureOut">
              <a:rPr lang="en-US" smtClean="0"/>
              <a:t>4/29/2021</a:t>
            </a:fld>
            <a:endParaRPr lang="en-US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E77E39C-74C0-49E1-83C0-A2DE081F7139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27492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77E39C-74C0-49E1-83C0-A2DE081F7139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77995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75A6CF-4B95-41EA-B615-6C4F0EB34B15}" type="datetimeFigureOut">
              <a:rPr lang="en-US" smtClean="0"/>
              <a:t>4/29/2021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3D040-DC95-4D5B-AB87-64FD123C2EE4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57814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75A6CF-4B95-41EA-B615-6C4F0EB34B15}" type="datetimeFigureOut">
              <a:rPr lang="en-US" smtClean="0"/>
              <a:t>4/29/2021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3D040-DC95-4D5B-AB87-64FD123C2EE4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9834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75A6CF-4B95-41EA-B615-6C4F0EB34B15}" type="datetimeFigureOut">
              <a:rPr lang="en-US" smtClean="0"/>
              <a:t>4/29/2021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3D040-DC95-4D5B-AB87-64FD123C2EE4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62123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75A6CF-4B95-41EA-B615-6C4F0EB34B15}" type="datetimeFigureOut">
              <a:rPr lang="en-US" smtClean="0"/>
              <a:t>4/29/2021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3D040-DC95-4D5B-AB87-64FD123C2EE4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550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75A6CF-4B95-41EA-B615-6C4F0EB34B15}" type="datetimeFigureOut">
              <a:rPr lang="en-US" smtClean="0"/>
              <a:t>4/29/2021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3D040-DC95-4D5B-AB87-64FD123C2EE4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29297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75A6CF-4B95-41EA-B615-6C4F0EB34B15}" type="datetimeFigureOut">
              <a:rPr lang="en-US" smtClean="0"/>
              <a:t>4/29/2021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3D040-DC95-4D5B-AB87-64FD123C2EE4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96533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75A6CF-4B95-41EA-B615-6C4F0EB34B15}" type="datetimeFigureOut">
              <a:rPr lang="en-US" smtClean="0"/>
              <a:t>4/29/2021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3D040-DC95-4D5B-AB87-64FD123C2EE4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25129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75A6CF-4B95-41EA-B615-6C4F0EB34B15}" type="datetimeFigureOut">
              <a:rPr lang="en-US" smtClean="0"/>
              <a:t>4/29/2021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3D040-DC95-4D5B-AB87-64FD123C2EE4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40625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75A6CF-4B95-41EA-B615-6C4F0EB34B15}" type="datetimeFigureOut">
              <a:rPr lang="en-US" smtClean="0"/>
              <a:t>4/29/2021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3D040-DC95-4D5B-AB87-64FD123C2EE4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22735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75A6CF-4B95-41EA-B615-6C4F0EB34B15}" type="datetimeFigureOut">
              <a:rPr lang="en-US" smtClean="0"/>
              <a:t>4/29/2021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3D040-DC95-4D5B-AB87-64FD123C2EE4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77179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75A6CF-4B95-41EA-B615-6C4F0EB34B15}" type="datetimeFigureOut">
              <a:rPr lang="en-US" smtClean="0"/>
              <a:t>4/29/2021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3D040-DC95-4D5B-AB87-64FD123C2EE4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38994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75A6CF-4B95-41EA-B615-6C4F0EB34B15}" type="datetimeFigureOut">
              <a:rPr lang="en-US" smtClean="0"/>
              <a:t>4/29/2021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43D040-DC95-4D5B-AB87-64FD123C2EE4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76582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5" Type="http://schemas.openxmlformats.org/officeDocument/2006/relationships/image" Target="../media/image3.jpg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tags" Target="../tags/tag3.xml"/><Relationship Id="rId7" Type="http://schemas.openxmlformats.org/officeDocument/2006/relationships/image" Target="../media/image6.png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image" Target="../media/image5.png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4.xml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uppo 15">
            <a:extLst>
              <a:ext uri="{FF2B5EF4-FFF2-40B4-BE49-F238E27FC236}">
                <a16:creationId xmlns:a16="http://schemas.microsoft.com/office/drawing/2014/main" id="{349BFD05-1727-4821-AB5C-AF7A77F57E8B}"/>
              </a:ext>
            </a:extLst>
          </p:cNvPr>
          <p:cNvGrpSpPr>
            <a:grpSpLocks noChangeAspect="1"/>
          </p:cNvGrpSpPr>
          <p:nvPr/>
        </p:nvGrpSpPr>
        <p:grpSpPr>
          <a:xfrm>
            <a:off x="1325425" y="140949"/>
            <a:ext cx="6493149" cy="4800600"/>
            <a:chOff x="53913" y="27934"/>
            <a:chExt cx="9082437" cy="6714946"/>
          </a:xfrm>
        </p:grpSpPr>
        <p:pic>
          <p:nvPicPr>
            <p:cNvPr id="5" name="Immagine 4">
              <a:extLst>
                <a:ext uri="{FF2B5EF4-FFF2-40B4-BE49-F238E27FC236}">
                  <a16:creationId xmlns:a16="http://schemas.microsoft.com/office/drawing/2014/main" id="{EB88A729-2D58-44D0-85B5-F85C5CE1DDC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368" r="17620"/>
            <a:stretch/>
          </p:blipFill>
          <p:spPr>
            <a:xfrm>
              <a:off x="53914" y="63750"/>
              <a:ext cx="4179040" cy="3600452"/>
            </a:xfrm>
            <a:prstGeom prst="rect">
              <a:avLst/>
            </a:prstGeom>
          </p:spPr>
        </p:pic>
        <p:pic>
          <p:nvPicPr>
            <p:cNvPr id="7" name="Immagine 6">
              <a:extLst>
                <a:ext uri="{FF2B5EF4-FFF2-40B4-BE49-F238E27FC236}">
                  <a16:creationId xmlns:a16="http://schemas.microsoft.com/office/drawing/2014/main" id="{5C840A0E-17AF-4F12-B64A-B477F0F0B6F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000" t="4036"/>
            <a:stretch/>
          </p:blipFill>
          <p:spPr>
            <a:xfrm>
              <a:off x="4320312" y="27934"/>
              <a:ext cx="4800600" cy="3600451"/>
            </a:xfrm>
            <a:prstGeom prst="rect">
              <a:avLst/>
            </a:prstGeom>
          </p:spPr>
        </p:pic>
        <p:pic>
          <p:nvPicPr>
            <p:cNvPr id="9" name="Immagine 8" descr="Immagine che contiene mappa&#10;&#10;Descrizione generata automaticamente">
              <a:extLst>
                <a:ext uri="{FF2B5EF4-FFF2-40B4-BE49-F238E27FC236}">
                  <a16:creationId xmlns:a16="http://schemas.microsoft.com/office/drawing/2014/main" id="{881A4869-2D6F-452E-8528-16ED4014AE6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" t="6260" r="-1445" b="5414"/>
            <a:stretch/>
          </p:blipFill>
          <p:spPr>
            <a:xfrm>
              <a:off x="53913" y="3429000"/>
              <a:ext cx="5072891" cy="3313880"/>
            </a:xfrm>
            <a:prstGeom prst="rect">
              <a:avLst/>
            </a:prstGeom>
          </p:spPr>
        </p:pic>
        <p:pic>
          <p:nvPicPr>
            <p:cNvPr id="15" name="Immagine 14" descr="Immagine che contiene mappa&#10;&#10;Descrizione generata automaticamente">
              <a:extLst>
                <a:ext uri="{FF2B5EF4-FFF2-40B4-BE49-F238E27FC236}">
                  <a16:creationId xmlns:a16="http://schemas.microsoft.com/office/drawing/2014/main" id="{B246A4B8-C173-4006-B7D3-F1BA2144D8C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977" b="4884"/>
            <a:stretch/>
          </p:blipFill>
          <p:spPr>
            <a:xfrm>
              <a:off x="4063459" y="3237934"/>
              <a:ext cx="5072891" cy="3501913"/>
            </a:xfrm>
            <a:prstGeom prst="rect">
              <a:avLst/>
            </a:prstGeom>
          </p:spPr>
        </p:pic>
      </p:grp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F9B2DF91-E9E7-487B-A15B-83F4B616B779}"/>
              </a:ext>
            </a:extLst>
          </p:cNvPr>
          <p:cNvSpPr txBox="1"/>
          <p:nvPr/>
        </p:nvSpPr>
        <p:spPr>
          <a:xfrm>
            <a:off x="1705450" y="5270643"/>
            <a:ext cx="611312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i="1" dirty="0"/>
              <a:t>Secular variation in mean tidal range (MTR) at four locations along the East Coast. From the upper left panel in clockwise order: Miami (FL), Jacksonville (FL), Savannah (GA), Wilmington (NC)</a:t>
            </a:r>
          </a:p>
        </p:txBody>
      </p:sp>
    </p:spTree>
    <p:extLst>
      <p:ext uri="{BB962C8B-B14F-4D97-AF65-F5344CB8AC3E}">
        <p14:creationId xmlns:p14="http://schemas.microsoft.com/office/powerpoint/2010/main" val="4281982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C9101DB3-A925-4C1C-83ED-5DC0407C2440}"/>
              </a:ext>
            </a:extLst>
          </p:cNvPr>
          <p:cNvSpPr txBox="1"/>
          <p:nvPr/>
        </p:nvSpPr>
        <p:spPr>
          <a:xfrm>
            <a:off x="201944" y="366431"/>
            <a:ext cx="524307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000" b="1" dirty="0"/>
              <a:t>M</a:t>
            </a:r>
            <a:r>
              <a:rPr lang="en-US" sz="2000" b="1" baseline="-25000" dirty="0"/>
              <a:t>2</a:t>
            </a:r>
            <a:r>
              <a:rPr lang="en-US" sz="2000" b="1" dirty="0"/>
              <a:t> PREDICTION FROM MEAN TIDAL RANGE</a:t>
            </a:r>
          </a:p>
        </p:txBody>
      </p:sp>
      <p:grpSp>
        <p:nvGrpSpPr>
          <p:cNvPr id="24" name="Gruppo 23">
            <a:extLst>
              <a:ext uri="{FF2B5EF4-FFF2-40B4-BE49-F238E27FC236}">
                <a16:creationId xmlns:a16="http://schemas.microsoft.com/office/drawing/2014/main" id="{66026B10-2309-45F5-B850-569E0540D992}"/>
              </a:ext>
            </a:extLst>
          </p:cNvPr>
          <p:cNvGrpSpPr>
            <a:grpSpLocks noChangeAspect="1"/>
          </p:cNvGrpSpPr>
          <p:nvPr/>
        </p:nvGrpSpPr>
        <p:grpSpPr>
          <a:xfrm>
            <a:off x="258646" y="1528356"/>
            <a:ext cx="8528525" cy="1165860"/>
            <a:chOff x="344861" y="1524957"/>
            <a:chExt cx="9574006" cy="1308778"/>
          </a:xfrm>
        </p:grpSpPr>
        <p:pic>
          <p:nvPicPr>
            <p:cNvPr id="3" name="Immagine 2">
              <a:extLst>
                <a:ext uri="{FF2B5EF4-FFF2-40B4-BE49-F238E27FC236}">
                  <a16:creationId xmlns:a16="http://schemas.microsoft.com/office/drawing/2014/main" id="{8F6D2858-DF6D-4655-8BD1-78F0732F198C}"/>
                </a:ext>
              </a:extLst>
            </p:cNvPr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4861" y="1524957"/>
              <a:ext cx="9086701" cy="789354"/>
            </a:xfrm>
            <a:prstGeom prst="rect">
              <a:avLst/>
            </a:prstGeom>
          </p:spPr>
        </p:pic>
        <p:pic>
          <p:nvPicPr>
            <p:cNvPr id="20" name="Immagine 19">
              <a:extLst>
                <a:ext uri="{FF2B5EF4-FFF2-40B4-BE49-F238E27FC236}">
                  <a16:creationId xmlns:a16="http://schemas.microsoft.com/office/drawing/2014/main" id="{AD11480F-E799-447A-9F2D-5706693EDA64}"/>
                </a:ext>
              </a:extLst>
            </p:cNvPr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88978" y="2569940"/>
              <a:ext cx="8529889" cy="263795"/>
            </a:xfrm>
            <a:prstGeom prst="rect">
              <a:avLst/>
            </a:prstGeom>
          </p:spPr>
        </p:pic>
      </p:grpSp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F35C5C4A-5484-4D67-9814-7375FB63D956}"/>
              </a:ext>
            </a:extLst>
          </p:cNvPr>
          <p:cNvSpPr txBox="1"/>
          <p:nvPr/>
        </p:nvSpPr>
        <p:spPr>
          <a:xfrm>
            <a:off x="201944" y="962732"/>
            <a:ext cx="81764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dirty="0"/>
              <a:t>Coast, U. S. "Geodetic Survey." </a:t>
            </a:r>
            <a:r>
              <a:rPr lang="en-US" i="1" dirty="0"/>
              <a:t>Manual of Harmonic Constant Reductions</a:t>
            </a:r>
            <a:r>
              <a:rPr lang="en-US" dirty="0"/>
              <a:t> (1952).</a:t>
            </a:r>
            <a:endParaRPr lang="en-US" b="1" dirty="0"/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id="{330AA9FA-01E5-4481-926E-642A0732D871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646" y="3332644"/>
            <a:ext cx="1478691" cy="569707"/>
          </a:xfrm>
          <a:prstGeom prst="rect">
            <a:avLst/>
          </a:prstGeom>
        </p:spPr>
      </p:pic>
      <p:pic>
        <p:nvPicPr>
          <p:cNvPr id="15" name="Immagine 14">
            <a:extLst>
              <a:ext uri="{FF2B5EF4-FFF2-40B4-BE49-F238E27FC236}">
                <a16:creationId xmlns:a16="http://schemas.microsoft.com/office/drawing/2014/main" id="{45A90D45-ABA1-44F3-B0DB-CA76834CFD8A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646" y="4269082"/>
            <a:ext cx="3719103" cy="1171951"/>
          </a:xfrm>
          <a:prstGeom prst="rect">
            <a:avLst/>
          </a:prstGeom>
        </p:spPr>
      </p:pic>
      <p:sp>
        <p:nvSpPr>
          <p:cNvPr id="12" name="Ovale 11">
            <a:extLst>
              <a:ext uri="{FF2B5EF4-FFF2-40B4-BE49-F238E27FC236}">
                <a16:creationId xmlns:a16="http://schemas.microsoft.com/office/drawing/2014/main" id="{3BEAECE1-1F2A-41F8-8561-E22F5CA5DF8E}"/>
              </a:ext>
            </a:extLst>
          </p:cNvPr>
          <p:cNvSpPr/>
          <p:nvPr/>
        </p:nvSpPr>
        <p:spPr>
          <a:xfrm>
            <a:off x="4993608" y="1385456"/>
            <a:ext cx="342652" cy="972423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6" name="Ovale 15">
            <a:extLst>
              <a:ext uri="{FF2B5EF4-FFF2-40B4-BE49-F238E27FC236}">
                <a16:creationId xmlns:a16="http://schemas.microsoft.com/office/drawing/2014/main" id="{DCB03C0A-6B9D-4C9D-AF1D-4FC2329C50A1}"/>
              </a:ext>
            </a:extLst>
          </p:cNvPr>
          <p:cNvSpPr/>
          <p:nvPr/>
        </p:nvSpPr>
        <p:spPr>
          <a:xfrm>
            <a:off x="6571116" y="1396401"/>
            <a:ext cx="988879" cy="874889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8" name="Ovale 17">
            <a:extLst>
              <a:ext uri="{FF2B5EF4-FFF2-40B4-BE49-F238E27FC236}">
                <a16:creationId xmlns:a16="http://schemas.microsoft.com/office/drawing/2014/main" id="{EB9E26FD-DD69-4A4F-8D6B-4F0482222FB8}"/>
              </a:ext>
            </a:extLst>
          </p:cNvPr>
          <p:cNvSpPr/>
          <p:nvPr/>
        </p:nvSpPr>
        <p:spPr>
          <a:xfrm>
            <a:off x="1544209" y="2411850"/>
            <a:ext cx="386255" cy="354725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7" name="Connettore diritto 6">
            <a:extLst>
              <a:ext uri="{FF2B5EF4-FFF2-40B4-BE49-F238E27FC236}">
                <a16:creationId xmlns:a16="http://schemas.microsoft.com/office/drawing/2014/main" id="{32AEC7AD-DAA1-473B-9DC7-26B0B3B05908}"/>
              </a:ext>
            </a:extLst>
          </p:cNvPr>
          <p:cNvCxnSpPr/>
          <p:nvPr/>
        </p:nvCxnSpPr>
        <p:spPr>
          <a:xfrm>
            <a:off x="1279087" y="2048168"/>
            <a:ext cx="378373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Ovale 20">
            <a:extLst>
              <a:ext uri="{FF2B5EF4-FFF2-40B4-BE49-F238E27FC236}">
                <a16:creationId xmlns:a16="http://schemas.microsoft.com/office/drawing/2014/main" id="{A64D1AC5-C757-49FF-874C-50482E62284B}"/>
              </a:ext>
            </a:extLst>
          </p:cNvPr>
          <p:cNvSpPr/>
          <p:nvPr/>
        </p:nvSpPr>
        <p:spPr>
          <a:xfrm>
            <a:off x="324778" y="3263611"/>
            <a:ext cx="317984" cy="703157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2" name="Ovale 21">
            <a:extLst>
              <a:ext uri="{FF2B5EF4-FFF2-40B4-BE49-F238E27FC236}">
                <a16:creationId xmlns:a16="http://schemas.microsoft.com/office/drawing/2014/main" id="{683BA956-BC78-4E7E-B248-421B06C1C54C}"/>
              </a:ext>
            </a:extLst>
          </p:cNvPr>
          <p:cNvSpPr/>
          <p:nvPr/>
        </p:nvSpPr>
        <p:spPr>
          <a:xfrm>
            <a:off x="5526428" y="2376054"/>
            <a:ext cx="386255" cy="354725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5" name="Ovale 4">
            <a:extLst>
              <a:ext uri="{FF2B5EF4-FFF2-40B4-BE49-F238E27FC236}">
                <a16:creationId xmlns:a16="http://schemas.microsoft.com/office/drawing/2014/main" id="{B98729D6-BFF5-473F-B8A7-9287BBC55A1C}"/>
              </a:ext>
            </a:extLst>
          </p:cNvPr>
          <p:cNvSpPr/>
          <p:nvPr/>
        </p:nvSpPr>
        <p:spPr>
          <a:xfrm>
            <a:off x="134907" y="1625219"/>
            <a:ext cx="509416" cy="493277"/>
          </a:xfrm>
          <a:prstGeom prst="ellipse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grpSp>
        <p:nvGrpSpPr>
          <p:cNvPr id="10" name="Gruppo 9">
            <a:extLst>
              <a:ext uri="{FF2B5EF4-FFF2-40B4-BE49-F238E27FC236}">
                <a16:creationId xmlns:a16="http://schemas.microsoft.com/office/drawing/2014/main" id="{60565C0E-4DC7-4E48-9392-EF4537486A44}"/>
              </a:ext>
            </a:extLst>
          </p:cNvPr>
          <p:cNvGrpSpPr/>
          <p:nvPr/>
        </p:nvGrpSpPr>
        <p:grpSpPr>
          <a:xfrm>
            <a:off x="5336260" y="4269082"/>
            <a:ext cx="3134481" cy="1028401"/>
            <a:chOff x="7260020" y="4082906"/>
            <a:chExt cx="4179308" cy="1371201"/>
          </a:xfrm>
        </p:grpSpPr>
        <p:sp>
          <p:nvSpPr>
            <p:cNvPr id="6" name="Ovale 5">
              <a:extLst>
                <a:ext uri="{FF2B5EF4-FFF2-40B4-BE49-F238E27FC236}">
                  <a16:creationId xmlns:a16="http://schemas.microsoft.com/office/drawing/2014/main" id="{C7A44FAA-B968-4223-BD09-315BC1068366}"/>
                </a:ext>
              </a:extLst>
            </p:cNvPr>
            <p:cNvSpPr/>
            <p:nvPr/>
          </p:nvSpPr>
          <p:spPr>
            <a:xfrm>
              <a:off x="7260020" y="4121441"/>
              <a:ext cx="329543" cy="309988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3" name="Ovale 22">
              <a:extLst>
                <a:ext uri="{FF2B5EF4-FFF2-40B4-BE49-F238E27FC236}">
                  <a16:creationId xmlns:a16="http://schemas.microsoft.com/office/drawing/2014/main" id="{E62E37F9-2E9B-41FA-AD18-8CB508CEA673}"/>
                </a:ext>
              </a:extLst>
            </p:cNvPr>
            <p:cNvSpPr/>
            <p:nvPr/>
          </p:nvSpPr>
          <p:spPr>
            <a:xfrm>
              <a:off x="7260020" y="4582231"/>
              <a:ext cx="329543" cy="309988"/>
            </a:xfrm>
            <a:prstGeom prst="ellipse">
              <a:avLst/>
            </a:prstGeom>
            <a:solidFill>
              <a:srgbClr val="0070C0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9" name="CasellaDiTesto 8">
              <a:extLst>
                <a:ext uri="{FF2B5EF4-FFF2-40B4-BE49-F238E27FC236}">
                  <a16:creationId xmlns:a16="http://schemas.microsoft.com/office/drawing/2014/main" id="{BDC680DE-A395-450D-B065-D9D85F7703EF}"/>
                </a:ext>
              </a:extLst>
            </p:cNvPr>
            <p:cNvSpPr txBox="1"/>
            <p:nvPr/>
          </p:nvSpPr>
          <p:spPr>
            <a:xfrm>
              <a:off x="7705188" y="4082906"/>
              <a:ext cx="3725688" cy="4514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/>
                <a:t>parameters assumed</a:t>
              </a:r>
            </a:p>
          </p:txBody>
        </p:sp>
        <p:sp>
          <p:nvSpPr>
            <p:cNvPr id="25" name="CasellaDiTesto 24">
              <a:extLst>
                <a:ext uri="{FF2B5EF4-FFF2-40B4-BE49-F238E27FC236}">
                  <a16:creationId xmlns:a16="http://schemas.microsoft.com/office/drawing/2014/main" id="{CB9FA274-5E74-45A9-A771-F969DDC58984}"/>
                </a:ext>
              </a:extLst>
            </p:cNvPr>
            <p:cNvSpPr txBox="1"/>
            <p:nvPr/>
          </p:nvSpPr>
          <p:spPr>
            <a:xfrm>
              <a:off x="7705188" y="4522887"/>
              <a:ext cx="3725688" cy="4514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/>
                <a:t>parameter unknown</a:t>
              </a:r>
            </a:p>
          </p:txBody>
        </p:sp>
        <p:sp>
          <p:nvSpPr>
            <p:cNvPr id="26" name="Ovale 25">
              <a:extLst>
                <a:ext uri="{FF2B5EF4-FFF2-40B4-BE49-F238E27FC236}">
                  <a16:creationId xmlns:a16="http://schemas.microsoft.com/office/drawing/2014/main" id="{4B4C6722-C3C6-47EF-8D9C-7FE6E35BD69C}"/>
                </a:ext>
              </a:extLst>
            </p:cNvPr>
            <p:cNvSpPr/>
            <p:nvPr/>
          </p:nvSpPr>
          <p:spPr>
            <a:xfrm>
              <a:off x="7275303" y="5048163"/>
              <a:ext cx="329543" cy="309988"/>
            </a:xfrm>
            <a:prstGeom prst="ellipse">
              <a:avLst/>
            </a:prstGeom>
            <a:solidFill>
              <a:srgbClr val="00B05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7" name="CasellaDiTesto 26">
              <a:extLst>
                <a:ext uri="{FF2B5EF4-FFF2-40B4-BE49-F238E27FC236}">
                  <a16:creationId xmlns:a16="http://schemas.microsoft.com/office/drawing/2014/main" id="{91E3C889-2925-477F-BF5F-7C6687A910B1}"/>
                </a:ext>
              </a:extLst>
            </p:cNvPr>
            <p:cNvSpPr txBox="1"/>
            <p:nvPr/>
          </p:nvSpPr>
          <p:spPr>
            <a:xfrm>
              <a:off x="7713640" y="5002702"/>
              <a:ext cx="3725688" cy="4514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/>
                <a:t>parameter given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957164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07D7006D-92A0-4ADA-B318-5676E3B22874}"/>
              </a:ext>
            </a:extLst>
          </p:cNvPr>
          <p:cNvSpPr txBox="1"/>
          <p:nvPr/>
        </p:nvSpPr>
        <p:spPr>
          <a:xfrm>
            <a:off x="142875" y="209550"/>
            <a:ext cx="878633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000" b="1" dirty="0"/>
              <a:t>ASSESSING HOW TRENDS IN M</a:t>
            </a:r>
            <a:r>
              <a:rPr lang="en-US" sz="2000" b="1" baseline="-25000" dirty="0"/>
              <a:t>2</a:t>
            </a:r>
            <a:r>
              <a:rPr lang="en-US" sz="2000" b="1" dirty="0"/>
              <a:t> ARE AFFECTING THE OCCURRENCE OF NF</a:t>
            </a: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D6829D3C-4ADF-4FF8-A4A6-AFB04F7FF144}"/>
              </a:ext>
            </a:extLst>
          </p:cNvPr>
          <p:cNvSpPr txBox="1"/>
          <p:nvPr/>
        </p:nvSpPr>
        <p:spPr>
          <a:xfrm>
            <a:off x="271783" y="966511"/>
            <a:ext cx="8600433" cy="42267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07000"/>
              </a:lnSpc>
              <a:buFont typeface="+mj-lt"/>
              <a:buAutoNum type="arabicPeriod"/>
            </a:pPr>
            <a:r>
              <a:rPr lang="en-US" dirty="0"/>
              <a:t>The residual over a modern epoch is computed as the difference between the total water level and the predicted tides,</a:t>
            </a:r>
            <a:endParaRPr lang="it-IT" dirty="0"/>
          </a:p>
          <a:p>
            <a:pPr marL="342900" lvl="0" indent="-342900" algn="just">
              <a:lnSpc>
                <a:spcPct val="107000"/>
              </a:lnSpc>
              <a:buFont typeface="+mj-lt"/>
              <a:buAutoNum type="arabicPeriod"/>
            </a:pPr>
            <a:r>
              <a:rPr lang="en-US" dirty="0"/>
              <a:t>For each year of the historical epoch considered, the minimum and maximum values of inferred M2 are computed,</a:t>
            </a:r>
            <a:endParaRPr lang="it-IT" dirty="0"/>
          </a:p>
          <a:p>
            <a:pPr marL="342900" lvl="0" indent="-342900" algn="just">
              <a:lnSpc>
                <a:spcPct val="107000"/>
              </a:lnSpc>
              <a:buFont typeface="+mj-lt"/>
              <a:buAutoNum type="arabicPeriod"/>
            </a:pPr>
            <a:r>
              <a:rPr lang="en-US" dirty="0"/>
              <a:t>Modern M2 are replaced with the inferred historical M2 amplitudes and new tides are predicted over the modern epoch,</a:t>
            </a:r>
            <a:endParaRPr lang="it-IT" dirty="0"/>
          </a:p>
          <a:p>
            <a:pPr marL="342900" lvl="0" indent="-342900" algn="just">
              <a:lnSpc>
                <a:spcPct val="107000"/>
              </a:lnSpc>
              <a:buFont typeface="+mj-lt"/>
              <a:buAutoNum type="arabicPeriod"/>
            </a:pPr>
            <a:r>
              <a:rPr lang="en-US" dirty="0"/>
              <a:t>Step 3 is repeated replacing all the modern tidal constituents with their historical counterparts according to Li et. al., (2021),</a:t>
            </a:r>
            <a:endParaRPr lang="it-IT" dirty="0"/>
          </a:p>
          <a:p>
            <a:pPr marL="342900" lvl="0" indent="-342900" algn="just">
              <a:lnSpc>
                <a:spcPct val="107000"/>
              </a:lnSpc>
              <a:buFont typeface="+mj-lt"/>
              <a:buAutoNum type="arabicPeriod"/>
            </a:pPr>
            <a:r>
              <a:rPr lang="en-US" dirty="0"/>
              <a:t>Modern residuals are added on top of both the surrogated tides,</a:t>
            </a:r>
            <a:endParaRPr lang="it-IT" dirty="0"/>
          </a:p>
          <a:p>
            <a:pPr marL="342900" lvl="0" indent="-342900" algn="just">
              <a:lnSpc>
                <a:spcPct val="107000"/>
              </a:lnSpc>
              <a:buFont typeface="+mj-lt"/>
              <a:buAutoNum type="arabicPeriod"/>
            </a:pPr>
            <a:r>
              <a:rPr lang="en-US" dirty="0"/>
              <a:t>Yearly number of NF days are computed on </a:t>
            </a:r>
            <a:r>
              <a:rPr lang="en-US" dirty="0" err="1"/>
              <a:t>i</a:t>
            </a:r>
            <a:r>
              <a:rPr lang="en-US" dirty="0"/>
              <a:t>) the observed data, ii) the data driven by historical tides + modern residuals, and iii) the data driven by historical M2 estimates + modern residuals (two time series for each year of the historical epoch)</a:t>
            </a:r>
            <a:endParaRPr lang="it-IT" dirty="0"/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en-US" dirty="0"/>
              <a:t>The differences between the number of NF days observed and computed from the surrogate series are computed over the modern period.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5163838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>
            <a:extLst>
              <a:ext uri="{FF2B5EF4-FFF2-40B4-BE49-F238E27FC236}">
                <a16:creationId xmlns:a16="http://schemas.microsoft.com/office/drawing/2014/main" id="{4BA1EC74-10EE-44E8-BE8E-3B159D7152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09660"/>
            <a:ext cx="3565133" cy="2876979"/>
          </a:xfrm>
          <a:prstGeom prst="rect">
            <a:avLst/>
          </a:prstGeom>
        </p:spPr>
      </p:pic>
      <p:sp>
        <p:nvSpPr>
          <p:cNvPr id="8" name="CasellaDiTesto 7">
            <a:extLst>
              <a:ext uri="{FF2B5EF4-FFF2-40B4-BE49-F238E27FC236}">
                <a16:creationId xmlns:a16="http://schemas.microsoft.com/office/drawing/2014/main" id="{441DD7AC-D28C-47A1-ACC8-C3880197F067}"/>
              </a:ext>
            </a:extLst>
          </p:cNvPr>
          <p:cNvSpPr txBox="1"/>
          <p:nvPr/>
        </p:nvSpPr>
        <p:spPr>
          <a:xfrm>
            <a:off x="142875" y="209550"/>
            <a:ext cx="878633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000" b="1" dirty="0"/>
              <a:t>AN EXAMPLE OF THE METHOD - RESULTS AT WASHINGTON DC (NEGATIVE TREND)</a:t>
            </a: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5797D995-6F16-431F-8057-EB5A7CB4DE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75956" y="3429000"/>
            <a:ext cx="6953250" cy="3219450"/>
          </a:xfrm>
          <a:prstGeom prst="rect">
            <a:avLst/>
          </a:prstGeom>
        </p:spPr>
      </p:pic>
      <p:sp>
        <p:nvSpPr>
          <p:cNvPr id="6" name="CasellaDiTesto 5">
            <a:extLst>
              <a:ext uri="{FF2B5EF4-FFF2-40B4-BE49-F238E27FC236}">
                <a16:creationId xmlns:a16="http://schemas.microsoft.com/office/drawing/2014/main" id="{33DA817D-C53D-4460-8A75-483BF0CC8C7B}"/>
              </a:ext>
            </a:extLst>
          </p:cNvPr>
          <p:cNvSpPr txBox="1"/>
          <p:nvPr/>
        </p:nvSpPr>
        <p:spPr>
          <a:xfrm>
            <a:off x="4714226" y="663154"/>
            <a:ext cx="421498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i="1" dirty="0"/>
              <a:t>Distribution of the inferred M</a:t>
            </a:r>
            <a:r>
              <a:rPr lang="en-US" i="1" baseline="-25000" dirty="0"/>
              <a:t>2</a:t>
            </a:r>
            <a:r>
              <a:rPr lang="en-US" i="1" dirty="0"/>
              <a:t> amplitudes for 1936 compared to the predicted value (benchmark data)</a:t>
            </a: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63FD3D7F-C83F-4015-A95D-55C40077666E}"/>
              </a:ext>
            </a:extLst>
          </p:cNvPr>
          <p:cNvSpPr txBox="1"/>
          <p:nvPr/>
        </p:nvSpPr>
        <p:spPr>
          <a:xfrm>
            <a:off x="3787840" y="1853244"/>
            <a:ext cx="514136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i="1" dirty="0"/>
              <a:t>cumulated differences between the observed and inferred number of NF days over the 2000-2020 period for different reference years.</a:t>
            </a:r>
          </a:p>
        </p:txBody>
      </p:sp>
      <p:cxnSp>
        <p:nvCxnSpPr>
          <p:cNvPr id="9" name="Connettore 2 8">
            <a:extLst>
              <a:ext uri="{FF2B5EF4-FFF2-40B4-BE49-F238E27FC236}">
                <a16:creationId xmlns:a16="http://schemas.microsoft.com/office/drawing/2014/main" id="{66072C9A-C9AC-426A-BB6D-03EAD10E95A6}"/>
              </a:ext>
            </a:extLst>
          </p:cNvPr>
          <p:cNvCxnSpPr>
            <a:stCxn id="6" idx="1"/>
          </p:cNvCxnSpPr>
          <p:nvPr/>
        </p:nvCxnSpPr>
        <p:spPr>
          <a:xfrm flipH="1">
            <a:off x="3914454" y="1124819"/>
            <a:ext cx="799772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ttore 2 10">
            <a:extLst>
              <a:ext uri="{FF2B5EF4-FFF2-40B4-BE49-F238E27FC236}">
                <a16:creationId xmlns:a16="http://schemas.microsoft.com/office/drawing/2014/main" id="{D85B9EF3-B1D1-4749-9824-CDF1F30762EA}"/>
              </a:ext>
            </a:extLst>
          </p:cNvPr>
          <p:cNvCxnSpPr>
            <a:cxnSpLocks/>
          </p:cNvCxnSpPr>
          <p:nvPr/>
        </p:nvCxnSpPr>
        <p:spPr>
          <a:xfrm>
            <a:off x="5295900" y="2776574"/>
            <a:ext cx="0" cy="52542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1865786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373,4533"/>
  <p:tag name="ORIGINALWIDTH" val="969,6288"/>
  <p:tag name="LATEXADDIN" val="\documentclass{article}&#10;\usepackage{amsmath}&#10;\pagestyle{empty}&#10;\begin{document}&#10;&#10;\begin{equation*}&#10;\begin{cases}&#10;P_4 = 2M_2^{\circ} - M_4^{\circ} \\&#10;P_6 = 3M_2^{\circ} - M_6^{\circ}&#10;\end{cases}&#10;\end{equation*}&#10;&#10;\end{document}"/>
  <p:tag name="IGUANATEXSIZE" val="20"/>
  <p:tag name="IGUANATEXCURSOR" val="170"/>
  <p:tag name="TRANSPARENCY" val="Vero"/>
  <p:tag name="FILENAME" val=""/>
  <p:tag name="LATEXENGINEID" val="0"/>
  <p:tag name="TEMPFOLDER" val=".\"/>
  <p:tag name="LATEXFORMHEIGHT" val="312"/>
  <p:tag name="LATEXFORMWIDTH" val="384"/>
  <p:tag name="LATEXFORMWRAP" val="Vero"/>
  <p:tag name="BITMAPVECTOR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767,904"/>
  <p:tag name="ORIGINALWIDTH" val="2438,695"/>
  <p:tag name="LATEXADDIN" val="\documentclass{article}&#10;\usepackage{amsmath}&#10;\pagestyle{empty}&#10;\begin{document}&#10;&#10;\begin{equation*}&#10;\begin{cases}&#10;&#10;\tan (v) = \dfrac{2M_4 \sin (P_4) + 3 M_6 \sin (P_6)}{M_2 + 4 M_4 \cos (P_4) + 9M_6 \cos (P_6)} \\\\&#10;&#10;\tan (w) = \dfrac{-2M_4 \sin (P_4) + 3 M_6 \sin (P_6)}{M_2 - 4 M_4 \cos (P_4) + 9M_6 \cos (P_6)} &#10;&#10;\end{cases}&#10;\end{equation*}&#10;&#10;\end{document}"/>
  <p:tag name="IGUANATEXSIZE" val="20"/>
  <p:tag name="IGUANATEXCURSOR" val="214"/>
  <p:tag name="TRANSPARENCY" val="Vero"/>
  <p:tag name="FILENAME" val=""/>
  <p:tag name="LATEXENGINEID" val="0"/>
  <p:tag name="TEMPFOLDER" val=".\"/>
  <p:tag name="LATEXFORMHEIGHT" val="312"/>
  <p:tag name="LATEXFORMWIDTH" val="384"/>
  <p:tag name="LATEXFORMWRAP" val="Vero"/>
  <p:tag name="BITMAPVECTOR" val="0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373,4533"/>
  <p:tag name="ORIGINALWIDTH" val="4447,694"/>
  <p:tag name="LATEXADDIN" val="\documentclass{article}&#10;\usepackage{amsmath}&#10;\pagestyle{empty}&#10;&#10;\begin{document}&#10;&#10;\begin{equation*}&#10;M_n = 1.02 M_2  \left[ \cos(v)+\cos(w)+0.02+0.577\left(\dfrac{S_2}{M_2}\right)^2+0.072\left(\dfrac{K_1+O_1}{M_2}\right)^2  \right]+ \dots&#10;\end{equation*}&#10;&#10;&#10;\end{document}"/>
  <p:tag name="IGUANATEXSIZE" val="20"/>
  <p:tag name="IGUANATEXCURSOR" val="102"/>
  <p:tag name="TRANSPARENCY" val="Vero"/>
  <p:tag name="FILENAME" val=""/>
  <p:tag name="LATEXENGINEID" val="0"/>
  <p:tag name="TEMPFOLDER" val=".\"/>
  <p:tag name="LATEXFORMHEIGHT" val="312"/>
  <p:tag name="LATEXFORMWIDTH" val="384"/>
  <p:tag name="LATEXFORMWRAP" val="Vero"/>
  <p:tag name="BITMAPVECTOR" val="0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5,2343"/>
  <p:tag name="ORIGINALWIDTH" val="4176,228"/>
  <p:tag name="LATEXADDIN" val="\documentclass{article}&#10;\usepackage{amsmath}&#10;\pagestyle{empty}&#10;&#10;\begin{document}&#10;&#10;\begin{equation*}&#10;1.02 M_4 \left[ \cos(P_4-2v)-\cos(P_4-2w)\right]+1.02M_6 \left[ \cos(P_6-3v)+\cos(P_6-3w)\right]&#10;\end{equation*}&#10;&#10;&#10;\end{document}"/>
  <p:tag name="IGUANATEXSIZE" val="20"/>
  <p:tag name="IGUANATEXCURSOR" val="177"/>
  <p:tag name="TRANSPARENCY" val="Vero"/>
  <p:tag name="FILENAME" val=""/>
  <p:tag name="LATEXENGINEID" val="0"/>
  <p:tag name="TEMPFOLDER" val=".\"/>
  <p:tag name="LATEXFORMHEIGHT" val="312"/>
  <p:tag name="LATEXFORMWIDTH" val="384"/>
  <p:tag name="LATEXFORMWRAP" val="Vero"/>
  <p:tag name="BITMAPVECTOR" val="0"/>
</p:tagLst>
</file>

<file path=ppt/theme/theme1.xml><?xml version="1.0" encoding="utf-8"?>
<a:theme xmlns:a="http://schemas.openxmlformats.org/drawingml/2006/main" name="Tema di Office">
  <a:themeElements>
    <a:clrScheme name="Tema di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i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i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45</TotalTime>
  <Words>305</Words>
  <Application>Microsoft Office PowerPoint</Application>
  <PresentationFormat>Presentazione su schermo (4:3)</PresentationFormat>
  <Paragraphs>18</Paragraphs>
  <Slides>4</Slides>
  <Notes>1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Tema di Office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Francesco De Leo</dc:creator>
  <cp:lastModifiedBy>Francesco De Leo</cp:lastModifiedBy>
  <cp:revision>7</cp:revision>
  <dcterms:created xsi:type="dcterms:W3CDTF">2021-04-28T17:54:49Z</dcterms:created>
  <dcterms:modified xsi:type="dcterms:W3CDTF">2021-04-29T12:11:56Z</dcterms:modified>
</cp:coreProperties>
</file>