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472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2481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0134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8692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2900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0151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432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2893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3560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4527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0985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64465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0408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0740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6134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7500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7936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E9A8C17-3837-47D7-9BE2-41C05FEE96CD}" type="datetimeFigureOut">
              <a:rPr lang="en-AU" smtClean="0"/>
              <a:t>26/04/2021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A1B03-4974-439F-AD7C-538163C7770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38791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271AC-1C8A-423D-8416-65FA90854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529750"/>
            <a:ext cx="8825658" cy="1947917"/>
          </a:xfrm>
        </p:spPr>
        <p:txBody>
          <a:bodyPr/>
          <a:lstStyle/>
          <a:p>
            <a:r>
              <a:rPr lang="en-AU" sz="3600" dirty="0"/>
              <a:t>Data assimilation, sensitivity analysis and uncertainty quantification in semi-arid terminal catchments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0AC91B-63A4-4EF8-9EB8-D78E50D90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406853"/>
          </a:xfrm>
        </p:spPr>
        <p:txBody>
          <a:bodyPr>
            <a:normAutofit/>
          </a:bodyPr>
          <a:lstStyle/>
          <a:p>
            <a:r>
              <a:rPr lang="en-AU" dirty="0"/>
              <a:t>Eduardo de </a:t>
            </a:r>
            <a:r>
              <a:rPr lang="en-AU" dirty="0" err="1"/>
              <a:t>sousa</a:t>
            </a:r>
            <a:endParaRPr lang="en-AU" dirty="0"/>
          </a:p>
          <a:p>
            <a:r>
              <a:rPr lang="en-AU" dirty="0"/>
              <a:t>Matthew Hipsey</a:t>
            </a:r>
          </a:p>
          <a:p>
            <a:r>
              <a:rPr lang="en-AU" dirty="0"/>
              <a:t>Ryan vogwill</a:t>
            </a:r>
          </a:p>
        </p:txBody>
      </p:sp>
    </p:spTree>
    <p:extLst>
      <p:ext uri="{BB962C8B-B14F-4D97-AF65-F5344CB8AC3E}">
        <p14:creationId xmlns:p14="http://schemas.microsoft.com/office/powerpoint/2010/main" val="2792750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6D554-0033-4D7C-8EAC-7ACDCDC98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Terminal catchments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611D5-564B-46B3-84F0-D3C8F8A51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911099" cy="4195481"/>
          </a:xfrm>
        </p:spPr>
        <p:txBody>
          <a:bodyPr/>
          <a:lstStyle/>
          <a:p>
            <a:r>
              <a:rPr lang="en-AU" dirty="0"/>
              <a:t>Terminal catchments are characterised by the absence of surface and groundwater outflows</a:t>
            </a:r>
          </a:p>
          <a:p>
            <a:r>
              <a:rPr lang="en-AU" dirty="0"/>
              <a:t>Also known as endorheic basins or basins of internal drainage</a:t>
            </a:r>
          </a:p>
          <a:p>
            <a:r>
              <a:rPr lang="en-AU" dirty="0"/>
              <a:t>Widely distributed around the globe, many of which are biodiversity hotspots</a:t>
            </a:r>
          </a:p>
          <a:p>
            <a:r>
              <a:rPr lang="en-AU" dirty="0"/>
              <a:t>These areas are often subject to climate change and/or human activities</a:t>
            </a:r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7117DD-97AF-40F2-836E-67EB63D720A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105" y="3705726"/>
            <a:ext cx="4912895" cy="3146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6639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A8120-8657-4A40-971D-C8F548C95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Data sparsity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F2CE6-A31D-4B69-B48B-26D5D83D3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Environment impact assessment and research efforts are constrained by highly incomplete datasets</a:t>
            </a:r>
          </a:p>
          <a:p>
            <a:r>
              <a:rPr lang="en-AU" dirty="0"/>
              <a:t>Majority of studies based on indirect measurements and/or remote sensing data</a:t>
            </a:r>
          </a:p>
          <a:p>
            <a:r>
              <a:rPr lang="en-AU" dirty="0"/>
              <a:t>There is a need to “make the most” of available data, and the extract the maximum amount of information</a:t>
            </a:r>
          </a:p>
          <a:p>
            <a:r>
              <a:rPr lang="en-AU" dirty="0"/>
              <a:t>Use of data assimilation (DA), uncertainty quantification (UQ) and sensitivity analysis (SA) in hydrology studies are emerging fields</a:t>
            </a:r>
          </a:p>
          <a:p>
            <a:r>
              <a:rPr lang="en-AU" dirty="0"/>
              <a:t>These techniques have the potential to help with the research in the endorheic </a:t>
            </a:r>
            <a:r>
              <a:rPr lang="en-AU" dirty="0" err="1"/>
              <a:t>basisn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2686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CBECF-0531-4E52-8A42-06A166912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EA429-1FAC-48A5-8485-5AEBBD740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3" y="2052918"/>
            <a:ext cx="4781294" cy="4195481"/>
          </a:xfrm>
        </p:spPr>
        <p:txBody>
          <a:bodyPr/>
          <a:lstStyle/>
          <a:p>
            <a:r>
              <a:rPr lang="en-AU" dirty="0"/>
              <a:t>Explore the potential different techniques in DA, UQ and SA to facilitate research in endorheic basins</a:t>
            </a:r>
          </a:p>
          <a:p>
            <a:r>
              <a:rPr lang="en-AU" dirty="0"/>
              <a:t>Facilitate the different research stages and address research questions often arisen in these studies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BFAF2A-F639-4E29-8CB6-FA4CC39E204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026" y="609601"/>
            <a:ext cx="5731510" cy="614743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2713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E6F87-DBFC-4B4F-B9BB-DE448936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Study 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62DCD-6F2C-41AA-988E-461E2B998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835803" cy="4195481"/>
          </a:xfrm>
        </p:spPr>
        <p:txBody>
          <a:bodyPr/>
          <a:lstStyle/>
          <a:p>
            <a:r>
              <a:rPr lang="en-AU" dirty="0"/>
              <a:t>Lake Muir-</a:t>
            </a:r>
            <a:r>
              <a:rPr lang="en-AU" dirty="0" err="1"/>
              <a:t>Unicup</a:t>
            </a:r>
            <a:r>
              <a:rPr lang="en-AU" dirty="0"/>
              <a:t> Natural Diversity Recovery Catchment (MUNDRC)</a:t>
            </a:r>
          </a:p>
          <a:p>
            <a:r>
              <a:rPr lang="en-AU" dirty="0"/>
              <a:t>Small scale terminal catchment in southwestern Australia</a:t>
            </a:r>
          </a:p>
          <a:p>
            <a:r>
              <a:rPr lang="en-AU" dirty="0"/>
              <a:t>Dominant catchment outflow occurs through Lake Muir</a:t>
            </a:r>
          </a:p>
          <a:p>
            <a:r>
              <a:rPr lang="en-AU" dirty="0"/>
              <a:t>Subject to rainfall decline since 1970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C181C219-42E3-4E0B-8D6E-2672D305791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964" y="-1"/>
            <a:ext cx="4647036" cy="2802195"/>
          </a:xfrm>
          <a:prstGeom prst="rect">
            <a:avLst/>
          </a:prstGeom>
        </p:spPr>
      </p:pic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66431066-0C85-4E7E-A51F-D5CDD8271C5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964" y="2802194"/>
            <a:ext cx="4647035" cy="406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5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BBC4A-6C39-4983-B2E7-3E4B5148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Data gaps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B4D94-AA7E-4B3A-9FE2-3F537104D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968539" cy="4195481"/>
          </a:xfrm>
        </p:spPr>
        <p:txBody>
          <a:bodyPr/>
          <a:lstStyle/>
          <a:p>
            <a:r>
              <a:rPr lang="en-AU" dirty="0"/>
              <a:t>Rainfall decline since 1970</a:t>
            </a:r>
          </a:p>
          <a:p>
            <a:r>
              <a:rPr lang="en-AU" dirty="0"/>
              <a:t>First groundwater records from early 2000’s</a:t>
            </a:r>
          </a:p>
          <a:p>
            <a:r>
              <a:rPr lang="en-AU" dirty="0"/>
              <a:t>First lake records from 1980’s</a:t>
            </a:r>
          </a:p>
          <a:p>
            <a:r>
              <a:rPr lang="en-AU" dirty="0"/>
              <a:t>No baseline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F136BC-B3B6-4A81-9AB5-9793045ACAF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957" y="4763729"/>
            <a:ext cx="6610043" cy="2094271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1356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CF5F-F2D4-4F58-A88C-23AC62798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DA - Reconstruction of groundwater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82E52-DF34-4DBC-9A25-25F6FE0CC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245869" cy="4195481"/>
          </a:xfrm>
        </p:spPr>
        <p:txBody>
          <a:bodyPr/>
          <a:lstStyle/>
          <a:p>
            <a:r>
              <a:rPr lang="en-AU" dirty="0"/>
              <a:t>Backward water table fluctuation method</a:t>
            </a:r>
          </a:p>
          <a:p>
            <a:r>
              <a:rPr lang="en-AU" dirty="0"/>
              <a:t>Data-driven model</a:t>
            </a:r>
          </a:p>
          <a:p>
            <a:r>
              <a:rPr lang="en-AU" dirty="0"/>
              <a:t>Capable of running backwards in time</a:t>
            </a:r>
          </a:p>
          <a:p>
            <a:r>
              <a:rPr lang="en-AU" dirty="0"/>
              <a:t>Calibrated against existing data</a:t>
            </a:r>
          </a:p>
          <a:p>
            <a:r>
              <a:rPr lang="en-AU" dirty="0"/>
              <a:t>Provided hindcasts for 1970 groundwater levels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1890638D-2618-4808-87D9-310FB07DB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479" y="2713703"/>
            <a:ext cx="4010869" cy="186472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7B03F21A-CD1E-42A2-BA3B-5C1A546F7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479" y="4777406"/>
            <a:ext cx="4016447" cy="186472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377453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CF5F-F2D4-4F58-A88C-23AC62798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/>
              <a:t>DA - Reconstruction of groundwater levels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82E52-DF34-4DBC-9A25-25F6FE0CC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5245869" cy="4195481"/>
          </a:xfrm>
        </p:spPr>
        <p:txBody>
          <a:bodyPr/>
          <a:lstStyle/>
          <a:p>
            <a:r>
              <a:rPr lang="en-AU" dirty="0"/>
              <a:t>Backward water table fluctuation method</a:t>
            </a:r>
          </a:p>
          <a:p>
            <a:r>
              <a:rPr lang="en-AU" dirty="0"/>
              <a:t>Data-driven model</a:t>
            </a:r>
          </a:p>
          <a:p>
            <a:r>
              <a:rPr lang="en-AU" dirty="0"/>
              <a:t>Capable of running backwards in time</a:t>
            </a:r>
          </a:p>
          <a:p>
            <a:r>
              <a:rPr lang="en-AU" dirty="0"/>
              <a:t>Calibrated against existing data</a:t>
            </a:r>
          </a:p>
          <a:p>
            <a:r>
              <a:rPr lang="en-AU" dirty="0"/>
              <a:t>Provided hindcasts for 1970 groundwater levels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091B67-22BF-44BD-9A3F-361790AB073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994" y="1165122"/>
            <a:ext cx="4132005" cy="56928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2865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ABCF-EB9A-4D04-8436-E6193F208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DA/UQ – Reducing uncertainty through history matching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C5B2B-7B3A-4701-95A9-4223FBFFA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61" y="2052918"/>
            <a:ext cx="5253243" cy="4195481"/>
          </a:xfrm>
        </p:spPr>
        <p:txBody>
          <a:bodyPr>
            <a:normAutofit lnSpcReduction="10000"/>
          </a:bodyPr>
          <a:lstStyle/>
          <a:p>
            <a:r>
              <a:rPr lang="en-AU" dirty="0"/>
              <a:t>An integrated lake-groundwater model was developed</a:t>
            </a:r>
          </a:p>
          <a:p>
            <a:r>
              <a:rPr lang="en-AU" dirty="0"/>
              <a:t>Parameter and predictive uncertainty assessed using highly-parameterised approach with pilot points</a:t>
            </a:r>
          </a:p>
          <a:p>
            <a:r>
              <a:rPr lang="en-AU" dirty="0"/>
              <a:t>Uncertainty reduced utilising the Iterative Ensemble Smoother method (White, 2018)</a:t>
            </a:r>
          </a:p>
          <a:p>
            <a:r>
              <a:rPr lang="en-AU" dirty="0"/>
              <a:t>Prior ensemble based on geological knowledge of the area</a:t>
            </a:r>
          </a:p>
          <a:p>
            <a:r>
              <a:rPr lang="en-AU" dirty="0"/>
              <a:t>Parameters refined to conform to historical system </a:t>
            </a:r>
            <a:r>
              <a:rPr lang="en-AU" dirty="0" err="1"/>
              <a:t>behavior</a:t>
            </a:r>
            <a:endParaRPr lang="en-A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538744-78C2-41E6-954C-52F486E7969C}"/>
              </a:ext>
            </a:extLst>
          </p:cNvPr>
          <p:cNvPicPr/>
          <p:nvPr/>
        </p:nvPicPr>
        <p:blipFill rotWithShape="1">
          <a:blip r:embed="rId2"/>
          <a:srcRect r="6996" b="3"/>
          <a:stretch/>
        </p:blipFill>
        <p:spPr>
          <a:xfrm>
            <a:off x="6514450" y="2249129"/>
            <a:ext cx="5677549" cy="460887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B4096F-3948-47E0-9142-C8AF3450CBE0}"/>
              </a:ext>
            </a:extLst>
          </p:cNvPr>
          <p:cNvSpPr txBox="1"/>
          <p:nvPr/>
        </p:nvSpPr>
        <p:spPr>
          <a:xfrm rot="16200000">
            <a:off x="4445549" y="4274781"/>
            <a:ext cx="3300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Numerical model mesh and</a:t>
            </a:r>
          </a:p>
          <a:p>
            <a:pPr algn="ctr"/>
            <a:r>
              <a:rPr lang="en-AU" b="1" dirty="0"/>
              <a:t>Hydrogeological units</a:t>
            </a:r>
          </a:p>
        </p:txBody>
      </p:sp>
    </p:spTree>
    <p:extLst>
      <p:ext uri="{BB962C8B-B14F-4D97-AF65-F5344CB8AC3E}">
        <p14:creationId xmlns:p14="http://schemas.microsoft.com/office/powerpoint/2010/main" val="4149966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ABCF-EB9A-4D04-8436-E6193F208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DA/UQ – Reducing uncertainty through history matching</a:t>
            </a:r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D2DF8D3E-69FC-442B-B082-48C20DD66A1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30" y="2069911"/>
            <a:ext cx="3275900" cy="4770835"/>
          </a:xfrm>
          <a:prstGeom prst="rect">
            <a:avLst/>
          </a:prstGeo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07998F9D-398F-496B-A922-7C946A1E702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98" y="3012558"/>
            <a:ext cx="3094212" cy="199219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8617B5-C452-47FC-BFFA-B2D0E115384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949" y="2087165"/>
            <a:ext cx="4574051" cy="477083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430944-0905-40E9-A404-06E8EB259221}"/>
              </a:ext>
            </a:extLst>
          </p:cNvPr>
          <p:cNvSpPr txBox="1"/>
          <p:nvPr/>
        </p:nvSpPr>
        <p:spPr>
          <a:xfrm rot="16200000">
            <a:off x="-1569804" y="4303294"/>
            <a:ext cx="37385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Pilot point locations for different </a:t>
            </a:r>
          </a:p>
          <a:p>
            <a:pPr algn="ctr"/>
            <a:r>
              <a:rPr lang="en-AU" b="1" dirty="0"/>
              <a:t>parameter zones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C4C153-8AA0-412B-AA72-480868B6C448}"/>
              </a:ext>
            </a:extLst>
          </p:cNvPr>
          <p:cNvSpPr txBox="1"/>
          <p:nvPr/>
        </p:nvSpPr>
        <p:spPr>
          <a:xfrm>
            <a:off x="4132498" y="5000434"/>
            <a:ext cx="29562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/>
              <a:t>Optimisation objective function </a:t>
            </a:r>
          </a:p>
          <a:p>
            <a:pPr algn="ctr"/>
            <a:r>
              <a:rPr lang="en-AU" sz="1400" b="1" dirty="0"/>
              <a:t>for ensemble sets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F1D7E2-1F1C-4497-9385-84AF5D19EDF3}"/>
              </a:ext>
            </a:extLst>
          </p:cNvPr>
          <p:cNvSpPr txBox="1"/>
          <p:nvPr/>
        </p:nvSpPr>
        <p:spPr>
          <a:xfrm rot="16200000">
            <a:off x="5372271" y="4291525"/>
            <a:ext cx="4107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Calibrated hydraulic conductivities</a:t>
            </a:r>
          </a:p>
        </p:txBody>
      </p:sp>
    </p:spTree>
    <p:extLst>
      <p:ext uri="{BB962C8B-B14F-4D97-AF65-F5344CB8AC3E}">
        <p14:creationId xmlns:p14="http://schemas.microsoft.com/office/powerpoint/2010/main" val="17129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ABCF-EB9A-4D04-8436-E6193F208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5540837" cy="1400530"/>
          </a:xfrm>
        </p:spPr>
        <p:txBody>
          <a:bodyPr/>
          <a:lstStyle/>
          <a:p>
            <a:r>
              <a:rPr lang="en-AU" sz="3200" dirty="0"/>
              <a:t>DA/UQ – Reducing uncertainty through history matching</a:t>
            </a:r>
          </a:p>
        </p:txBody>
      </p:sp>
      <p:pic>
        <p:nvPicPr>
          <p:cNvPr id="6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id="{84CE8651-74BC-42EA-ACF4-171727FF1D5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51" y="2123086"/>
            <a:ext cx="4734914" cy="473491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0" name="Picture 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07367EDF-5524-47E0-BEFA-68CCD3C9360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240" y="534060"/>
            <a:ext cx="5230760" cy="632394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4EFB28-867A-4AD8-8ED7-506E252A031A}"/>
              </a:ext>
            </a:extLst>
          </p:cNvPr>
          <p:cNvSpPr txBox="1"/>
          <p:nvPr/>
        </p:nvSpPr>
        <p:spPr>
          <a:xfrm rot="16200000">
            <a:off x="-1243601" y="4303294"/>
            <a:ext cx="3086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Prior x Posterior simulated </a:t>
            </a:r>
          </a:p>
          <a:p>
            <a:r>
              <a:rPr lang="en-AU" b="1" dirty="0"/>
              <a:t>Groundwater levels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E79837-DB54-44FB-9C0C-3DA51618FE1C}"/>
              </a:ext>
            </a:extLst>
          </p:cNvPr>
          <p:cNvSpPr txBox="1"/>
          <p:nvPr/>
        </p:nvSpPr>
        <p:spPr>
          <a:xfrm rot="16200000">
            <a:off x="4488430" y="3907423"/>
            <a:ext cx="4463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Prior x Posterior parameter distributions</a:t>
            </a:r>
          </a:p>
        </p:txBody>
      </p:sp>
    </p:spTree>
    <p:extLst>
      <p:ext uri="{BB962C8B-B14F-4D97-AF65-F5344CB8AC3E}">
        <p14:creationId xmlns:p14="http://schemas.microsoft.com/office/powerpoint/2010/main" val="766609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8ABCF-EB9A-4D04-8436-E6193F208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589270" cy="1400530"/>
          </a:xfrm>
        </p:spPr>
        <p:txBody>
          <a:bodyPr/>
          <a:lstStyle/>
          <a:p>
            <a:r>
              <a:rPr lang="en-AU" sz="3200" dirty="0"/>
              <a:t>DA/UQ – Predictive uncertainty quantification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EFB28-867A-4AD8-8ED7-506E252A031A}"/>
              </a:ext>
            </a:extLst>
          </p:cNvPr>
          <p:cNvSpPr txBox="1"/>
          <p:nvPr/>
        </p:nvSpPr>
        <p:spPr>
          <a:xfrm rot="16200000">
            <a:off x="-987232" y="4021465"/>
            <a:ext cx="3421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Lake and groundwater levels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E79837-DB54-44FB-9C0C-3DA51618FE1C}"/>
              </a:ext>
            </a:extLst>
          </p:cNvPr>
          <p:cNvSpPr txBox="1"/>
          <p:nvPr/>
        </p:nvSpPr>
        <p:spPr>
          <a:xfrm rot="16200000">
            <a:off x="4993497" y="3907423"/>
            <a:ext cx="1845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Water balance</a:t>
            </a:r>
          </a:p>
        </p:txBody>
      </p:sp>
      <p:pic>
        <p:nvPicPr>
          <p:cNvPr id="7" name="Picture 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7B56248F-E29D-4264-B333-A084005B255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697" y="1285568"/>
            <a:ext cx="5451638" cy="545163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536A0953-715C-44A1-A135-BEA036C835C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15" y="1231623"/>
            <a:ext cx="4404271" cy="550558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460626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C5850-C0CF-46D9-A63F-0EC34AADC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SA – Understanding system behaviour through 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70F09-6D80-4CAA-BAE1-C58B0A58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894" y="2052918"/>
            <a:ext cx="5321551" cy="4195481"/>
          </a:xfrm>
        </p:spPr>
        <p:txBody>
          <a:bodyPr/>
          <a:lstStyle/>
          <a:p>
            <a:r>
              <a:rPr lang="en-AU" dirty="0"/>
              <a:t>Sensitivities generated from 1</a:t>
            </a:r>
            <a:r>
              <a:rPr lang="en-AU" baseline="30000" dirty="0"/>
              <a:t>st</a:t>
            </a:r>
            <a:r>
              <a:rPr lang="en-AU" dirty="0"/>
              <a:t> order approximation of partial derivatives</a:t>
            </a:r>
          </a:p>
          <a:p>
            <a:r>
              <a:rPr lang="en-AU" dirty="0"/>
              <a:t>Useful to define distance-sensitivity relationships</a:t>
            </a:r>
          </a:p>
          <a:p>
            <a:r>
              <a:rPr lang="en-AU" dirty="0"/>
              <a:t>Radius of influence from model parameters</a:t>
            </a:r>
          </a:p>
          <a:p>
            <a:r>
              <a:rPr lang="en-AU" dirty="0"/>
              <a:t>Temporal behaviour of sensitivities</a:t>
            </a:r>
          </a:p>
        </p:txBody>
      </p:sp>
      <p:pic>
        <p:nvPicPr>
          <p:cNvPr id="5" name="Picture 4" descr="Calendar&#10;&#10;Description automatically generated">
            <a:extLst>
              <a:ext uri="{FF2B5EF4-FFF2-40B4-BE49-F238E27FC236}">
                <a16:creationId xmlns:a16="http://schemas.microsoft.com/office/drawing/2014/main" id="{65E345D5-4CDF-4DA8-BF88-976BF76B4422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687" b="50869"/>
          <a:stretch/>
        </p:blipFill>
        <p:spPr>
          <a:xfrm>
            <a:off x="6290536" y="1152983"/>
            <a:ext cx="5832639" cy="565728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B1EBA4-4EEE-4525-9DC6-D0CEF26BBAC5}"/>
              </a:ext>
            </a:extLst>
          </p:cNvPr>
          <p:cNvSpPr txBox="1"/>
          <p:nvPr/>
        </p:nvSpPr>
        <p:spPr>
          <a:xfrm rot="16200000">
            <a:off x="4249573" y="3796958"/>
            <a:ext cx="3478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Distance x sensitivity relations</a:t>
            </a:r>
          </a:p>
        </p:txBody>
      </p:sp>
    </p:spTree>
    <p:extLst>
      <p:ext uri="{BB962C8B-B14F-4D97-AF65-F5344CB8AC3E}">
        <p14:creationId xmlns:p14="http://schemas.microsoft.com/office/powerpoint/2010/main" val="650821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C5850-C0CF-46D9-A63F-0EC34AADC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SA – Understanding system behaviour through 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70F09-6D80-4CAA-BAE1-C58B0A58F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894" y="2052918"/>
            <a:ext cx="5321551" cy="4195481"/>
          </a:xfrm>
        </p:spPr>
        <p:txBody>
          <a:bodyPr/>
          <a:lstStyle/>
          <a:p>
            <a:r>
              <a:rPr lang="en-AU" dirty="0"/>
              <a:t>Sensitivities generated from 1</a:t>
            </a:r>
            <a:r>
              <a:rPr lang="en-AU" baseline="30000" dirty="0"/>
              <a:t>st</a:t>
            </a:r>
            <a:r>
              <a:rPr lang="en-AU" dirty="0"/>
              <a:t> order approximation of partial derivatives</a:t>
            </a:r>
          </a:p>
          <a:p>
            <a:r>
              <a:rPr lang="en-AU" dirty="0"/>
              <a:t>Useful to define distance-sensitivity relationships</a:t>
            </a:r>
          </a:p>
          <a:p>
            <a:r>
              <a:rPr lang="en-AU" dirty="0"/>
              <a:t>Radius of influence from model parameters</a:t>
            </a:r>
          </a:p>
          <a:p>
            <a:r>
              <a:rPr lang="en-AU" dirty="0"/>
              <a:t>Temporal behaviour of sensitivities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B1EBA4-4EEE-4525-9DC6-D0CEF26BBAC5}"/>
              </a:ext>
            </a:extLst>
          </p:cNvPr>
          <p:cNvSpPr txBox="1"/>
          <p:nvPr/>
        </p:nvSpPr>
        <p:spPr>
          <a:xfrm rot="16200000">
            <a:off x="5400561" y="1906475"/>
            <a:ext cx="2356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Observation time x </a:t>
            </a:r>
          </a:p>
          <a:p>
            <a:r>
              <a:rPr lang="en-AU" b="1" dirty="0"/>
              <a:t>sensitivity relations</a:t>
            </a:r>
          </a:p>
        </p:txBody>
      </p:sp>
      <p:pic>
        <p:nvPicPr>
          <p:cNvPr id="7" name="Picture 6" descr="A picture containing text, building, electronics&#10;&#10;Description automatically generated">
            <a:extLst>
              <a:ext uri="{FF2B5EF4-FFF2-40B4-BE49-F238E27FC236}">
                <a16:creationId xmlns:a16="http://schemas.microsoft.com/office/drawing/2014/main" id="{8D0C3191-8ED7-42F9-BAC3-351B29C0396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7" b="33233"/>
          <a:stretch/>
        </p:blipFill>
        <p:spPr>
          <a:xfrm>
            <a:off x="6956696" y="1051273"/>
            <a:ext cx="5235304" cy="2377728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87AF31-0927-4163-A5DB-3B443739815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96" b="22602"/>
          <a:stretch/>
        </p:blipFill>
        <p:spPr>
          <a:xfrm>
            <a:off x="6998110" y="3705480"/>
            <a:ext cx="5193890" cy="315252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5FB685-00FF-4798-9F7D-36237DF7151E}"/>
              </a:ext>
            </a:extLst>
          </p:cNvPr>
          <p:cNvSpPr txBox="1"/>
          <p:nvPr/>
        </p:nvSpPr>
        <p:spPr>
          <a:xfrm rot="16200000">
            <a:off x="5447547" y="4802075"/>
            <a:ext cx="23214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Seasonal sensitivity</a:t>
            </a:r>
          </a:p>
          <a:p>
            <a:r>
              <a:rPr lang="en-AU" b="1" dirty="0"/>
              <a:t>behaviour</a:t>
            </a:r>
          </a:p>
        </p:txBody>
      </p:sp>
    </p:spTree>
    <p:extLst>
      <p:ext uri="{BB962C8B-B14F-4D97-AF65-F5344CB8AC3E}">
        <p14:creationId xmlns:p14="http://schemas.microsoft.com/office/powerpoint/2010/main" val="30170122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6213F-2766-4387-B099-E5E4BFC74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82F06-9657-4F0F-8EF2-EAEA58657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DA, UQ and SA techniques have potential to greatly help investigations in endorheic basins</a:t>
            </a:r>
          </a:p>
          <a:p>
            <a:r>
              <a:rPr lang="en-AU" dirty="0"/>
              <a:t>Conventional application of these techniques often happen at the end of model exercises</a:t>
            </a:r>
          </a:p>
          <a:p>
            <a:r>
              <a:rPr lang="en-AU" dirty="0"/>
              <a:t>It has been find that iterations between conceptualisation-modelling-DA-UQ-SA can greatly improve robustness of conceptual and numerical models</a:t>
            </a:r>
          </a:p>
        </p:txBody>
      </p:sp>
    </p:spTree>
    <p:extLst>
      <p:ext uri="{BB962C8B-B14F-4D97-AF65-F5344CB8AC3E}">
        <p14:creationId xmlns:p14="http://schemas.microsoft.com/office/powerpoint/2010/main" val="27026130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71</TotalTime>
  <Words>538</Words>
  <Application>Microsoft Office PowerPoint</Application>
  <PresentationFormat>Widescreen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</vt:lpstr>
      <vt:lpstr>Data assimilation, sensitivity analysis and uncertainty quantification in semi-arid terminal catchments</vt:lpstr>
      <vt:lpstr>Terminal catchments</vt:lpstr>
      <vt:lpstr>Data sparsity</vt:lpstr>
      <vt:lpstr>Objectives</vt:lpstr>
      <vt:lpstr>Study site</vt:lpstr>
      <vt:lpstr>Data gaps</vt:lpstr>
      <vt:lpstr>DA - Reconstruction of groundwater levels</vt:lpstr>
      <vt:lpstr>DA - Reconstruction of groundwater levels</vt:lpstr>
      <vt:lpstr>DA/UQ – Reducing uncertainty through history matching</vt:lpstr>
      <vt:lpstr>DA/UQ – Reducing uncertainty through history matching</vt:lpstr>
      <vt:lpstr>DA/UQ – Reducing uncertainty through history matching</vt:lpstr>
      <vt:lpstr>DA/UQ – Predictive uncertainty quantification</vt:lpstr>
      <vt:lpstr>SA – Understanding system behaviour through sensitivity analysis</vt:lpstr>
      <vt:lpstr>SA – Understanding system behaviour through sensitivity analysis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assimilation, sensitivity analysis and uncertainty quantification in semi-arid terminal catchments</dc:title>
  <dc:creator>Eduardo</dc:creator>
  <cp:lastModifiedBy>Eduardo</cp:lastModifiedBy>
  <cp:revision>11</cp:revision>
  <dcterms:created xsi:type="dcterms:W3CDTF">2021-04-26T01:13:09Z</dcterms:created>
  <dcterms:modified xsi:type="dcterms:W3CDTF">2021-04-26T02:24:13Z</dcterms:modified>
</cp:coreProperties>
</file>