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4197" r:id="rId1"/>
  </p:sldMasterIdLst>
  <p:notesMasterIdLst>
    <p:notesMasterId r:id="rId14"/>
  </p:notesMasterIdLst>
  <p:handoutMasterIdLst>
    <p:handoutMasterId r:id="rId15"/>
  </p:handoutMasterIdLst>
  <p:sldIdLst>
    <p:sldId id="1514" r:id="rId2"/>
    <p:sldId id="1515" r:id="rId3"/>
    <p:sldId id="1509" r:id="rId4"/>
    <p:sldId id="1432" r:id="rId5"/>
    <p:sldId id="1361" r:id="rId6"/>
    <p:sldId id="1365" r:id="rId7"/>
    <p:sldId id="1426" r:id="rId8"/>
    <p:sldId id="1517" r:id="rId9"/>
    <p:sldId id="1518" r:id="rId10"/>
    <p:sldId id="1519" r:id="rId11"/>
    <p:sldId id="1520" r:id="rId12"/>
    <p:sldId id="1167" r:id="rId1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189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377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566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754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5943" algn="l" defTabSz="457189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131" algn="l" defTabSz="457189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320" algn="l" defTabSz="457189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509" algn="l" defTabSz="457189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432FF"/>
    <a:srgbClr val="996633"/>
    <a:srgbClr val="FF8000"/>
    <a:srgbClr val="408000"/>
    <a:srgbClr val="8134FF"/>
    <a:srgbClr val="E69A50"/>
    <a:srgbClr val="EBEBEB"/>
    <a:srgbClr val="00FF00"/>
    <a:srgbClr val="FFFF00"/>
    <a:srgbClr val="00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/>
    <p:restoredTop sz="94627"/>
  </p:normalViewPr>
  <p:slideViewPr>
    <p:cSldViewPr snapToGrid="0">
      <p:cViewPr varScale="1">
        <p:scale>
          <a:sx n="164" d="100"/>
          <a:sy n="164" d="100"/>
        </p:scale>
        <p:origin x="568" y="1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942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fld id="{E4DF6B6B-DBD0-7247-AF34-D0117A55A258}" type="datetime1">
              <a:rPr lang="en-US"/>
              <a:pPr>
                <a:defRPr/>
              </a:pPr>
              <a:t>4/24/21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fld id="{0B5D56AE-5144-1E42-8D68-56A5D0F643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9276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0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fld id="{B3DB54D8-573E-5F4D-8C59-87E6611803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5008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charset="-128"/>
        <a:cs typeface="ＭＳ Ｐゴシック" charset="-128"/>
      </a:defRPr>
    </a:lvl1pPr>
    <a:lvl2pPr marL="45718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37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56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75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5943" algn="l" defTabSz="4571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4571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4571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4571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30BEF4-E523-0F4C-8481-48AFA7194DA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639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DB54D8-573E-5F4D-8C59-87E66118030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35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30BEF4-E523-0F4C-8481-48AFA7194DA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29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30BEF4-E523-0F4C-8481-48AFA7194DA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918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DB54D8-573E-5F4D-8C59-87E66118030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111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7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1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3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8"/>
            <a:ext cx="6815667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76200"/>
            <a:ext cx="103632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04366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1" y="1"/>
            <a:ext cx="12215683" cy="763727"/>
          </a:xfrm>
          <a:prstGeom prst="rect">
            <a:avLst/>
          </a:prstGeom>
        </p:spPr>
      </p:pic>
      <p:sp>
        <p:nvSpPr>
          <p:cNvPr id="4916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23683" y="9"/>
            <a:ext cx="1219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algn="ctr" rotWithShape="0">
              <a:schemeClr val="bg2">
                <a:alpha val="74998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 Rounded MT Bold"/>
          <a:ea typeface="ＭＳ Ｐゴシック" pitchFamily="-111" charset="-128"/>
          <a:cs typeface="Arial Rounded MT Bold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  <a:ea typeface="ＭＳ Ｐゴシック" pitchFamily="-111" charset="-128"/>
          <a:cs typeface="ＭＳ Ｐゴシック" pitchFamily="-11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  <a:ea typeface="ＭＳ Ｐゴシック" pitchFamily="-111" charset="-128"/>
          <a:cs typeface="ＭＳ Ｐゴシック" pitchFamily="-11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  <a:ea typeface="ＭＳ Ｐゴシック" pitchFamily="-111" charset="-128"/>
          <a:cs typeface="ＭＳ Ｐゴシック" pitchFamily="-11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  <a:ea typeface="ＭＳ Ｐゴシック" pitchFamily="-111" charset="-128"/>
          <a:cs typeface="ＭＳ Ｐゴシック" pitchFamily="-111" charset="-128"/>
        </a:defRPr>
      </a:lvl5pPr>
      <a:lvl6pPr marL="457189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</a:defRPr>
      </a:lvl6pPr>
      <a:lvl7pPr marL="914377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</a:defRPr>
      </a:lvl7pPr>
      <a:lvl8pPr marL="1371566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</a:defRPr>
      </a:lvl8pPr>
      <a:lvl9pPr marL="1828754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effectLst>
            <a:outerShdw blurRad="38100" dist="38100" dir="2700000" algn="tl">
              <a:srgbClr val="DDDDDD"/>
            </a:outerShdw>
          </a:effectLst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11" charset="-128"/>
          <a:cs typeface="ＭＳ Ｐゴシック" pitchFamily="-111" charset="-128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63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149" y="1"/>
            <a:ext cx="12213841" cy="6866876"/>
          </a:xfrm>
          <a:prstGeom prst="rect">
            <a:avLst/>
          </a:prstGeom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91949" y="3414075"/>
            <a:ext cx="11490750" cy="1938992"/>
          </a:xfrm>
          <a:prstGeom prst="rect">
            <a:avLst/>
          </a:prstGeom>
          <a:noFill/>
          <a:effectLst/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 Rounded MT Bold"/>
                <a:ea typeface="ＭＳ Ｐゴシック" pitchFamily="-111" charset="-128"/>
                <a:cs typeface="Arial Rounded MT Bold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ea typeface="ＭＳ Ｐゴシック" pitchFamily="-111" charset="-128"/>
                <a:cs typeface="ＭＳ Ｐゴシック" pitchFamily="-111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ea typeface="ＭＳ Ｐゴシック" pitchFamily="-111" charset="-128"/>
                <a:cs typeface="ＭＳ Ｐゴシック" pitchFamily="-111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ea typeface="ＭＳ Ｐゴシック" pitchFamily="-111" charset="-128"/>
                <a:cs typeface="ＭＳ Ｐゴシック" pitchFamily="-111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  <a:ea typeface="ＭＳ Ｐゴシック" pitchFamily="-111" charset="-128"/>
                <a:cs typeface="ＭＳ Ｐゴシック" pitchFamily="-111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b="1" kern="0" dirty="0">
                <a:ea typeface="ＭＳ Ｐゴシック" charset="-128"/>
                <a:cs typeface="ＭＳ Ｐゴシック" charset="-128"/>
              </a:rPr>
              <a:t>S.A. Carn</a:t>
            </a:r>
            <a:r>
              <a:rPr lang="en-US" b="1" kern="0" baseline="30000" dirty="0">
                <a:ea typeface="ＭＳ Ｐゴシック" charset="-128"/>
                <a:cs typeface="ＭＳ Ｐゴシック" charset="-128"/>
              </a:rPr>
              <a:t>1</a:t>
            </a:r>
            <a:r>
              <a:rPr lang="en-US" b="1" kern="0" dirty="0">
                <a:ea typeface="ＭＳ Ｐゴシック" charset="-128"/>
                <a:cs typeface="ＭＳ Ｐゴシック" charset="-128"/>
              </a:rPr>
              <a:t>, V. Fioletov</a:t>
            </a:r>
            <a:r>
              <a:rPr lang="en-US" b="1" kern="0" baseline="30000" dirty="0">
                <a:ea typeface="ＭＳ Ｐゴシック" charset="-128"/>
                <a:cs typeface="ＭＳ Ｐゴシック" charset="-128"/>
              </a:rPr>
              <a:t>2</a:t>
            </a:r>
            <a:r>
              <a:rPr lang="en-US" b="1" kern="0" dirty="0">
                <a:ea typeface="ＭＳ Ｐゴシック" charset="-128"/>
                <a:cs typeface="ＭＳ Ｐゴシック" charset="-128"/>
              </a:rPr>
              <a:t>, C. McLinden</a:t>
            </a:r>
            <a:r>
              <a:rPr lang="en-US" b="1" kern="0" baseline="30000" dirty="0">
                <a:ea typeface="ＭＳ Ｐゴシック" charset="-128"/>
                <a:cs typeface="ＭＳ Ｐゴシック" charset="-128"/>
              </a:rPr>
              <a:t>2</a:t>
            </a:r>
            <a:r>
              <a:rPr lang="en-US" b="1" kern="0" dirty="0">
                <a:ea typeface="ＭＳ Ｐゴシック" charset="-128"/>
                <a:cs typeface="ＭＳ Ｐゴシック" charset="-128"/>
              </a:rPr>
              <a:t>, N.A. Krotkov</a:t>
            </a:r>
            <a:r>
              <a:rPr lang="en-US" b="1" kern="0" baseline="30000" dirty="0">
                <a:ea typeface="ＭＳ Ｐゴシック" charset="-128"/>
                <a:cs typeface="ＭＳ Ｐゴシック" charset="-128"/>
              </a:rPr>
              <a:t>3</a:t>
            </a:r>
            <a:r>
              <a:rPr lang="en-US" sz="2000" b="1" kern="0" dirty="0">
                <a:ea typeface="ＭＳ Ｐゴシック" charset="-128"/>
                <a:cs typeface="ＭＳ Ｐゴシック" charset="-128"/>
              </a:rPr>
              <a:t>, </a:t>
            </a:r>
            <a:r>
              <a:rPr lang="en-US" b="1" kern="0" dirty="0">
                <a:ea typeface="ＭＳ Ｐゴシック" charset="-128"/>
                <a:cs typeface="ＭＳ Ｐゴシック" charset="-128"/>
              </a:rPr>
              <a:t>C. Li</a:t>
            </a:r>
            <a:r>
              <a:rPr lang="en-US" b="1" kern="0" baseline="30000" dirty="0">
                <a:ea typeface="ＭＳ Ｐゴシック" charset="-128"/>
                <a:cs typeface="ＭＳ Ｐゴシック" charset="-128"/>
              </a:rPr>
              <a:t>3,4</a:t>
            </a:r>
          </a:p>
          <a:p>
            <a:pPr algn="ctr" eaLnBrk="1" hangingPunct="1">
              <a:defRPr/>
            </a:pPr>
            <a:endParaRPr lang="en-US" sz="1800" b="1" i="1" kern="0" dirty="0">
              <a:solidFill>
                <a:schemeClr val="bg1">
                  <a:lumMod val="65000"/>
                </a:schemeClr>
              </a:solidFill>
              <a:ea typeface="ＭＳ Ｐゴシック" charset="-128"/>
              <a:cs typeface="ＭＳ Ｐゴシック" charset="-128"/>
            </a:endParaRPr>
          </a:p>
          <a:p>
            <a:pPr marL="342900" indent="-342900" eaLnBrk="1" hangingPunct="1">
              <a:buAutoNum type="arabicPeriod"/>
              <a:defRPr/>
            </a:pPr>
            <a:r>
              <a:rPr lang="en-US" sz="1800" b="1" i="1" kern="0" dirty="0">
                <a:solidFill>
                  <a:schemeClr val="bg1">
                    <a:lumMod val="65000"/>
                  </a:schemeClr>
                </a:solidFill>
                <a:ea typeface="ＭＳ Ｐゴシック" charset="-128"/>
                <a:cs typeface="ＭＳ Ｐゴシック" charset="-128"/>
              </a:rPr>
              <a:t>Michigan Technological University, MI, USA; </a:t>
            </a:r>
            <a:r>
              <a:rPr lang="en-US" sz="1800" b="1" i="1" kern="0" dirty="0" err="1">
                <a:solidFill>
                  <a:schemeClr val="bg1">
                    <a:lumMod val="65000"/>
                  </a:schemeClr>
                </a:solidFill>
                <a:ea typeface="ＭＳ Ｐゴシック" charset="-128"/>
                <a:cs typeface="ＭＳ Ｐゴシック" charset="-128"/>
              </a:rPr>
              <a:t>scarn@mtu.edu</a:t>
            </a:r>
            <a:endParaRPr lang="en-US" sz="1800" b="1" i="1" kern="0" dirty="0">
              <a:solidFill>
                <a:schemeClr val="bg1">
                  <a:lumMod val="65000"/>
                </a:schemeClr>
              </a:solidFill>
              <a:ea typeface="ＭＳ Ｐゴシック" charset="-128"/>
              <a:cs typeface="ＭＳ Ｐゴシック" charset="-128"/>
            </a:endParaRPr>
          </a:p>
          <a:p>
            <a:pPr marL="342900" indent="-342900" eaLnBrk="1" hangingPunct="1">
              <a:buAutoNum type="arabicPeriod"/>
              <a:defRPr/>
            </a:pPr>
            <a:r>
              <a:rPr lang="en-US" sz="1800" b="1" i="1" kern="0" dirty="0">
                <a:solidFill>
                  <a:schemeClr val="bg1">
                    <a:lumMod val="65000"/>
                  </a:schemeClr>
                </a:solidFill>
                <a:ea typeface="ＭＳ Ｐゴシック" charset="-128"/>
                <a:cs typeface="ＭＳ Ｐゴシック" charset="-128"/>
              </a:rPr>
              <a:t>Environment &amp; Climate Change Canada, Toronto, Canada</a:t>
            </a:r>
          </a:p>
          <a:p>
            <a:pPr marL="342900" indent="-342900" eaLnBrk="1" hangingPunct="1">
              <a:buAutoNum type="arabicPeriod"/>
              <a:defRPr/>
            </a:pPr>
            <a:r>
              <a:rPr lang="en-US" sz="1800" b="1" i="1" kern="0" dirty="0">
                <a:solidFill>
                  <a:schemeClr val="bg1">
                    <a:lumMod val="65000"/>
                  </a:schemeClr>
                </a:solidFill>
                <a:ea typeface="ＭＳ Ｐゴシック" charset="-128"/>
                <a:cs typeface="ＭＳ Ｐゴシック" charset="-128"/>
              </a:rPr>
              <a:t>NASA Goddard Space Flight Center, MD, USA</a:t>
            </a:r>
          </a:p>
          <a:p>
            <a:pPr marL="342900" indent="-342900" eaLnBrk="1" hangingPunct="1">
              <a:buAutoNum type="arabicPeriod"/>
              <a:defRPr/>
            </a:pPr>
            <a:r>
              <a:rPr lang="en-US" sz="1800" b="1" i="1" kern="0" dirty="0">
                <a:solidFill>
                  <a:schemeClr val="bg1">
                    <a:lumMod val="65000"/>
                  </a:schemeClr>
                </a:solidFill>
                <a:ea typeface="ＭＳ Ｐゴシック" charset="-128"/>
                <a:cs typeface="ＭＳ Ｐゴシック" charset="-128"/>
              </a:rPr>
              <a:t>ESSIC, Univ. of Maryland, MD, USA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1949" y="504806"/>
            <a:ext cx="115862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 fontAlgn="auto">
              <a:spcBef>
                <a:spcPts val="0"/>
              </a:spcBef>
              <a:spcAft>
                <a:spcPts val="0"/>
              </a:spcAft>
            </a:pPr>
            <a:r>
              <a:rPr lang="en-US" sz="4800" dirty="0">
                <a:solidFill>
                  <a:srgbClr val="FFC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Trends in volcanic degassing through eruption cycles: insights from satellite measurements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ACACEA5-F1CE-624A-826F-467DFBD69787}"/>
              </a:ext>
            </a:extLst>
          </p:cNvPr>
          <p:cNvGrpSpPr/>
          <p:nvPr/>
        </p:nvGrpSpPr>
        <p:grpSpPr>
          <a:xfrm>
            <a:off x="3970993" y="5801012"/>
            <a:ext cx="5275225" cy="729339"/>
            <a:chOff x="2896883" y="5869597"/>
            <a:chExt cx="3859618" cy="53362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29C669C-A91C-9249-9991-30528343D25E}"/>
                </a:ext>
              </a:extLst>
            </p:cNvPr>
            <p:cNvSpPr/>
            <p:nvPr/>
          </p:nvSpPr>
          <p:spPr bwMode="auto">
            <a:xfrm>
              <a:off x="2896883" y="5869597"/>
              <a:ext cx="3859618" cy="533621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softEdge rad="25400"/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en-US" sz="1800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9E43921-5E02-A347-B1D8-5581C711F7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" t="-1" r="44094" b="-13756"/>
            <a:stretch/>
          </p:blipFill>
          <p:spPr>
            <a:xfrm>
              <a:off x="3029162" y="5944209"/>
              <a:ext cx="3642278" cy="447858"/>
            </a:xfrm>
            <a:prstGeom prst="rect">
              <a:avLst/>
            </a:prstGeom>
            <a:solidFill>
              <a:schemeClr val="bg1"/>
            </a:solidFill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213407BA-B307-5846-8C50-0A11D061819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53" t="18202" r="5253" b="6127"/>
          <a:stretch/>
        </p:blipFill>
        <p:spPr>
          <a:xfrm>
            <a:off x="234075" y="5661335"/>
            <a:ext cx="2661239" cy="1008694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7BD3468-C96A-8141-811E-A995249631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1897" y="5488909"/>
            <a:ext cx="1449556" cy="118112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BD4956C-E9C0-9941-B831-DF8F872063BE}"/>
              </a:ext>
            </a:extLst>
          </p:cNvPr>
          <p:cNvSpPr txBox="1"/>
          <p:nvPr/>
        </p:nvSpPr>
        <p:spPr>
          <a:xfrm>
            <a:off x="291949" y="5268086"/>
            <a:ext cx="61760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We acknowledge funding from the NASA Aura Science Team</a:t>
            </a:r>
          </a:p>
        </p:txBody>
      </p:sp>
    </p:spTree>
    <p:extLst>
      <p:ext uri="{BB962C8B-B14F-4D97-AF65-F5344CB8AC3E}">
        <p14:creationId xmlns:p14="http://schemas.microsoft.com/office/powerpoint/2010/main" val="1565043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Multi-scale volcanic gas measurements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66263" y="949124"/>
            <a:ext cx="11477869" cy="5826407"/>
            <a:chOff x="166263" y="949124"/>
            <a:chExt cx="11477869" cy="5826407"/>
          </a:xfrm>
        </p:grpSpPr>
        <p:cxnSp>
          <p:nvCxnSpPr>
            <p:cNvPr id="5" name="Straight Arrow Connector 4"/>
            <p:cNvCxnSpPr/>
            <p:nvPr/>
          </p:nvCxnSpPr>
          <p:spPr bwMode="auto">
            <a:xfrm>
              <a:off x="3889094" y="949124"/>
              <a:ext cx="0" cy="4294208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rgbClr val="FF0000"/>
              </a:solidFill>
              <a:prstDash val="solid"/>
              <a:round/>
              <a:headEnd type="arrow" w="lg" len="lg"/>
              <a:tailEnd type="none"/>
            </a:ln>
            <a:effectLst/>
          </p:spPr>
        </p:cxnSp>
        <p:cxnSp>
          <p:nvCxnSpPr>
            <p:cNvPr id="7" name="Straight Arrow Connector 6"/>
            <p:cNvCxnSpPr/>
            <p:nvPr/>
          </p:nvCxnSpPr>
          <p:spPr bwMode="auto">
            <a:xfrm flipV="1">
              <a:off x="1803721" y="5243332"/>
              <a:ext cx="2096947" cy="1143965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rgbClr val="FF0000"/>
              </a:solidFill>
              <a:prstDash val="solid"/>
              <a:round/>
              <a:headEnd type="arrow" w="lg" len="lg"/>
              <a:tailEnd type="none"/>
            </a:ln>
            <a:effectLst/>
          </p:spPr>
        </p:cxnSp>
        <p:cxnSp>
          <p:nvCxnSpPr>
            <p:cNvPr id="9" name="Straight Arrow Connector 8"/>
            <p:cNvCxnSpPr/>
            <p:nvPr/>
          </p:nvCxnSpPr>
          <p:spPr bwMode="auto">
            <a:xfrm flipH="1">
              <a:off x="3889094" y="5243332"/>
              <a:ext cx="7755038" cy="1"/>
            </a:xfrm>
            <a:prstGeom prst="straightConnector1">
              <a:avLst/>
            </a:prstGeom>
            <a:solidFill>
              <a:schemeClr val="accent1"/>
            </a:solidFill>
            <a:ln w="41275" cap="flat" cmpd="sng" algn="ctr">
              <a:solidFill>
                <a:srgbClr val="FF0000"/>
              </a:solidFill>
              <a:prstDash val="solid"/>
              <a:round/>
              <a:headEnd type="arrow" w="lg" len="lg"/>
              <a:tailEnd type="none"/>
            </a:ln>
            <a:effectLst/>
          </p:spPr>
        </p:cxnSp>
        <p:sp>
          <p:nvSpPr>
            <p:cNvPr id="14" name="TextBox 13"/>
            <p:cNvSpPr txBox="1"/>
            <p:nvPr/>
          </p:nvSpPr>
          <p:spPr>
            <a:xfrm>
              <a:off x="10324617" y="5282879"/>
              <a:ext cx="9116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Arial Rounded MT Bold" charset="0"/>
                  <a:ea typeface="Arial Rounded MT Bold" charset="0"/>
                  <a:cs typeface="Arial Rounded MT Bold" charset="0"/>
                </a:rPr>
                <a:t>Time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542371" y="949124"/>
              <a:ext cx="113043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latin typeface="Arial Rounded MT Bold" charset="0"/>
                  <a:ea typeface="Arial Rounded MT Bold" charset="0"/>
                  <a:cs typeface="Arial Rounded MT Bold" charset="0"/>
                </a:rPr>
                <a:t>Space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66263" y="6313866"/>
              <a:ext cx="206338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latin typeface="Arial Rounded MT Bold" charset="0"/>
                  <a:ea typeface="Arial Rounded MT Bold" charset="0"/>
                  <a:cs typeface="Arial Rounded MT Bold" charset="0"/>
                </a:rPr>
                <a:t>Composition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197517" y="781301"/>
            <a:ext cx="3927911" cy="2314927"/>
            <a:chOff x="4197517" y="781301"/>
            <a:chExt cx="3927911" cy="231492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97517" y="962793"/>
              <a:ext cx="2235207" cy="2133435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6064899" y="781301"/>
              <a:ext cx="206052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solidFill>
                    <a:srgbClr val="0070C0"/>
                  </a:solidFill>
                </a:rPr>
                <a:t>Daily satellite SO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 data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8399749" y="747580"/>
            <a:ext cx="3428090" cy="3039874"/>
            <a:chOff x="8399749" y="747580"/>
            <a:chExt cx="3428090" cy="303987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9749" y="747580"/>
              <a:ext cx="3428090" cy="2448635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8497602" y="3079568"/>
              <a:ext cx="32323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solidFill>
                    <a:srgbClr val="0070C0"/>
                  </a:solidFill>
                </a:rPr>
                <a:t>Long-term average satellite SO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 data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3672809" y="5549827"/>
            <a:ext cx="5127585" cy="460289"/>
            <a:chOff x="3658884" y="5536861"/>
            <a:chExt cx="5127585" cy="460289"/>
          </a:xfrm>
        </p:grpSpPr>
        <p:cxnSp>
          <p:nvCxnSpPr>
            <p:cNvPr id="27" name="Straight Arrow Connector 26"/>
            <p:cNvCxnSpPr/>
            <p:nvPr/>
          </p:nvCxnSpPr>
          <p:spPr bwMode="auto">
            <a:xfrm>
              <a:off x="3658884" y="5536861"/>
              <a:ext cx="5127585" cy="0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70C0"/>
              </a:solidFill>
              <a:prstDash val="solid"/>
              <a:round/>
              <a:headEnd type="arrow" w="lg" len="lg"/>
              <a:tailEnd type="arrow" w="lg" len="lg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>
              <a:off x="3975903" y="5597040"/>
              <a:ext cx="46819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i="1" dirty="0">
                  <a:solidFill>
                    <a:srgbClr val="0070C0"/>
                  </a:solidFill>
                </a:rPr>
                <a:t>In-situ </a:t>
              </a:r>
              <a:r>
                <a:rPr lang="en-US" sz="2000" i="1" dirty="0" err="1">
                  <a:solidFill>
                    <a:srgbClr val="0070C0"/>
                  </a:solidFill>
                </a:rPr>
                <a:t>MultiGAS</a:t>
              </a:r>
              <a:r>
                <a:rPr lang="en-US" sz="2000" i="1" dirty="0">
                  <a:solidFill>
                    <a:srgbClr val="0070C0"/>
                  </a:solidFill>
                </a:rPr>
                <a:t> (CO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, SO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, H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O, H</a:t>
              </a:r>
              <a:r>
                <a:rPr lang="en-US" sz="2000" i="1" baseline="-25000" dirty="0">
                  <a:solidFill>
                    <a:srgbClr val="0070C0"/>
                  </a:solidFill>
                </a:rPr>
                <a:t>2</a:t>
              </a:r>
              <a:r>
                <a:rPr lang="en-US" sz="2000" i="1" dirty="0">
                  <a:solidFill>
                    <a:srgbClr val="0070C0"/>
                  </a:solidFill>
                </a:rPr>
                <a:t>S)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16791" y="4157041"/>
            <a:ext cx="8944839" cy="2000692"/>
            <a:chOff x="916791" y="4157041"/>
            <a:chExt cx="8944839" cy="2000692"/>
          </a:xfrm>
        </p:grpSpPr>
        <p:grpSp>
          <p:nvGrpSpPr>
            <p:cNvPr id="47" name="Group 46"/>
            <p:cNvGrpSpPr/>
            <p:nvPr/>
          </p:nvGrpSpPr>
          <p:grpSpPr>
            <a:xfrm>
              <a:off x="916791" y="4157041"/>
              <a:ext cx="2031769" cy="1906738"/>
              <a:chOff x="916791" y="4157041"/>
              <a:chExt cx="2031769" cy="1906738"/>
            </a:xfrm>
          </p:grpSpPr>
          <p:pic>
            <p:nvPicPr>
              <p:cNvPr id="19" name="Picture 8" descr="galeras_fumarole_sampli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931149" y="4612269"/>
                <a:ext cx="2017411" cy="14515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916791" y="4157041"/>
                <a:ext cx="195277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i="1">
                    <a:solidFill>
                      <a:srgbClr val="0070C0"/>
                    </a:solidFill>
                  </a:rPr>
                  <a:t>Direct sampling</a:t>
                </a:r>
              </a:p>
            </p:txBody>
          </p:sp>
        </p:grpSp>
        <p:cxnSp>
          <p:nvCxnSpPr>
            <p:cNvPr id="40" name="Straight Arrow Connector 39"/>
            <p:cNvCxnSpPr/>
            <p:nvPr/>
          </p:nvCxnSpPr>
          <p:spPr bwMode="auto">
            <a:xfrm flipV="1">
              <a:off x="2766349" y="6141067"/>
              <a:ext cx="7095281" cy="16666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70C0"/>
              </a:solidFill>
              <a:prstDash val="dash"/>
              <a:round/>
              <a:headEnd type="none" w="med" len="med"/>
              <a:tailEnd type="arrow" w="lg" len="lg"/>
            </a:ln>
            <a:effectLst/>
          </p:spPr>
        </p:cxnSp>
      </p:grpSp>
      <p:grpSp>
        <p:nvGrpSpPr>
          <p:cNvPr id="59" name="Group 58"/>
          <p:cNvGrpSpPr/>
          <p:nvPr/>
        </p:nvGrpSpPr>
        <p:grpSpPr>
          <a:xfrm>
            <a:off x="600770" y="1383774"/>
            <a:ext cx="4391864" cy="3749322"/>
            <a:chOff x="600770" y="1383774"/>
            <a:chExt cx="4391864" cy="3749322"/>
          </a:xfrm>
        </p:grpSpPr>
        <p:cxnSp>
          <p:nvCxnSpPr>
            <p:cNvPr id="56" name="Straight Connector 55"/>
            <p:cNvCxnSpPr/>
            <p:nvPr/>
          </p:nvCxnSpPr>
          <p:spPr bwMode="auto">
            <a:xfrm flipV="1">
              <a:off x="4632254" y="4895815"/>
              <a:ext cx="344860" cy="237281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 flipV="1">
              <a:off x="4647774" y="4436718"/>
              <a:ext cx="344860" cy="237281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6" name="Group 45"/>
            <p:cNvGrpSpPr/>
            <p:nvPr/>
          </p:nvGrpSpPr>
          <p:grpSpPr>
            <a:xfrm>
              <a:off x="600770" y="1383774"/>
              <a:ext cx="4031484" cy="3749322"/>
              <a:chOff x="600770" y="1383774"/>
              <a:chExt cx="4031484" cy="3749322"/>
            </a:xfrm>
          </p:grpSpPr>
          <p:cxnSp>
            <p:nvCxnSpPr>
              <p:cNvPr id="33" name="Straight Connector 32"/>
              <p:cNvCxnSpPr/>
              <p:nvPr/>
            </p:nvCxnSpPr>
            <p:spPr bwMode="auto">
              <a:xfrm>
                <a:off x="2086520" y="3056670"/>
                <a:ext cx="1586289" cy="1601864"/>
              </a:xfrm>
              <a:prstGeom prst="line">
                <a:avLst/>
              </a:prstGeom>
              <a:solidFill>
                <a:schemeClr val="accent1"/>
              </a:solidFill>
              <a:ln w="381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8477" y="1690718"/>
                <a:ext cx="1431403" cy="2147104"/>
              </a:xfrm>
              <a:prstGeom prst="rect">
                <a:avLst/>
              </a:prstGeom>
            </p:spPr>
          </p:pic>
          <p:sp>
            <p:nvSpPr>
              <p:cNvPr id="30" name="TextBox 29"/>
              <p:cNvSpPr txBox="1"/>
              <p:nvPr/>
            </p:nvSpPr>
            <p:spPr>
              <a:xfrm>
                <a:off x="600770" y="1383774"/>
                <a:ext cx="169790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400"/>
                  <a:t>© </a:t>
                </a:r>
                <a:r>
                  <a:rPr lang="en-US" sz="1400" dirty="0"/>
                  <a:t>Matthew </a:t>
                </a:r>
                <a:r>
                  <a:rPr lang="en-US" sz="1400" dirty="0" err="1"/>
                  <a:t>Wordell</a:t>
                </a:r>
                <a:endParaRPr lang="en-US" sz="1400" dirty="0"/>
              </a:p>
            </p:txBody>
          </p:sp>
          <p:sp>
            <p:nvSpPr>
              <p:cNvPr id="31" name="Rectangle 30"/>
              <p:cNvSpPr/>
              <p:nvPr/>
            </p:nvSpPr>
            <p:spPr bwMode="auto">
              <a:xfrm>
                <a:off x="3672809" y="4658534"/>
                <a:ext cx="959445" cy="474562"/>
              </a:xfrm>
              <a:prstGeom prst="rect">
                <a:avLst/>
              </a:prstGeom>
              <a:solidFill>
                <a:srgbClr val="FFC00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0" i="0" u="none" strike="noStrike" cap="none" normalizeH="0" baseline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latin typeface="Arial" charset="0"/>
                    <a:ea typeface="ＭＳ Ｐゴシック" charset="-128"/>
                    <a:cs typeface="ＭＳ Ｐゴシック" charset="-128"/>
                  </a:rPr>
                  <a:t>UAVs</a:t>
                </a: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772697" y="3364580"/>
              <a:ext cx="12939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>
                  <a:solidFill>
                    <a:schemeClr val="bg1"/>
                  </a:solidFill>
                </a:rPr>
                <a:t>+</a:t>
              </a:r>
              <a:r>
                <a:rPr lang="en-US" sz="1800" dirty="0" err="1">
                  <a:solidFill>
                    <a:schemeClr val="bg1"/>
                  </a:solidFill>
                </a:rPr>
                <a:t>MultiGAS</a:t>
              </a:r>
              <a:endParaRPr lang="en-US" sz="1800" dirty="0">
                <a:solidFill>
                  <a:schemeClr val="bg1"/>
                </a:solidFill>
              </a:endParaRPr>
            </a:p>
          </p:txBody>
        </p:sp>
        <p:cxnSp>
          <p:nvCxnSpPr>
            <p:cNvPr id="58" name="Straight Connector 57"/>
            <p:cNvCxnSpPr/>
            <p:nvPr/>
          </p:nvCxnSpPr>
          <p:spPr bwMode="auto">
            <a:xfrm flipV="1">
              <a:off x="3711583" y="4408942"/>
              <a:ext cx="344860" cy="237281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0" name="Group 49"/>
          <p:cNvGrpSpPr/>
          <p:nvPr/>
        </p:nvGrpSpPr>
        <p:grpSpPr>
          <a:xfrm>
            <a:off x="4229242" y="2485701"/>
            <a:ext cx="3897780" cy="2663208"/>
            <a:chOff x="4229242" y="2485701"/>
            <a:chExt cx="3897780" cy="2663208"/>
          </a:xfrm>
        </p:grpSpPr>
        <p:cxnSp>
          <p:nvCxnSpPr>
            <p:cNvPr id="42" name="Straight Connector 41"/>
            <p:cNvCxnSpPr/>
            <p:nvPr/>
          </p:nvCxnSpPr>
          <p:spPr bwMode="auto">
            <a:xfrm flipV="1">
              <a:off x="5247287" y="4301922"/>
              <a:ext cx="1066702" cy="7717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5451" y="2485701"/>
              <a:ext cx="1421571" cy="998799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24" b="3797"/>
            <a:stretch/>
          </p:blipFill>
          <p:spPr>
            <a:xfrm>
              <a:off x="6222677" y="3590762"/>
              <a:ext cx="1018498" cy="1558147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auto">
            <a:xfrm>
              <a:off x="4229242" y="3342039"/>
              <a:ext cx="1864828" cy="47456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0" i="0" u="none" strike="noStrike" cap="none" normalizeH="0" baseline="0">
                  <a:ln>
                    <a:noFill/>
                  </a:ln>
                  <a:solidFill>
                    <a:sysClr val="windowText" lastClr="000000"/>
                  </a:solidFill>
                  <a:effectLst/>
                  <a:latin typeface="Arial" charset="0"/>
                  <a:ea typeface="ＭＳ Ｐゴシック" charset="-128"/>
                  <a:cs typeface="ＭＳ Ｐゴシック" charset="-128"/>
                </a:rPr>
                <a:t>UV cameras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ysClr val="windowText" lastClr="000000"/>
                </a:solidFill>
                <a:effectLst/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sp>
          <p:nvSpPr>
            <p:cNvPr id="38" name="Rectangle 37"/>
            <p:cNvSpPr/>
            <p:nvPr/>
          </p:nvSpPr>
          <p:spPr bwMode="auto">
            <a:xfrm>
              <a:off x="4234197" y="4064641"/>
              <a:ext cx="1053027" cy="47456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0" i="0" u="none" strike="noStrike" cap="none" normalizeH="0" baseline="0">
                  <a:ln>
                    <a:noFill/>
                  </a:ln>
                  <a:solidFill>
                    <a:sysClr val="windowText" lastClr="000000"/>
                  </a:solidFill>
                  <a:effectLst/>
                  <a:latin typeface="Arial" charset="0"/>
                  <a:ea typeface="ＭＳ Ｐゴシック" charset="-128"/>
                  <a:cs typeface="ＭＳ Ｐゴシック" charset="-128"/>
                </a:rPr>
                <a:t>DOAS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ysClr val="windowText" lastClr="000000"/>
                </a:solidFill>
                <a:effectLst/>
                <a:latin typeface="Arial" charset="0"/>
                <a:ea typeface="ＭＳ Ｐゴシック" charset="-128"/>
                <a:cs typeface="ＭＳ Ｐゴシック" charset="-128"/>
              </a:endParaRPr>
            </a:p>
          </p:txBody>
        </p:sp>
        <p:cxnSp>
          <p:nvCxnSpPr>
            <p:cNvPr id="44" name="Straight Connector 43"/>
            <p:cNvCxnSpPr>
              <a:endCxn id="35" idx="1"/>
            </p:cNvCxnSpPr>
            <p:nvPr/>
          </p:nvCxnSpPr>
          <p:spPr bwMode="auto">
            <a:xfrm flipV="1">
              <a:off x="6064899" y="2985101"/>
              <a:ext cx="640552" cy="370049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0" name="TextBox 59"/>
          <p:cNvSpPr txBox="1"/>
          <p:nvPr/>
        </p:nvSpPr>
        <p:spPr>
          <a:xfrm rot="16200000">
            <a:off x="6648038" y="4211841"/>
            <a:ext cx="15600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/>
              <a:t>DCO-DECADE</a:t>
            </a:r>
          </a:p>
        </p:txBody>
      </p:sp>
      <p:cxnSp>
        <p:nvCxnSpPr>
          <p:cNvPr id="62" name="Straight Arrow Connector 61"/>
          <p:cNvCxnSpPr/>
          <p:nvPr/>
        </p:nvCxnSpPr>
        <p:spPr bwMode="auto">
          <a:xfrm>
            <a:off x="7614942" y="4301922"/>
            <a:ext cx="2992546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dash"/>
            <a:round/>
            <a:headEnd type="none" w="med" len="med"/>
            <a:tailEnd type="arrow" w="lg" len="lg"/>
          </a:ln>
          <a:effectLst/>
        </p:spPr>
      </p:cxnSp>
      <p:sp>
        <p:nvSpPr>
          <p:cNvPr id="3" name="TextBox 2"/>
          <p:cNvSpPr txBox="1"/>
          <p:nvPr/>
        </p:nvSpPr>
        <p:spPr>
          <a:xfrm>
            <a:off x="4271140" y="1246688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/>
              <a:t>S5P/TROPOMI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DA5A9B8-FB72-C94B-92C6-F8DF9ADB3B66}"/>
              </a:ext>
            </a:extLst>
          </p:cNvPr>
          <p:cNvSpPr txBox="1"/>
          <p:nvPr/>
        </p:nvSpPr>
        <p:spPr>
          <a:xfrm>
            <a:off x="2298671" y="6410418"/>
            <a:ext cx="96985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Arial Rounded MT Bold" charset="0"/>
                <a:ea typeface="Arial Rounded MT Bold" charset="0"/>
                <a:cs typeface="Arial Rounded MT Bold" charset="0"/>
              </a:rPr>
              <a:t>Satellite data optimal for analyzing long-term (decadal) trends in degassing at many volcanoes</a:t>
            </a:r>
          </a:p>
        </p:txBody>
      </p:sp>
    </p:spTree>
    <p:extLst>
      <p:ext uri="{BB962C8B-B14F-4D97-AF65-F5344CB8AC3E}">
        <p14:creationId xmlns:p14="http://schemas.microsoft.com/office/powerpoint/2010/main" val="822875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>
                <a:ea typeface="ＭＳ Ｐゴシック" charset="-128"/>
                <a:cs typeface="ＭＳ Ｐゴシック" charset="-128"/>
              </a:rPr>
              <a:t>Satellite SO</a:t>
            </a:r>
            <a:r>
              <a:rPr lang="en-US" sz="3200" baseline="-25000" dirty="0">
                <a:ea typeface="ＭＳ Ｐゴシック" charset="-128"/>
                <a:cs typeface="ＭＳ Ｐゴシック" charset="-128"/>
              </a:rPr>
              <a:t>2</a:t>
            </a:r>
            <a:r>
              <a:rPr lang="en-US" sz="3200" dirty="0">
                <a:ea typeface="ＭＳ Ｐゴシック" charset="-128"/>
                <a:cs typeface="ＭＳ Ｐゴシック" charset="-128"/>
              </a:rPr>
              <a:t> measurements as indicator of unrest</a:t>
            </a:r>
          </a:p>
        </p:txBody>
      </p:sp>
      <p:sp>
        <p:nvSpPr>
          <p:cNvPr id="35846" name="TextBox 6"/>
          <p:cNvSpPr txBox="1">
            <a:spLocks noChangeArrowheads="1"/>
          </p:cNvSpPr>
          <p:nvPr/>
        </p:nvSpPr>
        <p:spPr bwMode="auto">
          <a:xfrm>
            <a:off x="97300" y="5494260"/>
            <a:ext cx="1204476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/>
              <a:t> Gas data (i.e., SO</a:t>
            </a:r>
            <a:r>
              <a:rPr lang="en-US" sz="2000" baseline="-25000" dirty="0"/>
              <a:t>2</a:t>
            </a:r>
            <a:r>
              <a:rPr lang="en-US" sz="2000" dirty="0"/>
              <a:t> fluxes) generally subordinate to seismicity &amp; deformation as a volcanic unrest indicator (CO</a:t>
            </a:r>
            <a:r>
              <a:rPr lang="en-US" sz="2000" baseline="-25000" dirty="0"/>
              <a:t>2</a:t>
            </a:r>
            <a:r>
              <a:rPr lang="en-US" sz="2000" dirty="0"/>
              <a:t> emissions probably more useful than SO</a:t>
            </a:r>
            <a:r>
              <a:rPr lang="en-US" sz="2000" baseline="-25000" dirty="0"/>
              <a:t>2</a:t>
            </a:r>
            <a:r>
              <a:rPr lang="en-US" sz="2000" dirty="0"/>
              <a:t> – but the former are hard to measure)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 Deformation regarded as the indicator of pre-eruptive unrest that on average provides the longest lead-time prior to an eruption </a:t>
            </a:r>
            <a:r>
              <a:rPr lang="en-US" sz="2000" dirty="0">
                <a:solidFill>
                  <a:srgbClr val="0070C0"/>
                </a:solidFill>
              </a:rPr>
              <a:t>(</a:t>
            </a:r>
            <a:r>
              <a:rPr lang="en-US" sz="2000" i="1" dirty="0">
                <a:solidFill>
                  <a:srgbClr val="0070C0"/>
                </a:solidFill>
              </a:rPr>
              <a:t>Philipson et al</a:t>
            </a:r>
            <a:r>
              <a:rPr lang="en-US" sz="2000" dirty="0">
                <a:solidFill>
                  <a:srgbClr val="0070C0"/>
                </a:solidFill>
              </a:rPr>
              <a:t>., 2013; </a:t>
            </a:r>
            <a:r>
              <a:rPr lang="en-US" sz="2000" i="1" dirty="0" err="1">
                <a:solidFill>
                  <a:srgbClr val="0070C0"/>
                </a:solidFill>
              </a:rPr>
              <a:t>Furtney</a:t>
            </a:r>
            <a:r>
              <a:rPr lang="en-US" sz="2000" i="1" dirty="0">
                <a:solidFill>
                  <a:srgbClr val="0070C0"/>
                </a:solidFill>
              </a:rPr>
              <a:t> et al.</a:t>
            </a:r>
            <a:r>
              <a:rPr lang="en-US" sz="2000" dirty="0">
                <a:solidFill>
                  <a:srgbClr val="0070C0"/>
                </a:solidFill>
              </a:rPr>
              <a:t>, 2018)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AA529D-FFB6-F24B-B626-C0D78623BB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187" t="50521"/>
          <a:stretch/>
        </p:blipFill>
        <p:spPr>
          <a:xfrm>
            <a:off x="1703157" y="792356"/>
            <a:ext cx="5537588" cy="476814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22238D9-FD42-874B-8201-819659484D01}"/>
              </a:ext>
            </a:extLst>
          </p:cNvPr>
          <p:cNvSpPr/>
          <p:nvPr/>
        </p:nvSpPr>
        <p:spPr bwMode="auto">
          <a:xfrm>
            <a:off x="4471951" y="2374693"/>
            <a:ext cx="1214548" cy="836176"/>
          </a:xfrm>
          <a:prstGeom prst="rect">
            <a:avLst/>
          </a:prstGeom>
          <a:noFill/>
          <a:ln w="349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7850CC-0649-0B4E-A984-198BDB058E3A}"/>
              </a:ext>
            </a:extLst>
          </p:cNvPr>
          <p:cNvSpPr txBox="1"/>
          <p:nvPr/>
        </p:nvSpPr>
        <p:spPr>
          <a:xfrm>
            <a:off x="7343359" y="2604895"/>
            <a:ext cx="421062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Contingency table</a:t>
            </a:r>
          </a:p>
          <a:p>
            <a:r>
              <a:rPr lang="en-US" sz="2000" dirty="0"/>
              <a:t>(Based on eruptions in 1978-2016)</a:t>
            </a:r>
          </a:p>
          <a:p>
            <a:r>
              <a:rPr lang="en-US" sz="2000" i="1" dirty="0" err="1">
                <a:solidFill>
                  <a:srgbClr val="0070C0"/>
                </a:solidFill>
              </a:rPr>
              <a:t>Furtney</a:t>
            </a:r>
            <a:r>
              <a:rPr lang="en-US" sz="2000" i="1" dirty="0">
                <a:solidFill>
                  <a:srgbClr val="0070C0"/>
                </a:solidFill>
              </a:rPr>
              <a:t> et al.</a:t>
            </a:r>
            <a:r>
              <a:rPr lang="en-US" sz="2000" dirty="0">
                <a:solidFill>
                  <a:srgbClr val="0070C0"/>
                </a:solidFill>
              </a:rPr>
              <a:t>, 2018</a:t>
            </a:r>
          </a:p>
          <a:p>
            <a:endParaRPr lang="en-US" sz="2000" dirty="0">
              <a:solidFill>
                <a:srgbClr val="0070C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SO</a:t>
            </a:r>
            <a:r>
              <a:rPr lang="en-US" sz="2000" baseline="-25000" dirty="0"/>
              <a:t>2</a:t>
            </a:r>
            <a:r>
              <a:rPr lang="en-US" sz="2000" dirty="0"/>
              <a:t> emissions are strongly associated with eruptions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Few systematic studies of pre-/post-eruption trends</a:t>
            </a:r>
          </a:p>
        </p:txBody>
      </p:sp>
    </p:spTree>
    <p:extLst>
      <p:ext uri="{BB962C8B-B14F-4D97-AF65-F5344CB8AC3E}">
        <p14:creationId xmlns:p14="http://schemas.microsoft.com/office/powerpoint/2010/main" val="159316431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Title 1"/>
          <p:cNvSpPr>
            <a:spLocks noGrp="1"/>
          </p:cNvSpPr>
          <p:nvPr>
            <p:ph type="title"/>
          </p:nvPr>
        </p:nvSpPr>
        <p:spPr>
          <a:xfrm>
            <a:off x="0" y="1983"/>
            <a:ext cx="12192000" cy="708025"/>
          </a:xfrm>
        </p:spPr>
        <p:txBody>
          <a:bodyPr>
            <a:noAutofit/>
          </a:bodyPr>
          <a:lstStyle/>
          <a:p>
            <a:r>
              <a:rPr lang="en-US" sz="3200" dirty="0"/>
              <a:t>Variable CO</a:t>
            </a:r>
            <a:r>
              <a:rPr lang="en-US" sz="3200" baseline="-25000" dirty="0"/>
              <a:t>2</a:t>
            </a:r>
            <a:r>
              <a:rPr lang="en-US" sz="3200" dirty="0"/>
              <a:t>/SO</a:t>
            </a:r>
            <a:r>
              <a:rPr lang="en-US" sz="3200" baseline="-25000" dirty="0"/>
              <a:t>2</a:t>
            </a:r>
            <a:r>
              <a:rPr lang="en-US" sz="3200" dirty="0"/>
              <a:t> ratios before explosive eruptions</a:t>
            </a:r>
          </a:p>
        </p:txBody>
      </p:sp>
      <p:pic>
        <p:nvPicPr>
          <p:cNvPr id="217091" name="Picture 6" descr="auippa_Geology07_fig2.tiff"/>
          <p:cNvPicPr>
            <a:picLocks noChangeAspect="1"/>
          </p:cNvPicPr>
          <p:nvPr/>
        </p:nvPicPr>
        <p:blipFill rotWithShape="1">
          <a:blip r:embed="rId2"/>
          <a:srcRect t="3972" b="20788"/>
          <a:stretch/>
        </p:blipFill>
        <p:spPr bwMode="auto">
          <a:xfrm>
            <a:off x="4925084" y="787891"/>
            <a:ext cx="7000328" cy="4575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7092" name="TextBox 3"/>
          <p:cNvSpPr txBox="1">
            <a:spLocks noChangeArrowheads="1"/>
          </p:cNvSpPr>
          <p:nvPr/>
        </p:nvSpPr>
        <p:spPr bwMode="auto">
          <a:xfrm>
            <a:off x="157610" y="6459379"/>
            <a:ext cx="42361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i="1" dirty="0">
                <a:solidFill>
                  <a:srgbClr val="0000FF"/>
                </a:solidFill>
              </a:rPr>
              <a:t>[e.g., </a:t>
            </a:r>
            <a:r>
              <a:rPr lang="en-US" sz="1200" i="1" dirty="0" err="1">
                <a:solidFill>
                  <a:srgbClr val="0000FF"/>
                </a:solidFill>
              </a:rPr>
              <a:t>Aiuppa</a:t>
            </a:r>
            <a:r>
              <a:rPr lang="en-US" sz="1200" i="1" dirty="0">
                <a:solidFill>
                  <a:srgbClr val="0000FF"/>
                </a:solidFill>
              </a:rPr>
              <a:t> et al., 2007, 2009, 2017; de Moor et al., 2016] </a:t>
            </a:r>
          </a:p>
        </p:txBody>
      </p:sp>
      <p:sp>
        <p:nvSpPr>
          <p:cNvPr id="217093" name="TextBox 7"/>
          <p:cNvSpPr txBox="1">
            <a:spLocks noChangeArrowheads="1"/>
          </p:cNvSpPr>
          <p:nvPr/>
        </p:nvSpPr>
        <p:spPr bwMode="auto">
          <a:xfrm>
            <a:off x="6058729" y="1714863"/>
            <a:ext cx="7556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Etna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42" y="799840"/>
            <a:ext cx="4113435" cy="5580430"/>
          </a:xfrm>
          <a:prstGeom prst="rect">
            <a:avLst/>
          </a:prstGeom>
        </p:spPr>
      </p:pic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955636" y="4434006"/>
            <a:ext cx="23424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2000" dirty="0" err="1">
                <a:solidFill>
                  <a:srgbClr val="FF0000"/>
                </a:solidFill>
              </a:rPr>
              <a:t>Villarrica</a:t>
            </a:r>
            <a:r>
              <a:rPr lang="en-US" sz="2000" dirty="0">
                <a:solidFill>
                  <a:srgbClr val="FF0000"/>
                </a:solidFill>
              </a:rPr>
              <a:t> (Chile)</a:t>
            </a:r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4556502" y="5343525"/>
            <a:ext cx="7566368" cy="1477328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/>
              <a:t> Excursions in CO</a:t>
            </a:r>
            <a:r>
              <a:rPr lang="en-US" sz="2000" baseline="-25000" dirty="0"/>
              <a:t>2</a:t>
            </a:r>
            <a:r>
              <a:rPr lang="en-US" sz="2000" dirty="0"/>
              <a:t>/SO</a:t>
            </a:r>
            <a:r>
              <a:rPr lang="en-US" sz="2000" baseline="-25000" dirty="0"/>
              <a:t>2</a:t>
            </a:r>
            <a:r>
              <a:rPr lang="en-US" sz="2000" dirty="0"/>
              <a:t> (and H</a:t>
            </a:r>
            <a:r>
              <a:rPr lang="en-US" sz="2000" baseline="-25000" dirty="0"/>
              <a:t>2</a:t>
            </a:r>
            <a:r>
              <a:rPr lang="en-US" sz="2000" dirty="0"/>
              <a:t>O/CO</a:t>
            </a:r>
            <a:r>
              <a:rPr lang="en-US" sz="2000" baseline="-25000" dirty="0"/>
              <a:t>2</a:t>
            </a:r>
            <a:r>
              <a:rPr lang="en-US" sz="2000" dirty="0"/>
              <a:t>) observed weeks-months prior to eruptions at basaltic, open-vent volcanoes (</a:t>
            </a:r>
            <a:r>
              <a:rPr lang="en-US" sz="2000" dirty="0" err="1"/>
              <a:t>MultiGAS</a:t>
            </a:r>
            <a:r>
              <a:rPr lang="en-US" sz="2000" dirty="0"/>
              <a:t>)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/>
              <a:t> But gas ratios are very difficult to measure from space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Focus here on trends in SO</a:t>
            </a:r>
            <a:r>
              <a:rPr lang="en-US" sz="2000" baseline="-25000" dirty="0">
                <a:solidFill>
                  <a:srgbClr val="FF0000"/>
                </a:solidFill>
              </a:rPr>
              <a:t>2</a:t>
            </a:r>
            <a:r>
              <a:rPr lang="en-US" sz="2000" dirty="0">
                <a:solidFill>
                  <a:srgbClr val="FF0000"/>
                </a:solidFill>
              </a:rPr>
              <a:t> emissions alone</a:t>
            </a:r>
          </a:p>
        </p:txBody>
      </p:sp>
    </p:spTree>
    <p:extLst>
      <p:ext uri="{BB962C8B-B14F-4D97-AF65-F5344CB8AC3E}">
        <p14:creationId xmlns:p14="http://schemas.microsoft.com/office/powerpoint/2010/main" val="56583660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259" y="806280"/>
            <a:ext cx="5285581" cy="2840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Satellite-based global volcanic SO</a:t>
            </a:r>
            <a:r>
              <a:rPr lang="en-US" sz="3200" baseline="-25000" dirty="0"/>
              <a:t>2</a:t>
            </a:r>
            <a:r>
              <a:rPr lang="en-US" sz="3200" dirty="0"/>
              <a:t> emission inventory</a:t>
            </a: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127366" y="3819072"/>
            <a:ext cx="5371281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Globally, 90-100 volcanic SO</a:t>
            </a:r>
            <a:r>
              <a:rPr lang="en-US" sz="1800" baseline="-250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2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sources quantified (10-20% ‘new’) using NASA Aura/OMI data</a:t>
            </a:r>
          </a:p>
          <a:p>
            <a:endParaRPr lang="en-US" sz="1800" dirty="0">
              <a:latin typeface="Arial" panose="020B0604020202020204" pitchFamily="34" charset="0"/>
              <a:ea typeface="Arial Rounded MT Bold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</a:pP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Total SO</a:t>
            </a:r>
            <a:r>
              <a:rPr lang="en-US" sz="1800" baseline="-250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2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flux of 23+/-2 </a:t>
            </a:r>
            <a:r>
              <a:rPr lang="en-US" sz="1800" dirty="0" err="1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Tg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/</a:t>
            </a:r>
            <a:r>
              <a:rPr lang="en-US" sz="1800" dirty="0" err="1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yr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(~63 </a:t>
            </a:r>
            <a:r>
              <a:rPr lang="en-US" sz="1800" dirty="0" err="1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kt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/day); ~80-90% of total SO</a:t>
            </a:r>
            <a:r>
              <a:rPr lang="en-US" sz="1800" baseline="-250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2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flux from passive + eruptive degassing</a:t>
            </a:r>
          </a:p>
          <a:p>
            <a:pPr>
              <a:buFont typeface="Arial" charset="0"/>
              <a:buChar char="•"/>
            </a:pPr>
            <a:endParaRPr lang="en-US" sz="1800" dirty="0">
              <a:latin typeface="Arial" panose="020B0604020202020204" pitchFamily="34" charset="0"/>
              <a:ea typeface="Arial Rounded MT Bold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</a:pP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Largely unconstrained by location or level of activity -&gt; new insight into pre-/post-eruption SO</a:t>
            </a:r>
            <a:r>
              <a:rPr lang="en-US" sz="1800" baseline="-250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2</a:t>
            </a:r>
            <a:r>
              <a:rPr lang="en-US" sz="1800" dirty="0">
                <a:latin typeface="Arial" panose="020B0604020202020204" pitchFamily="34" charset="0"/>
                <a:ea typeface="Arial Rounded MT Bold" charset="0"/>
                <a:cs typeface="Arial" panose="020B0604020202020204" pitchFamily="34" charset="0"/>
              </a:rPr>
              <a:t> degassing</a:t>
            </a:r>
          </a:p>
        </p:txBody>
      </p:sp>
      <p:sp>
        <p:nvSpPr>
          <p:cNvPr id="6" name="Rectangle 62">
            <a:extLst>
              <a:ext uri="{FF2B5EF4-FFF2-40B4-BE49-F238E27FC236}">
                <a16:creationId xmlns:a16="http://schemas.microsoft.com/office/drawing/2014/main" id="{0DDC4A9C-8C0C-014F-8BA0-B1C71C6B0D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2473" y="6480318"/>
            <a:ext cx="412254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7"/>
            <a:r>
              <a:rPr lang="en-US" sz="1600" i="1" dirty="0" err="1">
                <a:solidFill>
                  <a:srgbClr val="0000FF"/>
                </a:solidFill>
                <a:ea typeface="Arial" charset="0"/>
                <a:cs typeface="Arial" charset="0"/>
                <a:sym typeface="Arial" charset="0"/>
              </a:rPr>
              <a:t>Fioletov</a:t>
            </a:r>
            <a:r>
              <a:rPr lang="en-US" sz="1600" i="1" dirty="0">
                <a:solidFill>
                  <a:srgbClr val="0000FF"/>
                </a:solidFill>
                <a:ea typeface="Arial" charset="0"/>
                <a:cs typeface="Arial" charset="0"/>
                <a:sym typeface="Arial" charset="0"/>
              </a:rPr>
              <a:t> et al. (2016); Carn et al. </a:t>
            </a:r>
            <a:r>
              <a:rPr lang="en-US" sz="1600" dirty="0">
                <a:solidFill>
                  <a:srgbClr val="0000FF"/>
                </a:solidFill>
                <a:ea typeface="Arial" charset="0"/>
                <a:cs typeface="Arial" charset="0"/>
                <a:sym typeface="Arial" charset="0"/>
              </a:rPr>
              <a:t>(2017)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F04C35-3DAD-374E-A347-85E5BF2D23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8647" y="3730207"/>
            <a:ext cx="5139420" cy="30348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2473" y="2649463"/>
            <a:ext cx="1176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>
                <a:solidFill>
                  <a:srgbClr val="0070C0"/>
                </a:solidFill>
              </a:rPr>
              <a:t>Indonesia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31034" y="4621675"/>
            <a:ext cx="12832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>
                <a:solidFill>
                  <a:srgbClr val="0070C0"/>
                </a:solidFill>
              </a:rPr>
              <a:t>Solomon Is</a:t>
            </a:r>
            <a:endParaRPr lang="en-US" sz="1600" i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0947" y="3861709"/>
            <a:ext cx="1953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solidFill>
                  <a:srgbClr val="0070C0"/>
                </a:solidFill>
              </a:rPr>
              <a:t>Papua New Guinea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94074" y="5847450"/>
            <a:ext cx="10369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>
                <a:solidFill>
                  <a:srgbClr val="0070C0"/>
                </a:solidFill>
              </a:rPr>
              <a:t>Vanuatu</a:t>
            </a:r>
            <a:endParaRPr lang="en-US" sz="1600" i="1" dirty="0">
              <a:solidFill>
                <a:srgbClr val="0070C0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BC2FC2-FA7E-2C49-B326-FAC183D0B4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2665" y="827625"/>
            <a:ext cx="2359768" cy="27874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89061" y="5308841"/>
            <a:ext cx="2343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2005-2007 mean</a:t>
            </a:r>
          </a:p>
          <a:p>
            <a:pPr algn="ctr"/>
            <a:r>
              <a:rPr lang="en-US" sz="2000" dirty="0"/>
              <a:t>OMI SO</a:t>
            </a:r>
            <a:r>
              <a:rPr lang="en-US" sz="2000" baseline="-25000" dirty="0"/>
              <a:t>2</a:t>
            </a:r>
            <a:r>
              <a:rPr lang="en-US" sz="2000" dirty="0"/>
              <a:t> columns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92B17D-3774-054C-BD08-EF30FF438C49}"/>
              </a:ext>
            </a:extLst>
          </p:cNvPr>
          <p:cNvSpPr txBox="1"/>
          <p:nvPr/>
        </p:nvSpPr>
        <p:spPr>
          <a:xfrm>
            <a:off x="8235645" y="960169"/>
            <a:ext cx="1953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solidFill>
                  <a:srgbClr val="0070C0"/>
                </a:solidFill>
              </a:rPr>
              <a:t>South Sandwich Is</a:t>
            </a:r>
          </a:p>
        </p:txBody>
      </p:sp>
    </p:spTree>
    <p:extLst>
      <p:ext uri="{BB962C8B-B14F-4D97-AF65-F5344CB8AC3E}">
        <p14:creationId xmlns:p14="http://schemas.microsoft.com/office/powerpoint/2010/main" val="1521306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E90D823-07B1-AC42-ACFA-5E98DEE08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53704"/>
            <a:ext cx="9144000" cy="46759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Trends in tropospheric volcanic SO</a:t>
            </a:r>
            <a:r>
              <a:rPr lang="en-US" sz="3200" baseline="-25000" dirty="0"/>
              <a:t>2</a:t>
            </a:r>
            <a:r>
              <a:rPr lang="en-US" sz="3200" dirty="0"/>
              <a:t> emissions</a:t>
            </a: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EFE4808E-3EAF-1A4C-A8FA-E3025D98EA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694" y="5675283"/>
            <a:ext cx="117092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>
                <a:latin typeface="+mn-lt"/>
                <a:ea typeface="Arial Rounded MT Bold" charset="0"/>
                <a:cs typeface="Arial Rounded MT Bold" charset="0"/>
              </a:rPr>
              <a:t> Measurements capture various stages of long volcanic ‘life-cycles’ </a:t>
            </a:r>
            <a:r>
              <a:rPr lang="en-US" sz="2000" i="1" dirty="0">
                <a:solidFill>
                  <a:srgbClr val="FF0000"/>
                </a:solidFill>
                <a:latin typeface="+mn-lt"/>
                <a:ea typeface="Arial Rounded MT Bold" charset="0"/>
                <a:cs typeface="Arial Rounded MT Bold" charset="0"/>
              </a:rPr>
              <a:t>at open-system volcanoes</a:t>
            </a:r>
          </a:p>
          <a:p>
            <a:pPr>
              <a:buFont typeface="Arial" charset="0"/>
              <a:buChar char="•"/>
            </a:pPr>
            <a:r>
              <a:rPr lang="en-US" sz="2000" dirty="0">
                <a:latin typeface="+mn-lt"/>
                <a:ea typeface="Arial Rounded MT Bold" charset="0"/>
                <a:cs typeface="Arial Rounded MT Bold" charset="0"/>
              </a:rPr>
              <a:t> ~80% of SO</a:t>
            </a:r>
            <a:r>
              <a:rPr lang="en-US" sz="2000" baseline="-25000" dirty="0">
                <a:latin typeface="+mn-lt"/>
                <a:ea typeface="Arial Rounded MT Bold" charset="0"/>
                <a:cs typeface="Arial Rounded MT Bold" charset="0"/>
              </a:rPr>
              <a:t>2</a:t>
            </a:r>
            <a:r>
              <a:rPr lang="en-US" sz="2000" dirty="0">
                <a:latin typeface="+mn-lt"/>
                <a:ea typeface="Arial Rounded MT Bold" charset="0"/>
                <a:cs typeface="Arial Rounded MT Bold" charset="0"/>
              </a:rPr>
              <a:t> sources erupted during the decade (VEIs &lt; 5) – </a:t>
            </a:r>
            <a:r>
              <a:rPr lang="en-US" sz="2000" i="1" dirty="0">
                <a:solidFill>
                  <a:srgbClr val="FF0000"/>
                </a:solidFill>
                <a:latin typeface="+mn-lt"/>
                <a:ea typeface="Arial Rounded MT Bold" charset="0"/>
                <a:cs typeface="Arial Rounded MT Bold" charset="0"/>
              </a:rPr>
              <a:t>limited observations for VEI 5+ events</a:t>
            </a:r>
          </a:p>
          <a:p>
            <a:pPr>
              <a:buFont typeface="Arial" charset="0"/>
              <a:buChar char="•"/>
            </a:pPr>
            <a:r>
              <a:rPr lang="en-US" sz="2000" i="1" dirty="0">
                <a:solidFill>
                  <a:srgbClr val="FF0000"/>
                </a:solidFill>
                <a:latin typeface="+mn-lt"/>
                <a:ea typeface="Arial Rounded MT Bold" charset="0"/>
                <a:cs typeface="Arial Rounded MT Bold" charset="0"/>
              </a:rPr>
              <a:t> Unprecedented opportunity to analyze trends in SO</a:t>
            </a:r>
            <a:r>
              <a:rPr lang="en-US" sz="2000" i="1" baseline="-25000" dirty="0">
                <a:solidFill>
                  <a:srgbClr val="FF0000"/>
                </a:solidFill>
                <a:latin typeface="+mn-lt"/>
                <a:ea typeface="Arial Rounded MT Bold" charset="0"/>
                <a:cs typeface="Arial Rounded MT Bold" charset="0"/>
              </a:rPr>
              <a:t>2</a:t>
            </a:r>
            <a:r>
              <a:rPr lang="en-US" sz="2000" i="1" dirty="0">
                <a:solidFill>
                  <a:srgbClr val="FF0000"/>
                </a:solidFill>
                <a:latin typeface="+mn-lt"/>
                <a:ea typeface="Arial Rounded MT Bold" charset="0"/>
                <a:cs typeface="Arial Rounded MT Bold" charset="0"/>
              </a:rPr>
              <a:t> emissions during eruptive cycles</a:t>
            </a:r>
          </a:p>
        </p:txBody>
      </p:sp>
      <p:sp>
        <p:nvSpPr>
          <p:cNvPr id="12" name="Rectangle 62">
            <a:extLst>
              <a:ext uri="{FF2B5EF4-FFF2-40B4-BE49-F238E27FC236}">
                <a16:creationId xmlns:a16="http://schemas.microsoft.com/office/drawing/2014/main" id="{7A0DDB15-418F-C644-AB7D-3587D8BEA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421" y="4868920"/>
            <a:ext cx="217842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40639" bIns="0">
            <a:prstTxWarp prst="textNoShape">
              <a:avLst/>
            </a:prstTxWarp>
            <a:spAutoFit/>
          </a:bodyPr>
          <a:lstStyle/>
          <a:p>
            <a:pPr marL="39687"/>
            <a:r>
              <a:rPr lang="en-US" sz="1800" i="1" dirty="0">
                <a:solidFill>
                  <a:srgbClr val="0000FF"/>
                </a:solidFill>
                <a:ea typeface="Arial" charset="0"/>
                <a:cs typeface="Arial" charset="0"/>
                <a:sym typeface="Arial" charset="0"/>
              </a:rPr>
              <a:t>Carn et al.</a:t>
            </a:r>
            <a:r>
              <a:rPr lang="en-US" sz="1800" dirty="0">
                <a:solidFill>
                  <a:srgbClr val="0000FF"/>
                </a:solidFill>
                <a:ea typeface="Arial" charset="0"/>
                <a:cs typeface="Arial" charset="0"/>
                <a:sym typeface="Arial" charset="0"/>
              </a:rPr>
              <a:t> (2017)</a:t>
            </a:r>
          </a:p>
        </p:txBody>
      </p:sp>
    </p:spTree>
    <p:extLst>
      <p:ext uri="{BB962C8B-B14F-4D97-AF65-F5344CB8AC3E}">
        <p14:creationId xmlns:p14="http://schemas.microsoft.com/office/powerpoint/2010/main" val="1205504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822928"/>
            <a:ext cx="8171374" cy="60006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Trends in SO</a:t>
            </a:r>
            <a:r>
              <a:rPr lang="en-US" sz="3200" baseline="-25000" dirty="0"/>
              <a:t>2</a:t>
            </a:r>
            <a:r>
              <a:rPr lang="en-US" sz="3200" dirty="0"/>
              <a:t> emissions at erupting, open-vent volcanoes</a:t>
            </a: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07" y="986084"/>
            <a:ext cx="3248164" cy="583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b="1" dirty="0"/>
              <a:t> 2005-2019 OMI SO</a:t>
            </a:r>
            <a:r>
              <a:rPr lang="en-US" sz="2000" b="1" baseline="-25000" dirty="0"/>
              <a:t>2</a:t>
            </a:r>
            <a:r>
              <a:rPr lang="en-US" sz="2000" b="1" dirty="0"/>
              <a:t> data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Superposed Epoch Analysis (SEA): </a:t>
            </a:r>
            <a:r>
              <a:rPr lang="en-US" sz="2000" dirty="0"/>
              <a:t>all SO</a:t>
            </a:r>
            <a:r>
              <a:rPr lang="en-US" sz="2000" baseline="-25000" dirty="0"/>
              <a:t>2</a:t>
            </a:r>
            <a:r>
              <a:rPr lang="en-US" sz="2000" dirty="0"/>
              <a:t> time-series aligned with eruption year at zero</a:t>
            </a:r>
          </a:p>
          <a:p>
            <a:pPr>
              <a:buFont typeface="Arial" charset="0"/>
              <a:buChar char="•"/>
            </a:pPr>
            <a:endParaRPr lang="en-US" sz="2000" baseline="-25000" dirty="0"/>
          </a:p>
          <a:p>
            <a:pPr>
              <a:buFont typeface="Arial" charset="0"/>
              <a:buChar char="•"/>
            </a:pPr>
            <a:r>
              <a:rPr lang="en-US" sz="2000" dirty="0"/>
              <a:t> Eruption dates and VEIs from Smithsonian GVP database (VOTW)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Syn- or post-eruptive peak in SO</a:t>
            </a:r>
            <a:r>
              <a:rPr lang="en-US" sz="2000" baseline="-25000" dirty="0"/>
              <a:t>2</a:t>
            </a:r>
            <a:r>
              <a:rPr lang="en-US" sz="2000" dirty="0"/>
              <a:t> emissions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No data for any VEI 5+ eruptions</a:t>
            </a:r>
          </a:p>
          <a:p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Note some VEIs are also preliminary or uncertain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E357FE1-D205-CD43-898F-CFF22B9D7BDC}"/>
              </a:ext>
            </a:extLst>
          </p:cNvPr>
          <p:cNvSpPr/>
          <p:nvPr/>
        </p:nvSpPr>
        <p:spPr bwMode="auto">
          <a:xfrm>
            <a:off x="4599526" y="1028626"/>
            <a:ext cx="172720" cy="162560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 sz="1800"/>
          </a:p>
        </p:txBody>
      </p:sp>
      <p:sp>
        <p:nvSpPr>
          <p:cNvPr id="12" name="Triangle 11">
            <a:extLst>
              <a:ext uri="{FF2B5EF4-FFF2-40B4-BE49-F238E27FC236}">
                <a16:creationId xmlns:a16="http://schemas.microsoft.com/office/drawing/2014/main" id="{8A1168EF-F60A-AA43-BAD6-FCEFE0F3A7E0}"/>
              </a:ext>
            </a:extLst>
          </p:cNvPr>
          <p:cNvSpPr/>
          <p:nvPr/>
        </p:nvSpPr>
        <p:spPr bwMode="auto">
          <a:xfrm>
            <a:off x="4877478" y="1013386"/>
            <a:ext cx="148768" cy="177800"/>
          </a:xfrm>
          <a:prstGeom prst="triangl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B896C7-5D09-3C40-B3B4-C4FD4B7E003C}"/>
              </a:ext>
            </a:extLst>
          </p:cNvPr>
          <p:cNvSpPr txBox="1"/>
          <p:nvPr/>
        </p:nvSpPr>
        <p:spPr>
          <a:xfrm>
            <a:off x="5064859" y="921535"/>
            <a:ext cx="255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Symbol = max SO</a:t>
            </a:r>
            <a:r>
              <a:rPr lang="en-US" sz="1800" baseline="-25000" dirty="0">
                <a:solidFill>
                  <a:srgbClr val="FF0000"/>
                </a:solidFill>
              </a:rPr>
              <a:t>2</a:t>
            </a:r>
            <a:r>
              <a:rPr lang="en-US" sz="1800" dirty="0">
                <a:solidFill>
                  <a:srgbClr val="FF0000"/>
                </a:solidFill>
              </a:rPr>
              <a:t> flux</a:t>
            </a:r>
          </a:p>
        </p:txBody>
      </p:sp>
    </p:spTree>
    <p:extLst>
      <p:ext uri="{BB962C8B-B14F-4D97-AF65-F5344CB8AC3E}">
        <p14:creationId xmlns:p14="http://schemas.microsoft.com/office/powerpoint/2010/main" val="1464417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hart, line chart&#10;&#10;Description automatically generated">
            <a:extLst>
              <a:ext uri="{FF2B5EF4-FFF2-40B4-BE49-F238E27FC236}">
                <a16:creationId xmlns:a16="http://schemas.microsoft.com/office/drawing/2014/main" id="{B9DAAD8D-7739-BA45-94B7-6206DC8E7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9036" y="862904"/>
            <a:ext cx="8075140" cy="59331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Trends in SO</a:t>
            </a:r>
            <a:r>
              <a:rPr lang="en-US" sz="3200" baseline="-25000" dirty="0"/>
              <a:t>2</a:t>
            </a:r>
            <a:r>
              <a:rPr lang="en-US" sz="3200" dirty="0"/>
              <a:t> emissions at erupting, open-vent volcanoes</a:t>
            </a: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951" y="1013386"/>
            <a:ext cx="3248164" cy="491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b="1" dirty="0"/>
              <a:t> 2005-2019 OMI SO</a:t>
            </a:r>
            <a:r>
              <a:rPr lang="en-US" sz="2000" b="1" baseline="-25000" dirty="0"/>
              <a:t>2</a:t>
            </a:r>
            <a:r>
              <a:rPr lang="en-US" sz="2000" b="1" dirty="0"/>
              <a:t> data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SEA for all VEI 3 eruptions (34 events)</a:t>
            </a:r>
          </a:p>
          <a:p>
            <a:pPr>
              <a:buFont typeface="Arial" charset="0"/>
              <a:buChar char="•"/>
            </a:pPr>
            <a:endParaRPr lang="en-US" sz="2000" baseline="-25000" dirty="0"/>
          </a:p>
          <a:p>
            <a:pPr>
              <a:buFont typeface="Arial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Mean trend for volcanoes that produced VEI 3 eruptions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Elevated SO</a:t>
            </a:r>
            <a:r>
              <a:rPr lang="en-US" sz="2000" baseline="-25000" dirty="0"/>
              <a:t>2</a:t>
            </a:r>
            <a:r>
              <a:rPr lang="en-US" sz="2000" dirty="0"/>
              <a:t> flux over decade before eruption (mean ~500 t/d)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Continued, elevated SO</a:t>
            </a:r>
            <a:r>
              <a:rPr lang="en-US" sz="2000" baseline="-25000" dirty="0"/>
              <a:t>2</a:t>
            </a:r>
            <a:r>
              <a:rPr lang="en-US" sz="2000" dirty="0"/>
              <a:t> flux for a few years after eruption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89120" y="1180620"/>
            <a:ext cx="271644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3 trend</a:t>
            </a:r>
          </a:p>
          <a:p>
            <a:r>
              <a:rPr lang="en-US" dirty="0">
                <a:solidFill>
                  <a:srgbClr val="FF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n = 35</a:t>
            </a:r>
          </a:p>
        </p:txBody>
      </p:sp>
    </p:spTree>
    <p:extLst>
      <p:ext uri="{BB962C8B-B14F-4D97-AF65-F5344CB8AC3E}">
        <p14:creationId xmlns:p14="http://schemas.microsoft.com/office/powerpoint/2010/main" val="2065048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822960"/>
            <a:ext cx="8168395" cy="5998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Trends in SO</a:t>
            </a:r>
            <a:r>
              <a:rPr lang="en-US" sz="3200" baseline="-25000" dirty="0"/>
              <a:t>2</a:t>
            </a:r>
            <a:r>
              <a:rPr lang="en-US" sz="3200" dirty="0"/>
              <a:t> emissions at erupting, open-vent volcanoes</a:t>
            </a: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951" y="1013386"/>
            <a:ext cx="324816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2005-2019 OMI SO</a:t>
            </a:r>
            <a:r>
              <a:rPr lang="en-US" sz="2000" b="1" baseline="-25000" dirty="0"/>
              <a:t>2</a:t>
            </a:r>
            <a:r>
              <a:rPr lang="en-US" sz="2000" b="1" dirty="0"/>
              <a:t> data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SEA for all VEI 4 eruptions (only 6 events)</a:t>
            </a:r>
          </a:p>
          <a:p>
            <a:endParaRPr lang="en-US" sz="2000" b="1" dirty="0"/>
          </a:p>
          <a:p>
            <a:pPr>
              <a:buFont typeface="Arial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Mean trend for volcanoes that produced VEI 4 eruptions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Gradual increase in SO</a:t>
            </a:r>
            <a:r>
              <a:rPr lang="en-US" sz="2000" baseline="-25000" dirty="0"/>
              <a:t>2</a:t>
            </a:r>
            <a:r>
              <a:rPr lang="en-US" sz="2000" dirty="0"/>
              <a:t> flux over decade?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Continued, elevated SO</a:t>
            </a:r>
            <a:r>
              <a:rPr lang="en-US" sz="2000" baseline="-25000" dirty="0"/>
              <a:t>2</a:t>
            </a:r>
            <a:r>
              <a:rPr lang="en-US" sz="2000" dirty="0"/>
              <a:t> flux (&gt;VEI 3) a few years after eruption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89120" y="1180620"/>
            <a:ext cx="271644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432FF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4 trend</a:t>
            </a:r>
          </a:p>
          <a:p>
            <a:r>
              <a:rPr lang="en-US" dirty="0">
                <a:solidFill>
                  <a:srgbClr val="0432FF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n = 6</a:t>
            </a:r>
          </a:p>
        </p:txBody>
      </p:sp>
    </p:spTree>
    <p:extLst>
      <p:ext uri="{BB962C8B-B14F-4D97-AF65-F5344CB8AC3E}">
        <p14:creationId xmlns:p14="http://schemas.microsoft.com/office/powerpoint/2010/main" val="58359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hart, line chart&#10;&#10;Description automatically generated">
            <a:extLst>
              <a:ext uri="{FF2B5EF4-FFF2-40B4-BE49-F238E27FC236}">
                <a16:creationId xmlns:a16="http://schemas.microsoft.com/office/drawing/2014/main" id="{5B7C2D86-94DD-0349-A194-2D9C8A0CA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6160" y="900224"/>
            <a:ext cx="8202181" cy="59021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Trends in SO</a:t>
            </a:r>
            <a:r>
              <a:rPr lang="en-US" sz="3200" baseline="-25000" dirty="0"/>
              <a:t>2</a:t>
            </a:r>
            <a:r>
              <a:rPr lang="en-US" sz="3200" dirty="0"/>
              <a:t> emissions at erupting, open-vent volcanoes</a:t>
            </a: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950" y="1013386"/>
            <a:ext cx="340721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2005-2019 OMI SO</a:t>
            </a:r>
            <a:r>
              <a:rPr lang="en-US" sz="2000" b="1" baseline="-25000" dirty="0"/>
              <a:t>2</a:t>
            </a:r>
            <a:r>
              <a:rPr lang="en-US" sz="2000" b="1" dirty="0"/>
              <a:t> data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SEA for all VEI 2-4 eruptions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Mean trends for all VEI 2-4 eruptions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Inverse correlation between pre-eruptive SO</a:t>
            </a:r>
            <a:r>
              <a:rPr lang="en-US" sz="2000" baseline="-25000" dirty="0"/>
              <a:t>2</a:t>
            </a:r>
            <a:r>
              <a:rPr lang="en-US" sz="2000" dirty="0"/>
              <a:t> flux and VEI -&gt; Increased degassing inhibits large eruptions?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Correlation between post-eruptive SO</a:t>
            </a:r>
            <a:r>
              <a:rPr lang="en-US" sz="2000" baseline="-25000" dirty="0"/>
              <a:t>2</a:t>
            </a:r>
            <a:r>
              <a:rPr lang="en-US" sz="2000" dirty="0"/>
              <a:t> flux and VEI (larger magma intrusions?)</a:t>
            </a:r>
          </a:p>
          <a:p>
            <a:pPr>
              <a:buFont typeface="Arial" charset="0"/>
              <a:buChar char="•"/>
            </a:pP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389120" y="115747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2 trend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89120" y="160356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3 trend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89120" y="204965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432FF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4 trend</a:t>
            </a:r>
          </a:p>
        </p:txBody>
      </p:sp>
    </p:spTree>
    <p:extLst>
      <p:ext uri="{BB962C8B-B14F-4D97-AF65-F5344CB8AC3E}">
        <p14:creationId xmlns:p14="http://schemas.microsoft.com/office/powerpoint/2010/main" val="88984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0" y="822960"/>
            <a:ext cx="8207068" cy="5998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Insights from seasonal trends in SO</a:t>
            </a:r>
            <a:r>
              <a:rPr lang="en-US" sz="3200" baseline="-25000" dirty="0"/>
              <a:t>2</a:t>
            </a:r>
            <a:r>
              <a:rPr lang="en-US" sz="3200" dirty="0"/>
              <a:t> emissions</a:t>
            </a: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453" y="920396"/>
            <a:ext cx="3244006" cy="5837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/>
              <a:t> </a:t>
            </a:r>
            <a:r>
              <a:rPr lang="en-US" sz="2000" b="1" dirty="0"/>
              <a:t>2005-2018 OMI SO</a:t>
            </a:r>
            <a:r>
              <a:rPr lang="en-US" sz="2000" b="1" baseline="-25000" dirty="0"/>
              <a:t>2</a:t>
            </a:r>
            <a:r>
              <a:rPr lang="en-US" sz="2000" b="1" dirty="0"/>
              <a:t> data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b="1" dirty="0">
                <a:solidFill>
                  <a:srgbClr val="FF0000"/>
                </a:solidFill>
              </a:rPr>
              <a:t>SEA for all VEI 2-4 eruptions using seasonal SO</a:t>
            </a:r>
            <a:r>
              <a:rPr lang="en-US" sz="2000" b="1" baseline="-25000" dirty="0">
                <a:solidFill>
                  <a:srgbClr val="FF0000"/>
                </a:solidFill>
              </a:rPr>
              <a:t>2</a:t>
            </a:r>
            <a:r>
              <a:rPr lang="en-US" sz="2000" b="1" dirty="0">
                <a:solidFill>
                  <a:srgbClr val="FF0000"/>
                </a:solidFill>
              </a:rPr>
              <a:t> emissions (DJF, MAM, JJA, SON)</a:t>
            </a:r>
          </a:p>
          <a:p>
            <a:pPr>
              <a:buFont typeface="Arial" charset="0"/>
              <a:buChar char="•"/>
            </a:pPr>
            <a:endParaRPr lang="en-US" sz="2000" baseline="-250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</a:pPr>
            <a:r>
              <a:rPr lang="en-US" sz="2000" dirty="0"/>
              <a:t> Mean seasonal trends for all VEI 2-4 eruptions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SO</a:t>
            </a:r>
            <a:r>
              <a:rPr lang="en-US" sz="2000" baseline="-25000" dirty="0"/>
              <a:t>2</a:t>
            </a:r>
            <a:r>
              <a:rPr lang="en-US" sz="2000" dirty="0"/>
              <a:t> flux increases ~6-9 months before eruption:</a:t>
            </a:r>
          </a:p>
          <a:p>
            <a:pPr>
              <a:buFont typeface="Arial" charset="0"/>
              <a:buChar char="•"/>
            </a:pPr>
            <a:r>
              <a:rPr lang="en-US" sz="2000" dirty="0"/>
              <a:t> VEI 3:   ~6 (t/d) d</a:t>
            </a:r>
            <a:r>
              <a:rPr lang="en-US" sz="2000" baseline="30000" dirty="0"/>
              <a:t>-1</a:t>
            </a:r>
          </a:p>
          <a:p>
            <a:pPr>
              <a:buFont typeface="Arial" charset="0"/>
              <a:buChar char="•"/>
            </a:pPr>
            <a:r>
              <a:rPr lang="en-US" sz="2000" baseline="30000" dirty="0"/>
              <a:t> </a:t>
            </a:r>
            <a:r>
              <a:rPr lang="en-US" sz="2000" dirty="0"/>
              <a:t>VEI 4: ~12 (t/d) d</a:t>
            </a:r>
            <a:r>
              <a:rPr lang="en-US" sz="2000" baseline="30000" dirty="0"/>
              <a:t>-1</a:t>
            </a:r>
            <a:endParaRPr lang="en-US" sz="2000" dirty="0"/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Inverse correlation between eruption ‘run-up’ time and VEI? Higher VEI = deeper magma source?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89120" y="115747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2 trend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89120" y="160356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3 trend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89120" y="2049650"/>
            <a:ext cx="271644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432FF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Mean VEI 4 trend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7397" y="1157470"/>
            <a:ext cx="3153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 Rounded MT Bold" charset="0"/>
                <a:ea typeface="Arial Rounded MT Bold" charset="0"/>
                <a:cs typeface="Arial Rounded MT Bold" charset="0"/>
              </a:rPr>
              <a:t>Seasonal Emissions</a:t>
            </a:r>
          </a:p>
        </p:txBody>
      </p:sp>
    </p:spTree>
    <p:extLst>
      <p:ext uri="{BB962C8B-B14F-4D97-AF65-F5344CB8AC3E}">
        <p14:creationId xmlns:p14="http://schemas.microsoft.com/office/powerpoint/2010/main" val="64870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>
                <a:ea typeface="ＭＳ Ｐゴシック" charset="-128"/>
                <a:cs typeface="ＭＳ Ｐゴシック" charset="-128"/>
              </a:rPr>
              <a:t>Do ‘pre-eruptive’ SO</a:t>
            </a:r>
            <a:r>
              <a:rPr lang="en-US" sz="3200" baseline="-25000" dirty="0">
                <a:ea typeface="ＭＳ Ｐゴシック" charset="-128"/>
                <a:cs typeface="ＭＳ Ｐゴシック" charset="-128"/>
              </a:rPr>
              <a:t>2</a:t>
            </a:r>
            <a:r>
              <a:rPr lang="en-US" sz="3200" dirty="0">
                <a:ea typeface="ＭＳ Ｐゴシック" charset="-128"/>
                <a:cs typeface="ＭＳ Ｐゴシック" charset="-128"/>
              </a:rPr>
              <a:t> emissions scale with magnitude?</a:t>
            </a:r>
          </a:p>
        </p:txBody>
      </p:sp>
      <p:pic>
        <p:nvPicPr>
          <p:cNvPr id="35843" name="Picture 3" descr="pinatubo_so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9058" y="808486"/>
            <a:ext cx="6375315" cy="4705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5" descr="Pin129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538" y="846633"/>
            <a:ext cx="2530475" cy="4629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TextBox 5"/>
          <p:cNvSpPr txBox="1">
            <a:spLocks noChangeArrowheads="1"/>
          </p:cNvSpPr>
          <p:nvPr/>
        </p:nvSpPr>
        <p:spPr bwMode="auto">
          <a:xfrm>
            <a:off x="4152911" y="1102015"/>
            <a:ext cx="223490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COSPEC data</a:t>
            </a:r>
          </a:p>
          <a:p>
            <a:r>
              <a:rPr lang="en-US" sz="2000" i="1" dirty="0" err="1">
                <a:solidFill>
                  <a:srgbClr val="0070C0"/>
                </a:solidFill>
              </a:rPr>
              <a:t>Daag</a:t>
            </a:r>
            <a:r>
              <a:rPr lang="en-US" sz="2000" i="1" dirty="0">
                <a:solidFill>
                  <a:srgbClr val="0070C0"/>
                </a:solidFill>
              </a:rPr>
              <a:t> et al. </a:t>
            </a:r>
            <a:r>
              <a:rPr lang="en-US" sz="2000" dirty="0">
                <a:solidFill>
                  <a:srgbClr val="0070C0"/>
                </a:solidFill>
              </a:rPr>
              <a:t>(1996)</a:t>
            </a:r>
            <a:endParaRPr lang="en-US" sz="2000" i="1" dirty="0">
              <a:solidFill>
                <a:srgbClr val="0070C0"/>
              </a:solidFill>
            </a:endParaRPr>
          </a:p>
        </p:txBody>
      </p:sp>
      <p:sp>
        <p:nvSpPr>
          <p:cNvPr id="35846" name="TextBox 6"/>
          <p:cNvSpPr txBox="1">
            <a:spLocks noChangeArrowheads="1"/>
          </p:cNvSpPr>
          <p:nvPr/>
        </p:nvSpPr>
        <p:spPr bwMode="auto">
          <a:xfrm>
            <a:off x="137247" y="5797070"/>
            <a:ext cx="1205475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>
                <a:latin typeface="Arial Rounded MT Bold" charset="0"/>
                <a:ea typeface="Arial Rounded MT Bold" charset="0"/>
                <a:cs typeface="Arial Rounded MT Bold" charset="0"/>
              </a:rPr>
              <a:t> Such analyses could pave the way towards increased use of SO</a:t>
            </a:r>
            <a:r>
              <a:rPr lang="en-US" sz="2000" baseline="-25000" dirty="0">
                <a:latin typeface="Arial Rounded MT Bold" charset="0"/>
                <a:ea typeface="Arial Rounded MT Bold" charset="0"/>
                <a:cs typeface="Arial Rounded MT Bold" charset="0"/>
              </a:rPr>
              <a:t>2</a:t>
            </a:r>
            <a:r>
              <a:rPr lang="en-US" sz="2000" dirty="0">
                <a:latin typeface="Arial Rounded MT Bold" charset="0"/>
                <a:ea typeface="Arial Rounded MT Bold" charset="0"/>
                <a:cs typeface="Arial Rounded MT Bold" charset="0"/>
              </a:rPr>
              <a:t> emissions data in long-term probabilistic volcanic hazard assessment (along with deformation, heat flux, and seismic data), and improved constraints on volcanic life-cycles (e.g., coupled with petrological timescales).</a:t>
            </a:r>
            <a:endParaRPr lang="en-US" sz="2000" dirty="0">
              <a:solidFill>
                <a:srgbClr val="0070C0"/>
              </a:solidFill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5847" name="TextBox 7"/>
          <p:cNvSpPr txBox="1">
            <a:spLocks noChangeArrowheads="1"/>
          </p:cNvSpPr>
          <p:nvPr/>
        </p:nvSpPr>
        <p:spPr bwMode="auto">
          <a:xfrm>
            <a:off x="9712700" y="4929689"/>
            <a:ext cx="1672253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Pinatubo 1991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545B266-A0D5-1148-8316-8869FB7E5332}"/>
              </a:ext>
            </a:extLst>
          </p:cNvPr>
          <p:cNvCxnSpPr/>
          <p:nvPr/>
        </p:nvCxnSpPr>
        <p:spPr bwMode="auto">
          <a:xfrm flipV="1">
            <a:off x="4995197" y="1172605"/>
            <a:ext cx="2785243" cy="20416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F04A5FB-E545-1A43-8124-0CDC87FD6508}"/>
              </a:ext>
            </a:extLst>
          </p:cNvPr>
          <p:cNvSpPr txBox="1"/>
          <p:nvPr/>
        </p:nvSpPr>
        <p:spPr>
          <a:xfrm rot="19416841">
            <a:off x="4720063" y="1880469"/>
            <a:ext cx="30925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</a:rPr>
              <a:t>Release of stored vapor phase?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E560F-850D-9D44-B9C1-050B9EA8D7C4}"/>
              </a:ext>
            </a:extLst>
          </p:cNvPr>
          <p:cNvSpPr txBox="1"/>
          <p:nvPr/>
        </p:nvSpPr>
        <p:spPr>
          <a:xfrm>
            <a:off x="5991695" y="2454666"/>
            <a:ext cx="1949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~(210 t/d) d</a:t>
            </a:r>
            <a:r>
              <a:rPr lang="en-US" baseline="30000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11" name="TextBox 16">
            <a:extLst>
              <a:ext uri="{FF2B5EF4-FFF2-40B4-BE49-F238E27FC236}">
                <a16:creationId xmlns:a16="http://schemas.microsoft.com/office/drawing/2014/main" id="{A7C9D901-21A2-A84C-97CD-C808B135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40" y="791266"/>
            <a:ext cx="338041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/>
              <a:t> Decadal trends in SO</a:t>
            </a:r>
            <a:r>
              <a:rPr lang="en-US" sz="2000" baseline="-25000" dirty="0"/>
              <a:t>2</a:t>
            </a:r>
            <a:r>
              <a:rPr lang="en-US" sz="2000" dirty="0"/>
              <a:t> emissions analyzed for </a:t>
            </a:r>
            <a:r>
              <a:rPr lang="en-US" sz="2000" i="1" dirty="0"/>
              <a:t>erupting, open-vent volcanoes (VEI 2-4).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We find relationships between pre-/post-eruption SO</a:t>
            </a:r>
            <a:r>
              <a:rPr lang="en-US" sz="2000" baseline="-25000" dirty="0"/>
              <a:t>2</a:t>
            </a:r>
            <a:r>
              <a:rPr lang="en-US" sz="2000" dirty="0"/>
              <a:t> flux and eruption magnitude, and </a:t>
            </a:r>
            <a:r>
              <a:rPr lang="en-US" sz="2000" i="1" dirty="0"/>
              <a:t>increasing SO</a:t>
            </a:r>
            <a:r>
              <a:rPr lang="en-US" sz="2000" i="1" baseline="-25000" dirty="0"/>
              <a:t>2</a:t>
            </a:r>
            <a:r>
              <a:rPr lang="en-US" sz="2000" i="1" dirty="0"/>
              <a:t> fluxes 6-9 months before eruptions</a:t>
            </a:r>
            <a:r>
              <a:rPr lang="en-US" sz="2000" dirty="0"/>
              <a:t>.</a:t>
            </a:r>
          </a:p>
          <a:p>
            <a:pPr>
              <a:buFont typeface="Arial" charset="0"/>
              <a:buChar char="•"/>
            </a:pPr>
            <a:endParaRPr lang="en-US" sz="2000" dirty="0"/>
          </a:p>
          <a:p>
            <a:pPr>
              <a:buFont typeface="Arial" charset="0"/>
              <a:buChar char="•"/>
            </a:pPr>
            <a:r>
              <a:rPr lang="en-US" sz="2000" dirty="0"/>
              <a:t> Long-term average SO</a:t>
            </a:r>
            <a:r>
              <a:rPr lang="en-US" sz="2000" baseline="-25000" dirty="0"/>
              <a:t>2</a:t>
            </a:r>
            <a:r>
              <a:rPr lang="en-US" sz="2000" dirty="0"/>
              <a:t> fluxes also permit </a:t>
            </a:r>
            <a:r>
              <a:rPr lang="en-US" sz="2000" i="1" dirty="0"/>
              <a:t>STA/LTA approaches to eruption forecasting</a:t>
            </a:r>
            <a:r>
              <a:rPr lang="en-US" sz="2000" dirty="0"/>
              <a:t> using gas data. 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4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33093</TotalTime>
  <Words>1027</Words>
  <Application>Microsoft Macintosh PowerPoint</Application>
  <PresentationFormat>Widescreen</PresentationFormat>
  <Paragraphs>142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Arial Rounded MT Bold</vt:lpstr>
      <vt:lpstr>4_Default Design</vt:lpstr>
      <vt:lpstr>PowerPoint Presentation</vt:lpstr>
      <vt:lpstr>Multi-scale volcanic gas measurements</vt:lpstr>
      <vt:lpstr>Satellite SO2 measurements as indicator of unrest</vt:lpstr>
      <vt:lpstr>Variable CO2/SO2 ratios before explosive eruptions</vt:lpstr>
      <vt:lpstr>Satellite-based global volcanic SO2 emission inventory</vt:lpstr>
      <vt:lpstr>Trends in tropospheric volcanic SO2 emissions</vt:lpstr>
      <vt:lpstr>Trends in SO2 emissions at erupting, open-vent volcanoes</vt:lpstr>
      <vt:lpstr>Trends in SO2 emissions at erupting, open-vent volcanoes</vt:lpstr>
      <vt:lpstr>Trends in SO2 emissions at erupting, open-vent volcanoes</vt:lpstr>
      <vt:lpstr>Trends in SO2 emissions at erupting, open-vent volcanoes</vt:lpstr>
      <vt:lpstr>Insights from seasonal trends in SO2 emissions</vt:lpstr>
      <vt:lpstr>Do ‘pre-eruptive’ SO2 emissions scale with magnitude?</vt:lpstr>
    </vt:vector>
  </TitlesOfParts>
  <Company>University of Maryland Baltimore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Carn</dc:creator>
  <cp:lastModifiedBy>Simon Carn</cp:lastModifiedBy>
  <cp:revision>3635</cp:revision>
  <cp:lastPrinted>2009-04-22T16:51:18Z</cp:lastPrinted>
  <dcterms:created xsi:type="dcterms:W3CDTF">2014-07-04T08:57:34Z</dcterms:created>
  <dcterms:modified xsi:type="dcterms:W3CDTF">2021-04-25T04:55:10Z</dcterms:modified>
</cp:coreProperties>
</file>