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15119350" cy="27000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03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40" autoAdjust="0"/>
    <p:restoredTop sz="96118" autoAdjust="0"/>
  </p:normalViewPr>
  <p:slideViewPr>
    <p:cSldViewPr snapToGrid="0">
      <p:cViewPr>
        <p:scale>
          <a:sx n="66" d="100"/>
          <a:sy n="66" d="100"/>
        </p:scale>
        <p:origin x="1758" y="-64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D7AFBD-BE15-4389-9720-7E9B7CF3C05C}" type="datetimeFigureOut">
              <a:rPr lang="en-GB" smtClean="0"/>
              <a:t>27/04/2021</a:t>
            </a:fld>
            <a:endParaRPr lang="en-GB"/>
          </a:p>
        </p:txBody>
      </p:sp>
      <p:sp>
        <p:nvSpPr>
          <p:cNvPr id="4" name="Slide Image Placeholder 3"/>
          <p:cNvSpPr>
            <a:spLocks noGrp="1" noRot="1" noChangeAspect="1"/>
          </p:cNvSpPr>
          <p:nvPr>
            <p:ph type="sldImg" idx="2"/>
          </p:nvPr>
        </p:nvSpPr>
        <p:spPr>
          <a:xfrm>
            <a:off x="2565400" y="1143000"/>
            <a:ext cx="17272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D35F2-4E0E-4E20-8ECD-5EC00CA0020B}" type="slidenum">
              <a:rPr lang="en-GB" smtClean="0"/>
              <a:t>‹#›</a:t>
            </a:fld>
            <a:endParaRPr lang="en-GB"/>
          </a:p>
        </p:txBody>
      </p:sp>
    </p:spTree>
    <p:extLst>
      <p:ext uri="{BB962C8B-B14F-4D97-AF65-F5344CB8AC3E}">
        <p14:creationId xmlns:p14="http://schemas.microsoft.com/office/powerpoint/2010/main" val="3968637560"/>
      </p:ext>
    </p:extLst>
  </p:cSld>
  <p:clrMap bg1="lt1" tx1="dk1" bg2="lt2" tx2="dk2" accent1="accent1" accent2="accent2" accent3="accent3" accent4="accent4" accent5="accent5" accent6="accent6" hlink="hlink" folHlink="folHlink"/>
  <p:notesStyle>
    <a:lvl1pPr marL="0" algn="l" defTabSz="1752082" rtl="0" eaLnBrk="1" latinLnBrk="0" hangingPunct="1">
      <a:defRPr sz="2299" kern="1200">
        <a:solidFill>
          <a:schemeClr val="tx1"/>
        </a:solidFill>
        <a:latin typeface="+mn-lt"/>
        <a:ea typeface="+mn-ea"/>
        <a:cs typeface="+mn-cs"/>
      </a:defRPr>
    </a:lvl1pPr>
    <a:lvl2pPr marL="876041" algn="l" defTabSz="1752082" rtl="0" eaLnBrk="1" latinLnBrk="0" hangingPunct="1">
      <a:defRPr sz="2299" kern="1200">
        <a:solidFill>
          <a:schemeClr val="tx1"/>
        </a:solidFill>
        <a:latin typeface="+mn-lt"/>
        <a:ea typeface="+mn-ea"/>
        <a:cs typeface="+mn-cs"/>
      </a:defRPr>
    </a:lvl2pPr>
    <a:lvl3pPr marL="1752082" algn="l" defTabSz="1752082" rtl="0" eaLnBrk="1" latinLnBrk="0" hangingPunct="1">
      <a:defRPr sz="2299" kern="1200">
        <a:solidFill>
          <a:schemeClr val="tx1"/>
        </a:solidFill>
        <a:latin typeface="+mn-lt"/>
        <a:ea typeface="+mn-ea"/>
        <a:cs typeface="+mn-cs"/>
      </a:defRPr>
    </a:lvl3pPr>
    <a:lvl4pPr marL="2628123" algn="l" defTabSz="1752082" rtl="0" eaLnBrk="1" latinLnBrk="0" hangingPunct="1">
      <a:defRPr sz="2299" kern="1200">
        <a:solidFill>
          <a:schemeClr val="tx1"/>
        </a:solidFill>
        <a:latin typeface="+mn-lt"/>
        <a:ea typeface="+mn-ea"/>
        <a:cs typeface="+mn-cs"/>
      </a:defRPr>
    </a:lvl4pPr>
    <a:lvl5pPr marL="3504164" algn="l" defTabSz="1752082" rtl="0" eaLnBrk="1" latinLnBrk="0" hangingPunct="1">
      <a:defRPr sz="2299" kern="1200">
        <a:solidFill>
          <a:schemeClr val="tx1"/>
        </a:solidFill>
        <a:latin typeface="+mn-lt"/>
        <a:ea typeface="+mn-ea"/>
        <a:cs typeface="+mn-cs"/>
      </a:defRPr>
    </a:lvl5pPr>
    <a:lvl6pPr marL="4380205" algn="l" defTabSz="1752082" rtl="0" eaLnBrk="1" latinLnBrk="0" hangingPunct="1">
      <a:defRPr sz="2299" kern="1200">
        <a:solidFill>
          <a:schemeClr val="tx1"/>
        </a:solidFill>
        <a:latin typeface="+mn-lt"/>
        <a:ea typeface="+mn-ea"/>
        <a:cs typeface="+mn-cs"/>
      </a:defRPr>
    </a:lvl6pPr>
    <a:lvl7pPr marL="5256246" algn="l" defTabSz="1752082" rtl="0" eaLnBrk="1" latinLnBrk="0" hangingPunct="1">
      <a:defRPr sz="2299" kern="1200">
        <a:solidFill>
          <a:schemeClr val="tx1"/>
        </a:solidFill>
        <a:latin typeface="+mn-lt"/>
        <a:ea typeface="+mn-ea"/>
        <a:cs typeface="+mn-cs"/>
      </a:defRPr>
    </a:lvl7pPr>
    <a:lvl8pPr marL="6132286" algn="l" defTabSz="1752082" rtl="0" eaLnBrk="1" latinLnBrk="0" hangingPunct="1">
      <a:defRPr sz="2299" kern="1200">
        <a:solidFill>
          <a:schemeClr val="tx1"/>
        </a:solidFill>
        <a:latin typeface="+mn-lt"/>
        <a:ea typeface="+mn-ea"/>
        <a:cs typeface="+mn-cs"/>
      </a:defRPr>
    </a:lvl8pPr>
    <a:lvl9pPr marL="7008327" algn="l" defTabSz="1752082" rtl="0" eaLnBrk="1" latinLnBrk="0" hangingPunct="1">
      <a:defRPr sz="22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5400" y="1143000"/>
            <a:ext cx="17272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4CD35F2-4E0E-4E20-8ECD-5EC00CA0020B}" type="slidenum">
              <a:rPr lang="en-GB" smtClean="0"/>
              <a:t>1</a:t>
            </a:fld>
            <a:endParaRPr lang="en-GB"/>
          </a:p>
        </p:txBody>
      </p:sp>
    </p:spTree>
    <p:extLst>
      <p:ext uri="{BB962C8B-B14F-4D97-AF65-F5344CB8AC3E}">
        <p14:creationId xmlns:p14="http://schemas.microsoft.com/office/powerpoint/2010/main" val="1256767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4418785"/>
            <a:ext cx="12851448" cy="9400070"/>
          </a:xfrm>
        </p:spPr>
        <p:txBody>
          <a:bodyPr anchor="b"/>
          <a:lstStyle>
            <a:lvl1pPr algn="ctr">
              <a:defRPr sz="9921"/>
            </a:lvl1pPr>
          </a:lstStyle>
          <a:p>
            <a:r>
              <a:rPr lang="en-US"/>
              <a:t>Click to edit Master title style</a:t>
            </a:r>
            <a:endParaRPr lang="en-US" dirty="0"/>
          </a:p>
        </p:txBody>
      </p:sp>
      <p:sp>
        <p:nvSpPr>
          <p:cNvPr id="3" name="Subtitle 2"/>
          <p:cNvSpPr>
            <a:spLocks noGrp="1"/>
          </p:cNvSpPr>
          <p:nvPr>
            <p:ph type="subTitle" idx="1"/>
          </p:nvPr>
        </p:nvSpPr>
        <p:spPr>
          <a:xfrm>
            <a:off x="1889919" y="14181357"/>
            <a:ext cx="11339513" cy="6518796"/>
          </a:xfrm>
        </p:spPr>
        <p:txBody>
          <a:bodyPr/>
          <a:lstStyle>
            <a:lvl1pPr marL="0" indent="0" algn="ctr">
              <a:buNone/>
              <a:defRPr sz="3968"/>
            </a:lvl1pPr>
            <a:lvl2pPr marL="755980" indent="0" algn="ctr">
              <a:buNone/>
              <a:defRPr sz="3307"/>
            </a:lvl2pPr>
            <a:lvl3pPr marL="1511960" indent="0" algn="ctr">
              <a:buNone/>
              <a:defRPr sz="2976"/>
            </a:lvl3pPr>
            <a:lvl4pPr marL="2267941" indent="0" algn="ctr">
              <a:buNone/>
              <a:defRPr sz="2646"/>
            </a:lvl4pPr>
            <a:lvl5pPr marL="3023921" indent="0" algn="ctr">
              <a:buNone/>
              <a:defRPr sz="2646"/>
            </a:lvl5pPr>
            <a:lvl6pPr marL="3779901" indent="0" algn="ctr">
              <a:buNone/>
              <a:defRPr sz="2646"/>
            </a:lvl6pPr>
            <a:lvl7pPr marL="4535881" indent="0" algn="ctr">
              <a:buNone/>
              <a:defRPr sz="2646"/>
            </a:lvl7pPr>
            <a:lvl8pPr marL="5291861" indent="0" algn="ctr">
              <a:buNone/>
              <a:defRPr sz="2646"/>
            </a:lvl8pPr>
            <a:lvl9pPr marL="6047842" indent="0" algn="ctr">
              <a:buNone/>
              <a:defRPr sz="264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93188E-4D84-4CC5-89BC-703226DBA87C}" type="datetimeFigureOut">
              <a:rPr lang="en-GB" smtClean="0"/>
              <a:t>27/04/2021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3D029A-E7A6-40E1-B560-EEC9488A436C}" type="slidenum">
              <a:rPr lang="en-GB" smtClean="0"/>
              <a:t>‹#›</a:t>
            </a:fld>
            <a:endParaRPr lang="en-GB"/>
          </a:p>
        </p:txBody>
      </p:sp>
    </p:spTree>
    <p:extLst>
      <p:ext uri="{BB962C8B-B14F-4D97-AF65-F5344CB8AC3E}">
        <p14:creationId xmlns:p14="http://schemas.microsoft.com/office/powerpoint/2010/main" val="3836359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93188E-4D84-4CC5-89BC-703226DBA87C}" type="datetimeFigureOut">
              <a:rPr lang="en-GB" smtClean="0"/>
              <a:t>27/04/2021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3D029A-E7A6-40E1-B560-EEC9488A436C}" type="slidenum">
              <a:rPr lang="en-GB" smtClean="0"/>
              <a:t>‹#›</a:t>
            </a:fld>
            <a:endParaRPr lang="en-GB"/>
          </a:p>
        </p:txBody>
      </p:sp>
    </p:spTree>
    <p:extLst>
      <p:ext uri="{BB962C8B-B14F-4D97-AF65-F5344CB8AC3E}">
        <p14:creationId xmlns:p14="http://schemas.microsoft.com/office/powerpoint/2010/main" val="29071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6731308"/>
            <a:ext cx="13040439" cy="11231331"/>
          </a:xfrm>
        </p:spPr>
        <p:txBody>
          <a:bodyPr anchor="b"/>
          <a:lstStyle>
            <a:lvl1pPr>
              <a:defRPr sz="9921"/>
            </a:lvl1pPr>
          </a:lstStyle>
          <a:p>
            <a:r>
              <a:rPr lang="en-US"/>
              <a:t>Click to edit Master title style</a:t>
            </a:r>
            <a:endParaRPr lang="en-US" dirty="0"/>
          </a:p>
        </p:txBody>
      </p:sp>
      <p:sp>
        <p:nvSpPr>
          <p:cNvPr id="3" name="Text Placeholder 2"/>
          <p:cNvSpPr>
            <a:spLocks noGrp="1"/>
          </p:cNvSpPr>
          <p:nvPr>
            <p:ph type="body" idx="1"/>
          </p:nvPr>
        </p:nvSpPr>
        <p:spPr>
          <a:xfrm>
            <a:off x="1031582" y="18068892"/>
            <a:ext cx="13040439" cy="5906292"/>
          </a:xfrm>
        </p:spPr>
        <p:txBody>
          <a:bodyPr/>
          <a:lstStyle>
            <a:lvl1pPr marL="0" indent="0">
              <a:buNone/>
              <a:defRPr sz="3968">
                <a:solidFill>
                  <a:schemeClr val="tx1"/>
                </a:solidFill>
              </a:defRPr>
            </a:lvl1pPr>
            <a:lvl2pPr marL="755980" indent="0">
              <a:buNone/>
              <a:defRPr sz="3307">
                <a:solidFill>
                  <a:schemeClr val="tx1">
                    <a:tint val="75000"/>
                  </a:schemeClr>
                </a:solidFill>
              </a:defRPr>
            </a:lvl2pPr>
            <a:lvl3pPr marL="1511960" indent="0">
              <a:buNone/>
              <a:defRPr sz="2976">
                <a:solidFill>
                  <a:schemeClr val="tx1">
                    <a:tint val="75000"/>
                  </a:schemeClr>
                </a:solidFill>
              </a:defRPr>
            </a:lvl3pPr>
            <a:lvl4pPr marL="2267941" indent="0">
              <a:buNone/>
              <a:defRPr sz="2646">
                <a:solidFill>
                  <a:schemeClr val="tx1">
                    <a:tint val="75000"/>
                  </a:schemeClr>
                </a:solidFill>
              </a:defRPr>
            </a:lvl4pPr>
            <a:lvl5pPr marL="3023921" indent="0">
              <a:buNone/>
              <a:defRPr sz="2646">
                <a:solidFill>
                  <a:schemeClr val="tx1">
                    <a:tint val="75000"/>
                  </a:schemeClr>
                </a:solidFill>
              </a:defRPr>
            </a:lvl5pPr>
            <a:lvl6pPr marL="3779901" indent="0">
              <a:buNone/>
              <a:defRPr sz="2646">
                <a:solidFill>
                  <a:schemeClr val="tx1">
                    <a:tint val="75000"/>
                  </a:schemeClr>
                </a:solidFill>
              </a:defRPr>
            </a:lvl6pPr>
            <a:lvl7pPr marL="4535881" indent="0">
              <a:buNone/>
              <a:defRPr sz="2646">
                <a:solidFill>
                  <a:schemeClr val="tx1">
                    <a:tint val="75000"/>
                  </a:schemeClr>
                </a:solidFill>
              </a:defRPr>
            </a:lvl7pPr>
            <a:lvl8pPr marL="5291861" indent="0">
              <a:buNone/>
              <a:defRPr sz="2646">
                <a:solidFill>
                  <a:schemeClr val="tx1">
                    <a:tint val="75000"/>
                  </a:schemeClr>
                </a:solidFill>
              </a:defRPr>
            </a:lvl8pPr>
            <a:lvl9pPr marL="6047842" indent="0">
              <a:buNone/>
              <a:defRPr sz="264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93188E-4D84-4CC5-89BC-703226DBA87C}" type="datetimeFigureOut">
              <a:rPr lang="en-GB" smtClean="0"/>
              <a:t>27/04/2021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3D029A-E7A6-40E1-B560-EEC9488A436C}" type="slidenum">
              <a:rPr lang="en-GB" smtClean="0"/>
              <a:t>‹#›</a:t>
            </a:fld>
            <a:endParaRPr lang="en-GB"/>
          </a:p>
        </p:txBody>
      </p:sp>
    </p:spTree>
    <p:extLst>
      <p:ext uri="{BB962C8B-B14F-4D97-AF65-F5344CB8AC3E}">
        <p14:creationId xmlns:p14="http://schemas.microsoft.com/office/powerpoint/2010/main" val="3517868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39455" y="7187553"/>
            <a:ext cx="6425724" cy="17131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654171" y="7187553"/>
            <a:ext cx="6425724" cy="17131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93188E-4D84-4CC5-89BC-703226DBA87C}" type="datetimeFigureOut">
              <a:rPr lang="en-GB" smtClean="0"/>
              <a:t>27/04/2021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3D029A-E7A6-40E1-B560-EEC9488A436C}" type="slidenum">
              <a:rPr lang="en-GB" smtClean="0"/>
              <a:t>‹#›</a:t>
            </a:fld>
            <a:endParaRPr lang="en-GB"/>
          </a:p>
        </p:txBody>
      </p:sp>
    </p:spTree>
    <p:extLst>
      <p:ext uri="{BB962C8B-B14F-4D97-AF65-F5344CB8AC3E}">
        <p14:creationId xmlns:p14="http://schemas.microsoft.com/office/powerpoint/2010/main" val="2222827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437516"/>
            <a:ext cx="13040439" cy="521879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41426" y="6618801"/>
            <a:ext cx="6396193" cy="3243772"/>
          </a:xfrm>
        </p:spPr>
        <p:txBody>
          <a:bodyPr anchor="b"/>
          <a:lstStyle>
            <a:lvl1pPr marL="0" indent="0">
              <a:buNone/>
              <a:defRPr sz="3968" b="1"/>
            </a:lvl1pPr>
            <a:lvl2pPr marL="755980" indent="0">
              <a:buNone/>
              <a:defRPr sz="3307" b="1"/>
            </a:lvl2pPr>
            <a:lvl3pPr marL="1511960" indent="0">
              <a:buNone/>
              <a:defRPr sz="2976" b="1"/>
            </a:lvl3pPr>
            <a:lvl4pPr marL="2267941" indent="0">
              <a:buNone/>
              <a:defRPr sz="2646" b="1"/>
            </a:lvl4pPr>
            <a:lvl5pPr marL="3023921" indent="0">
              <a:buNone/>
              <a:defRPr sz="2646" b="1"/>
            </a:lvl5pPr>
            <a:lvl6pPr marL="3779901" indent="0">
              <a:buNone/>
              <a:defRPr sz="2646" b="1"/>
            </a:lvl6pPr>
            <a:lvl7pPr marL="4535881" indent="0">
              <a:buNone/>
              <a:defRPr sz="2646" b="1"/>
            </a:lvl7pPr>
            <a:lvl8pPr marL="5291861" indent="0">
              <a:buNone/>
              <a:defRPr sz="2646" b="1"/>
            </a:lvl8pPr>
            <a:lvl9pPr marL="6047842" indent="0">
              <a:buNone/>
              <a:defRPr sz="2646" b="1"/>
            </a:lvl9pPr>
          </a:lstStyle>
          <a:p>
            <a:pPr lvl="0"/>
            <a:r>
              <a:rPr lang="en-US"/>
              <a:t>Click to edit Master text styles</a:t>
            </a:r>
          </a:p>
        </p:txBody>
      </p:sp>
      <p:sp>
        <p:nvSpPr>
          <p:cNvPr id="4" name="Content Placeholder 3"/>
          <p:cNvSpPr>
            <a:spLocks noGrp="1"/>
          </p:cNvSpPr>
          <p:nvPr>
            <p:ph sz="half" idx="2"/>
          </p:nvPr>
        </p:nvSpPr>
        <p:spPr>
          <a:xfrm>
            <a:off x="1041426" y="9862573"/>
            <a:ext cx="6396193" cy="14506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654172" y="6618801"/>
            <a:ext cx="6427693" cy="3243772"/>
          </a:xfrm>
        </p:spPr>
        <p:txBody>
          <a:bodyPr anchor="b"/>
          <a:lstStyle>
            <a:lvl1pPr marL="0" indent="0">
              <a:buNone/>
              <a:defRPr sz="3968" b="1"/>
            </a:lvl1pPr>
            <a:lvl2pPr marL="755980" indent="0">
              <a:buNone/>
              <a:defRPr sz="3307" b="1"/>
            </a:lvl2pPr>
            <a:lvl3pPr marL="1511960" indent="0">
              <a:buNone/>
              <a:defRPr sz="2976" b="1"/>
            </a:lvl3pPr>
            <a:lvl4pPr marL="2267941" indent="0">
              <a:buNone/>
              <a:defRPr sz="2646" b="1"/>
            </a:lvl4pPr>
            <a:lvl5pPr marL="3023921" indent="0">
              <a:buNone/>
              <a:defRPr sz="2646" b="1"/>
            </a:lvl5pPr>
            <a:lvl6pPr marL="3779901" indent="0">
              <a:buNone/>
              <a:defRPr sz="2646" b="1"/>
            </a:lvl6pPr>
            <a:lvl7pPr marL="4535881" indent="0">
              <a:buNone/>
              <a:defRPr sz="2646" b="1"/>
            </a:lvl7pPr>
            <a:lvl8pPr marL="5291861" indent="0">
              <a:buNone/>
              <a:defRPr sz="2646" b="1"/>
            </a:lvl8pPr>
            <a:lvl9pPr marL="6047842" indent="0">
              <a:buNone/>
              <a:defRPr sz="2646" b="1"/>
            </a:lvl9pPr>
          </a:lstStyle>
          <a:p>
            <a:pPr lvl="0"/>
            <a:r>
              <a:rPr lang="en-US"/>
              <a:t>Click to edit Master text styles</a:t>
            </a:r>
          </a:p>
        </p:txBody>
      </p:sp>
      <p:sp>
        <p:nvSpPr>
          <p:cNvPr id="6" name="Content Placeholder 5"/>
          <p:cNvSpPr>
            <a:spLocks noGrp="1"/>
          </p:cNvSpPr>
          <p:nvPr>
            <p:ph sz="quarter" idx="4"/>
          </p:nvPr>
        </p:nvSpPr>
        <p:spPr>
          <a:xfrm>
            <a:off x="7654172" y="9862573"/>
            <a:ext cx="6427693" cy="14506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3188E-4D84-4CC5-89BC-703226DBA87C}" type="datetimeFigureOut">
              <a:rPr lang="en-GB" smtClean="0"/>
              <a:t>27/04/2021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73D029A-E7A6-40E1-B560-EEC9488A436C}" type="slidenum">
              <a:rPr lang="en-GB" smtClean="0"/>
              <a:t>‹#›</a:t>
            </a:fld>
            <a:endParaRPr lang="en-GB"/>
          </a:p>
        </p:txBody>
      </p:sp>
    </p:spTree>
    <p:extLst>
      <p:ext uri="{BB962C8B-B14F-4D97-AF65-F5344CB8AC3E}">
        <p14:creationId xmlns:p14="http://schemas.microsoft.com/office/powerpoint/2010/main" val="1001901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93188E-4D84-4CC5-89BC-703226DBA87C}" type="datetimeFigureOut">
              <a:rPr lang="en-GB" smtClean="0"/>
              <a:t>27/04/2021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73D029A-E7A6-40E1-B560-EEC9488A436C}" type="slidenum">
              <a:rPr lang="en-GB" smtClean="0"/>
              <a:t>‹#›</a:t>
            </a:fld>
            <a:endParaRPr lang="en-GB"/>
          </a:p>
        </p:txBody>
      </p:sp>
    </p:spTree>
    <p:extLst>
      <p:ext uri="{BB962C8B-B14F-4D97-AF65-F5344CB8AC3E}">
        <p14:creationId xmlns:p14="http://schemas.microsoft.com/office/powerpoint/2010/main" val="1276622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93188E-4D84-4CC5-89BC-703226DBA87C}" type="datetimeFigureOut">
              <a:rPr lang="en-GB" smtClean="0"/>
              <a:t>27/04/2021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73D029A-E7A6-40E1-B560-EEC9488A436C}" type="slidenum">
              <a:rPr lang="en-GB" smtClean="0"/>
              <a:t>‹#›</a:t>
            </a:fld>
            <a:endParaRPr lang="en-GB"/>
          </a:p>
        </p:txBody>
      </p:sp>
    </p:spTree>
    <p:extLst>
      <p:ext uri="{BB962C8B-B14F-4D97-AF65-F5344CB8AC3E}">
        <p14:creationId xmlns:p14="http://schemas.microsoft.com/office/powerpoint/2010/main" val="1462682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800013"/>
            <a:ext cx="4876384" cy="6300047"/>
          </a:xfrm>
        </p:spPr>
        <p:txBody>
          <a:bodyPr anchor="b"/>
          <a:lstStyle>
            <a:lvl1pPr>
              <a:defRPr sz="5291"/>
            </a:lvl1pPr>
          </a:lstStyle>
          <a:p>
            <a:r>
              <a:rPr lang="en-US"/>
              <a:t>Click to edit Master title style</a:t>
            </a:r>
            <a:endParaRPr lang="en-US" dirty="0"/>
          </a:p>
        </p:txBody>
      </p:sp>
      <p:sp>
        <p:nvSpPr>
          <p:cNvPr id="3" name="Content Placeholder 2"/>
          <p:cNvSpPr>
            <a:spLocks noGrp="1"/>
          </p:cNvSpPr>
          <p:nvPr>
            <p:ph idx="1"/>
          </p:nvPr>
        </p:nvSpPr>
        <p:spPr>
          <a:xfrm>
            <a:off x="6427693" y="3887535"/>
            <a:ext cx="7654171" cy="19187642"/>
          </a:xfrm>
        </p:spPr>
        <p:txBody>
          <a:bodyPr/>
          <a:lstStyle>
            <a:lvl1pPr>
              <a:defRPr sz="5291"/>
            </a:lvl1pPr>
            <a:lvl2pPr>
              <a:defRPr sz="4630"/>
            </a:lvl2pPr>
            <a:lvl3pPr>
              <a:defRPr sz="3968"/>
            </a:lvl3pPr>
            <a:lvl4pPr>
              <a:defRPr sz="3307"/>
            </a:lvl4pPr>
            <a:lvl5pPr>
              <a:defRPr sz="3307"/>
            </a:lvl5pPr>
            <a:lvl6pPr>
              <a:defRPr sz="3307"/>
            </a:lvl6pPr>
            <a:lvl7pPr>
              <a:defRPr sz="3307"/>
            </a:lvl7pPr>
            <a:lvl8pPr>
              <a:defRPr sz="3307"/>
            </a:lvl8pPr>
            <a:lvl9pPr>
              <a:defRPr sz="330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41425" y="8100060"/>
            <a:ext cx="4876384" cy="15006363"/>
          </a:xfrm>
        </p:spPr>
        <p:txBody>
          <a:bodyPr/>
          <a:lstStyle>
            <a:lvl1pPr marL="0" indent="0">
              <a:buNone/>
              <a:defRPr sz="2646"/>
            </a:lvl1pPr>
            <a:lvl2pPr marL="755980" indent="0">
              <a:buNone/>
              <a:defRPr sz="2315"/>
            </a:lvl2pPr>
            <a:lvl3pPr marL="1511960" indent="0">
              <a:buNone/>
              <a:defRPr sz="1984"/>
            </a:lvl3pPr>
            <a:lvl4pPr marL="2267941" indent="0">
              <a:buNone/>
              <a:defRPr sz="1654"/>
            </a:lvl4pPr>
            <a:lvl5pPr marL="3023921" indent="0">
              <a:buNone/>
              <a:defRPr sz="1654"/>
            </a:lvl5pPr>
            <a:lvl6pPr marL="3779901" indent="0">
              <a:buNone/>
              <a:defRPr sz="1654"/>
            </a:lvl6pPr>
            <a:lvl7pPr marL="4535881" indent="0">
              <a:buNone/>
              <a:defRPr sz="1654"/>
            </a:lvl7pPr>
            <a:lvl8pPr marL="5291861" indent="0">
              <a:buNone/>
              <a:defRPr sz="1654"/>
            </a:lvl8pPr>
            <a:lvl9pPr marL="6047842" indent="0">
              <a:buNone/>
              <a:defRPr sz="1654"/>
            </a:lvl9pPr>
          </a:lstStyle>
          <a:p>
            <a:pPr lvl="0"/>
            <a:r>
              <a:rPr lang="en-US"/>
              <a:t>Click to edit Master text styles</a:t>
            </a:r>
          </a:p>
        </p:txBody>
      </p:sp>
      <p:sp>
        <p:nvSpPr>
          <p:cNvPr id="5" name="Date Placeholder 4"/>
          <p:cNvSpPr>
            <a:spLocks noGrp="1"/>
          </p:cNvSpPr>
          <p:nvPr>
            <p:ph type="dt" sz="half" idx="10"/>
          </p:nvPr>
        </p:nvSpPr>
        <p:spPr/>
        <p:txBody>
          <a:bodyPr/>
          <a:lstStyle/>
          <a:p>
            <a:fld id="{6793188E-4D84-4CC5-89BC-703226DBA87C}" type="datetimeFigureOut">
              <a:rPr lang="en-GB" smtClean="0"/>
              <a:t>27/04/2021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3D029A-E7A6-40E1-B560-EEC9488A436C}" type="slidenum">
              <a:rPr lang="en-GB" smtClean="0"/>
              <a:t>‹#›</a:t>
            </a:fld>
            <a:endParaRPr lang="en-GB"/>
          </a:p>
        </p:txBody>
      </p:sp>
    </p:spTree>
    <p:extLst>
      <p:ext uri="{BB962C8B-B14F-4D97-AF65-F5344CB8AC3E}">
        <p14:creationId xmlns:p14="http://schemas.microsoft.com/office/powerpoint/2010/main" val="3537991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800013"/>
            <a:ext cx="4876384" cy="6300047"/>
          </a:xfrm>
        </p:spPr>
        <p:txBody>
          <a:bodyPr anchor="b"/>
          <a:lstStyle>
            <a:lvl1pPr>
              <a:defRPr sz="5291"/>
            </a:lvl1pPr>
          </a:lstStyle>
          <a:p>
            <a:r>
              <a:rPr lang="en-US"/>
              <a:t>Click to edit Master title style</a:t>
            </a:r>
            <a:endParaRPr lang="en-US" dirty="0"/>
          </a:p>
        </p:txBody>
      </p:sp>
      <p:sp>
        <p:nvSpPr>
          <p:cNvPr id="3" name="Picture Placeholder 2"/>
          <p:cNvSpPr>
            <a:spLocks noGrp="1" noChangeAspect="1"/>
          </p:cNvSpPr>
          <p:nvPr>
            <p:ph type="pic" idx="1"/>
          </p:nvPr>
        </p:nvSpPr>
        <p:spPr>
          <a:xfrm>
            <a:off x="6427693" y="3887535"/>
            <a:ext cx="7654171" cy="19187642"/>
          </a:xfrm>
        </p:spPr>
        <p:txBody>
          <a:bodyPr anchor="t"/>
          <a:lstStyle>
            <a:lvl1pPr marL="0" indent="0">
              <a:buNone/>
              <a:defRPr sz="5291"/>
            </a:lvl1pPr>
            <a:lvl2pPr marL="755980" indent="0">
              <a:buNone/>
              <a:defRPr sz="4630"/>
            </a:lvl2pPr>
            <a:lvl3pPr marL="1511960" indent="0">
              <a:buNone/>
              <a:defRPr sz="3968"/>
            </a:lvl3pPr>
            <a:lvl4pPr marL="2267941" indent="0">
              <a:buNone/>
              <a:defRPr sz="3307"/>
            </a:lvl4pPr>
            <a:lvl5pPr marL="3023921" indent="0">
              <a:buNone/>
              <a:defRPr sz="3307"/>
            </a:lvl5pPr>
            <a:lvl6pPr marL="3779901" indent="0">
              <a:buNone/>
              <a:defRPr sz="3307"/>
            </a:lvl6pPr>
            <a:lvl7pPr marL="4535881" indent="0">
              <a:buNone/>
              <a:defRPr sz="3307"/>
            </a:lvl7pPr>
            <a:lvl8pPr marL="5291861" indent="0">
              <a:buNone/>
              <a:defRPr sz="3307"/>
            </a:lvl8pPr>
            <a:lvl9pPr marL="6047842" indent="0">
              <a:buNone/>
              <a:defRPr sz="3307"/>
            </a:lvl9pPr>
          </a:lstStyle>
          <a:p>
            <a:r>
              <a:rPr lang="en-US"/>
              <a:t>Click icon to add picture</a:t>
            </a:r>
            <a:endParaRPr lang="en-US" dirty="0"/>
          </a:p>
        </p:txBody>
      </p:sp>
      <p:sp>
        <p:nvSpPr>
          <p:cNvPr id="4" name="Text Placeholder 3"/>
          <p:cNvSpPr>
            <a:spLocks noGrp="1"/>
          </p:cNvSpPr>
          <p:nvPr>
            <p:ph type="body" sz="half" idx="2"/>
          </p:nvPr>
        </p:nvSpPr>
        <p:spPr>
          <a:xfrm>
            <a:off x="1041425" y="8100060"/>
            <a:ext cx="4876384" cy="15006363"/>
          </a:xfrm>
        </p:spPr>
        <p:txBody>
          <a:bodyPr/>
          <a:lstStyle>
            <a:lvl1pPr marL="0" indent="0">
              <a:buNone/>
              <a:defRPr sz="2646"/>
            </a:lvl1pPr>
            <a:lvl2pPr marL="755980" indent="0">
              <a:buNone/>
              <a:defRPr sz="2315"/>
            </a:lvl2pPr>
            <a:lvl3pPr marL="1511960" indent="0">
              <a:buNone/>
              <a:defRPr sz="1984"/>
            </a:lvl3pPr>
            <a:lvl4pPr marL="2267941" indent="0">
              <a:buNone/>
              <a:defRPr sz="1654"/>
            </a:lvl4pPr>
            <a:lvl5pPr marL="3023921" indent="0">
              <a:buNone/>
              <a:defRPr sz="1654"/>
            </a:lvl5pPr>
            <a:lvl6pPr marL="3779901" indent="0">
              <a:buNone/>
              <a:defRPr sz="1654"/>
            </a:lvl6pPr>
            <a:lvl7pPr marL="4535881" indent="0">
              <a:buNone/>
              <a:defRPr sz="1654"/>
            </a:lvl7pPr>
            <a:lvl8pPr marL="5291861" indent="0">
              <a:buNone/>
              <a:defRPr sz="1654"/>
            </a:lvl8pPr>
            <a:lvl9pPr marL="6047842" indent="0">
              <a:buNone/>
              <a:defRPr sz="1654"/>
            </a:lvl9pPr>
          </a:lstStyle>
          <a:p>
            <a:pPr lvl="0"/>
            <a:r>
              <a:rPr lang="en-US"/>
              <a:t>Click to edit Master text styles</a:t>
            </a:r>
          </a:p>
        </p:txBody>
      </p:sp>
      <p:sp>
        <p:nvSpPr>
          <p:cNvPr id="5" name="Date Placeholder 4"/>
          <p:cNvSpPr>
            <a:spLocks noGrp="1"/>
          </p:cNvSpPr>
          <p:nvPr>
            <p:ph type="dt" sz="half" idx="10"/>
          </p:nvPr>
        </p:nvSpPr>
        <p:spPr/>
        <p:txBody>
          <a:bodyPr/>
          <a:lstStyle/>
          <a:p>
            <a:fld id="{6793188E-4D84-4CC5-89BC-703226DBA87C}" type="datetimeFigureOut">
              <a:rPr lang="en-GB" smtClean="0"/>
              <a:t>27/04/2021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3D029A-E7A6-40E1-B560-EEC9488A436C}" type="slidenum">
              <a:rPr lang="en-GB" smtClean="0"/>
              <a:t>‹#›</a:t>
            </a:fld>
            <a:endParaRPr lang="en-GB"/>
          </a:p>
        </p:txBody>
      </p:sp>
    </p:spTree>
    <p:extLst>
      <p:ext uri="{BB962C8B-B14F-4D97-AF65-F5344CB8AC3E}">
        <p14:creationId xmlns:p14="http://schemas.microsoft.com/office/powerpoint/2010/main" val="1533324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93188E-4D84-4CC5-89BC-703226DBA87C}" type="datetimeFigureOut">
              <a:rPr lang="en-GB" smtClean="0"/>
              <a:t>27/04/2021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3D029A-E7A6-40E1-B560-EEC9488A436C}" type="slidenum">
              <a:rPr lang="en-GB" smtClean="0"/>
              <a:t>‹#›</a:t>
            </a:fld>
            <a:endParaRPr lang="en-GB"/>
          </a:p>
        </p:txBody>
      </p:sp>
    </p:spTree>
    <p:extLst>
      <p:ext uri="{BB962C8B-B14F-4D97-AF65-F5344CB8AC3E}">
        <p14:creationId xmlns:p14="http://schemas.microsoft.com/office/powerpoint/2010/main" val="1905833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1437511"/>
            <a:ext cx="3260110" cy="22881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39456" y="1437511"/>
            <a:ext cx="9591338" cy="228814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93188E-4D84-4CC5-89BC-703226DBA87C}" type="datetimeFigureOut">
              <a:rPr lang="en-GB" smtClean="0"/>
              <a:t>27/04/2021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3D029A-E7A6-40E1-B560-EEC9488A436C}" type="slidenum">
              <a:rPr lang="en-GB" smtClean="0"/>
              <a:t>‹#›</a:t>
            </a:fld>
            <a:endParaRPr lang="en-GB"/>
          </a:p>
        </p:txBody>
      </p:sp>
    </p:spTree>
    <p:extLst>
      <p:ext uri="{BB962C8B-B14F-4D97-AF65-F5344CB8AC3E}">
        <p14:creationId xmlns:p14="http://schemas.microsoft.com/office/powerpoint/2010/main" val="3237785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1437516"/>
            <a:ext cx="13040439" cy="521879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39456" y="7187553"/>
            <a:ext cx="13040439" cy="171313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9455" y="25025191"/>
            <a:ext cx="3401854" cy="1437511"/>
          </a:xfrm>
          <a:prstGeom prst="rect">
            <a:avLst/>
          </a:prstGeom>
        </p:spPr>
        <p:txBody>
          <a:bodyPr vert="horz" lIns="91440" tIns="45720" rIns="91440" bIns="45720" rtlCol="0" anchor="ctr"/>
          <a:lstStyle>
            <a:lvl1pPr algn="l">
              <a:defRPr sz="1984">
                <a:solidFill>
                  <a:schemeClr val="tx1">
                    <a:tint val="75000"/>
                  </a:schemeClr>
                </a:solidFill>
              </a:defRPr>
            </a:lvl1pPr>
          </a:lstStyle>
          <a:p>
            <a:fld id="{6793188E-4D84-4CC5-89BC-703226DBA87C}" type="datetimeFigureOut">
              <a:rPr lang="en-GB" smtClean="0"/>
              <a:t>27/04/2021</a:t>
            </a:fld>
            <a:endParaRPr lang="en-GB"/>
          </a:p>
        </p:txBody>
      </p:sp>
      <p:sp>
        <p:nvSpPr>
          <p:cNvPr id="5" name="Footer Placeholder 4"/>
          <p:cNvSpPr>
            <a:spLocks noGrp="1"/>
          </p:cNvSpPr>
          <p:nvPr>
            <p:ph type="ftr" sz="quarter" idx="3"/>
          </p:nvPr>
        </p:nvSpPr>
        <p:spPr>
          <a:xfrm>
            <a:off x="5008285" y="25025191"/>
            <a:ext cx="5102781" cy="1437511"/>
          </a:xfrm>
          <a:prstGeom prst="rect">
            <a:avLst/>
          </a:prstGeom>
        </p:spPr>
        <p:txBody>
          <a:bodyPr vert="horz" lIns="91440" tIns="45720" rIns="91440" bIns="45720" rtlCol="0" anchor="ctr"/>
          <a:lstStyle>
            <a:lvl1pPr algn="ctr">
              <a:defRPr sz="1984">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678041" y="25025191"/>
            <a:ext cx="3401854" cy="1437511"/>
          </a:xfrm>
          <a:prstGeom prst="rect">
            <a:avLst/>
          </a:prstGeom>
        </p:spPr>
        <p:txBody>
          <a:bodyPr vert="horz" lIns="91440" tIns="45720" rIns="91440" bIns="45720" rtlCol="0" anchor="ctr"/>
          <a:lstStyle>
            <a:lvl1pPr algn="r">
              <a:defRPr sz="1984">
                <a:solidFill>
                  <a:schemeClr val="tx1">
                    <a:tint val="75000"/>
                  </a:schemeClr>
                </a:solidFill>
              </a:defRPr>
            </a:lvl1pPr>
          </a:lstStyle>
          <a:p>
            <a:fld id="{573D029A-E7A6-40E1-B560-EEC9488A436C}" type="slidenum">
              <a:rPr lang="en-GB" smtClean="0"/>
              <a:t>‹#›</a:t>
            </a:fld>
            <a:endParaRPr lang="en-GB"/>
          </a:p>
        </p:txBody>
      </p:sp>
    </p:spTree>
    <p:extLst>
      <p:ext uri="{BB962C8B-B14F-4D97-AF65-F5344CB8AC3E}">
        <p14:creationId xmlns:p14="http://schemas.microsoft.com/office/powerpoint/2010/main" val="35056733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511960" rtl="0" eaLnBrk="1" latinLnBrk="0" hangingPunct="1">
        <a:lnSpc>
          <a:spcPct val="90000"/>
        </a:lnSpc>
        <a:spcBef>
          <a:spcPct val="0"/>
        </a:spcBef>
        <a:buNone/>
        <a:defRPr sz="7275" kern="1200">
          <a:solidFill>
            <a:schemeClr val="tx1"/>
          </a:solidFill>
          <a:latin typeface="+mj-lt"/>
          <a:ea typeface="+mj-ea"/>
          <a:cs typeface="+mj-cs"/>
        </a:defRPr>
      </a:lvl1pPr>
    </p:titleStyle>
    <p:bodyStyle>
      <a:lvl1pPr marL="377990" indent="-377990" algn="l" defTabSz="1511960" rtl="0" eaLnBrk="1" latinLnBrk="0" hangingPunct="1">
        <a:lnSpc>
          <a:spcPct val="90000"/>
        </a:lnSpc>
        <a:spcBef>
          <a:spcPts val="1654"/>
        </a:spcBef>
        <a:buFont typeface="Arial" panose="020B0604020202020204" pitchFamily="34" charset="0"/>
        <a:buChar char="•"/>
        <a:defRPr sz="4630" kern="1200">
          <a:solidFill>
            <a:schemeClr val="tx1"/>
          </a:solidFill>
          <a:latin typeface="+mn-lt"/>
          <a:ea typeface="+mn-ea"/>
          <a:cs typeface="+mn-cs"/>
        </a:defRPr>
      </a:lvl1pPr>
      <a:lvl2pPr marL="1133970" indent="-377990" algn="l" defTabSz="1511960" rtl="0" eaLnBrk="1" latinLnBrk="0" hangingPunct="1">
        <a:lnSpc>
          <a:spcPct val="90000"/>
        </a:lnSpc>
        <a:spcBef>
          <a:spcPts val="827"/>
        </a:spcBef>
        <a:buFont typeface="Arial" panose="020B0604020202020204" pitchFamily="34" charset="0"/>
        <a:buChar char="•"/>
        <a:defRPr sz="3968" kern="1200">
          <a:solidFill>
            <a:schemeClr val="tx1"/>
          </a:solidFill>
          <a:latin typeface="+mn-lt"/>
          <a:ea typeface="+mn-ea"/>
          <a:cs typeface="+mn-cs"/>
        </a:defRPr>
      </a:lvl2pPr>
      <a:lvl3pPr marL="1889951" indent="-377990" algn="l" defTabSz="1511960" rtl="0" eaLnBrk="1" latinLnBrk="0" hangingPunct="1">
        <a:lnSpc>
          <a:spcPct val="90000"/>
        </a:lnSpc>
        <a:spcBef>
          <a:spcPts val="827"/>
        </a:spcBef>
        <a:buFont typeface="Arial" panose="020B0604020202020204" pitchFamily="34" charset="0"/>
        <a:buChar char="•"/>
        <a:defRPr sz="3307" kern="1200">
          <a:solidFill>
            <a:schemeClr val="tx1"/>
          </a:solidFill>
          <a:latin typeface="+mn-lt"/>
          <a:ea typeface="+mn-ea"/>
          <a:cs typeface="+mn-cs"/>
        </a:defRPr>
      </a:lvl3pPr>
      <a:lvl4pPr marL="264593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4pPr>
      <a:lvl5pPr marL="340191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5pPr>
      <a:lvl6pPr marL="415789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6pPr>
      <a:lvl7pPr marL="491387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7pPr>
      <a:lvl8pPr marL="5669852"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8pPr>
      <a:lvl9pPr marL="6425832"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9pPr>
    </p:bodyStyle>
    <p:otherStyle>
      <a:defPPr>
        <a:defRPr lang="en-US"/>
      </a:defPPr>
      <a:lvl1pPr marL="0" algn="l" defTabSz="1511960" rtl="0" eaLnBrk="1" latinLnBrk="0" hangingPunct="1">
        <a:defRPr sz="2976" kern="1200">
          <a:solidFill>
            <a:schemeClr val="tx1"/>
          </a:solidFill>
          <a:latin typeface="+mn-lt"/>
          <a:ea typeface="+mn-ea"/>
          <a:cs typeface="+mn-cs"/>
        </a:defRPr>
      </a:lvl1pPr>
      <a:lvl2pPr marL="755980" algn="l" defTabSz="1511960" rtl="0" eaLnBrk="1" latinLnBrk="0" hangingPunct="1">
        <a:defRPr sz="2976" kern="1200">
          <a:solidFill>
            <a:schemeClr val="tx1"/>
          </a:solidFill>
          <a:latin typeface="+mn-lt"/>
          <a:ea typeface="+mn-ea"/>
          <a:cs typeface="+mn-cs"/>
        </a:defRPr>
      </a:lvl2pPr>
      <a:lvl3pPr marL="1511960" algn="l" defTabSz="1511960" rtl="0" eaLnBrk="1" latinLnBrk="0" hangingPunct="1">
        <a:defRPr sz="2976" kern="1200">
          <a:solidFill>
            <a:schemeClr val="tx1"/>
          </a:solidFill>
          <a:latin typeface="+mn-lt"/>
          <a:ea typeface="+mn-ea"/>
          <a:cs typeface="+mn-cs"/>
        </a:defRPr>
      </a:lvl3pPr>
      <a:lvl4pPr marL="2267941" algn="l" defTabSz="1511960" rtl="0" eaLnBrk="1" latinLnBrk="0" hangingPunct="1">
        <a:defRPr sz="2976" kern="1200">
          <a:solidFill>
            <a:schemeClr val="tx1"/>
          </a:solidFill>
          <a:latin typeface="+mn-lt"/>
          <a:ea typeface="+mn-ea"/>
          <a:cs typeface="+mn-cs"/>
        </a:defRPr>
      </a:lvl4pPr>
      <a:lvl5pPr marL="3023921" algn="l" defTabSz="1511960" rtl="0" eaLnBrk="1" latinLnBrk="0" hangingPunct="1">
        <a:defRPr sz="2976" kern="1200">
          <a:solidFill>
            <a:schemeClr val="tx1"/>
          </a:solidFill>
          <a:latin typeface="+mn-lt"/>
          <a:ea typeface="+mn-ea"/>
          <a:cs typeface="+mn-cs"/>
        </a:defRPr>
      </a:lvl5pPr>
      <a:lvl6pPr marL="3779901" algn="l" defTabSz="1511960" rtl="0" eaLnBrk="1" latinLnBrk="0" hangingPunct="1">
        <a:defRPr sz="2976" kern="1200">
          <a:solidFill>
            <a:schemeClr val="tx1"/>
          </a:solidFill>
          <a:latin typeface="+mn-lt"/>
          <a:ea typeface="+mn-ea"/>
          <a:cs typeface="+mn-cs"/>
        </a:defRPr>
      </a:lvl6pPr>
      <a:lvl7pPr marL="4535881" algn="l" defTabSz="1511960" rtl="0" eaLnBrk="1" latinLnBrk="0" hangingPunct="1">
        <a:defRPr sz="2976" kern="1200">
          <a:solidFill>
            <a:schemeClr val="tx1"/>
          </a:solidFill>
          <a:latin typeface="+mn-lt"/>
          <a:ea typeface="+mn-ea"/>
          <a:cs typeface="+mn-cs"/>
        </a:defRPr>
      </a:lvl7pPr>
      <a:lvl8pPr marL="5291861" algn="l" defTabSz="1511960" rtl="0" eaLnBrk="1" latinLnBrk="0" hangingPunct="1">
        <a:defRPr sz="2976" kern="1200">
          <a:solidFill>
            <a:schemeClr val="tx1"/>
          </a:solidFill>
          <a:latin typeface="+mn-lt"/>
          <a:ea typeface="+mn-ea"/>
          <a:cs typeface="+mn-cs"/>
        </a:defRPr>
      </a:lvl8pPr>
      <a:lvl9pPr marL="6047842" algn="l" defTabSz="1511960" rtl="0" eaLnBrk="1" latinLnBrk="0" hangingPunct="1">
        <a:defRPr sz="297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18" Type="http://schemas.openxmlformats.org/officeDocument/2006/relationships/hyperlink" Target="http://voiceoftheocean.org/knowledge/" TargetMode="External"/><Relationship Id="rId3" Type="http://schemas.openxmlformats.org/officeDocument/2006/relationships/notesSlide" Target="../notesSlides/notesSlide1.xml"/><Relationship Id="rId7" Type="http://schemas.openxmlformats.org/officeDocument/2006/relationships/image" Target="../media/image4.png"/><Relationship Id="rId12" Type="http://schemas.openxmlformats.org/officeDocument/2006/relationships/image" Target="../media/image8.png"/><Relationship Id="rId17" Type="http://schemas.openxmlformats.org/officeDocument/2006/relationships/image" Target="../media/image13.jpeg"/><Relationship Id="rId2" Type="http://schemas.openxmlformats.org/officeDocument/2006/relationships/slideLayout" Target="../slideLayouts/slideLayout1.xml"/><Relationship Id="rId16" Type="http://schemas.openxmlformats.org/officeDocument/2006/relationships/image" Target="../media/image12.png"/><Relationship Id="rId1" Type="http://schemas.openxmlformats.org/officeDocument/2006/relationships/video" Target="https://www.youtube.com/embed/LNDaoEEvAlM?feature=oembed" TargetMode="External"/><Relationship Id="rId6" Type="http://schemas.openxmlformats.org/officeDocument/2006/relationships/image" Target="../media/image3.png"/><Relationship Id="rId11" Type="http://schemas.openxmlformats.org/officeDocument/2006/relationships/hyperlink" Target="https://voiceoftheocean.org/knowledge/" TargetMode="External"/><Relationship Id="rId5" Type="http://schemas.openxmlformats.org/officeDocument/2006/relationships/image" Target="../media/image2.jpg"/><Relationship Id="rId15" Type="http://schemas.openxmlformats.org/officeDocument/2006/relationships/image" Target="../media/image11.png"/><Relationship Id="rId10" Type="http://schemas.openxmlformats.org/officeDocument/2006/relationships/image" Target="../media/image7.png"/><Relationship Id="rId19" Type="http://schemas.openxmlformats.org/officeDocument/2006/relationships/hyperlink" Target="https://twitter.com/VOTO_Knowledge" TargetMode="External"/><Relationship Id="rId4" Type="http://schemas.openxmlformats.org/officeDocument/2006/relationships/image" Target="../media/image1.png"/><Relationship Id="rId9" Type="http://schemas.openxmlformats.org/officeDocument/2006/relationships/image" Target="../media/image6.gif"/><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478A263-9D14-428B-A346-A3AED868CD9D}"/>
              </a:ext>
            </a:extLst>
          </p:cNvPr>
          <p:cNvSpPr txBox="1"/>
          <p:nvPr/>
        </p:nvSpPr>
        <p:spPr>
          <a:xfrm>
            <a:off x="302080" y="269267"/>
            <a:ext cx="14475277" cy="2718225"/>
          </a:xfrm>
          <a:prstGeom prst="rect">
            <a:avLst/>
          </a:prstGeom>
          <a:solidFill>
            <a:srgbClr val="03034B"/>
          </a:solidFill>
          <a:ln>
            <a:noFill/>
          </a:ln>
          <a:effectLst>
            <a:softEdge rad="38100"/>
          </a:effectLst>
        </p:spPr>
        <p:txBody>
          <a:bodyPr wrap="square" lIns="360000" tIns="180000" rIns="360000" bIns="180000" rtlCol="0" anchor="ctr" anchorCtr="0">
            <a:noAutofit/>
          </a:bodyPr>
          <a:lstStyle/>
          <a:p>
            <a:r>
              <a:rPr lang="en-GB" sz="2800" b="1" u="sng" dirty="0">
                <a:solidFill>
                  <a:schemeClr val="bg1"/>
                </a:solidFill>
              </a:rPr>
              <a:t>Observing Baltic Sea exchanges: results from a new multi-platform autonomous observatory</a:t>
            </a:r>
          </a:p>
          <a:p>
            <a:endParaRPr lang="en-GB" dirty="0">
              <a:solidFill>
                <a:schemeClr val="bg1"/>
              </a:solidFill>
            </a:endParaRPr>
          </a:p>
          <a:p>
            <a:r>
              <a:rPr lang="en-GB" b="1" dirty="0">
                <a:solidFill>
                  <a:schemeClr val="bg1"/>
                </a:solidFill>
              </a:rPr>
              <a:t>Bastien Y. Queste</a:t>
            </a:r>
            <a:r>
              <a:rPr lang="en-GB" b="1" baseline="30000" dirty="0">
                <a:solidFill>
                  <a:schemeClr val="bg1"/>
                </a:solidFill>
              </a:rPr>
              <a:t>(1)</a:t>
            </a:r>
            <a:r>
              <a:rPr lang="en-GB" b="1" dirty="0">
                <a:solidFill>
                  <a:schemeClr val="bg1"/>
                </a:solidFill>
              </a:rPr>
              <a:t>, </a:t>
            </a:r>
            <a:r>
              <a:rPr lang="en-GB" b="1" dirty="0" err="1">
                <a:solidFill>
                  <a:schemeClr val="bg1"/>
                </a:solidFill>
              </a:rPr>
              <a:t>Sebastiaan</a:t>
            </a:r>
            <a:r>
              <a:rPr lang="en-GB" b="1" dirty="0">
                <a:solidFill>
                  <a:schemeClr val="bg1"/>
                </a:solidFill>
              </a:rPr>
              <a:t> </a:t>
            </a:r>
            <a:r>
              <a:rPr lang="en-GB" b="1" dirty="0" err="1">
                <a:solidFill>
                  <a:schemeClr val="bg1"/>
                </a:solidFill>
              </a:rPr>
              <a:t>Swart</a:t>
            </a:r>
            <a:r>
              <a:rPr lang="en-GB" b="1" baseline="30000" dirty="0">
                <a:solidFill>
                  <a:schemeClr val="bg1"/>
                </a:solidFill>
              </a:rPr>
              <a:t>(1)</a:t>
            </a:r>
            <a:r>
              <a:rPr lang="en-GB" b="1" dirty="0">
                <a:solidFill>
                  <a:schemeClr val="bg1"/>
                </a:solidFill>
              </a:rPr>
              <a:t>, Louise C. Biddle</a:t>
            </a:r>
            <a:r>
              <a:rPr lang="en-GB" b="1" baseline="30000" dirty="0">
                <a:solidFill>
                  <a:schemeClr val="bg1"/>
                </a:solidFill>
              </a:rPr>
              <a:t>(1,2)</a:t>
            </a:r>
            <a:r>
              <a:rPr lang="en-GB" b="1" dirty="0">
                <a:solidFill>
                  <a:schemeClr val="bg1"/>
                </a:solidFill>
              </a:rPr>
              <a:t>, </a:t>
            </a:r>
            <a:r>
              <a:rPr lang="en-GB" b="1" dirty="0" err="1">
                <a:solidFill>
                  <a:schemeClr val="bg1"/>
                </a:solidFill>
              </a:rPr>
              <a:t>Olle</a:t>
            </a:r>
            <a:r>
              <a:rPr lang="en-GB" b="1" dirty="0">
                <a:solidFill>
                  <a:schemeClr val="bg1"/>
                </a:solidFill>
              </a:rPr>
              <a:t> </a:t>
            </a:r>
            <a:r>
              <a:rPr lang="en-GB" b="1" dirty="0" err="1">
                <a:solidFill>
                  <a:schemeClr val="bg1"/>
                </a:solidFill>
              </a:rPr>
              <a:t>Petersson</a:t>
            </a:r>
            <a:r>
              <a:rPr lang="en-GB" b="1" baseline="30000" dirty="0">
                <a:solidFill>
                  <a:schemeClr val="bg1"/>
                </a:solidFill>
              </a:rPr>
              <a:t>(2)</a:t>
            </a:r>
            <a:r>
              <a:rPr lang="en-GB" b="1" dirty="0">
                <a:solidFill>
                  <a:schemeClr val="bg1"/>
                </a:solidFill>
              </a:rPr>
              <a:t> , Aleksandra K. Mazur</a:t>
            </a:r>
            <a:r>
              <a:rPr lang="en-GB" b="1" baseline="30000" dirty="0">
                <a:solidFill>
                  <a:schemeClr val="bg1"/>
                </a:solidFill>
              </a:rPr>
              <a:t>(2)</a:t>
            </a:r>
            <a:r>
              <a:rPr lang="en-GB" b="1" dirty="0">
                <a:solidFill>
                  <a:schemeClr val="bg1"/>
                </a:solidFill>
              </a:rPr>
              <a:t> , Marcus </a:t>
            </a:r>
            <a:r>
              <a:rPr lang="en-GB" b="1" dirty="0" err="1">
                <a:solidFill>
                  <a:schemeClr val="bg1"/>
                </a:solidFill>
              </a:rPr>
              <a:t>Melin</a:t>
            </a:r>
            <a:r>
              <a:rPr lang="en-GB" b="1" baseline="30000" dirty="0">
                <a:solidFill>
                  <a:schemeClr val="bg1"/>
                </a:solidFill>
              </a:rPr>
              <a:t>(2)</a:t>
            </a:r>
          </a:p>
          <a:p>
            <a:r>
              <a:rPr lang="en-GB" b="1" u="sng" baseline="30000" dirty="0">
                <a:solidFill>
                  <a:schemeClr val="bg1"/>
                </a:solidFill>
              </a:rPr>
              <a:t>Contact</a:t>
            </a:r>
            <a:r>
              <a:rPr lang="en-GB" b="1" baseline="30000" dirty="0">
                <a:solidFill>
                  <a:schemeClr val="bg1"/>
                </a:solidFill>
              </a:rPr>
              <a:t>:  bastien.queste@gu.se or http://voiceoftheocean.org/knowledge </a:t>
            </a:r>
            <a:endParaRPr lang="en-GB" dirty="0">
              <a:solidFill>
                <a:schemeClr val="bg1"/>
              </a:solidFill>
            </a:endParaRPr>
          </a:p>
          <a:p>
            <a:pPr fontAlgn="base"/>
            <a:endParaRPr lang="en-GB" dirty="0">
              <a:solidFill>
                <a:schemeClr val="bg1"/>
              </a:solidFill>
            </a:endParaRPr>
          </a:p>
          <a:p>
            <a:pPr fontAlgn="base"/>
            <a:r>
              <a:rPr lang="en-GB" dirty="0">
                <a:solidFill>
                  <a:schemeClr val="bg1"/>
                </a:solidFill>
              </a:rPr>
              <a:t>1. Department of Marine Sciences, University of Gothenburg, Gothenburg, Sweden</a:t>
            </a:r>
          </a:p>
          <a:p>
            <a:pPr fontAlgn="base"/>
            <a:r>
              <a:rPr lang="en-GB" dirty="0">
                <a:solidFill>
                  <a:schemeClr val="bg1"/>
                </a:solidFill>
              </a:rPr>
              <a:t>2. Ocean Knowledge, Foundation Voice of the Ocean, </a:t>
            </a:r>
            <a:r>
              <a:rPr lang="en-GB" dirty="0" err="1">
                <a:solidFill>
                  <a:schemeClr val="bg1"/>
                </a:solidFill>
              </a:rPr>
              <a:t>Skeppet</a:t>
            </a:r>
            <a:r>
              <a:rPr lang="en-GB" dirty="0">
                <a:solidFill>
                  <a:schemeClr val="bg1"/>
                </a:solidFill>
              </a:rPr>
              <a:t> </a:t>
            </a:r>
            <a:r>
              <a:rPr lang="en-GB" dirty="0" err="1">
                <a:solidFill>
                  <a:schemeClr val="bg1"/>
                </a:solidFill>
              </a:rPr>
              <a:t>Ärans</a:t>
            </a:r>
            <a:r>
              <a:rPr lang="en-GB" dirty="0">
                <a:solidFill>
                  <a:schemeClr val="bg1"/>
                </a:solidFill>
              </a:rPr>
              <a:t> </a:t>
            </a:r>
            <a:r>
              <a:rPr lang="en-GB" dirty="0" err="1">
                <a:solidFill>
                  <a:schemeClr val="bg1"/>
                </a:solidFill>
              </a:rPr>
              <a:t>Väg</a:t>
            </a:r>
            <a:r>
              <a:rPr lang="en-GB" dirty="0">
                <a:solidFill>
                  <a:schemeClr val="bg1"/>
                </a:solidFill>
              </a:rPr>
              <a:t> 3, 42671 </a:t>
            </a:r>
            <a:r>
              <a:rPr lang="en-GB" dirty="0" err="1">
                <a:solidFill>
                  <a:schemeClr val="bg1"/>
                </a:solidFill>
              </a:rPr>
              <a:t>Västra</a:t>
            </a:r>
            <a:r>
              <a:rPr lang="en-GB" dirty="0">
                <a:solidFill>
                  <a:schemeClr val="bg1"/>
                </a:solidFill>
              </a:rPr>
              <a:t> </a:t>
            </a:r>
            <a:r>
              <a:rPr lang="en-GB" dirty="0" err="1">
                <a:solidFill>
                  <a:schemeClr val="bg1"/>
                </a:solidFill>
              </a:rPr>
              <a:t>Frölunda</a:t>
            </a:r>
            <a:r>
              <a:rPr lang="en-GB" dirty="0">
                <a:solidFill>
                  <a:schemeClr val="bg1"/>
                </a:solidFill>
              </a:rPr>
              <a:t>, Sweden</a:t>
            </a:r>
          </a:p>
        </p:txBody>
      </p:sp>
      <p:pic>
        <p:nvPicPr>
          <p:cNvPr id="8" name="Picture 7">
            <a:extLst>
              <a:ext uri="{FF2B5EF4-FFF2-40B4-BE49-F238E27FC236}">
                <a16:creationId xmlns:a16="http://schemas.microsoft.com/office/drawing/2014/main" id="{0190F7BF-B6FA-41D3-8F1C-8A6A514696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7670" y="6533513"/>
            <a:ext cx="6469986" cy="3283680"/>
          </a:xfrm>
          <a:prstGeom prst="rect">
            <a:avLst/>
          </a:prstGeom>
          <a:ln w="38100">
            <a:solidFill>
              <a:srgbClr val="03034B"/>
            </a:solidFill>
          </a:ln>
        </p:spPr>
      </p:pic>
      <p:grpSp>
        <p:nvGrpSpPr>
          <p:cNvPr id="26" name="Group 25">
            <a:extLst>
              <a:ext uri="{FF2B5EF4-FFF2-40B4-BE49-F238E27FC236}">
                <a16:creationId xmlns:a16="http://schemas.microsoft.com/office/drawing/2014/main" id="{529A5126-637C-47F1-955B-1DC33DC1028B}"/>
              </a:ext>
            </a:extLst>
          </p:cNvPr>
          <p:cNvGrpSpPr/>
          <p:nvPr/>
        </p:nvGrpSpPr>
        <p:grpSpPr>
          <a:xfrm>
            <a:off x="247650" y="10218439"/>
            <a:ext cx="7588289" cy="4271097"/>
            <a:chOff x="1303139" y="14309342"/>
            <a:chExt cx="7777636" cy="4377669"/>
          </a:xfrm>
        </p:grpSpPr>
        <p:pic>
          <p:nvPicPr>
            <p:cNvPr id="10" name="Picture 9">
              <a:extLst>
                <a:ext uri="{FF2B5EF4-FFF2-40B4-BE49-F238E27FC236}">
                  <a16:creationId xmlns:a16="http://schemas.microsoft.com/office/drawing/2014/main" id="{E56D3B47-319D-4A04-8244-2E34C780C4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3139" y="14309342"/>
              <a:ext cx="3283251" cy="4377669"/>
            </a:xfrm>
            <a:prstGeom prst="rect">
              <a:avLst/>
            </a:prstGeom>
            <a:ln w="38100">
              <a:solidFill>
                <a:srgbClr val="03034B"/>
              </a:solidFill>
            </a:ln>
          </p:spPr>
        </p:pic>
        <p:pic>
          <p:nvPicPr>
            <p:cNvPr id="12" name="Picture 11">
              <a:extLst>
                <a:ext uri="{FF2B5EF4-FFF2-40B4-BE49-F238E27FC236}">
                  <a16:creationId xmlns:a16="http://schemas.microsoft.com/office/drawing/2014/main" id="{9468E8CF-C6C3-4544-89AD-D9FEF57F0A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4846" y="14309342"/>
              <a:ext cx="4455929" cy="2415865"/>
            </a:xfrm>
            <a:prstGeom prst="rect">
              <a:avLst/>
            </a:prstGeom>
            <a:ln w="38100">
              <a:solidFill>
                <a:srgbClr val="03034B"/>
              </a:solidFill>
            </a:ln>
          </p:spPr>
        </p:pic>
      </p:grpSp>
      <p:grpSp>
        <p:nvGrpSpPr>
          <p:cNvPr id="25" name="Group 24">
            <a:extLst>
              <a:ext uri="{FF2B5EF4-FFF2-40B4-BE49-F238E27FC236}">
                <a16:creationId xmlns:a16="http://schemas.microsoft.com/office/drawing/2014/main" id="{CC7E45FD-7841-4AFF-AB67-0BA2E1A962A0}"/>
              </a:ext>
            </a:extLst>
          </p:cNvPr>
          <p:cNvGrpSpPr/>
          <p:nvPr/>
        </p:nvGrpSpPr>
        <p:grpSpPr>
          <a:xfrm>
            <a:off x="302079" y="3212944"/>
            <a:ext cx="3504756" cy="6528046"/>
            <a:chOff x="302079" y="2196713"/>
            <a:chExt cx="6123659" cy="9608987"/>
          </a:xfrm>
        </p:grpSpPr>
        <p:pic>
          <p:nvPicPr>
            <p:cNvPr id="14" name="Picture 13">
              <a:extLst>
                <a:ext uri="{FF2B5EF4-FFF2-40B4-BE49-F238E27FC236}">
                  <a16:creationId xmlns:a16="http://schemas.microsoft.com/office/drawing/2014/main" id="{B8BEAA25-C79E-4AE9-89B2-2BBC85F57A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2079" y="7475311"/>
              <a:ext cx="6123659" cy="4330389"/>
            </a:xfrm>
            <a:prstGeom prst="rect">
              <a:avLst/>
            </a:prstGeom>
            <a:ln w="38100">
              <a:solidFill>
                <a:srgbClr val="03034B"/>
              </a:solidFill>
            </a:ln>
          </p:spPr>
        </p:pic>
        <p:pic>
          <p:nvPicPr>
            <p:cNvPr id="16" name="Picture 15">
              <a:extLst>
                <a:ext uri="{FF2B5EF4-FFF2-40B4-BE49-F238E27FC236}">
                  <a16:creationId xmlns:a16="http://schemas.microsoft.com/office/drawing/2014/main" id="{7B041351-C3C8-46C9-8A0A-F1C46041AC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2079" y="2196713"/>
              <a:ext cx="5076589" cy="5240496"/>
            </a:xfrm>
            <a:prstGeom prst="rect">
              <a:avLst/>
            </a:prstGeom>
            <a:ln w="38100">
              <a:solidFill>
                <a:srgbClr val="03034B"/>
              </a:solidFill>
            </a:ln>
          </p:spPr>
        </p:pic>
        <p:cxnSp>
          <p:nvCxnSpPr>
            <p:cNvPr id="19" name="Straight Arrow Connector 18">
              <a:extLst>
                <a:ext uri="{FF2B5EF4-FFF2-40B4-BE49-F238E27FC236}">
                  <a16:creationId xmlns:a16="http://schemas.microsoft.com/office/drawing/2014/main" id="{175D8495-E757-4291-BAB8-8A4ABDD52952}"/>
                </a:ext>
              </a:extLst>
            </p:cNvPr>
            <p:cNvCxnSpPr/>
            <p:nvPr/>
          </p:nvCxnSpPr>
          <p:spPr>
            <a:xfrm>
              <a:off x="1582289" y="5818909"/>
              <a:ext cx="0" cy="2219498"/>
            </a:xfrm>
            <a:prstGeom prst="straightConnector1">
              <a:avLst/>
            </a:prstGeom>
            <a:ln w="38100">
              <a:solidFill>
                <a:srgbClr val="03034B"/>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D4647F6-5EDA-4DD9-B404-90290403B43E}"/>
                </a:ext>
              </a:extLst>
            </p:cNvPr>
            <p:cNvCxnSpPr>
              <a:cxnSpLocks/>
            </p:cNvCxnSpPr>
            <p:nvPr/>
          </p:nvCxnSpPr>
          <p:spPr>
            <a:xfrm>
              <a:off x="2675164" y="6719207"/>
              <a:ext cx="734242" cy="1308791"/>
            </a:xfrm>
            <a:prstGeom prst="straightConnector1">
              <a:avLst/>
            </a:prstGeom>
            <a:ln w="38100">
              <a:solidFill>
                <a:srgbClr val="03034B"/>
              </a:solidFill>
              <a:tailEnd type="triangle"/>
            </a:ln>
          </p:spPr>
          <p:style>
            <a:lnRef idx="1">
              <a:schemeClr val="accent1"/>
            </a:lnRef>
            <a:fillRef idx="0">
              <a:schemeClr val="accent1"/>
            </a:fillRef>
            <a:effectRef idx="0">
              <a:schemeClr val="accent1"/>
            </a:effectRef>
            <a:fontRef idx="minor">
              <a:schemeClr val="tx1"/>
            </a:fontRef>
          </p:style>
        </p:cxnSp>
      </p:grpSp>
      <p:pic>
        <p:nvPicPr>
          <p:cNvPr id="28" name="Picture 27">
            <a:extLst>
              <a:ext uri="{FF2B5EF4-FFF2-40B4-BE49-F238E27FC236}">
                <a16:creationId xmlns:a16="http://schemas.microsoft.com/office/drawing/2014/main" id="{6D2426DF-CD4E-4356-A021-0B4F134622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911520" y="1933543"/>
            <a:ext cx="1609725" cy="619125"/>
          </a:xfrm>
          <a:prstGeom prst="rect">
            <a:avLst/>
          </a:prstGeom>
        </p:spPr>
      </p:pic>
      <p:pic>
        <p:nvPicPr>
          <p:cNvPr id="30" name="Picture 29">
            <a:extLst>
              <a:ext uri="{FF2B5EF4-FFF2-40B4-BE49-F238E27FC236}">
                <a16:creationId xmlns:a16="http://schemas.microsoft.com/office/drawing/2014/main" id="{CA52C21F-F013-4D7D-9D9B-67E95D6A356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34983" y="1764731"/>
            <a:ext cx="1262533" cy="985814"/>
          </a:xfrm>
          <a:prstGeom prst="rect">
            <a:avLst/>
          </a:prstGeom>
        </p:spPr>
      </p:pic>
      <p:cxnSp>
        <p:nvCxnSpPr>
          <p:cNvPr id="32" name="Straight Connector 31">
            <a:extLst>
              <a:ext uri="{FF2B5EF4-FFF2-40B4-BE49-F238E27FC236}">
                <a16:creationId xmlns:a16="http://schemas.microsoft.com/office/drawing/2014/main" id="{0917DA9A-0C4D-43BA-91CE-B74B9516E854}"/>
              </a:ext>
            </a:extLst>
          </p:cNvPr>
          <p:cNvCxnSpPr>
            <a:cxnSpLocks/>
          </p:cNvCxnSpPr>
          <p:nvPr/>
        </p:nvCxnSpPr>
        <p:spPr>
          <a:xfrm>
            <a:off x="0" y="9994332"/>
            <a:ext cx="15119350" cy="0"/>
          </a:xfrm>
          <a:prstGeom prst="line">
            <a:avLst/>
          </a:prstGeom>
          <a:ln w="38100">
            <a:solidFill>
              <a:srgbClr val="03034B"/>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F8553D9-7B4C-437F-B7FF-65B6392FE224}"/>
              </a:ext>
            </a:extLst>
          </p:cNvPr>
          <p:cNvCxnSpPr>
            <a:cxnSpLocks/>
          </p:cNvCxnSpPr>
          <p:nvPr/>
        </p:nvCxnSpPr>
        <p:spPr>
          <a:xfrm>
            <a:off x="8196350" y="2856864"/>
            <a:ext cx="0" cy="7137468"/>
          </a:xfrm>
          <a:prstGeom prst="line">
            <a:avLst/>
          </a:prstGeom>
          <a:ln w="38100">
            <a:solidFill>
              <a:srgbClr val="03034B"/>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00D608D-E263-4ADB-B03E-DC4B7CD7471B}"/>
              </a:ext>
            </a:extLst>
          </p:cNvPr>
          <p:cNvCxnSpPr>
            <a:cxnSpLocks/>
          </p:cNvCxnSpPr>
          <p:nvPr/>
        </p:nvCxnSpPr>
        <p:spPr>
          <a:xfrm>
            <a:off x="0" y="15047683"/>
            <a:ext cx="15119350" cy="0"/>
          </a:xfrm>
          <a:prstGeom prst="line">
            <a:avLst/>
          </a:prstGeom>
          <a:ln w="38100">
            <a:solidFill>
              <a:srgbClr val="03034B"/>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8F9DD1A9-A9DC-43B2-91BA-0AA6169939AB}"/>
              </a:ext>
            </a:extLst>
          </p:cNvPr>
          <p:cNvSpPr txBox="1"/>
          <p:nvPr/>
        </p:nvSpPr>
        <p:spPr>
          <a:xfrm>
            <a:off x="8196350" y="10261982"/>
            <a:ext cx="6581006" cy="2123658"/>
          </a:xfrm>
          <a:prstGeom prst="rect">
            <a:avLst/>
          </a:prstGeom>
          <a:noFill/>
        </p:spPr>
        <p:txBody>
          <a:bodyPr wrap="square" rtlCol="0">
            <a:spAutoFit/>
          </a:bodyPr>
          <a:lstStyle/>
          <a:p>
            <a:pPr algn="just"/>
            <a:r>
              <a:rPr lang="en-GB" dirty="0"/>
              <a:t>Data collected by the </a:t>
            </a:r>
            <a:r>
              <a:rPr lang="en-GB" b="1" i="1" dirty="0"/>
              <a:t>Ocean Knowledge </a:t>
            </a:r>
            <a:r>
              <a:rPr lang="en-GB" dirty="0"/>
              <a:t>division at Voice of the Ocean provides its data publicly, with a data delivery system for direct delivery to </a:t>
            </a:r>
            <a:r>
              <a:rPr lang="en-GB" dirty="0" err="1"/>
              <a:t>EMODnet</a:t>
            </a:r>
            <a:r>
              <a:rPr lang="en-GB" dirty="0"/>
              <a:t> under construction. In the meantime, access to VOTO infrastructure, described below, or data can be done by getting in touch with the foundation through the website:</a:t>
            </a:r>
          </a:p>
          <a:p>
            <a:endParaRPr lang="en-GB" dirty="0"/>
          </a:p>
          <a:p>
            <a:pPr algn="ctr"/>
            <a:r>
              <a:rPr lang="en-GB" sz="2400" b="1" dirty="0">
                <a:hlinkClick r:id="rId11"/>
              </a:rPr>
              <a:t>http://voiceoftheocean.org/knowledge/</a:t>
            </a:r>
            <a:endParaRPr lang="en-GB" sz="2400" b="1" dirty="0"/>
          </a:p>
        </p:txBody>
      </p:sp>
      <p:sp>
        <p:nvSpPr>
          <p:cNvPr id="51" name="TextBox 50">
            <a:extLst>
              <a:ext uri="{FF2B5EF4-FFF2-40B4-BE49-F238E27FC236}">
                <a16:creationId xmlns:a16="http://schemas.microsoft.com/office/drawing/2014/main" id="{6E60D32C-12E6-41B5-8A38-0B953921090A}"/>
              </a:ext>
            </a:extLst>
          </p:cNvPr>
          <p:cNvSpPr txBox="1"/>
          <p:nvPr/>
        </p:nvSpPr>
        <p:spPr>
          <a:xfrm>
            <a:off x="3542920" y="12619034"/>
            <a:ext cx="11234437" cy="2308324"/>
          </a:xfrm>
          <a:prstGeom prst="rect">
            <a:avLst/>
          </a:prstGeom>
          <a:noFill/>
        </p:spPr>
        <p:txBody>
          <a:bodyPr wrap="square" rtlCol="0">
            <a:spAutoFit/>
          </a:bodyPr>
          <a:lstStyle/>
          <a:p>
            <a:pPr algn="just"/>
            <a:r>
              <a:rPr lang="en-GB" b="1" dirty="0"/>
              <a:t>10 x </a:t>
            </a:r>
            <a:r>
              <a:rPr lang="en-GB" b="1" u="sng" dirty="0" err="1"/>
              <a:t>SeaExplorer</a:t>
            </a:r>
            <a:r>
              <a:rPr lang="en-GB" b="1" u="sng" dirty="0"/>
              <a:t> gliders</a:t>
            </a:r>
            <a:r>
              <a:rPr lang="en-GB" b="1" dirty="0"/>
              <a:t> </a:t>
            </a:r>
            <a:r>
              <a:rPr lang="en-GB" dirty="0"/>
              <a:t>(</a:t>
            </a:r>
            <a:r>
              <a:rPr lang="en-GB" i="1" dirty="0"/>
              <a:t>left, yellow).</a:t>
            </a:r>
            <a:r>
              <a:rPr lang="en-GB" dirty="0"/>
              <a:t> Equipped with rechargeable batteries and interdisciplinary sensor payloads: RBR Legato temperature and salinity sensors; RBR Coda or JFE </a:t>
            </a:r>
            <a:r>
              <a:rPr lang="en-GB" dirty="0" err="1"/>
              <a:t>Rinko</a:t>
            </a:r>
            <a:r>
              <a:rPr lang="en-GB" dirty="0"/>
              <a:t> AROD-FT oxygen sensors; </a:t>
            </a:r>
            <a:r>
              <a:rPr lang="en-GB" dirty="0" err="1"/>
              <a:t>Wetlabs</a:t>
            </a:r>
            <a:r>
              <a:rPr lang="en-GB" dirty="0"/>
              <a:t> Triplet </a:t>
            </a:r>
            <a:r>
              <a:rPr lang="en-GB" dirty="0" err="1"/>
              <a:t>ECOpucks</a:t>
            </a:r>
            <a:r>
              <a:rPr lang="en-GB" dirty="0"/>
              <a:t> for chlorophyll </a:t>
            </a:r>
            <a:r>
              <a:rPr lang="en-GB" i="1" dirty="0"/>
              <a:t>a</a:t>
            </a:r>
            <a:r>
              <a:rPr lang="en-GB" dirty="0"/>
              <a:t>, phycocyanin and optical backscatter; </a:t>
            </a:r>
            <a:r>
              <a:rPr lang="en-GB" dirty="0" err="1"/>
              <a:t>SeaBird</a:t>
            </a:r>
            <a:r>
              <a:rPr lang="en-GB" dirty="0"/>
              <a:t> OCR504i 4-channel PAR sensors; Nortek 1MHz ADCP.</a:t>
            </a:r>
          </a:p>
          <a:p>
            <a:pPr algn="just"/>
            <a:r>
              <a:rPr lang="en-GB" b="1" dirty="0"/>
              <a:t>4 x </a:t>
            </a:r>
            <a:r>
              <a:rPr lang="en-GB" b="1" u="sng" dirty="0" err="1"/>
              <a:t>Sailbuoy</a:t>
            </a:r>
            <a:r>
              <a:rPr lang="en-GB" b="1" u="sng" dirty="0"/>
              <a:t> surface vehicles</a:t>
            </a:r>
            <a:r>
              <a:rPr lang="en-GB" b="1" i="1" dirty="0"/>
              <a:t> </a:t>
            </a:r>
            <a:r>
              <a:rPr lang="en-GB" dirty="0"/>
              <a:t>(</a:t>
            </a:r>
            <a:r>
              <a:rPr lang="en-GB" i="1" dirty="0"/>
              <a:t>left, blue</a:t>
            </a:r>
            <a:r>
              <a:rPr lang="en-GB" dirty="0"/>
              <a:t>). Equipped with combinations of </a:t>
            </a:r>
            <a:r>
              <a:rPr lang="en-GB" dirty="0" err="1"/>
              <a:t>N.Brown</a:t>
            </a:r>
            <a:r>
              <a:rPr lang="en-GB" dirty="0"/>
              <a:t> G-CTD, </a:t>
            </a:r>
            <a:r>
              <a:rPr lang="en-GB" dirty="0" err="1"/>
              <a:t>Aanderaa</a:t>
            </a:r>
            <a:r>
              <a:rPr lang="en-GB" dirty="0"/>
              <a:t> 4319, or RBR Legato temperature and salinity sensors, </a:t>
            </a:r>
            <a:r>
              <a:rPr lang="en-GB" dirty="0" err="1"/>
              <a:t>Airmar</a:t>
            </a:r>
            <a:r>
              <a:rPr lang="en-GB" dirty="0"/>
              <a:t> 200WX meteorology, FT Technologies FT7 wind sensor, </a:t>
            </a:r>
            <a:r>
              <a:rPr lang="en-GB" dirty="0" err="1"/>
              <a:t>Datawell</a:t>
            </a:r>
            <a:r>
              <a:rPr lang="en-GB" dirty="0"/>
              <a:t> wave recorder, EK80 WBT mini echosounder, </a:t>
            </a:r>
            <a:r>
              <a:rPr lang="en-GB" dirty="0" err="1"/>
              <a:t>Aanderaa</a:t>
            </a:r>
            <a:r>
              <a:rPr lang="en-GB" dirty="0"/>
              <a:t> DCPS current profiler.</a:t>
            </a:r>
            <a:endParaRPr lang="en-GB" b="1" dirty="0"/>
          </a:p>
          <a:p>
            <a:pPr algn="just"/>
            <a:r>
              <a:rPr lang="en-GB" b="1" dirty="0"/>
              <a:t>2 x </a:t>
            </a:r>
            <a:r>
              <a:rPr lang="en-GB" b="1" u="sng" dirty="0"/>
              <a:t>Rapid science vessels</a:t>
            </a:r>
            <a:r>
              <a:rPr lang="en-GB" dirty="0"/>
              <a:t> (</a:t>
            </a:r>
            <a:r>
              <a:rPr lang="en-GB" i="1" dirty="0"/>
              <a:t>above</a:t>
            </a:r>
            <a:r>
              <a:rPr lang="en-GB" dirty="0"/>
              <a:t>) for quick and easy autonomous vehicle turnarounds (recover/recharge/redeploy) over a single day, along with </a:t>
            </a:r>
            <a:r>
              <a:rPr lang="en-GB" i="1" dirty="0"/>
              <a:t>in situ</a:t>
            </a:r>
            <a:r>
              <a:rPr lang="en-GB" dirty="0"/>
              <a:t> calibration of sensors using a full CTD and rosette configuration.</a:t>
            </a:r>
          </a:p>
        </p:txBody>
      </p:sp>
      <p:sp>
        <p:nvSpPr>
          <p:cNvPr id="52" name="TextBox 51">
            <a:extLst>
              <a:ext uri="{FF2B5EF4-FFF2-40B4-BE49-F238E27FC236}">
                <a16:creationId xmlns:a16="http://schemas.microsoft.com/office/drawing/2014/main" id="{9517386D-F8FD-4B79-AEB8-CDB7A532C486}"/>
              </a:ext>
            </a:extLst>
          </p:cNvPr>
          <p:cNvSpPr txBox="1"/>
          <p:nvPr/>
        </p:nvSpPr>
        <p:spPr>
          <a:xfrm>
            <a:off x="8404929" y="3141619"/>
            <a:ext cx="6376054" cy="3241913"/>
          </a:xfrm>
          <a:prstGeom prst="rect">
            <a:avLst/>
          </a:prstGeom>
          <a:noFill/>
        </p:spPr>
        <p:txBody>
          <a:bodyPr wrap="square" rtlCol="0">
            <a:spAutoFit/>
          </a:bodyPr>
          <a:lstStyle/>
          <a:p>
            <a:pPr algn="just">
              <a:spcAft>
                <a:spcPts val="800"/>
              </a:spcAft>
            </a:pPr>
            <a:r>
              <a:rPr lang="en-GB" b="1" dirty="0"/>
              <a:t>Persistent deployments in the region are challenging.</a:t>
            </a:r>
            <a:r>
              <a:rPr lang="en-GB" dirty="0"/>
              <a:t> Autonomous vehicles are particularly sensitive to strong density gradients, fast currents, shipping and fishing. The complications of international permits and cooperation agreements has often slowed the growth of glider infrastructure around the world.</a:t>
            </a:r>
          </a:p>
          <a:p>
            <a:pPr algn="just">
              <a:spcAft>
                <a:spcPts val="800"/>
              </a:spcAft>
            </a:pPr>
            <a:r>
              <a:rPr lang="en-GB" dirty="0"/>
              <a:t>VOTO, SAMBA and the platform manufacturers have been working together to optimise glider capabilities in such regions. Incremental increases in capabilities are being made available to the other users through collaborative work in the region. The partnership of academia, industry and the VOTO foundation is a cornerstone of the project and key to future success.</a:t>
            </a:r>
          </a:p>
        </p:txBody>
      </p:sp>
      <p:sp>
        <p:nvSpPr>
          <p:cNvPr id="53" name="TextBox 52">
            <a:extLst>
              <a:ext uri="{FF2B5EF4-FFF2-40B4-BE49-F238E27FC236}">
                <a16:creationId xmlns:a16="http://schemas.microsoft.com/office/drawing/2014/main" id="{8D40BFAC-94D1-4EAB-9673-65B63ADFE204}"/>
              </a:ext>
            </a:extLst>
          </p:cNvPr>
          <p:cNvSpPr txBox="1"/>
          <p:nvPr/>
        </p:nvSpPr>
        <p:spPr>
          <a:xfrm>
            <a:off x="3452428" y="3170647"/>
            <a:ext cx="4542599" cy="3518912"/>
          </a:xfrm>
          <a:prstGeom prst="rect">
            <a:avLst/>
          </a:prstGeom>
          <a:noFill/>
        </p:spPr>
        <p:txBody>
          <a:bodyPr wrap="square" rtlCol="0">
            <a:spAutoFit/>
          </a:bodyPr>
          <a:lstStyle/>
          <a:p>
            <a:pPr algn="just">
              <a:spcAft>
                <a:spcPts val="800"/>
              </a:spcAft>
            </a:pPr>
            <a:r>
              <a:rPr lang="en-GB" b="1" dirty="0"/>
              <a:t>Smart Autonomous Monitoring of the Baltic Sea </a:t>
            </a:r>
            <a:r>
              <a:rPr lang="en-GB" dirty="0"/>
              <a:t>(SAMBA) is an infrastructure project, funded by </a:t>
            </a:r>
            <a:r>
              <a:rPr lang="en-GB" b="1" dirty="0"/>
              <a:t>Voice of the Ocean Foundation </a:t>
            </a:r>
            <a:r>
              <a:rPr lang="en-GB" dirty="0"/>
              <a:t>(VOTO), combining short term science objectives detailed further below and the long-term vision of establishing several persistent  ocean observatories across the Baltic Sea for international collaboration.</a:t>
            </a:r>
            <a:endParaRPr lang="en-GB" b="1" i="1" dirty="0"/>
          </a:p>
          <a:p>
            <a:pPr algn="just">
              <a:spcAft>
                <a:spcPts val="800"/>
              </a:spcAft>
            </a:pPr>
            <a:r>
              <a:rPr lang="en-GB" dirty="0"/>
              <a:t>Both the Kattegat and Bornholm observatories (</a:t>
            </a:r>
            <a:r>
              <a:rPr lang="en-GB" i="1" dirty="0"/>
              <a:t>left, below</a:t>
            </a:r>
            <a:r>
              <a:rPr lang="en-GB" dirty="0"/>
              <a:t>) began March ’21, and another two sites are planned in the next year. Final locations are subject to modification.</a:t>
            </a:r>
            <a:endParaRPr lang="en-GB" b="1" dirty="0"/>
          </a:p>
        </p:txBody>
      </p:sp>
      <p:sp>
        <p:nvSpPr>
          <p:cNvPr id="55" name="TextBox 54">
            <a:extLst>
              <a:ext uri="{FF2B5EF4-FFF2-40B4-BE49-F238E27FC236}">
                <a16:creationId xmlns:a16="http://schemas.microsoft.com/office/drawing/2014/main" id="{94016C83-4E37-4C87-983E-E74BD7132D66}"/>
              </a:ext>
            </a:extLst>
          </p:cNvPr>
          <p:cNvSpPr txBox="1"/>
          <p:nvPr/>
        </p:nvSpPr>
        <p:spPr>
          <a:xfrm>
            <a:off x="114951" y="15203828"/>
            <a:ext cx="10891100" cy="3898503"/>
          </a:xfrm>
          <a:prstGeom prst="rect">
            <a:avLst/>
          </a:prstGeom>
          <a:noFill/>
        </p:spPr>
        <p:txBody>
          <a:bodyPr wrap="square" rtlCol="0">
            <a:spAutoFit/>
          </a:bodyPr>
          <a:lstStyle/>
          <a:p>
            <a:pPr algn="just">
              <a:spcAft>
                <a:spcPts val="800"/>
              </a:spcAft>
            </a:pPr>
            <a:r>
              <a:rPr lang="en-GB" dirty="0"/>
              <a:t>The following plots show data from the first </a:t>
            </a:r>
            <a:r>
              <a:rPr lang="en-GB" b="1" dirty="0"/>
              <a:t>40 days of the Bornholm Observatory</a:t>
            </a:r>
            <a:r>
              <a:rPr lang="en-GB" dirty="0"/>
              <a:t>. These figures are composites of </a:t>
            </a:r>
            <a:r>
              <a:rPr lang="en-GB" b="1" dirty="0"/>
              <a:t>5876 individual profiles</a:t>
            </a:r>
            <a:r>
              <a:rPr lang="en-GB" dirty="0"/>
              <a:t>, sampled at vertical resolutions of </a:t>
            </a:r>
            <a:r>
              <a:rPr lang="en-GB" b="1" dirty="0"/>
              <a:t>~10 cm</a:t>
            </a:r>
            <a:r>
              <a:rPr lang="en-GB" dirty="0"/>
              <a:t>. The observatories are still new, and we do not yet exploit the full capability of the gliders in terms of endurance or resolution. Piloting in such conditions is challenging and significant effort is dedicated to optimising flight to increase endurance. As is always the case in science, a luck component is ever present, and the first glider turnaround at this location occurred during the peak of the spring bloom.</a:t>
            </a:r>
          </a:p>
          <a:p>
            <a:pPr algn="just">
              <a:spcAft>
                <a:spcPts val="800"/>
              </a:spcAft>
            </a:pPr>
            <a:r>
              <a:rPr lang="en-GB" dirty="0"/>
              <a:t>Each observatory will be surveyed by two underwater gliders and one surface vehicle. The combination of platforms allows distinction between spatial and temporal changes in such a dynamic environment (</a:t>
            </a:r>
            <a:r>
              <a:rPr lang="en-GB" i="1" dirty="0"/>
              <a:t>“are observed changes due to the glider moving elsewhere, or to an evolution of the environment over time?”</a:t>
            </a:r>
            <a:r>
              <a:rPr lang="en-GB" dirty="0"/>
              <a:t>). Surface vehicles will measure local air-sea processes, while gliders are split between </a:t>
            </a:r>
            <a:r>
              <a:rPr lang="en-GB" i="1" dirty="0"/>
              <a:t>biogeochemical</a:t>
            </a:r>
            <a:r>
              <a:rPr lang="en-GB" dirty="0"/>
              <a:t> payloads for estimating primary productivity and </a:t>
            </a:r>
            <a:r>
              <a:rPr lang="en-GB" i="1" dirty="0"/>
              <a:t>physical</a:t>
            </a:r>
            <a:r>
              <a:rPr lang="en-GB" dirty="0"/>
              <a:t> payloads for measuring of fine-scale ocean currents and shear.</a:t>
            </a:r>
          </a:p>
          <a:p>
            <a:pPr algn="just">
              <a:spcAft>
                <a:spcPts val="800"/>
              </a:spcAft>
            </a:pPr>
            <a:r>
              <a:rPr lang="en-GB" dirty="0"/>
              <a:t>In the short term, the data collected by VOTO Ocean Knowledge’s SAMBA project will serve to address a few key questions before the wider infrastructure can be used to investigate questions across the Baltic and longer periods:</a:t>
            </a:r>
            <a:endParaRPr lang="en-GB" b="1" dirty="0"/>
          </a:p>
        </p:txBody>
      </p:sp>
      <p:sp>
        <p:nvSpPr>
          <p:cNvPr id="56" name="TextBox 55">
            <a:extLst>
              <a:ext uri="{FF2B5EF4-FFF2-40B4-BE49-F238E27FC236}">
                <a16:creationId xmlns:a16="http://schemas.microsoft.com/office/drawing/2014/main" id="{CB950396-DCAF-496C-8688-016CCB60C6B8}"/>
              </a:ext>
            </a:extLst>
          </p:cNvPr>
          <p:cNvSpPr txBox="1"/>
          <p:nvPr/>
        </p:nvSpPr>
        <p:spPr>
          <a:xfrm>
            <a:off x="3940269" y="6773496"/>
            <a:ext cx="4140530" cy="3139321"/>
          </a:xfrm>
          <a:prstGeom prst="rect">
            <a:avLst/>
          </a:prstGeom>
          <a:noFill/>
        </p:spPr>
        <p:txBody>
          <a:bodyPr wrap="square" rtlCol="0">
            <a:spAutoFit/>
          </a:bodyPr>
          <a:lstStyle/>
          <a:p>
            <a:pPr algn="just"/>
            <a:r>
              <a:rPr lang="en-GB" b="1" dirty="0"/>
              <a:t>VOTO’s Ocean Knowledge </a:t>
            </a:r>
            <a:r>
              <a:rPr lang="en-GB" dirty="0"/>
              <a:t>division wants to help scientists understand the sea as a system through the collection of data and provision of infrastructure. Ocean Knowledge works along two different timelines: (</a:t>
            </a:r>
            <a:r>
              <a:rPr lang="en-GB" i="1" dirty="0"/>
              <a:t>1</a:t>
            </a:r>
            <a:r>
              <a:rPr lang="en-GB" dirty="0"/>
              <a:t>) collection of data for current scientific research, (</a:t>
            </a:r>
            <a:r>
              <a:rPr lang="en-GB" i="1" dirty="0"/>
              <a:t>2</a:t>
            </a:r>
            <a:r>
              <a:rPr lang="en-GB" dirty="0"/>
              <a:t>) collection of data to contribute to long-term data series, with the aim of helping science in the future (10 years and beyond) to answer questions that may arise over time.</a:t>
            </a:r>
            <a:endParaRPr lang="en-GB" b="1" dirty="0"/>
          </a:p>
        </p:txBody>
      </p:sp>
      <p:cxnSp>
        <p:nvCxnSpPr>
          <p:cNvPr id="57" name="Straight Arrow Connector 56">
            <a:extLst>
              <a:ext uri="{FF2B5EF4-FFF2-40B4-BE49-F238E27FC236}">
                <a16:creationId xmlns:a16="http://schemas.microsoft.com/office/drawing/2014/main" id="{AC6A4594-7E1A-4372-A103-4FDEC36131F6}"/>
              </a:ext>
            </a:extLst>
          </p:cNvPr>
          <p:cNvCxnSpPr>
            <a:cxnSpLocks/>
          </p:cNvCxnSpPr>
          <p:nvPr/>
        </p:nvCxnSpPr>
        <p:spPr>
          <a:xfrm>
            <a:off x="1615346" y="5142352"/>
            <a:ext cx="240181" cy="508193"/>
          </a:xfrm>
          <a:prstGeom prst="straightConnector1">
            <a:avLst/>
          </a:prstGeom>
          <a:ln w="38100">
            <a:solidFill>
              <a:srgbClr val="03034B"/>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0214232E-6987-458B-AB00-B6A57DA752CD}"/>
              </a:ext>
            </a:extLst>
          </p:cNvPr>
          <p:cNvCxnSpPr>
            <a:cxnSpLocks/>
          </p:cNvCxnSpPr>
          <p:nvPr/>
        </p:nvCxnSpPr>
        <p:spPr>
          <a:xfrm flipH="1">
            <a:off x="2021363" y="4883841"/>
            <a:ext cx="525895" cy="345773"/>
          </a:xfrm>
          <a:prstGeom prst="straightConnector1">
            <a:avLst/>
          </a:prstGeom>
          <a:ln w="38100">
            <a:solidFill>
              <a:srgbClr val="03034B"/>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C0EDFF9D-9A17-479A-BAC4-897AA4902320}"/>
              </a:ext>
            </a:extLst>
          </p:cNvPr>
          <p:cNvGrpSpPr/>
          <p:nvPr/>
        </p:nvGrpSpPr>
        <p:grpSpPr>
          <a:xfrm>
            <a:off x="11139056" y="15267610"/>
            <a:ext cx="3741375" cy="6056966"/>
            <a:chOff x="5213490" y="14608460"/>
            <a:chExt cx="4652452" cy="7531901"/>
          </a:xfrm>
        </p:grpSpPr>
        <p:pic>
          <p:nvPicPr>
            <p:cNvPr id="63" name="Picture 62">
              <a:extLst>
                <a:ext uri="{FF2B5EF4-FFF2-40B4-BE49-F238E27FC236}">
                  <a16:creationId xmlns:a16="http://schemas.microsoft.com/office/drawing/2014/main" id="{71FC1614-A29E-4CCE-AAF4-5D029E731BF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13491" y="18385678"/>
              <a:ext cx="4652451" cy="1847991"/>
            </a:xfrm>
            <a:prstGeom prst="rect">
              <a:avLst/>
            </a:prstGeom>
            <a:ln w="38100">
              <a:solidFill>
                <a:srgbClr val="03034B"/>
              </a:solidFill>
            </a:ln>
          </p:spPr>
        </p:pic>
        <p:pic>
          <p:nvPicPr>
            <p:cNvPr id="65" name="Picture 64">
              <a:extLst>
                <a:ext uri="{FF2B5EF4-FFF2-40B4-BE49-F238E27FC236}">
                  <a16:creationId xmlns:a16="http://schemas.microsoft.com/office/drawing/2014/main" id="{524E7687-2F5B-4828-B57A-C0B3DA9FAC8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213491" y="16502378"/>
              <a:ext cx="4652451" cy="1837370"/>
            </a:xfrm>
            <a:prstGeom prst="rect">
              <a:avLst/>
            </a:prstGeom>
            <a:ln w="38100">
              <a:solidFill>
                <a:srgbClr val="03034B"/>
              </a:solidFill>
            </a:ln>
          </p:spPr>
        </p:pic>
        <p:pic>
          <p:nvPicPr>
            <p:cNvPr id="67" name="Picture 66">
              <a:extLst>
                <a:ext uri="{FF2B5EF4-FFF2-40B4-BE49-F238E27FC236}">
                  <a16:creationId xmlns:a16="http://schemas.microsoft.com/office/drawing/2014/main" id="{1CFE2403-673E-41CA-8FFC-040D757F691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213490" y="20279587"/>
              <a:ext cx="4652451" cy="1860774"/>
            </a:xfrm>
            <a:prstGeom prst="rect">
              <a:avLst/>
            </a:prstGeom>
            <a:ln w="38100">
              <a:solidFill>
                <a:srgbClr val="03034B"/>
              </a:solidFill>
            </a:ln>
          </p:spPr>
        </p:pic>
        <p:pic>
          <p:nvPicPr>
            <p:cNvPr id="69" name="Picture 68">
              <a:extLst>
                <a:ext uri="{FF2B5EF4-FFF2-40B4-BE49-F238E27FC236}">
                  <a16:creationId xmlns:a16="http://schemas.microsoft.com/office/drawing/2014/main" id="{36A55EC4-A623-4043-BC0D-47C6771AC38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213491" y="14608460"/>
              <a:ext cx="4652451" cy="1847990"/>
            </a:xfrm>
            <a:prstGeom prst="rect">
              <a:avLst/>
            </a:prstGeom>
            <a:ln w="38100">
              <a:solidFill>
                <a:srgbClr val="03034B"/>
              </a:solidFill>
            </a:ln>
          </p:spPr>
        </p:pic>
      </p:grpSp>
      <p:pic>
        <p:nvPicPr>
          <p:cNvPr id="76" name="Picture 75">
            <a:extLst>
              <a:ext uri="{FF2B5EF4-FFF2-40B4-BE49-F238E27FC236}">
                <a16:creationId xmlns:a16="http://schemas.microsoft.com/office/drawing/2014/main" id="{D51B9EB0-8229-4AAE-A544-F0A837B2E5C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3143" y="19159901"/>
            <a:ext cx="2694757" cy="2167137"/>
          </a:xfrm>
          <a:prstGeom prst="rect">
            <a:avLst/>
          </a:prstGeom>
          <a:ln w="38100">
            <a:solidFill>
              <a:srgbClr val="03034B"/>
            </a:solidFill>
          </a:ln>
        </p:spPr>
      </p:pic>
      <p:sp>
        <p:nvSpPr>
          <p:cNvPr id="77" name="Rectangle 76">
            <a:extLst>
              <a:ext uri="{FF2B5EF4-FFF2-40B4-BE49-F238E27FC236}">
                <a16:creationId xmlns:a16="http://schemas.microsoft.com/office/drawing/2014/main" id="{E96350DF-CF65-4533-9B1A-9C25DE658419}"/>
              </a:ext>
            </a:extLst>
          </p:cNvPr>
          <p:cNvSpPr/>
          <p:nvPr/>
        </p:nvSpPr>
        <p:spPr>
          <a:xfrm>
            <a:off x="2908981" y="19089750"/>
            <a:ext cx="8097070" cy="2339102"/>
          </a:xfrm>
          <a:prstGeom prst="rect">
            <a:avLst/>
          </a:prstGeom>
        </p:spPr>
        <p:txBody>
          <a:bodyPr wrap="square">
            <a:spAutoFit/>
          </a:bodyPr>
          <a:lstStyle/>
          <a:p>
            <a:pPr marL="285750" indent="-285750" algn="just">
              <a:spcAft>
                <a:spcPts val="800"/>
              </a:spcAft>
              <a:buFont typeface="Arial" panose="020B0604020202020204" pitchFamily="34" charset="0"/>
              <a:buChar char="•"/>
            </a:pPr>
            <a:r>
              <a:rPr lang="en-GB" dirty="0"/>
              <a:t>What is the variability of water mass properties and transport across the Danish Straits, and how do these influence both small and large scale Baltic inflows? </a:t>
            </a:r>
          </a:p>
          <a:p>
            <a:pPr marL="285750" indent="-285750" algn="just">
              <a:spcAft>
                <a:spcPts val="800"/>
              </a:spcAft>
              <a:buFont typeface="Arial" panose="020B0604020202020204" pitchFamily="34" charset="0"/>
              <a:buChar char="•"/>
            </a:pPr>
            <a:r>
              <a:rPr lang="en-GB" dirty="0"/>
              <a:t>How do physical processes affect rates of primary production, export of organic matter and remineralisation at depth across the Baltic?</a:t>
            </a:r>
          </a:p>
          <a:p>
            <a:pPr marL="285750" indent="-285750" algn="just">
              <a:spcAft>
                <a:spcPts val="800"/>
              </a:spcAft>
              <a:buFont typeface="Arial" panose="020B0604020202020204" pitchFamily="34" charset="0"/>
              <a:buChar char="•"/>
            </a:pPr>
            <a:r>
              <a:rPr lang="en-GB" dirty="0"/>
              <a:t>How is the upper ocean impacted by heat and momentum fluxes, and how do these affect oxygenation of Baltic deep water?</a:t>
            </a:r>
          </a:p>
          <a:p>
            <a:pPr marL="285750" indent="-285750" algn="just">
              <a:spcAft>
                <a:spcPts val="800"/>
              </a:spcAft>
              <a:buFont typeface="Arial" panose="020B0604020202020204" pitchFamily="34" charset="0"/>
              <a:buChar char="•"/>
            </a:pPr>
            <a:r>
              <a:rPr lang="en-GB" dirty="0"/>
              <a:t>What is the optimal strategy for long-term gliders observations in the Baltic Sea?</a:t>
            </a:r>
          </a:p>
        </p:txBody>
      </p:sp>
      <p:pic>
        <p:nvPicPr>
          <p:cNvPr id="3" name="Online Media 2" title="Smart Autonomous Monitoring of the Baltic Sea 20210310 4 k">
            <a:hlinkClick r:id="" action="ppaction://media"/>
            <a:extLst>
              <a:ext uri="{FF2B5EF4-FFF2-40B4-BE49-F238E27FC236}">
                <a16:creationId xmlns:a16="http://schemas.microsoft.com/office/drawing/2014/main" id="{467B3E9D-7C72-4280-9217-0408500AE1A6}"/>
              </a:ext>
            </a:extLst>
          </p:cNvPr>
          <p:cNvPicPr>
            <a:picLocks noRot="1" noChangeAspect="1"/>
          </p:cNvPicPr>
          <p:nvPr>
            <a:videoFile r:link="rId1"/>
          </p:nvPr>
        </p:nvPicPr>
        <p:blipFill>
          <a:blip r:embed="rId17"/>
          <a:stretch>
            <a:fillRect/>
          </a:stretch>
        </p:blipFill>
        <p:spPr>
          <a:xfrm>
            <a:off x="161168" y="21597473"/>
            <a:ext cx="9302146" cy="5255713"/>
          </a:xfrm>
          <a:prstGeom prst="rect">
            <a:avLst/>
          </a:prstGeom>
        </p:spPr>
      </p:pic>
      <p:sp>
        <p:nvSpPr>
          <p:cNvPr id="34" name="TextBox 33">
            <a:extLst>
              <a:ext uri="{FF2B5EF4-FFF2-40B4-BE49-F238E27FC236}">
                <a16:creationId xmlns:a16="http://schemas.microsoft.com/office/drawing/2014/main" id="{DB4CA4A2-35C9-4E49-BA0B-9F9E71D7E4F7}"/>
              </a:ext>
            </a:extLst>
          </p:cNvPr>
          <p:cNvSpPr txBox="1"/>
          <p:nvPr/>
        </p:nvSpPr>
        <p:spPr>
          <a:xfrm>
            <a:off x="9579428" y="21672997"/>
            <a:ext cx="5378753" cy="5180905"/>
          </a:xfrm>
          <a:prstGeom prst="rect">
            <a:avLst/>
          </a:prstGeom>
          <a:noFill/>
        </p:spPr>
        <p:txBody>
          <a:bodyPr wrap="square" rtlCol="0">
            <a:spAutoFit/>
          </a:bodyPr>
          <a:lstStyle/>
          <a:p>
            <a:pPr algn="just">
              <a:spcAft>
                <a:spcPts val="800"/>
              </a:spcAft>
            </a:pPr>
            <a:r>
              <a:rPr lang="en-GB" dirty="0"/>
              <a:t>We plan to make all SAMBA data accessible and visible online by the end of the year. Information will be provided on the </a:t>
            </a:r>
            <a:r>
              <a:rPr lang="en-GB" dirty="0">
                <a:hlinkClick r:id="rId18"/>
              </a:rPr>
              <a:t>VOTO website</a:t>
            </a:r>
            <a:r>
              <a:rPr lang="en-GB" dirty="0"/>
              <a:t> and over </a:t>
            </a:r>
            <a:r>
              <a:rPr lang="en-GB" dirty="0">
                <a:hlinkClick r:id="rId19"/>
              </a:rPr>
              <a:t>@VOTO_Knowledge</a:t>
            </a:r>
            <a:r>
              <a:rPr lang="en-GB" dirty="0"/>
              <a:t>’s twitter.</a:t>
            </a:r>
            <a:endParaRPr lang="en-GB" b="1" dirty="0"/>
          </a:p>
          <a:p>
            <a:pPr algn="just">
              <a:spcAft>
                <a:spcPts val="800"/>
              </a:spcAft>
            </a:pPr>
            <a:r>
              <a:rPr lang="en-GB" dirty="0"/>
              <a:t>SAMBA’s current research component is led by Bastien Queste and </a:t>
            </a:r>
            <a:r>
              <a:rPr lang="en-GB" dirty="0" err="1"/>
              <a:t>Sebastiaan</a:t>
            </a:r>
            <a:r>
              <a:rPr lang="en-GB" dirty="0"/>
              <a:t> Swart at the University of Gothenburg, Sweden. </a:t>
            </a:r>
            <a:r>
              <a:rPr lang="en-GB" b="1" dirty="0"/>
              <a:t>The SAMBA project will however collect a huge amount of data and welcomes collaborations on all topics.</a:t>
            </a:r>
            <a:r>
              <a:rPr lang="en-GB" dirty="0"/>
              <a:t> VOTO Ocean Knowledge’s remit is to foster international collaboration and this extends to SAMBA. The high resolution observations at these sites can reveal new insights into short term, patchy and submesoscale process, but real step changes in our understanding of the Baltic will come from combined use of existing long-term infrastructure, new technological developments and collaboration with experts from around the world. Don’t hesitate to get in touch with us.</a:t>
            </a:r>
          </a:p>
        </p:txBody>
      </p:sp>
    </p:spTree>
    <p:extLst>
      <p:ext uri="{BB962C8B-B14F-4D97-AF65-F5344CB8AC3E}">
        <p14:creationId xmlns:p14="http://schemas.microsoft.com/office/powerpoint/2010/main" val="45606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1502</TotalTime>
  <Words>1054</Words>
  <Application>Microsoft Office PowerPoint</Application>
  <PresentationFormat>Custom</PresentationFormat>
  <Paragraphs>28</Paragraphs>
  <Slides>1</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Bastien Queste</dc:creator>
  <cp:lastModifiedBy>Bastien Queste</cp:lastModifiedBy>
  <cp:revision>94</cp:revision>
  <dcterms:created xsi:type="dcterms:W3CDTF">2021-04-25T19:25:45Z</dcterms:created>
  <dcterms:modified xsi:type="dcterms:W3CDTF">2021-04-27T07:45:14Z</dcterms:modified>
</cp:coreProperties>
</file>