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72" y="4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ACB19-59A9-4B68-891C-A09D9EDF1B22}" type="datetimeFigureOut">
              <a:rPr lang="en-GB" smtClean="0"/>
              <a:t>29/04/2021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4B689-065F-44B6-A613-A7D147551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84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2872E-04BC-4FF3-96CF-494D27057C2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31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02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1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84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89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2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7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7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62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2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4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4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</a:t>
            </a:r>
            <a:r>
              <a:rPr lang="en-US"/>
              <a:t>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79B2F-B3AA-4EC2-A90C-5FA78625743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B2F17-4063-488C-AF6A-61D492C755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-11586" y="6187415"/>
            <a:ext cx="12211401" cy="719999"/>
            <a:chOff x="-11586" y="6187415"/>
            <a:chExt cx="12211401" cy="719999"/>
          </a:xfrm>
        </p:grpSpPr>
        <p:sp>
          <p:nvSpPr>
            <p:cNvPr id="8" name="Freeform 8"/>
            <p:cNvSpPr>
              <a:spLocks noEditPoints="1"/>
            </p:cNvSpPr>
            <p:nvPr/>
          </p:nvSpPr>
          <p:spPr bwMode="auto">
            <a:xfrm flipH="1">
              <a:off x="6004102" y="6187415"/>
              <a:ext cx="6187898" cy="719999"/>
            </a:xfrm>
            <a:custGeom>
              <a:avLst/>
              <a:gdLst>
                <a:gd name="T0" fmla="*/ 2880 w 2880"/>
                <a:gd name="T1" fmla="*/ 14 h 217"/>
                <a:gd name="T2" fmla="*/ 2817 w 2880"/>
                <a:gd name="T3" fmla="*/ 14 h 217"/>
                <a:gd name="T4" fmla="*/ 2486 w 2880"/>
                <a:gd name="T5" fmla="*/ 95 h 217"/>
                <a:gd name="T6" fmla="*/ 2486 w 2880"/>
                <a:gd name="T7" fmla="*/ 95 h 217"/>
                <a:gd name="T8" fmla="*/ 2880 w 2880"/>
                <a:gd name="T9" fmla="*/ 95 h 217"/>
                <a:gd name="T10" fmla="*/ 2880 w 2880"/>
                <a:gd name="T11" fmla="*/ 217 h 217"/>
                <a:gd name="T12" fmla="*/ 2880 w 2880"/>
                <a:gd name="T13" fmla="*/ 217 h 217"/>
                <a:gd name="T14" fmla="*/ 2880 w 2880"/>
                <a:gd name="T15" fmla="*/ 14 h 217"/>
                <a:gd name="T16" fmla="*/ 2171 w 2880"/>
                <a:gd name="T17" fmla="*/ 0 h 217"/>
                <a:gd name="T18" fmla="*/ 0 w 2880"/>
                <a:gd name="T19" fmla="*/ 0 h 217"/>
                <a:gd name="T20" fmla="*/ 0 w 2880"/>
                <a:gd name="T21" fmla="*/ 95 h 217"/>
                <a:gd name="T22" fmla="*/ 2486 w 2880"/>
                <a:gd name="T23" fmla="*/ 95 h 217"/>
                <a:gd name="T24" fmla="*/ 2486 w 2880"/>
                <a:gd name="T25" fmla="*/ 95 h 217"/>
                <a:gd name="T26" fmla="*/ 2486 w 2880"/>
                <a:gd name="T27" fmla="*/ 95 h 217"/>
                <a:gd name="T28" fmla="*/ 2486 w 2880"/>
                <a:gd name="T29" fmla="*/ 95 h 217"/>
                <a:gd name="T30" fmla="*/ 2171 w 2880"/>
                <a:gd name="T3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217">
                  <a:moveTo>
                    <a:pt x="2880" y="14"/>
                  </a:moveTo>
                  <a:cubicBezTo>
                    <a:pt x="2817" y="14"/>
                    <a:pt x="2817" y="14"/>
                    <a:pt x="2817" y="14"/>
                  </a:cubicBezTo>
                  <a:cubicBezTo>
                    <a:pt x="2616" y="14"/>
                    <a:pt x="2542" y="74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880" y="95"/>
                    <a:pt x="2880" y="95"/>
                    <a:pt x="2880" y="95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14"/>
                    <a:pt x="2880" y="14"/>
                    <a:pt x="2880" y="14"/>
                  </a:cubicBezTo>
                  <a:moveTo>
                    <a:pt x="217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19" y="39"/>
                    <a:pt x="2306" y="0"/>
                    <a:pt x="2171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 sz="1350">
                <a:solidFill>
                  <a:prstClr val="black"/>
                </a:solidFill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304" y="6191099"/>
              <a:ext cx="6183405" cy="675619"/>
            </a:xfrm>
            <a:custGeom>
              <a:avLst/>
              <a:gdLst>
                <a:gd name="T0" fmla="*/ 2880 w 2880"/>
                <a:gd name="T1" fmla="*/ 14 h 217"/>
                <a:gd name="T2" fmla="*/ 2817 w 2880"/>
                <a:gd name="T3" fmla="*/ 14 h 217"/>
                <a:gd name="T4" fmla="*/ 2486 w 2880"/>
                <a:gd name="T5" fmla="*/ 95 h 217"/>
                <a:gd name="T6" fmla="*/ 2486 w 2880"/>
                <a:gd name="T7" fmla="*/ 95 h 217"/>
                <a:gd name="T8" fmla="*/ 2880 w 2880"/>
                <a:gd name="T9" fmla="*/ 95 h 217"/>
                <a:gd name="T10" fmla="*/ 2880 w 2880"/>
                <a:gd name="T11" fmla="*/ 217 h 217"/>
                <a:gd name="T12" fmla="*/ 2880 w 2880"/>
                <a:gd name="T13" fmla="*/ 217 h 217"/>
                <a:gd name="T14" fmla="*/ 2880 w 2880"/>
                <a:gd name="T15" fmla="*/ 14 h 217"/>
                <a:gd name="T16" fmla="*/ 2171 w 2880"/>
                <a:gd name="T17" fmla="*/ 0 h 217"/>
                <a:gd name="T18" fmla="*/ 0 w 2880"/>
                <a:gd name="T19" fmla="*/ 0 h 217"/>
                <a:gd name="T20" fmla="*/ 0 w 2880"/>
                <a:gd name="T21" fmla="*/ 95 h 217"/>
                <a:gd name="T22" fmla="*/ 2486 w 2880"/>
                <a:gd name="T23" fmla="*/ 95 h 217"/>
                <a:gd name="T24" fmla="*/ 2486 w 2880"/>
                <a:gd name="T25" fmla="*/ 95 h 217"/>
                <a:gd name="T26" fmla="*/ 2486 w 2880"/>
                <a:gd name="T27" fmla="*/ 95 h 217"/>
                <a:gd name="T28" fmla="*/ 2486 w 2880"/>
                <a:gd name="T29" fmla="*/ 95 h 217"/>
                <a:gd name="T30" fmla="*/ 2171 w 2880"/>
                <a:gd name="T3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217">
                  <a:moveTo>
                    <a:pt x="2880" y="14"/>
                  </a:moveTo>
                  <a:cubicBezTo>
                    <a:pt x="2817" y="14"/>
                    <a:pt x="2817" y="14"/>
                    <a:pt x="2817" y="14"/>
                  </a:cubicBezTo>
                  <a:cubicBezTo>
                    <a:pt x="2616" y="14"/>
                    <a:pt x="2542" y="74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880" y="95"/>
                    <a:pt x="2880" y="95"/>
                    <a:pt x="2880" y="95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14"/>
                    <a:pt x="2880" y="14"/>
                    <a:pt x="2880" y="14"/>
                  </a:cubicBezTo>
                  <a:moveTo>
                    <a:pt x="217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19" y="39"/>
                    <a:pt x="2306" y="0"/>
                    <a:pt x="2171" y="0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 sz="1350">
                <a:solidFill>
                  <a:prstClr val="black"/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-11586" y="6240985"/>
              <a:ext cx="6239755" cy="642592"/>
              <a:chOff x="806439" y="3322257"/>
              <a:chExt cx="4577664" cy="849313"/>
            </a:xfrm>
          </p:grpSpPr>
          <p:sp>
            <p:nvSpPr>
              <p:cNvPr id="21" name="Rectangle 6"/>
              <p:cNvSpPr>
                <a:spLocks noChangeArrowheads="1"/>
              </p:cNvSpPr>
              <p:nvPr userDrawn="1"/>
            </p:nvSpPr>
            <p:spPr bwMode="auto">
              <a:xfrm>
                <a:off x="814939" y="3659864"/>
                <a:ext cx="4535600" cy="490537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 sz="135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AutoShape 4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806495" y="3327020"/>
                <a:ext cx="4553569" cy="80168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 sz="135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Rectangle 7"/>
              <p:cNvSpPr>
                <a:spLocks noChangeArrowheads="1"/>
              </p:cNvSpPr>
              <p:nvPr userDrawn="1"/>
            </p:nvSpPr>
            <p:spPr bwMode="auto">
              <a:xfrm>
                <a:off x="806439" y="3638170"/>
                <a:ext cx="4544100" cy="49053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 sz="1350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8"/>
              <p:cNvSpPr>
                <a:spLocks noEditPoints="1"/>
              </p:cNvSpPr>
              <p:nvPr userDrawn="1"/>
            </p:nvSpPr>
            <p:spPr bwMode="auto">
              <a:xfrm>
                <a:off x="814940" y="3371366"/>
                <a:ext cx="4569163" cy="690562"/>
              </a:xfrm>
              <a:custGeom>
                <a:avLst/>
                <a:gdLst>
                  <a:gd name="T0" fmla="*/ 2880 w 2880"/>
                  <a:gd name="T1" fmla="*/ 14 h 217"/>
                  <a:gd name="T2" fmla="*/ 2817 w 2880"/>
                  <a:gd name="T3" fmla="*/ 14 h 217"/>
                  <a:gd name="T4" fmla="*/ 2486 w 2880"/>
                  <a:gd name="T5" fmla="*/ 95 h 217"/>
                  <a:gd name="T6" fmla="*/ 2486 w 2880"/>
                  <a:gd name="T7" fmla="*/ 95 h 217"/>
                  <a:gd name="T8" fmla="*/ 2880 w 2880"/>
                  <a:gd name="T9" fmla="*/ 95 h 217"/>
                  <a:gd name="T10" fmla="*/ 2880 w 2880"/>
                  <a:gd name="T11" fmla="*/ 217 h 217"/>
                  <a:gd name="T12" fmla="*/ 2880 w 2880"/>
                  <a:gd name="T13" fmla="*/ 217 h 217"/>
                  <a:gd name="T14" fmla="*/ 2880 w 2880"/>
                  <a:gd name="T15" fmla="*/ 14 h 217"/>
                  <a:gd name="T16" fmla="*/ 2171 w 2880"/>
                  <a:gd name="T17" fmla="*/ 0 h 217"/>
                  <a:gd name="T18" fmla="*/ 0 w 2880"/>
                  <a:gd name="T19" fmla="*/ 0 h 217"/>
                  <a:gd name="T20" fmla="*/ 0 w 2880"/>
                  <a:gd name="T21" fmla="*/ 95 h 217"/>
                  <a:gd name="T22" fmla="*/ 2486 w 2880"/>
                  <a:gd name="T23" fmla="*/ 95 h 217"/>
                  <a:gd name="T24" fmla="*/ 2486 w 2880"/>
                  <a:gd name="T25" fmla="*/ 95 h 217"/>
                  <a:gd name="T26" fmla="*/ 2486 w 2880"/>
                  <a:gd name="T27" fmla="*/ 95 h 217"/>
                  <a:gd name="T28" fmla="*/ 2486 w 2880"/>
                  <a:gd name="T29" fmla="*/ 95 h 217"/>
                  <a:gd name="T30" fmla="*/ 2171 w 2880"/>
                  <a:gd name="T3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0" h="217">
                    <a:moveTo>
                      <a:pt x="2880" y="14"/>
                    </a:moveTo>
                    <a:cubicBezTo>
                      <a:pt x="2817" y="14"/>
                      <a:pt x="2817" y="14"/>
                      <a:pt x="2817" y="14"/>
                    </a:cubicBezTo>
                    <a:cubicBezTo>
                      <a:pt x="2616" y="14"/>
                      <a:pt x="2542" y="74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880" y="95"/>
                      <a:pt x="2880" y="95"/>
                      <a:pt x="2880" y="95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217"/>
                      <a:pt x="2880" y="217"/>
                      <a:pt x="2880" y="217"/>
                    </a:cubicBezTo>
                    <a:cubicBezTo>
                      <a:pt x="2880" y="14"/>
                      <a:pt x="2880" y="14"/>
                      <a:pt x="2880" y="14"/>
                    </a:cubicBezTo>
                    <a:moveTo>
                      <a:pt x="217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86" y="95"/>
                      <a:pt x="2486" y="95"/>
                      <a:pt x="2486" y="95"/>
                    </a:cubicBezTo>
                    <a:cubicBezTo>
                      <a:pt x="2419" y="39"/>
                      <a:pt x="2306" y="0"/>
                      <a:pt x="2171" y="0"/>
                    </a:cubicBezTo>
                  </a:path>
                </a:pathLst>
              </a:custGeom>
              <a:solidFill>
                <a:srgbClr val="1F4E79"/>
              </a:solidFill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 sz="135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AutoShape 81"/>
              <p:cNvSpPr>
                <a:spLocks noChangeAspect="1" noChangeArrowheads="1" noTextEdit="1"/>
              </p:cNvSpPr>
              <p:nvPr/>
            </p:nvSpPr>
            <p:spPr bwMode="auto">
              <a:xfrm>
                <a:off x="808900" y="3322257"/>
                <a:ext cx="4557514" cy="8493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Rectangle 84"/>
              <p:cNvSpPr>
                <a:spLocks noChangeArrowheads="1"/>
              </p:cNvSpPr>
              <p:nvPr/>
            </p:nvSpPr>
            <p:spPr bwMode="auto">
              <a:xfrm>
                <a:off x="808102" y="3627057"/>
                <a:ext cx="4556725" cy="5445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35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 flipH="1">
              <a:off x="6009497" y="6496418"/>
              <a:ext cx="6182503" cy="37114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 sz="1350">
                <a:solidFill>
                  <a:prstClr val="black"/>
                </a:solidFill>
              </a:endParaRPr>
            </a:p>
          </p:txBody>
        </p:sp>
        <p:sp>
          <p:nvSpPr>
            <p:cNvPr id="12" name="AutoShape 4"/>
            <p:cNvSpPr>
              <a:spLocks noChangeAspect="1" noChangeArrowheads="1" noTextEdit="1"/>
            </p:cNvSpPr>
            <p:nvPr/>
          </p:nvSpPr>
          <p:spPr bwMode="auto">
            <a:xfrm flipH="1">
              <a:off x="5996538" y="6243782"/>
              <a:ext cx="6195386" cy="60655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 sz="1350">
                <a:solidFill>
                  <a:prstClr val="black"/>
                </a:solidFill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 flipH="1">
              <a:off x="6009497" y="6479198"/>
              <a:ext cx="6182503" cy="371141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 sz="1350">
                <a:solidFill>
                  <a:prstClr val="black"/>
                </a:solidFill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 flipH="1">
              <a:off x="5999945" y="6260754"/>
              <a:ext cx="6199870" cy="522481"/>
            </a:xfrm>
            <a:custGeom>
              <a:avLst/>
              <a:gdLst>
                <a:gd name="T0" fmla="*/ 2880 w 2880"/>
                <a:gd name="T1" fmla="*/ 14 h 217"/>
                <a:gd name="T2" fmla="*/ 2817 w 2880"/>
                <a:gd name="T3" fmla="*/ 14 h 217"/>
                <a:gd name="T4" fmla="*/ 2486 w 2880"/>
                <a:gd name="T5" fmla="*/ 95 h 217"/>
                <a:gd name="T6" fmla="*/ 2486 w 2880"/>
                <a:gd name="T7" fmla="*/ 95 h 217"/>
                <a:gd name="T8" fmla="*/ 2880 w 2880"/>
                <a:gd name="T9" fmla="*/ 95 h 217"/>
                <a:gd name="T10" fmla="*/ 2880 w 2880"/>
                <a:gd name="T11" fmla="*/ 217 h 217"/>
                <a:gd name="T12" fmla="*/ 2880 w 2880"/>
                <a:gd name="T13" fmla="*/ 217 h 217"/>
                <a:gd name="T14" fmla="*/ 2880 w 2880"/>
                <a:gd name="T15" fmla="*/ 14 h 217"/>
                <a:gd name="T16" fmla="*/ 2171 w 2880"/>
                <a:gd name="T17" fmla="*/ 0 h 217"/>
                <a:gd name="T18" fmla="*/ 0 w 2880"/>
                <a:gd name="T19" fmla="*/ 0 h 217"/>
                <a:gd name="T20" fmla="*/ 0 w 2880"/>
                <a:gd name="T21" fmla="*/ 95 h 217"/>
                <a:gd name="T22" fmla="*/ 2486 w 2880"/>
                <a:gd name="T23" fmla="*/ 95 h 217"/>
                <a:gd name="T24" fmla="*/ 2486 w 2880"/>
                <a:gd name="T25" fmla="*/ 95 h 217"/>
                <a:gd name="T26" fmla="*/ 2486 w 2880"/>
                <a:gd name="T27" fmla="*/ 95 h 217"/>
                <a:gd name="T28" fmla="*/ 2486 w 2880"/>
                <a:gd name="T29" fmla="*/ 95 h 217"/>
                <a:gd name="T30" fmla="*/ 2171 w 2880"/>
                <a:gd name="T3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80" h="217">
                  <a:moveTo>
                    <a:pt x="2880" y="14"/>
                  </a:moveTo>
                  <a:cubicBezTo>
                    <a:pt x="2817" y="14"/>
                    <a:pt x="2817" y="14"/>
                    <a:pt x="2817" y="14"/>
                  </a:cubicBezTo>
                  <a:cubicBezTo>
                    <a:pt x="2616" y="14"/>
                    <a:pt x="2542" y="74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880" y="95"/>
                    <a:pt x="2880" y="95"/>
                    <a:pt x="2880" y="95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217"/>
                    <a:pt x="2880" y="217"/>
                    <a:pt x="2880" y="217"/>
                  </a:cubicBezTo>
                  <a:cubicBezTo>
                    <a:pt x="2880" y="14"/>
                    <a:pt x="2880" y="14"/>
                    <a:pt x="2880" y="14"/>
                  </a:cubicBezTo>
                  <a:moveTo>
                    <a:pt x="217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86" y="95"/>
                    <a:pt x="2486" y="95"/>
                    <a:pt x="2486" y="95"/>
                  </a:cubicBezTo>
                  <a:cubicBezTo>
                    <a:pt x="2419" y="39"/>
                    <a:pt x="2306" y="0"/>
                    <a:pt x="2171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 sz="1350">
                <a:solidFill>
                  <a:prstClr val="black"/>
                </a:solidFill>
              </a:endParaRPr>
            </a:p>
          </p:txBody>
        </p:sp>
        <p:sp>
          <p:nvSpPr>
            <p:cNvPr id="15" name="AutoShape 81"/>
            <p:cNvSpPr>
              <a:spLocks noChangeAspect="1" noChangeArrowheads="1" noTextEdit="1"/>
            </p:cNvSpPr>
            <p:nvPr/>
          </p:nvSpPr>
          <p:spPr bwMode="auto">
            <a:xfrm flipH="1">
              <a:off x="5987898" y="6240178"/>
              <a:ext cx="6200754" cy="64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6" name="Rectangle 84"/>
            <p:cNvSpPr>
              <a:spLocks noChangeArrowheads="1"/>
            </p:cNvSpPr>
            <p:nvPr/>
          </p:nvSpPr>
          <p:spPr bwMode="auto">
            <a:xfrm flipH="1">
              <a:off x="5990057" y="6470790"/>
              <a:ext cx="6199680" cy="41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075587" y="6511313"/>
              <a:ext cx="14041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>
                  <a:solidFill>
                    <a:prstClr val="white"/>
                  </a:solidFill>
                </a:rPr>
                <a:t>www.cyi.ac.cy</a:t>
              </a:r>
              <a:endParaRPr lang="en-US" b="1" i="1">
                <a:solidFill>
                  <a:prstClr val="white"/>
                </a:solidFill>
              </a:endParaRPr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5354600" y="6290700"/>
              <a:ext cx="760513" cy="451327"/>
            </a:xfrm>
            <a:custGeom>
              <a:avLst/>
              <a:gdLst>
                <a:gd name="T0" fmla="*/ 331 w 394"/>
                <a:gd name="T1" fmla="*/ 0 h 189"/>
                <a:gd name="T2" fmla="*/ 0 w 394"/>
                <a:gd name="T3" fmla="*/ 81 h 189"/>
                <a:gd name="T4" fmla="*/ 327 w 394"/>
                <a:gd name="T5" fmla="*/ 189 h 189"/>
                <a:gd name="T6" fmla="*/ 394 w 394"/>
                <a:gd name="T7" fmla="*/ 189 h 189"/>
                <a:gd name="T8" fmla="*/ 394 w 394"/>
                <a:gd name="T9" fmla="*/ 0 h 189"/>
                <a:gd name="T10" fmla="*/ 331 w 394"/>
                <a:gd name="T1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4" h="189">
                  <a:moveTo>
                    <a:pt x="331" y="0"/>
                  </a:moveTo>
                  <a:cubicBezTo>
                    <a:pt x="130" y="0"/>
                    <a:pt x="56" y="60"/>
                    <a:pt x="0" y="81"/>
                  </a:cubicBezTo>
                  <a:cubicBezTo>
                    <a:pt x="89" y="131"/>
                    <a:pt x="159" y="189"/>
                    <a:pt x="327" y="189"/>
                  </a:cubicBezTo>
                  <a:cubicBezTo>
                    <a:pt x="368" y="189"/>
                    <a:pt x="394" y="189"/>
                    <a:pt x="394" y="189"/>
                  </a:cubicBezTo>
                  <a:cubicBezTo>
                    <a:pt x="394" y="0"/>
                    <a:pt x="394" y="0"/>
                    <a:pt x="394" y="0"/>
                  </a:cubicBezTo>
                  <a:lnTo>
                    <a:pt x="33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 sz="1350">
                <a:solidFill>
                  <a:prstClr val="black"/>
                </a:solidFill>
              </a:endParaRPr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 flipH="1">
              <a:off x="6102254" y="6290700"/>
              <a:ext cx="760513" cy="451327"/>
            </a:xfrm>
            <a:custGeom>
              <a:avLst/>
              <a:gdLst>
                <a:gd name="T0" fmla="*/ 331 w 394"/>
                <a:gd name="T1" fmla="*/ 0 h 189"/>
                <a:gd name="T2" fmla="*/ 0 w 394"/>
                <a:gd name="T3" fmla="*/ 81 h 189"/>
                <a:gd name="T4" fmla="*/ 327 w 394"/>
                <a:gd name="T5" fmla="*/ 189 h 189"/>
                <a:gd name="T6" fmla="*/ 394 w 394"/>
                <a:gd name="T7" fmla="*/ 189 h 189"/>
                <a:gd name="T8" fmla="*/ 394 w 394"/>
                <a:gd name="T9" fmla="*/ 0 h 189"/>
                <a:gd name="T10" fmla="*/ 331 w 394"/>
                <a:gd name="T11" fmla="*/ 0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4" h="189">
                  <a:moveTo>
                    <a:pt x="331" y="0"/>
                  </a:moveTo>
                  <a:cubicBezTo>
                    <a:pt x="130" y="0"/>
                    <a:pt x="56" y="60"/>
                    <a:pt x="0" y="81"/>
                  </a:cubicBezTo>
                  <a:cubicBezTo>
                    <a:pt x="89" y="131"/>
                    <a:pt x="159" y="189"/>
                    <a:pt x="327" y="189"/>
                  </a:cubicBezTo>
                  <a:cubicBezTo>
                    <a:pt x="368" y="189"/>
                    <a:pt x="394" y="189"/>
                    <a:pt x="394" y="189"/>
                  </a:cubicBezTo>
                  <a:cubicBezTo>
                    <a:pt x="394" y="0"/>
                    <a:pt x="394" y="0"/>
                    <a:pt x="394" y="0"/>
                  </a:cubicBezTo>
                  <a:lnTo>
                    <a:pt x="331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 sz="1350">
                <a:solidFill>
                  <a:prstClr val="black"/>
                </a:solidFill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000" y="6286062"/>
              <a:ext cx="1659713" cy="5663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038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153" y="1143998"/>
            <a:ext cx="5457271" cy="1697773"/>
          </a:xfrm>
        </p:spPr>
        <p:txBody>
          <a:bodyPr>
            <a:noAutofit/>
          </a:bodyPr>
          <a:lstStyle/>
          <a:p>
            <a:pPr marL="144000" indent="-144000">
              <a:spcBef>
                <a:spcPts val="300"/>
              </a:spcBef>
            </a:pPr>
            <a:r>
              <a:rPr lang="en-GB" sz="1600" dirty="0"/>
              <a:t>Water storage in </a:t>
            </a:r>
            <a:r>
              <a:rPr lang="en-GB" sz="1600" dirty="0" smtClean="0"/>
              <a:t>soil is a dynamic </a:t>
            </a:r>
            <a:r>
              <a:rPr lang="en-GB" sz="1600" dirty="0"/>
              <a:t>process that changes with soil, vegetation and climate </a:t>
            </a:r>
            <a:r>
              <a:rPr lang="en-GB" sz="1600" dirty="0" smtClean="0"/>
              <a:t>properties</a:t>
            </a:r>
          </a:p>
          <a:p>
            <a:pPr marL="144000" indent="-144000">
              <a:spcBef>
                <a:spcPts val="300"/>
              </a:spcBef>
            </a:pPr>
            <a:r>
              <a:rPr lang="en-GB" sz="1600" dirty="0" smtClean="0"/>
              <a:t>The overall objective is to derive soil-water </a:t>
            </a:r>
            <a:r>
              <a:rPr lang="en-GB" sz="1600" dirty="0"/>
              <a:t>retention </a:t>
            </a:r>
            <a:r>
              <a:rPr lang="en-GB" sz="1600" dirty="0" smtClean="0"/>
              <a:t>curves at </a:t>
            </a:r>
            <a:r>
              <a:rPr lang="en-GB" sz="1600" dirty="0"/>
              <a:t>forested and irrigated sites in </a:t>
            </a:r>
            <a:r>
              <a:rPr lang="en-GB" sz="1600" dirty="0" smtClean="0"/>
              <a:t>Cyprus from in-situ soil moisture and soil water potential observations </a:t>
            </a:r>
          </a:p>
          <a:p>
            <a:pPr marL="144000" indent="-144000">
              <a:spcBef>
                <a:spcPts val="300"/>
              </a:spcBef>
            </a:pPr>
            <a:r>
              <a:rPr lang="en-GB" sz="1600" dirty="0"/>
              <a:t>The shape of water retention curves can be characterized by the van </a:t>
            </a:r>
            <a:r>
              <a:rPr lang="en-GB" sz="1600" dirty="0" err="1"/>
              <a:t>Genuchten</a:t>
            </a:r>
            <a:r>
              <a:rPr lang="en-GB" sz="1600" dirty="0"/>
              <a:t> model:</a:t>
            </a:r>
          </a:p>
          <a:p>
            <a:pPr marL="0" indent="0">
              <a:spcBef>
                <a:spcPts val="300"/>
              </a:spcBef>
              <a:buNone/>
            </a:pPr>
            <a:endParaRPr lang="en-GB" sz="1600" dirty="0" smtClean="0"/>
          </a:p>
          <a:p>
            <a:pPr marL="0" indent="0">
              <a:spcBef>
                <a:spcPts val="300"/>
              </a:spcBef>
              <a:buNone/>
            </a:pPr>
            <a:endParaRPr lang="en-GB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8837" y="6266453"/>
            <a:ext cx="590874" cy="47001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30480"/>
            <a:ext cx="12192000" cy="915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03399"/>
                </a:solidFill>
                <a:latin typeface="Candara" panose="020E0502030303020204" pitchFamily="34" charset="0"/>
              </a:rPr>
              <a:t>Soil water dynamics in forested and irrigated sites in Cyprus</a:t>
            </a:r>
          </a:p>
          <a:p>
            <a:pPr algn="ctr"/>
            <a:r>
              <a:rPr lang="it-IT" sz="1550" dirty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Marinos Eliades*, Adriana Bruggeman*, Hakan Djuma*, Melpomeni Siakou*, Panagiota Venetsanou*, Christos Zoumides</a:t>
            </a:r>
            <a:r>
              <a:rPr lang="it-IT" sz="1550" dirty="0" smtClean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*, Christof </a:t>
            </a:r>
            <a:r>
              <a:rPr lang="it-IT" sz="1550" dirty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Huebner </a:t>
            </a:r>
            <a:r>
              <a:rPr lang="it-IT" sz="1550" dirty="0" smtClean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^</a:t>
            </a:r>
            <a:endParaRPr lang="it-IT" sz="1550" dirty="0">
              <a:solidFill>
                <a:srgbClr val="003399"/>
              </a:solidFill>
              <a:latin typeface="Candara" pitchFamily="34" charset="0"/>
              <a:ea typeface="Times New Roman" pitchFamily="18" charset="0"/>
              <a:cs typeface="Times New Roman" pitchFamily="18" charset="0"/>
            </a:endParaRPr>
          </a:p>
          <a:p>
            <a:pPr algn="ctr" defTabSz="913704" fontAlgn="base">
              <a:spcBef>
                <a:spcPct val="0"/>
              </a:spcBef>
              <a:spcAft>
                <a:spcPts val="1201"/>
              </a:spcAft>
            </a:pPr>
            <a:r>
              <a:rPr lang="en-GB" sz="1400" dirty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* Energy, Environment and Water Research </a:t>
            </a:r>
            <a:r>
              <a:rPr lang="en-GB" sz="1400" dirty="0" err="1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Center</a:t>
            </a:r>
            <a:r>
              <a:rPr lang="en-GB" sz="1400" dirty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, The Cyprus </a:t>
            </a:r>
            <a:r>
              <a:rPr lang="en-GB" sz="1400" dirty="0" smtClean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Institute; </a:t>
            </a:r>
            <a:r>
              <a:rPr lang="en-GB" sz="1400" dirty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^TRUEBNER GmbH, Neustadt, </a:t>
            </a:r>
            <a:r>
              <a:rPr lang="en-GB" sz="1400" dirty="0" smtClean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Germany (</a:t>
            </a:r>
            <a:r>
              <a:rPr lang="en-GB" sz="1400" i="1" dirty="0" smtClean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www. </a:t>
            </a:r>
            <a:r>
              <a:rPr lang="en-GB" sz="1400" i="1" dirty="0" err="1" smtClean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truebner.de</a:t>
            </a:r>
            <a:r>
              <a:rPr lang="en-GB" sz="1400" dirty="0" smtClean="0">
                <a:solidFill>
                  <a:srgbClr val="003399"/>
                </a:solidFill>
                <a:latin typeface="Candara" pitchFamily="34" charset="0"/>
                <a:ea typeface="Times New Roman" pitchFamily="18" charset="0"/>
                <a:cs typeface="Times New Roman" pitchFamily="18" charset="0"/>
              </a:rPr>
              <a:t>) </a:t>
            </a:r>
            <a:endParaRPr lang="en-GB" sz="1400" dirty="0">
              <a:solidFill>
                <a:srgbClr val="003399"/>
              </a:solidFill>
              <a:latin typeface="Candara" pitchFamily="34" charset="0"/>
              <a:cs typeface="Arial" pitchFamily="34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872420"/>
              </p:ext>
            </p:extLst>
          </p:nvPr>
        </p:nvGraphicFramePr>
        <p:xfrm>
          <a:off x="361565" y="4472727"/>
          <a:ext cx="5457272" cy="1553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51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17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5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51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A.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Marina (AM)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Galata (GAL)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Strakka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(STR)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Species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P. </a:t>
                      </a:r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brutia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Peach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Olive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Rainfall </a:t>
                      </a: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mm/y)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Soil depth (cm)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Soil texture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Sandy loam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Clay loam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Loam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7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Irrigation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Drip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Drip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6294119" y="2857011"/>
            <a:ext cx="567690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sz="1500" dirty="0" smtClean="0"/>
              <a:t>Soil water observations can be corrected for temperature with a calibration equation derived from the time series (Saito et al, 2013)</a:t>
            </a:r>
            <a:endParaRPr lang="en-GB" sz="1500" dirty="0"/>
          </a:p>
        </p:txBody>
      </p:sp>
      <p:sp>
        <p:nvSpPr>
          <p:cNvPr id="32" name="TextBox 14"/>
          <p:cNvSpPr txBox="1">
            <a:spLocks noChangeArrowheads="1"/>
          </p:cNvSpPr>
          <p:nvPr/>
        </p:nvSpPr>
        <p:spPr bwMode="auto">
          <a:xfrm>
            <a:off x="7113633" y="6508213"/>
            <a:ext cx="2726448" cy="338554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 b="1">
                <a:solidFill>
                  <a:srgbClr val="017F73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Times" panose="02020603050405020304" pitchFamily="18" charset="0"/>
              <a:buChar char="–"/>
              <a:defRPr sz="2400">
                <a:solidFill>
                  <a:srgbClr val="017F73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017F73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017F73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017F73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17F73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17F73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17F73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017F73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1600" b="0" dirty="0" smtClean="0">
                <a:solidFill>
                  <a:prstClr val="white"/>
                </a:solidFill>
              </a:rPr>
              <a:t>Contact: m.eliades@cyi.ac.cy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201" y="6273207"/>
            <a:ext cx="595975" cy="5959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9310" y="1137896"/>
            <a:ext cx="5416530" cy="17038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9310" y="3474268"/>
            <a:ext cx="5416128" cy="199691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6294121" y="5524019"/>
            <a:ext cx="5806439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sz="1500" dirty="0" smtClean="0"/>
              <a:t>Soil water content derived from the soil water potential measurements with the van </a:t>
            </a:r>
            <a:r>
              <a:rPr lang="en-GB" sz="1500" dirty="0" err="1" smtClean="0"/>
              <a:t>Genuchten</a:t>
            </a:r>
            <a:r>
              <a:rPr lang="en-GB" sz="1500" dirty="0" smtClean="0"/>
              <a:t> model gave good relations with the measured soil water for 3 of the 6 sensor locations</a:t>
            </a:r>
            <a:endParaRPr lang="en-GB" sz="1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64098" y="3162004"/>
                <a:ext cx="2052357" cy="5339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 smtClean="0">
                    <a:solidFill>
                      <a:schemeClr val="tx1"/>
                    </a:solidFill>
                  </a:rPr>
                  <a:t>θ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GB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p>
                                  <m:sSupPr>
                                    <m:ctrlPr>
                                      <a:rPr lang="en-GB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𝑎h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GB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p>
                        </m:sSup>
                      </m:den>
                    </m:f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98" y="3162004"/>
                <a:ext cx="2052357" cy="533992"/>
              </a:xfrm>
              <a:prstGeom prst="rect">
                <a:avLst/>
              </a:prstGeom>
              <a:blipFill rotWithShape="0">
                <a:blip r:embed="rId7"/>
                <a:stretch>
                  <a:fillRect l="-2679" b="-2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2"/>
          <p:cNvSpPr txBox="1">
            <a:spLocks/>
          </p:cNvSpPr>
          <p:nvPr/>
        </p:nvSpPr>
        <p:spPr>
          <a:xfrm>
            <a:off x="3007329" y="2879644"/>
            <a:ext cx="2811508" cy="1277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080000">
              <a:spcBef>
                <a:spcPts val="900"/>
              </a:spcBef>
              <a:buFont typeface="Arial" panose="020B0604020202020204" pitchFamily="34" charset="0"/>
              <a:buNone/>
            </a:pPr>
            <a:r>
              <a:rPr lang="el-GR" sz="1600" i="1" dirty="0" smtClean="0"/>
              <a:t>θ, θ</a:t>
            </a:r>
            <a:r>
              <a:rPr lang="en-GB" sz="1600" i="1" baseline="-25000" dirty="0" smtClean="0"/>
              <a:t>r</a:t>
            </a:r>
            <a:r>
              <a:rPr lang="el-GR" sz="1600" i="1" dirty="0" smtClean="0"/>
              <a:t>,</a:t>
            </a:r>
            <a:r>
              <a:rPr lang="en-GB" sz="1600" i="1" dirty="0" smtClean="0"/>
              <a:t>,</a:t>
            </a:r>
            <a:r>
              <a:rPr lang="el-GR" sz="1600" i="1" dirty="0" smtClean="0"/>
              <a:t> θ</a:t>
            </a:r>
            <a:r>
              <a:rPr lang="en-GB" sz="1600" i="1" baseline="-25000" dirty="0" smtClean="0"/>
              <a:t>s</a:t>
            </a:r>
            <a:r>
              <a:rPr lang="en-GB" sz="1600" i="1" dirty="0" smtClean="0"/>
              <a:t>:</a:t>
            </a:r>
            <a:r>
              <a:rPr lang="en-GB" sz="1600" i="1" dirty="0"/>
              <a:t> </a:t>
            </a:r>
            <a:r>
              <a:rPr lang="en-GB" sz="1600" dirty="0" smtClean="0"/>
              <a:t>water content, residual water content, total saturated water content (%)</a:t>
            </a:r>
          </a:p>
          <a:p>
            <a:pPr marL="0" indent="0" defTabSz="1080000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GB" sz="1600" i="1" dirty="0"/>
              <a:t>a</a:t>
            </a:r>
            <a:r>
              <a:rPr lang="en-GB" sz="1600" baseline="-25000" dirty="0" smtClean="0"/>
              <a:t>­</a:t>
            </a:r>
            <a:r>
              <a:rPr lang="en-GB" sz="1600" dirty="0" smtClean="0"/>
              <a:t>, N, M: empirical constants </a:t>
            </a:r>
          </a:p>
          <a:p>
            <a:pPr marL="0" indent="0" defTabSz="1080000"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GB" sz="1600" i="1" dirty="0" smtClean="0"/>
              <a:t>h:</a:t>
            </a:r>
            <a:r>
              <a:rPr lang="en-GB" sz="1600" dirty="0"/>
              <a:t> </a:t>
            </a:r>
            <a:r>
              <a:rPr lang="en-GB" sz="1600" dirty="0" smtClean="0"/>
              <a:t>soil water potential (cm)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611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258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Candara</vt:lpstr>
      <vt:lpstr>Times New Roman</vt:lpstr>
      <vt:lpstr>1_Office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Marinos Eliades</dc:creator>
  <cp:lastModifiedBy>Marinos Eliades</cp:lastModifiedBy>
  <cp:revision>10</cp:revision>
  <dcterms:created xsi:type="dcterms:W3CDTF">2021-04-28T22:37:51Z</dcterms:created>
  <dcterms:modified xsi:type="dcterms:W3CDTF">2021-04-29T07:28:32Z</dcterms:modified>
</cp:coreProperties>
</file>